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99" r:id="rId2"/>
    <p:sldId id="289" r:id="rId3"/>
    <p:sldId id="269" r:id="rId4"/>
    <p:sldId id="272" r:id="rId5"/>
    <p:sldId id="290" r:id="rId6"/>
    <p:sldId id="273" r:id="rId7"/>
    <p:sldId id="277" r:id="rId8"/>
    <p:sldId id="291" r:id="rId9"/>
    <p:sldId id="293" r:id="rId10"/>
    <p:sldId id="294" r:id="rId11"/>
    <p:sldId id="278" r:id="rId12"/>
    <p:sldId id="295" r:id="rId13"/>
    <p:sldId id="279" r:id="rId14"/>
    <p:sldId id="280" r:id="rId15"/>
    <p:sldId id="282" r:id="rId16"/>
    <p:sldId id="296" r:id="rId17"/>
    <p:sldId id="283" r:id="rId18"/>
    <p:sldId id="297" r:id="rId19"/>
    <p:sldId id="284" r:id="rId20"/>
    <p:sldId id="286" r:id="rId21"/>
    <p:sldId id="285" r:id="rId22"/>
    <p:sldId id="292" r:id="rId2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660"/>
  </p:normalViewPr>
  <p:slideViewPr>
    <p:cSldViewPr snapToGrid="0" showGuides="1">
      <p:cViewPr varScale="1">
        <p:scale>
          <a:sx n="74" d="100"/>
          <a:sy n="74" d="100"/>
        </p:scale>
        <p:origin x="122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9846491-C27D-4CF1-B25E-1B01A3678E0F}" type="datetimeFigureOut">
              <a:rPr kumimoji="1" lang="ja-JP" altLang="en-US" smtClean="0"/>
              <a:t>2023/8/31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A834B8C-83B1-4A0D-BFAC-FEBCAD45863F}" type="slidenum">
              <a:rPr kumimoji="1" lang="ja-JP" altLang="en-US" smtClean="0"/>
              <a:t>‹#›</a:t>
            </a:fld>
            <a:endParaRPr kumimoji="1" lang="ja-JP" altLang="en-US"/>
          </a:p>
        </p:txBody>
      </p:sp>
    </p:spTree>
    <p:extLst>
      <p:ext uri="{BB962C8B-B14F-4D97-AF65-F5344CB8AC3E}">
        <p14:creationId xmlns:p14="http://schemas.microsoft.com/office/powerpoint/2010/main" val="34441131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a:t>
            </a:fld>
            <a:endParaRPr kumimoji="1" lang="ja-JP" altLang="en-US"/>
          </a:p>
        </p:txBody>
      </p:sp>
    </p:spTree>
    <p:extLst>
      <p:ext uri="{BB962C8B-B14F-4D97-AF65-F5344CB8AC3E}">
        <p14:creationId xmlns:p14="http://schemas.microsoft.com/office/powerpoint/2010/main" val="40138549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11</a:t>
            </a:fld>
            <a:endParaRPr kumimoji="1" lang="ja-JP" altLang="en-US"/>
          </a:p>
        </p:txBody>
      </p:sp>
    </p:spTree>
    <p:extLst>
      <p:ext uri="{BB962C8B-B14F-4D97-AF65-F5344CB8AC3E}">
        <p14:creationId xmlns:p14="http://schemas.microsoft.com/office/powerpoint/2010/main" val="10968904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12</a:t>
            </a:fld>
            <a:endParaRPr kumimoji="1" lang="ja-JP" altLang="en-US"/>
          </a:p>
        </p:txBody>
      </p:sp>
    </p:spTree>
    <p:extLst>
      <p:ext uri="{BB962C8B-B14F-4D97-AF65-F5344CB8AC3E}">
        <p14:creationId xmlns:p14="http://schemas.microsoft.com/office/powerpoint/2010/main" val="4158941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13</a:t>
            </a:fld>
            <a:endParaRPr kumimoji="1" lang="ja-JP" altLang="en-US"/>
          </a:p>
        </p:txBody>
      </p:sp>
    </p:spTree>
    <p:extLst>
      <p:ext uri="{BB962C8B-B14F-4D97-AF65-F5344CB8AC3E}">
        <p14:creationId xmlns:p14="http://schemas.microsoft.com/office/powerpoint/2010/main" val="2579455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14</a:t>
            </a:fld>
            <a:endParaRPr kumimoji="1" lang="ja-JP" altLang="en-US"/>
          </a:p>
        </p:txBody>
      </p:sp>
    </p:spTree>
    <p:extLst>
      <p:ext uri="{BB962C8B-B14F-4D97-AF65-F5344CB8AC3E}">
        <p14:creationId xmlns:p14="http://schemas.microsoft.com/office/powerpoint/2010/main" val="571673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15</a:t>
            </a:fld>
            <a:endParaRPr kumimoji="1" lang="ja-JP" altLang="en-US"/>
          </a:p>
        </p:txBody>
      </p:sp>
    </p:spTree>
    <p:extLst>
      <p:ext uri="{BB962C8B-B14F-4D97-AF65-F5344CB8AC3E}">
        <p14:creationId xmlns:p14="http://schemas.microsoft.com/office/powerpoint/2010/main" val="1215512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16</a:t>
            </a:fld>
            <a:endParaRPr kumimoji="1" lang="ja-JP" altLang="en-US"/>
          </a:p>
        </p:txBody>
      </p:sp>
    </p:spTree>
    <p:extLst>
      <p:ext uri="{BB962C8B-B14F-4D97-AF65-F5344CB8AC3E}">
        <p14:creationId xmlns:p14="http://schemas.microsoft.com/office/powerpoint/2010/main" val="977050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17</a:t>
            </a:fld>
            <a:endParaRPr kumimoji="1" lang="ja-JP" altLang="en-US"/>
          </a:p>
        </p:txBody>
      </p:sp>
    </p:spTree>
    <p:extLst>
      <p:ext uri="{BB962C8B-B14F-4D97-AF65-F5344CB8AC3E}">
        <p14:creationId xmlns:p14="http://schemas.microsoft.com/office/powerpoint/2010/main" val="31527988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18</a:t>
            </a:fld>
            <a:endParaRPr kumimoji="1" lang="ja-JP" altLang="en-US"/>
          </a:p>
        </p:txBody>
      </p:sp>
    </p:spTree>
    <p:extLst>
      <p:ext uri="{BB962C8B-B14F-4D97-AF65-F5344CB8AC3E}">
        <p14:creationId xmlns:p14="http://schemas.microsoft.com/office/powerpoint/2010/main" val="14791014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19</a:t>
            </a:fld>
            <a:endParaRPr kumimoji="1" lang="ja-JP" altLang="en-US"/>
          </a:p>
        </p:txBody>
      </p:sp>
    </p:spTree>
    <p:extLst>
      <p:ext uri="{BB962C8B-B14F-4D97-AF65-F5344CB8AC3E}">
        <p14:creationId xmlns:p14="http://schemas.microsoft.com/office/powerpoint/2010/main" val="34293041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20</a:t>
            </a:fld>
            <a:endParaRPr kumimoji="1" lang="ja-JP" altLang="en-US"/>
          </a:p>
        </p:txBody>
      </p:sp>
    </p:spTree>
    <p:extLst>
      <p:ext uri="{BB962C8B-B14F-4D97-AF65-F5344CB8AC3E}">
        <p14:creationId xmlns:p14="http://schemas.microsoft.com/office/powerpoint/2010/main" val="1825072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2</a:t>
            </a:fld>
            <a:endParaRPr kumimoji="1" lang="ja-JP" altLang="en-US"/>
          </a:p>
        </p:txBody>
      </p:sp>
    </p:spTree>
    <p:extLst>
      <p:ext uri="{BB962C8B-B14F-4D97-AF65-F5344CB8AC3E}">
        <p14:creationId xmlns:p14="http://schemas.microsoft.com/office/powerpoint/2010/main" val="21340445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21</a:t>
            </a:fld>
            <a:endParaRPr kumimoji="1" lang="ja-JP" altLang="en-US"/>
          </a:p>
        </p:txBody>
      </p:sp>
    </p:spTree>
    <p:extLst>
      <p:ext uri="{BB962C8B-B14F-4D97-AF65-F5344CB8AC3E}">
        <p14:creationId xmlns:p14="http://schemas.microsoft.com/office/powerpoint/2010/main" val="39468058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26FC94-DFEC-42E0-A99E-93BD2795A9F9}" type="slidenum">
              <a:rPr kumimoji="1" lang="ja-JP" altLang="en-US" smtClean="0"/>
              <a:t>22</a:t>
            </a:fld>
            <a:endParaRPr kumimoji="1" lang="ja-JP" altLang="en-US"/>
          </a:p>
        </p:txBody>
      </p:sp>
    </p:spTree>
    <p:extLst>
      <p:ext uri="{BB962C8B-B14F-4D97-AF65-F5344CB8AC3E}">
        <p14:creationId xmlns:p14="http://schemas.microsoft.com/office/powerpoint/2010/main" val="3866924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3</a:t>
            </a:fld>
            <a:endParaRPr kumimoji="1" lang="ja-JP" altLang="en-US"/>
          </a:p>
        </p:txBody>
      </p:sp>
    </p:spTree>
    <p:extLst>
      <p:ext uri="{BB962C8B-B14F-4D97-AF65-F5344CB8AC3E}">
        <p14:creationId xmlns:p14="http://schemas.microsoft.com/office/powerpoint/2010/main" val="3885331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5</a:t>
            </a:fld>
            <a:endParaRPr kumimoji="1" lang="ja-JP" altLang="en-US"/>
          </a:p>
        </p:txBody>
      </p:sp>
    </p:spTree>
    <p:extLst>
      <p:ext uri="{BB962C8B-B14F-4D97-AF65-F5344CB8AC3E}">
        <p14:creationId xmlns:p14="http://schemas.microsoft.com/office/powerpoint/2010/main" val="382251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6</a:t>
            </a:fld>
            <a:endParaRPr kumimoji="1" lang="ja-JP" altLang="en-US"/>
          </a:p>
        </p:txBody>
      </p:sp>
    </p:spTree>
    <p:extLst>
      <p:ext uri="{BB962C8B-B14F-4D97-AF65-F5344CB8AC3E}">
        <p14:creationId xmlns:p14="http://schemas.microsoft.com/office/powerpoint/2010/main" val="3514807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7</a:t>
            </a:fld>
            <a:endParaRPr kumimoji="1" lang="ja-JP" altLang="en-US"/>
          </a:p>
        </p:txBody>
      </p:sp>
    </p:spTree>
    <p:extLst>
      <p:ext uri="{BB962C8B-B14F-4D97-AF65-F5344CB8AC3E}">
        <p14:creationId xmlns:p14="http://schemas.microsoft.com/office/powerpoint/2010/main" val="55254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8</a:t>
            </a:fld>
            <a:endParaRPr kumimoji="1" lang="ja-JP" altLang="en-US"/>
          </a:p>
        </p:txBody>
      </p:sp>
    </p:spTree>
    <p:extLst>
      <p:ext uri="{BB962C8B-B14F-4D97-AF65-F5344CB8AC3E}">
        <p14:creationId xmlns:p14="http://schemas.microsoft.com/office/powerpoint/2010/main" val="690912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9</a:t>
            </a:fld>
            <a:endParaRPr kumimoji="1" lang="ja-JP" altLang="en-US"/>
          </a:p>
        </p:txBody>
      </p:sp>
    </p:spTree>
    <p:extLst>
      <p:ext uri="{BB962C8B-B14F-4D97-AF65-F5344CB8AC3E}">
        <p14:creationId xmlns:p14="http://schemas.microsoft.com/office/powerpoint/2010/main" val="1061071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A834B8C-83B1-4A0D-BFAC-FEBCAD45863F}" type="slidenum">
              <a:rPr kumimoji="1" lang="ja-JP" altLang="en-US" smtClean="0"/>
              <a:t>10</a:t>
            </a:fld>
            <a:endParaRPr kumimoji="1" lang="ja-JP" altLang="en-US"/>
          </a:p>
        </p:txBody>
      </p:sp>
    </p:spTree>
    <p:extLst>
      <p:ext uri="{BB962C8B-B14F-4D97-AF65-F5344CB8AC3E}">
        <p14:creationId xmlns:p14="http://schemas.microsoft.com/office/powerpoint/2010/main" val="3806636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2C83D81-D6A4-4D57-929A-051CE9303E05}"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2149972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F51813D-AFB0-48D2-92DE-1CDAABA099E8}"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1133331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6FEDCD-BC0E-4ED0-BF63-54F1FB6891C4}"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3931165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49464B4-8BA0-4352-A238-21FEF820F58C}"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2320753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BF4EDCF-BA64-4F73-9CCA-BB3CEEA3B058}" type="datetime1">
              <a:rPr kumimoji="1" lang="ja-JP" altLang="en-US" smtClean="0"/>
              <a:t>2023/8/31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2962256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B78FBB5-19EA-41AF-9A78-3910D9FBCF18}" type="datetime1">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186228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DC69C8D-2B18-437C-9E87-D7447EE5472E}" type="datetime1">
              <a:rPr kumimoji="1" lang="ja-JP" altLang="en-US" smtClean="0"/>
              <a:t>2023/8/31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246751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58730C9-F882-49AD-B0C3-61017D4DDCE0}" type="datetime1">
              <a:rPr kumimoji="1" lang="ja-JP" altLang="en-US" smtClean="0"/>
              <a:t>2023/8/31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4218692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91282F-D59A-4BFA-A03D-1709DECABA95}" type="datetime1">
              <a:rPr kumimoji="1" lang="ja-JP" altLang="en-US" smtClean="0"/>
              <a:t>2023/8/31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1142108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B27838-0175-45D9-A9E8-8375E5D6E2D5}" type="datetime1">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360600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7F0BBA-A7C4-4663-815C-804EDEF1641A}" type="datetime1">
              <a:rPr kumimoji="1" lang="ja-JP" altLang="en-US" smtClean="0"/>
              <a:t>2023/8/31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2329802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FC503-AA65-4643-8366-95153214DE5E}" type="datetime1">
              <a:rPr kumimoji="1" lang="ja-JP" altLang="en-US" smtClean="0"/>
              <a:t>2023/8/31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A255B7-DF0D-498B-9D3A-3E2ADC60EC3B}" type="slidenum">
              <a:rPr kumimoji="1" lang="ja-JP" altLang="en-US" smtClean="0"/>
              <a:t>‹#›</a:t>
            </a:fld>
            <a:endParaRPr kumimoji="1" lang="ja-JP" altLang="en-US"/>
          </a:p>
        </p:txBody>
      </p:sp>
    </p:spTree>
    <p:extLst>
      <p:ext uri="{BB962C8B-B14F-4D97-AF65-F5344CB8AC3E}">
        <p14:creationId xmlns:p14="http://schemas.microsoft.com/office/powerpoint/2010/main" val="3931081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32F353D-CEF5-AD1A-4B54-41AFFA808CDB}"/>
              </a:ext>
            </a:extLst>
          </p:cNvPr>
          <p:cNvSpPr txBox="1"/>
          <p:nvPr/>
        </p:nvSpPr>
        <p:spPr>
          <a:xfrm>
            <a:off x="758287" y="2344087"/>
            <a:ext cx="7627426" cy="216982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4500" b="1" dirty="0">
                <a:latin typeface="Meiryo UI" panose="020B0604030504040204" pitchFamily="50" charset="-128"/>
                <a:ea typeface="Meiryo UI" panose="020B0604030504040204" pitchFamily="50" charset="-128"/>
              </a:rPr>
              <a:t>【</a:t>
            </a:r>
            <a:r>
              <a:rPr kumimoji="1" lang="ja-JP" altLang="en-US" sz="4500" b="1" dirty="0">
                <a:latin typeface="Meiryo UI" panose="020B0604030504040204" pitchFamily="50" charset="-128"/>
                <a:ea typeface="Meiryo UI" panose="020B0604030504040204" pitchFamily="50" charset="-128"/>
              </a:rPr>
              <a:t>議題２</a:t>
            </a:r>
            <a:r>
              <a:rPr kumimoji="1" lang="en-US" altLang="ja-JP" sz="4500" b="1" dirty="0">
                <a:latin typeface="Meiryo UI" panose="020B0604030504040204" pitchFamily="50" charset="-128"/>
                <a:ea typeface="Meiryo UI" panose="020B0604030504040204" pitchFamily="50" charset="-128"/>
              </a:rPr>
              <a:t>】</a:t>
            </a:r>
          </a:p>
          <a:p>
            <a:pPr algn="ctr"/>
            <a:r>
              <a:rPr kumimoji="1" lang="ja-JP" altLang="en-US" sz="4500" b="1" dirty="0">
                <a:latin typeface="Meiryo UI" panose="020B0604030504040204" pitchFamily="50" charset="-128"/>
                <a:ea typeface="Meiryo UI" panose="020B0604030504040204" pitchFamily="50" charset="-128"/>
              </a:rPr>
              <a:t>第３次大阪府健康増進計画の最終評価（案）について</a:t>
            </a:r>
            <a:endParaRPr kumimoji="1" lang="zh-TW" altLang="en-US" sz="4500" b="1"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7086600" y="6492875"/>
            <a:ext cx="2057400" cy="365125"/>
          </a:xfrm>
        </p:spPr>
        <p:txBody>
          <a:bodyPr/>
          <a:lstStyle/>
          <a:p>
            <a:fld id="{79A255B7-DF0D-498B-9D3A-3E2ADC60EC3B}" type="slidenum">
              <a:rPr kumimoji="1" lang="ja-JP" altLang="en-US" smtClean="0">
                <a:solidFill>
                  <a:schemeClr val="tx1"/>
                </a:solidFill>
              </a:rPr>
              <a:t>1</a:t>
            </a:fld>
            <a:endParaRPr kumimoji="1" lang="ja-JP" altLang="en-US" dirty="0">
              <a:solidFill>
                <a:schemeClr val="tx1"/>
              </a:solidFill>
            </a:endParaRPr>
          </a:p>
        </p:txBody>
      </p:sp>
      <p:graphicFrame>
        <p:nvGraphicFramePr>
          <p:cNvPr id="6" name="表 5"/>
          <p:cNvGraphicFramePr>
            <a:graphicFrameLocks noGrp="1"/>
          </p:cNvGraphicFramePr>
          <p:nvPr>
            <p:extLst>
              <p:ext uri="{D42A27DB-BD31-4B8C-83A1-F6EECF244321}">
                <p14:modId xmlns:p14="http://schemas.microsoft.com/office/powerpoint/2010/main" val="557793781"/>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417639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graphicFrame>
        <p:nvGraphicFramePr>
          <p:cNvPr id="6" name="表 5"/>
          <p:cNvGraphicFramePr>
            <a:graphicFrameLocks noGrp="1"/>
          </p:cNvGraphicFramePr>
          <p:nvPr>
            <p:extLst>
              <p:ext uri="{D42A27DB-BD31-4B8C-83A1-F6EECF244321}">
                <p14:modId xmlns:p14="http://schemas.microsoft.com/office/powerpoint/2010/main" val="672352850"/>
              </p:ext>
            </p:extLst>
          </p:nvPr>
        </p:nvGraphicFramePr>
        <p:xfrm>
          <a:off x="104050" y="994291"/>
          <a:ext cx="8871047" cy="4572000"/>
        </p:xfrm>
        <a:graphic>
          <a:graphicData uri="http://schemas.openxmlformats.org/drawingml/2006/table">
            <a:tbl>
              <a:tblPr firstRow="1" firstCol="1" bandRow="1">
                <a:tableStyleId>{21E4AEA4-8DFA-4A89-87EB-49C32662AFE0}</a:tableStyleId>
              </a:tblPr>
              <a:tblGrid>
                <a:gridCol w="438875">
                  <a:extLst>
                    <a:ext uri="{9D8B030D-6E8A-4147-A177-3AD203B41FA5}">
                      <a16:colId xmlns:a16="http://schemas.microsoft.com/office/drawing/2014/main" val="694184939"/>
                    </a:ext>
                  </a:extLst>
                </a:gridCol>
                <a:gridCol w="1788278">
                  <a:extLst>
                    <a:ext uri="{9D8B030D-6E8A-4147-A177-3AD203B41FA5}">
                      <a16:colId xmlns:a16="http://schemas.microsoft.com/office/drawing/2014/main" val="1881563950"/>
                    </a:ext>
                  </a:extLst>
                </a:gridCol>
                <a:gridCol w="1141321">
                  <a:extLst>
                    <a:ext uri="{9D8B030D-6E8A-4147-A177-3AD203B41FA5}">
                      <a16:colId xmlns:a16="http://schemas.microsoft.com/office/drawing/2014/main" val="1404355308"/>
                    </a:ext>
                  </a:extLst>
                </a:gridCol>
                <a:gridCol w="1486188">
                  <a:extLst>
                    <a:ext uri="{9D8B030D-6E8A-4147-A177-3AD203B41FA5}">
                      <a16:colId xmlns:a16="http://schemas.microsoft.com/office/drawing/2014/main" val="3831164704"/>
                    </a:ext>
                  </a:extLst>
                </a:gridCol>
                <a:gridCol w="1486188">
                  <a:extLst>
                    <a:ext uri="{9D8B030D-6E8A-4147-A177-3AD203B41FA5}">
                      <a16:colId xmlns:a16="http://schemas.microsoft.com/office/drawing/2014/main" val="833534750"/>
                    </a:ext>
                  </a:extLst>
                </a:gridCol>
                <a:gridCol w="1184625">
                  <a:extLst>
                    <a:ext uri="{9D8B030D-6E8A-4147-A177-3AD203B41FA5}">
                      <a16:colId xmlns:a16="http://schemas.microsoft.com/office/drawing/2014/main" val="2485166828"/>
                    </a:ext>
                  </a:extLst>
                </a:gridCol>
                <a:gridCol w="857286">
                  <a:extLst>
                    <a:ext uri="{9D8B030D-6E8A-4147-A177-3AD203B41FA5}">
                      <a16:colId xmlns:a16="http://schemas.microsoft.com/office/drawing/2014/main" val="629184732"/>
                    </a:ext>
                  </a:extLst>
                </a:gridCol>
                <a:gridCol w="488286">
                  <a:extLst>
                    <a:ext uri="{9D8B030D-6E8A-4147-A177-3AD203B41FA5}">
                      <a16:colId xmlns:a16="http://schemas.microsoft.com/office/drawing/2014/main" val="2348450851"/>
                    </a:ext>
                  </a:extLst>
                </a:gridCol>
              </a:tblGrid>
              <a:tr h="53784">
                <a:tc gridSpan="3">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目標値</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8">
                  <a:txBody>
                    <a:bodyPr/>
                    <a:lstStyle/>
                    <a:p>
                      <a:pPr algn="just">
                        <a:lnSpc>
                          <a:spcPts val="1500"/>
                        </a:lnSpc>
                        <a:spcAft>
                          <a:spcPts val="0"/>
                        </a:spcAft>
                      </a:pPr>
                      <a:r>
                        <a:rPr lang="ja-JP" sz="1100" kern="100" dirty="0">
                          <a:effectLst/>
                        </a:rPr>
                        <a:t>２　生活習慣病の早期発見・重症化予防</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82379616"/>
                  </a:ext>
                </a:extLst>
              </a:tr>
              <a:tr h="53784">
                <a:tc gridSpan="8">
                  <a:txBody>
                    <a:bodyPr/>
                    <a:lstStyle/>
                    <a:p>
                      <a:pPr algn="just">
                        <a:lnSpc>
                          <a:spcPts val="1500"/>
                        </a:lnSpc>
                        <a:spcAft>
                          <a:spcPts val="0"/>
                        </a:spcAft>
                      </a:pPr>
                      <a:r>
                        <a:rPr lang="ja-JP" sz="1100" kern="100" dirty="0">
                          <a:effectLst/>
                        </a:rPr>
                        <a:t>（１）けんしん（健診・がん検診）</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673672"/>
                  </a:ext>
                </a:extLst>
              </a:tr>
              <a:tr h="287398">
                <a:tc>
                  <a:txBody>
                    <a:bodyPr/>
                    <a:lstStyle/>
                    <a:p>
                      <a:pPr algn="ctr">
                        <a:lnSpc>
                          <a:spcPts val="1500"/>
                        </a:lnSpc>
                        <a:spcAft>
                          <a:spcPts val="0"/>
                        </a:spcAft>
                      </a:pPr>
                      <a:r>
                        <a:rPr lang="en-US" sz="1100" kern="100" dirty="0">
                          <a:effectLst/>
                        </a:rPr>
                        <a:t>20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特定健診の受診率（☆）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dirty="0">
                          <a:effectLst/>
                        </a:rPr>
                        <a:t>45.6%</a:t>
                      </a:r>
                      <a:r>
                        <a:rPr lang="ja-JP" sz="1100" kern="100" dirty="0">
                          <a:effectLst/>
                        </a:rPr>
                        <a:t>（</a:t>
                      </a:r>
                      <a:r>
                        <a:rPr lang="en-US" sz="1100" kern="100" dirty="0">
                          <a:effectLst/>
                        </a:rPr>
                        <a:t>H27</a:t>
                      </a:r>
                      <a:r>
                        <a:rPr lang="ja-JP" sz="1100" kern="100" dirty="0">
                          <a:effectLst/>
                        </a:rPr>
                        <a:t>）</a:t>
                      </a:r>
                    </a:p>
                    <a:p>
                      <a:pPr algn="ctr">
                        <a:lnSpc>
                          <a:spcPts val="1500"/>
                        </a:lnSpc>
                        <a:spcAft>
                          <a:spcPts val="0"/>
                        </a:spcAft>
                      </a:pPr>
                      <a:r>
                        <a:rPr lang="en-US" sz="1100" kern="100" dirty="0">
                          <a:effectLst/>
                        </a:rPr>
                        <a:t>[</a:t>
                      </a:r>
                      <a:r>
                        <a:rPr lang="ja-JP" sz="1100" kern="100" dirty="0">
                          <a:effectLst/>
                        </a:rPr>
                        <a:t>市町村国保</a:t>
                      </a:r>
                    </a:p>
                    <a:p>
                      <a:pPr indent="127000" algn="ctr">
                        <a:lnSpc>
                          <a:spcPts val="1500"/>
                        </a:lnSpc>
                        <a:spcAft>
                          <a:spcPts val="0"/>
                        </a:spcAft>
                      </a:pPr>
                      <a:r>
                        <a:rPr lang="en-US" sz="1100" kern="100" dirty="0">
                          <a:effectLst/>
                        </a:rPr>
                        <a:t>29.9%, </a:t>
                      </a:r>
                      <a:endParaRPr lang="ja-JP" sz="1100" kern="100" dirty="0">
                        <a:effectLst/>
                      </a:endParaRPr>
                    </a:p>
                    <a:p>
                      <a:pPr indent="63500" algn="ctr">
                        <a:lnSpc>
                          <a:spcPts val="1500"/>
                        </a:lnSpc>
                        <a:spcAft>
                          <a:spcPts val="0"/>
                        </a:spcAft>
                      </a:pPr>
                      <a:r>
                        <a:rPr lang="ja-JP" sz="1100" kern="100" dirty="0">
                          <a:effectLst/>
                        </a:rPr>
                        <a:t>協会けんぽ</a:t>
                      </a:r>
                    </a:p>
                    <a:p>
                      <a:pPr indent="127000" algn="ctr">
                        <a:lnSpc>
                          <a:spcPts val="1500"/>
                        </a:lnSpc>
                        <a:spcAft>
                          <a:spcPts val="0"/>
                        </a:spcAft>
                      </a:pPr>
                      <a:r>
                        <a:rPr lang="en-US" sz="1100" kern="100" dirty="0">
                          <a:effectLst/>
                        </a:rPr>
                        <a:t>33.4%]</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50.6%</a:t>
                      </a:r>
                      <a:r>
                        <a:rPr lang="ja-JP" sz="1100" kern="100" dirty="0">
                          <a:effectLst/>
                        </a:rPr>
                        <a:t>（</a:t>
                      </a:r>
                      <a:r>
                        <a:rPr lang="en-US" sz="1100" kern="100" dirty="0">
                          <a:effectLst/>
                        </a:rPr>
                        <a:t>H30</a:t>
                      </a:r>
                      <a:r>
                        <a:rPr lang="ja-JP" sz="1100" kern="100" dirty="0">
                          <a:effectLst/>
                        </a:rPr>
                        <a:t>）</a:t>
                      </a:r>
                    </a:p>
                    <a:p>
                      <a:pPr algn="ctr">
                        <a:lnSpc>
                          <a:spcPts val="1500"/>
                        </a:lnSpc>
                        <a:spcAft>
                          <a:spcPts val="0"/>
                        </a:spcAft>
                      </a:pPr>
                      <a:r>
                        <a:rPr lang="en-US" sz="1100" kern="100" dirty="0">
                          <a:effectLst/>
                        </a:rPr>
                        <a:t>[</a:t>
                      </a:r>
                      <a:r>
                        <a:rPr lang="ja-JP" sz="1100" kern="100" dirty="0">
                          <a:effectLst/>
                        </a:rPr>
                        <a:t>市町村国保</a:t>
                      </a:r>
                    </a:p>
                    <a:p>
                      <a:pPr indent="63500" algn="ctr">
                        <a:lnSpc>
                          <a:spcPts val="1500"/>
                        </a:lnSpc>
                        <a:spcAft>
                          <a:spcPts val="0"/>
                        </a:spcAft>
                      </a:pPr>
                      <a:r>
                        <a:rPr lang="en-US" sz="1100" kern="100" dirty="0">
                          <a:effectLst/>
                        </a:rPr>
                        <a:t>30.8%,</a:t>
                      </a:r>
                      <a:endParaRPr lang="ja-JP" sz="1100" kern="100" dirty="0">
                        <a:effectLst/>
                      </a:endParaRPr>
                    </a:p>
                    <a:p>
                      <a:pPr algn="ctr">
                        <a:lnSpc>
                          <a:spcPts val="1500"/>
                        </a:lnSpc>
                        <a:spcAft>
                          <a:spcPts val="0"/>
                        </a:spcAft>
                      </a:pPr>
                      <a:r>
                        <a:rPr lang="ja-JP" sz="1100" kern="100" dirty="0">
                          <a:effectLst/>
                        </a:rPr>
                        <a:t>協会けんぽ</a:t>
                      </a:r>
                    </a:p>
                    <a:p>
                      <a:pPr indent="63500" algn="ctr">
                        <a:lnSpc>
                          <a:spcPts val="1500"/>
                        </a:lnSpc>
                        <a:spcAft>
                          <a:spcPts val="0"/>
                        </a:spcAft>
                      </a:pPr>
                      <a:r>
                        <a:rPr lang="en-US" sz="1100" kern="100" dirty="0">
                          <a:effectLst/>
                        </a:rPr>
                        <a:t>39.2%]</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53.1%</a:t>
                      </a:r>
                      <a:r>
                        <a:rPr lang="ja-JP" sz="1100" kern="100" dirty="0">
                          <a:effectLst/>
                        </a:rPr>
                        <a:t>（</a:t>
                      </a:r>
                      <a:r>
                        <a:rPr lang="en-US" sz="1100" kern="100" dirty="0">
                          <a:effectLst/>
                        </a:rPr>
                        <a:t>R3</a:t>
                      </a:r>
                      <a:r>
                        <a:rPr lang="ja-JP" sz="1100" kern="100" dirty="0">
                          <a:effectLst/>
                        </a:rPr>
                        <a:t>）</a:t>
                      </a:r>
                    </a:p>
                    <a:p>
                      <a:pPr algn="ctr">
                        <a:lnSpc>
                          <a:spcPts val="1500"/>
                        </a:lnSpc>
                        <a:spcAft>
                          <a:spcPts val="0"/>
                        </a:spcAft>
                      </a:pPr>
                      <a:r>
                        <a:rPr lang="en-US" sz="1100" kern="100" dirty="0">
                          <a:effectLst/>
                        </a:rPr>
                        <a:t>[</a:t>
                      </a:r>
                      <a:r>
                        <a:rPr lang="ja-JP" sz="1100" kern="100" dirty="0">
                          <a:effectLst/>
                        </a:rPr>
                        <a:t>市町村国保</a:t>
                      </a:r>
                    </a:p>
                    <a:p>
                      <a:pPr indent="63500" algn="ctr">
                        <a:lnSpc>
                          <a:spcPts val="1500"/>
                        </a:lnSpc>
                        <a:spcAft>
                          <a:spcPts val="0"/>
                        </a:spcAft>
                      </a:pPr>
                      <a:r>
                        <a:rPr lang="en-US" sz="1100" kern="100" dirty="0">
                          <a:effectLst/>
                        </a:rPr>
                        <a:t>29.2%, </a:t>
                      </a:r>
                      <a:endParaRPr lang="ja-JP" sz="1100" kern="100" dirty="0">
                        <a:effectLst/>
                      </a:endParaRPr>
                    </a:p>
                    <a:p>
                      <a:pPr algn="ctr">
                        <a:lnSpc>
                          <a:spcPts val="1500"/>
                        </a:lnSpc>
                        <a:spcAft>
                          <a:spcPts val="0"/>
                        </a:spcAft>
                      </a:pPr>
                      <a:r>
                        <a:rPr lang="ja-JP" sz="1100" kern="100" dirty="0">
                          <a:effectLst/>
                        </a:rPr>
                        <a:t>協会けんぽ</a:t>
                      </a:r>
                    </a:p>
                    <a:p>
                      <a:pPr indent="63500" algn="ctr">
                        <a:lnSpc>
                          <a:spcPts val="1500"/>
                        </a:lnSpc>
                        <a:spcAft>
                          <a:spcPts val="0"/>
                        </a:spcAft>
                      </a:pPr>
                      <a:r>
                        <a:rPr lang="en-US" sz="1100" kern="100" dirty="0">
                          <a:effectLst/>
                        </a:rPr>
                        <a:t>42.9%]</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70%</a:t>
                      </a:r>
                      <a:r>
                        <a:rPr lang="ja-JP" sz="1100" kern="100" dirty="0">
                          <a:effectLst/>
                        </a:rPr>
                        <a:t>以上</a:t>
                      </a:r>
                    </a:p>
                    <a:p>
                      <a:pPr algn="ctr">
                        <a:lnSpc>
                          <a:spcPts val="1500"/>
                        </a:lnSpc>
                        <a:spcAft>
                          <a:spcPts val="0"/>
                        </a:spcAft>
                      </a:pPr>
                      <a:r>
                        <a:rPr lang="en-US" sz="1100" kern="100" dirty="0">
                          <a:effectLst/>
                        </a:rPr>
                        <a:t>[</a:t>
                      </a:r>
                      <a:r>
                        <a:rPr lang="ja-JP" sz="1100" kern="100" dirty="0">
                          <a:effectLst/>
                        </a:rPr>
                        <a:t>市町村国保</a:t>
                      </a:r>
                    </a:p>
                    <a:p>
                      <a:pPr indent="127000" algn="ctr">
                        <a:lnSpc>
                          <a:spcPts val="1500"/>
                        </a:lnSpc>
                        <a:spcAft>
                          <a:spcPts val="0"/>
                        </a:spcAft>
                      </a:pPr>
                      <a:r>
                        <a:rPr lang="en-US" sz="1100" kern="100" dirty="0">
                          <a:effectLst/>
                        </a:rPr>
                        <a:t>60%, </a:t>
                      </a:r>
                      <a:endParaRPr lang="ja-JP" sz="1100" kern="100" dirty="0">
                        <a:effectLst/>
                      </a:endParaRPr>
                    </a:p>
                    <a:p>
                      <a:pPr indent="63500" algn="ctr">
                        <a:lnSpc>
                          <a:spcPts val="1500"/>
                        </a:lnSpc>
                        <a:spcAft>
                          <a:spcPts val="0"/>
                        </a:spcAft>
                      </a:pPr>
                      <a:r>
                        <a:rPr lang="ja-JP" sz="1100" kern="100" dirty="0">
                          <a:effectLst/>
                        </a:rPr>
                        <a:t>協会けんぽ</a:t>
                      </a:r>
                    </a:p>
                    <a:p>
                      <a:pPr indent="127000" algn="ctr">
                        <a:lnSpc>
                          <a:spcPts val="1500"/>
                        </a:lnSpc>
                        <a:spcAft>
                          <a:spcPts val="0"/>
                        </a:spcAft>
                      </a:pPr>
                      <a:r>
                        <a:rPr lang="en-US" sz="1100" kern="100" dirty="0">
                          <a:effectLst/>
                        </a:rPr>
                        <a:t>65%]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92821422"/>
                  </a:ext>
                </a:extLst>
              </a:tr>
              <a:tr h="53784">
                <a:tc rowSpan="5">
                  <a:txBody>
                    <a:bodyPr/>
                    <a:lstStyle/>
                    <a:p>
                      <a:pPr algn="ctr">
                        <a:lnSpc>
                          <a:spcPts val="1500"/>
                        </a:lnSpc>
                        <a:spcAft>
                          <a:spcPts val="0"/>
                        </a:spcAft>
                      </a:pPr>
                      <a:r>
                        <a:rPr lang="en-US" sz="1100" kern="100">
                          <a:effectLst/>
                        </a:rPr>
                        <a:t>21</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5">
                  <a:txBody>
                    <a:bodyPr/>
                    <a:lstStyle/>
                    <a:p>
                      <a:pPr algn="just">
                        <a:lnSpc>
                          <a:spcPts val="1500"/>
                        </a:lnSpc>
                        <a:spcAft>
                          <a:spcPts val="0"/>
                        </a:spcAft>
                      </a:pPr>
                      <a:r>
                        <a:rPr lang="ja-JP" sz="1100" kern="100" dirty="0">
                          <a:effectLst/>
                        </a:rPr>
                        <a:t>がん検診の受診率（☆）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a:effectLst/>
                        </a:rPr>
                        <a:t>胃</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33.7%</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35.8%</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36.8%</a:t>
                      </a:r>
                      <a:r>
                        <a:rPr lang="ja-JP" sz="1100" kern="100">
                          <a:effectLst/>
                        </a:rPr>
                        <a:t>（</a:t>
                      </a:r>
                      <a:r>
                        <a:rPr lang="en-US" sz="1100" kern="100">
                          <a:effectLst/>
                        </a:rPr>
                        <a:t>R4</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193993947"/>
                  </a:ext>
                </a:extLst>
              </a:tr>
              <a:tr h="53784">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dirty="0">
                          <a:effectLst/>
                        </a:rPr>
                        <a:t>大腸</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34.4%</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37.8%</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40.3%</a:t>
                      </a:r>
                      <a:r>
                        <a:rPr lang="ja-JP" sz="1100" kern="100">
                          <a:effectLst/>
                        </a:rPr>
                        <a:t>（</a:t>
                      </a:r>
                      <a:r>
                        <a:rPr lang="en-US" sz="1100" kern="100">
                          <a:effectLst/>
                        </a:rPr>
                        <a:t>R4</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638299122"/>
                  </a:ext>
                </a:extLst>
              </a:tr>
              <a:tr h="53784">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dirty="0">
                          <a:effectLst/>
                        </a:rPr>
                        <a:t>肺</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36.4%</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42.0%</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42.2%</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51671535"/>
                  </a:ext>
                </a:extLst>
              </a:tr>
              <a:tr h="53784">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a:effectLst/>
                        </a:rPr>
                        <a:t>乳</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39.0%</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41.9%</a:t>
                      </a:r>
                      <a:r>
                        <a:rPr lang="ja-JP" sz="1100" kern="100">
                          <a:effectLst/>
                        </a:rPr>
                        <a:t>（</a:t>
                      </a:r>
                      <a:r>
                        <a:rPr lang="en-US" sz="1100" kern="100">
                          <a:effectLst/>
                        </a:rPr>
                        <a:t>R1</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42.2%</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628803880"/>
                  </a:ext>
                </a:extLst>
              </a:tr>
              <a:tr h="53784">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a:effectLst/>
                        </a:rPr>
                        <a:t>子宮</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38.5%</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39.8%</a:t>
                      </a:r>
                      <a:r>
                        <a:rPr lang="ja-JP" sz="1100" kern="100">
                          <a:effectLst/>
                        </a:rPr>
                        <a:t>（</a:t>
                      </a:r>
                      <a:r>
                        <a:rPr lang="en-US" sz="1100" kern="100">
                          <a:effectLst/>
                        </a:rPr>
                        <a:t>R1</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39.9%</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141827958"/>
                  </a:ext>
                </a:extLst>
              </a:tr>
              <a:tr h="53784">
                <a:tc gridSpan="8">
                  <a:txBody>
                    <a:bodyPr/>
                    <a:lstStyle/>
                    <a:p>
                      <a:pPr algn="l">
                        <a:lnSpc>
                          <a:spcPts val="1500"/>
                        </a:lnSpc>
                        <a:spcAft>
                          <a:spcPts val="0"/>
                        </a:spcAft>
                      </a:pPr>
                      <a:r>
                        <a:rPr lang="ja-JP" sz="1100" kern="100" dirty="0">
                          <a:effectLst/>
                        </a:rPr>
                        <a:t>（２）重症化予防</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89117022"/>
                  </a:ext>
                </a:extLst>
              </a:tr>
              <a:tr h="111675">
                <a:tc rowSpan="3">
                  <a:txBody>
                    <a:bodyPr/>
                    <a:lstStyle/>
                    <a:p>
                      <a:pPr algn="ctr">
                        <a:lnSpc>
                          <a:spcPts val="1500"/>
                        </a:lnSpc>
                        <a:spcAft>
                          <a:spcPts val="0"/>
                        </a:spcAft>
                      </a:pPr>
                      <a:r>
                        <a:rPr lang="en-US" sz="1100" kern="100">
                          <a:effectLst/>
                        </a:rPr>
                        <a:t>22</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3">
                  <a:txBody>
                    <a:bodyPr/>
                    <a:lstStyle/>
                    <a:p>
                      <a:pPr algn="just">
                        <a:lnSpc>
                          <a:spcPts val="1500"/>
                        </a:lnSpc>
                        <a:spcAft>
                          <a:spcPts val="0"/>
                        </a:spcAft>
                      </a:pPr>
                      <a:r>
                        <a:rPr lang="ja-JP" sz="1100" kern="100">
                          <a:effectLst/>
                        </a:rPr>
                        <a:t>生活習慣による疾患（高血圧・糖尿病等）に係る未治療者の割合（☆）</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dirty="0">
                          <a:effectLst/>
                        </a:rPr>
                        <a:t>高血圧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38.0%</a:t>
                      </a:r>
                      <a:r>
                        <a:rPr lang="ja-JP" sz="1100" kern="100">
                          <a:effectLst/>
                        </a:rPr>
                        <a:t>（</a:t>
                      </a:r>
                      <a:r>
                        <a:rPr lang="en-US" sz="1100" kern="100">
                          <a:effectLst/>
                        </a:rPr>
                        <a:t>H26</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42.1%</a:t>
                      </a:r>
                      <a:r>
                        <a:rPr lang="ja-JP" sz="1100" kern="100" dirty="0">
                          <a:effectLst/>
                        </a:rPr>
                        <a:t>（</a:t>
                      </a:r>
                      <a:r>
                        <a:rPr lang="en-US" sz="1100" kern="100" dirty="0">
                          <a:effectLst/>
                        </a:rPr>
                        <a:t>H29</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r>
                        <a:rPr lang="en-US" sz="1100" kern="100" dirty="0">
                          <a:effectLst/>
                        </a:rPr>
                        <a:t>36.3%</a:t>
                      </a:r>
                      <a:r>
                        <a:rPr lang="ja-JP" sz="1100" kern="100" dirty="0">
                          <a:effectLst/>
                        </a:rPr>
                        <a:t>（</a:t>
                      </a:r>
                      <a:r>
                        <a:rPr lang="en-US" sz="1100" kern="100" dirty="0">
                          <a:effectLst/>
                        </a:rPr>
                        <a:t>R2</a:t>
                      </a:r>
                      <a:r>
                        <a:rPr lang="ja-JP" sz="1100" kern="100" dirty="0">
                          <a:effectLst/>
                        </a:rPr>
                        <a:t>） </a:t>
                      </a:r>
                      <a:endParaRPr lang="ja-JP" sz="1100" kern="100" dirty="0">
                        <a:effectLst/>
                        <a:latin typeface="游明朝" panose="02020400000000000000" pitchFamily="18" charset="-128"/>
                        <a:ea typeface="游明朝" panose="02020400000000000000" pitchFamily="18" charset="-128"/>
                      </a:endParaRPr>
                    </a:p>
                  </a:txBody>
                  <a:tcPr marL="7801" marR="7801" marT="0" marB="0" anchor="ctr"/>
                </a:tc>
                <a:tc>
                  <a:txBody>
                    <a:bodyPr/>
                    <a:lstStyle/>
                    <a:p>
                      <a:pPr algn="ctr">
                        <a:lnSpc>
                          <a:spcPts val="1500"/>
                        </a:lnSpc>
                        <a:spcAft>
                          <a:spcPts val="0"/>
                        </a:spcAft>
                      </a:pPr>
                      <a:r>
                        <a:rPr lang="ja-JP" sz="1100" kern="100" dirty="0">
                          <a:effectLst/>
                        </a:rPr>
                        <a:t>減少</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874441813"/>
                  </a:ext>
                </a:extLst>
              </a:tr>
              <a:tr h="53784">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a:effectLst/>
                        </a:rPr>
                        <a:t>糖尿病</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36.0%</a:t>
                      </a:r>
                      <a:r>
                        <a:rPr lang="ja-JP" sz="1100" kern="100">
                          <a:effectLst/>
                        </a:rPr>
                        <a:t>（</a:t>
                      </a:r>
                      <a:r>
                        <a:rPr lang="en-US" sz="1100" kern="100">
                          <a:effectLst/>
                        </a:rPr>
                        <a:t>H26</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36.9%</a:t>
                      </a:r>
                      <a:r>
                        <a:rPr lang="ja-JP" sz="1100" kern="100">
                          <a:effectLst/>
                        </a:rPr>
                        <a:t>（</a:t>
                      </a:r>
                      <a:r>
                        <a:rPr lang="en-US" sz="1100" kern="100">
                          <a:effectLst/>
                        </a:rPr>
                        <a:t>H29</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34.2%</a:t>
                      </a: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減少</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862386773"/>
                  </a:ext>
                </a:extLst>
              </a:tr>
              <a:tr h="84577">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dirty="0">
                          <a:effectLst/>
                        </a:rPr>
                        <a:t>脂質異常症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78.2%</a:t>
                      </a:r>
                      <a:r>
                        <a:rPr lang="ja-JP" sz="1100" kern="100">
                          <a:effectLst/>
                        </a:rPr>
                        <a:t>（</a:t>
                      </a:r>
                      <a:r>
                        <a:rPr lang="en-US" sz="1100" kern="100">
                          <a:effectLst/>
                        </a:rPr>
                        <a:t>H26</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72.4%</a:t>
                      </a:r>
                      <a:r>
                        <a:rPr lang="ja-JP" sz="1100" kern="100">
                          <a:effectLst/>
                        </a:rPr>
                        <a:t>（</a:t>
                      </a:r>
                      <a:r>
                        <a:rPr lang="en-US" sz="1100" kern="100">
                          <a:effectLst/>
                        </a:rPr>
                        <a:t>H29</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66.8%</a:t>
                      </a: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減少</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010343673"/>
                  </a:ext>
                </a:extLst>
              </a:tr>
              <a:tr h="61585">
                <a:tc>
                  <a:txBody>
                    <a:bodyPr/>
                    <a:lstStyle/>
                    <a:p>
                      <a:pPr algn="ctr">
                        <a:lnSpc>
                          <a:spcPts val="1500"/>
                        </a:lnSpc>
                        <a:spcAft>
                          <a:spcPts val="0"/>
                        </a:spcAft>
                      </a:pPr>
                      <a:r>
                        <a:rPr lang="en-US" sz="1100" kern="100" dirty="0">
                          <a:effectLst/>
                        </a:rPr>
                        <a:t>23</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特定保健指導の実施率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13.1%</a:t>
                      </a:r>
                      <a:r>
                        <a:rPr lang="ja-JP" sz="1100" kern="100">
                          <a:effectLst/>
                        </a:rPr>
                        <a:t>（</a:t>
                      </a:r>
                      <a:r>
                        <a:rPr lang="en-US" sz="1100" kern="100">
                          <a:effectLst/>
                        </a:rPr>
                        <a:t>H27</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20.2%</a:t>
                      </a:r>
                      <a:r>
                        <a:rPr lang="ja-JP" sz="1100" kern="100">
                          <a:effectLst/>
                        </a:rPr>
                        <a:t>（</a:t>
                      </a:r>
                      <a:r>
                        <a:rPr lang="en-US" sz="1100" kern="100">
                          <a:effectLst/>
                        </a:rPr>
                        <a:t>H30</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22.1%</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269214792"/>
                  </a:ext>
                </a:extLst>
              </a:tr>
              <a:tr h="53784">
                <a:tc gridSpan="8">
                  <a:txBody>
                    <a:bodyPr/>
                    <a:lstStyle/>
                    <a:p>
                      <a:pPr algn="l">
                        <a:lnSpc>
                          <a:spcPts val="1500"/>
                        </a:lnSpc>
                        <a:spcAft>
                          <a:spcPts val="0"/>
                        </a:spcAft>
                      </a:pPr>
                      <a:r>
                        <a:rPr lang="ja-JP" sz="1100" kern="100" dirty="0">
                          <a:effectLst/>
                        </a:rPr>
                        <a:t>３　府民の健康づくりを支える社会環境整備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29128"/>
                  </a:ext>
                </a:extLst>
              </a:tr>
              <a:tr h="99905">
                <a:tc>
                  <a:txBody>
                    <a:bodyPr/>
                    <a:lstStyle/>
                    <a:p>
                      <a:pPr algn="ctr">
                        <a:lnSpc>
                          <a:spcPts val="1500"/>
                        </a:lnSpc>
                        <a:spcAft>
                          <a:spcPts val="0"/>
                        </a:spcAft>
                      </a:pPr>
                      <a:r>
                        <a:rPr lang="en-US" sz="1100" kern="100">
                          <a:effectLst/>
                        </a:rPr>
                        <a:t>24</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健康づくりを進める住民の自主組織の数（☆）</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dirty="0">
                          <a:effectLst/>
                        </a:rPr>
                        <a:t>715</a:t>
                      </a:r>
                      <a:r>
                        <a:rPr lang="ja-JP" sz="1100" kern="100" dirty="0">
                          <a:effectLst/>
                        </a:rPr>
                        <a:t>団体（</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1,196</a:t>
                      </a:r>
                      <a:r>
                        <a:rPr lang="ja-JP" sz="1100" kern="100" dirty="0">
                          <a:effectLst/>
                        </a:rPr>
                        <a:t>団体（</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1,068</a:t>
                      </a:r>
                      <a:r>
                        <a:rPr lang="ja-JP" sz="1100" kern="100" dirty="0">
                          <a:effectLst/>
                        </a:rPr>
                        <a:t>団体</a:t>
                      </a:r>
                    </a:p>
                    <a:p>
                      <a:pPr algn="ctr">
                        <a:lnSpc>
                          <a:spcPts val="1500"/>
                        </a:lnSpc>
                        <a:spcAft>
                          <a:spcPts val="0"/>
                        </a:spcAft>
                      </a:pPr>
                      <a:r>
                        <a:rPr lang="ja-JP" sz="1100" kern="100" dirty="0">
                          <a:effectLst/>
                        </a:rPr>
                        <a:t>（</a:t>
                      </a:r>
                      <a:r>
                        <a:rPr lang="en-US" sz="1100" kern="100" dirty="0">
                          <a:effectLst/>
                        </a:rPr>
                        <a:t>R5.5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増加</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990167537"/>
                  </a:ext>
                </a:extLst>
              </a:tr>
              <a:tr h="61585">
                <a:tc>
                  <a:txBody>
                    <a:bodyPr/>
                    <a:lstStyle/>
                    <a:p>
                      <a:pPr algn="ctr">
                        <a:lnSpc>
                          <a:spcPts val="1500"/>
                        </a:lnSpc>
                        <a:spcAft>
                          <a:spcPts val="0"/>
                        </a:spcAft>
                      </a:pPr>
                      <a:r>
                        <a:rPr lang="en-US" sz="1100" kern="100">
                          <a:effectLst/>
                        </a:rPr>
                        <a:t>25</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a:effectLst/>
                        </a:rPr>
                        <a:t>ボランティア活動の参加者数</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20.6%</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14.5%</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増加</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113718893"/>
                  </a:ext>
                </a:extLst>
              </a:tr>
              <a:tr h="164227">
                <a:tc>
                  <a:txBody>
                    <a:bodyPr/>
                    <a:lstStyle/>
                    <a:p>
                      <a:pPr algn="ctr">
                        <a:lnSpc>
                          <a:spcPts val="1500"/>
                        </a:lnSpc>
                        <a:spcAft>
                          <a:spcPts val="0"/>
                        </a:spcAft>
                      </a:pPr>
                      <a:r>
                        <a:rPr lang="en-US" sz="1100" kern="100">
                          <a:effectLst/>
                        </a:rPr>
                        <a:t>26</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0" dirty="0">
                          <a:effectLst/>
                        </a:rPr>
                        <a:t>“健康経営”に取り組む中小企業数</a:t>
                      </a:r>
                      <a:endParaRPr lang="ja-JP" sz="1100" kern="100" dirty="0">
                        <a:effectLst/>
                      </a:endParaRPr>
                    </a:p>
                    <a:p>
                      <a:pPr algn="just">
                        <a:lnSpc>
                          <a:spcPts val="1500"/>
                        </a:lnSpc>
                        <a:spcAft>
                          <a:spcPts val="0"/>
                        </a:spcAft>
                      </a:pPr>
                      <a:r>
                        <a:rPr lang="ja-JP" sz="1100" kern="0" dirty="0">
                          <a:effectLst/>
                        </a:rPr>
                        <a:t>（「健康宣言企業」数（協会けんぽ））</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142</a:t>
                      </a:r>
                      <a:r>
                        <a:rPr lang="ja-JP" sz="1100" kern="100">
                          <a:effectLst/>
                        </a:rPr>
                        <a:t>企業（</a:t>
                      </a:r>
                      <a:r>
                        <a:rPr lang="en-US" sz="1100" kern="100">
                          <a:effectLst/>
                        </a:rPr>
                        <a:t>H30.3</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2,001</a:t>
                      </a:r>
                      <a:r>
                        <a:rPr lang="ja-JP" sz="1100" kern="100">
                          <a:effectLst/>
                        </a:rPr>
                        <a:t>企業（</a:t>
                      </a:r>
                      <a:r>
                        <a:rPr lang="en-US" sz="1100" kern="100">
                          <a:effectLst/>
                        </a:rPr>
                        <a:t>R3.2</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4,067</a:t>
                      </a:r>
                      <a:r>
                        <a:rPr lang="ja-JP" sz="1100" kern="100" dirty="0">
                          <a:effectLst/>
                        </a:rPr>
                        <a:t>企業（</a:t>
                      </a:r>
                      <a:r>
                        <a:rPr lang="en-US" sz="1100" kern="100" dirty="0">
                          <a:effectLst/>
                        </a:rPr>
                        <a:t>R5.6</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2,000</a:t>
                      </a:r>
                      <a:r>
                        <a:rPr lang="ja-JP" sz="1100" kern="100" dirty="0">
                          <a:effectLst/>
                        </a:rPr>
                        <a:t>企業</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722718793"/>
                  </a:ext>
                </a:extLst>
              </a:tr>
            </a:tbl>
          </a:graphicData>
        </a:graphic>
      </p:graphicFrame>
      <p:sp>
        <p:nvSpPr>
          <p:cNvPr id="5" name="スライド番号プレースホルダー 4"/>
          <p:cNvSpPr>
            <a:spLocks noGrp="1"/>
          </p:cNvSpPr>
          <p:nvPr>
            <p:ph type="sldNum" sz="quarter" idx="12"/>
          </p:nvPr>
        </p:nvSpPr>
        <p:spPr>
          <a:xfrm>
            <a:off x="7112358" y="6557270"/>
            <a:ext cx="2057400" cy="365125"/>
          </a:xfrm>
        </p:spPr>
        <p:txBody>
          <a:bodyPr/>
          <a:lstStyle/>
          <a:p>
            <a:fld id="{79A255B7-DF0D-498B-9D3A-3E2ADC60EC3B}" type="slidenum">
              <a:rPr kumimoji="1" lang="ja-JP" altLang="en-US" smtClean="0">
                <a:solidFill>
                  <a:schemeClr val="tx1"/>
                </a:solidFill>
              </a:rPr>
              <a:t>10</a:t>
            </a:fld>
            <a:endParaRPr kumimoji="1" lang="ja-JP" altLang="en-US" dirty="0">
              <a:solidFill>
                <a:schemeClr val="tx1"/>
              </a:solidFill>
            </a:endParaRPr>
          </a:p>
        </p:txBody>
      </p:sp>
      <p:sp>
        <p:nvSpPr>
          <p:cNvPr id="8" name="正方形/長方形 7"/>
          <p:cNvSpPr/>
          <p:nvPr/>
        </p:nvSpPr>
        <p:spPr>
          <a:xfrm>
            <a:off x="272410" y="6025758"/>
            <a:ext cx="8242940" cy="415498"/>
          </a:xfrm>
          <a:prstGeom prst="rect">
            <a:avLst/>
          </a:prstGeom>
        </p:spPr>
        <p:txBody>
          <a:bodyPr wrap="square">
            <a:spAutoFit/>
          </a:bodyPr>
          <a:lstStyle/>
          <a:p>
            <a:r>
              <a:rPr lang="ja-JP" altLang="ja-JP" sz="1050" dirty="0">
                <a:latin typeface="+mn-ea"/>
                <a:cs typeface="Times New Roman" panose="02020603050405020304" pitchFamily="18" charset="0"/>
              </a:rPr>
              <a:t>※</a:t>
            </a:r>
            <a:r>
              <a:rPr lang="ja-JP" altLang="en-US" sz="1050" dirty="0">
                <a:latin typeface="+mn-ea"/>
                <a:cs typeface="Times New Roman" panose="02020603050405020304" pitchFamily="18" charset="0"/>
              </a:rPr>
              <a:t>評価欄で括弧を付している「栄養・食生活」、「日常生活における歩数」、「歯の本数」に関する項目については、現状値が一部、</a:t>
            </a:r>
            <a:endParaRPr lang="en-US" altLang="ja-JP" sz="1050" dirty="0">
              <a:latin typeface="+mn-ea"/>
              <a:cs typeface="Times New Roman" panose="02020603050405020304" pitchFamily="18" charset="0"/>
            </a:endParaRPr>
          </a:p>
          <a:p>
            <a:r>
              <a:rPr lang="ja-JP" altLang="en-US" sz="1050" dirty="0">
                <a:latin typeface="+mn-ea"/>
                <a:cs typeface="Times New Roman" panose="02020603050405020304" pitchFamily="18" charset="0"/>
              </a:rPr>
              <a:t>　計画期間外の値のため評価できませんが、傾向を把握するため、ベースライン値から現状値の推移等により参考の評価としました。</a:t>
            </a:r>
            <a:endParaRPr lang="ja-JP" altLang="en-US" sz="1050" dirty="0">
              <a:latin typeface="+mn-ea"/>
            </a:endParaRPr>
          </a:p>
        </p:txBody>
      </p:sp>
      <p:sp>
        <p:nvSpPr>
          <p:cNvPr id="9" name="正方形/長方形 8"/>
          <p:cNvSpPr/>
          <p:nvPr/>
        </p:nvSpPr>
        <p:spPr>
          <a:xfrm>
            <a:off x="5903265" y="5584407"/>
            <a:ext cx="3076097" cy="253916"/>
          </a:xfrm>
          <a:prstGeom prst="rect">
            <a:avLst/>
          </a:prstGeom>
        </p:spPr>
        <p:txBody>
          <a:bodyPr wrap="square">
            <a:spAutoFit/>
          </a:bodyPr>
          <a:lstStyle/>
          <a:p>
            <a:r>
              <a:rPr lang="ja-JP" altLang="en-US" sz="1050" dirty="0">
                <a:latin typeface="+mn-ea"/>
                <a:cs typeface="Times New Roman" panose="02020603050405020304" pitchFamily="18" charset="0"/>
              </a:rPr>
              <a:t>（☆は「府民・行政等みんなでめざす目標」）</a:t>
            </a:r>
            <a:endParaRPr lang="ja-JP" altLang="en-US" sz="105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011437315"/>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4291709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3" name="テキスト ボックス 2"/>
          <p:cNvSpPr txBox="1"/>
          <p:nvPr/>
        </p:nvSpPr>
        <p:spPr>
          <a:xfrm>
            <a:off x="108315" y="552626"/>
            <a:ext cx="3030670" cy="369332"/>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分野ごとの評価</a:t>
            </a:r>
          </a:p>
        </p:txBody>
      </p:sp>
      <p:sp>
        <p:nvSpPr>
          <p:cNvPr id="4" name="テキスト ボックス 3"/>
          <p:cNvSpPr txBox="1"/>
          <p:nvPr/>
        </p:nvSpPr>
        <p:spPr>
          <a:xfrm>
            <a:off x="108315" y="915868"/>
            <a:ext cx="8871045" cy="2800767"/>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１－（１）ヘルスリテラシー</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健康への関心度は</a:t>
            </a:r>
            <a:r>
              <a:rPr kumimoji="1" lang="en-US" altLang="ja-JP" sz="1600" dirty="0">
                <a:latin typeface="Meiryo UI" panose="020B0604030504040204" pitchFamily="50" charset="-128"/>
                <a:ea typeface="Meiryo UI" panose="020B0604030504040204" pitchFamily="50" charset="-128"/>
              </a:rPr>
              <a:t>90</a:t>
            </a:r>
            <a:r>
              <a:rPr kumimoji="1" lang="ja-JP" altLang="en-US" sz="1600" dirty="0">
                <a:latin typeface="Meiryo UI" panose="020B0604030504040204" pitchFamily="50" charset="-128"/>
                <a:ea typeface="Meiryo UI" panose="020B0604030504040204" pitchFamily="50" charset="-128"/>
              </a:rPr>
              <a:t>％を超えており、健康づくりの重要性が認識されるようになってきていると考えられる。</a:t>
            </a:r>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en-US" altLang="ja-JP" sz="1600" dirty="0">
                <a:latin typeface="Meiryo UI" panose="020B0604030504040204" pitchFamily="50" charset="-128"/>
                <a:ea typeface="Meiryo UI" panose="020B0604030504040204" pitchFamily="50" charset="-128"/>
              </a:rPr>
              <a:t>30</a:t>
            </a:r>
            <a:r>
              <a:rPr kumimoji="1" lang="ja-JP" altLang="en-US" sz="1600" dirty="0">
                <a:latin typeface="Meiryo UI" panose="020B0604030504040204" pitchFamily="50" charset="-128"/>
                <a:ea typeface="Meiryo UI" panose="020B0604030504040204" pitchFamily="50" charset="-128"/>
              </a:rPr>
              <a:t>歳代の男性については</a:t>
            </a:r>
            <a:r>
              <a:rPr kumimoji="1" lang="en-US" altLang="ja-JP" sz="1600" dirty="0">
                <a:latin typeface="Meiryo UI" panose="020B0604030504040204" pitchFamily="50" charset="-128"/>
                <a:ea typeface="Meiryo UI" panose="020B0604030504040204" pitchFamily="50" charset="-128"/>
              </a:rPr>
              <a:t>85</a:t>
            </a:r>
            <a:r>
              <a:rPr kumimoji="1" lang="ja-JP" altLang="en-US" sz="1600" dirty="0">
                <a:latin typeface="Meiryo UI" panose="020B0604030504040204" pitchFamily="50" charset="-128"/>
                <a:ea typeface="Meiryo UI" panose="020B0604030504040204" pitchFamily="50" charset="-128"/>
              </a:rPr>
              <a:t>％を下回る等、他の年代に比べて健康に関心の薄い層として表れている。</a:t>
            </a:r>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より一層取組みを推進していくとともに、健康に関心の薄い層に向けた効果的な働きかけを行っていく必要がある。</a:t>
            </a:r>
            <a:endParaRPr kumimoji="1" lang="en-US" altLang="ja-JP" sz="1600" dirty="0">
              <a:latin typeface="Meiryo UI" panose="020B0604030504040204" pitchFamily="50" charset="-128"/>
              <a:ea typeface="Meiryo UI" panose="020B0604030504040204" pitchFamily="50" charset="-128"/>
            </a:endParaRPr>
          </a:p>
        </p:txBody>
      </p:sp>
      <p:pic>
        <p:nvPicPr>
          <p:cNvPr id="7" name="図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0208" y="3813992"/>
            <a:ext cx="4299045" cy="2635090"/>
          </a:xfrm>
          <a:prstGeom prst="rect">
            <a:avLst/>
          </a:prstGeom>
          <a:noFill/>
          <a:ln>
            <a:noFill/>
          </a:ln>
        </p:spPr>
      </p:pic>
      <p:sp>
        <p:nvSpPr>
          <p:cNvPr id="8" name="テキスト ボックス 7"/>
          <p:cNvSpPr txBox="1"/>
          <p:nvPr/>
        </p:nvSpPr>
        <p:spPr>
          <a:xfrm>
            <a:off x="108315" y="6449082"/>
            <a:ext cx="8718186"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健康に関心がある者の割合（</a:t>
            </a:r>
            <a:r>
              <a:rPr kumimoji="1" lang="en-US" altLang="ja-JP" sz="1600" dirty="0">
                <a:latin typeface="Meiryo UI" panose="020B0604030504040204" pitchFamily="50" charset="-128"/>
                <a:ea typeface="Meiryo UI" panose="020B0604030504040204" pitchFamily="50" charset="-128"/>
              </a:rPr>
              <a:t>%</a:t>
            </a:r>
            <a:r>
              <a:rPr kumimoji="1" lang="ja-JP" altLang="en-US" sz="1600" dirty="0" err="1">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性・年代別）</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出典：大阪府健康づくり実態調査（令和</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年度）</a:t>
            </a:r>
            <a:endParaRPr kumimoji="1" lang="en-US" altLang="ja-JP" sz="12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021723239"/>
              </p:ext>
            </p:extLst>
          </p:nvPr>
        </p:nvGraphicFramePr>
        <p:xfrm>
          <a:off x="160208" y="1337268"/>
          <a:ext cx="8750914" cy="1143000"/>
        </p:xfrm>
        <a:graphic>
          <a:graphicData uri="http://schemas.openxmlformats.org/drawingml/2006/table">
            <a:tbl>
              <a:tblPr firstRow="1" firstCol="1" bandRow="1">
                <a:tableStyleId>{21E4AEA4-8DFA-4A89-87EB-49C32662AFE0}</a:tableStyleId>
              </a:tblPr>
              <a:tblGrid>
                <a:gridCol w="419328">
                  <a:extLst>
                    <a:ext uri="{9D8B030D-6E8A-4147-A177-3AD203B41FA5}">
                      <a16:colId xmlns:a16="http://schemas.microsoft.com/office/drawing/2014/main" val="694184939"/>
                    </a:ext>
                  </a:extLst>
                </a:gridCol>
                <a:gridCol w="2903529">
                  <a:extLst>
                    <a:ext uri="{9D8B030D-6E8A-4147-A177-3AD203B41FA5}">
                      <a16:colId xmlns:a16="http://schemas.microsoft.com/office/drawing/2014/main" val="1622485618"/>
                    </a:ext>
                  </a:extLst>
                </a:gridCol>
                <a:gridCol w="1466062">
                  <a:extLst>
                    <a:ext uri="{9D8B030D-6E8A-4147-A177-3AD203B41FA5}">
                      <a16:colId xmlns:a16="http://schemas.microsoft.com/office/drawing/2014/main" val="3831164704"/>
                    </a:ext>
                  </a:extLst>
                </a:gridCol>
                <a:gridCol w="1466062">
                  <a:extLst>
                    <a:ext uri="{9D8B030D-6E8A-4147-A177-3AD203B41FA5}">
                      <a16:colId xmlns:a16="http://schemas.microsoft.com/office/drawing/2014/main" val="833534750"/>
                    </a:ext>
                  </a:extLst>
                </a:gridCol>
                <a:gridCol w="1298488">
                  <a:extLst>
                    <a:ext uri="{9D8B030D-6E8A-4147-A177-3AD203B41FA5}">
                      <a16:colId xmlns:a16="http://schemas.microsoft.com/office/drawing/2014/main" val="2485166828"/>
                    </a:ext>
                  </a:extLst>
                </a:gridCol>
                <a:gridCol w="715771">
                  <a:extLst>
                    <a:ext uri="{9D8B030D-6E8A-4147-A177-3AD203B41FA5}">
                      <a16:colId xmlns:a16="http://schemas.microsoft.com/office/drawing/2014/main" val="4101626737"/>
                    </a:ext>
                  </a:extLst>
                </a:gridCol>
                <a:gridCol w="481674">
                  <a:extLst>
                    <a:ext uri="{9D8B030D-6E8A-4147-A177-3AD203B41FA5}">
                      <a16:colId xmlns:a16="http://schemas.microsoft.com/office/drawing/2014/main" val="2348450851"/>
                    </a:ext>
                  </a:extLst>
                </a:gridCol>
              </a:tblGrid>
              <a:tr h="53784">
                <a:tc gridSpan="2">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目標値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7">
                  <a:txBody>
                    <a:bodyPr/>
                    <a:lstStyle/>
                    <a:p>
                      <a:pPr algn="just">
                        <a:lnSpc>
                          <a:spcPts val="1500"/>
                        </a:lnSpc>
                        <a:spcAft>
                          <a:spcPts val="0"/>
                        </a:spcAft>
                      </a:pPr>
                      <a:r>
                        <a:rPr lang="ja-JP" sz="1100" kern="100">
                          <a:effectLst/>
                        </a:rPr>
                        <a:t>１　生活習慣病の予防（生活習慣の改善）</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0772483"/>
                  </a:ext>
                </a:extLst>
              </a:tr>
              <a:tr h="53784">
                <a:tc gridSpan="7">
                  <a:txBody>
                    <a:bodyPr/>
                    <a:lstStyle/>
                    <a:p>
                      <a:pPr algn="just">
                        <a:lnSpc>
                          <a:spcPts val="1500"/>
                        </a:lnSpc>
                        <a:spcAft>
                          <a:spcPts val="0"/>
                        </a:spcAft>
                      </a:pPr>
                      <a:r>
                        <a:rPr lang="ja-JP" sz="1100" kern="100" dirty="0">
                          <a:effectLst/>
                        </a:rPr>
                        <a:t>（１）ヘルスリテラシー</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88290136"/>
                  </a:ext>
                </a:extLst>
              </a:tr>
              <a:tr h="205284">
                <a:tc>
                  <a:txBody>
                    <a:bodyPr/>
                    <a:lstStyle/>
                    <a:p>
                      <a:pPr algn="ctr">
                        <a:lnSpc>
                          <a:spcPts val="1500"/>
                        </a:lnSpc>
                        <a:spcAft>
                          <a:spcPts val="0"/>
                        </a:spcAft>
                      </a:pPr>
                      <a:r>
                        <a:rPr lang="en-US" sz="1100" kern="100">
                          <a:effectLst/>
                        </a:rPr>
                        <a:t>1</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dirty="0">
                          <a:effectLst/>
                        </a:rPr>
                        <a:t>健康への関心度（☆）</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87.4%</a:t>
                      </a:r>
                      <a:r>
                        <a:rPr lang="ja-JP" sz="1100" kern="100" dirty="0">
                          <a:effectLst/>
                        </a:rPr>
                        <a:t>（</a:t>
                      </a:r>
                      <a:r>
                        <a:rPr lang="en-US" sz="1100" kern="100" dirty="0">
                          <a:effectLst/>
                        </a:rPr>
                        <a:t>18</a:t>
                      </a:r>
                      <a:r>
                        <a:rPr lang="ja-JP" sz="1100" kern="100" dirty="0">
                          <a:effectLst/>
                        </a:rPr>
                        <a:t>歳以上）</a:t>
                      </a:r>
                    </a:p>
                    <a:p>
                      <a:pPr algn="ctr">
                        <a:lnSpc>
                          <a:spcPts val="1500"/>
                        </a:lnSpc>
                        <a:spcAft>
                          <a:spcPts val="0"/>
                        </a:spcAft>
                      </a:pPr>
                      <a:r>
                        <a:rPr lang="ja-JP" sz="1100" kern="100" dirty="0">
                          <a:effectLst/>
                        </a:rPr>
                        <a:t>（</a:t>
                      </a:r>
                      <a:r>
                        <a:rPr lang="en-US" sz="1100" kern="100" dirty="0">
                          <a:effectLst/>
                        </a:rPr>
                        <a:t>H27</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88.5%</a:t>
                      </a:r>
                      <a:r>
                        <a:rPr lang="ja-JP" sz="1100" kern="100" dirty="0">
                          <a:effectLst/>
                        </a:rPr>
                        <a:t>（</a:t>
                      </a:r>
                      <a:r>
                        <a:rPr lang="en-US" sz="1100" kern="100" dirty="0">
                          <a:effectLst/>
                        </a:rPr>
                        <a:t>15</a:t>
                      </a:r>
                      <a:r>
                        <a:rPr lang="ja-JP" sz="1100" kern="100" dirty="0">
                          <a:effectLst/>
                        </a:rPr>
                        <a:t>歳以上）</a:t>
                      </a:r>
                    </a:p>
                    <a:p>
                      <a:pPr algn="ctr">
                        <a:lnSpc>
                          <a:spcPts val="1500"/>
                        </a:lnSpc>
                        <a:spcAft>
                          <a:spcPts val="0"/>
                        </a:spcAft>
                      </a:pPr>
                      <a:r>
                        <a:rPr lang="en-US" sz="1100" kern="100" dirty="0">
                          <a:effectLst/>
                        </a:rPr>
                        <a:t>89.6%</a:t>
                      </a:r>
                      <a:r>
                        <a:rPr lang="ja-JP" sz="1100" kern="100" dirty="0">
                          <a:effectLst/>
                        </a:rPr>
                        <a:t>（</a:t>
                      </a:r>
                      <a:r>
                        <a:rPr lang="en-US" sz="1100" kern="100" dirty="0">
                          <a:effectLst/>
                        </a:rPr>
                        <a:t>20</a:t>
                      </a:r>
                      <a:r>
                        <a:rPr lang="ja-JP" sz="1100" kern="100" dirty="0">
                          <a:effectLst/>
                        </a:rPr>
                        <a:t>歳以上）</a:t>
                      </a:r>
                    </a:p>
                    <a:p>
                      <a:pPr algn="ctr">
                        <a:lnSpc>
                          <a:spcPts val="1500"/>
                        </a:lnSpc>
                        <a:spcAft>
                          <a:spcPts val="0"/>
                        </a:spcAft>
                      </a:pP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94.7%</a:t>
                      </a:r>
                      <a:r>
                        <a:rPr lang="ja-JP" sz="1100" kern="100">
                          <a:effectLst/>
                        </a:rPr>
                        <a:t>（</a:t>
                      </a:r>
                      <a:r>
                        <a:rPr lang="en-US" sz="1100" kern="100">
                          <a:effectLst/>
                        </a:rPr>
                        <a:t>R4</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054016512"/>
                  </a:ext>
                </a:extLst>
              </a:tr>
            </a:tbl>
          </a:graphicData>
        </a:graphic>
      </p:graphicFrame>
      <p:sp>
        <p:nvSpPr>
          <p:cNvPr id="5" name="正方形/長方形 4"/>
          <p:cNvSpPr/>
          <p:nvPr/>
        </p:nvSpPr>
        <p:spPr>
          <a:xfrm>
            <a:off x="4579387" y="3925938"/>
            <a:ext cx="4399976" cy="230832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＜これまでの取組み＞</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府民に取り組んでいただきたい</a:t>
            </a:r>
            <a:r>
              <a:rPr kumimoji="1" lang="en-US" altLang="ja-JP" sz="1600" dirty="0">
                <a:solidFill>
                  <a:schemeClr val="tx1"/>
                </a:solidFill>
                <a:latin typeface="Meiryo UI" panose="020B0604030504040204" pitchFamily="50" charset="-128"/>
                <a:ea typeface="Meiryo UI" panose="020B0604030504040204" pitchFamily="50" charset="-128"/>
              </a:rPr>
              <a:t>10</a:t>
            </a:r>
            <a:r>
              <a:rPr kumimoji="1" lang="ja-JP" altLang="en-US" sz="1600" dirty="0">
                <a:solidFill>
                  <a:schemeClr val="tx1"/>
                </a:solidFill>
                <a:latin typeface="Meiryo UI" panose="020B0604030504040204" pitchFamily="50" charset="-128"/>
                <a:ea typeface="Meiryo UI" panose="020B0604030504040204" pitchFamily="50" charset="-128"/>
              </a:rPr>
              <a:t>の健康づくり活動として</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健活</a:t>
            </a:r>
            <a:r>
              <a:rPr kumimoji="1" lang="en-US" altLang="ja-JP" sz="1600" dirty="0">
                <a:solidFill>
                  <a:schemeClr val="tx1"/>
                </a:solidFill>
                <a:latin typeface="Meiryo UI" panose="020B0604030504040204" pitchFamily="50" charset="-128"/>
                <a:ea typeface="Meiryo UI" panose="020B0604030504040204" pitchFamily="50" charset="-128"/>
              </a:rPr>
              <a:t>10〈</a:t>
            </a:r>
            <a:r>
              <a:rPr kumimoji="1" lang="ja-JP" altLang="en-US" sz="1600" dirty="0">
                <a:solidFill>
                  <a:schemeClr val="tx1"/>
                </a:solidFill>
                <a:latin typeface="Meiryo UI" panose="020B0604030504040204" pitchFamily="50" charset="-128"/>
                <a:ea typeface="Meiryo UI" panose="020B0604030504040204" pitchFamily="50" charset="-128"/>
              </a:rPr>
              <a:t>ケンカツテン</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を軸にオール大阪での健康づくりの気運醸成を推進。</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「大阪版健康マイレージ事業（健康アプリ「アスマイル」）」を全市町村において展開。</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 働く世代においては、セミナーの開催や専門家による指導、他社の事例紹介等を通じて、健康経営の理解促進・実践支援を行った。</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12" name="スライド番号プレースホルダー 11"/>
          <p:cNvSpPr>
            <a:spLocks noGrp="1"/>
          </p:cNvSpPr>
          <p:nvPr>
            <p:ph type="sldNum" sz="quarter" idx="12"/>
          </p:nvPr>
        </p:nvSpPr>
        <p:spPr>
          <a:xfrm>
            <a:off x="7153409" y="6575197"/>
            <a:ext cx="2057400" cy="365125"/>
          </a:xfrm>
        </p:spPr>
        <p:txBody>
          <a:bodyPr/>
          <a:lstStyle/>
          <a:p>
            <a:fld id="{79A255B7-DF0D-498B-9D3A-3E2ADC60EC3B}" type="slidenum">
              <a:rPr kumimoji="1" lang="ja-JP" altLang="en-US" smtClean="0">
                <a:solidFill>
                  <a:schemeClr val="tx1"/>
                </a:solidFill>
              </a:rPr>
              <a:t>11</a:t>
            </a:fld>
            <a:endParaRPr kumimoji="1" lang="ja-JP" altLang="en-US" dirty="0">
              <a:solidFill>
                <a:schemeClr val="tx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526191536"/>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1806288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3" name="テキスト ボックス 2"/>
          <p:cNvSpPr txBox="1"/>
          <p:nvPr/>
        </p:nvSpPr>
        <p:spPr>
          <a:xfrm>
            <a:off x="108315" y="552626"/>
            <a:ext cx="3030670" cy="369332"/>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分野ごとの評価</a:t>
            </a:r>
          </a:p>
        </p:txBody>
      </p:sp>
      <p:sp>
        <p:nvSpPr>
          <p:cNvPr id="4" name="テキスト ボックス 3"/>
          <p:cNvSpPr txBox="1"/>
          <p:nvPr/>
        </p:nvSpPr>
        <p:spPr>
          <a:xfrm>
            <a:off x="108315" y="930470"/>
            <a:ext cx="8871045" cy="3785652"/>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１－（２）栄養・食生活</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「朝食欠食率」、「野菜摂取量の増加」、「食塩摂取量の減少」については、参考評価ではあるものの、いずれも</a:t>
            </a:r>
            <a:r>
              <a:rPr kumimoji="1" lang="en-US" altLang="ja-JP" sz="1600" dirty="0">
                <a:latin typeface="Meiryo UI" panose="020B0604030504040204" pitchFamily="50" charset="-128"/>
                <a:ea typeface="Meiryo UI" panose="020B0604030504040204" pitchFamily="50" charset="-128"/>
              </a:rPr>
              <a:t>C</a:t>
            </a:r>
            <a:r>
              <a:rPr kumimoji="1" lang="ja-JP" altLang="en-US" sz="1600" dirty="0" err="1">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D</a:t>
            </a:r>
            <a:r>
              <a:rPr kumimoji="1" lang="ja-JP" altLang="en-US" sz="1600" dirty="0">
                <a:latin typeface="Meiryo UI" panose="020B0604030504040204" pitchFamily="50" charset="-128"/>
                <a:ea typeface="Meiryo UI" panose="020B0604030504040204" pitchFamily="50" charset="-128"/>
              </a:rPr>
              <a:t>となっており、改善がみられていない。</a:t>
            </a: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「府民の食生活に関する大阪府政策マーケティングリサーチ（おおさか</a:t>
            </a:r>
            <a:r>
              <a:rPr kumimoji="1" lang="en-US" altLang="ja-JP" sz="1600" dirty="0">
                <a:latin typeface="Meiryo UI" panose="020B0604030504040204" pitchFamily="50" charset="-128"/>
                <a:ea typeface="Meiryo UI" panose="020B0604030504040204" pitchFamily="50" charset="-128"/>
              </a:rPr>
              <a:t>Q</a:t>
            </a:r>
            <a:r>
              <a:rPr kumimoji="1" lang="ja-JP" altLang="en-US" sz="1600" dirty="0">
                <a:latin typeface="Meiryo UI" panose="020B0604030504040204" pitchFamily="50" charset="-128"/>
                <a:ea typeface="Meiryo UI" panose="020B0604030504040204" pitchFamily="50" charset="-128"/>
              </a:rPr>
              <a:t>ネット）」の調査結果から、野菜や朝食を食べる必要性を感じない、塩分のとり過ぎを気にしていない等、食に関する意識の低い層が一定数みられたことから、引き続き、ヘルスリテラシーの向上が課題であり、食生活や栄養の重要性について意識を高める効果的な手法を検討し、取組みを推進する必要がある。</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519268252"/>
              </p:ext>
            </p:extLst>
          </p:nvPr>
        </p:nvGraphicFramePr>
        <p:xfrm>
          <a:off x="177421" y="1364564"/>
          <a:ext cx="8733701" cy="1714500"/>
        </p:xfrm>
        <a:graphic>
          <a:graphicData uri="http://schemas.openxmlformats.org/drawingml/2006/table">
            <a:tbl>
              <a:tblPr firstRow="1" firstCol="1" bandRow="1">
                <a:tableStyleId>{21E4AEA4-8DFA-4A89-87EB-49C32662AFE0}</a:tableStyleId>
              </a:tblPr>
              <a:tblGrid>
                <a:gridCol w="418504">
                  <a:extLst>
                    <a:ext uri="{9D8B030D-6E8A-4147-A177-3AD203B41FA5}">
                      <a16:colId xmlns:a16="http://schemas.microsoft.com/office/drawing/2014/main" val="694184939"/>
                    </a:ext>
                  </a:extLst>
                </a:gridCol>
                <a:gridCol w="2897818">
                  <a:extLst>
                    <a:ext uri="{9D8B030D-6E8A-4147-A177-3AD203B41FA5}">
                      <a16:colId xmlns:a16="http://schemas.microsoft.com/office/drawing/2014/main" val="1622485618"/>
                    </a:ext>
                  </a:extLst>
                </a:gridCol>
                <a:gridCol w="1463178">
                  <a:extLst>
                    <a:ext uri="{9D8B030D-6E8A-4147-A177-3AD203B41FA5}">
                      <a16:colId xmlns:a16="http://schemas.microsoft.com/office/drawing/2014/main" val="3831164704"/>
                    </a:ext>
                  </a:extLst>
                </a:gridCol>
                <a:gridCol w="1463178">
                  <a:extLst>
                    <a:ext uri="{9D8B030D-6E8A-4147-A177-3AD203B41FA5}">
                      <a16:colId xmlns:a16="http://schemas.microsoft.com/office/drawing/2014/main" val="833534750"/>
                    </a:ext>
                  </a:extLst>
                </a:gridCol>
                <a:gridCol w="1295934">
                  <a:extLst>
                    <a:ext uri="{9D8B030D-6E8A-4147-A177-3AD203B41FA5}">
                      <a16:colId xmlns:a16="http://schemas.microsoft.com/office/drawing/2014/main" val="2485166828"/>
                    </a:ext>
                  </a:extLst>
                </a:gridCol>
                <a:gridCol w="714363">
                  <a:extLst>
                    <a:ext uri="{9D8B030D-6E8A-4147-A177-3AD203B41FA5}">
                      <a16:colId xmlns:a16="http://schemas.microsoft.com/office/drawing/2014/main" val="4101626737"/>
                    </a:ext>
                  </a:extLst>
                </a:gridCol>
                <a:gridCol w="480726">
                  <a:extLst>
                    <a:ext uri="{9D8B030D-6E8A-4147-A177-3AD203B41FA5}">
                      <a16:colId xmlns:a16="http://schemas.microsoft.com/office/drawing/2014/main" val="2348450851"/>
                    </a:ext>
                  </a:extLst>
                </a:gridCol>
              </a:tblGrid>
              <a:tr h="53784">
                <a:tc gridSpan="2">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目標値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7">
                  <a:txBody>
                    <a:bodyPr/>
                    <a:lstStyle/>
                    <a:p>
                      <a:pPr algn="just">
                        <a:lnSpc>
                          <a:spcPts val="1500"/>
                        </a:lnSpc>
                        <a:spcAft>
                          <a:spcPts val="0"/>
                        </a:spcAft>
                      </a:pPr>
                      <a:r>
                        <a:rPr lang="ja-JP" sz="1100" kern="100">
                          <a:effectLst/>
                        </a:rPr>
                        <a:t>１　生活習慣病の予防（生活習慣の改善）</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0772483"/>
                  </a:ext>
                </a:extLst>
              </a:tr>
              <a:tr h="53784">
                <a:tc gridSpan="7">
                  <a:txBody>
                    <a:bodyPr/>
                    <a:lstStyle/>
                    <a:p>
                      <a:pPr algn="l">
                        <a:lnSpc>
                          <a:spcPts val="1500"/>
                        </a:lnSpc>
                        <a:spcAft>
                          <a:spcPts val="0"/>
                        </a:spcAft>
                      </a:pPr>
                      <a:r>
                        <a:rPr lang="ja-JP" sz="1100" kern="100" dirty="0">
                          <a:effectLst/>
                        </a:rPr>
                        <a:t>（２）栄養・食生活</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4877902"/>
                  </a:ext>
                </a:extLst>
              </a:tr>
              <a:tr h="123170">
                <a:tc>
                  <a:txBody>
                    <a:bodyPr/>
                    <a:lstStyle/>
                    <a:p>
                      <a:pPr algn="ctr">
                        <a:lnSpc>
                          <a:spcPts val="1500"/>
                        </a:lnSpc>
                        <a:spcAft>
                          <a:spcPts val="0"/>
                        </a:spcAft>
                      </a:pPr>
                      <a:r>
                        <a:rPr lang="en-US" sz="1100" kern="100" dirty="0">
                          <a:effectLst/>
                        </a:rPr>
                        <a:t>2</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a:effectLst/>
                        </a:rPr>
                        <a:t>朝食欠食率（</a:t>
                      </a:r>
                      <a:r>
                        <a:rPr lang="en-US" sz="1100" kern="100">
                          <a:effectLst/>
                        </a:rPr>
                        <a:t>20-30</a:t>
                      </a:r>
                      <a:r>
                        <a:rPr lang="ja-JP" sz="1100" kern="100">
                          <a:effectLst/>
                        </a:rPr>
                        <a:t>歳代）（</a:t>
                      </a:r>
                      <a:r>
                        <a:rPr lang="en-US" sz="1100" kern="100">
                          <a:effectLst/>
                        </a:rPr>
                        <a:t>☆</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25.2%</a:t>
                      </a:r>
                      <a:endParaRPr lang="ja-JP" sz="1100" kern="100">
                        <a:effectLst/>
                      </a:endParaRPr>
                    </a:p>
                    <a:p>
                      <a:pPr algn="ctr">
                        <a:lnSpc>
                          <a:spcPts val="1500"/>
                        </a:lnSpc>
                        <a:spcAft>
                          <a:spcPts val="0"/>
                        </a:spcAft>
                      </a:pPr>
                      <a:r>
                        <a:rPr lang="ja-JP" sz="1100" kern="100">
                          <a:effectLst/>
                        </a:rPr>
                        <a:t>（</a:t>
                      </a:r>
                      <a:r>
                        <a:rPr lang="en-US" sz="1100" kern="100">
                          <a:effectLst/>
                        </a:rPr>
                        <a:t>H25-27</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24.0%</a:t>
                      </a:r>
                      <a:endParaRPr lang="ja-JP" sz="1100" kern="100" dirty="0">
                        <a:effectLst/>
                      </a:endParaRPr>
                    </a:p>
                    <a:p>
                      <a:pPr algn="ctr">
                        <a:lnSpc>
                          <a:spcPts val="1500"/>
                        </a:lnSpc>
                        <a:spcAft>
                          <a:spcPts val="0"/>
                        </a:spcAft>
                      </a:pPr>
                      <a:r>
                        <a:rPr lang="ja-JP" sz="1100" kern="100" dirty="0">
                          <a:effectLst/>
                        </a:rPr>
                        <a:t>（</a:t>
                      </a:r>
                      <a:r>
                        <a:rPr lang="en-US" sz="1100" kern="100" dirty="0">
                          <a:effectLst/>
                        </a:rPr>
                        <a:t>H28-30</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24.8%</a:t>
                      </a:r>
                      <a:endParaRPr lang="ja-JP" sz="1100" kern="100" dirty="0">
                        <a:effectLst/>
                      </a:endParaRP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15%</a:t>
                      </a:r>
                      <a:r>
                        <a:rPr lang="ja-JP" sz="1100" kern="100" dirty="0">
                          <a:effectLst/>
                        </a:rPr>
                        <a:t>以下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(C)</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625117532"/>
                  </a:ext>
                </a:extLst>
              </a:tr>
              <a:tr h="123170">
                <a:tc>
                  <a:txBody>
                    <a:bodyPr/>
                    <a:lstStyle/>
                    <a:p>
                      <a:pPr algn="ctr">
                        <a:lnSpc>
                          <a:spcPts val="1500"/>
                        </a:lnSpc>
                        <a:spcAft>
                          <a:spcPts val="0"/>
                        </a:spcAft>
                      </a:pPr>
                      <a:r>
                        <a:rPr lang="en-US" sz="1100" kern="100">
                          <a:effectLst/>
                        </a:rPr>
                        <a:t>3</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dirty="0">
                          <a:effectLst/>
                        </a:rPr>
                        <a:t>野菜摂取量（</a:t>
                      </a:r>
                      <a:r>
                        <a:rPr lang="en-US" sz="1100" kern="100" dirty="0">
                          <a:effectLst/>
                        </a:rPr>
                        <a:t>20</a:t>
                      </a:r>
                      <a:r>
                        <a:rPr lang="ja-JP" sz="1100" kern="100" dirty="0">
                          <a:effectLst/>
                        </a:rPr>
                        <a:t>歳以上）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269g</a:t>
                      </a:r>
                      <a:endParaRPr lang="ja-JP" sz="1100" kern="100">
                        <a:effectLst/>
                      </a:endParaRPr>
                    </a:p>
                    <a:p>
                      <a:pPr algn="ctr">
                        <a:lnSpc>
                          <a:spcPts val="1500"/>
                        </a:lnSpc>
                        <a:spcAft>
                          <a:spcPts val="0"/>
                        </a:spcAft>
                      </a:pPr>
                      <a:r>
                        <a:rPr lang="ja-JP" sz="1100" kern="100">
                          <a:effectLst/>
                        </a:rPr>
                        <a:t>（</a:t>
                      </a:r>
                      <a:r>
                        <a:rPr lang="en-US" sz="1100" kern="100">
                          <a:effectLst/>
                        </a:rPr>
                        <a:t>H25-27</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251g</a:t>
                      </a:r>
                      <a:endParaRPr lang="ja-JP" sz="1100" kern="100">
                        <a:effectLst/>
                      </a:endParaRPr>
                    </a:p>
                    <a:p>
                      <a:pPr algn="ctr">
                        <a:lnSpc>
                          <a:spcPts val="1500"/>
                        </a:lnSpc>
                        <a:spcAft>
                          <a:spcPts val="0"/>
                        </a:spcAft>
                      </a:pPr>
                      <a:r>
                        <a:rPr lang="ja-JP" sz="1100" kern="100">
                          <a:effectLst/>
                        </a:rPr>
                        <a:t>（</a:t>
                      </a:r>
                      <a:r>
                        <a:rPr lang="en-US" sz="1100" kern="100">
                          <a:effectLst/>
                        </a:rPr>
                        <a:t>H28-30</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256g</a:t>
                      </a:r>
                      <a:endParaRPr lang="ja-JP" sz="1100" kern="100" dirty="0">
                        <a:effectLst/>
                      </a:endParaRP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350g</a:t>
                      </a:r>
                      <a:r>
                        <a:rPr lang="ja-JP" sz="1100" kern="100" dirty="0">
                          <a:effectLst/>
                        </a:rPr>
                        <a:t>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369019945"/>
                  </a:ext>
                </a:extLst>
              </a:tr>
              <a:tr h="123170">
                <a:tc>
                  <a:txBody>
                    <a:bodyPr/>
                    <a:lstStyle/>
                    <a:p>
                      <a:pPr algn="ctr">
                        <a:lnSpc>
                          <a:spcPts val="1500"/>
                        </a:lnSpc>
                        <a:spcAft>
                          <a:spcPts val="0"/>
                        </a:spcAft>
                      </a:pPr>
                      <a:r>
                        <a:rPr lang="en-US" sz="1100" kern="100">
                          <a:effectLst/>
                        </a:rPr>
                        <a:t>4</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dirty="0">
                          <a:effectLst/>
                        </a:rPr>
                        <a:t>食塩摂取量（</a:t>
                      </a:r>
                      <a:r>
                        <a:rPr lang="en-US" sz="1100" kern="100" dirty="0">
                          <a:effectLst/>
                        </a:rPr>
                        <a:t>20</a:t>
                      </a:r>
                      <a:r>
                        <a:rPr lang="ja-JP" sz="1100" kern="100" dirty="0">
                          <a:effectLst/>
                        </a:rPr>
                        <a:t>歳以上）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9.4g</a:t>
                      </a:r>
                      <a:endParaRPr lang="ja-JP" sz="1100" kern="100">
                        <a:effectLst/>
                      </a:endParaRPr>
                    </a:p>
                    <a:p>
                      <a:pPr algn="ctr">
                        <a:lnSpc>
                          <a:spcPts val="1500"/>
                        </a:lnSpc>
                        <a:spcAft>
                          <a:spcPts val="0"/>
                        </a:spcAft>
                      </a:pPr>
                      <a:r>
                        <a:rPr lang="ja-JP" sz="1100" kern="100">
                          <a:effectLst/>
                        </a:rPr>
                        <a:t>（</a:t>
                      </a:r>
                      <a:r>
                        <a:rPr lang="en-US" sz="1100" kern="100">
                          <a:effectLst/>
                        </a:rPr>
                        <a:t>H25-27</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9.5g</a:t>
                      </a:r>
                      <a:endParaRPr lang="ja-JP" sz="1100" kern="100">
                        <a:effectLst/>
                      </a:endParaRPr>
                    </a:p>
                    <a:p>
                      <a:pPr algn="ctr">
                        <a:lnSpc>
                          <a:spcPts val="1500"/>
                        </a:lnSpc>
                        <a:spcAft>
                          <a:spcPts val="0"/>
                        </a:spcAft>
                      </a:pPr>
                      <a:r>
                        <a:rPr lang="ja-JP" sz="1100" kern="100">
                          <a:effectLst/>
                        </a:rPr>
                        <a:t>（</a:t>
                      </a:r>
                      <a:r>
                        <a:rPr lang="en-US" sz="1100" kern="100">
                          <a:effectLst/>
                        </a:rPr>
                        <a:t>H28-30</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9.7g</a:t>
                      </a:r>
                      <a:endParaRPr lang="ja-JP" sz="1100" kern="100" dirty="0">
                        <a:effectLst/>
                      </a:endParaRP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8g</a:t>
                      </a:r>
                      <a:r>
                        <a:rPr lang="ja-JP" sz="1100" kern="100" dirty="0">
                          <a:effectLst/>
                        </a:rPr>
                        <a:t>未満</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(C)</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117143921"/>
                  </a:ext>
                </a:extLst>
              </a:tr>
            </a:tbl>
          </a:graphicData>
        </a:graphic>
      </p:graphicFrame>
      <p:sp>
        <p:nvSpPr>
          <p:cNvPr id="7" name="正方形/長方形 6"/>
          <p:cNvSpPr/>
          <p:nvPr/>
        </p:nvSpPr>
        <p:spPr>
          <a:xfrm>
            <a:off x="108314" y="4827531"/>
            <a:ext cx="8871045" cy="156966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＜これまでの取組み＞</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大阪府食育推進ネットワーク会議参画団体と協働し、食育について啓発するイベントの開催や、食に関する情報を発信。また、企業等と連携し、</a:t>
            </a:r>
            <a:r>
              <a:rPr kumimoji="1" lang="en-US" altLang="ja-JP" sz="1600" dirty="0">
                <a:solidFill>
                  <a:schemeClr val="tx1"/>
                </a:solidFill>
                <a:latin typeface="Meiryo UI" panose="020B0604030504040204" pitchFamily="50" charset="-128"/>
                <a:ea typeface="Meiryo UI" panose="020B0604030504040204" pitchFamily="50" charset="-128"/>
              </a:rPr>
              <a:t>V.O.S.</a:t>
            </a:r>
            <a:r>
              <a:rPr kumimoji="1" lang="ja-JP" altLang="en-US" sz="1600" dirty="0">
                <a:solidFill>
                  <a:schemeClr val="tx1"/>
                </a:solidFill>
                <a:latin typeface="Meiryo UI" panose="020B0604030504040204" pitchFamily="50" charset="-128"/>
                <a:ea typeface="Meiryo UI" panose="020B0604030504040204" pitchFamily="50" charset="-128"/>
              </a:rPr>
              <a:t>メニューの普及啓発を目的としたメニューコンテストの実施や</a:t>
            </a:r>
            <a:r>
              <a:rPr kumimoji="1" lang="en-US" altLang="ja-JP" sz="1600" dirty="0">
                <a:solidFill>
                  <a:schemeClr val="tx1"/>
                </a:solidFill>
                <a:latin typeface="Meiryo UI" panose="020B0604030504040204" pitchFamily="50" charset="-128"/>
                <a:ea typeface="Meiryo UI" panose="020B0604030504040204" pitchFamily="50" charset="-128"/>
              </a:rPr>
              <a:t>V.O.S.</a:t>
            </a:r>
            <a:r>
              <a:rPr kumimoji="1" lang="ja-JP" altLang="en-US" sz="1600" dirty="0">
                <a:solidFill>
                  <a:schemeClr val="tx1"/>
                </a:solidFill>
                <a:latin typeface="Meiryo UI" panose="020B0604030504040204" pitchFamily="50" charset="-128"/>
                <a:ea typeface="Meiryo UI" panose="020B0604030504040204" pitchFamily="50" charset="-128"/>
              </a:rPr>
              <a:t>メニューのレシピ掲載等を実施。</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大学と連携し、食生活の改善に関するセミナーや体験イベントを開催するとともに、大学食堂でオリジナル</a:t>
            </a:r>
            <a:r>
              <a:rPr kumimoji="1" lang="en-US" altLang="ja-JP" sz="1600" dirty="0">
                <a:solidFill>
                  <a:schemeClr val="tx1"/>
                </a:solidFill>
                <a:latin typeface="Meiryo UI" panose="020B0604030504040204" pitchFamily="50" charset="-128"/>
                <a:ea typeface="Meiryo UI" panose="020B0604030504040204" pitchFamily="50" charset="-128"/>
              </a:rPr>
              <a:t>V.O.S.</a:t>
            </a:r>
            <a:r>
              <a:rPr kumimoji="1" lang="ja-JP" altLang="en-US" sz="1600" dirty="0">
                <a:solidFill>
                  <a:schemeClr val="tx1"/>
                </a:solidFill>
                <a:latin typeface="Meiryo UI" panose="020B0604030504040204" pitchFamily="50" charset="-128"/>
                <a:ea typeface="Meiryo UI" panose="020B0604030504040204" pitchFamily="50" charset="-128"/>
              </a:rPr>
              <a:t>メニューを提供する等、若い世代に向けて食への意識を高めた。</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7"/>
          <p:cNvSpPr>
            <a:spLocks noGrp="1"/>
          </p:cNvSpPr>
          <p:nvPr>
            <p:ph type="sldNum" sz="quarter" idx="12"/>
          </p:nvPr>
        </p:nvSpPr>
        <p:spPr>
          <a:xfrm>
            <a:off x="7125237" y="6553661"/>
            <a:ext cx="2057400" cy="365125"/>
          </a:xfrm>
        </p:spPr>
        <p:txBody>
          <a:bodyPr/>
          <a:lstStyle/>
          <a:p>
            <a:fld id="{79A255B7-DF0D-498B-9D3A-3E2ADC60EC3B}" type="slidenum">
              <a:rPr kumimoji="1" lang="ja-JP" altLang="en-US" smtClean="0">
                <a:solidFill>
                  <a:schemeClr val="tx1"/>
                </a:solidFill>
              </a:rPr>
              <a:t>12</a:t>
            </a:fld>
            <a:endParaRPr kumimoji="1" lang="ja-JP" altLang="en-US" dirty="0">
              <a:solidFill>
                <a:schemeClr val="tx1"/>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1683966628"/>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685673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4" name="テキスト ボックス 3"/>
          <p:cNvSpPr txBox="1"/>
          <p:nvPr/>
        </p:nvSpPr>
        <p:spPr>
          <a:xfrm>
            <a:off x="108315" y="930470"/>
            <a:ext cx="8871045" cy="3539430"/>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１－（３）身体活動・運動</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「運動習慣のある者（</a:t>
            </a:r>
            <a:r>
              <a:rPr kumimoji="1"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日</a:t>
            </a:r>
            <a:r>
              <a:rPr kumimoji="1" lang="en-US" altLang="ja-JP" sz="1600" dirty="0">
                <a:latin typeface="Meiryo UI" panose="020B0604030504040204" pitchFamily="50" charset="-128"/>
                <a:ea typeface="Meiryo UI" panose="020B0604030504040204" pitchFamily="50" charset="-128"/>
              </a:rPr>
              <a:t>30</a:t>
            </a:r>
            <a:r>
              <a:rPr kumimoji="1" lang="ja-JP" altLang="en-US" sz="1600" dirty="0">
                <a:latin typeface="Meiryo UI" panose="020B0604030504040204" pitchFamily="50" charset="-128"/>
                <a:ea typeface="Meiryo UI" panose="020B0604030504040204" pitchFamily="50" charset="-128"/>
              </a:rPr>
              <a:t>分以上身体を動かす頻度が週</a:t>
            </a:r>
            <a:r>
              <a:rPr kumimoji="1"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回以上の者）」の割合は減少しており、悪化傾向。とりわけ、令和</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年度の大阪府健康づくり実態調査によると、男女ともに</a:t>
            </a:r>
            <a:r>
              <a:rPr kumimoji="1" lang="en-US" altLang="ja-JP" sz="1600" dirty="0">
                <a:latin typeface="Meiryo UI" panose="020B0604030504040204" pitchFamily="50" charset="-128"/>
                <a:ea typeface="Meiryo UI" panose="020B0604030504040204" pitchFamily="50" charset="-128"/>
              </a:rPr>
              <a:t>60</a:t>
            </a:r>
            <a:r>
              <a:rPr kumimoji="1" lang="ja-JP" altLang="en-US" sz="1600" dirty="0">
                <a:latin typeface="Meiryo UI" panose="020B0604030504040204" pitchFamily="50" charset="-128"/>
                <a:ea typeface="Meiryo UI" panose="020B0604030504040204" pitchFamily="50" charset="-128"/>
              </a:rPr>
              <a:t>歳未満の層で運動をしている人が少ない傾向にあり、男性よりも女性の方が定期的な運動が少なくなっている。</a:t>
            </a: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身体活動・運動量が多い者は少ない者と比較して、生活習慣病やロコモティブシンドローム、うつ病等の発症・罹患リスクが低いとされていることからも、重点的な取組みが必要。</a:t>
            </a:r>
          </a:p>
        </p:txBody>
      </p:sp>
      <p:pic>
        <p:nvPicPr>
          <p:cNvPr id="6" name="図 5"/>
          <p:cNvPicPr/>
          <p:nvPr/>
        </p:nvPicPr>
        <p:blipFill>
          <a:blip r:embed="rId3">
            <a:extLst>
              <a:ext uri="{28A0092B-C50C-407E-A947-70E740481C1C}">
                <a14:useLocalDpi xmlns:a14="http://schemas.microsoft.com/office/drawing/2010/main" val="0"/>
              </a:ext>
            </a:extLst>
          </a:blip>
          <a:srcRect/>
          <a:stretch>
            <a:fillRect/>
          </a:stretch>
        </p:blipFill>
        <p:spPr bwMode="auto">
          <a:xfrm>
            <a:off x="122384" y="4506090"/>
            <a:ext cx="3678092" cy="1979778"/>
          </a:xfrm>
          <a:prstGeom prst="rect">
            <a:avLst/>
          </a:prstGeom>
          <a:noFill/>
          <a:ln>
            <a:noFill/>
          </a:ln>
        </p:spPr>
      </p:pic>
      <p:sp>
        <p:nvSpPr>
          <p:cNvPr id="7" name="テキスト ボックス 6"/>
          <p:cNvSpPr txBox="1"/>
          <p:nvPr/>
        </p:nvSpPr>
        <p:spPr>
          <a:xfrm>
            <a:off x="54157" y="6519446"/>
            <a:ext cx="9035686"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週</a:t>
            </a:r>
            <a:r>
              <a:rPr kumimoji="1"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回以上</a:t>
            </a:r>
            <a:r>
              <a:rPr kumimoji="1"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日に</a:t>
            </a:r>
            <a:r>
              <a:rPr kumimoji="1" lang="en-US" altLang="ja-JP" sz="1600" dirty="0">
                <a:latin typeface="Meiryo UI" panose="020B0604030504040204" pitchFamily="50" charset="-128"/>
                <a:ea typeface="Meiryo UI" panose="020B0604030504040204" pitchFamily="50" charset="-128"/>
              </a:rPr>
              <a:t>30</a:t>
            </a:r>
            <a:r>
              <a:rPr kumimoji="1" lang="ja-JP" altLang="en-US" sz="1600" dirty="0">
                <a:latin typeface="Meiryo UI" panose="020B0604030504040204" pitchFamily="50" charset="-128"/>
                <a:ea typeface="Meiryo UI" panose="020B0604030504040204" pitchFamily="50" charset="-128"/>
              </a:rPr>
              <a:t>分以上運動する者の割合（</a:t>
            </a:r>
            <a:r>
              <a:rPr kumimoji="1" lang="en-US" altLang="ja-JP" sz="1600" dirty="0">
                <a:latin typeface="Meiryo UI" panose="020B0604030504040204" pitchFamily="50" charset="-128"/>
                <a:ea typeface="Meiryo UI" panose="020B0604030504040204" pitchFamily="50" charset="-128"/>
              </a:rPr>
              <a:t>%</a:t>
            </a:r>
            <a:r>
              <a:rPr kumimoji="1" lang="ja-JP" altLang="en-US" sz="1600" dirty="0" err="1">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性・年代別）</a:t>
            </a:r>
            <a:r>
              <a:rPr kumimoji="1" lang="en-US" altLang="ja-JP" sz="16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出典：大阪府健康づくり実態調査（令和</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年度）</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089340023"/>
              </p:ext>
            </p:extLst>
          </p:nvPr>
        </p:nvGraphicFramePr>
        <p:xfrm>
          <a:off x="194832" y="1232579"/>
          <a:ext cx="8669873" cy="1905000"/>
        </p:xfrm>
        <a:graphic>
          <a:graphicData uri="http://schemas.openxmlformats.org/drawingml/2006/table">
            <a:tbl>
              <a:tblPr firstRow="1" firstCol="1" bandRow="1">
                <a:tableStyleId>{21E4AEA4-8DFA-4A89-87EB-49C32662AFE0}</a:tableStyleId>
              </a:tblPr>
              <a:tblGrid>
                <a:gridCol w="415445">
                  <a:extLst>
                    <a:ext uri="{9D8B030D-6E8A-4147-A177-3AD203B41FA5}">
                      <a16:colId xmlns:a16="http://schemas.microsoft.com/office/drawing/2014/main" val="694184939"/>
                    </a:ext>
                  </a:extLst>
                </a:gridCol>
                <a:gridCol w="2159687">
                  <a:extLst>
                    <a:ext uri="{9D8B030D-6E8A-4147-A177-3AD203B41FA5}">
                      <a16:colId xmlns:a16="http://schemas.microsoft.com/office/drawing/2014/main" val="1622485618"/>
                    </a:ext>
                  </a:extLst>
                </a:gridCol>
                <a:gridCol w="716953">
                  <a:extLst>
                    <a:ext uri="{9D8B030D-6E8A-4147-A177-3AD203B41FA5}">
                      <a16:colId xmlns:a16="http://schemas.microsoft.com/office/drawing/2014/main" val="1404355308"/>
                    </a:ext>
                  </a:extLst>
                </a:gridCol>
                <a:gridCol w="1452485">
                  <a:extLst>
                    <a:ext uri="{9D8B030D-6E8A-4147-A177-3AD203B41FA5}">
                      <a16:colId xmlns:a16="http://schemas.microsoft.com/office/drawing/2014/main" val="3831164704"/>
                    </a:ext>
                  </a:extLst>
                </a:gridCol>
                <a:gridCol w="1452485">
                  <a:extLst>
                    <a:ext uri="{9D8B030D-6E8A-4147-A177-3AD203B41FA5}">
                      <a16:colId xmlns:a16="http://schemas.microsoft.com/office/drawing/2014/main" val="833534750"/>
                    </a:ext>
                  </a:extLst>
                </a:gridCol>
                <a:gridCol w="1286463">
                  <a:extLst>
                    <a:ext uri="{9D8B030D-6E8A-4147-A177-3AD203B41FA5}">
                      <a16:colId xmlns:a16="http://schemas.microsoft.com/office/drawing/2014/main" val="2485166828"/>
                    </a:ext>
                  </a:extLst>
                </a:gridCol>
                <a:gridCol w="709142">
                  <a:extLst>
                    <a:ext uri="{9D8B030D-6E8A-4147-A177-3AD203B41FA5}">
                      <a16:colId xmlns:a16="http://schemas.microsoft.com/office/drawing/2014/main" val="4101626737"/>
                    </a:ext>
                  </a:extLst>
                </a:gridCol>
                <a:gridCol w="477213">
                  <a:extLst>
                    <a:ext uri="{9D8B030D-6E8A-4147-A177-3AD203B41FA5}">
                      <a16:colId xmlns:a16="http://schemas.microsoft.com/office/drawing/2014/main" val="2348450851"/>
                    </a:ext>
                  </a:extLst>
                </a:gridCol>
              </a:tblGrid>
              <a:tr h="163199">
                <a:tc gridSpan="3">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目標値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163199">
                <a:tc gridSpan="8">
                  <a:txBody>
                    <a:bodyPr/>
                    <a:lstStyle/>
                    <a:p>
                      <a:pPr algn="just">
                        <a:lnSpc>
                          <a:spcPts val="1500"/>
                        </a:lnSpc>
                        <a:spcAft>
                          <a:spcPts val="0"/>
                        </a:spcAft>
                      </a:pPr>
                      <a:r>
                        <a:rPr lang="ja-JP" sz="1100" kern="100">
                          <a:effectLst/>
                        </a:rPr>
                        <a:t>１　生活習慣病の予防（生活習慣の改善）</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0772483"/>
                  </a:ext>
                </a:extLst>
              </a:tr>
              <a:tr h="163199">
                <a:tc gridSpan="8">
                  <a:txBody>
                    <a:bodyPr/>
                    <a:lstStyle/>
                    <a:p>
                      <a:pPr algn="l">
                        <a:lnSpc>
                          <a:spcPts val="1500"/>
                        </a:lnSpc>
                        <a:spcAft>
                          <a:spcPts val="0"/>
                        </a:spcAft>
                      </a:pPr>
                      <a:r>
                        <a:rPr lang="ja-JP" sz="1100" kern="100" dirty="0">
                          <a:effectLst/>
                        </a:rPr>
                        <a:t>（３）身体活動・運動</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7872291"/>
                  </a:ext>
                </a:extLst>
              </a:tr>
              <a:tr h="163199">
                <a:tc rowSpan="2">
                  <a:txBody>
                    <a:bodyPr/>
                    <a:lstStyle/>
                    <a:p>
                      <a:pPr algn="ctr">
                        <a:lnSpc>
                          <a:spcPts val="1500"/>
                        </a:lnSpc>
                        <a:spcAft>
                          <a:spcPts val="0"/>
                        </a:spcAft>
                      </a:pPr>
                      <a:r>
                        <a:rPr lang="en-US" sz="1100" kern="100" dirty="0">
                          <a:effectLst/>
                        </a:rPr>
                        <a:t>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運動習慣のある者</a:t>
                      </a:r>
                      <a:r>
                        <a:rPr lang="ja-JP" altLang="en-US" sz="1100" kern="100" dirty="0">
                          <a:effectLst/>
                          <a:latin typeface="+mn-ea"/>
                          <a:ea typeface="+mn-ea"/>
                          <a:cs typeface="Times New Roman" panose="02020603050405020304" pitchFamily="18" charset="0"/>
                        </a:rPr>
                        <a:t>（＊）</a:t>
                      </a:r>
                      <a:r>
                        <a:rPr lang="ja-JP" sz="1100" kern="100" dirty="0">
                          <a:effectLst/>
                        </a:rPr>
                        <a:t>の割合（☆）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dirty="0">
                          <a:effectLst/>
                        </a:rPr>
                        <a:t>60.8%</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60.2%</a:t>
                      </a:r>
                      <a:r>
                        <a:rPr lang="ja-JP" sz="1100" kern="100">
                          <a:effectLst/>
                        </a:rPr>
                        <a:t>（</a:t>
                      </a:r>
                      <a:r>
                        <a:rPr lang="en-US" sz="1100" kern="100">
                          <a:effectLst/>
                        </a:rPr>
                        <a:t>R2</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a:txBody>
                    <a:bodyPr/>
                    <a:lstStyle/>
                    <a:p>
                      <a:pPr algn="ctr">
                        <a:lnSpc>
                          <a:spcPts val="1500"/>
                        </a:lnSpc>
                        <a:spcAft>
                          <a:spcPts val="0"/>
                        </a:spcAft>
                      </a:pPr>
                      <a:r>
                        <a:rPr lang="en-US" sz="1100" kern="100" dirty="0">
                          <a:effectLst/>
                        </a:rPr>
                        <a:t>58.3%</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67%</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696649595"/>
                  </a:ext>
                </a:extLst>
              </a:tr>
              <a:tr h="319327">
                <a:tc v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7">
                  <a:txBody>
                    <a:bodyPr/>
                    <a:lstStyle/>
                    <a:p>
                      <a:pPr algn="just">
                        <a:lnSpc>
                          <a:spcPts val="1500"/>
                        </a:lnSpc>
                        <a:spcAft>
                          <a:spcPts val="0"/>
                        </a:spcAft>
                      </a:pPr>
                      <a:r>
                        <a:rPr lang="ja-JP" altLang="en-US" sz="1100" kern="100" dirty="0">
                          <a:effectLst/>
                          <a:latin typeface="+mn-ea"/>
                          <a:ea typeface="+mn-ea"/>
                          <a:cs typeface="Times New Roman" panose="02020603050405020304" pitchFamily="18" charset="0"/>
                        </a:rPr>
                        <a:t>（＊）「</a:t>
                      </a:r>
                      <a:r>
                        <a:rPr lang="en-US" altLang="ja-JP" sz="1100" kern="100" dirty="0">
                          <a:effectLst/>
                          <a:latin typeface="+mn-ea"/>
                          <a:ea typeface="+mn-ea"/>
                          <a:cs typeface="Times New Roman" panose="02020603050405020304" pitchFamily="18" charset="0"/>
                        </a:rPr>
                        <a:t>1</a:t>
                      </a:r>
                      <a:r>
                        <a:rPr lang="ja-JP" altLang="en-US" sz="1100" kern="100" dirty="0">
                          <a:effectLst/>
                          <a:latin typeface="+mn-ea"/>
                          <a:ea typeface="+mn-ea"/>
                          <a:cs typeface="Times New Roman" panose="02020603050405020304" pitchFamily="18" charset="0"/>
                        </a:rPr>
                        <a:t>日</a:t>
                      </a:r>
                      <a:r>
                        <a:rPr lang="en-US" altLang="ja-JP" sz="1100" kern="100" dirty="0">
                          <a:effectLst/>
                          <a:latin typeface="+mn-ea"/>
                          <a:ea typeface="+mn-ea"/>
                          <a:cs typeface="Times New Roman" panose="02020603050405020304" pitchFamily="18" charset="0"/>
                        </a:rPr>
                        <a:t>30</a:t>
                      </a:r>
                      <a:r>
                        <a:rPr lang="ja-JP" altLang="en-US" sz="1100" kern="100" dirty="0">
                          <a:effectLst/>
                          <a:latin typeface="+mn-ea"/>
                          <a:ea typeface="+mn-ea"/>
                          <a:cs typeface="Times New Roman" panose="02020603050405020304" pitchFamily="18" charset="0"/>
                        </a:rPr>
                        <a:t>分以上身体を動かす頻度が週</a:t>
                      </a:r>
                      <a:r>
                        <a:rPr lang="en-US" altLang="ja-JP" sz="1100" kern="100" dirty="0">
                          <a:effectLst/>
                          <a:latin typeface="+mn-ea"/>
                          <a:ea typeface="+mn-ea"/>
                          <a:cs typeface="Times New Roman" panose="02020603050405020304" pitchFamily="18" charset="0"/>
                        </a:rPr>
                        <a:t>1</a:t>
                      </a:r>
                      <a:r>
                        <a:rPr lang="ja-JP" altLang="en-US" sz="1100" kern="100" dirty="0">
                          <a:effectLst/>
                          <a:latin typeface="+mn-ea"/>
                          <a:ea typeface="+mn-ea"/>
                          <a:cs typeface="Times New Roman" panose="02020603050405020304" pitchFamily="18" charset="0"/>
                        </a:rPr>
                        <a:t>回以上の者」</a:t>
                      </a:r>
                    </a:p>
                    <a:p>
                      <a:pPr algn="just">
                        <a:lnSpc>
                          <a:spcPts val="1500"/>
                        </a:lnSpc>
                        <a:spcAft>
                          <a:spcPts val="0"/>
                        </a:spcAft>
                      </a:pPr>
                      <a:r>
                        <a:rPr lang="ja-JP" altLang="en-US" sz="1100" kern="100" dirty="0">
                          <a:effectLst/>
                          <a:latin typeface="+mn-ea"/>
                          <a:ea typeface="+mn-ea"/>
                          <a:cs typeface="Times New Roman" panose="02020603050405020304" pitchFamily="18" charset="0"/>
                        </a:rPr>
                        <a:t>参考：大阪府健康づくり実態調査（</a:t>
                      </a:r>
                      <a:r>
                        <a:rPr lang="en-US" altLang="ja-JP" sz="1100" kern="100" dirty="0">
                          <a:effectLst/>
                          <a:latin typeface="+mn-ea"/>
                          <a:ea typeface="+mn-ea"/>
                          <a:cs typeface="Times New Roman" panose="02020603050405020304" pitchFamily="18" charset="0"/>
                        </a:rPr>
                        <a:t>R4</a:t>
                      </a:r>
                      <a:r>
                        <a:rPr lang="ja-JP" altLang="en-US" sz="1100" kern="100" dirty="0">
                          <a:effectLst/>
                          <a:latin typeface="+mn-ea"/>
                          <a:ea typeface="+mn-ea"/>
                          <a:cs typeface="Times New Roman" panose="02020603050405020304" pitchFamily="18" charset="0"/>
                        </a:rPr>
                        <a:t>）において、「週</a:t>
                      </a:r>
                      <a:r>
                        <a:rPr lang="en-US" altLang="ja-JP" sz="1100" kern="100" dirty="0">
                          <a:effectLst/>
                          <a:latin typeface="+mn-ea"/>
                          <a:ea typeface="+mn-ea"/>
                          <a:cs typeface="Times New Roman" panose="02020603050405020304" pitchFamily="18" charset="0"/>
                        </a:rPr>
                        <a:t>1 </a:t>
                      </a:r>
                      <a:r>
                        <a:rPr lang="ja-JP" altLang="en-US" sz="1100" kern="100" dirty="0">
                          <a:effectLst/>
                          <a:latin typeface="+mn-ea"/>
                          <a:ea typeface="+mn-ea"/>
                          <a:cs typeface="Times New Roman" panose="02020603050405020304" pitchFamily="18" charset="0"/>
                        </a:rPr>
                        <a:t>回以上</a:t>
                      </a:r>
                      <a:r>
                        <a:rPr lang="en-US" altLang="ja-JP" sz="1100" kern="100" dirty="0">
                          <a:effectLst/>
                          <a:latin typeface="+mn-ea"/>
                          <a:ea typeface="+mn-ea"/>
                          <a:cs typeface="Times New Roman" panose="02020603050405020304" pitchFamily="18" charset="0"/>
                        </a:rPr>
                        <a:t>1 </a:t>
                      </a:r>
                      <a:r>
                        <a:rPr lang="ja-JP" altLang="en-US" sz="1100" kern="100" dirty="0">
                          <a:effectLst/>
                          <a:latin typeface="+mn-ea"/>
                          <a:ea typeface="+mn-ea"/>
                          <a:cs typeface="Times New Roman" panose="02020603050405020304" pitchFamily="18" charset="0"/>
                        </a:rPr>
                        <a:t>日に</a:t>
                      </a:r>
                      <a:r>
                        <a:rPr lang="en-US" altLang="ja-JP" sz="1100" kern="100" dirty="0">
                          <a:effectLst/>
                          <a:latin typeface="+mn-ea"/>
                          <a:ea typeface="+mn-ea"/>
                          <a:cs typeface="Times New Roman" panose="02020603050405020304" pitchFamily="18" charset="0"/>
                        </a:rPr>
                        <a:t>30 </a:t>
                      </a:r>
                      <a:r>
                        <a:rPr lang="ja-JP" altLang="en-US" sz="1100" kern="100" dirty="0">
                          <a:effectLst/>
                          <a:latin typeface="+mn-ea"/>
                          <a:ea typeface="+mn-ea"/>
                          <a:cs typeface="Times New Roman" panose="02020603050405020304" pitchFamily="18" charset="0"/>
                        </a:rPr>
                        <a:t>分以上</a:t>
                      </a:r>
                      <a:r>
                        <a:rPr lang="ja-JP" altLang="en-US" sz="1100" u="sng" kern="100" dirty="0">
                          <a:effectLst/>
                          <a:latin typeface="+mn-ea"/>
                          <a:ea typeface="+mn-ea"/>
                          <a:cs typeface="Times New Roman" panose="02020603050405020304" pitchFamily="18" charset="0"/>
                        </a:rPr>
                        <a:t>運動</a:t>
                      </a:r>
                      <a:r>
                        <a:rPr lang="ja-JP" altLang="en-US" sz="1100" kern="100" dirty="0">
                          <a:effectLst/>
                          <a:latin typeface="+mn-ea"/>
                          <a:ea typeface="+mn-ea"/>
                          <a:cs typeface="Times New Roman" panose="02020603050405020304" pitchFamily="18" charset="0"/>
                        </a:rPr>
                        <a:t>する者」の割合は</a:t>
                      </a:r>
                      <a:r>
                        <a:rPr lang="en-US" altLang="ja-JP" sz="1100" kern="100" dirty="0">
                          <a:effectLst/>
                          <a:latin typeface="+mn-ea"/>
                          <a:ea typeface="+mn-ea"/>
                          <a:cs typeface="Times New Roman" panose="02020603050405020304" pitchFamily="18" charset="0"/>
                        </a:rPr>
                        <a:t>48.7</a:t>
                      </a:r>
                      <a:r>
                        <a:rPr lang="ja-JP" altLang="en-US" sz="1100" kern="100" dirty="0">
                          <a:effectLst/>
                          <a:latin typeface="+mn-ea"/>
                          <a:ea typeface="+mn-ea"/>
                          <a:cs typeface="Times New Roman" panose="02020603050405020304" pitchFamily="18" charset="0"/>
                        </a:rPr>
                        <a:t>％</a:t>
                      </a:r>
                    </a:p>
                  </a:txBody>
                  <a:tcPr marL="7801" marR="7801" marT="0" marB="0" anchor="ctr"/>
                </a:tc>
                <a:tc hMerge="1">
                  <a:txBody>
                    <a:bodyPr/>
                    <a:lstStyle/>
                    <a:p>
                      <a:endParaRPr kumimoji="1" lang="ja-JP" altLang="en-US"/>
                    </a:p>
                  </a:txBody>
                  <a:tcP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782137663"/>
                  </a:ext>
                </a:extLst>
              </a:tr>
              <a:tr h="326399">
                <a:tc rowSpan="2">
                  <a:txBody>
                    <a:bodyPr/>
                    <a:lstStyle/>
                    <a:p>
                      <a:pPr algn="ctr">
                        <a:lnSpc>
                          <a:spcPts val="1500"/>
                        </a:lnSpc>
                        <a:spcAft>
                          <a:spcPts val="0"/>
                        </a:spcAft>
                      </a:pPr>
                      <a:r>
                        <a:rPr lang="en-US" sz="1100" kern="100" dirty="0">
                          <a:effectLst/>
                        </a:rPr>
                        <a:t>6</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2">
                  <a:txBody>
                    <a:bodyPr/>
                    <a:lstStyle/>
                    <a:p>
                      <a:pPr algn="just">
                        <a:lnSpc>
                          <a:spcPts val="1500"/>
                        </a:lnSpc>
                        <a:spcAft>
                          <a:spcPts val="0"/>
                        </a:spcAft>
                      </a:pPr>
                      <a:r>
                        <a:rPr lang="ja-JP" sz="1100" kern="100" dirty="0">
                          <a:effectLst/>
                        </a:rPr>
                        <a:t>日常生活における歩数</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男性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7,524</a:t>
                      </a:r>
                      <a:r>
                        <a:rPr lang="ja-JP" sz="1100" kern="100">
                          <a:effectLst/>
                        </a:rPr>
                        <a:t>歩</a:t>
                      </a:r>
                    </a:p>
                    <a:p>
                      <a:pPr algn="ctr">
                        <a:lnSpc>
                          <a:spcPts val="1500"/>
                        </a:lnSpc>
                        <a:spcAft>
                          <a:spcPts val="0"/>
                        </a:spcAft>
                      </a:pPr>
                      <a:r>
                        <a:rPr lang="ja-JP" sz="1100" kern="100">
                          <a:effectLst/>
                        </a:rPr>
                        <a:t>（</a:t>
                      </a:r>
                      <a:r>
                        <a:rPr lang="en-US" sz="1100" kern="100">
                          <a:effectLst/>
                        </a:rPr>
                        <a:t>H25-27</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7,648</a:t>
                      </a:r>
                      <a:r>
                        <a:rPr lang="ja-JP" sz="1100" kern="100">
                          <a:effectLst/>
                        </a:rPr>
                        <a:t>歩</a:t>
                      </a:r>
                    </a:p>
                    <a:p>
                      <a:pPr algn="ctr">
                        <a:lnSpc>
                          <a:spcPts val="1500"/>
                        </a:lnSpc>
                        <a:spcAft>
                          <a:spcPts val="0"/>
                        </a:spcAft>
                      </a:pPr>
                      <a:r>
                        <a:rPr lang="ja-JP" sz="1100" kern="100">
                          <a:effectLst/>
                        </a:rPr>
                        <a:t>（</a:t>
                      </a:r>
                      <a:r>
                        <a:rPr lang="en-US" sz="1100" kern="100">
                          <a:effectLst/>
                        </a:rPr>
                        <a:t>H28-30</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7,790</a:t>
                      </a:r>
                      <a:r>
                        <a:rPr lang="ja-JP" sz="1100" kern="100" dirty="0">
                          <a:effectLst/>
                        </a:rPr>
                        <a:t>歩</a:t>
                      </a: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9,000</a:t>
                      </a:r>
                      <a:r>
                        <a:rPr lang="ja-JP" sz="1100" kern="100" dirty="0">
                          <a:effectLst/>
                        </a:rPr>
                        <a:t>歩</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551641459"/>
                  </a:ext>
                </a:extLst>
              </a:tr>
              <a:tr h="326399">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女性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6,579</a:t>
                      </a:r>
                      <a:r>
                        <a:rPr lang="ja-JP" sz="1100" kern="100">
                          <a:effectLst/>
                        </a:rPr>
                        <a:t>歩</a:t>
                      </a:r>
                    </a:p>
                    <a:p>
                      <a:pPr algn="ctr">
                        <a:lnSpc>
                          <a:spcPts val="1500"/>
                        </a:lnSpc>
                        <a:spcAft>
                          <a:spcPts val="0"/>
                        </a:spcAft>
                      </a:pPr>
                      <a:r>
                        <a:rPr lang="ja-JP" sz="1100" kern="100">
                          <a:effectLst/>
                        </a:rPr>
                        <a:t>（</a:t>
                      </a:r>
                      <a:r>
                        <a:rPr lang="en-US" sz="1100" kern="100">
                          <a:effectLst/>
                        </a:rPr>
                        <a:t>H25-27</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6,372</a:t>
                      </a:r>
                      <a:r>
                        <a:rPr lang="ja-JP" sz="1100" kern="100">
                          <a:effectLst/>
                        </a:rPr>
                        <a:t>歩</a:t>
                      </a:r>
                    </a:p>
                    <a:p>
                      <a:pPr algn="ctr">
                        <a:lnSpc>
                          <a:spcPts val="1500"/>
                        </a:lnSpc>
                        <a:spcAft>
                          <a:spcPts val="0"/>
                        </a:spcAft>
                      </a:pPr>
                      <a:r>
                        <a:rPr lang="ja-JP" sz="1100" kern="100">
                          <a:effectLst/>
                        </a:rPr>
                        <a:t>（</a:t>
                      </a:r>
                      <a:r>
                        <a:rPr lang="en-US" sz="1100" kern="100">
                          <a:effectLst/>
                        </a:rPr>
                        <a:t>H28-30</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6,391</a:t>
                      </a:r>
                      <a:r>
                        <a:rPr lang="ja-JP" sz="1100" kern="100" dirty="0">
                          <a:effectLst/>
                        </a:rPr>
                        <a:t>歩</a:t>
                      </a: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8,000</a:t>
                      </a:r>
                      <a:r>
                        <a:rPr lang="ja-JP" sz="1100" kern="100" dirty="0">
                          <a:effectLst/>
                        </a:rPr>
                        <a:t>歩</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994232293"/>
                  </a:ext>
                </a:extLst>
              </a:tr>
            </a:tbl>
          </a:graphicData>
        </a:graphic>
      </p:graphicFrame>
      <p:sp>
        <p:nvSpPr>
          <p:cNvPr id="8" name="正方形/長方形 7"/>
          <p:cNvSpPr/>
          <p:nvPr/>
        </p:nvSpPr>
        <p:spPr>
          <a:xfrm>
            <a:off x="3850092" y="4577972"/>
            <a:ext cx="5129268" cy="181588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＜これまでの取組み＞</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健康アプリ「アスマイル」を全市町村において展開するとともに、「健活ワクワク</a:t>
            </a:r>
            <a:r>
              <a:rPr kumimoji="1" lang="en-US" altLang="ja-JP" sz="1600" dirty="0">
                <a:solidFill>
                  <a:schemeClr val="tx1"/>
                </a:solidFill>
                <a:latin typeface="Meiryo UI" panose="020B0604030504040204" pitchFamily="50" charset="-128"/>
                <a:ea typeface="Meiryo UI" panose="020B0604030504040204" pitchFamily="50" charset="-128"/>
              </a:rPr>
              <a:t>EXPO</a:t>
            </a:r>
            <a:r>
              <a:rPr kumimoji="1" lang="ja-JP" altLang="en-US" sz="1600" dirty="0">
                <a:solidFill>
                  <a:schemeClr val="tx1"/>
                </a:solidFill>
                <a:latin typeface="Meiryo UI" panose="020B0604030504040204" pitchFamily="50" charset="-128"/>
                <a:ea typeface="Meiryo UI" panose="020B0604030504040204" pitchFamily="50" charset="-128"/>
              </a:rPr>
              <a:t>」等において「アスマイル」を活用したウォーキングイベントを開催。</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企業、医療保険者、市町村と連携し、府内のウォーキングサイトを集約した「健活ウォーク」や、家でもできる体操等を紹介したページ「おうちで健活」を府のホームページで公開。</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10" name="スライド番号プレースホルダー 9"/>
          <p:cNvSpPr>
            <a:spLocks noGrp="1"/>
          </p:cNvSpPr>
          <p:nvPr>
            <p:ph type="sldNum" sz="quarter" idx="12"/>
          </p:nvPr>
        </p:nvSpPr>
        <p:spPr>
          <a:xfrm>
            <a:off x="7163873" y="6592709"/>
            <a:ext cx="2057400" cy="365125"/>
          </a:xfrm>
        </p:spPr>
        <p:txBody>
          <a:bodyPr/>
          <a:lstStyle/>
          <a:p>
            <a:fld id="{79A255B7-DF0D-498B-9D3A-3E2ADC60EC3B}" type="slidenum">
              <a:rPr kumimoji="1" lang="ja-JP" altLang="en-US" smtClean="0">
                <a:solidFill>
                  <a:schemeClr val="tx1"/>
                </a:solidFill>
              </a:rPr>
              <a:t>13</a:t>
            </a:fld>
            <a:endParaRPr kumimoji="1" lang="ja-JP" altLang="en-US" dirty="0">
              <a:solidFill>
                <a:schemeClr val="tx1"/>
              </a:solidFill>
            </a:endParaRPr>
          </a:p>
        </p:txBody>
      </p:sp>
      <p:graphicFrame>
        <p:nvGraphicFramePr>
          <p:cNvPr id="13" name="表 12"/>
          <p:cNvGraphicFramePr>
            <a:graphicFrameLocks noGrp="1"/>
          </p:cNvGraphicFramePr>
          <p:nvPr>
            <p:extLst>
              <p:ext uri="{D42A27DB-BD31-4B8C-83A1-F6EECF244321}">
                <p14:modId xmlns:p14="http://schemas.microsoft.com/office/powerpoint/2010/main" val="2967844462"/>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2815038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4" name="テキスト ボックス 3"/>
          <p:cNvSpPr txBox="1"/>
          <p:nvPr/>
        </p:nvSpPr>
        <p:spPr>
          <a:xfrm>
            <a:off x="108315" y="930470"/>
            <a:ext cx="8871045" cy="2800767"/>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１－（４）休養・睡眠</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平成</a:t>
            </a:r>
            <a:r>
              <a:rPr kumimoji="1" lang="en-US" altLang="ja-JP" sz="1600" dirty="0">
                <a:latin typeface="Meiryo UI" panose="020B0604030504040204" pitchFamily="50" charset="-128"/>
                <a:ea typeface="Meiryo UI" panose="020B0604030504040204" pitchFamily="50" charset="-128"/>
              </a:rPr>
              <a:t>30</a:t>
            </a:r>
            <a:r>
              <a:rPr kumimoji="1" lang="ja-JP" altLang="en-US" sz="1600" dirty="0">
                <a:latin typeface="Meiryo UI" panose="020B0604030504040204" pitchFamily="50" charset="-128"/>
                <a:ea typeface="Meiryo UI" panose="020B0604030504040204" pitchFamily="50" charset="-128"/>
              </a:rPr>
              <a:t>年度時点の現状値では、改善の傾向を示している。データソースは異なるが、令和</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年度の大阪府健康づくり実態調査による参考値でも、</a:t>
            </a:r>
            <a:r>
              <a:rPr kumimoji="1" lang="en-US" altLang="ja-JP" sz="1600" dirty="0">
                <a:latin typeface="Meiryo UI" panose="020B0604030504040204" pitchFamily="50" charset="-128"/>
                <a:ea typeface="Meiryo UI" panose="020B0604030504040204" pitchFamily="50" charset="-128"/>
              </a:rPr>
              <a:t>78.3</a:t>
            </a:r>
            <a:r>
              <a:rPr kumimoji="1" lang="ja-JP" altLang="en-US" sz="1600" dirty="0">
                <a:latin typeface="Meiryo UI" panose="020B0604030504040204" pitchFamily="50" charset="-128"/>
                <a:ea typeface="Meiryo UI" panose="020B0604030504040204" pitchFamily="50" charset="-128"/>
              </a:rPr>
              <a:t>％となっており、目標の達成には至らないものの、ベースライン値と比較して改善していることがうかがえる。</a:t>
            </a: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引き続き、学校や職域等での睡眠や休養に係る普及啓発の推進が必要。</a:t>
            </a:r>
          </a:p>
        </p:txBody>
      </p:sp>
      <p:graphicFrame>
        <p:nvGraphicFramePr>
          <p:cNvPr id="7" name="表 6"/>
          <p:cNvGraphicFramePr>
            <a:graphicFrameLocks noGrp="1"/>
          </p:cNvGraphicFramePr>
          <p:nvPr>
            <p:extLst>
              <p:ext uri="{D42A27DB-BD31-4B8C-83A1-F6EECF244321}">
                <p14:modId xmlns:p14="http://schemas.microsoft.com/office/powerpoint/2010/main" val="3638321967"/>
              </p:ext>
            </p:extLst>
          </p:nvPr>
        </p:nvGraphicFramePr>
        <p:xfrm>
          <a:off x="208900" y="1449721"/>
          <a:ext cx="8669873" cy="1143000"/>
        </p:xfrm>
        <a:graphic>
          <a:graphicData uri="http://schemas.openxmlformats.org/drawingml/2006/table">
            <a:tbl>
              <a:tblPr firstRow="1" firstCol="1" bandRow="1">
                <a:tableStyleId>{21E4AEA4-8DFA-4A89-87EB-49C32662AFE0}</a:tableStyleId>
              </a:tblPr>
              <a:tblGrid>
                <a:gridCol w="415445">
                  <a:extLst>
                    <a:ext uri="{9D8B030D-6E8A-4147-A177-3AD203B41FA5}">
                      <a16:colId xmlns:a16="http://schemas.microsoft.com/office/drawing/2014/main" val="694184939"/>
                    </a:ext>
                  </a:extLst>
                </a:gridCol>
                <a:gridCol w="2876640">
                  <a:extLst>
                    <a:ext uri="{9D8B030D-6E8A-4147-A177-3AD203B41FA5}">
                      <a16:colId xmlns:a16="http://schemas.microsoft.com/office/drawing/2014/main" val="1622485618"/>
                    </a:ext>
                  </a:extLst>
                </a:gridCol>
                <a:gridCol w="1452485">
                  <a:extLst>
                    <a:ext uri="{9D8B030D-6E8A-4147-A177-3AD203B41FA5}">
                      <a16:colId xmlns:a16="http://schemas.microsoft.com/office/drawing/2014/main" val="3831164704"/>
                    </a:ext>
                  </a:extLst>
                </a:gridCol>
                <a:gridCol w="1452485">
                  <a:extLst>
                    <a:ext uri="{9D8B030D-6E8A-4147-A177-3AD203B41FA5}">
                      <a16:colId xmlns:a16="http://schemas.microsoft.com/office/drawing/2014/main" val="833534750"/>
                    </a:ext>
                  </a:extLst>
                </a:gridCol>
                <a:gridCol w="1286463">
                  <a:extLst>
                    <a:ext uri="{9D8B030D-6E8A-4147-A177-3AD203B41FA5}">
                      <a16:colId xmlns:a16="http://schemas.microsoft.com/office/drawing/2014/main" val="2485166828"/>
                    </a:ext>
                  </a:extLst>
                </a:gridCol>
                <a:gridCol w="709142">
                  <a:extLst>
                    <a:ext uri="{9D8B030D-6E8A-4147-A177-3AD203B41FA5}">
                      <a16:colId xmlns:a16="http://schemas.microsoft.com/office/drawing/2014/main" val="4101626737"/>
                    </a:ext>
                  </a:extLst>
                </a:gridCol>
                <a:gridCol w="477213">
                  <a:extLst>
                    <a:ext uri="{9D8B030D-6E8A-4147-A177-3AD203B41FA5}">
                      <a16:colId xmlns:a16="http://schemas.microsoft.com/office/drawing/2014/main" val="2348450851"/>
                    </a:ext>
                  </a:extLst>
                </a:gridCol>
              </a:tblGrid>
              <a:tr h="53784">
                <a:tc gridSpan="2">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目標値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7">
                  <a:txBody>
                    <a:bodyPr/>
                    <a:lstStyle/>
                    <a:p>
                      <a:pPr algn="just">
                        <a:lnSpc>
                          <a:spcPts val="1500"/>
                        </a:lnSpc>
                        <a:spcAft>
                          <a:spcPts val="0"/>
                        </a:spcAft>
                      </a:pPr>
                      <a:r>
                        <a:rPr lang="ja-JP" sz="1100" kern="100">
                          <a:effectLst/>
                        </a:rPr>
                        <a:t>１　生活習慣病の予防（生活習慣の改善）</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0772483"/>
                  </a:ext>
                </a:extLst>
              </a:tr>
              <a:tr h="53784">
                <a:tc gridSpan="7">
                  <a:txBody>
                    <a:bodyPr/>
                    <a:lstStyle/>
                    <a:p>
                      <a:pPr algn="l">
                        <a:lnSpc>
                          <a:spcPts val="1500"/>
                        </a:lnSpc>
                        <a:spcAft>
                          <a:spcPts val="0"/>
                        </a:spcAft>
                      </a:pPr>
                      <a:r>
                        <a:rPr lang="ja-JP" sz="1100" kern="100" dirty="0">
                          <a:effectLst/>
                        </a:rPr>
                        <a:t>（４）休養・睡眠</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8076836"/>
                  </a:ext>
                </a:extLst>
              </a:tr>
              <a:tr h="99905">
                <a:tc rowSpan="2">
                  <a:txBody>
                    <a:bodyPr/>
                    <a:lstStyle/>
                    <a:p>
                      <a:pPr algn="ctr">
                        <a:lnSpc>
                          <a:spcPts val="1500"/>
                        </a:lnSpc>
                        <a:spcAft>
                          <a:spcPts val="0"/>
                        </a:spcAft>
                      </a:pPr>
                      <a:r>
                        <a:rPr lang="en-US" sz="1100" kern="100" dirty="0">
                          <a:effectLst/>
                        </a:rPr>
                        <a:t>7</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dirty="0">
                          <a:effectLst/>
                        </a:rPr>
                        <a:t>睡眠による休養が十分とれている者の割合（☆）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76.9%</a:t>
                      </a:r>
                      <a:r>
                        <a:rPr lang="ja-JP" sz="1100" kern="100">
                          <a:effectLst/>
                        </a:rPr>
                        <a:t>（</a:t>
                      </a:r>
                      <a:r>
                        <a:rPr lang="en-US" sz="1100" kern="100">
                          <a:effectLst/>
                        </a:rPr>
                        <a:t>H26</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77.7%</a:t>
                      </a:r>
                      <a:r>
                        <a:rPr lang="ja-JP" sz="1100" kern="100" dirty="0">
                          <a:effectLst/>
                        </a:rPr>
                        <a:t>（</a:t>
                      </a:r>
                      <a:r>
                        <a:rPr lang="en-US" sz="1100" kern="100" dirty="0">
                          <a:effectLst/>
                        </a:rPr>
                        <a:t>H29</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80.7%</a:t>
                      </a:r>
                      <a:r>
                        <a:rPr lang="ja-JP" sz="1100" kern="100" dirty="0">
                          <a:effectLst/>
                        </a:rPr>
                        <a:t>（</a:t>
                      </a:r>
                      <a:r>
                        <a:rPr lang="en-US" sz="1100" kern="100" dirty="0">
                          <a:effectLst/>
                        </a:rPr>
                        <a:t>H30</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85%</a:t>
                      </a:r>
                      <a:r>
                        <a:rPr lang="ja-JP" sz="1100" kern="100" dirty="0">
                          <a:effectLst/>
                        </a:rPr>
                        <a:t>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648494493"/>
                  </a:ext>
                </a:extLst>
              </a:tr>
              <a:tr h="99905">
                <a:tc v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6">
                  <a:txBody>
                    <a:bodyPr/>
                    <a:lstStyle/>
                    <a:p>
                      <a:pPr algn="just">
                        <a:lnSpc>
                          <a:spcPts val="1500"/>
                        </a:lnSpc>
                        <a:spcAft>
                          <a:spcPts val="0"/>
                        </a:spcAft>
                      </a:pPr>
                      <a:r>
                        <a:rPr lang="ja-JP" altLang="en-US"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参考値：</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78.3</a:t>
                      </a:r>
                      <a:r>
                        <a:rPr lang="ja-JP" altLang="en-US"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　大阪府健康づくり実態調査（</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R4</a:t>
                      </a:r>
                      <a:r>
                        <a:rPr lang="ja-JP" altLang="en-US"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955581446"/>
                  </a:ext>
                </a:extLst>
              </a:tr>
            </a:tbl>
          </a:graphicData>
        </a:graphic>
      </p:graphicFrame>
      <p:sp>
        <p:nvSpPr>
          <p:cNvPr id="6" name="正方形/長方形 5"/>
          <p:cNvSpPr/>
          <p:nvPr/>
        </p:nvSpPr>
        <p:spPr>
          <a:xfrm>
            <a:off x="108313" y="4022940"/>
            <a:ext cx="8871045" cy="1077218"/>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＜これまでの取組み＞</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府民を対象に開催したセミナーで「睡眠」をテーマに講演を行った。</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保健所において、職域向け（管内商工会議所等）に健診時の啓発広報紙等により休養・睡眠に関する健康情報の提供を実施。</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7"/>
          <p:cNvSpPr>
            <a:spLocks noGrp="1"/>
          </p:cNvSpPr>
          <p:nvPr>
            <p:ph type="sldNum" sz="quarter" idx="12"/>
          </p:nvPr>
        </p:nvSpPr>
        <p:spPr>
          <a:xfrm>
            <a:off x="7138116" y="6557270"/>
            <a:ext cx="2057400" cy="365125"/>
          </a:xfrm>
        </p:spPr>
        <p:txBody>
          <a:bodyPr/>
          <a:lstStyle/>
          <a:p>
            <a:fld id="{79A255B7-DF0D-498B-9D3A-3E2ADC60EC3B}" type="slidenum">
              <a:rPr kumimoji="1" lang="ja-JP" altLang="en-US" smtClean="0">
                <a:solidFill>
                  <a:schemeClr val="tx1"/>
                </a:solidFill>
              </a:rPr>
              <a:t>14</a:t>
            </a:fld>
            <a:endParaRPr kumimoji="1" lang="ja-JP" altLang="en-US" dirty="0">
              <a:solidFill>
                <a:schemeClr val="tx1"/>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897185113"/>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2495180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4" name="テキスト ボックス 3"/>
          <p:cNvSpPr txBox="1"/>
          <p:nvPr/>
        </p:nvSpPr>
        <p:spPr>
          <a:xfrm>
            <a:off x="108315" y="930470"/>
            <a:ext cx="8871045" cy="3785652"/>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１－（５）飲酒</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生活習慣病のリスクを高める量を飲酒している者の割合」について、男性はベースライン値より悪化しており、女性も大きな変化はみられず、目標値を下回っている。また、「妊婦の飲酒割合」は悪化傾向。</a:t>
            </a: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データソースは異なるが、令和</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年度の大阪府健康づくり実態調査では、男性</a:t>
            </a:r>
            <a:r>
              <a:rPr kumimoji="1" lang="en-US" altLang="ja-JP" sz="1600" dirty="0">
                <a:latin typeface="Meiryo UI" panose="020B0604030504040204" pitchFamily="50" charset="-128"/>
                <a:ea typeface="Meiryo UI" panose="020B0604030504040204" pitchFamily="50" charset="-128"/>
              </a:rPr>
              <a:t>13.6</a:t>
            </a:r>
            <a:r>
              <a:rPr kumimoji="1" lang="ja-JP" altLang="en-US" sz="1600" dirty="0">
                <a:latin typeface="Meiryo UI" panose="020B0604030504040204" pitchFamily="50" charset="-128"/>
                <a:ea typeface="Meiryo UI" panose="020B0604030504040204" pitchFamily="50" charset="-128"/>
              </a:rPr>
              <a:t>％、女性</a:t>
            </a:r>
            <a:r>
              <a:rPr kumimoji="1" lang="en-US" altLang="ja-JP" sz="1600" dirty="0">
                <a:latin typeface="Meiryo UI" panose="020B0604030504040204" pitchFamily="50" charset="-128"/>
                <a:ea typeface="Meiryo UI" panose="020B0604030504040204" pitchFamily="50" charset="-128"/>
              </a:rPr>
              <a:t>9.3</a:t>
            </a:r>
            <a:r>
              <a:rPr kumimoji="1" lang="ja-JP" altLang="en-US" sz="1600" dirty="0">
                <a:latin typeface="Meiryo UI" panose="020B0604030504040204" pitchFamily="50" charset="-128"/>
                <a:ea typeface="Meiryo UI" panose="020B0604030504040204" pitchFamily="50" charset="-128"/>
              </a:rPr>
              <a:t>％であり、ベースライン値と比較するといずれも改善傾向にある。</a:t>
            </a: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アルコールは、高血圧や心血管障害、がん等様々な健康障害との関連が指摘されているため、飲酒が健康に及ぼす影響や正しい知識を普及啓発し、生活習慣病の罹患リスクを高める過度の飲酒者の減少をめざす必要がある。</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4107876202"/>
              </p:ext>
            </p:extLst>
          </p:nvPr>
        </p:nvGraphicFramePr>
        <p:xfrm>
          <a:off x="207114" y="1498160"/>
          <a:ext cx="8673445" cy="1333500"/>
        </p:xfrm>
        <a:graphic>
          <a:graphicData uri="http://schemas.openxmlformats.org/drawingml/2006/table">
            <a:tbl>
              <a:tblPr firstRow="1" firstCol="1" bandRow="1">
                <a:tableStyleId>{21E4AEA4-8DFA-4A89-87EB-49C32662AFE0}</a:tableStyleId>
              </a:tblPr>
              <a:tblGrid>
                <a:gridCol w="411171">
                  <a:extLst>
                    <a:ext uri="{9D8B030D-6E8A-4147-A177-3AD203B41FA5}">
                      <a16:colId xmlns:a16="http://schemas.microsoft.com/office/drawing/2014/main" val="694184939"/>
                    </a:ext>
                  </a:extLst>
                </a:gridCol>
                <a:gridCol w="2192234">
                  <a:extLst>
                    <a:ext uri="{9D8B030D-6E8A-4147-A177-3AD203B41FA5}">
                      <a16:colId xmlns:a16="http://schemas.microsoft.com/office/drawing/2014/main" val="2447259371"/>
                    </a:ext>
                  </a:extLst>
                </a:gridCol>
                <a:gridCol w="690037">
                  <a:extLst>
                    <a:ext uri="{9D8B030D-6E8A-4147-A177-3AD203B41FA5}">
                      <a16:colId xmlns:a16="http://schemas.microsoft.com/office/drawing/2014/main" val="1404355308"/>
                    </a:ext>
                  </a:extLst>
                </a:gridCol>
                <a:gridCol w="1453083">
                  <a:extLst>
                    <a:ext uri="{9D8B030D-6E8A-4147-A177-3AD203B41FA5}">
                      <a16:colId xmlns:a16="http://schemas.microsoft.com/office/drawing/2014/main" val="3831164704"/>
                    </a:ext>
                  </a:extLst>
                </a:gridCol>
                <a:gridCol w="1453083">
                  <a:extLst>
                    <a:ext uri="{9D8B030D-6E8A-4147-A177-3AD203B41FA5}">
                      <a16:colId xmlns:a16="http://schemas.microsoft.com/office/drawing/2014/main" val="833534750"/>
                    </a:ext>
                  </a:extLst>
                </a:gridCol>
                <a:gridCol w="1167551">
                  <a:extLst>
                    <a:ext uri="{9D8B030D-6E8A-4147-A177-3AD203B41FA5}">
                      <a16:colId xmlns:a16="http://schemas.microsoft.com/office/drawing/2014/main" val="2485166828"/>
                    </a:ext>
                  </a:extLst>
                </a:gridCol>
                <a:gridCol w="828877">
                  <a:extLst>
                    <a:ext uri="{9D8B030D-6E8A-4147-A177-3AD203B41FA5}">
                      <a16:colId xmlns:a16="http://schemas.microsoft.com/office/drawing/2014/main" val="555767248"/>
                    </a:ext>
                  </a:extLst>
                </a:gridCol>
                <a:gridCol w="477409">
                  <a:extLst>
                    <a:ext uri="{9D8B030D-6E8A-4147-A177-3AD203B41FA5}">
                      <a16:colId xmlns:a16="http://schemas.microsoft.com/office/drawing/2014/main" val="2348450851"/>
                    </a:ext>
                  </a:extLst>
                </a:gridCol>
              </a:tblGrid>
              <a:tr h="53784">
                <a:tc gridSpan="3">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目標値</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8">
                  <a:txBody>
                    <a:bodyPr/>
                    <a:lstStyle/>
                    <a:p>
                      <a:pPr algn="just">
                        <a:lnSpc>
                          <a:spcPts val="1500"/>
                        </a:lnSpc>
                        <a:spcAft>
                          <a:spcPts val="0"/>
                        </a:spcAft>
                      </a:pPr>
                      <a:r>
                        <a:rPr lang="ja-JP" sz="1100" kern="100">
                          <a:effectLst/>
                        </a:rPr>
                        <a:t>１　生活習慣病の予防（生活習慣の改善）</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0772483"/>
                  </a:ext>
                </a:extLst>
              </a:tr>
              <a:tr h="53784">
                <a:tc gridSpan="8">
                  <a:txBody>
                    <a:bodyPr/>
                    <a:lstStyle/>
                    <a:p>
                      <a:pPr algn="just">
                        <a:lnSpc>
                          <a:spcPts val="1500"/>
                        </a:lnSpc>
                        <a:spcAft>
                          <a:spcPts val="0"/>
                        </a:spcAft>
                      </a:pPr>
                      <a:r>
                        <a:rPr lang="ja-JP" sz="1100" kern="100" dirty="0">
                          <a:effectLst/>
                        </a:rPr>
                        <a:t>（５）飲酒</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3203271"/>
                  </a:ext>
                </a:extLst>
              </a:tr>
              <a:tr h="82114">
                <a:tc rowSpan="3">
                  <a:txBody>
                    <a:bodyPr/>
                    <a:lstStyle/>
                    <a:p>
                      <a:pPr algn="ctr">
                        <a:lnSpc>
                          <a:spcPts val="1500"/>
                        </a:lnSpc>
                        <a:spcAft>
                          <a:spcPts val="0"/>
                        </a:spcAft>
                      </a:pPr>
                      <a:r>
                        <a:rPr lang="en-US" sz="1100" kern="100" dirty="0">
                          <a:effectLst/>
                        </a:rPr>
                        <a:t>8</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2">
                  <a:txBody>
                    <a:bodyPr/>
                    <a:lstStyle/>
                    <a:p>
                      <a:pPr algn="just">
                        <a:lnSpc>
                          <a:spcPts val="1500"/>
                        </a:lnSpc>
                        <a:spcAft>
                          <a:spcPts val="0"/>
                        </a:spcAft>
                      </a:pPr>
                      <a:r>
                        <a:rPr lang="ja-JP" sz="1100" kern="100" dirty="0">
                          <a:effectLst/>
                        </a:rPr>
                        <a:t>生活習慣病のリスクを高める量を飲酒している者の割合（</a:t>
                      </a:r>
                      <a:r>
                        <a:rPr lang="en-US" sz="1100" kern="100" dirty="0">
                          <a:effectLst/>
                        </a:rPr>
                        <a:t>☆</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男性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17.7%</a:t>
                      </a:r>
                      <a:r>
                        <a:rPr lang="ja-JP" sz="1100" kern="100" dirty="0">
                          <a:effectLst/>
                        </a:rPr>
                        <a:t>（</a:t>
                      </a:r>
                      <a:r>
                        <a:rPr lang="en-US" sz="1100" kern="100" dirty="0">
                          <a:effectLst/>
                        </a:rPr>
                        <a:t>H25-27</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13.8%</a:t>
                      </a:r>
                      <a:r>
                        <a:rPr lang="ja-JP" sz="1100" kern="100">
                          <a:effectLst/>
                        </a:rPr>
                        <a:t>（</a:t>
                      </a:r>
                      <a:r>
                        <a:rPr lang="en-US" sz="1100" kern="100">
                          <a:effectLst/>
                        </a:rPr>
                        <a:t>H29</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19.6%</a:t>
                      </a:r>
                      <a:r>
                        <a:rPr lang="ja-JP" sz="1100" kern="100">
                          <a:effectLst/>
                        </a:rPr>
                        <a:t>（</a:t>
                      </a:r>
                      <a:r>
                        <a:rPr lang="en-US" sz="1100" kern="100">
                          <a:effectLst/>
                        </a:rPr>
                        <a:t>H30</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13.0%</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440743826"/>
                  </a:ext>
                </a:extLst>
              </a:tr>
              <a:tr h="82114">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女性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11.0%</a:t>
                      </a:r>
                      <a:r>
                        <a:rPr lang="ja-JP" sz="1100" kern="100" dirty="0">
                          <a:effectLst/>
                        </a:rPr>
                        <a:t>（</a:t>
                      </a:r>
                      <a:r>
                        <a:rPr lang="en-US" sz="1100" kern="100" dirty="0">
                          <a:effectLst/>
                        </a:rPr>
                        <a:t>H25-27</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12.6%</a:t>
                      </a:r>
                      <a:r>
                        <a:rPr lang="ja-JP" sz="1100" kern="100">
                          <a:effectLst/>
                        </a:rPr>
                        <a:t>（</a:t>
                      </a:r>
                      <a:r>
                        <a:rPr lang="en-US" sz="1100" kern="100">
                          <a:effectLst/>
                        </a:rPr>
                        <a:t>H29</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10.9%</a:t>
                      </a:r>
                      <a:r>
                        <a:rPr lang="ja-JP" sz="1100" kern="100">
                          <a:effectLst/>
                        </a:rPr>
                        <a:t>（</a:t>
                      </a:r>
                      <a:r>
                        <a:rPr lang="en-US" sz="1100" kern="100">
                          <a:effectLst/>
                        </a:rPr>
                        <a:t>H30</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6.4%</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C</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97231738"/>
                  </a:ext>
                </a:extLst>
              </a:tr>
              <a:tr h="82114">
                <a:tc v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7">
                  <a:txBody>
                    <a:bodyPr/>
                    <a:lstStyle/>
                    <a:p>
                      <a:pPr algn="just">
                        <a:lnSpc>
                          <a:spcPts val="1500"/>
                        </a:lnSpc>
                        <a:spcAft>
                          <a:spcPts val="0"/>
                        </a:spcAft>
                      </a:pPr>
                      <a:r>
                        <a:rPr lang="ja-JP" altLang="en-US" sz="1100" kern="100" dirty="0">
                          <a:effectLst/>
                          <a:latin typeface="游ゴシック" panose="020B0400000000000000" pitchFamily="50" charset="-128"/>
                          <a:ea typeface="+mn-ea"/>
                          <a:cs typeface="Times New Roman" panose="02020603050405020304" pitchFamily="18" charset="0"/>
                        </a:rPr>
                        <a:t>参考値：男性</a:t>
                      </a:r>
                      <a:r>
                        <a:rPr lang="en-US" altLang="ja-JP" sz="1100" kern="100" dirty="0">
                          <a:effectLst/>
                          <a:latin typeface="游ゴシック" panose="020B0400000000000000" pitchFamily="50" charset="-128"/>
                          <a:ea typeface="+mn-ea"/>
                          <a:cs typeface="Times New Roman" panose="02020603050405020304" pitchFamily="18" charset="0"/>
                        </a:rPr>
                        <a:t>13.6</a:t>
                      </a:r>
                      <a:r>
                        <a:rPr lang="ja-JP" altLang="en-US" sz="1100" kern="100" dirty="0">
                          <a:effectLst/>
                          <a:latin typeface="游ゴシック" panose="020B0400000000000000" pitchFamily="50" charset="-128"/>
                          <a:ea typeface="+mn-ea"/>
                          <a:cs typeface="Times New Roman" panose="02020603050405020304" pitchFamily="18" charset="0"/>
                        </a:rPr>
                        <a:t>％、女性</a:t>
                      </a:r>
                      <a:r>
                        <a:rPr lang="en-US" altLang="ja-JP" sz="1100" kern="100" dirty="0">
                          <a:effectLst/>
                          <a:latin typeface="游ゴシック" panose="020B0400000000000000" pitchFamily="50" charset="-128"/>
                          <a:ea typeface="+mn-ea"/>
                          <a:cs typeface="Times New Roman" panose="02020603050405020304" pitchFamily="18" charset="0"/>
                        </a:rPr>
                        <a:t>9.3</a:t>
                      </a:r>
                      <a:r>
                        <a:rPr lang="ja-JP" altLang="en-US" sz="1100" kern="100" dirty="0">
                          <a:effectLst/>
                          <a:latin typeface="游ゴシック" panose="020B0400000000000000" pitchFamily="50" charset="-128"/>
                          <a:ea typeface="+mn-ea"/>
                          <a:cs typeface="Times New Roman" panose="02020603050405020304" pitchFamily="18" charset="0"/>
                        </a:rPr>
                        <a:t>％　大阪府健康づくり実態調査（</a:t>
                      </a:r>
                      <a:r>
                        <a:rPr lang="en-US" altLang="ja-JP" sz="1100" kern="100" dirty="0">
                          <a:effectLst/>
                          <a:latin typeface="游ゴシック" panose="020B0400000000000000" pitchFamily="50" charset="-128"/>
                          <a:ea typeface="+mn-ea"/>
                          <a:cs typeface="Times New Roman" panose="02020603050405020304" pitchFamily="18" charset="0"/>
                        </a:rPr>
                        <a:t>R4</a:t>
                      </a:r>
                      <a:r>
                        <a:rPr lang="ja-JP" altLang="en-US" sz="1100" kern="100" dirty="0">
                          <a:effectLst/>
                          <a:latin typeface="游ゴシック" panose="020B0400000000000000" pitchFamily="50" charset="-128"/>
                          <a:ea typeface="+mn-ea"/>
                          <a:cs typeface="Times New Roman" panose="02020603050405020304" pitchFamily="18" charset="0"/>
                        </a:rPr>
                        <a:t>）</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267336649"/>
                  </a:ext>
                </a:extLst>
              </a:tr>
              <a:tr h="82114">
                <a:tc>
                  <a:txBody>
                    <a:bodyPr/>
                    <a:lstStyle/>
                    <a:p>
                      <a:pPr algn="ctr">
                        <a:lnSpc>
                          <a:spcPts val="1500"/>
                        </a:lnSpc>
                        <a:spcAft>
                          <a:spcPts val="0"/>
                        </a:spcAft>
                      </a:pPr>
                      <a:r>
                        <a:rPr lang="en-US" sz="1100" kern="100" dirty="0">
                          <a:effectLst/>
                        </a:rPr>
                        <a:t>9</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妊婦の飲酒割合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dirty="0">
                          <a:effectLst/>
                        </a:rPr>
                        <a:t>1.4%</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2.6%</a:t>
                      </a:r>
                      <a:r>
                        <a:rPr lang="ja-JP" sz="1100" kern="100" dirty="0">
                          <a:effectLst/>
                        </a:rPr>
                        <a:t>（</a:t>
                      </a:r>
                      <a:r>
                        <a:rPr lang="en-US" sz="1100" kern="100" dirty="0">
                          <a:effectLst/>
                        </a:rPr>
                        <a:t>H30</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2.5%</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0%</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623498193"/>
                  </a:ext>
                </a:extLst>
              </a:tr>
            </a:tbl>
          </a:graphicData>
        </a:graphic>
      </p:graphicFrame>
      <p:sp>
        <p:nvSpPr>
          <p:cNvPr id="7" name="正方形/長方形 6"/>
          <p:cNvSpPr/>
          <p:nvPr/>
        </p:nvSpPr>
        <p:spPr>
          <a:xfrm>
            <a:off x="108315" y="4927275"/>
            <a:ext cx="8871045" cy="156966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＜これまでの取組み＞</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市町村国民健康保険、協会けんぽ加入者の特定健診受診者のデータから飲酒関連のデータを各保険者に提供し、適量飲酒の取組みを推進。また乳幼児健康診査を活用し、妊娠中の妊婦の飲酒率を把握。</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職域等において、事業者、医療保険者、保健医療関係団体等と連携し、生活習慣病のリスクの少ない飲酒の実践についての啓発や相談への支援を実施。</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7"/>
          <p:cNvSpPr>
            <a:spLocks noGrp="1"/>
          </p:cNvSpPr>
          <p:nvPr>
            <p:ph type="sldNum" sz="quarter" idx="12"/>
          </p:nvPr>
        </p:nvSpPr>
        <p:spPr>
          <a:xfrm>
            <a:off x="7153409" y="6561330"/>
            <a:ext cx="2057400" cy="365125"/>
          </a:xfrm>
        </p:spPr>
        <p:txBody>
          <a:bodyPr/>
          <a:lstStyle/>
          <a:p>
            <a:fld id="{79A255B7-DF0D-498B-9D3A-3E2ADC60EC3B}" type="slidenum">
              <a:rPr kumimoji="1" lang="ja-JP" altLang="en-US" smtClean="0">
                <a:solidFill>
                  <a:schemeClr val="tx1"/>
                </a:solidFill>
              </a:rPr>
              <a:t>15</a:t>
            </a:fld>
            <a:endParaRPr kumimoji="1" lang="ja-JP" altLang="en-US" dirty="0">
              <a:solidFill>
                <a:schemeClr val="tx1"/>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610831174"/>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2798636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4" name="テキスト ボックス 3"/>
          <p:cNvSpPr txBox="1"/>
          <p:nvPr/>
        </p:nvSpPr>
        <p:spPr>
          <a:xfrm>
            <a:off x="108315" y="930470"/>
            <a:ext cx="8871045" cy="4524315"/>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１－（６）喫煙 </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成人の喫煙率、受動喫煙の機会を有する者の割合は改善傾向にあるが、目標達成には時間を要する見通しであり、継続して周知していく必要がある。</a:t>
            </a:r>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法令に基づき、望まない受動喫煙を生じさせない環境整備とともに、路上等での喫煙対策のため、屋外分煙所整備の促進が必要。</a:t>
            </a:r>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受動喫煙の機会を有する者の割合について、データソースは異なるが令和</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年度の大阪府健康づくり実態調査では、職場</a:t>
            </a:r>
            <a:r>
              <a:rPr kumimoji="1" lang="en-US" altLang="ja-JP" sz="1600" dirty="0">
                <a:latin typeface="Meiryo UI" panose="020B0604030504040204" pitchFamily="50" charset="-128"/>
                <a:ea typeface="Meiryo UI" panose="020B0604030504040204" pitchFamily="50" charset="-128"/>
              </a:rPr>
              <a:t>12.1</a:t>
            </a:r>
            <a:r>
              <a:rPr kumimoji="1" lang="ja-JP" altLang="en-US" sz="1600" dirty="0">
                <a:latin typeface="Meiryo UI" panose="020B0604030504040204" pitchFamily="50" charset="-128"/>
                <a:ea typeface="Meiryo UI" panose="020B0604030504040204" pitchFamily="50" charset="-128"/>
              </a:rPr>
              <a:t>％、飲食店</a:t>
            </a:r>
            <a:r>
              <a:rPr kumimoji="1" lang="en-US" altLang="ja-JP" sz="1600" dirty="0">
                <a:latin typeface="Meiryo UI" panose="020B0604030504040204" pitchFamily="50" charset="-128"/>
                <a:ea typeface="Meiryo UI" panose="020B0604030504040204" pitchFamily="50" charset="-128"/>
              </a:rPr>
              <a:t>20.0</a:t>
            </a:r>
            <a:r>
              <a:rPr kumimoji="1" lang="ja-JP" altLang="en-US" sz="1600" dirty="0">
                <a:latin typeface="Meiryo UI" panose="020B0604030504040204" pitchFamily="50" charset="-128"/>
                <a:ea typeface="Meiryo UI" panose="020B0604030504040204" pitchFamily="50" charset="-128"/>
              </a:rPr>
              <a:t>％であり、ベースライン値と比較するといずれも改善傾向。</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59590165"/>
              </p:ext>
            </p:extLst>
          </p:nvPr>
        </p:nvGraphicFramePr>
        <p:xfrm>
          <a:off x="207114" y="1288610"/>
          <a:ext cx="8673445" cy="2476500"/>
        </p:xfrm>
        <a:graphic>
          <a:graphicData uri="http://schemas.openxmlformats.org/drawingml/2006/table">
            <a:tbl>
              <a:tblPr firstRow="1" firstCol="1" bandRow="1">
                <a:tableStyleId>{21E4AEA4-8DFA-4A89-87EB-49C32662AFE0}</a:tableStyleId>
              </a:tblPr>
              <a:tblGrid>
                <a:gridCol w="411171">
                  <a:extLst>
                    <a:ext uri="{9D8B030D-6E8A-4147-A177-3AD203B41FA5}">
                      <a16:colId xmlns:a16="http://schemas.microsoft.com/office/drawing/2014/main" val="694184939"/>
                    </a:ext>
                  </a:extLst>
                </a:gridCol>
                <a:gridCol w="2192234">
                  <a:extLst>
                    <a:ext uri="{9D8B030D-6E8A-4147-A177-3AD203B41FA5}">
                      <a16:colId xmlns:a16="http://schemas.microsoft.com/office/drawing/2014/main" val="2447259371"/>
                    </a:ext>
                  </a:extLst>
                </a:gridCol>
                <a:gridCol w="690037">
                  <a:extLst>
                    <a:ext uri="{9D8B030D-6E8A-4147-A177-3AD203B41FA5}">
                      <a16:colId xmlns:a16="http://schemas.microsoft.com/office/drawing/2014/main" val="1404355308"/>
                    </a:ext>
                  </a:extLst>
                </a:gridCol>
                <a:gridCol w="1453083">
                  <a:extLst>
                    <a:ext uri="{9D8B030D-6E8A-4147-A177-3AD203B41FA5}">
                      <a16:colId xmlns:a16="http://schemas.microsoft.com/office/drawing/2014/main" val="3831164704"/>
                    </a:ext>
                  </a:extLst>
                </a:gridCol>
                <a:gridCol w="1453083">
                  <a:extLst>
                    <a:ext uri="{9D8B030D-6E8A-4147-A177-3AD203B41FA5}">
                      <a16:colId xmlns:a16="http://schemas.microsoft.com/office/drawing/2014/main" val="833534750"/>
                    </a:ext>
                  </a:extLst>
                </a:gridCol>
                <a:gridCol w="1167551">
                  <a:extLst>
                    <a:ext uri="{9D8B030D-6E8A-4147-A177-3AD203B41FA5}">
                      <a16:colId xmlns:a16="http://schemas.microsoft.com/office/drawing/2014/main" val="2485166828"/>
                    </a:ext>
                  </a:extLst>
                </a:gridCol>
                <a:gridCol w="828877">
                  <a:extLst>
                    <a:ext uri="{9D8B030D-6E8A-4147-A177-3AD203B41FA5}">
                      <a16:colId xmlns:a16="http://schemas.microsoft.com/office/drawing/2014/main" val="555767248"/>
                    </a:ext>
                  </a:extLst>
                </a:gridCol>
                <a:gridCol w="477409">
                  <a:extLst>
                    <a:ext uri="{9D8B030D-6E8A-4147-A177-3AD203B41FA5}">
                      <a16:colId xmlns:a16="http://schemas.microsoft.com/office/drawing/2014/main" val="2348450851"/>
                    </a:ext>
                  </a:extLst>
                </a:gridCol>
              </a:tblGrid>
              <a:tr h="53784">
                <a:tc gridSpan="3">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目標値</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8">
                  <a:txBody>
                    <a:bodyPr/>
                    <a:lstStyle/>
                    <a:p>
                      <a:pPr algn="just">
                        <a:lnSpc>
                          <a:spcPts val="1500"/>
                        </a:lnSpc>
                        <a:spcAft>
                          <a:spcPts val="0"/>
                        </a:spcAft>
                      </a:pPr>
                      <a:r>
                        <a:rPr lang="ja-JP" sz="1100" kern="100">
                          <a:effectLst/>
                        </a:rPr>
                        <a:t>１　生活習慣病の予防（生活習慣の改善）</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0772483"/>
                  </a:ext>
                </a:extLst>
              </a:tr>
              <a:tr h="53784">
                <a:tc gridSpan="8">
                  <a:txBody>
                    <a:bodyPr/>
                    <a:lstStyle/>
                    <a:p>
                      <a:pPr algn="l">
                        <a:lnSpc>
                          <a:spcPts val="1500"/>
                        </a:lnSpc>
                        <a:spcAft>
                          <a:spcPts val="0"/>
                        </a:spcAft>
                      </a:pPr>
                      <a:r>
                        <a:rPr lang="ja-JP" sz="1100" kern="100" dirty="0">
                          <a:effectLst/>
                        </a:rPr>
                        <a:t>（６）喫煙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31656352"/>
                  </a:ext>
                </a:extLst>
              </a:tr>
              <a:tr h="61585">
                <a:tc rowSpan="2">
                  <a:txBody>
                    <a:bodyPr/>
                    <a:lstStyle/>
                    <a:p>
                      <a:pPr algn="ctr">
                        <a:lnSpc>
                          <a:spcPts val="1500"/>
                        </a:lnSpc>
                        <a:spcAft>
                          <a:spcPts val="0"/>
                        </a:spcAft>
                      </a:pPr>
                      <a:r>
                        <a:rPr lang="en-US" sz="1100" kern="100">
                          <a:effectLst/>
                        </a:rPr>
                        <a:t>10</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2">
                  <a:txBody>
                    <a:bodyPr/>
                    <a:lstStyle/>
                    <a:p>
                      <a:pPr algn="just">
                        <a:lnSpc>
                          <a:spcPts val="1500"/>
                        </a:lnSpc>
                        <a:spcAft>
                          <a:spcPts val="0"/>
                        </a:spcAft>
                      </a:pPr>
                      <a:r>
                        <a:rPr lang="ja-JP" sz="1100" kern="100" dirty="0">
                          <a:effectLst/>
                        </a:rPr>
                        <a:t>成人の喫煙率（</a:t>
                      </a:r>
                      <a:r>
                        <a:rPr lang="en-US" sz="1100" kern="100" dirty="0">
                          <a:effectLst/>
                        </a:rPr>
                        <a:t>☆</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男性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30.4%</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29.1%</a:t>
                      </a:r>
                      <a:r>
                        <a:rPr lang="ja-JP" sz="1100" kern="100">
                          <a:effectLst/>
                        </a:rPr>
                        <a:t>（</a:t>
                      </a:r>
                      <a:r>
                        <a:rPr lang="en-US" sz="1100" kern="100">
                          <a:effectLst/>
                        </a:rPr>
                        <a:t>R1</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24.3%</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476792806"/>
                  </a:ext>
                </a:extLst>
              </a:tr>
              <a:tr h="61585">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女性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10.7%</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10.4%</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8.6%</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a:effectLst/>
                        </a:rPr>
                        <a:t>B</a:t>
                      </a:r>
                      <a:endParaRPr lang="ja-JP" sz="1400" b="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839379221"/>
                  </a:ext>
                </a:extLst>
              </a:tr>
              <a:tr h="73218">
                <a:tc rowSpan="2">
                  <a:txBody>
                    <a:bodyPr/>
                    <a:lstStyle/>
                    <a:p>
                      <a:pPr algn="ctr">
                        <a:lnSpc>
                          <a:spcPts val="1500"/>
                        </a:lnSpc>
                        <a:spcAft>
                          <a:spcPts val="0"/>
                        </a:spcAft>
                      </a:pPr>
                      <a:r>
                        <a:rPr lang="en-US" sz="1100" kern="100">
                          <a:effectLst/>
                        </a:rPr>
                        <a:t>11</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4">
                  <a:txBody>
                    <a:bodyPr/>
                    <a:lstStyle/>
                    <a:p>
                      <a:pPr algn="just">
                        <a:lnSpc>
                          <a:spcPts val="1500"/>
                        </a:lnSpc>
                        <a:spcAft>
                          <a:spcPts val="0"/>
                        </a:spcAft>
                      </a:pPr>
                      <a:r>
                        <a:rPr lang="ja-JP" sz="1100" kern="100" dirty="0">
                          <a:effectLst/>
                        </a:rPr>
                        <a:t>敷地内全面禁煙の割合</a:t>
                      </a:r>
                    </a:p>
                    <a:p>
                      <a:pPr algn="just">
                        <a:lnSpc>
                          <a:spcPts val="1500"/>
                        </a:lnSpc>
                        <a:spcAft>
                          <a:spcPts val="0"/>
                        </a:spcAft>
                      </a:pPr>
                      <a:r>
                        <a:rPr lang="ja-JP" sz="1100" kern="100" dirty="0">
                          <a:effectLst/>
                        </a:rPr>
                        <a:t>（中間点検見直し前の</a:t>
                      </a:r>
                      <a:r>
                        <a:rPr lang="en-US" sz="1100" kern="100" dirty="0">
                          <a:effectLst/>
                        </a:rPr>
                        <a:t>12</a:t>
                      </a:r>
                      <a:r>
                        <a:rPr lang="ja-JP" sz="1100" kern="100" dirty="0">
                          <a:effectLst/>
                        </a:rPr>
                        <a:t>は「建物内禁煙の割合」）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病院</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73.5%</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88.5%</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altLang="ja-JP" sz="1100" kern="100" dirty="0">
                          <a:effectLst/>
                        </a:rPr>
                        <a:t>97.4</a:t>
                      </a:r>
                      <a:r>
                        <a:rPr lang="en-US" sz="1100" kern="100" dirty="0">
                          <a:effectLst/>
                        </a:rPr>
                        <a:t>%</a:t>
                      </a:r>
                      <a:r>
                        <a:rPr lang="ja-JP" sz="1100" kern="100" dirty="0">
                          <a:effectLst/>
                        </a:rPr>
                        <a:t>（</a:t>
                      </a:r>
                      <a:r>
                        <a:rPr lang="en-US" sz="1100" kern="100" dirty="0">
                          <a:effectLst/>
                        </a:rPr>
                        <a:t>R5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825904295"/>
                  </a:ext>
                </a:extLst>
              </a:tr>
              <a:tr h="92241">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0" dirty="0">
                          <a:effectLst/>
                        </a:rPr>
                        <a:t>私立小中</a:t>
                      </a:r>
                      <a:endParaRPr lang="ja-JP" sz="1100" kern="100" dirty="0">
                        <a:effectLst/>
                      </a:endParaRPr>
                    </a:p>
                    <a:p>
                      <a:pPr algn="ctr">
                        <a:lnSpc>
                          <a:spcPts val="1500"/>
                        </a:lnSpc>
                        <a:spcAft>
                          <a:spcPts val="0"/>
                        </a:spcAft>
                      </a:pPr>
                      <a:r>
                        <a:rPr lang="ja-JP" sz="1100" kern="0" dirty="0">
                          <a:effectLst/>
                        </a:rPr>
                        <a:t>高等学校</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51.9%</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66.1%</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90.9%</a:t>
                      </a:r>
                      <a:r>
                        <a:rPr lang="ja-JP" sz="1100" kern="100" dirty="0">
                          <a:effectLst/>
                        </a:rPr>
                        <a:t>（</a:t>
                      </a:r>
                      <a:r>
                        <a:rPr lang="en-US" sz="1100" kern="100" dirty="0">
                          <a:effectLst/>
                        </a:rPr>
                        <a:t>R5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660076342"/>
                  </a:ext>
                </a:extLst>
              </a:tr>
              <a:tr h="61585">
                <a:tc rowSpan="2">
                  <a:txBody>
                    <a:bodyPr/>
                    <a:lstStyle/>
                    <a:p>
                      <a:pPr algn="ctr">
                        <a:lnSpc>
                          <a:spcPts val="1500"/>
                        </a:lnSpc>
                        <a:spcAft>
                          <a:spcPts val="0"/>
                        </a:spcAft>
                      </a:pPr>
                      <a:r>
                        <a:rPr lang="en-US" sz="1100" kern="100">
                          <a:effectLst/>
                        </a:rPr>
                        <a:t>12</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vMerge="1">
                  <a:txBody>
                    <a:bodyPr/>
                    <a:lstStyle/>
                    <a:p>
                      <a:endParaRPr kumimoji="1" lang="ja-JP" altLang="en-US"/>
                    </a:p>
                  </a:txBody>
                  <a:tcPr/>
                </a:tc>
                <a:tc>
                  <a:txBody>
                    <a:bodyPr/>
                    <a:lstStyle/>
                    <a:p>
                      <a:pPr algn="ctr">
                        <a:lnSpc>
                          <a:spcPts val="1500"/>
                        </a:lnSpc>
                        <a:spcAft>
                          <a:spcPts val="0"/>
                        </a:spcAft>
                      </a:pPr>
                      <a:r>
                        <a:rPr lang="ja-JP" sz="1100" kern="100" dirty="0">
                          <a:effectLst/>
                        </a:rPr>
                        <a:t>官公庁</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14.0%</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82.1%</a:t>
                      </a:r>
                      <a:r>
                        <a:rPr lang="ja-JP" sz="1100" kern="100" dirty="0">
                          <a:effectLst/>
                        </a:rPr>
                        <a:t>（</a:t>
                      </a:r>
                      <a:r>
                        <a:rPr lang="en-US" sz="1100" kern="100" dirty="0">
                          <a:effectLst/>
                        </a:rPr>
                        <a:t>R5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982253125"/>
                  </a:ext>
                </a:extLst>
              </a:tr>
              <a:tr h="61585">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大学</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28.6%</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68.2%</a:t>
                      </a:r>
                      <a:r>
                        <a:rPr lang="ja-JP" sz="1100" kern="100" dirty="0">
                          <a:effectLst/>
                        </a:rPr>
                        <a:t>（</a:t>
                      </a:r>
                      <a:r>
                        <a:rPr lang="en-US" sz="1100" kern="100" dirty="0">
                          <a:effectLst/>
                        </a:rPr>
                        <a:t>R5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533122307"/>
                  </a:ext>
                </a:extLst>
              </a:tr>
              <a:tr h="67607">
                <a:tc rowSpan="3">
                  <a:txBody>
                    <a:bodyPr/>
                    <a:lstStyle/>
                    <a:p>
                      <a:pPr algn="ctr">
                        <a:lnSpc>
                          <a:spcPts val="1500"/>
                        </a:lnSpc>
                        <a:spcAft>
                          <a:spcPts val="0"/>
                        </a:spcAft>
                      </a:pPr>
                      <a:r>
                        <a:rPr lang="en-US" sz="1100" kern="100" dirty="0">
                          <a:effectLst/>
                        </a:rPr>
                        <a:t>13</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2">
                  <a:txBody>
                    <a:bodyPr/>
                    <a:lstStyle/>
                    <a:p>
                      <a:pPr algn="just">
                        <a:lnSpc>
                          <a:spcPts val="1500"/>
                        </a:lnSpc>
                        <a:spcAft>
                          <a:spcPts val="0"/>
                        </a:spcAft>
                      </a:pPr>
                      <a:r>
                        <a:rPr lang="ja-JP" sz="1100" kern="100" dirty="0">
                          <a:effectLst/>
                        </a:rPr>
                        <a:t>受動喫煙の機会を有する者の割合（</a:t>
                      </a:r>
                      <a:r>
                        <a:rPr lang="en-US" sz="1100" kern="100" dirty="0">
                          <a:effectLst/>
                        </a:rPr>
                        <a:t>☆</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職場</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34.6%</a:t>
                      </a:r>
                      <a:r>
                        <a:rPr lang="ja-JP" sz="1100" kern="100">
                          <a:effectLst/>
                        </a:rPr>
                        <a:t>（</a:t>
                      </a:r>
                      <a:r>
                        <a:rPr lang="en-US" sz="1100" kern="100">
                          <a:effectLst/>
                        </a:rPr>
                        <a:t>H25</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30.0%</a:t>
                      </a:r>
                      <a:r>
                        <a:rPr lang="ja-JP" sz="1100" kern="100" dirty="0">
                          <a:effectLst/>
                        </a:rPr>
                        <a:t>（</a:t>
                      </a:r>
                      <a:r>
                        <a:rPr lang="en-US" sz="1100" kern="100" dirty="0">
                          <a:effectLst/>
                        </a:rPr>
                        <a:t>H29</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26.4%</a:t>
                      </a:r>
                      <a:r>
                        <a:rPr lang="ja-JP" sz="1100" kern="100" dirty="0">
                          <a:effectLst/>
                        </a:rPr>
                        <a:t>（</a:t>
                      </a:r>
                      <a:r>
                        <a:rPr lang="en-US" sz="1100" kern="100" dirty="0">
                          <a:effectLst/>
                        </a:rPr>
                        <a:t>H30</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477400020"/>
                  </a:ext>
                </a:extLst>
              </a:tr>
              <a:tr h="7636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飲食店</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54.4%</a:t>
                      </a:r>
                      <a:r>
                        <a:rPr lang="ja-JP" sz="1100" kern="100">
                          <a:effectLst/>
                        </a:rPr>
                        <a:t>（</a:t>
                      </a:r>
                      <a:r>
                        <a:rPr lang="en-US" sz="1100" kern="100">
                          <a:effectLst/>
                        </a:rPr>
                        <a:t>H25</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49.5%</a:t>
                      </a:r>
                      <a:r>
                        <a:rPr lang="ja-JP" sz="1100" kern="100" dirty="0">
                          <a:effectLst/>
                        </a:rPr>
                        <a:t>（</a:t>
                      </a:r>
                      <a:r>
                        <a:rPr lang="en-US" sz="1100" kern="100" dirty="0">
                          <a:effectLst/>
                        </a:rPr>
                        <a:t>H29</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42.6%</a:t>
                      </a:r>
                      <a:r>
                        <a:rPr lang="ja-JP" sz="1100" kern="100" dirty="0">
                          <a:effectLst/>
                        </a:rPr>
                        <a:t>（</a:t>
                      </a:r>
                      <a:r>
                        <a:rPr lang="en-US" sz="1100" kern="100" dirty="0">
                          <a:effectLst/>
                        </a:rPr>
                        <a:t>H30</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888208841"/>
                  </a:ext>
                </a:extLst>
              </a:tr>
              <a:tr h="76366">
                <a:tc v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7">
                  <a:txBody>
                    <a:bodyPr/>
                    <a:lstStyle/>
                    <a:p>
                      <a:pPr algn="just">
                        <a:lnSpc>
                          <a:spcPts val="1500"/>
                        </a:lnSpc>
                        <a:spcAft>
                          <a:spcPts val="0"/>
                        </a:spcAft>
                      </a:pPr>
                      <a:r>
                        <a:rPr lang="ja-JP" altLang="en-US"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参考値：職場：</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12.1</a:t>
                      </a:r>
                      <a:r>
                        <a:rPr lang="ja-JP" altLang="en-US"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％／飲食店：</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20.0%</a:t>
                      </a:r>
                      <a:r>
                        <a:rPr lang="ja-JP" altLang="en-US"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　大阪府健康づくり実態調査（</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R4</a:t>
                      </a:r>
                      <a:r>
                        <a:rPr lang="ja-JP" altLang="en-US"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705426641"/>
                  </a:ext>
                </a:extLst>
              </a:tr>
            </a:tbl>
          </a:graphicData>
        </a:graphic>
      </p:graphicFrame>
      <p:sp>
        <p:nvSpPr>
          <p:cNvPr id="7" name="正方形/長方形 6"/>
          <p:cNvSpPr/>
          <p:nvPr/>
        </p:nvSpPr>
        <p:spPr>
          <a:xfrm>
            <a:off x="108315" y="5496106"/>
            <a:ext cx="8871045" cy="1323439"/>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＜これまでの取組み＞</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学校・保健所と連携した喫煙防止教育や大学と連携し、大学生に向けた喫煙に関するセミナー等を実施。</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社会全体で子どもを受動喫煙から守るために「大阪府子どもの受動喫煙防止条例」を平成</a:t>
            </a:r>
            <a:r>
              <a:rPr kumimoji="1" lang="en-US" altLang="ja-JP" sz="1600" dirty="0">
                <a:solidFill>
                  <a:schemeClr val="tx1"/>
                </a:solidFill>
                <a:latin typeface="Meiryo UI" panose="020B0604030504040204" pitchFamily="50" charset="-128"/>
                <a:ea typeface="Meiryo UI" panose="020B0604030504040204" pitchFamily="50" charset="-128"/>
              </a:rPr>
              <a:t>30</a:t>
            </a:r>
            <a:r>
              <a:rPr kumimoji="1" lang="ja-JP" altLang="en-US" sz="1600" dirty="0">
                <a:solidFill>
                  <a:schemeClr val="tx1"/>
                </a:solidFill>
                <a:latin typeface="Meiryo UI" panose="020B0604030504040204" pitchFamily="50" charset="-128"/>
                <a:ea typeface="Meiryo UI" panose="020B0604030504040204" pitchFamily="50" charset="-128"/>
              </a:rPr>
              <a:t>年</a:t>
            </a:r>
            <a:r>
              <a:rPr kumimoji="1" lang="en-US" altLang="ja-JP" sz="1600" dirty="0">
                <a:solidFill>
                  <a:schemeClr val="tx1"/>
                </a:solidFill>
                <a:latin typeface="Meiryo UI" panose="020B0604030504040204" pitchFamily="50" charset="-128"/>
                <a:ea typeface="Meiryo UI" panose="020B0604030504040204" pitchFamily="50" charset="-128"/>
              </a:rPr>
              <a:t>12</a:t>
            </a:r>
            <a:r>
              <a:rPr kumimoji="1" lang="ja-JP" altLang="en-US" sz="1600" dirty="0">
                <a:solidFill>
                  <a:schemeClr val="tx1"/>
                </a:solidFill>
                <a:latin typeface="Meiryo UI" panose="020B0604030504040204" pitchFamily="50" charset="-128"/>
                <a:ea typeface="Meiryo UI" panose="020B0604030504040204" pitchFamily="50" charset="-128"/>
              </a:rPr>
              <a:t>月に、望まない受動喫煙を生じさせることのない環境づくりを進めるために「大阪府受動喫煙防止条例」を平成</a:t>
            </a:r>
            <a:r>
              <a:rPr kumimoji="1" lang="en-US" altLang="ja-JP" sz="1600" dirty="0">
                <a:solidFill>
                  <a:schemeClr val="tx1"/>
                </a:solidFill>
                <a:latin typeface="Meiryo UI" panose="020B0604030504040204" pitchFamily="50" charset="-128"/>
                <a:ea typeface="Meiryo UI" panose="020B0604030504040204" pitchFamily="50" charset="-128"/>
              </a:rPr>
              <a:t>31</a:t>
            </a:r>
            <a:r>
              <a:rPr kumimoji="1" lang="ja-JP" altLang="en-US" sz="1600" dirty="0">
                <a:solidFill>
                  <a:schemeClr val="tx1"/>
                </a:solidFill>
                <a:latin typeface="Meiryo UI" panose="020B0604030504040204" pitchFamily="50" charset="-128"/>
                <a:ea typeface="Meiryo UI" panose="020B0604030504040204" pitchFamily="50" charset="-128"/>
              </a:rPr>
              <a:t>年</a:t>
            </a:r>
            <a:r>
              <a:rPr kumimoji="1" lang="en-US" altLang="ja-JP" sz="1600" dirty="0">
                <a:solidFill>
                  <a:schemeClr val="tx1"/>
                </a:solidFill>
                <a:latin typeface="Meiryo UI" panose="020B0604030504040204" pitchFamily="50" charset="-128"/>
                <a:ea typeface="Meiryo UI" panose="020B0604030504040204" pitchFamily="50" charset="-128"/>
              </a:rPr>
              <a:t>3</a:t>
            </a:r>
            <a:r>
              <a:rPr kumimoji="1" lang="ja-JP" altLang="en-US" sz="1600" dirty="0">
                <a:solidFill>
                  <a:schemeClr val="tx1"/>
                </a:solidFill>
                <a:latin typeface="Meiryo UI" panose="020B0604030504040204" pitchFamily="50" charset="-128"/>
                <a:ea typeface="Meiryo UI" panose="020B0604030504040204" pitchFamily="50" charset="-128"/>
              </a:rPr>
              <a:t>月に制定。リーフレットやポスター、動画等により広く周知を図ってきた。</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7"/>
          <p:cNvSpPr>
            <a:spLocks noGrp="1"/>
          </p:cNvSpPr>
          <p:nvPr>
            <p:ph type="sldNum" sz="quarter" idx="12"/>
          </p:nvPr>
        </p:nvSpPr>
        <p:spPr>
          <a:xfrm>
            <a:off x="7166288" y="6560136"/>
            <a:ext cx="2057400" cy="365125"/>
          </a:xfrm>
        </p:spPr>
        <p:txBody>
          <a:bodyPr/>
          <a:lstStyle/>
          <a:p>
            <a:fld id="{79A255B7-DF0D-498B-9D3A-3E2ADC60EC3B}" type="slidenum">
              <a:rPr kumimoji="1" lang="ja-JP" altLang="en-US" smtClean="0">
                <a:solidFill>
                  <a:schemeClr val="tx1"/>
                </a:solidFill>
              </a:rPr>
              <a:t>16</a:t>
            </a:fld>
            <a:endParaRPr kumimoji="1" lang="ja-JP" altLang="en-US" dirty="0">
              <a:solidFill>
                <a:schemeClr val="tx1"/>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3528510887"/>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564476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4" name="テキスト ボックス 3"/>
          <p:cNvSpPr txBox="1"/>
          <p:nvPr/>
        </p:nvSpPr>
        <p:spPr>
          <a:xfrm>
            <a:off x="108315" y="930470"/>
            <a:ext cx="8871045" cy="3539430"/>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１－（７）歯と口の健康</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歯と口の健康に係る各指標については、総じて目標達成もしくは改善傾向。</a:t>
            </a:r>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むし歯や歯周病は気づかないまま進行しやすい傾向があるため、セルフケアと専門家による定期的なチェックが必要であり、より効果的な啓発手法を導入する等、継続した取組みが重要。</a:t>
            </a:r>
          </a:p>
        </p:txBody>
      </p:sp>
      <p:graphicFrame>
        <p:nvGraphicFramePr>
          <p:cNvPr id="6" name="表 5"/>
          <p:cNvGraphicFramePr>
            <a:graphicFrameLocks noGrp="1"/>
          </p:cNvGraphicFramePr>
          <p:nvPr>
            <p:extLst>
              <p:ext uri="{D42A27DB-BD31-4B8C-83A1-F6EECF244321}">
                <p14:modId xmlns:p14="http://schemas.microsoft.com/office/powerpoint/2010/main" val="4090620010"/>
              </p:ext>
            </p:extLst>
          </p:nvPr>
        </p:nvGraphicFramePr>
        <p:xfrm>
          <a:off x="207114" y="1355285"/>
          <a:ext cx="8673445" cy="2286000"/>
        </p:xfrm>
        <a:graphic>
          <a:graphicData uri="http://schemas.openxmlformats.org/drawingml/2006/table">
            <a:tbl>
              <a:tblPr firstRow="1" firstCol="1" bandRow="1">
                <a:tableStyleId>{21E4AEA4-8DFA-4A89-87EB-49C32662AFE0}</a:tableStyleId>
              </a:tblPr>
              <a:tblGrid>
                <a:gridCol w="411171">
                  <a:extLst>
                    <a:ext uri="{9D8B030D-6E8A-4147-A177-3AD203B41FA5}">
                      <a16:colId xmlns:a16="http://schemas.microsoft.com/office/drawing/2014/main" val="694184939"/>
                    </a:ext>
                  </a:extLst>
                </a:gridCol>
                <a:gridCol w="2882271">
                  <a:extLst>
                    <a:ext uri="{9D8B030D-6E8A-4147-A177-3AD203B41FA5}">
                      <a16:colId xmlns:a16="http://schemas.microsoft.com/office/drawing/2014/main" val="2447259371"/>
                    </a:ext>
                  </a:extLst>
                </a:gridCol>
                <a:gridCol w="1453083">
                  <a:extLst>
                    <a:ext uri="{9D8B030D-6E8A-4147-A177-3AD203B41FA5}">
                      <a16:colId xmlns:a16="http://schemas.microsoft.com/office/drawing/2014/main" val="3831164704"/>
                    </a:ext>
                  </a:extLst>
                </a:gridCol>
                <a:gridCol w="1453083">
                  <a:extLst>
                    <a:ext uri="{9D8B030D-6E8A-4147-A177-3AD203B41FA5}">
                      <a16:colId xmlns:a16="http://schemas.microsoft.com/office/drawing/2014/main" val="833534750"/>
                    </a:ext>
                  </a:extLst>
                </a:gridCol>
                <a:gridCol w="1167551">
                  <a:extLst>
                    <a:ext uri="{9D8B030D-6E8A-4147-A177-3AD203B41FA5}">
                      <a16:colId xmlns:a16="http://schemas.microsoft.com/office/drawing/2014/main" val="2485166828"/>
                    </a:ext>
                  </a:extLst>
                </a:gridCol>
                <a:gridCol w="828877">
                  <a:extLst>
                    <a:ext uri="{9D8B030D-6E8A-4147-A177-3AD203B41FA5}">
                      <a16:colId xmlns:a16="http://schemas.microsoft.com/office/drawing/2014/main" val="555767248"/>
                    </a:ext>
                  </a:extLst>
                </a:gridCol>
                <a:gridCol w="477409">
                  <a:extLst>
                    <a:ext uri="{9D8B030D-6E8A-4147-A177-3AD203B41FA5}">
                      <a16:colId xmlns:a16="http://schemas.microsoft.com/office/drawing/2014/main" val="2348450851"/>
                    </a:ext>
                  </a:extLst>
                </a:gridCol>
              </a:tblGrid>
              <a:tr h="53784">
                <a:tc gridSpan="2">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目標値</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7">
                  <a:txBody>
                    <a:bodyPr/>
                    <a:lstStyle/>
                    <a:p>
                      <a:pPr algn="just">
                        <a:lnSpc>
                          <a:spcPts val="1500"/>
                        </a:lnSpc>
                        <a:spcAft>
                          <a:spcPts val="0"/>
                        </a:spcAft>
                      </a:pPr>
                      <a:r>
                        <a:rPr lang="ja-JP" sz="1100" kern="100">
                          <a:effectLst/>
                        </a:rPr>
                        <a:t>１　生活習慣病の予防（生活習慣の改善）</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0772483"/>
                  </a:ext>
                </a:extLst>
              </a:tr>
              <a:tr h="53784">
                <a:tc gridSpan="7">
                  <a:txBody>
                    <a:bodyPr/>
                    <a:lstStyle/>
                    <a:p>
                      <a:pPr algn="l">
                        <a:lnSpc>
                          <a:spcPts val="1500"/>
                        </a:lnSpc>
                        <a:spcAft>
                          <a:spcPts val="0"/>
                        </a:spcAft>
                      </a:pPr>
                      <a:r>
                        <a:rPr lang="ja-JP" sz="1100" kern="100" dirty="0">
                          <a:effectLst/>
                        </a:rPr>
                        <a:t>（７）歯と口の健康</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13971571"/>
                  </a:ext>
                </a:extLst>
              </a:tr>
              <a:tr h="99905">
                <a:tc>
                  <a:txBody>
                    <a:bodyPr/>
                    <a:lstStyle/>
                    <a:p>
                      <a:pPr algn="ctr">
                        <a:lnSpc>
                          <a:spcPts val="1500"/>
                        </a:lnSpc>
                        <a:spcAft>
                          <a:spcPts val="0"/>
                        </a:spcAft>
                      </a:pPr>
                      <a:r>
                        <a:rPr lang="en-US" sz="1100" kern="100">
                          <a:effectLst/>
                        </a:rPr>
                        <a:t>14</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dirty="0">
                          <a:effectLst/>
                        </a:rPr>
                        <a:t>過去</a:t>
                      </a:r>
                      <a:r>
                        <a:rPr lang="en-US" sz="1100" kern="100" dirty="0">
                          <a:effectLst/>
                        </a:rPr>
                        <a:t>1</a:t>
                      </a:r>
                      <a:r>
                        <a:rPr lang="ja-JP" sz="1100" kern="100" dirty="0">
                          <a:effectLst/>
                        </a:rPr>
                        <a:t>年に歯科健診を受診した者の割合（</a:t>
                      </a:r>
                      <a:r>
                        <a:rPr lang="en-US" sz="1100" kern="100" dirty="0">
                          <a:effectLst/>
                        </a:rPr>
                        <a:t>20</a:t>
                      </a:r>
                      <a:r>
                        <a:rPr lang="ja-JP" sz="1100" kern="100" dirty="0">
                          <a:effectLst/>
                        </a:rPr>
                        <a:t>歳以上）（</a:t>
                      </a:r>
                      <a:r>
                        <a:rPr lang="en-US" sz="1100" kern="100" dirty="0">
                          <a:effectLst/>
                        </a:rPr>
                        <a:t>☆</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51.4%</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52.9%</a:t>
                      </a: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65.3%</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55%</a:t>
                      </a:r>
                      <a:r>
                        <a:rPr lang="ja-JP" sz="1100" kern="100" dirty="0">
                          <a:effectLst/>
                        </a:rPr>
                        <a:t>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580082206"/>
                  </a:ext>
                </a:extLst>
              </a:tr>
              <a:tr h="61585">
                <a:tc rowSpan="2">
                  <a:txBody>
                    <a:bodyPr/>
                    <a:lstStyle/>
                    <a:p>
                      <a:pPr algn="ctr">
                        <a:lnSpc>
                          <a:spcPts val="1500"/>
                        </a:lnSpc>
                        <a:spcAft>
                          <a:spcPts val="0"/>
                        </a:spcAft>
                      </a:pPr>
                      <a:r>
                        <a:rPr lang="en-US" sz="1100" kern="100" dirty="0">
                          <a:effectLst/>
                        </a:rPr>
                        <a:t>15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dirty="0">
                          <a:effectLst/>
                        </a:rPr>
                        <a:t>歯磨き習慣のある者</a:t>
                      </a:r>
                      <a:r>
                        <a:rPr lang="ja-JP" altLang="en-US" sz="1100" kern="100" dirty="0">
                          <a:effectLst/>
                          <a:latin typeface="游ゴシック" panose="020B0400000000000000" pitchFamily="50" charset="-128"/>
                          <a:ea typeface="+mn-ea"/>
                          <a:cs typeface="Times New Roman" panose="02020603050405020304" pitchFamily="18" charset="0"/>
                        </a:rPr>
                        <a:t>（＊）</a:t>
                      </a:r>
                      <a:r>
                        <a:rPr lang="ja-JP" sz="1100" kern="100" dirty="0">
                          <a:effectLst/>
                        </a:rPr>
                        <a:t>の割合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56.6%</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76.1%</a:t>
                      </a: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75.0%</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増加</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56355171"/>
                  </a:ext>
                </a:extLst>
              </a:tr>
              <a:tr h="61585">
                <a:tc v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6">
                  <a:txBody>
                    <a:bodyPr/>
                    <a:lstStyle/>
                    <a:p>
                      <a:pPr algn="just">
                        <a:lnSpc>
                          <a:spcPts val="1500"/>
                        </a:lnSpc>
                        <a:spcAft>
                          <a:spcPts val="0"/>
                        </a:spcAft>
                      </a:pPr>
                      <a:r>
                        <a:rPr lang="ja-JP" altLang="en-US" sz="1100" kern="100" dirty="0">
                          <a:effectLst/>
                          <a:latin typeface="游ゴシック" panose="020B0400000000000000" pitchFamily="50" charset="-128"/>
                          <a:ea typeface="+mn-ea"/>
                          <a:cs typeface="Times New Roman" panose="02020603050405020304" pitchFamily="18" charset="0"/>
                        </a:rPr>
                        <a:t>（＊）「食後に歯磨きをする頻度がほぼ毎日の者」</a:t>
                      </a:r>
                    </a:p>
                    <a:p>
                      <a:pPr algn="just">
                        <a:lnSpc>
                          <a:spcPts val="1500"/>
                        </a:lnSpc>
                        <a:spcAft>
                          <a:spcPts val="0"/>
                        </a:spcAft>
                      </a:pPr>
                      <a:r>
                        <a:rPr lang="ja-JP" altLang="en-US" sz="1100" kern="100" dirty="0">
                          <a:effectLst/>
                          <a:latin typeface="游ゴシック" panose="020B0400000000000000" pitchFamily="50" charset="-128"/>
                          <a:ea typeface="+mn-ea"/>
                          <a:cs typeface="Times New Roman" panose="02020603050405020304" pitchFamily="18" charset="0"/>
                        </a:rPr>
                        <a:t>参考：大阪府健康づくり実態調査（</a:t>
                      </a:r>
                      <a:r>
                        <a:rPr lang="en-US" altLang="ja-JP" sz="1100" kern="100" dirty="0">
                          <a:effectLst/>
                          <a:latin typeface="游ゴシック" panose="020B0400000000000000" pitchFamily="50" charset="-128"/>
                          <a:ea typeface="+mn-ea"/>
                          <a:cs typeface="Times New Roman" panose="02020603050405020304" pitchFamily="18" charset="0"/>
                        </a:rPr>
                        <a:t>R4</a:t>
                      </a:r>
                      <a:r>
                        <a:rPr lang="ja-JP" altLang="en-US" sz="1100" kern="100" dirty="0">
                          <a:effectLst/>
                          <a:latin typeface="游ゴシック" panose="020B0400000000000000" pitchFamily="50" charset="-128"/>
                          <a:ea typeface="+mn-ea"/>
                          <a:cs typeface="Times New Roman" panose="02020603050405020304" pitchFamily="18" charset="0"/>
                        </a:rPr>
                        <a:t>）において、「歯を磨く頻度が毎日</a:t>
                      </a:r>
                      <a:r>
                        <a:rPr lang="en-US" altLang="ja-JP" sz="1100" kern="100" dirty="0">
                          <a:effectLst/>
                          <a:latin typeface="游ゴシック" panose="020B0400000000000000" pitchFamily="50" charset="-128"/>
                          <a:ea typeface="+mn-ea"/>
                          <a:cs typeface="Times New Roman" panose="02020603050405020304" pitchFamily="18" charset="0"/>
                        </a:rPr>
                        <a:t>1</a:t>
                      </a:r>
                      <a:r>
                        <a:rPr lang="ja-JP" altLang="en-US" sz="1100" kern="100" dirty="0">
                          <a:effectLst/>
                          <a:latin typeface="游ゴシック" panose="020B0400000000000000" pitchFamily="50" charset="-128"/>
                          <a:ea typeface="+mn-ea"/>
                          <a:cs typeface="Times New Roman" panose="02020603050405020304" pitchFamily="18" charset="0"/>
                        </a:rPr>
                        <a:t>回以上の者」の割合は</a:t>
                      </a:r>
                      <a:r>
                        <a:rPr lang="en-US" altLang="ja-JP" sz="1100" kern="100" dirty="0">
                          <a:effectLst/>
                          <a:latin typeface="游ゴシック" panose="020B0400000000000000" pitchFamily="50" charset="-128"/>
                          <a:ea typeface="+mn-ea"/>
                          <a:cs typeface="Times New Roman" panose="02020603050405020304" pitchFamily="18" charset="0"/>
                        </a:rPr>
                        <a:t>97.1.</a:t>
                      </a:r>
                      <a:r>
                        <a:rPr lang="ja-JP" altLang="en-US" sz="1100" kern="100" dirty="0">
                          <a:effectLst/>
                          <a:latin typeface="游ゴシック" panose="020B0400000000000000" pitchFamily="50" charset="-128"/>
                          <a:ea typeface="+mn-ea"/>
                          <a:cs typeface="Times New Roman" panose="02020603050405020304" pitchFamily="18" charset="0"/>
                        </a:rPr>
                        <a:t>％</a:t>
                      </a: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050041985"/>
                  </a:ext>
                </a:extLst>
              </a:tr>
              <a:tr h="61585">
                <a:tc>
                  <a:txBody>
                    <a:bodyPr/>
                    <a:lstStyle/>
                    <a:p>
                      <a:pPr algn="ctr">
                        <a:lnSpc>
                          <a:spcPts val="1500"/>
                        </a:lnSpc>
                        <a:spcAft>
                          <a:spcPts val="0"/>
                        </a:spcAft>
                      </a:pPr>
                      <a:r>
                        <a:rPr lang="en-US" sz="1100" kern="100">
                          <a:effectLst/>
                        </a:rPr>
                        <a:t>16</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a:effectLst/>
                        </a:rPr>
                        <a:t>咀嚼良好者の割合（</a:t>
                      </a:r>
                      <a:r>
                        <a:rPr lang="en-US" sz="1100" kern="100">
                          <a:effectLst/>
                        </a:rPr>
                        <a:t>60</a:t>
                      </a:r>
                      <a:r>
                        <a:rPr lang="ja-JP" sz="1100" kern="100">
                          <a:effectLst/>
                        </a:rPr>
                        <a:t>歳以上）</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65.9%</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80.2%</a:t>
                      </a:r>
                      <a:r>
                        <a:rPr lang="ja-JP" sz="1100" kern="100">
                          <a:effectLst/>
                        </a:rPr>
                        <a:t>（</a:t>
                      </a:r>
                      <a:r>
                        <a:rPr lang="en-US" sz="1100" kern="100">
                          <a:effectLst/>
                        </a:rPr>
                        <a:t>R2</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71.7%</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75%</a:t>
                      </a:r>
                      <a:r>
                        <a:rPr lang="ja-JP" sz="1100" kern="100" dirty="0">
                          <a:effectLst/>
                        </a:rPr>
                        <a:t>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602206078"/>
                  </a:ext>
                </a:extLst>
              </a:tr>
              <a:tr h="123170">
                <a:tc rowSpan="2">
                  <a:txBody>
                    <a:bodyPr/>
                    <a:lstStyle/>
                    <a:p>
                      <a:pPr algn="ctr">
                        <a:lnSpc>
                          <a:spcPts val="1500"/>
                        </a:lnSpc>
                        <a:spcAft>
                          <a:spcPts val="0"/>
                        </a:spcAft>
                      </a:pPr>
                      <a:r>
                        <a:rPr lang="en-US" sz="1100" kern="100" dirty="0">
                          <a:effectLst/>
                        </a:rPr>
                        <a:t>17</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en-US" sz="1100" kern="100" dirty="0">
                          <a:effectLst/>
                        </a:rPr>
                        <a:t>20</a:t>
                      </a:r>
                      <a:r>
                        <a:rPr lang="ja-JP" sz="1100" kern="100" dirty="0">
                          <a:effectLst/>
                        </a:rPr>
                        <a:t>本以上の歯を有する人の割合</a:t>
                      </a:r>
                    </a:p>
                    <a:p>
                      <a:pPr algn="just">
                        <a:lnSpc>
                          <a:spcPts val="1500"/>
                        </a:lnSpc>
                        <a:spcAft>
                          <a:spcPts val="0"/>
                        </a:spcAft>
                      </a:pPr>
                      <a:r>
                        <a:rPr lang="ja-JP" sz="1100" kern="100" dirty="0">
                          <a:effectLst/>
                        </a:rPr>
                        <a:t>（</a:t>
                      </a:r>
                      <a:r>
                        <a:rPr lang="en-US" sz="1100" kern="100" dirty="0">
                          <a:effectLst/>
                        </a:rPr>
                        <a:t>80</a:t>
                      </a:r>
                      <a:r>
                        <a:rPr lang="ja-JP" sz="1100" kern="100" dirty="0">
                          <a:effectLst/>
                        </a:rPr>
                        <a:t>歳）</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42.1%</a:t>
                      </a:r>
                      <a:endParaRPr lang="ja-JP" sz="1100" kern="100">
                        <a:effectLst/>
                      </a:endParaRPr>
                    </a:p>
                    <a:p>
                      <a:pPr algn="ctr">
                        <a:lnSpc>
                          <a:spcPts val="1500"/>
                        </a:lnSpc>
                        <a:spcAft>
                          <a:spcPts val="0"/>
                        </a:spcAft>
                      </a:pPr>
                      <a:r>
                        <a:rPr lang="ja-JP" sz="1100" kern="100">
                          <a:effectLst/>
                        </a:rPr>
                        <a:t>（</a:t>
                      </a:r>
                      <a:r>
                        <a:rPr lang="en-US" sz="1100" kern="100">
                          <a:effectLst/>
                        </a:rPr>
                        <a:t>H25-H27</a:t>
                      </a:r>
                      <a:r>
                        <a:rPr lang="ja-JP" sz="1100" kern="100">
                          <a:effectLst/>
                        </a:rPr>
                        <a:t>の平均）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45.0%</a:t>
                      </a:r>
                      <a:endParaRPr lang="ja-JP" sz="1100" kern="100">
                        <a:effectLst/>
                      </a:endParaRPr>
                    </a:p>
                    <a:p>
                      <a:pPr algn="ctr">
                        <a:lnSpc>
                          <a:spcPts val="1500"/>
                        </a:lnSpc>
                        <a:spcAft>
                          <a:spcPts val="0"/>
                        </a:spcAft>
                      </a:pPr>
                      <a:r>
                        <a:rPr lang="ja-JP" sz="1100" kern="100">
                          <a:effectLst/>
                        </a:rPr>
                        <a:t>（</a:t>
                      </a:r>
                      <a:r>
                        <a:rPr lang="en-US" sz="1100" kern="100">
                          <a:effectLst/>
                        </a:rPr>
                        <a:t>H28-30</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54.0%</a:t>
                      </a:r>
                      <a:endParaRPr lang="ja-JP" sz="1100" kern="100" dirty="0">
                        <a:effectLst/>
                      </a:endParaRP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45%</a:t>
                      </a:r>
                      <a:r>
                        <a:rPr lang="ja-JP" sz="1100" kern="100" dirty="0">
                          <a:effectLst/>
                        </a:rPr>
                        <a:t>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296206183"/>
                  </a:ext>
                </a:extLst>
              </a:tr>
              <a:tr h="123170">
                <a:tc v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6">
                  <a:txBody>
                    <a:bodyPr/>
                    <a:lstStyle/>
                    <a:p>
                      <a:pPr algn="just">
                        <a:lnSpc>
                          <a:spcPts val="1500"/>
                        </a:lnSpc>
                        <a:spcAft>
                          <a:spcPts val="0"/>
                        </a:spcAft>
                      </a:pPr>
                      <a:r>
                        <a:rPr lang="ja-JP" altLang="en-US" sz="1100" kern="100" dirty="0">
                          <a:effectLst/>
                          <a:latin typeface="游ゴシック" panose="020B0400000000000000" pitchFamily="50" charset="-128"/>
                          <a:ea typeface="+mn-ea"/>
                          <a:cs typeface="Times New Roman" panose="02020603050405020304" pitchFamily="18" charset="0"/>
                        </a:rPr>
                        <a:t>参考値：</a:t>
                      </a:r>
                      <a:r>
                        <a:rPr lang="en-US" altLang="ja-JP" sz="1100" kern="100" dirty="0">
                          <a:effectLst/>
                          <a:latin typeface="游ゴシック" panose="020B0400000000000000" pitchFamily="50" charset="-128"/>
                          <a:ea typeface="+mn-ea"/>
                          <a:cs typeface="Times New Roman" panose="02020603050405020304" pitchFamily="18" charset="0"/>
                        </a:rPr>
                        <a:t>55.4</a:t>
                      </a:r>
                      <a:r>
                        <a:rPr lang="ja-JP" altLang="en-US" sz="1100" kern="100" dirty="0">
                          <a:effectLst/>
                          <a:latin typeface="游ゴシック" panose="020B0400000000000000" pitchFamily="50" charset="-128"/>
                          <a:ea typeface="+mn-ea"/>
                          <a:cs typeface="Times New Roman" panose="02020603050405020304" pitchFamily="18" charset="0"/>
                        </a:rPr>
                        <a:t>％　大阪府健康づくり実態調査（</a:t>
                      </a:r>
                      <a:r>
                        <a:rPr lang="en-US" altLang="ja-JP" sz="1100" kern="100" dirty="0">
                          <a:effectLst/>
                          <a:latin typeface="游ゴシック" panose="020B0400000000000000" pitchFamily="50" charset="-128"/>
                          <a:ea typeface="+mn-ea"/>
                          <a:cs typeface="Times New Roman" panose="02020603050405020304" pitchFamily="18" charset="0"/>
                        </a:rPr>
                        <a:t>R4</a:t>
                      </a:r>
                      <a:r>
                        <a:rPr lang="ja-JP" altLang="en-US" sz="1100" kern="100" dirty="0">
                          <a:effectLst/>
                          <a:latin typeface="游ゴシック" panose="020B0400000000000000" pitchFamily="50" charset="-128"/>
                          <a:ea typeface="+mn-ea"/>
                          <a:cs typeface="Times New Roman" panose="02020603050405020304" pitchFamily="18" charset="0"/>
                        </a:rPr>
                        <a:t>）</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4147931247"/>
                  </a:ext>
                </a:extLst>
              </a:tr>
            </a:tbl>
          </a:graphicData>
        </a:graphic>
      </p:graphicFrame>
      <p:sp>
        <p:nvSpPr>
          <p:cNvPr id="7" name="正方形/長方形 6"/>
          <p:cNvSpPr/>
          <p:nvPr/>
        </p:nvSpPr>
        <p:spPr>
          <a:xfrm>
            <a:off x="124455" y="4882584"/>
            <a:ext cx="8871045" cy="1815882"/>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＜これまでの取組み＞</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大学、短大、専修学校の保健担当者を「歯と口の健康サポーター」として養成したほか、大学と連携し学びの場を活用した健康教育を実施し、青年期における学生に対する歯と口の健康づくりの重要性の意識付けに取り組んだ。</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口腔ケアを含むフレイル予防について、セミナーやリーフレット配布による啓発や健康アプリ「アスマイル」内で歯と口の健康に関する情報発信を行うほか、公民連携の枠組みを活用しポスター等を展開する等、さまざまな形で歯と口の健康に係る普及啓発を行った。</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7"/>
          <p:cNvSpPr>
            <a:spLocks noGrp="1"/>
          </p:cNvSpPr>
          <p:nvPr>
            <p:ph type="sldNum" sz="quarter" idx="12"/>
          </p:nvPr>
        </p:nvSpPr>
        <p:spPr>
          <a:xfrm>
            <a:off x="7125237" y="6611042"/>
            <a:ext cx="2057400" cy="365125"/>
          </a:xfrm>
        </p:spPr>
        <p:txBody>
          <a:bodyPr/>
          <a:lstStyle/>
          <a:p>
            <a:fld id="{79A255B7-DF0D-498B-9D3A-3E2ADC60EC3B}" type="slidenum">
              <a:rPr kumimoji="1" lang="ja-JP" altLang="en-US" smtClean="0">
                <a:solidFill>
                  <a:schemeClr val="tx1"/>
                </a:solidFill>
              </a:rPr>
              <a:t>17</a:t>
            </a:fld>
            <a:endParaRPr kumimoji="1" lang="ja-JP" altLang="en-US" dirty="0">
              <a:solidFill>
                <a:schemeClr val="tx1"/>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3288980005"/>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1467066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4" name="テキスト ボックス 3"/>
          <p:cNvSpPr txBox="1"/>
          <p:nvPr/>
        </p:nvSpPr>
        <p:spPr>
          <a:xfrm>
            <a:off x="108315" y="930470"/>
            <a:ext cx="8871045" cy="3077766"/>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１－（８）こころの健康</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「気分障がい・不安障がいに相応する心理的苦痛を感じている者の割合」「地域の集まりやグループに参加する者の割合」はともに、ベースライン値より悪化。</a:t>
            </a:r>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「地域の集まりやグループに参加する者の割合」の悪化については、新型コロナウイルス感染拡大による外出自粛等の影響も考えられるものの、厚生労働省の労働安全衛生調査（令和</a:t>
            </a:r>
            <a:r>
              <a:rPr kumimoji="1" lang="en-US" altLang="ja-JP" sz="1600" dirty="0">
                <a:latin typeface="Meiryo UI" panose="020B0604030504040204" pitchFamily="50" charset="-128"/>
                <a:ea typeface="Meiryo UI" panose="020B0604030504040204" pitchFamily="50" charset="-128"/>
              </a:rPr>
              <a:t>4</a:t>
            </a:r>
            <a:r>
              <a:rPr kumimoji="1" lang="ja-JP" altLang="en-US" sz="1600" dirty="0">
                <a:latin typeface="Meiryo UI" panose="020B0604030504040204" pitchFamily="50" charset="-128"/>
                <a:ea typeface="Meiryo UI" panose="020B0604030504040204" pitchFamily="50" charset="-128"/>
              </a:rPr>
              <a:t>年）によれば、仕事に関して強い不安やストレスを感じている労働者が</a:t>
            </a:r>
            <a:r>
              <a:rPr kumimoji="1" lang="en-US" altLang="ja-JP" sz="1600" dirty="0">
                <a:latin typeface="Meiryo UI" panose="020B0604030504040204" pitchFamily="50" charset="-128"/>
                <a:ea typeface="Meiryo UI" panose="020B0604030504040204" pitchFamily="50" charset="-128"/>
              </a:rPr>
              <a:t>8</a:t>
            </a:r>
            <a:r>
              <a:rPr kumimoji="1" lang="ja-JP" altLang="en-US" sz="1600" dirty="0">
                <a:latin typeface="Meiryo UI" panose="020B0604030504040204" pitchFamily="50" charset="-128"/>
                <a:ea typeface="Meiryo UI" panose="020B0604030504040204" pitchFamily="50" charset="-128"/>
              </a:rPr>
              <a:t>割を超える状況にある等、現代社会において「こころの健康」の維持・向上は重要な課題であり、今後対応を強化していく必要がある。</a:t>
            </a:r>
          </a:p>
        </p:txBody>
      </p:sp>
      <p:graphicFrame>
        <p:nvGraphicFramePr>
          <p:cNvPr id="6" name="表 5"/>
          <p:cNvGraphicFramePr>
            <a:graphicFrameLocks noGrp="1"/>
          </p:cNvGraphicFramePr>
          <p:nvPr>
            <p:extLst>
              <p:ext uri="{D42A27DB-BD31-4B8C-83A1-F6EECF244321}">
                <p14:modId xmlns:p14="http://schemas.microsoft.com/office/powerpoint/2010/main" val="2392368996"/>
              </p:ext>
            </p:extLst>
          </p:nvPr>
        </p:nvGraphicFramePr>
        <p:xfrm>
          <a:off x="207114" y="1291454"/>
          <a:ext cx="8673445" cy="1143000"/>
        </p:xfrm>
        <a:graphic>
          <a:graphicData uri="http://schemas.openxmlformats.org/drawingml/2006/table">
            <a:tbl>
              <a:tblPr firstRow="1" firstCol="1" bandRow="1">
                <a:tableStyleId>{21E4AEA4-8DFA-4A89-87EB-49C32662AFE0}</a:tableStyleId>
              </a:tblPr>
              <a:tblGrid>
                <a:gridCol w="411171">
                  <a:extLst>
                    <a:ext uri="{9D8B030D-6E8A-4147-A177-3AD203B41FA5}">
                      <a16:colId xmlns:a16="http://schemas.microsoft.com/office/drawing/2014/main" val="694184939"/>
                    </a:ext>
                  </a:extLst>
                </a:gridCol>
                <a:gridCol w="2882271">
                  <a:extLst>
                    <a:ext uri="{9D8B030D-6E8A-4147-A177-3AD203B41FA5}">
                      <a16:colId xmlns:a16="http://schemas.microsoft.com/office/drawing/2014/main" val="2447259371"/>
                    </a:ext>
                  </a:extLst>
                </a:gridCol>
                <a:gridCol w="1453083">
                  <a:extLst>
                    <a:ext uri="{9D8B030D-6E8A-4147-A177-3AD203B41FA5}">
                      <a16:colId xmlns:a16="http://schemas.microsoft.com/office/drawing/2014/main" val="3831164704"/>
                    </a:ext>
                  </a:extLst>
                </a:gridCol>
                <a:gridCol w="1453083">
                  <a:extLst>
                    <a:ext uri="{9D8B030D-6E8A-4147-A177-3AD203B41FA5}">
                      <a16:colId xmlns:a16="http://schemas.microsoft.com/office/drawing/2014/main" val="833534750"/>
                    </a:ext>
                  </a:extLst>
                </a:gridCol>
                <a:gridCol w="1167551">
                  <a:extLst>
                    <a:ext uri="{9D8B030D-6E8A-4147-A177-3AD203B41FA5}">
                      <a16:colId xmlns:a16="http://schemas.microsoft.com/office/drawing/2014/main" val="2485166828"/>
                    </a:ext>
                  </a:extLst>
                </a:gridCol>
                <a:gridCol w="828877">
                  <a:extLst>
                    <a:ext uri="{9D8B030D-6E8A-4147-A177-3AD203B41FA5}">
                      <a16:colId xmlns:a16="http://schemas.microsoft.com/office/drawing/2014/main" val="555767248"/>
                    </a:ext>
                  </a:extLst>
                </a:gridCol>
                <a:gridCol w="477409">
                  <a:extLst>
                    <a:ext uri="{9D8B030D-6E8A-4147-A177-3AD203B41FA5}">
                      <a16:colId xmlns:a16="http://schemas.microsoft.com/office/drawing/2014/main" val="2348450851"/>
                    </a:ext>
                  </a:extLst>
                </a:gridCol>
              </a:tblGrid>
              <a:tr h="53784">
                <a:tc gridSpan="2">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ja-JP" sz="1100" kern="100" dirty="0">
                          <a:effectLst/>
                        </a:rPr>
                        <a:t>ﾍﾞｰｽﾗｲﾝ値</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目標値</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7">
                  <a:txBody>
                    <a:bodyPr/>
                    <a:lstStyle/>
                    <a:p>
                      <a:pPr algn="just">
                        <a:lnSpc>
                          <a:spcPts val="1500"/>
                        </a:lnSpc>
                        <a:spcAft>
                          <a:spcPts val="0"/>
                        </a:spcAft>
                      </a:pPr>
                      <a:r>
                        <a:rPr lang="ja-JP" sz="1100" kern="100">
                          <a:effectLst/>
                        </a:rPr>
                        <a:t>１　生活習慣病の予防（生活習慣の改善）</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0772483"/>
                  </a:ext>
                </a:extLst>
              </a:tr>
              <a:tr h="53784">
                <a:tc gridSpan="7">
                  <a:txBody>
                    <a:bodyPr/>
                    <a:lstStyle/>
                    <a:p>
                      <a:pPr algn="l">
                        <a:lnSpc>
                          <a:spcPts val="1500"/>
                        </a:lnSpc>
                        <a:spcAft>
                          <a:spcPts val="0"/>
                        </a:spcAft>
                      </a:pPr>
                      <a:r>
                        <a:rPr lang="ja-JP" sz="1100" kern="100" dirty="0">
                          <a:effectLst/>
                        </a:rPr>
                        <a:t>（８）こころの健康</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10494357"/>
                  </a:ext>
                </a:extLst>
              </a:tr>
              <a:tr h="173807">
                <a:tc>
                  <a:txBody>
                    <a:bodyPr/>
                    <a:lstStyle/>
                    <a:p>
                      <a:pPr algn="ctr">
                        <a:lnSpc>
                          <a:spcPts val="1500"/>
                        </a:lnSpc>
                        <a:spcAft>
                          <a:spcPts val="0"/>
                        </a:spcAft>
                      </a:pPr>
                      <a:r>
                        <a:rPr lang="en-US" sz="1100" kern="100" dirty="0">
                          <a:effectLst/>
                        </a:rPr>
                        <a:t>18</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dirty="0" err="1">
                          <a:effectLst/>
                        </a:rPr>
                        <a:t>気分障がい</a:t>
                      </a:r>
                      <a:r>
                        <a:rPr lang="ja-JP" sz="1100" kern="100" dirty="0">
                          <a:effectLst/>
                        </a:rPr>
                        <a:t>・</a:t>
                      </a:r>
                      <a:r>
                        <a:rPr lang="ja-JP" sz="1100" kern="100" dirty="0" err="1">
                          <a:effectLst/>
                        </a:rPr>
                        <a:t>不安障がいに相</a:t>
                      </a:r>
                      <a:r>
                        <a:rPr lang="ja-JP" sz="1100" kern="100" dirty="0">
                          <a:effectLst/>
                        </a:rPr>
                        <a:t>応する心理的苦痛を感じている者の割合（</a:t>
                      </a:r>
                      <a:r>
                        <a:rPr lang="en-US" sz="1100" kern="100" dirty="0">
                          <a:effectLst/>
                        </a:rPr>
                        <a:t>20</a:t>
                      </a:r>
                      <a:r>
                        <a:rPr lang="ja-JP" sz="1100" kern="100" dirty="0">
                          <a:effectLst/>
                        </a:rPr>
                        <a:t>歳以上）（</a:t>
                      </a:r>
                      <a:r>
                        <a:rPr lang="en-US" sz="1100" kern="100" dirty="0">
                          <a:effectLst/>
                        </a:rPr>
                        <a:t>☆</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10.6%</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10.7%</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10.7%</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a:t>
                      </a:r>
                      <a:r>
                        <a:rPr lang="ja-JP" sz="1100" kern="100" dirty="0">
                          <a:effectLst/>
                        </a:rPr>
                        <a:t>以下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707026498"/>
                  </a:ext>
                </a:extLst>
              </a:tr>
              <a:tr h="99905">
                <a:tc>
                  <a:txBody>
                    <a:bodyPr/>
                    <a:lstStyle/>
                    <a:p>
                      <a:pPr algn="ctr">
                        <a:lnSpc>
                          <a:spcPts val="1500"/>
                        </a:lnSpc>
                        <a:spcAft>
                          <a:spcPts val="0"/>
                        </a:spcAft>
                      </a:pPr>
                      <a:r>
                        <a:rPr lang="en-US" sz="1100" kern="100">
                          <a:effectLst/>
                        </a:rPr>
                        <a:t>19</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a:effectLst/>
                        </a:rPr>
                        <a:t>地域の集まりやグループに参加する者の割合</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24.1%</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16.4%</a:t>
                      </a: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22.9%</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増加</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969478940"/>
                  </a:ext>
                </a:extLst>
              </a:tr>
            </a:tbl>
          </a:graphicData>
        </a:graphic>
      </p:graphicFrame>
      <p:sp>
        <p:nvSpPr>
          <p:cNvPr id="7" name="正方形/長方形 6"/>
          <p:cNvSpPr/>
          <p:nvPr/>
        </p:nvSpPr>
        <p:spPr>
          <a:xfrm>
            <a:off x="124455" y="4163034"/>
            <a:ext cx="8871045" cy="1323439"/>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＜これまでの取組み＞</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職域におけるこころの健康をサポートする取組みとして、中小企業の人事労務担当者を対象として相談会や研修会、府民を対象に「メンタル」をテーマとしたセミナーを実施。</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保健所においては電話・訪問・来所等でこころの健康相談を実施しており、必要に応じて嘱託医師による相談を実施。</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7"/>
          <p:cNvSpPr>
            <a:spLocks noGrp="1"/>
          </p:cNvSpPr>
          <p:nvPr>
            <p:ph type="sldNum" sz="quarter" idx="12"/>
          </p:nvPr>
        </p:nvSpPr>
        <p:spPr>
          <a:xfrm>
            <a:off x="7138116" y="6570149"/>
            <a:ext cx="2057400" cy="365125"/>
          </a:xfrm>
        </p:spPr>
        <p:txBody>
          <a:bodyPr/>
          <a:lstStyle/>
          <a:p>
            <a:fld id="{79A255B7-DF0D-498B-9D3A-3E2ADC60EC3B}" type="slidenum">
              <a:rPr kumimoji="1" lang="ja-JP" altLang="en-US" smtClean="0">
                <a:solidFill>
                  <a:schemeClr val="tx1"/>
                </a:solidFill>
              </a:rPr>
              <a:t>18</a:t>
            </a:fld>
            <a:endParaRPr kumimoji="1" lang="ja-JP" altLang="en-US" dirty="0">
              <a:solidFill>
                <a:schemeClr val="tx1"/>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3267203719"/>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1070359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4" name="テキスト ボックス 3"/>
          <p:cNvSpPr txBox="1"/>
          <p:nvPr/>
        </p:nvSpPr>
        <p:spPr>
          <a:xfrm>
            <a:off x="108315" y="930470"/>
            <a:ext cx="8871045" cy="4031873"/>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２－（１）けんしん（健診・がん検診）</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「特定健診の受診率」は、目標は達成していないものの、改善傾向。</a:t>
            </a:r>
            <a:endParaRPr kumimoji="1" lang="en-US" altLang="ja-JP" sz="16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「がん検診の受診率」は徐々に回復傾向にあるが、大腸がん検診を除き、目標の受診率</a:t>
            </a:r>
            <a:r>
              <a:rPr kumimoji="1" lang="en-US" altLang="ja-JP" sz="1600" dirty="0">
                <a:latin typeface="Meiryo UI" panose="020B0604030504040204" pitchFamily="50" charset="-128"/>
                <a:ea typeface="Meiryo UI" panose="020B0604030504040204" pitchFamily="50" charset="-128"/>
              </a:rPr>
              <a:t>40%</a:t>
            </a:r>
            <a:r>
              <a:rPr kumimoji="1" lang="ja-JP" altLang="en-US" sz="1600" dirty="0">
                <a:latin typeface="Meiryo UI" panose="020B0604030504040204" pitchFamily="50" charset="-128"/>
                <a:ea typeface="Meiryo UI" panose="020B0604030504040204" pitchFamily="50" charset="-128"/>
              </a:rPr>
              <a:t>達成には至らなかった。</a:t>
            </a: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いずれも全国平均を下回っていることから、</a:t>
            </a:r>
            <a:r>
              <a:rPr kumimoji="1" lang="ja-JP" altLang="en-US" sz="1600" dirty="0" err="1">
                <a:latin typeface="Meiryo UI" panose="020B0604030504040204" pitchFamily="50" charset="-128"/>
                <a:ea typeface="Meiryo UI" panose="020B0604030504040204" pitchFamily="50" charset="-128"/>
              </a:rPr>
              <a:t>けん</a:t>
            </a:r>
            <a:r>
              <a:rPr kumimoji="1" lang="ja-JP" altLang="en-US" sz="1600" dirty="0">
                <a:latin typeface="Meiryo UI" panose="020B0604030504040204" pitchFamily="50" charset="-128"/>
                <a:ea typeface="Meiryo UI" panose="020B0604030504040204" pitchFamily="50" charset="-128"/>
              </a:rPr>
              <a:t>しん受診促進につながる取組みを継続していく必要がある。</a:t>
            </a:r>
          </a:p>
        </p:txBody>
      </p:sp>
      <p:graphicFrame>
        <p:nvGraphicFramePr>
          <p:cNvPr id="9" name="表 8"/>
          <p:cNvGraphicFramePr>
            <a:graphicFrameLocks noGrp="1"/>
          </p:cNvGraphicFramePr>
          <p:nvPr>
            <p:extLst>
              <p:ext uri="{D42A27DB-BD31-4B8C-83A1-F6EECF244321}">
                <p14:modId xmlns:p14="http://schemas.microsoft.com/office/powerpoint/2010/main" val="1658486427"/>
              </p:ext>
            </p:extLst>
          </p:nvPr>
        </p:nvGraphicFramePr>
        <p:xfrm>
          <a:off x="241869" y="1250510"/>
          <a:ext cx="8603935" cy="2476500"/>
        </p:xfrm>
        <a:graphic>
          <a:graphicData uri="http://schemas.openxmlformats.org/drawingml/2006/table">
            <a:tbl>
              <a:tblPr firstRow="1" firstCol="1" bandRow="1">
                <a:tableStyleId>{21E4AEA4-8DFA-4A89-87EB-49C32662AFE0}</a:tableStyleId>
              </a:tblPr>
              <a:tblGrid>
                <a:gridCol w="425660">
                  <a:extLst>
                    <a:ext uri="{9D8B030D-6E8A-4147-A177-3AD203B41FA5}">
                      <a16:colId xmlns:a16="http://schemas.microsoft.com/office/drawing/2014/main" val="694184939"/>
                    </a:ext>
                  </a:extLst>
                </a:gridCol>
                <a:gridCol w="1734432">
                  <a:extLst>
                    <a:ext uri="{9D8B030D-6E8A-4147-A177-3AD203B41FA5}">
                      <a16:colId xmlns:a16="http://schemas.microsoft.com/office/drawing/2014/main" val="1881563950"/>
                    </a:ext>
                  </a:extLst>
                </a:gridCol>
                <a:gridCol w="1106955">
                  <a:extLst>
                    <a:ext uri="{9D8B030D-6E8A-4147-A177-3AD203B41FA5}">
                      <a16:colId xmlns:a16="http://schemas.microsoft.com/office/drawing/2014/main" val="1404355308"/>
                    </a:ext>
                  </a:extLst>
                </a:gridCol>
                <a:gridCol w="1441438">
                  <a:extLst>
                    <a:ext uri="{9D8B030D-6E8A-4147-A177-3AD203B41FA5}">
                      <a16:colId xmlns:a16="http://schemas.microsoft.com/office/drawing/2014/main" val="3831164704"/>
                    </a:ext>
                  </a:extLst>
                </a:gridCol>
                <a:gridCol w="1441438">
                  <a:extLst>
                    <a:ext uri="{9D8B030D-6E8A-4147-A177-3AD203B41FA5}">
                      <a16:colId xmlns:a16="http://schemas.microsoft.com/office/drawing/2014/main" val="833534750"/>
                    </a:ext>
                  </a:extLst>
                </a:gridCol>
                <a:gridCol w="1148955">
                  <a:extLst>
                    <a:ext uri="{9D8B030D-6E8A-4147-A177-3AD203B41FA5}">
                      <a16:colId xmlns:a16="http://schemas.microsoft.com/office/drawing/2014/main" val="2485166828"/>
                    </a:ext>
                  </a:extLst>
                </a:gridCol>
                <a:gridCol w="831473">
                  <a:extLst>
                    <a:ext uri="{9D8B030D-6E8A-4147-A177-3AD203B41FA5}">
                      <a16:colId xmlns:a16="http://schemas.microsoft.com/office/drawing/2014/main" val="629184732"/>
                    </a:ext>
                  </a:extLst>
                </a:gridCol>
                <a:gridCol w="473584">
                  <a:extLst>
                    <a:ext uri="{9D8B030D-6E8A-4147-A177-3AD203B41FA5}">
                      <a16:colId xmlns:a16="http://schemas.microsoft.com/office/drawing/2014/main" val="2348450851"/>
                    </a:ext>
                  </a:extLst>
                </a:gridCol>
              </a:tblGrid>
              <a:tr h="53784">
                <a:tc gridSpan="3">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目標値</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8">
                  <a:txBody>
                    <a:bodyPr/>
                    <a:lstStyle/>
                    <a:p>
                      <a:pPr algn="just">
                        <a:lnSpc>
                          <a:spcPts val="1500"/>
                        </a:lnSpc>
                        <a:spcAft>
                          <a:spcPts val="0"/>
                        </a:spcAft>
                      </a:pPr>
                      <a:r>
                        <a:rPr lang="ja-JP" sz="1100" kern="100" dirty="0">
                          <a:effectLst/>
                        </a:rPr>
                        <a:t>２　生活習慣病の早期発見・重症化予防</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82379616"/>
                  </a:ext>
                </a:extLst>
              </a:tr>
              <a:tr h="53784">
                <a:tc gridSpan="8">
                  <a:txBody>
                    <a:bodyPr/>
                    <a:lstStyle/>
                    <a:p>
                      <a:pPr algn="just">
                        <a:lnSpc>
                          <a:spcPts val="1500"/>
                        </a:lnSpc>
                        <a:spcAft>
                          <a:spcPts val="0"/>
                        </a:spcAft>
                      </a:pPr>
                      <a:r>
                        <a:rPr lang="ja-JP" sz="1100" kern="100" dirty="0">
                          <a:effectLst/>
                        </a:rPr>
                        <a:t>（１）けんしん（健診・がん検診）</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673672"/>
                  </a:ext>
                </a:extLst>
              </a:tr>
              <a:tr h="287398">
                <a:tc>
                  <a:txBody>
                    <a:bodyPr/>
                    <a:lstStyle/>
                    <a:p>
                      <a:pPr algn="ctr">
                        <a:lnSpc>
                          <a:spcPts val="1500"/>
                        </a:lnSpc>
                        <a:spcAft>
                          <a:spcPts val="0"/>
                        </a:spcAft>
                      </a:pPr>
                      <a:r>
                        <a:rPr lang="en-US" sz="1100" kern="100" dirty="0">
                          <a:effectLst/>
                        </a:rPr>
                        <a:t>20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特定健診の受診率（☆）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dirty="0">
                          <a:effectLst/>
                        </a:rPr>
                        <a:t>45.6%</a:t>
                      </a:r>
                      <a:r>
                        <a:rPr lang="ja-JP" sz="1100" kern="100" dirty="0">
                          <a:effectLst/>
                        </a:rPr>
                        <a:t>（</a:t>
                      </a:r>
                      <a:r>
                        <a:rPr lang="en-US" sz="1100" kern="100" dirty="0">
                          <a:effectLst/>
                        </a:rPr>
                        <a:t>H27</a:t>
                      </a:r>
                      <a:r>
                        <a:rPr lang="ja-JP" sz="1100" kern="100" dirty="0">
                          <a:effectLst/>
                        </a:rPr>
                        <a:t>）</a:t>
                      </a:r>
                    </a:p>
                    <a:p>
                      <a:pPr algn="ctr">
                        <a:lnSpc>
                          <a:spcPts val="1500"/>
                        </a:lnSpc>
                        <a:spcAft>
                          <a:spcPts val="0"/>
                        </a:spcAft>
                      </a:pPr>
                      <a:r>
                        <a:rPr lang="en-US" sz="1100" kern="100" dirty="0">
                          <a:effectLst/>
                        </a:rPr>
                        <a:t>[</a:t>
                      </a:r>
                      <a:r>
                        <a:rPr lang="ja-JP" sz="1100" kern="100" dirty="0">
                          <a:effectLst/>
                        </a:rPr>
                        <a:t>市町村国保</a:t>
                      </a:r>
                    </a:p>
                    <a:p>
                      <a:pPr indent="127000" algn="ctr">
                        <a:lnSpc>
                          <a:spcPts val="1500"/>
                        </a:lnSpc>
                        <a:spcAft>
                          <a:spcPts val="0"/>
                        </a:spcAft>
                      </a:pPr>
                      <a:r>
                        <a:rPr lang="en-US" sz="1100" kern="100" dirty="0">
                          <a:effectLst/>
                        </a:rPr>
                        <a:t>29.9%, </a:t>
                      </a:r>
                      <a:endParaRPr lang="ja-JP" sz="1100" kern="100" dirty="0">
                        <a:effectLst/>
                      </a:endParaRPr>
                    </a:p>
                    <a:p>
                      <a:pPr indent="63500" algn="ctr">
                        <a:lnSpc>
                          <a:spcPts val="1500"/>
                        </a:lnSpc>
                        <a:spcAft>
                          <a:spcPts val="0"/>
                        </a:spcAft>
                      </a:pPr>
                      <a:r>
                        <a:rPr lang="ja-JP" sz="1100" kern="100" dirty="0">
                          <a:effectLst/>
                        </a:rPr>
                        <a:t>協会けんぽ</a:t>
                      </a:r>
                    </a:p>
                    <a:p>
                      <a:pPr indent="127000" algn="ctr">
                        <a:lnSpc>
                          <a:spcPts val="1500"/>
                        </a:lnSpc>
                        <a:spcAft>
                          <a:spcPts val="0"/>
                        </a:spcAft>
                      </a:pPr>
                      <a:r>
                        <a:rPr lang="en-US" sz="1100" kern="100" dirty="0">
                          <a:effectLst/>
                        </a:rPr>
                        <a:t>33.4%]</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50.6%</a:t>
                      </a:r>
                      <a:r>
                        <a:rPr lang="ja-JP" sz="1100" kern="100" dirty="0">
                          <a:effectLst/>
                        </a:rPr>
                        <a:t>（</a:t>
                      </a:r>
                      <a:r>
                        <a:rPr lang="en-US" sz="1100" kern="100" dirty="0">
                          <a:effectLst/>
                        </a:rPr>
                        <a:t>H30</a:t>
                      </a:r>
                      <a:r>
                        <a:rPr lang="ja-JP" sz="1100" kern="100" dirty="0">
                          <a:effectLst/>
                        </a:rPr>
                        <a:t>）</a:t>
                      </a:r>
                    </a:p>
                    <a:p>
                      <a:pPr algn="ctr">
                        <a:lnSpc>
                          <a:spcPts val="1500"/>
                        </a:lnSpc>
                        <a:spcAft>
                          <a:spcPts val="0"/>
                        </a:spcAft>
                      </a:pPr>
                      <a:r>
                        <a:rPr lang="en-US" sz="1100" kern="100" dirty="0">
                          <a:effectLst/>
                        </a:rPr>
                        <a:t>[</a:t>
                      </a:r>
                      <a:r>
                        <a:rPr lang="ja-JP" sz="1100" kern="100" dirty="0">
                          <a:effectLst/>
                        </a:rPr>
                        <a:t>市町村国保</a:t>
                      </a:r>
                    </a:p>
                    <a:p>
                      <a:pPr indent="63500" algn="ctr">
                        <a:lnSpc>
                          <a:spcPts val="1500"/>
                        </a:lnSpc>
                        <a:spcAft>
                          <a:spcPts val="0"/>
                        </a:spcAft>
                      </a:pPr>
                      <a:r>
                        <a:rPr lang="en-US" sz="1100" kern="100" dirty="0">
                          <a:effectLst/>
                        </a:rPr>
                        <a:t>30.8%,</a:t>
                      </a:r>
                      <a:endParaRPr lang="ja-JP" sz="1100" kern="100" dirty="0">
                        <a:effectLst/>
                      </a:endParaRPr>
                    </a:p>
                    <a:p>
                      <a:pPr algn="ctr">
                        <a:lnSpc>
                          <a:spcPts val="1500"/>
                        </a:lnSpc>
                        <a:spcAft>
                          <a:spcPts val="0"/>
                        </a:spcAft>
                      </a:pPr>
                      <a:r>
                        <a:rPr lang="ja-JP" sz="1100" kern="100" dirty="0">
                          <a:effectLst/>
                        </a:rPr>
                        <a:t>協会けんぽ</a:t>
                      </a:r>
                    </a:p>
                    <a:p>
                      <a:pPr indent="63500" algn="ctr">
                        <a:lnSpc>
                          <a:spcPts val="1500"/>
                        </a:lnSpc>
                        <a:spcAft>
                          <a:spcPts val="0"/>
                        </a:spcAft>
                      </a:pPr>
                      <a:r>
                        <a:rPr lang="en-US" sz="1100" kern="100" dirty="0">
                          <a:effectLst/>
                        </a:rPr>
                        <a:t>39.2%]</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53.1%</a:t>
                      </a:r>
                      <a:r>
                        <a:rPr lang="ja-JP" sz="1100" kern="100" dirty="0">
                          <a:effectLst/>
                        </a:rPr>
                        <a:t>（</a:t>
                      </a:r>
                      <a:r>
                        <a:rPr lang="en-US" sz="1100" kern="100" dirty="0">
                          <a:effectLst/>
                        </a:rPr>
                        <a:t>R3</a:t>
                      </a:r>
                      <a:r>
                        <a:rPr lang="ja-JP" sz="1100" kern="100" dirty="0">
                          <a:effectLst/>
                        </a:rPr>
                        <a:t>）</a:t>
                      </a:r>
                    </a:p>
                    <a:p>
                      <a:pPr algn="ctr">
                        <a:lnSpc>
                          <a:spcPts val="1500"/>
                        </a:lnSpc>
                        <a:spcAft>
                          <a:spcPts val="0"/>
                        </a:spcAft>
                      </a:pPr>
                      <a:r>
                        <a:rPr lang="en-US" sz="1100" kern="100" dirty="0">
                          <a:effectLst/>
                        </a:rPr>
                        <a:t>[</a:t>
                      </a:r>
                      <a:r>
                        <a:rPr lang="ja-JP" sz="1100" kern="100" dirty="0">
                          <a:effectLst/>
                        </a:rPr>
                        <a:t>市町村国保</a:t>
                      </a:r>
                    </a:p>
                    <a:p>
                      <a:pPr indent="63500" algn="ctr">
                        <a:lnSpc>
                          <a:spcPts val="1500"/>
                        </a:lnSpc>
                        <a:spcAft>
                          <a:spcPts val="0"/>
                        </a:spcAft>
                      </a:pPr>
                      <a:r>
                        <a:rPr lang="en-US" sz="1100" kern="100" dirty="0">
                          <a:effectLst/>
                        </a:rPr>
                        <a:t>29.2%, </a:t>
                      </a:r>
                      <a:endParaRPr lang="ja-JP" sz="1100" kern="100" dirty="0">
                        <a:effectLst/>
                      </a:endParaRPr>
                    </a:p>
                    <a:p>
                      <a:pPr algn="ctr">
                        <a:lnSpc>
                          <a:spcPts val="1500"/>
                        </a:lnSpc>
                        <a:spcAft>
                          <a:spcPts val="0"/>
                        </a:spcAft>
                      </a:pPr>
                      <a:r>
                        <a:rPr lang="ja-JP" sz="1100" kern="100" dirty="0">
                          <a:effectLst/>
                        </a:rPr>
                        <a:t>協会けんぽ</a:t>
                      </a:r>
                    </a:p>
                    <a:p>
                      <a:pPr indent="63500" algn="ctr">
                        <a:lnSpc>
                          <a:spcPts val="1500"/>
                        </a:lnSpc>
                        <a:spcAft>
                          <a:spcPts val="0"/>
                        </a:spcAft>
                      </a:pPr>
                      <a:r>
                        <a:rPr lang="en-US" sz="1100" kern="100" dirty="0">
                          <a:effectLst/>
                        </a:rPr>
                        <a:t>42.9%]</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70%</a:t>
                      </a:r>
                      <a:r>
                        <a:rPr lang="ja-JP" sz="1100" kern="100" dirty="0">
                          <a:effectLst/>
                        </a:rPr>
                        <a:t>以上</a:t>
                      </a:r>
                    </a:p>
                    <a:p>
                      <a:pPr algn="ctr">
                        <a:lnSpc>
                          <a:spcPts val="1500"/>
                        </a:lnSpc>
                        <a:spcAft>
                          <a:spcPts val="0"/>
                        </a:spcAft>
                      </a:pPr>
                      <a:r>
                        <a:rPr lang="en-US" sz="1100" kern="100" dirty="0">
                          <a:effectLst/>
                        </a:rPr>
                        <a:t>[</a:t>
                      </a:r>
                      <a:r>
                        <a:rPr lang="ja-JP" sz="1100" kern="100" dirty="0">
                          <a:effectLst/>
                        </a:rPr>
                        <a:t>市町村国保</a:t>
                      </a:r>
                    </a:p>
                    <a:p>
                      <a:pPr indent="127000" algn="ctr">
                        <a:lnSpc>
                          <a:spcPts val="1500"/>
                        </a:lnSpc>
                        <a:spcAft>
                          <a:spcPts val="0"/>
                        </a:spcAft>
                      </a:pPr>
                      <a:r>
                        <a:rPr lang="en-US" sz="1100" kern="100" dirty="0">
                          <a:effectLst/>
                        </a:rPr>
                        <a:t>60%, </a:t>
                      </a:r>
                      <a:endParaRPr lang="ja-JP" sz="1100" kern="100" dirty="0">
                        <a:effectLst/>
                      </a:endParaRPr>
                    </a:p>
                    <a:p>
                      <a:pPr indent="63500" algn="ctr">
                        <a:lnSpc>
                          <a:spcPts val="1500"/>
                        </a:lnSpc>
                        <a:spcAft>
                          <a:spcPts val="0"/>
                        </a:spcAft>
                      </a:pPr>
                      <a:r>
                        <a:rPr lang="ja-JP" sz="1100" kern="100" dirty="0">
                          <a:effectLst/>
                        </a:rPr>
                        <a:t>協会けんぽ</a:t>
                      </a:r>
                    </a:p>
                    <a:p>
                      <a:pPr indent="127000" algn="ctr">
                        <a:lnSpc>
                          <a:spcPts val="1500"/>
                        </a:lnSpc>
                        <a:spcAft>
                          <a:spcPts val="0"/>
                        </a:spcAft>
                      </a:pPr>
                      <a:r>
                        <a:rPr lang="en-US" sz="1100" kern="100" dirty="0">
                          <a:effectLst/>
                        </a:rPr>
                        <a:t>65%]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92821422"/>
                  </a:ext>
                </a:extLst>
              </a:tr>
              <a:tr h="53784">
                <a:tc rowSpan="5">
                  <a:txBody>
                    <a:bodyPr/>
                    <a:lstStyle/>
                    <a:p>
                      <a:pPr algn="ctr">
                        <a:lnSpc>
                          <a:spcPts val="1500"/>
                        </a:lnSpc>
                        <a:spcAft>
                          <a:spcPts val="0"/>
                        </a:spcAft>
                      </a:pPr>
                      <a:r>
                        <a:rPr lang="en-US" sz="1100" kern="100">
                          <a:effectLst/>
                        </a:rPr>
                        <a:t>21</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5">
                  <a:txBody>
                    <a:bodyPr/>
                    <a:lstStyle/>
                    <a:p>
                      <a:pPr algn="just">
                        <a:lnSpc>
                          <a:spcPts val="1500"/>
                        </a:lnSpc>
                        <a:spcAft>
                          <a:spcPts val="0"/>
                        </a:spcAft>
                      </a:pPr>
                      <a:r>
                        <a:rPr lang="ja-JP" sz="1100" kern="100" dirty="0">
                          <a:effectLst/>
                        </a:rPr>
                        <a:t>がん検診の受診率（☆）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a:effectLst/>
                        </a:rPr>
                        <a:t>胃</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33.7%</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35.8%</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36.8%</a:t>
                      </a:r>
                      <a:r>
                        <a:rPr lang="ja-JP" sz="1100" kern="100">
                          <a:effectLst/>
                        </a:rPr>
                        <a:t>（</a:t>
                      </a:r>
                      <a:r>
                        <a:rPr lang="en-US" sz="1100" kern="100">
                          <a:effectLst/>
                        </a:rPr>
                        <a:t>R4</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193993947"/>
                  </a:ext>
                </a:extLst>
              </a:tr>
              <a:tr h="53784">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dirty="0">
                          <a:effectLst/>
                        </a:rPr>
                        <a:t>大腸</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34.4%</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37.8%</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40.3%</a:t>
                      </a:r>
                      <a:r>
                        <a:rPr lang="ja-JP" sz="1100" kern="100">
                          <a:effectLst/>
                        </a:rPr>
                        <a:t>（</a:t>
                      </a:r>
                      <a:r>
                        <a:rPr lang="en-US" sz="1100" kern="100">
                          <a:effectLst/>
                        </a:rPr>
                        <a:t>R4</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638299122"/>
                  </a:ext>
                </a:extLst>
              </a:tr>
              <a:tr h="53784">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dirty="0">
                          <a:effectLst/>
                        </a:rPr>
                        <a:t>肺</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36.4%</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42.0%</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42.2%</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51671535"/>
                  </a:ext>
                </a:extLst>
              </a:tr>
              <a:tr h="53784">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a:effectLst/>
                        </a:rPr>
                        <a:t>乳</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39.0%</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41.9%</a:t>
                      </a:r>
                      <a:r>
                        <a:rPr lang="ja-JP" sz="1100" kern="100">
                          <a:effectLst/>
                        </a:rPr>
                        <a:t>（</a:t>
                      </a:r>
                      <a:r>
                        <a:rPr lang="en-US" sz="1100" kern="100">
                          <a:effectLst/>
                        </a:rPr>
                        <a:t>R1</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42.2%</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628803880"/>
                  </a:ext>
                </a:extLst>
              </a:tr>
              <a:tr h="53784">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dirty="0">
                          <a:effectLst/>
                        </a:rPr>
                        <a:t>子宮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38.5%</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39.8%</a:t>
                      </a:r>
                      <a:r>
                        <a:rPr lang="ja-JP" sz="1100" kern="100">
                          <a:effectLst/>
                        </a:rPr>
                        <a:t>（</a:t>
                      </a:r>
                      <a:r>
                        <a:rPr lang="en-US" sz="1100" kern="100">
                          <a:effectLst/>
                        </a:rPr>
                        <a:t>R1</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39.9%</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141827958"/>
                  </a:ext>
                </a:extLst>
              </a:tr>
            </a:tbl>
          </a:graphicData>
        </a:graphic>
      </p:graphicFrame>
      <p:sp>
        <p:nvSpPr>
          <p:cNvPr id="10" name="正方形/長方形 9"/>
          <p:cNvSpPr/>
          <p:nvPr/>
        </p:nvSpPr>
        <p:spPr>
          <a:xfrm>
            <a:off x="122409" y="5076859"/>
            <a:ext cx="8871045" cy="156966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＜これまでの取組み＞</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若い世代から働く世代を中心に、主体的な健康意識の向上と実践を促す健康アプリ「アスマイル」を全市町村において展開し、</a:t>
            </a:r>
            <a:r>
              <a:rPr kumimoji="1" lang="ja-JP" altLang="en-US" sz="1600" dirty="0" err="1">
                <a:solidFill>
                  <a:schemeClr val="tx1"/>
                </a:solidFill>
                <a:latin typeface="Meiryo UI" panose="020B0604030504040204" pitchFamily="50" charset="-128"/>
                <a:ea typeface="Meiryo UI" panose="020B0604030504040204" pitchFamily="50" charset="-128"/>
              </a:rPr>
              <a:t>けん</a:t>
            </a:r>
            <a:r>
              <a:rPr kumimoji="1" lang="ja-JP" altLang="en-US" sz="1600" dirty="0">
                <a:solidFill>
                  <a:schemeClr val="tx1"/>
                </a:solidFill>
                <a:latin typeface="Meiryo UI" panose="020B0604030504040204" pitchFamily="50" charset="-128"/>
                <a:ea typeface="Meiryo UI" panose="020B0604030504040204" pitchFamily="50" charset="-128"/>
              </a:rPr>
              <a:t>しん受診等に応じて電子マネー等と交換できるポイントを付与する仕組みを提供。</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府民を対象としたオンラインセミナー「健活おおさかセミナー」を開催し、「けんしん」や「乳がん予防」等のテーマを実施。</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a:xfrm>
            <a:off x="7127651" y="6562415"/>
            <a:ext cx="2057400" cy="365125"/>
          </a:xfrm>
        </p:spPr>
        <p:txBody>
          <a:bodyPr/>
          <a:lstStyle/>
          <a:p>
            <a:fld id="{79A255B7-DF0D-498B-9D3A-3E2ADC60EC3B}" type="slidenum">
              <a:rPr kumimoji="1" lang="ja-JP" altLang="en-US" smtClean="0">
                <a:solidFill>
                  <a:schemeClr val="tx1"/>
                </a:solidFill>
              </a:rPr>
              <a:t>19</a:t>
            </a:fld>
            <a:endParaRPr kumimoji="1" lang="ja-JP" altLang="en-US" dirty="0">
              <a:solidFill>
                <a:schemeClr val="tx1"/>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184015935"/>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1448385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9" name="角丸四角形 8"/>
          <p:cNvSpPr/>
          <p:nvPr/>
        </p:nvSpPr>
        <p:spPr>
          <a:xfrm>
            <a:off x="108315" y="938283"/>
            <a:ext cx="8861514" cy="5754617"/>
          </a:xfrm>
          <a:prstGeom prst="roundRect">
            <a:avLst>
              <a:gd name="adj" fmla="val 2370"/>
            </a:avLst>
          </a:prstGeom>
          <a:noFill/>
        </p:spPr>
        <p:style>
          <a:lnRef idx="1">
            <a:schemeClr val="dk1"/>
          </a:lnRef>
          <a:fillRef idx="2">
            <a:schemeClr val="dk1"/>
          </a:fillRef>
          <a:effectRef idx="1">
            <a:schemeClr val="dk1"/>
          </a:effectRef>
          <a:fontRef idx="minor">
            <a:schemeClr val="dk1"/>
          </a:fontRef>
        </p:style>
        <p:txBody>
          <a:bodyPr rtlCol="0" anchor="ctr"/>
          <a:lstStyle/>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08315" y="1018453"/>
            <a:ext cx="6101416" cy="502702"/>
          </a:xfrm>
          <a:prstGeom prst="rect">
            <a:avLst/>
          </a:prstGeom>
          <a:noFill/>
        </p:spPr>
        <p:txBody>
          <a:bodyPr wrap="square" rtlCol="0">
            <a:spAutoFit/>
          </a:bodyPr>
          <a:lstStyle/>
          <a:p>
            <a:pPr marL="153035" lvl="0" indent="-153035">
              <a:lnSpc>
                <a:spcPts val="1600"/>
              </a:lnSpc>
            </a:pPr>
            <a:r>
              <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基本理念</a:t>
            </a:r>
            <a:r>
              <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全ての府民が健やかで心豊かに生活できる活力ある社会</a:t>
            </a:r>
            <a:endPar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53035" lvl="0" indent="-153035">
              <a:lnSpc>
                <a:spcPts val="1600"/>
              </a:lnSpc>
            </a:pPr>
            <a:r>
              <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～いのち輝く健康未来都市・大阪の実現～</a:t>
            </a:r>
            <a:endParaRPr lang="en-US" altLang="ja-JP"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08316" y="1822365"/>
            <a:ext cx="7029464" cy="502702"/>
          </a:xfrm>
          <a:prstGeom prst="rect">
            <a:avLst/>
          </a:prstGeom>
          <a:noFill/>
        </p:spPr>
        <p:txBody>
          <a:bodyPr wrap="square" rtlCol="0">
            <a:spAutoFit/>
          </a:bodyPr>
          <a:lstStyle/>
          <a:p>
            <a:pPr marL="153035" lvl="0" indent="-153035">
              <a:lnSpc>
                <a:spcPts val="1600"/>
              </a:lnSpc>
            </a:pPr>
            <a:r>
              <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基本目標</a:t>
            </a:r>
            <a:r>
              <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「健康寿命の延伸</a:t>
            </a:r>
            <a:r>
              <a:rPr lang="ja-JP" altLang="en-US"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年度目標：</a:t>
            </a:r>
            <a:r>
              <a:rPr lang="en-US" altLang="ja-JP"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歳以上延伸）</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53035" lvl="0" indent="-153035">
              <a:lnSpc>
                <a:spcPts val="1600"/>
              </a:lnSpc>
            </a:pP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「健康格差の縮小</a:t>
            </a:r>
            <a:r>
              <a:rPr lang="ja-JP" altLang="en-US"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4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年度目標：健康寿命の市町村格差の縮小）</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108315" y="1512894"/>
            <a:ext cx="5976664" cy="297517"/>
          </a:xfrm>
          <a:prstGeom prst="rect">
            <a:avLst/>
          </a:prstGeom>
          <a:noFill/>
        </p:spPr>
        <p:txBody>
          <a:bodyPr wrap="square" rtlCol="0">
            <a:spAutoFit/>
          </a:bodyPr>
          <a:lstStyle/>
          <a:p>
            <a:pPr marL="153035" lvl="0" indent="-153035">
              <a:lnSpc>
                <a:spcPts val="1600"/>
              </a:lnSpc>
            </a:pPr>
            <a:r>
              <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計画期間</a:t>
            </a:r>
            <a:r>
              <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1" kern="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b="1" kern="10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）年度～平成</a:t>
            </a:r>
            <a:r>
              <a:rPr lang="en-US" altLang="ja-JP" sz="1600" b="1" kern="1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b="1" kern="1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6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08315" y="2795340"/>
            <a:ext cx="3692218" cy="338554"/>
          </a:xfrm>
          <a:prstGeom prst="rect">
            <a:avLst/>
          </a:prstGeom>
          <a:noFill/>
        </p:spPr>
        <p:txBody>
          <a:bodyPr wrap="square" rtlCol="0">
            <a:spAutoFit/>
          </a:bodyPr>
          <a:lstStyle/>
          <a:p>
            <a:r>
              <a:rPr lang="en-US" altLang="ja-JP" sz="14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取組み</a:t>
            </a:r>
            <a:r>
              <a:rPr lang="en-US" altLang="ja-JP" sz="1400" b="1" dirty="0">
                <a:latin typeface="Meiryo UI" panose="020B0604030504040204" pitchFamily="50" charset="-128"/>
                <a:ea typeface="Meiryo UI" panose="020B0604030504040204" pitchFamily="50" charset="-128"/>
              </a:rPr>
              <a:t>】</a:t>
            </a:r>
            <a:endParaRPr lang="ja-JP" altLang="en-US" sz="1400" b="1"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08315" y="2329382"/>
            <a:ext cx="8298706" cy="502702"/>
          </a:xfrm>
          <a:prstGeom prst="rect">
            <a:avLst/>
          </a:prstGeom>
          <a:noFill/>
        </p:spPr>
        <p:txBody>
          <a:bodyPr wrap="square" rtlCol="0">
            <a:spAutoFit/>
          </a:bodyPr>
          <a:lstStyle/>
          <a:p>
            <a:pPr marL="153035" lvl="0" indent="-153035">
              <a:lnSpc>
                <a:spcPts val="1600"/>
              </a:lnSpc>
            </a:pPr>
            <a:r>
              <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基本方針</a:t>
            </a:r>
            <a:r>
              <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「生活習慣病の予防・早期発見・重症化予防」 「ライフステージに応じた取組み」</a:t>
            </a:r>
            <a:endPar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53035" lvl="0" indent="-153035">
              <a:lnSpc>
                <a:spcPts val="1600"/>
              </a:lnSpc>
            </a:pP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「府民の健康づくりを支える社会環境整備（多様な主体との連携・協働）」</a:t>
            </a:r>
            <a:endParaRPr lang="en-US" altLang="ja-JP" sz="16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68">
            <a:extLst>
              <a:ext uri="{FF2B5EF4-FFF2-40B4-BE49-F238E27FC236}">
                <a16:creationId xmlns:a16="http://schemas.microsoft.com/office/drawing/2014/main" id="{3C71F498-453C-504C-C070-07D720C33235}"/>
              </a:ext>
            </a:extLst>
          </p:cNvPr>
          <p:cNvSpPr/>
          <p:nvPr/>
        </p:nvSpPr>
        <p:spPr>
          <a:xfrm>
            <a:off x="1320567" y="2891215"/>
            <a:ext cx="5076000" cy="756000"/>
          </a:xfrm>
          <a:prstGeom prst="roundRect">
            <a:avLst>
              <a:gd name="adj" fmla="val 2370"/>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1320566" y="2923197"/>
            <a:ext cx="4390065" cy="861774"/>
          </a:xfrm>
          <a:prstGeom prst="rect">
            <a:avLst/>
          </a:prstGeom>
          <a:noFill/>
        </p:spPr>
        <p:txBody>
          <a:bodyPr wrap="square" rtlCol="0">
            <a:spAutoFit/>
          </a:bodyPr>
          <a:lstStyle/>
          <a:p>
            <a:pPr marL="268288" lvl="0" indent="-268288">
              <a:lnSpc>
                <a:spcPts val="1700"/>
              </a:lnSpc>
            </a:pPr>
            <a:r>
              <a:rPr lang="en-US" altLang="ja-JP"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kern="100" dirty="0">
                <a:latin typeface="Meiryo UI" panose="020B0604030504040204" pitchFamily="50" charset="-128"/>
                <a:ea typeface="Meiryo UI" panose="020B0604030504040204" pitchFamily="50" charset="-128"/>
                <a:cs typeface="Meiryo UI" panose="020B0604030504040204" pitchFamily="50" charset="-128"/>
              </a:rPr>
              <a:t>生活習慣病の予防（生活習慣の改善）</a:t>
            </a:r>
            <a:endParaRPr lang="en-US" altLang="ja-JP" sz="1600" b="1" u="sng" kern="1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700"/>
              </a:lnSpc>
            </a:pPr>
            <a:r>
              <a:rPr lang="ja-JP" altLang="en-US" sz="14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▸ヘルスリテラシーの習得による健康行動の実践、</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7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栄養・食生活、運動、喫煙等の生活習慣の改善を推進</a:t>
            </a:r>
          </a:p>
          <a:p>
            <a:pPr lvl="0">
              <a:lnSpc>
                <a:spcPts val="900"/>
              </a:lnSpc>
            </a:pP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68">
            <a:extLst>
              <a:ext uri="{FF2B5EF4-FFF2-40B4-BE49-F238E27FC236}">
                <a16:creationId xmlns:a16="http://schemas.microsoft.com/office/drawing/2014/main" id="{5EBBCAC3-78DA-F600-0B6D-C0CD511973D5}"/>
              </a:ext>
            </a:extLst>
          </p:cNvPr>
          <p:cNvSpPr/>
          <p:nvPr/>
        </p:nvSpPr>
        <p:spPr>
          <a:xfrm>
            <a:off x="1320565" y="3715536"/>
            <a:ext cx="5076000" cy="756000"/>
          </a:xfrm>
          <a:prstGeom prst="roundRect">
            <a:avLst>
              <a:gd name="adj" fmla="val 2370"/>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68">
            <a:extLst>
              <a:ext uri="{FF2B5EF4-FFF2-40B4-BE49-F238E27FC236}">
                <a16:creationId xmlns:a16="http://schemas.microsoft.com/office/drawing/2014/main" id="{79657442-35A0-DAE6-4586-10831AE09090}"/>
              </a:ext>
            </a:extLst>
          </p:cNvPr>
          <p:cNvSpPr/>
          <p:nvPr/>
        </p:nvSpPr>
        <p:spPr>
          <a:xfrm>
            <a:off x="1320565" y="4544859"/>
            <a:ext cx="5076000" cy="756000"/>
          </a:xfrm>
          <a:prstGeom prst="roundRect">
            <a:avLst>
              <a:gd name="adj" fmla="val 2370"/>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08D7D20F-930F-149C-D5AB-51B38A621CA7}"/>
              </a:ext>
            </a:extLst>
          </p:cNvPr>
          <p:cNvSpPr txBox="1"/>
          <p:nvPr/>
        </p:nvSpPr>
        <p:spPr>
          <a:xfrm>
            <a:off x="1320564" y="3723100"/>
            <a:ext cx="5132315" cy="861774"/>
          </a:xfrm>
          <a:prstGeom prst="rect">
            <a:avLst/>
          </a:prstGeom>
          <a:noFill/>
        </p:spPr>
        <p:txBody>
          <a:bodyPr wrap="square" rtlCol="0">
            <a:spAutoFit/>
          </a:bodyPr>
          <a:lstStyle/>
          <a:p>
            <a:pPr marL="268288" lvl="0" indent="-268288">
              <a:lnSpc>
                <a:spcPts val="1700"/>
              </a:lnSpc>
            </a:pPr>
            <a:r>
              <a:rPr lang="en-US" altLang="ja-JP" sz="1600" b="1"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kern="100" dirty="0">
                <a:latin typeface="Meiryo UI" panose="020B0604030504040204" pitchFamily="50" charset="-128"/>
                <a:ea typeface="Meiryo UI" panose="020B0604030504040204" pitchFamily="50" charset="-128"/>
                <a:cs typeface="Meiryo UI" panose="020B0604030504040204" pitchFamily="50" charset="-128"/>
              </a:rPr>
              <a:t>生活習慣病の早期発見・重症化予防</a:t>
            </a:r>
            <a:endParaRPr lang="en-US" altLang="ja-JP" sz="1600" b="1" u="sng" kern="1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7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▸職域・医療保険者等におけるけんしんの受診促進</a:t>
            </a: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a:p>
            <a:pPr marL="174625" lvl="0" indent="-174625">
              <a:lnSpc>
                <a:spcPts val="17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▸未治療者や治療中断者に対する医療機関への受診勧奨の促進</a:t>
            </a:r>
          </a:p>
          <a:p>
            <a:pPr lvl="0">
              <a:lnSpc>
                <a:spcPts val="900"/>
              </a:lnSpc>
            </a:pPr>
            <a:endParaRPr lang="ja-JP" altLang="en-US"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7A62A193-289D-8B91-E85E-059B857591F3}"/>
              </a:ext>
            </a:extLst>
          </p:cNvPr>
          <p:cNvSpPr txBox="1"/>
          <p:nvPr/>
        </p:nvSpPr>
        <p:spPr>
          <a:xfrm>
            <a:off x="1320563" y="4544859"/>
            <a:ext cx="4567487" cy="746358"/>
          </a:xfrm>
          <a:prstGeom prst="rect">
            <a:avLst/>
          </a:prstGeom>
          <a:noFill/>
        </p:spPr>
        <p:txBody>
          <a:bodyPr wrap="square" rtlCol="0">
            <a:spAutoFit/>
          </a:bodyPr>
          <a:lstStyle/>
          <a:p>
            <a:pPr marL="173038" lvl="0" indent="-173038">
              <a:lnSpc>
                <a:spcPts val="1700"/>
              </a:lnSpc>
            </a:pPr>
            <a:r>
              <a:rPr lang="ja-JP" altLang="en-US" sz="1600" b="1" kern="100" dirty="0">
                <a:latin typeface="Meiryo UI" panose="020B0604030504040204" pitchFamily="50" charset="-128"/>
                <a:ea typeface="Meiryo UI" panose="020B0604030504040204" pitchFamily="50" charset="-128"/>
                <a:cs typeface="Meiryo UI" panose="020B0604030504040204" pitchFamily="50" charset="-128"/>
              </a:rPr>
              <a:t>３ </a:t>
            </a:r>
            <a:r>
              <a:rPr lang="ja-JP" altLang="en-US" sz="1600" b="1" u="sng" kern="100" dirty="0">
                <a:latin typeface="Meiryo UI" panose="020B0604030504040204" pitchFamily="50" charset="-128"/>
                <a:ea typeface="Meiryo UI" panose="020B0604030504040204" pitchFamily="50" charset="-128"/>
                <a:cs typeface="Meiryo UI" panose="020B0604030504040204" pitchFamily="50" charset="-128"/>
              </a:rPr>
              <a:t>府民の健康づくりを支える社会環境整備</a:t>
            </a:r>
            <a:endParaRPr lang="en-US" altLang="ja-JP" sz="1600" b="1" u="sng" kern="1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700"/>
              </a:lnSpc>
            </a:pPr>
            <a:r>
              <a:rPr lang="ja-JP" altLang="en-US" sz="1400" kern="100" dirty="0">
                <a:latin typeface="Meiryo UI" panose="020B0604030504040204" pitchFamily="50" charset="-128"/>
                <a:ea typeface="Meiryo UI" panose="020B0604030504040204" pitchFamily="50" charset="-128"/>
                <a:cs typeface="Meiryo UI" panose="020B0604030504040204" pitchFamily="50" charset="-128"/>
              </a:rPr>
              <a:t> ▸市町村の健康指標の見える</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化を通じた健康格差の縮小</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700"/>
              </a:lnSpc>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▸職場・地域等における健康づくりの推進</a:t>
            </a:r>
            <a:endParaRPr lang="ja-JP"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08315" y="552626"/>
            <a:ext cx="3160316" cy="369332"/>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zh-TW" altLang="en-US" b="1" dirty="0">
                <a:latin typeface="Meiryo UI" panose="020B0604030504040204" pitchFamily="50" charset="-128"/>
                <a:ea typeface="Meiryo UI" panose="020B0604030504040204" pitchFamily="50" charset="-128"/>
              </a:rPr>
              <a:t>第３次健康増進計画　概要</a:t>
            </a:r>
          </a:p>
        </p:txBody>
      </p:sp>
      <p:pic>
        <p:nvPicPr>
          <p:cNvPr id="27" name="図 26"/>
          <p:cNvPicPr/>
          <p:nvPr/>
        </p:nvPicPr>
        <p:blipFill>
          <a:blip r:embed="rId3">
            <a:extLst>
              <a:ext uri="{28A0092B-C50C-407E-A947-70E740481C1C}">
                <a14:useLocalDpi xmlns:a14="http://schemas.microsoft.com/office/drawing/2010/main" val="0"/>
              </a:ext>
            </a:extLst>
          </a:blip>
          <a:srcRect/>
          <a:stretch>
            <a:fillRect/>
          </a:stretch>
        </p:blipFill>
        <p:spPr bwMode="auto">
          <a:xfrm>
            <a:off x="935004" y="5521739"/>
            <a:ext cx="5760085" cy="1054735"/>
          </a:xfrm>
          <a:prstGeom prst="rect">
            <a:avLst/>
          </a:prstGeom>
          <a:noFill/>
        </p:spPr>
      </p:pic>
      <p:sp>
        <p:nvSpPr>
          <p:cNvPr id="6" name="スライド番号プレースホルダー 5"/>
          <p:cNvSpPr>
            <a:spLocks noGrp="1"/>
          </p:cNvSpPr>
          <p:nvPr>
            <p:ph type="sldNum" sz="quarter" idx="12"/>
          </p:nvPr>
        </p:nvSpPr>
        <p:spPr>
          <a:xfrm>
            <a:off x="7086600" y="6557270"/>
            <a:ext cx="2057400" cy="365125"/>
          </a:xfrm>
        </p:spPr>
        <p:txBody>
          <a:bodyPr/>
          <a:lstStyle/>
          <a:p>
            <a:fld id="{79A255B7-DF0D-498B-9D3A-3E2ADC60EC3B}" type="slidenum">
              <a:rPr kumimoji="1" lang="ja-JP" altLang="en-US" smtClean="0">
                <a:solidFill>
                  <a:schemeClr val="tx1"/>
                </a:solidFill>
              </a:rPr>
              <a:t>2</a:t>
            </a:fld>
            <a:endParaRPr kumimoji="1" lang="ja-JP" altLang="en-US" dirty="0">
              <a:solidFill>
                <a:schemeClr val="tx1"/>
              </a:solidFill>
            </a:endParaRPr>
          </a:p>
        </p:txBody>
      </p:sp>
      <p:graphicFrame>
        <p:nvGraphicFramePr>
          <p:cNvPr id="21" name="表 20"/>
          <p:cNvGraphicFramePr>
            <a:graphicFrameLocks noGrp="1"/>
          </p:cNvGraphicFramePr>
          <p:nvPr>
            <p:extLst>
              <p:ext uri="{D42A27DB-BD31-4B8C-83A1-F6EECF244321}">
                <p14:modId xmlns:p14="http://schemas.microsoft.com/office/powerpoint/2010/main" val="448523913"/>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2678269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4" name="テキスト ボックス 3"/>
          <p:cNvSpPr txBox="1"/>
          <p:nvPr/>
        </p:nvSpPr>
        <p:spPr>
          <a:xfrm>
            <a:off x="108315" y="749495"/>
            <a:ext cx="8871045" cy="3785652"/>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２－（２）重症化予防</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「生活習慣による疾患に係る未治療者の割合」は高血圧、糖尿病、脂質異常症ともに減少しており目標を達成。特定保健指導の実施率は、目標には至らないものの改善傾向にある。</a:t>
            </a: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特定保健指導の実施率は全国平均（</a:t>
            </a:r>
            <a:r>
              <a:rPr kumimoji="1" lang="en-US" altLang="ja-JP" sz="1600" dirty="0">
                <a:latin typeface="Meiryo UI" panose="020B0604030504040204" pitchFamily="50" charset="-128"/>
                <a:ea typeface="Meiryo UI" panose="020B0604030504040204" pitchFamily="50" charset="-128"/>
              </a:rPr>
              <a:t>24.7</a:t>
            </a:r>
            <a:r>
              <a:rPr kumimoji="1" lang="ja-JP" altLang="en-US" sz="1600" dirty="0">
                <a:latin typeface="Meiryo UI" panose="020B0604030504040204" pitchFamily="50" charset="-128"/>
                <a:ea typeface="Meiryo UI" panose="020B0604030504040204" pitchFamily="50" charset="-128"/>
              </a:rPr>
              <a:t>％）を下回っていることから、引き続き、実施率向上につながる取組みを進めていく必要がある。</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361452034"/>
              </p:ext>
            </p:extLst>
          </p:nvPr>
        </p:nvGraphicFramePr>
        <p:xfrm>
          <a:off x="213294" y="1031435"/>
          <a:ext cx="8603935" cy="2476500"/>
        </p:xfrm>
        <a:graphic>
          <a:graphicData uri="http://schemas.openxmlformats.org/drawingml/2006/table">
            <a:tbl>
              <a:tblPr firstRow="1" firstCol="1" bandRow="1">
                <a:tableStyleId>{21E4AEA4-8DFA-4A89-87EB-49C32662AFE0}</a:tableStyleId>
              </a:tblPr>
              <a:tblGrid>
                <a:gridCol w="425660">
                  <a:extLst>
                    <a:ext uri="{9D8B030D-6E8A-4147-A177-3AD203B41FA5}">
                      <a16:colId xmlns:a16="http://schemas.microsoft.com/office/drawing/2014/main" val="694184939"/>
                    </a:ext>
                  </a:extLst>
                </a:gridCol>
                <a:gridCol w="1734432">
                  <a:extLst>
                    <a:ext uri="{9D8B030D-6E8A-4147-A177-3AD203B41FA5}">
                      <a16:colId xmlns:a16="http://schemas.microsoft.com/office/drawing/2014/main" val="1881563950"/>
                    </a:ext>
                  </a:extLst>
                </a:gridCol>
                <a:gridCol w="1106955">
                  <a:extLst>
                    <a:ext uri="{9D8B030D-6E8A-4147-A177-3AD203B41FA5}">
                      <a16:colId xmlns:a16="http://schemas.microsoft.com/office/drawing/2014/main" val="1404355308"/>
                    </a:ext>
                  </a:extLst>
                </a:gridCol>
                <a:gridCol w="1441438">
                  <a:extLst>
                    <a:ext uri="{9D8B030D-6E8A-4147-A177-3AD203B41FA5}">
                      <a16:colId xmlns:a16="http://schemas.microsoft.com/office/drawing/2014/main" val="3831164704"/>
                    </a:ext>
                  </a:extLst>
                </a:gridCol>
                <a:gridCol w="1441438">
                  <a:extLst>
                    <a:ext uri="{9D8B030D-6E8A-4147-A177-3AD203B41FA5}">
                      <a16:colId xmlns:a16="http://schemas.microsoft.com/office/drawing/2014/main" val="833534750"/>
                    </a:ext>
                  </a:extLst>
                </a:gridCol>
                <a:gridCol w="1148955">
                  <a:extLst>
                    <a:ext uri="{9D8B030D-6E8A-4147-A177-3AD203B41FA5}">
                      <a16:colId xmlns:a16="http://schemas.microsoft.com/office/drawing/2014/main" val="2485166828"/>
                    </a:ext>
                  </a:extLst>
                </a:gridCol>
                <a:gridCol w="831473">
                  <a:extLst>
                    <a:ext uri="{9D8B030D-6E8A-4147-A177-3AD203B41FA5}">
                      <a16:colId xmlns:a16="http://schemas.microsoft.com/office/drawing/2014/main" val="629184732"/>
                    </a:ext>
                  </a:extLst>
                </a:gridCol>
                <a:gridCol w="473584">
                  <a:extLst>
                    <a:ext uri="{9D8B030D-6E8A-4147-A177-3AD203B41FA5}">
                      <a16:colId xmlns:a16="http://schemas.microsoft.com/office/drawing/2014/main" val="2348450851"/>
                    </a:ext>
                  </a:extLst>
                </a:gridCol>
              </a:tblGrid>
              <a:tr h="53784">
                <a:tc gridSpan="3">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目標値</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8">
                  <a:txBody>
                    <a:bodyPr/>
                    <a:lstStyle/>
                    <a:p>
                      <a:pPr algn="just">
                        <a:lnSpc>
                          <a:spcPts val="1500"/>
                        </a:lnSpc>
                        <a:spcAft>
                          <a:spcPts val="0"/>
                        </a:spcAft>
                      </a:pPr>
                      <a:r>
                        <a:rPr lang="ja-JP" sz="1100" kern="100" dirty="0">
                          <a:effectLst/>
                        </a:rPr>
                        <a:t>２　生活習慣病の早期発見・重症化予防</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82379616"/>
                  </a:ext>
                </a:extLst>
              </a:tr>
              <a:tr h="53784">
                <a:tc gridSpan="8">
                  <a:txBody>
                    <a:bodyPr/>
                    <a:lstStyle/>
                    <a:p>
                      <a:pPr algn="l">
                        <a:lnSpc>
                          <a:spcPts val="1500"/>
                        </a:lnSpc>
                        <a:spcAft>
                          <a:spcPts val="0"/>
                        </a:spcAft>
                      </a:pPr>
                      <a:r>
                        <a:rPr lang="ja-JP" sz="1100" kern="100" dirty="0">
                          <a:effectLst/>
                        </a:rPr>
                        <a:t>（２）重症化予防</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89117022"/>
                  </a:ext>
                </a:extLst>
              </a:tr>
              <a:tr h="111675">
                <a:tc rowSpan="4">
                  <a:txBody>
                    <a:bodyPr/>
                    <a:lstStyle/>
                    <a:p>
                      <a:pPr algn="ctr">
                        <a:lnSpc>
                          <a:spcPts val="1500"/>
                        </a:lnSpc>
                        <a:spcAft>
                          <a:spcPts val="0"/>
                        </a:spcAft>
                      </a:pPr>
                      <a:r>
                        <a:rPr lang="en-US" sz="1100" kern="100" dirty="0">
                          <a:effectLst/>
                        </a:rPr>
                        <a:t>22</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3">
                  <a:txBody>
                    <a:bodyPr/>
                    <a:lstStyle/>
                    <a:p>
                      <a:pPr algn="just">
                        <a:lnSpc>
                          <a:spcPts val="1500"/>
                        </a:lnSpc>
                        <a:spcAft>
                          <a:spcPts val="0"/>
                        </a:spcAft>
                      </a:pPr>
                      <a:r>
                        <a:rPr lang="ja-JP" sz="1100" kern="100" dirty="0">
                          <a:effectLst/>
                        </a:rPr>
                        <a:t>生活習慣による疾患（高血圧・糖尿病等）に係る未治療者の割合（☆）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dirty="0">
                          <a:effectLst/>
                        </a:rPr>
                        <a:t>高血圧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38.0%</a:t>
                      </a:r>
                      <a:r>
                        <a:rPr lang="ja-JP" sz="1100" kern="100">
                          <a:effectLst/>
                        </a:rPr>
                        <a:t>（</a:t>
                      </a:r>
                      <a:r>
                        <a:rPr lang="en-US" sz="1100" kern="100">
                          <a:effectLst/>
                        </a:rPr>
                        <a:t>H26</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42.1%</a:t>
                      </a:r>
                      <a:r>
                        <a:rPr lang="ja-JP" sz="1100" kern="100" dirty="0">
                          <a:effectLst/>
                        </a:rPr>
                        <a:t>（</a:t>
                      </a:r>
                      <a:r>
                        <a:rPr lang="en-US" sz="1100" kern="100" dirty="0">
                          <a:effectLst/>
                        </a:rPr>
                        <a:t>H29</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r>
                        <a:rPr lang="en-US" sz="1100" kern="100" dirty="0">
                          <a:effectLst/>
                        </a:rPr>
                        <a:t>36.3%</a:t>
                      </a:r>
                      <a:r>
                        <a:rPr lang="ja-JP" sz="1100" kern="100" dirty="0">
                          <a:effectLst/>
                        </a:rPr>
                        <a:t>（</a:t>
                      </a:r>
                      <a:r>
                        <a:rPr lang="en-US" sz="1100" kern="100" dirty="0">
                          <a:effectLst/>
                        </a:rPr>
                        <a:t>R2</a:t>
                      </a:r>
                      <a:r>
                        <a:rPr lang="ja-JP" sz="1100" kern="100" dirty="0">
                          <a:effectLst/>
                        </a:rPr>
                        <a:t>） </a:t>
                      </a:r>
                      <a:endParaRPr lang="ja-JP" sz="1100" kern="100" dirty="0">
                        <a:effectLst/>
                        <a:latin typeface="游明朝" panose="02020400000000000000" pitchFamily="18" charset="-128"/>
                        <a:ea typeface="游明朝" panose="02020400000000000000" pitchFamily="18" charset="-128"/>
                      </a:endParaRPr>
                    </a:p>
                  </a:txBody>
                  <a:tcPr marL="7801" marR="7801" marT="0" marB="0" anchor="ctr"/>
                </a:tc>
                <a:tc>
                  <a:txBody>
                    <a:bodyPr/>
                    <a:lstStyle/>
                    <a:p>
                      <a:pPr algn="ctr">
                        <a:lnSpc>
                          <a:spcPts val="1500"/>
                        </a:lnSpc>
                        <a:spcAft>
                          <a:spcPts val="0"/>
                        </a:spcAft>
                      </a:pPr>
                      <a:r>
                        <a:rPr lang="ja-JP" sz="1100" kern="100" dirty="0">
                          <a:effectLst/>
                        </a:rPr>
                        <a:t>減少</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874441813"/>
                  </a:ext>
                </a:extLst>
              </a:tr>
              <a:tr h="53784">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a:effectLst/>
                        </a:rPr>
                        <a:t>糖尿病</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36.0%</a:t>
                      </a:r>
                      <a:r>
                        <a:rPr lang="ja-JP" sz="1100" kern="100">
                          <a:effectLst/>
                        </a:rPr>
                        <a:t>（</a:t>
                      </a:r>
                      <a:r>
                        <a:rPr lang="en-US" sz="1100" kern="100">
                          <a:effectLst/>
                        </a:rPr>
                        <a:t>H26</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36.9%</a:t>
                      </a:r>
                      <a:r>
                        <a:rPr lang="ja-JP" sz="1100" kern="100">
                          <a:effectLst/>
                        </a:rPr>
                        <a:t>（</a:t>
                      </a:r>
                      <a:r>
                        <a:rPr lang="en-US" sz="1100" kern="100">
                          <a:effectLst/>
                        </a:rPr>
                        <a:t>H29</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34.2%</a:t>
                      </a: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減少</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862386773"/>
                  </a:ext>
                </a:extLst>
              </a:tr>
              <a:tr h="84577">
                <a:tc vMerge="1">
                  <a:txBody>
                    <a:bodyPr/>
                    <a:lstStyle/>
                    <a:p>
                      <a:endParaRPr kumimoji="1" lang="ja-JP" altLang="en-US"/>
                    </a:p>
                  </a:txBody>
                  <a:tcPr/>
                </a:tc>
                <a:tc vMerge="1">
                  <a:txBody>
                    <a:bodyPr/>
                    <a:lstStyle/>
                    <a:p>
                      <a:endParaRPr kumimoji="1" lang="ja-JP" altLang="en-US"/>
                    </a:p>
                  </a:txBody>
                  <a:tcPr/>
                </a:tc>
                <a:tc>
                  <a:txBody>
                    <a:bodyPr/>
                    <a:lstStyle/>
                    <a:p>
                      <a:pPr algn="just">
                        <a:lnSpc>
                          <a:spcPts val="1500"/>
                        </a:lnSpc>
                        <a:spcAft>
                          <a:spcPts val="0"/>
                        </a:spcAft>
                      </a:pPr>
                      <a:r>
                        <a:rPr lang="ja-JP" sz="1100" kern="100" dirty="0">
                          <a:effectLst/>
                        </a:rPr>
                        <a:t>脂質異常症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78.2%</a:t>
                      </a:r>
                      <a:r>
                        <a:rPr lang="ja-JP" sz="1100" kern="100">
                          <a:effectLst/>
                        </a:rPr>
                        <a:t>（</a:t>
                      </a:r>
                      <a:r>
                        <a:rPr lang="en-US" sz="1100" kern="100">
                          <a:effectLst/>
                        </a:rPr>
                        <a:t>H26</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72.4%</a:t>
                      </a:r>
                      <a:r>
                        <a:rPr lang="ja-JP" sz="1100" kern="100">
                          <a:effectLst/>
                        </a:rPr>
                        <a:t>（</a:t>
                      </a:r>
                      <a:r>
                        <a:rPr lang="en-US" sz="1100" kern="100">
                          <a:effectLst/>
                        </a:rPr>
                        <a:t>H29</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66.8%</a:t>
                      </a: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減少</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010343673"/>
                  </a:ext>
                </a:extLst>
              </a:tr>
              <a:tr h="84577">
                <a:tc v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7">
                  <a:txBody>
                    <a:bodyPr/>
                    <a:lstStyle/>
                    <a:p>
                      <a:pPr algn="just">
                        <a:lnSpc>
                          <a:spcPts val="1500"/>
                        </a:lnSpc>
                        <a:spcAft>
                          <a:spcPts val="0"/>
                        </a:spcAft>
                      </a:pPr>
                      <a:r>
                        <a:rPr lang="ja-JP" altLang="en-US" sz="1100" kern="100" dirty="0">
                          <a:effectLst/>
                          <a:latin typeface="游ゴシック" panose="020B0400000000000000" pitchFamily="50" charset="-128"/>
                          <a:ea typeface="+mn-ea"/>
                          <a:cs typeface="Times New Roman" panose="02020603050405020304" pitchFamily="18" charset="0"/>
                        </a:rPr>
                        <a:t>報告書における定義</a:t>
                      </a:r>
                    </a:p>
                    <a:p>
                      <a:pPr algn="just">
                        <a:lnSpc>
                          <a:spcPts val="1500"/>
                        </a:lnSpc>
                        <a:spcAft>
                          <a:spcPts val="0"/>
                        </a:spcAft>
                      </a:pPr>
                      <a:r>
                        <a:rPr lang="ja-JP" altLang="en-US" sz="1100" kern="100" dirty="0">
                          <a:effectLst/>
                          <a:latin typeface="游ゴシック" panose="020B0400000000000000" pitchFamily="50" charset="-128"/>
                          <a:ea typeface="+mn-ea"/>
                          <a:cs typeface="Times New Roman" panose="02020603050405020304" pitchFamily="18" charset="0"/>
                        </a:rPr>
                        <a:t>高血圧：収縮期血圧≧</a:t>
                      </a:r>
                      <a:r>
                        <a:rPr lang="en-US" altLang="ja-JP" sz="1100" kern="100" dirty="0">
                          <a:effectLst/>
                          <a:latin typeface="游ゴシック" panose="020B0400000000000000" pitchFamily="50" charset="-128"/>
                          <a:ea typeface="+mn-ea"/>
                          <a:cs typeface="Times New Roman" panose="02020603050405020304" pitchFamily="18" charset="0"/>
                        </a:rPr>
                        <a:t>140mmHg </a:t>
                      </a:r>
                      <a:r>
                        <a:rPr lang="ja-JP" altLang="en-US" sz="1100" kern="100" dirty="0">
                          <a:effectLst/>
                          <a:latin typeface="游ゴシック" panose="020B0400000000000000" pitchFamily="50" charset="-128"/>
                          <a:ea typeface="+mn-ea"/>
                          <a:cs typeface="Times New Roman" panose="02020603050405020304" pitchFamily="18" charset="0"/>
                        </a:rPr>
                        <a:t>または 拡張期血圧≧</a:t>
                      </a:r>
                      <a:r>
                        <a:rPr lang="en-US" altLang="ja-JP" sz="1100" kern="100" dirty="0">
                          <a:effectLst/>
                          <a:latin typeface="游ゴシック" panose="020B0400000000000000" pitchFamily="50" charset="-128"/>
                          <a:ea typeface="+mn-ea"/>
                          <a:cs typeface="Times New Roman" panose="02020603050405020304" pitchFamily="18" charset="0"/>
                        </a:rPr>
                        <a:t>90mmHg </a:t>
                      </a:r>
                      <a:r>
                        <a:rPr lang="ja-JP" altLang="en-US" sz="1100" kern="100" dirty="0">
                          <a:effectLst/>
                          <a:latin typeface="游ゴシック" panose="020B0400000000000000" pitchFamily="50" charset="-128"/>
                          <a:ea typeface="+mn-ea"/>
                          <a:cs typeface="Times New Roman" panose="02020603050405020304" pitchFamily="18" charset="0"/>
                        </a:rPr>
                        <a:t>または 血圧を下げる薬を使用中</a:t>
                      </a:r>
                    </a:p>
                    <a:p>
                      <a:pPr algn="just">
                        <a:lnSpc>
                          <a:spcPts val="1500"/>
                        </a:lnSpc>
                        <a:spcAft>
                          <a:spcPts val="0"/>
                        </a:spcAft>
                      </a:pPr>
                      <a:r>
                        <a:rPr lang="ja-JP" altLang="en-US" sz="1100" kern="100" dirty="0">
                          <a:effectLst/>
                          <a:latin typeface="游ゴシック" panose="020B0400000000000000" pitchFamily="50" charset="-128"/>
                          <a:ea typeface="+mn-ea"/>
                          <a:cs typeface="Times New Roman" panose="02020603050405020304" pitchFamily="18" charset="0"/>
                        </a:rPr>
                        <a:t>糖尿病：</a:t>
                      </a:r>
                      <a:r>
                        <a:rPr lang="en-US" altLang="ja-JP" sz="1100" kern="100" dirty="0">
                          <a:effectLst/>
                          <a:latin typeface="游ゴシック" panose="020B0400000000000000" pitchFamily="50" charset="-128"/>
                          <a:ea typeface="+mn-ea"/>
                          <a:cs typeface="Times New Roman" panose="02020603050405020304" pitchFamily="18" charset="0"/>
                        </a:rPr>
                        <a:t>HbA1c</a:t>
                      </a:r>
                      <a:r>
                        <a:rPr lang="ja-JP" altLang="en-US" sz="1100" kern="100" dirty="0">
                          <a:effectLst/>
                          <a:latin typeface="游ゴシック" panose="020B0400000000000000" pitchFamily="50" charset="-128"/>
                          <a:ea typeface="+mn-ea"/>
                          <a:cs typeface="Times New Roman" panose="02020603050405020304" pitchFamily="18" charset="0"/>
                        </a:rPr>
                        <a:t>≧</a:t>
                      </a:r>
                      <a:r>
                        <a:rPr lang="en-US" altLang="ja-JP" sz="1100" kern="100" dirty="0">
                          <a:effectLst/>
                          <a:latin typeface="游ゴシック" panose="020B0400000000000000" pitchFamily="50" charset="-128"/>
                          <a:ea typeface="+mn-ea"/>
                          <a:cs typeface="Times New Roman" panose="02020603050405020304" pitchFamily="18" charset="0"/>
                        </a:rPr>
                        <a:t>6.5% </a:t>
                      </a:r>
                      <a:r>
                        <a:rPr lang="ja-JP" altLang="en-US" sz="1100" kern="100" dirty="0">
                          <a:effectLst/>
                          <a:latin typeface="游ゴシック" panose="020B0400000000000000" pitchFamily="50" charset="-128"/>
                          <a:ea typeface="+mn-ea"/>
                          <a:cs typeface="Times New Roman" panose="02020603050405020304" pitchFamily="18" charset="0"/>
                        </a:rPr>
                        <a:t>または 血糖を下げる薬又はインスリン注射使用中</a:t>
                      </a:r>
                    </a:p>
                    <a:p>
                      <a:pPr algn="just">
                        <a:lnSpc>
                          <a:spcPts val="1500"/>
                        </a:lnSpc>
                        <a:spcAft>
                          <a:spcPts val="0"/>
                        </a:spcAft>
                      </a:pPr>
                      <a:r>
                        <a:rPr lang="ja-JP" altLang="en-US" sz="1100" kern="100" dirty="0">
                          <a:effectLst/>
                          <a:latin typeface="游ゴシック" panose="020B0400000000000000" pitchFamily="50" charset="-128"/>
                          <a:ea typeface="+mn-ea"/>
                          <a:cs typeface="Times New Roman" panose="02020603050405020304" pitchFamily="18" charset="0"/>
                        </a:rPr>
                        <a:t>脂質異常症</a:t>
                      </a:r>
                      <a:r>
                        <a:rPr lang="en-US" altLang="ja-JP" sz="1100" kern="100" dirty="0">
                          <a:effectLst/>
                          <a:latin typeface="游ゴシック" panose="020B0400000000000000" pitchFamily="50" charset="-128"/>
                          <a:ea typeface="+mn-ea"/>
                          <a:cs typeface="Times New Roman" panose="02020603050405020304" pitchFamily="18" charset="0"/>
                        </a:rPr>
                        <a:t>: LDL-</a:t>
                      </a:r>
                      <a:r>
                        <a:rPr lang="ja-JP" altLang="en-US" sz="1100" kern="100" dirty="0">
                          <a:effectLst/>
                          <a:latin typeface="游ゴシック" panose="020B0400000000000000" pitchFamily="50" charset="-128"/>
                          <a:ea typeface="+mn-ea"/>
                          <a:cs typeface="Times New Roman" panose="02020603050405020304" pitchFamily="18" charset="0"/>
                        </a:rPr>
                        <a:t>コレステロール≧</a:t>
                      </a:r>
                      <a:r>
                        <a:rPr lang="en-US" altLang="ja-JP" sz="1100" kern="100" dirty="0">
                          <a:effectLst/>
                          <a:latin typeface="游ゴシック" panose="020B0400000000000000" pitchFamily="50" charset="-128"/>
                          <a:ea typeface="+mn-ea"/>
                          <a:cs typeface="Times New Roman" panose="02020603050405020304" pitchFamily="18" charset="0"/>
                        </a:rPr>
                        <a:t>140mg/</a:t>
                      </a:r>
                      <a:r>
                        <a:rPr lang="en-US" altLang="ja-JP" sz="1100" kern="100" dirty="0" err="1">
                          <a:effectLst/>
                          <a:latin typeface="游ゴシック" panose="020B0400000000000000" pitchFamily="50" charset="-128"/>
                          <a:ea typeface="+mn-ea"/>
                          <a:cs typeface="Times New Roman" panose="02020603050405020304" pitchFamily="18" charset="0"/>
                        </a:rPr>
                        <a:t>dL</a:t>
                      </a:r>
                      <a:r>
                        <a:rPr lang="en-US" altLang="ja-JP" sz="1100" kern="100" dirty="0">
                          <a:effectLst/>
                          <a:latin typeface="游ゴシック" panose="020B0400000000000000" pitchFamily="50" charset="-128"/>
                          <a:ea typeface="+mn-ea"/>
                          <a:cs typeface="Times New Roman" panose="02020603050405020304" pitchFamily="18" charset="0"/>
                        </a:rPr>
                        <a:t> </a:t>
                      </a:r>
                      <a:r>
                        <a:rPr lang="ja-JP" altLang="en-US" sz="1100" kern="100" dirty="0">
                          <a:effectLst/>
                          <a:latin typeface="游ゴシック" panose="020B0400000000000000" pitchFamily="50" charset="-128"/>
                          <a:ea typeface="+mn-ea"/>
                          <a:cs typeface="Times New Roman" panose="02020603050405020304" pitchFamily="18" charset="0"/>
                        </a:rPr>
                        <a:t>または 中性脂肪≧</a:t>
                      </a:r>
                      <a:r>
                        <a:rPr lang="en-US" altLang="ja-JP" sz="1100" kern="100" dirty="0">
                          <a:effectLst/>
                          <a:latin typeface="游ゴシック" panose="020B0400000000000000" pitchFamily="50" charset="-128"/>
                          <a:ea typeface="+mn-ea"/>
                          <a:cs typeface="Times New Roman" panose="02020603050405020304" pitchFamily="18" charset="0"/>
                        </a:rPr>
                        <a:t>150mg/</a:t>
                      </a:r>
                      <a:r>
                        <a:rPr lang="en-US" altLang="ja-JP" sz="1100" kern="100" dirty="0" err="1">
                          <a:effectLst/>
                          <a:latin typeface="游ゴシック" panose="020B0400000000000000" pitchFamily="50" charset="-128"/>
                          <a:ea typeface="+mn-ea"/>
                          <a:cs typeface="Times New Roman" panose="02020603050405020304" pitchFamily="18" charset="0"/>
                        </a:rPr>
                        <a:t>dL</a:t>
                      </a:r>
                      <a:r>
                        <a:rPr lang="en-US" altLang="ja-JP" sz="1100" kern="100" dirty="0">
                          <a:effectLst/>
                          <a:latin typeface="游ゴシック" panose="020B0400000000000000" pitchFamily="50" charset="-128"/>
                          <a:ea typeface="+mn-ea"/>
                          <a:cs typeface="Times New Roman" panose="02020603050405020304" pitchFamily="18" charset="0"/>
                        </a:rPr>
                        <a:t> </a:t>
                      </a:r>
                      <a:r>
                        <a:rPr lang="ja-JP" altLang="en-US" sz="1100" kern="100" dirty="0">
                          <a:effectLst/>
                          <a:latin typeface="游ゴシック" panose="020B0400000000000000" pitchFamily="50" charset="-128"/>
                          <a:ea typeface="+mn-ea"/>
                          <a:cs typeface="Times New Roman" panose="02020603050405020304" pitchFamily="18" charset="0"/>
                        </a:rPr>
                        <a:t>または </a:t>
                      </a:r>
                      <a:r>
                        <a:rPr lang="en-US" altLang="ja-JP" sz="1100" kern="100" dirty="0">
                          <a:effectLst/>
                          <a:latin typeface="游ゴシック" panose="020B0400000000000000" pitchFamily="50" charset="-128"/>
                          <a:ea typeface="+mn-ea"/>
                          <a:cs typeface="Times New Roman" panose="02020603050405020304" pitchFamily="18" charset="0"/>
                        </a:rPr>
                        <a:t>HDL-</a:t>
                      </a:r>
                      <a:r>
                        <a:rPr lang="ja-JP" altLang="en-US" sz="1100" kern="100" dirty="0">
                          <a:effectLst/>
                          <a:latin typeface="游ゴシック" panose="020B0400000000000000" pitchFamily="50" charset="-128"/>
                          <a:ea typeface="+mn-ea"/>
                          <a:cs typeface="Times New Roman" panose="02020603050405020304" pitchFamily="18" charset="0"/>
                        </a:rPr>
                        <a:t>コレステロール＜</a:t>
                      </a:r>
                      <a:r>
                        <a:rPr lang="en-US" altLang="ja-JP" sz="1100" kern="100" dirty="0">
                          <a:effectLst/>
                          <a:latin typeface="游ゴシック" panose="020B0400000000000000" pitchFamily="50" charset="-128"/>
                          <a:ea typeface="+mn-ea"/>
                          <a:cs typeface="Times New Roman" panose="02020603050405020304" pitchFamily="18" charset="0"/>
                        </a:rPr>
                        <a:t>40mg/</a:t>
                      </a:r>
                      <a:r>
                        <a:rPr lang="en-US" altLang="ja-JP" sz="1100" kern="100" dirty="0" err="1">
                          <a:effectLst/>
                          <a:latin typeface="游ゴシック" panose="020B0400000000000000" pitchFamily="50" charset="-128"/>
                          <a:ea typeface="+mn-ea"/>
                          <a:cs typeface="Times New Roman" panose="02020603050405020304" pitchFamily="18" charset="0"/>
                        </a:rPr>
                        <a:t>dL</a:t>
                      </a:r>
                      <a:r>
                        <a:rPr lang="en-US" altLang="ja-JP" sz="1100" kern="100" dirty="0">
                          <a:effectLst/>
                          <a:latin typeface="游ゴシック" panose="020B0400000000000000" pitchFamily="50" charset="-128"/>
                          <a:ea typeface="+mn-ea"/>
                          <a:cs typeface="Times New Roman" panose="02020603050405020304" pitchFamily="18" charset="0"/>
                        </a:rPr>
                        <a:t> </a:t>
                      </a:r>
                      <a:r>
                        <a:rPr lang="ja-JP" altLang="en-US" sz="1100" kern="100" dirty="0">
                          <a:effectLst/>
                          <a:latin typeface="游ゴシック" panose="020B0400000000000000" pitchFamily="50" charset="-128"/>
                          <a:ea typeface="+mn-ea"/>
                          <a:cs typeface="Times New Roman" panose="02020603050405020304" pitchFamily="18" charset="0"/>
                        </a:rPr>
                        <a:t>または</a:t>
                      </a:r>
                      <a:endParaRPr lang="en-US" altLang="ja-JP" sz="1100" kern="100" dirty="0">
                        <a:effectLst/>
                        <a:latin typeface="游ゴシック" panose="020B0400000000000000" pitchFamily="50" charset="-128"/>
                        <a:ea typeface="+mn-ea"/>
                        <a:cs typeface="Times New Roman" panose="02020603050405020304" pitchFamily="18" charset="0"/>
                      </a:endParaRPr>
                    </a:p>
                    <a:p>
                      <a:pPr algn="just">
                        <a:lnSpc>
                          <a:spcPts val="1500"/>
                        </a:lnSpc>
                        <a:spcAft>
                          <a:spcPts val="0"/>
                        </a:spcAft>
                      </a:pPr>
                      <a:r>
                        <a:rPr lang="ja-JP" altLang="en-US" sz="1100" kern="100" dirty="0">
                          <a:effectLst/>
                          <a:latin typeface="游ゴシック" panose="020B0400000000000000" pitchFamily="50" charset="-128"/>
                          <a:ea typeface="+mn-ea"/>
                          <a:cs typeface="Times New Roman" panose="02020603050405020304" pitchFamily="18" charset="0"/>
                        </a:rPr>
                        <a:t>　　　　　</a:t>
                      </a:r>
                      <a:r>
                        <a:rPr lang="ja-JP" altLang="en-US" sz="1100" kern="100" baseline="0" dirty="0">
                          <a:effectLst/>
                          <a:latin typeface="游ゴシック" panose="020B0400000000000000" pitchFamily="50" charset="-128"/>
                          <a:ea typeface="+mn-ea"/>
                          <a:cs typeface="Times New Roman" panose="02020603050405020304" pitchFamily="18" charset="0"/>
                        </a:rPr>
                        <a:t> </a:t>
                      </a:r>
                      <a:r>
                        <a:rPr lang="ja-JP" altLang="en-US" sz="1100" kern="100" dirty="0">
                          <a:effectLst/>
                          <a:latin typeface="游ゴシック" panose="020B0400000000000000" pitchFamily="50" charset="-128"/>
                          <a:ea typeface="+mn-ea"/>
                          <a:cs typeface="Times New Roman" panose="02020603050405020304" pitchFamily="18" charset="0"/>
                        </a:rPr>
                        <a:t>コレステロールや中性脂肪を下げる薬を使用中</a:t>
                      </a:r>
                    </a:p>
                    <a:p>
                      <a:pPr algn="just">
                        <a:lnSpc>
                          <a:spcPts val="1500"/>
                        </a:lnSpc>
                        <a:spcAft>
                          <a:spcPts val="0"/>
                        </a:spcAft>
                      </a:pPr>
                      <a:r>
                        <a:rPr lang="ja-JP" altLang="en-US" sz="1100" kern="100" dirty="0">
                          <a:effectLst/>
                          <a:latin typeface="游ゴシック" panose="020B0400000000000000" pitchFamily="50" charset="-128"/>
                          <a:ea typeface="+mn-ea"/>
                          <a:cs typeface="Times New Roman" panose="02020603050405020304" pitchFamily="18" charset="0"/>
                        </a:rPr>
                        <a:t>未治療者：上記の疾患に該当する者のうち、該当する薬を使用していない者</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txBody>
                  <a:tcPr marL="7801" marR="7801" marT="0" marB="0" anchor="ctr"/>
                </a:tc>
                <a:tc hMerge="1">
                  <a:txBody>
                    <a:bodyPr/>
                    <a:lstStyle/>
                    <a:p>
                      <a:pPr algn="just">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just">
                        <a:lnSpc>
                          <a:spcPts val="1500"/>
                        </a:lnSpc>
                        <a:spcAft>
                          <a:spcPts val="0"/>
                        </a:spcAft>
                      </a:pP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pPr algn="ctr">
                        <a:lnSpc>
                          <a:spcPts val="1500"/>
                        </a:lnSpc>
                        <a:spcAft>
                          <a:spcPts val="0"/>
                        </a:spcAft>
                      </a:pP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742293174"/>
                  </a:ext>
                </a:extLst>
              </a:tr>
              <a:tr h="61585">
                <a:tc>
                  <a:txBody>
                    <a:bodyPr/>
                    <a:lstStyle/>
                    <a:p>
                      <a:pPr algn="ctr">
                        <a:lnSpc>
                          <a:spcPts val="1500"/>
                        </a:lnSpc>
                        <a:spcAft>
                          <a:spcPts val="0"/>
                        </a:spcAft>
                      </a:pPr>
                      <a:r>
                        <a:rPr lang="en-US" sz="1100" kern="100" dirty="0">
                          <a:effectLst/>
                        </a:rPr>
                        <a:t>23</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特定保健指導の実施率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13.1%</a:t>
                      </a:r>
                      <a:r>
                        <a:rPr lang="ja-JP" sz="1100" kern="100">
                          <a:effectLst/>
                        </a:rPr>
                        <a:t>（</a:t>
                      </a:r>
                      <a:r>
                        <a:rPr lang="en-US" sz="1100" kern="100">
                          <a:effectLst/>
                        </a:rPr>
                        <a:t>H27</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20.2%</a:t>
                      </a:r>
                      <a:r>
                        <a:rPr lang="ja-JP" sz="1100" kern="100">
                          <a:effectLst/>
                        </a:rPr>
                        <a:t>（</a:t>
                      </a:r>
                      <a:r>
                        <a:rPr lang="en-US" sz="1100" kern="100">
                          <a:effectLst/>
                        </a:rPr>
                        <a:t>H30</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22.1%</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269214792"/>
                  </a:ext>
                </a:extLst>
              </a:tr>
            </a:tbl>
          </a:graphicData>
        </a:graphic>
      </p:graphicFrame>
      <p:sp>
        <p:nvSpPr>
          <p:cNvPr id="9" name="正方形/長方形 8"/>
          <p:cNvSpPr/>
          <p:nvPr/>
        </p:nvSpPr>
        <p:spPr>
          <a:xfrm>
            <a:off x="108315" y="4641655"/>
            <a:ext cx="8871045" cy="2062103"/>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＜これまでの取組み＞</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特定保健指導の促進・技術向上に向け、市町村に対してスキルアップ研修会のほか、保健事業の企画力強化のためのワークショップ等を実施。また、保健事業への</a:t>
            </a:r>
            <a:r>
              <a:rPr kumimoji="1" lang="en-US" altLang="ja-JP" sz="1600" dirty="0">
                <a:solidFill>
                  <a:schemeClr val="tx1"/>
                </a:solidFill>
                <a:latin typeface="Meiryo UI" panose="020B0604030504040204" pitchFamily="50" charset="-128"/>
                <a:ea typeface="Meiryo UI" panose="020B0604030504040204" pitchFamily="50" charset="-128"/>
              </a:rPr>
              <a:t>KDB</a:t>
            </a:r>
            <a:r>
              <a:rPr kumimoji="1" lang="ja-JP" altLang="en-US" sz="1600" dirty="0">
                <a:solidFill>
                  <a:schemeClr val="tx1"/>
                </a:solidFill>
                <a:latin typeface="Meiryo UI" panose="020B0604030504040204" pitchFamily="50" charset="-128"/>
                <a:ea typeface="Meiryo UI" panose="020B0604030504040204" pitchFamily="50" charset="-128"/>
              </a:rPr>
              <a:t>データの活用についてアドバイスも行った。</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大阪独自の効率的・効果的な保健指導プログラムの市町村展開に向け、分析・開発・検証等を進めてきた。</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未治療者や治療中断者への受診勧奨を促すため、保健事業の対象者抽出ツールを作成し、その活用を支援・促進する研修会を市町村及び保健所を対象に実施。さらに、国保連合会と連携して、市町村の個別相談等の支援を実施。</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a:xfrm>
            <a:off x="7125237" y="6614824"/>
            <a:ext cx="2057400" cy="365125"/>
          </a:xfrm>
        </p:spPr>
        <p:txBody>
          <a:bodyPr/>
          <a:lstStyle/>
          <a:p>
            <a:fld id="{79A255B7-DF0D-498B-9D3A-3E2ADC60EC3B}" type="slidenum">
              <a:rPr kumimoji="1" lang="ja-JP" altLang="en-US" smtClean="0">
                <a:solidFill>
                  <a:schemeClr val="tx1"/>
                </a:solidFill>
              </a:rPr>
              <a:t>20</a:t>
            </a:fld>
            <a:endParaRPr kumimoji="1" lang="ja-JP" altLang="en-US" dirty="0">
              <a:solidFill>
                <a:schemeClr val="tx1"/>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2188030491"/>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3450285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4" name="テキスト ボックス 3"/>
          <p:cNvSpPr txBox="1"/>
          <p:nvPr/>
        </p:nvSpPr>
        <p:spPr>
          <a:xfrm>
            <a:off x="108315" y="930470"/>
            <a:ext cx="8871045" cy="3539430"/>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３府民の健康づくりを支える社会環境整備</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「健康づくりを進める住民の自主組織の数」、「“健康経営”に取り組む中小企業数」については大幅に増加しており、目標を達成。</a:t>
            </a: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一方で、「ボランティア活動の参加者数」はベースライン値に比べ減少しているが、新型コロナウイルス感染拡大の影響を受けた可能性も考えられる。</a:t>
            </a:r>
          </a:p>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社会環境整備は、府民の健康づくり活動を支える基盤となるものであり、引き続き重点的な取組みが必要。</a:t>
            </a:r>
          </a:p>
        </p:txBody>
      </p:sp>
      <p:graphicFrame>
        <p:nvGraphicFramePr>
          <p:cNvPr id="6" name="表 5"/>
          <p:cNvGraphicFramePr>
            <a:graphicFrameLocks noGrp="1"/>
          </p:cNvGraphicFramePr>
          <p:nvPr>
            <p:extLst>
              <p:ext uri="{D42A27DB-BD31-4B8C-83A1-F6EECF244321}">
                <p14:modId xmlns:p14="http://schemas.microsoft.com/office/powerpoint/2010/main" val="1068437948"/>
              </p:ext>
            </p:extLst>
          </p:nvPr>
        </p:nvGraphicFramePr>
        <p:xfrm>
          <a:off x="241869" y="1483096"/>
          <a:ext cx="8603935" cy="1333500"/>
        </p:xfrm>
        <a:graphic>
          <a:graphicData uri="http://schemas.openxmlformats.org/drawingml/2006/table">
            <a:tbl>
              <a:tblPr firstRow="1" firstCol="1" bandRow="1">
                <a:tableStyleId>{21E4AEA4-8DFA-4A89-87EB-49C32662AFE0}</a:tableStyleId>
              </a:tblPr>
              <a:tblGrid>
                <a:gridCol w="425660">
                  <a:extLst>
                    <a:ext uri="{9D8B030D-6E8A-4147-A177-3AD203B41FA5}">
                      <a16:colId xmlns:a16="http://schemas.microsoft.com/office/drawing/2014/main" val="694184939"/>
                    </a:ext>
                  </a:extLst>
                </a:gridCol>
                <a:gridCol w="2841387">
                  <a:extLst>
                    <a:ext uri="{9D8B030D-6E8A-4147-A177-3AD203B41FA5}">
                      <a16:colId xmlns:a16="http://schemas.microsoft.com/office/drawing/2014/main" val="1881563950"/>
                    </a:ext>
                  </a:extLst>
                </a:gridCol>
                <a:gridCol w="1441438">
                  <a:extLst>
                    <a:ext uri="{9D8B030D-6E8A-4147-A177-3AD203B41FA5}">
                      <a16:colId xmlns:a16="http://schemas.microsoft.com/office/drawing/2014/main" val="3831164704"/>
                    </a:ext>
                  </a:extLst>
                </a:gridCol>
                <a:gridCol w="1441438">
                  <a:extLst>
                    <a:ext uri="{9D8B030D-6E8A-4147-A177-3AD203B41FA5}">
                      <a16:colId xmlns:a16="http://schemas.microsoft.com/office/drawing/2014/main" val="833534750"/>
                    </a:ext>
                  </a:extLst>
                </a:gridCol>
                <a:gridCol w="1148955">
                  <a:extLst>
                    <a:ext uri="{9D8B030D-6E8A-4147-A177-3AD203B41FA5}">
                      <a16:colId xmlns:a16="http://schemas.microsoft.com/office/drawing/2014/main" val="2485166828"/>
                    </a:ext>
                  </a:extLst>
                </a:gridCol>
                <a:gridCol w="831473">
                  <a:extLst>
                    <a:ext uri="{9D8B030D-6E8A-4147-A177-3AD203B41FA5}">
                      <a16:colId xmlns:a16="http://schemas.microsoft.com/office/drawing/2014/main" val="629184732"/>
                    </a:ext>
                  </a:extLst>
                </a:gridCol>
                <a:gridCol w="473584">
                  <a:extLst>
                    <a:ext uri="{9D8B030D-6E8A-4147-A177-3AD203B41FA5}">
                      <a16:colId xmlns:a16="http://schemas.microsoft.com/office/drawing/2014/main" val="2348450851"/>
                    </a:ext>
                  </a:extLst>
                </a:gridCol>
              </a:tblGrid>
              <a:tr h="53784">
                <a:tc gridSpan="2">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目標値</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7">
                  <a:txBody>
                    <a:bodyPr/>
                    <a:lstStyle/>
                    <a:p>
                      <a:pPr algn="l">
                        <a:lnSpc>
                          <a:spcPts val="1500"/>
                        </a:lnSpc>
                        <a:spcAft>
                          <a:spcPts val="0"/>
                        </a:spcAft>
                      </a:pPr>
                      <a:r>
                        <a:rPr lang="ja-JP" sz="1100" kern="100" dirty="0">
                          <a:effectLst/>
                        </a:rPr>
                        <a:t>３　府民の健康づくりを支える社会環境整備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29128"/>
                  </a:ext>
                </a:extLst>
              </a:tr>
              <a:tr h="99905">
                <a:tc>
                  <a:txBody>
                    <a:bodyPr/>
                    <a:lstStyle/>
                    <a:p>
                      <a:pPr algn="ctr">
                        <a:lnSpc>
                          <a:spcPts val="1500"/>
                        </a:lnSpc>
                        <a:spcAft>
                          <a:spcPts val="0"/>
                        </a:spcAft>
                      </a:pPr>
                      <a:r>
                        <a:rPr lang="en-US" sz="1100" kern="100">
                          <a:effectLst/>
                        </a:rPr>
                        <a:t>24</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dirty="0">
                          <a:effectLst/>
                        </a:rPr>
                        <a:t>健康づくりを進める住民の自主組織の数（☆）</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715</a:t>
                      </a:r>
                      <a:r>
                        <a:rPr lang="ja-JP" sz="1100" kern="100" dirty="0">
                          <a:effectLst/>
                        </a:rPr>
                        <a:t>団体（</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1,196</a:t>
                      </a:r>
                      <a:r>
                        <a:rPr lang="ja-JP" sz="1100" kern="100" dirty="0">
                          <a:effectLst/>
                        </a:rPr>
                        <a:t>団体（</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1,068</a:t>
                      </a:r>
                      <a:r>
                        <a:rPr lang="ja-JP" sz="1100" kern="100" dirty="0">
                          <a:effectLst/>
                        </a:rPr>
                        <a:t>団体</a:t>
                      </a:r>
                    </a:p>
                    <a:p>
                      <a:pPr algn="ctr">
                        <a:lnSpc>
                          <a:spcPts val="1500"/>
                        </a:lnSpc>
                        <a:spcAft>
                          <a:spcPts val="0"/>
                        </a:spcAft>
                      </a:pPr>
                      <a:r>
                        <a:rPr lang="ja-JP" sz="1100" kern="100" dirty="0">
                          <a:effectLst/>
                        </a:rPr>
                        <a:t>（</a:t>
                      </a:r>
                      <a:r>
                        <a:rPr lang="en-US" sz="1100" kern="100" dirty="0">
                          <a:effectLst/>
                        </a:rPr>
                        <a:t>R5.5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増加</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990167537"/>
                  </a:ext>
                </a:extLst>
              </a:tr>
              <a:tr h="61585">
                <a:tc>
                  <a:txBody>
                    <a:bodyPr/>
                    <a:lstStyle/>
                    <a:p>
                      <a:pPr algn="ctr">
                        <a:lnSpc>
                          <a:spcPts val="1500"/>
                        </a:lnSpc>
                        <a:spcAft>
                          <a:spcPts val="0"/>
                        </a:spcAft>
                      </a:pPr>
                      <a:r>
                        <a:rPr lang="en-US" sz="1100" kern="100">
                          <a:effectLst/>
                        </a:rPr>
                        <a:t>25</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100">
                          <a:effectLst/>
                        </a:rPr>
                        <a:t>ボランティア活動の参加者数</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20.6%</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14.5%</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増加</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113718893"/>
                  </a:ext>
                </a:extLst>
              </a:tr>
              <a:tr h="164227">
                <a:tc>
                  <a:txBody>
                    <a:bodyPr/>
                    <a:lstStyle/>
                    <a:p>
                      <a:pPr algn="ctr">
                        <a:lnSpc>
                          <a:spcPts val="1500"/>
                        </a:lnSpc>
                        <a:spcAft>
                          <a:spcPts val="0"/>
                        </a:spcAft>
                      </a:pPr>
                      <a:r>
                        <a:rPr lang="en-US" sz="1100" kern="100">
                          <a:effectLst/>
                        </a:rPr>
                        <a:t>26</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just">
                        <a:lnSpc>
                          <a:spcPts val="1500"/>
                        </a:lnSpc>
                        <a:spcAft>
                          <a:spcPts val="0"/>
                        </a:spcAft>
                      </a:pPr>
                      <a:r>
                        <a:rPr lang="ja-JP" sz="1100" kern="0" dirty="0">
                          <a:effectLst/>
                        </a:rPr>
                        <a:t>“健康経営”に取り組む中小企業数</a:t>
                      </a:r>
                      <a:endParaRPr lang="ja-JP" sz="1100" kern="100" dirty="0">
                        <a:effectLst/>
                      </a:endParaRPr>
                    </a:p>
                    <a:p>
                      <a:pPr algn="just">
                        <a:lnSpc>
                          <a:spcPts val="1500"/>
                        </a:lnSpc>
                        <a:spcAft>
                          <a:spcPts val="0"/>
                        </a:spcAft>
                      </a:pPr>
                      <a:r>
                        <a:rPr lang="ja-JP" sz="1100" kern="0" dirty="0">
                          <a:effectLst/>
                        </a:rPr>
                        <a:t>（「健康宣言企業」数（協会けんぽ））</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142</a:t>
                      </a:r>
                      <a:r>
                        <a:rPr lang="ja-JP" sz="1100" kern="100">
                          <a:effectLst/>
                        </a:rPr>
                        <a:t>企業（</a:t>
                      </a:r>
                      <a:r>
                        <a:rPr lang="en-US" sz="1100" kern="100">
                          <a:effectLst/>
                        </a:rPr>
                        <a:t>H30.3</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2,001</a:t>
                      </a:r>
                      <a:r>
                        <a:rPr lang="ja-JP" sz="1100" kern="100">
                          <a:effectLst/>
                        </a:rPr>
                        <a:t>企業（</a:t>
                      </a:r>
                      <a:r>
                        <a:rPr lang="en-US" sz="1100" kern="100">
                          <a:effectLst/>
                        </a:rPr>
                        <a:t>R3.2</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4,067</a:t>
                      </a:r>
                      <a:r>
                        <a:rPr lang="ja-JP" sz="1100" kern="100" dirty="0">
                          <a:effectLst/>
                        </a:rPr>
                        <a:t>企業（</a:t>
                      </a:r>
                      <a:r>
                        <a:rPr lang="en-US" sz="1100" kern="100" dirty="0">
                          <a:effectLst/>
                        </a:rPr>
                        <a:t>R5.6</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2,000</a:t>
                      </a:r>
                      <a:r>
                        <a:rPr lang="ja-JP" sz="1100" kern="100" dirty="0">
                          <a:effectLst/>
                        </a:rPr>
                        <a:t>企業</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722718793"/>
                  </a:ext>
                </a:extLst>
              </a:tr>
            </a:tbl>
          </a:graphicData>
        </a:graphic>
      </p:graphicFrame>
      <p:sp>
        <p:nvSpPr>
          <p:cNvPr id="7" name="正方形/長方形 6"/>
          <p:cNvSpPr/>
          <p:nvPr/>
        </p:nvSpPr>
        <p:spPr>
          <a:xfrm>
            <a:off x="108315" y="4589005"/>
            <a:ext cx="8871045" cy="1323439"/>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＜これまでの取組み＞</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健康アプリ「アスマイル」を活用し、民間企業と連携したウォーキングイベントを開催。</a:t>
            </a:r>
            <a:endParaRPr kumimoji="1" lang="en-US" altLang="ja-JP" sz="16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600" dirty="0">
                <a:solidFill>
                  <a:schemeClr val="tx1"/>
                </a:solidFill>
                <a:latin typeface="Meiryo UI" panose="020B0604030504040204" pitchFamily="50" charset="-128"/>
                <a:ea typeface="Meiryo UI" panose="020B0604030504040204" pitchFamily="50" charset="-128"/>
              </a:rPr>
              <a:t>中小企業の抱える健康課題・ニーズに対応したセミナーを開催するほか、企業に対し健康経営の取組み状況を取材し、動画及び取材記事にまとめ「健活１０」ポータルサイトに健康経営ページとして掲載する等、健康経営について啓発を実施し、職場における健康づくりを促進。</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8" name="スライド番号プレースホルダー 7"/>
          <p:cNvSpPr>
            <a:spLocks noGrp="1"/>
          </p:cNvSpPr>
          <p:nvPr>
            <p:ph type="sldNum" sz="quarter" idx="12"/>
          </p:nvPr>
        </p:nvSpPr>
        <p:spPr>
          <a:xfrm>
            <a:off x="7138116" y="6557270"/>
            <a:ext cx="2057400" cy="365125"/>
          </a:xfrm>
        </p:spPr>
        <p:txBody>
          <a:bodyPr/>
          <a:lstStyle/>
          <a:p>
            <a:fld id="{79A255B7-DF0D-498B-9D3A-3E2ADC60EC3B}" type="slidenum">
              <a:rPr kumimoji="1" lang="ja-JP" altLang="en-US" smtClean="0">
                <a:solidFill>
                  <a:schemeClr val="tx1"/>
                </a:solidFill>
              </a:rPr>
              <a:t>21</a:t>
            </a:fld>
            <a:endParaRPr kumimoji="1" lang="ja-JP" altLang="en-US" dirty="0">
              <a:solidFill>
                <a:schemeClr val="tx1"/>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508623824"/>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35603129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68">
            <a:extLst>
              <a:ext uri="{FF2B5EF4-FFF2-40B4-BE49-F238E27FC236}">
                <a16:creationId xmlns:a16="http://schemas.microsoft.com/office/drawing/2014/main" id="{EBE3345E-AD20-5798-263E-4A1A0A79AF03}"/>
              </a:ext>
            </a:extLst>
          </p:cNvPr>
          <p:cNvSpPr/>
          <p:nvPr/>
        </p:nvSpPr>
        <p:spPr>
          <a:xfrm>
            <a:off x="132281" y="941503"/>
            <a:ext cx="8831926" cy="2011414"/>
          </a:xfrm>
          <a:prstGeom prst="roundRect">
            <a:avLst>
              <a:gd name="adj" fmla="val 2370"/>
            </a:avLst>
          </a:prstGeom>
          <a:noFill/>
        </p:spPr>
        <p:style>
          <a:lnRef idx="1">
            <a:schemeClr val="dk1"/>
          </a:lnRef>
          <a:fillRef idx="2">
            <a:schemeClr val="dk1"/>
          </a:fillRef>
          <a:effectRef idx="1">
            <a:schemeClr val="dk1"/>
          </a:effectRef>
          <a:fontRef idx="minor">
            <a:schemeClr val="dk1"/>
          </a:fontRef>
        </p:style>
        <p:txBody>
          <a:bodyPr rtlCol="0" anchor="ctr"/>
          <a:lstStyle/>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BDD0AAD0-6F18-55AB-AA90-585E32AC8960}"/>
              </a:ext>
            </a:extLst>
          </p:cNvPr>
          <p:cNvSpPr txBox="1"/>
          <p:nvPr/>
        </p:nvSpPr>
        <p:spPr>
          <a:xfrm>
            <a:off x="127209" y="952874"/>
            <a:ext cx="8662403" cy="233397"/>
          </a:xfrm>
          <a:prstGeom prst="rect">
            <a:avLst/>
          </a:prstGeom>
          <a:noFill/>
        </p:spPr>
        <p:txBody>
          <a:bodyPr wrap="square" rtlCol="0">
            <a:spAutoFit/>
          </a:bodyPr>
          <a:lstStyle/>
          <a:p>
            <a:pPr marL="109313" indent="-109313">
              <a:lnSpc>
                <a:spcPts val="1143"/>
              </a:lnSpc>
            </a:pPr>
            <a:r>
              <a:rPr lang="en-US" altLang="ja-JP"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14"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行政等が取り組む数値目標</a:t>
            </a:r>
            <a:r>
              <a:rPr lang="ja-JP" altLang="en-US"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の達成状況</a:t>
            </a:r>
            <a:r>
              <a:rPr lang="en-US" altLang="ja-JP"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評価が</a:t>
            </a:r>
            <a:r>
              <a:rPr lang="en-US" altLang="ja-JP"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項目と最も多く、次いで、</a:t>
            </a:r>
            <a:r>
              <a:rPr lang="en-US" altLang="ja-JP"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a:t>
            </a:r>
            <a:r>
              <a:rPr lang="ja-JP" altLang="en-US"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評価が</a:t>
            </a:r>
            <a:r>
              <a:rPr lang="en-US" altLang="ja-JP"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項目、</a:t>
            </a:r>
            <a:r>
              <a:rPr lang="en-US" altLang="ja-JP"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D</a:t>
            </a:r>
            <a:r>
              <a:rPr lang="ja-JP" altLang="en-US"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評価が８項目、</a:t>
            </a:r>
            <a:r>
              <a:rPr lang="en-US" altLang="ja-JP"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評価が３項目</a:t>
            </a:r>
            <a:endParaRPr lang="en-US" altLang="ja-JP" sz="1214"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7">
            <a:extLst>
              <a:ext uri="{FF2B5EF4-FFF2-40B4-BE49-F238E27FC236}">
                <a16:creationId xmlns:a16="http://schemas.microsoft.com/office/drawing/2014/main" id="{6C6D0220-5F6D-A68F-80AF-EBC30DBC3F3D}"/>
              </a:ext>
            </a:extLst>
          </p:cNvPr>
          <p:cNvGraphicFramePr>
            <a:graphicFrameLocks noGrp="1"/>
          </p:cNvGraphicFramePr>
          <p:nvPr>
            <p:extLst>
              <p:ext uri="{D42A27DB-BD31-4B8C-83A1-F6EECF244321}">
                <p14:modId xmlns:p14="http://schemas.microsoft.com/office/powerpoint/2010/main" val="3432366802"/>
              </p:ext>
            </p:extLst>
          </p:nvPr>
        </p:nvGraphicFramePr>
        <p:xfrm>
          <a:off x="202501" y="1199735"/>
          <a:ext cx="6096000" cy="529772"/>
        </p:xfrm>
        <a:graphic>
          <a:graphicData uri="http://schemas.openxmlformats.org/drawingml/2006/table">
            <a:tbl>
              <a:tblPr bandRow="1">
                <a:tableStyleId>{5C22544A-7EE6-4342-B048-85BDC9FD1C3A}</a:tableStyleId>
              </a:tblPr>
              <a:tblGrid>
                <a:gridCol w="1219200">
                  <a:extLst>
                    <a:ext uri="{9D8B030D-6E8A-4147-A177-3AD203B41FA5}">
                      <a16:colId xmlns:a16="http://schemas.microsoft.com/office/drawing/2014/main" val="444488722"/>
                    </a:ext>
                  </a:extLst>
                </a:gridCol>
                <a:gridCol w="1219200">
                  <a:extLst>
                    <a:ext uri="{9D8B030D-6E8A-4147-A177-3AD203B41FA5}">
                      <a16:colId xmlns:a16="http://schemas.microsoft.com/office/drawing/2014/main" val="2154238690"/>
                    </a:ext>
                  </a:extLst>
                </a:gridCol>
                <a:gridCol w="1219200">
                  <a:extLst>
                    <a:ext uri="{9D8B030D-6E8A-4147-A177-3AD203B41FA5}">
                      <a16:colId xmlns:a16="http://schemas.microsoft.com/office/drawing/2014/main" val="3406012466"/>
                    </a:ext>
                  </a:extLst>
                </a:gridCol>
                <a:gridCol w="1219200">
                  <a:extLst>
                    <a:ext uri="{9D8B030D-6E8A-4147-A177-3AD203B41FA5}">
                      <a16:colId xmlns:a16="http://schemas.microsoft.com/office/drawing/2014/main" val="158084864"/>
                    </a:ext>
                  </a:extLst>
                </a:gridCol>
                <a:gridCol w="1219200">
                  <a:extLst>
                    <a:ext uri="{9D8B030D-6E8A-4147-A177-3AD203B41FA5}">
                      <a16:colId xmlns:a16="http://schemas.microsoft.com/office/drawing/2014/main" val="537116793"/>
                    </a:ext>
                  </a:extLst>
                </a:gridCol>
              </a:tblGrid>
              <a:tr h="264886">
                <a:tc>
                  <a:txBody>
                    <a:bodyPr/>
                    <a:lstStyle/>
                    <a:p>
                      <a:pPr algn="ctr"/>
                      <a:r>
                        <a:rPr kumimoji="1" lang="en-US" altLang="ja-JP" sz="1100" dirty="0">
                          <a:latin typeface="Meiryo UI" panose="020B0604030504040204" pitchFamily="50" charset="-128"/>
                          <a:ea typeface="Meiryo UI" panose="020B0604030504040204" pitchFamily="50" charset="-128"/>
                        </a:rPr>
                        <a:t>A</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a:r>
                        <a:rPr kumimoji="1" lang="en-US" altLang="ja-JP" sz="1100" dirty="0">
                          <a:latin typeface="Meiryo UI" panose="020B0604030504040204" pitchFamily="50" charset="-128"/>
                          <a:ea typeface="Meiryo UI" panose="020B0604030504040204" pitchFamily="50" charset="-128"/>
                        </a:rPr>
                        <a:t>B</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a:r>
                        <a:rPr kumimoji="1" lang="en-US" altLang="ja-JP" sz="1100" dirty="0">
                          <a:latin typeface="Meiryo UI" panose="020B0604030504040204" pitchFamily="50" charset="-128"/>
                          <a:ea typeface="Meiryo UI" panose="020B0604030504040204" pitchFamily="50" charset="-128"/>
                        </a:rPr>
                        <a:t>C</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a:r>
                        <a:rPr kumimoji="1" lang="en-US" altLang="ja-JP" sz="1100" dirty="0">
                          <a:latin typeface="Meiryo UI" panose="020B0604030504040204" pitchFamily="50" charset="-128"/>
                          <a:ea typeface="Meiryo UI" panose="020B0604030504040204" pitchFamily="50" charset="-128"/>
                        </a:rPr>
                        <a:t>D</a:t>
                      </a:r>
                      <a:endParaRPr kumimoji="1" lang="ja-JP" altLang="en-US" sz="1100" dirty="0">
                        <a:latin typeface="Meiryo UI" panose="020B0604030504040204" pitchFamily="50" charset="-128"/>
                        <a:ea typeface="Meiryo UI" panose="020B0604030504040204" pitchFamily="50" charset="-128"/>
                      </a:endParaRPr>
                    </a:p>
                  </a:txBody>
                  <a:tcPr marL="65314" marR="65314" marT="32657" marB="32657"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a:r>
                        <a:rPr kumimoji="1" lang="ja-JP" altLang="en-US" sz="1100" dirty="0">
                          <a:latin typeface="Meiryo UI" panose="020B0604030504040204" pitchFamily="50" charset="-128"/>
                          <a:ea typeface="Meiryo UI" panose="020B0604030504040204" pitchFamily="50" charset="-128"/>
                        </a:rPr>
                        <a:t>計</a:t>
                      </a:r>
                    </a:p>
                  </a:txBody>
                  <a:tcPr marL="65314" marR="65314" marT="32657" marB="32657"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01192321"/>
                  </a:ext>
                </a:extLst>
              </a:tr>
              <a:tr h="264886">
                <a:tc>
                  <a:txBody>
                    <a:bodyPr/>
                    <a:lstStyle/>
                    <a:p>
                      <a:pPr algn="ct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24</a:t>
                      </a:r>
                      <a:r>
                        <a:rPr kumimoji="1" lang="ja-JP" altLang="en-US" sz="1100" dirty="0">
                          <a:latin typeface="Meiryo UI" panose="020B0604030504040204" pitchFamily="50" charset="-128"/>
                          <a:ea typeface="Meiryo UI" panose="020B0604030504040204" pitchFamily="50" charset="-128"/>
                        </a:rPr>
                        <a:t>％）</a:t>
                      </a:r>
                    </a:p>
                  </a:txBody>
                  <a:tcPr marL="65314" marR="65314" marT="32657" marB="32657"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a:r>
                        <a:rPr kumimoji="1" lang="en-US" altLang="ja-JP" sz="1100" dirty="0">
                          <a:latin typeface="Meiryo UI" panose="020B0604030504040204" pitchFamily="50" charset="-128"/>
                          <a:ea typeface="Meiryo UI" panose="020B0604030504040204" pitchFamily="50" charset="-128"/>
                        </a:rPr>
                        <a:t>18</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47</a:t>
                      </a:r>
                      <a:r>
                        <a:rPr kumimoji="1" lang="ja-JP" altLang="en-US" sz="1100" dirty="0">
                          <a:latin typeface="Meiryo UI" panose="020B0604030504040204" pitchFamily="50" charset="-128"/>
                          <a:ea typeface="Meiryo UI" panose="020B0604030504040204" pitchFamily="50" charset="-128"/>
                        </a:rPr>
                        <a:t>％）</a:t>
                      </a:r>
                    </a:p>
                  </a:txBody>
                  <a:tcPr marL="65314" marR="65314" marT="32657" marB="32657"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a:r>
                        <a:rPr kumimoji="1" lang="ja-JP" altLang="en-US" sz="1100" dirty="0">
                          <a:latin typeface="Meiryo UI" panose="020B0604030504040204" pitchFamily="50" charset="-128"/>
                          <a:ea typeface="Meiryo UI" panose="020B0604030504040204" pitchFamily="50" charset="-128"/>
                        </a:rPr>
                        <a:t>３（８％）</a:t>
                      </a:r>
                    </a:p>
                  </a:txBody>
                  <a:tcPr marL="65314" marR="65314" marT="32657" marB="32657"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a:r>
                        <a:rPr kumimoji="1" lang="ja-JP" altLang="en-US" sz="1100" dirty="0">
                          <a:latin typeface="Meiryo UI" panose="020B0604030504040204" pitchFamily="50" charset="-128"/>
                          <a:ea typeface="Meiryo UI" panose="020B0604030504040204" pitchFamily="50" charset="-128"/>
                        </a:rPr>
                        <a:t>８（</a:t>
                      </a:r>
                      <a:r>
                        <a:rPr kumimoji="1" lang="en-US" altLang="ja-JP" sz="1100" dirty="0">
                          <a:latin typeface="Meiryo UI" panose="020B0604030504040204" pitchFamily="50" charset="-128"/>
                          <a:ea typeface="Meiryo UI" panose="020B0604030504040204" pitchFamily="50" charset="-128"/>
                        </a:rPr>
                        <a:t>21</a:t>
                      </a:r>
                      <a:r>
                        <a:rPr kumimoji="1" lang="ja-JP" altLang="en-US" sz="1100" dirty="0">
                          <a:latin typeface="Meiryo UI" panose="020B0604030504040204" pitchFamily="50" charset="-128"/>
                          <a:ea typeface="Meiryo UI" panose="020B0604030504040204" pitchFamily="50" charset="-128"/>
                        </a:rPr>
                        <a:t>％）</a:t>
                      </a:r>
                    </a:p>
                  </a:txBody>
                  <a:tcPr marL="65314" marR="65314" marT="32657" marB="32657"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a:r>
                        <a:rPr kumimoji="1" lang="en-US" altLang="ja-JP" sz="1100" dirty="0">
                          <a:latin typeface="Meiryo UI" panose="020B0604030504040204" pitchFamily="50" charset="-128"/>
                          <a:ea typeface="Meiryo UI" panose="020B0604030504040204" pitchFamily="50" charset="-128"/>
                        </a:rPr>
                        <a:t>38</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100</a:t>
                      </a:r>
                      <a:r>
                        <a:rPr kumimoji="1" lang="ja-JP" altLang="en-US" sz="1100" dirty="0">
                          <a:latin typeface="Meiryo UI" panose="020B0604030504040204" pitchFamily="50" charset="-128"/>
                          <a:ea typeface="Meiryo UI" panose="020B0604030504040204" pitchFamily="50" charset="-128"/>
                        </a:rPr>
                        <a:t>％）</a:t>
                      </a:r>
                    </a:p>
                  </a:txBody>
                  <a:tcPr marL="65314" marR="65314" marT="32657" marB="32657"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1494205"/>
                  </a:ext>
                </a:extLst>
              </a:tr>
            </a:tbl>
          </a:graphicData>
        </a:graphic>
      </p:graphicFrame>
      <p:sp>
        <p:nvSpPr>
          <p:cNvPr id="18" name="角丸四角形 68">
            <a:extLst>
              <a:ext uri="{FF2B5EF4-FFF2-40B4-BE49-F238E27FC236}">
                <a16:creationId xmlns:a16="http://schemas.microsoft.com/office/drawing/2014/main" id="{897CA74F-285E-8D09-64D3-66CB01BC3B6C}"/>
              </a:ext>
            </a:extLst>
          </p:cNvPr>
          <p:cNvSpPr/>
          <p:nvPr/>
        </p:nvSpPr>
        <p:spPr>
          <a:xfrm>
            <a:off x="203401" y="2015117"/>
            <a:ext cx="2838928" cy="892151"/>
          </a:xfrm>
          <a:prstGeom prst="roundRect">
            <a:avLst>
              <a:gd name="adj" fmla="val 2370"/>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A739958D-208D-6D11-480B-14E0E2241120}"/>
              </a:ext>
            </a:extLst>
          </p:cNvPr>
          <p:cNvSpPr txBox="1"/>
          <p:nvPr/>
        </p:nvSpPr>
        <p:spPr>
          <a:xfrm>
            <a:off x="185296" y="2012351"/>
            <a:ext cx="2871417" cy="897682"/>
          </a:xfrm>
          <a:prstGeom prst="rect">
            <a:avLst/>
          </a:prstGeom>
          <a:noFill/>
        </p:spPr>
        <p:txBody>
          <a:bodyPr wrap="square" rtlCol="0">
            <a:spAutoFit/>
          </a:bodyPr>
          <a:lstStyle/>
          <a:p>
            <a:pPr marL="191638" indent="-191638">
              <a:spcBef>
                <a:spcPts val="429"/>
              </a:spcBef>
            </a:pPr>
            <a:r>
              <a:rPr lang="en-US" altLang="ja-JP" sz="11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生活習慣病の予防（生活習慣の改善）</a:t>
            </a:r>
            <a:endParaRPr lang="en-US" altLang="ja-JP" sz="1100" b="1" u="sng" kern="100" dirty="0">
              <a:latin typeface="Meiryo UI" panose="020B0604030504040204" pitchFamily="50" charset="-128"/>
              <a:ea typeface="Meiryo UI" panose="020B0604030504040204" pitchFamily="50" charset="-128"/>
              <a:cs typeface="Meiryo UI" panose="020B0604030504040204" pitchFamily="50" charset="-128"/>
            </a:endParaRPr>
          </a:p>
          <a:p>
            <a:pPr>
              <a:spcBef>
                <a:spcPts val="429"/>
              </a:spcBef>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▸「ヘルスリテラシー」、「休養・睡眠」、「喫煙」、「歯と口の健康」は、いずれも目標を達成、もしくは改善傾向</a:t>
            </a:r>
          </a:p>
          <a:p>
            <a:pPr>
              <a:lnSpc>
                <a:spcPts val="1214"/>
              </a:lnSpc>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 「栄養・食生活」、「身体活動・運動」、「飲酒」、「こころの健康」は、ベースライン値と同程度、もしくは悪化</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68">
            <a:extLst>
              <a:ext uri="{FF2B5EF4-FFF2-40B4-BE49-F238E27FC236}">
                <a16:creationId xmlns:a16="http://schemas.microsoft.com/office/drawing/2014/main" id="{C6A1B074-1172-68F9-A452-457A307A8166}"/>
              </a:ext>
            </a:extLst>
          </p:cNvPr>
          <p:cNvSpPr/>
          <p:nvPr/>
        </p:nvSpPr>
        <p:spPr>
          <a:xfrm>
            <a:off x="3084640" y="2020151"/>
            <a:ext cx="2990651" cy="892151"/>
          </a:xfrm>
          <a:prstGeom prst="roundRect">
            <a:avLst>
              <a:gd name="adj" fmla="val 2370"/>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68">
            <a:extLst>
              <a:ext uri="{FF2B5EF4-FFF2-40B4-BE49-F238E27FC236}">
                <a16:creationId xmlns:a16="http://schemas.microsoft.com/office/drawing/2014/main" id="{1567F1F8-3BA6-1AEF-6BEF-D1C00C430858}"/>
              </a:ext>
            </a:extLst>
          </p:cNvPr>
          <p:cNvSpPr/>
          <p:nvPr/>
        </p:nvSpPr>
        <p:spPr>
          <a:xfrm>
            <a:off x="6117602" y="2020151"/>
            <a:ext cx="2765512" cy="892151"/>
          </a:xfrm>
          <a:prstGeom prst="roundRect">
            <a:avLst>
              <a:gd name="adj" fmla="val 2370"/>
            </a:avLst>
          </a:prstGeom>
        </p:spPr>
        <p:style>
          <a:lnRef idx="1">
            <a:schemeClr val="accent4"/>
          </a:lnRef>
          <a:fillRef idx="2">
            <a:schemeClr val="accent4"/>
          </a:fillRef>
          <a:effectRef idx="1">
            <a:schemeClr val="accent4"/>
          </a:effectRef>
          <a:fontRef idx="minor">
            <a:schemeClr val="dk1"/>
          </a:fontRef>
        </p:style>
        <p:txBody>
          <a:bodyPr rtlCol="0" anchor="ctr"/>
          <a:lstStyle/>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1337D23B-306B-C426-1629-E73558ACBEAB}"/>
              </a:ext>
            </a:extLst>
          </p:cNvPr>
          <p:cNvSpPr txBox="1"/>
          <p:nvPr/>
        </p:nvSpPr>
        <p:spPr>
          <a:xfrm>
            <a:off x="3084640" y="2018485"/>
            <a:ext cx="3126710" cy="913070"/>
          </a:xfrm>
          <a:prstGeom prst="rect">
            <a:avLst/>
          </a:prstGeom>
          <a:noFill/>
        </p:spPr>
        <p:txBody>
          <a:bodyPr wrap="square" rtlCol="0">
            <a:spAutoFit/>
          </a:bodyPr>
          <a:lstStyle/>
          <a:p>
            <a:pPr marL="191638" indent="-191638">
              <a:lnSpc>
                <a:spcPts val="1214"/>
              </a:lnSpc>
              <a:spcBef>
                <a:spcPts val="429"/>
              </a:spcBef>
            </a:pPr>
            <a:r>
              <a:rPr lang="en-US" altLang="ja-JP" sz="1100" b="1"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生活習慣病の早期発見・重症化予防</a:t>
            </a:r>
            <a:endParaRPr lang="en-US" altLang="ja-JP" sz="11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14"/>
              </a:lnSpc>
              <a:spcBef>
                <a:spcPts val="429"/>
              </a:spcBef>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▸いずれも目標を達成、もしくは改善傾向</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14"/>
              </a:lnSpc>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▸引き続き、「けんしん」のさらなる受診率向上、特定保健指導の実施率の引き上げ等に向けた取組みの推進が必要</a:t>
            </a:r>
          </a:p>
          <a:p>
            <a:pPr>
              <a:lnSpc>
                <a:spcPts val="1214"/>
              </a:lnSpc>
            </a:pPr>
            <a:endParaRPr lang="ja-JP" altLang="en-US" sz="9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A4F0C290-8B1A-083B-64C0-86FB566CF1B1}"/>
              </a:ext>
            </a:extLst>
          </p:cNvPr>
          <p:cNvSpPr txBox="1"/>
          <p:nvPr/>
        </p:nvSpPr>
        <p:spPr>
          <a:xfrm>
            <a:off x="6131145" y="2015117"/>
            <a:ext cx="2751968" cy="759182"/>
          </a:xfrm>
          <a:prstGeom prst="rect">
            <a:avLst/>
          </a:prstGeom>
          <a:noFill/>
        </p:spPr>
        <p:txBody>
          <a:bodyPr wrap="square" rtlCol="0">
            <a:spAutoFit/>
          </a:bodyPr>
          <a:lstStyle/>
          <a:p>
            <a:pPr marL="123601" indent="-123601">
              <a:lnSpc>
                <a:spcPts val="1214"/>
              </a:lnSpc>
              <a:spcBef>
                <a:spcPts val="429"/>
              </a:spcBef>
            </a:pPr>
            <a:r>
              <a:rPr lang="ja-JP" altLang="en-US" sz="1100" b="1" kern="100" dirty="0">
                <a:latin typeface="Meiryo UI" panose="020B0604030504040204" pitchFamily="50" charset="-128"/>
                <a:ea typeface="Meiryo UI" panose="020B0604030504040204" pitchFamily="50" charset="-128"/>
                <a:cs typeface="Meiryo UI" panose="020B0604030504040204" pitchFamily="50" charset="-128"/>
              </a:rPr>
              <a:t>３ </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府民の健康づくりを支える社会環境整備</a:t>
            </a:r>
            <a:endParaRPr lang="en-US" altLang="ja-JP" sz="11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14"/>
              </a:lnSpc>
              <a:spcBef>
                <a:spcPts val="429"/>
              </a:spcBef>
            </a:pPr>
            <a:r>
              <a:rPr lang="ja-JP" altLang="en-US" sz="900" kern="100" dirty="0">
                <a:latin typeface="Meiryo UI" panose="020B0604030504040204" pitchFamily="50" charset="-128"/>
                <a:ea typeface="Meiryo UI" panose="020B0604030504040204" pitchFamily="50" charset="-128"/>
                <a:cs typeface="Meiryo UI" panose="020B0604030504040204" pitchFamily="50" charset="-128"/>
              </a:rPr>
              <a:t>▸ 「健康づくりを進める住民の自主組織の数」、「“健康経営”に取り組む中小企業数」については目標を達成したものの、「ボランティア活動の参加者数」は悪化</a:t>
            </a:r>
          </a:p>
        </p:txBody>
      </p:sp>
      <p:sp>
        <p:nvSpPr>
          <p:cNvPr id="24" name="テキスト ボックス 23">
            <a:extLst>
              <a:ext uri="{FF2B5EF4-FFF2-40B4-BE49-F238E27FC236}">
                <a16:creationId xmlns:a16="http://schemas.microsoft.com/office/drawing/2014/main" id="{7E715D73-5659-A499-7BD1-CD8BB46E27EA}"/>
              </a:ext>
            </a:extLst>
          </p:cNvPr>
          <p:cNvSpPr txBox="1"/>
          <p:nvPr/>
        </p:nvSpPr>
        <p:spPr>
          <a:xfrm>
            <a:off x="99813" y="1771399"/>
            <a:ext cx="8662403" cy="233397"/>
          </a:xfrm>
          <a:prstGeom prst="rect">
            <a:avLst/>
          </a:prstGeom>
          <a:noFill/>
        </p:spPr>
        <p:txBody>
          <a:bodyPr wrap="square" rtlCol="0">
            <a:spAutoFit/>
          </a:bodyPr>
          <a:lstStyle/>
          <a:p>
            <a:pPr marL="109313" indent="-109313">
              <a:lnSpc>
                <a:spcPts val="1143"/>
              </a:lnSpc>
            </a:pPr>
            <a:r>
              <a:rPr lang="en-US" altLang="ja-JP"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最終評価の総括</a:t>
            </a:r>
            <a:r>
              <a:rPr lang="en-US" altLang="ja-JP"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14"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14"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68">
            <a:extLst>
              <a:ext uri="{FF2B5EF4-FFF2-40B4-BE49-F238E27FC236}">
                <a16:creationId xmlns:a16="http://schemas.microsoft.com/office/drawing/2014/main" id="{6E2229F3-6AF6-AF85-3204-BD6B4BD9D37D}"/>
              </a:ext>
            </a:extLst>
          </p:cNvPr>
          <p:cNvSpPr/>
          <p:nvPr/>
        </p:nvSpPr>
        <p:spPr>
          <a:xfrm>
            <a:off x="179793" y="3361351"/>
            <a:ext cx="8831926" cy="3359443"/>
          </a:xfrm>
          <a:prstGeom prst="roundRect">
            <a:avLst>
              <a:gd name="adj" fmla="val 2370"/>
            </a:avLst>
          </a:prstGeom>
          <a:noFill/>
        </p:spPr>
        <p:style>
          <a:lnRef idx="1">
            <a:schemeClr val="dk1"/>
          </a:lnRef>
          <a:fillRef idx="2">
            <a:schemeClr val="dk1"/>
          </a:fillRef>
          <a:effectRef idx="1">
            <a:schemeClr val="dk1"/>
          </a:effectRef>
          <a:fontRef idx="minor">
            <a:schemeClr val="dk1"/>
          </a:fontRef>
        </p:style>
        <p:txBody>
          <a:bodyPr rtlCol="0" anchor="ctr"/>
          <a:lstStyle/>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71"/>
              </a:lnSpc>
            </a:pPr>
            <a:endParaRPr lang="en-US" altLang="ja-JP" sz="7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a:extLst>
              <a:ext uri="{FF2B5EF4-FFF2-40B4-BE49-F238E27FC236}">
                <a16:creationId xmlns:a16="http://schemas.microsoft.com/office/drawing/2014/main" id="{F50E4DD6-92F9-CE77-43F2-29BE3F6C4EC7}"/>
              </a:ext>
            </a:extLst>
          </p:cNvPr>
          <p:cNvSpPr txBox="1"/>
          <p:nvPr/>
        </p:nvSpPr>
        <p:spPr>
          <a:xfrm>
            <a:off x="134754" y="3361352"/>
            <a:ext cx="8662403" cy="990015"/>
          </a:xfrm>
          <a:prstGeom prst="rect">
            <a:avLst/>
          </a:prstGeom>
          <a:noFill/>
        </p:spPr>
        <p:txBody>
          <a:bodyPr wrap="square" rtlCol="0">
            <a:spAutoFit/>
          </a:bodyPr>
          <a:lstStyle/>
          <a:p>
            <a:pPr marL="204111" indent="-204111">
              <a:lnSpc>
                <a:spcPts val="1429"/>
              </a:lnSpc>
              <a:buFont typeface="Wingdings" panose="05000000000000000000" pitchFamily="2" charset="2"/>
              <a:buChar char="l"/>
            </a:pPr>
            <a:r>
              <a:rPr lang="ja-JP" altLang="en-US" sz="1214"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府民に取り組んでいただきたい健康づくり活動「健活</a:t>
            </a:r>
            <a:r>
              <a:rPr lang="en-US" altLang="ja-JP" sz="1214"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14"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」を軸に、概ね予定どおり取組みを推進</a:t>
            </a:r>
          </a:p>
          <a:p>
            <a:pPr marL="204111" indent="-204111">
              <a:lnSpc>
                <a:spcPts val="1429"/>
              </a:lnSpc>
              <a:buFont typeface="Wingdings" panose="05000000000000000000" pitchFamily="2" charset="2"/>
              <a:buChar char="l"/>
            </a:pPr>
            <a:r>
              <a:rPr lang="ja-JP" altLang="en-US" sz="1214"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健康づくりの気運醸成や社会環境整備については一定前進がみられるものの、個人の健康づくり行動の実践については課題が残り、府民の行動変容を促す取組みの強化が必要</a:t>
            </a:r>
            <a:endParaRPr lang="en-US" altLang="ja-JP" sz="1214"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04111" indent="-204111">
              <a:lnSpc>
                <a:spcPts val="1429"/>
              </a:lnSpc>
              <a:buFont typeface="Wingdings" panose="05000000000000000000" pitchFamily="2" charset="2"/>
              <a:buChar char="l"/>
            </a:pPr>
            <a:r>
              <a:rPr lang="ja-JP" altLang="en-US" sz="1214"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国方針において、人生</a:t>
            </a:r>
            <a:r>
              <a:rPr lang="en-US" altLang="ja-JP" sz="1214"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214"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年時代が本格的に到来することも踏まえ、胎児期から高齢期に至るまでの人の生涯を経時的に捉えた健康づくりを進める方向性が提示された</a:t>
            </a:r>
          </a:p>
        </p:txBody>
      </p:sp>
      <p:sp>
        <p:nvSpPr>
          <p:cNvPr id="42" name="二等辺三角形 41">
            <a:extLst>
              <a:ext uri="{FF2B5EF4-FFF2-40B4-BE49-F238E27FC236}">
                <a16:creationId xmlns:a16="http://schemas.microsoft.com/office/drawing/2014/main" id="{529FC45D-8F79-94F0-B3B1-FE00FE475EC6}"/>
              </a:ext>
            </a:extLst>
          </p:cNvPr>
          <p:cNvSpPr/>
          <p:nvPr/>
        </p:nvSpPr>
        <p:spPr>
          <a:xfrm rot="10800000">
            <a:off x="3776728" y="4295166"/>
            <a:ext cx="1543029" cy="118280"/>
          </a:xfrm>
          <a:prstGeom prs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
        <p:nvSpPr>
          <p:cNvPr id="43" name="四角形: 角を丸くする 42">
            <a:extLst>
              <a:ext uri="{FF2B5EF4-FFF2-40B4-BE49-F238E27FC236}">
                <a16:creationId xmlns:a16="http://schemas.microsoft.com/office/drawing/2014/main" id="{9CDF2B27-C179-7B2D-08DD-4CD7BC046990}"/>
              </a:ext>
            </a:extLst>
          </p:cNvPr>
          <p:cNvSpPr/>
          <p:nvPr/>
        </p:nvSpPr>
        <p:spPr>
          <a:xfrm>
            <a:off x="258165" y="4449652"/>
            <a:ext cx="8580159" cy="955880"/>
          </a:xfrm>
          <a:prstGeom prst="roundRect">
            <a:avLst/>
          </a:prstGeom>
          <a:solidFill>
            <a:schemeClr val="accent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86"/>
          </a:p>
        </p:txBody>
      </p:sp>
      <p:sp>
        <p:nvSpPr>
          <p:cNvPr id="44" name="テキスト ボックス 43">
            <a:extLst>
              <a:ext uri="{FF2B5EF4-FFF2-40B4-BE49-F238E27FC236}">
                <a16:creationId xmlns:a16="http://schemas.microsoft.com/office/drawing/2014/main" id="{A6D13554-2C24-860E-7EEB-7960C8BCD8F4}"/>
              </a:ext>
            </a:extLst>
          </p:cNvPr>
          <p:cNvSpPr txBox="1"/>
          <p:nvPr/>
        </p:nvSpPr>
        <p:spPr>
          <a:xfrm>
            <a:off x="1524694" y="4443572"/>
            <a:ext cx="7766577" cy="964367"/>
          </a:xfrm>
          <a:prstGeom prst="rect">
            <a:avLst/>
          </a:prstGeom>
          <a:noFill/>
        </p:spPr>
        <p:txBody>
          <a:bodyPr wrap="square" rtlCol="0">
            <a:spAutoFit/>
          </a:bodyPr>
          <a:lstStyle/>
          <a:p>
            <a:pPr marL="109313" indent="-109313">
              <a:lnSpc>
                <a:spcPts val="1714"/>
              </a:lnSpc>
            </a:pPr>
            <a:r>
              <a:rPr lang="ja-JP" altLang="en-US"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）「栄養・食生活」、「身体活動・運動」、「飲酒」、「こころの健康」の指標改善に向けた取組み</a:t>
            </a:r>
          </a:p>
          <a:p>
            <a:pPr marL="109313" indent="-109313">
              <a:lnSpc>
                <a:spcPts val="1714"/>
              </a:lnSpc>
            </a:pPr>
            <a:r>
              <a:rPr lang="ja-JP" altLang="en-US"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）働く世代からの健康づくり</a:t>
            </a:r>
          </a:p>
          <a:p>
            <a:pPr marL="109313" indent="-109313">
              <a:lnSpc>
                <a:spcPts val="1714"/>
              </a:lnSpc>
            </a:pPr>
            <a:r>
              <a:rPr lang="ja-JP" altLang="en-US"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）府民と地域をつなぐ社会環境整備</a:t>
            </a:r>
          </a:p>
          <a:p>
            <a:pPr marL="109313" indent="-109313">
              <a:lnSpc>
                <a:spcPts val="1714"/>
              </a:lnSpc>
            </a:pPr>
            <a:r>
              <a:rPr lang="ja-JP" altLang="en-US"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429"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）性差や年齢等を加味した健康づくりの推進</a:t>
            </a:r>
          </a:p>
        </p:txBody>
      </p:sp>
      <p:sp>
        <p:nvSpPr>
          <p:cNvPr id="45" name="テキスト ボックス 44">
            <a:extLst>
              <a:ext uri="{FF2B5EF4-FFF2-40B4-BE49-F238E27FC236}">
                <a16:creationId xmlns:a16="http://schemas.microsoft.com/office/drawing/2014/main" id="{C798FAF3-CFD9-23F5-90F3-C5718B98ACB2}"/>
              </a:ext>
            </a:extLst>
          </p:cNvPr>
          <p:cNvSpPr txBox="1"/>
          <p:nvPr/>
        </p:nvSpPr>
        <p:spPr>
          <a:xfrm>
            <a:off x="354389" y="4495152"/>
            <a:ext cx="1397138" cy="233397"/>
          </a:xfrm>
          <a:prstGeom prst="rect">
            <a:avLst/>
          </a:prstGeom>
          <a:noFill/>
        </p:spPr>
        <p:txBody>
          <a:bodyPr wrap="square" rtlCol="0">
            <a:spAutoFit/>
          </a:bodyPr>
          <a:lstStyle/>
          <a:p>
            <a:pPr marL="109313" indent="-109313">
              <a:lnSpc>
                <a:spcPts val="1143"/>
              </a:lnSpc>
            </a:pPr>
            <a:r>
              <a:rPr lang="en-US" altLang="ja-JP" sz="1214"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14"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重点的な取組み</a:t>
            </a:r>
            <a:r>
              <a:rPr lang="en-US" altLang="ja-JP" sz="1214" b="1" kern="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6" name="テキスト ボックス 45">
            <a:extLst>
              <a:ext uri="{FF2B5EF4-FFF2-40B4-BE49-F238E27FC236}">
                <a16:creationId xmlns:a16="http://schemas.microsoft.com/office/drawing/2014/main" id="{32838888-F712-DF4F-7087-89C816F5C599}"/>
              </a:ext>
            </a:extLst>
          </p:cNvPr>
          <p:cNvSpPr txBox="1"/>
          <p:nvPr/>
        </p:nvSpPr>
        <p:spPr>
          <a:xfrm>
            <a:off x="235271" y="5414533"/>
            <a:ext cx="8662403" cy="1349087"/>
          </a:xfrm>
          <a:prstGeom prst="rect">
            <a:avLst/>
          </a:prstGeom>
          <a:noFill/>
        </p:spPr>
        <p:txBody>
          <a:bodyPr wrap="square" rtlCol="0">
            <a:spAutoFit/>
          </a:bodyPr>
          <a:lstStyle/>
          <a:p>
            <a:pPr marL="109313" indent="-109313">
              <a:lnSpc>
                <a:spcPts val="1429"/>
              </a:lnSpc>
            </a:pPr>
            <a:r>
              <a:rPr lang="ja-JP" altLang="en-US" sz="1214"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さらに</a:t>
            </a:r>
            <a:endParaRPr lang="en-US" altLang="ja-JP" sz="1214"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04111" indent="-204111">
              <a:lnSpc>
                <a:spcPts val="1429"/>
              </a:lnSpc>
              <a:buFont typeface="Wingdings" panose="05000000000000000000" pitchFamily="2" charset="2"/>
              <a:buChar char="u"/>
            </a:pPr>
            <a:r>
              <a:rPr lang="en-US" altLang="ja-JP" sz="1214"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2045</a:t>
            </a:r>
            <a:r>
              <a:rPr lang="ja-JP" altLang="en-US" sz="1214"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年には、高齢者人口が全体の４割を占め、生産年齢人口は全体の半数程度まで減少する見込み</a:t>
            </a:r>
            <a:endParaRPr lang="en-US" altLang="ja-JP" sz="1214"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29"/>
              </a:lnSpc>
            </a:pPr>
            <a:r>
              <a:rPr lang="ja-JP" altLang="en-US" sz="1214"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社会の活力を維持していくには、府民が高齢になっても健康で長く活躍できるよう、自発的に個々の健康づくりを進めることが必要</a:t>
            </a:r>
            <a:endParaRPr lang="en-US" altLang="ja-JP" sz="1214"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29"/>
              </a:lnSpc>
            </a:pPr>
            <a:r>
              <a:rPr lang="ja-JP" altLang="en-US" sz="1214"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地域・職域が連携し、社会の変化や地域の実情に応じた環境整備を行っていくことが必要</a:t>
            </a:r>
            <a:endParaRPr lang="en-US" altLang="ja-JP" sz="1214"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04111" indent="-204111">
              <a:lnSpc>
                <a:spcPts val="1429"/>
              </a:lnSpc>
              <a:buFont typeface="Wingdings" panose="05000000000000000000" pitchFamily="2" charset="2"/>
              <a:buChar char="u"/>
            </a:pPr>
            <a:r>
              <a:rPr lang="en-US" altLang="ja-JP" sz="1214"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214"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年には、「いのち輝く未来社会のデザイン」をテーマとした大阪・関西万博が開催</a:t>
            </a:r>
            <a:endParaRPr lang="en-US" altLang="ja-JP" sz="1214"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29"/>
              </a:lnSpc>
            </a:pPr>
            <a:r>
              <a:rPr lang="ja-JP" altLang="en-US" sz="1214"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14"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ウェアラブル端末や健康アプリ等、健康増進の一つの基盤となりつつあるテクノロジーもより進展していくことが予想される</a:t>
            </a:r>
            <a:endParaRPr lang="en-US" altLang="ja-JP" sz="1214"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29"/>
              </a:lnSpc>
            </a:pPr>
            <a:r>
              <a:rPr lang="ja-JP" altLang="en-US" sz="1214"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この機を捉え、健康づくりに関心の薄い層も含めたアプローチを強化</a:t>
            </a:r>
            <a:endParaRPr lang="en-US" altLang="ja-JP" sz="1214"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29" name="テキスト ボックス 28"/>
          <p:cNvSpPr txBox="1"/>
          <p:nvPr/>
        </p:nvSpPr>
        <p:spPr>
          <a:xfrm>
            <a:off x="108315" y="552626"/>
            <a:ext cx="3030670" cy="369332"/>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最終評価の総括</a:t>
            </a:r>
          </a:p>
        </p:txBody>
      </p:sp>
      <p:sp>
        <p:nvSpPr>
          <p:cNvPr id="31" name="テキスト ボックス 30"/>
          <p:cNvSpPr txBox="1"/>
          <p:nvPr/>
        </p:nvSpPr>
        <p:spPr>
          <a:xfrm>
            <a:off x="108314" y="2982634"/>
            <a:ext cx="3304587" cy="369332"/>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次期計画に向けた課題と方向性</a:t>
            </a:r>
          </a:p>
        </p:txBody>
      </p:sp>
      <p:sp>
        <p:nvSpPr>
          <p:cNvPr id="6" name="スライド番号プレースホルダー 5"/>
          <p:cNvSpPr>
            <a:spLocks noGrp="1"/>
          </p:cNvSpPr>
          <p:nvPr>
            <p:ph type="sldNum" sz="quarter" idx="12"/>
          </p:nvPr>
        </p:nvSpPr>
        <p:spPr>
          <a:xfrm>
            <a:off x="7156597" y="6593936"/>
            <a:ext cx="2057400" cy="365125"/>
          </a:xfrm>
        </p:spPr>
        <p:txBody>
          <a:bodyPr/>
          <a:lstStyle/>
          <a:p>
            <a:fld id="{79A255B7-DF0D-498B-9D3A-3E2ADC60EC3B}" type="slidenum">
              <a:rPr kumimoji="1" lang="ja-JP" altLang="en-US" smtClean="0">
                <a:solidFill>
                  <a:schemeClr val="tx1"/>
                </a:solidFill>
              </a:rPr>
              <a:t>22</a:t>
            </a:fld>
            <a:endParaRPr kumimoji="1" lang="ja-JP" altLang="en-US" dirty="0">
              <a:solidFill>
                <a:schemeClr val="tx1"/>
              </a:solidFill>
            </a:endParaRPr>
          </a:p>
        </p:txBody>
      </p:sp>
      <p:graphicFrame>
        <p:nvGraphicFramePr>
          <p:cNvPr id="30" name="表 29"/>
          <p:cNvGraphicFramePr>
            <a:graphicFrameLocks noGrp="1"/>
          </p:cNvGraphicFramePr>
          <p:nvPr>
            <p:extLst>
              <p:ext uri="{D42A27DB-BD31-4B8C-83A1-F6EECF244321}">
                <p14:modId xmlns:p14="http://schemas.microsoft.com/office/powerpoint/2010/main" val="242448251"/>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3210007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3" name="テキスト ボックス 2"/>
          <p:cNvSpPr txBox="1"/>
          <p:nvPr/>
        </p:nvSpPr>
        <p:spPr>
          <a:xfrm>
            <a:off x="108315" y="552626"/>
            <a:ext cx="2661314" cy="369332"/>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前回協議会からの変更点</a:t>
            </a:r>
          </a:p>
        </p:txBody>
      </p:sp>
      <p:sp>
        <p:nvSpPr>
          <p:cNvPr id="4" name="テキスト ボックス 3"/>
          <p:cNvSpPr txBox="1"/>
          <p:nvPr/>
        </p:nvSpPr>
        <p:spPr>
          <a:xfrm>
            <a:off x="108315" y="930470"/>
            <a:ext cx="8871045" cy="1077218"/>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〇 </a:t>
            </a:r>
            <a:r>
              <a:rPr kumimoji="1" lang="ja-JP" altLang="en-US" sz="1600" b="1" u="sng" dirty="0">
                <a:latin typeface="Meiryo UI" panose="020B0604030504040204" pitchFamily="50" charset="-128"/>
                <a:ea typeface="Meiryo UI" panose="020B0604030504040204" pitchFamily="50" charset="-128"/>
              </a:rPr>
              <a:t>現行計画の最終評価の方法について</a:t>
            </a:r>
            <a:endParaRPr kumimoji="1" lang="en-US" altLang="ja-JP" sz="1600" b="1" u="sng"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(1) </a:t>
            </a:r>
            <a:r>
              <a:rPr kumimoji="1" lang="ja-JP" altLang="en-US" sz="1600" dirty="0">
                <a:latin typeface="Meiryo UI" panose="020B0604030504040204" pitchFamily="50" charset="-128"/>
                <a:ea typeface="Meiryo UI" panose="020B0604030504040204" pitchFamily="50" charset="-128"/>
              </a:rPr>
              <a:t>原則、策定時と同じデータソースで令和５年</a:t>
            </a:r>
            <a:r>
              <a:rPr kumimoji="1" lang="ja-JP" altLang="en-US" sz="1600" b="1" u="sng" dirty="0">
                <a:solidFill>
                  <a:srgbClr val="FF0000"/>
                </a:solidFill>
                <a:latin typeface="Meiryo UI" panose="020B0604030504040204" pitchFamily="50" charset="-128"/>
                <a:ea typeface="Meiryo UI" panose="020B0604030504040204" pitchFamily="50" charset="-128"/>
              </a:rPr>
              <a:t>７月</a:t>
            </a:r>
            <a:r>
              <a:rPr kumimoji="1" lang="ja-JP" altLang="en-US" sz="1600" dirty="0">
                <a:latin typeface="Meiryo UI" panose="020B0604030504040204" pitchFamily="50" charset="-128"/>
                <a:ea typeface="Meiryo UI" panose="020B0604030504040204" pitchFamily="50" charset="-128"/>
              </a:rPr>
              <a:t>末時点で把握できる数値をもって最終評価を行う。</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(2) </a:t>
            </a:r>
            <a:r>
              <a:rPr kumimoji="1" lang="ja-JP" altLang="en-US" sz="1600" dirty="0">
                <a:latin typeface="Meiryo UI" panose="020B0604030504040204" pitchFamily="50" charset="-128"/>
                <a:ea typeface="Meiryo UI" panose="020B0604030504040204" pitchFamily="50" charset="-128"/>
              </a:rPr>
              <a:t>国民健康・栄養調査は令和元年までの３年移動平均、大規模国民生活基礎調査は</a:t>
            </a:r>
            <a:r>
              <a:rPr kumimoji="1" lang="ja-JP" altLang="en-US" sz="1600" b="1" u="sng" dirty="0">
                <a:solidFill>
                  <a:srgbClr val="FF0000"/>
                </a:solidFill>
                <a:latin typeface="Meiryo UI" panose="020B0604030504040204" pitchFamily="50" charset="-128"/>
                <a:ea typeface="Meiryo UI" panose="020B0604030504040204" pitchFamily="50" charset="-128"/>
              </a:rPr>
              <a:t>令和４年度</a:t>
            </a:r>
            <a:endParaRPr kumimoji="1" lang="en-US" altLang="ja-JP" sz="1600" b="1" u="sng" dirty="0">
              <a:solidFill>
                <a:srgbClr val="FF0000"/>
              </a:solidFill>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を最終評価に用いることとし、府健康づくり実態調査等の参考値があるものは</a:t>
            </a:r>
            <a:r>
              <a:rPr kumimoji="1" lang="ja-JP" altLang="en-US" sz="1600" b="1" u="sng" dirty="0">
                <a:solidFill>
                  <a:srgbClr val="FF0000"/>
                </a:solidFill>
                <a:latin typeface="Meiryo UI" panose="020B0604030504040204" pitchFamily="50" charset="-128"/>
                <a:ea typeface="Meiryo UI" panose="020B0604030504040204" pitchFamily="50" charset="-128"/>
              </a:rPr>
              <a:t>第３章に</a:t>
            </a:r>
            <a:r>
              <a:rPr kumimoji="1" lang="ja-JP" altLang="en-US" sz="1600" dirty="0">
                <a:latin typeface="Meiryo UI" panose="020B0604030504040204" pitchFamily="50" charset="-128"/>
                <a:ea typeface="Meiryo UI" panose="020B0604030504040204" pitchFamily="50" charset="-128"/>
              </a:rPr>
              <a:t>併記する。</a:t>
            </a:r>
            <a:endParaRPr kumimoji="1" lang="en-US" altLang="ja-JP" sz="16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108315" y="2118309"/>
            <a:ext cx="8871045" cy="830997"/>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 </a:t>
            </a:r>
            <a:r>
              <a:rPr kumimoji="1" lang="ja-JP" altLang="en-US" sz="1600" b="1" u="sng" dirty="0">
                <a:latin typeface="Meiryo UI" panose="020B0604030504040204" pitchFamily="50" charset="-128"/>
                <a:ea typeface="Meiryo UI" panose="020B0604030504040204" pitchFamily="50" charset="-128"/>
              </a:rPr>
              <a:t>府独自のアンケート調査を出典にベース値を設定した指標</a:t>
            </a:r>
            <a:endParaRPr kumimoji="1" lang="en-US" altLang="ja-JP" sz="1600" b="1" u="sng"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同じ対象・方法での調査を実施することが困難であるものは、令和５年１月に実施</a:t>
            </a:r>
            <a:r>
              <a:rPr lang="ja-JP" altLang="en-US" sz="1600" dirty="0">
                <a:latin typeface="Meiryo UI" panose="020B0604030504040204" pitchFamily="50" charset="-128"/>
                <a:ea typeface="Meiryo UI" panose="020B0604030504040204" pitchFamily="50" charset="-128"/>
              </a:rPr>
              <a:t>した</a:t>
            </a:r>
            <a:r>
              <a:rPr kumimoji="1" lang="ja-JP" altLang="en-US" sz="1600" dirty="0">
                <a:latin typeface="Meiryo UI" panose="020B0604030504040204" pitchFamily="50" charset="-128"/>
                <a:ea typeface="Meiryo UI" panose="020B0604030504040204" pitchFamily="50" charset="-128"/>
              </a:rPr>
              <a:t>府健康づくり実態</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調査により評価を行う。</a:t>
            </a:r>
            <a:endParaRPr kumimoji="1" lang="en-US" altLang="ja-JP" sz="1600" dirty="0">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932897769"/>
              </p:ext>
            </p:extLst>
          </p:nvPr>
        </p:nvGraphicFramePr>
        <p:xfrm>
          <a:off x="122396" y="3323940"/>
          <a:ext cx="8916291" cy="3330107"/>
        </p:xfrm>
        <a:graphic>
          <a:graphicData uri="http://schemas.openxmlformats.org/drawingml/2006/table">
            <a:tbl>
              <a:tblPr firstRow="1" bandRow="1">
                <a:tableStyleId>{5940675A-B579-460E-94D1-54222C63F5DA}</a:tableStyleId>
              </a:tblPr>
              <a:tblGrid>
                <a:gridCol w="1972751">
                  <a:extLst>
                    <a:ext uri="{9D8B030D-6E8A-4147-A177-3AD203B41FA5}">
                      <a16:colId xmlns:a16="http://schemas.microsoft.com/office/drawing/2014/main" val="3055986624"/>
                    </a:ext>
                  </a:extLst>
                </a:gridCol>
                <a:gridCol w="2197290">
                  <a:extLst>
                    <a:ext uri="{9D8B030D-6E8A-4147-A177-3AD203B41FA5}">
                      <a16:colId xmlns:a16="http://schemas.microsoft.com/office/drawing/2014/main" val="3757322035"/>
                    </a:ext>
                  </a:extLst>
                </a:gridCol>
                <a:gridCol w="2190250">
                  <a:extLst>
                    <a:ext uri="{9D8B030D-6E8A-4147-A177-3AD203B41FA5}">
                      <a16:colId xmlns:a16="http://schemas.microsoft.com/office/drawing/2014/main" val="1748277209"/>
                    </a:ext>
                  </a:extLst>
                </a:gridCol>
                <a:gridCol w="2556000">
                  <a:extLst>
                    <a:ext uri="{9D8B030D-6E8A-4147-A177-3AD203B41FA5}">
                      <a16:colId xmlns:a16="http://schemas.microsoft.com/office/drawing/2014/main" val="3695461916"/>
                    </a:ext>
                  </a:extLst>
                </a:gridCol>
              </a:tblGrid>
              <a:tr h="285106">
                <a:tc>
                  <a:txBody>
                    <a:bodyPr/>
                    <a:lstStyle/>
                    <a:p>
                      <a:pPr algn="ctr"/>
                      <a:r>
                        <a:rPr kumimoji="1" lang="ja-JP" altLang="en-US" sz="1200" dirty="0">
                          <a:latin typeface="Meiryo UI" panose="020B0604030504040204" pitchFamily="50" charset="-128"/>
                          <a:ea typeface="Meiryo UI" panose="020B0604030504040204" pitchFamily="50" charset="-128"/>
                        </a:rPr>
                        <a:t>指標</a:t>
                      </a:r>
                    </a:p>
                  </a:txBody>
                  <a:tcPr>
                    <a:solidFill>
                      <a:srgbClr val="FFFF00"/>
                    </a:solidFill>
                  </a:tcPr>
                </a:tc>
                <a:tc>
                  <a:txBody>
                    <a:bodyPr/>
                    <a:lstStyle/>
                    <a:p>
                      <a:pPr algn="ctr"/>
                      <a:r>
                        <a:rPr kumimoji="1" lang="ja-JP" altLang="en-US" sz="1200" dirty="0">
                          <a:latin typeface="Meiryo UI" panose="020B0604030504040204" pitchFamily="50" charset="-128"/>
                          <a:ea typeface="Meiryo UI" panose="020B0604030504040204" pitchFamily="50" charset="-128"/>
                        </a:rPr>
                        <a:t>府現行計画のベース値</a:t>
                      </a:r>
                    </a:p>
                  </a:txBody>
                  <a:tcPr>
                    <a:solidFill>
                      <a:srgbClr val="FFFF00"/>
                    </a:solidFill>
                  </a:tcPr>
                </a:tc>
                <a:tc>
                  <a:txBody>
                    <a:bodyPr/>
                    <a:lstStyle/>
                    <a:p>
                      <a:pPr algn="ctr"/>
                      <a:r>
                        <a:rPr kumimoji="1" lang="ja-JP" altLang="en-US" sz="1200" dirty="0">
                          <a:latin typeface="Meiryo UI" panose="020B0604030504040204" pitchFamily="50" charset="-128"/>
                          <a:ea typeface="Meiryo UI" panose="020B0604030504040204" pitchFamily="50" charset="-128"/>
                        </a:rPr>
                        <a:t>中間評価</a:t>
                      </a:r>
                    </a:p>
                  </a:txBody>
                  <a:tcPr>
                    <a:solidFill>
                      <a:srgbClr val="FFFF00"/>
                    </a:solidFill>
                  </a:tcPr>
                </a:tc>
                <a:tc>
                  <a:txBody>
                    <a:bodyPr/>
                    <a:lstStyle/>
                    <a:p>
                      <a:pPr algn="ctr"/>
                      <a:r>
                        <a:rPr kumimoji="1" lang="ja-JP" altLang="en-US" sz="1200" dirty="0">
                          <a:latin typeface="Meiryo UI" panose="020B0604030504040204" pitchFamily="50" charset="-128"/>
                          <a:ea typeface="Meiryo UI" panose="020B0604030504040204" pitchFamily="50" charset="-128"/>
                        </a:rPr>
                        <a:t>最終評価</a:t>
                      </a:r>
                    </a:p>
                  </a:txBody>
                  <a:tcPr>
                    <a:solidFill>
                      <a:srgbClr val="FFFF00"/>
                    </a:solidFill>
                  </a:tcPr>
                </a:tc>
                <a:extLst>
                  <a:ext uri="{0D108BD9-81ED-4DB2-BD59-A6C34878D82A}">
                    <a16:rowId xmlns:a16="http://schemas.microsoft.com/office/drawing/2014/main" val="3929070040"/>
                  </a:ext>
                </a:extLst>
              </a:tr>
              <a:tr h="240384">
                <a:tc>
                  <a:txBody>
                    <a:bodyPr/>
                    <a:lstStyle/>
                    <a:p>
                      <a:r>
                        <a:rPr kumimoji="1" lang="ja-JP" altLang="en-US" sz="1200" dirty="0">
                          <a:latin typeface="Meiryo UI" panose="020B0604030504040204" pitchFamily="50" charset="-128"/>
                          <a:ea typeface="Meiryo UI" panose="020B0604030504040204" pitchFamily="50" charset="-128"/>
                        </a:rPr>
                        <a:t>健康への関心</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大阪版健康・栄養調査</a:t>
                      </a:r>
                      <a:r>
                        <a:rPr kumimoji="1" lang="en-US" altLang="ja-JP" sz="1200" dirty="0">
                          <a:latin typeface="Meiryo UI" panose="020B0604030504040204" pitchFamily="50" charset="-128"/>
                          <a:ea typeface="Meiryo UI" panose="020B0604030504040204" pitchFamily="50" charset="-128"/>
                        </a:rPr>
                        <a:t>(H27)</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n=1858※</a:t>
                      </a:r>
                      <a:r>
                        <a:rPr kumimoji="1" lang="ja-JP" altLang="en-US" sz="1200" dirty="0">
                          <a:latin typeface="Meiryo UI" panose="020B0604030504040204" pitchFamily="50" charset="-128"/>
                          <a:ea typeface="Meiryo UI" panose="020B0604030504040204" pitchFamily="50" charset="-128"/>
                        </a:rPr>
                        <a:t>成人）</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ネットアンケート（モニター）</a:t>
                      </a:r>
                      <a:r>
                        <a:rPr kumimoji="1" lang="en-US" altLang="ja-JP" sz="1200" dirty="0">
                          <a:latin typeface="Meiryo UI" panose="020B0604030504040204" pitchFamily="50" charset="-128"/>
                          <a:ea typeface="Meiryo UI" panose="020B0604030504040204" pitchFamily="50" charset="-128"/>
                        </a:rPr>
                        <a:t>(R2)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府健康づくり実態調査</a:t>
                      </a:r>
                      <a:r>
                        <a:rPr kumimoji="1" lang="en-US" altLang="ja-JP" sz="1200" dirty="0">
                          <a:latin typeface="Meiryo UI" panose="020B0604030504040204" pitchFamily="50" charset="-128"/>
                          <a:ea typeface="Meiryo UI" panose="020B0604030504040204" pitchFamily="50" charset="-128"/>
                        </a:rPr>
                        <a:t>(R4)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5395712"/>
                  </a:ext>
                </a:extLst>
              </a:tr>
              <a:tr h="0">
                <a:tc>
                  <a:txBody>
                    <a:bodyPr/>
                    <a:lstStyle/>
                    <a:p>
                      <a:r>
                        <a:rPr kumimoji="1" lang="ja-JP" altLang="en-US" sz="1200" dirty="0">
                          <a:latin typeface="Meiryo UI" panose="020B0604030504040204" pitchFamily="50" charset="-128"/>
                          <a:ea typeface="Meiryo UI" panose="020B0604030504040204" pitchFamily="50" charset="-128"/>
                        </a:rPr>
                        <a:t>運動習慣のある者の割合</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大阪府健康意識調査</a:t>
                      </a:r>
                      <a:r>
                        <a:rPr kumimoji="1" lang="en-US" altLang="ja-JP" sz="1200" dirty="0">
                          <a:latin typeface="Meiryo UI" panose="020B0604030504040204" pitchFamily="50" charset="-128"/>
                          <a:ea typeface="Meiryo UI" panose="020B0604030504040204" pitchFamily="50" charset="-128"/>
                        </a:rPr>
                        <a:t>(H28)</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n=4557</a:t>
                      </a:r>
                      <a:r>
                        <a:rPr kumimoji="1" lang="ja-JP" altLang="en-US" sz="1200" dirty="0">
                          <a:latin typeface="Meiryo UI" panose="020B0604030504040204" pitchFamily="50" charset="-128"/>
                          <a:ea typeface="Meiryo UI" panose="020B060403050404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ネットアンケート（モニター）</a:t>
                      </a:r>
                      <a:r>
                        <a:rPr kumimoji="1" lang="en-US" altLang="ja-JP" sz="1200" dirty="0">
                          <a:latin typeface="Meiryo UI" panose="020B0604030504040204" pitchFamily="50" charset="-128"/>
                          <a:ea typeface="Meiryo UI" panose="020B0604030504040204" pitchFamily="50" charset="-128"/>
                        </a:rPr>
                        <a:t>(R2)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例外</a:t>
                      </a:r>
                      <a:endParaRPr kumimoji="1" lang="en-US" altLang="ja-JP"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rgbClr val="FF0000"/>
                          </a:solidFill>
                          <a:latin typeface="Meiryo UI" panose="020B0604030504040204" pitchFamily="50" charset="-128"/>
                          <a:ea typeface="Meiryo UI" panose="020B0604030504040204" pitchFamily="50" charset="-128"/>
                        </a:rPr>
                        <a:t>ネットアンケート（モニター）</a:t>
                      </a:r>
                      <a:r>
                        <a:rPr kumimoji="1" lang="en-US" altLang="ja-JP" sz="1200" b="1" u="sng" dirty="0">
                          <a:solidFill>
                            <a:srgbClr val="FF0000"/>
                          </a:solidFill>
                          <a:latin typeface="Meiryo UI" panose="020B0604030504040204" pitchFamily="50" charset="-128"/>
                          <a:ea typeface="Meiryo UI" panose="020B0604030504040204" pitchFamily="50" charset="-128"/>
                        </a:rPr>
                        <a:t>(R3)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rgbClr val="FF0000"/>
                          </a:solidFill>
                          <a:latin typeface="Meiryo UI" panose="020B0604030504040204" pitchFamily="50" charset="-128"/>
                          <a:ea typeface="Meiryo UI" panose="020B0604030504040204" pitchFamily="50" charset="-128"/>
                        </a:rPr>
                        <a:t>［府健康づくり実態調査</a:t>
                      </a:r>
                      <a:r>
                        <a:rPr kumimoji="1" lang="en-US" altLang="ja-JP" sz="1200" b="1" u="sng" dirty="0">
                          <a:solidFill>
                            <a:srgbClr val="FF0000"/>
                          </a:solidFill>
                          <a:latin typeface="Meiryo UI" panose="020B0604030504040204" pitchFamily="50" charset="-128"/>
                          <a:ea typeface="Meiryo UI" panose="020B0604030504040204" pitchFamily="50" charset="-128"/>
                        </a:rPr>
                        <a:t>(R4)</a:t>
                      </a:r>
                      <a:r>
                        <a:rPr kumimoji="1" lang="ja-JP" altLang="en-US" sz="1200" b="1" u="sng" dirty="0">
                          <a:solidFill>
                            <a:srgbClr val="FF0000"/>
                          </a:solidFill>
                          <a:latin typeface="Meiryo UI" panose="020B0604030504040204" pitchFamily="50" charset="-128"/>
                          <a:ea typeface="Meiryo UI" panose="020B0604030504040204" pitchFamily="50" charset="-128"/>
                        </a:rPr>
                        <a:t>は設問設計が異なるため、参考値とする］</a:t>
                      </a:r>
                    </a:p>
                  </a:txBody>
                  <a:tcPr anchor="ctr"/>
                </a:tc>
                <a:extLst>
                  <a:ext uri="{0D108BD9-81ED-4DB2-BD59-A6C34878D82A}">
                    <a16:rowId xmlns:a16="http://schemas.microsoft.com/office/drawing/2014/main" val="2753403361"/>
                  </a:ext>
                </a:extLst>
              </a:tr>
              <a:tr h="484681">
                <a:tc>
                  <a:txBody>
                    <a:bodyPr/>
                    <a:lstStyle/>
                    <a:p>
                      <a:r>
                        <a:rPr kumimoji="1" lang="ja-JP" altLang="en-US" sz="1200" dirty="0">
                          <a:latin typeface="Meiryo UI" panose="020B0604030504040204" pitchFamily="50" charset="-128"/>
                          <a:ea typeface="Meiryo UI" panose="020B0604030504040204" pitchFamily="50" charset="-128"/>
                        </a:rPr>
                        <a:t>過去１年間に歯科健診を</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受診した者の割合</a:t>
                      </a:r>
                    </a:p>
                  </a:txBody>
                  <a:tcPr anchor="ctr"/>
                </a:tc>
                <a:tc>
                  <a:txBody>
                    <a:bodyPr/>
                    <a:lstStyle/>
                    <a:p>
                      <a:r>
                        <a:rPr kumimoji="1" lang="ja-JP" altLang="en-US" sz="1200" dirty="0">
                          <a:latin typeface="Meiryo UI" panose="020B0604030504040204" pitchFamily="50" charset="-128"/>
                          <a:ea typeface="Meiryo UI" panose="020B0604030504040204" pitchFamily="50" charset="-128"/>
                        </a:rPr>
                        <a:t>大阪府健康意識調査</a:t>
                      </a:r>
                      <a:r>
                        <a:rPr kumimoji="1" lang="en-US" altLang="ja-JP" sz="1200" dirty="0">
                          <a:latin typeface="Meiryo UI" panose="020B0604030504040204" pitchFamily="50" charset="-128"/>
                          <a:ea typeface="Meiryo UI" panose="020B0604030504040204" pitchFamily="50" charset="-128"/>
                        </a:rPr>
                        <a:t>(H28)</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n=4557</a:t>
                      </a:r>
                      <a:r>
                        <a:rPr kumimoji="1" lang="ja-JP" altLang="en-US" sz="1200" dirty="0">
                          <a:latin typeface="Meiryo UI" panose="020B0604030504040204" pitchFamily="50" charset="-128"/>
                          <a:ea typeface="Meiryo UI" panose="020B060403050404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ネットアンケート（モニター）</a:t>
                      </a:r>
                      <a:r>
                        <a:rPr kumimoji="1" lang="en-US" altLang="ja-JP" sz="1200" dirty="0">
                          <a:latin typeface="Meiryo UI" panose="020B0604030504040204" pitchFamily="50" charset="-128"/>
                          <a:ea typeface="Meiryo UI" panose="020B0604030504040204" pitchFamily="50" charset="-128"/>
                        </a:rPr>
                        <a:t>(R2)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200" dirty="0">
                          <a:latin typeface="Meiryo UI" panose="020B0604030504040204" pitchFamily="50" charset="-128"/>
                          <a:ea typeface="Meiryo UI" panose="020B0604030504040204" pitchFamily="50" charset="-128"/>
                        </a:rPr>
                        <a:t>府健康づくり実態調査</a:t>
                      </a:r>
                      <a:r>
                        <a:rPr kumimoji="1" lang="en-US" altLang="ja-JP" sz="1200" dirty="0">
                          <a:latin typeface="Meiryo UI" panose="020B0604030504040204" pitchFamily="50" charset="-128"/>
                          <a:ea typeface="Meiryo UI" panose="020B0604030504040204" pitchFamily="50" charset="-128"/>
                        </a:rPr>
                        <a:t>(R4)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29534607"/>
                  </a:ext>
                </a:extLst>
              </a:tr>
              <a:tr h="320053">
                <a:tc>
                  <a:txBody>
                    <a:bodyPr/>
                    <a:lstStyle/>
                    <a:p>
                      <a:r>
                        <a:rPr kumimoji="1" lang="ja-JP" altLang="en-US" sz="1200" dirty="0">
                          <a:latin typeface="Meiryo UI" panose="020B0604030504040204" pitchFamily="50" charset="-128"/>
                          <a:ea typeface="Meiryo UI" panose="020B0604030504040204" pitchFamily="50" charset="-128"/>
                        </a:rPr>
                        <a:t>咀嚼良好者の割合</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「お口の健康」と「食育」に関するアンケート</a:t>
                      </a:r>
                      <a:r>
                        <a:rPr kumimoji="1" lang="en-US" altLang="ja-JP" sz="1200" dirty="0">
                          <a:latin typeface="Meiryo UI" panose="020B0604030504040204" pitchFamily="50" charset="-128"/>
                          <a:ea typeface="Meiryo UI" panose="020B0604030504040204" pitchFamily="50" charset="-128"/>
                        </a:rPr>
                        <a:t>(H28)</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n=379</a:t>
                      </a:r>
                      <a:r>
                        <a:rPr kumimoji="1" lang="ja-JP" altLang="en-US" sz="1200" dirty="0">
                          <a:latin typeface="Meiryo UI" panose="020B0604030504040204" pitchFamily="50" charset="-128"/>
                          <a:ea typeface="Meiryo UI" panose="020B060403050404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ネットアンケート（モニター）</a:t>
                      </a:r>
                      <a:r>
                        <a:rPr kumimoji="1" lang="en-US" altLang="ja-JP" sz="1200" dirty="0">
                          <a:latin typeface="Meiryo UI" panose="020B0604030504040204" pitchFamily="50" charset="-128"/>
                          <a:ea typeface="Meiryo UI" panose="020B0604030504040204" pitchFamily="50" charset="-128"/>
                        </a:rPr>
                        <a:t>(R2)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府健康づくり実態調査</a:t>
                      </a:r>
                      <a:r>
                        <a:rPr kumimoji="1" lang="en-US" altLang="ja-JP" sz="1200" dirty="0">
                          <a:latin typeface="Meiryo UI" panose="020B0604030504040204" pitchFamily="50" charset="-128"/>
                          <a:ea typeface="Meiryo UI" panose="020B0604030504040204" pitchFamily="50" charset="-128"/>
                        </a:rPr>
                        <a:t>(R4)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71024656"/>
                  </a:ext>
                </a:extLst>
              </a:tr>
              <a:tr h="3200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歯磨き習慣のある者の割合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大阪府健康意識調査</a:t>
                      </a:r>
                      <a:r>
                        <a:rPr kumimoji="1" lang="en-US" altLang="ja-JP" sz="1200" dirty="0">
                          <a:latin typeface="Meiryo UI" panose="020B0604030504040204" pitchFamily="50" charset="-128"/>
                          <a:ea typeface="Meiryo UI" panose="020B0604030504040204" pitchFamily="50" charset="-128"/>
                        </a:rPr>
                        <a:t>(H28)</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n=4557</a:t>
                      </a:r>
                      <a:r>
                        <a:rPr kumimoji="1" lang="ja-JP" altLang="en-US" sz="1200" dirty="0">
                          <a:latin typeface="Meiryo UI" panose="020B0604030504040204" pitchFamily="50" charset="-128"/>
                          <a:ea typeface="Meiryo UI" panose="020B060403050404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ネットアンケート（モニター）</a:t>
                      </a:r>
                      <a:r>
                        <a:rPr kumimoji="1" lang="en-US" altLang="ja-JP" sz="1200" dirty="0">
                          <a:latin typeface="Meiryo UI" panose="020B0604030504040204" pitchFamily="50" charset="-128"/>
                          <a:ea typeface="Meiryo UI" panose="020B0604030504040204" pitchFamily="50" charset="-128"/>
                        </a:rPr>
                        <a:t>(R2)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例外</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ネットアンケート（モニター）</a:t>
                      </a:r>
                      <a:r>
                        <a:rPr kumimoji="1" lang="en-US" altLang="ja-JP" sz="1200" dirty="0">
                          <a:latin typeface="Meiryo UI" panose="020B0604030504040204" pitchFamily="50" charset="-128"/>
                          <a:ea typeface="Meiryo UI" panose="020B0604030504040204" pitchFamily="50" charset="-128"/>
                        </a:rPr>
                        <a:t>(R3)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solidFill>
                            <a:srgbClr val="FF0000"/>
                          </a:solidFill>
                          <a:latin typeface="Meiryo UI" panose="020B0604030504040204" pitchFamily="50" charset="-128"/>
                          <a:ea typeface="Meiryo UI" panose="020B0604030504040204" pitchFamily="50" charset="-128"/>
                        </a:rPr>
                        <a:t>［府健康づくり実態調査</a:t>
                      </a:r>
                      <a:r>
                        <a:rPr kumimoji="1" lang="en-US" altLang="ja-JP" sz="1200" b="1" u="sng" dirty="0">
                          <a:solidFill>
                            <a:srgbClr val="FF0000"/>
                          </a:solidFill>
                          <a:latin typeface="Meiryo UI" panose="020B0604030504040204" pitchFamily="50" charset="-128"/>
                          <a:ea typeface="Meiryo UI" panose="020B0604030504040204" pitchFamily="50" charset="-128"/>
                        </a:rPr>
                        <a:t>(R4)</a:t>
                      </a:r>
                      <a:r>
                        <a:rPr kumimoji="1" lang="ja-JP" altLang="en-US" sz="1200" b="1" u="sng" dirty="0">
                          <a:solidFill>
                            <a:srgbClr val="FF0000"/>
                          </a:solidFill>
                          <a:latin typeface="Meiryo UI" panose="020B0604030504040204" pitchFamily="50" charset="-128"/>
                          <a:ea typeface="Meiryo UI" panose="020B0604030504040204" pitchFamily="50" charset="-128"/>
                        </a:rPr>
                        <a:t>は設問設計が異なるため、参考値とする］</a:t>
                      </a:r>
                    </a:p>
                  </a:txBody>
                  <a:tcPr anchor="ctr"/>
                </a:tc>
                <a:extLst>
                  <a:ext uri="{0D108BD9-81ED-4DB2-BD59-A6C34878D82A}">
                    <a16:rowId xmlns:a16="http://schemas.microsoft.com/office/drawing/2014/main" val="3007535380"/>
                  </a:ext>
                </a:extLst>
              </a:tr>
            </a:tbl>
          </a:graphicData>
        </a:graphic>
      </p:graphicFrame>
      <p:sp>
        <p:nvSpPr>
          <p:cNvPr id="18" name="テキスト ボックス 17"/>
          <p:cNvSpPr txBox="1"/>
          <p:nvPr/>
        </p:nvSpPr>
        <p:spPr>
          <a:xfrm>
            <a:off x="7040" y="3003900"/>
            <a:ext cx="5445457" cy="338554"/>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＜例外的な最終評価の対応をとる主な指標＞</a:t>
            </a:r>
          </a:p>
        </p:txBody>
      </p:sp>
      <p:sp>
        <p:nvSpPr>
          <p:cNvPr id="7" name="スライド番号プレースホルダー 6"/>
          <p:cNvSpPr>
            <a:spLocks noGrp="1"/>
          </p:cNvSpPr>
          <p:nvPr>
            <p:ph type="sldNum" sz="quarter" idx="12"/>
          </p:nvPr>
        </p:nvSpPr>
        <p:spPr>
          <a:xfrm>
            <a:off x="7096643" y="6557446"/>
            <a:ext cx="2057400" cy="365125"/>
          </a:xfrm>
        </p:spPr>
        <p:txBody>
          <a:bodyPr/>
          <a:lstStyle/>
          <a:p>
            <a:fld id="{79A255B7-DF0D-498B-9D3A-3E2ADC60EC3B}" type="slidenum">
              <a:rPr kumimoji="1" lang="ja-JP" altLang="en-US" smtClean="0">
                <a:solidFill>
                  <a:schemeClr val="tx1"/>
                </a:solidFill>
              </a:rPr>
              <a:t>3</a:t>
            </a:fld>
            <a:endParaRPr kumimoji="1" lang="ja-JP" altLang="en-US" dirty="0">
              <a:solidFill>
                <a:schemeClr val="tx1"/>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1433139990"/>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1821927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31658" y="394971"/>
            <a:ext cx="8666328" cy="6678751"/>
          </a:xfrm>
          <a:prstGeom prst="rect">
            <a:avLst/>
          </a:prstGeom>
        </p:spPr>
        <p:txBody>
          <a:bodyPr wrap="square">
            <a:spAutoFit/>
          </a:bodyPr>
          <a:lstStyle/>
          <a:p>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　調査目的</a:t>
            </a:r>
          </a:p>
          <a:p>
            <a:r>
              <a:rPr lang="ja-JP" altLang="en-US" sz="1400" dirty="0">
                <a:latin typeface="BIZ UDPゴシック" panose="020B0400000000000000" pitchFamily="50" charset="-128"/>
                <a:ea typeface="BIZ UDPゴシック" panose="020B0400000000000000" pitchFamily="50" charset="-128"/>
              </a:rPr>
              <a:t>  府民の生活習慣病の予防及び健康の増進に関する実態を把握し、第</a:t>
            </a:r>
            <a:r>
              <a:rPr lang="en-US" altLang="ja-JP" sz="1400" dirty="0">
                <a:latin typeface="BIZ UDPゴシック" panose="020B0400000000000000" pitchFamily="50" charset="-128"/>
                <a:ea typeface="BIZ UDPゴシック" panose="020B0400000000000000" pitchFamily="50" charset="-128"/>
              </a:rPr>
              <a:t>4</a:t>
            </a:r>
            <a:r>
              <a:rPr lang="ja-JP" altLang="en-US" sz="1400" dirty="0">
                <a:latin typeface="BIZ UDPゴシック" panose="020B0400000000000000" pitchFamily="50" charset="-128"/>
                <a:ea typeface="BIZ UDPゴシック" panose="020B0400000000000000" pitchFamily="50" charset="-128"/>
              </a:rPr>
              <a:t>次大阪府健康増進計画の策定のための</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基礎資料を得るため</a:t>
            </a:r>
            <a:endParaRPr lang="en-US" altLang="ja-JP" sz="1400" dirty="0">
              <a:latin typeface="BIZ UDPゴシック" panose="020B0400000000000000" pitchFamily="50" charset="-128"/>
              <a:ea typeface="BIZ UDPゴシック" panose="020B0400000000000000" pitchFamily="50" charset="-128"/>
            </a:endParaRPr>
          </a:p>
          <a:p>
            <a:endParaRPr lang="en-US" altLang="ja-JP" sz="1000"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2</a:t>
            </a:r>
            <a:r>
              <a:rPr lang="ja-JP" altLang="en-US" sz="1400" dirty="0">
                <a:latin typeface="BIZ UDPゴシック" panose="020B0400000000000000" pitchFamily="50" charset="-128"/>
                <a:ea typeface="BIZ UDPゴシック" panose="020B0400000000000000" pitchFamily="50" charset="-128"/>
              </a:rPr>
              <a:t>　調査対象</a:t>
            </a:r>
          </a:p>
          <a:p>
            <a:r>
              <a:rPr lang="ja-JP" altLang="en-US" sz="1400" dirty="0">
                <a:latin typeface="BIZ UDPゴシック" panose="020B0400000000000000" pitchFamily="50" charset="-128"/>
                <a:ea typeface="BIZ UDPゴシック" panose="020B0400000000000000" pitchFamily="50" charset="-128"/>
              </a:rPr>
              <a:t>　府内に居住する満</a:t>
            </a:r>
            <a:r>
              <a:rPr lang="en-US" altLang="ja-JP" sz="1400" dirty="0">
                <a:latin typeface="BIZ UDPゴシック" panose="020B0400000000000000" pitchFamily="50" charset="-128"/>
                <a:ea typeface="BIZ UDPゴシック" panose="020B0400000000000000" pitchFamily="50" charset="-128"/>
              </a:rPr>
              <a:t>20</a:t>
            </a:r>
            <a:r>
              <a:rPr lang="ja-JP" altLang="en-US" sz="1400" dirty="0">
                <a:latin typeface="BIZ UDPゴシック" panose="020B0400000000000000" pitchFamily="50" charset="-128"/>
                <a:ea typeface="BIZ UDPゴシック" panose="020B0400000000000000" pitchFamily="50" charset="-128"/>
              </a:rPr>
              <a:t>歳（令和</a:t>
            </a:r>
            <a:r>
              <a:rPr lang="en-US" altLang="ja-JP" sz="1400" dirty="0">
                <a:latin typeface="BIZ UDPゴシック" panose="020B0400000000000000" pitchFamily="50" charset="-128"/>
                <a:ea typeface="BIZ UDPゴシック" panose="020B0400000000000000" pitchFamily="50" charset="-128"/>
              </a:rPr>
              <a:t>5</a:t>
            </a:r>
            <a:r>
              <a:rPr lang="ja-JP" altLang="en-US" sz="1400" dirty="0">
                <a:latin typeface="BIZ UDPゴシック" panose="020B0400000000000000" pitchFamily="50" charset="-128"/>
                <a:ea typeface="BIZ UDPゴシック" panose="020B0400000000000000" pitchFamily="50" charset="-128"/>
              </a:rPr>
              <a:t>年</a:t>
            </a:r>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月</a:t>
            </a:r>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日時点）以上の者</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調査客体数：</a:t>
            </a:r>
            <a:r>
              <a:rPr lang="en-US" altLang="ja-JP" sz="1400" dirty="0">
                <a:latin typeface="BIZ UDPゴシック" panose="020B0400000000000000" pitchFamily="50" charset="-128"/>
                <a:ea typeface="BIZ UDPゴシック" panose="020B0400000000000000" pitchFamily="50" charset="-128"/>
              </a:rPr>
              <a:t>13,200</a:t>
            </a:r>
            <a:r>
              <a:rPr lang="ja-JP" altLang="en-US" sz="1400" dirty="0">
                <a:latin typeface="BIZ UDPゴシック" panose="020B0400000000000000" pitchFamily="50" charset="-128"/>
                <a:ea typeface="BIZ UDPゴシック" panose="020B0400000000000000" pitchFamily="50" charset="-128"/>
              </a:rPr>
              <a:t>人　　回収客体数：　</a:t>
            </a:r>
            <a:r>
              <a:rPr lang="en-US" altLang="ja-JP" sz="1400" dirty="0">
                <a:latin typeface="BIZ UDPゴシック" panose="020B0400000000000000" pitchFamily="50" charset="-128"/>
                <a:ea typeface="BIZ UDPゴシック" panose="020B0400000000000000" pitchFamily="50" charset="-128"/>
              </a:rPr>
              <a:t>2,848</a:t>
            </a:r>
            <a:r>
              <a:rPr lang="ja-JP" altLang="en-US" sz="1400" dirty="0">
                <a:latin typeface="BIZ UDPゴシック" panose="020B0400000000000000" pitchFamily="50" charset="-128"/>
                <a:ea typeface="BIZ UDPゴシック" panose="020B0400000000000000" pitchFamily="50" charset="-128"/>
              </a:rPr>
              <a:t>人　集計客体数：　</a:t>
            </a:r>
            <a:r>
              <a:rPr lang="en-US" altLang="ja-JP" sz="1400" dirty="0">
                <a:latin typeface="BIZ UDPゴシック" panose="020B0400000000000000" pitchFamily="50" charset="-128"/>
                <a:ea typeface="BIZ UDPゴシック" panose="020B0400000000000000" pitchFamily="50" charset="-128"/>
              </a:rPr>
              <a:t>2,846</a:t>
            </a:r>
            <a:r>
              <a:rPr lang="ja-JP" altLang="en-US" sz="1400" dirty="0">
                <a:latin typeface="BIZ UDPゴシック" panose="020B0400000000000000" pitchFamily="50" charset="-128"/>
                <a:ea typeface="BIZ UDPゴシック" panose="020B0400000000000000" pitchFamily="50" charset="-128"/>
              </a:rPr>
              <a:t>人</a:t>
            </a:r>
            <a:endParaRPr lang="en-US" altLang="ja-JP" sz="1400" dirty="0">
              <a:latin typeface="BIZ UDPゴシック" panose="020B0400000000000000" pitchFamily="50" charset="-128"/>
              <a:ea typeface="BIZ UDPゴシック" panose="020B0400000000000000" pitchFamily="50" charset="-128"/>
            </a:endParaRPr>
          </a:p>
          <a:p>
            <a:endParaRPr lang="en-US" altLang="ja-JP" sz="10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３　標本の抽出</a:t>
            </a:r>
          </a:p>
          <a:p>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地域別の指標として運用するため、各二次医療圏から</a:t>
            </a:r>
            <a:r>
              <a:rPr lang="en-US" altLang="ja-JP" sz="1400" dirty="0">
                <a:latin typeface="BIZ UDPゴシック" panose="020B0400000000000000" pitchFamily="50" charset="-128"/>
                <a:ea typeface="BIZ UDPゴシック" panose="020B0400000000000000" pitchFamily="50" charset="-128"/>
              </a:rPr>
              <a:t>1,200</a:t>
            </a:r>
            <a:r>
              <a:rPr lang="ja-JP" altLang="en-US" sz="1400" dirty="0">
                <a:latin typeface="BIZ UDPゴシック" panose="020B0400000000000000" pitchFamily="50" charset="-128"/>
                <a:ea typeface="BIZ UDPゴシック" panose="020B0400000000000000" pitchFamily="50" charset="-128"/>
              </a:rPr>
              <a:t>人</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（大阪市二次医療圏は４つの基本保健医療圏からそれぞれ</a:t>
            </a:r>
            <a:r>
              <a:rPr lang="en-US" altLang="ja-JP" sz="1400" dirty="0">
                <a:latin typeface="BIZ UDPゴシック" panose="020B0400000000000000" pitchFamily="50" charset="-128"/>
                <a:ea typeface="BIZ UDPゴシック" panose="020B0400000000000000" pitchFamily="50" charset="-128"/>
              </a:rPr>
              <a:t>1,200</a:t>
            </a:r>
            <a:r>
              <a:rPr lang="ja-JP" altLang="en-US" sz="1400" dirty="0">
                <a:latin typeface="BIZ UDPゴシック" panose="020B0400000000000000" pitchFamily="50" charset="-128"/>
                <a:ea typeface="BIZ UDPゴシック" panose="020B0400000000000000" pitchFamily="50" charset="-128"/>
              </a:rPr>
              <a:t>人）</a:t>
            </a:r>
            <a:r>
              <a:rPr lang="ja-JP" altLang="en-US" sz="1400" dirty="0" err="1">
                <a:latin typeface="BIZ UDPゴシック" panose="020B0400000000000000" pitchFamily="50" charset="-128"/>
                <a:ea typeface="BIZ UDPゴシック" panose="020B0400000000000000" pitchFamily="50" charset="-128"/>
              </a:rPr>
              <a:t>ずつ抽</a:t>
            </a:r>
            <a:r>
              <a:rPr lang="ja-JP" altLang="en-US" sz="1400" dirty="0">
                <a:latin typeface="BIZ UDPゴシック" panose="020B0400000000000000" pitchFamily="50" charset="-128"/>
                <a:ea typeface="BIZ UDPゴシック" panose="020B0400000000000000" pitchFamily="50" charset="-128"/>
              </a:rPr>
              <a:t>出</a:t>
            </a:r>
          </a:p>
          <a:p>
            <a:r>
              <a:rPr lang="en-US" altLang="ja-JP" sz="1400" dirty="0">
                <a:latin typeface="BIZ UDPゴシック" panose="020B0400000000000000" pitchFamily="50" charset="-128"/>
                <a:ea typeface="BIZ UDPゴシック" panose="020B0400000000000000" pitchFamily="50" charset="-128"/>
              </a:rPr>
              <a:t>(2)</a:t>
            </a:r>
            <a:r>
              <a:rPr lang="ja-JP" altLang="en-US" sz="1400" dirty="0">
                <a:latin typeface="BIZ UDPゴシック" panose="020B0400000000000000" pitchFamily="50" charset="-128"/>
                <a:ea typeface="BIZ UDPゴシック" panose="020B0400000000000000" pitchFamily="50" charset="-128"/>
              </a:rPr>
              <a:t>各市区町村の人口構成比に応じて地域を構成する市区町村に標本数を配分</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　　（</a:t>
            </a:r>
            <a:r>
              <a:rPr lang="en-US" altLang="ja-JP" sz="1400" dirty="0">
                <a:latin typeface="BIZ UDPゴシック" panose="020B0400000000000000" pitchFamily="50" charset="-128"/>
                <a:ea typeface="BIZ UDPゴシック" panose="020B0400000000000000" pitchFamily="50" charset="-128"/>
              </a:rPr>
              <a:t>20</a:t>
            </a:r>
            <a:r>
              <a:rPr lang="ja-JP" altLang="en-US" sz="1400" dirty="0">
                <a:latin typeface="BIZ UDPゴシック" panose="020B0400000000000000" pitchFamily="50" charset="-128"/>
                <a:ea typeface="BIZ UDPゴシック" panose="020B0400000000000000" pitchFamily="50" charset="-128"/>
              </a:rPr>
              <a:t>歳以上の年齢階級別、男女別）</a:t>
            </a:r>
          </a:p>
          <a:p>
            <a:r>
              <a:rPr lang="en-US" altLang="ja-JP" sz="1400" dirty="0">
                <a:latin typeface="BIZ UDPゴシック" panose="020B0400000000000000" pitchFamily="50" charset="-128"/>
                <a:ea typeface="BIZ UDPゴシック" panose="020B0400000000000000" pitchFamily="50" charset="-128"/>
              </a:rPr>
              <a:t>(3)</a:t>
            </a:r>
            <a:r>
              <a:rPr lang="ja-JP" altLang="en-US" sz="1400" dirty="0">
                <a:latin typeface="BIZ UDPゴシック" panose="020B0400000000000000" pitchFamily="50" charset="-128"/>
                <a:ea typeface="BIZ UDPゴシック" panose="020B0400000000000000" pitchFamily="50" charset="-128"/>
              </a:rPr>
              <a:t>対象者は、抽出時点において各市区町村の住民基本台帳から無作為に抽出</a:t>
            </a:r>
            <a:endParaRPr lang="en-US" altLang="ja-JP" sz="1400" dirty="0">
              <a:latin typeface="BIZ UDPゴシック" panose="020B0400000000000000" pitchFamily="50" charset="-128"/>
              <a:ea typeface="BIZ UDPゴシック" panose="020B0400000000000000" pitchFamily="50" charset="-128"/>
            </a:endParaRPr>
          </a:p>
          <a:p>
            <a:endParaRPr lang="en-US" altLang="ja-JP" sz="1400"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4</a:t>
            </a:r>
            <a:r>
              <a:rPr lang="ja-JP" altLang="en-US" sz="1400" dirty="0">
                <a:latin typeface="BIZ UDPゴシック" panose="020B0400000000000000" pitchFamily="50" charset="-128"/>
                <a:ea typeface="BIZ UDPゴシック" panose="020B0400000000000000" pitchFamily="50" charset="-128"/>
              </a:rPr>
              <a:t>　調査項目</a:t>
            </a:r>
          </a:p>
          <a:p>
            <a:pPr marL="342900" indent="-342900">
              <a:buAutoNum type="arabicParenBoth"/>
            </a:pPr>
            <a:r>
              <a:rPr lang="ja-JP" altLang="en-US" sz="1400" dirty="0">
                <a:latin typeface="BIZ UDPゴシック" panose="020B0400000000000000" pitchFamily="50" charset="-128"/>
                <a:ea typeface="BIZ UDPゴシック" panose="020B0400000000000000" pitchFamily="50" charset="-128"/>
              </a:rPr>
              <a:t>性別、年齢、住所地、就業・就学状況</a:t>
            </a:r>
            <a:endParaRPr lang="en-US" altLang="ja-JP" sz="1400"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(2) </a:t>
            </a:r>
            <a:r>
              <a:rPr lang="ja-JP" altLang="en-US" sz="1400" dirty="0">
                <a:latin typeface="BIZ UDPゴシック" panose="020B0400000000000000" pitchFamily="50" charset="-128"/>
                <a:ea typeface="BIZ UDPゴシック" panose="020B0400000000000000" pitchFamily="50" charset="-128"/>
              </a:rPr>
              <a:t>運動に関する事項</a:t>
            </a:r>
          </a:p>
          <a:p>
            <a:r>
              <a:rPr lang="en-US" altLang="ja-JP" sz="1400" dirty="0">
                <a:latin typeface="BIZ UDPゴシック" panose="020B0400000000000000" pitchFamily="50" charset="-128"/>
                <a:ea typeface="BIZ UDPゴシック" panose="020B0400000000000000" pitchFamily="50" charset="-128"/>
              </a:rPr>
              <a:t>(3) </a:t>
            </a:r>
            <a:r>
              <a:rPr lang="ja-JP" altLang="en-US" sz="1400" dirty="0">
                <a:latin typeface="BIZ UDPゴシック" panose="020B0400000000000000" pitchFamily="50" charset="-128"/>
                <a:ea typeface="BIZ UDPゴシック" panose="020B0400000000000000" pitchFamily="50" charset="-128"/>
              </a:rPr>
              <a:t>食及び栄養に関する事項</a:t>
            </a:r>
          </a:p>
          <a:p>
            <a:r>
              <a:rPr lang="en-US" altLang="ja-JP" sz="1400" dirty="0">
                <a:latin typeface="BIZ UDPゴシック" panose="020B0400000000000000" pitchFamily="50" charset="-128"/>
                <a:ea typeface="BIZ UDPゴシック" panose="020B0400000000000000" pitchFamily="50" charset="-128"/>
              </a:rPr>
              <a:t>(4) </a:t>
            </a:r>
            <a:r>
              <a:rPr lang="ja-JP" altLang="en-US" sz="1400" dirty="0">
                <a:latin typeface="BIZ UDPゴシック" panose="020B0400000000000000" pitchFamily="50" charset="-128"/>
                <a:ea typeface="BIZ UDPゴシック" panose="020B0400000000000000" pitchFamily="50" charset="-128"/>
              </a:rPr>
              <a:t>睡眠に関する事項</a:t>
            </a:r>
          </a:p>
          <a:p>
            <a:r>
              <a:rPr lang="en-US" altLang="ja-JP" sz="1400" dirty="0">
                <a:latin typeface="BIZ UDPゴシック" panose="020B0400000000000000" pitchFamily="50" charset="-128"/>
                <a:ea typeface="BIZ UDPゴシック" panose="020B0400000000000000" pitchFamily="50" charset="-128"/>
              </a:rPr>
              <a:t>(5) </a:t>
            </a:r>
            <a:r>
              <a:rPr lang="ja-JP" altLang="en-US" sz="1400" dirty="0">
                <a:latin typeface="BIZ UDPゴシック" panose="020B0400000000000000" pitchFamily="50" charset="-128"/>
                <a:ea typeface="BIZ UDPゴシック" panose="020B0400000000000000" pitchFamily="50" charset="-128"/>
              </a:rPr>
              <a:t>飲酒及び喫煙に関する事項</a:t>
            </a:r>
          </a:p>
          <a:p>
            <a:r>
              <a:rPr lang="en-US" altLang="ja-JP" sz="1400" dirty="0">
                <a:latin typeface="BIZ UDPゴシック" panose="020B0400000000000000" pitchFamily="50" charset="-128"/>
                <a:ea typeface="BIZ UDPゴシック" panose="020B0400000000000000" pitchFamily="50" charset="-128"/>
              </a:rPr>
              <a:t>(6) </a:t>
            </a:r>
            <a:r>
              <a:rPr lang="ja-JP" altLang="en-US" sz="1400" dirty="0">
                <a:latin typeface="BIZ UDPゴシック" panose="020B0400000000000000" pitchFamily="50" charset="-128"/>
                <a:ea typeface="BIZ UDPゴシック" panose="020B0400000000000000" pitchFamily="50" charset="-128"/>
              </a:rPr>
              <a:t>歯及び口腔に関する事項</a:t>
            </a:r>
          </a:p>
          <a:p>
            <a:r>
              <a:rPr lang="en-US" altLang="ja-JP" sz="1400" dirty="0">
                <a:latin typeface="BIZ UDPゴシック" panose="020B0400000000000000" pitchFamily="50" charset="-128"/>
                <a:ea typeface="BIZ UDPゴシック" panose="020B0400000000000000" pitchFamily="50" charset="-128"/>
              </a:rPr>
              <a:t>(7) </a:t>
            </a:r>
            <a:r>
              <a:rPr lang="ja-JP" altLang="en-US" sz="1400" dirty="0">
                <a:latin typeface="BIZ UDPゴシック" panose="020B0400000000000000" pitchFamily="50" charset="-128"/>
                <a:ea typeface="BIZ UDPゴシック" panose="020B0400000000000000" pitchFamily="50" charset="-128"/>
              </a:rPr>
              <a:t>健康診断に関する事項</a:t>
            </a:r>
          </a:p>
          <a:p>
            <a:r>
              <a:rPr lang="en-US" altLang="ja-JP" sz="1400" dirty="0">
                <a:latin typeface="BIZ UDPゴシック" panose="020B0400000000000000" pitchFamily="50" charset="-128"/>
                <a:ea typeface="BIZ UDPゴシック" panose="020B0400000000000000" pitchFamily="50" charset="-128"/>
              </a:rPr>
              <a:t>(8) </a:t>
            </a:r>
            <a:r>
              <a:rPr lang="ja-JP" altLang="en-US" sz="1400" dirty="0">
                <a:latin typeface="BIZ UDPゴシック" panose="020B0400000000000000" pitchFamily="50" charset="-128"/>
                <a:ea typeface="BIZ UDPゴシック" panose="020B0400000000000000" pitchFamily="50" charset="-128"/>
              </a:rPr>
              <a:t>コミュニティとのつながりに関する事項</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a:t>
            </a:r>
            <a:r>
              <a:rPr lang="en-US" altLang="ja-JP" sz="1400" dirty="0">
                <a:latin typeface="BIZ UDPゴシック" panose="020B0400000000000000" pitchFamily="50" charset="-128"/>
                <a:ea typeface="BIZ UDPゴシック" panose="020B0400000000000000" pitchFamily="50" charset="-128"/>
              </a:rPr>
              <a:t>9</a:t>
            </a:r>
            <a:r>
              <a:rPr lang="ja-JP" altLang="en-US" sz="1400" dirty="0">
                <a:latin typeface="BIZ UDPゴシック" panose="020B0400000000000000" pitchFamily="50" charset="-128"/>
                <a:ea typeface="BIZ UDPゴシック" panose="020B0400000000000000" pitchFamily="50" charset="-128"/>
              </a:rPr>
              <a:t>） その他、健康づくりに関する事項</a:t>
            </a:r>
            <a:endParaRPr lang="en-US" altLang="ja-JP" sz="1400" dirty="0">
              <a:latin typeface="BIZ UDPゴシック" panose="020B0400000000000000" pitchFamily="50" charset="-128"/>
              <a:ea typeface="BIZ UDPゴシック" panose="020B0400000000000000" pitchFamily="50" charset="-128"/>
            </a:endParaRPr>
          </a:p>
          <a:p>
            <a:endParaRPr lang="en-US" altLang="ja-JP" sz="1000"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5 </a:t>
            </a:r>
            <a:r>
              <a:rPr lang="ja-JP" altLang="en-US" sz="1400" dirty="0">
                <a:latin typeface="BIZ UDPゴシック" panose="020B0400000000000000" pitchFamily="50" charset="-128"/>
                <a:ea typeface="BIZ UDPゴシック" panose="020B0400000000000000" pitchFamily="50" charset="-128"/>
              </a:rPr>
              <a:t>調査方法</a:t>
            </a:r>
          </a:p>
          <a:p>
            <a:r>
              <a:rPr lang="ja-JP" altLang="en-US" sz="1400" dirty="0">
                <a:latin typeface="BIZ UDPゴシック" panose="020B0400000000000000" pitchFamily="50" charset="-128"/>
                <a:ea typeface="BIZ UDPゴシック" panose="020B0400000000000000" pitchFamily="50" charset="-128"/>
              </a:rPr>
              <a:t>　郵送調査法（オンライン回答可能）</a:t>
            </a:r>
            <a:endParaRPr lang="en-US" altLang="ja-JP" sz="1400" dirty="0">
              <a:latin typeface="BIZ UDPゴシック" panose="020B0400000000000000" pitchFamily="50" charset="-128"/>
              <a:ea typeface="BIZ UDPゴシック" panose="020B0400000000000000" pitchFamily="50" charset="-128"/>
            </a:endParaRPr>
          </a:p>
          <a:p>
            <a:endParaRPr lang="en-US" altLang="ja-JP" sz="1000" dirty="0">
              <a:latin typeface="BIZ UDPゴシック" panose="020B0400000000000000" pitchFamily="50" charset="-128"/>
              <a:ea typeface="BIZ UDPゴシック" panose="020B0400000000000000" pitchFamily="50" charset="-128"/>
            </a:endParaRPr>
          </a:p>
          <a:p>
            <a:r>
              <a:rPr lang="en-US" altLang="ja-JP" sz="1400" dirty="0">
                <a:latin typeface="BIZ UDPゴシック" panose="020B0400000000000000" pitchFamily="50" charset="-128"/>
                <a:ea typeface="BIZ UDPゴシック" panose="020B0400000000000000" pitchFamily="50" charset="-128"/>
              </a:rPr>
              <a:t>6 </a:t>
            </a:r>
            <a:r>
              <a:rPr lang="ja-JP" altLang="en-US" sz="1400" dirty="0">
                <a:latin typeface="BIZ UDPゴシック" panose="020B0400000000000000" pitchFamily="50" charset="-128"/>
                <a:ea typeface="BIZ UDPゴシック" panose="020B0400000000000000" pitchFamily="50" charset="-128"/>
              </a:rPr>
              <a:t>調査時期</a:t>
            </a:r>
          </a:p>
          <a:p>
            <a:r>
              <a:rPr lang="ja-JP" altLang="en-US" sz="1400" dirty="0">
                <a:latin typeface="BIZ UDPゴシック" panose="020B0400000000000000" pitchFamily="50" charset="-128"/>
                <a:ea typeface="BIZ UDPゴシック" panose="020B0400000000000000" pitchFamily="50" charset="-128"/>
              </a:rPr>
              <a:t>令和</a:t>
            </a:r>
            <a:r>
              <a:rPr lang="en-US" altLang="ja-JP" sz="1400" dirty="0">
                <a:latin typeface="BIZ UDPゴシック" panose="020B0400000000000000" pitchFamily="50" charset="-128"/>
                <a:ea typeface="BIZ UDPゴシック" panose="020B0400000000000000" pitchFamily="50" charset="-128"/>
              </a:rPr>
              <a:t>5</a:t>
            </a:r>
            <a:r>
              <a:rPr lang="ja-JP" altLang="en-US" sz="1400" dirty="0">
                <a:latin typeface="BIZ UDPゴシック" panose="020B0400000000000000" pitchFamily="50" charset="-128"/>
                <a:ea typeface="BIZ UDPゴシック" panose="020B0400000000000000" pitchFamily="50" charset="-128"/>
              </a:rPr>
              <a:t>年</a:t>
            </a:r>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月</a:t>
            </a:r>
            <a:r>
              <a:rPr lang="en-US" altLang="ja-JP" sz="1400" dirty="0">
                <a:latin typeface="BIZ UDPゴシック" panose="020B0400000000000000" pitchFamily="50" charset="-128"/>
                <a:ea typeface="BIZ UDPゴシック" panose="020B0400000000000000" pitchFamily="50" charset="-128"/>
              </a:rPr>
              <a:t>31</a:t>
            </a:r>
            <a:r>
              <a:rPr lang="ja-JP" altLang="en-US" sz="1400" dirty="0">
                <a:latin typeface="BIZ UDPゴシック" panose="020B0400000000000000" pitchFamily="50" charset="-128"/>
                <a:ea typeface="BIZ UDPゴシック" panose="020B0400000000000000" pitchFamily="50" charset="-128"/>
              </a:rPr>
              <a:t>日～令和</a:t>
            </a:r>
            <a:r>
              <a:rPr lang="en-US" altLang="ja-JP" sz="1400" dirty="0">
                <a:latin typeface="BIZ UDPゴシック" panose="020B0400000000000000" pitchFamily="50" charset="-128"/>
                <a:ea typeface="BIZ UDPゴシック" panose="020B0400000000000000" pitchFamily="50" charset="-128"/>
              </a:rPr>
              <a:t>5</a:t>
            </a:r>
            <a:r>
              <a:rPr lang="ja-JP" altLang="en-US" sz="1400" dirty="0">
                <a:latin typeface="BIZ UDPゴシック" panose="020B0400000000000000" pitchFamily="50" charset="-128"/>
                <a:ea typeface="BIZ UDPゴシック" panose="020B0400000000000000" pitchFamily="50" charset="-128"/>
              </a:rPr>
              <a:t>年</a:t>
            </a:r>
            <a:r>
              <a:rPr lang="en-US" altLang="ja-JP" sz="1400" dirty="0">
                <a:latin typeface="BIZ UDPゴシック" panose="020B0400000000000000" pitchFamily="50" charset="-128"/>
                <a:ea typeface="BIZ UDPゴシック" panose="020B0400000000000000" pitchFamily="50" charset="-128"/>
              </a:rPr>
              <a:t>2</a:t>
            </a:r>
            <a:r>
              <a:rPr lang="ja-JP" altLang="en-US" sz="1400" dirty="0">
                <a:latin typeface="BIZ UDPゴシック" panose="020B0400000000000000" pitchFamily="50" charset="-128"/>
                <a:ea typeface="BIZ UDPゴシック" panose="020B0400000000000000" pitchFamily="50" charset="-128"/>
              </a:rPr>
              <a:t>月</a:t>
            </a:r>
            <a:r>
              <a:rPr lang="en-US" altLang="ja-JP" sz="1400" dirty="0">
                <a:latin typeface="BIZ UDPゴシック" panose="020B0400000000000000" pitchFamily="50" charset="-128"/>
                <a:ea typeface="BIZ UDPゴシック" panose="020B0400000000000000" pitchFamily="50" charset="-128"/>
              </a:rPr>
              <a:t>28</a:t>
            </a:r>
            <a:r>
              <a:rPr lang="ja-JP" altLang="en-US" sz="1400" dirty="0">
                <a:latin typeface="BIZ UDPゴシック" panose="020B0400000000000000" pitchFamily="50" charset="-128"/>
                <a:ea typeface="BIZ UDPゴシック" panose="020B0400000000000000" pitchFamily="50" charset="-128"/>
              </a:rPr>
              <a:t>日</a:t>
            </a:r>
            <a:endParaRPr lang="en-US" altLang="ja-JP" sz="1400" dirty="0">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0" y="0"/>
            <a:ext cx="9144000" cy="369332"/>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b="1" dirty="0">
                <a:solidFill>
                  <a:schemeClr val="bg1"/>
                </a:solidFill>
                <a:latin typeface="BIZ UDPゴシック" panose="020B0400000000000000" pitchFamily="50" charset="-128"/>
                <a:ea typeface="BIZ UDPゴシック" panose="020B0400000000000000" pitchFamily="50" charset="-128"/>
              </a:rPr>
              <a:t>（参考）大阪府健康づくり実態調査（令和</a:t>
            </a:r>
            <a:r>
              <a:rPr kumimoji="1" lang="en-US" altLang="ja-JP" b="1" dirty="0">
                <a:solidFill>
                  <a:schemeClr val="bg1"/>
                </a:solidFill>
                <a:latin typeface="BIZ UDPゴシック" panose="020B0400000000000000" pitchFamily="50" charset="-128"/>
                <a:ea typeface="BIZ UDPゴシック" panose="020B0400000000000000" pitchFamily="50" charset="-128"/>
              </a:rPr>
              <a:t>4</a:t>
            </a:r>
            <a:r>
              <a:rPr kumimoji="1" lang="ja-JP" altLang="en-US" b="1" dirty="0">
                <a:solidFill>
                  <a:schemeClr val="bg1"/>
                </a:solidFill>
                <a:latin typeface="BIZ UDPゴシック" panose="020B0400000000000000" pitchFamily="50" charset="-128"/>
                <a:ea typeface="BIZ UDPゴシック" panose="020B0400000000000000" pitchFamily="50" charset="-128"/>
              </a:rPr>
              <a:t>年度）について</a:t>
            </a:r>
          </a:p>
        </p:txBody>
      </p:sp>
      <p:sp>
        <p:nvSpPr>
          <p:cNvPr id="6" name="スライド番号プレースホルダー 5"/>
          <p:cNvSpPr>
            <a:spLocks noGrp="1"/>
          </p:cNvSpPr>
          <p:nvPr>
            <p:ph type="sldNum" sz="quarter" idx="12"/>
          </p:nvPr>
        </p:nvSpPr>
        <p:spPr>
          <a:xfrm>
            <a:off x="7125237" y="6557270"/>
            <a:ext cx="2057400" cy="365125"/>
          </a:xfrm>
        </p:spPr>
        <p:txBody>
          <a:bodyPr/>
          <a:lstStyle/>
          <a:p>
            <a:fld id="{79A255B7-DF0D-498B-9D3A-3E2ADC60EC3B}" type="slidenum">
              <a:rPr kumimoji="1" lang="ja-JP" altLang="en-US" smtClean="0">
                <a:solidFill>
                  <a:schemeClr val="tx1"/>
                </a:solidFill>
              </a:rPr>
              <a:t>4</a:t>
            </a:fld>
            <a:endParaRPr kumimoji="1" lang="ja-JP" altLang="en-US" dirty="0">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2139796468"/>
              </p:ext>
            </p:extLst>
          </p:nvPr>
        </p:nvGraphicFramePr>
        <p:xfrm>
          <a:off x="6375038" y="10655"/>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1208784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284861" y="4558539"/>
            <a:ext cx="3792041" cy="2048434"/>
          </a:xfrm>
          <a:prstGeom prst="rect">
            <a:avLst/>
          </a:prstGeom>
        </p:spPr>
      </p:pic>
      <p:pic>
        <p:nvPicPr>
          <p:cNvPr id="4" name="図 3"/>
          <p:cNvPicPr>
            <a:picLocks noChangeAspect="1"/>
          </p:cNvPicPr>
          <p:nvPr/>
        </p:nvPicPr>
        <p:blipFill>
          <a:blip r:embed="rId4"/>
          <a:stretch>
            <a:fillRect/>
          </a:stretch>
        </p:blipFill>
        <p:spPr>
          <a:xfrm>
            <a:off x="289035" y="1890901"/>
            <a:ext cx="3792041" cy="2048434"/>
          </a:xfrm>
          <a:prstGeom prst="rect">
            <a:avLst/>
          </a:prstGeom>
        </p:spPr>
      </p:pic>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3" name="テキスト ボックス 2"/>
          <p:cNvSpPr txBox="1"/>
          <p:nvPr/>
        </p:nvSpPr>
        <p:spPr>
          <a:xfrm>
            <a:off x="108315" y="552626"/>
            <a:ext cx="2661314" cy="369332"/>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基本目標に対する評価</a:t>
            </a:r>
          </a:p>
        </p:txBody>
      </p:sp>
      <p:sp>
        <p:nvSpPr>
          <p:cNvPr id="8" name="テキスト ボックス 7">
            <a:extLst>
              <a:ext uri="{FF2B5EF4-FFF2-40B4-BE49-F238E27FC236}">
                <a16:creationId xmlns:a16="http://schemas.microsoft.com/office/drawing/2014/main" id="{71B86C44-2635-60EC-515F-D17DDCEA20EF}"/>
              </a:ext>
            </a:extLst>
          </p:cNvPr>
          <p:cNvSpPr txBox="1"/>
          <p:nvPr/>
        </p:nvSpPr>
        <p:spPr>
          <a:xfrm>
            <a:off x="4140198" y="4153133"/>
            <a:ext cx="4695341" cy="2628000"/>
          </a:xfrm>
          <a:prstGeom prst="rect">
            <a:avLst/>
          </a:prstGeom>
          <a:noFill/>
          <a:ln>
            <a:solidFill>
              <a:schemeClr val="tx1"/>
            </a:solidFill>
            <a:prstDash val="dash"/>
          </a:ln>
        </p:spPr>
        <p:txBody>
          <a:bodyPr wrap="square" rtlCol="0">
            <a:noAutofit/>
          </a:bodyPr>
          <a:lstStyle/>
          <a:p>
            <a:pPr lvl="0">
              <a:lnSpc>
                <a:spcPct val="150000"/>
              </a:lnSpc>
            </a:pP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68">
            <a:extLst>
              <a:ext uri="{FF2B5EF4-FFF2-40B4-BE49-F238E27FC236}">
                <a16:creationId xmlns:a16="http://schemas.microsoft.com/office/drawing/2014/main" id="{E51DE193-EE24-6151-EF25-6CCA35109DB4}"/>
              </a:ext>
            </a:extLst>
          </p:cNvPr>
          <p:cNvSpPr/>
          <p:nvPr/>
        </p:nvSpPr>
        <p:spPr>
          <a:xfrm>
            <a:off x="108315" y="921958"/>
            <a:ext cx="8888669" cy="5897445"/>
          </a:xfrm>
          <a:prstGeom prst="roundRect">
            <a:avLst>
              <a:gd name="adj" fmla="val 1597"/>
            </a:avLst>
          </a:prstGeom>
          <a:noFill/>
        </p:spPr>
        <p:style>
          <a:lnRef idx="1">
            <a:schemeClr val="dk1"/>
          </a:lnRef>
          <a:fillRef idx="2">
            <a:schemeClr val="dk1"/>
          </a:fillRef>
          <a:effectRef idx="1">
            <a:schemeClr val="dk1"/>
          </a:effectRef>
          <a:fontRef idx="minor">
            <a:schemeClr val="dk1"/>
          </a:fontRef>
        </p:style>
        <p:txBody>
          <a:bodyPr rtlCol="0" anchor="ctr"/>
          <a:lstStyle/>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105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A7D59C16-4430-FAAB-1CFB-21A7E5C4B9AE}"/>
              </a:ext>
            </a:extLst>
          </p:cNvPr>
          <p:cNvSpPr txBox="1"/>
          <p:nvPr/>
        </p:nvSpPr>
        <p:spPr>
          <a:xfrm>
            <a:off x="122305" y="1617859"/>
            <a:ext cx="3004071" cy="297517"/>
          </a:xfrm>
          <a:prstGeom prst="rect">
            <a:avLst/>
          </a:prstGeom>
          <a:noFill/>
        </p:spPr>
        <p:txBody>
          <a:bodyPr wrap="square" rtlCol="0">
            <a:spAutoFit/>
          </a:bodyPr>
          <a:lstStyle/>
          <a:p>
            <a:pPr marL="153035" lvl="0" indent="-153035">
              <a:lnSpc>
                <a:spcPts val="1600"/>
              </a:lnSpc>
            </a:pPr>
            <a:r>
              <a:rPr lang="ja-JP" altLang="en-US"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＜大阪府の健康寿命の推移＞　</a:t>
            </a:r>
            <a:endParaRPr lang="en-US" altLang="ja-JP" sz="17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538708CF-8AFF-2AE4-E5A6-A65BD183FE23}"/>
              </a:ext>
            </a:extLst>
          </p:cNvPr>
          <p:cNvSpPr txBox="1"/>
          <p:nvPr/>
        </p:nvSpPr>
        <p:spPr>
          <a:xfrm>
            <a:off x="4245616" y="1617859"/>
            <a:ext cx="4889607" cy="297517"/>
          </a:xfrm>
          <a:prstGeom prst="rect">
            <a:avLst/>
          </a:prstGeom>
          <a:noFill/>
        </p:spPr>
        <p:txBody>
          <a:bodyPr wrap="square" rtlCol="0">
            <a:spAutoFit/>
          </a:bodyPr>
          <a:lstStyle/>
          <a:p>
            <a:pPr marL="153035" lvl="0" indent="-153035">
              <a:lnSpc>
                <a:spcPts val="1600"/>
              </a:lnSpc>
            </a:pPr>
            <a:r>
              <a:rPr lang="ja-JP" altLang="en-US"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＜全国と大阪府の健康寿命の比較（令和元年）＞</a:t>
            </a:r>
            <a:endParaRPr lang="en-US" altLang="ja-JP" sz="17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CB3F2212-B0DF-A185-F87F-8BE3404CD1B3}"/>
              </a:ext>
            </a:extLst>
          </p:cNvPr>
          <p:cNvSpPr txBox="1"/>
          <p:nvPr/>
        </p:nvSpPr>
        <p:spPr>
          <a:xfrm>
            <a:off x="108315" y="4150782"/>
            <a:ext cx="3777885" cy="297517"/>
          </a:xfrm>
          <a:prstGeom prst="rect">
            <a:avLst/>
          </a:prstGeom>
          <a:noFill/>
        </p:spPr>
        <p:txBody>
          <a:bodyPr wrap="square" rtlCol="0">
            <a:spAutoFit/>
          </a:bodyPr>
          <a:lstStyle/>
          <a:p>
            <a:pPr marL="153035" indent="-153035">
              <a:lnSpc>
                <a:spcPts val="1600"/>
              </a:lnSpc>
            </a:pPr>
            <a:r>
              <a:rPr lang="ja-JP" altLang="en-US"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＜大阪府内の健康格差の推移＞　</a:t>
            </a:r>
            <a:endParaRPr lang="en-US" altLang="ja-JP" sz="17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706A5CAF-8D4F-BFBA-9B76-DDB6FC2BA801}"/>
              </a:ext>
            </a:extLst>
          </p:cNvPr>
          <p:cNvSpPr txBox="1"/>
          <p:nvPr/>
        </p:nvSpPr>
        <p:spPr>
          <a:xfrm>
            <a:off x="82765" y="976561"/>
            <a:ext cx="8750085" cy="605294"/>
          </a:xfrm>
          <a:prstGeom prst="rect">
            <a:avLst/>
          </a:prstGeom>
          <a:noFill/>
        </p:spPr>
        <p:txBody>
          <a:bodyPr wrap="square" rtlCol="0">
            <a:spAutoFit/>
          </a:bodyPr>
          <a:lstStyle/>
          <a:p>
            <a:pPr marL="285750" lvl="0" indent="-285750">
              <a:lnSpc>
                <a:spcPts val="2000"/>
              </a:lnSpc>
              <a:buFont typeface="Wingdings" panose="05000000000000000000" pitchFamily="2" charset="2"/>
              <a:buChar char="l"/>
            </a:pPr>
            <a:r>
              <a:rPr lang="ja-JP" altLang="en-US"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健康寿命については、男女ともに伸びているものの、２歳延伸は女性（＋</a:t>
            </a:r>
            <a:r>
              <a:rPr lang="en-US" altLang="ja-JP"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2.29</a:t>
            </a:r>
            <a:r>
              <a:rPr lang="ja-JP" altLang="en-US"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歳）のみ達成</a:t>
            </a:r>
          </a:p>
          <a:p>
            <a:pPr marL="285750" lvl="0" indent="-285750">
              <a:lnSpc>
                <a:spcPts val="2000"/>
              </a:lnSpc>
              <a:buFont typeface="Wingdings" panose="05000000000000000000" pitchFamily="2" charset="2"/>
              <a:buChar char="l"/>
            </a:pPr>
            <a:r>
              <a:rPr lang="ja-JP" altLang="en-US"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市町村間の健康格差は拡大（男性</a:t>
            </a:r>
            <a:r>
              <a:rPr lang="en-US" altLang="ja-JP"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5.3</a:t>
            </a:r>
            <a:r>
              <a:rPr lang="ja-JP" altLang="en-US"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歳、女性</a:t>
            </a:r>
            <a:r>
              <a:rPr lang="en-US" altLang="ja-JP"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4.3</a:t>
            </a:r>
            <a:r>
              <a:rPr lang="ja-JP" altLang="en-US"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歳）</a:t>
            </a:r>
            <a:endParaRPr lang="en-US" altLang="ja-JP" sz="17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31">
            <a:extLst>
              <a:ext uri="{FF2B5EF4-FFF2-40B4-BE49-F238E27FC236}">
                <a16:creationId xmlns:a16="http://schemas.microsoft.com/office/drawing/2014/main" id="{5FED3677-7AF6-7E35-0DEB-66D05FD1970D}"/>
              </a:ext>
            </a:extLst>
          </p:cNvPr>
          <p:cNvGraphicFramePr>
            <a:graphicFrameLocks noGrp="1"/>
          </p:cNvGraphicFramePr>
          <p:nvPr>
            <p:extLst>
              <p:ext uri="{D42A27DB-BD31-4B8C-83A1-F6EECF244321}">
                <p14:modId xmlns:p14="http://schemas.microsoft.com/office/powerpoint/2010/main" val="2675364348"/>
              </p:ext>
            </p:extLst>
          </p:nvPr>
        </p:nvGraphicFramePr>
        <p:xfrm>
          <a:off x="4239278" y="4425351"/>
          <a:ext cx="4523548" cy="2336800"/>
        </p:xfrm>
        <a:graphic>
          <a:graphicData uri="http://schemas.openxmlformats.org/drawingml/2006/table">
            <a:tbl>
              <a:tblPr firstRow="1" bandRow="1">
                <a:tableStyleId>{00A15C55-8517-42AA-B614-E9B94910E393}</a:tableStyleId>
              </a:tblPr>
              <a:tblGrid>
                <a:gridCol w="573848">
                  <a:extLst>
                    <a:ext uri="{9D8B030D-6E8A-4147-A177-3AD203B41FA5}">
                      <a16:colId xmlns:a16="http://schemas.microsoft.com/office/drawing/2014/main" val="135675842"/>
                    </a:ext>
                  </a:extLst>
                </a:gridCol>
                <a:gridCol w="3949700">
                  <a:extLst>
                    <a:ext uri="{9D8B030D-6E8A-4147-A177-3AD203B41FA5}">
                      <a16:colId xmlns:a16="http://schemas.microsoft.com/office/drawing/2014/main" val="3539397484"/>
                    </a:ext>
                  </a:extLst>
                </a:gridCol>
              </a:tblGrid>
              <a:tr h="137817">
                <a:tc>
                  <a:txBody>
                    <a:bodyPr/>
                    <a:lstStyle/>
                    <a:p>
                      <a:pPr algn="ctr"/>
                      <a:r>
                        <a:rPr kumimoji="1" lang="ja-JP" altLang="en-US" sz="1100" dirty="0"/>
                        <a:t>区分</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a:t>基準</a:t>
                      </a: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13865361"/>
                  </a:ext>
                </a:extLst>
              </a:tr>
              <a:tr h="370840">
                <a:tc>
                  <a:txBody>
                    <a:bodyPr/>
                    <a:lstStyle/>
                    <a:p>
                      <a:pPr algn="ctr"/>
                      <a:r>
                        <a:rPr kumimoji="1" lang="en-US" altLang="ja-JP" sz="1100" dirty="0"/>
                        <a:t>A</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r>
                        <a:rPr kumimoji="1" lang="ja-JP" altLang="en-US" sz="1100" dirty="0"/>
                        <a:t>すでに目標値に達した、または計画終了時点で目標値に達すると見込まれる</a:t>
                      </a: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848514224"/>
                  </a:ext>
                </a:extLst>
              </a:tr>
              <a:tr h="370840">
                <a:tc>
                  <a:txBody>
                    <a:bodyPr/>
                    <a:lstStyle/>
                    <a:p>
                      <a:pPr algn="ctr"/>
                      <a:r>
                        <a:rPr kumimoji="1" lang="en-US" altLang="ja-JP" sz="1100" dirty="0"/>
                        <a:t>B</a:t>
                      </a:r>
                      <a:endParaRPr kumimoji="1" lang="en-US" altLang="ja-JP" sz="1100" dirty="0">
                        <a:latin typeface="Meiryo UI" panose="020B0604030504040204" pitchFamily="50" charset="-128"/>
                        <a:ea typeface="Meiryo UI" panose="020B0604030504040204" pitchFamily="50" charset="-128"/>
                      </a:endParaRPr>
                    </a:p>
                  </a:txBody>
                  <a:tcPr anchor="ctr"/>
                </a:tc>
                <a:tc>
                  <a:txBody>
                    <a:bodyPr/>
                    <a:lstStyle/>
                    <a:p>
                      <a:r>
                        <a:rPr kumimoji="1" lang="ja-JP" altLang="en-US" sz="1100" dirty="0"/>
                        <a:t>計画終了時点で目標値に達する見込みはないものの、ベースライン値と比較して改善傾向にある</a:t>
                      </a: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9261947"/>
                  </a:ext>
                </a:extLst>
              </a:tr>
              <a:tr h="370840">
                <a:tc>
                  <a:txBody>
                    <a:bodyPr/>
                    <a:lstStyle/>
                    <a:p>
                      <a:pPr algn="ctr"/>
                      <a:r>
                        <a:rPr kumimoji="1" lang="en-US" altLang="ja-JP" sz="1100" dirty="0"/>
                        <a:t>C</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r>
                        <a:rPr kumimoji="1" lang="ja-JP" altLang="en-US" sz="1100"/>
                        <a:t>ベースライン値と同程度で、明確な改善傾向も悪化傾向もみられない</a:t>
                      </a:r>
                      <a:endParaRPr kumimoji="1" lang="ja-JP" altLang="en-US" sz="110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19711138"/>
                  </a:ext>
                </a:extLst>
              </a:tr>
              <a:tr h="370840">
                <a:tc>
                  <a:txBody>
                    <a:bodyPr/>
                    <a:lstStyle/>
                    <a:p>
                      <a:pPr algn="ctr"/>
                      <a:r>
                        <a:rPr kumimoji="1" lang="en-US" altLang="ja-JP" sz="1100" dirty="0"/>
                        <a:t>D</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r>
                        <a:rPr kumimoji="1" lang="ja-JP" altLang="en-US" sz="1100" dirty="0"/>
                        <a:t>ベースライン値よりも悪化している</a:t>
                      </a: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65854192"/>
                  </a:ext>
                </a:extLst>
              </a:tr>
              <a:tr h="370840">
                <a:tc>
                  <a:txBody>
                    <a:bodyPr/>
                    <a:lstStyle/>
                    <a:p>
                      <a:pPr algn="ctr"/>
                      <a:r>
                        <a:rPr kumimoji="1" lang="ja-JP" altLang="en-US" sz="1100" dirty="0"/>
                        <a:t>ー</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r>
                        <a:rPr kumimoji="1" lang="ja-JP" altLang="en-US" sz="1100" dirty="0"/>
                        <a:t>ベースライン値以降数値が更新されていない等の理由により評価ができない</a:t>
                      </a: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56801145"/>
                  </a:ext>
                </a:extLst>
              </a:tr>
            </a:tbl>
          </a:graphicData>
        </a:graphic>
      </p:graphicFrame>
      <p:sp>
        <p:nvSpPr>
          <p:cNvPr id="18" name="テキスト ボックス 17">
            <a:extLst>
              <a:ext uri="{FF2B5EF4-FFF2-40B4-BE49-F238E27FC236}">
                <a16:creationId xmlns:a16="http://schemas.microsoft.com/office/drawing/2014/main" id="{5AC12E02-2533-A03E-E165-4C5102363C4F}"/>
              </a:ext>
            </a:extLst>
          </p:cNvPr>
          <p:cNvSpPr txBox="1"/>
          <p:nvPr/>
        </p:nvSpPr>
        <p:spPr>
          <a:xfrm>
            <a:off x="4090713" y="4160482"/>
            <a:ext cx="1731933" cy="297517"/>
          </a:xfrm>
          <a:prstGeom prst="rect">
            <a:avLst/>
          </a:prstGeom>
          <a:noFill/>
        </p:spPr>
        <p:txBody>
          <a:bodyPr wrap="square" rtlCol="0">
            <a:spAutoFit/>
          </a:bodyPr>
          <a:lstStyle/>
          <a:p>
            <a:pPr marL="153035" lvl="0" indent="-153035">
              <a:lnSpc>
                <a:spcPts val="1600"/>
              </a:lnSpc>
            </a:pPr>
            <a:r>
              <a:rPr lang="en-US" altLang="ja-JP"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評価方法</a:t>
            </a:r>
            <a:r>
              <a:rPr lang="en-US" altLang="ja-JP" sz="17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7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2" name="図 21"/>
          <p:cNvPicPr>
            <a:picLocks noChangeAspect="1"/>
          </p:cNvPicPr>
          <p:nvPr/>
        </p:nvPicPr>
        <p:blipFill>
          <a:blip r:embed="rId5"/>
          <a:stretch>
            <a:fillRect/>
          </a:stretch>
        </p:blipFill>
        <p:spPr>
          <a:xfrm>
            <a:off x="4798085" y="1901160"/>
            <a:ext cx="3609315" cy="2038749"/>
          </a:xfrm>
          <a:prstGeom prst="rect">
            <a:avLst/>
          </a:prstGeom>
          <a:ln>
            <a:solidFill>
              <a:schemeClr val="tx1"/>
            </a:solidFill>
          </a:ln>
        </p:spPr>
      </p:pic>
      <p:sp>
        <p:nvSpPr>
          <p:cNvPr id="24" name="テキスト ボックス 23">
            <a:extLst>
              <a:ext uri="{FF2B5EF4-FFF2-40B4-BE49-F238E27FC236}">
                <a16:creationId xmlns:a16="http://schemas.microsoft.com/office/drawing/2014/main" id="{706A5CAF-8D4F-BFBA-9B76-DDB6FC2BA801}"/>
              </a:ext>
            </a:extLst>
          </p:cNvPr>
          <p:cNvSpPr txBox="1"/>
          <p:nvPr/>
        </p:nvSpPr>
        <p:spPr>
          <a:xfrm>
            <a:off x="850209" y="3823682"/>
            <a:ext cx="3287299" cy="348813"/>
          </a:xfrm>
          <a:prstGeom prst="rect">
            <a:avLst/>
          </a:prstGeom>
          <a:noFill/>
        </p:spPr>
        <p:txBody>
          <a:bodyPr wrap="square" rtlCol="0">
            <a:spAutoFit/>
          </a:bodyPr>
          <a:lstStyle/>
          <a:p>
            <a:pPr lvl="0">
              <a:lnSpc>
                <a:spcPts val="2000"/>
              </a:lnSpc>
            </a:pP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回健康日本</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第二次</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推進専門委員会資料（厚生労働省）より作成</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706A5CAF-8D4F-BFBA-9B76-DDB6FC2BA801}"/>
              </a:ext>
            </a:extLst>
          </p:cNvPr>
          <p:cNvSpPr txBox="1"/>
          <p:nvPr/>
        </p:nvSpPr>
        <p:spPr>
          <a:xfrm>
            <a:off x="5193609" y="3823681"/>
            <a:ext cx="3287299" cy="348813"/>
          </a:xfrm>
          <a:prstGeom prst="rect">
            <a:avLst/>
          </a:prstGeom>
          <a:noFill/>
        </p:spPr>
        <p:txBody>
          <a:bodyPr wrap="square" rtlCol="0">
            <a:spAutoFit/>
          </a:bodyPr>
          <a:lstStyle/>
          <a:p>
            <a:pPr lvl="0">
              <a:lnSpc>
                <a:spcPts val="2000"/>
              </a:lnSpc>
            </a:pP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出典：第</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回健康日本</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第二次</a:t>
            </a:r>
            <a:r>
              <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推進専門委員会資料（厚生労働省）より作成</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706A5CAF-8D4F-BFBA-9B76-DDB6FC2BA801}"/>
              </a:ext>
            </a:extLst>
          </p:cNvPr>
          <p:cNvSpPr txBox="1"/>
          <p:nvPr/>
        </p:nvSpPr>
        <p:spPr>
          <a:xfrm>
            <a:off x="453729" y="1779678"/>
            <a:ext cx="592954" cy="348813"/>
          </a:xfrm>
          <a:prstGeom prst="rect">
            <a:avLst/>
          </a:prstGeom>
          <a:noFill/>
        </p:spPr>
        <p:txBody>
          <a:bodyPr wrap="square" rtlCol="0">
            <a:spAutoFit/>
          </a:bodyPr>
          <a:lstStyle/>
          <a:p>
            <a:pPr lvl="0">
              <a:lnSpc>
                <a:spcPts val="2000"/>
              </a:lnSpc>
            </a:pPr>
            <a:r>
              <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r>
              <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7" name="四角形吹き出し 26"/>
          <p:cNvSpPr/>
          <p:nvPr/>
        </p:nvSpPr>
        <p:spPr>
          <a:xfrm>
            <a:off x="3186311" y="1642572"/>
            <a:ext cx="859822" cy="811442"/>
          </a:xfrm>
          <a:prstGeom prst="wedgeRectCallout">
            <a:avLst>
              <a:gd name="adj1" fmla="val -48882"/>
              <a:gd name="adj2" fmla="val 77637"/>
            </a:avLst>
          </a:prstGeom>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sz="1400" dirty="0"/>
              <a:t>評価</a:t>
            </a:r>
            <a:endParaRPr kumimoji="1" lang="en-US" altLang="ja-JP" sz="1400" dirty="0"/>
          </a:p>
          <a:p>
            <a:pPr algn="ctr"/>
            <a:r>
              <a:rPr kumimoji="1" lang="ja-JP" altLang="en-US" sz="1400" dirty="0"/>
              <a:t>男性：</a:t>
            </a:r>
            <a:r>
              <a:rPr kumimoji="1" lang="en-US" altLang="ja-JP" sz="1400" dirty="0"/>
              <a:t>B</a:t>
            </a:r>
          </a:p>
          <a:p>
            <a:pPr algn="ctr"/>
            <a:r>
              <a:rPr kumimoji="1" lang="ja-JP" altLang="en-US" sz="1400" dirty="0"/>
              <a:t>女性：</a:t>
            </a:r>
            <a:r>
              <a:rPr kumimoji="1" lang="en-US" altLang="ja-JP" sz="1400" dirty="0"/>
              <a:t>A</a:t>
            </a:r>
            <a:endParaRPr kumimoji="1" lang="ja-JP" altLang="en-US" sz="1400" dirty="0"/>
          </a:p>
        </p:txBody>
      </p:sp>
      <p:sp>
        <p:nvSpPr>
          <p:cNvPr id="28" name="四角形吹き出し 27"/>
          <p:cNvSpPr/>
          <p:nvPr/>
        </p:nvSpPr>
        <p:spPr>
          <a:xfrm>
            <a:off x="3193096" y="4189129"/>
            <a:ext cx="846999" cy="811442"/>
          </a:xfrm>
          <a:prstGeom prst="wedgeRectCallout">
            <a:avLst>
              <a:gd name="adj1" fmla="val -48882"/>
              <a:gd name="adj2" fmla="val 77637"/>
            </a:avLst>
          </a:prstGeom>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sz="1400" dirty="0"/>
              <a:t>評価</a:t>
            </a:r>
            <a:endParaRPr kumimoji="1" lang="en-US" altLang="ja-JP" sz="1400" dirty="0"/>
          </a:p>
          <a:p>
            <a:pPr algn="ctr"/>
            <a:r>
              <a:rPr kumimoji="1" lang="ja-JP" altLang="en-US" sz="1400" dirty="0"/>
              <a:t>男性：</a:t>
            </a:r>
            <a:r>
              <a:rPr kumimoji="1" lang="en-US" altLang="ja-JP" sz="1400" dirty="0"/>
              <a:t>D</a:t>
            </a:r>
            <a:r>
              <a:rPr kumimoji="1" lang="ja-JP" altLang="en-US" sz="1400" dirty="0"/>
              <a:t>女性：</a:t>
            </a:r>
            <a:r>
              <a:rPr kumimoji="1" lang="en-US" altLang="ja-JP" sz="1400" dirty="0"/>
              <a:t>D</a:t>
            </a:r>
            <a:endParaRPr kumimoji="1" lang="ja-JP" altLang="en-US" sz="1400" dirty="0"/>
          </a:p>
        </p:txBody>
      </p:sp>
      <p:sp>
        <p:nvSpPr>
          <p:cNvPr id="29" name="テキスト ボックス 28">
            <a:extLst>
              <a:ext uri="{FF2B5EF4-FFF2-40B4-BE49-F238E27FC236}">
                <a16:creationId xmlns:a16="http://schemas.microsoft.com/office/drawing/2014/main" id="{706A5CAF-8D4F-BFBA-9B76-DDB6FC2BA801}"/>
              </a:ext>
            </a:extLst>
          </p:cNvPr>
          <p:cNvSpPr txBox="1"/>
          <p:nvPr/>
        </p:nvSpPr>
        <p:spPr>
          <a:xfrm>
            <a:off x="781130" y="6483231"/>
            <a:ext cx="3287299" cy="302519"/>
          </a:xfrm>
          <a:prstGeom prst="rect">
            <a:avLst/>
          </a:prstGeom>
          <a:noFill/>
        </p:spPr>
        <p:txBody>
          <a:bodyPr wrap="square" rtlCol="0">
            <a:spAutoFit/>
          </a:bodyPr>
          <a:lstStyle/>
          <a:p>
            <a:pPr lvl="0" algn="r">
              <a:lnSpc>
                <a:spcPts val="2000"/>
              </a:lnSpc>
            </a:pPr>
            <a:r>
              <a:rPr lang="ja-JP" altLang="en-US"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出典：大阪府調べ</a:t>
            </a:r>
            <a:endParaRPr lang="en-US" altLang="ja-JP" sz="7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5"/>
          <p:cNvSpPr>
            <a:spLocks noGrp="1"/>
          </p:cNvSpPr>
          <p:nvPr>
            <p:ph type="sldNum" sz="quarter" idx="12"/>
          </p:nvPr>
        </p:nvSpPr>
        <p:spPr>
          <a:xfrm>
            <a:off x="7153409" y="6553131"/>
            <a:ext cx="2057400" cy="365125"/>
          </a:xfrm>
        </p:spPr>
        <p:txBody>
          <a:bodyPr/>
          <a:lstStyle/>
          <a:p>
            <a:fld id="{79A255B7-DF0D-498B-9D3A-3E2ADC60EC3B}" type="slidenum">
              <a:rPr kumimoji="1" lang="ja-JP" altLang="en-US" smtClean="0">
                <a:solidFill>
                  <a:schemeClr val="tx1"/>
                </a:solidFill>
              </a:rPr>
              <a:t>5</a:t>
            </a:fld>
            <a:endParaRPr kumimoji="1" lang="ja-JP" altLang="en-US" dirty="0">
              <a:solidFill>
                <a:schemeClr val="tx1"/>
              </a:solidFill>
            </a:endParaRPr>
          </a:p>
        </p:txBody>
      </p:sp>
      <p:graphicFrame>
        <p:nvGraphicFramePr>
          <p:cNvPr id="32" name="表 31"/>
          <p:cNvGraphicFramePr>
            <a:graphicFrameLocks noGrp="1"/>
          </p:cNvGraphicFramePr>
          <p:nvPr>
            <p:extLst>
              <p:ext uri="{D42A27DB-BD31-4B8C-83A1-F6EECF244321}">
                <p14:modId xmlns:p14="http://schemas.microsoft.com/office/powerpoint/2010/main" val="3357331832"/>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3139112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3" name="テキスト ボックス 2"/>
          <p:cNvSpPr txBox="1"/>
          <p:nvPr/>
        </p:nvSpPr>
        <p:spPr>
          <a:xfrm>
            <a:off x="108315" y="552626"/>
            <a:ext cx="2661314" cy="369332"/>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府民の健康指標</a:t>
            </a:r>
          </a:p>
        </p:txBody>
      </p:sp>
      <p:sp>
        <p:nvSpPr>
          <p:cNvPr id="4" name="テキスト ボックス 3"/>
          <p:cNvSpPr txBox="1"/>
          <p:nvPr/>
        </p:nvSpPr>
        <p:spPr>
          <a:xfrm>
            <a:off x="108315" y="930470"/>
            <a:ext cx="8871045" cy="1323439"/>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○数値目標として設定している全１０項目（男女別で評価する場合はそれぞれをカウント）中、現時点で</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計画期間（平成</a:t>
            </a:r>
            <a:r>
              <a:rPr kumimoji="1" lang="en-US" altLang="ja-JP" sz="1600" dirty="0">
                <a:latin typeface="Meiryo UI" panose="020B0604030504040204" pitchFamily="50" charset="-128"/>
                <a:ea typeface="Meiryo UI" panose="020B0604030504040204" pitchFamily="50" charset="-128"/>
              </a:rPr>
              <a:t>30</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2018</a:t>
            </a:r>
            <a:r>
              <a:rPr kumimoji="1" lang="ja-JP" altLang="en-US" sz="1600" dirty="0">
                <a:latin typeface="Meiryo UI" panose="020B0604030504040204" pitchFamily="50" charset="-128"/>
                <a:ea typeface="Meiryo UI" panose="020B0604030504040204" pitchFamily="50" charset="-128"/>
              </a:rPr>
              <a:t>）年度～令和５（</a:t>
            </a:r>
            <a:r>
              <a:rPr kumimoji="1" lang="en-US" altLang="ja-JP" sz="1600" dirty="0">
                <a:latin typeface="Meiryo UI" panose="020B0604030504040204" pitchFamily="50" charset="-128"/>
                <a:ea typeface="Meiryo UI" panose="020B0604030504040204" pitchFamily="50" charset="-128"/>
              </a:rPr>
              <a:t>2023</a:t>
            </a:r>
            <a:r>
              <a:rPr kumimoji="1" lang="ja-JP" altLang="en-US" sz="1600" dirty="0">
                <a:latin typeface="Meiryo UI" panose="020B0604030504040204" pitchFamily="50" charset="-128"/>
                <a:ea typeface="Meiryo UI" panose="020B0604030504040204" pitchFamily="50" charset="-128"/>
              </a:rPr>
              <a:t>）年度）における値が判明している項目は８項</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目で、そのうち、「</a:t>
            </a:r>
            <a:r>
              <a:rPr kumimoji="1" lang="en-US" altLang="ja-JP" sz="1600" dirty="0">
                <a:latin typeface="Meiryo UI" panose="020B0604030504040204" pitchFamily="50" charset="-128"/>
                <a:ea typeface="Meiryo UI" panose="020B0604030504040204" pitchFamily="50" charset="-128"/>
              </a:rPr>
              <a:t>A </a:t>
            </a:r>
            <a:r>
              <a:rPr kumimoji="1" lang="ja-JP" altLang="en-US" sz="1600" dirty="0">
                <a:latin typeface="Meiryo UI" panose="020B0604030504040204" pitchFamily="50" charset="-128"/>
                <a:ea typeface="Meiryo UI" panose="020B0604030504040204" pitchFamily="50" charset="-128"/>
              </a:rPr>
              <a:t>目標に到達（見込み）」又は「</a:t>
            </a:r>
            <a:r>
              <a:rPr kumimoji="1" lang="en-US" altLang="ja-JP" sz="1600" dirty="0">
                <a:latin typeface="Meiryo UI" panose="020B0604030504040204" pitchFamily="50" charset="-128"/>
                <a:ea typeface="Meiryo UI" panose="020B0604030504040204" pitchFamily="50" charset="-128"/>
              </a:rPr>
              <a:t>B </a:t>
            </a:r>
            <a:r>
              <a:rPr kumimoji="1" lang="ja-JP" altLang="en-US" sz="1600" dirty="0">
                <a:latin typeface="Meiryo UI" panose="020B0604030504040204" pitchFamily="50" charset="-128"/>
                <a:ea typeface="Meiryo UI" panose="020B0604030504040204" pitchFamily="50" charset="-128"/>
              </a:rPr>
              <a:t>改善傾向にある」は５項目であった。</a:t>
            </a:r>
          </a:p>
          <a:p>
            <a:r>
              <a:rPr kumimoji="1" lang="ja-JP" altLang="en-US" sz="1600" dirty="0">
                <a:latin typeface="Meiryo UI" panose="020B0604030504040204" pitchFamily="50" charset="-128"/>
                <a:ea typeface="Meiryo UI" panose="020B0604030504040204" pitchFamily="50" charset="-128"/>
              </a:rPr>
              <a:t>　  一方で、「</a:t>
            </a:r>
            <a:r>
              <a:rPr kumimoji="1" lang="en-US" altLang="ja-JP" sz="1600" dirty="0">
                <a:latin typeface="Meiryo UI" panose="020B0604030504040204" pitchFamily="50" charset="-128"/>
                <a:ea typeface="Meiryo UI" panose="020B0604030504040204" pitchFamily="50" charset="-128"/>
              </a:rPr>
              <a:t>C </a:t>
            </a:r>
            <a:r>
              <a:rPr kumimoji="1" lang="ja-JP" altLang="en-US" sz="1600" dirty="0">
                <a:latin typeface="Meiryo UI" panose="020B0604030504040204" pitchFamily="50" charset="-128"/>
                <a:ea typeface="Meiryo UI" panose="020B0604030504040204" pitchFamily="50" charset="-128"/>
              </a:rPr>
              <a:t>ベースライン値と同程度で改善傾向も悪化傾向もみられなかった」はなく、「Ｄ 悪化した」は</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３項目であった。</a:t>
            </a:r>
          </a:p>
        </p:txBody>
      </p:sp>
      <p:graphicFrame>
        <p:nvGraphicFramePr>
          <p:cNvPr id="5" name="表 4"/>
          <p:cNvGraphicFramePr>
            <a:graphicFrameLocks noGrp="1"/>
          </p:cNvGraphicFramePr>
          <p:nvPr>
            <p:extLst>
              <p:ext uri="{D42A27DB-BD31-4B8C-83A1-F6EECF244321}">
                <p14:modId xmlns:p14="http://schemas.microsoft.com/office/powerpoint/2010/main" val="3780918317"/>
              </p:ext>
            </p:extLst>
          </p:nvPr>
        </p:nvGraphicFramePr>
        <p:xfrm>
          <a:off x="108315" y="2280125"/>
          <a:ext cx="8871044" cy="4392162"/>
        </p:xfrm>
        <a:graphic>
          <a:graphicData uri="http://schemas.openxmlformats.org/drawingml/2006/table">
            <a:tbl>
              <a:tblPr firstRow="1" firstCol="1" bandRow="1">
                <a:tableStyleId>{21E4AEA4-8DFA-4A89-87EB-49C32662AFE0}</a:tableStyleId>
              </a:tblPr>
              <a:tblGrid>
                <a:gridCol w="415372">
                  <a:extLst>
                    <a:ext uri="{9D8B030D-6E8A-4147-A177-3AD203B41FA5}">
                      <a16:colId xmlns:a16="http://schemas.microsoft.com/office/drawing/2014/main" val="2118046854"/>
                    </a:ext>
                  </a:extLst>
                </a:gridCol>
                <a:gridCol w="2552888">
                  <a:extLst>
                    <a:ext uri="{9D8B030D-6E8A-4147-A177-3AD203B41FA5}">
                      <a16:colId xmlns:a16="http://schemas.microsoft.com/office/drawing/2014/main" val="1774043608"/>
                    </a:ext>
                  </a:extLst>
                </a:gridCol>
                <a:gridCol w="423188">
                  <a:extLst>
                    <a:ext uri="{9D8B030D-6E8A-4147-A177-3AD203B41FA5}">
                      <a16:colId xmlns:a16="http://schemas.microsoft.com/office/drawing/2014/main" val="377358851"/>
                    </a:ext>
                  </a:extLst>
                </a:gridCol>
                <a:gridCol w="1318520">
                  <a:extLst>
                    <a:ext uri="{9D8B030D-6E8A-4147-A177-3AD203B41FA5}">
                      <a16:colId xmlns:a16="http://schemas.microsoft.com/office/drawing/2014/main" val="2134768627"/>
                    </a:ext>
                  </a:extLst>
                </a:gridCol>
                <a:gridCol w="1254243">
                  <a:extLst>
                    <a:ext uri="{9D8B030D-6E8A-4147-A177-3AD203B41FA5}">
                      <a16:colId xmlns:a16="http://schemas.microsoft.com/office/drawing/2014/main" val="2641833159"/>
                    </a:ext>
                  </a:extLst>
                </a:gridCol>
                <a:gridCol w="1254243">
                  <a:extLst>
                    <a:ext uri="{9D8B030D-6E8A-4147-A177-3AD203B41FA5}">
                      <a16:colId xmlns:a16="http://schemas.microsoft.com/office/drawing/2014/main" val="3311041868"/>
                    </a:ext>
                  </a:extLst>
                </a:gridCol>
                <a:gridCol w="1164594">
                  <a:extLst>
                    <a:ext uri="{9D8B030D-6E8A-4147-A177-3AD203B41FA5}">
                      <a16:colId xmlns:a16="http://schemas.microsoft.com/office/drawing/2014/main" val="3598763985"/>
                    </a:ext>
                  </a:extLst>
                </a:gridCol>
                <a:gridCol w="487996">
                  <a:extLst>
                    <a:ext uri="{9D8B030D-6E8A-4147-A177-3AD203B41FA5}">
                      <a16:colId xmlns:a16="http://schemas.microsoft.com/office/drawing/2014/main" val="265065046"/>
                    </a:ext>
                  </a:extLst>
                </a:gridCol>
              </a:tblGrid>
              <a:tr h="192940">
                <a:tc gridSpan="3">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a:effectLst/>
                        </a:rPr>
                        <a:t>目標値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extLst>
                  <a:ext uri="{0D108BD9-81ED-4DB2-BD59-A6C34878D82A}">
                    <a16:rowId xmlns:a16="http://schemas.microsoft.com/office/drawing/2014/main" val="2453590573"/>
                  </a:ext>
                </a:extLst>
              </a:tr>
              <a:tr h="395392">
                <a:tc rowSpan="2">
                  <a:txBody>
                    <a:bodyPr/>
                    <a:lstStyle/>
                    <a:p>
                      <a:pPr algn="ctr">
                        <a:lnSpc>
                          <a:spcPts val="1500"/>
                        </a:lnSpc>
                        <a:spcAft>
                          <a:spcPts val="0"/>
                        </a:spcAft>
                      </a:pPr>
                      <a:r>
                        <a:rPr lang="en-US" sz="1100" kern="100">
                          <a:effectLst/>
                        </a:rPr>
                        <a:t>1</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rowSpan="2">
                  <a:txBody>
                    <a:bodyPr/>
                    <a:lstStyle/>
                    <a:p>
                      <a:pPr algn="just">
                        <a:lnSpc>
                          <a:spcPts val="1500"/>
                        </a:lnSpc>
                        <a:spcAft>
                          <a:spcPts val="0"/>
                        </a:spcAft>
                      </a:pPr>
                      <a:r>
                        <a:rPr lang="ja-JP" sz="1100" kern="100" dirty="0">
                          <a:effectLst/>
                        </a:rPr>
                        <a:t>大阪府の健康寿命</a:t>
                      </a:r>
                    </a:p>
                    <a:p>
                      <a:pPr algn="just">
                        <a:lnSpc>
                          <a:spcPts val="1500"/>
                        </a:lnSpc>
                        <a:spcAft>
                          <a:spcPts val="0"/>
                        </a:spcAft>
                      </a:pPr>
                      <a:r>
                        <a:rPr lang="ja-JP" sz="1100" kern="100" dirty="0">
                          <a:effectLst/>
                        </a:rPr>
                        <a:t>（日常生活に制限のない期間）</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dirty="0">
                          <a:effectLst/>
                        </a:rPr>
                        <a:t>男性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70.46</a:t>
                      </a:r>
                      <a:r>
                        <a:rPr lang="ja-JP" sz="1100" kern="100" dirty="0">
                          <a:effectLst/>
                        </a:rPr>
                        <a:t>歳（</a:t>
                      </a:r>
                      <a:r>
                        <a:rPr lang="en-US" sz="1100" kern="100" dirty="0">
                          <a:effectLst/>
                        </a:rPr>
                        <a:t>H25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71.50</a:t>
                      </a:r>
                      <a:r>
                        <a:rPr lang="ja-JP" sz="1100" kern="100" dirty="0">
                          <a:effectLst/>
                        </a:rPr>
                        <a:t>歳（</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71.88</a:t>
                      </a:r>
                      <a:r>
                        <a:rPr lang="ja-JP" sz="1100" kern="100" dirty="0">
                          <a:effectLst/>
                        </a:rPr>
                        <a:t>歳（</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H25</a:t>
                      </a:r>
                      <a:r>
                        <a:rPr lang="ja-JP" sz="1100" kern="100" dirty="0">
                          <a:effectLst/>
                        </a:rPr>
                        <a:t>比</a:t>
                      </a:r>
                    </a:p>
                    <a:p>
                      <a:pPr algn="ctr">
                        <a:lnSpc>
                          <a:spcPts val="1500"/>
                        </a:lnSpc>
                        <a:spcAft>
                          <a:spcPts val="0"/>
                        </a:spcAft>
                      </a:pPr>
                      <a:r>
                        <a:rPr lang="en-US" sz="1100" kern="100" dirty="0">
                          <a:effectLst/>
                        </a:rPr>
                        <a:t>2</a:t>
                      </a:r>
                      <a:r>
                        <a:rPr lang="ja-JP" sz="1100" kern="100" dirty="0">
                          <a:effectLst/>
                        </a:rPr>
                        <a:t>歳以上延伸</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extLst>
                  <a:ext uri="{0D108BD9-81ED-4DB2-BD59-A6C34878D82A}">
                    <a16:rowId xmlns:a16="http://schemas.microsoft.com/office/drawing/2014/main" val="2359552723"/>
                  </a:ext>
                </a:extLst>
              </a:tr>
              <a:tr h="395392">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女性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72.49</a:t>
                      </a:r>
                      <a:r>
                        <a:rPr lang="ja-JP" sz="1100" kern="100" dirty="0">
                          <a:effectLst/>
                        </a:rPr>
                        <a:t>歳（</a:t>
                      </a:r>
                      <a:r>
                        <a:rPr lang="en-US" sz="1100" kern="100" dirty="0">
                          <a:effectLst/>
                        </a:rPr>
                        <a:t>H25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74.46</a:t>
                      </a:r>
                      <a:r>
                        <a:rPr lang="ja-JP" sz="1100" kern="100" dirty="0">
                          <a:effectLst/>
                        </a:rPr>
                        <a:t>歳（</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74.78</a:t>
                      </a:r>
                      <a:r>
                        <a:rPr lang="ja-JP" sz="1100" kern="100" dirty="0">
                          <a:effectLst/>
                        </a:rPr>
                        <a:t>歳（</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H25</a:t>
                      </a:r>
                      <a:r>
                        <a:rPr lang="ja-JP" sz="1100" kern="100" dirty="0">
                          <a:effectLst/>
                        </a:rPr>
                        <a:t>比</a:t>
                      </a:r>
                    </a:p>
                    <a:p>
                      <a:pPr algn="ctr">
                        <a:lnSpc>
                          <a:spcPts val="1500"/>
                        </a:lnSpc>
                        <a:spcAft>
                          <a:spcPts val="0"/>
                        </a:spcAft>
                      </a:pPr>
                      <a:r>
                        <a:rPr lang="en-US" sz="1100" kern="100" dirty="0">
                          <a:effectLst/>
                        </a:rPr>
                        <a:t>2</a:t>
                      </a:r>
                      <a:r>
                        <a:rPr lang="ja-JP" sz="1100" kern="100" dirty="0">
                          <a:effectLst/>
                        </a:rPr>
                        <a:t>歳以上延伸</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extLst>
                  <a:ext uri="{0D108BD9-81ED-4DB2-BD59-A6C34878D82A}">
                    <a16:rowId xmlns:a16="http://schemas.microsoft.com/office/drawing/2014/main" val="2875602978"/>
                  </a:ext>
                </a:extLst>
              </a:tr>
              <a:tr h="202924">
                <a:tc rowSpan="2">
                  <a:txBody>
                    <a:bodyPr/>
                    <a:lstStyle/>
                    <a:p>
                      <a:pPr algn="ctr">
                        <a:lnSpc>
                          <a:spcPts val="1500"/>
                        </a:lnSpc>
                        <a:spcAft>
                          <a:spcPts val="0"/>
                        </a:spcAft>
                      </a:pPr>
                      <a:r>
                        <a:rPr lang="en-US" sz="1100" kern="100">
                          <a:effectLst/>
                        </a:rPr>
                        <a:t>2</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rowSpan="2">
                  <a:txBody>
                    <a:bodyPr/>
                    <a:lstStyle/>
                    <a:p>
                      <a:pPr algn="just">
                        <a:lnSpc>
                          <a:spcPts val="1500"/>
                        </a:lnSpc>
                        <a:spcAft>
                          <a:spcPts val="0"/>
                        </a:spcAft>
                      </a:pPr>
                      <a:r>
                        <a:rPr lang="ja-JP" sz="1100" kern="100" dirty="0">
                          <a:effectLst/>
                        </a:rPr>
                        <a:t>府内市町村の健康寿命の差</a:t>
                      </a:r>
                      <a:endParaRPr lang="en-US" altLang="ja-JP" sz="1100" kern="100" dirty="0">
                        <a:effectLst/>
                      </a:endParaRPr>
                    </a:p>
                    <a:p>
                      <a:pPr algn="just">
                        <a:lnSpc>
                          <a:spcPts val="1500"/>
                        </a:lnSpc>
                        <a:spcAft>
                          <a:spcPts val="0"/>
                        </a:spcAft>
                      </a:pPr>
                      <a:r>
                        <a:rPr lang="ja-JP" sz="1100" kern="100" dirty="0">
                          <a:effectLst/>
                        </a:rPr>
                        <a:t>（日常生活動作が自立している期間）</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dirty="0">
                          <a:effectLst/>
                        </a:rPr>
                        <a:t>男性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a:effectLst/>
                        </a:rPr>
                        <a:t>4.6</a:t>
                      </a:r>
                      <a:r>
                        <a:rPr lang="ja-JP" sz="1100" kern="100">
                          <a:effectLst/>
                        </a:rPr>
                        <a:t>（</a:t>
                      </a:r>
                      <a:r>
                        <a:rPr lang="en-US" sz="1100" kern="100">
                          <a:effectLst/>
                        </a:rPr>
                        <a:t>H27</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4.9</a:t>
                      </a:r>
                      <a:r>
                        <a:rPr lang="ja-JP" sz="1100" kern="100" dirty="0">
                          <a:effectLst/>
                        </a:rPr>
                        <a:t>（</a:t>
                      </a:r>
                      <a:r>
                        <a:rPr lang="en-US" sz="1100" kern="100" dirty="0">
                          <a:effectLst/>
                        </a:rPr>
                        <a:t>H30</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a:effectLst/>
                        </a:rPr>
                        <a:t>5.3</a:t>
                      </a:r>
                      <a:r>
                        <a:rPr lang="ja-JP" sz="1100" kern="100">
                          <a:effectLst/>
                        </a:rPr>
                        <a:t>（</a:t>
                      </a:r>
                      <a:r>
                        <a:rPr lang="en-US" sz="1100" kern="100">
                          <a:effectLst/>
                        </a:rPr>
                        <a:t>R2</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dirty="0">
                          <a:effectLst/>
                        </a:rPr>
                        <a:t>縮小</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extLst>
                  <a:ext uri="{0D108BD9-81ED-4DB2-BD59-A6C34878D82A}">
                    <a16:rowId xmlns:a16="http://schemas.microsoft.com/office/drawing/2014/main" val="3466157070"/>
                  </a:ext>
                </a:extLst>
              </a:tr>
              <a:tr h="215823">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女性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4.0</a:t>
                      </a:r>
                      <a:r>
                        <a:rPr lang="ja-JP" sz="1100" kern="100" dirty="0">
                          <a:effectLst/>
                        </a:rPr>
                        <a:t>（</a:t>
                      </a:r>
                      <a:r>
                        <a:rPr lang="en-US" sz="1100" kern="100" dirty="0">
                          <a:effectLst/>
                        </a:rPr>
                        <a:t>H27</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3.3</a:t>
                      </a:r>
                      <a:r>
                        <a:rPr lang="ja-JP" sz="1100" kern="100" dirty="0">
                          <a:effectLst/>
                        </a:rPr>
                        <a:t>（</a:t>
                      </a:r>
                      <a:r>
                        <a:rPr lang="en-US" sz="1100" kern="100" dirty="0">
                          <a:effectLst/>
                        </a:rPr>
                        <a:t>H30</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4.3</a:t>
                      </a: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dirty="0">
                          <a:effectLst/>
                        </a:rPr>
                        <a:t>縮小</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extLst>
                  <a:ext uri="{0D108BD9-81ED-4DB2-BD59-A6C34878D82A}">
                    <a16:rowId xmlns:a16="http://schemas.microsoft.com/office/drawing/2014/main" val="4125539130"/>
                  </a:ext>
                </a:extLst>
              </a:tr>
              <a:tr h="395392">
                <a:tc>
                  <a:txBody>
                    <a:bodyPr/>
                    <a:lstStyle/>
                    <a:p>
                      <a:pPr algn="ctr">
                        <a:lnSpc>
                          <a:spcPts val="1500"/>
                        </a:lnSpc>
                        <a:spcAft>
                          <a:spcPts val="0"/>
                        </a:spcAft>
                      </a:pPr>
                      <a:r>
                        <a:rPr lang="en-US" sz="1100" kern="100">
                          <a:effectLst/>
                        </a:rPr>
                        <a:t>3</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gridSpan="2">
                  <a:txBody>
                    <a:bodyPr/>
                    <a:lstStyle/>
                    <a:p>
                      <a:pPr algn="just">
                        <a:lnSpc>
                          <a:spcPts val="1500"/>
                        </a:lnSpc>
                        <a:spcAft>
                          <a:spcPts val="0"/>
                        </a:spcAft>
                      </a:pPr>
                      <a:r>
                        <a:rPr lang="ja-JP" sz="1100" kern="100">
                          <a:effectLst/>
                        </a:rPr>
                        <a:t>がんの年齢調整死亡率（</a:t>
                      </a:r>
                      <a:r>
                        <a:rPr lang="en-US" sz="1100" kern="100">
                          <a:effectLst/>
                        </a:rPr>
                        <a:t>75</a:t>
                      </a:r>
                      <a:r>
                        <a:rPr lang="ja-JP" sz="1100" kern="100">
                          <a:effectLst/>
                        </a:rPr>
                        <a:t>歳未満）</a:t>
                      </a:r>
                    </a:p>
                    <a:p>
                      <a:pPr algn="just">
                        <a:lnSpc>
                          <a:spcPts val="1500"/>
                        </a:lnSpc>
                        <a:spcAft>
                          <a:spcPts val="0"/>
                        </a:spcAft>
                      </a:pPr>
                      <a:r>
                        <a:rPr lang="ja-JP" sz="1100" kern="100">
                          <a:effectLst/>
                        </a:rPr>
                        <a:t>＊人口</a:t>
                      </a:r>
                      <a:r>
                        <a:rPr lang="en-US" sz="1100" kern="100">
                          <a:effectLst/>
                        </a:rPr>
                        <a:t>10</a:t>
                      </a:r>
                      <a:r>
                        <a:rPr lang="ja-JP" sz="1100" kern="100">
                          <a:effectLst/>
                        </a:rPr>
                        <a:t>万対</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79.9</a:t>
                      </a:r>
                      <a:r>
                        <a:rPr lang="ja-JP" sz="1100" kern="100">
                          <a:effectLst/>
                        </a:rPr>
                        <a:t>（</a:t>
                      </a:r>
                      <a:r>
                        <a:rPr lang="en-US" sz="1100" kern="100">
                          <a:effectLst/>
                        </a:rPr>
                        <a:t>H29</a:t>
                      </a:r>
                      <a:r>
                        <a:rPr lang="ja-JP" sz="1100" kern="100">
                          <a:effectLst/>
                        </a:rPr>
                        <a:t>）</a:t>
                      </a:r>
                    </a:p>
                    <a:p>
                      <a:pPr algn="ctr">
                        <a:lnSpc>
                          <a:spcPts val="1500"/>
                        </a:lnSpc>
                        <a:spcAft>
                          <a:spcPts val="0"/>
                        </a:spcAft>
                      </a:pPr>
                      <a:r>
                        <a:rPr lang="ja-JP" sz="1100" kern="100">
                          <a:effectLst/>
                        </a:rPr>
                        <a:t>※速報値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a:effectLst/>
                        </a:rPr>
                        <a:t>75.1</a:t>
                      </a:r>
                      <a:r>
                        <a:rPr lang="ja-JP" sz="1100" kern="100">
                          <a:effectLst/>
                        </a:rPr>
                        <a:t>（</a:t>
                      </a:r>
                      <a:r>
                        <a:rPr lang="en-US" sz="1100" kern="100">
                          <a:effectLst/>
                        </a:rPr>
                        <a:t>R1</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71.5</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72.3</a:t>
                      </a:r>
                    </a:p>
                    <a:p>
                      <a:pPr algn="ctr">
                        <a:lnSpc>
                          <a:spcPts val="1500"/>
                        </a:lnSpc>
                        <a:spcAft>
                          <a:spcPts val="0"/>
                        </a:spcAft>
                      </a:pPr>
                      <a:r>
                        <a:rPr lang="ja-JP" sz="1100" kern="100" dirty="0">
                          <a:effectLst/>
                        </a:rPr>
                        <a:t>（</a:t>
                      </a:r>
                      <a:r>
                        <a:rPr lang="en-US" sz="1100" kern="100" dirty="0">
                          <a:effectLst/>
                        </a:rPr>
                        <a:t>10</a:t>
                      </a:r>
                      <a:r>
                        <a:rPr lang="ja-JP" sz="1100" kern="100" dirty="0">
                          <a:effectLst/>
                        </a:rPr>
                        <a:t>年後に</a:t>
                      </a:r>
                      <a:r>
                        <a:rPr lang="en-US" sz="1100" kern="100" dirty="0">
                          <a:effectLst/>
                        </a:rPr>
                        <a:t>66.9</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extLst>
                  <a:ext uri="{0D108BD9-81ED-4DB2-BD59-A6C34878D82A}">
                    <a16:rowId xmlns:a16="http://schemas.microsoft.com/office/drawing/2014/main" val="2764877225"/>
                  </a:ext>
                </a:extLst>
              </a:tr>
              <a:tr h="395392">
                <a:tc>
                  <a:txBody>
                    <a:bodyPr/>
                    <a:lstStyle/>
                    <a:p>
                      <a:pPr algn="ctr">
                        <a:lnSpc>
                          <a:spcPts val="1500"/>
                        </a:lnSpc>
                        <a:spcAft>
                          <a:spcPts val="0"/>
                        </a:spcAft>
                      </a:pPr>
                      <a:r>
                        <a:rPr lang="en-US" sz="1100" kern="100">
                          <a:effectLst/>
                        </a:rPr>
                        <a:t>4</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gridSpan="2">
                  <a:txBody>
                    <a:bodyPr/>
                    <a:lstStyle/>
                    <a:p>
                      <a:pPr algn="just">
                        <a:lnSpc>
                          <a:spcPts val="1500"/>
                        </a:lnSpc>
                        <a:spcAft>
                          <a:spcPts val="0"/>
                        </a:spcAft>
                      </a:pPr>
                      <a:r>
                        <a:rPr lang="ja-JP" sz="1100" kern="100">
                          <a:effectLst/>
                        </a:rPr>
                        <a:t>心疾患の年齢調整死亡率</a:t>
                      </a:r>
                    </a:p>
                    <a:p>
                      <a:pPr algn="just">
                        <a:lnSpc>
                          <a:spcPts val="1500"/>
                        </a:lnSpc>
                        <a:spcAft>
                          <a:spcPts val="0"/>
                        </a:spcAft>
                      </a:pPr>
                      <a:r>
                        <a:rPr lang="ja-JP" sz="1100" kern="100">
                          <a:effectLst/>
                        </a:rPr>
                        <a:t>（男性</a:t>
                      </a:r>
                      <a:r>
                        <a:rPr lang="en-US" sz="1100" kern="100">
                          <a:effectLst/>
                        </a:rPr>
                        <a:t>/</a:t>
                      </a:r>
                      <a:r>
                        <a:rPr lang="ja-JP" sz="1100" kern="100">
                          <a:effectLst/>
                        </a:rPr>
                        <a:t>女性）　＊人口</a:t>
                      </a:r>
                      <a:r>
                        <a:rPr lang="en-US" sz="1100" kern="100">
                          <a:effectLst/>
                        </a:rPr>
                        <a:t>10</a:t>
                      </a:r>
                      <a:r>
                        <a:rPr lang="ja-JP" sz="1100" kern="100">
                          <a:effectLst/>
                        </a:rPr>
                        <a:t>万対</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72.9/37.6</a:t>
                      </a:r>
                      <a:r>
                        <a:rPr lang="ja-JP" sz="1100" kern="100">
                          <a:effectLst/>
                        </a:rPr>
                        <a:t>（</a:t>
                      </a:r>
                      <a:r>
                        <a:rPr lang="en-US" sz="1100" kern="100">
                          <a:effectLst/>
                        </a:rPr>
                        <a:t>H27</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67.6/33.1</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400" kern="100" dirty="0">
                          <a:effectLst/>
                        </a:rPr>
                        <a:t>－</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extLst>
                  <a:ext uri="{0D108BD9-81ED-4DB2-BD59-A6C34878D82A}">
                    <a16:rowId xmlns:a16="http://schemas.microsoft.com/office/drawing/2014/main" val="3656551711"/>
                  </a:ext>
                </a:extLst>
              </a:tr>
              <a:tr h="395392">
                <a:tc>
                  <a:txBody>
                    <a:bodyPr/>
                    <a:lstStyle/>
                    <a:p>
                      <a:pPr algn="ctr">
                        <a:lnSpc>
                          <a:spcPts val="1500"/>
                        </a:lnSpc>
                        <a:spcAft>
                          <a:spcPts val="0"/>
                        </a:spcAft>
                      </a:pPr>
                      <a:r>
                        <a:rPr lang="en-US" sz="1100" kern="100">
                          <a:effectLst/>
                        </a:rPr>
                        <a:t>5</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gridSpan="2">
                  <a:txBody>
                    <a:bodyPr/>
                    <a:lstStyle/>
                    <a:p>
                      <a:pPr algn="just">
                        <a:lnSpc>
                          <a:spcPts val="1500"/>
                        </a:lnSpc>
                        <a:spcAft>
                          <a:spcPts val="0"/>
                        </a:spcAft>
                      </a:pPr>
                      <a:r>
                        <a:rPr lang="ja-JP" sz="1100" kern="100">
                          <a:effectLst/>
                        </a:rPr>
                        <a:t>脳血管疾患の年齢調整死亡率（男性</a:t>
                      </a:r>
                      <a:r>
                        <a:rPr lang="en-US" sz="1100" kern="100">
                          <a:effectLst/>
                        </a:rPr>
                        <a:t>/</a:t>
                      </a:r>
                      <a:r>
                        <a:rPr lang="ja-JP" sz="1100" kern="100">
                          <a:effectLst/>
                        </a:rPr>
                        <a:t>女性）</a:t>
                      </a:r>
                    </a:p>
                    <a:p>
                      <a:pPr algn="just">
                        <a:lnSpc>
                          <a:spcPts val="1500"/>
                        </a:lnSpc>
                        <a:spcAft>
                          <a:spcPts val="0"/>
                        </a:spcAft>
                      </a:pPr>
                      <a:r>
                        <a:rPr lang="ja-JP" sz="1100" kern="100">
                          <a:effectLst/>
                        </a:rPr>
                        <a:t>＊人口</a:t>
                      </a:r>
                      <a:r>
                        <a:rPr lang="en-US" sz="1100" kern="100">
                          <a:effectLst/>
                        </a:rPr>
                        <a:t>10</a:t>
                      </a:r>
                      <a:r>
                        <a:rPr lang="ja-JP" sz="1100" kern="100">
                          <a:effectLst/>
                        </a:rPr>
                        <a:t>万対</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33.2/16.6</a:t>
                      </a:r>
                      <a:r>
                        <a:rPr lang="ja-JP" sz="1100" kern="100">
                          <a:effectLst/>
                        </a:rPr>
                        <a:t>（</a:t>
                      </a:r>
                      <a:r>
                        <a:rPr lang="en-US" sz="1100" kern="100">
                          <a:effectLst/>
                        </a:rPr>
                        <a:t>H27</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26.5/12.0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400" kern="100" dirty="0">
                          <a:effectLst/>
                        </a:rPr>
                        <a:t>－</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extLst>
                  <a:ext uri="{0D108BD9-81ED-4DB2-BD59-A6C34878D82A}">
                    <a16:rowId xmlns:a16="http://schemas.microsoft.com/office/drawing/2014/main" val="337401745"/>
                  </a:ext>
                </a:extLst>
              </a:tr>
              <a:tr h="1204929">
                <a:tc>
                  <a:txBody>
                    <a:bodyPr/>
                    <a:lstStyle/>
                    <a:p>
                      <a:pPr algn="ctr">
                        <a:lnSpc>
                          <a:spcPts val="1500"/>
                        </a:lnSpc>
                        <a:spcAft>
                          <a:spcPts val="0"/>
                        </a:spcAft>
                      </a:pPr>
                      <a:r>
                        <a:rPr lang="en-US" sz="1100" kern="100">
                          <a:effectLst/>
                        </a:rPr>
                        <a:t>6</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gridSpan="2">
                  <a:txBody>
                    <a:bodyPr/>
                    <a:lstStyle/>
                    <a:p>
                      <a:pPr algn="just">
                        <a:lnSpc>
                          <a:spcPts val="1500"/>
                        </a:lnSpc>
                        <a:spcAft>
                          <a:spcPts val="0"/>
                        </a:spcAft>
                      </a:pPr>
                      <a:r>
                        <a:rPr lang="ja-JP" sz="1100" kern="100">
                          <a:effectLst/>
                        </a:rPr>
                        <a:t>メタボリックシンドロームの該当者及び予備群の減少率（特定保健指導の対象者の減少率をいう。）</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hMerge="1">
                  <a:txBody>
                    <a:bodyPr/>
                    <a:lstStyle/>
                    <a:p>
                      <a:endParaRPr kumimoji="1" lang="ja-JP" altLang="en-US"/>
                    </a:p>
                  </a:txBody>
                  <a:tcPr/>
                </a:tc>
                <a:tc>
                  <a:txBody>
                    <a:bodyPr/>
                    <a:lstStyle/>
                    <a:p>
                      <a:pPr algn="ctr">
                        <a:lnSpc>
                          <a:spcPts val="1500"/>
                        </a:lnSpc>
                        <a:spcAft>
                          <a:spcPts val="0"/>
                        </a:spcAft>
                      </a:pPr>
                      <a:r>
                        <a:rPr lang="ja-JP" sz="1100" kern="100" dirty="0">
                          <a:effectLst/>
                        </a:rPr>
                        <a:t>該当者及び</a:t>
                      </a:r>
                    </a:p>
                    <a:p>
                      <a:pPr algn="ctr">
                        <a:lnSpc>
                          <a:spcPts val="1500"/>
                        </a:lnSpc>
                        <a:spcAft>
                          <a:spcPts val="0"/>
                        </a:spcAft>
                      </a:pPr>
                      <a:r>
                        <a:rPr lang="ja-JP" sz="1100" kern="100" dirty="0">
                          <a:effectLst/>
                        </a:rPr>
                        <a:t>予備群の割合</a:t>
                      </a:r>
                    </a:p>
                    <a:p>
                      <a:pPr algn="ctr">
                        <a:lnSpc>
                          <a:spcPts val="1500"/>
                        </a:lnSpc>
                        <a:spcAft>
                          <a:spcPts val="0"/>
                        </a:spcAft>
                      </a:pPr>
                      <a:r>
                        <a:rPr lang="en-US" sz="1100" kern="100" dirty="0">
                          <a:effectLst/>
                        </a:rPr>
                        <a:t>13.7%/12.2%</a:t>
                      </a:r>
                      <a:endParaRPr lang="ja-JP" sz="1100" kern="100" dirty="0">
                        <a:effectLst/>
                      </a:endParaRPr>
                    </a:p>
                    <a:p>
                      <a:pPr algn="ctr">
                        <a:lnSpc>
                          <a:spcPts val="1500"/>
                        </a:lnSpc>
                        <a:spcAft>
                          <a:spcPts val="0"/>
                        </a:spcAft>
                      </a:pPr>
                      <a:r>
                        <a:rPr lang="en-US" sz="1100" kern="100" dirty="0">
                          <a:effectLst/>
                        </a:rPr>
                        <a:t>H20</a:t>
                      </a:r>
                      <a:r>
                        <a:rPr lang="ja-JP" sz="1100" kern="100" dirty="0">
                          <a:effectLst/>
                        </a:rPr>
                        <a:t>比減少率</a:t>
                      </a:r>
                    </a:p>
                    <a:p>
                      <a:pPr indent="127000" algn="ctr">
                        <a:lnSpc>
                          <a:spcPts val="1500"/>
                        </a:lnSpc>
                        <a:spcAft>
                          <a:spcPts val="0"/>
                        </a:spcAft>
                      </a:pPr>
                      <a:r>
                        <a:rPr lang="en-US" sz="1100" kern="100" dirty="0">
                          <a:effectLst/>
                        </a:rPr>
                        <a:t>5.29%</a:t>
                      </a:r>
                      <a:endParaRPr lang="ja-JP" sz="1100" kern="100" dirty="0">
                        <a:effectLst/>
                      </a:endParaRPr>
                    </a:p>
                    <a:p>
                      <a:pPr algn="ctr">
                        <a:lnSpc>
                          <a:spcPts val="1500"/>
                        </a:lnSpc>
                        <a:spcAft>
                          <a:spcPts val="0"/>
                        </a:spcAft>
                      </a:pPr>
                      <a:r>
                        <a:rPr lang="ja-JP" sz="1100" kern="100" dirty="0">
                          <a:effectLst/>
                        </a:rPr>
                        <a:t>（</a:t>
                      </a:r>
                      <a:r>
                        <a:rPr lang="en-US" sz="1100" kern="100" dirty="0">
                          <a:effectLst/>
                        </a:rPr>
                        <a:t>H27</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dirty="0">
                          <a:effectLst/>
                        </a:rPr>
                        <a:t>該当者及び</a:t>
                      </a:r>
                    </a:p>
                    <a:p>
                      <a:pPr algn="ctr">
                        <a:lnSpc>
                          <a:spcPts val="1500"/>
                        </a:lnSpc>
                        <a:spcAft>
                          <a:spcPts val="0"/>
                        </a:spcAft>
                      </a:pPr>
                      <a:r>
                        <a:rPr lang="ja-JP" sz="1100" kern="100" dirty="0">
                          <a:effectLst/>
                        </a:rPr>
                        <a:t>予備群の割合</a:t>
                      </a:r>
                    </a:p>
                    <a:p>
                      <a:pPr algn="ctr">
                        <a:lnSpc>
                          <a:spcPts val="1500"/>
                        </a:lnSpc>
                        <a:spcAft>
                          <a:spcPts val="0"/>
                        </a:spcAft>
                      </a:pPr>
                      <a:r>
                        <a:rPr lang="en-US" sz="1100" kern="100" dirty="0">
                          <a:effectLst/>
                        </a:rPr>
                        <a:t>14.7%/12.6%</a:t>
                      </a:r>
                      <a:endParaRPr lang="ja-JP" sz="1100" kern="100" dirty="0">
                        <a:effectLst/>
                      </a:endParaRPr>
                    </a:p>
                    <a:p>
                      <a:pPr algn="ctr">
                        <a:lnSpc>
                          <a:spcPts val="1500"/>
                        </a:lnSpc>
                        <a:spcAft>
                          <a:spcPts val="0"/>
                        </a:spcAft>
                      </a:pPr>
                      <a:r>
                        <a:rPr lang="en-US" sz="1100" kern="100" dirty="0">
                          <a:effectLst/>
                        </a:rPr>
                        <a:t>H20</a:t>
                      </a:r>
                      <a:r>
                        <a:rPr lang="ja-JP" sz="1100" kern="100" dirty="0">
                          <a:effectLst/>
                        </a:rPr>
                        <a:t>比減少率</a:t>
                      </a:r>
                    </a:p>
                    <a:p>
                      <a:pPr algn="ctr">
                        <a:lnSpc>
                          <a:spcPts val="1500"/>
                        </a:lnSpc>
                        <a:spcAft>
                          <a:spcPts val="0"/>
                        </a:spcAft>
                      </a:pPr>
                      <a:r>
                        <a:rPr lang="en-US" sz="1100" kern="100" dirty="0">
                          <a:effectLst/>
                        </a:rPr>
                        <a:t> -0.3%</a:t>
                      </a:r>
                      <a:endParaRPr lang="ja-JP" sz="1100" kern="100" dirty="0">
                        <a:effectLst/>
                      </a:endParaRPr>
                    </a:p>
                    <a:p>
                      <a:pPr algn="ctr">
                        <a:lnSpc>
                          <a:spcPts val="1500"/>
                        </a:lnSpc>
                        <a:spcAft>
                          <a:spcPts val="0"/>
                        </a:spcAft>
                      </a:pPr>
                      <a:r>
                        <a:rPr lang="ja-JP" sz="1100" kern="100" dirty="0">
                          <a:effectLst/>
                        </a:rPr>
                        <a:t>（</a:t>
                      </a:r>
                      <a:r>
                        <a:rPr lang="en-US" sz="1100" kern="100" dirty="0">
                          <a:effectLst/>
                        </a:rPr>
                        <a:t>H30</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tc>
                <a:tc>
                  <a:txBody>
                    <a:bodyPr/>
                    <a:lstStyle/>
                    <a:p>
                      <a:pPr algn="ctr">
                        <a:lnSpc>
                          <a:spcPts val="1500"/>
                        </a:lnSpc>
                        <a:spcAft>
                          <a:spcPts val="0"/>
                        </a:spcAft>
                      </a:pPr>
                      <a:r>
                        <a:rPr lang="ja-JP" sz="1100" kern="100" dirty="0">
                          <a:effectLst/>
                        </a:rPr>
                        <a:t>該当者及び</a:t>
                      </a:r>
                    </a:p>
                    <a:p>
                      <a:pPr algn="ctr">
                        <a:lnSpc>
                          <a:spcPts val="1500"/>
                        </a:lnSpc>
                        <a:spcAft>
                          <a:spcPts val="0"/>
                        </a:spcAft>
                      </a:pPr>
                      <a:r>
                        <a:rPr lang="ja-JP" sz="1100" kern="100" dirty="0">
                          <a:effectLst/>
                        </a:rPr>
                        <a:t>予備群の割合</a:t>
                      </a:r>
                    </a:p>
                    <a:p>
                      <a:pPr algn="ctr">
                        <a:lnSpc>
                          <a:spcPts val="1500"/>
                        </a:lnSpc>
                        <a:spcAft>
                          <a:spcPts val="0"/>
                        </a:spcAft>
                      </a:pPr>
                      <a:r>
                        <a:rPr lang="en-US" sz="1100" kern="100" dirty="0">
                          <a:effectLst/>
                        </a:rPr>
                        <a:t>15.7%/13.0%</a:t>
                      </a:r>
                      <a:endParaRPr lang="ja-JP" sz="1100" kern="100" dirty="0">
                        <a:effectLst/>
                      </a:endParaRPr>
                    </a:p>
                    <a:p>
                      <a:pPr algn="ctr">
                        <a:lnSpc>
                          <a:spcPts val="1500"/>
                        </a:lnSpc>
                        <a:spcAft>
                          <a:spcPts val="0"/>
                        </a:spcAft>
                      </a:pPr>
                      <a:r>
                        <a:rPr lang="en-US" sz="1100" kern="100" dirty="0">
                          <a:effectLst/>
                        </a:rPr>
                        <a:t>H20</a:t>
                      </a:r>
                      <a:r>
                        <a:rPr lang="ja-JP" sz="1100" kern="100" dirty="0">
                          <a:effectLst/>
                        </a:rPr>
                        <a:t>比減少率</a:t>
                      </a:r>
                    </a:p>
                    <a:p>
                      <a:pPr algn="ctr">
                        <a:lnSpc>
                          <a:spcPts val="1500"/>
                        </a:lnSpc>
                        <a:spcAft>
                          <a:spcPts val="0"/>
                        </a:spcAft>
                      </a:pPr>
                      <a:r>
                        <a:rPr lang="en-US" sz="1100" kern="100" dirty="0">
                          <a:effectLst/>
                        </a:rPr>
                        <a:t>  0.3%</a:t>
                      </a:r>
                      <a:endParaRPr lang="ja-JP" sz="1100" kern="100" dirty="0">
                        <a:effectLst/>
                      </a:endParaRPr>
                    </a:p>
                    <a:p>
                      <a:pPr algn="ctr">
                        <a:lnSpc>
                          <a:spcPts val="1500"/>
                        </a:lnSpc>
                        <a:spcAft>
                          <a:spcPts val="0"/>
                        </a:spcAft>
                      </a:pP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H20</a:t>
                      </a:r>
                      <a:r>
                        <a:rPr lang="ja-JP" sz="1100" kern="100" dirty="0">
                          <a:effectLst/>
                        </a:rPr>
                        <a:t>比</a:t>
                      </a:r>
                    </a:p>
                    <a:p>
                      <a:pPr algn="ctr">
                        <a:lnSpc>
                          <a:spcPts val="1500"/>
                        </a:lnSpc>
                        <a:spcAft>
                          <a:spcPts val="0"/>
                        </a:spcAft>
                      </a:pPr>
                      <a:r>
                        <a:rPr lang="en-US" sz="1100" kern="100" dirty="0">
                          <a:effectLst/>
                        </a:rPr>
                        <a:t>25%</a:t>
                      </a:r>
                      <a:r>
                        <a:rPr lang="ja-JP" sz="1100" kern="100" dirty="0">
                          <a:effectLst/>
                        </a:rPr>
                        <a:t>以上減少</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extLst>
                  <a:ext uri="{0D108BD9-81ED-4DB2-BD59-A6C34878D82A}">
                    <a16:rowId xmlns:a16="http://schemas.microsoft.com/office/drawing/2014/main" val="3314971747"/>
                  </a:ext>
                </a:extLst>
              </a:tr>
              <a:tr h="395662">
                <a:tc>
                  <a:txBody>
                    <a:bodyPr/>
                    <a:lstStyle/>
                    <a:p>
                      <a:pPr algn="ctr">
                        <a:lnSpc>
                          <a:spcPts val="1500"/>
                        </a:lnSpc>
                        <a:spcAft>
                          <a:spcPts val="0"/>
                        </a:spcAft>
                      </a:pPr>
                      <a:r>
                        <a:rPr lang="en-US" sz="1100" kern="100">
                          <a:effectLst/>
                        </a:rPr>
                        <a:t>7</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gridSpan="2">
                  <a:txBody>
                    <a:bodyPr/>
                    <a:lstStyle/>
                    <a:p>
                      <a:pPr algn="just">
                        <a:lnSpc>
                          <a:spcPts val="1500"/>
                        </a:lnSpc>
                        <a:spcAft>
                          <a:spcPts val="0"/>
                        </a:spcAft>
                      </a:pPr>
                      <a:r>
                        <a:rPr lang="ja-JP" sz="1100" kern="100" dirty="0">
                          <a:effectLst/>
                        </a:rPr>
                        <a:t>糖尿病性腎症による</a:t>
                      </a:r>
                    </a:p>
                    <a:p>
                      <a:pPr algn="just">
                        <a:lnSpc>
                          <a:spcPts val="1500"/>
                        </a:lnSpc>
                        <a:spcAft>
                          <a:spcPts val="0"/>
                        </a:spcAft>
                      </a:pPr>
                      <a:r>
                        <a:rPr lang="ja-JP" sz="1100" kern="100" dirty="0">
                          <a:effectLst/>
                        </a:rPr>
                        <a:t>年間新規透析導入患者数</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1,162</a:t>
                      </a:r>
                      <a:r>
                        <a:rPr lang="ja-JP" sz="1100" kern="100">
                          <a:effectLst/>
                        </a:rPr>
                        <a:t>人（</a:t>
                      </a:r>
                      <a:r>
                        <a:rPr lang="en-US" sz="1100" kern="100">
                          <a:effectLst/>
                        </a:rPr>
                        <a:t>H27</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a:effectLst/>
                        </a:rPr>
                        <a:t>1,293</a:t>
                      </a:r>
                      <a:r>
                        <a:rPr lang="ja-JP" sz="1100" kern="100">
                          <a:effectLst/>
                        </a:rPr>
                        <a:t>人（</a:t>
                      </a:r>
                      <a:r>
                        <a:rPr lang="en-US" sz="1100" kern="100">
                          <a:effectLst/>
                        </a:rPr>
                        <a:t>R1</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1,040</a:t>
                      </a:r>
                      <a:r>
                        <a:rPr lang="ja-JP" sz="1100" kern="100" dirty="0">
                          <a:effectLst/>
                        </a:rPr>
                        <a:t>人（</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1,000</a:t>
                      </a:r>
                      <a:r>
                        <a:rPr lang="ja-JP" sz="1100" kern="100" dirty="0">
                          <a:effectLst/>
                        </a:rPr>
                        <a:t>人未満</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extLst>
                  <a:ext uri="{0D108BD9-81ED-4DB2-BD59-A6C34878D82A}">
                    <a16:rowId xmlns:a16="http://schemas.microsoft.com/office/drawing/2014/main" val="1756316938"/>
                  </a:ext>
                </a:extLst>
              </a:tr>
              <a:tr h="202924">
                <a:tc>
                  <a:txBody>
                    <a:bodyPr/>
                    <a:lstStyle/>
                    <a:p>
                      <a:pPr algn="ctr">
                        <a:lnSpc>
                          <a:spcPts val="1500"/>
                        </a:lnSpc>
                        <a:spcAft>
                          <a:spcPts val="0"/>
                        </a:spcAft>
                      </a:pPr>
                      <a:r>
                        <a:rPr lang="en-US" sz="1100" kern="100">
                          <a:effectLst/>
                        </a:rPr>
                        <a:t>8</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gridSpan="2">
                  <a:txBody>
                    <a:bodyPr/>
                    <a:lstStyle/>
                    <a:p>
                      <a:pPr algn="just">
                        <a:lnSpc>
                          <a:spcPts val="1500"/>
                        </a:lnSpc>
                        <a:spcAft>
                          <a:spcPts val="0"/>
                        </a:spcAft>
                      </a:pPr>
                      <a:r>
                        <a:rPr lang="ja-JP" sz="1100" kern="100" dirty="0">
                          <a:effectLst/>
                        </a:rPr>
                        <a:t>有訴者の割合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31.75%</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a:effectLst/>
                        </a:rPr>
                        <a:t>31.47%</a:t>
                      </a:r>
                      <a:r>
                        <a:rPr lang="ja-JP" sz="1100" kern="100">
                          <a:effectLst/>
                        </a:rPr>
                        <a:t>（</a:t>
                      </a:r>
                      <a:r>
                        <a:rPr lang="en-US" sz="1100" kern="100">
                          <a:effectLst/>
                        </a:rPr>
                        <a:t>R1</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100" kern="100" dirty="0">
                          <a:effectLst/>
                        </a:rPr>
                        <a:t>27.07%</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ja-JP" sz="1100" kern="100" dirty="0">
                          <a:effectLst/>
                        </a:rPr>
                        <a:t>減少</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29370" marR="29370" marT="0" marB="0" anchor="ctr"/>
                </a:tc>
                <a:extLst>
                  <a:ext uri="{0D108BD9-81ED-4DB2-BD59-A6C34878D82A}">
                    <a16:rowId xmlns:a16="http://schemas.microsoft.com/office/drawing/2014/main" val="3658614748"/>
                  </a:ext>
                </a:extLst>
              </a:tr>
            </a:tbl>
          </a:graphicData>
        </a:graphic>
      </p:graphicFrame>
      <p:sp>
        <p:nvSpPr>
          <p:cNvPr id="6" name="正方形/長方形 5"/>
          <p:cNvSpPr/>
          <p:nvPr/>
        </p:nvSpPr>
        <p:spPr>
          <a:xfrm>
            <a:off x="4001514" y="6653235"/>
            <a:ext cx="4686570" cy="253916"/>
          </a:xfrm>
          <a:prstGeom prst="rect">
            <a:avLst/>
          </a:prstGeom>
        </p:spPr>
        <p:txBody>
          <a:bodyPr wrap="square">
            <a:spAutoFit/>
          </a:bodyPr>
          <a:lstStyle/>
          <a:p>
            <a:r>
              <a:rPr lang="en-US" altLang="ja-JP" sz="1050" dirty="0">
                <a:latin typeface="+mn-ea"/>
                <a:cs typeface="Times New Roman" panose="02020603050405020304" pitchFamily="18" charset="0"/>
              </a:rPr>
              <a:t>(</a:t>
            </a:r>
            <a:r>
              <a:rPr lang="ja-JP" altLang="ja-JP" sz="1050" dirty="0">
                <a:latin typeface="+mn-ea"/>
                <a:cs typeface="Times New Roman" panose="02020603050405020304" pitchFamily="18" charset="0"/>
              </a:rPr>
              <a:t>※</a:t>
            </a:r>
            <a:r>
              <a:rPr lang="en-US" altLang="ja-JP" sz="1050" dirty="0">
                <a:latin typeface="+mn-ea"/>
                <a:cs typeface="Times New Roman" panose="02020603050405020304" pitchFamily="18" charset="0"/>
              </a:rPr>
              <a:t>)</a:t>
            </a:r>
            <a:r>
              <a:rPr lang="ja-JP" altLang="ja-JP" sz="1050" dirty="0">
                <a:latin typeface="+mn-ea"/>
                <a:cs typeface="Times New Roman" panose="02020603050405020304" pitchFamily="18" charset="0"/>
              </a:rPr>
              <a:t>令和</a:t>
            </a:r>
            <a:r>
              <a:rPr lang="en-US" altLang="ja-JP" sz="1050" dirty="0">
                <a:latin typeface="+mn-ea"/>
                <a:cs typeface="Times New Roman" panose="02020603050405020304" pitchFamily="18" charset="0"/>
              </a:rPr>
              <a:t>5</a:t>
            </a:r>
            <a:r>
              <a:rPr lang="ja-JP" altLang="ja-JP" sz="1050" dirty="0">
                <a:latin typeface="+mn-ea"/>
                <a:cs typeface="Times New Roman" panose="02020603050405020304" pitchFamily="18" charset="0"/>
              </a:rPr>
              <a:t>年</a:t>
            </a:r>
            <a:r>
              <a:rPr lang="en-US" altLang="ja-JP" sz="1050" dirty="0">
                <a:latin typeface="+mn-ea"/>
                <a:cs typeface="Times New Roman" panose="02020603050405020304" pitchFamily="18" charset="0"/>
              </a:rPr>
              <a:t>12</a:t>
            </a:r>
            <a:r>
              <a:rPr lang="ja-JP" altLang="ja-JP" sz="1050" dirty="0">
                <a:latin typeface="+mn-ea"/>
                <a:cs typeface="Times New Roman" panose="02020603050405020304" pitchFamily="18" charset="0"/>
              </a:rPr>
              <a:t>月頃に令和</a:t>
            </a:r>
            <a:r>
              <a:rPr lang="en-US" altLang="ja-JP" sz="1050" dirty="0">
                <a:latin typeface="+mn-ea"/>
                <a:cs typeface="Times New Roman" panose="02020603050405020304" pitchFamily="18" charset="0"/>
              </a:rPr>
              <a:t>2</a:t>
            </a:r>
            <a:r>
              <a:rPr lang="ja-JP" altLang="ja-JP" sz="1050" dirty="0">
                <a:latin typeface="+mn-ea"/>
                <a:cs typeface="Times New Roman" panose="02020603050405020304" pitchFamily="18" charset="0"/>
              </a:rPr>
              <a:t>年都道府県別年齢調整死亡率が公表される予定</a:t>
            </a:r>
            <a:endParaRPr lang="ja-JP" altLang="en-US" sz="1050" dirty="0">
              <a:latin typeface="+mn-ea"/>
            </a:endParaRPr>
          </a:p>
        </p:txBody>
      </p:sp>
      <p:sp>
        <p:nvSpPr>
          <p:cNvPr id="9" name="スライド番号プレースホルダー 8"/>
          <p:cNvSpPr>
            <a:spLocks noGrp="1"/>
          </p:cNvSpPr>
          <p:nvPr>
            <p:ph type="sldNum" sz="quarter" idx="12"/>
          </p:nvPr>
        </p:nvSpPr>
        <p:spPr>
          <a:xfrm>
            <a:off x="7112358" y="6571872"/>
            <a:ext cx="2057400" cy="365125"/>
          </a:xfrm>
        </p:spPr>
        <p:txBody>
          <a:bodyPr/>
          <a:lstStyle/>
          <a:p>
            <a:fld id="{79A255B7-DF0D-498B-9D3A-3E2ADC60EC3B}" type="slidenum">
              <a:rPr kumimoji="1" lang="ja-JP" altLang="en-US" smtClean="0">
                <a:solidFill>
                  <a:schemeClr val="tx1"/>
                </a:solidFill>
              </a:rPr>
              <a:t>6</a:t>
            </a:fld>
            <a:endParaRPr kumimoji="1" lang="ja-JP" altLang="en-US" dirty="0">
              <a:solidFill>
                <a:schemeClr val="tx1"/>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2234631152"/>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2091374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4" name="テキスト ボックス 3"/>
          <p:cNvSpPr txBox="1"/>
          <p:nvPr/>
        </p:nvSpPr>
        <p:spPr>
          <a:xfrm>
            <a:off x="108315" y="930470"/>
            <a:ext cx="8871045" cy="4770537"/>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▼「健康寿命」は、男女ともに延伸しているものの、目標値である「平成</a:t>
            </a:r>
            <a:r>
              <a:rPr kumimoji="1" lang="en-US" altLang="ja-JP" sz="1600" dirty="0">
                <a:latin typeface="Meiryo UI" panose="020B0604030504040204" pitchFamily="50" charset="-128"/>
                <a:ea typeface="Meiryo UI" panose="020B0604030504040204" pitchFamily="50" charset="-128"/>
              </a:rPr>
              <a:t>25</a:t>
            </a:r>
            <a:r>
              <a:rPr kumimoji="1" lang="ja-JP" altLang="en-US" sz="1600" dirty="0">
                <a:latin typeface="Meiryo UI" panose="020B0604030504040204" pitchFamily="50" charset="-128"/>
                <a:ea typeface="Meiryo UI" panose="020B0604030504040204" pitchFamily="50" charset="-128"/>
              </a:rPr>
              <a:t>年度比２歳以上延伸」を達成</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できたのは女性のみであった。男性は目標には達成していないものの改善傾向にある。</a:t>
            </a:r>
            <a:endParaRPr kumimoji="1" lang="en-US" altLang="ja-JP" sz="1600" dirty="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▼「府内市町村の健康寿命の差」は、男性は</a:t>
            </a:r>
            <a:r>
              <a:rPr kumimoji="1" lang="en-US" altLang="ja-JP" sz="1600" dirty="0">
                <a:latin typeface="Meiryo UI" panose="020B0604030504040204" pitchFamily="50" charset="-128"/>
                <a:ea typeface="Meiryo UI" panose="020B0604030504040204" pitchFamily="50" charset="-128"/>
              </a:rPr>
              <a:t>0.7</a:t>
            </a:r>
            <a:r>
              <a:rPr kumimoji="1" lang="ja-JP" altLang="en-US" sz="1600" dirty="0">
                <a:latin typeface="Meiryo UI" panose="020B0604030504040204" pitchFamily="50" charset="-128"/>
                <a:ea typeface="Meiryo UI" panose="020B0604030504040204" pitchFamily="50" charset="-128"/>
              </a:rPr>
              <a:t>歳、女性は</a:t>
            </a:r>
            <a:r>
              <a:rPr kumimoji="1" lang="en-US" altLang="ja-JP" sz="1600" dirty="0">
                <a:latin typeface="Meiryo UI" panose="020B0604030504040204" pitchFamily="50" charset="-128"/>
                <a:ea typeface="Meiryo UI" panose="020B0604030504040204" pitchFamily="50" charset="-128"/>
              </a:rPr>
              <a:t>0.3</a:t>
            </a:r>
            <a:r>
              <a:rPr kumimoji="1" lang="ja-JP" altLang="en-US" sz="1600" dirty="0">
                <a:latin typeface="Meiryo UI" panose="020B0604030504040204" pitchFamily="50" charset="-128"/>
                <a:ea typeface="Meiryo UI" panose="020B0604030504040204" pitchFamily="50" charset="-128"/>
              </a:rPr>
              <a:t>歳拡大した。引き続き、地域の実情に</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応じた取組みを進める等、その縮小をめざす必要がある。</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▼「がんの年齢調整死亡率（</a:t>
            </a:r>
            <a:r>
              <a:rPr kumimoji="1" lang="en-US" altLang="ja-JP" sz="1600" dirty="0">
                <a:latin typeface="Meiryo UI" panose="020B0604030504040204" pitchFamily="50" charset="-128"/>
                <a:ea typeface="Meiryo UI" panose="020B0604030504040204" pitchFamily="50" charset="-128"/>
              </a:rPr>
              <a:t>75</a:t>
            </a:r>
            <a:r>
              <a:rPr kumimoji="1" lang="ja-JP" altLang="en-US" sz="1600" dirty="0">
                <a:latin typeface="Meiryo UI" panose="020B0604030504040204" pitchFamily="50" charset="-128"/>
                <a:ea typeface="Meiryo UI" panose="020B0604030504040204" pitchFamily="50" charset="-128"/>
              </a:rPr>
              <a:t>歳未満）」については、令和３（</a:t>
            </a:r>
            <a:r>
              <a:rPr kumimoji="1" lang="en-US" altLang="ja-JP" sz="1600" dirty="0">
                <a:latin typeface="Meiryo UI" panose="020B0604030504040204" pitchFamily="50" charset="-128"/>
                <a:ea typeface="Meiryo UI" panose="020B0604030504040204" pitchFamily="50" charset="-128"/>
              </a:rPr>
              <a:t>2021</a:t>
            </a:r>
            <a:r>
              <a:rPr kumimoji="1" lang="ja-JP" altLang="en-US" sz="1600" dirty="0">
                <a:latin typeface="Meiryo UI" panose="020B0604030504040204" pitchFamily="50" charset="-128"/>
                <a:ea typeface="Meiryo UI" panose="020B0604030504040204" pitchFamily="50" charset="-128"/>
              </a:rPr>
              <a:t>）年推計で人口</a:t>
            </a:r>
            <a:r>
              <a:rPr kumimoji="1" lang="en-US" altLang="ja-JP" sz="1600" dirty="0">
                <a:latin typeface="Meiryo UI" panose="020B0604030504040204" pitchFamily="50" charset="-128"/>
                <a:ea typeface="Meiryo UI" panose="020B0604030504040204" pitchFamily="50" charset="-128"/>
              </a:rPr>
              <a:t>10</a:t>
            </a:r>
            <a:r>
              <a:rPr kumimoji="1" lang="ja-JP" altLang="en-US" sz="1600" dirty="0">
                <a:latin typeface="Meiryo UI" panose="020B0604030504040204" pitchFamily="50" charset="-128"/>
                <a:ea typeface="Meiryo UI" panose="020B0604030504040204" pitchFamily="50" charset="-128"/>
              </a:rPr>
              <a:t>万人対</a:t>
            </a:r>
            <a:r>
              <a:rPr kumimoji="1" lang="en-US" altLang="ja-JP" sz="1600" dirty="0">
                <a:latin typeface="Meiryo UI" panose="020B0604030504040204" pitchFamily="50" charset="-128"/>
                <a:ea typeface="Meiryo UI" panose="020B0604030504040204" pitchFamily="50" charset="-128"/>
              </a:rPr>
              <a:t>71.5</a:t>
            </a:r>
          </a:p>
          <a:p>
            <a:r>
              <a:rPr kumimoji="1" lang="ja-JP" altLang="en-US" sz="1600" dirty="0">
                <a:latin typeface="Meiryo UI" panose="020B0604030504040204" pitchFamily="50" charset="-128"/>
                <a:ea typeface="Meiryo UI" panose="020B0604030504040204" pitchFamily="50" charset="-128"/>
              </a:rPr>
              <a:t>　人と目標値である</a:t>
            </a:r>
            <a:r>
              <a:rPr kumimoji="1" lang="en-US" altLang="ja-JP" sz="1600" dirty="0">
                <a:latin typeface="Meiryo UI" panose="020B0604030504040204" pitchFamily="50" charset="-128"/>
                <a:ea typeface="Meiryo UI" panose="020B0604030504040204" pitchFamily="50" charset="-128"/>
              </a:rPr>
              <a:t>72.3</a:t>
            </a:r>
            <a:r>
              <a:rPr kumimoji="1" lang="ja-JP" altLang="en-US" sz="1600" dirty="0">
                <a:latin typeface="Meiryo UI" panose="020B0604030504040204" pitchFamily="50" charset="-128"/>
                <a:ea typeface="Meiryo UI" panose="020B0604030504040204" pitchFamily="50" charset="-128"/>
              </a:rPr>
              <a:t>人を下回っており、引き続き取組みを継続することが必要。</a:t>
            </a:r>
            <a:endParaRPr kumimoji="1" lang="en-US" altLang="ja-JP"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▼「心疾患及び脳血管疾患の年齢調整死亡率」は、現時点では計画期間（平成</a:t>
            </a:r>
            <a:r>
              <a:rPr kumimoji="1" lang="en-US" altLang="ja-JP" sz="1600" dirty="0">
                <a:latin typeface="Meiryo UI" panose="020B0604030504040204" pitchFamily="50" charset="-128"/>
                <a:ea typeface="Meiryo UI" panose="020B0604030504040204" pitchFamily="50" charset="-128"/>
              </a:rPr>
              <a:t>30</a:t>
            </a:r>
            <a:r>
              <a:rPr kumimoji="1" lang="ja-JP" altLang="en-US" sz="1600" dirty="0">
                <a:latin typeface="Meiryo UI" panose="020B0604030504040204" pitchFamily="50" charset="-128"/>
                <a:ea typeface="Meiryo UI" panose="020B0604030504040204" pitchFamily="50" charset="-128"/>
              </a:rPr>
              <a:t>（</a:t>
            </a:r>
            <a:r>
              <a:rPr kumimoji="1" lang="en-US" altLang="ja-JP" sz="1600" dirty="0">
                <a:latin typeface="Meiryo UI" panose="020B0604030504040204" pitchFamily="50" charset="-128"/>
                <a:ea typeface="Meiryo UI" panose="020B0604030504040204" pitchFamily="50" charset="-128"/>
              </a:rPr>
              <a:t>2018</a:t>
            </a:r>
            <a:r>
              <a:rPr kumimoji="1" lang="ja-JP" altLang="en-US" sz="1600" dirty="0">
                <a:latin typeface="Meiryo UI" panose="020B0604030504040204" pitchFamily="50" charset="-128"/>
                <a:ea typeface="Meiryo UI" panose="020B0604030504040204" pitchFamily="50" charset="-128"/>
              </a:rPr>
              <a:t>）年度～</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令和５（</a:t>
            </a:r>
            <a:r>
              <a:rPr kumimoji="1" lang="en-US" altLang="ja-JP" sz="1600" dirty="0">
                <a:latin typeface="Meiryo UI" panose="020B0604030504040204" pitchFamily="50" charset="-128"/>
                <a:ea typeface="Meiryo UI" panose="020B0604030504040204" pitchFamily="50" charset="-128"/>
              </a:rPr>
              <a:t>2023</a:t>
            </a:r>
            <a:r>
              <a:rPr kumimoji="1" lang="ja-JP" altLang="en-US" sz="1600" dirty="0">
                <a:latin typeface="Meiryo UI" panose="020B0604030504040204" pitchFamily="50" charset="-128"/>
                <a:ea typeface="Meiryo UI" panose="020B0604030504040204" pitchFamily="50" charset="-128"/>
              </a:rPr>
              <a:t>）年度）における値が判明しなかった。</a:t>
            </a:r>
            <a:endParaRPr kumimoji="1" lang="en-US" altLang="ja-JP" sz="1600" dirty="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▼「メタボリックシンドロームの該当者及び予備群の割合」はいずれも増加しており、また、減少率も悪化して</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いることから、取組みの強化が必要。</a:t>
            </a:r>
            <a:endParaRPr kumimoji="1" lang="en-US" altLang="ja-JP" sz="1600" dirty="0">
              <a:latin typeface="Meiryo UI" panose="020B0604030504040204" pitchFamily="50" charset="-128"/>
              <a:ea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a:xfrm>
            <a:off x="7101897" y="6549536"/>
            <a:ext cx="2057400" cy="365125"/>
          </a:xfrm>
        </p:spPr>
        <p:txBody>
          <a:bodyPr/>
          <a:lstStyle/>
          <a:p>
            <a:fld id="{79A255B7-DF0D-498B-9D3A-3E2ADC60EC3B}" type="slidenum">
              <a:rPr kumimoji="1" lang="ja-JP" altLang="en-US" smtClean="0">
                <a:solidFill>
                  <a:schemeClr val="tx1"/>
                </a:solidFill>
              </a:rPr>
              <a:t>7</a:t>
            </a:fld>
            <a:endParaRPr kumimoji="1" lang="ja-JP" altLang="en-US"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080719223"/>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290206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sp>
        <p:nvSpPr>
          <p:cNvPr id="3" name="テキスト ボックス 2"/>
          <p:cNvSpPr txBox="1"/>
          <p:nvPr/>
        </p:nvSpPr>
        <p:spPr>
          <a:xfrm>
            <a:off x="108315" y="552626"/>
            <a:ext cx="3030670" cy="369332"/>
          </a:xfrm>
          <a:prstGeom prst="rect">
            <a:avLst/>
          </a:prstGeom>
          <a:no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行政等が取り組む数値目標</a:t>
            </a:r>
          </a:p>
        </p:txBody>
      </p:sp>
      <p:graphicFrame>
        <p:nvGraphicFramePr>
          <p:cNvPr id="6" name="表 5"/>
          <p:cNvGraphicFramePr>
            <a:graphicFrameLocks noGrp="1"/>
          </p:cNvGraphicFramePr>
          <p:nvPr>
            <p:extLst>
              <p:ext uri="{D42A27DB-BD31-4B8C-83A1-F6EECF244321}">
                <p14:modId xmlns:p14="http://schemas.microsoft.com/office/powerpoint/2010/main" val="3820877101"/>
              </p:ext>
            </p:extLst>
          </p:nvPr>
        </p:nvGraphicFramePr>
        <p:xfrm>
          <a:off x="108315" y="1105252"/>
          <a:ext cx="8871047" cy="4191000"/>
        </p:xfrm>
        <a:graphic>
          <a:graphicData uri="http://schemas.openxmlformats.org/drawingml/2006/table">
            <a:tbl>
              <a:tblPr firstRow="1" firstCol="1" bandRow="1">
                <a:tableStyleId>{21E4AEA4-8DFA-4A89-87EB-49C32662AFE0}</a:tableStyleId>
              </a:tblPr>
              <a:tblGrid>
                <a:gridCol w="425085">
                  <a:extLst>
                    <a:ext uri="{9D8B030D-6E8A-4147-A177-3AD203B41FA5}">
                      <a16:colId xmlns:a16="http://schemas.microsoft.com/office/drawing/2014/main" val="694184939"/>
                    </a:ext>
                  </a:extLst>
                </a:gridCol>
                <a:gridCol w="2209800">
                  <a:extLst>
                    <a:ext uri="{9D8B030D-6E8A-4147-A177-3AD203B41FA5}">
                      <a16:colId xmlns:a16="http://schemas.microsoft.com/office/drawing/2014/main" val="1622485618"/>
                    </a:ext>
                  </a:extLst>
                </a:gridCol>
                <a:gridCol w="733589">
                  <a:extLst>
                    <a:ext uri="{9D8B030D-6E8A-4147-A177-3AD203B41FA5}">
                      <a16:colId xmlns:a16="http://schemas.microsoft.com/office/drawing/2014/main" val="1404355308"/>
                    </a:ext>
                  </a:extLst>
                </a:gridCol>
                <a:gridCol w="1486188">
                  <a:extLst>
                    <a:ext uri="{9D8B030D-6E8A-4147-A177-3AD203B41FA5}">
                      <a16:colId xmlns:a16="http://schemas.microsoft.com/office/drawing/2014/main" val="3831164704"/>
                    </a:ext>
                  </a:extLst>
                </a:gridCol>
                <a:gridCol w="1486188">
                  <a:extLst>
                    <a:ext uri="{9D8B030D-6E8A-4147-A177-3AD203B41FA5}">
                      <a16:colId xmlns:a16="http://schemas.microsoft.com/office/drawing/2014/main" val="833534750"/>
                    </a:ext>
                  </a:extLst>
                </a:gridCol>
                <a:gridCol w="1316314">
                  <a:extLst>
                    <a:ext uri="{9D8B030D-6E8A-4147-A177-3AD203B41FA5}">
                      <a16:colId xmlns:a16="http://schemas.microsoft.com/office/drawing/2014/main" val="2485166828"/>
                    </a:ext>
                  </a:extLst>
                </a:gridCol>
                <a:gridCol w="725597">
                  <a:extLst>
                    <a:ext uri="{9D8B030D-6E8A-4147-A177-3AD203B41FA5}">
                      <a16:colId xmlns:a16="http://schemas.microsoft.com/office/drawing/2014/main" val="4101626737"/>
                    </a:ext>
                  </a:extLst>
                </a:gridCol>
                <a:gridCol w="488286">
                  <a:extLst>
                    <a:ext uri="{9D8B030D-6E8A-4147-A177-3AD203B41FA5}">
                      <a16:colId xmlns:a16="http://schemas.microsoft.com/office/drawing/2014/main" val="2348450851"/>
                    </a:ext>
                  </a:extLst>
                </a:gridCol>
              </a:tblGrid>
              <a:tr h="53784">
                <a:tc gridSpan="3">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目標値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8">
                  <a:txBody>
                    <a:bodyPr/>
                    <a:lstStyle/>
                    <a:p>
                      <a:pPr algn="just">
                        <a:lnSpc>
                          <a:spcPts val="1500"/>
                        </a:lnSpc>
                        <a:spcAft>
                          <a:spcPts val="0"/>
                        </a:spcAft>
                      </a:pPr>
                      <a:r>
                        <a:rPr lang="ja-JP" sz="1100" kern="100">
                          <a:effectLst/>
                        </a:rPr>
                        <a:t>１　生活習慣病の予防（生活習慣の改善）</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0772483"/>
                  </a:ext>
                </a:extLst>
              </a:tr>
              <a:tr h="53784">
                <a:tc gridSpan="8">
                  <a:txBody>
                    <a:bodyPr/>
                    <a:lstStyle/>
                    <a:p>
                      <a:pPr algn="just">
                        <a:lnSpc>
                          <a:spcPts val="1500"/>
                        </a:lnSpc>
                        <a:spcAft>
                          <a:spcPts val="0"/>
                        </a:spcAft>
                      </a:pPr>
                      <a:r>
                        <a:rPr lang="ja-JP" sz="1100" kern="100" dirty="0">
                          <a:effectLst/>
                        </a:rPr>
                        <a:t>（１）ヘルスリテラシー</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88290136"/>
                  </a:ext>
                </a:extLst>
              </a:tr>
              <a:tr h="205284">
                <a:tc>
                  <a:txBody>
                    <a:bodyPr/>
                    <a:lstStyle/>
                    <a:p>
                      <a:pPr algn="ctr">
                        <a:lnSpc>
                          <a:spcPts val="1500"/>
                        </a:lnSpc>
                        <a:spcAft>
                          <a:spcPts val="0"/>
                        </a:spcAft>
                      </a:pPr>
                      <a:r>
                        <a:rPr lang="en-US" sz="1100" kern="100">
                          <a:effectLst/>
                        </a:rPr>
                        <a:t>1</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健康への関心度（☆）</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dirty="0">
                          <a:effectLst/>
                        </a:rPr>
                        <a:t>87.4%</a:t>
                      </a:r>
                      <a:r>
                        <a:rPr lang="ja-JP" sz="1100" kern="100" dirty="0">
                          <a:effectLst/>
                        </a:rPr>
                        <a:t>（</a:t>
                      </a:r>
                      <a:r>
                        <a:rPr lang="en-US" sz="1100" kern="100" dirty="0">
                          <a:effectLst/>
                        </a:rPr>
                        <a:t>18</a:t>
                      </a:r>
                      <a:r>
                        <a:rPr lang="ja-JP" sz="1100" kern="100" dirty="0">
                          <a:effectLst/>
                        </a:rPr>
                        <a:t>歳以上）</a:t>
                      </a:r>
                    </a:p>
                    <a:p>
                      <a:pPr algn="ctr">
                        <a:lnSpc>
                          <a:spcPts val="1500"/>
                        </a:lnSpc>
                        <a:spcAft>
                          <a:spcPts val="0"/>
                        </a:spcAft>
                      </a:pPr>
                      <a:r>
                        <a:rPr lang="ja-JP" sz="1100" kern="100" dirty="0">
                          <a:effectLst/>
                        </a:rPr>
                        <a:t>（</a:t>
                      </a:r>
                      <a:r>
                        <a:rPr lang="en-US" sz="1100" kern="100" dirty="0">
                          <a:effectLst/>
                        </a:rPr>
                        <a:t>H27</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88.5%</a:t>
                      </a:r>
                      <a:r>
                        <a:rPr lang="ja-JP" sz="1100" kern="100" dirty="0">
                          <a:effectLst/>
                        </a:rPr>
                        <a:t>（</a:t>
                      </a:r>
                      <a:r>
                        <a:rPr lang="en-US" sz="1100" kern="100" dirty="0">
                          <a:effectLst/>
                        </a:rPr>
                        <a:t>15</a:t>
                      </a:r>
                      <a:r>
                        <a:rPr lang="ja-JP" sz="1100" kern="100" dirty="0">
                          <a:effectLst/>
                        </a:rPr>
                        <a:t>歳以上）</a:t>
                      </a:r>
                    </a:p>
                    <a:p>
                      <a:pPr algn="ctr">
                        <a:lnSpc>
                          <a:spcPts val="1500"/>
                        </a:lnSpc>
                        <a:spcAft>
                          <a:spcPts val="0"/>
                        </a:spcAft>
                      </a:pPr>
                      <a:r>
                        <a:rPr lang="en-US" sz="1100" kern="100" dirty="0">
                          <a:effectLst/>
                        </a:rPr>
                        <a:t>89.6%</a:t>
                      </a:r>
                      <a:r>
                        <a:rPr lang="ja-JP" sz="1100" kern="100" dirty="0">
                          <a:effectLst/>
                        </a:rPr>
                        <a:t>（</a:t>
                      </a:r>
                      <a:r>
                        <a:rPr lang="en-US" sz="1100" kern="100" dirty="0">
                          <a:effectLst/>
                        </a:rPr>
                        <a:t>20</a:t>
                      </a:r>
                      <a:r>
                        <a:rPr lang="ja-JP" sz="1100" kern="100" dirty="0">
                          <a:effectLst/>
                        </a:rPr>
                        <a:t>歳以上）</a:t>
                      </a:r>
                    </a:p>
                    <a:p>
                      <a:pPr algn="ctr">
                        <a:lnSpc>
                          <a:spcPts val="1500"/>
                        </a:lnSpc>
                        <a:spcAft>
                          <a:spcPts val="0"/>
                        </a:spcAft>
                      </a:pP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94.7%</a:t>
                      </a:r>
                      <a:r>
                        <a:rPr lang="ja-JP" sz="1100" kern="100">
                          <a:effectLst/>
                        </a:rPr>
                        <a:t>（</a:t>
                      </a:r>
                      <a:r>
                        <a:rPr lang="en-US" sz="1100" kern="100">
                          <a:effectLst/>
                        </a:rPr>
                        <a:t>R4</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054016512"/>
                  </a:ext>
                </a:extLst>
              </a:tr>
              <a:tr h="53784">
                <a:tc gridSpan="8">
                  <a:txBody>
                    <a:bodyPr/>
                    <a:lstStyle/>
                    <a:p>
                      <a:pPr algn="l">
                        <a:lnSpc>
                          <a:spcPts val="1500"/>
                        </a:lnSpc>
                        <a:spcAft>
                          <a:spcPts val="0"/>
                        </a:spcAft>
                      </a:pPr>
                      <a:r>
                        <a:rPr lang="ja-JP" sz="1100" kern="100" dirty="0">
                          <a:effectLst/>
                        </a:rPr>
                        <a:t>（２）栄養・食生活</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4877902"/>
                  </a:ext>
                </a:extLst>
              </a:tr>
              <a:tr h="123170">
                <a:tc>
                  <a:txBody>
                    <a:bodyPr/>
                    <a:lstStyle/>
                    <a:p>
                      <a:pPr algn="ctr">
                        <a:lnSpc>
                          <a:spcPts val="1500"/>
                        </a:lnSpc>
                        <a:spcAft>
                          <a:spcPts val="0"/>
                        </a:spcAft>
                      </a:pPr>
                      <a:r>
                        <a:rPr lang="en-US" sz="1100" kern="100">
                          <a:effectLst/>
                        </a:rPr>
                        <a:t>2</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朝食欠食率（</a:t>
                      </a:r>
                      <a:r>
                        <a:rPr lang="en-US" sz="1100" kern="100" dirty="0">
                          <a:effectLst/>
                        </a:rPr>
                        <a:t>20-30</a:t>
                      </a:r>
                      <a:r>
                        <a:rPr lang="ja-JP" sz="1100" kern="100" dirty="0">
                          <a:effectLst/>
                        </a:rPr>
                        <a:t>歳代）（</a:t>
                      </a:r>
                      <a:r>
                        <a:rPr lang="ja-JP" altLang="ja-JP" sz="1100" kern="100" dirty="0">
                          <a:effectLst/>
                        </a:rPr>
                        <a:t>☆</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25.2%</a:t>
                      </a:r>
                      <a:endParaRPr lang="ja-JP" sz="1100" kern="100">
                        <a:effectLst/>
                      </a:endParaRPr>
                    </a:p>
                    <a:p>
                      <a:pPr algn="ctr">
                        <a:lnSpc>
                          <a:spcPts val="1500"/>
                        </a:lnSpc>
                        <a:spcAft>
                          <a:spcPts val="0"/>
                        </a:spcAft>
                      </a:pPr>
                      <a:r>
                        <a:rPr lang="ja-JP" sz="1100" kern="100">
                          <a:effectLst/>
                        </a:rPr>
                        <a:t>（</a:t>
                      </a:r>
                      <a:r>
                        <a:rPr lang="en-US" sz="1100" kern="100">
                          <a:effectLst/>
                        </a:rPr>
                        <a:t>H25-27</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24.0%</a:t>
                      </a:r>
                      <a:endParaRPr lang="ja-JP" sz="1100" kern="100" dirty="0">
                        <a:effectLst/>
                      </a:endParaRPr>
                    </a:p>
                    <a:p>
                      <a:pPr algn="ctr">
                        <a:lnSpc>
                          <a:spcPts val="1500"/>
                        </a:lnSpc>
                        <a:spcAft>
                          <a:spcPts val="0"/>
                        </a:spcAft>
                      </a:pPr>
                      <a:r>
                        <a:rPr lang="ja-JP" sz="1100" kern="100" dirty="0">
                          <a:effectLst/>
                        </a:rPr>
                        <a:t>（</a:t>
                      </a:r>
                      <a:r>
                        <a:rPr lang="en-US" sz="1100" kern="100" dirty="0">
                          <a:effectLst/>
                        </a:rPr>
                        <a:t>H28-30</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24.8%</a:t>
                      </a:r>
                      <a:endParaRPr lang="ja-JP" sz="1100" kern="100" dirty="0">
                        <a:effectLst/>
                      </a:endParaRP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15%</a:t>
                      </a:r>
                      <a:r>
                        <a:rPr lang="ja-JP" sz="1100" kern="100" dirty="0">
                          <a:effectLst/>
                        </a:rPr>
                        <a:t>以下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(C)</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625117532"/>
                  </a:ext>
                </a:extLst>
              </a:tr>
              <a:tr h="123170">
                <a:tc>
                  <a:txBody>
                    <a:bodyPr/>
                    <a:lstStyle/>
                    <a:p>
                      <a:pPr algn="ctr">
                        <a:lnSpc>
                          <a:spcPts val="1500"/>
                        </a:lnSpc>
                        <a:spcAft>
                          <a:spcPts val="0"/>
                        </a:spcAft>
                      </a:pPr>
                      <a:r>
                        <a:rPr lang="en-US" sz="1100" kern="100">
                          <a:effectLst/>
                        </a:rPr>
                        <a:t>3</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野菜摂取量（</a:t>
                      </a:r>
                      <a:r>
                        <a:rPr lang="en-US" sz="1100" kern="100" dirty="0">
                          <a:effectLst/>
                        </a:rPr>
                        <a:t>20</a:t>
                      </a:r>
                      <a:r>
                        <a:rPr lang="ja-JP" sz="1100" kern="100" dirty="0">
                          <a:effectLst/>
                        </a:rPr>
                        <a:t>歳以上）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269g</a:t>
                      </a:r>
                      <a:endParaRPr lang="ja-JP" sz="1100" kern="100">
                        <a:effectLst/>
                      </a:endParaRPr>
                    </a:p>
                    <a:p>
                      <a:pPr algn="ctr">
                        <a:lnSpc>
                          <a:spcPts val="1500"/>
                        </a:lnSpc>
                        <a:spcAft>
                          <a:spcPts val="0"/>
                        </a:spcAft>
                      </a:pPr>
                      <a:r>
                        <a:rPr lang="ja-JP" sz="1100" kern="100">
                          <a:effectLst/>
                        </a:rPr>
                        <a:t>（</a:t>
                      </a:r>
                      <a:r>
                        <a:rPr lang="en-US" sz="1100" kern="100">
                          <a:effectLst/>
                        </a:rPr>
                        <a:t>H25-27</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251g</a:t>
                      </a:r>
                      <a:endParaRPr lang="ja-JP" sz="1100" kern="100">
                        <a:effectLst/>
                      </a:endParaRPr>
                    </a:p>
                    <a:p>
                      <a:pPr algn="ctr">
                        <a:lnSpc>
                          <a:spcPts val="1500"/>
                        </a:lnSpc>
                        <a:spcAft>
                          <a:spcPts val="0"/>
                        </a:spcAft>
                      </a:pPr>
                      <a:r>
                        <a:rPr lang="ja-JP" sz="1100" kern="100">
                          <a:effectLst/>
                        </a:rPr>
                        <a:t>（</a:t>
                      </a:r>
                      <a:r>
                        <a:rPr lang="en-US" sz="1100" kern="100">
                          <a:effectLst/>
                        </a:rPr>
                        <a:t>H28-30</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256g</a:t>
                      </a:r>
                      <a:endParaRPr lang="ja-JP" sz="1100" kern="100" dirty="0">
                        <a:effectLst/>
                      </a:endParaRP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350g</a:t>
                      </a:r>
                      <a:r>
                        <a:rPr lang="ja-JP" sz="1100" kern="100" dirty="0">
                          <a:effectLst/>
                        </a:rPr>
                        <a:t>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369019945"/>
                  </a:ext>
                </a:extLst>
              </a:tr>
              <a:tr h="123170">
                <a:tc>
                  <a:txBody>
                    <a:bodyPr/>
                    <a:lstStyle/>
                    <a:p>
                      <a:pPr algn="ctr">
                        <a:lnSpc>
                          <a:spcPts val="1500"/>
                        </a:lnSpc>
                        <a:spcAft>
                          <a:spcPts val="0"/>
                        </a:spcAft>
                      </a:pPr>
                      <a:r>
                        <a:rPr lang="en-US" sz="1100" kern="100">
                          <a:effectLst/>
                        </a:rPr>
                        <a:t>4</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食塩摂取量（</a:t>
                      </a:r>
                      <a:r>
                        <a:rPr lang="en-US" sz="1100" kern="100" dirty="0">
                          <a:effectLst/>
                        </a:rPr>
                        <a:t>20</a:t>
                      </a:r>
                      <a:r>
                        <a:rPr lang="ja-JP" sz="1100" kern="100" dirty="0">
                          <a:effectLst/>
                        </a:rPr>
                        <a:t>歳以上）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9.4g</a:t>
                      </a:r>
                      <a:endParaRPr lang="ja-JP" sz="1100" kern="100">
                        <a:effectLst/>
                      </a:endParaRPr>
                    </a:p>
                    <a:p>
                      <a:pPr algn="ctr">
                        <a:lnSpc>
                          <a:spcPts val="1500"/>
                        </a:lnSpc>
                        <a:spcAft>
                          <a:spcPts val="0"/>
                        </a:spcAft>
                      </a:pPr>
                      <a:r>
                        <a:rPr lang="ja-JP" sz="1100" kern="100">
                          <a:effectLst/>
                        </a:rPr>
                        <a:t>（</a:t>
                      </a:r>
                      <a:r>
                        <a:rPr lang="en-US" sz="1100" kern="100">
                          <a:effectLst/>
                        </a:rPr>
                        <a:t>H25-27</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9.5g</a:t>
                      </a:r>
                      <a:endParaRPr lang="ja-JP" sz="1100" kern="100">
                        <a:effectLst/>
                      </a:endParaRPr>
                    </a:p>
                    <a:p>
                      <a:pPr algn="ctr">
                        <a:lnSpc>
                          <a:spcPts val="1500"/>
                        </a:lnSpc>
                        <a:spcAft>
                          <a:spcPts val="0"/>
                        </a:spcAft>
                      </a:pPr>
                      <a:r>
                        <a:rPr lang="ja-JP" sz="1100" kern="100">
                          <a:effectLst/>
                        </a:rPr>
                        <a:t>（</a:t>
                      </a:r>
                      <a:r>
                        <a:rPr lang="en-US" sz="1100" kern="100">
                          <a:effectLst/>
                        </a:rPr>
                        <a:t>H28-30</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9.7g</a:t>
                      </a:r>
                      <a:endParaRPr lang="ja-JP" sz="1100" kern="100" dirty="0">
                        <a:effectLst/>
                      </a:endParaRP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8g</a:t>
                      </a:r>
                      <a:r>
                        <a:rPr lang="ja-JP" sz="1100" kern="100" dirty="0">
                          <a:effectLst/>
                        </a:rPr>
                        <a:t>未満</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(C)</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117143921"/>
                  </a:ext>
                </a:extLst>
              </a:tr>
              <a:tr h="53784">
                <a:tc gridSpan="8">
                  <a:txBody>
                    <a:bodyPr/>
                    <a:lstStyle/>
                    <a:p>
                      <a:pPr algn="l">
                        <a:lnSpc>
                          <a:spcPts val="1500"/>
                        </a:lnSpc>
                        <a:spcAft>
                          <a:spcPts val="0"/>
                        </a:spcAft>
                      </a:pPr>
                      <a:r>
                        <a:rPr lang="ja-JP" sz="1100" kern="100" dirty="0">
                          <a:effectLst/>
                        </a:rPr>
                        <a:t>（３）身体活動・運動</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7872291"/>
                  </a:ext>
                </a:extLst>
              </a:tr>
              <a:tr h="61585">
                <a:tc>
                  <a:txBody>
                    <a:bodyPr/>
                    <a:lstStyle/>
                    <a:p>
                      <a:pPr algn="ctr">
                        <a:lnSpc>
                          <a:spcPts val="1500"/>
                        </a:lnSpc>
                        <a:spcAft>
                          <a:spcPts val="0"/>
                        </a:spcAft>
                      </a:pPr>
                      <a:r>
                        <a:rPr lang="en-US" sz="1100" kern="100">
                          <a:effectLst/>
                        </a:rPr>
                        <a:t>5</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運動習慣のある者の割合（☆）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60.8%</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60.2%</a:t>
                      </a:r>
                      <a:r>
                        <a:rPr lang="ja-JP" sz="1100" kern="100">
                          <a:effectLst/>
                        </a:rPr>
                        <a:t>（</a:t>
                      </a:r>
                      <a:r>
                        <a:rPr lang="en-US" sz="1100" kern="100">
                          <a:effectLst/>
                        </a:rPr>
                        <a:t>R2</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a:txBody>
                    <a:bodyPr/>
                    <a:lstStyle/>
                    <a:p>
                      <a:pPr algn="ctr">
                        <a:lnSpc>
                          <a:spcPts val="1500"/>
                        </a:lnSpc>
                        <a:spcAft>
                          <a:spcPts val="0"/>
                        </a:spcAft>
                      </a:pPr>
                      <a:r>
                        <a:rPr lang="en-US" sz="1100" kern="100" dirty="0">
                          <a:effectLst/>
                        </a:rPr>
                        <a:t>58.3%</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67%</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696649595"/>
                  </a:ext>
                </a:extLst>
              </a:tr>
              <a:tr h="123170">
                <a:tc rowSpan="2">
                  <a:txBody>
                    <a:bodyPr/>
                    <a:lstStyle/>
                    <a:p>
                      <a:pPr algn="ctr">
                        <a:lnSpc>
                          <a:spcPts val="1500"/>
                        </a:lnSpc>
                        <a:spcAft>
                          <a:spcPts val="0"/>
                        </a:spcAft>
                      </a:pPr>
                      <a:r>
                        <a:rPr lang="en-US" sz="1100" kern="100">
                          <a:effectLst/>
                        </a:rPr>
                        <a:t>6</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2">
                  <a:txBody>
                    <a:bodyPr/>
                    <a:lstStyle/>
                    <a:p>
                      <a:pPr algn="just">
                        <a:lnSpc>
                          <a:spcPts val="1500"/>
                        </a:lnSpc>
                        <a:spcAft>
                          <a:spcPts val="0"/>
                        </a:spcAft>
                      </a:pPr>
                      <a:r>
                        <a:rPr lang="ja-JP" sz="1100" kern="100">
                          <a:effectLst/>
                        </a:rPr>
                        <a:t>日常生活における歩数</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男性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7,524</a:t>
                      </a:r>
                      <a:r>
                        <a:rPr lang="ja-JP" sz="1100" kern="100">
                          <a:effectLst/>
                        </a:rPr>
                        <a:t>歩</a:t>
                      </a:r>
                    </a:p>
                    <a:p>
                      <a:pPr algn="ctr">
                        <a:lnSpc>
                          <a:spcPts val="1500"/>
                        </a:lnSpc>
                        <a:spcAft>
                          <a:spcPts val="0"/>
                        </a:spcAft>
                      </a:pPr>
                      <a:r>
                        <a:rPr lang="ja-JP" sz="1100" kern="100">
                          <a:effectLst/>
                        </a:rPr>
                        <a:t>（</a:t>
                      </a:r>
                      <a:r>
                        <a:rPr lang="en-US" sz="1100" kern="100">
                          <a:effectLst/>
                        </a:rPr>
                        <a:t>H25-27</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7,648</a:t>
                      </a:r>
                      <a:r>
                        <a:rPr lang="ja-JP" sz="1100" kern="100">
                          <a:effectLst/>
                        </a:rPr>
                        <a:t>歩</a:t>
                      </a:r>
                    </a:p>
                    <a:p>
                      <a:pPr algn="ctr">
                        <a:lnSpc>
                          <a:spcPts val="1500"/>
                        </a:lnSpc>
                        <a:spcAft>
                          <a:spcPts val="0"/>
                        </a:spcAft>
                      </a:pPr>
                      <a:r>
                        <a:rPr lang="ja-JP" sz="1100" kern="100">
                          <a:effectLst/>
                        </a:rPr>
                        <a:t>（</a:t>
                      </a:r>
                      <a:r>
                        <a:rPr lang="en-US" sz="1100" kern="100">
                          <a:effectLst/>
                        </a:rPr>
                        <a:t>H28-30</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7,790</a:t>
                      </a:r>
                      <a:r>
                        <a:rPr lang="ja-JP" sz="1100" kern="100" dirty="0">
                          <a:effectLst/>
                        </a:rPr>
                        <a:t>歩</a:t>
                      </a: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9,000</a:t>
                      </a:r>
                      <a:r>
                        <a:rPr lang="ja-JP" sz="1100" kern="100" dirty="0">
                          <a:effectLst/>
                        </a:rPr>
                        <a:t>歩</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551641459"/>
                  </a:ext>
                </a:extLst>
              </a:tr>
              <a:tr h="123170">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女性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6,579</a:t>
                      </a:r>
                      <a:r>
                        <a:rPr lang="ja-JP" sz="1100" kern="100">
                          <a:effectLst/>
                        </a:rPr>
                        <a:t>歩</a:t>
                      </a:r>
                    </a:p>
                    <a:p>
                      <a:pPr algn="ctr">
                        <a:lnSpc>
                          <a:spcPts val="1500"/>
                        </a:lnSpc>
                        <a:spcAft>
                          <a:spcPts val="0"/>
                        </a:spcAft>
                      </a:pPr>
                      <a:r>
                        <a:rPr lang="ja-JP" sz="1100" kern="100">
                          <a:effectLst/>
                        </a:rPr>
                        <a:t>（</a:t>
                      </a:r>
                      <a:r>
                        <a:rPr lang="en-US" sz="1100" kern="100">
                          <a:effectLst/>
                        </a:rPr>
                        <a:t>H25-27</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6,372</a:t>
                      </a:r>
                      <a:r>
                        <a:rPr lang="ja-JP" sz="1100" kern="100">
                          <a:effectLst/>
                        </a:rPr>
                        <a:t>歩</a:t>
                      </a:r>
                    </a:p>
                    <a:p>
                      <a:pPr algn="ctr">
                        <a:lnSpc>
                          <a:spcPts val="1500"/>
                        </a:lnSpc>
                        <a:spcAft>
                          <a:spcPts val="0"/>
                        </a:spcAft>
                      </a:pPr>
                      <a:r>
                        <a:rPr lang="ja-JP" sz="1100" kern="100">
                          <a:effectLst/>
                        </a:rPr>
                        <a:t>（</a:t>
                      </a:r>
                      <a:r>
                        <a:rPr lang="en-US" sz="1100" kern="100">
                          <a:effectLst/>
                        </a:rPr>
                        <a:t>H28-30</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6,391</a:t>
                      </a:r>
                      <a:r>
                        <a:rPr lang="ja-JP" sz="1100" kern="100" dirty="0">
                          <a:effectLst/>
                        </a:rPr>
                        <a:t>歩</a:t>
                      </a: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8,000</a:t>
                      </a:r>
                      <a:r>
                        <a:rPr lang="ja-JP" sz="1100" kern="100" dirty="0">
                          <a:effectLst/>
                        </a:rPr>
                        <a:t>歩</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994232293"/>
                  </a:ext>
                </a:extLst>
              </a:tr>
              <a:tr h="53784">
                <a:tc gridSpan="8">
                  <a:txBody>
                    <a:bodyPr/>
                    <a:lstStyle/>
                    <a:p>
                      <a:pPr algn="l">
                        <a:lnSpc>
                          <a:spcPts val="1500"/>
                        </a:lnSpc>
                        <a:spcAft>
                          <a:spcPts val="0"/>
                        </a:spcAft>
                      </a:pPr>
                      <a:r>
                        <a:rPr lang="ja-JP" sz="1100" kern="100" dirty="0">
                          <a:effectLst/>
                        </a:rPr>
                        <a:t>（４）休養・睡眠</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8076836"/>
                  </a:ext>
                </a:extLst>
              </a:tr>
              <a:tr h="99905">
                <a:tc>
                  <a:txBody>
                    <a:bodyPr/>
                    <a:lstStyle/>
                    <a:p>
                      <a:pPr algn="ctr">
                        <a:lnSpc>
                          <a:spcPts val="1500"/>
                        </a:lnSpc>
                        <a:spcAft>
                          <a:spcPts val="0"/>
                        </a:spcAft>
                      </a:pPr>
                      <a:r>
                        <a:rPr lang="en-US" sz="1100" kern="100" dirty="0">
                          <a:effectLst/>
                        </a:rPr>
                        <a:t>7</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睡眠による休養が十分とれている者の割合（☆）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76.9%</a:t>
                      </a:r>
                      <a:r>
                        <a:rPr lang="ja-JP" sz="1100" kern="100">
                          <a:effectLst/>
                        </a:rPr>
                        <a:t>（</a:t>
                      </a:r>
                      <a:r>
                        <a:rPr lang="en-US" sz="1100" kern="100">
                          <a:effectLst/>
                        </a:rPr>
                        <a:t>H26</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77.7%</a:t>
                      </a:r>
                      <a:r>
                        <a:rPr lang="ja-JP" sz="1100" kern="100" dirty="0">
                          <a:effectLst/>
                        </a:rPr>
                        <a:t>（</a:t>
                      </a:r>
                      <a:r>
                        <a:rPr lang="en-US" sz="1100" kern="100" dirty="0">
                          <a:effectLst/>
                        </a:rPr>
                        <a:t>H29</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80.7%</a:t>
                      </a:r>
                      <a:r>
                        <a:rPr lang="ja-JP" sz="1100" kern="100" dirty="0">
                          <a:effectLst/>
                        </a:rPr>
                        <a:t>（</a:t>
                      </a:r>
                      <a:r>
                        <a:rPr lang="en-US" sz="1100" kern="100" dirty="0">
                          <a:effectLst/>
                        </a:rPr>
                        <a:t>H30</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85%</a:t>
                      </a:r>
                      <a:r>
                        <a:rPr lang="ja-JP" sz="1100" kern="100" dirty="0">
                          <a:effectLst/>
                        </a:rPr>
                        <a:t>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648494493"/>
                  </a:ext>
                </a:extLst>
              </a:tr>
            </a:tbl>
          </a:graphicData>
        </a:graphic>
      </p:graphicFrame>
      <p:sp>
        <p:nvSpPr>
          <p:cNvPr id="7" name="スライド番号プレースホルダー 6"/>
          <p:cNvSpPr>
            <a:spLocks noGrp="1"/>
          </p:cNvSpPr>
          <p:nvPr>
            <p:ph type="sldNum" sz="quarter" idx="12"/>
          </p:nvPr>
        </p:nvSpPr>
        <p:spPr>
          <a:xfrm>
            <a:off x="7125237" y="6557270"/>
            <a:ext cx="2057400" cy="365125"/>
          </a:xfrm>
        </p:spPr>
        <p:txBody>
          <a:bodyPr/>
          <a:lstStyle/>
          <a:p>
            <a:fld id="{79A255B7-DF0D-498B-9D3A-3E2ADC60EC3B}" type="slidenum">
              <a:rPr kumimoji="1" lang="ja-JP" altLang="en-US" smtClean="0">
                <a:solidFill>
                  <a:schemeClr val="tx1"/>
                </a:solidFill>
              </a:rPr>
              <a:t>8</a:t>
            </a:fld>
            <a:endParaRPr kumimoji="1" lang="ja-JP" altLang="en-US" dirty="0">
              <a:solidFill>
                <a:schemeClr val="tx1"/>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632374806"/>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4135546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9144000" cy="369332"/>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議題２</a:t>
            </a:r>
            <a:r>
              <a:rPr kumimoji="1" lang="en-US" altLang="ja-JP" b="1" dirty="0">
                <a:solidFill>
                  <a:schemeClr val="bg1"/>
                </a:solidFill>
                <a:latin typeface="BIZ UDPゴシック" panose="020B0400000000000000" pitchFamily="50" charset="-128"/>
                <a:ea typeface="BIZ UDPゴシック" panose="020B0400000000000000" pitchFamily="50" charset="-128"/>
              </a:rPr>
              <a:t>】</a:t>
            </a:r>
            <a:r>
              <a:rPr kumimoji="1" lang="ja-JP" altLang="en-US" b="1" dirty="0">
                <a:solidFill>
                  <a:schemeClr val="bg1"/>
                </a:solidFill>
                <a:latin typeface="BIZ UDPゴシック" panose="020B0400000000000000" pitchFamily="50" charset="-128"/>
                <a:ea typeface="BIZ UDPゴシック" panose="020B0400000000000000" pitchFamily="50" charset="-128"/>
              </a:rPr>
              <a:t>第３次大阪府健康増進計画の最終評価について</a:t>
            </a:r>
          </a:p>
        </p:txBody>
      </p:sp>
      <p:graphicFrame>
        <p:nvGraphicFramePr>
          <p:cNvPr id="6" name="表 5"/>
          <p:cNvGraphicFramePr>
            <a:graphicFrameLocks noGrp="1"/>
          </p:cNvGraphicFramePr>
          <p:nvPr>
            <p:extLst>
              <p:ext uri="{D42A27DB-BD31-4B8C-83A1-F6EECF244321}">
                <p14:modId xmlns:p14="http://schemas.microsoft.com/office/powerpoint/2010/main" val="200169359"/>
              </p:ext>
            </p:extLst>
          </p:nvPr>
        </p:nvGraphicFramePr>
        <p:xfrm>
          <a:off x="104050" y="994291"/>
          <a:ext cx="8855999" cy="5143500"/>
        </p:xfrm>
        <a:graphic>
          <a:graphicData uri="http://schemas.openxmlformats.org/drawingml/2006/table">
            <a:tbl>
              <a:tblPr firstRow="1" firstCol="1" bandRow="1">
                <a:tableStyleId>{21E4AEA4-8DFA-4A89-87EB-49C32662AFE0}</a:tableStyleId>
              </a:tblPr>
              <a:tblGrid>
                <a:gridCol w="419825">
                  <a:extLst>
                    <a:ext uri="{9D8B030D-6E8A-4147-A177-3AD203B41FA5}">
                      <a16:colId xmlns:a16="http://schemas.microsoft.com/office/drawing/2014/main" val="694184939"/>
                    </a:ext>
                  </a:extLst>
                </a:gridCol>
                <a:gridCol w="2238375">
                  <a:extLst>
                    <a:ext uri="{9D8B030D-6E8A-4147-A177-3AD203B41FA5}">
                      <a16:colId xmlns:a16="http://schemas.microsoft.com/office/drawing/2014/main" val="2447259371"/>
                    </a:ext>
                  </a:extLst>
                </a:gridCol>
                <a:gridCol w="704560">
                  <a:extLst>
                    <a:ext uri="{9D8B030D-6E8A-4147-A177-3AD203B41FA5}">
                      <a16:colId xmlns:a16="http://schemas.microsoft.com/office/drawing/2014/main" val="1404355308"/>
                    </a:ext>
                  </a:extLst>
                </a:gridCol>
                <a:gridCol w="1483667">
                  <a:extLst>
                    <a:ext uri="{9D8B030D-6E8A-4147-A177-3AD203B41FA5}">
                      <a16:colId xmlns:a16="http://schemas.microsoft.com/office/drawing/2014/main" val="3831164704"/>
                    </a:ext>
                  </a:extLst>
                </a:gridCol>
                <a:gridCol w="1483667">
                  <a:extLst>
                    <a:ext uri="{9D8B030D-6E8A-4147-A177-3AD203B41FA5}">
                      <a16:colId xmlns:a16="http://schemas.microsoft.com/office/drawing/2014/main" val="833534750"/>
                    </a:ext>
                  </a:extLst>
                </a:gridCol>
                <a:gridCol w="1192125">
                  <a:extLst>
                    <a:ext uri="{9D8B030D-6E8A-4147-A177-3AD203B41FA5}">
                      <a16:colId xmlns:a16="http://schemas.microsoft.com/office/drawing/2014/main" val="2485166828"/>
                    </a:ext>
                  </a:extLst>
                </a:gridCol>
                <a:gridCol w="846323">
                  <a:extLst>
                    <a:ext uri="{9D8B030D-6E8A-4147-A177-3AD203B41FA5}">
                      <a16:colId xmlns:a16="http://schemas.microsoft.com/office/drawing/2014/main" val="555767248"/>
                    </a:ext>
                  </a:extLst>
                </a:gridCol>
                <a:gridCol w="487457">
                  <a:extLst>
                    <a:ext uri="{9D8B030D-6E8A-4147-A177-3AD203B41FA5}">
                      <a16:colId xmlns:a16="http://schemas.microsoft.com/office/drawing/2014/main" val="2348450851"/>
                    </a:ext>
                  </a:extLst>
                </a:gridCol>
              </a:tblGrid>
              <a:tr h="53784">
                <a:tc gridSpan="3">
                  <a:txBody>
                    <a:bodyPr/>
                    <a:lstStyle/>
                    <a:p>
                      <a:pPr algn="ctr">
                        <a:lnSpc>
                          <a:spcPts val="1500"/>
                        </a:lnSpc>
                        <a:spcAft>
                          <a:spcPts val="0"/>
                        </a:spcAft>
                      </a:pPr>
                      <a:r>
                        <a:rPr lang="ja-JP" sz="1100" kern="100" dirty="0">
                          <a:effectLst/>
                        </a:rPr>
                        <a:t>項目</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500"/>
                        </a:lnSpc>
                        <a:spcAft>
                          <a:spcPts val="0"/>
                        </a:spcAft>
                      </a:pPr>
                      <a:r>
                        <a:rPr lang="ja-JP" sz="1100" kern="100">
                          <a:effectLst/>
                        </a:rPr>
                        <a:t>ﾍﾞｰｽﾗｲﾝ値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中間値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現状値</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目標値</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a:effectLst/>
                        </a:rPr>
                        <a:t>評価</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76609711"/>
                  </a:ext>
                </a:extLst>
              </a:tr>
              <a:tr h="53784">
                <a:tc gridSpan="8">
                  <a:txBody>
                    <a:bodyPr/>
                    <a:lstStyle/>
                    <a:p>
                      <a:pPr algn="just">
                        <a:lnSpc>
                          <a:spcPts val="1500"/>
                        </a:lnSpc>
                        <a:spcAft>
                          <a:spcPts val="0"/>
                        </a:spcAft>
                      </a:pPr>
                      <a:r>
                        <a:rPr lang="ja-JP" sz="1100" kern="100">
                          <a:effectLst/>
                        </a:rPr>
                        <a:t>１　生活習慣病の予防（生活習慣の改善）</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70772483"/>
                  </a:ext>
                </a:extLst>
              </a:tr>
              <a:tr h="53784">
                <a:tc gridSpan="8">
                  <a:txBody>
                    <a:bodyPr/>
                    <a:lstStyle/>
                    <a:p>
                      <a:pPr algn="just">
                        <a:lnSpc>
                          <a:spcPts val="1500"/>
                        </a:lnSpc>
                        <a:spcAft>
                          <a:spcPts val="0"/>
                        </a:spcAft>
                      </a:pPr>
                      <a:r>
                        <a:rPr lang="ja-JP" sz="1100" kern="100" dirty="0">
                          <a:effectLst/>
                        </a:rPr>
                        <a:t>（５）飲酒</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3203271"/>
                  </a:ext>
                </a:extLst>
              </a:tr>
              <a:tr h="82114">
                <a:tc rowSpan="2">
                  <a:txBody>
                    <a:bodyPr/>
                    <a:lstStyle/>
                    <a:p>
                      <a:pPr algn="ctr">
                        <a:lnSpc>
                          <a:spcPts val="1500"/>
                        </a:lnSpc>
                        <a:spcAft>
                          <a:spcPts val="0"/>
                        </a:spcAft>
                      </a:pPr>
                      <a:r>
                        <a:rPr lang="en-US" sz="1100" kern="100">
                          <a:effectLst/>
                        </a:rPr>
                        <a:t>8</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2">
                  <a:txBody>
                    <a:bodyPr/>
                    <a:lstStyle/>
                    <a:p>
                      <a:pPr algn="just">
                        <a:lnSpc>
                          <a:spcPts val="1500"/>
                        </a:lnSpc>
                        <a:spcAft>
                          <a:spcPts val="0"/>
                        </a:spcAft>
                      </a:pPr>
                      <a:r>
                        <a:rPr lang="ja-JP" sz="1100" kern="100" dirty="0">
                          <a:effectLst/>
                        </a:rPr>
                        <a:t>生活習慣病のリスクを高める量を飲酒している者の割合（</a:t>
                      </a:r>
                      <a:r>
                        <a:rPr lang="ja-JP" altLang="ja-JP" sz="1100" kern="100" dirty="0">
                          <a:effectLst/>
                        </a:rPr>
                        <a:t>☆</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男性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17.7%</a:t>
                      </a:r>
                      <a:r>
                        <a:rPr lang="ja-JP" sz="1100" kern="100" dirty="0">
                          <a:effectLst/>
                        </a:rPr>
                        <a:t>（</a:t>
                      </a:r>
                      <a:r>
                        <a:rPr lang="en-US" sz="1100" kern="100" dirty="0">
                          <a:effectLst/>
                        </a:rPr>
                        <a:t>H25-27</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13.8%</a:t>
                      </a:r>
                      <a:r>
                        <a:rPr lang="ja-JP" sz="1100" kern="100">
                          <a:effectLst/>
                        </a:rPr>
                        <a:t>（</a:t>
                      </a:r>
                      <a:r>
                        <a:rPr lang="en-US" sz="1100" kern="100">
                          <a:effectLst/>
                        </a:rPr>
                        <a:t>H29</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19.6%</a:t>
                      </a:r>
                      <a:r>
                        <a:rPr lang="ja-JP" sz="1100" kern="100">
                          <a:effectLst/>
                        </a:rPr>
                        <a:t>（</a:t>
                      </a:r>
                      <a:r>
                        <a:rPr lang="en-US" sz="1100" kern="100">
                          <a:effectLst/>
                        </a:rPr>
                        <a:t>H30</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13.0%</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440743826"/>
                  </a:ext>
                </a:extLst>
              </a:tr>
              <a:tr h="82114">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女性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11.0%</a:t>
                      </a:r>
                      <a:r>
                        <a:rPr lang="ja-JP" sz="1100" kern="100" dirty="0">
                          <a:effectLst/>
                        </a:rPr>
                        <a:t>（</a:t>
                      </a:r>
                      <a:r>
                        <a:rPr lang="en-US" sz="1100" kern="100" dirty="0">
                          <a:effectLst/>
                        </a:rPr>
                        <a:t>H25-27</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12.6%</a:t>
                      </a:r>
                      <a:r>
                        <a:rPr lang="ja-JP" sz="1100" kern="100">
                          <a:effectLst/>
                        </a:rPr>
                        <a:t>（</a:t>
                      </a:r>
                      <a:r>
                        <a:rPr lang="en-US" sz="1100" kern="100">
                          <a:effectLst/>
                        </a:rPr>
                        <a:t>H29</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10.9%</a:t>
                      </a:r>
                      <a:r>
                        <a:rPr lang="ja-JP" sz="1100" kern="100">
                          <a:effectLst/>
                        </a:rPr>
                        <a:t>（</a:t>
                      </a:r>
                      <a:r>
                        <a:rPr lang="en-US" sz="1100" kern="100">
                          <a:effectLst/>
                        </a:rPr>
                        <a:t>H30</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6.4%</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C</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97231738"/>
                  </a:ext>
                </a:extLst>
              </a:tr>
              <a:tr h="82114">
                <a:tc>
                  <a:txBody>
                    <a:bodyPr/>
                    <a:lstStyle/>
                    <a:p>
                      <a:pPr algn="ctr">
                        <a:lnSpc>
                          <a:spcPts val="1500"/>
                        </a:lnSpc>
                        <a:spcAft>
                          <a:spcPts val="0"/>
                        </a:spcAft>
                      </a:pPr>
                      <a:r>
                        <a:rPr lang="en-US" sz="1100" kern="100">
                          <a:effectLst/>
                        </a:rPr>
                        <a:t>9</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妊婦の飲酒割合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dirty="0">
                          <a:effectLst/>
                        </a:rPr>
                        <a:t>1.4%</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2.6%</a:t>
                      </a:r>
                      <a:r>
                        <a:rPr lang="ja-JP" sz="1100" kern="100" dirty="0">
                          <a:effectLst/>
                        </a:rPr>
                        <a:t>（</a:t>
                      </a:r>
                      <a:r>
                        <a:rPr lang="en-US" sz="1100" kern="100" dirty="0">
                          <a:effectLst/>
                        </a:rPr>
                        <a:t>H30</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2.5%</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0%</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623498193"/>
                  </a:ext>
                </a:extLst>
              </a:tr>
              <a:tr h="53784">
                <a:tc gridSpan="8">
                  <a:txBody>
                    <a:bodyPr/>
                    <a:lstStyle/>
                    <a:p>
                      <a:pPr algn="l">
                        <a:lnSpc>
                          <a:spcPts val="1500"/>
                        </a:lnSpc>
                        <a:spcAft>
                          <a:spcPts val="0"/>
                        </a:spcAft>
                      </a:pPr>
                      <a:r>
                        <a:rPr lang="ja-JP" sz="1100" kern="100" dirty="0">
                          <a:effectLst/>
                        </a:rPr>
                        <a:t>（６）喫煙</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31656352"/>
                  </a:ext>
                </a:extLst>
              </a:tr>
              <a:tr h="61585">
                <a:tc rowSpan="2">
                  <a:txBody>
                    <a:bodyPr/>
                    <a:lstStyle/>
                    <a:p>
                      <a:pPr algn="ctr">
                        <a:lnSpc>
                          <a:spcPts val="1500"/>
                        </a:lnSpc>
                        <a:spcAft>
                          <a:spcPts val="0"/>
                        </a:spcAft>
                      </a:pPr>
                      <a:r>
                        <a:rPr lang="en-US" sz="1100" kern="100">
                          <a:effectLst/>
                        </a:rPr>
                        <a:t>10</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2">
                  <a:txBody>
                    <a:bodyPr/>
                    <a:lstStyle/>
                    <a:p>
                      <a:pPr algn="just">
                        <a:lnSpc>
                          <a:spcPts val="1500"/>
                        </a:lnSpc>
                        <a:spcAft>
                          <a:spcPts val="0"/>
                        </a:spcAft>
                      </a:pPr>
                      <a:r>
                        <a:rPr lang="ja-JP" sz="1100" kern="100" dirty="0">
                          <a:effectLst/>
                        </a:rPr>
                        <a:t>成人の喫煙率（</a:t>
                      </a:r>
                      <a:r>
                        <a:rPr lang="ja-JP" altLang="ja-JP" sz="1100" kern="100" dirty="0">
                          <a:effectLst/>
                        </a:rPr>
                        <a:t>☆</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男性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30.4%</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29.1%</a:t>
                      </a:r>
                      <a:r>
                        <a:rPr lang="ja-JP" sz="1100" kern="100">
                          <a:effectLst/>
                        </a:rPr>
                        <a:t>（</a:t>
                      </a:r>
                      <a:r>
                        <a:rPr lang="en-US" sz="1100" kern="100">
                          <a:effectLst/>
                        </a:rPr>
                        <a:t>R1</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24.3%</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476792806"/>
                  </a:ext>
                </a:extLst>
              </a:tr>
              <a:tr h="61585">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女性</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10.7%</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10.4%</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8.6%</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a:effectLst/>
                        </a:rPr>
                        <a:t>B</a:t>
                      </a:r>
                      <a:endParaRPr lang="ja-JP" sz="1400" b="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839379221"/>
                  </a:ext>
                </a:extLst>
              </a:tr>
              <a:tr h="73218">
                <a:tc rowSpan="2">
                  <a:txBody>
                    <a:bodyPr/>
                    <a:lstStyle/>
                    <a:p>
                      <a:pPr algn="ctr">
                        <a:lnSpc>
                          <a:spcPts val="1500"/>
                        </a:lnSpc>
                        <a:spcAft>
                          <a:spcPts val="0"/>
                        </a:spcAft>
                      </a:pPr>
                      <a:r>
                        <a:rPr lang="en-US" sz="1100" kern="100">
                          <a:effectLst/>
                        </a:rPr>
                        <a:t>11</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4">
                  <a:txBody>
                    <a:bodyPr/>
                    <a:lstStyle/>
                    <a:p>
                      <a:pPr algn="just">
                        <a:lnSpc>
                          <a:spcPts val="1500"/>
                        </a:lnSpc>
                        <a:spcAft>
                          <a:spcPts val="0"/>
                        </a:spcAft>
                      </a:pPr>
                      <a:r>
                        <a:rPr lang="ja-JP" sz="1100" kern="100" dirty="0">
                          <a:effectLst/>
                        </a:rPr>
                        <a:t>敷地内全面禁煙の割合</a:t>
                      </a:r>
                    </a:p>
                    <a:p>
                      <a:pPr algn="just">
                        <a:lnSpc>
                          <a:spcPts val="1500"/>
                        </a:lnSpc>
                        <a:spcAft>
                          <a:spcPts val="0"/>
                        </a:spcAft>
                      </a:pPr>
                      <a:r>
                        <a:rPr lang="ja-JP" sz="1100" kern="100" dirty="0">
                          <a:effectLst/>
                        </a:rPr>
                        <a:t>（中間点検見直し前の</a:t>
                      </a:r>
                      <a:r>
                        <a:rPr lang="en-US" sz="1100" kern="100" dirty="0">
                          <a:effectLst/>
                        </a:rPr>
                        <a:t>12</a:t>
                      </a:r>
                      <a:r>
                        <a:rPr lang="ja-JP" sz="1100" kern="100" dirty="0">
                          <a:effectLst/>
                        </a:rPr>
                        <a:t>は「建物内禁煙の割合」）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病院</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73.5%</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88.5%</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altLang="ja-JP" sz="1100" kern="100" dirty="0">
                          <a:effectLst/>
                        </a:rPr>
                        <a:t>97.4</a:t>
                      </a:r>
                      <a:r>
                        <a:rPr lang="en-US" sz="1100" kern="100" dirty="0">
                          <a:effectLst/>
                        </a:rPr>
                        <a:t>%</a:t>
                      </a:r>
                      <a:r>
                        <a:rPr lang="ja-JP" sz="1100" kern="100" dirty="0">
                          <a:effectLst/>
                        </a:rPr>
                        <a:t>（</a:t>
                      </a:r>
                      <a:r>
                        <a:rPr lang="en-US" sz="1100" kern="100" dirty="0">
                          <a:effectLst/>
                        </a:rPr>
                        <a:t>R5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825904295"/>
                  </a:ext>
                </a:extLst>
              </a:tr>
              <a:tr h="92241">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0" dirty="0">
                          <a:effectLst/>
                        </a:rPr>
                        <a:t>私立小中</a:t>
                      </a:r>
                      <a:endParaRPr lang="ja-JP" sz="1100" kern="100" dirty="0">
                        <a:effectLst/>
                      </a:endParaRPr>
                    </a:p>
                    <a:p>
                      <a:pPr algn="ctr">
                        <a:lnSpc>
                          <a:spcPts val="1500"/>
                        </a:lnSpc>
                        <a:spcAft>
                          <a:spcPts val="0"/>
                        </a:spcAft>
                      </a:pPr>
                      <a:r>
                        <a:rPr lang="ja-JP" sz="1100" kern="0" dirty="0">
                          <a:effectLst/>
                        </a:rPr>
                        <a:t>高等学校</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51.9%</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66.1%</a:t>
                      </a:r>
                      <a:r>
                        <a:rPr lang="ja-JP" sz="1100" kern="100" dirty="0">
                          <a:effectLst/>
                        </a:rPr>
                        <a:t>（</a:t>
                      </a:r>
                      <a:r>
                        <a:rPr lang="en-US" sz="1100" kern="100" dirty="0">
                          <a:effectLst/>
                        </a:rPr>
                        <a:t>R1</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90.9%</a:t>
                      </a:r>
                      <a:r>
                        <a:rPr lang="ja-JP" sz="1100" kern="100" dirty="0">
                          <a:effectLst/>
                        </a:rPr>
                        <a:t>（</a:t>
                      </a:r>
                      <a:r>
                        <a:rPr lang="en-US" sz="1100" kern="100" dirty="0">
                          <a:effectLst/>
                        </a:rPr>
                        <a:t>R5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660076342"/>
                  </a:ext>
                </a:extLst>
              </a:tr>
              <a:tr h="61585">
                <a:tc rowSpan="2">
                  <a:txBody>
                    <a:bodyPr/>
                    <a:lstStyle/>
                    <a:p>
                      <a:pPr algn="ctr">
                        <a:lnSpc>
                          <a:spcPts val="1500"/>
                        </a:lnSpc>
                        <a:spcAft>
                          <a:spcPts val="0"/>
                        </a:spcAft>
                      </a:pPr>
                      <a:r>
                        <a:rPr lang="en-US" sz="1100" kern="100">
                          <a:effectLst/>
                        </a:rPr>
                        <a:t>12</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vMerge="1">
                  <a:txBody>
                    <a:bodyPr/>
                    <a:lstStyle/>
                    <a:p>
                      <a:endParaRPr kumimoji="1" lang="ja-JP" altLang="en-US"/>
                    </a:p>
                  </a:txBody>
                  <a:tcPr/>
                </a:tc>
                <a:tc>
                  <a:txBody>
                    <a:bodyPr/>
                    <a:lstStyle/>
                    <a:p>
                      <a:pPr algn="ctr">
                        <a:lnSpc>
                          <a:spcPts val="1500"/>
                        </a:lnSpc>
                        <a:spcAft>
                          <a:spcPts val="0"/>
                        </a:spcAft>
                      </a:pPr>
                      <a:r>
                        <a:rPr lang="ja-JP" sz="1100" kern="100" dirty="0">
                          <a:effectLst/>
                        </a:rPr>
                        <a:t>官公庁</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14.0%</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altLang="ja-JP" sz="1100" kern="100" dirty="0">
                          <a:effectLst/>
                        </a:rPr>
                        <a:t>82.1</a:t>
                      </a:r>
                      <a:r>
                        <a:rPr lang="ja-JP" altLang="en-US" sz="1100" kern="100" dirty="0">
                          <a:effectLst/>
                        </a:rPr>
                        <a:t>％</a:t>
                      </a:r>
                      <a:r>
                        <a:rPr lang="ja-JP" sz="1100" kern="100" dirty="0">
                          <a:effectLst/>
                        </a:rPr>
                        <a:t>（</a:t>
                      </a:r>
                      <a:r>
                        <a:rPr lang="en-US" sz="1100" kern="100" dirty="0">
                          <a:effectLst/>
                        </a:rPr>
                        <a:t>R5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1982253125"/>
                  </a:ext>
                </a:extLst>
              </a:tr>
              <a:tr h="61585">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大学</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28.6%</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68.2%</a:t>
                      </a:r>
                      <a:r>
                        <a:rPr lang="ja-JP" sz="1100" kern="100" dirty="0">
                          <a:effectLst/>
                        </a:rPr>
                        <a:t>（</a:t>
                      </a:r>
                      <a:r>
                        <a:rPr lang="en-US" sz="1100" kern="100" dirty="0">
                          <a:effectLst/>
                        </a:rPr>
                        <a:t>R5</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533122307"/>
                  </a:ext>
                </a:extLst>
              </a:tr>
              <a:tr h="67607">
                <a:tc rowSpan="2">
                  <a:txBody>
                    <a:bodyPr/>
                    <a:lstStyle/>
                    <a:p>
                      <a:pPr algn="ctr">
                        <a:lnSpc>
                          <a:spcPts val="1500"/>
                        </a:lnSpc>
                        <a:spcAft>
                          <a:spcPts val="0"/>
                        </a:spcAft>
                      </a:pPr>
                      <a:r>
                        <a:rPr lang="en-US" sz="1100" kern="100">
                          <a:effectLst/>
                        </a:rPr>
                        <a:t>13</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rowSpan="2">
                  <a:txBody>
                    <a:bodyPr/>
                    <a:lstStyle/>
                    <a:p>
                      <a:pPr algn="just">
                        <a:lnSpc>
                          <a:spcPts val="1500"/>
                        </a:lnSpc>
                        <a:spcAft>
                          <a:spcPts val="0"/>
                        </a:spcAft>
                      </a:pPr>
                      <a:r>
                        <a:rPr lang="ja-JP" sz="1100" kern="100" dirty="0">
                          <a:effectLst/>
                        </a:rPr>
                        <a:t>受動喫煙の機会を有する者の割合（</a:t>
                      </a:r>
                      <a:r>
                        <a:rPr lang="ja-JP" altLang="ja-JP" sz="1100" kern="100" dirty="0">
                          <a:effectLst/>
                        </a:rPr>
                        <a:t>☆</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職場</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34.6%</a:t>
                      </a:r>
                      <a:r>
                        <a:rPr lang="ja-JP" sz="1100" kern="100">
                          <a:effectLst/>
                        </a:rPr>
                        <a:t>（</a:t>
                      </a:r>
                      <a:r>
                        <a:rPr lang="en-US" sz="1100" kern="100">
                          <a:effectLst/>
                        </a:rPr>
                        <a:t>H25</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30.0%</a:t>
                      </a:r>
                      <a:r>
                        <a:rPr lang="ja-JP" sz="1100" kern="100" dirty="0">
                          <a:effectLst/>
                        </a:rPr>
                        <a:t>（</a:t>
                      </a:r>
                      <a:r>
                        <a:rPr lang="en-US" sz="1100" kern="100" dirty="0">
                          <a:effectLst/>
                        </a:rPr>
                        <a:t>H29</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26.4%</a:t>
                      </a:r>
                      <a:r>
                        <a:rPr lang="ja-JP" sz="1100" kern="100" dirty="0">
                          <a:effectLst/>
                        </a:rPr>
                        <a:t>（</a:t>
                      </a:r>
                      <a:r>
                        <a:rPr lang="en-US" sz="1100" kern="100" dirty="0">
                          <a:effectLst/>
                        </a:rPr>
                        <a:t>H30</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0%</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477400020"/>
                  </a:ext>
                </a:extLst>
              </a:tr>
              <a:tr h="76366">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1100" kern="100" dirty="0">
                          <a:effectLst/>
                        </a:rPr>
                        <a:t>飲食店</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54.4%</a:t>
                      </a:r>
                      <a:r>
                        <a:rPr lang="ja-JP" sz="1100" kern="100">
                          <a:effectLst/>
                        </a:rPr>
                        <a:t>（</a:t>
                      </a:r>
                      <a:r>
                        <a:rPr lang="en-US" sz="1100" kern="100">
                          <a:effectLst/>
                        </a:rPr>
                        <a:t>H25</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49.5%</a:t>
                      </a:r>
                      <a:r>
                        <a:rPr lang="ja-JP" sz="1100" kern="100" dirty="0">
                          <a:effectLst/>
                        </a:rPr>
                        <a:t>（</a:t>
                      </a:r>
                      <a:r>
                        <a:rPr lang="en-US" sz="1100" kern="100" dirty="0">
                          <a:effectLst/>
                        </a:rPr>
                        <a:t>H29</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42.6%</a:t>
                      </a:r>
                      <a:r>
                        <a:rPr lang="ja-JP" sz="1100" kern="100" dirty="0">
                          <a:effectLst/>
                        </a:rPr>
                        <a:t>（</a:t>
                      </a:r>
                      <a:r>
                        <a:rPr lang="en-US" sz="1100" kern="100" dirty="0">
                          <a:effectLst/>
                        </a:rPr>
                        <a:t>H30</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15%</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b="0" kern="100" dirty="0">
                          <a:effectLst/>
                        </a:rPr>
                        <a:t>B</a:t>
                      </a:r>
                      <a:endParaRPr lang="ja-JP" sz="14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888208841"/>
                  </a:ext>
                </a:extLst>
              </a:tr>
              <a:tr h="53784">
                <a:tc gridSpan="8">
                  <a:txBody>
                    <a:bodyPr/>
                    <a:lstStyle/>
                    <a:p>
                      <a:pPr algn="l">
                        <a:lnSpc>
                          <a:spcPts val="1500"/>
                        </a:lnSpc>
                        <a:spcAft>
                          <a:spcPts val="0"/>
                        </a:spcAft>
                      </a:pPr>
                      <a:r>
                        <a:rPr lang="ja-JP" sz="1100" kern="100" dirty="0">
                          <a:effectLst/>
                        </a:rPr>
                        <a:t>（７）歯と口の健康</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13971571"/>
                  </a:ext>
                </a:extLst>
              </a:tr>
              <a:tr h="99905">
                <a:tc>
                  <a:txBody>
                    <a:bodyPr/>
                    <a:lstStyle/>
                    <a:p>
                      <a:pPr algn="ctr">
                        <a:lnSpc>
                          <a:spcPts val="1500"/>
                        </a:lnSpc>
                        <a:spcAft>
                          <a:spcPts val="0"/>
                        </a:spcAft>
                      </a:pPr>
                      <a:r>
                        <a:rPr lang="en-US" sz="1100" kern="100">
                          <a:effectLst/>
                        </a:rPr>
                        <a:t>14</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過去</a:t>
                      </a:r>
                      <a:r>
                        <a:rPr lang="en-US" sz="1100" kern="100" dirty="0">
                          <a:effectLst/>
                        </a:rPr>
                        <a:t>1</a:t>
                      </a:r>
                      <a:r>
                        <a:rPr lang="ja-JP" sz="1100" kern="100" dirty="0">
                          <a:effectLst/>
                        </a:rPr>
                        <a:t>年に歯科健診を受診した者の割合（</a:t>
                      </a:r>
                      <a:r>
                        <a:rPr lang="en-US" sz="1100" kern="100" dirty="0">
                          <a:effectLst/>
                        </a:rPr>
                        <a:t>20</a:t>
                      </a:r>
                      <a:r>
                        <a:rPr lang="ja-JP" sz="1100" kern="100" dirty="0">
                          <a:effectLst/>
                        </a:rPr>
                        <a:t>歳以上）（</a:t>
                      </a:r>
                      <a:r>
                        <a:rPr lang="ja-JP" altLang="ja-JP" sz="1100" kern="100" dirty="0">
                          <a:effectLst/>
                        </a:rPr>
                        <a:t>☆</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dirty="0">
                          <a:effectLst/>
                        </a:rPr>
                        <a:t>51.4%</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52.9%</a:t>
                      </a: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65.3%</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55%</a:t>
                      </a:r>
                      <a:r>
                        <a:rPr lang="ja-JP" sz="1100" kern="100" dirty="0">
                          <a:effectLst/>
                        </a:rPr>
                        <a:t>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580082206"/>
                  </a:ext>
                </a:extLst>
              </a:tr>
              <a:tr h="61585">
                <a:tc>
                  <a:txBody>
                    <a:bodyPr/>
                    <a:lstStyle/>
                    <a:p>
                      <a:pPr algn="ctr">
                        <a:lnSpc>
                          <a:spcPts val="1500"/>
                        </a:lnSpc>
                        <a:spcAft>
                          <a:spcPts val="0"/>
                        </a:spcAft>
                      </a:pPr>
                      <a:r>
                        <a:rPr lang="en-US" sz="1100" kern="100">
                          <a:effectLst/>
                        </a:rPr>
                        <a:t>15</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a:effectLst/>
                        </a:rPr>
                        <a:t>歯磨き習慣のある者の割合</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dirty="0">
                          <a:effectLst/>
                        </a:rPr>
                        <a:t>56.6%</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76.1%</a:t>
                      </a: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75.0%</a:t>
                      </a:r>
                      <a:r>
                        <a:rPr lang="ja-JP" sz="1100" kern="100" dirty="0">
                          <a:effectLst/>
                        </a:rPr>
                        <a:t>（</a:t>
                      </a:r>
                      <a:r>
                        <a:rPr lang="en-US" sz="1100" kern="100" dirty="0">
                          <a:effectLst/>
                        </a:rPr>
                        <a:t>R3</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増加</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556355171"/>
                  </a:ext>
                </a:extLst>
              </a:tr>
              <a:tr h="61585">
                <a:tc>
                  <a:txBody>
                    <a:bodyPr/>
                    <a:lstStyle/>
                    <a:p>
                      <a:pPr algn="ctr">
                        <a:lnSpc>
                          <a:spcPts val="1500"/>
                        </a:lnSpc>
                        <a:spcAft>
                          <a:spcPts val="0"/>
                        </a:spcAft>
                      </a:pPr>
                      <a:r>
                        <a:rPr lang="en-US" sz="1100" kern="100">
                          <a:effectLst/>
                        </a:rPr>
                        <a:t>16</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a:effectLst/>
                        </a:rPr>
                        <a:t>咀嚼良好者の割合（</a:t>
                      </a:r>
                      <a:r>
                        <a:rPr lang="en-US" sz="1100" kern="100">
                          <a:effectLst/>
                        </a:rPr>
                        <a:t>60</a:t>
                      </a:r>
                      <a:r>
                        <a:rPr lang="ja-JP" sz="1100" kern="100">
                          <a:effectLst/>
                        </a:rPr>
                        <a:t>歳以上）</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65.9%</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80.2%</a:t>
                      </a:r>
                      <a:r>
                        <a:rPr lang="ja-JP" sz="1100" kern="100">
                          <a:effectLst/>
                        </a:rPr>
                        <a:t>（</a:t>
                      </a:r>
                      <a:r>
                        <a:rPr lang="en-US" sz="1100" kern="100">
                          <a:effectLst/>
                        </a:rPr>
                        <a:t>R2</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71.</a:t>
                      </a:r>
                      <a:r>
                        <a:rPr lang="en-US" altLang="ja-JP" sz="1100" kern="100" dirty="0">
                          <a:effectLst/>
                        </a:rPr>
                        <a:t>7</a:t>
                      </a:r>
                      <a:r>
                        <a:rPr lang="en-US" sz="1100" kern="100" dirty="0">
                          <a:effectLst/>
                        </a:rPr>
                        <a:t>%</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75%</a:t>
                      </a:r>
                      <a:r>
                        <a:rPr lang="ja-JP" sz="1100" kern="100" dirty="0">
                          <a:effectLst/>
                        </a:rPr>
                        <a:t>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B</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2602206078"/>
                  </a:ext>
                </a:extLst>
              </a:tr>
              <a:tr h="123170">
                <a:tc>
                  <a:txBody>
                    <a:bodyPr/>
                    <a:lstStyle/>
                    <a:p>
                      <a:pPr algn="ctr">
                        <a:lnSpc>
                          <a:spcPts val="1500"/>
                        </a:lnSpc>
                        <a:spcAft>
                          <a:spcPts val="0"/>
                        </a:spcAft>
                      </a:pPr>
                      <a:r>
                        <a:rPr lang="en-US" sz="1100" kern="100">
                          <a:effectLst/>
                        </a:rPr>
                        <a:t>17</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en-US" sz="1100" kern="100">
                          <a:effectLst/>
                        </a:rPr>
                        <a:t>20</a:t>
                      </a:r>
                      <a:r>
                        <a:rPr lang="ja-JP" sz="1100" kern="100">
                          <a:effectLst/>
                        </a:rPr>
                        <a:t>本以上の歯を有する人の割合</a:t>
                      </a:r>
                    </a:p>
                    <a:p>
                      <a:pPr algn="just">
                        <a:lnSpc>
                          <a:spcPts val="1500"/>
                        </a:lnSpc>
                        <a:spcAft>
                          <a:spcPts val="0"/>
                        </a:spcAft>
                      </a:pPr>
                      <a:r>
                        <a:rPr lang="ja-JP" sz="1100" kern="100">
                          <a:effectLst/>
                        </a:rPr>
                        <a:t>（</a:t>
                      </a:r>
                      <a:r>
                        <a:rPr lang="en-US" sz="1100" kern="100">
                          <a:effectLst/>
                        </a:rPr>
                        <a:t>80</a:t>
                      </a:r>
                      <a:r>
                        <a:rPr lang="ja-JP" sz="1100" kern="100">
                          <a:effectLst/>
                        </a:rPr>
                        <a:t>歳）</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42.1%</a:t>
                      </a:r>
                      <a:endParaRPr lang="ja-JP" sz="1100" kern="100">
                        <a:effectLst/>
                      </a:endParaRPr>
                    </a:p>
                    <a:p>
                      <a:pPr algn="ctr">
                        <a:lnSpc>
                          <a:spcPts val="1500"/>
                        </a:lnSpc>
                        <a:spcAft>
                          <a:spcPts val="0"/>
                        </a:spcAft>
                      </a:pPr>
                      <a:r>
                        <a:rPr lang="ja-JP" sz="1100" kern="100">
                          <a:effectLst/>
                        </a:rPr>
                        <a:t>（</a:t>
                      </a:r>
                      <a:r>
                        <a:rPr lang="en-US" sz="1100" kern="100">
                          <a:effectLst/>
                        </a:rPr>
                        <a:t>H25-H27</a:t>
                      </a:r>
                      <a:r>
                        <a:rPr lang="ja-JP" sz="1100" kern="100">
                          <a:effectLst/>
                        </a:rPr>
                        <a:t>の平均）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45.0%</a:t>
                      </a:r>
                      <a:endParaRPr lang="ja-JP" sz="1100" kern="100">
                        <a:effectLst/>
                      </a:endParaRPr>
                    </a:p>
                    <a:p>
                      <a:pPr algn="ctr">
                        <a:lnSpc>
                          <a:spcPts val="1500"/>
                        </a:lnSpc>
                        <a:spcAft>
                          <a:spcPts val="0"/>
                        </a:spcAft>
                      </a:pPr>
                      <a:r>
                        <a:rPr lang="ja-JP" sz="1100" kern="100">
                          <a:effectLst/>
                        </a:rPr>
                        <a:t>（</a:t>
                      </a:r>
                      <a:r>
                        <a:rPr lang="en-US" sz="1100" kern="100">
                          <a:effectLst/>
                        </a:rPr>
                        <a:t>H28-30</a:t>
                      </a:r>
                      <a:r>
                        <a:rPr lang="ja-JP" sz="1100" kern="100">
                          <a:effectLst/>
                        </a:rPr>
                        <a:t>平均）</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54.0%</a:t>
                      </a:r>
                      <a:endParaRPr lang="ja-JP" sz="1100" kern="100" dirty="0">
                        <a:effectLst/>
                      </a:endParaRPr>
                    </a:p>
                    <a:p>
                      <a:pPr algn="ctr">
                        <a:lnSpc>
                          <a:spcPts val="1500"/>
                        </a:lnSpc>
                        <a:spcAft>
                          <a:spcPts val="0"/>
                        </a:spcAft>
                      </a:pPr>
                      <a:r>
                        <a:rPr lang="ja-JP" sz="1100" kern="100" dirty="0">
                          <a:effectLst/>
                        </a:rPr>
                        <a:t>（</a:t>
                      </a:r>
                      <a:r>
                        <a:rPr lang="en-US" sz="1100" kern="100" dirty="0">
                          <a:effectLst/>
                        </a:rPr>
                        <a:t>H29-R1</a:t>
                      </a:r>
                      <a:r>
                        <a:rPr lang="ja-JP" sz="1100" kern="100" dirty="0">
                          <a:effectLst/>
                        </a:rPr>
                        <a:t>平均）</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45%</a:t>
                      </a:r>
                      <a:r>
                        <a:rPr lang="ja-JP" sz="1100" kern="100" dirty="0">
                          <a:effectLst/>
                        </a:rPr>
                        <a:t>以上</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(A)</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296206183"/>
                  </a:ext>
                </a:extLst>
              </a:tr>
              <a:tr h="53784">
                <a:tc gridSpan="8">
                  <a:txBody>
                    <a:bodyPr/>
                    <a:lstStyle/>
                    <a:p>
                      <a:pPr algn="l">
                        <a:lnSpc>
                          <a:spcPts val="1500"/>
                        </a:lnSpc>
                        <a:spcAft>
                          <a:spcPts val="0"/>
                        </a:spcAft>
                      </a:pPr>
                      <a:r>
                        <a:rPr lang="ja-JP" sz="1100" kern="100" dirty="0">
                          <a:effectLst/>
                        </a:rPr>
                        <a:t>（８）こころの健康</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10494357"/>
                  </a:ext>
                </a:extLst>
              </a:tr>
              <a:tr h="173807">
                <a:tc>
                  <a:txBody>
                    <a:bodyPr/>
                    <a:lstStyle/>
                    <a:p>
                      <a:pPr algn="ctr">
                        <a:lnSpc>
                          <a:spcPts val="1500"/>
                        </a:lnSpc>
                        <a:spcAft>
                          <a:spcPts val="0"/>
                        </a:spcAft>
                      </a:pPr>
                      <a:r>
                        <a:rPr lang="en-US" sz="1100" kern="100" dirty="0">
                          <a:effectLst/>
                        </a:rPr>
                        <a:t>18</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dirty="0" err="1">
                          <a:effectLst/>
                        </a:rPr>
                        <a:t>気分障がい</a:t>
                      </a:r>
                      <a:r>
                        <a:rPr lang="ja-JP" sz="1100" kern="100" dirty="0">
                          <a:effectLst/>
                        </a:rPr>
                        <a:t>・</a:t>
                      </a:r>
                      <a:r>
                        <a:rPr lang="ja-JP" sz="1100" kern="100" dirty="0" err="1">
                          <a:effectLst/>
                        </a:rPr>
                        <a:t>不安障がいに相</a:t>
                      </a:r>
                      <a:r>
                        <a:rPr lang="ja-JP" sz="1100" kern="100" dirty="0">
                          <a:effectLst/>
                        </a:rPr>
                        <a:t>応する心理的苦痛を感じている者の割合（</a:t>
                      </a:r>
                      <a:r>
                        <a:rPr lang="en-US" sz="1100" kern="100" dirty="0">
                          <a:effectLst/>
                        </a:rPr>
                        <a:t>20</a:t>
                      </a:r>
                      <a:r>
                        <a:rPr lang="ja-JP" sz="1100" kern="100" dirty="0">
                          <a:effectLst/>
                        </a:rPr>
                        <a:t>歳以上）（</a:t>
                      </a:r>
                      <a:r>
                        <a:rPr lang="ja-JP" altLang="ja-JP" sz="1100" kern="100" dirty="0">
                          <a:effectLst/>
                        </a:rPr>
                        <a:t>☆</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a:effectLst/>
                        </a:rPr>
                        <a:t>10.6%</a:t>
                      </a:r>
                      <a:r>
                        <a:rPr lang="ja-JP" sz="1100" kern="100">
                          <a:effectLst/>
                        </a:rPr>
                        <a:t>（</a:t>
                      </a:r>
                      <a:r>
                        <a:rPr lang="en-US" sz="1100" kern="100">
                          <a:effectLst/>
                        </a:rPr>
                        <a:t>H28</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a:effectLst/>
                        </a:rPr>
                        <a:t>10.7%</a:t>
                      </a:r>
                      <a:r>
                        <a:rPr lang="ja-JP" sz="1100" kern="100">
                          <a:effectLst/>
                        </a:rPr>
                        <a:t>（</a:t>
                      </a:r>
                      <a:r>
                        <a:rPr lang="en-US" sz="1100" kern="100">
                          <a:effectLst/>
                        </a:rPr>
                        <a:t>R1</a:t>
                      </a:r>
                      <a:r>
                        <a:rPr lang="ja-JP" sz="1100" kern="100">
                          <a:effectLst/>
                        </a:rPr>
                        <a:t>）</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10.7%</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10%</a:t>
                      </a:r>
                      <a:r>
                        <a:rPr lang="ja-JP" sz="1100" kern="100" dirty="0">
                          <a:effectLst/>
                        </a:rPr>
                        <a:t>以下</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3707026498"/>
                  </a:ext>
                </a:extLst>
              </a:tr>
              <a:tr h="99905">
                <a:tc>
                  <a:txBody>
                    <a:bodyPr/>
                    <a:lstStyle/>
                    <a:p>
                      <a:pPr algn="ctr">
                        <a:lnSpc>
                          <a:spcPts val="1500"/>
                        </a:lnSpc>
                        <a:spcAft>
                          <a:spcPts val="0"/>
                        </a:spcAft>
                      </a:pPr>
                      <a:r>
                        <a:rPr lang="en-US" sz="1100" kern="100">
                          <a:effectLst/>
                        </a:rPr>
                        <a:t>19</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gridSpan="2">
                  <a:txBody>
                    <a:bodyPr/>
                    <a:lstStyle/>
                    <a:p>
                      <a:pPr algn="just">
                        <a:lnSpc>
                          <a:spcPts val="1500"/>
                        </a:lnSpc>
                        <a:spcAft>
                          <a:spcPts val="0"/>
                        </a:spcAft>
                      </a:pPr>
                      <a:r>
                        <a:rPr lang="ja-JP" sz="1100" kern="100">
                          <a:effectLst/>
                        </a:rPr>
                        <a:t>地域の集まりやグループに参加する者の割合</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hMerge="1">
                  <a:txBody>
                    <a:bodyPr/>
                    <a:lstStyle/>
                    <a:p>
                      <a:endParaRPr kumimoji="1" lang="ja-JP" altLang="en-US"/>
                    </a:p>
                  </a:txBody>
                  <a:tcPr/>
                </a:tc>
                <a:tc>
                  <a:txBody>
                    <a:bodyPr/>
                    <a:lstStyle/>
                    <a:p>
                      <a:pPr algn="ctr">
                        <a:lnSpc>
                          <a:spcPts val="1500"/>
                        </a:lnSpc>
                        <a:spcAft>
                          <a:spcPts val="0"/>
                        </a:spcAft>
                      </a:pPr>
                      <a:r>
                        <a:rPr lang="en-US" sz="1100" kern="100" dirty="0">
                          <a:effectLst/>
                        </a:rPr>
                        <a:t>24.1%</a:t>
                      </a:r>
                      <a:r>
                        <a:rPr lang="ja-JP" sz="1100" kern="100" dirty="0">
                          <a:effectLst/>
                        </a:rPr>
                        <a:t>（</a:t>
                      </a:r>
                      <a:r>
                        <a:rPr lang="en-US" sz="1100" kern="100" dirty="0">
                          <a:effectLst/>
                        </a:rPr>
                        <a:t>H28</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16.4%</a:t>
                      </a:r>
                      <a:r>
                        <a:rPr lang="ja-JP" sz="1100" kern="100" dirty="0">
                          <a:effectLst/>
                        </a:rPr>
                        <a:t>（</a:t>
                      </a:r>
                      <a:r>
                        <a:rPr lang="en-US" sz="1100" kern="100" dirty="0">
                          <a:effectLst/>
                        </a:rPr>
                        <a:t>R2</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100" kern="100" dirty="0">
                          <a:effectLst/>
                        </a:rPr>
                        <a:t>22.9%</a:t>
                      </a:r>
                      <a:r>
                        <a:rPr lang="ja-JP" sz="1100" kern="100" dirty="0">
                          <a:effectLst/>
                        </a:rPr>
                        <a:t>（</a:t>
                      </a:r>
                      <a:r>
                        <a:rPr lang="en-US" sz="1100" kern="100" dirty="0">
                          <a:effectLst/>
                        </a:rPr>
                        <a:t>R4</a:t>
                      </a:r>
                      <a:r>
                        <a:rPr lang="ja-JP" sz="1100" kern="100" dirty="0">
                          <a:effectLst/>
                        </a:rPr>
                        <a:t>）</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ja-JP" sz="1100" kern="100" dirty="0">
                          <a:effectLst/>
                        </a:rPr>
                        <a:t>増加</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tc>
                  <a:txBody>
                    <a:bodyPr/>
                    <a:lstStyle/>
                    <a:p>
                      <a:pPr algn="ctr">
                        <a:lnSpc>
                          <a:spcPts val="1500"/>
                        </a:lnSpc>
                        <a:spcAft>
                          <a:spcPts val="0"/>
                        </a:spcAft>
                      </a:pPr>
                      <a:r>
                        <a:rPr lang="en-US" sz="1400" kern="100" dirty="0">
                          <a:effectLst/>
                        </a:rPr>
                        <a:t>D</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7801" marR="7801" marT="0" marB="0" anchor="ctr"/>
                </a:tc>
                <a:extLst>
                  <a:ext uri="{0D108BD9-81ED-4DB2-BD59-A6C34878D82A}">
                    <a16:rowId xmlns:a16="http://schemas.microsoft.com/office/drawing/2014/main" val="969478940"/>
                  </a:ext>
                </a:extLst>
              </a:tr>
            </a:tbl>
          </a:graphicData>
        </a:graphic>
      </p:graphicFrame>
      <p:sp>
        <p:nvSpPr>
          <p:cNvPr id="5" name="スライド番号プレースホルダー 4"/>
          <p:cNvSpPr>
            <a:spLocks noGrp="1"/>
          </p:cNvSpPr>
          <p:nvPr>
            <p:ph type="sldNum" sz="quarter" idx="12"/>
          </p:nvPr>
        </p:nvSpPr>
        <p:spPr>
          <a:xfrm>
            <a:off x="7112358" y="6580187"/>
            <a:ext cx="2057400" cy="365125"/>
          </a:xfrm>
        </p:spPr>
        <p:txBody>
          <a:bodyPr/>
          <a:lstStyle/>
          <a:p>
            <a:fld id="{79A255B7-DF0D-498B-9D3A-3E2ADC60EC3B}" type="slidenum">
              <a:rPr kumimoji="1" lang="ja-JP" altLang="en-US" smtClean="0">
                <a:solidFill>
                  <a:schemeClr val="tx1"/>
                </a:solidFill>
              </a:rPr>
              <a:t>9</a:t>
            </a:fld>
            <a:endParaRPr kumimoji="1" lang="ja-JP" altLang="en-US" dirty="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2054047781"/>
              </p:ext>
            </p:extLst>
          </p:nvPr>
        </p:nvGraphicFramePr>
        <p:xfrm>
          <a:off x="6375038" y="49292"/>
          <a:ext cx="2730325" cy="640080"/>
        </p:xfrm>
        <a:graphic>
          <a:graphicData uri="http://schemas.openxmlformats.org/drawingml/2006/table">
            <a:tbl>
              <a:tblPr firstRow="1" bandRow="1">
                <a:tableStyleId>{5940675A-B579-460E-94D1-54222C63F5DA}</a:tableStyleId>
              </a:tblPr>
              <a:tblGrid>
                <a:gridCol w="759857">
                  <a:extLst>
                    <a:ext uri="{9D8B030D-6E8A-4147-A177-3AD203B41FA5}">
                      <a16:colId xmlns:a16="http://schemas.microsoft.com/office/drawing/2014/main" val="1845002423"/>
                    </a:ext>
                  </a:extLst>
                </a:gridCol>
                <a:gridCol w="1970468">
                  <a:extLst>
                    <a:ext uri="{9D8B030D-6E8A-4147-A177-3AD203B41FA5}">
                      <a16:colId xmlns:a16="http://schemas.microsoft.com/office/drawing/2014/main" val="241198349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資料</a:t>
                      </a:r>
                      <a:r>
                        <a:rPr kumimoji="1" lang="en-US" altLang="ja-JP" sz="1000" spc="0" dirty="0">
                          <a:latin typeface="BIZ UDPゴシック" panose="020B0400000000000000" pitchFamily="50" charset="-128"/>
                          <a:ea typeface="BIZ UDPゴシック" panose="020B0400000000000000" pitchFamily="50" charset="-128"/>
                        </a:rPr>
                        <a:t>1-1</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tc>
                  <a:txBody>
                    <a:bodyPr/>
                    <a:lstStyle/>
                    <a:p>
                      <a:pPr marL="0" marR="0" lvl="0" indent="0" algn="ctr" defTabSz="914418" rtl="0" eaLnBrk="1" fontAlgn="auto" latinLnBrk="0" hangingPunct="1">
                        <a:lnSpc>
                          <a:spcPct val="100000"/>
                        </a:lnSpc>
                        <a:spcBef>
                          <a:spcPts val="0"/>
                        </a:spcBef>
                        <a:spcAft>
                          <a:spcPts val="0"/>
                        </a:spcAft>
                        <a:buClrTx/>
                        <a:buSzTx/>
                        <a:buFontTx/>
                        <a:buNone/>
                        <a:tabLst/>
                        <a:defRPr/>
                      </a:pPr>
                      <a:r>
                        <a:rPr kumimoji="1" lang="ja-JP" altLang="en-US" sz="1000" spc="0" dirty="0">
                          <a:latin typeface="BIZ UDPゴシック" panose="020B0400000000000000" pitchFamily="50" charset="-128"/>
                          <a:ea typeface="BIZ UDPゴシック" panose="020B0400000000000000" pitchFamily="50" charset="-128"/>
                        </a:rPr>
                        <a:t>令和</a:t>
                      </a:r>
                      <a:r>
                        <a:rPr kumimoji="1" lang="en-US" altLang="ja-JP" sz="1000" spc="0" dirty="0">
                          <a:latin typeface="BIZ UDPゴシック" panose="020B0400000000000000" pitchFamily="50" charset="-128"/>
                          <a:ea typeface="BIZ UDPゴシック" panose="020B0400000000000000" pitchFamily="50" charset="-128"/>
                        </a:rPr>
                        <a:t>5</a:t>
                      </a:r>
                      <a:r>
                        <a:rPr kumimoji="1" lang="ja-JP" altLang="en-US" sz="1000" spc="0" dirty="0">
                          <a:latin typeface="BIZ UDPゴシック" panose="020B0400000000000000" pitchFamily="50" charset="-128"/>
                          <a:ea typeface="BIZ UDPゴシック" panose="020B0400000000000000" pitchFamily="50" charset="-128"/>
                        </a:rPr>
                        <a:t>年</a:t>
                      </a:r>
                      <a:r>
                        <a:rPr kumimoji="1" lang="en-US" altLang="ja-JP" sz="1000" spc="0" dirty="0">
                          <a:latin typeface="BIZ UDPゴシック" panose="020B0400000000000000" pitchFamily="50" charset="-128"/>
                          <a:ea typeface="BIZ UDPゴシック" panose="020B0400000000000000" pitchFamily="50" charset="-128"/>
                        </a:rPr>
                        <a:t>8</a:t>
                      </a:r>
                      <a:r>
                        <a:rPr kumimoji="1" lang="ja-JP" altLang="en-US" sz="1000" spc="0" dirty="0">
                          <a:latin typeface="BIZ UDPゴシック" panose="020B0400000000000000" pitchFamily="50" charset="-128"/>
                          <a:ea typeface="BIZ UDPゴシック" panose="020B0400000000000000" pitchFamily="50" charset="-128"/>
                        </a:rPr>
                        <a:t>月</a:t>
                      </a:r>
                      <a:r>
                        <a:rPr kumimoji="1" lang="en-US" altLang="ja-JP" sz="1000" spc="0" dirty="0">
                          <a:latin typeface="BIZ UDPゴシック" panose="020B0400000000000000" pitchFamily="50" charset="-128"/>
                          <a:ea typeface="BIZ UDPゴシック" panose="020B0400000000000000" pitchFamily="50" charset="-128"/>
                        </a:rPr>
                        <a:t>23</a:t>
                      </a:r>
                      <a:r>
                        <a:rPr kumimoji="1" lang="ja-JP" altLang="en-US" sz="1000" spc="0" dirty="0">
                          <a:latin typeface="BIZ UDPゴシック" panose="020B0400000000000000" pitchFamily="50" charset="-128"/>
                          <a:ea typeface="BIZ UDPゴシック" panose="020B0400000000000000" pitchFamily="50" charset="-128"/>
                        </a:rPr>
                        <a:t>日</a:t>
                      </a:r>
                      <a:endParaRPr kumimoji="1" lang="en-US" altLang="ja-JP"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950974825"/>
                  </a:ext>
                </a:extLst>
              </a:tr>
              <a:tr h="117795">
                <a:tc vMerge="1">
                  <a:txBody>
                    <a:bodyPr/>
                    <a:lstStyle/>
                    <a:p>
                      <a:endParaRPr kumimoji="1" lang="ja-JP" altLang="en-US" dirty="0"/>
                    </a:p>
                  </a:txBody>
                  <a:tcPr/>
                </a:tc>
                <a:tc>
                  <a:txBody>
                    <a:bodyPr/>
                    <a:lstStyle/>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令和</a:t>
                      </a:r>
                      <a:r>
                        <a:rPr lang="en-US" altLang="ja-JP" sz="1000" spc="0" dirty="0">
                          <a:latin typeface="BIZ UDPゴシック" panose="020B0400000000000000" pitchFamily="50" charset="-128"/>
                          <a:ea typeface="BIZ UDPゴシック" panose="020B0400000000000000" pitchFamily="50" charset="-128"/>
                        </a:rPr>
                        <a:t>5</a:t>
                      </a:r>
                      <a:r>
                        <a:rPr lang="ja-JP" altLang="en-US" sz="1000" spc="0" dirty="0">
                          <a:latin typeface="BIZ UDPゴシック" panose="020B0400000000000000" pitchFamily="50" charset="-128"/>
                          <a:ea typeface="BIZ UDPゴシック" panose="020B0400000000000000" pitchFamily="50" charset="-128"/>
                        </a:rPr>
                        <a:t>年度第</a:t>
                      </a:r>
                      <a:r>
                        <a:rPr lang="en-US" altLang="ja-JP" sz="1000" spc="0" dirty="0">
                          <a:latin typeface="BIZ UDPゴシック" panose="020B0400000000000000" pitchFamily="50" charset="-128"/>
                          <a:ea typeface="BIZ UDPゴシック" panose="020B0400000000000000" pitchFamily="50" charset="-128"/>
                        </a:rPr>
                        <a:t>1</a:t>
                      </a:r>
                      <a:r>
                        <a:rPr lang="ja-JP" altLang="en-US" sz="1000" spc="0" dirty="0">
                          <a:latin typeface="BIZ UDPゴシック" panose="020B0400000000000000" pitchFamily="50" charset="-128"/>
                          <a:ea typeface="BIZ UDPゴシック" panose="020B0400000000000000" pitchFamily="50" charset="-128"/>
                        </a:rPr>
                        <a:t>回</a:t>
                      </a:r>
                      <a:endParaRPr lang="en-US" altLang="ja-JP" sz="1000" spc="0" dirty="0">
                        <a:latin typeface="BIZ UDPゴシック" panose="020B0400000000000000" pitchFamily="50" charset="-128"/>
                        <a:ea typeface="BIZ UDPゴシック" panose="020B0400000000000000" pitchFamily="50" charset="-128"/>
                      </a:endParaRPr>
                    </a:p>
                    <a:p>
                      <a:pPr marL="0" marR="0" lvl="0" indent="0" algn="l" defTabSz="914418" rtl="0" eaLnBrk="1" fontAlgn="auto" latinLnBrk="0" hangingPunct="1">
                        <a:lnSpc>
                          <a:spcPct val="100000"/>
                        </a:lnSpc>
                        <a:spcBef>
                          <a:spcPts val="0"/>
                        </a:spcBef>
                        <a:spcAft>
                          <a:spcPts val="0"/>
                        </a:spcAft>
                        <a:buClrTx/>
                        <a:buSzTx/>
                        <a:buFontTx/>
                        <a:buNone/>
                        <a:tabLst/>
                        <a:defRPr/>
                      </a:pPr>
                      <a:r>
                        <a:rPr lang="ja-JP" altLang="en-US" sz="1000" spc="0" dirty="0">
                          <a:latin typeface="BIZ UDPゴシック" panose="020B0400000000000000" pitchFamily="50" charset="-128"/>
                          <a:ea typeface="BIZ UDPゴシック" panose="020B0400000000000000" pitchFamily="50" charset="-128"/>
                        </a:rPr>
                        <a:t>大阪府地域職域連携推進協議会</a:t>
                      </a:r>
                      <a:endParaRPr kumimoji="1" lang="ja-JP" altLang="en-US" sz="1000" spc="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790064279"/>
                  </a:ext>
                </a:extLst>
              </a:tr>
            </a:tbl>
          </a:graphicData>
        </a:graphic>
      </p:graphicFrame>
    </p:spTree>
    <p:extLst>
      <p:ext uri="{BB962C8B-B14F-4D97-AF65-F5344CB8AC3E}">
        <p14:creationId xmlns:p14="http://schemas.microsoft.com/office/powerpoint/2010/main" val="40864582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3707</TotalTime>
  <Words>8551</Words>
  <Application>Microsoft Office PowerPoint</Application>
  <PresentationFormat>画面に合わせる (4:3)</PresentationFormat>
  <Paragraphs>1412</Paragraphs>
  <Slides>22</Slides>
  <Notes>21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22</vt:i4>
      </vt:variant>
    </vt:vector>
  </HeadingPairs>
  <TitlesOfParts>
    <vt:vector size="33" baseType="lpstr">
      <vt:lpstr>BIZ UDPゴシック</vt:lpstr>
      <vt:lpstr>Meiryo UI</vt:lpstr>
      <vt:lpstr>游ゴシック</vt:lpstr>
      <vt:lpstr>游ゴシック Light</vt:lpstr>
      <vt:lpstr>游明朝</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白井　久也</cp:lastModifiedBy>
  <cp:revision>228</cp:revision>
  <cp:lastPrinted>2023-08-17T07:32:37Z</cp:lastPrinted>
  <dcterms:created xsi:type="dcterms:W3CDTF">2022-11-14T07:25:21Z</dcterms:created>
  <dcterms:modified xsi:type="dcterms:W3CDTF">2023-08-31T05:25:29Z</dcterms:modified>
</cp:coreProperties>
</file>