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4"/>
  </p:notesMasterIdLst>
  <p:handoutMasterIdLst>
    <p:handoutMasterId r:id="rId5"/>
  </p:handoutMasterIdLst>
  <p:sldIdLst>
    <p:sldId id="449" r:id="rId2"/>
    <p:sldId id="448" r:id="rId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449"/>
            <p14:sldId id="44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EE1F2"/>
    <a:srgbClr val="41719C"/>
    <a:srgbClr val="B5D2EC"/>
    <a:srgbClr val="F7FAFD"/>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434" autoAdjust="0"/>
  </p:normalViewPr>
  <p:slideViewPr>
    <p:cSldViewPr>
      <p:cViewPr varScale="1">
        <p:scale>
          <a:sx n="113" d="100"/>
          <a:sy n="113" d="100"/>
        </p:scale>
        <p:origin x="605" y="86"/>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31" tIns="45715" rIns="91431" bIns="45715" rtlCol="0"/>
          <a:lstStyle>
            <a:lvl1pPr algn="r">
              <a:defRPr sz="1200"/>
            </a:lvl1pPr>
          </a:lstStyle>
          <a:p>
            <a:fld id="{8117DCB5-3F0B-4DB2-9202-A4B85F2DEDDD}" type="datetimeFigureOut">
              <a:rPr kumimoji="1" lang="ja-JP" altLang="en-US" smtClean="0"/>
              <a:t>2024/3/14</a:t>
            </a:fld>
            <a:endParaRPr kumimoji="1" lang="ja-JP" altLang="en-US" dirty="0"/>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31" tIns="45715" rIns="91431" bIns="45715"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5659" cy="496332"/>
          </a:xfrm>
          <a:prstGeom prst="rect">
            <a:avLst/>
          </a:prstGeom>
        </p:spPr>
        <p:txBody>
          <a:bodyPr vert="horz" lIns="91283" tIns="45639" rIns="91283" bIns="4563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83" tIns="45639" rIns="91283" bIns="45639" rtlCol="0"/>
          <a:lstStyle>
            <a:lvl1pPr algn="r">
              <a:defRPr sz="1200"/>
            </a:lvl1pPr>
          </a:lstStyle>
          <a:p>
            <a:fld id="{3D16FDEC-560D-45FF-95E3-45F1DE396D79}" type="datetimeFigureOut">
              <a:rPr kumimoji="1" lang="ja-JP" altLang="en-US" smtClean="0"/>
              <a:t>2024/3/14</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39" rIns="91283" bIns="45639"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3" tIns="45639" rIns="91283"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3" tIns="45639" rIns="91283" bIns="4563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6"/>
            <a:ext cx="2945659" cy="496332"/>
          </a:xfrm>
          <a:prstGeom prst="rect">
            <a:avLst/>
          </a:prstGeom>
        </p:spPr>
        <p:txBody>
          <a:bodyPr vert="horz" lIns="91283" tIns="45639" rIns="91283" bIns="45639"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
        <p:nvSpPr>
          <p:cNvPr id="5" name="フッター プレースホルダー 4">
            <a:extLst>
              <a:ext uri="{FF2B5EF4-FFF2-40B4-BE49-F238E27FC236}">
                <a16:creationId xmlns:a16="http://schemas.microsoft.com/office/drawing/2014/main" id="{29A4AE81-7F1E-4607-8539-A6C390C71204}"/>
              </a:ext>
            </a:extLst>
          </p:cNvPr>
          <p:cNvSpPr>
            <a:spLocks noGrp="1"/>
          </p:cNvSpPr>
          <p:nvPr>
            <p:ph type="ftr" sz="quarter" idx="4"/>
          </p:nvPr>
        </p:nvSpPr>
        <p:spPr/>
        <p:txBody>
          <a:bodyPr/>
          <a:lstStyle/>
          <a:p>
            <a:endParaRPr kumimoji="1" lang="ja-JP" altLang="en-US" dirty="0"/>
          </a:p>
        </p:txBody>
      </p:sp>
    </p:spTree>
    <p:extLst>
      <p:ext uri="{BB962C8B-B14F-4D97-AF65-F5344CB8AC3E}">
        <p14:creationId xmlns:p14="http://schemas.microsoft.com/office/powerpoint/2010/main" val="363211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
        <p:nvSpPr>
          <p:cNvPr id="5" name="フッター プレースホルダー 4">
            <a:extLst>
              <a:ext uri="{FF2B5EF4-FFF2-40B4-BE49-F238E27FC236}">
                <a16:creationId xmlns:a16="http://schemas.microsoft.com/office/drawing/2014/main" id="{36F1373C-70D7-4FE6-9469-F21CBD766ED3}"/>
              </a:ext>
            </a:extLst>
          </p:cNvPr>
          <p:cNvSpPr>
            <a:spLocks noGrp="1"/>
          </p:cNvSpPr>
          <p:nvPr>
            <p:ph type="ftr" sz="quarter" idx="4"/>
          </p:nvPr>
        </p:nvSpPr>
        <p:spPr/>
        <p:txBody>
          <a:bodyPr/>
          <a:lstStyle/>
          <a:p>
            <a:endParaRPr kumimoji="1" lang="ja-JP" altLang="en-US" dirty="0"/>
          </a:p>
        </p:txBody>
      </p:sp>
    </p:spTree>
    <p:extLst>
      <p:ext uri="{BB962C8B-B14F-4D97-AF65-F5344CB8AC3E}">
        <p14:creationId xmlns:p14="http://schemas.microsoft.com/office/powerpoint/2010/main" val="857875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99814" y="188640"/>
            <a:ext cx="9055315" cy="351423"/>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大阪都市魅力創造戦略</a:t>
            </a:r>
            <a:r>
              <a:rPr lang="en-US" altLang="ja-JP" sz="2000" b="1" kern="100" dirty="0">
                <a:solidFill>
                  <a:schemeClr val="tx1"/>
                </a:solidFill>
                <a:ea typeface="Meiryo UI" panose="020B0604030504040204" pitchFamily="50" charset="-128"/>
                <a:cs typeface="Times New Roman" panose="02020603050405020304" pitchFamily="18" charset="0"/>
              </a:rPr>
              <a:t>2025</a:t>
            </a:r>
          </a:p>
          <a:p>
            <a:r>
              <a:rPr lang="ja-JP" altLang="en-US" sz="2000" b="1" kern="100" dirty="0">
                <a:solidFill>
                  <a:schemeClr val="tx1"/>
                </a:solidFill>
                <a:ea typeface="Meiryo UI" panose="020B0604030504040204" pitchFamily="50" charset="-128"/>
                <a:cs typeface="Times New Roman" panose="02020603050405020304" pitchFamily="18" charset="0"/>
              </a:rPr>
              <a:t>内外からの誘客に関する数値目標の再設定について</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a:cxnSpLocks/>
          </p:cNvCxnSpPr>
          <p:nvPr/>
        </p:nvCxnSpPr>
        <p:spPr>
          <a:xfrm>
            <a:off x="0" y="777741"/>
            <a:ext cx="9144000" cy="1"/>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0" y="939798"/>
            <a:ext cx="9047254" cy="325410"/>
          </a:xfrm>
          <a:prstGeom prst="rect">
            <a:avLst/>
          </a:prstGeom>
          <a:noFill/>
          <a:ln>
            <a:noFill/>
          </a:ln>
        </p:spPr>
        <p:txBody>
          <a:bodyPr wrap="square" rtlCol="0">
            <a:spAutoFit/>
          </a:bodyPr>
          <a:lstStyle/>
          <a:p>
            <a:pPr>
              <a:lnSpc>
                <a:spcPts val="2000"/>
              </a:lnSpc>
            </a:pPr>
            <a:r>
              <a:rPr lang="ja-JP" altLang="en-US" sz="1600" b="1" dirty="0">
                <a:latin typeface="Meiryo UI" panose="020B0604030504040204" pitchFamily="50" charset="-128"/>
                <a:ea typeface="Meiryo UI" panose="020B0604030504040204" pitchFamily="50" charset="-128"/>
              </a:rPr>
              <a:t>■　現目標の状況</a:t>
            </a:r>
            <a:endParaRPr lang="en-US" altLang="ja-JP" sz="1600"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44030857"/>
              </p:ext>
            </p:extLst>
          </p:nvPr>
        </p:nvGraphicFramePr>
        <p:xfrm>
          <a:off x="349986" y="3855915"/>
          <a:ext cx="8444024" cy="2021357"/>
        </p:xfrm>
        <a:graphic>
          <a:graphicData uri="http://schemas.openxmlformats.org/drawingml/2006/table">
            <a:tbl>
              <a:tblPr firstRow="1" bandRow="1">
                <a:tableStyleId>{5C22544A-7EE6-4342-B048-85BDC9FD1C3A}</a:tableStyleId>
              </a:tblPr>
              <a:tblGrid>
                <a:gridCol w="2352806">
                  <a:extLst>
                    <a:ext uri="{9D8B030D-6E8A-4147-A177-3AD203B41FA5}">
                      <a16:colId xmlns:a16="http://schemas.microsoft.com/office/drawing/2014/main" val="1630587658"/>
                    </a:ext>
                  </a:extLst>
                </a:gridCol>
                <a:gridCol w="1375487">
                  <a:extLst>
                    <a:ext uri="{9D8B030D-6E8A-4147-A177-3AD203B41FA5}">
                      <a16:colId xmlns:a16="http://schemas.microsoft.com/office/drawing/2014/main" val="864322531"/>
                    </a:ext>
                  </a:extLst>
                </a:gridCol>
                <a:gridCol w="1339440">
                  <a:extLst>
                    <a:ext uri="{9D8B030D-6E8A-4147-A177-3AD203B41FA5}">
                      <a16:colId xmlns:a16="http://schemas.microsoft.com/office/drawing/2014/main" val="1919129277"/>
                    </a:ext>
                  </a:extLst>
                </a:gridCol>
                <a:gridCol w="3376291">
                  <a:extLst>
                    <a:ext uri="{9D8B030D-6E8A-4147-A177-3AD203B41FA5}">
                      <a16:colId xmlns:a16="http://schemas.microsoft.com/office/drawing/2014/main" val="143107016"/>
                    </a:ext>
                  </a:extLst>
                </a:gridCol>
              </a:tblGrid>
              <a:tr h="498882">
                <a:tc>
                  <a:txBody>
                    <a:bodyPr/>
                    <a:lstStyle/>
                    <a:p>
                      <a:pPr algn="ctr"/>
                      <a:r>
                        <a:rPr kumimoji="1" lang="ja-JP" altLang="en-US" sz="1400" b="0" dirty="0">
                          <a:latin typeface="Meiryo UI" panose="020B0604030504040204" pitchFamily="50" charset="-128"/>
                          <a:ea typeface="Meiryo UI" panose="020B0604030504040204" pitchFamily="50" charset="-128"/>
                        </a:rPr>
                        <a:t>指標</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達成をめざす</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時期</a:t>
                      </a:r>
                      <a:endParaRPr kumimoji="1" lang="en-US" altLang="ja-JP" sz="1400" b="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達成状況（見込み）</a:t>
                      </a:r>
                      <a:endParaRPr kumimoji="1" lang="en-US" altLang="ja-JP"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4545396"/>
                  </a:ext>
                </a:extLst>
              </a:tr>
              <a:tr h="571391">
                <a:tc>
                  <a:txBody>
                    <a:bodyPr/>
                    <a:lstStyle/>
                    <a:p>
                      <a:pPr algn="ctr">
                        <a:lnSpc>
                          <a:spcPts val="2100"/>
                        </a:lnSpc>
                      </a:pPr>
                      <a:r>
                        <a:rPr kumimoji="1" lang="ja-JP" altLang="en-US" sz="1400" b="0" dirty="0">
                          <a:latin typeface="Meiryo UI" panose="020B0604030504040204" pitchFamily="50" charset="-128"/>
                          <a:ea typeface="Meiryo UI" panose="020B0604030504040204" pitchFamily="50" charset="-128"/>
                        </a:rPr>
                        <a:t>日本人延べ宿泊者数</a:t>
                      </a:r>
                      <a:r>
                        <a:rPr kumimoji="1" lang="en-US" altLang="ja-JP" sz="1400" b="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大阪</a:t>
                      </a:r>
                      <a:r>
                        <a:rPr kumimoji="1" lang="en-US" altLang="ja-JP" sz="1400" b="0" dirty="0">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3,000</a:t>
                      </a:r>
                      <a:r>
                        <a:rPr kumimoji="1" lang="ja-JP" altLang="en-US" sz="1400" b="0" dirty="0">
                          <a:latin typeface="Meiryo UI" panose="020B0604030504040204" pitchFamily="50" charset="-128"/>
                          <a:ea typeface="Meiryo UI" panose="020B0604030504040204" pitchFamily="50" charset="-128"/>
                        </a:rPr>
                        <a:t>万人泊</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2023</a:t>
                      </a:r>
                      <a:r>
                        <a:rPr kumimoji="1" lang="ja-JP" altLang="en-US" sz="1400" b="0" dirty="0">
                          <a:latin typeface="Meiryo UI" panose="020B0604030504040204" pitchFamily="50" charset="-128"/>
                          <a:ea typeface="Meiryo UI" panose="020B0604030504040204" pitchFamily="50" charset="-128"/>
                        </a:rPr>
                        <a:t>年</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目標値達成見込</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年見込</a:t>
                      </a:r>
                      <a:r>
                        <a:rPr kumimoji="1" lang="en-US" altLang="ja-JP" sz="1400" dirty="0">
                          <a:solidFill>
                            <a:schemeClr val="tx1"/>
                          </a:solidFill>
                          <a:latin typeface="Meiryo UI" panose="020B0604030504040204" pitchFamily="50" charset="-128"/>
                          <a:ea typeface="Meiryo UI" panose="020B0604030504040204" pitchFamily="50" charset="-128"/>
                        </a:rPr>
                        <a:t>:3,080</a:t>
                      </a:r>
                      <a:r>
                        <a:rPr kumimoji="1" lang="ja-JP" altLang="en-US" sz="1400" dirty="0">
                          <a:solidFill>
                            <a:schemeClr val="tx1"/>
                          </a:solidFill>
                          <a:latin typeface="Meiryo UI" panose="020B0604030504040204" pitchFamily="50" charset="-128"/>
                          <a:ea typeface="Meiryo UI" panose="020B0604030504040204" pitchFamily="50" charset="-128"/>
                        </a:rPr>
                        <a:t>万人泊相当</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7509214"/>
                  </a:ext>
                </a:extLst>
              </a:tr>
              <a:tr h="909726">
                <a:tc>
                  <a:txBody>
                    <a:bodyPr/>
                    <a:lstStyle/>
                    <a:p>
                      <a:pPr algn="ctr">
                        <a:lnSpc>
                          <a:spcPts val="2100"/>
                        </a:lnSpc>
                      </a:pPr>
                      <a:r>
                        <a:rPr kumimoji="1" lang="ja-JP" altLang="en-US" sz="1400" b="0" dirty="0">
                          <a:latin typeface="Meiryo UI" panose="020B0604030504040204" pitchFamily="50" charset="-128"/>
                          <a:ea typeface="Meiryo UI" panose="020B0604030504040204" pitchFamily="50" charset="-128"/>
                        </a:rPr>
                        <a:t>来阪外国人旅行者数</a:t>
                      </a:r>
                    </a:p>
                  </a:txBody>
                  <a:tcPr anchor="ctr"/>
                </a:tc>
                <a:tc>
                  <a:txBody>
                    <a:bodyPr/>
                    <a:lstStyle/>
                    <a:p>
                      <a:pPr algn="ctr">
                        <a:lnSpc>
                          <a:spcPts val="2100"/>
                        </a:lnSpc>
                      </a:pPr>
                      <a:r>
                        <a:rPr kumimoji="1" lang="en-US" altLang="ja-JP" sz="1400" b="0" dirty="0">
                          <a:latin typeface="Meiryo UI" panose="020B0604030504040204" pitchFamily="50" charset="-128"/>
                          <a:ea typeface="Meiryo UI" panose="020B0604030504040204" pitchFamily="50" charset="-128"/>
                        </a:rPr>
                        <a:t>1,152.5</a:t>
                      </a:r>
                      <a:r>
                        <a:rPr kumimoji="1" lang="ja-JP" altLang="en-US" sz="1400" b="0" dirty="0">
                          <a:latin typeface="Meiryo UI" panose="020B0604030504040204" pitchFamily="50" charset="-128"/>
                          <a:ea typeface="Meiryo UI" panose="020B0604030504040204" pitchFamily="50" charset="-128"/>
                        </a:rPr>
                        <a:t>万人</a:t>
                      </a:r>
                      <a:endParaRPr kumimoji="1" lang="en-US" altLang="ja-JP" sz="1400" b="0" dirty="0">
                        <a:latin typeface="Meiryo UI" panose="020B0604030504040204" pitchFamily="50" charset="-128"/>
                        <a:ea typeface="Meiryo UI" panose="020B0604030504040204" pitchFamily="50" charset="-128"/>
                      </a:endParaRPr>
                    </a:p>
                    <a:p>
                      <a:pPr algn="ctr">
                        <a:lnSpc>
                          <a:spcPts val="2100"/>
                        </a:lnSpc>
                      </a:pP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コロナ前と同水準</a:t>
                      </a:r>
                      <a:r>
                        <a:rPr kumimoji="1" lang="en-US" altLang="ja-JP" sz="1200" b="0" dirty="0">
                          <a:latin typeface="Meiryo UI" panose="020B0604030504040204" pitchFamily="50" charset="-128"/>
                          <a:ea typeface="Meiryo UI" panose="020B0604030504040204" pitchFamily="50" charset="-128"/>
                        </a:rPr>
                        <a:t>)</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l">
                        <a:lnSpc>
                          <a:spcPts val="2100"/>
                        </a:lnSpc>
                      </a:pPr>
                      <a:r>
                        <a:rPr kumimoji="1" lang="ja-JP" altLang="en-US" sz="1400" b="0" dirty="0">
                          <a:latin typeface="Meiryo UI" panose="020B0604030504040204" pitchFamily="50" charset="-128"/>
                          <a:ea typeface="Meiryo UI" panose="020B0604030504040204" pitchFamily="50" charset="-128"/>
                        </a:rPr>
                        <a:t>入国規制解除</a:t>
                      </a:r>
                      <a:endParaRPr kumimoji="1" lang="en-US" altLang="ja-JP" sz="1400" b="0" dirty="0">
                        <a:latin typeface="Meiryo UI" panose="020B0604030504040204" pitchFamily="50" charset="-128"/>
                        <a:ea typeface="Meiryo UI" panose="020B0604030504040204" pitchFamily="50" charset="-128"/>
                      </a:endParaRPr>
                    </a:p>
                    <a:p>
                      <a:pPr algn="l">
                        <a:lnSpc>
                          <a:spcPts val="2100"/>
                        </a:lnSpc>
                      </a:pPr>
                      <a:r>
                        <a:rPr kumimoji="1" lang="ja-JP" altLang="en-US" sz="1400" b="0" dirty="0">
                          <a:latin typeface="Meiryo UI" panose="020B0604030504040204" pitchFamily="50" charset="-128"/>
                          <a:ea typeface="Meiryo UI" panose="020B0604030504040204" pitchFamily="50" charset="-128"/>
                        </a:rPr>
                        <a:t>から</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年後</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年通年ベースではコロナ前の水準には達しないが、直近の訪日外国人旅行者数の</a:t>
                      </a:r>
                      <a:r>
                        <a:rPr kumimoji="1" lang="ja-JP" altLang="en-US" sz="1400" b="1" dirty="0">
                          <a:solidFill>
                            <a:schemeClr val="tx1"/>
                          </a:solidFill>
                          <a:latin typeface="Meiryo UI" panose="020B0604030504040204" pitchFamily="50" charset="-128"/>
                          <a:ea typeface="Meiryo UI" panose="020B0604030504040204" pitchFamily="50" charset="-128"/>
                        </a:rPr>
                        <a:t>単月ベースではコロナ前と同水準で推移</a:t>
                      </a:r>
                      <a:endParaRPr kumimoji="1" lang="ja-JP" altLang="en-US" sz="14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4620865"/>
                  </a:ext>
                </a:extLst>
              </a:tr>
            </a:tbl>
          </a:graphicData>
        </a:graphic>
      </p:graphicFrame>
      <p:sp>
        <p:nvSpPr>
          <p:cNvPr id="6" name="テキスト ボックス 5">
            <a:extLst>
              <a:ext uri="{FF2B5EF4-FFF2-40B4-BE49-F238E27FC236}">
                <a16:creationId xmlns:a16="http://schemas.microsoft.com/office/drawing/2014/main" id="{8DED2C6F-66EF-49F6-997A-BA7A152F61B0}"/>
              </a:ext>
            </a:extLst>
          </p:cNvPr>
          <p:cNvSpPr txBox="1"/>
          <p:nvPr/>
        </p:nvSpPr>
        <p:spPr>
          <a:xfrm>
            <a:off x="8604448" y="6596390"/>
            <a:ext cx="792088" cy="261610"/>
          </a:xfrm>
          <a:prstGeom prst="rect">
            <a:avLst/>
          </a:prstGeom>
          <a:noFill/>
        </p:spPr>
        <p:txBody>
          <a:bodyPr wrap="square" rtlCol="0">
            <a:spAutoFit/>
          </a:bodyPr>
          <a:lstStyle/>
          <a:p>
            <a:pPr algn="ctr"/>
            <a:r>
              <a:rPr kumimoji="1" lang="ja-JP" altLang="en-US" sz="1100" dirty="0"/>
              <a:t>１</a:t>
            </a:r>
          </a:p>
        </p:txBody>
      </p:sp>
      <p:sp>
        <p:nvSpPr>
          <p:cNvPr id="8" name="テキスト ボックス 7">
            <a:extLst>
              <a:ext uri="{FF2B5EF4-FFF2-40B4-BE49-F238E27FC236}">
                <a16:creationId xmlns:a16="http://schemas.microsoft.com/office/drawing/2014/main" id="{F063C9E5-C736-1AF5-8A1A-E59462674229}"/>
              </a:ext>
            </a:extLst>
          </p:cNvPr>
          <p:cNvSpPr txBox="1"/>
          <p:nvPr/>
        </p:nvSpPr>
        <p:spPr>
          <a:xfrm>
            <a:off x="76222" y="3444973"/>
            <a:ext cx="1921416"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目標の達成状況</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1CC85E8-BB93-0DEC-9CC6-D94C14AD9DAD}"/>
              </a:ext>
            </a:extLst>
          </p:cNvPr>
          <p:cNvSpPr txBox="1"/>
          <p:nvPr/>
        </p:nvSpPr>
        <p:spPr>
          <a:xfrm>
            <a:off x="349988" y="1771949"/>
            <a:ext cx="8444024" cy="1529008"/>
          </a:xfrm>
          <a:prstGeom prst="rect">
            <a:avLst/>
          </a:prstGeom>
          <a:noFill/>
          <a:ln>
            <a:solidFill>
              <a:schemeClr val="accent1"/>
            </a:solidFill>
          </a:ln>
        </p:spPr>
        <p:txBody>
          <a:bodyPr wrap="square" rtlCol="0">
            <a:spAutoFit/>
          </a:bodyPr>
          <a:lstStyle/>
          <a:p>
            <a:pPr>
              <a:lnSpc>
                <a:spcPts val="2300"/>
              </a:lnSpc>
            </a:pPr>
            <a:r>
              <a:rPr lang="ja-JP" altLang="en-US" sz="1400" dirty="0">
                <a:latin typeface="Meiryo UI" panose="020B0604030504040204" pitchFamily="50" charset="-128"/>
                <a:ea typeface="Meiryo UI" panose="020B0604030504040204" pitchFamily="50" charset="-128"/>
              </a:rPr>
              <a:t>　・「⼤阪の再⽣・成⻑に向けた新戦略（</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月）」と整合を図りつつ、戦略の数値目標を設定。</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・戦略策定時は、感染症の状況による変動要因が大きいため、当面の間、新型コロナウイルス感染症発生前の水準</a:t>
            </a:r>
            <a:endParaRPr lang="en-US" altLang="ja-JP" sz="1400" dirty="0">
              <a:latin typeface="Meiryo UI" panose="020B0604030504040204" pitchFamily="50" charset="-128"/>
              <a:ea typeface="Meiryo UI" panose="020B0604030504040204" pitchFamily="50" charset="-128"/>
            </a:endParaRPr>
          </a:p>
          <a:p>
            <a:pPr>
              <a:lnSpc>
                <a:spcPts val="2300"/>
              </a:lnSpc>
            </a:pPr>
            <a:r>
              <a:rPr lang="en-US" altLang="ja-JP" sz="1400" dirty="0">
                <a:latin typeface="Meiryo UI" panose="020B0604030504040204" pitchFamily="50" charset="-128"/>
                <a:ea typeface="Meiryo UI" panose="020B0604030504040204" pitchFamily="50" charset="-128"/>
              </a:rPr>
              <a:t>     (2019</a:t>
            </a:r>
            <a:r>
              <a:rPr lang="ja-JP" altLang="en-US" sz="1400" dirty="0">
                <a:latin typeface="Meiryo UI" panose="020B0604030504040204" pitchFamily="50" charset="-128"/>
                <a:ea typeface="Meiryo UI" panose="020B0604030504040204" pitchFamily="50" charset="-128"/>
              </a:rPr>
              <a:t>年実績）を上回ることを目標とした。</a:t>
            </a:r>
          </a:p>
          <a:p>
            <a:pPr>
              <a:lnSpc>
                <a:spcPts val="2300"/>
              </a:lnSpc>
            </a:pPr>
            <a:r>
              <a:rPr lang="ja-JP" altLang="en-US" sz="1400" dirty="0">
                <a:latin typeface="Meiryo UI" panose="020B0604030504040204" pitchFamily="50" charset="-128"/>
                <a:ea typeface="Meiryo UI" panose="020B0604030504040204" pitchFamily="50" charset="-128"/>
              </a:rPr>
              <a:t>　・先行きが見通しづらい状況を踏まえ社会経済情勢等の変化に応じて、目標値、達成をめざす時期等について、</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必要に応じて柔軟に見直しを行うこととしている。</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A056C6B-8801-523F-22A7-52744AE38B52}"/>
              </a:ext>
            </a:extLst>
          </p:cNvPr>
          <p:cNvSpPr txBox="1"/>
          <p:nvPr/>
        </p:nvSpPr>
        <p:spPr>
          <a:xfrm>
            <a:off x="76222" y="1356741"/>
            <a:ext cx="2479553"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目標設定の考え方</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9BC17ABE-4C96-E88B-9409-BA500A4E41E1}"/>
              </a:ext>
            </a:extLst>
          </p:cNvPr>
          <p:cNvGrpSpPr/>
          <p:nvPr/>
        </p:nvGrpSpPr>
        <p:grpSpPr>
          <a:xfrm>
            <a:off x="467544" y="6021288"/>
            <a:ext cx="4625100" cy="472919"/>
            <a:chOff x="527407" y="5186179"/>
            <a:chExt cx="3759879" cy="810110"/>
          </a:xfrm>
        </p:grpSpPr>
        <p:sp>
          <p:nvSpPr>
            <p:cNvPr id="14" name="テキスト ボックス 13">
              <a:extLst>
                <a:ext uri="{FF2B5EF4-FFF2-40B4-BE49-F238E27FC236}">
                  <a16:creationId xmlns:a16="http://schemas.microsoft.com/office/drawing/2014/main" id="{D09A6769-8716-9B58-C799-8C99AA630CD6}"/>
                </a:ext>
              </a:extLst>
            </p:cNvPr>
            <p:cNvSpPr txBox="1"/>
            <p:nvPr/>
          </p:nvSpPr>
          <p:spPr>
            <a:xfrm>
              <a:off x="534054" y="5195462"/>
              <a:ext cx="3753232" cy="800827"/>
            </a:xfrm>
            <a:prstGeom prst="rect">
              <a:avLst/>
            </a:prstGeom>
            <a:noFill/>
          </p:spPr>
          <p:txBody>
            <a:bodyPr wrap="square" rtlCol="0">
              <a:spAutoFit/>
            </a:bodyPr>
            <a:lstStyle/>
            <a:p>
              <a:pPr marL="87313">
                <a:lnSpc>
                  <a:spcPts val="15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昨年度、「目標値」を</a:t>
              </a:r>
              <a:r>
                <a:rPr lang="en-US" altLang="ja-JP" sz="1200" dirty="0">
                  <a:latin typeface="Meiryo UI" panose="020B0604030504040204" pitchFamily="50" charset="-128"/>
                  <a:ea typeface="Meiryo UI" panose="020B0604030504040204" pitchFamily="50" charset="-128"/>
                </a:rPr>
                <a:t>2,950</a:t>
              </a:r>
              <a:r>
                <a:rPr lang="ja-JP" altLang="en-US" sz="1200" dirty="0">
                  <a:latin typeface="Meiryo UI" panose="020B0604030504040204" pitchFamily="50" charset="-128"/>
                  <a:ea typeface="Meiryo UI" panose="020B0604030504040204" pitchFamily="50" charset="-128"/>
                </a:rPr>
                <a:t>万人泊→</a:t>
              </a:r>
              <a:r>
                <a:rPr lang="en-US" altLang="ja-JP" sz="1200" dirty="0">
                  <a:latin typeface="Meiryo UI" panose="020B0604030504040204" pitchFamily="50" charset="-128"/>
                  <a:ea typeface="Meiryo UI" panose="020B0604030504040204" pitchFamily="50" charset="-128"/>
                </a:rPr>
                <a:t>3,000</a:t>
              </a:r>
              <a:r>
                <a:rPr lang="ja-JP" altLang="en-US" sz="1200" dirty="0">
                  <a:latin typeface="Meiryo UI" panose="020B0604030504040204" pitchFamily="50" charset="-128"/>
                  <a:ea typeface="Meiryo UI" panose="020B0604030504040204" pitchFamily="50" charset="-128"/>
                </a:rPr>
                <a:t>万人泊、</a:t>
              </a:r>
              <a:endParaRPr lang="en-US" altLang="ja-JP" sz="1200" dirty="0">
                <a:latin typeface="Meiryo UI" panose="020B0604030504040204" pitchFamily="50" charset="-128"/>
                <a:ea typeface="Meiryo UI" panose="020B0604030504040204" pitchFamily="50" charset="-128"/>
              </a:endParaRPr>
            </a:p>
            <a:p>
              <a:pPr marL="87313">
                <a:lnSpc>
                  <a:spcPts val="1500"/>
                </a:lnSpc>
              </a:pPr>
              <a:r>
                <a:rPr lang="ja-JP" altLang="en-US" sz="1200" dirty="0">
                  <a:latin typeface="Meiryo UI" panose="020B0604030504040204" pitchFamily="50" charset="-128"/>
                  <a:ea typeface="Meiryo UI" panose="020B0604030504040204" pitchFamily="50" charset="-128"/>
                </a:rPr>
                <a:t> 　 「達成をめざす時期」を</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年に見直し</a:t>
              </a:r>
              <a:endParaRPr kumimoji="1" lang="ja-JP" altLang="en-US" sz="1600" dirty="0"/>
            </a:p>
          </p:txBody>
        </p:sp>
        <p:sp>
          <p:nvSpPr>
            <p:cNvPr id="13" name="大かっこ 12">
              <a:extLst>
                <a:ext uri="{FF2B5EF4-FFF2-40B4-BE49-F238E27FC236}">
                  <a16:creationId xmlns:a16="http://schemas.microsoft.com/office/drawing/2014/main" id="{2B3943E5-AA07-CF69-CA68-62FB8E2385D7}"/>
                </a:ext>
              </a:extLst>
            </p:cNvPr>
            <p:cNvSpPr/>
            <p:nvPr/>
          </p:nvSpPr>
          <p:spPr>
            <a:xfrm>
              <a:off x="527407" y="5186179"/>
              <a:ext cx="3139510" cy="800827"/>
            </a:xfrm>
            <a:prstGeom prst="bracketPair">
              <a:avLst>
                <a:gd name="adj" fmla="val 91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grpSp>
      <p:sp>
        <p:nvSpPr>
          <p:cNvPr id="2" name="正方形/長方形 1">
            <a:extLst>
              <a:ext uri="{FF2B5EF4-FFF2-40B4-BE49-F238E27FC236}">
                <a16:creationId xmlns:a16="http://schemas.microsoft.com/office/drawing/2014/main" id="{6ACD73C9-542A-7391-24CC-6C5DACB7D8C2}"/>
              </a:ext>
            </a:extLst>
          </p:cNvPr>
          <p:cNvSpPr/>
          <p:nvPr/>
        </p:nvSpPr>
        <p:spPr>
          <a:xfrm>
            <a:off x="7596336" y="11663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資料６</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004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6">
            <a:extLst>
              <a:ext uri="{FF2B5EF4-FFF2-40B4-BE49-F238E27FC236}">
                <a16:creationId xmlns:a16="http://schemas.microsoft.com/office/drawing/2014/main" id="{51CBF145-29B3-84B5-0EC4-DCAD4D8D9BA6}"/>
              </a:ext>
            </a:extLst>
          </p:cNvPr>
          <p:cNvSpPr/>
          <p:nvPr/>
        </p:nvSpPr>
        <p:spPr>
          <a:xfrm>
            <a:off x="35496" y="44624"/>
            <a:ext cx="9250357" cy="643460"/>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内外からの誘客に関する数値目標の再設定について</a:t>
            </a:r>
            <a:endParaRPr lang="en-US" altLang="ja-JP" sz="2000" b="1" kern="100" dirty="0">
              <a:solidFill>
                <a:schemeClr val="tx1"/>
              </a:solidFill>
              <a:ea typeface="Meiryo UI" panose="020B0604030504040204" pitchFamily="50" charset="-128"/>
              <a:cs typeface="Times New Roman" panose="02020603050405020304" pitchFamily="18" charset="0"/>
            </a:endParaRPr>
          </a:p>
          <a:p>
            <a:r>
              <a:rPr lang="ja-JP" altLang="en-US" sz="2000" b="1" kern="100" dirty="0">
                <a:solidFill>
                  <a:schemeClr val="tx1"/>
                </a:solidFill>
                <a:ea typeface="Meiryo UI" panose="020B0604030504040204" pitchFamily="50" charset="-128"/>
                <a:cs typeface="Times New Roman" panose="02020603050405020304" pitchFamily="18" charset="0"/>
              </a:rPr>
              <a:t>（日本人延べ宿泊者数</a:t>
            </a:r>
            <a:r>
              <a:rPr lang="en-US" altLang="ja-JP" sz="2000" b="1" kern="100" dirty="0">
                <a:solidFill>
                  <a:schemeClr val="tx1"/>
                </a:solidFill>
                <a:ea typeface="Meiryo UI" panose="020B0604030504040204" pitchFamily="50" charset="-128"/>
                <a:cs typeface="Times New Roman" panose="02020603050405020304" pitchFamily="18" charset="0"/>
              </a:rPr>
              <a:t>〔</a:t>
            </a:r>
            <a:r>
              <a:rPr lang="ja-JP" altLang="en-US" sz="2000" b="1" kern="100" dirty="0">
                <a:solidFill>
                  <a:schemeClr val="tx1"/>
                </a:solidFill>
                <a:ea typeface="Meiryo UI" panose="020B0604030504040204" pitchFamily="50" charset="-128"/>
                <a:cs typeface="Times New Roman" panose="02020603050405020304" pitchFamily="18" charset="0"/>
              </a:rPr>
              <a:t>大阪</a:t>
            </a:r>
            <a:r>
              <a:rPr lang="en-US" altLang="ja-JP" sz="2000" b="1" kern="100" dirty="0">
                <a:solidFill>
                  <a:schemeClr val="tx1"/>
                </a:solidFill>
                <a:ea typeface="Meiryo UI" panose="020B0604030504040204" pitchFamily="50" charset="-128"/>
                <a:cs typeface="Times New Roman" panose="02020603050405020304" pitchFamily="18" charset="0"/>
              </a:rPr>
              <a:t>〕</a:t>
            </a:r>
            <a:r>
              <a:rPr lang="ja-JP" altLang="en-US" sz="2000" b="1" kern="100" dirty="0">
                <a:solidFill>
                  <a:schemeClr val="tx1"/>
                </a:solidFill>
                <a:ea typeface="Meiryo UI" panose="020B0604030504040204" pitchFamily="50" charset="-128"/>
                <a:cs typeface="Times New Roman" panose="02020603050405020304" pitchFamily="18" charset="0"/>
              </a:rPr>
              <a:t>、来阪外国人旅行者数）</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8" name="直線コネクタ 7">
            <a:extLst>
              <a:ext uri="{FF2B5EF4-FFF2-40B4-BE49-F238E27FC236}">
                <a16:creationId xmlns:a16="http://schemas.microsoft.com/office/drawing/2014/main" id="{4EFEB7C3-E169-468F-8E96-944C4F95E8FA}"/>
              </a:ext>
            </a:extLst>
          </p:cNvPr>
          <p:cNvCxnSpPr>
            <a:cxnSpLocks/>
          </p:cNvCxnSpPr>
          <p:nvPr/>
        </p:nvCxnSpPr>
        <p:spPr>
          <a:xfrm>
            <a:off x="0" y="769933"/>
            <a:ext cx="9144000" cy="1"/>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901C25AC-5C88-4E52-9FB8-43C0BBA3B396}"/>
              </a:ext>
            </a:extLst>
          </p:cNvPr>
          <p:cNvSpPr txBox="1"/>
          <p:nvPr/>
        </p:nvSpPr>
        <p:spPr>
          <a:xfrm>
            <a:off x="8604448" y="6597352"/>
            <a:ext cx="792088" cy="261610"/>
          </a:xfrm>
          <a:prstGeom prst="rect">
            <a:avLst/>
          </a:prstGeom>
          <a:noFill/>
        </p:spPr>
        <p:txBody>
          <a:bodyPr wrap="square" rtlCol="0">
            <a:spAutoFit/>
          </a:bodyPr>
          <a:lstStyle/>
          <a:p>
            <a:pPr algn="ctr"/>
            <a:r>
              <a:rPr kumimoji="1" lang="ja-JP" altLang="en-US" sz="1100" dirty="0"/>
              <a:t>２</a:t>
            </a:r>
          </a:p>
        </p:txBody>
      </p:sp>
      <p:sp>
        <p:nvSpPr>
          <p:cNvPr id="13" name="テキスト ボックス 12">
            <a:extLst>
              <a:ext uri="{FF2B5EF4-FFF2-40B4-BE49-F238E27FC236}">
                <a16:creationId xmlns:a16="http://schemas.microsoft.com/office/drawing/2014/main" id="{1D68C4BD-37F6-6454-D7EA-029DA67D61AE}"/>
              </a:ext>
            </a:extLst>
          </p:cNvPr>
          <p:cNvSpPr txBox="1"/>
          <p:nvPr/>
        </p:nvSpPr>
        <p:spPr>
          <a:xfrm>
            <a:off x="199685" y="1146388"/>
            <a:ext cx="8750317" cy="320344"/>
          </a:xfrm>
          <a:prstGeom prst="rect">
            <a:avLst/>
          </a:prstGeom>
          <a:noFill/>
          <a:ln>
            <a:noFill/>
          </a:ln>
        </p:spPr>
        <p:txBody>
          <a:bodyPr wrap="square" rtlCol="0">
            <a:spAutoFit/>
          </a:bodyPr>
          <a:lstStyle/>
          <a:p>
            <a:pPr>
              <a:lnSpc>
                <a:spcPts val="2000"/>
              </a:lnSpc>
            </a:pPr>
            <a:r>
              <a:rPr lang="ja-JP" altLang="en-US" sz="1400" dirty="0">
                <a:latin typeface="Meiryo UI" panose="020B0604030504040204" pitchFamily="50" charset="-128"/>
                <a:ea typeface="Meiryo UI" panose="020B0604030504040204" pitchFamily="50" charset="-128"/>
              </a:rPr>
              <a:t> 国内外の旅行者数の回復や水際対策の終了などを受け、「達成をめざす時期」及び「目標値」について、見直しを検討。</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0F9DFA4-1E07-9747-1642-D603EFDF7D1F}"/>
              </a:ext>
            </a:extLst>
          </p:cNvPr>
          <p:cNvSpPr txBox="1"/>
          <p:nvPr/>
        </p:nvSpPr>
        <p:spPr>
          <a:xfrm>
            <a:off x="14290" y="3500433"/>
            <a:ext cx="8935712" cy="335028"/>
          </a:xfrm>
          <a:prstGeom prst="rect">
            <a:avLst/>
          </a:prstGeom>
          <a:noFill/>
          <a:ln>
            <a:noFill/>
          </a:ln>
        </p:spPr>
        <p:txBody>
          <a:bodyPr wrap="square" rtlCol="0">
            <a:spAutoFit/>
          </a:bodyPr>
          <a:lstStyle/>
          <a:p>
            <a:pPr>
              <a:lnSpc>
                <a:spcPts val="2100"/>
              </a:lnSpc>
            </a:pPr>
            <a:r>
              <a:rPr lang="ja-JP" altLang="en-US" sz="1500" b="1" dirty="0">
                <a:latin typeface="Meiryo UI" panose="020B0604030504040204" pitchFamily="50" charset="-128"/>
                <a:ea typeface="Meiryo UI" panose="020B0604030504040204" pitchFamily="50" charset="-128"/>
              </a:rPr>
              <a:t>　□ 日本人延べ宿泊者数</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大阪</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について（案）</a:t>
            </a:r>
            <a:endParaRPr lang="en-US" altLang="ja-JP" sz="1500" b="1" dirty="0">
              <a:latin typeface="Meiryo UI" panose="020B0604030504040204" pitchFamily="50" charset="-128"/>
              <a:ea typeface="Meiryo UI" panose="020B0604030504040204" pitchFamily="50" charset="-128"/>
            </a:endParaRPr>
          </a:p>
        </p:txBody>
      </p:sp>
      <p:graphicFrame>
        <p:nvGraphicFramePr>
          <p:cNvPr id="18" name="表 5">
            <a:extLst>
              <a:ext uri="{FF2B5EF4-FFF2-40B4-BE49-F238E27FC236}">
                <a16:creationId xmlns:a16="http://schemas.microsoft.com/office/drawing/2014/main" id="{9B788F1E-AD84-2535-B03B-87545204B279}"/>
              </a:ext>
            </a:extLst>
          </p:cNvPr>
          <p:cNvGraphicFramePr>
            <a:graphicFrameLocks noGrp="1"/>
          </p:cNvGraphicFramePr>
          <p:nvPr>
            <p:extLst>
              <p:ext uri="{D42A27DB-BD31-4B8C-83A1-F6EECF244321}">
                <p14:modId xmlns:p14="http://schemas.microsoft.com/office/powerpoint/2010/main" val="1034414305"/>
              </p:ext>
            </p:extLst>
          </p:nvPr>
        </p:nvGraphicFramePr>
        <p:xfrm>
          <a:off x="276005" y="3805022"/>
          <a:ext cx="8460000" cy="1070702"/>
        </p:xfrm>
        <a:graphic>
          <a:graphicData uri="http://schemas.openxmlformats.org/drawingml/2006/table">
            <a:tbl>
              <a:tblPr firstRow="1" bandRow="1">
                <a:tableStyleId>{5C22544A-7EE6-4342-B048-85BDC9FD1C3A}</a:tableStyleId>
              </a:tblPr>
              <a:tblGrid>
                <a:gridCol w="2308817">
                  <a:extLst>
                    <a:ext uri="{9D8B030D-6E8A-4147-A177-3AD203B41FA5}">
                      <a16:colId xmlns:a16="http://schemas.microsoft.com/office/drawing/2014/main" val="454000728"/>
                    </a:ext>
                  </a:extLst>
                </a:gridCol>
                <a:gridCol w="6151183">
                  <a:extLst>
                    <a:ext uri="{9D8B030D-6E8A-4147-A177-3AD203B41FA5}">
                      <a16:colId xmlns:a16="http://schemas.microsoft.com/office/drawing/2014/main" val="3895753319"/>
                    </a:ext>
                  </a:extLst>
                </a:gridCol>
              </a:tblGrid>
              <a:tr h="286209">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考え方</a:t>
                      </a:r>
                    </a:p>
                  </a:txBody>
                  <a:tcPr anchor="ctr"/>
                </a:tc>
                <a:extLst>
                  <a:ext uri="{0D108BD9-81ED-4DB2-BD59-A6C34878D82A}">
                    <a16:rowId xmlns:a16="http://schemas.microsoft.com/office/drawing/2014/main" val="3032039966"/>
                  </a:ext>
                </a:extLst>
              </a:tr>
              <a:tr h="765902">
                <a:tc>
                  <a:txBody>
                    <a:bodyPr/>
                    <a:lstStyle/>
                    <a:p>
                      <a:pPr algn="ctr"/>
                      <a:r>
                        <a:rPr kumimoji="1" lang="ja-JP" altLang="en-US" sz="1350" b="1" u="sng" dirty="0">
                          <a:solidFill>
                            <a:schemeClr val="tx1"/>
                          </a:solidFill>
                          <a:latin typeface="Meiryo UI" panose="020B0604030504040204" pitchFamily="50" charset="-128"/>
                          <a:ea typeface="Meiryo UI" panose="020B0604030504040204" pitchFamily="50" charset="-128"/>
                        </a:rPr>
                        <a:t>３，４００万人泊</a:t>
                      </a: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lnSpc>
                          <a:spcPts val="6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（対現目標値比：</a:t>
                      </a:r>
                      <a:r>
                        <a:rPr kumimoji="1" lang="en-US" altLang="ja-JP" sz="900" dirty="0">
                          <a:solidFill>
                            <a:schemeClr val="tx1"/>
                          </a:solidFill>
                          <a:latin typeface="Meiryo UI" panose="020B0604030504040204" pitchFamily="50" charset="-128"/>
                          <a:ea typeface="Meiryo UI" panose="020B0604030504040204" pitchFamily="50" charset="-128"/>
                        </a:rPr>
                        <a:t>113</a:t>
                      </a:r>
                      <a:r>
                        <a:rPr kumimoji="1" lang="ja-JP" altLang="en-US" sz="9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84138" indent="-84138" algn="l">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年度の大阪府内のホテル・旅館の想定客室数</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84138" indent="-84138" algn="l">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rPr>
                        <a:t>年の大阪の日本人延べ宿泊者数実績（</a:t>
                      </a:r>
                      <a:r>
                        <a:rPr kumimoji="1" lang="en-US" altLang="ja-JP" sz="1400" dirty="0">
                          <a:solidFill>
                            <a:schemeClr val="tx1"/>
                          </a:solidFill>
                          <a:latin typeface="Meiryo UI" panose="020B0604030504040204" pitchFamily="50" charset="-128"/>
                          <a:ea typeface="Meiryo UI" panose="020B0604030504040204" pitchFamily="50" charset="-128"/>
                        </a:rPr>
                        <a:t>2,950</a:t>
                      </a:r>
                      <a:r>
                        <a:rPr kumimoji="1" lang="ja-JP" altLang="en-US" sz="1400" dirty="0">
                          <a:solidFill>
                            <a:schemeClr val="tx1"/>
                          </a:solidFill>
                          <a:latin typeface="Meiryo UI" panose="020B0604030504040204" pitchFamily="50" charset="-128"/>
                          <a:ea typeface="Meiryo UI" panose="020B0604030504040204" pitchFamily="50" charset="-128"/>
                        </a:rPr>
                        <a:t>万人泊）を勘案</a:t>
                      </a:r>
                      <a:r>
                        <a:rPr lang="ja-JP" altLang="en-US" sz="1400" dirty="0">
                          <a:solidFill>
                            <a:schemeClr val="tx1"/>
                          </a:solidFill>
                          <a:latin typeface="Meiryo UI" panose="020B0604030504040204" pitchFamily="50" charset="-128"/>
                          <a:ea typeface="Meiryo UI" panose="020B0604030504040204" pitchFamily="50" charset="-128"/>
                        </a:rPr>
                        <a:t>して設定</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1141911"/>
                  </a:ext>
                </a:extLst>
              </a:tr>
            </a:tbl>
          </a:graphicData>
        </a:graphic>
      </p:graphicFrame>
      <p:sp>
        <p:nvSpPr>
          <p:cNvPr id="19" name="テキスト ボックス 18">
            <a:extLst>
              <a:ext uri="{FF2B5EF4-FFF2-40B4-BE49-F238E27FC236}">
                <a16:creationId xmlns:a16="http://schemas.microsoft.com/office/drawing/2014/main" id="{2E86D548-C667-E2BB-6318-49D926CAE276}"/>
              </a:ext>
            </a:extLst>
          </p:cNvPr>
          <p:cNvSpPr txBox="1"/>
          <p:nvPr/>
        </p:nvSpPr>
        <p:spPr>
          <a:xfrm>
            <a:off x="14290" y="4952985"/>
            <a:ext cx="8935712" cy="335028"/>
          </a:xfrm>
          <a:prstGeom prst="rect">
            <a:avLst/>
          </a:prstGeom>
          <a:noFill/>
          <a:ln>
            <a:noFill/>
          </a:ln>
        </p:spPr>
        <p:txBody>
          <a:bodyPr wrap="square" rtlCol="0">
            <a:spAutoFit/>
          </a:bodyPr>
          <a:lstStyle/>
          <a:p>
            <a:pPr>
              <a:lnSpc>
                <a:spcPts val="2100"/>
              </a:lnSpc>
            </a:pPr>
            <a:r>
              <a:rPr lang="ja-JP" altLang="en-US" sz="1500" b="1" dirty="0">
                <a:latin typeface="Meiryo UI" panose="020B0604030504040204" pitchFamily="50" charset="-128"/>
                <a:ea typeface="Meiryo UI" panose="020B0604030504040204" pitchFamily="50" charset="-128"/>
              </a:rPr>
              <a:t>　□ 来阪外国人旅行者数について（案）</a:t>
            </a:r>
            <a:endParaRPr lang="en-US" altLang="ja-JP" sz="1500" dirty="0">
              <a:latin typeface="Meiryo UI" panose="020B0604030504040204" pitchFamily="50" charset="-128"/>
              <a:ea typeface="Meiryo UI" panose="020B0604030504040204" pitchFamily="50" charset="-128"/>
            </a:endParaRPr>
          </a:p>
        </p:txBody>
      </p:sp>
      <p:graphicFrame>
        <p:nvGraphicFramePr>
          <p:cNvPr id="20" name="表 5">
            <a:extLst>
              <a:ext uri="{FF2B5EF4-FFF2-40B4-BE49-F238E27FC236}">
                <a16:creationId xmlns:a16="http://schemas.microsoft.com/office/drawing/2014/main" id="{686A0FB8-D936-0B2C-585D-C27E5C28E5AB}"/>
              </a:ext>
            </a:extLst>
          </p:cNvPr>
          <p:cNvGraphicFramePr>
            <a:graphicFrameLocks noGrp="1"/>
          </p:cNvGraphicFramePr>
          <p:nvPr>
            <p:extLst>
              <p:ext uri="{D42A27DB-BD31-4B8C-83A1-F6EECF244321}">
                <p14:modId xmlns:p14="http://schemas.microsoft.com/office/powerpoint/2010/main" val="2262887062"/>
              </p:ext>
            </p:extLst>
          </p:nvPr>
        </p:nvGraphicFramePr>
        <p:xfrm>
          <a:off x="272666" y="5243454"/>
          <a:ext cx="8460000" cy="993858"/>
        </p:xfrm>
        <a:graphic>
          <a:graphicData uri="http://schemas.openxmlformats.org/drawingml/2006/table">
            <a:tbl>
              <a:tblPr firstRow="1" bandRow="1">
                <a:tableStyleId>{5C22544A-7EE6-4342-B048-85BDC9FD1C3A}</a:tableStyleId>
              </a:tblPr>
              <a:tblGrid>
                <a:gridCol w="2296042">
                  <a:extLst>
                    <a:ext uri="{9D8B030D-6E8A-4147-A177-3AD203B41FA5}">
                      <a16:colId xmlns:a16="http://schemas.microsoft.com/office/drawing/2014/main" val="454000728"/>
                    </a:ext>
                  </a:extLst>
                </a:gridCol>
                <a:gridCol w="6163958">
                  <a:extLst>
                    <a:ext uri="{9D8B030D-6E8A-4147-A177-3AD203B41FA5}">
                      <a16:colId xmlns:a16="http://schemas.microsoft.com/office/drawing/2014/main" val="3895753319"/>
                    </a:ext>
                  </a:extLst>
                </a:gridCol>
              </a:tblGrid>
              <a:tr h="299629">
                <a:tc>
                  <a:txBody>
                    <a:bodyPr/>
                    <a:lstStyle/>
                    <a:p>
                      <a:pPr algn="ctr"/>
                      <a:r>
                        <a:rPr kumimoji="1" lang="ja-JP" altLang="en-US" sz="1400" dirty="0">
                          <a:latin typeface="Meiryo UI" panose="020B0604030504040204" pitchFamily="50" charset="-128"/>
                          <a:ea typeface="Meiryo UI" panose="020B0604030504040204" pitchFamily="50" charset="-128"/>
                        </a:rPr>
                        <a:t>目標値</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考え方</a:t>
                      </a:r>
                    </a:p>
                  </a:txBody>
                  <a:tcPr anchor="ctr"/>
                </a:tc>
                <a:extLst>
                  <a:ext uri="{0D108BD9-81ED-4DB2-BD59-A6C34878D82A}">
                    <a16:rowId xmlns:a16="http://schemas.microsoft.com/office/drawing/2014/main" val="3032039966"/>
                  </a:ext>
                </a:extLst>
              </a:tr>
              <a:tr h="689058">
                <a:tc>
                  <a:txBody>
                    <a:bodyPr/>
                    <a:lstStyle/>
                    <a:p>
                      <a:pPr algn="ctr"/>
                      <a:r>
                        <a:rPr kumimoji="1" lang="ja-JP" altLang="en-US" sz="1350" b="1" u="sng" dirty="0">
                          <a:solidFill>
                            <a:schemeClr val="tx1"/>
                          </a:solidFill>
                          <a:latin typeface="Meiryo UI" panose="020B0604030504040204" pitchFamily="50" charset="-128"/>
                          <a:ea typeface="Meiryo UI" panose="020B0604030504040204" pitchFamily="50" charset="-128"/>
                        </a:rPr>
                        <a:t>１，５００万人</a:t>
                      </a: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lnSpc>
                          <a:spcPts val="600"/>
                        </a:lnSpc>
                      </a:pP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（対現目標値比：</a:t>
                      </a:r>
                      <a:r>
                        <a:rPr kumimoji="1" lang="en-US" altLang="ja-JP" sz="900" dirty="0">
                          <a:solidFill>
                            <a:schemeClr val="tx1"/>
                          </a:solidFill>
                          <a:latin typeface="Meiryo UI" panose="020B0604030504040204" pitchFamily="50" charset="-128"/>
                          <a:ea typeface="Meiryo UI" panose="020B0604030504040204" pitchFamily="50" charset="-128"/>
                        </a:rPr>
                        <a:t>130</a:t>
                      </a:r>
                      <a:r>
                        <a:rPr kumimoji="1" lang="ja-JP" altLang="en-US" sz="9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・国の目標である「</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年の来阪外国人旅行者数実績（</a:t>
                      </a:r>
                      <a:r>
                        <a:rPr lang="en-US" altLang="ja-JP" sz="1400" dirty="0">
                          <a:solidFill>
                            <a:schemeClr val="tx1"/>
                          </a:solidFill>
                          <a:latin typeface="Meiryo UI" panose="020B0604030504040204" pitchFamily="50" charset="-128"/>
                          <a:ea typeface="Meiryo UI" panose="020B0604030504040204" pitchFamily="50" charset="-128"/>
                        </a:rPr>
                        <a:t>1152.5</a:t>
                      </a:r>
                      <a:r>
                        <a:rPr lang="ja-JP" altLang="en-US" sz="1400" dirty="0">
                          <a:solidFill>
                            <a:schemeClr val="tx1"/>
                          </a:solidFill>
                          <a:latin typeface="Meiryo UI" panose="020B0604030504040204" pitchFamily="50" charset="-128"/>
                          <a:ea typeface="Meiryo UI" panose="020B0604030504040204" pitchFamily="50" charset="-128"/>
                        </a:rPr>
                        <a:t>万人）以上」</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・大阪・関西万博開催による増を勘案して設定</a:t>
                      </a:r>
                      <a:endParaRPr lang="en-US" altLang="ja-JP" sz="13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31661293"/>
                  </a:ext>
                </a:extLst>
              </a:tr>
            </a:tbl>
          </a:graphicData>
        </a:graphic>
      </p:graphicFrame>
      <p:sp>
        <p:nvSpPr>
          <p:cNvPr id="21" name="テキスト ボックス 20">
            <a:extLst>
              <a:ext uri="{FF2B5EF4-FFF2-40B4-BE49-F238E27FC236}">
                <a16:creationId xmlns:a16="http://schemas.microsoft.com/office/drawing/2014/main" id="{53FB05BF-4D34-34D1-D5E9-1266AD8C5579}"/>
              </a:ext>
            </a:extLst>
          </p:cNvPr>
          <p:cNvSpPr txBox="1"/>
          <p:nvPr/>
        </p:nvSpPr>
        <p:spPr>
          <a:xfrm>
            <a:off x="14290" y="3227116"/>
            <a:ext cx="2497480" cy="323165"/>
          </a:xfrm>
          <a:prstGeom prst="rect">
            <a:avLst/>
          </a:prstGeom>
          <a:noFill/>
        </p:spPr>
        <p:txBody>
          <a:bodyPr wrap="square" rtlCol="0">
            <a:spAutoFit/>
          </a:bodyPr>
          <a:lstStyle/>
          <a:p>
            <a:r>
              <a:rPr lang="en-US" altLang="ja-JP" sz="1500" b="1" dirty="0">
                <a:latin typeface="Meiryo UI" panose="020B0604030504040204" pitchFamily="50" charset="-128"/>
                <a:ea typeface="Meiryo UI" panose="020B0604030504040204" pitchFamily="50" charset="-128"/>
              </a:rPr>
              <a:t>【</a:t>
            </a:r>
            <a:r>
              <a:rPr kumimoji="1" lang="ja-JP" altLang="en-US" sz="1500" b="1" dirty="0">
                <a:latin typeface="Meiryo UI" panose="020B0604030504040204" pitchFamily="50" charset="-128"/>
                <a:ea typeface="Meiryo UI" panose="020B0604030504040204" pitchFamily="50" charset="-128"/>
              </a:rPr>
              <a:t>目標値</a:t>
            </a:r>
            <a:r>
              <a:rPr lang="en-US" altLang="ja-JP" sz="1500" b="1" dirty="0">
                <a:latin typeface="Meiryo UI" panose="020B0604030504040204" pitchFamily="50" charset="-128"/>
                <a:ea typeface="Meiryo UI" panose="020B0604030504040204" pitchFamily="50" charset="-128"/>
              </a:rPr>
              <a:t>】</a:t>
            </a:r>
            <a:endParaRPr kumimoji="1" lang="ja-JP" altLang="en-US" sz="1500"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B31B5D1-6557-0B07-E29A-DCAE23A35DFF}"/>
              </a:ext>
            </a:extLst>
          </p:cNvPr>
          <p:cNvSpPr txBox="1"/>
          <p:nvPr/>
        </p:nvSpPr>
        <p:spPr>
          <a:xfrm>
            <a:off x="0" y="822512"/>
            <a:ext cx="9047254" cy="325410"/>
          </a:xfrm>
          <a:prstGeom prst="rect">
            <a:avLst/>
          </a:prstGeom>
          <a:noFill/>
          <a:ln>
            <a:noFill/>
          </a:ln>
        </p:spPr>
        <p:txBody>
          <a:bodyPr wrap="square" rtlCol="0">
            <a:spAutoFit/>
          </a:bodyPr>
          <a:lstStyle/>
          <a:p>
            <a:pPr>
              <a:lnSpc>
                <a:spcPts val="2000"/>
              </a:lnSpc>
            </a:pPr>
            <a:r>
              <a:rPr lang="ja-JP" altLang="en-US" sz="1600" b="1" dirty="0">
                <a:latin typeface="Meiryo UI" panose="020B0604030504040204" pitchFamily="50" charset="-128"/>
                <a:ea typeface="Meiryo UI" panose="020B0604030504040204" pitchFamily="50" charset="-128"/>
              </a:rPr>
              <a:t>■　数値目標の再設定</a:t>
            </a:r>
            <a:endParaRPr lang="en-US" altLang="ja-JP" sz="1600" b="1" dirty="0">
              <a:latin typeface="Meiryo UI" panose="020B0604030504040204" pitchFamily="50" charset="-128"/>
              <a:ea typeface="Meiryo UI" panose="020B0604030504040204" pitchFamily="50" charset="-128"/>
            </a:endParaRPr>
          </a:p>
        </p:txBody>
      </p:sp>
      <p:graphicFrame>
        <p:nvGraphicFramePr>
          <p:cNvPr id="4" name="表 11">
            <a:extLst>
              <a:ext uri="{FF2B5EF4-FFF2-40B4-BE49-F238E27FC236}">
                <a16:creationId xmlns:a16="http://schemas.microsoft.com/office/drawing/2014/main" id="{55D6C8F9-38BB-F41F-FB31-A40DF658F9CC}"/>
              </a:ext>
            </a:extLst>
          </p:cNvPr>
          <p:cNvGraphicFramePr>
            <a:graphicFrameLocks noGrp="1"/>
          </p:cNvGraphicFramePr>
          <p:nvPr>
            <p:extLst>
              <p:ext uri="{D42A27DB-BD31-4B8C-83A1-F6EECF244321}">
                <p14:modId xmlns:p14="http://schemas.microsoft.com/office/powerpoint/2010/main" val="873140291"/>
              </p:ext>
            </p:extLst>
          </p:nvPr>
        </p:nvGraphicFramePr>
        <p:xfrm>
          <a:off x="248674" y="1936258"/>
          <a:ext cx="8483992" cy="988686"/>
        </p:xfrm>
        <a:graphic>
          <a:graphicData uri="http://schemas.openxmlformats.org/drawingml/2006/table">
            <a:tbl>
              <a:tblPr firstRow="1" bandRow="1">
                <a:tableStyleId>{5C22544A-7EE6-4342-B048-85BDC9FD1C3A}</a:tableStyleId>
              </a:tblPr>
              <a:tblGrid>
                <a:gridCol w="2307102">
                  <a:extLst>
                    <a:ext uri="{9D8B030D-6E8A-4147-A177-3AD203B41FA5}">
                      <a16:colId xmlns:a16="http://schemas.microsoft.com/office/drawing/2014/main" val="160007416"/>
                    </a:ext>
                  </a:extLst>
                </a:gridCol>
                <a:gridCol w="6176890">
                  <a:extLst>
                    <a:ext uri="{9D8B030D-6E8A-4147-A177-3AD203B41FA5}">
                      <a16:colId xmlns:a16="http://schemas.microsoft.com/office/drawing/2014/main" val="491458708"/>
                    </a:ext>
                  </a:extLst>
                </a:gridCol>
              </a:tblGrid>
              <a:tr h="281049">
                <a:tc>
                  <a:txBody>
                    <a:bodyPr/>
                    <a:lstStyle/>
                    <a:p>
                      <a:pPr algn="ctr"/>
                      <a:r>
                        <a:rPr kumimoji="1" lang="ja-JP" altLang="en-US" sz="1400" b="0" dirty="0">
                          <a:latin typeface="Meiryo UI" panose="020B0604030504040204" pitchFamily="50" charset="-128"/>
                          <a:ea typeface="Meiryo UI" panose="020B0604030504040204" pitchFamily="50" charset="-128"/>
                        </a:rPr>
                        <a:t>指標</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考え方</a:t>
                      </a:r>
                      <a:endParaRPr kumimoji="1" lang="en-US" altLang="ja-JP" sz="14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20674900"/>
                  </a:ext>
                </a:extLst>
              </a:tr>
              <a:tr h="341943">
                <a:tc>
                  <a:txBody>
                    <a:bodyPr/>
                    <a:lstStyle/>
                    <a:p>
                      <a:pPr algn="ctr"/>
                      <a:r>
                        <a:rPr kumimoji="1" lang="ja-JP" altLang="en-US" sz="1400" b="0" dirty="0">
                          <a:latin typeface="Meiryo UI" panose="020B0604030504040204" pitchFamily="50" charset="-128"/>
                          <a:ea typeface="Meiryo UI" panose="020B0604030504040204" pitchFamily="50" charset="-128"/>
                        </a:rPr>
                        <a:t>日本人延べ宿泊者数</a:t>
                      </a:r>
                      <a:r>
                        <a:rPr kumimoji="1" lang="en-US" altLang="ja-JP" sz="1400" b="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大阪</a:t>
                      </a:r>
                      <a:r>
                        <a:rPr kumimoji="1" lang="en-US" altLang="ja-JP" sz="1400" b="0" dirty="0">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nchor="ctr"/>
                </a:tc>
                <a:tc rowSpan="2">
                  <a:txBody>
                    <a:bodyPr/>
                    <a:lstStyle/>
                    <a:p>
                      <a:pPr algn="l"/>
                      <a:r>
                        <a:rPr lang="ja-JP" altLang="en-US" sz="1400" b="0" dirty="0">
                          <a:latin typeface="Meiryo UI" panose="020B0604030504040204" pitchFamily="50" charset="-128"/>
                          <a:ea typeface="Meiryo UI" panose="020B0604030504040204" pitchFamily="50" charset="-128"/>
                        </a:rPr>
                        <a:t>国内外の旅行者数の回復や水際対策の終了などを受け、</a:t>
                      </a:r>
                      <a:endParaRPr lang="en-US" altLang="ja-JP" sz="1400" b="0" dirty="0">
                        <a:latin typeface="Meiryo UI" panose="020B0604030504040204" pitchFamily="50" charset="-128"/>
                        <a:ea typeface="Meiryo UI" panose="020B0604030504040204" pitchFamily="50" charset="-128"/>
                      </a:endParaRPr>
                    </a:p>
                    <a:p>
                      <a:pPr algn="l"/>
                      <a:r>
                        <a:rPr lang="ja-JP" altLang="en-US" sz="1400" b="0" dirty="0">
                          <a:latin typeface="Meiryo UI" panose="020B0604030504040204" pitchFamily="50" charset="-128"/>
                          <a:ea typeface="Meiryo UI" panose="020B0604030504040204" pitchFamily="50" charset="-128"/>
                        </a:rPr>
                        <a:t>現戦略の最終年度である</a:t>
                      </a:r>
                      <a:r>
                        <a:rPr lang="en-US" altLang="ja-JP" sz="1400" b="1" dirty="0">
                          <a:latin typeface="Meiryo UI" panose="020B0604030504040204" pitchFamily="50" charset="-128"/>
                          <a:ea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rPr>
                        <a:t>年</a:t>
                      </a:r>
                      <a:r>
                        <a:rPr lang="ja-JP" altLang="en-US" sz="1400" b="0" dirty="0">
                          <a:latin typeface="Meiryo UI" panose="020B0604030504040204" pitchFamily="50" charset="-128"/>
                          <a:ea typeface="Meiryo UI" panose="020B0604030504040204" pitchFamily="50" charset="-128"/>
                        </a:rPr>
                        <a:t>に設定</a:t>
                      </a:r>
                      <a:endParaRPr kumimoji="1" lang="ja-JP" altLang="en-US" sz="1400" b="0" u="sng"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06423966"/>
                  </a:ext>
                </a:extLst>
              </a:tr>
              <a:tr h="341943">
                <a:tc>
                  <a:txBody>
                    <a:bodyPr/>
                    <a:lstStyle/>
                    <a:p>
                      <a:pPr algn="ctr"/>
                      <a:r>
                        <a:rPr kumimoji="1" lang="ja-JP" altLang="en-US" sz="1400" b="0" dirty="0">
                          <a:latin typeface="Meiryo UI" panose="020B0604030504040204" pitchFamily="50" charset="-128"/>
                          <a:ea typeface="Meiryo UI" panose="020B0604030504040204" pitchFamily="50" charset="-128"/>
                        </a:rPr>
                        <a:t>来阪外国人旅行者数</a:t>
                      </a:r>
                    </a:p>
                  </a:txBody>
                  <a:tcPr anchor="ctr"/>
                </a:tc>
                <a:tc vMerge="1">
                  <a:txBody>
                    <a:bodyPr/>
                    <a:lstStyle/>
                    <a:p>
                      <a:endParaRPr kumimoji="1" lang="ja-JP" altLang="en-US"/>
                    </a:p>
                  </a:txBody>
                  <a:tcPr/>
                </a:tc>
                <a:extLst>
                  <a:ext uri="{0D108BD9-81ED-4DB2-BD59-A6C34878D82A}">
                    <a16:rowId xmlns:a16="http://schemas.microsoft.com/office/drawing/2014/main" val="3917777572"/>
                  </a:ext>
                </a:extLst>
              </a:tr>
            </a:tbl>
          </a:graphicData>
        </a:graphic>
      </p:graphicFrame>
      <p:sp>
        <p:nvSpPr>
          <p:cNvPr id="5" name="テキスト ボックス 4">
            <a:extLst>
              <a:ext uri="{FF2B5EF4-FFF2-40B4-BE49-F238E27FC236}">
                <a16:creationId xmlns:a16="http://schemas.microsoft.com/office/drawing/2014/main" id="{F5A475D8-C962-EC26-A801-20F471FB5AF5}"/>
              </a:ext>
            </a:extLst>
          </p:cNvPr>
          <p:cNvSpPr txBox="1"/>
          <p:nvPr/>
        </p:nvSpPr>
        <p:spPr>
          <a:xfrm>
            <a:off x="0" y="1628481"/>
            <a:ext cx="2497480"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達成</a:t>
            </a:r>
            <a:r>
              <a:rPr lang="ja-JP" altLang="en-US" sz="1400" b="1" dirty="0">
                <a:latin typeface="Meiryo UI" panose="020B0604030504040204" pitchFamily="50" charset="-128"/>
                <a:ea typeface="Meiryo UI" panose="020B0604030504040204" pitchFamily="50" charset="-128"/>
              </a:rPr>
              <a:t>をめざす時期</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0673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画面に合わせる (4:3)</PresentationFormat>
  <Paragraphs>61</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2024-03-14T05:00:09Z</dcterms:modified>
</cp:coreProperties>
</file>