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331" r:id="rId2"/>
    <p:sldId id="348" r:id="rId3"/>
    <p:sldId id="341" r:id="rId4"/>
    <p:sldId id="349" r:id="rId5"/>
    <p:sldId id="343" r:id="rId6"/>
    <p:sldId id="335" r:id="rId7"/>
    <p:sldId id="336" r:id="rId8"/>
    <p:sldId id="325" r:id="rId9"/>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FF"/>
    <a:srgbClr val="FF6600"/>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394" autoAdjust="0"/>
  </p:normalViewPr>
  <p:slideViewPr>
    <p:cSldViewPr>
      <p:cViewPr varScale="1">
        <p:scale>
          <a:sx n="113" d="100"/>
          <a:sy n="113" d="100"/>
        </p:scale>
        <p:origin x="595" y="8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46400" cy="496887"/>
          </a:xfrm>
          <a:prstGeom prst="rect">
            <a:avLst/>
          </a:prstGeom>
        </p:spPr>
        <p:txBody>
          <a:bodyPr vert="horz" lIns="91287" tIns="45639" rIns="91287" bIns="456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11"/>
            <a:ext cx="2946400" cy="496887"/>
          </a:xfrm>
          <a:prstGeom prst="rect">
            <a:avLst/>
          </a:prstGeom>
        </p:spPr>
        <p:txBody>
          <a:bodyPr vert="horz" lIns="91287" tIns="45639" rIns="91287" bIns="45639" rtlCol="0"/>
          <a:lstStyle>
            <a:lvl1pPr algn="r">
              <a:defRPr sz="1200"/>
            </a:lvl1pPr>
          </a:lstStyle>
          <a:p>
            <a:fld id="{34B1B429-954D-41B5-A09A-A56172F1A47F}" type="datetimeFigureOut">
              <a:rPr kumimoji="1" lang="ja-JP" altLang="en-US" smtClean="0"/>
              <a:t>2024/3/14</a:t>
            </a:fld>
            <a:endParaRPr kumimoji="1" lang="ja-JP" altLang="en-US"/>
          </a:p>
        </p:txBody>
      </p:sp>
      <p:sp>
        <p:nvSpPr>
          <p:cNvPr id="4" name="フッター プレースホルダー 3"/>
          <p:cNvSpPr>
            <a:spLocks noGrp="1"/>
          </p:cNvSpPr>
          <p:nvPr>
            <p:ph type="ftr" sz="quarter" idx="2"/>
          </p:nvPr>
        </p:nvSpPr>
        <p:spPr>
          <a:xfrm>
            <a:off x="9" y="9428177"/>
            <a:ext cx="2946400" cy="496887"/>
          </a:xfrm>
          <a:prstGeom prst="rect">
            <a:avLst/>
          </a:prstGeom>
        </p:spPr>
        <p:txBody>
          <a:bodyPr vert="horz" lIns="91287" tIns="45639" rIns="91287" bIns="456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7"/>
            <a:ext cx="2946400" cy="496887"/>
          </a:xfrm>
          <a:prstGeom prst="rect">
            <a:avLst/>
          </a:prstGeom>
        </p:spPr>
        <p:txBody>
          <a:bodyPr vert="horz" lIns="91287" tIns="45639" rIns="91287" bIns="45639"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46400" cy="496887"/>
          </a:xfrm>
          <a:prstGeom prst="rect">
            <a:avLst/>
          </a:prstGeom>
        </p:spPr>
        <p:txBody>
          <a:bodyPr vert="horz" lIns="91287" tIns="45639" rIns="91287" bIns="456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11"/>
            <a:ext cx="2946400" cy="496887"/>
          </a:xfrm>
          <a:prstGeom prst="rect">
            <a:avLst/>
          </a:prstGeom>
        </p:spPr>
        <p:txBody>
          <a:bodyPr vert="horz" lIns="91287" tIns="45639" rIns="91287" bIns="45639" rtlCol="0"/>
          <a:lstStyle>
            <a:lvl1pPr algn="r">
              <a:defRPr sz="1200"/>
            </a:lvl1pPr>
          </a:lstStyle>
          <a:p>
            <a:fld id="{5B88DDF3-744A-409A-A8FA-7A07472BA875}"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287" tIns="45639" rIns="91287" bIns="45639" rtlCol="0" anchor="ctr"/>
          <a:lstStyle/>
          <a:p>
            <a:endParaRPr lang="ja-JP" altLang="en-US"/>
          </a:p>
        </p:txBody>
      </p:sp>
      <p:sp>
        <p:nvSpPr>
          <p:cNvPr id="5" name="ノート プレースホルダー 4"/>
          <p:cNvSpPr>
            <a:spLocks noGrp="1"/>
          </p:cNvSpPr>
          <p:nvPr>
            <p:ph type="body" sz="quarter" idx="3"/>
          </p:nvPr>
        </p:nvSpPr>
        <p:spPr>
          <a:xfrm>
            <a:off x="679454" y="4714888"/>
            <a:ext cx="5438776" cy="4467225"/>
          </a:xfrm>
          <a:prstGeom prst="rect">
            <a:avLst/>
          </a:prstGeom>
        </p:spPr>
        <p:txBody>
          <a:bodyPr vert="horz" lIns="91287" tIns="45639" rIns="91287" bIns="456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28177"/>
            <a:ext cx="2946400" cy="496887"/>
          </a:xfrm>
          <a:prstGeom prst="rect">
            <a:avLst/>
          </a:prstGeom>
        </p:spPr>
        <p:txBody>
          <a:bodyPr vert="horz" lIns="91287" tIns="45639" rIns="91287" bIns="456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7"/>
            <a:ext cx="2946400" cy="496887"/>
          </a:xfrm>
          <a:prstGeom prst="rect">
            <a:avLst/>
          </a:prstGeom>
        </p:spPr>
        <p:txBody>
          <a:bodyPr vert="horz" lIns="91287" tIns="45639" rIns="91287" bIns="45639"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0">
              <a:defRPr/>
            </a:pPr>
            <a:endParaRPr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60631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2024/3/14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2024/3/14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2024/3/14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2024/3/14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72000" y="4037870"/>
            <a:ext cx="4896000" cy="2505045"/>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ホテル等との災害時の連携協定締結を進めることにより、災害時に外国人旅行者等が一時避難できる環境を確保する。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Safe</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旅行者向けのリーフレットの配布拡大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大阪市内６宿泊施設に協定締結に向けた働きかけを実施。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ガイドライン・リーフレットの配布・周知に向け、今年度刷新箇所を精査済み。</a:t>
            </a: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ウェブサイト・アプリの適切な運用を行うとともに、医療機関情報検索サイトのリンク</a:t>
            </a:r>
            <a:r>
              <a:rPr lang="ja-JP" altLang="en-US" sz="700">
                <a:latin typeface="Meiryo UI" panose="020B0604030504040204" pitchFamily="50" charset="-128"/>
                <a:ea typeface="Meiryo UI" panose="020B0604030504040204" pitchFamily="50" charset="-128"/>
                <a:cs typeface="Meiryo UI" panose="020B0604030504040204" pitchFamily="50" charset="-128"/>
              </a:rPr>
              <a:t>を掲載中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5" name="テキスト ボックス 54"/>
          <p:cNvSpPr txBox="1"/>
          <p:nvPr/>
        </p:nvSpPr>
        <p:spPr>
          <a:xfrm>
            <a:off x="72000" y="1044000"/>
            <a:ext cx="4896000" cy="2514663"/>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102,679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445,301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576,667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71390" y="1044000"/>
            <a:ext cx="4680000" cy="176139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鉄道事業者や地下街管理者とともに、大阪駅・梅田駅周辺における案内表示（サイン）の統一化を図るため、大阪・梅田駅周辺サイン整備検討協議会の運営を行うとともに、サイン整備に対する補助を行う。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西日本所管エリアについて、整備着手済み</a:t>
            </a:r>
            <a:endParaRPr lang="en-US" altLang="zh-TW"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事業者整備予定</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2879872073"/>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・観光客が安全で安心して旅行を楽しめる都市をめざし、旅行者の利便性向上、宿泊施設におけるおもてなし環境の整備等の取組みを推進している。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今後も、インバウンドの回復や国内外から多くの人々が訪れる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年大阪・関西万博の開催も見据え、旅行者が安全・安心で快適に大阪のまちを楽しめるように、ハード・ソフト両面からのさらなる受入環境整備に取り組む。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18" name="テキスト ボックス 17"/>
          <p:cNvSpPr txBox="1"/>
          <p:nvPr/>
        </p:nvSpPr>
        <p:spPr>
          <a:xfrm>
            <a:off x="72000" y="828000"/>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68822" y="2160271"/>
            <a:ext cx="1472531" cy="1243678"/>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5" name="テキスト ボックス 64"/>
          <p:cNvSpPr txBox="1"/>
          <p:nvPr/>
        </p:nvSpPr>
        <p:spPr>
          <a:xfrm>
            <a:off x="72000" y="3821870"/>
            <a:ext cx="489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84368" y="4951697"/>
            <a:ext cx="956985" cy="1363706"/>
          </a:xfrm>
          <a:prstGeom prst="rect">
            <a:avLst/>
          </a:prstGeom>
        </p:spPr>
      </p:pic>
      <p:sp>
        <p:nvSpPr>
          <p:cNvPr id="29" name="テキスト ボックス 28"/>
          <p:cNvSpPr txBox="1"/>
          <p:nvPr/>
        </p:nvSpPr>
        <p:spPr>
          <a:xfrm>
            <a:off x="5071390" y="828000"/>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19390" y="2160270"/>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4652" y="2364519"/>
            <a:ext cx="2088000" cy="344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19390" y="1527647"/>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34652" y="1725881"/>
            <a:ext cx="2088232" cy="3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91935" y="2164718"/>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71390" y="5242852"/>
            <a:ext cx="4706146" cy="149194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公募開始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　申請総額：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21,163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千円、　交付決定件数：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071390" y="5037566"/>
            <a:ext cx="4706146"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42" name="テキスト ボックス 41"/>
          <p:cNvSpPr txBox="1"/>
          <p:nvPr/>
        </p:nvSpPr>
        <p:spPr>
          <a:xfrm>
            <a:off x="5071390" y="3042969"/>
            <a:ext cx="4680000" cy="1908728"/>
          </a:xfrm>
          <a:prstGeom prst="rect">
            <a:avLst/>
          </a:prstGeom>
          <a:noFill/>
          <a:ln w="6350">
            <a:solidFill>
              <a:srgbClr val="4F81BD"/>
            </a:solidFill>
          </a:ln>
        </p:spPr>
        <p:txBody>
          <a:bodyPr wrap="square" rIns="1332000" rtlCol="0">
            <a:sp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を促進させるとともに、地域の活性化に寄与することを目的に、市町村及び公的な団体が実施する旅行者の受入環境整備にかかる事業及び観光拠点の魅力向上の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全８市町（大阪市、岸和田市、</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池田市、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八尾市、大東市、箕面市、田尻町、河南町）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事業に対し交付決定。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071390" y="2852936"/>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244518" y="287905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nvGrpSpPr>
          <p:cNvPr id="53" name="グループ化 52"/>
          <p:cNvGrpSpPr/>
          <p:nvPr/>
        </p:nvGrpSpPr>
        <p:grpSpPr>
          <a:xfrm>
            <a:off x="6708193" y="828000"/>
            <a:ext cx="792000" cy="216000"/>
            <a:chOff x="-1807864" y="2317564"/>
            <a:chExt cx="792000" cy="216000"/>
          </a:xfrm>
        </p:grpSpPr>
        <p:sp>
          <p:nvSpPr>
            <p:cNvPr id="56" name="楕円 5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8" name="グループ化 57"/>
          <p:cNvGrpSpPr/>
          <p:nvPr/>
        </p:nvGrpSpPr>
        <p:grpSpPr>
          <a:xfrm>
            <a:off x="1124702" y="3821314"/>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3" name="楕円 62"/>
          <p:cNvSpPr/>
          <p:nvPr/>
        </p:nvSpPr>
        <p:spPr>
          <a:xfrm>
            <a:off x="6942193" y="506285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2" name="図 1">
            <a:extLst>
              <a:ext uri="{FF2B5EF4-FFF2-40B4-BE49-F238E27FC236}">
                <a16:creationId xmlns:a16="http://schemas.microsoft.com/office/drawing/2014/main" id="{E2DBA1D0-9C86-EC5C-B55C-BDF8EE2C86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4153" y="3151204"/>
            <a:ext cx="1026000" cy="769501"/>
          </a:xfrm>
          <a:prstGeom prst="rect">
            <a:avLst/>
          </a:prstGeom>
        </p:spPr>
      </p:pic>
      <p:pic>
        <p:nvPicPr>
          <p:cNvPr id="5" name="図 4">
            <a:extLst>
              <a:ext uri="{FF2B5EF4-FFF2-40B4-BE49-F238E27FC236}">
                <a16:creationId xmlns:a16="http://schemas.microsoft.com/office/drawing/2014/main" id="{48B0CB48-E10B-5AD1-821D-C34FDE16AC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24153" y="4051084"/>
            <a:ext cx="1009367" cy="775251"/>
          </a:xfrm>
          <a:prstGeom prst="rect">
            <a:avLst/>
          </a:prstGeom>
        </p:spPr>
      </p:pic>
      <p:sp>
        <p:nvSpPr>
          <p:cNvPr id="6" name="テキスト ボックス 5">
            <a:extLst>
              <a:ext uri="{FF2B5EF4-FFF2-40B4-BE49-F238E27FC236}">
                <a16:creationId xmlns:a16="http://schemas.microsoft.com/office/drawing/2014/main" id="{78924BF2-7DCF-A1B1-363B-AD9E84FBA995}"/>
              </a:ext>
            </a:extLst>
          </p:cNvPr>
          <p:cNvSpPr txBox="1"/>
          <p:nvPr/>
        </p:nvSpPr>
        <p:spPr>
          <a:xfrm>
            <a:off x="8491935" y="3881667"/>
            <a:ext cx="1181333" cy="203774"/>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多言語解説パネル</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096C5FDB-4165-7560-2573-DD6D411159CD}"/>
              </a:ext>
            </a:extLst>
          </p:cNvPr>
          <p:cNvSpPr txBox="1"/>
          <p:nvPr/>
        </p:nvSpPr>
        <p:spPr>
          <a:xfrm>
            <a:off x="8248688" y="4785792"/>
            <a:ext cx="1601110" cy="208840"/>
          </a:xfrm>
          <a:prstGeom prst="rect">
            <a:avLst/>
          </a:prstGeom>
          <a:noFill/>
        </p:spPr>
        <p:txBody>
          <a:bodyPr wrap="square">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地域ならではの観光資源を活用した商品開発</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p:cNvSpPr txBox="1"/>
          <p:nvPr/>
        </p:nvSpPr>
        <p:spPr>
          <a:xfrm>
            <a:off x="4952963" y="3636000"/>
            <a:ext cx="1995000" cy="3024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区域認定後に実施協定の締結を行い、開業に向けた取組みを進めていく。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関連協定等の締結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月：液状化対策工事の着手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indent="-108000">
              <a:lnSpc>
                <a:spcPts val="1000"/>
              </a:lnSpc>
              <a:buFont typeface="Meiryo UI" panose="020B0604030504040204" pitchFamily="50" charset="-128"/>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今後の予定（想定）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夏頃：</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準備工事の発注及び着手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春頃：</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建設工事の発注及び着手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夏頃：工事の完了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秋頃：ＩＲ施設の開業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4953000" y="1008000"/>
            <a:ext cx="1995000" cy="2340000"/>
          </a:xfrm>
          <a:prstGeom prst="rect">
            <a:avLst/>
          </a:prstGeom>
          <a:noFill/>
          <a:ln w="6350">
            <a:solidFill>
              <a:srgbClr val="4F81BD"/>
            </a:solidFill>
          </a:ln>
        </p:spPr>
        <p:txBody>
          <a:bodyPr wrap="square" rtlCol="0">
            <a:sp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を大阪の魅力を世界に発信する絶好の機会と捉え、落ち込んでいるインバウンド需要の回復と大阪への観光等誘客の促進を目的に、大阪府内の魅力ある観光資源等を活用したプロモーション動画を海外へ発信す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大阪の魅力を発信する動画の配信を実施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事業開始</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月に事業者と契約締結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月から海外への動画配信開始</a:t>
            </a:r>
            <a:endParaRPr lang="en-US" altLang="ja-JP" sz="7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機運醸成に向けて継続したプロモーションが課題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08000" y="1008000"/>
            <a:ext cx="4755450" cy="2640074"/>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の成功に向け、地元自治体として担うべき開催準備等を推進する。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 </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〇会場整備・交通アクセスにおいて、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年４月の開催に向け、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万博会場及び海外パビリオンの建設促進に向けた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施工環境の改善等、引き続き国や関係機関と調整を行っている。</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〇機運醸成に向けた取組について</a:t>
            </a:r>
          </a:p>
          <a:p>
            <a:pPr marL="85725" indent="-8572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全国知事会や指定都市市⾧会での万博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や、大阪府、千葉県、福岡市の連携による全国的な機運醸成の取組みを実施（通年）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「大阪・関西万博の成功に向けた機運醸成アクションプラン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(ver2.0)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」の策定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府域全体で官民一体となった機運醸成の取組みを推進する「地域連携タスクフォース」を万博推進局に設置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博覧会協会・経済界・府市が一つになり、効率的・戦略的に活動するため、博覧会協会に「機運醸成委員会」を設置し、「機運醸成行動計画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ver.1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」を策定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重点期間において開幕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日前イベントなど万博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イベントや市内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エリアにおける沿道バナーフラッグの掲出等シティドレッシングの実施（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〇参加促進に向けた取組について</a:t>
            </a:r>
          </a:p>
          <a:p>
            <a:pPr marL="85725" indent="-85725">
              <a:buFont typeface="Arial" panose="020B0604020202020204" pitchFamily="34" charset="0"/>
              <a:buChar char="•"/>
              <a:tabLst>
                <a:tab pos="85725" algn="l"/>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大阪・関西万博ボランティアについて、７月に運営等業務にかかる委託契約を締結。活動内容の具体化に向け、博覧会協会及び交通事業者等と調整をするとともに、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月中の募集開始に向けて、応募システムの構築など、準備を進めている。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buFont typeface="Arial" panose="020B0604020202020204" pitchFamily="34" charset="0"/>
              <a:buChar char="•"/>
              <a:tabLst>
                <a:tab pos="85725" algn="l"/>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自治体参加催事について、府内市町村及び府市部局（区役所含む）へ意向調査及びヒアリングを行い、博覧会協会へ催事の企画案（概要）を６月に提出。府内すべての市町村で構成する「市町村催事参加委員会」を７月に設置。府と府内市町村が連携した催事の実施をめざし、博覧会協会と調整を進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44000" indent="-72000">
              <a:lnSpc>
                <a:spcPts val="1000"/>
              </a:lnSpc>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08000" y="3933056"/>
            <a:ext cx="4764170" cy="2735984"/>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豊臣石垣公開施設の建設工事を計画に沿って着実に実施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公募により事業者を選定し公園整備に着手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年春の豊臣石垣公開施設オープンをめざし、施設整備工事、遺構モニタリング 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難波宮跡公園北部ブロックの公園整備及び南部ブロックの管理運営事業者の公募を実施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事業者決定。整備着手に向けた協議・契約締結等を実施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公園整備・完成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028756" y="998244"/>
            <a:ext cx="2772000" cy="4951036"/>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パビリオン別館の建設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太陽の塔初代黄金の顔等、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年大阪万博のレガシーを中心に常設展示を行うほか、屋内イベントが開催できるスペースと機能を備えた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パビリオン別館を建設。展示内容等について、万博公園運営審議会の意見を聴取するなど充実を図る。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環境アセスメント開始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会社　共同企業体）の決定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環境アセスメントの具体的な協議を開始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契約締結（建築工事）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契約締結（展示設計・修復・設置）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08000" y="808950"/>
            <a:ext cx="4755450" cy="215444"/>
          </a:xfrm>
          <a:prstGeom prst="rect">
            <a:avLst/>
          </a:prstGeom>
          <a:solidFill>
            <a:srgbClr val="4F81BD"/>
          </a:solidFill>
          <a:ln w="6350">
            <a:solidFill>
              <a:srgbClr val="4F81BD"/>
            </a:solidFill>
          </a:ln>
        </p:spPr>
        <p:txBody>
          <a:bodyPr wrap="square" rtlCol="0">
            <a:spAutoFit/>
          </a:bodyPr>
          <a:lstStyle/>
          <a:p>
            <a:r>
              <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2760942580"/>
              </p:ext>
            </p:extLst>
          </p:nvPr>
        </p:nvGraphicFramePr>
        <p:xfrm>
          <a:off x="72000" y="40413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を含む国際観光拠点形成をはじめとした世界第一級の文化・観光拠点形成・発信や、水と光のまちづくりといった大阪ならではの魅力創出等、各種プロジェクトを着実に推進している。今後も、</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pic>
        <p:nvPicPr>
          <p:cNvPr id="36" name="図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4848" y="1367413"/>
            <a:ext cx="1169666" cy="666929"/>
          </a:xfrm>
          <a:prstGeom prst="rect">
            <a:avLst/>
          </a:prstGeom>
        </p:spPr>
      </p:pic>
      <p:sp>
        <p:nvSpPr>
          <p:cNvPr id="71" name="テキスト ボックス 70"/>
          <p:cNvSpPr txBox="1"/>
          <p:nvPr/>
        </p:nvSpPr>
        <p:spPr>
          <a:xfrm>
            <a:off x="4952925" y="3420000"/>
            <a:ext cx="1995037" cy="213612"/>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sp>
        <p:nvSpPr>
          <p:cNvPr id="48" name="テキスト ボックス 47"/>
          <p:cNvSpPr txBox="1"/>
          <p:nvPr/>
        </p:nvSpPr>
        <p:spPr>
          <a:xfrm>
            <a:off x="105244" y="3727297"/>
            <a:ext cx="476417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pic>
        <p:nvPicPr>
          <p:cNvPr id="56" name="図 5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61312" y="4680000"/>
            <a:ext cx="1944216" cy="1176566"/>
          </a:xfrm>
          <a:prstGeom prst="rect">
            <a:avLst/>
          </a:prstGeom>
        </p:spPr>
      </p:pic>
      <p:sp>
        <p:nvSpPr>
          <p:cNvPr id="58" name="テキスト ボックス 57"/>
          <p:cNvSpPr txBox="1"/>
          <p:nvPr/>
        </p:nvSpPr>
        <p:spPr>
          <a:xfrm>
            <a:off x="7020000" y="808180"/>
            <a:ext cx="2772000" cy="21551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60" name="テキスト ボックス 59"/>
          <p:cNvSpPr txBox="1"/>
          <p:nvPr/>
        </p:nvSpPr>
        <p:spPr>
          <a:xfrm>
            <a:off x="4944244" y="810084"/>
            <a:ext cx="2003755" cy="213612"/>
          </a:xfrm>
          <a:prstGeom prst="rect">
            <a:avLst/>
          </a:prstGeom>
          <a:solidFill>
            <a:srgbClr val="4F81BD"/>
          </a:solidFill>
          <a:ln w="6350">
            <a:solidFill>
              <a:srgbClr val="4F81BD"/>
            </a:solidFill>
          </a:ln>
        </p:spPr>
        <p:txBody>
          <a:bodyPr wrap="square" rtlCol="0">
            <a:spAutoFit/>
          </a:bodyPr>
          <a:lstStyle/>
          <a:p>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大阪魅力発信事業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p:cNvGrpSpPr/>
          <p:nvPr/>
        </p:nvGrpSpPr>
        <p:grpSpPr>
          <a:xfrm>
            <a:off x="6033208" y="3420000"/>
            <a:ext cx="792000" cy="216000"/>
            <a:chOff x="-1807864" y="2317564"/>
            <a:chExt cx="792000" cy="216000"/>
          </a:xfrm>
        </p:grpSpPr>
        <p:sp>
          <p:nvSpPr>
            <p:cNvPr id="31" name="楕円 3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2" name="楕円 3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33" name="グループ化 32"/>
          <p:cNvGrpSpPr/>
          <p:nvPr/>
        </p:nvGrpSpPr>
        <p:grpSpPr>
          <a:xfrm>
            <a:off x="1505107" y="800475"/>
            <a:ext cx="792000" cy="216000"/>
            <a:chOff x="-1807864" y="2317564"/>
            <a:chExt cx="792000" cy="216000"/>
          </a:xfrm>
        </p:grpSpPr>
        <p:sp>
          <p:nvSpPr>
            <p:cNvPr id="35" name="楕円 3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7" name="楕円 3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38" name="グループ化 37"/>
          <p:cNvGrpSpPr/>
          <p:nvPr/>
        </p:nvGrpSpPr>
        <p:grpSpPr>
          <a:xfrm>
            <a:off x="1505107" y="3727839"/>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1" name="楕円 40"/>
          <p:cNvSpPr/>
          <p:nvPr/>
        </p:nvSpPr>
        <p:spPr>
          <a:xfrm>
            <a:off x="6213160"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42" name="楕円 41"/>
          <p:cNvSpPr/>
          <p:nvPr/>
        </p:nvSpPr>
        <p:spPr>
          <a:xfrm>
            <a:off x="83795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43" name="正方形/長方形 42">
            <a:extLst>
              <a:ext uri="{FF2B5EF4-FFF2-40B4-BE49-F238E27FC236}">
                <a16:creationId xmlns:a16="http://schemas.microsoft.com/office/drawing/2014/main" id="{D22C0E80-0AC7-4259-A20E-107EAD893D37}"/>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173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0D52F0DC-53D2-4D11-9379-9F4F6DDB2196}"/>
              </a:ext>
            </a:extLst>
          </p:cNvPr>
          <p:cNvSpPr txBox="1"/>
          <p:nvPr/>
        </p:nvSpPr>
        <p:spPr>
          <a:xfrm>
            <a:off x="6537175" y="630265"/>
            <a:ext cx="3296205" cy="6120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舟運をはじめ水辺も楽しめる観光メニューが集結するターミナルの整備、水辺魅力の向上や、舟運活性化に資する空間・景観整備を行う。</a:t>
            </a:r>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夜間景観における水辺の魅力向上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中之島夜間景観の質の向上と永続化に向け、新たなライトアップ施設の設置や既存施設の更新を実施する。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万博を契機に新たな船着場の活用等による乗船機会の創出</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水都大阪のファンづくりとブランディングのさらなる強化</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端建蔵橋のライトアップ詳細設計の実施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にぎわい施設を整備する民間事業者の決定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船着場整備工事に発注手続き開始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兵庫連携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大阪・神戸間の航路の実現に向けたモニタークルーズの社会実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本町橋～農人橋間（右岸側）空間整備等</a:t>
            </a:r>
          </a:p>
          <a:p>
            <a:pPr lvl="0">
              <a:lnSpc>
                <a:spcPts val="1000"/>
              </a:lnSpc>
            </a:pPr>
            <a:r>
              <a:rPr lang="zh-TW" altLang="en-US" sz="700" dirty="0">
                <a:latin typeface="Meiryo UI" panose="020B0604030504040204" pitchFamily="50" charset="-128"/>
                <a:ea typeface="Meiryo UI" panose="020B0604030504040204" pitchFamily="50" charset="-128"/>
                <a:cs typeface="Meiryo UI" panose="020B0604030504040204" pitchFamily="50" charset="-128"/>
              </a:rPr>
              <a:t>  （右岸側）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契約、着手（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年度工事、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成予定）</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水と光を活かした魅力創出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万博開幕時の景観創出に向けた周辺環境調査及び実証実験を実施中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万博インパクトを活用した、水辺のにぎわい創出や舟運の活性化に向けた</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取組みの実施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四季の水辺ならではの魅力を活かした水都大阪ウイークの実施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水上ミニ花火</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月の第４金曜日（原則）及び万博開催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年前と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日前の計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端建蔵橋のライトアップ基本設計完了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296816" y="648000"/>
            <a:ext cx="3168000" cy="2695575"/>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取組みを、大阪府、堺市、羽曳野市、藤井寺市が一体となり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海外メディア（</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タイムズ）を活用した記事の制作及び広告配信（海外メディア</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サイト内および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広告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配信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（海外メディアサイト内）ネイティブ広告（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万回以上）</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）ターゲティング広告（</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ja-JP" altLang="en-US" sz="7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資産の水質調査及び墳丘調査を実施中</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・電子版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タイムズへの</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記事・周遊動画掲載（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月配信） </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でのターゲティング広告を実施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（第１回配信：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R5.12.22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R6.1.4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ページ</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内でのネイティブ広告を</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月下旬より実施（</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万回目標）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2619" y="647999"/>
            <a:ext cx="3168000" cy="6084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「食」のブランディングに向けた取組み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①体験商品の販売実績</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食の魅力を掲載するサイトを制作。食体験メニューを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1,268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６次化に取組む事業者数（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件）人材育成研修・交流会（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の活用等、大阪産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の魅力発信に努めている。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・食を活用した着地型観光コンテンツ「あじわい大阪」のプログラムを造成し、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月より販売を開始。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・４件のプログラムを実施。（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72" name="テキスト ボックス 71"/>
          <p:cNvSpPr txBox="1"/>
          <p:nvPr/>
        </p:nvSpPr>
        <p:spPr>
          <a:xfrm>
            <a:off x="72619" y="432000"/>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sp>
        <p:nvSpPr>
          <p:cNvPr id="32" name="テキスト ボックス 31"/>
          <p:cNvSpPr txBox="1"/>
          <p:nvPr/>
        </p:nvSpPr>
        <p:spPr>
          <a:xfrm>
            <a:off x="3296816"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0204" y="1153938"/>
            <a:ext cx="979538" cy="553901"/>
          </a:xfrm>
          <a:prstGeom prst="rect">
            <a:avLst/>
          </a:prstGeom>
        </p:spPr>
      </p:pic>
      <p:sp>
        <p:nvSpPr>
          <p:cNvPr id="41" name="テキスト ボックス 40">
            <a:extLst>
              <a:ext uri="{FF2B5EF4-FFF2-40B4-BE49-F238E27FC236}">
                <a16:creationId xmlns:a16="http://schemas.microsoft.com/office/drawing/2014/main" id="{597D83AE-A6B1-478D-B32C-37C0DC793CED}"/>
              </a:ext>
            </a:extLst>
          </p:cNvPr>
          <p:cNvSpPr txBox="1"/>
          <p:nvPr/>
        </p:nvSpPr>
        <p:spPr>
          <a:xfrm>
            <a:off x="6537176" y="432000"/>
            <a:ext cx="3296204"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6953450" y="432000"/>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8" name="楕円 57"/>
          <p:cNvSpPr/>
          <p:nvPr/>
        </p:nvSpPr>
        <p:spPr>
          <a:xfrm>
            <a:off x="5360204" y="4577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5" name="テキスト ボックス 34"/>
          <p:cNvSpPr txBox="1"/>
          <p:nvPr/>
        </p:nvSpPr>
        <p:spPr>
          <a:xfrm>
            <a:off x="8049344" y="6547985"/>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冬の水都大阪ウイーク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897216" y="6547985"/>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秋の水都大阪ウイーク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ACF4FFCC-649C-469F-A562-F94CDC39F391}"/>
              </a:ext>
            </a:extLst>
          </p:cNvPr>
          <p:cNvSpPr/>
          <p:nvPr/>
        </p:nvSpPr>
        <p:spPr>
          <a:xfrm>
            <a:off x="9546696"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7" name="テキスト ボックス 46">
            <a:extLst>
              <a:ext uri="{FF2B5EF4-FFF2-40B4-BE49-F238E27FC236}">
                <a16:creationId xmlns:a16="http://schemas.microsoft.com/office/drawing/2014/main" id="{E40C0C29-25F5-4A8A-9A15-766B93C6DF2B}"/>
              </a:ext>
            </a:extLst>
          </p:cNvPr>
          <p:cNvSpPr txBox="1"/>
          <p:nvPr/>
        </p:nvSpPr>
        <p:spPr>
          <a:xfrm>
            <a:off x="3296816" y="3573016"/>
            <a:ext cx="3168000" cy="3179460"/>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を契機として、大阪に多くの人を呼び込むスポーツツーリズムを展開することで、スポーツを中心とした大阪の都市魅力の向上・地域活性化を図り、万博の「いのち輝く」をテーマとしたスポーツ都市大阪の形成に取り組むことで、府市連携して大阪の成長を加速させ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・イベント参加者の満足度・万博認知度向上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：計画通りに進捗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○イベント実施状況（予定含む）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トライアスロンネクスポ　大阪城公園太陽の広場</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てんしば</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ららぽーと堺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その他、既存アーバンスポーツ施設を活用した出前型イベントを実施（計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296816" y="3381008"/>
            <a:ext cx="3168000" cy="217163"/>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「いのち輝く」スポーツ都市大阪創出事業</a:t>
            </a:r>
          </a:p>
        </p:txBody>
      </p:sp>
      <p:grpSp>
        <p:nvGrpSpPr>
          <p:cNvPr id="55" name="グループ化 54">
            <a:extLst>
              <a:ext uri="{FF2B5EF4-FFF2-40B4-BE49-F238E27FC236}">
                <a16:creationId xmlns:a16="http://schemas.microsoft.com/office/drawing/2014/main" id="{98C948C0-74FB-44C5-B97D-DFECDC9C3DAC}"/>
              </a:ext>
            </a:extLst>
          </p:cNvPr>
          <p:cNvGrpSpPr/>
          <p:nvPr/>
        </p:nvGrpSpPr>
        <p:grpSpPr>
          <a:xfrm>
            <a:off x="4940911" y="3388005"/>
            <a:ext cx="792000" cy="216000"/>
            <a:chOff x="-1871158" y="2379763"/>
            <a:chExt cx="792000" cy="216000"/>
          </a:xfrm>
        </p:grpSpPr>
        <p:sp>
          <p:nvSpPr>
            <p:cNvPr id="59" name="楕円 58">
              <a:extLst>
                <a:ext uri="{FF2B5EF4-FFF2-40B4-BE49-F238E27FC236}">
                  <a16:creationId xmlns:a16="http://schemas.microsoft.com/office/drawing/2014/main" id="{8C6C2089-4B5D-410D-9571-5A2FC3C90B09}"/>
                </a:ext>
              </a:extLst>
            </p:cNvPr>
            <p:cNvSpPr/>
            <p:nvPr/>
          </p:nvSpPr>
          <p:spPr>
            <a:xfrm>
              <a:off x="-1637158" y="2397532"/>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0" name="楕円 59">
              <a:extLst>
                <a:ext uri="{FF2B5EF4-FFF2-40B4-BE49-F238E27FC236}">
                  <a16:creationId xmlns:a16="http://schemas.microsoft.com/office/drawing/2014/main" id="{EACF75C5-0BE7-4E95-86EF-8003E72FEBE9}"/>
                </a:ext>
              </a:extLst>
            </p:cNvPr>
            <p:cNvSpPr/>
            <p:nvPr/>
          </p:nvSpPr>
          <p:spPr>
            <a:xfrm>
              <a:off x="-1871158" y="2379763"/>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56" name="図 55">
            <a:extLst>
              <a:ext uri="{FF2B5EF4-FFF2-40B4-BE49-F238E27FC236}">
                <a16:creationId xmlns:a16="http://schemas.microsoft.com/office/drawing/2014/main" id="{2A6F5935-677C-4F46-AF54-126D30A9A507}"/>
              </a:ext>
            </a:extLst>
          </p:cNvPr>
          <p:cNvPicPr>
            <a:picLocks noChangeAspect="1"/>
          </p:cNvPicPr>
          <p:nvPr/>
        </p:nvPicPr>
        <p:blipFill>
          <a:blip r:embed="rId4"/>
          <a:stretch>
            <a:fillRect/>
          </a:stretch>
        </p:blipFill>
        <p:spPr>
          <a:xfrm>
            <a:off x="5261856" y="4797152"/>
            <a:ext cx="1120168" cy="752436"/>
          </a:xfrm>
          <a:prstGeom prst="rect">
            <a:avLst/>
          </a:prstGeom>
        </p:spPr>
      </p:pic>
      <p:pic>
        <p:nvPicPr>
          <p:cNvPr id="57" name="図 56">
            <a:extLst>
              <a:ext uri="{FF2B5EF4-FFF2-40B4-BE49-F238E27FC236}">
                <a16:creationId xmlns:a16="http://schemas.microsoft.com/office/drawing/2014/main" id="{8A78EA28-6AED-4CF7-BCB1-6821BF6E4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408" y="5635094"/>
            <a:ext cx="1128514" cy="752436"/>
          </a:xfrm>
          <a:prstGeom prst="rect">
            <a:avLst/>
          </a:prstGeom>
        </p:spPr>
      </p:pic>
      <p:pic>
        <p:nvPicPr>
          <p:cNvPr id="36" name="図 35">
            <a:extLst>
              <a:ext uri="{FF2B5EF4-FFF2-40B4-BE49-F238E27FC236}">
                <a16:creationId xmlns:a16="http://schemas.microsoft.com/office/drawing/2014/main" id="{4108FE77-C5A5-4AF1-A955-6A0B4A462DD3}"/>
              </a:ext>
            </a:extLst>
          </p:cNvPr>
          <p:cNvPicPr>
            <a:picLocks noChangeAspect="1"/>
          </p:cNvPicPr>
          <p:nvPr/>
        </p:nvPicPr>
        <p:blipFill>
          <a:blip r:embed="rId6"/>
          <a:stretch>
            <a:fillRect/>
          </a:stretch>
        </p:blipFill>
        <p:spPr>
          <a:xfrm>
            <a:off x="1038141" y="5343685"/>
            <a:ext cx="2087566" cy="1306413"/>
          </a:xfrm>
          <a:prstGeom prst="rect">
            <a:avLst/>
          </a:prstGeom>
        </p:spPr>
      </p:pic>
      <p:pic>
        <p:nvPicPr>
          <p:cNvPr id="38" name="図 37">
            <a:extLst>
              <a:ext uri="{FF2B5EF4-FFF2-40B4-BE49-F238E27FC236}">
                <a16:creationId xmlns:a16="http://schemas.microsoft.com/office/drawing/2014/main" id="{FDCB18A4-048C-43AA-9DB1-8F89C98E2018}"/>
              </a:ext>
            </a:extLst>
          </p:cNvPr>
          <p:cNvPicPr>
            <a:picLocks noChangeAspect="1"/>
          </p:cNvPicPr>
          <p:nvPr/>
        </p:nvPicPr>
        <p:blipFill rotWithShape="1">
          <a:blip r:embed="rId7" cstate="print"/>
          <a:srcRect b="7179"/>
          <a:stretch/>
        </p:blipFill>
        <p:spPr>
          <a:xfrm>
            <a:off x="7109755" y="5877272"/>
            <a:ext cx="1068789" cy="700049"/>
          </a:xfrm>
          <a:prstGeom prst="rect">
            <a:avLst/>
          </a:prstGeom>
        </p:spPr>
      </p:pic>
      <p:pic>
        <p:nvPicPr>
          <p:cNvPr id="48" name="図 47">
            <a:extLst>
              <a:ext uri="{FF2B5EF4-FFF2-40B4-BE49-F238E27FC236}">
                <a16:creationId xmlns:a16="http://schemas.microsoft.com/office/drawing/2014/main" id="{B31EBFC2-7173-480C-9727-3675091E3F68}"/>
              </a:ext>
            </a:extLst>
          </p:cNvPr>
          <p:cNvPicPr>
            <a:picLocks noChangeAspect="1"/>
          </p:cNvPicPr>
          <p:nvPr/>
        </p:nvPicPr>
        <p:blipFill rotWithShape="1">
          <a:blip r:embed="rId8" cstate="print"/>
          <a:srcRect b="10617"/>
          <a:stretch/>
        </p:blipFill>
        <p:spPr>
          <a:xfrm>
            <a:off x="8261883" y="5877272"/>
            <a:ext cx="1068789" cy="700049"/>
          </a:xfrm>
          <a:prstGeom prst="rect">
            <a:avLst/>
          </a:prstGeom>
        </p:spPr>
      </p:pic>
    </p:spTree>
    <p:extLst>
      <p:ext uri="{BB962C8B-B14F-4D97-AF65-F5344CB8AC3E}">
        <p14:creationId xmlns:p14="http://schemas.microsoft.com/office/powerpoint/2010/main" val="2955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72000" y="684000"/>
            <a:ext cx="4752000" cy="1500083"/>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光のルネサンス」、地域団体等が展開するエリアプログラムを一体的に展開して、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〇 「大阪・光の饗宴」を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都市魅力の発信やブランドの向上を図った。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「御堂筋イルミネーション」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a:t>
            </a:r>
            <a:endParaRPr lang="ja-JP" altLang="en-US"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（ただし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日まで一部点灯）実施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7308000" y="3635992"/>
            <a:ext cx="2448000" cy="268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誘致などの事業に取組み、来阪宿泊数等を増加させることで、新たな観光関連産業の振興や地域の活性化につなげ、経済効果の向上を図る。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マーケテイング事業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市に対してコンサルティングを実施しコンテンツを造成。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来年度に向けて約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市町に支援を提案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観光アプリの開発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月リリースし、ダウンロード数増加に向けプロモーション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府域周遊の取組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・大阪府内市町村観光担当者と旅行会社等による地域の観光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資源の活用に向けた商談会を実施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A050B08E-2E1F-4BEC-A94D-A8F13E8D69DA}"/>
              </a:ext>
            </a:extLst>
          </p:cNvPr>
          <p:cNvSpPr txBox="1"/>
          <p:nvPr/>
        </p:nvSpPr>
        <p:spPr>
          <a:xfrm>
            <a:off x="72000" y="3635992"/>
            <a:ext cx="3180973" cy="3168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ＪＲ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キャンペーン実施のための推進体制の立ち上げおよび推進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日に推進協議会を設立。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年度の全国宣伝販売促進会議・エクスカーションに向けて、観光素材の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集約ために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WG</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を設置し検討を実施。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年度のプレキャンペーンでのオープニングイベントの内容について調整中。</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23045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82" name="テキスト ボックス 81"/>
          <p:cNvSpPr txBox="1"/>
          <p:nvPr/>
        </p:nvSpPr>
        <p:spPr>
          <a:xfrm>
            <a:off x="4968000" y="468000"/>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43" name="テキスト ボックス 42"/>
          <p:cNvSpPr txBox="1"/>
          <p:nvPr/>
        </p:nvSpPr>
        <p:spPr>
          <a:xfrm>
            <a:off x="71999" y="468000"/>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26" name="テキスト ボックス 25"/>
          <p:cNvSpPr txBox="1"/>
          <p:nvPr/>
        </p:nvSpPr>
        <p:spPr>
          <a:xfrm>
            <a:off x="-1" y="275073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727755278"/>
              </p:ext>
            </p:extLst>
          </p:nvPr>
        </p:nvGraphicFramePr>
        <p:xfrm>
          <a:off x="72000" y="299695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府内各地を訪れ食やスポーツなどを楽しめる都市の実現をめざし、マイクロツーリズムを起点とする国内からの誘客強化に取り組んでいる。今後も、府内の魅力的なコンテンツの発掘や磨き上げにより、府域の周遊性を高めていくとともに、インバウンド獲得に向けた取組み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72000" y="3419992"/>
            <a:ext cx="3180972"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284A540-F017-4B89-BD83-379589B4CEC3}"/>
              </a:ext>
            </a:extLst>
          </p:cNvPr>
          <p:cNvSpPr txBox="1"/>
          <p:nvPr/>
        </p:nvSpPr>
        <p:spPr>
          <a:xfrm>
            <a:off x="3347365" y="3419992"/>
            <a:ext cx="388858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（大阪の観光資源の強みを活かした集客・周遊事業）</a:t>
            </a:r>
            <a:endParaRPr lang="zh-TW"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308000" y="3419992"/>
            <a:ext cx="24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2" name="Picture 8" descr="「大阪来てなキャンペーン」ロゴ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1039" y="4003218"/>
            <a:ext cx="814914" cy="634122"/>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8120310" y="2218668"/>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御堂筋ランウェイ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sp>
        <p:nvSpPr>
          <p:cNvPr id="8" name="大かっこ 7">
            <a:extLst>
              <a:ext uri="{FF2B5EF4-FFF2-40B4-BE49-F238E27FC236}">
                <a16:creationId xmlns:a16="http://schemas.microsoft.com/office/drawing/2014/main" id="{92A75F94-3869-4EA8-A9EE-C5564C957FA2}"/>
              </a:ext>
            </a:extLst>
          </p:cNvPr>
          <p:cNvSpPr/>
          <p:nvPr/>
        </p:nvSpPr>
        <p:spPr>
          <a:xfrm>
            <a:off x="248919" y="1799304"/>
            <a:ext cx="2673385" cy="30077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1" name="グループ化 40"/>
          <p:cNvGrpSpPr/>
          <p:nvPr/>
        </p:nvGrpSpPr>
        <p:grpSpPr>
          <a:xfrm>
            <a:off x="804922" y="478800"/>
            <a:ext cx="792000" cy="216000"/>
            <a:chOff x="-1807864" y="2317564"/>
            <a:chExt cx="792000" cy="216000"/>
          </a:xfrm>
        </p:grpSpPr>
        <p:sp>
          <p:nvSpPr>
            <p:cNvPr id="47" name="楕円 4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0" name="グループ化 59"/>
          <p:cNvGrpSpPr/>
          <p:nvPr/>
        </p:nvGrpSpPr>
        <p:grpSpPr>
          <a:xfrm>
            <a:off x="6948000" y="478800"/>
            <a:ext cx="792000" cy="216000"/>
            <a:chOff x="-1807864" y="2317564"/>
            <a:chExt cx="792000" cy="216000"/>
          </a:xfrm>
        </p:grpSpPr>
        <p:sp>
          <p:nvSpPr>
            <p:cNvPr id="61" name="楕円 6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2568222" y="3419992"/>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6" name="グループ化 65"/>
          <p:cNvGrpSpPr/>
          <p:nvPr/>
        </p:nvGrpSpPr>
        <p:grpSpPr>
          <a:xfrm>
            <a:off x="6609272" y="3429024"/>
            <a:ext cx="792000" cy="216000"/>
            <a:chOff x="-1807864" y="2317564"/>
            <a:chExt cx="792000" cy="216000"/>
          </a:xfrm>
        </p:grpSpPr>
        <p:sp>
          <p:nvSpPr>
            <p:cNvPr id="67" name="楕円 6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9" name="グループ化 68"/>
          <p:cNvGrpSpPr/>
          <p:nvPr/>
        </p:nvGrpSpPr>
        <p:grpSpPr>
          <a:xfrm>
            <a:off x="8193448" y="3419714"/>
            <a:ext cx="792000" cy="216000"/>
            <a:chOff x="-1807864" y="2317564"/>
            <a:chExt cx="792000" cy="216000"/>
          </a:xfrm>
        </p:grpSpPr>
        <p:sp>
          <p:nvSpPr>
            <p:cNvPr id="70" name="楕円 69"/>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1" name="楕円 7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33520" y="6453336"/>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01643" y="6076552"/>
            <a:ext cx="1117241" cy="612414"/>
          </a:xfrm>
          <a:prstGeom prst="rect">
            <a:avLst/>
          </a:prstGeom>
        </p:spPr>
      </p:pic>
      <p:sp>
        <p:nvSpPr>
          <p:cNvPr id="46" name="テキスト ボックス 45">
            <a:extLst>
              <a:ext uri="{FF2B5EF4-FFF2-40B4-BE49-F238E27FC236}">
                <a16:creationId xmlns:a16="http://schemas.microsoft.com/office/drawing/2014/main" id="{07387F59-4940-48AE-8D18-A98071FF55C1}"/>
              </a:ext>
            </a:extLst>
          </p:cNvPr>
          <p:cNvSpPr txBox="1"/>
          <p:nvPr/>
        </p:nvSpPr>
        <p:spPr>
          <a:xfrm>
            <a:off x="2802222" y="1933181"/>
            <a:ext cx="1877032"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御堂筋イルミネーション</a:t>
            </a:r>
            <a:endParaRPr kumimoji="1" lang="ja-JP" altLang="en-US" sz="600" dirty="0">
              <a:latin typeface="Meiryo UI" panose="020B0604030504040204" pitchFamily="50" charset="-128"/>
              <a:ea typeface="Meiryo UI" panose="020B0604030504040204" pitchFamily="50" charset="-128"/>
            </a:endParaRPr>
          </a:p>
        </p:txBody>
      </p:sp>
      <p:pic>
        <p:nvPicPr>
          <p:cNvPr id="48" name="図 47">
            <a:extLst>
              <a:ext uri="{FF2B5EF4-FFF2-40B4-BE49-F238E27FC236}">
                <a16:creationId xmlns:a16="http://schemas.microsoft.com/office/drawing/2014/main" id="{DA59E6DB-FAB1-4952-BCB0-13D44DFED3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95" y="1093005"/>
            <a:ext cx="1636617" cy="1091078"/>
          </a:xfrm>
          <a:prstGeom prst="rect">
            <a:avLst/>
          </a:prstGeom>
        </p:spPr>
      </p:pic>
      <p:pic>
        <p:nvPicPr>
          <p:cNvPr id="51" name="図 50">
            <a:extLst>
              <a:ext uri="{FF2B5EF4-FFF2-40B4-BE49-F238E27FC236}">
                <a16:creationId xmlns:a16="http://schemas.microsoft.com/office/drawing/2014/main" id="{D7FD8FE6-021F-4EE9-BFB3-B788E57560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64388" y="1093005"/>
            <a:ext cx="1439953" cy="856686"/>
          </a:xfrm>
          <a:prstGeom prst="rect">
            <a:avLst/>
          </a:prstGeom>
        </p:spPr>
      </p:pic>
      <p:pic>
        <p:nvPicPr>
          <p:cNvPr id="52" name="図 51">
            <a:extLst>
              <a:ext uri="{FF2B5EF4-FFF2-40B4-BE49-F238E27FC236}">
                <a16:creationId xmlns:a16="http://schemas.microsoft.com/office/drawing/2014/main" id="{6DE08B65-5516-4FAB-A2D7-4548B9B491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9555" y="4770376"/>
            <a:ext cx="1182445" cy="788350"/>
          </a:xfrm>
          <a:prstGeom prst="rect">
            <a:avLst/>
          </a:prstGeom>
        </p:spPr>
      </p:pic>
      <p:sp>
        <p:nvSpPr>
          <p:cNvPr id="55" name="テキスト ボックス 54">
            <a:extLst>
              <a:ext uri="{FF2B5EF4-FFF2-40B4-BE49-F238E27FC236}">
                <a16:creationId xmlns:a16="http://schemas.microsoft.com/office/drawing/2014/main" id="{72152C1E-EC11-496F-AAFF-1A69E6EF558A}"/>
              </a:ext>
            </a:extLst>
          </p:cNvPr>
          <p:cNvSpPr txBox="1"/>
          <p:nvPr/>
        </p:nvSpPr>
        <p:spPr>
          <a:xfrm>
            <a:off x="5889829" y="5539983"/>
            <a:ext cx="140189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万博開催</a:t>
            </a:r>
            <a:r>
              <a:rPr lang="en-US" altLang="ja-JP" sz="600" dirty="0">
                <a:latin typeface="Meiryo UI" panose="020B0604030504040204" pitchFamily="50" charset="-128"/>
                <a:ea typeface="Meiryo UI" panose="020B0604030504040204" pitchFamily="50" charset="-128"/>
              </a:rPr>
              <a:t>500</a:t>
            </a:r>
            <a:r>
              <a:rPr lang="ja-JP" altLang="en-US" sz="600" dirty="0">
                <a:latin typeface="Meiryo UI" panose="020B0604030504040204" pitchFamily="50" charset="-128"/>
                <a:ea typeface="Meiryo UI" panose="020B0604030504040204" pitchFamily="50" charset="-128"/>
              </a:rPr>
              <a:t>日イベント</a:t>
            </a:r>
            <a:endParaRPr kumimoji="1" lang="en-US" altLang="ja-JP" sz="600" dirty="0">
              <a:latin typeface="Meiryo UI" panose="020B0604030504040204" pitchFamily="50" charset="-128"/>
              <a:ea typeface="Meiryo UI" panose="020B0604030504040204" pitchFamily="50" charset="-128"/>
            </a:endParaRPr>
          </a:p>
        </p:txBody>
      </p:sp>
      <p:sp>
        <p:nvSpPr>
          <p:cNvPr id="50" name="テキスト ボックス 80">
            <a:extLst>
              <a:ext uri="{FF2B5EF4-FFF2-40B4-BE49-F238E27FC236}">
                <a16:creationId xmlns:a16="http://schemas.microsoft.com/office/drawing/2014/main" id="{55965A16-CD31-47BE-AA6A-004953497F51}"/>
              </a:ext>
            </a:extLst>
          </p:cNvPr>
          <p:cNvSpPr txBox="1"/>
          <p:nvPr/>
        </p:nvSpPr>
        <p:spPr>
          <a:xfrm>
            <a:off x="4969914" y="676569"/>
            <a:ext cx="4752000" cy="1944000"/>
          </a:xfrm>
          <a:prstGeom prst="rect">
            <a:avLst/>
          </a:prstGeom>
          <a:noFill/>
          <a:ln w="6350">
            <a:solidFill>
              <a:srgbClr val="4F81BD"/>
            </a:solidFill>
          </a:ln>
        </p:spPr>
        <p:txBody>
          <a:bodyPr wrap="square" rtlCol="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プロモーションイベントを開催するとともに万博の機運醸成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話題性のあるキラーコンテンツを実施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日に御堂筋ランウェイ</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を開催</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エンターテインメント、日本文化、パフォーマンスなど非日常的なオンリーワン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コンテンツを実施することで、大阪の魅力を広く発信（来場者数約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GENERATIONS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開幕スペシャルパフォーマンス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アンミカ・中条あやみらによる万博ユニフォームファッションショー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MISIA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スペシャルプログラム</a:t>
            </a:r>
          </a:p>
        </p:txBody>
      </p:sp>
      <p:sp>
        <p:nvSpPr>
          <p:cNvPr id="53" name="テキスト ボックス 52">
            <a:extLst>
              <a:ext uri="{FF2B5EF4-FFF2-40B4-BE49-F238E27FC236}">
                <a16:creationId xmlns:a16="http://schemas.microsoft.com/office/drawing/2014/main" id="{E0A4E2B2-ACAB-43FC-A6B2-3EC4873C0B1F}"/>
              </a:ext>
            </a:extLst>
          </p:cNvPr>
          <p:cNvSpPr txBox="1"/>
          <p:nvPr/>
        </p:nvSpPr>
        <p:spPr>
          <a:xfrm>
            <a:off x="3347522" y="3635992"/>
            <a:ext cx="3888431" cy="3168000"/>
          </a:xfrm>
          <a:prstGeom prst="rect">
            <a:avLst/>
          </a:prstGeom>
          <a:noFill/>
          <a:ln w="6350">
            <a:solidFill>
              <a:srgbClr val="4F81BD"/>
            </a:solidFill>
          </a:ln>
        </p:spPr>
        <p:txBody>
          <a:bodyPr wrap="square" rtlCol="0">
            <a:sp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年大阪・関西万博を見据え、街並み、歴史・文化芸術、祭、食、エンタメなどの大阪の強みを活かしたイベント等の実施により、大阪への集客・府内周遊の促進及び万博の機運醸成につなげる。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大阪市内エリア及び北摂、北河内、中河内、南河内、泉州の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国内外から注目され集客が期待できるイベント等を実施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周遊促進企画の実施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上記５エリア内の観光スポットを訪問し、楽しんで周遊していただける企画を実施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（うち５エリアで実施する集客企画の参加者延べ２万人）</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５エリアで実施する周遊企画の参加者延べ４千人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音食キッチン（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FOOD LAB)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大阪逸品広場（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御堂筋オータムパーティー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（大阪市御堂筋）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中之島アニメ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BOX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（大阪市中央公会堂）</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NAKANOSHIMA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CIRCUIT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（大阪市中央公会堂周辺）</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TOY BOX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門真（海洋堂ホビーランド）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大阪来てな！キャンペーン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×GENERATIONS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～声で巡る大阪～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（北摂・中河内エリア）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a:latin typeface="Meiryo UI" panose="020B0604030504040204" pitchFamily="50" charset="-128"/>
                <a:ea typeface="Meiryo UI" panose="020B0604030504040204" pitchFamily="50" charset="-128"/>
                <a:cs typeface="Meiryo UI" panose="020B0604030504040204" pitchFamily="50" charset="-128"/>
              </a:rPr>
              <a:t>日 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来てな！万博開催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NHK</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大阪ホール）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 DAYS(JR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 DAYS in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吹田総合車両所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西日本吹田総合車両所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　　　　 食や歴史などをテーマとしたイベント等を実施予定</a:t>
            </a:r>
          </a:p>
        </p:txBody>
      </p:sp>
    </p:spTree>
    <p:extLst>
      <p:ext uri="{BB962C8B-B14F-4D97-AF65-F5344CB8AC3E}">
        <p14:creationId xmlns:p14="http://schemas.microsoft.com/office/powerpoint/2010/main" val="320867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72000" y="4293368"/>
            <a:ext cx="4988994" cy="2232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ため、官民が一体となって戦略的に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ハイブリッド開催支援事業を利用した主催者のうち、本助成制度が大阪での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開催の判断要素の一つになったと回答した割合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募集開始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交付申請件数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登録受付開始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関連事業者及び大阪観光局で構成する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Team OSAKA 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主催者等に向けた誘致・創出の働きかけを継続して実施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313040" y="4294800"/>
            <a:ext cx="4478960" cy="223574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ツーリズム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ジャパンにおいて、レセプションや特設ステージでイベントを実施するとともに、特設コーナーを活用した兵庫県との共同出展を行い、大阪・関西万博の魅力や兵庫県との広域観光エリアとしての観光ＰＲ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大阪・関西万博の魅力発信。</a:t>
            </a: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兵庫県との広域観光エリアとしての観光ＰＲの実施。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strike="dbl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インテックス大阪にて開催。</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・ウェルカムレセプションでの魅力発信・トッププロモーションの実施</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万博応援音頭、特別公演（ユニバーサル・スタジオ・ジャパン）</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大阪府知事によるトッププロモーション（開催地挨拶、兵庫・大阪連携の紹介）</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・ブース出展</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大阪の観光コンテンツ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大阪・関西万博、大阪産（もん）の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兵庫県（ひょうご観光本部）、大阪観光局のブースと連携したクイズラリー</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兵庫県マスコット「はばタン」と大阪府広報担当副知事「もずやん」との写真撮影、広域周遊コースの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 </a:t>
            </a:r>
          </a:p>
        </p:txBody>
      </p:sp>
      <p:sp>
        <p:nvSpPr>
          <p:cNvPr id="72" name="テキスト ボックス 71"/>
          <p:cNvSpPr txBox="1"/>
          <p:nvPr/>
        </p:nvSpPr>
        <p:spPr>
          <a:xfrm>
            <a:off x="72000" y="611999"/>
            <a:ext cx="4232928" cy="2735877"/>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観光分野における兵庫・大阪の連携を進め、世界有数の広域観光エリアを形成し、</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時における県内・府内への滞在、周遊促進につなげるため、兵庫・大阪がもつ多彩な観光資源等を活かした新たな「観光コンテンツ」及びそれらをつなぐ「広域周遊モデルコース」を造成することにより、兵庫・大阪エリアの広域周遊の促進を図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・来訪者の満足度：</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・再訪意向：</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〇観光コンテンツの造成</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新規観光コンテンツを</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件造成（兵庫県５件・大阪府５件）し、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順次</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OTA</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サイトへ掲載開始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ツーリズム</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TEJ</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）大阪府ブースにてパネル展示・リーフレット</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配布を行い、上記新規観光コンテンツを</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〇広域周遊モデルコースの造成 </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月中旬頃</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上記の新規観光コンテンツと既存の体験コンテンツ等をテーマ別に組み合わせ、</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万博来場者を想定した、６本の広域周遊モデルコースを造成</a:t>
            </a: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32" name="テキスト ボックス 31"/>
          <p:cNvSpPr txBox="1"/>
          <p:nvPr/>
        </p:nvSpPr>
        <p:spPr>
          <a:xfrm>
            <a:off x="4592960" y="419418"/>
            <a:ext cx="516304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sp>
        <p:nvSpPr>
          <p:cNvPr id="75" name="テキスト ボックス 74"/>
          <p:cNvSpPr txBox="1"/>
          <p:nvPr/>
        </p:nvSpPr>
        <p:spPr>
          <a:xfrm>
            <a:off x="72000" y="396000"/>
            <a:ext cx="4232929"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観光コンテンツ造成事業</a:t>
            </a:r>
          </a:p>
        </p:txBody>
      </p:sp>
      <p:graphicFrame>
        <p:nvGraphicFramePr>
          <p:cNvPr id="33" name="表 32"/>
          <p:cNvGraphicFramePr>
            <a:graphicFrameLocks noGrp="1"/>
          </p:cNvGraphicFramePr>
          <p:nvPr>
            <p:extLst>
              <p:ext uri="{D42A27DB-BD31-4B8C-83A1-F6EECF244321}">
                <p14:modId xmlns:p14="http://schemas.microsoft.com/office/powerpoint/2010/main" val="1521171837"/>
              </p:ext>
            </p:extLst>
          </p:nvPr>
        </p:nvGraphicFramePr>
        <p:xfrm>
          <a:off x="72000" y="365437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依然として回復途上ではあるが、多様な人々が訪れ、集い、交流する活気あふれる都市をめざし、大規模展示会の継続開催支援をはじめ、国際会議の誘致などに取り組んでいる。今後も交流人口の増加やビジネス、</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イノベーションの機会創出等に向け、</a:t>
                      </a:r>
                      <a:r>
                        <a:rPr kumimoji="1" lang="en-US" altLang="ja-JP"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年３月に策定した「大阪</a:t>
                      </a:r>
                      <a:r>
                        <a:rPr kumimoji="1" lang="en-US" altLang="ja-JP"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誘致戦略」</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2" name="テキスト ボックス 41"/>
          <p:cNvSpPr txBox="1"/>
          <p:nvPr/>
        </p:nvSpPr>
        <p:spPr>
          <a:xfrm>
            <a:off x="0" y="3366344"/>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48" name="テキスト ボックス 47"/>
          <p:cNvSpPr txBox="1"/>
          <p:nvPr/>
        </p:nvSpPr>
        <p:spPr>
          <a:xfrm>
            <a:off x="72000" y="4077368"/>
            <a:ext cx="4988995"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sp>
        <p:nvSpPr>
          <p:cNvPr id="59" name="テキスト ボックス 58"/>
          <p:cNvSpPr txBox="1"/>
          <p:nvPr/>
        </p:nvSpPr>
        <p:spPr>
          <a:xfrm>
            <a:off x="5313040" y="4077368"/>
            <a:ext cx="447896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ツーリズム</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EXPO</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開催支援事業</a:t>
            </a:r>
          </a:p>
        </p:txBody>
      </p:sp>
      <p:grpSp>
        <p:nvGrpSpPr>
          <p:cNvPr id="39" name="グループ化 38"/>
          <p:cNvGrpSpPr/>
          <p:nvPr/>
        </p:nvGrpSpPr>
        <p:grpSpPr>
          <a:xfrm>
            <a:off x="3101442" y="5157175"/>
            <a:ext cx="2715655" cy="1420686"/>
            <a:chOff x="10497616" y="5134700"/>
            <a:chExt cx="1463282" cy="831880"/>
          </a:xfrm>
        </p:grpSpPr>
        <p:sp>
          <p:nvSpPr>
            <p:cNvPr id="40" name="テキスト ボックス 39"/>
            <p:cNvSpPr txBox="1"/>
            <p:nvPr/>
          </p:nvSpPr>
          <p:spPr>
            <a:xfrm>
              <a:off x="11089981" y="5809335"/>
              <a:ext cx="870917" cy="157245"/>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pic>
          <p:nvPicPr>
            <p:cNvPr id="41" name="図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7616" y="5134700"/>
              <a:ext cx="1008112" cy="675168"/>
            </a:xfrm>
            <a:prstGeom prst="rect">
              <a:avLst/>
            </a:prstGeom>
          </p:spPr>
        </p:pic>
      </p:grpSp>
      <p:grpSp>
        <p:nvGrpSpPr>
          <p:cNvPr id="52" name="グループ化 51"/>
          <p:cNvGrpSpPr/>
          <p:nvPr/>
        </p:nvGrpSpPr>
        <p:grpSpPr>
          <a:xfrm>
            <a:off x="1295640" y="4068000"/>
            <a:ext cx="792000" cy="216000"/>
            <a:chOff x="-1807864" y="2317564"/>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6" name="楕円 6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4" name="楕円 73"/>
          <p:cNvSpPr/>
          <p:nvPr/>
        </p:nvSpPr>
        <p:spPr>
          <a:xfrm>
            <a:off x="6994480" y="43451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 name="楕円 2">
            <a:extLst>
              <a:ext uri="{FF2B5EF4-FFF2-40B4-BE49-F238E27FC236}">
                <a16:creationId xmlns:a16="http://schemas.microsoft.com/office/drawing/2014/main" id="{9A376B95-5BA9-7016-DD84-B02B9C998B3A}"/>
              </a:ext>
            </a:extLst>
          </p:cNvPr>
          <p:cNvSpPr/>
          <p:nvPr/>
        </p:nvSpPr>
        <p:spPr>
          <a:xfrm>
            <a:off x="1349640" y="41686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9" name="楕円 8">
            <a:extLst>
              <a:ext uri="{FF2B5EF4-FFF2-40B4-BE49-F238E27FC236}">
                <a16:creationId xmlns:a16="http://schemas.microsoft.com/office/drawing/2014/main" id="{3E12F34F-0307-6594-CEBD-AEECEB4C2C5E}"/>
              </a:ext>
            </a:extLst>
          </p:cNvPr>
          <p:cNvSpPr/>
          <p:nvPr/>
        </p:nvSpPr>
        <p:spPr>
          <a:xfrm>
            <a:off x="8517416" y="411309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4" name="正方形/長方形 33">
            <a:extLst>
              <a:ext uri="{FF2B5EF4-FFF2-40B4-BE49-F238E27FC236}">
                <a16:creationId xmlns:a16="http://schemas.microsoft.com/office/drawing/2014/main" id="{9B4BDB14-1210-4D05-BBA4-F39F8A93F0E5}"/>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pic>
        <p:nvPicPr>
          <p:cNvPr id="29" name="図 28">
            <a:extLst>
              <a:ext uri="{FF2B5EF4-FFF2-40B4-BE49-F238E27FC236}">
                <a16:creationId xmlns:a16="http://schemas.microsoft.com/office/drawing/2014/main" id="{BD038F33-679B-4E0D-9FBE-7A19D4E77B6E}"/>
              </a:ext>
            </a:extLst>
          </p:cNvPr>
          <p:cNvPicPr>
            <a:picLocks noChangeAspect="1"/>
          </p:cNvPicPr>
          <p:nvPr/>
        </p:nvPicPr>
        <p:blipFill>
          <a:blip r:embed="rId4"/>
          <a:stretch>
            <a:fillRect/>
          </a:stretch>
        </p:blipFill>
        <p:spPr>
          <a:xfrm>
            <a:off x="8420991" y="4873534"/>
            <a:ext cx="1208819" cy="884434"/>
          </a:xfrm>
          <a:prstGeom prst="rect">
            <a:avLst/>
          </a:prstGeom>
        </p:spPr>
      </p:pic>
      <p:pic>
        <p:nvPicPr>
          <p:cNvPr id="30" name="図 29" descr="マップ  自動的に生成された説明">
            <a:extLst>
              <a:ext uri="{FF2B5EF4-FFF2-40B4-BE49-F238E27FC236}">
                <a16:creationId xmlns:a16="http://schemas.microsoft.com/office/drawing/2014/main" id="{A3435917-ED93-4D14-B7D8-F92BAA5F3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8870" y="1199548"/>
            <a:ext cx="1274422" cy="898038"/>
          </a:xfrm>
          <a:prstGeom prst="rect">
            <a:avLst/>
          </a:prstGeom>
        </p:spPr>
      </p:pic>
      <p:pic>
        <p:nvPicPr>
          <p:cNvPr id="35" name="図 34" descr="新聞の記事のスクリーンショット  中程度の精度で自動的に生成された説明">
            <a:extLst>
              <a:ext uri="{FF2B5EF4-FFF2-40B4-BE49-F238E27FC236}">
                <a16:creationId xmlns:a16="http://schemas.microsoft.com/office/drawing/2014/main" id="{8CA1E027-580B-4858-ACD4-FE99B66D3E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8292" y="2173466"/>
            <a:ext cx="1256111" cy="882848"/>
          </a:xfrm>
          <a:prstGeom prst="rect">
            <a:avLst/>
          </a:prstGeom>
        </p:spPr>
      </p:pic>
      <p:sp>
        <p:nvSpPr>
          <p:cNvPr id="44" name="テキスト ボックス 43">
            <a:extLst>
              <a:ext uri="{FF2B5EF4-FFF2-40B4-BE49-F238E27FC236}">
                <a16:creationId xmlns:a16="http://schemas.microsoft.com/office/drawing/2014/main" id="{F90C5E2C-8CD4-4A33-A4C4-24515DCB5DF4}"/>
              </a:ext>
            </a:extLst>
          </p:cNvPr>
          <p:cNvSpPr txBox="1"/>
          <p:nvPr/>
        </p:nvSpPr>
        <p:spPr>
          <a:xfrm>
            <a:off x="4592960" y="635415"/>
            <a:ext cx="5163040" cy="2771143"/>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大阪のまちの魅力を国内外に発信するため、周遊ルート及びその周辺のミュージアム登録物の認知度向上を図り、誘客を強化する。</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」の配布のほか、民間企業等と連携し、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ブースの出展や情報発信を実施し、誘客を強化する。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民間連携及びブース出展等により幅広く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」（日本語版・多言語版）の活用）</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・観光案内所、空港、宿泊施設等で約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部配布。</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（民間連携）</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・武庫川女子大学経営学部と連携し、観光スポット・施設の魅力を発信する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プロジェクトの実施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JAL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伊丹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女満別線就航記念イベントへの協力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（情報発信）</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ブース出展等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等の発信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a:extLst>
              <a:ext uri="{FF2B5EF4-FFF2-40B4-BE49-F238E27FC236}">
                <a16:creationId xmlns:a16="http://schemas.microsoft.com/office/drawing/2014/main" id="{57F58DEE-0A54-4A73-9018-020056349F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08876" y="1134740"/>
            <a:ext cx="792088" cy="1135314"/>
          </a:xfrm>
          <a:prstGeom prst="rect">
            <a:avLst/>
          </a:prstGeom>
          <a:ln>
            <a:solidFill>
              <a:schemeClr val="tx1"/>
            </a:solidFill>
          </a:ln>
        </p:spPr>
      </p:pic>
      <p:grpSp>
        <p:nvGrpSpPr>
          <p:cNvPr id="46" name="グループ化 45">
            <a:extLst>
              <a:ext uri="{FF2B5EF4-FFF2-40B4-BE49-F238E27FC236}">
                <a16:creationId xmlns:a16="http://schemas.microsoft.com/office/drawing/2014/main" id="{37070C00-3F3E-4EED-A528-4C882E4FD2BE}"/>
              </a:ext>
            </a:extLst>
          </p:cNvPr>
          <p:cNvGrpSpPr/>
          <p:nvPr/>
        </p:nvGrpSpPr>
        <p:grpSpPr>
          <a:xfrm>
            <a:off x="8096824" y="2459189"/>
            <a:ext cx="1137250" cy="970696"/>
            <a:chOff x="12121795" y="8658746"/>
            <a:chExt cx="1461097" cy="1247112"/>
          </a:xfrm>
        </p:grpSpPr>
        <p:sp>
          <p:nvSpPr>
            <p:cNvPr id="47" name="正方形/長方形 46">
              <a:extLst>
                <a:ext uri="{FF2B5EF4-FFF2-40B4-BE49-F238E27FC236}">
                  <a16:creationId xmlns:a16="http://schemas.microsoft.com/office/drawing/2014/main" id="{584D74D4-057A-4C6A-8A95-E80B34B33ECE}"/>
                </a:ext>
              </a:extLst>
            </p:cNvPr>
            <p:cNvSpPr/>
            <p:nvPr/>
          </p:nvSpPr>
          <p:spPr>
            <a:xfrm>
              <a:off x="12121795" y="9639249"/>
              <a:ext cx="1415486" cy="26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イベントでの魅力発信ブース</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a:extLst>
                <a:ext uri="{FF2B5EF4-FFF2-40B4-BE49-F238E27FC236}">
                  <a16:creationId xmlns:a16="http://schemas.microsoft.com/office/drawing/2014/main" id="{63841F6A-6C09-407F-8ADF-31DC9CD92743}"/>
                </a:ext>
              </a:extLst>
            </p:cNvPr>
            <p:cNvPicPr>
              <a:picLocks noChangeAspect="1"/>
            </p:cNvPicPr>
            <p:nvPr/>
          </p:nvPicPr>
          <p:blipFill>
            <a:blip r:embed="rId8"/>
            <a:stretch>
              <a:fillRect/>
            </a:stretch>
          </p:blipFill>
          <p:spPr>
            <a:xfrm>
              <a:off x="12126490" y="8658746"/>
              <a:ext cx="1456402" cy="1032538"/>
            </a:xfrm>
            <a:prstGeom prst="rect">
              <a:avLst/>
            </a:prstGeom>
          </p:spPr>
        </p:pic>
      </p:grpSp>
    </p:spTree>
    <p:extLst>
      <p:ext uri="{BB962C8B-B14F-4D97-AF65-F5344CB8AC3E}">
        <p14:creationId xmlns:p14="http://schemas.microsoft.com/office/powerpoint/2010/main" val="6574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4988534" y="3573016"/>
            <a:ext cx="4750004" cy="1008000"/>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実施設計に基づき改修工事を実施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年７月５日に開館し、令和５年３月末までに約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新型コロナウイルス感染症により、舞台公演等の文化芸術活動に影響を受けたアーティストや文化芸術団体等の活動を支援する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ため、大阪府市が連携し、公演等の実施にかかる会場使用料を補助する。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新型コロナウイルス感染症の影響を受けたアーティスト等の活動の促進</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月から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月に実施する事業を支援</a:t>
            </a: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交付</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決定</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件数：</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904</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zh-TW"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（分野：音楽、落語、</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演劇、美術</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、漫才、</a:t>
            </a:r>
            <a:r>
              <a:rPr kumimoji="1" lang="zh-TW"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舞踊等）</a:t>
            </a:r>
            <a:endParaRPr kumimoji="1" lang="en-US" altLang="zh-CN" sz="7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2000" y="1044000"/>
            <a:ext cx="4869144" cy="3543791"/>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アンケートなどによる本事業の活用による新たな取組みへの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チャンレンジ件数及び目的達成した件数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年３月上旬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回大阪アジアン映画祭」開催予定映画祭に向け、準備を実施中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年３月まで引き続き実施予定。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30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2747089353"/>
              </p:ext>
            </p:extLst>
          </p:nvPr>
        </p:nvGraphicFramePr>
        <p:xfrm>
          <a:off x="72000" y="445202"/>
          <a:ext cx="9720000" cy="330281"/>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・国内外に情報発信していくことにより、大阪の魅力を高め、多くの人々が大阪に集い交流する都市をめざし取り組んでいる。</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6" name="テキスト ボックス 45"/>
          <p:cNvSpPr txBox="1"/>
          <p:nvPr/>
        </p:nvSpPr>
        <p:spPr>
          <a:xfrm>
            <a:off x="4989983" y="3356992"/>
            <a:ext cx="4750004"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大阪文化芸術創出事業（活動支援補助金）</a:t>
            </a:r>
          </a:p>
        </p:txBody>
      </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1950253167"/>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・アーティストや文化芸術団体等の活動支援など、あらゆる人々が、大阪の様々な場所において、これまで以上に創作活動に参加でき、鑑賞体験できる都市をめざし取り組んでいる。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pic>
        <p:nvPicPr>
          <p:cNvPr id="64" name="図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2093" y="5805264"/>
            <a:ext cx="1168378" cy="780195"/>
          </a:xfrm>
          <a:prstGeom prst="rect">
            <a:avLst/>
          </a:prstGeom>
        </p:spPr>
      </p:pic>
      <p:pic>
        <p:nvPicPr>
          <p:cNvPr id="37" name="図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grpSp>
        <p:nvGrpSpPr>
          <p:cNvPr id="51" name="グループ化 50"/>
          <p:cNvGrpSpPr/>
          <p:nvPr/>
        </p:nvGrpSpPr>
        <p:grpSpPr>
          <a:xfrm>
            <a:off x="2241037" y="5292000"/>
            <a:ext cx="792000" cy="216000"/>
            <a:chOff x="-1807864" y="2317564"/>
            <a:chExt cx="792000" cy="216000"/>
          </a:xfrm>
        </p:grpSpPr>
        <p:sp>
          <p:nvSpPr>
            <p:cNvPr id="54" name="楕円 5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5" name="楕円 5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2" name="楕円 71"/>
          <p:cNvSpPr/>
          <p:nvPr/>
        </p:nvSpPr>
        <p:spPr>
          <a:xfrm>
            <a:off x="6587882" y="530761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5" name="楕円 74"/>
          <p:cNvSpPr/>
          <p:nvPr/>
        </p:nvSpPr>
        <p:spPr>
          <a:xfrm>
            <a:off x="6393160" y="33930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3"/>
            <a:ext cx="4766999" cy="1008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大阪・関西万博に向けた文化芸術活動の活性化や文化芸術の魅力発信のため、大阪府市が連携し、各種公演やアート展等の文化芸術プログラムを実施。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年度の大規模な文化芸術祭の開催につなげる。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月末時点</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D959BA53-F40C-47B2-A3EE-2F4D16F4598E}"/>
              </a:ext>
            </a:extLst>
          </p:cNvPr>
          <p:cNvSpPr txBox="1"/>
          <p:nvPr/>
        </p:nvSpPr>
        <p:spPr>
          <a:xfrm>
            <a:off x="4988534" y="2255591"/>
            <a:ext cx="4766999" cy="1080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・市立枚方宿鍵屋資料館にて華道と雅楽等の公演を実施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・岸和田城（八陣の庭）にて光のアートインスタレーションを実施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88534" y="2053040"/>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8E030C6C-F747-4465-8A9F-C89A3B7F98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7147" y="2636912"/>
            <a:ext cx="917626" cy="612000"/>
          </a:xfrm>
          <a:prstGeom prst="rect">
            <a:avLst/>
          </a:prstGeom>
          <a:noFill/>
          <a:ln>
            <a:noFill/>
          </a:ln>
        </p:spPr>
      </p:pic>
      <p:pic>
        <p:nvPicPr>
          <p:cNvPr id="81" name="Picture 4">
            <a:extLst>
              <a:ext uri="{FF2B5EF4-FFF2-40B4-BE49-F238E27FC236}">
                <a16:creationId xmlns:a16="http://schemas.microsoft.com/office/drawing/2014/main" id="{7A5985D4-F48C-4CCC-9282-4FBCF59CC9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6801" y="2636912"/>
            <a:ext cx="918919" cy="612000"/>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7"/>
          <a:srcRect l="18249" r="23985" b="60291"/>
          <a:stretch/>
        </p:blipFill>
        <p:spPr>
          <a:xfrm>
            <a:off x="8820767" y="1449322"/>
            <a:ext cx="887675" cy="456784"/>
          </a:xfrm>
          <a:prstGeom prst="rect">
            <a:avLst/>
          </a:prstGeom>
        </p:spPr>
      </p:pic>
      <p:grpSp>
        <p:nvGrpSpPr>
          <p:cNvPr id="2" name="グループ化 1">
            <a:extLst>
              <a:ext uri="{FF2B5EF4-FFF2-40B4-BE49-F238E27FC236}">
                <a16:creationId xmlns:a16="http://schemas.microsoft.com/office/drawing/2014/main" id="{C8EB5431-8A8F-4B7C-9548-686FCE73B9A8}"/>
              </a:ext>
            </a:extLst>
          </p:cNvPr>
          <p:cNvGrpSpPr/>
          <p:nvPr/>
        </p:nvGrpSpPr>
        <p:grpSpPr>
          <a:xfrm>
            <a:off x="6105216" y="2060848"/>
            <a:ext cx="792000" cy="216000"/>
            <a:chOff x="6797280" y="2126571"/>
            <a:chExt cx="792000" cy="216000"/>
          </a:xfrm>
        </p:grpSpPr>
        <p:sp>
          <p:nvSpPr>
            <p:cNvPr id="92" name="楕円 91">
              <a:extLst>
                <a:ext uri="{FF2B5EF4-FFF2-40B4-BE49-F238E27FC236}">
                  <a16:creationId xmlns:a16="http://schemas.microsoft.com/office/drawing/2014/main" id="{A863DD52-2BF7-4A47-88C5-7A60D16DC32B}"/>
                </a:ext>
              </a:extLst>
            </p:cNvPr>
            <p:cNvSpPr/>
            <p:nvPr/>
          </p:nvSpPr>
          <p:spPr>
            <a:xfrm>
              <a:off x="7100160" y="2132502"/>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3" name="楕円 92">
              <a:extLst>
                <a:ext uri="{FF2B5EF4-FFF2-40B4-BE49-F238E27FC236}">
                  <a16:creationId xmlns:a16="http://schemas.microsoft.com/office/drawing/2014/main" id="{26EFA02B-A32D-49F7-9417-A72A0DADA50E}"/>
                </a:ext>
              </a:extLst>
            </p:cNvPr>
            <p:cNvSpPr/>
            <p:nvPr/>
          </p:nvSpPr>
          <p:spPr>
            <a:xfrm>
              <a:off x="6797280" y="212657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pic>
        <p:nvPicPr>
          <p:cNvPr id="40" name="図 39" descr="ロゴ, 会社名">
            <a:extLst>
              <a:ext uri="{FF2B5EF4-FFF2-40B4-BE49-F238E27FC236}">
                <a16:creationId xmlns:a16="http://schemas.microsoft.com/office/drawing/2014/main" id="{C8A4BC07-DF1F-4BEF-9C56-81D37C0AB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6823" y="1371997"/>
            <a:ext cx="598410" cy="544821"/>
          </a:xfrm>
          <a:prstGeom prst="rect">
            <a:avLst/>
          </a:prstGeom>
        </p:spPr>
      </p:pic>
      <p:pic>
        <p:nvPicPr>
          <p:cNvPr id="41" name="図 40">
            <a:extLst>
              <a:ext uri="{FF2B5EF4-FFF2-40B4-BE49-F238E27FC236}">
                <a16:creationId xmlns:a16="http://schemas.microsoft.com/office/drawing/2014/main" id="{4423284F-0F40-45C8-99D5-316BE08B90EC}"/>
              </a:ext>
            </a:extLst>
          </p:cNvPr>
          <p:cNvPicPr>
            <a:picLocks noChangeAspect="1"/>
          </p:cNvPicPr>
          <p:nvPr/>
        </p:nvPicPr>
        <p:blipFill>
          <a:blip r:embed="rId9"/>
          <a:stretch>
            <a:fillRect/>
          </a:stretch>
        </p:blipFill>
        <p:spPr>
          <a:xfrm>
            <a:off x="8573685" y="3915674"/>
            <a:ext cx="1022035" cy="621305"/>
          </a:xfrm>
          <a:prstGeom prst="rect">
            <a:avLst/>
          </a:prstGeom>
        </p:spPr>
      </p:pic>
    </p:spTree>
    <p:extLst>
      <p:ext uri="{BB962C8B-B14F-4D97-AF65-F5344CB8AC3E}">
        <p14:creationId xmlns:p14="http://schemas.microsoft.com/office/powerpoint/2010/main" val="3549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45DC6DA2-A7D0-467D-B084-1C9ADB54A881}"/>
              </a:ext>
            </a:extLst>
          </p:cNvPr>
          <p:cNvSpPr txBox="1"/>
          <p:nvPr/>
        </p:nvSpPr>
        <p:spPr>
          <a:xfrm>
            <a:off x="2808000" y="936000"/>
            <a:ext cx="2772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オリンピック等の代表選考レースとしての機能を併せ持つ大会として開催し、トップランナーも参加する大会となった。今後、さらなる魅力づくりに取り組むとともに、大会の国際化を推進することにより、世界トップレベルの市民マラソンをめざし、大阪の都市魅力を国内外に発信し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・大阪マラソン開催予定日：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6,965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・海外ランナー募集の専用サイトを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更新し、エントリー数増加のため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海外ランナーのペア・グループでのエントリーをできるようにエントリー方法を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改善した。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以上の国と地域の長距離レースで構成される団体（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AIMS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広報誌で大阪マラソンの紹介を掲載した。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a:spLocks/>
          </p:cNvSpPr>
          <p:nvPr/>
        </p:nvSpPr>
        <p:spPr>
          <a:xfrm>
            <a:off x="5688000" y="936000"/>
            <a:ext cx="4104000" cy="2556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オリンピアン・パラリンピアンを府内の小学校、支援学校に派遣し、実技等を通じて東京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大会後のレガシーの創出を図る。また、在阪スポーツチームと連携し、トップアスリートとの直接的な触れ合いを通じて、子どもたちと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月の水泳を皮切りに、順調に派遣ができている。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オリンピアン・パラリンピアン派遣事業：全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校実施（予定含む）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　</a:t>
            </a:r>
          </a:p>
        </p:txBody>
      </p:sp>
      <p:sp>
        <p:nvSpPr>
          <p:cNvPr id="51" name="テキスト ボックス 50"/>
          <p:cNvSpPr txBox="1"/>
          <p:nvPr/>
        </p:nvSpPr>
        <p:spPr>
          <a:xfrm>
            <a:off x="72000" y="936000"/>
            <a:ext cx="2628000" cy="2556000"/>
          </a:xfrm>
          <a:prstGeom prst="rect">
            <a:avLst/>
          </a:prstGeom>
          <a:noFill/>
          <a:ln w="6350">
            <a:solidFill>
              <a:srgbClr val="4F81BD"/>
            </a:solidFill>
          </a:ln>
        </p:spPr>
        <p:txBody>
          <a:bodyPr wrap="square" rtlCol="0">
            <a:noAutofit/>
          </a:bodyPr>
          <a:lstStyle/>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ＩＴＣ靱テニスセンターにて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41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2023</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４月１日</a:t>
            </a:r>
            <a:r>
              <a:rPr lang="ja-JP" altLang="en-US" sz="700" dirty="0">
                <a:latin typeface="Meiryo UI" panose="020B0604030504040204" pitchFamily="50" charset="-128"/>
                <a:ea typeface="Meiryo UI" panose="020B0604030504040204" pitchFamily="50" charset="-128"/>
                <a:cs typeface="Aldhabi" panose="020B0604020202020204" pitchFamily="2" charset="-7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エイプリルフール企画</a:t>
            </a:r>
            <a:r>
              <a:rPr lang="ja-JP"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月中旬</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　</a:t>
            </a:r>
            <a:r>
              <a:rPr lang="ja-JP" altLang="en-US" sz="700" dirty="0">
                <a:latin typeface="Meiryo UI" panose="020B0604030504040204" pitchFamily="50" charset="-128"/>
                <a:ea typeface="Meiryo UI" panose="020B0604030504040204" pitchFamily="50" charset="-128"/>
                <a:cs typeface="Aldhabi" panose="020B0604020202020204" pitchFamily="2" charset="-78"/>
              </a:rPr>
              <a:t>　　　　　</a:t>
            </a:r>
            <a:r>
              <a:rPr lang="en-US"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SDG</a:t>
            </a:r>
            <a:r>
              <a:rPr lang="ja-JP"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ｓ副読本制作</a:t>
            </a:r>
            <a:endParaRPr lang="en-US" altLang="ja-JP" sz="700"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７月～９月　　　　 舞洲スポーツカレッジ事業開催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８月２日～４日　 スポルテック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出展</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キッズスポーツアカデミー舞洲実施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９月～２月　　　　 スポーツビジネスコンテスト開催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8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8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88000" y="720000"/>
            <a:ext cx="41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06640" y="2060848"/>
            <a:ext cx="1355000" cy="984260"/>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67864053"/>
              </p:ext>
            </p:extLst>
          </p:nvPr>
        </p:nvGraphicFramePr>
        <p:xfrm>
          <a:off x="72000" y="374179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2" y="350100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0143" y="2492897"/>
            <a:ext cx="1349691" cy="902322"/>
          </a:xfrm>
          <a:prstGeom prst="rect">
            <a:avLst/>
          </a:prstGeom>
        </p:spPr>
      </p:pic>
      <p:pic>
        <p:nvPicPr>
          <p:cNvPr id="39" name="図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0380" y="4765530"/>
            <a:ext cx="1402028" cy="1869371"/>
          </a:xfrm>
          <a:prstGeom prst="rect">
            <a:avLst/>
          </a:prstGeom>
        </p:spPr>
      </p:pic>
      <p:grpSp>
        <p:nvGrpSpPr>
          <p:cNvPr id="33" name="グループ化 32"/>
          <p:cNvGrpSpPr/>
          <p:nvPr/>
        </p:nvGrpSpPr>
        <p:grpSpPr>
          <a:xfrm>
            <a:off x="7810640" y="730800"/>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6" name="楕円 45"/>
          <p:cNvSpPr/>
          <p:nvPr/>
        </p:nvSpPr>
        <p:spPr>
          <a:xfrm>
            <a:off x="1917680" y="745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p:txBody>
      </p:sp>
      <p:grpSp>
        <p:nvGrpSpPr>
          <p:cNvPr id="47" name="グループ化 46">
            <a:extLst>
              <a:ext uri="{FF2B5EF4-FFF2-40B4-BE49-F238E27FC236}">
                <a16:creationId xmlns:a16="http://schemas.microsoft.com/office/drawing/2014/main" id="{C8B0A0AB-1E58-42EE-8002-980C776A69BC}"/>
              </a:ext>
            </a:extLst>
          </p:cNvPr>
          <p:cNvGrpSpPr/>
          <p:nvPr/>
        </p:nvGrpSpPr>
        <p:grpSpPr>
          <a:xfrm>
            <a:off x="71999" y="4140000"/>
            <a:ext cx="4896000" cy="2628000"/>
            <a:chOff x="71999" y="4140000"/>
            <a:chExt cx="4896000" cy="2628000"/>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356000"/>
              <a:ext cx="4896000" cy="241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民間企業や市町村との連携により、スポーツツーリズムの推進や生涯スポーツの振興に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市町村や企業等が実施する参加型スポーツイベントに、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回参画した。</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主な取組み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HIRAKATA SPORT EXPO</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バレーボール体験（パナソニックパンサーズ）、ラグビー体験（花園近鉄ライナーズ）、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卓球・デジタル卓球体験（日本ペイントマレッツ）ハンドボール体験（大阪ラヴィッツ）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　おおきに祭り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卓球・デジタル卓球（日本ペイントマレッツ）、スローターゲット（大阪ラヴィッツ）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140000"/>
              <a:ext cx="4895889"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府</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28000" y="4720096"/>
              <a:ext cx="1299492" cy="974620"/>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9846" y="5744048"/>
              <a:ext cx="1299492" cy="974619"/>
            </a:xfrm>
            <a:prstGeom prst="rect">
              <a:avLst/>
            </a:prstGeom>
          </p:spPr>
        </p:pic>
      </p:gr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808000" y="720000"/>
            <a:ext cx="277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8"/>
          <a:stretch>
            <a:fillRect/>
          </a:stretch>
        </p:blipFill>
        <p:spPr>
          <a:xfrm>
            <a:off x="4325658" y="1922522"/>
            <a:ext cx="1158340" cy="1048603"/>
          </a:xfrm>
          <a:prstGeom prst="rect">
            <a:avLst/>
          </a:prstGeom>
        </p:spPr>
      </p:pic>
    </p:spTree>
    <p:extLst>
      <p:ext uri="{BB962C8B-B14F-4D97-AF65-F5344CB8AC3E}">
        <p14:creationId xmlns:p14="http://schemas.microsoft.com/office/powerpoint/2010/main" val="35784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p:cNvSpPr txBox="1"/>
          <p:nvPr/>
        </p:nvSpPr>
        <p:spPr>
          <a:xfrm>
            <a:off x="72000" y="864000"/>
            <a:ext cx="4156913" cy="3024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模擬施設等を活用した外国人スタッフとの実践的な英語体験活動を実施することで、参加する生徒が、海外への興味・関心を高め、英語でコミュニケーションをとることの楽しさを実感するとともに、外国人に自分の考えを伝えたり、大阪の魅力を紹介するなど、自然に英語で交流を図ることができるコミュニケーション感覚や能力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グローバル体験プログラム参加者のうち、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英語の習得意欲が高まった割合：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月にプログラムを開始。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日に短期留学、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月にプログラム終了予定。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名スケジュールどおり実施。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前期講座、短期留学によりほぼ全員の受講生が英語力向上を実感。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名でプログラムを実施中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英語の習得意欲が高まった割合が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％以上、海外に関する関心が高まった割合が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84000" y="864000"/>
            <a:ext cx="5508000" cy="1080000"/>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府内大学の外国人留学生を対象に、就職に関するセミナー等を実施することにより大阪企業への就職を促進し、外国人留学生の大阪への定着を図る。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大学等と連携し、外国人留学生向けに就職活動やインターンシップ、ビジネス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日本語等に関するセミナーを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回実施、企業見学会を２回実施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1329290474"/>
              </p:ext>
            </p:extLst>
          </p:nvPr>
        </p:nvGraphicFramePr>
        <p:xfrm>
          <a:off x="72000" y="4086000"/>
          <a:ext cx="9720000" cy="3348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48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9" name="テキスト ボックス 48"/>
          <p:cNvSpPr txBox="1"/>
          <p:nvPr/>
        </p:nvSpPr>
        <p:spPr>
          <a:xfrm>
            <a:off x="4284000" y="2204864"/>
            <a:ext cx="5508000" cy="1674000"/>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ネイティブ・スピーカーを小学校、中学校の全校に配置  　・ 「小学校低学年からの英語教育」を全小学校で実施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小中学生が集中的に英語を使う機会を提供            　・ 中学生の英語力を的確に把握し、指導改善を図るための英語力調査の実施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教員の指導力・英語力の向上を図る研修の実施</a:t>
            </a: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54.3% </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全小中学校において、ネイティブ・スピーカーを活用した授業を実施。</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全中学３年生を対象に大阪市英語力調査（４技能）を実施。</a:t>
            </a: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6" name="テキスト ボックス 45"/>
          <p:cNvSpPr txBox="1"/>
          <p:nvPr/>
        </p:nvSpPr>
        <p:spPr>
          <a:xfrm>
            <a:off x="72000" y="648000"/>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16307430"/>
              </p:ext>
            </p:extLst>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20" name="テキスト ボックス 19"/>
          <p:cNvSpPr txBox="1"/>
          <p:nvPr/>
        </p:nvSpPr>
        <p:spPr>
          <a:xfrm>
            <a:off x="4284000" y="198884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33" name="テキスト ボックス 32"/>
          <p:cNvSpPr txBox="1"/>
          <p:nvPr/>
        </p:nvSpPr>
        <p:spPr>
          <a:xfrm>
            <a:off x="4284000" y="648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30" name="テキスト ボックス 29"/>
          <p:cNvSpPr txBox="1"/>
          <p:nvPr/>
        </p:nvSpPr>
        <p:spPr>
          <a:xfrm>
            <a:off x="3089002" y="2479677"/>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064389" y="3424451"/>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013069" y="3085604"/>
            <a:ext cx="615559" cy="870303"/>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52000"/>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pic>
        <p:nvPicPr>
          <p:cNvPr id="55" name="図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09384" y="1160698"/>
            <a:ext cx="1116000" cy="650927"/>
          </a:xfrm>
          <a:prstGeom prst="rect">
            <a:avLst/>
          </a:prstGeom>
        </p:spPr>
      </p:pic>
      <p:sp>
        <p:nvSpPr>
          <p:cNvPr id="56" name="テキスト ボックス 55"/>
          <p:cNvSpPr txBox="1"/>
          <p:nvPr/>
        </p:nvSpPr>
        <p:spPr>
          <a:xfrm>
            <a:off x="8632445" y="1777124"/>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就職セミナー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楕円 59"/>
          <p:cNvSpPr/>
          <p:nvPr/>
        </p:nvSpPr>
        <p:spPr>
          <a:xfrm>
            <a:off x="5502965" y="19908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62" name="楕円 61"/>
          <p:cNvSpPr/>
          <p:nvPr/>
        </p:nvSpPr>
        <p:spPr>
          <a:xfrm>
            <a:off x="5682965"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8FA0DD7C-64E7-4B60-A4D5-122B7C432D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53182" y="1871202"/>
            <a:ext cx="1586904" cy="646401"/>
          </a:xfrm>
          <a:prstGeom prst="rect">
            <a:avLst/>
          </a:prstGeom>
        </p:spPr>
      </p:pic>
      <p:pic>
        <p:nvPicPr>
          <p:cNvPr id="44" name="図 43">
            <a:extLst>
              <a:ext uri="{FF2B5EF4-FFF2-40B4-BE49-F238E27FC236}">
                <a16:creationId xmlns:a16="http://schemas.microsoft.com/office/drawing/2014/main" id="{46AB4686-CA88-44BF-B22E-5CB1E29BB9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3278931" y="2592552"/>
            <a:ext cx="646613" cy="1075697"/>
          </a:xfrm>
          <a:prstGeom prst="rect">
            <a:avLst/>
          </a:prstGeom>
        </p:spPr>
      </p:pic>
      <p:sp>
        <p:nvSpPr>
          <p:cNvPr id="74" name="テキスト ボックス 34">
            <a:extLst>
              <a:ext uri="{FF2B5EF4-FFF2-40B4-BE49-F238E27FC236}">
                <a16:creationId xmlns:a16="http://schemas.microsoft.com/office/drawing/2014/main" id="{A83D07FF-6C41-4A7B-ABC9-7CD2D4D954E3}"/>
              </a:ext>
            </a:extLst>
          </p:cNvPr>
          <p:cNvSpPr txBox="1"/>
          <p:nvPr/>
        </p:nvSpPr>
        <p:spPr>
          <a:xfrm>
            <a:off x="72000" y="4473376"/>
            <a:ext cx="4782978" cy="228076"/>
          </a:xfrm>
          <a:prstGeom prst="rect">
            <a:avLst/>
          </a:prstGeom>
          <a:solidFill>
            <a:srgbClr val="4F81BD"/>
          </a:solidFill>
          <a:ln w="6350">
            <a:solidFill>
              <a:srgbClr val="4F81BD"/>
            </a:solidFill>
          </a:ln>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sp>
        <p:nvSpPr>
          <p:cNvPr id="75" name="テキスト ボックス 40">
            <a:extLst>
              <a:ext uri="{FF2B5EF4-FFF2-40B4-BE49-F238E27FC236}">
                <a16:creationId xmlns:a16="http://schemas.microsoft.com/office/drawing/2014/main" id="{D35F1387-1C05-4C82-BFE0-1D00ECE416C6}"/>
              </a:ext>
            </a:extLst>
          </p:cNvPr>
          <p:cNvSpPr txBox="1"/>
          <p:nvPr/>
        </p:nvSpPr>
        <p:spPr>
          <a:xfrm>
            <a:off x="4962978" y="4473376"/>
            <a:ext cx="4829022" cy="228076"/>
          </a:xfrm>
          <a:prstGeom prst="rect">
            <a:avLst/>
          </a:prstGeom>
          <a:solidFill>
            <a:srgbClr val="4F81BD"/>
          </a:solidFill>
          <a:ln w="6350">
            <a:solidFill>
              <a:srgbClr val="4F81BD"/>
            </a:solidFill>
          </a:ln>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災害時多言語支援事業</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（①再掲）　</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76" name="グループ化 75">
            <a:extLst>
              <a:ext uri="{FF2B5EF4-FFF2-40B4-BE49-F238E27FC236}">
                <a16:creationId xmlns:a16="http://schemas.microsoft.com/office/drawing/2014/main" id="{F572D64C-E389-4569-8A9B-CA6E75DA101A}"/>
              </a:ext>
            </a:extLst>
          </p:cNvPr>
          <p:cNvGrpSpPr/>
          <p:nvPr/>
        </p:nvGrpSpPr>
        <p:grpSpPr>
          <a:xfrm>
            <a:off x="1545189" y="4473376"/>
            <a:ext cx="792000" cy="216000"/>
            <a:chOff x="-1807864" y="2317564"/>
            <a:chExt cx="792000" cy="216000"/>
          </a:xfrm>
        </p:grpSpPr>
        <p:sp>
          <p:nvSpPr>
            <p:cNvPr id="84" name="楕円 83">
              <a:extLst>
                <a:ext uri="{FF2B5EF4-FFF2-40B4-BE49-F238E27FC236}">
                  <a16:creationId xmlns:a16="http://schemas.microsoft.com/office/drawing/2014/main" id="{56822B11-2EA6-4892-BC07-2A2147CAB1D3}"/>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816" rtl="0" eaLnBrk="1" latinLnBrk="0" hangingPunct="1">
                <a:defRPr kumimoji="1" sz="1900" kern="1200">
                  <a:solidFill>
                    <a:schemeClr val="dk1"/>
                  </a:solidFill>
                  <a:latin typeface="+mn-lt"/>
                  <a:ea typeface="+mn-ea"/>
                  <a:cs typeface="+mn-cs"/>
                </a:defRPr>
              </a:lvl1pPr>
              <a:lvl2pPr marL="478908" algn="l" defTabSz="957816" rtl="0" eaLnBrk="1" latinLnBrk="0" hangingPunct="1">
                <a:defRPr kumimoji="1" sz="1900" kern="1200">
                  <a:solidFill>
                    <a:schemeClr val="dk1"/>
                  </a:solidFill>
                  <a:latin typeface="+mn-lt"/>
                  <a:ea typeface="+mn-ea"/>
                  <a:cs typeface="+mn-cs"/>
                </a:defRPr>
              </a:lvl2pPr>
              <a:lvl3pPr marL="957816" algn="l" defTabSz="957816" rtl="0" eaLnBrk="1" latinLnBrk="0" hangingPunct="1">
                <a:defRPr kumimoji="1" sz="1900" kern="1200">
                  <a:solidFill>
                    <a:schemeClr val="dk1"/>
                  </a:solidFill>
                  <a:latin typeface="+mn-lt"/>
                  <a:ea typeface="+mn-ea"/>
                  <a:cs typeface="+mn-cs"/>
                </a:defRPr>
              </a:lvl3pPr>
              <a:lvl4pPr marL="1436724" algn="l" defTabSz="957816" rtl="0" eaLnBrk="1" latinLnBrk="0" hangingPunct="1">
                <a:defRPr kumimoji="1" sz="1900" kern="1200">
                  <a:solidFill>
                    <a:schemeClr val="dk1"/>
                  </a:solidFill>
                  <a:latin typeface="+mn-lt"/>
                  <a:ea typeface="+mn-ea"/>
                  <a:cs typeface="+mn-cs"/>
                </a:defRPr>
              </a:lvl4pPr>
              <a:lvl5pPr marL="1915631" algn="l" defTabSz="957816" rtl="0" eaLnBrk="1" latinLnBrk="0" hangingPunct="1">
                <a:defRPr kumimoji="1" sz="1900" kern="1200">
                  <a:solidFill>
                    <a:schemeClr val="dk1"/>
                  </a:solidFill>
                  <a:latin typeface="+mn-lt"/>
                  <a:ea typeface="+mn-ea"/>
                  <a:cs typeface="+mn-cs"/>
                </a:defRPr>
              </a:lvl5pPr>
              <a:lvl6pPr marL="2394539" algn="l" defTabSz="957816" rtl="0" eaLnBrk="1" latinLnBrk="0" hangingPunct="1">
                <a:defRPr kumimoji="1" sz="1900" kern="1200">
                  <a:solidFill>
                    <a:schemeClr val="dk1"/>
                  </a:solidFill>
                  <a:latin typeface="+mn-lt"/>
                  <a:ea typeface="+mn-ea"/>
                  <a:cs typeface="+mn-cs"/>
                </a:defRPr>
              </a:lvl6pPr>
              <a:lvl7pPr marL="2873447" algn="l" defTabSz="957816" rtl="0" eaLnBrk="1" latinLnBrk="0" hangingPunct="1">
                <a:defRPr kumimoji="1" sz="1900" kern="1200">
                  <a:solidFill>
                    <a:schemeClr val="dk1"/>
                  </a:solidFill>
                  <a:latin typeface="+mn-lt"/>
                  <a:ea typeface="+mn-ea"/>
                  <a:cs typeface="+mn-cs"/>
                </a:defRPr>
              </a:lvl7pPr>
              <a:lvl8pPr marL="3352355" algn="l" defTabSz="957816" rtl="0" eaLnBrk="1" latinLnBrk="0" hangingPunct="1">
                <a:defRPr kumimoji="1" sz="1900" kern="1200">
                  <a:solidFill>
                    <a:schemeClr val="dk1"/>
                  </a:solidFill>
                  <a:latin typeface="+mn-lt"/>
                  <a:ea typeface="+mn-ea"/>
                  <a:cs typeface="+mn-cs"/>
                </a:defRPr>
              </a:lvl8pPr>
              <a:lvl9pPr marL="3831263" algn="l" defTabSz="957816" rtl="0" eaLnBrk="1" latinLnBrk="0" hangingPunct="1">
                <a:defRPr kumimoji="1" sz="1900" kern="1200">
                  <a:solidFill>
                    <a:schemeClr val="dk1"/>
                  </a:solidFill>
                  <a:latin typeface="+mn-lt"/>
                  <a:ea typeface="+mn-ea"/>
                  <a:cs typeface="+mn-cs"/>
                </a:defRPr>
              </a:lvl9pP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85" name="楕円 84">
              <a:extLst>
                <a:ext uri="{FF2B5EF4-FFF2-40B4-BE49-F238E27FC236}">
                  <a16:creationId xmlns:a16="http://schemas.microsoft.com/office/drawing/2014/main" id="{18A2FCAC-4C08-4C1F-8A98-353AD8664DFA}"/>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816" rtl="0" eaLnBrk="1" latinLnBrk="0" hangingPunct="1">
                <a:defRPr kumimoji="1" sz="1900" kern="1200">
                  <a:solidFill>
                    <a:schemeClr val="dk1"/>
                  </a:solidFill>
                  <a:latin typeface="+mn-lt"/>
                  <a:ea typeface="+mn-ea"/>
                  <a:cs typeface="+mn-cs"/>
                </a:defRPr>
              </a:lvl1pPr>
              <a:lvl2pPr marL="478908" algn="l" defTabSz="957816" rtl="0" eaLnBrk="1" latinLnBrk="0" hangingPunct="1">
                <a:defRPr kumimoji="1" sz="1900" kern="1200">
                  <a:solidFill>
                    <a:schemeClr val="dk1"/>
                  </a:solidFill>
                  <a:latin typeface="+mn-lt"/>
                  <a:ea typeface="+mn-ea"/>
                  <a:cs typeface="+mn-cs"/>
                </a:defRPr>
              </a:lvl2pPr>
              <a:lvl3pPr marL="957816" algn="l" defTabSz="957816" rtl="0" eaLnBrk="1" latinLnBrk="0" hangingPunct="1">
                <a:defRPr kumimoji="1" sz="1900" kern="1200">
                  <a:solidFill>
                    <a:schemeClr val="dk1"/>
                  </a:solidFill>
                  <a:latin typeface="+mn-lt"/>
                  <a:ea typeface="+mn-ea"/>
                  <a:cs typeface="+mn-cs"/>
                </a:defRPr>
              </a:lvl3pPr>
              <a:lvl4pPr marL="1436724" algn="l" defTabSz="957816" rtl="0" eaLnBrk="1" latinLnBrk="0" hangingPunct="1">
                <a:defRPr kumimoji="1" sz="1900" kern="1200">
                  <a:solidFill>
                    <a:schemeClr val="dk1"/>
                  </a:solidFill>
                  <a:latin typeface="+mn-lt"/>
                  <a:ea typeface="+mn-ea"/>
                  <a:cs typeface="+mn-cs"/>
                </a:defRPr>
              </a:lvl4pPr>
              <a:lvl5pPr marL="1915631" algn="l" defTabSz="957816" rtl="0" eaLnBrk="1" latinLnBrk="0" hangingPunct="1">
                <a:defRPr kumimoji="1" sz="1900" kern="1200">
                  <a:solidFill>
                    <a:schemeClr val="dk1"/>
                  </a:solidFill>
                  <a:latin typeface="+mn-lt"/>
                  <a:ea typeface="+mn-ea"/>
                  <a:cs typeface="+mn-cs"/>
                </a:defRPr>
              </a:lvl5pPr>
              <a:lvl6pPr marL="2394539" algn="l" defTabSz="957816" rtl="0" eaLnBrk="1" latinLnBrk="0" hangingPunct="1">
                <a:defRPr kumimoji="1" sz="1900" kern="1200">
                  <a:solidFill>
                    <a:schemeClr val="dk1"/>
                  </a:solidFill>
                  <a:latin typeface="+mn-lt"/>
                  <a:ea typeface="+mn-ea"/>
                  <a:cs typeface="+mn-cs"/>
                </a:defRPr>
              </a:lvl6pPr>
              <a:lvl7pPr marL="2873447" algn="l" defTabSz="957816" rtl="0" eaLnBrk="1" latinLnBrk="0" hangingPunct="1">
                <a:defRPr kumimoji="1" sz="1900" kern="1200">
                  <a:solidFill>
                    <a:schemeClr val="dk1"/>
                  </a:solidFill>
                  <a:latin typeface="+mn-lt"/>
                  <a:ea typeface="+mn-ea"/>
                  <a:cs typeface="+mn-cs"/>
                </a:defRPr>
              </a:lvl7pPr>
              <a:lvl8pPr marL="3352355" algn="l" defTabSz="957816" rtl="0" eaLnBrk="1" latinLnBrk="0" hangingPunct="1">
                <a:defRPr kumimoji="1" sz="1900" kern="1200">
                  <a:solidFill>
                    <a:schemeClr val="dk1"/>
                  </a:solidFill>
                  <a:latin typeface="+mn-lt"/>
                  <a:ea typeface="+mn-ea"/>
                  <a:cs typeface="+mn-cs"/>
                </a:defRPr>
              </a:lvl8pPr>
              <a:lvl9pPr marL="3831263" algn="l" defTabSz="957816" rtl="0" eaLnBrk="1" latinLnBrk="0" hangingPunct="1">
                <a:defRPr kumimoji="1" sz="1900" kern="1200">
                  <a:solidFill>
                    <a:schemeClr val="dk1"/>
                  </a:solidFill>
                  <a:latin typeface="+mn-lt"/>
                  <a:ea typeface="+mn-ea"/>
                  <a:cs typeface="+mn-cs"/>
                </a:defRPr>
              </a:lvl9pP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77" name="グループ化 76">
            <a:extLst>
              <a:ext uri="{FF2B5EF4-FFF2-40B4-BE49-F238E27FC236}">
                <a16:creationId xmlns:a16="http://schemas.microsoft.com/office/drawing/2014/main" id="{C17F738A-EDDC-4721-80C3-ED4C8731FFDC}"/>
              </a:ext>
            </a:extLst>
          </p:cNvPr>
          <p:cNvGrpSpPr/>
          <p:nvPr/>
        </p:nvGrpSpPr>
        <p:grpSpPr>
          <a:xfrm>
            <a:off x="6414696" y="4478874"/>
            <a:ext cx="792000" cy="216000"/>
            <a:chOff x="-1807864" y="2317564"/>
            <a:chExt cx="792000" cy="216000"/>
          </a:xfrm>
        </p:grpSpPr>
        <p:sp>
          <p:nvSpPr>
            <p:cNvPr id="82" name="楕円 81">
              <a:extLst>
                <a:ext uri="{FF2B5EF4-FFF2-40B4-BE49-F238E27FC236}">
                  <a16:creationId xmlns:a16="http://schemas.microsoft.com/office/drawing/2014/main" id="{400134EA-725A-45E7-9C06-6CC3F1681714}"/>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816" rtl="0" eaLnBrk="1" latinLnBrk="0" hangingPunct="1">
                <a:defRPr kumimoji="1" sz="1900" kern="1200">
                  <a:solidFill>
                    <a:schemeClr val="dk1"/>
                  </a:solidFill>
                  <a:latin typeface="+mn-lt"/>
                  <a:ea typeface="+mn-ea"/>
                  <a:cs typeface="+mn-cs"/>
                </a:defRPr>
              </a:lvl1pPr>
              <a:lvl2pPr marL="478908" algn="l" defTabSz="957816" rtl="0" eaLnBrk="1" latinLnBrk="0" hangingPunct="1">
                <a:defRPr kumimoji="1" sz="1900" kern="1200">
                  <a:solidFill>
                    <a:schemeClr val="dk1"/>
                  </a:solidFill>
                  <a:latin typeface="+mn-lt"/>
                  <a:ea typeface="+mn-ea"/>
                  <a:cs typeface="+mn-cs"/>
                </a:defRPr>
              </a:lvl2pPr>
              <a:lvl3pPr marL="957816" algn="l" defTabSz="957816" rtl="0" eaLnBrk="1" latinLnBrk="0" hangingPunct="1">
                <a:defRPr kumimoji="1" sz="1900" kern="1200">
                  <a:solidFill>
                    <a:schemeClr val="dk1"/>
                  </a:solidFill>
                  <a:latin typeface="+mn-lt"/>
                  <a:ea typeface="+mn-ea"/>
                  <a:cs typeface="+mn-cs"/>
                </a:defRPr>
              </a:lvl3pPr>
              <a:lvl4pPr marL="1436724" algn="l" defTabSz="957816" rtl="0" eaLnBrk="1" latinLnBrk="0" hangingPunct="1">
                <a:defRPr kumimoji="1" sz="1900" kern="1200">
                  <a:solidFill>
                    <a:schemeClr val="dk1"/>
                  </a:solidFill>
                  <a:latin typeface="+mn-lt"/>
                  <a:ea typeface="+mn-ea"/>
                  <a:cs typeface="+mn-cs"/>
                </a:defRPr>
              </a:lvl4pPr>
              <a:lvl5pPr marL="1915631" algn="l" defTabSz="957816" rtl="0" eaLnBrk="1" latinLnBrk="0" hangingPunct="1">
                <a:defRPr kumimoji="1" sz="1900" kern="1200">
                  <a:solidFill>
                    <a:schemeClr val="dk1"/>
                  </a:solidFill>
                  <a:latin typeface="+mn-lt"/>
                  <a:ea typeface="+mn-ea"/>
                  <a:cs typeface="+mn-cs"/>
                </a:defRPr>
              </a:lvl5pPr>
              <a:lvl6pPr marL="2394539" algn="l" defTabSz="957816" rtl="0" eaLnBrk="1" latinLnBrk="0" hangingPunct="1">
                <a:defRPr kumimoji="1" sz="1900" kern="1200">
                  <a:solidFill>
                    <a:schemeClr val="dk1"/>
                  </a:solidFill>
                  <a:latin typeface="+mn-lt"/>
                  <a:ea typeface="+mn-ea"/>
                  <a:cs typeface="+mn-cs"/>
                </a:defRPr>
              </a:lvl6pPr>
              <a:lvl7pPr marL="2873447" algn="l" defTabSz="957816" rtl="0" eaLnBrk="1" latinLnBrk="0" hangingPunct="1">
                <a:defRPr kumimoji="1" sz="1900" kern="1200">
                  <a:solidFill>
                    <a:schemeClr val="dk1"/>
                  </a:solidFill>
                  <a:latin typeface="+mn-lt"/>
                  <a:ea typeface="+mn-ea"/>
                  <a:cs typeface="+mn-cs"/>
                </a:defRPr>
              </a:lvl7pPr>
              <a:lvl8pPr marL="3352355" algn="l" defTabSz="957816" rtl="0" eaLnBrk="1" latinLnBrk="0" hangingPunct="1">
                <a:defRPr kumimoji="1" sz="1900" kern="1200">
                  <a:solidFill>
                    <a:schemeClr val="dk1"/>
                  </a:solidFill>
                  <a:latin typeface="+mn-lt"/>
                  <a:ea typeface="+mn-ea"/>
                  <a:cs typeface="+mn-cs"/>
                </a:defRPr>
              </a:lvl8pPr>
              <a:lvl9pPr marL="3831263" algn="l" defTabSz="957816" rtl="0" eaLnBrk="1" latinLnBrk="0" hangingPunct="1">
                <a:defRPr kumimoji="1" sz="1900" kern="1200">
                  <a:solidFill>
                    <a:schemeClr val="dk1"/>
                  </a:solidFill>
                  <a:latin typeface="+mn-lt"/>
                  <a:ea typeface="+mn-ea"/>
                  <a:cs typeface="+mn-cs"/>
                </a:defRPr>
              </a:lvl9pP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83" name="楕円 82">
              <a:extLst>
                <a:ext uri="{FF2B5EF4-FFF2-40B4-BE49-F238E27FC236}">
                  <a16:creationId xmlns:a16="http://schemas.microsoft.com/office/drawing/2014/main" id="{764ED8EC-F906-464F-8922-1BAED8D77EDA}"/>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816" rtl="0" eaLnBrk="1" latinLnBrk="0" hangingPunct="1">
                <a:defRPr kumimoji="1" sz="1900" kern="1200">
                  <a:solidFill>
                    <a:schemeClr val="dk1"/>
                  </a:solidFill>
                  <a:latin typeface="+mn-lt"/>
                  <a:ea typeface="+mn-ea"/>
                  <a:cs typeface="+mn-cs"/>
                </a:defRPr>
              </a:lvl1pPr>
              <a:lvl2pPr marL="478908" algn="l" defTabSz="957816" rtl="0" eaLnBrk="1" latinLnBrk="0" hangingPunct="1">
                <a:defRPr kumimoji="1" sz="1900" kern="1200">
                  <a:solidFill>
                    <a:schemeClr val="dk1"/>
                  </a:solidFill>
                  <a:latin typeface="+mn-lt"/>
                  <a:ea typeface="+mn-ea"/>
                  <a:cs typeface="+mn-cs"/>
                </a:defRPr>
              </a:lvl2pPr>
              <a:lvl3pPr marL="957816" algn="l" defTabSz="957816" rtl="0" eaLnBrk="1" latinLnBrk="0" hangingPunct="1">
                <a:defRPr kumimoji="1" sz="1900" kern="1200">
                  <a:solidFill>
                    <a:schemeClr val="dk1"/>
                  </a:solidFill>
                  <a:latin typeface="+mn-lt"/>
                  <a:ea typeface="+mn-ea"/>
                  <a:cs typeface="+mn-cs"/>
                </a:defRPr>
              </a:lvl3pPr>
              <a:lvl4pPr marL="1436724" algn="l" defTabSz="957816" rtl="0" eaLnBrk="1" latinLnBrk="0" hangingPunct="1">
                <a:defRPr kumimoji="1" sz="1900" kern="1200">
                  <a:solidFill>
                    <a:schemeClr val="dk1"/>
                  </a:solidFill>
                  <a:latin typeface="+mn-lt"/>
                  <a:ea typeface="+mn-ea"/>
                  <a:cs typeface="+mn-cs"/>
                </a:defRPr>
              </a:lvl4pPr>
              <a:lvl5pPr marL="1915631" algn="l" defTabSz="957816" rtl="0" eaLnBrk="1" latinLnBrk="0" hangingPunct="1">
                <a:defRPr kumimoji="1" sz="1900" kern="1200">
                  <a:solidFill>
                    <a:schemeClr val="dk1"/>
                  </a:solidFill>
                  <a:latin typeface="+mn-lt"/>
                  <a:ea typeface="+mn-ea"/>
                  <a:cs typeface="+mn-cs"/>
                </a:defRPr>
              </a:lvl5pPr>
              <a:lvl6pPr marL="2394539" algn="l" defTabSz="957816" rtl="0" eaLnBrk="1" latinLnBrk="0" hangingPunct="1">
                <a:defRPr kumimoji="1" sz="1900" kern="1200">
                  <a:solidFill>
                    <a:schemeClr val="dk1"/>
                  </a:solidFill>
                  <a:latin typeface="+mn-lt"/>
                  <a:ea typeface="+mn-ea"/>
                  <a:cs typeface="+mn-cs"/>
                </a:defRPr>
              </a:lvl6pPr>
              <a:lvl7pPr marL="2873447" algn="l" defTabSz="957816" rtl="0" eaLnBrk="1" latinLnBrk="0" hangingPunct="1">
                <a:defRPr kumimoji="1" sz="1900" kern="1200">
                  <a:solidFill>
                    <a:schemeClr val="dk1"/>
                  </a:solidFill>
                  <a:latin typeface="+mn-lt"/>
                  <a:ea typeface="+mn-ea"/>
                  <a:cs typeface="+mn-cs"/>
                </a:defRPr>
              </a:lvl7pPr>
              <a:lvl8pPr marL="3352355" algn="l" defTabSz="957816" rtl="0" eaLnBrk="1" latinLnBrk="0" hangingPunct="1">
                <a:defRPr kumimoji="1" sz="1900" kern="1200">
                  <a:solidFill>
                    <a:schemeClr val="dk1"/>
                  </a:solidFill>
                  <a:latin typeface="+mn-lt"/>
                  <a:ea typeface="+mn-ea"/>
                  <a:cs typeface="+mn-cs"/>
                </a:defRPr>
              </a:lvl8pPr>
              <a:lvl9pPr marL="3831263" algn="l" defTabSz="957816" rtl="0" eaLnBrk="1" latinLnBrk="0" hangingPunct="1">
                <a:defRPr kumimoji="1" sz="1900" kern="1200">
                  <a:solidFill>
                    <a:schemeClr val="dk1"/>
                  </a:solidFill>
                  <a:latin typeface="+mn-lt"/>
                  <a:ea typeface="+mn-ea"/>
                  <a:cs typeface="+mn-cs"/>
                </a:defRPr>
              </a:lvl9pP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8" name="テキスト ボックス 3">
            <a:extLst>
              <a:ext uri="{FF2B5EF4-FFF2-40B4-BE49-F238E27FC236}">
                <a16:creationId xmlns:a16="http://schemas.microsoft.com/office/drawing/2014/main" id="{567F2B09-3DA5-C720-EC88-F28AB5BF7D39}"/>
              </a:ext>
            </a:extLst>
          </p:cNvPr>
          <p:cNvSpPr txBox="1"/>
          <p:nvPr/>
        </p:nvSpPr>
        <p:spPr>
          <a:xfrm>
            <a:off x="72000" y="4689376"/>
            <a:ext cx="4782978" cy="2124000"/>
          </a:xfrm>
          <a:prstGeom prst="rect">
            <a:avLst/>
          </a:prstGeom>
          <a:noFill/>
          <a:ln w="6350">
            <a:solidFill>
              <a:srgbClr val="4F81BD"/>
            </a:solidFill>
          </a:ln>
        </p:spPr>
        <p:txBody>
          <a:bodyPr wrap="square" rtlCol="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に補助を行い、「外国人情報コーナー」を実施・運営し、新型コロナ関連を含め、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生活や雇用などの外国人の相談に対応。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1,456</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②（外国人のための「一日インフォメーションサービス」）来場者アンケート（満足度）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（インフォメーションセンター運営事業）相談件数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6">
            <a:extLst>
              <a:ext uri="{FF2B5EF4-FFF2-40B4-BE49-F238E27FC236}">
                <a16:creationId xmlns:a16="http://schemas.microsoft.com/office/drawing/2014/main" id="{131A3DD8-3EBC-5DAD-33BC-F4D5562B56CC}"/>
              </a:ext>
            </a:extLst>
          </p:cNvPr>
          <p:cNvSpPr txBox="1"/>
          <p:nvPr/>
        </p:nvSpPr>
        <p:spPr>
          <a:xfrm>
            <a:off x="4962978" y="4689376"/>
            <a:ext cx="4829022" cy="2124000"/>
          </a:xfrm>
          <a:prstGeom prst="rect">
            <a:avLst/>
          </a:prstGeom>
          <a:noFill/>
          <a:ln w="6350">
            <a:solidFill>
              <a:srgbClr val="4F81BD"/>
            </a:solidFill>
          </a:ln>
        </p:spPr>
        <p:txBody>
          <a:bodyPr wrap="square" rtlCol="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災害時多言語センター訓練の実施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・（公財）大阪府国際交流財団や市町村等と連携し、在住外国人も含め幅広く周知を継続。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ウェブサイト・アプリの適切な運用を行うとともに、医療機関情報検索サイトのリンクを掲載中。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月の災害時多言語支援センター訓練の実施に向けて準備、センター運営マニュアルの改訂を進めている</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回、研修会３回、関係局会議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394C3B5F-2FD0-84FD-2590-A70BDC57E0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85448" y="5515417"/>
            <a:ext cx="596060" cy="1082871"/>
          </a:xfrm>
          <a:prstGeom prst="rect">
            <a:avLst/>
          </a:prstGeom>
          <a:ln w="12700">
            <a:solidFill>
              <a:schemeClr val="tx1"/>
            </a:solidFill>
          </a:ln>
        </p:spPr>
      </p:pic>
      <p:pic>
        <p:nvPicPr>
          <p:cNvPr id="81" name="図 80">
            <a:extLst>
              <a:ext uri="{FF2B5EF4-FFF2-40B4-BE49-F238E27FC236}">
                <a16:creationId xmlns:a16="http://schemas.microsoft.com/office/drawing/2014/main" id="{EAAFA01E-D3DF-C76D-1949-50A1D7A8EB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5408" y="6584044"/>
            <a:ext cx="936104" cy="135368"/>
          </a:xfrm>
          <a:prstGeom prst="rect">
            <a:avLst/>
          </a:prstGeom>
        </p:spPr>
      </p:pic>
      <p:sp>
        <p:nvSpPr>
          <p:cNvPr id="42" name="正方形/長方形 41">
            <a:extLst>
              <a:ext uri="{FF2B5EF4-FFF2-40B4-BE49-F238E27FC236}">
                <a16:creationId xmlns:a16="http://schemas.microsoft.com/office/drawing/2014/main" id="{B70452A7-1797-44F6-AC31-F4ACF676274F}"/>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spTree>
    <p:extLst>
      <p:ext uri="{BB962C8B-B14F-4D97-AF65-F5344CB8AC3E}">
        <p14:creationId xmlns:p14="http://schemas.microsoft.com/office/powerpoint/2010/main" val="30785822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9847</Words>
  <Application>Microsoft Office PowerPoint</Application>
  <PresentationFormat>A4 210 x 297 mm</PresentationFormat>
  <Paragraphs>822</Paragraphs>
  <Slides>8</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2024-03-14T00:09:20Z</dcterms:modified>
</cp:coreProperties>
</file>