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403" r:id="rId2"/>
    <p:sldId id="404" r:id="rId3"/>
    <p:sldId id="402" r:id="rId4"/>
    <p:sldId id="405"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4238" autoAdjust="0"/>
  </p:normalViewPr>
  <p:slideViewPr>
    <p:cSldViewPr>
      <p:cViewPr varScale="1">
        <p:scale>
          <a:sx n="106" d="100"/>
          <a:sy n="106" d="100"/>
        </p:scale>
        <p:origin x="125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4F71FD3-49BA-4DD6-86E6-38BF5EFF6BD6}"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202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7204875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169E332-4351-4964-B061-630764C9FC6B}"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2177179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5497DF-E3DD-4F97-8998-235F5EBEB965}"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02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3327F16-9074-4C9B-99A3-64679E3CCB6D}"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04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7CB9C5E-882E-4B4F-ACBA-FF9DBC7D3243}"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22336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8BAF34-553D-4826-BBF9-D1DC298F4387}" type="datetime1">
              <a:rPr kumimoji="1" lang="ja-JP" altLang="en-US" smtClean="0"/>
              <a:t>2024/3/14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extLst>
      <p:ext uri="{BB962C8B-B14F-4D97-AF65-F5344CB8AC3E}">
        <p14:creationId xmlns:p14="http://schemas.microsoft.com/office/powerpoint/2010/main" val="349570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09716B-62C1-4B1D-81BA-2DFDCAD6195D}" type="datetime1">
              <a:rPr kumimoji="1" lang="ja-JP" altLang="en-US" smtClean="0"/>
              <a:t>2024/3/14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3071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79BA44-95DE-412A-B35C-E32256496E2E}" type="datetime1">
              <a:rPr kumimoji="1" lang="ja-JP" altLang="en-US" smtClean="0"/>
              <a:t>2024/3/14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0704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169E332-4351-4964-B061-630764C9FC6B}"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312172471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8E2D97-1CF1-4498-BF0A-21DB039DF0E6}"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5246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69E332-4351-4964-B061-630764C9FC6B}" type="datetime1">
              <a:rPr kumimoji="1" lang="ja-JP" altLang="en-US" smtClean="0"/>
              <a:t>2024/3/14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123112" y="659226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extLst>
      <p:ext uri="{BB962C8B-B14F-4D97-AF65-F5344CB8AC3E}">
        <p14:creationId xmlns:p14="http://schemas.microsoft.com/office/powerpoint/2010/main" val="52184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内外からの誘客に関する数値目標及び参考指標の状況</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22" name="テキスト ボックス 22">
            <a:extLst>
              <a:ext uri="{FF2B5EF4-FFF2-40B4-BE49-F238E27FC236}">
                <a16:creationId xmlns:a16="http://schemas.microsoft.com/office/drawing/2014/main" id="{34CF59F8-A367-4EC1-83BF-5D400B8A4CCC}"/>
              </a:ext>
            </a:extLst>
          </p:cNvPr>
          <p:cNvSpPr txBox="1"/>
          <p:nvPr/>
        </p:nvSpPr>
        <p:spPr>
          <a:xfrm>
            <a:off x="6614646" y="3264410"/>
            <a:ext cx="2203654"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出典：観光庁「宿泊旅行統計調査」より作成</a:t>
            </a:r>
            <a:endParaRPr lang="en-US" altLang="ja-JP" sz="831" dirty="0">
              <a:latin typeface="Meiryo UI" panose="020B0604030504040204" pitchFamily="50" charset="-128"/>
              <a:ea typeface="Meiryo UI" panose="020B0604030504040204" pitchFamily="50" charset="-128"/>
            </a:endParaRPr>
          </a:p>
        </p:txBody>
      </p:sp>
      <p:sp>
        <p:nvSpPr>
          <p:cNvPr id="9" name="テキスト ボックス 55">
            <a:extLst>
              <a:ext uri="{FF2B5EF4-FFF2-40B4-BE49-F238E27FC236}">
                <a16:creationId xmlns:a16="http://schemas.microsoft.com/office/drawing/2014/main" id="{3D2E1A18-4B50-348C-5A9A-4873AC658D42}"/>
              </a:ext>
            </a:extLst>
          </p:cNvPr>
          <p:cNvSpPr txBox="1">
            <a:spLocks noChangeArrowheads="1"/>
          </p:cNvSpPr>
          <p:nvPr/>
        </p:nvSpPr>
        <p:spPr bwMode="auto">
          <a:xfrm>
            <a:off x="35236" y="822091"/>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〇日本人延べ宿泊者数（大阪）</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0" name="表 11">
            <a:extLst>
              <a:ext uri="{FF2B5EF4-FFF2-40B4-BE49-F238E27FC236}">
                <a16:creationId xmlns:a16="http://schemas.microsoft.com/office/drawing/2014/main" id="{273A6E81-FDED-5DA9-6713-96765D212F93}"/>
              </a:ext>
            </a:extLst>
          </p:cNvPr>
          <p:cNvGraphicFramePr>
            <a:graphicFrameLocks noGrp="1"/>
          </p:cNvGraphicFramePr>
          <p:nvPr>
            <p:extLst>
              <p:ext uri="{D42A27DB-BD31-4B8C-83A1-F6EECF244321}">
                <p14:modId xmlns:p14="http://schemas.microsoft.com/office/powerpoint/2010/main" val="4016551509"/>
              </p:ext>
            </p:extLst>
          </p:nvPr>
        </p:nvGraphicFramePr>
        <p:xfrm>
          <a:off x="323529" y="1052736"/>
          <a:ext cx="8640960" cy="2170256"/>
        </p:xfrm>
        <a:graphic>
          <a:graphicData uri="http://schemas.openxmlformats.org/drawingml/2006/table">
            <a:tbl>
              <a:tblPr firstRow="1" bandRow="1">
                <a:tableStyleId>{5C22544A-7EE6-4342-B048-85BDC9FD1C3A}</a:tableStyleId>
              </a:tblPr>
              <a:tblGrid>
                <a:gridCol w="2217740">
                  <a:extLst>
                    <a:ext uri="{9D8B030D-6E8A-4147-A177-3AD203B41FA5}">
                      <a16:colId xmlns:a16="http://schemas.microsoft.com/office/drawing/2014/main" val="2505450777"/>
                    </a:ext>
                  </a:extLst>
                </a:gridCol>
                <a:gridCol w="1605805">
                  <a:extLst>
                    <a:ext uri="{9D8B030D-6E8A-4147-A177-3AD203B41FA5}">
                      <a16:colId xmlns:a16="http://schemas.microsoft.com/office/drawing/2014/main" val="2836161253"/>
                    </a:ext>
                  </a:extLst>
                </a:gridCol>
                <a:gridCol w="1605805">
                  <a:extLst>
                    <a:ext uri="{9D8B030D-6E8A-4147-A177-3AD203B41FA5}">
                      <a16:colId xmlns:a16="http://schemas.microsoft.com/office/drawing/2014/main" val="1149974204"/>
                    </a:ext>
                  </a:extLst>
                </a:gridCol>
                <a:gridCol w="1605805">
                  <a:extLst>
                    <a:ext uri="{9D8B030D-6E8A-4147-A177-3AD203B41FA5}">
                      <a16:colId xmlns:a16="http://schemas.microsoft.com/office/drawing/2014/main" val="706244066"/>
                    </a:ext>
                  </a:extLst>
                </a:gridCol>
                <a:gridCol w="1605805">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日本人延べ宿泊者数（大阪）</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実績（万人泊）</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目標値（万人泊）</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1,649</a:t>
                      </a:r>
                      <a:endParaRPr kumimoji="1" lang="ja-JP" altLang="en-US" sz="1200" dirty="0">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2,950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rowSpan="3">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55.9</a:t>
                      </a:r>
                      <a:r>
                        <a:rPr kumimoji="1" lang="ja-JP" altLang="en-US"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59.5%</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2,839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96.2%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b="1" dirty="0">
                          <a:latin typeface="Meiryo UI" panose="020B0604030504040204" pitchFamily="50" charset="-128"/>
                          <a:ea typeface="Meiryo UI" panose="020B0604030504040204" pitchFamily="50" charset="-128"/>
                        </a:rPr>
                        <a:t>2023</a:t>
                      </a:r>
                      <a:r>
                        <a:rPr kumimoji="1" lang="ja-JP" altLang="en-US" sz="1200" b="1" dirty="0">
                          <a:latin typeface="Meiryo UI" panose="020B0604030504040204" pitchFamily="50" charset="-128"/>
                          <a:ea typeface="Meiryo UI" panose="020B0604030504040204" pitchFamily="50" charset="-128"/>
                        </a:rPr>
                        <a:t>年（年間見込）</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a:t>
                      </a:r>
                      <a:r>
                        <a:rPr kumimoji="1" lang="zh-TW" altLang="en-US" sz="1000" b="0" dirty="0">
                          <a:latin typeface="Meiryo UI" panose="020B0604030504040204" pitchFamily="50" charset="-128"/>
                          <a:ea typeface="Meiryo UI" panose="020B0604030504040204" pitchFamily="50" charset="-128"/>
                        </a:rPr>
                        <a:t>（１月～</a:t>
                      </a:r>
                      <a:r>
                        <a:rPr kumimoji="1" lang="en-US" altLang="zh-TW" sz="1000" b="0" dirty="0">
                          <a:latin typeface="Meiryo UI" panose="020B0604030504040204" pitchFamily="50" charset="-128"/>
                          <a:ea typeface="Meiryo UI" panose="020B0604030504040204" pitchFamily="50" charset="-128"/>
                        </a:rPr>
                        <a:t>11</a:t>
                      </a:r>
                      <a:r>
                        <a:rPr kumimoji="1" lang="zh-TW" altLang="en-US" sz="1000" b="0" dirty="0">
                          <a:latin typeface="Meiryo UI" panose="020B0604030504040204" pitchFamily="50" charset="-128"/>
                          <a:ea typeface="Meiryo UI" panose="020B0604030504040204" pitchFamily="50" charset="-128"/>
                        </a:rPr>
                        <a:t>月実績）</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1" u="sng" dirty="0">
                          <a:latin typeface="Meiryo UI" panose="020B0604030504040204" pitchFamily="50" charset="-128"/>
                          <a:ea typeface="Meiryo UI" panose="020B0604030504040204" pitchFamily="50" charset="-128"/>
                        </a:rPr>
                        <a:t>3,080</a:t>
                      </a:r>
                    </a:p>
                    <a:p>
                      <a:pPr algn="ctr"/>
                      <a:r>
                        <a:rPr kumimoji="1" lang="ja-JP" altLang="en-US" sz="1050" b="0" u="none" dirty="0">
                          <a:latin typeface="Meiryo UI" panose="020B0604030504040204" pitchFamily="50" charset="-128"/>
                          <a:ea typeface="Meiryo UI" panose="020B0604030504040204" pitchFamily="50" charset="-128"/>
                        </a:rPr>
                        <a:t>（</a:t>
                      </a:r>
                      <a:r>
                        <a:rPr kumimoji="1" lang="en-US" altLang="ja-JP" sz="1050" b="0" u="none" dirty="0">
                          <a:latin typeface="Meiryo UI" panose="020B0604030504040204" pitchFamily="50" charset="-128"/>
                          <a:ea typeface="Meiryo UI" panose="020B0604030504040204" pitchFamily="50" charset="-128"/>
                        </a:rPr>
                        <a:t>2,823</a:t>
                      </a:r>
                      <a:r>
                        <a:rPr kumimoji="1" lang="ja-JP" altLang="en-US" sz="1050" b="0" u="none" dirty="0">
                          <a:latin typeface="Meiryo UI" panose="020B0604030504040204" pitchFamily="50" charset="-128"/>
                          <a:ea typeface="Meiryo UI" panose="020B0604030504040204" pitchFamily="50" charset="-128"/>
                        </a:rPr>
                        <a:t>）</a:t>
                      </a:r>
                      <a:endParaRPr kumimoji="1" lang="en-US" altLang="ja-JP" sz="10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3,000</a:t>
                      </a:r>
                      <a:endParaRPr kumimoji="1" lang="ja-JP" altLang="en-US"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2023</a:t>
                      </a:r>
                      <a:r>
                        <a:rPr kumimoji="1" lang="ja-JP" altLang="en-US" sz="1200" b="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400" b="1" u="sng" dirty="0">
                          <a:latin typeface="Meiryo UI" panose="020B0604030504040204" pitchFamily="50" charset="-128"/>
                          <a:ea typeface="Meiryo UI" panose="020B0604030504040204" pitchFamily="50" charset="-128"/>
                        </a:rPr>
                        <a:t>102.7</a:t>
                      </a:r>
                      <a:r>
                        <a:rPr kumimoji="1" lang="ja-JP" altLang="en-US" sz="1400" b="1" u="sng"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541875431"/>
                  </a:ext>
                </a:extLst>
              </a:tr>
            </a:tbl>
          </a:graphicData>
        </a:graphic>
      </p:graphicFrame>
      <p:graphicFrame>
        <p:nvGraphicFramePr>
          <p:cNvPr id="12" name="表 11">
            <a:extLst>
              <a:ext uri="{FF2B5EF4-FFF2-40B4-BE49-F238E27FC236}">
                <a16:creationId xmlns:a16="http://schemas.microsoft.com/office/drawing/2014/main" id="{CC016292-9B32-B2C0-247E-EDABBFA6BE9E}"/>
              </a:ext>
            </a:extLst>
          </p:cNvPr>
          <p:cNvGraphicFramePr>
            <a:graphicFrameLocks noGrp="1"/>
          </p:cNvGraphicFramePr>
          <p:nvPr>
            <p:extLst>
              <p:ext uri="{D42A27DB-BD31-4B8C-83A1-F6EECF244321}">
                <p14:modId xmlns:p14="http://schemas.microsoft.com/office/powerpoint/2010/main" val="2315941662"/>
              </p:ext>
            </p:extLst>
          </p:nvPr>
        </p:nvGraphicFramePr>
        <p:xfrm>
          <a:off x="319184" y="3721563"/>
          <a:ext cx="8640960" cy="2139776"/>
        </p:xfrm>
        <a:graphic>
          <a:graphicData uri="http://schemas.openxmlformats.org/drawingml/2006/table">
            <a:tbl>
              <a:tblPr firstRow="1" bandRow="1">
                <a:tableStyleId>{5C22544A-7EE6-4342-B048-85BDC9FD1C3A}</a:tableStyleId>
              </a:tblPr>
              <a:tblGrid>
                <a:gridCol w="2217740">
                  <a:extLst>
                    <a:ext uri="{9D8B030D-6E8A-4147-A177-3AD203B41FA5}">
                      <a16:colId xmlns:a16="http://schemas.microsoft.com/office/drawing/2014/main" val="2505450777"/>
                    </a:ext>
                  </a:extLst>
                </a:gridCol>
                <a:gridCol w="1605805">
                  <a:extLst>
                    <a:ext uri="{9D8B030D-6E8A-4147-A177-3AD203B41FA5}">
                      <a16:colId xmlns:a16="http://schemas.microsoft.com/office/drawing/2014/main" val="2836161253"/>
                    </a:ext>
                  </a:extLst>
                </a:gridCol>
                <a:gridCol w="1605805">
                  <a:extLst>
                    <a:ext uri="{9D8B030D-6E8A-4147-A177-3AD203B41FA5}">
                      <a16:colId xmlns:a16="http://schemas.microsoft.com/office/drawing/2014/main" val="1149974204"/>
                    </a:ext>
                  </a:extLst>
                </a:gridCol>
                <a:gridCol w="1605805">
                  <a:extLst>
                    <a:ext uri="{9D8B030D-6E8A-4147-A177-3AD203B41FA5}">
                      <a16:colId xmlns:a16="http://schemas.microsoft.com/office/drawing/2014/main" val="706244066"/>
                    </a:ext>
                  </a:extLst>
                </a:gridCol>
                <a:gridCol w="1605805">
                  <a:extLst>
                    <a:ext uri="{9D8B030D-6E8A-4147-A177-3AD203B41FA5}">
                      <a16:colId xmlns:a16="http://schemas.microsoft.com/office/drawing/2014/main" val="1233618572"/>
                    </a:ext>
                  </a:extLst>
                </a:gridCol>
              </a:tblGrid>
              <a:tr h="325908">
                <a:tc rowSpan="2">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dirty="0">
                          <a:latin typeface="Meiryo UI" panose="020B0604030504040204" pitchFamily="50" charset="-128"/>
                          <a:ea typeface="Meiryo UI" panose="020B0604030504040204" pitchFamily="50" charset="-128"/>
                        </a:rPr>
                        <a:t>来阪外国人旅行者数</a:t>
                      </a:r>
                    </a:p>
                  </a:txBody>
                  <a:tcPr/>
                </a:tc>
                <a:tc hMerge="1">
                  <a:txBody>
                    <a:bodyPr/>
                    <a:lstStyle/>
                    <a:p>
                      <a:endParaRPr kumimoji="1" lang="en-US" altLang="ja-JP"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07093606"/>
                  </a:ext>
                </a:extLst>
              </a:tr>
              <a:tr h="401804">
                <a:tc vMerge="1">
                  <a:txBody>
                    <a:bodyPr/>
                    <a:lstStyle/>
                    <a:p>
                      <a:endParaRPr kumimoji="1" lang="ja-JP" altLang="en-US" dirty="0"/>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実績（万人）</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目標値（万人）</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達成をめざす時期</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目標達成率</a:t>
                      </a:r>
                    </a:p>
                  </a:txBody>
                  <a:tcPr anchor="ctr"/>
                </a:tc>
                <a:extLst>
                  <a:ext uri="{0D108BD9-81ED-4DB2-BD59-A6C34878D82A}">
                    <a16:rowId xmlns:a16="http://schemas.microsoft.com/office/drawing/2014/main" val="3600242335"/>
                  </a:ext>
                </a:extLst>
              </a:tr>
              <a:tr h="325908">
                <a:tc>
                  <a:txBody>
                    <a:bodyPr/>
                    <a:lstStyle/>
                    <a:p>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p>
                  </a:txBody>
                  <a:tcPr anchor="ctr"/>
                </a:tc>
                <a:tc rowSpan="3">
                  <a:txBody>
                    <a:bodyPr/>
                    <a:lstStyle/>
                    <a:p>
                      <a:pPr algn="ctr"/>
                      <a:r>
                        <a:rPr kumimoji="1" lang="ja-JP" altLang="en-US" sz="1200" dirty="0">
                          <a:latin typeface="Meiryo UI" panose="020B0604030504040204" pitchFamily="50" charset="-128"/>
                          <a:ea typeface="Meiryo UI" panose="020B0604030504040204" pitchFamily="50" charset="-128"/>
                        </a:rPr>
                        <a:t>算出不可</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rowSpan="4">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200" u="none" strike="noStrike" dirty="0">
                          <a:solidFill>
                            <a:schemeClr val="tx1"/>
                          </a:solidFill>
                          <a:latin typeface="Meiryo UI" panose="020B0604030504040204" pitchFamily="50" charset="-128"/>
                          <a:ea typeface="Meiryo UI" panose="020B0604030504040204" pitchFamily="50" charset="-128"/>
                        </a:rPr>
                        <a:t>1152.5</a:t>
                      </a:r>
                    </a:p>
                  </a:txBody>
                  <a:tcPr anchor="ctr"/>
                </a:tc>
                <a:tc rowSpan="4">
                  <a:txBody>
                    <a:bodyPr/>
                    <a:lstStyle/>
                    <a:p>
                      <a:r>
                        <a:rPr kumimoji="1" lang="ja-JP" altLang="en-US" sz="1200" u="none" dirty="0">
                          <a:solidFill>
                            <a:schemeClr val="tx1"/>
                          </a:solidFill>
                          <a:latin typeface="Meiryo UI" panose="020B0604030504040204" pitchFamily="50" charset="-128"/>
                          <a:ea typeface="Meiryo UI" panose="020B0604030504040204" pitchFamily="50" charset="-128"/>
                        </a:rPr>
                        <a:t>入国規制解除から</a:t>
                      </a:r>
                      <a:endParaRPr kumimoji="1" lang="en-US" altLang="ja-JP" sz="1200" u="none" dirty="0">
                        <a:solidFill>
                          <a:schemeClr val="tx1"/>
                        </a:solidFill>
                        <a:latin typeface="Meiryo UI" panose="020B0604030504040204" pitchFamily="50" charset="-128"/>
                        <a:ea typeface="Meiryo UI" panose="020B0604030504040204" pitchFamily="50" charset="-128"/>
                      </a:endParaRPr>
                    </a:p>
                    <a:p>
                      <a:r>
                        <a:rPr kumimoji="1" lang="en-US" altLang="ja-JP" sz="1200" u="none" dirty="0">
                          <a:solidFill>
                            <a:schemeClr val="tx1"/>
                          </a:solidFill>
                          <a:latin typeface="Meiryo UI" panose="020B0604030504040204" pitchFamily="50" charset="-128"/>
                          <a:ea typeface="Meiryo UI" panose="020B0604030504040204" pitchFamily="50" charset="-128"/>
                        </a:rPr>
                        <a:t>2</a:t>
                      </a:r>
                      <a:r>
                        <a:rPr kumimoji="1" lang="ja-JP" altLang="en-US" sz="1200" u="none" dirty="0">
                          <a:solidFill>
                            <a:schemeClr val="tx1"/>
                          </a:solidFill>
                          <a:latin typeface="Meiryo UI" panose="020B0604030504040204" pitchFamily="50" charset="-128"/>
                          <a:ea typeface="Meiryo UI" panose="020B0604030504040204" pitchFamily="50" charset="-128"/>
                        </a:rPr>
                        <a:t>年後</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8167250"/>
                  </a:ext>
                </a:extLst>
              </a:tr>
              <a:tr h="325908">
                <a:tc>
                  <a:txBody>
                    <a:bodyPr/>
                    <a:lstStyle/>
                    <a:p>
                      <a:r>
                        <a:rPr kumimoji="1" lang="en-US" altLang="ja-JP" sz="1200" dirty="0">
                          <a:latin typeface="Meiryo UI" panose="020B0604030504040204" pitchFamily="50" charset="-128"/>
                          <a:ea typeface="Meiryo UI" panose="020B0604030504040204" pitchFamily="50" charset="-128"/>
                        </a:rPr>
                        <a:t>2021</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1,754</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59235452"/>
                  </a:ext>
                </a:extLst>
              </a:tr>
              <a:tr h="325908">
                <a:tc>
                  <a:txBody>
                    <a:bodyPr/>
                    <a:lstStyle/>
                    <a:p>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a:t>
                      </a: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2,791</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dirty="0"/>
                    </a:p>
                  </a:txBody>
                  <a:tcPr/>
                </a:tc>
                <a:tc vMerge="1">
                  <a:txBody>
                    <a:bodyPr/>
                    <a:lstStyle/>
                    <a:p>
                      <a:endParaRPr kumimoji="1" lang="ja-JP" altLang="en-US"/>
                    </a:p>
                  </a:txBody>
                  <a:tcPr/>
                </a:tc>
                <a:tc>
                  <a:txBody>
                    <a:bodyPr/>
                    <a:lstStyle/>
                    <a:p>
                      <a:pPr algn="ct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002627"/>
                  </a:ext>
                </a:extLst>
              </a:tr>
              <a:tr h="401804">
                <a:tc>
                  <a:txBody>
                    <a:bodyPr/>
                    <a:lstStyle/>
                    <a:p>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年（４月～９月実績）</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495.9</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3,000</a:t>
                      </a: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a:t>
                      </a: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43.0</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u="none" dirty="0">
                          <a:solidFill>
                            <a:schemeClr val="tx1"/>
                          </a:solidFill>
                          <a:latin typeface="Meiryo UI" panose="020B0604030504040204" pitchFamily="50" charset="-128"/>
                          <a:ea typeface="Meiryo UI" panose="020B0604030504040204" pitchFamily="50" charset="-128"/>
                        </a:rPr>
                        <a:t>（</a:t>
                      </a:r>
                      <a:r>
                        <a:rPr kumimoji="1" lang="en-US" altLang="ja-JP" sz="1050" u="none" dirty="0">
                          <a:solidFill>
                            <a:schemeClr val="tx1"/>
                          </a:solidFill>
                          <a:latin typeface="Meiryo UI" panose="020B0604030504040204" pitchFamily="50" charset="-128"/>
                          <a:ea typeface="Meiryo UI" panose="020B0604030504040204" pitchFamily="50" charset="-128"/>
                        </a:rPr>
                        <a:t>12</a:t>
                      </a:r>
                      <a:r>
                        <a:rPr kumimoji="1" lang="ja-JP" altLang="en-US" sz="1050" u="none" dirty="0">
                          <a:solidFill>
                            <a:schemeClr val="tx1"/>
                          </a:solidFill>
                          <a:latin typeface="Meiryo UI" panose="020B0604030504040204" pitchFamily="50" charset="-128"/>
                          <a:ea typeface="Meiryo UI" panose="020B0604030504040204" pitchFamily="50" charset="-128"/>
                        </a:rPr>
                        <a:t>か月換算で</a:t>
                      </a:r>
                      <a:r>
                        <a:rPr kumimoji="1" lang="en-US" altLang="ja-JP" sz="1050" u="none" dirty="0">
                          <a:solidFill>
                            <a:schemeClr val="tx1"/>
                          </a:solidFill>
                          <a:latin typeface="Meiryo UI" panose="020B0604030504040204" pitchFamily="50" charset="-128"/>
                          <a:ea typeface="Meiryo UI" panose="020B0604030504040204" pitchFamily="50" charset="-128"/>
                        </a:rPr>
                        <a:t>86</a:t>
                      </a:r>
                      <a:r>
                        <a:rPr kumimoji="1" lang="ja-JP" altLang="en-US" sz="1050" u="none"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1875431"/>
                  </a:ext>
                </a:extLst>
              </a:tr>
            </a:tbl>
          </a:graphicData>
        </a:graphic>
      </p:graphicFrame>
      <p:sp>
        <p:nvSpPr>
          <p:cNvPr id="13" name="テキスト ボックス 22">
            <a:extLst>
              <a:ext uri="{FF2B5EF4-FFF2-40B4-BE49-F238E27FC236}">
                <a16:creationId xmlns:a16="http://schemas.microsoft.com/office/drawing/2014/main" id="{1BE2E1E8-4D88-BE5F-8370-31ED44527739}"/>
              </a:ext>
            </a:extLst>
          </p:cNvPr>
          <p:cNvSpPr txBox="1"/>
          <p:nvPr/>
        </p:nvSpPr>
        <p:spPr>
          <a:xfrm>
            <a:off x="6362618" y="6127124"/>
            <a:ext cx="2707710" cy="220188"/>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01221" indent="-201221"/>
            <a:r>
              <a:rPr lang="ja-JP" altLang="en-US" sz="831" dirty="0">
                <a:latin typeface="Meiryo UI" panose="020B0604030504040204" pitchFamily="50" charset="-128"/>
                <a:ea typeface="Meiryo UI" panose="020B0604030504040204" pitchFamily="50" charset="-128"/>
              </a:rPr>
              <a:t>出典：観光庁「</a:t>
            </a:r>
            <a:r>
              <a:rPr lang="zh-TW" altLang="en-US" sz="831" dirty="0">
                <a:latin typeface="Meiryo UI" panose="020B0604030504040204" pitchFamily="50" charset="-128"/>
                <a:ea typeface="Meiryo UI" panose="020B0604030504040204" pitchFamily="50" charset="-128"/>
              </a:rPr>
              <a:t>訪日外国人消費動向調査</a:t>
            </a:r>
            <a:r>
              <a:rPr lang="ja-JP" altLang="en-US" sz="831" dirty="0">
                <a:latin typeface="Meiryo UI" panose="020B0604030504040204" pitchFamily="50" charset="-128"/>
                <a:ea typeface="Meiryo UI" panose="020B0604030504040204" pitchFamily="50" charset="-128"/>
              </a:rPr>
              <a:t>」より作成</a:t>
            </a:r>
            <a:endParaRPr lang="en-US" altLang="ja-JP" sz="831" dirty="0">
              <a:latin typeface="Meiryo UI" panose="020B0604030504040204" pitchFamily="50" charset="-128"/>
              <a:ea typeface="Meiryo UI" panose="020B0604030504040204" pitchFamily="50" charset="-128"/>
            </a:endParaRPr>
          </a:p>
        </p:txBody>
      </p:sp>
      <p:sp>
        <p:nvSpPr>
          <p:cNvPr id="14" name="テキスト ボックス 55">
            <a:extLst>
              <a:ext uri="{FF2B5EF4-FFF2-40B4-BE49-F238E27FC236}">
                <a16:creationId xmlns:a16="http://schemas.microsoft.com/office/drawing/2014/main" id="{C945B879-679F-3261-29ED-FFDD6C9D4A39}"/>
              </a:ext>
            </a:extLst>
          </p:cNvPr>
          <p:cNvSpPr txBox="1">
            <a:spLocks noChangeArrowheads="1"/>
          </p:cNvSpPr>
          <p:nvPr/>
        </p:nvSpPr>
        <p:spPr bwMode="auto">
          <a:xfrm>
            <a:off x="251520" y="5881803"/>
            <a:ext cx="9208855"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00" dirty="0">
                <a:latin typeface="Meiryo UI" panose="020B0604030504040204" pitchFamily="50" charset="-128"/>
                <a:ea typeface="Meiryo UI" panose="020B0604030504040204" pitchFamily="50" charset="-128"/>
                <a:cs typeface="Arial" panose="020B0604020202020204" pitchFamily="34" charset="0"/>
              </a:rPr>
              <a:t>　</a:t>
            </a:r>
            <a:r>
              <a:rPr lang="en-US" altLang="ja-JP" sz="1000" dirty="0">
                <a:latin typeface="Meiryo UI" panose="020B0604030504040204" pitchFamily="50" charset="-128"/>
                <a:ea typeface="Meiryo UI" panose="020B0604030504040204" pitchFamily="50" charset="-128"/>
                <a:cs typeface="Arial" panose="020B0604020202020204" pitchFamily="34" charset="0"/>
              </a:rPr>
              <a:t>※</a:t>
            </a:r>
            <a:r>
              <a:rPr lang="ja-JP" altLang="en-US" sz="1000" dirty="0">
                <a:latin typeface="Meiryo UI" panose="020B0604030504040204" pitchFamily="50" charset="-128"/>
                <a:ea typeface="Meiryo UI" panose="020B0604030504040204" pitchFamily="50" charset="-128"/>
                <a:cs typeface="Arial" panose="020B0604020202020204" pitchFamily="34" charset="0"/>
              </a:rPr>
              <a:t>訪日外国人消費動向調査が</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年３月まで実施されなかったことから、</a:t>
            </a:r>
            <a:r>
              <a:rPr lang="en-US" altLang="ja-JP" sz="1000" dirty="0">
                <a:latin typeface="Meiryo UI" panose="020B0604030504040204" pitchFamily="50" charset="-128"/>
                <a:ea typeface="Meiryo UI" panose="020B0604030504040204" pitchFamily="50" charset="-128"/>
                <a:cs typeface="Arial" panose="020B0604020202020204" pitchFamily="34" charset="0"/>
              </a:rPr>
              <a:t>2020</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2023</a:t>
            </a:r>
            <a:r>
              <a:rPr lang="ja-JP" altLang="en-US" sz="1000" dirty="0">
                <a:latin typeface="Meiryo UI" panose="020B0604030504040204" pitchFamily="50" charset="-128"/>
                <a:ea typeface="Meiryo UI" panose="020B0604030504040204" pitchFamily="50" charset="-128"/>
                <a:cs typeface="Arial" panose="020B0604020202020204" pitchFamily="34" charset="0"/>
              </a:rPr>
              <a:t>年</a:t>
            </a:r>
            <a:r>
              <a:rPr lang="en-US" altLang="ja-JP" sz="1000" dirty="0">
                <a:latin typeface="Meiryo UI" panose="020B0604030504040204" pitchFamily="50" charset="-128"/>
                <a:ea typeface="Meiryo UI" panose="020B0604030504040204" pitchFamily="50" charset="-128"/>
                <a:cs typeface="Arial" panose="020B0604020202020204" pitchFamily="34" charset="0"/>
              </a:rPr>
              <a:t>3</a:t>
            </a:r>
            <a:r>
              <a:rPr lang="ja-JP" altLang="en-US" sz="1000" dirty="0">
                <a:latin typeface="Meiryo UI" panose="020B0604030504040204" pitchFamily="50" charset="-128"/>
                <a:ea typeface="Meiryo UI" panose="020B0604030504040204" pitchFamily="50" charset="-128"/>
                <a:cs typeface="Arial" panose="020B0604020202020204" pitchFamily="34" charset="0"/>
              </a:rPr>
              <a:t>月までの実績は算出不可</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p:txBody>
      </p:sp>
      <p:sp>
        <p:nvSpPr>
          <p:cNvPr id="3" name="テキスト ボックス 55">
            <a:extLst>
              <a:ext uri="{FF2B5EF4-FFF2-40B4-BE49-F238E27FC236}">
                <a16:creationId xmlns:a16="http://schemas.microsoft.com/office/drawing/2014/main" id="{2B7B8D8E-0073-3F68-EE69-435CF7AF9DED}"/>
              </a:ext>
            </a:extLst>
          </p:cNvPr>
          <p:cNvSpPr txBox="1">
            <a:spLocks noChangeArrowheads="1"/>
          </p:cNvSpPr>
          <p:nvPr/>
        </p:nvSpPr>
        <p:spPr bwMode="auto">
          <a:xfrm>
            <a:off x="37835" y="3501008"/>
            <a:ext cx="9208855" cy="189227"/>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400" dirty="0">
                <a:latin typeface="Meiryo UI" panose="020B0604030504040204" pitchFamily="50" charset="-128"/>
                <a:ea typeface="Meiryo UI" panose="020B0604030504040204" pitchFamily="50" charset="-128"/>
              </a:rPr>
              <a:t>〇来阪外国人旅行者数</a:t>
            </a:r>
            <a:endParaRPr lang="en-US" altLang="ja-JP" sz="1400" dirty="0">
              <a:latin typeface="Arial" panose="020B0604020202020204" pitchFamily="34" charset="0"/>
              <a:ea typeface="Meiryo UI" panose="020B0604030504040204" pitchFamily="50" charset="-128"/>
              <a:cs typeface="Arial" panose="020B0604020202020204" pitchFamily="34" charset="0"/>
            </a:endParaRPr>
          </a:p>
        </p:txBody>
      </p:sp>
      <p:sp>
        <p:nvSpPr>
          <p:cNvPr id="5" name="正方形/長方形 4">
            <a:extLst>
              <a:ext uri="{FF2B5EF4-FFF2-40B4-BE49-F238E27FC236}">
                <a16:creationId xmlns:a16="http://schemas.microsoft.com/office/drawing/2014/main" id="{C67141B7-8D9E-BC98-6C28-31ECDB206876}"/>
              </a:ext>
            </a:extLst>
          </p:cNvPr>
          <p:cNvSpPr/>
          <p:nvPr/>
        </p:nvSpPr>
        <p:spPr>
          <a:xfrm>
            <a:off x="319184" y="2780928"/>
            <a:ext cx="8640960" cy="44206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232791767"/>
              </p:ext>
            </p:extLst>
          </p:nvPr>
        </p:nvGraphicFramePr>
        <p:xfrm>
          <a:off x="99902" y="724571"/>
          <a:ext cx="9000002" cy="5867695"/>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3105">
                  <a:extLst>
                    <a:ext uri="{9D8B030D-6E8A-4147-A177-3AD203B41FA5}">
                      <a16:colId xmlns:a16="http://schemas.microsoft.com/office/drawing/2014/main" val="1776016710"/>
                    </a:ext>
                  </a:extLst>
                </a:gridCol>
                <a:gridCol w="1463105">
                  <a:extLst>
                    <a:ext uri="{9D8B030D-6E8A-4147-A177-3AD203B41FA5}">
                      <a16:colId xmlns:a16="http://schemas.microsoft.com/office/drawing/2014/main" val="2408811415"/>
                    </a:ext>
                  </a:extLst>
                </a:gridCol>
                <a:gridCol w="1463105">
                  <a:extLst>
                    <a:ext uri="{9D8B030D-6E8A-4147-A177-3AD203B41FA5}">
                      <a16:colId xmlns:a16="http://schemas.microsoft.com/office/drawing/2014/main" val="3793600257"/>
                    </a:ext>
                  </a:extLst>
                </a:gridCol>
                <a:gridCol w="1463105">
                  <a:extLst>
                    <a:ext uri="{9D8B030D-6E8A-4147-A177-3AD203B41FA5}">
                      <a16:colId xmlns:a16="http://schemas.microsoft.com/office/drawing/2014/main" val="3986411414"/>
                    </a:ext>
                  </a:extLst>
                </a:gridCol>
                <a:gridCol w="1647582">
                  <a:extLst>
                    <a:ext uri="{9D8B030D-6E8A-4147-A177-3AD203B41FA5}">
                      <a16:colId xmlns:a16="http://schemas.microsoft.com/office/drawing/2014/main" val="3754274535"/>
                    </a:ext>
                  </a:extLst>
                </a:gridCol>
              </a:tblGrid>
              <a:tr h="270429">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62864">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82462">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2,038</a:t>
                      </a:r>
                      <a:r>
                        <a:rPr kumimoji="1" lang="ja-JP" altLang="en-US" sz="1000" u="none" dirty="0">
                          <a:solidFill>
                            <a:schemeClr val="tx1"/>
                          </a:solidFill>
                          <a:latin typeface="Meiryo UI" panose="020B0604030504040204" pitchFamily="50" charset="-128"/>
                          <a:ea typeface="Meiryo UI" panose="020B0604030504040204" pitchFamily="50" charset="-128"/>
                        </a:rPr>
                        <a:t>万人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1,131</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en-US" altLang="ja-JP" sz="1000" u="none" dirty="0">
                          <a:solidFill>
                            <a:schemeClr val="tx1"/>
                          </a:solidFill>
                          <a:latin typeface="Meiryo UI" panose="020B0604030504040204" pitchFamily="50" charset="-128"/>
                          <a:ea typeface="Meiryo UI" panose="020B0604030504040204" pitchFamily="50" charset="-128"/>
                        </a:rPr>
                        <a:t>2,318</a:t>
                      </a:r>
                      <a:r>
                        <a:rPr kumimoji="1" lang="ja-JP" altLang="en-US" sz="1000" u="none" dirty="0">
                          <a:solidFill>
                            <a:schemeClr val="tx1"/>
                          </a:solidFill>
                          <a:latin typeface="Meiryo UI" panose="020B0604030504040204" pitchFamily="50" charset="-128"/>
                          <a:ea typeface="Meiryo UI" panose="020B0604030504040204" pitchFamily="50" charset="-128"/>
                        </a:rPr>
                        <a:t>万人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53419002"/>
                  </a:ext>
                </a:extLst>
              </a:tr>
              <a:tr h="114244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韓国 </a:t>
                      </a:r>
                      <a:r>
                        <a:rPr kumimoji="1" lang="en-US" altLang="ja-JP" sz="850" u="none" dirty="0">
                          <a:solidFill>
                            <a:schemeClr val="tx1"/>
                          </a:solidFill>
                          <a:latin typeface="Meiryo UI" panose="020B0604030504040204" pitchFamily="50" charset="-128"/>
                          <a:ea typeface="Meiryo UI" panose="020B0604030504040204" pitchFamily="50" charset="-128"/>
                        </a:rPr>
                        <a:t>28.8%</a:t>
                      </a:r>
                      <a:r>
                        <a:rPr kumimoji="1" lang="ja-JP" altLang="en-US" sz="850" u="none" dirty="0">
                          <a:solidFill>
                            <a:schemeClr val="tx1"/>
                          </a:solidFill>
                          <a:latin typeface="Meiryo UI" panose="020B0604030504040204" pitchFamily="50" charset="-128"/>
                          <a:ea typeface="Meiryo UI" panose="020B0604030504040204" pitchFamily="50" charset="-128"/>
                        </a:rPr>
                        <a:t>、台湾 </a:t>
                      </a:r>
                      <a:r>
                        <a:rPr kumimoji="1" lang="en-US" altLang="ja-JP" sz="850" u="none" dirty="0">
                          <a:solidFill>
                            <a:schemeClr val="tx1"/>
                          </a:solidFill>
                          <a:latin typeface="Meiryo UI" panose="020B0604030504040204" pitchFamily="50" charset="-128"/>
                          <a:ea typeface="Meiryo UI" panose="020B0604030504040204" pitchFamily="50" charset="-128"/>
                        </a:rPr>
                        <a:t>26.1%</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中国 </a:t>
                      </a:r>
                      <a:r>
                        <a:rPr kumimoji="1" lang="en-US" altLang="ja-JP" sz="850" u="none" dirty="0">
                          <a:solidFill>
                            <a:schemeClr val="tx1"/>
                          </a:solidFill>
                          <a:latin typeface="Meiryo UI" panose="020B0604030504040204" pitchFamily="50" charset="-128"/>
                          <a:ea typeface="Meiryo UI" panose="020B0604030504040204" pitchFamily="50" charset="-128"/>
                        </a:rPr>
                        <a:t>58.8%</a:t>
                      </a:r>
                      <a:r>
                        <a:rPr kumimoji="1" lang="ja-JP" altLang="en-US" sz="850" u="none" dirty="0">
                          <a:solidFill>
                            <a:schemeClr val="tx1"/>
                          </a:solidFill>
                          <a:latin typeface="Meiryo UI" panose="020B0604030504040204" pitchFamily="50" charset="-128"/>
                          <a:ea typeface="Meiryo UI" panose="020B0604030504040204" pitchFamily="50" charset="-128"/>
                        </a:rPr>
                        <a:t>、香港 </a:t>
                      </a:r>
                      <a:r>
                        <a:rPr kumimoji="1" lang="en-US" altLang="ja-JP" sz="850" u="none" dirty="0">
                          <a:solidFill>
                            <a:schemeClr val="tx1"/>
                          </a:solidFill>
                          <a:latin typeface="Meiryo UI" panose="020B0604030504040204" pitchFamily="50" charset="-128"/>
                          <a:ea typeface="Meiryo UI" panose="020B0604030504040204" pitchFamily="50" charset="-128"/>
                        </a:rPr>
                        <a:t>31.4</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タイ </a:t>
                      </a:r>
                      <a:r>
                        <a:rPr kumimoji="1" lang="en-US" altLang="ja-JP" sz="850" u="none" dirty="0">
                          <a:solidFill>
                            <a:schemeClr val="tx1"/>
                          </a:solidFill>
                          <a:latin typeface="Meiryo UI" panose="020B0604030504040204" pitchFamily="50" charset="-128"/>
                          <a:ea typeface="Meiryo UI" panose="020B0604030504040204" pitchFamily="50" charset="-128"/>
                        </a:rPr>
                        <a:t>28.4</a:t>
                      </a:r>
                      <a:r>
                        <a:rPr kumimoji="1" lang="ja-JP" altLang="en-US" sz="850" u="none" dirty="0">
                          <a:solidFill>
                            <a:schemeClr val="tx1"/>
                          </a:solidFill>
                          <a:latin typeface="Meiryo UI" panose="020B0604030504040204" pitchFamily="50" charset="-128"/>
                          <a:ea typeface="Meiryo UI" panose="020B0604030504040204" pitchFamily="50" charset="-128"/>
                        </a:rPr>
                        <a:t>％、インド </a:t>
                      </a:r>
                      <a:r>
                        <a:rPr kumimoji="1" lang="en-US" altLang="ja-JP" sz="850" u="none" dirty="0">
                          <a:solidFill>
                            <a:schemeClr val="tx1"/>
                          </a:solidFill>
                          <a:latin typeface="Meiryo UI" panose="020B0604030504040204" pitchFamily="50" charset="-128"/>
                          <a:ea typeface="Meiryo UI" panose="020B0604030504040204" pitchFamily="50" charset="-128"/>
                        </a:rPr>
                        <a:t>23.2</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英国 </a:t>
                      </a:r>
                      <a:r>
                        <a:rPr kumimoji="1" lang="en-US" altLang="ja-JP" sz="850" u="none" dirty="0">
                          <a:solidFill>
                            <a:schemeClr val="tx1"/>
                          </a:solidFill>
                          <a:latin typeface="Meiryo UI" panose="020B0604030504040204" pitchFamily="50" charset="-128"/>
                          <a:ea typeface="Meiryo UI" panose="020B0604030504040204" pitchFamily="50" charset="-128"/>
                        </a:rPr>
                        <a:t>32.8%</a:t>
                      </a:r>
                      <a:r>
                        <a:rPr kumimoji="1" lang="ja-JP" altLang="en-US" sz="850" u="none" dirty="0">
                          <a:solidFill>
                            <a:schemeClr val="tx1"/>
                          </a:solidFill>
                          <a:latin typeface="Meiryo UI" panose="020B0604030504040204" pitchFamily="50" charset="-128"/>
                          <a:ea typeface="Meiryo UI" panose="020B0604030504040204" pitchFamily="50" charset="-128"/>
                        </a:rPr>
                        <a:t>、米国 </a:t>
                      </a:r>
                      <a:r>
                        <a:rPr kumimoji="1" lang="en-US" altLang="ja-JP" sz="850" u="none" dirty="0">
                          <a:solidFill>
                            <a:schemeClr val="tx1"/>
                          </a:solidFill>
                          <a:latin typeface="Meiryo UI" panose="020B0604030504040204" pitchFamily="50" charset="-128"/>
                          <a:ea typeface="Meiryo UI" panose="020B0604030504040204" pitchFamily="50" charset="-128"/>
                        </a:rPr>
                        <a:t>28.3</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カナダ </a:t>
                      </a:r>
                      <a:r>
                        <a:rPr kumimoji="1" lang="en-US" altLang="ja-JP" sz="850" u="none" dirty="0">
                          <a:solidFill>
                            <a:schemeClr val="tx1"/>
                          </a:solidFill>
                          <a:latin typeface="Meiryo UI" panose="020B0604030504040204" pitchFamily="50" charset="-128"/>
                          <a:ea typeface="Meiryo UI" panose="020B0604030504040204" pitchFamily="50" charset="-128"/>
                        </a:rPr>
                        <a:t>41.6</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850" u="none" dirty="0">
                          <a:solidFill>
                            <a:schemeClr val="tx1"/>
                          </a:solidFill>
                          <a:latin typeface="Meiryo UI" panose="020B0604030504040204" pitchFamily="50" charset="-128"/>
                          <a:ea typeface="Meiryo UI" panose="020B0604030504040204" pitchFamily="50" charset="-128"/>
                        </a:rPr>
                        <a:t>45.0</a:t>
                      </a:r>
                      <a:r>
                        <a:rPr kumimoji="1" lang="ja-JP" altLang="en-US" sz="850" u="none" dirty="0">
                          <a:solidFill>
                            <a:schemeClr val="tx1"/>
                          </a:solidFill>
                          <a:latin typeface="Meiryo UI" panose="020B0604030504040204" pitchFamily="50" charset="-128"/>
                          <a:ea typeface="Meiryo UI" panose="020B0604030504040204" pitchFamily="50" charset="-128"/>
                        </a:rPr>
                        <a:t>％</a:t>
                      </a:r>
                      <a:endParaRPr kumimoji="1" lang="en-US" altLang="ja-JP" sz="8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50" u="none" dirty="0">
                          <a:solidFill>
                            <a:schemeClr val="tx1"/>
                          </a:solidFill>
                          <a:latin typeface="Meiryo UI" panose="020B0604030504040204" pitchFamily="50" charset="-128"/>
                          <a:ea typeface="Meiryo UI" panose="020B0604030504040204" pitchFamily="50" charset="-128"/>
                        </a:rPr>
                        <a:t>など　</a:t>
                      </a:r>
                      <a:endParaRPr kumimoji="1" lang="en-US" altLang="ja-JP" sz="8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算出不可</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4966733"/>
                  </a:ext>
                </a:extLst>
              </a:tr>
              <a:tr h="69718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1,972</a:t>
                      </a:r>
                      <a:r>
                        <a:rPr kumimoji="1" lang="ja-JP" altLang="en-US" sz="1050" u="none" dirty="0">
                          <a:solidFill>
                            <a:schemeClr val="tx1"/>
                          </a:solidFill>
                          <a:latin typeface="Meiryo UI" panose="020B0604030504040204" pitchFamily="50" charset="-128"/>
                          <a:ea typeface="Meiryo UI" panose="020B0604030504040204" pitchFamily="50" charset="-128"/>
                        </a:rPr>
                        <a:t>万人泊</a:t>
                      </a: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1,786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3,052</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※2023</a:t>
                      </a:r>
                      <a:r>
                        <a:rPr kumimoji="1" lang="ja-JP" altLang="en-US" sz="1000" u="none" dirty="0">
                          <a:solidFill>
                            <a:schemeClr val="tx1"/>
                          </a:solidFill>
                          <a:latin typeface="Meiryo UI" panose="020B0604030504040204" pitchFamily="50" charset="-128"/>
                          <a:ea typeface="Meiryo UI" panose="020B0604030504040204" pitchFamily="50" charset="-128"/>
                        </a:rPr>
                        <a:t>年</a:t>
                      </a:r>
                      <a:r>
                        <a:rPr kumimoji="1" lang="en-US" altLang="ja-JP" sz="1000" u="none" dirty="0">
                          <a:solidFill>
                            <a:schemeClr val="tx1"/>
                          </a:solidFill>
                          <a:latin typeface="Meiryo UI" panose="020B0604030504040204" pitchFamily="50" charset="-128"/>
                          <a:ea typeface="Meiryo UI" panose="020B0604030504040204" pitchFamily="50" charset="-128"/>
                        </a:rPr>
                        <a:t>11</a:t>
                      </a:r>
                      <a:r>
                        <a:rPr kumimoji="1" lang="ja-JP" altLang="en-US" sz="1000" u="none" dirty="0">
                          <a:solidFill>
                            <a:schemeClr val="tx1"/>
                          </a:solidFill>
                          <a:latin typeface="Meiryo UI" panose="020B0604030504040204" pitchFamily="50" charset="-128"/>
                          <a:ea typeface="Meiryo UI" panose="020B0604030504040204" pitchFamily="50" charset="-128"/>
                        </a:rPr>
                        <a:t>月末時点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4,456</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zh-TW" altLang="en-US" sz="1000" u="none" dirty="0">
                          <a:solidFill>
                            <a:schemeClr val="tx1"/>
                          </a:solidFill>
                          <a:latin typeface="Meiryo UI" panose="020B0604030504040204" pitchFamily="50" charset="-128"/>
                          <a:ea typeface="Meiryo UI" panose="020B0604030504040204" pitchFamily="50" charset="-128"/>
                        </a:rPr>
                        <a:t>宿泊旅行統計調査</a:t>
                      </a:r>
                      <a:endParaRPr lang="en-US" altLang="zh-TW"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59645871"/>
                  </a:ext>
                </a:extLst>
              </a:tr>
              <a:tr h="41856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596684"/>
                  </a:ext>
                </a:extLst>
              </a:tr>
              <a:tr h="746358">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a:t>
                      </a:r>
                      <a:r>
                        <a:rPr kumimoji="1" lang="ja-JP" altLang="en-US" sz="1000" u="none" baseline="0" dirty="0">
                          <a:solidFill>
                            <a:schemeClr val="tx1"/>
                          </a:solidFill>
                          <a:latin typeface="Meiryo UI" panose="020B0604030504040204" pitchFamily="50" charset="-128"/>
                          <a:ea typeface="Meiryo UI" panose="020B0604030504040204" pitchFamily="50" charset="-128"/>
                        </a:rPr>
                        <a:t>ﾚｸﾘｴｰｼｮﾝ</a:t>
                      </a:r>
                      <a:r>
                        <a:rPr kumimoji="1" lang="ja-JP" altLang="en-US" sz="1000" u="none" dirty="0">
                          <a:solidFill>
                            <a:schemeClr val="tx1"/>
                          </a:solidFill>
                          <a:latin typeface="Meiryo UI" panose="020B0604030504040204" pitchFamily="50" charset="-128"/>
                          <a:ea typeface="Meiryo UI" panose="020B0604030504040204" pitchFamily="50" charset="-128"/>
                        </a:rPr>
                        <a:t>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29,000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観光・ﾚｸﾘｴｰｼｮﾝ目的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35,000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88977304"/>
                  </a:ext>
                </a:extLst>
              </a:tr>
              <a:tr h="418566">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国際会議開催件数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国際会議統計</a:t>
                      </a:r>
                      <a:r>
                        <a:rPr lang="ja-JP" altLang="en-US" sz="950" u="none" dirty="0">
                          <a:solidFill>
                            <a:schemeClr val="tx1"/>
                          </a:solidFill>
                          <a:latin typeface="Meiryo UI" panose="020B0604030504040204" pitchFamily="50" charset="-128"/>
                          <a:ea typeface="Meiryo UI" panose="020B0604030504040204" pitchFamily="50" charset="-128"/>
                        </a:rPr>
                        <a:t>（日本政府観光局（</a:t>
                      </a:r>
                      <a:r>
                        <a:rPr lang="en-US" altLang="ja-JP" sz="950" u="none" dirty="0">
                          <a:solidFill>
                            <a:schemeClr val="tx1"/>
                          </a:solidFill>
                          <a:latin typeface="Meiryo UI" panose="020B0604030504040204" pitchFamily="50" charset="-128"/>
                          <a:ea typeface="Meiryo UI" panose="020B0604030504040204" pitchFamily="50" charset="-128"/>
                        </a:rPr>
                        <a:t>JNTO</a:t>
                      </a:r>
                      <a:r>
                        <a:rPr lang="ja-JP" altLang="en-US" sz="950" u="none" dirty="0">
                          <a:solidFill>
                            <a:schemeClr val="tx1"/>
                          </a:solidFill>
                          <a:latin typeface="Meiryo UI" panose="020B0604030504040204" pitchFamily="50" charset="-128"/>
                          <a:ea typeface="Meiryo UI" panose="020B0604030504040204" pitchFamily="50" charset="-128"/>
                        </a:rPr>
                        <a:t>））　</a:t>
                      </a:r>
                      <a:endParaRPr kumimoji="1" lang="ja-JP" altLang="en-US" sz="9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9153177"/>
                  </a:ext>
                </a:extLst>
              </a:tr>
              <a:tr h="58246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65.1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61.7%</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6581733"/>
                  </a:ext>
                </a:extLst>
              </a:tr>
              <a:tr h="746358">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21</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37</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1302251"/>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5919572B-41D0-4F72-A375-39D0070836D8}"/>
              </a:ext>
            </a:extLst>
          </p:cNvPr>
          <p:cNvSpPr/>
          <p:nvPr/>
        </p:nvSpPr>
        <p:spPr>
          <a:xfrm>
            <a:off x="172307" y="170331"/>
            <a:ext cx="4079855" cy="285517"/>
          </a:xfrm>
          <a:prstGeom prst="rect">
            <a:avLst/>
          </a:prstGeom>
          <a:solidFill>
            <a:srgbClr val="4BACC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6" name="正方形/長方形 5"/>
          <p:cNvSpPr/>
          <p:nvPr/>
        </p:nvSpPr>
        <p:spPr>
          <a:xfrm>
            <a:off x="153778" y="458363"/>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
        <p:nvSpPr>
          <p:cNvPr id="2" name="テキスト ボックス 1"/>
          <p:cNvSpPr txBox="1"/>
          <p:nvPr/>
        </p:nvSpPr>
        <p:spPr>
          <a:xfrm>
            <a:off x="1173287" y="391697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73287" y="162938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73287" y="2765216"/>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73287" y="4622724"/>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73287" y="565687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21990" y="6359197"/>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3287" y="502632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93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17738789"/>
              </p:ext>
            </p:extLst>
          </p:nvPr>
        </p:nvGraphicFramePr>
        <p:xfrm>
          <a:off x="100800" y="408540"/>
          <a:ext cx="9000000" cy="5873260"/>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2880">
                  <a:extLst>
                    <a:ext uri="{9D8B030D-6E8A-4147-A177-3AD203B41FA5}">
                      <a16:colId xmlns:a16="http://schemas.microsoft.com/office/drawing/2014/main" val="1776016710"/>
                    </a:ext>
                  </a:extLst>
                </a:gridCol>
                <a:gridCol w="1462880">
                  <a:extLst>
                    <a:ext uri="{9D8B030D-6E8A-4147-A177-3AD203B41FA5}">
                      <a16:colId xmlns:a16="http://schemas.microsoft.com/office/drawing/2014/main" val="2081128372"/>
                    </a:ext>
                  </a:extLst>
                </a:gridCol>
                <a:gridCol w="1462880">
                  <a:extLst>
                    <a:ext uri="{9D8B030D-6E8A-4147-A177-3AD203B41FA5}">
                      <a16:colId xmlns:a16="http://schemas.microsoft.com/office/drawing/2014/main" val="3793600257"/>
                    </a:ext>
                  </a:extLst>
                </a:gridCol>
                <a:gridCol w="1462880">
                  <a:extLst>
                    <a:ext uri="{9D8B030D-6E8A-4147-A177-3AD203B41FA5}">
                      <a16:colId xmlns:a16="http://schemas.microsoft.com/office/drawing/2014/main" val="22208803"/>
                    </a:ext>
                  </a:extLst>
                </a:gridCol>
                <a:gridCol w="1648480">
                  <a:extLst>
                    <a:ext uri="{9D8B030D-6E8A-4147-A177-3AD203B41FA5}">
                      <a16:colId xmlns:a16="http://schemas.microsoft.com/office/drawing/2014/main" val="3754274535"/>
                    </a:ext>
                  </a:extLst>
                </a:gridCol>
              </a:tblGrid>
              <a:tr h="228353">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1965">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409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u="none" dirty="0">
                          <a:solidFill>
                            <a:schemeClr val="tx1"/>
                          </a:solidFill>
                          <a:latin typeface="Meiryo UI" panose="020B0604030504040204" pitchFamily="50" charset="-128"/>
                          <a:ea typeface="Meiryo UI" panose="020B0604030504040204" pitchFamily="50" charset="-128"/>
                        </a:rPr>
                        <a:t>未調査</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（文化庁）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994125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思っている人の割合</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40.9</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34.5%</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3033517"/>
                  </a:ext>
                </a:extLst>
              </a:tr>
              <a:tr h="837826">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2020</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385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社会教育調査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49921995"/>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752,522</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2,177,079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30146265"/>
                  </a:ext>
                </a:extLst>
              </a:tr>
              <a:tr h="353441">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一般部門開催中止</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56027479"/>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歳以上の週１回以上のスポーツ実施率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56.3%</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59.5</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57.4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53.1</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7012423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42.6%</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（大阪府）</a:t>
                      </a: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28436112"/>
                  </a:ext>
                </a:extLst>
              </a:tr>
              <a:tr h="491837">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40255646"/>
                  </a:ext>
                </a:extLst>
              </a:tr>
              <a:tr h="49183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2,952</a:t>
                      </a:r>
                      <a:r>
                        <a:rPr kumimoji="1" lang="ja-JP" altLang="en-US" sz="1000"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900" dirty="0">
                          <a:solidFill>
                            <a:schemeClr val="tx1"/>
                          </a:solidFill>
                          <a:latin typeface="Meiryo UI" panose="020B0604030504040204" pitchFamily="50" charset="-128"/>
                          <a:ea typeface="Meiryo UI" panose="020B0604030504040204" pitchFamily="50" charset="-128"/>
                        </a:rPr>
                        <a:t>2,431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176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（うち協定等に基づく留学</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123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1,356</a:t>
                      </a:r>
                      <a:r>
                        <a:rPr kumimoji="1" lang="ja-JP" altLang="en-US" sz="1100" u="none" dirty="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Meiryo UI" panose="020B0604030504040204" pitchFamily="50" charset="-128"/>
                          <a:ea typeface="Meiryo UI" panose="020B0604030504040204" pitchFamily="50" charset="-128"/>
                        </a:rPr>
                        <a:t>（うち協定等に基づく留学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1,144</a:t>
                      </a:r>
                      <a:r>
                        <a:rPr kumimoji="1" lang="ja-JP" altLang="en-US" sz="9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74473606"/>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p:cNvSpPr txBox="1"/>
          <p:nvPr/>
        </p:nvSpPr>
        <p:spPr>
          <a:xfrm>
            <a:off x="1164374" y="1508553"/>
            <a:ext cx="688938"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64370" y="202306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215668" y="34995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64374" y="2990228"/>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64374" y="392435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64373" y="445565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64371" y="4986949"/>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64371" y="5526652"/>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64369" y="610558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19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98276628"/>
              </p:ext>
            </p:extLst>
          </p:nvPr>
        </p:nvGraphicFramePr>
        <p:xfrm>
          <a:off x="100800" y="260648"/>
          <a:ext cx="9000000" cy="6329273"/>
        </p:xfrm>
        <a:graphic>
          <a:graphicData uri="http://schemas.openxmlformats.org/drawingml/2006/table">
            <a:tbl>
              <a:tblPr firstRow="1" bandRow="1">
                <a:tableStyleId>{5C22544A-7EE6-4342-B048-85BDC9FD1C3A}</a:tableStyleId>
              </a:tblPr>
              <a:tblGrid>
                <a:gridCol w="1500000">
                  <a:extLst>
                    <a:ext uri="{9D8B030D-6E8A-4147-A177-3AD203B41FA5}">
                      <a16:colId xmlns:a16="http://schemas.microsoft.com/office/drawing/2014/main" val="3083801403"/>
                    </a:ext>
                  </a:extLst>
                </a:gridCol>
                <a:gridCol w="1462880">
                  <a:extLst>
                    <a:ext uri="{9D8B030D-6E8A-4147-A177-3AD203B41FA5}">
                      <a16:colId xmlns:a16="http://schemas.microsoft.com/office/drawing/2014/main" val="1776016710"/>
                    </a:ext>
                  </a:extLst>
                </a:gridCol>
                <a:gridCol w="1462880">
                  <a:extLst>
                    <a:ext uri="{9D8B030D-6E8A-4147-A177-3AD203B41FA5}">
                      <a16:colId xmlns:a16="http://schemas.microsoft.com/office/drawing/2014/main" val="423059768"/>
                    </a:ext>
                  </a:extLst>
                </a:gridCol>
                <a:gridCol w="1462880">
                  <a:extLst>
                    <a:ext uri="{9D8B030D-6E8A-4147-A177-3AD203B41FA5}">
                      <a16:colId xmlns:a16="http://schemas.microsoft.com/office/drawing/2014/main" val="3793600257"/>
                    </a:ext>
                  </a:extLst>
                </a:gridCol>
                <a:gridCol w="1462880">
                  <a:extLst>
                    <a:ext uri="{9D8B030D-6E8A-4147-A177-3AD203B41FA5}">
                      <a16:colId xmlns:a16="http://schemas.microsoft.com/office/drawing/2014/main" val="3633376757"/>
                    </a:ext>
                  </a:extLst>
                </a:gridCol>
                <a:gridCol w="1648480">
                  <a:extLst>
                    <a:ext uri="{9D8B030D-6E8A-4147-A177-3AD203B41FA5}">
                      <a16:colId xmlns:a16="http://schemas.microsoft.com/office/drawing/2014/main" val="3754274535"/>
                    </a:ext>
                  </a:extLst>
                </a:gridCol>
              </a:tblGrid>
              <a:tr h="231098">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tc gridSpan="4">
                  <a:txBody>
                    <a:bodyPr/>
                    <a:lstStyle/>
                    <a:p>
                      <a:pPr algn="ctr"/>
                      <a:r>
                        <a:rPr kumimoji="1" lang="ja-JP" altLang="en-US" sz="1050" dirty="0">
                          <a:latin typeface="Meiryo UI" panose="020B0604030504040204" pitchFamily="50" charset="-128"/>
                          <a:ea typeface="Meiryo UI" panose="020B0604030504040204" pitchFamily="50" charset="-128"/>
                        </a:rPr>
                        <a:t>参考値</a:t>
                      </a: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rowSpan="2">
                  <a:txBody>
                    <a:bodyPr/>
                    <a:lstStyle/>
                    <a:p>
                      <a:pPr algn="ctr"/>
                      <a:r>
                        <a:rPr kumimoji="1" lang="ja-JP" altLang="en-US" sz="1050" dirty="0">
                          <a:latin typeface="Meiryo UI" panose="020B0604030504040204" pitchFamily="50" charset="-128"/>
                          <a:ea typeface="Meiryo UI" panose="020B0604030504040204" pitchFamily="50" charset="-128"/>
                        </a:rPr>
                        <a:t>出典</a:t>
                      </a:r>
                      <a:endParaRPr kumimoji="1" lang="ja-JP" altLang="en-US" sz="1050" b="0" dirty="0">
                        <a:latin typeface="Meiryo UI" panose="020B0604030504040204" pitchFamily="50" charset="-128"/>
                        <a:ea typeface="Meiryo UI" panose="020B0604030504040204" pitchFamily="50" charset="-128"/>
                      </a:endParaRPr>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42717110"/>
                  </a:ext>
                </a:extLst>
              </a:tr>
              <a:tr h="224633">
                <a:tc vMerge="1">
                  <a:txBody>
                    <a:bodyPr/>
                    <a:lstStyle/>
                    <a:p>
                      <a:endParaRPr kumimoji="1" lang="ja-JP" altLang="en-US"/>
                    </a:p>
                  </a:txBody>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2019</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solidFill>
                          <a:latin typeface="Meiryo UI" panose="020B0604030504040204" pitchFamily="50" charset="-128"/>
                          <a:ea typeface="Meiryo UI" panose="020B0604030504040204" pitchFamily="50" charset="-128"/>
                        </a:rPr>
                        <a:t>2020</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dirty="0">
                          <a:solidFill>
                            <a:schemeClr val="bg1"/>
                          </a:solidFill>
                          <a:latin typeface="Meiryo UI" panose="020B0604030504040204" pitchFamily="50" charset="-128"/>
                          <a:ea typeface="Meiryo UI" panose="020B0604030504040204" pitchFamily="50" charset="-128"/>
                        </a:rPr>
                        <a:t>2021</a:t>
                      </a:r>
                      <a:r>
                        <a:rPr kumimoji="1" lang="ja-JP" altLang="en-US" sz="1050" dirty="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2022</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90392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u="none" dirty="0">
                          <a:solidFill>
                            <a:schemeClr val="tx1"/>
                          </a:solidFill>
                          <a:latin typeface="Meiryo UI" panose="020B0604030504040204" pitchFamily="50" charset="-128"/>
                          <a:ea typeface="Meiryo UI" panose="020B0604030504040204" pitchFamily="50" charset="-128"/>
                        </a:rPr>
                        <a:t>CEFR A2</a:t>
                      </a:r>
                      <a:r>
                        <a:rPr lang="ja-JP" altLang="en-US" sz="9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8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48.2%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※2021.12.1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50.8%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※2022.12.1</a:t>
                      </a:r>
                      <a:r>
                        <a:rPr kumimoji="1" lang="ja-JP" altLang="en-US" sz="1000" u="none" dirty="0">
                          <a:solidFill>
                            <a:schemeClr val="tx1"/>
                          </a:solidFill>
                          <a:latin typeface="Meiryo UI" panose="020B0604030504040204" pitchFamily="50" charset="-128"/>
                          <a:ea typeface="Meiryo UI" panose="020B0604030504040204" pitchFamily="50" charset="-128"/>
                        </a:rPr>
                        <a:t>時点</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70825175"/>
                  </a:ext>
                </a:extLst>
              </a:tr>
              <a:tr h="8549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府内在留高度外国</a:t>
                      </a:r>
                      <a:endParaRPr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人材数</a:t>
                      </a:r>
                      <a:endParaRPr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30,173</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585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2,831</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23,590</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 ※2019.12.31</a:t>
                      </a:r>
                      <a:r>
                        <a:rPr kumimoji="1" lang="ja-JP" altLang="en-US" sz="900" dirty="0">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31,161</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684</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2,845</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24,782</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※2020.12.31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latin typeface="Meiryo UI" panose="020B0604030504040204" pitchFamily="50" charset="-128"/>
                          <a:ea typeface="Meiryo UI" panose="020B0604030504040204" pitchFamily="50" charset="-128"/>
                        </a:rPr>
                        <a:t>30,103</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うち</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dirty="0">
                          <a:latin typeface="Meiryo UI" panose="020B0604030504040204" pitchFamily="50" charset="-128"/>
                          <a:ea typeface="Meiryo UI" panose="020B0604030504040204" pitchFamily="50" charset="-128"/>
                        </a:rPr>
                        <a:t> 高度専門職 </a:t>
                      </a:r>
                      <a:r>
                        <a:rPr kumimoji="1" lang="en-US" altLang="ja-JP" sz="900" dirty="0">
                          <a:latin typeface="Meiryo UI" panose="020B0604030504040204" pitchFamily="50" charset="-128"/>
                          <a:ea typeface="Meiryo UI" panose="020B0604030504040204" pitchFamily="50" charset="-128"/>
                        </a:rPr>
                        <a:t>749</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経営・管理</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2,933</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lnSpc>
                          <a:spcPts val="1100"/>
                        </a:lnSpc>
                      </a:pPr>
                      <a:r>
                        <a:rPr kumimoji="1" lang="ja-JP" altLang="en-US" sz="900" baseline="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技人国</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23,934</a:t>
                      </a:r>
                      <a:r>
                        <a:rPr kumimoji="1" lang="ja-JP" altLang="en-US" sz="900" dirty="0">
                          <a:latin typeface="Meiryo UI" panose="020B0604030504040204" pitchFamily="50" charset="-128"/>
                          <a:ea typeface="Meiryo UI" panose="020B0604030504040204" pitchFamily="50" charset="-128"/>
                        </a:rPr>
                        <a:t>人　等</a:t>
                      </a:r>
                      <a:endParaRPr kumimoji="1" lang="en-US" altLang="ja-JP" sz="9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※2021.12.31</a:t>
                      </a:r>
                      <a:r>
                        <a:rPr kumimoji="1" lang="ja-JP" altLang="en-US" sz="900" dirty="0">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50" u="none" dirty="0">
                          <a:solidFill>
                            <a:schemeClr val="tx1"/>
                          </a:solidFill>
                          <a:latin typeface="Meiryo UI" panose="020B0604030504040204" pitchFamily="50" charset="-128"/>
                          <a:ea typeface="Meiryo UI" panose="020B0604030504040204" pitchFamily="50" charset="-128"/>
                        </a:rPr>
                        <a:t>34,393</a:t>
                      </a:r>
                      <a:r>
                        <a:rPr kumimoji="1" lang="ja-JP" altLang="en-US" sz="1050" u="none" dirty="0">
                          <a:solidFill>
                            <a:schemeClr val="tx1"/>
                          </a:solidFill>
                          <a:latin typeface="Meiryo UI" panose="020B0604030504040204" pitchFamily="50" charset="-128"/>
                          <a:ea typeface="Meiryo UI" panose="020B0604030504040204" pitchFamily="50" charset="-128"/>
                        </a:rPr>
                        <a:t>人</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うち</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dirty="0">
                          <a:solidFill>
                            <a:schemeClr val="tx1"/>
                          </a:solidFill>
                          <a:latin typeface="Meiryo UI" panose="020B0604030504040204" pitchFamily="50" charset="-128"/>
                          <a:ea typeface="Meiryo UI" panose="020B0604030504040204" pitchFamily="50" charset="-128"/>
                        </a:rPr>
                        <a:t> 高度専門職 </a:t>
                      </a:r>
                      <a:r>
                        <a:rPr kumimoji="1" lang="en-US" altLang="ja-JP" sz="900" u="none" dirty="0">
                          <a:solidFill>
                            <a:schemeClr val="tx1"/>
                          </a:solidFill>
                          <a:latin typeface="Meiryo UI" panose="020B0604030504040204" pitchFamily="50" charset="-128"/>
                          <a:ea typeface="Meiryo UI" panose="020B0604030504040204" pitchFamily="50" charset="-128"/>
                        </a:rPr>
                        <a:t>923</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経営・管理</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4,076</a:t>
                      </a:r>
                      <a:r>
                        <a:rPr kumimoji="1" lang="ja-JP" altLang="en-US" sz="900" u="none" dirty="0">
                          <a:solidFill>
                            <a:schemeClr val="tx1"/>
                          </a:solidFill>
                          <a:latin typeface="Meiryo UI" panose="020B0604030504040204" pitchFamily="50" charset="-128"/>
                          <a:ea typeface="Meiryo UI" panose="020B0604030504040204" pitchFamily="50" charset="-128"/>
                        </a:rPr>
                        <a:t>人</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ja-JP" altLang="en-US" sz="900" u="none" dirty="0">
                          <a:solidFill>
                            <a:schemeClr val="tx1"/>
                          </a:solidFill>
                          <a:latin typeface="Meiryo UI" panose="020B0604030504040204" pitchFamily="50" charset="-128"/>
                          <a:ea typeface="Meiryo UI" panose="020B0604030504040204" pitchFamily="50" charset="-128"/>
                        </a:rPr>
                        <a:t>技人国</a:t>
                      </a: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baseline="0" dirty="0">
                          <a:solidFill>
                            <a:schemeClr val="tx1"/>
                          </a:solidFill>
                          <a:latin typeface="Meiryo UI" panose="020B0604030504040204" pitchFamily="50" charset="-128"/>
                          <a:ea typeface="Meiryo UI" panose="020B0604030504040204" pitchFamily="50" charset="-128"/>
                        </a:rPr>
                        <a:t>26,516</a:t>
                      </a:r>
                      <a:r>
                        <a:rPr kumimoji="1" lang="ja-JP" altLang="en-US" sz="900" u="none" dirty="0">
                          <a:solidFill>
                            <a:schemeClr val="tx1"/>
                          </a:solidFill>
                          <a:latin typeface="Meiryo UI" panose="020B0604030504040204" pitchFamily="50" charset="-128"/>
                          <a:ea typeface="Meiryo UI" panose="020B0604030504040204" pitchFamily="50" charset="-128"/>
                        </a:rPr>
                        <a:t>人　等</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u="none" baseline="0"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※2022.12.31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在留外国人統計</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latin typeface="Meiryo UI" panose="020B0604030504040204" pitchFamily="50" charset="-128"/>
                          <a:ea typeface="Meiryo UI" panose="020B0604030504040204" pitchFamily="50" charset="-128"/>
                        </a:rPr>
                        <a:t>都道府県別在留資格別在留外国人数</a:t>
                      </a:r>
                      <a:endParaRPr kumimoji="1" lang="en-US" altLang="ja-JP" sz="1000" u="none" strike="noStrik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81774995"/>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10.4</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dk1"/>
                          </a:solidFill>
                          <a:latin typeface="Meiryo UI" panose="020B0604030504040204" pitchFamily="50" charset="-128"/>
                          <a:ea typeface="Meiryo UI" panose="020B0604030504040204" pitchFamily="50" charset="-128"/>
                        </a:rPr>
                        <a:t>9.2</a:t>
                      </a:r>
                      <a:r>
                        <a:rPr kumimoji="1" lang="ja-JP" altLang="en-US" sz="1000" u="none" dirty="0">
                          <a:latin typeface="Meiryo UI" panose="020B0604030504040204" pitchFamily="50" charset="-128"/>
                          <a:ea typeface="Meiryo UI" panose="020B0604030504040204" pitchFamily="50" charset="-128"/>
                        </a:rPr>
                        <a:t>％</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9.4%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留学生の日本企業等への就職状況について</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latin typeface="Meiryo UI" panose="020B0604030504040204" pitchFamily="50" charset="-128"/>
                          <a:ea typeface="Meiryo UI" panose="020B0604030504040204" pitchFamily="50" charset="-128"/>
                        </a:rPr>
                        <a:t>（</a:t>
                      </a:r>
                      <a:r>
                        <a:rPr kumimoji="1" lang="zh-CN" altLang="en-US" sz="1000" u="none" dirty="0">
                          <a:latin typeface="Meiryo UI" panose="020B0604030504040204" pitchFamily="50" charset="-128"/>
                          <a:ea typeface="Meiryo UI" panose="020B0604030504040204" pitchFamily="50" charset="-128"/>
                        </a:rPr>
                        <a:t>出入国在留管理庁</a:t>
                      </a:r>
                      <a:r>
                        <a:rPr kumimoji="1" lang="ja-JP" altLang="en-US" sz="1000" u="none" dirty="0">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199759"/>
                  </a:ext>
                </a:extLst>
              </a:tr>
              <a:tr h="49774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府内外国人のビジネス</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日本語（</a:t>
                      </a:r>
                      <a:r>
                        <a:rPr lang="en-US" altLang="ja-JP" sz="1000" u="none" dirty="0">
                          <a:solidFill>
                            <a:schemeClr val="tx1"/>
                          </a:solidFill>
                          <a:latin typeface="Meiryo UI" panose="020B0604030504040204" pitchFamily="50" charset="-128"/>
                          <a:ea typeface="Meiryo UI" panose="020B0604030504040204" pitchFamily="50" charset="-128"/>
                        </a:rPr>
                        <a:t>J2</a:t>
                      </a:r>
                      <a:r>
                        <a:rPr lang="ja-JP" altLang="en-US" sz="1000" u="none" dirty="0">
                          <a:solidFill>
                            <a:schemeClr val="tx1"/>
                          </a:solidFill>
                          <a:latin typeface="Meiryo UI" panose="020B0604030504040204" pitchFamily="50" charset="-128"/>
                          <a:ea typeface="Meiryo UI" panose="020B0604030504040204" pitchFamily="50" charset="-128"/>
                        </a:rPr>
                        <a:t>以上）</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取得者数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190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170</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309</a:t>
                      </a:r>
                      <a:r>
                        <a:rPr kumimoji="1" lang="ja-JP" altLang="en-US" sz="1000" u="none" dirty="0">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231</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en-US" altLang="ja-JP" sz="950" dirty="0">
                          <a:latin typeface="Meiryo UI" panose="020B0604030504040204" pitchFamily="50" charset="-128"/>
                          <a:ea typeface="Meiryo UI" panose="020B0604030504040204" pitchFamily="50" charset="-128"/>
                        </a:rPr>
                        <a:t>BJT</a:t>
                      </a:r>
                      <a:r>
                        <a:rPr kumimoji="1" lang="ja-JP" altLang="en-US" sz="950" dirty="0">
                          <a:latin typeface="Meiryo UI" panose="020B0604030504040204" pitchFamily="50" charset="-128"/>
                          <a:ea typeface="Meiryo UI" panose="020B0604030504040204" pitchFamily="50" charset="-128"/>
                        </a:rPr>
                        <a:t>ビジネス日本語能力テスト</a:t>
                      </a:r>
                      <a:endParaRPr kumimoji="1" lang="en-US" altLang="ja-JP" sz="950" dirty="0">
                        <a:latin typeface="Meiryo UI" panose="020B0604030504040204" pitchFamily="50" charset="-128"/>
                        <a:ea typeface="Meiryo UI" panose="020B0604030504040204" pitchFamily="50" charset="-128"/>
                      </a:endParaRPr>
                    </a:p>
                    <a:p>
                      <a:r>
                        <a:rPr kumimoji="1" lang="en-US" altLang="ja-JP" sz="950" dirty="0">
                          <a:latin typeface="Meiryo UI" panose="020B0604030504040204" pitchFamily="50" charset="-128"/>
                          <a:ea typeface="Meiryo UI" panose="020B0604030504040204" pitchFamily="50" charset="-128"/>
                        </a:rPr>
                        <a:t>(</a:t>
                      </a:r>
                      <a:r>
                        <a:rPr kumimoji="1" lang="ja-JP" altLang="en-US" sz="950" dirty="0">
                          <a:latin typeface="Meiryo UI" panose="020B0604030504040204" pitchFamily="50" charset="-128"/>
                          <a:ea typeface="Meiryo UI" panose="020B0604030504040204" pitchFamily="50" charset="-128"/>
                        </a:rPr>
                        <a:t>（公財）日本漢字能力検定協会）</a:t>
                      </a:r>
                      <a:endParaRPr kumimoji="1" lang="ja-JP" altLang="en-US" sz="95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6686993"/>
                  </a:ext>
                </a:extLst>
              </a:tr>
              <a:tr h="134785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latin typeface="Meiryo UI" panose="020B0604030504040204" pitchFamily="50" charset="-128"/>
                          <a:ea typeface="Meiryo UI" panose="020B0604030504040204" pitchFamily="50" charset="-128"/>
                        </a:rPr>
                        <a:t>大阪で働く外国人労働者数</a:t>
                      </a:r>
                      <a:endParaRPr kumimoji="1" lang="en-US" altLang="ja-JP" sz="10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105,379</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25,816</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2,821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baseline="0" dirty="0">
                          <a:latin typeface="Meiryo UI" panose="020B0604030504040204" pitchFamily="50" charset="-128"/>
                          <a:ea typeface="Meiryo UI" panose="020B0604030504040204" pitchFamily="50" charset="-128"/>
                        </a:rPr>
                        <a:t> </a:t>
                      </a:r>
                      <a:r>
                        <a:rPr kumimoji="1" lang="ja-JP" altLang="en-US" sz="800" u="none" dirty="0">
                          <a:latin typeface="Meiryo UI" panose="020B0604030504040204" pitchFamily="50" charset="-128"/>
                          <a:ea typeface="Meiryo UI" panose="020B0604030504040204" pitchFamily="50" charset="-128"/>
                        </a:rPr>
                        <a:t>技能実習</a:t>
                      </a: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20,838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31,220</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a:t>
                      </a:r>
                      <a:r>
                        <a:rPr lang="ja-JP" altLang="en-US" sz="800" u="none" baseline="0" dirty="0">
                          <a:latin typeface="Meiryo UI" panose="020B0604030504040204" pitchFamily="50" charset="-128"/>
                          <a:ea typeface="Meiryo UI" panose="020B0604030504040204" pitchFamily="50" charset="-128"/>
                        </a:rPr>
                        <a:t> </a:t>
                      </a:r>
                      <a:endParaRPr lang="en-US" altLang="ja-JP" sz="800" u="none" baseline="0" dirty="0">
                        <a:latin typeface="Meiryo UI" panose="020B0604030504040204" pitchFamily="50" charset="-128"/>
                        <a:ea typeface="Meiryo UI" panose="020B0604030504040204" pitchFamily="50" charset="-128"/>
                      </a:endParaRPr>
                    </a:p>
                    <a:p>
                      <a:pPr>
                        <a:lnSpc>
                          <a:spcPts val="1100"/>
                        </a:lnSpc>
                      </a:pPr>
                      <a:r>
                        <a:rPr lang="en-US" altLang="ja-JP" sz="800" u="none" baseline="0" dirty="0">
                          <a:latin typeface="Meiryo UI" panose="020B0604030504040204" pitchFamily="50" charset="-128"/>
                          <a:ea typeface="Meiryo UI" panose="020B0604030504040204" pitchFamily="50" charset="-128"/>
                        </a:rPr>
                        <a:t> </a:t>
                      </a:r>
                      <a:r>
                        <a:rPr lang="en-US" altLang="ja-JP" sz="800" u="none" dirty="0">
                          <a:latin typeface="Meiryo UI" panose="020B0604030504040204" pitchFamily="50" charset="-128"/>
                          <a:ea typeface="Meiryo UI" panose="020B0604030504040204" pitchFamily="50" charset="-128"/>
                        </a:rPr>
                        <a:t>24,684</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117,596</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28,768</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3,453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baseline="0" dirty="0">
                          <a:latin typeface="Meiryo UI" panose="020B0604030504040204" pitchFamily="50" charset="-128"/>
                          <a:ea typeface="Meiryo UI" panose="020B0604030504040204" pitchFamily="50" charset="-128"/>
                        </a:rPr>
                        <a:t>23,034</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36,589</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25,750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111,862</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31,947</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4,813</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21,498</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26,943</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26,661</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2021.10.31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124,570</a:t>
                      </a:r>
                      <a:r>
                        <a:rPr kumimoji="1" lang="ja-JP" altLang="en-US" sz="1050" u="none" dirty="0">
                          <a:latin typeface="Meiryo UI" panose="020B0604030504040204" pitchFamily="50" charset="-128"/>
                          <a:ea typeface="Meiryo UI" panose="020B0604030504040204" pitchFamily="50" charset="-128"/>
                        </a:rPr>
                        <a:t>人</a:t>
                      </a:r>
                      <a:endParaRPr kumimoji="1" lang="en-US" altLang="ja-JP" sz="1050" u="none"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うち</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専門的・技術的分野</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39,649</a:t>
                      </a:r>
                      <a:r>
                        <a:rPr kumimoji="1" lang="ja-JP" altLang="en-US" sz="800" baseline="0" dirty="0">
                          <a:latin typeface="Meiryo UI" panose="020B0604030504040204" pitchFamily="50" charset="-128"/>
                          <a:ea typeface="Meiryo UI" panose="020B0604030504040204" pitchFamily="50" charset="-128"/>
                        </a:rPr>
                        <a:t>人</a:t>
                      </a:r>
                      <a:endParaRPr kumimoji="1" lang="en-US" altLang="ja-JP" sz="800" baseline="0"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特定活動 </a:t>
                      </a:r>
                      <a:r>
                        <a:rPr lang="en-US" altLang="ja-JP" sz="800" u="none" dirty="0">
                          <a:latin typeface="Meiryo UI" panose="020B0604030504040204" pitchFamily="50" charset="-128"/>
                          <a:ea typeface="Meiryo UI" panose="020B0604030504040204" pitchFamily="50" charset="-128"/>
                        </a:rPr>
                        <a:t>5,670</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技能実習 </a:t>
                      </a:r>
                      <a:r>
                        <a:rPr kumimoji="1" lang="en-US" altLang="ja-JP" sz="800" u="none" dirty="0">
                          <a:latin typeface="Meiryo UI" panose="020B0604030504040204" pitchFamily="50" charset="-128"/>
                          <a:ea typeface="Meiryo UI" panose="020B0604030504040204" pitchFamily="50" charset="-128"/>
                        </a:rPr>
                        <a:t>20,641</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kumimoji="1" lang="ja-JP" altLang="en-US" sz="800" u="none" dirty="0">
                          <a:latin typeface="Meiryo UI" panose="020B0604030504040204" pitchFamily="50" charset="-128"/>
                          <a:ea typeface="Meiryo UI" panose="020B0604030504040204" pitchFamily="50" charset="-128"/>
                        </a:rPr>
                        <a:t> 資格外活動 </a:t>
                      </a:r>
                      <a:r>
                        <a:rPr kumimoji="1" lang="en-US" altLang="ja-JP" sz="800" u="none" dirty="0">
                          <a:latin typeface="Meiryo UI" panose="020B0604030504040204" pitchFamily="50" charset="-128"/>
                          <a:ea typeface="Meiryo UI" panose="020B0604030504040204" pitchFamily="50" charset="-128"/>
                        </a:rPr>
                        <a:t>30,875</a:t>
                      </a:r>
                      <a:r>
                        <a:rPr kumimoji="1" lang="ja-JP" altLang="en-US" sz="800" u="none" dirty="0">
                          <a:latin typeface="Meiryo UI" panose="020B0604030504040204" pitchFamily="50" charset="-128"/>
                          <a:ea typeface="Meiryo UI" panose="020B0604030504040204" pitchFamily="50" charset="-128"/>
                        </a:rPr>
                        <a:t>人</a:t>
                      </a:r>
                      <a:endParaRPr kumimoji="1" lang="en-US" altLang="ja-JP" sz="800" u="none" dirty="0">
                        <a:latin typeface="Meiryo UI" panose="020B0604030504040204" pitchFamily="50" charset="-128"/>
                        <a:ea typeface="Meiryo UI" panose="020B0604030504040204" pitchFamily="50" charset="-128"/>
                      </a:endParaRPr>
                    </a:p>
                    <a:p>
                      <a:pPr>
                        <a:lnSpc>
                          <a:spcPts val="1100"/>
                        </a:lnSpc>
                      </a:pPr>
                      <a:r>
                        <a:rPr lang="ja-JP" altLang="en-US" sz="800" u="none" dirty="0">
                          <a:latin typeface="Meiryo UI" panose="020B0604030504040204" pitchFamily="50" charset="-128"/>
                          <a:ea typeface="Meiryo UI" panose="020B0604030504040204" pitchFamily="50" charset="-128"/>
                        </a:rPr>
                        <a:t> 身分に基づく在留資格   </a:t>
                      </a:r>
                      <a:endParaRPr lang="en-US" altLang="ja-JP" sz="800" u="none" dirty="0">
                        <a:latin typeface="Meiryo UI" panose="020B0604030504040204" pitchFamily="50" charset="-128"/>
                        <a:ea typeface="Meiryo UI" panose="020B0604030504040204" pitchFamily="50" charset="-128"/>
                      </a:endParaRPr>
                    </a:p>
                    <a:p>
                      <a:pPr>
                        <a:lnSpc>
                          <a:spcPts val="1100"/>
                        </a:lnSpc>
                      </a:pPr>
                      <a:r>
                        <a:rPr lang="en-US" altLang="ja-JP" sz="800" u="none" dirty="0">
                          <a:latin typeface="Meiryo UI" panose="020B0604030504040204" pitchFamily="50" charset="-128"/>
                          <a:ea typeface="Meiryo UI" panose="020B0604030504040204" pitchFamily="50" charset="-128"/>
                        </a:rPr>
                        <a:t> 27,735</a:t>
                      </a:r>
                      <a:r>
                        <a:rPr lang="ja-JP" altLang="en-US" sz="800" u="none" dirty="0">
                          <a:latin typeface="Meiryo UI" panose="020B0604030504040204" pitchFamily="50" charset="-128"/>
                          <a:ea typeface="Meiryo UI" panose="020B0604030504040204" pitchFamily="50" charset="-128"/>
                        </a:rPr>
                        <a:t>人</a:t>
                      </a:r>
                      <a:endParaRPr lang="en-US" altLang="ja-JP" sz="8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baseline="0" dirty="0">
                          <a:latin typeface="Meiryo UI" panose="020B0604030504040204" pitchFamily="50" charset="-128"/>
                          <a:ea typeface="Meiryo UI" panose="020B0604030504040204" pitchFamily="50" charset="-128"/>
                        </a:rPr>
                        <a:t> </a:t>
                      </a:r>
                      <a:r>
                        <a:rPr kumimoji="1" lang="en-US" altLang="ja-JP" sz="800" u="none"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2022.10.31</a:t>
                      </a:r>
                      <a:r>
                        <a:rPr kumimoji="1" lang="ja-JP" altLang="en-US" sz="800" dirty="0">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kumimoji="1" lang="ja-JP" altLang="en-US" sz="1000" u="none" dirty="0">
                          <a:latin typeface="Meiryo UI" panose="020B0604030504040204" pitchFamily="50" charset="-128"/>
                          <a:ea typeface="Meiryo UI" panose="020B0604030504040204" pitchFamily="50" charset="-128"/>
                        </a:rPr>
                        <a:t>「外国人雇用状況」の届け出状況について</a:t>
                      </a:r>
                      <a:endParaRPr kumimoji="1" lang="en-US" altLang="ja-JP" sz="1000" u="none" dirty="0">
                        <a:latin typeface="Meiryo UI" panose="020B0604030504040204" pitchFamily="50" charset="-128"/>
                        <a:ea typeface="Meiryo UI" panose="020B0604030504040204" pitchFamily="50" charset="-128"/>
                      </a:endParaRPr>
                    </a:p>
                    <a:p>
                      <a:r>
                        <a:rPr kumimoji="1" lang="ja-JP" altLang="en-US" sz="1000" u="none" dirty="0">
                          <a:latin typeface="Meiryo UI" panose="020B0604030504040204" pitchFamily="50" charset="-128"/>
                          <a:ea typeface="Meiryo UI" panose="020B0604030504040204" pitchFamily="50" charset="-128"/>
                        </a:rPr>
                        <a:t>（厚生労働省）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895530"/>
                  </a:ext>
                </a:extLst>
              </a:tr>
              <a:tr h="836634">
                <a:tc>
                  <a:txBody>
                    <a:bodyPr/>
                    <a:lstStyle/>
                    <a:p>
                      <a:r>
                        <a:rPr lang="ja-JP" altLang="en-US" sz="1000" u="none" dirty="0">
                          <a:latin typeface="Meiryo UI" panose="020B0604030504040204" pitchFamily="50" charset="-128"/>
                          <a:ea typeface="Meiryo UI" panose="020B0604030504040204" pitchFamily="50" charset="-128"/>
                        </a:rPr>
                        <a:t>大阪で学ぶ留学生数</a:t>
                      </a:r>
                      <a:endParaRPr lang="en-US" altLang="ja-JP" sz="1000" u="none" dirty="0">
                        <a:latin typeface="Meiryo UI" panose="020B0604030504040204" pitchFamily="50" charset="-128"/>
                        <a:ea typeface="Meiryo UI" panose="020B0604030504040204" pitchFamily="50" charset="-128"/>
                      </a:endParaRPr>
                    </a:p>
                    <a:p>
                      <a:r>
                        <a:rPr lang="ja-JP" altLang="en-US" sz="900" u="none" dirty="0">
                          <a:latin typeface="Meiryo UI" panose="020B0604030504040204" pitchFamily="50" charset="-128"/>
                          <a:ea typeface="Meiryo UI" panose="020B0604030504040204" pitchFamily="50" charset="-128"/>
                        </a:rPr>
                        <a:t>（大学・短大、高専・専修等、日本語教育機関の内訳を含む）</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26,257</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うち</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大学・短大 </a:t>
                      </a:r>
                      <a:r>
                        <a:rPr kumimoji="1" lang="en-US" altLang="ja-JP" sz="800" dirty="0">
                          <a:latin typeface="Meiryo UI" panose="020B0604030504040204" pitchFamily="50" charset="-128"/>
                          <a:ea typeface="Meiryo UI" panose="020B0604030504040204" pitchFamily="50" charset="-128"/>
                        </a:rPr>
                        <a:t>9,592</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高専・専修等 </a:t>
                      </a:r>
                      <a:r>
                        <a:rPr kumimoji="1" lang="en-US" altLang="ja-JP" sz="800" dirty="0">
                          <a:latin typeface="Meiryo UI" panose="020B0604030504040204" pitchFamily="50" charset="-128"/>
                          <a:ea typeface="Meiryo UI" panose="020B0604030504040204" pitchFamily="50" charset="-128"/>
                        </a:rPr>
                        <a:t>8,742</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a:t>
                      </a:r>
                      <a:r>
                        <a:rPr kumimoji="1" lang="zh-TW" altLang="en-US" sz="800" dirty="0">
                          <a:latin typeface="Meiryo UI" panose="020B0604030504040204" pitchFamily="50" charset="-128"/>
                          <a:ea typeface="Meiryo UI" panose="020B0604030504040204" pitchFamily="50" charset="-128"/>
                        </a:rPr>
                        <a:t>日本語教育機関</a:t>
                      </a:r>
                      <a:r>
                        <a:rPr kumimoji="1" lang="en-US" altLang="ja-JP"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7,923</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2019.5.1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a:lnSpc>
                          <a:spcPts val="1100"/>
                        </a:lnSpc>
                      </a:pPr>
                      <a:r>
                        <a:rPr kumimoji="1" lang="en-US" altLang="ja-JP" sz="1000" u="none" dirty="0">
                          <a:latin typeface="Meiryo UI" panose="020B0604030504040204" pitchFamily="50" charset="-128"/>
                          <a:ea typeface="Meiryo UI" panose="020B0604030504040204" pitchFamily="50" charset="-128"/>
                        </a:rPr>
                        <a:t>24,361</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うち</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大学・短大 </a:t>
                      </a:r>
                      <a:r>
                        <a:rPr kumimoji="1" lang="en-US" altLang="ja-JP" sz="800" dirty="0">
                          <a:latin typeface="Meiryo UI" panose="020B0604030504040204" pitchFamily="50" charset="-128"/>
                          <a:ea typeface="Meiryo UI" panose="020B0604030504040204" pitchFamily="50" charset="-128"/>
                        </a:rPr>
                        <a:t>9,458</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baseline="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高専・専修等 </a:t>
                      </a:r>
                      <a:r>
                        <a:rPr kumimoji="1" lang="en-US" altLang="ja-JP" sz="800" dirty="0">
                          <a:latin typeface="Meiryo UI" panose="020B0604030504040204" pitchFamily="50" charset="-128"/>
                          <a:ea typeface="Meiryo UI" panose="020B0604030504040204" pitchFamily="50" charset="-128"/>
                        </a:rPr>
                        <a:t>8,774</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a:t>
                      </a:r>
                      <a:r>
                        <a:rPr kumimoji="1" lang="zh-TW" altLang="en-US" sz="800" dirty="0">
                          <a:latin typeface="Meiryo UI" panose="020B0604030504040204" pitchFamily="50" charset="-128"/>
                          <a:ea typeface="Meiryo UI" panose="020B0604030504040204" pitchFamily="50" charset="-128"/>
                        </a:rPr>
                        <a:t>日本語教育機関</a:t>
                      </a:r>
                      <a:r>
                        <a:rPr kumimoji="1" lang="en-US" altLang="ja-JP"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6,129</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u="none"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2020.5.1</a:t>
                      </a:r>
                      <a:r>
                        <a:rPr kumimoji="1" lang="ja-JP" altLang="en-US" sz="800" dirty="0">
                          <a:latin typeface="Meiryo UI" panose="020B0604030504040204" pitchFamily="50" charset="-128"/>
                          <a:ea typeface="Meiryo UI" panose="020B0604030504040204" pitchFamily="50" charset="-128"/>
                        </a:rPr>
                        <a:t>時点</a:t>
                      </a:r>
                      <a:r>
                        <a:rPr kumimoji="1" lang="ja-JP" altLang="en-US" sz="800" u="none" dirty="0">
                          <a:latin typeface="Meiryo UI" panose="020B0604030504040204" pitchFamily="50" charset="-128"/>
                          <a:ea typeface="Meiryo UI" panose="020B0604030504040204" pitchFamily="50" charset="-128"/>
                        </a:rPr>
                        <a:t> </a:t>
                      </a:r>
                      <a:endParaRPr kumimoji="1"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21,783</a:t>
                      </a:r>
                      <a:r>
                        <a:rPr kumimoji="1" lang="ja-JP" altLang="en-US" sz="1000" u="none" dirty="0">
                          <a:latin typeface="Meiryo UI" panose="020B0604030504040204" pitchFamily="50" charset="-128"/>
                          <a:ea typeface="Meiryo UI" panose="020B0604030504040204" pitchFamily="50" charset="-128"/>
                        </a:rPr>
                        <a:t>人</a:t>
                      </a:r>
                      <a:endParaRPr kumimoji="1" lang="en-US" altLang="ja-JP" sz="1000" u="none"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うち</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大学・短大</a:t>
                      </a:r>
                      <a:r>
                        <a:rPr kumimoji="1" lang="ja-JP" altLang="en-US" sz="800" baseline="0" dirty="0">
                          <a:latin typeface="Meiryo UI" panose="020B0604030504040204" pitchFamily="50" charset="-128"/>
                          <a:ea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rPr>
                        <a:t>9,083</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en-US" altLang="ja-JP" sz="800" baseline="0" dirty="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高専・専修等</a:t>
                      </a:r>
                      <a:r>
                        <a:rPr kumimoji="1" lang="ja-JP" altLang="en-US"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8,777</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a:lnSpc>
                          <a:spcPts val="1100"/>
                        </a:lnSpc>
                      </a:pPr>
                      <a:r>
                        <a:rPr kumimoji="1" lang="ja-JP" altLang="en-US" sz="800" dirty="0">
                          <a:latin typeface="Meiryo UI" panose="020B0604030504040204" pitchFamily="50" charset="-128"/>
                          <a:ea typeface="Meiryo UI" panose="020B0604030504040204" pitchFamily="50" charset="-128"/>
                        </a:rPr>
                        <a:t> </a:t>
                      </a:r>
                      <a:r>
                        <a:rPr kumimoji="1" lang="zh-TW" altLang="en-US" sz="800" dirty="0">
                          <a:latin typeface="Meiryo UI" panose="020B0604030504040204" pitchFamily="50" charset="-128"/>
                          <a:ea typeface="Meiryo UI" panose="020B0604030504040204" pitchFamily="50" charset="-128"/>
                        </a:rPr>
                        <a:t>日本語教育機関</a:t>
                      </a:r>
                      <a:r>
                        <a:rPr kumimoji="1" lang="en-US" altLang="ja-JP" sz="800" baseline="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3,923</a:t>
                      </a:r>
                      <a:r>
                        <a:rPr kumimoji="1" lang="ja-JP" altLang="en-US" sz="800" dirty="0">
                          <a:latin typeface="Meiryo UI" panose="020B0604030504040204" pitchFamily="50" charset="-128"/>
                          <a:ea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800" u="none" dirty="0">
                          <a:latin typeface="Meiryo UI" panose="020B0604030504040204" pitchFamily="50" charset="-128"/>
                          <a:ea typeface="Meiryo UI" panose="020B0604030504040204" pitchFamily="50" charset="-128"/>
                        </a:rPr>
                        <a:t> ※2021.5.1</a:t>
                      </a:r>
                      <a:r>
                        <a:rPr kumimoji="1" lang="ja-JP" altLang="en-US" sz="800" u="none" dirty="0">
                          <a:latin typeface="Meiryo UI" panose="020B0604030504040204" pitchFamily="50" charset="-128"/>
                          <a:ea typeface="Meiryo UI" panose="020B0604030504040204" pitchFamily="50" charset="-128"/>
                        </a:rPr>
                        <a:t>時点</a:t>
                      </a:r>
                      <a:endParaRPr kumimoji="1" lang="ja-JP" altLang="en-US"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21,190</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うち</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大学・短大</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8,900</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高専・専修等</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baseline="0" dirty="0">
                          <a:solidFill>
                            <a:schemeClr val="tx1"/>
                          </a:solidFill>
                          <a:latin typeface="Meiryo UI" panose="020B0604030504040204" pitchFamily="50" charset="-128"/>
                          <a:ea typeface="Meiryo UI" panose="020B0604030504040204" pitchFamily="50" charset="-128"/>
                        </a:rPr>
                        <a:t>7</a:t>
                      </a:r>
                      <a:r>
                        <a:rPr kumimoji="1" lang="en-US" altLang="ja-JP" sz="800" u="none" dirty="0">
                          <a:solidFill>
                            <a:schemeClr val="tx1"/>
                          </a:solidFill>
                          <a:latin typeface="Meiryo UI" panose="020B0604030504040204" pitchFamily="50" charset="-128"/>
                          <a:ea typeface="Meiryo UI" panose="020B0604030504040204" pitchFamily="50" charset="-128"/>
                        </a:rPr>
                        <a:t>,181</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zh-TW" altLang="en-US" sz="800" u="none" dirty="0">
                          <a:solidFill>
                            <a:schemeClr val="tx1"/>
                          </a:solidFill>
                          <a:latin typeface="Meiryo UI" panose="020B0604030504040204" pitchFamily="50" charset="-128"/>
                          <a:ea typeface="Meiryo UI" panose="020B0604030504040204" pitchFamily="50" charset="-128"/>
                        </a:rPr>
                        <a:t>日本語教育機関</a:t>
                      </a:r>
                      <a:r>
                        <a:rPr kumimoji="1" lang="en-US" altLang="ja-JP" sz="800" u="none" baseline="0" dirty="0">
                          <a:solidFill>
                            <a:schemeClr val="tx1"/>
                          </a:solidFill>
                          <a:latin typeface="Meiryo UI" panose="020B0604030504040204" pitchFamily="50" charset="-128"/>
                          <a:ea typeface="Meiryo UI" panose="020B0604030504040204" pitchFamily="50" charset="-128"/>
                        </a:rPr>
                        <a:t> 5,109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 ※2022.5.1</a:t>
                      </a:r>
                      <a:r>
                        <a:rPr kumimoji="1" lang="ja-JP" altLang="en-US" sz="800" u="none" dirty="0">
                          <a:solidFill>
                            <a:schemeClr val="tx1"/>
                          </a:solidFill>
                          <a:latin typeface="Meiryo UI" panose="020B0604030504040204" pitchFamily="50" charset="-128"/>
                          <a:ea typeface="Meiryo UI" panose="020B0604030504040204" pitchFamily="50" charset="-128"/>
                        </a:rPr>
                        <a:t>時点</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50" u="none" dirty="0">
                          <a:latin typeface="Meiryo UI" panose="020B0604030504040204" pitchFamily="50" charset="-128"/>
                          <a:ea typeface="Meiryo UI" panose="020B0604030504040204" pitchFamily="50" charset="-128"/>
                        </a:rPr>
                        <a:t>外国人留学生在籍状況調査</a:t>
                      </a:r>
                      <a:endParaRPr kumimoji="1" lang="en-US" altLang="ja-JP" sz="95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50" u="none" dirty="0">
                          <a:latin typeface="Meiryo UI" panose="020B0604030504040204" pitchFamily="50" charset="-128"/>
                          <a:ea typeface="Meiryo UI" panose="020B0604030504040204" pitchFamily="50" charset="-128"/>
                        </a:rPr>
                        <a:t>（</a:t>
                      </a:r>
                      <a:r>
                        <a:rPr lang="zh-CN" altLang="en-US" sz="950" u="none" dirty="0">
                          <a:latin typeface="Meiryo UI" panose="020B0604030504040204" pitchFamily="50" charset="-128"/>
                          <a:ea typeface="Meiryo UI" panose="020B0604030504040204" pitchFamily="50" charset="-128"/>
                        </a:rPr>
                        <a:t>独立行政法人</a:t>
                      </a:r>
                      <a:r>
                        <a:rPr lang="ja-JP" altLang="en-US" sz="950" u="none" dirty="0">
                          <a:latin typeface="Meiryo UI" panose="020B0604030504040204" pitchFamily="50" charset="-128"/>
                          <a:ea typeface="Meiryo UI" panose="020B0604030504040204" pitchFamily="50" charset="-128"/>
                        </a:rPr>
                        <a:t>日本学生支援機構（</a:t>
                      </a:r>
                      <a:r>
                        <a:rPr lang="en-US" altLang="ja-JP" sz="950" u="none" dirty="0">
                          <a:latin typeface="Meiryo UI" panose="020B0604030504040204" pitchFamily="50" charset="-128"/>
                          <a:ea typeface="Meiryo UI" panose="020B0604030504040204" pitchFamily="50" charset="-128"/>
                        </a:rPr>
                        <a:t>JASSO</a:t>
                      </a:r>
                      <a:r>
                        <a:rPr lang="ja-JP" altLang="en-US" sz="950" u="none" dirty="0">
                          <a:latin typeface="Meiryo UI" panose="020B0604030504040204" pitchFamily="50" charset="-128"/>
                          <a:ea typeface="Meiryo UI" panose="020B0604030504040204" pitchFamily="50" charset="-128"/>
                        </a:rPr>
                        <a:t>））</a:t>
                      </a:r>
                      <a:endParaRPr kumimoji="1" lang="en-US" altLang="ja-JP" sz="95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66974244"/>
                  </a:ext>
                </a:extLst>
              </a:tr>
              <a:tr h="497749">
                <a:tc>
                  <a:txBody>
                    <a:bodyPr/>
                    <a:lstStyle/>
                    <a:p>
                      <a:r>
                        <a:rPr lang="ja-JP" altLang="en-US" sz="1000" dirty="0">
                          <a:latin typeface="Meiryo UI" panose="020B0604030504040204" pitchFamily="50" charset="-128"/>
                          <a:ea typeface="Meiryo UI" panose="020B0604030504040204" pitchFamily="50" charset="-128"/>
                        </a:rPr>
                        <a:t>大阪外国企業誘致センター（</a:t>
                      </a:r>
                      <a:r>
                        <a:rPr lang="en-US" altLang="ja-JP" sz="1000" dirty="0">
                          <a:latin typeface="Meiryo UI" panose="020B0604030504040204" pitchFamily="50" charset="-128"/>
                          <a:ea typeface="Meiryo UI" panose="020B0604030504040204" pitchFamily="50" charset="-128"/>
                        </a:rPr>
                        <a:t>O-BIC</a:t>
                      </a:r>
                      <a:r>
                        <a:rPr lang="ja-JP" altLang="en-US" sz="1000" dirty="0">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r>
                        <a:rPr kumimoji="1" lang="en-US" altLang="ja-JP" sz="1000" u="none" dirty="0">
                          <a:latin typeface="Meiryo UI" panose="020B0604030504040204" pitchFamily="50" charset="-128"/>
                          <a:ea typeface="Meiryo UI" panose="020B0604030504040204" pitchFamily="50" charset="-128"/>
                        </a:rPr>
                        <a:t>35</a:t>
                      </a:r>
                      <a:r>
                        <a:rPr kumimoji="1" lang="ja-JP" altLang="en-US" sz="1000" u="none" dirty="0">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20</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latin typeface="Meiryo UI" panose="020B0604030504040204" pitchFamily="50" charset="-128"/>
                          <a:ea typeface="Meiryo UI" panose="020B0604030504040204" pitchFamily="50" charset="-128"/>
                        </a:rPr>
                        <a:t>18</a:t>
                      </a:r>
                      <a:r>
                        <a:rPr kumimoji="1" lang="ja-JP" altLang="en-US" sz="1000" u="none" dirty="0">
                          <a:latin typeface="Meiryo UI" panose="020B0604030504040204" pitchFamily="50" charset="-128"/>
                          <a:ea typeface="Meiryo UI" panose="020B0604030504040204" pitchFamily="50" charset="-128"/>
                        </a:rPr>
                        <a:t>件</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ja-JP" altLang="en-US" sz="1000" dirty="0">
                          <a:latin typeface="Meiryo UI" panose="020B0604030504040204" pitchFamily="50" charset="-128"/>
                          <a:ea typeface="Meiryo UI" panose="020B0604030504040204" pitchFamily="50" charset="-128"/>
                        </a:rPr>
                        <a:t>大阪外国企業誘致センター（</a:t>
                      </a:r>
                      <a:r>
                        <a:rPr lang="en-US" altLang="ja-JP" sz="1000" dirty="0">
                          <a:latin typeface="Meiryo UI" panose="020B0604030504040204" pitchFamily="50" charset="-128"/>
                          <a:ea typeface="Meiryo UI" panose="020B0604030504040204" pitchFamily="50" charset="-128"/>
                        </a:rPr>
                        <a:t>O-BIC</a:t>
                      </a:r>
                      <a:r>
                        <a:rPr lang="ja-JP" altLang="en-US" sz="1000" dirty="0">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112271412"/>
                  </a:ext>
                </a:extLst>
              </a:tr>
            </a:tbl>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6" name="テキスト ボックス 5"/>
          <p:cNvSpPr txBox="1"/>
          <p:nvPr/>
        </p:nvSpPr>
        <p:spPr>
          <a:xfrm>
            <a:off x="1157425" y="231667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57425" y="2920428"/>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157425" y="4914432"/>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108475" y="3443350"/>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106128" y="1506311"/>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157425" y="5754870"/>
            <a:ext cx="492443"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106128" y="6385514"/>
            <a:ext cx="595035"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1702</Words>
  <Application>Microsoft Office PowerPoint</Application>
  <PresentationFormat>画面に合わせる (4:3)</PresentationFormat>
  <Paragraphs>389</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2024-03-13T23:58:28Z</dcterms:modified>
</cp:coreProperties>
</file>