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4.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6.xml" ContentType="application/vnd.openxmlformats-officedocument.themeOverride+xml"/>
  <Override PartName="/ppt/notesSlides/notesSlide5.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8.xml" ContentType="application/vnd.openxmlformats-officedocument.themeOverride+xml"/>
  <Override PartName="/ppt/notesSlides/notesSlide6.xml" ContentType="application/vnd.openxmlformats-officedocument.presentationml.notesSl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notesSlides/notesSlide7.xml" ContentType="application/vnd.openxmlformats-officedocument.presentationml.notesSlide+xml"/>
  <Override PartName="/ppt/charts/chart11.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11.xml" ContentType="application/vnd.openxmlformats-officedocument.themeOverride+xml"/>
  <Override PartName="/ppt/notesSlides/notesSlide8.xml" ContentType="application/vnd.openxmlformats-officedocument.presentationml.notesSlide+xml"/>
  <Override PartName="/ppt/charts/chart12.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12.xml" ContentType="application/vnd.openxmlformats-officedocument.themeOverride+xml"/>
  <Override PartName="/ppt/charts/chart13.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13.xml" ContentType="application/vnd.openxmlformats-officedocument.themeOverride+xml"/>
  <Override PartName="/ppt/notesSlides/notesSlide9.xml" ContentType="application/vnd.openxmlformats-officedocument.presentationml.notesSlide+xml"/>
  <Override PartName="/ppt/charts/chart14.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4.xml" ContentType="application/vnd.openxmlformats-officedocument.themeOverride+xml"/>
  <Override PartName="/ppt/charts/chart15.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6.xml" ContentType="application/vnd.openxmlformats-officedocument.drawingml.chart+xml"/>
  <Override PartName="/ppt/theme/themeOverride15.xml" ContentType="application/vnd.openxmlformats-officedocument.themeOverride+xml"/>
  <Override PartName="/ppt/drawings/drawing1.xml" ContentType="application/vnd.openxmlformats-officedocument.drawingml.chartshapes+xml"/>
  <Override PartName="/ppt/charts/chart17.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6.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8.xml" ContentType="application/vnd.openxmlformats-officedocument.drawingml.chart+xml"/>
  <Override PartName="/ppt/theme/themeOverride17.xml" ContentType="application/vnd.openxmlformats-officedocument.themeOverride+xml"/>
  <Override PartName="/ppt/drawings/drawing2.xml" ContentType="application/vnd.openxmlformats-officedocument.drawingml.chartshapes+xml"/>
  <Override PartName="/ppt/charts/chart19.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8.xml" ContentType="application/vnd.openxmlformats-officedocument.themeOverride+xml"/>
  <Override PartName="/ppt/notesSlides/notesSlide12.xml" ContentType="application/vnd.openxmlformats-officedocument.presentationml.notesSlide+xml"/>
  <Override PartName="/ppt/charts/chart20.xml" ContentType="application/vnd.openxmlformats-officedocument.drawingml.chart+xml"/>
  <Override PartName="/ppt/theme/themeOverride19.xml" ContentType="application/vnd.openxmlformats-officedocument.themeOverride+xml"/>
  <Override PartName="/ppt/charts/chart21.xml" ContentType="application/vnd.openxmlformats-officedocument.drawingml.chart+xml"/>
  <Override PartName="/ppt/theme/themeOverride20.xml" ContentType="application/vnd.openxmlformats-officedocument.themeOverride+xml"/>
  <Override PartName="/ppt/charts/chart22.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21.xml" ContentType="application/vnd.openxmlformats-officedocument.themeOverride+xml"/>
  <Override PartName="/ppt/charts/chart23.xml" ContentType="application/vnd.openxmlformats-officedocument.drawingml.chart+xml"/>
  <Override PartName="/ppt/theme/themeOverride22.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4.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2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18"/>
  </p:notesMasterIdLst>
  <p:handoutMasterIdLst>
    <p:handoutMasterId r:id="rId19"/>
  </p:handoutMasterIdLst>
  <p:sldIdLst>
    <p:sldId id="304" r:id="rId2"/>
    <p:sldId id="406" r:id="rId3"/>
    <p:sldId id="380" r:id="rId4"/>
    <p:sldId id="382" r:id="rId5"/>
    <p:sldId id="415" r:id="rId6"/>
    <p:sldId id="387" r:id="rId7"/>
    <p:sldId id="383" r:id="rId8"/>
    <p:sldId id="432" r:id="rId9"/>
    <p:sldId id="424" r:id="rId10"/>
    <p:sldId id="386" r:id="rId11"/>
    <p:sldId id="390" r:id="rId12"/>
    <p:sldId id="430" r:id="rId13"/>
    <p:sldId id="429" r:id="rId14"/>
    <p:sldId id="412" r:id="rId15"/>
    <p:sldId id="433" r:id="rId16"/>
    <p:sldId id="427" r:id="rId17"/>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25338A4-5C12-4F6E-B48D-5DE75736E76C}">
          <p14:sldIdLst>
            <p14:sldId id="304"/>
            <p14:sldId id="406"/>
            <p14:sldId id="380"/>
            <p14:sldId id="382"/>
            <p14:sldId id="415"/>
            <p14:sldId id="387"/>
            <p14:sldId id="383"/>
            <p14:sldId id="432"/>
            <p14:sldId id="424"/>
            <p14:sldId id="386"/>
            <p14:sldId id="390"/>
            <p14:sldId id="430"/>
            <p14:sldId id="429"/>
            <p14:sldId id="412"/>
            <p14:sldId id="433"/>
            <p14:sldId id="42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D2DEEF"/>
    <a:srgbClr val="B5D2EC"/>
    <a:srgbClr val="CEE1F2"/>
    <a:srgbClr val="F7FAFD"/>
    <a:srgbClr val="41719C"/>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15" autoAdjust="0"/>
    <p:restoredTop sz="93967" autoAdjust="0"/>
  </p:normalViewPr>
  <p:slideViewPr>
    <p:cSldViewPr>
      <p:cViewPr>
        <p:scale>
          <a:sx n="50" d="100"/>
          <a:sy n="50" d="100"/>
        </p:scale>
        <p:origin x="2242" y="1282"/>
      </p:cViewPr>
      <p:guideLst>
        <p:guide orient="horz" pos="2160"/>
        <p:guide pos="2880"/>
      </p:guideLst>
    </p:cSldViewPr>
  </p:slideViewPr>
  <p:outlineViewPr>
    <p:cViewPr>
      <p:scale>
        <a:sx n="33" d="100"/>
        <a:sy n="33" d="100"/>
      </p:scale>
      <p:origin x="0" y="-25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7.xml"/><Relationship Id="rId1" Type="http://schemas.microsoft.com/office/2011/relationships/chartStyle" Target="style7.xm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8.xml"/><Relationship Id="rId1" Type="http://schemas.microsoft.com/office/2011/relationships/chartStyle" Target="style8.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9.xml"/><Relationship Id="rId1" Type="http://schemas.microsoft.com/office/2011/relationships/chartStyle" Target="style9.xm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0.xml"/><Relationship Id="rId1" Type="http://schemas.microsoft.com/office/2011/relationships/chartStyle" Target="style10.xml"/></Relationships>
</file>

<file path=ppt/charts/_rels/chart15.xml.rels><?xml version="1.0" encoding="UTF-8" standalone="yes"?>
<Relationships xmlns="http://schemas.openxmlformats.org/package/2006/relationships"><Relationship Id="rId2" Type="http://schemas.microsoft.com/office/2011/relationships/chartColorStyle" Target="colors11.xml"/><Relationship Id="rId1" Type="http://schemas.microsoft.com/office/2011/relationships/chartStyle" Target="style11.xml"/></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themeOverride" Target="../theme/themeOverride15.xm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6.xml"/><Relationship Id="rId2" Type="http://schemas.microsoft.com/office/2011/relationships/chartColorStyle" Target="colors12.xml"/><Relationship Id="rId1" Type="http://schemas.microsoft.com/office/2011/relationships/chartStyle" Target="style12.xml"/></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themeOverride" Target="../theme/themeOverride17.xml"/></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18.xm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1" Type="http://schemas.openxmlformats.org/officeDocument/2006/relationships/themeOverride" Target="../theme/themeOverride19.xml"/></Relationships>
</file>

<file path=ppt/charts/_rels/chart21.xml.rels><?xml version="1.0" encoding="UTF-8" standalone="yes"?>
<Relationships xmlns="http://schemas.openxmlformats.org/package/2006/relationships"><Relationship Id="rId1" Type="http://schemas.openxmlformats.org/officeDocument/2006/relationships/themeOverride" Target="../theme/themeOverride20.xml"/></Relationships>
</file>

<file path=ppt/charts/_rels/chart22.xml.rels><?xml version="1.0" encoding="UTF-8" standalone="yes"?>
<Relationships xmlns="http://schemas.openxmlformats.org/package/2006/relationships"><Relationship Id="rId3" Type="http://schemas.openxmlformats.org/officeDocument/2006/relationships/themeOverride" Target="../theme/themeOverride21.xml"/><Relationship Id="rId2" Type="http://schemas.microsoft.com/office/2011/relationships/chartColorStyle" Target="colors14.xml"/><Relationship Id="rId1" Type="http://schemas.microsoft.com/office/2011/relationships/chartStyle" Target="style14.xml"/></Relationships>
</file>

<file path=ppt/charts/_rels/chart23.xml.rels><?xml version="1.0" encoding="UTF-8" standalone="yes"?>
<Relationships xmlns="http://schemas.openxmlformats.org/package/2006/relationships"><Relationship Id="rId1" Type="http://schemas.openxmlformats.org/officeDocument/2006/relationships/themeOverride" Target="../theme/themeOverride22.xml"/></Relationships>
</file>

<file path=ppt/charts/_rels/chart24.xml.rels><?xml version="1.0" encoding="UTF-8" standalone="yes"?>
<Relationships xmlns="http://schemas.openxmlformats.org/package/2006/relationships"><Relationship Id="rId3" Type="http://schemas.openxmlformats.org/officeDocument/2006/relationships/themeOverride" Target="../theme/themeOverride23.xml"/><Relationship Id="rId2" Type="http://schemas.microsoft.com/office/2011/relationships/chartColorStyle" Target="colors15.xml"/><Relationship Id="rId1" Type="http://schemas.microsoft.com/office/2011/relationships/chartStyle" Target="style15.xm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4527089072543616E-2"/>
          <c:y val="5.0671791155324095E-2"/>
          <c:w val="0.94513705234159784"/>
          <c:h val="0.79142423290396902"/>
        </c:manualLayout>
      </c:layout>
      <c:lineChart>
        <c:grouping val="standard"/>
        <c:varyColors val="0"/>
        <c:ser>
          <c:idx val="0"/>
          <c:order val="0"/>
          <c:tx>
            <c:strRef>
              <c:f>DI!$A$11</c:f>
              <c:strCache>
                <c:ptCount val="1"/>
                <c:pt idx="0">
                  <c:v>全産業</c:v>
                </c:pt>
              </c:strCache>
            </c:strRef>
          </c:tx>
          <c:spPr>
            <a:ln w="25400" cap="rnd" cmpd="sng">
              <a:solidFill>
                <a:schemeClr val="accent1"/>
              </a:solidFill>
              <a:round/>
            </a:ln>
            <a:effectLst/>
          </c:spPr>
          <c:marker>
            <c:symbol val="circle"/>
            <c:size val="7"/>
            <c:spPr>
              <a:solidFill>
                <a:schemeClr val="accent1"/>
              </a:solidFill>
              <a:ln w="9525">
                <a:noFill/>
              </a:ln>
              <a:effectLst/>
            </c:spPr>
          </c:marker>
          <c:cat>
            <c:multiLvlStrRef>
              <c:f>DI!$B$2:$V$3</c:f>
              <c:multiLvlStrCache>
                <c:ptCount val="21"/>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pt idx="19">
                    <c:v>12月</c:v>
                  </c:pt>
                  <c:pt idx="20">
                    <c:v>3月</c:v>
                  </c:pt>
                </c:lvl>
                <c:lvl>
                  <c:pt idx="0">
                    <c:v>2019年</c:v>
                  </c:pt>
                  <c:pt idx="4">
                    <c:v>2020年</c:v>
                  </c:pt>
                  <c:pt idx="8">
                    <c:v>2021年</c:v>
                  </c:pt>
                  <c:pt idx="12">
                    <c:v>2022年</c:v>
                  </c:pt>
                  <c:pt idx="16">
                    <c:v>2023年</c:v>
                  </c:pt>
                  <c:pt idx="20">
                    <c:v>2024年</c:v>
                  </c:pt>
                </c:lvl>
              </c:multiLvlStrCache>
            </c:multiLvlStrRef>
          </c:cat>
          <c:val>
            <c:numRef>
              <c:f>DI!$B$11:$V$11</c:f>
              <c:numCache>
                <c:formatCode>General</c:formatCode>
                <c:ptCount val="21"/>
                <c:pt idx="0">
                  <c:v>12</c:v>
                </c:pt>
                <c:pt idx="1">
                  <c:v>9</c:v>
                </c:pt>
                <c:pt idx="2">
                  <c:v>5</c:v>
                </c:pt>
                <c:pt idx="3">
                  <c:v>2</c:v>
                </c:pt>
                <c:pt idx="4">
                  <c:v>-10</c:v>
                </c:pt>
                <c:pt idx="5">
                  <c:v>-36</c:v>
                </c:pt>
                <c:pt idx="6">
                  <c:v>-32</c:v>
                </c:pt>
                <c:pt idx="7">
                  <c:v>-20</c:v>
                </c:pt>
                <c:pt idx="8">
                  <c:v>-9</c:v>
                </c:pt>
                <c:pt idx="9">
                  <c:v>-5</c:v>
                </c:pt>
                <c:pt idx="10">
                  <c:v>-1</c:v>
                </c:pt>
                <c:pt idx="11">
                  <c:v>5</c:v>
                </c:pt>
                <c:pt idx="12">
                  <c:v>1</c:v>
                </c:pt>
                <c:pt idx="13">
                  <c:v>1</c:v>
                </c:pt>
                <c:pt idx="14">
                  <c:v>3</c:v>
                </c:pt>
                <c:pt idx="15">
                  <c:v>5</c:v>
                </c:pt>
                <c:pt idx="16">
                  <c:v>5</c:v>
                </c:pt>
                <c:pt idx="17">
                  <c:v>8</c:v>
                </c:pt>
                <c:pt idx="18">
                  <c:v>6</c:v>
                </c:pt>
                <c:pt idx="19">
                  <c:v>11</c:v>
                </c:pt>
                <c:pt idx="20">
                  <c:v>6</c:v>
                </c:pt>
              </c:numCache>
            </c:numRef>
          </c:val>
          <c:smooth val="0"/>
          <c:extLst>
            <c:ext xmlns:c16="http://schemas.microsoft.com/office/drawing/2014/chart" uri="{C3380CC4-5D6E-409C-BE32-E72D297353CC}">
              <c16:uniqueId val="{00000000-0451-484C-B3D2-405C5C5A6808}"/>
            </c:ext>
          </c:extLst>
        </c:ser>
        <c:ser>
          <c:idx val="1"/>
          <c:order val="1"/>
          <c:tx>
            <c:strRef>
              <c:f>DI!$A$12</c:f>
              <c:strCache>
                <c:ptCount val="1"/>
                <c:pt idx="0">
                  <c:v>製造業</c:v>
                </c:pt>
              </c:strCache>
            </c:strRef>
          </c:tx>
          <c:spPr>
            <a:ln w="28575" cap="rnd">
              <a:solidFill>
                <a:schemeClr val="accent2"/>
              </a:solidFill>
              <a:prstDash val="sysDot"/>
              <a:round/>
            </a:ln>
            <a:effectLst/>
          </c:spPr>
          <c:marker>
            <c:symbol val="triangle"/>
            <c:size val="7"/>
            <c:spPr>
              <a:solidFill>
                <a:schemeClr val="accent2"/>
              </a:solidFill>
              <a:ln w="9525">
                <a:solidFill>
                  <a:schemeClr val="accent2"/>
                </a:solidFill>
              </a:ln>
              <a:effectLst/>
            </c:spPr>
          </c:marker>
          <c:cat>
            <c:multiLvlStrRef>
              <c:f>DI!$B$2:$V$3</c:f>
              <c:multiLvlStrCache>
                <c:ptCount val="21"/>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pt idx="19">
                    <c:v>12月</c:v>
                  </c:pt>
                  <c:pt idx="20">
                    <c:v>3月</c:v>
                  </c:pt>
                </c:lvl>
                <c:lvl>
                  <c:pt idx="0">
                    <c:v>2019年</c:v>
                  </c:pt>
                  <c:pt idx="4">
                    <c:v>2020年</c:v>
                  </c:pt>
                  <c:pt idx="8">
                    <c:v>2021年</c:v>
                  </c:pt>
                  <c:pt idx="12">
                    <c:v>2022年</c:v>
                  </c:pt>
                  <c:pt idx="16">
                    <c:v>2023年</c:v>
                  </c:pt>
                  <c:pt idx="20">
                    <c:v>2024年</c:v>
                  </c:pt>
                </c:lvl>
              </c:multiLvlStrCache>
            </c:multiLvlStrRef>
          </c:cat>
          <c:val>
            <c:numRef>
              <c:f>DI!$B$12:$V$12</c:f>
              <c:numCache>
                <c:formatCode>General</c:formatCode>
                <c:ptCount val="21"/>
                <c:pt idx="0">
                  <c:v>6</c:v>
                </c:pt>
                <c:pt idx="1">
                  <c:v>4</c:v>
                </c:pt>
                <c:pt idx="2">
                  <c:v>-3</c:v>
                </c:pt>
                <c:pt idx="3">
                  <c:v>-6</c:v>
                </c:pt>
                <c:pt idx="4">
                  <c:v>-16</c:v>
                </c:pt>
                <c:pt idx="5">
                  <c:v>-42</c:v>
                </c:pt>
                <c:pt idx="6">
                  <c:v>-39</c:v>
                </c:pt>
                <c:pt idx="7">
                  <c:v>-24</c:v>
                </c:pt>
                <c:pt idx="8">
                  <c:v>-6</c:v>
                </c:pt>
                <c:pt idx="9">
                  <c:v>-1</c:v>
                </c:pt>
                <c:pt idx="10">
                  <c:v>3</c:v>
                </c:pt>
                <c:pt idx="11">
                  <c:v>7</c:v>
                </c:pt>
                <c:pt idx="12">
                  <c:v>5</c:v>
                </c:pt>
                <c:pt idx="13">
                  <c:v>-1</c:v>
                </c:pt>
                <c:pt idx="14">
                  <c:v>1</c:v>
                </c:pt>
                <c:pt idx="15">
                  <c:v>1</c:v>
                </c:pt>
                <c:pt idx="16">
                  <c:v>-4</c:v>
                </c:pt>
                <c:pt idx="17">
                  <c:v>-1</c:v>
                </c:pt>
                <c:pt idx="18">
                  <c:v>-3</c:v>
                </c:pt>
                <c:pt idx="19">
                  <c:v>4</c:v>
                </c:pt>
                <c:pt idx="20">
                  <c:v>1</c:v>
                </c:pt>
              </c:numCache>
            </c:numRef>
          </c:val>
          <c:smooth val="0"/>
          <c:extLst>
            <c:ext xmlns:c16="http://schemas.microsoft.com/office/drawing/2014/chart" uri="{C3380CC4-5D6E-409C-BE32-E72D297353CC}">
              <c16:uniqueId val="{00000001-0451-484C-B3D2-405C5C5A6808}"/>
            </c:ext>
          </c:extLst>
        </c:ser>
        <c:ser>
          <c:idx val="2"/>
          <c:order val="2"/>
          <c:tx>
            <c:strRef>
              <c:f>DI!$A$13</c:f>
              <c:strCache>
                <c:ptCount val="1"/>
                <c:pt idx="0">
                  <c:v>非製造業</c:v>
                </c:pt>
              </c:strCache>
            </c:strRef>
          </c:tx>
          <c:spPr>
            <a:ln w="25400" cap="rnd">
              <a:solidFill>
                <a:schemeClr val="accent6"/>
              </a:solidFill>
              <a:prstDash val="dash"/>
              <a:round/>
            </a:ln>
            <a:effectLst/>
          </c:spPr>
          <c:marker>
            <c:symbol val="square"/>
            <c:size val="7"/>
            <c:spPr>
              <a:noFill/>
              <a:ln w="9525">
                <a:solidFill>
                  <a:schemeClr val="accent6"/>
                </a:solidFill>
              </a:ln>
              <a:effectLst/>
            </c:spPr>
          </c:marker>
          <c:cat>
            <c:multiLvlStrRef>
              <c:f>DI!$B$2:$V$3</c:f>
              <c:multiLvlStrCache>
                <c:ptCount val="21"/>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pt idx="19">
                    <c:v>12月</c:v>
                  </c:pt>
                  <c:pt idx="20">
                    <c:v>3月</c:v>
                  </c:pt>
                </c:lvl>
                <c:lvl>
                  <c:pt idx="0">
                    <c:v>2019年</c:v>
                  </c:pt>
                  <c:pt idx="4">
                    <c:v>2020年</c:v>
                  </c:pt>
                  <c:pt idx="8">
                    <c:v>2021年</c:v>
                  </c:pt>
                  <c:pt idx="12">
                    <c:v>2022年</c:v>
                  </c:pt>
                  <c:pt idx="16">
                    <c:v>2023年</c:v>
                  </c:pt>
                  <c:pt idx="20">
                    <c:v>2024年</c:v>
                  </c:pt>
                </c:lvl>
              </c:multiLvlStrCache>
            </c:multiLvlStrRef>
          </c:cat>
          <c:val>
            <c:numRef>
              <c:f>DI!$B$13:$V$13</c:f>
              <c:numCache>
                <c:formatCode>General</c:formatCode>
                <c:ptCount val="21"/>
                <c:pt idx="0">
                  <c:v>16</c:v>
                </c:pt>
                <c:pt idx="1">
                  <c:v>15</c:v>
                </c:pt>
                <c:pt idx="2">
                  <c:v>12</c:v>
                </c:pt>
                <c:pt idx="3">
                  <c:v>11</c:v>
                </c:pt>
                <c:pt idx="4">
                  <c:v>-3</c:v>
                </c:pt>
                <c:pt idx="5">
                  <c:v>-31</c:v>
                </c:pt>
                <c:pt idx="6">
                  <c:v>-25</c:v>
                </c:pt>
                <c:pt idx="7">
                  <c:v>-16</c:v>
                </c:pt>
                <c:pt idx="8">
                  <c:v>-14</c:v>
                </c:pt>
                <c:pt idx="9">
                  <c:v>-9</c:v>
                </c:pt>
                <c:pt idx="10">
                  <c:v>-6</c:v>
                </c:pt>
                <c:pt idx="11">
                  <c:v>4</c:v>
                </c:pt>
                <c:pt idx="12">
                  <c:v>-3</c:v>
                </c:pt>
                <c:pt idx="13">
                  <c:v>3</c:v>
                </c:pt>
                <c:pt idx="14">
                  <c:v>4</c:v>
                </c:pt>
                <c:pt idx="15">
                  <c:v>9</c:v>
                </c:pt>
                <c:pt idx="16">
                  <c:v>13</c:v>
                </c:pt>
                <c:pt idx="17">
                  <c:v>16</c:v>
                </c:pt>
                <c:pt idx="18">
                  <c:v>14</c:v>
                </c:pt>
                <c:pt idx="19">
                  <c:v>16</c:v>
                </c:pt>
                <c:pt idx="20">
                  <c:v>10</c:v>
                </c:pt>
              </c:numCache>
            </c:numRef>
          </c:val>
          <c:smooth val="0"/>
          <c:extLst>
            <c:ext xmlns:c16="http://schemas.microsoft.com/office/drawing/2014/chart" uri="{C3380CC4-5D6E-409C-BE32-E72D297353CC}">
              <c16:uniqueId val="{00000002-0451-484C-B3D2-405C5C5A6808}"/>
            </c:ext>
          </c:extLst>
        </c:ser>
        <c:dLbls>
          <c:showLegendKey val="0"/>
          <c:showVal val="0"/>
          <c:showCatName val="0"/>
          <c:showSerName val="0"/>
          <c:showPercent val="0"/>
          <c:showBubbleSize val="0"/>
        </c:dLbls>
        <c:marker val="1"/>
        <c:smooth val="0"/>
        <c:axId val="481726248"/>
        <c:axId val="481726904"/>
      </c:lineChart>
      <c:catAx>
        <c:axId val="48172624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1726904"/>
        <c:crosses val="autoZero"/>
        <c:auto val="1"/>
        <c:lblAlgn val="ctr"/>
        <c:lblOffset val="100"/>
        <c:noMultiLvlLbl val="0"/>
      </c:catAx>
      <c:valAx>
        <c:axId val="4817269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1726248"/>
        <c:crosses val="autoZero"/>
        <c:crossBetween val="between"/>
      </c:valAx>
      <c:spPr>
        <a:noFill/>
        <a:ln>
          <a:noFill/>
        </a:ln>
      </c:spPr>
    </c:plotArea>
    <c:legend>
      <c:legendPos val="b"/>
      <c:layout>
        <c:manualLayout>
          <c:xMode val="edge"/>
          <c:yMode val="edge"/>
          <c:x val="0.21325872359963272"/>
          <c:y val="0.1576309872596931"/>
          <c:w val="0.32274793388429751"/>
          <c:h val="5.7573567912870459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ln>
      <a:noFill/>
    </a:ln>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4024433444348184E-2"/>
          <c:y val="4.9669847662835526E-2"/>
          <c:w val="0.87221669210443742"/>
          <c:h val="0.74909863723144909"/>
        </c:manualLayout>
      </c:layout>
      <c:barChart>
        <c:barDir val="col"/>
        <c:grouping val="clustered"/>
        <c:varyColors val="0"/>
        <c:ser>
          <c:idx val="0"/>
          <c:order val="0"/>
          <c:tx>
            <c:strRef>
              <c:f>関西空港外国人入国者数!$B$4</c:f>
              <c:strCache>
                <c:ptCount val="1"/>
                <c:pt idx="0">
                  <c:v>関空外国人入国者数</c:v>
                </c:pt>
              </c:strCache>
            </c:strRef>
          </c:tx>
          <c:spPr>
            <a:solidFill>
              <a:schemeClr val="accent1">
                <a:lumMod val="60000"/>
                <a:lumOff val="40000"/>
              </a:schemeClr>
            </a:solidFill>
            <a:ln>
              <a:noFill/>
            </a:ln>
            <a:effectLst/>
          </c:spPr>
          <c:invertIfNegative val="0"/>
          <c:cat>
            <c:multiLvlStrRef>
              <c:f>関西空港外国人入国者数!$O$2:$BJ$3</c:f>
              <c:multiLvlStrCache>
                <c:ptCount val="48"/>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lvl>
                <c:lvl>
                  <c:pt idx="0">
                    <c:v>2020年</c:v>
                  </c:pt>
                  <c:pt idx="12">
                    <c:v>2021年</c:v>
                  </c:pt>
                  <c:pt idx="24">
                    <c:v>2022年</c:v>
                  </c:pt>
                  <c:pt idx="36">
                    <c:v>2023年</c:v>
                  </c:pt>
                </c:lvl>
              </c:multiLvlStrCache>
            </c:multiLvlStrRef>
          </c:cat>
          <c:val>
            <c:numRef>
              <c:f>関西空港外国人入国者数!$O$4:$BJ$4</c:f>
              <c:numCache>
                <c:formatCode>#,##0;"△ "#,##0</c:formatCode>
                <c:ptCount val="48"/>
                <c:pt idx="0">
                  <c:v>709555</c:v>
                </c:pt>
                <c:pt idx="1">
                  <c:v>228987</c:v>
                </c:pt>
                <c:pt idx="2">
                  <c:v>35696</c:v>
                </c:pt>
                <c:pt idx="3">
                  <c:v>393</c:v>
                </c:pt>
                <c:pt idx="4">
                  <c:v>182</c:v>
                </c:pt>
                <c:pt idx="5">
                  <c:v>577</c:v>
                </c:pt>
                <c:pt idx="6">
                  <c:v>834</c:v>
                </c:pt>
                <c:pt idx="7">
                  <c:v>1616</c:v>
                </c:pt>
                <c:pt idx="8">
                  <c:v>2467</c:v>
                </c:pt>
                <c:pt idx="9">
                  <c:v>5381</c:v>
                </c:pt>
                <c:pt idx="10">
                  <c:v>11945</c:v>
                </c:pt>
                <c:pt idx="11">
                  <c:v>13553</c:v>
                </c:pt>
                <c:pt idx="12">
                  <c:v>10919</c:v>
                </c:pt>
                <c:pt idx="13">
                  <c:v>1881</c:v>
                </c:pt>
                <c:pt idx="14">
                  <c:v>3129</c:v>
                </c:pt>
                <c:pt idx="15">
                  <c:v>2341</c:v>
                </c:pt>
                <c:pt idx="16">
                  <c:v>2002</c:v>
                </c:pt>
                <c:pt idx="17">
                  <c:v>2361</c:v>
                </c:pt>
                <c:pt idx="18">
                  <c:v>2774</c:v>
                </c:pt>
                <c:pt idx="19">
                  <c:v>2476</c:v>
                </c:pt>
                <c:pt idx="20">
                  <c:v>3079</c:v>
                </c:pt>
                <c:pt idx="21">
                  <c:v>3743</c:v>
                </c:pt>
                <c:pt idx="22">
                  <c:v>3678</c:v>
                </c:pt>
                <c:pt idx="23">
                  <c:v>2738</c:v>
                </c:pt>
                <c:pt idx="24">
                  <c:v>3497</c:v>
                </c:pt>
                <c:pt idx="25">
                  <c:v>3499</c:v>
                </c:pt>
                <c:pt idx="26">
                  <c:v>10284</c:v>
                </c:pt>
                <c:pt idx="27">
                  <c:v>21616</c:v>
                </c:pt>
                <c:pt idx="28">
                  <c:v>27161</c:v>
                </c:pt>
                <c:pt idx="29">
                  <c:v>23463</c:v>
                </c:pt>
                <c:pt idx="30">
                  <c:v>25189</c:v>
                </c:pt>
                <c:pt idx="31">
                  <c:v>34311</c:v>
                </c:pt>
                <c:pt idx="32">
                  <c:v>41456</c:v>
                </c:pt>
                <c:pt idx="33">
                  <c:v>116657</c:v>
                </c:pt>
                <c:pt idx="34">
                  <c:v>247089</c:v>
                </c:pt>
                <c:pt idx="35">
                  <c:v>331248</c:v>
                </c:pt>
                <c:pt idx="36">
                  <c:v>379297</c:v>
                </c:pt>
                <c:pt idx="37">
                  <c:v>369193</c:v>
                </c:pt>
                <c:pt idx="38">
                  <c:v>425326</c:v>
                </c:pt>
                <c:pt idx="39">
                  <c:v>471893</c:v>
                </c:pt>
                <c:pt idx="40">
                  <c:v>501210</c:v>
                </c:pt>
                <c:pt idx="41">
                  <c:v>552492</c:v>
                </c:pt>
                <c:pt idx="42">
                  <c:v>601249</c:v>
                </c:pt>
                <c:pt idx="43">
                  <c:v>591857</c:v>
                </c:pt>
                <c:pt idx="44">
                  <c:v>591666</c:v>
                </c:pt>
                <c:pt idx="45">
                  <c:v>655571</c:v>
                </c:pt>
                <c:pt idx="46">
                  <c:v>663795</c:v>
                </c:pt>
                <c:pt idx="47">
                  <c:v>721677</c:v>
                </c:pt>
              </c:numCache>
            </c:numRef>
          </c:val>
          <c:extLst>
            <c:ext xmlns:c16="http://schemas.microsoft.com/office/drawing/2014/chart" uri="{C3380CC4-5D6E-409C-BE32-E72D297353CC}">
              <c16:uniqueId val="{00000000-2813-4BA4-9F09-95EA54608584}"/>
            </c:ext>
          </c:extLst>
        </c:ser>
        <c:dLbls>
          <c:showLegendKey val="0"/>
          <c:showVal val="0"/>
          <c:showCatName val="0"/>
          <c:showSerName val="0"/>
          <c:showPercent val="0"/>
          <c:showBubbleSize val="0"/>
        </c:dLbls>
        <c:gapWidth val="219"/>
        <c:overlap val="-27"/>
        <c:axId val="694202288"/>
        <c:axId val="694200320"/>
      </c:barChart>
      <c:lineChart>
        <c:grouping val="standard"/>
        <c:varyColors val="0"/>
        <c:ser>
          <c:idx val="1"/>
          <c:order val="1"/>
          <c:tx>
            <c:strRef>
              <c:f>関西空港外国人入国者数!$B$6</c:f>
              <c:strCache>
                <c:ptCount val="1"/>
                <c:pt idx="0">
                  <c:v>2019年同月比</c:v>
                </c:pt>
              </c:strCache>
            </c:strRef>
          </c:tx>
          <c:spPr>
            <a:ln w="28575" cap="rnd">
              <a:solidFill>
                <a:schemeClr val="accent2"/>
              </a:solidFill>
              <a:round/>
            </a:ln>
            <a:effectLst/>
          </c:spPr>
          <c:marker>
            <c:symbol val="circle"/>
            <c:size val="6"/>
            <c:spPr>
              <a:solidFill>
                <a:schemeClr val="accent2"/>
              </a:solidFill>
              <a:ln w="9525">
                <a:solidFill>
                  <a:schemeClr val="accent2"/>
                </a:solidFill>
              </a:ln>
              <a:effectLst/>
            </c:spPr>
          </c:marker>
          <c:dLbls>
            <c:dLbl>
              <c:idx val="47"/>
              <c:layout>
                <c:manualLayout>
                  <c:x val="-5.8747340179479954E-2"/>
                  <c:y val="-2.8345443012491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813-4BA4-9F09-95EA54608584}"/>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multiLvlStrRef>
              <c:f>関西空港外国人入国者数!$O$2:$BJ$3</c:f>
              <c:multiLvlStrCache>
                <c:ptCount val="48"/>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lvl>
                <c:lvl>
                  <c:pt idx="0">
                    <c:v>2020年</c:v>
                  </c:pt>
                  <c:pt idx="12">
                    <c:v>2021年</c:v>
                  </c:pt>
                  <c:pt idx="24">
                    <c:v>2022年</c:v>
                  </c:pt>
                  <c:pt idx="36">
                    <c:v>2023年</c:v>
                  </c:pt>
                </c:lvl>
              </c:multiLvlStrCache>
            </c:multiLvlStrRef>
          </c:cat>
          <c:val>
            <c:numRef>
              <c:f>関西空港外国人入国者数!$O$6:$BJ$6</c:f>
              <c:numCache>
                <c:formatCode>#,##0.0_ </c:formatCode>
                <c:ptCount val="48"/>
                <c:pt idx="0">
                  <c:v>2.0804380414735313</c:v>
                </c:pt>
                <c:pt idx="1">
                  <c:v>-66.067755721390085</c:v>
                </c:pt>
                <c:pt idx="2">
                  <c:v>-95.085226490430955</c:v>
                </c:pt>
                <c:pt idx="3">
                  <c:v>-99.948574815791844</c:v>
                </c:pt>
                <c:pt idx="4">
                  <c:v>-99.975869717688965</c:v>
                </c:pt>
                <c:pt idx="5">
                  <c:v>-99.924661039964903</c:v>
                </c:pt>
                <c:pt idx="6">
                  <c:v>-99.891092716139823</c:v>
                </c:pt>
                <c:pt idx="7">
                  <c:v>-99.757303424785079</c:v>
                </c:pt>
                <c:pt idx="8">
                  <c:v>-99.588842926998367</c:v>
                </c:pt>
                <c:pt idx="9">
                  <c:v>-99.174266453673141</c:v>
                </c:pt>
                <c:pt idx="10">
                  <c:v>-98.214936846572741</c:v>
                </c:pt>
                <c:pt idx="11">
                  <c:v>-97.898756432180505</c:v>
                </c:pt>
                <c:pt idx="12">
                  <c:v>-98.429133325852334</c:v>
                </c:pt>
                <c:pt idx="13">
                  <c:v>-99.721265611200351</c:v>
                </c:pt>
                <c:pt idx="14">
                  <c:v>-99.569186286658407</c:v>
                </c:pt>
                <c:pt idx="15">
                  <c:v>-99.69367339381354</c:v>
                </c:pt>
                <c:pt idx="16">
                  <c:v>-99.734566894578506</c:v>
                </c:pt>
                <c:pt idx="17">
                  <c:v>-99.691723943426581</c:v>
                </c:pt>
                <c:pt idx="18">
                  <c:v>-99.637759226105359</c:v>
                </c:pt>
                <c:pt idx="19">
                  <c:v>-99.628145593915761</c:v>
                </c:pt>
                <c:pt idx="20">
                  <c:v>-99.48684530694284</c:v>
                </c:pt>
                <c:pt idx="21">
                  <c:v>-99.425623366678792</c:v>
                </c:pt>
                <c:pt idx="22">
                  <c:v>-99.450358955353252</c:v>
                </c:pt>
                <c:pt idx="23">
                  <c:v>-99.575503217834452</c:v>
                </c:pt>
                <c:pt idx="24">
                  <c:v>-99.496902577205375</c:v>
                </c:pt>
                <c:pt idx="25">
                  <c:v>-99.481503654221171</c:v>
                </c:pt>
                <c:pt idx="26">
                  <c:v>-98.584056175134236</c:v>
                </c:pt>
                <c:pt idx="27">
                  <c:v>-97.171484015665712</c:v>
                </c:pt>
                <c:pt idx="28">
                  <c:v>-96.398886824998442</c:v>
                </c:pt>
                <c:pt idx="29">
                  <c:v>-96.93643324210835</c:v>
                </c:pt>
                <c:pt idx="30">
                  <c:v>-96.710712742021627</c:v>
                </c:pt>
                <c:pt idx="31">
                  <c:v>-94.847053098886832</c:v>
                </c:pt>
                <c:pt idx="32">
                  <c:v>-93.090827880682781</c:v>
                </c:pt>
                <c:pt idx="33">
                  <c:v>-82.098569352564127</c:v>
                </c:pt>
                <c:pt idx="34">
                  <c:v>-63.074971158041969</c:v>
                </c:pt>
                <c:pt idx="35">
                  <c:v>-48.643641307971016</c:v>
                </c:pt>
                <c:pt idx="36">
                  <c:v>-45.432272469622816</c:v>
                </c:pt>
                <c:pt idx="37">
                  <c:v>-45.291448588990512</c:v>
                </c:pt>
                <c:pt idx="38">
                  <c:v>-41.439350130799944</c:v>
                </c:pt>
                <c:pt idx="39">
                  <c:v>-38.251439054614067</c:v>
                </c:pt>
                <c:pt idx="40">
                  <c:v>-33.547589026820411</c:v>
                </c:pt>
                <c:pt idx="41">
                  <c:v>-27.861052499634408</c:v>
                </c:pt>
                <c:pt idx="42">
                  <c:v>-21.486336314572295</c:v>
                </c:pt>
                <c:pt idx="43">
                  <c:v>-11.112829878111052</c:v>
                </c:pt>
                <c:pt idx="44">
                  <c:v>-1.3913008696463725</c:v>
                </c:pt>
                <c:pt idx="45">
                  <c:v>0.59969646888038408</c:v>
                </c:pt>
                <c:pt idx="46">
                  <c:v>-0.80234441781088517</c:v>
                </c:pt>
                <c:pt idx="47">
                  <c:v>11.888080446636362</c:v>
                </c:pt>
              </c:numCache>
            </c:numRef>
          </c:val>
          <c:smooth val="0"/>
          <c:extLst>
            <c:ext xmlns:c16="http://schemas.microsoft.com/office/drawing/2014/chart" uri="{C3380CC4-5D6E-409C-BE32-E72D297353CC}">
              <c16:uniqueId val="{00000002-2813-4BA4-9F09-95EA54608584}"/>
            </c:ext>
          </c:extLst>
        </c:ser>
        <c:dLbls>
          <c:showLegendKey val="0"/>
          <c:showVal val="0"/>
          <c:showCatName val="0"/>
          <c:showSerName val="0"/>
          <c:showPercent val="0"/>
          <c:showBubbleSize val="0"/>
        </c:dLbls>
        <c:marker val="1"/>
        <c:smooth val="0"/>
        <c:axId val="287689008"/>
        <c:axId val="350703152"/>
      </c:lineChart>
      <c:catAx>
        <c:axId val="694202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94200320"/>
        <c:crosses val="autoZero"/>
        <c:auto val="1"/>
        <c:lblAlgn val="ctr"/>
        <c:lblOffset val="100"/>
        <c:noMultiLvlLbl val="0"/>
      </c:catAx>
      <c:valAx>
        <c:axId val="694200320"/>
        <c:scaling>
          <c:orientation val="minMax"/>
        </c:scaling>
        <c:delete val="0"/>
        <c:axPos val="l"/>
        <c:majorGridlines>
          <c:spPr>
            <a:ln w="9525" cap="flat" cmpd="sng" algn="ctr">
              <a:solidFill>
                <a:schemeClr val="tx1">
                  <a:lumMod val="15000"/>
                  <a:lumOff val="85000"/>
                </a:schemeClr>
              </a:solidFill>
              <a:round/>
            </a:ln>
            <a:effectLst/>
          </c:spPr>
        </c:majorGridlines>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94202288"/>
        <c:crosses val="autoZero"/>
        <c:crossBetween val="between"/>
      </c:valAx>
      <c:valAx>
        <c:axId val="350703152"/>
        <c:scaling>
          <c:orientation val="minMax"/>
          <c:max val="20"/>
          <c:min val="-100"/>
        </c:scaling>
        <c:delete val="0"/>
        <c:axPos val="r"/>
        <c:numFmt formatCode="#,##0.0_ " sourceLinked="1"/>
        <c:majorTickMark val="out"/>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87689008"/>
        <c:crosses val="max"/>
        <c:crossBetween val="between"/>
      </c:valAx>
      <c:catAx>
        <c:axId val="287689008"/>
        <c:scaling>
          <c:orientation val="minMax"/>
        </c:scaling>
        <c:delete val="1"/>
        <c:axPos val="b"/>
        <c:numFmt formatCode="General" sourceLinked="1"/>
        <c:majorTickMark val="out"/>
        <c:minorTickMark val="none"/>
        <c:tickLblPos val="nextTo"/>
        <c:crossAx val="350703152"/>
        <c:crosses val="autoZero"/>
        <c:auto val="1"/>
        <c:lblAlgn val="ctr"/>
        <c:lblOffset val="100"/>
        <c:noMultiLvlLbl val="0"/>
      </c:catAx>
      <c:spPr>
        <a:noFill/>
        <a:ln>
          <a:noFill/>
        </a:ln>
      </c:spPr>
    </c:plotArea>
    <c:legend>
      <c:legendPos val="b"/>
      <c:layout>
        <c:manualLayout>
          <c:xMode val="edge"/>
          <c:yMode val="edge"/>
          <c:x val="0.10197196780460725"/>
          <c:y val="6.2903225086475917E-2"/>
          <c:w val="0.27311827956989249"/>
          <c:h val="9.6961199294532632E-2"/>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5"/>
          <c:order val="5"/>
          <c:tx>
            <c:strRef>
              <c:f>Sheet1!$A$8</c:f>
              <c:strCache>
                <c:ptCount val="1"/>
                <c:pt idx="0">
                  <c:v>全国</c:v>
                </c:pt>
              </c:strCache>
            </c:strRef>
          </c:tx>
          <c:spPr>
            <a:solidFill>
              <a:schemeClr val="accent1">
                <a:lumMod val="40000"/>
                <a:lumOff val="60000"/>
              </a:schemeClr>
            </a:solidFill>
            <a:ln>
              <a:noFill/>
            </a:ln>
            <a:effectLst/>
          </c:spPr>
          <c:invertIfNegative val="0"/>
          <c:cat>
            <c:strRef>
              <c:f>Sheet1!$B$2:$N$2</c:f>
              <c:strCache>
                <c:ptCount val="13"/>
                <c:pt idx="0">
                  <c:v>2010年</c:v>
                </c:pt>
                <c:pt idx="1">
                  <c:v>2011年</c:v>
                </c:pt>
                <c:pt idx="2">
                  <c:v>2012年</c:v>
                </c:pt>
                <c:pt idx="3">
                  <c:v>2013年</c:v>
                </c:pt>
                <c:pt idx="4">
                  <c:v>2014年</c:v>
                </c:pt>
                <c:pt idx="5">
                  <c:v>2015年</c:v>
                </c:pt>
                <c:pt idx="6">
                  <c:v>2016年</c:v>
                </c:pt>
                <c:pt idx="7">
                  <c:v>2017年</c:v>
                </c:pt>
                <c:pt idx="8">
                  <c:v>2018年</c:v>
                </c:pt>
                <c:pt idx="9">
                  <c:v>2019年</c:v>
                </c:pt>
                <c:pt idx="10">
                  <c:v>2020年</c:v>
                </c:pt>
                <c:pt idx="11">
                  <c:v>2021年</c:v>
                </c:pt>
                <c:pt idx="12">
                  <c:v>2022年</c:v>
                </c:pt>
              </c:strCache>
            </c:strRef>
          </c:cat>
          <c:val>
            <c:numRef>
              <c:f>Sheet1!$B$8:$N$8</c:f>
              <c:numCache>
                <c:formatCode>#,##0_);[Red]\(#,##0\)</c:formatCode>
                <c:ptCount val="13"/>
                <c:pt idx="0">
                  <c:v>2159</c:v>
                </c:pt>
                <c:pt idx="1">
                  <c:v>1892</c:v>
                </c:pt>
                <c:pt idx="2">
                  <c:v>2337</c:v>
                </c:pt>
                <c:pt idx="3">
                  <c:v>2427</c:v>
                </c:pt>
                <c:pt idx="4">
                  <c:v>2590</c:v>
                </c:pt>
                <c:pt idx="5">
                  <c:v>2847</c:v>
                </c:pt>
                <c:pt idx="6">
                  <c:v>3112</c:v>
                </c:pt>
                <c:pt idx="7">
                  <c:v>3313</c:v>
                </c:pt>
                <c:pt idx="8">
                  <c:v>3433</c:v>
                </c:pt>
                <c:pt idx="9">
                  <c:v>3621</c:v>
                </c:pt>
                <c:pt idx="10">
                  <c:v>222</c:v>
                </c:pt>
                <c:pt idx="11">
                  <c:v>29</c:v>
                </c:pt>
                <c:pt idx="12">
                  <c:v>553</c:v>
                </c:pt>
              </c:numCache>
            </c:numRef>
          </c:val>
          <c:extLst>
            <c:ext xmlns:c16="http://schemas.microsoft.com/office/drawing/2014/chart" uri="{C3380CC4-5D6E-409C-BE32-E72D297353CC}">
              <c16:uniqueId val="{00000000-0D08-4FF3-8111-14219DE7D5EA}"/>
            </c:ext>
          </c:extLst>
        </c:ser>
        <c:dLbls>
          <c:showLegendKey val="0"/>
          <c:showVal val="0"/>
          <c:showCatName val="0"/>
          <c:showSerName val="0"/>
          <c:showPercent val="0"/>
          <c:showBubbleSize val="0"/>
        </c:dLbls>
        <c:gapWidth val="150"/>
        <c:axId val="343008640"/>
        <c:axId val="343011592"/>
      </c:barChart>
      <c:lineChart>
        <c:grouping val="standard"/>
        <c:varyColors val="0"/>
        <c:ser>
          <c:idx val="2"/>
          <c:order val="0"/>
          <c:tx>
            <c:strRef>
              <c:f>Sheet1!$A$3</c:f>
              <c:strCache>
                <c:ptCount val="1"/>
                <c:pt idx="0">
                  <c:v>大阪府</c:v>
                </c:pt>
              </c:strCache>
            </c:strRef>
          </c:tx>
          <c:spPr>
            <a:ln w="25400" cap="rnd">
              <a:solidFill>
                <a:srgbClr val="FF0000"/>
              </a:solidFill>
              <a:round/>
            </a:ln>
            <a:effectLst/>
          </c:spPr>
          <c:marker>
            <c:symbol val="circle"/>
            <c:size val="6"/>
            <c:spPr>
              <a:solidFill>
                <a:srgbClr val="FF0000"/>
              </a:solidFill>
              <a:ln w="9525">
                <a:solidFill>
                  <a:srgbClr val="FF0000"/>
                </a:solidFill>
              </a:ln>
              <a:effectLst/>
            </c:spPr>
          </c:marker>
          <c:cat>
            <c:strRef>
              <c:f>Sheet1!$B$2:$N$2</c:f>
              <c:strCache>
                <c:ptCount val="13"/>
                <c:pt idx="0">
                  <c:v>2010年</c:v>
                </c:pt>
                <c:pt idx="1">
                  <c:v>2011年</c:v>
                </c:pt>
                <c:pt idx="2">
                  <c:v>2012年</c:v>
                </c:pt>
                <c:pt idx="3">
                  <c:v>2013年</c:v>
                </c:pt>
                <c:pt idx="4">
                  <c:v>2014年</c:v>
                </c:pt>
                <c:pt idx="5">
                  <c:v>2015年</c:v>
                </c:pt>
                <c:pt idx="6">
                  <c:v>2016年</c:v>
                </c:pt>
                <c:pt idx="7">
                  <c:v>2017年</c:v>
                </c:pt>
                <c:pt idx="8">
                  <c:v>2018年</c:v>
                </c:pt>
                <c:pt idx="9">
                  <c:v>2019年</c:v>
                </c:pt>
                <c:pt idx="10">
                  <c:v>2020年</c:v>
                </c:pt>
                <c:pt idx="11">
                  <c:v>2021年</c:v>
                </c:pt>
                <c:pt idx="12">
                  <c:v>2022年</c:v>
                </c:pt>
              </c:strCache>
            </c:strRef>
          </c:cat>
          <c:val>
            <c:numRef>
              <c:f>Sheet1!$B$3:$N$3</c:f>
              <c:numCache>
                <c:formatCode>#,##0_);[Red]\(#,##0\)</c:formatCode>
                <c:ptCount val="13"/>
                <c:pt idx="0">
                  <c:v>152</c:v>
                </c:pt>
                <c:pt idx="1">
                  <c:v>135</c:v>
                </c:pt>
                <c:pt idx="2">
                  <c:v>281</c:v>
                </c:pt>
                <c:pt idx="3">
                  <c:v>314</c:v>
                </c:pt>
                <c:pt idx="4">
                  <c:v>253</c:v>
                </c:pt>
                <c:pt idx="5">
                  <c:v>242</c:v>
                </c:pt>
                <c:pt idx="6">
                  <c:v>280</c:v>
                </c:pt>
                <c:pt idx="7">
                  <c:v>251</c:v>
                </c:pt>
                <c:pt idx="8">
                  <c:v>240</c:v>
                </c:pt>
                <c:pt idx="9">
                  <c:v>300</c:v>
                </c:pt>
                <c:pt idx="10">
                  <c:v>23</c:v>
                </c:pt>
                <c:pt idx="11">
                  <c:v>0</c:v>
                </c:pt>
                <c:pt idx="12">
                  <c:v>21</c:v>
                </c:pt>
              </c:numCache>
            </c:numRef>
          </c:val>
          <c:smooth val="0"/>
          <c:extLst>
            <c:ext xmlns:c16="http://schemas.microsoft.com/office/drawing/2014/chart" uri="{C3380CC4-5D6E-409C-BE32-E72D297353CC}">
              <c16:uniqueId val="{00000001-0D08-4FF3-8111-14219DE7D5EA}"/>
            </c:ext>
          </c:extLst>
        </c:ser>
        <c:ser>
          <c:idx val="0"/>
          <c:order val="1"/>
          <c:tx>
            <c:strRef>
              <c:f>Sheet1!$A$4</c:f>
              <c:strCache>
                <c:ptCount val="1"/>
                <c:pt idx="0">
                  <c:v>東京都</c:v>
                </c:pt>
              </c:strCache>
            </c:strRef>
          </c:tx>
          <c:spPr>
            <a:ln w="22225" cap="rnd">
              <a:solidFill>
                <a:srgbClr val="002060">
                  <a:alpha val="99000"/>
                </a:srgbClr>
              </a:solidFill>
              <a:prstDash val="sysDot"/>
              <a:round/>
            </a:ln>
            <a:effectLst/>
          </c:spPr>
          <c:marker>
            <c:symbol val="diamond"/>
            <c:size val="6"/>
            <c:spPr>
              <a:noFill/>
              <a:ln w="9525">
                <a:solidFill>
                  <a:srgbClr val="002060"/>
                </a:solidFill>
              </a:ln>
              <a:effectLst/>
            </c:spPr>
          </c:marker>
          <c:cat>
            <c:strRef>
              <c:f>Sheet1!$B$2:$N$2</c:f>
              <c:strCache>
                <c:ptCount val="13"/>
                <c:pt idx="0">
                  <c:v>2010年</c:v>
                </c:pt>
                <c:pt idx="1">
                  <c:v>2011年</c:v>
                </c:pt>
                <c:pt idx="2">
                  <c:v>2012年</c:v>
                </c:pt>
                <c:pt idx="3">
                  <c:v>2013年</c:v>
                </c:pt>
                <c:pt idx="4">
                  <c:v>2014年</c:v>
                </c:pt>
                <c:pt idx="5">
                  <c:v>2015年</c:v>
                </c:pt>
                <c:pt idx="6">
                  <c:v>2016年</c:v>
                </c:pt>
                <c:pt idx="7">
                  <c:v>2017年</c:v>
                </c:pt>
                <c:pt idx="8">
                  <c:v>2018年</c:v>
                </c:pt>
                <c:pt idx="9">
                  <c:v>2019年</c:v>
                </c:pt>
                <c:pt idx="10">
                  <c:v>2020年</c:v>
                </c:pt>
                <c:pt idx="11">
                  <c:v>2021年</c:v>
                </c:pt>
                <c:pt idx="12">
                  <c:v>2022年</c:v>
                </c:pt>
              </c:strCache>
            </c:strRef>
          </c:cat>
          <c:val>
            <c:numRef>
              <c:f>Sheet1!$B$4:$N$4</c:f>
              <c:numCache>
                <c:formatCode>#,##0_);[Red]\(#,##0\)</c:formatCode>
                <c:ptCount val="13"/>
                <c:pt idx="0">
                  <c:v>510</c:v>
                </c:pt>
                <c:pt idx="1">
                  <c:v>484</c:v>
                </c:pt>
                <c:pt idx="2">
                  <c:v>517</c:v>
                </c:pt>
                <c:pt idx="3">
                  <c:v>537</c:v>
                </c:pt>
                <c:pt idx="4">
                  <c:v>565</c:v>
                </c:pt>
                <c:pt idx="5">
                  <c:v>583</c:v>
                </c:pt>
                <c:pt idx="6">
                  <c:v>593</c:v>
                </c:pt>
                <c:pt idx="7">
                  <c:v>631</c:v>
                </c:pt>
                <c:pt idx="8">
                  <c:v>670</c:v>
                </c:pt>
                <c:pt idx="9">
                  <c:v>581</c:v>
                </c:pt>
                <c:pt idx="10">
                  <c:v>64</c:v>
                </c:pt>
                <c:pt idx="11">
                  <c:v>4</c:v>
                </c:pt>
                <c:pt idx="12">
                  <c:v>136</c:v>
                </c:pt>
              </c:numCache>
            </c:numRef>
          </c:val>
          <c:smooth val="0"/>
          <c:extLst>
            <c:ext xmlns:c16="http://schemas.microsoft.com/office/drawing/2014/chart" uri="{C3380CC4-5D6E-409C-BE32-E72D297353CC}">
              <c16:uniqueId val="{00000002-0D08-4FF3-8111-14219DE7D5EA}"/>
            </c:ext>
          </c:extLst>
        </c:ser>
        <c:ser>
          <c:idx val="1"/>
          <c:order val="2"/>
          <c:tx>
            <c:strRef>
              <c:f>Sheet1!$A$5</c:f>
              <c:strCache>
                <c:ptCount val="1"/>
                <c:pt idx="0">
                  <c:v>愛知県</c:v>
                </c:pt>
              </c:strCache>
            </c:strRef>
          </c:tx>
          <c:spPr>
            <a:ln w="22225" cap="rnd">
              <a:solidFill>
                <a:srgbClr val="7030A0"/>
              </a:solidFill>
              <a:prstDash val="sysDash"/>
              <a:round/>
            </a:ln>
            <a:effectLst/>
          </c:spPr>
          <c:marker>
            <c:symbol val="square"/>
            <c:size val="6"/>
            <c:spPr>
              <a:noFill/>
              <a:ln w="9525">
                <a:solidFill>
                  <a:srgbClr val="7030A0"/>
                </a:solidFill>
              </a:ln>
              <a:effectLst/>
            </c:spPr>
          </c:marker>
          <c:cat>
            <c:strRef>
              <c:f>Sheet1!$B$2:$N$2</c:f>
              <c:strCache>
                <c:ptCount val="13"/>
                <c:pt idx="0">
                  <c:v>2010年</c:v>
                </c:pt>
                <c:pt idx="1">
                  <c:v>2011年</c:v>
                </c:pt>
                <c:pt idx="2">
                  <c:v>2012年</c:v>
                </c:pt>
                <c:pt idx="3">
                  <c:v>2013年</c:v>
                </c:pt>
                <c:pt idx="4">
                  <c:v>2014年</c:v>
                </c:pt>
                <c:pt idx="5">
                  <c:v>2015年</c:v>
                </c:pt>
                <c:pt idx="6">
                  <c:v>2016年</c:v>
                </c:pt>
                <c:pt idx="7">
                  <c:v>2017年</c:v>
                </c:pt>
                <c:pt idx="8">
                  <c:v>2018年</c:v>
                </c:pt>
                <c:pt idx="9">
                  <c:v>2019年</c:v>
                </c:pt>
                <c:pt idx="10">
                  <c:v>2020年</c:v>
                </c:pt>
                <c:pt idx="11">
                  <c:v>2021年</c:v>
                </c:pt>
                <c:pt idx="12">
                  <c:v>2022年</c:v>
                </c:pt>
              </c:strCache>
            </c:strRef>
          </c:cat>
          <c:val>
            <c:numRef>
              <c:f>Sheet1!$B$5:$N$5</c:f>
              <c:numCache>
                <c:formatCode>#,##0_);[Red]\(#,##0\)</c:formatCode>
                <c:ptCount val="13"/>
                <c:pt idx="0">
                  <c:v>139</c:v>
                </c:pt>
                <c:pt idx="1">
                  <c:v>125</c:v>
                </c:pt>
                <c:pt idx="2">
                  <c:v>144</c:v>
                </c:pt>
                <c:pt idx="3">
                  <c:v>154</c:v>
                </c:pt>
                <c:pt idx="4">
                  <c:v>179</c:v>
                </c:pt>
                <c:pt idx="5">
                  <c:v>187</c:v>
                </c:pt>
                <c:pt idx="6">
                  <c:v>207</c:v>
                </c:pt>
                <c:pt idx="7">
                  <c:v>192</c:v>
                </c:pt>
                <c:pt idx="8">
                  <c:v>216</c:v>
                </c:pt>
                <c:pt idx="9">
                  <c:v>259</c:v>
                </c:pt>
                <c:pt idx="10">
                  <c:v>11</c:v>
                </c:pt>
                <c:pt idx="11">
                  <c:v>0</c:v>
                </c:pt>
                <c:pt idx="12">
                  <c:v>25</c:v>
                </c:pt>
              </c:numCache>
            </c:numRef>
          </c:val>
          <c:smooth val="0"/>
          <c:extLst>
            <c:ext xmlns:c16="http://schemas.microsoft.com/office/drawing/2014/chart" uri="{C3380CC4-5D6E-409C-BE32-E72D297353CC}">
              <c16:uniqueId val="{00000003-0D08-4FF3-8111-14219DE7D5EA}"/>
            </c:ext>
          </c:extLst>
        </c:ser>
        <c:ser>
          <c:idx val="3"/>
          <c:order val="3"/>
          <c:tx>
            <c:strRef>
              <c:f>Sheet1!$A$6</c:f>
              <c:strCache>
                <c:ptCount val="1"/>
                <c:pt idx="0">
                  <c:v>京都府</c:v>
                </c:pt>
              </c:strCache>
            </c:strRef>
          </c:tx>
          <c:spPr>
            <a:ln w="22225" cap="rnd">
              <a:solidFill>
                <a:srgbClr val="00B050"/>
              </a:solidFill>
              <a:prstDash val="dashDot"/>
              <a:round/>
            </a:ln>
            <a:effectLst/>
          </c:spPr>
          <c:marker>
            <c:symbol val="triangle"/>
            <c:size val="6"/>
            <c:spPr>
              <a:noFill/>
              <a:ln w="9525">
                <a:solidFill>
                  <a:srgbClr val="00B050"/>
                </a:solidFill>
              </a:ln>
              <a:effectLst/>
            </c:spPr>
          </c:marker>
          <c:cat>
            <c:strRef>
              <c:f>Sheet1!$B$2:$N$2</c:f>
              <c:strCache>
                <c:ptCount val="13"/>
                <c:pt idx="0">
                  <c:v>2010年</c:v>
                </c:pt>
                <c:pt idx="1">
                  <c:v>2011年</c:v>
                </c:pt>
                <c:pt idx="2">
                  <c:v>2012年</c:v>
                </c:pt>
                <c:pt idx="3">
                  <c:v>2013年</c:v>
                </c:pt>
                <c:pt idx="4">
                  <c:v>2014年</c:v>
                </c:pt>
                <c:pt idx="5">
                  <c:v>2015年</c:v>
                </c:pt>
                <c:pt idx="6">
                  <c:v>2016年</c:v>
                </c:pt>
                <c:pt idx="7">
                  <c:v>2017年</c:v>
                </c:pt>
                <c:pt idx="8">
                  <c:v>2018年</c:v>
                </c:pt>
                <c:pt idx="9">
                  <c:v>2019年</c:v>
                </c:pt>
                <c:pt idx="10">
                  <c:v>2020年</c:v>
                </c:pt>
                <c:pt idx="11">
                  <c:v>2021年</c:v>
                </c:pt>
                <c:pt idx="12">
                  <c:v>2022年</c:v>
                </c:pt>
              </c:strCache>
            </c:strRef>
          </c:cat>
          <c:val>
            <c:numRef>
              <c:f>Sheet1!$B$6:$N$6</c:f>
              <c:numCache>
                <c:formatCode>#,##0_);[Red]\(#,##0\)</c:formatCode>
                <c:ptCount val="13"/>
                <c:pt idx="0">
                  <c:v>160</c:v>
                </c:pt>
                <c:pt idx="1">
                  <c:v>145</c:v>
                </c:pt>
                <c:pt idx="2">
                  <c:v>202</c:v>
                </c:pt>
                <c:pt idx="3">
                  <c:v>179</c:v>
                </c:pt>
                <c:pt idx="4">
                  <c:v>211</c:v>
                </c:pt>
                <c:pt idx="5">
                  <c:v>230</c:v>
                </c:pt>
                <c:pt idx="6">
                  <c:v>290</c:v>
                </c:pt>
                <c:pt idx="7">
                  <c:v>334</c:v>
                </c:pt>
                <c:pt idx="8">
                  <c:v>367</c:v>
                </c:pt>
                <c:pt idx="9">
                  <c:v>398</c:v>
                </c:pt>
                <c:pt idx="10">
                  <c:v>29</c:v>
                </c:pt>
                <c:pt idx="11">
                  <c:v>4</c:v>
                </c:pt>
                <c:pt idx="12">
                  <c:v>76</c:v>
                </c:pt>
              </c:numCache>
            </c:numRef>
          </c:val>
          <c:smooth val="0"/>
          <c:extLst>
            <c:ext xmlns:c16="http://schemas.microsoft.com/office/drawing/2014/chart" uri="{C3380CC4-5D6E-409C-BE32-E72D297353CC}">
              <c16:uniqueId val="{00000004-0D08-4FF3-8111-14219DE7D5EA}"/>
            </c:ext>
          </c:extLst>
        </c:ser>
        <c:ser>
          <c:idx val="4"/>
          <c:order val="4"/>
          <c:tx>
            <c:strRef>
              <c:f>Sheet1!$A$7</c:f>
              <c:strCache>
                <c:ptCount val="1"/>
                <c:pt idx="0">
                  <c:v>福岡県</c:v>
                </c:pt>
              </c:strCache>
            </c:strRef>
          </c:tx>
          <c:spPr>
            <a:ln w="22225" cap="rnd">
              <a:solidFill>
                <a:schemeClr val="accent2"/>
              </a:solidFill>
              <a:prstDash val="dash"/>
              <a:round/>
            </a:ln>
            <a:effectLst/>
          </c:spPr>
          <c:marker>
            <c:symbol val="star"/>
            <c:size val="6"/>
            <c:spPr>
              <a:noFill/>
              <a:ln w="9525">
                <a:solidFill>
                  <a:schemeClr val="accent2">
                    <a:alpha val="90000"/>
                  </a:schemeClr>
                </a:solidFill>
              </a:ln>
              <a:effectLst/>
            </c:spPr>
          </c:marker>
          <c:cat>
            <c:strRef>
              <c:f>Sheet1!$B$2:$N$2</c:f>
              <c:strCache>
                <c:ptCount val="13"/>
                <c:pt idx="0">
                  <c:v>2010年</c:v>
                </c:pt>
                <c:pt idx="1">
                  <c:v>2011年</c:v>
                </c:pt>
                <c:pt idx="2">
                  <c:v>2012年</c:v>
                </c:pt>
                <c:pt idx="3">
                  <c:v>2013年</c:v>
                </c:pt>
                <c:pt idx="4">
                  <c:v>2014年</c:v>
                </c:pt>
                <c:pt idx="5">
                  <c:v>2015年</c:v>
                </c:pt>
                <c:pt idx="6">
                  <c:v>2016年</c:v>
                </c:pt>
                <c:pt idx="7">
                  <c:v>2017年</c:v>
                </c:pt>
                <c:pt idx="8">
                  <c:v>2018年</c:v>
                </c:pt>
                <c:pt idx="9">
                  <c:v>2019年</c:v>
                </c:pt>
                <c:pt idx="10">
                  <c:v>2020年</c:v>
                </c:pt>
                <c:pt idx="11">
                  <c:v>2021年</c:v>
                </c:pt>
                <c:pt idx="12">
                  <c:v>2022年</c:v>
                </c:pt>
              </c:strCache>
            </c:strRef>
          </c:cat>
          <c:val>
            <c:numRef>
              <c:f>Sheet1!$B$7:$N$7</c:f>
              <c:numCache>
                <c:formatCode>#,##0_);[Red]\(#,##0\)</c:formatCode>
                <c:ptCount val="13"/>
                <c:pt idx="0">
                  <c:v>269</c:v>
                </c:pt>
                <c:pt idx="1">
                  <c:v>268</c:v>
                </c:pt>
                <c:pt idx="2">
                  <c:v>301</c:v>
                </c:pt>
                <c:pt idx="3">
                  <c:v>312</c:v>
                </c:pt>
                <c:pt idx="4">
                  <c:v>411</c:v>
                </c:pt>
                <c:pt idx="5">
                  <c:v>450</c:v>
                </c:pt>
                <c:pt idx="6">
                  <c:v>488</c:v>
                </c:pt>
                <c:pt idx="7">
                  <c:v>436</c:v>
                </c:pt>
                <c:pt idx="8">
                  <c:v>427</c:v>
                </c:pt>
                <c:pt idx="9">
                  <c:v>464</c:v>
                </c:pt>
                <c:pt idx="10">
                  <c:v>21</c:v>
                </c:pt>
                <c:pt idx="11">
                  <c:v>2</c:v>
                </c:pt>
                <c:pt idx="12">
                  <c:v>44</c:v>
                </c:pt>
              </c:numCache>
            </c:numRef>
          </c:val>
          <c:smooth val="0"/>
          <c:extLst>
            <c:ext xmlns:c16="http://schemas.microsoft.com/office/drawing/2014/chart" uri="{C3380CC4-5D6E-409C-BE32-E72D297353CC}">
              <c16:uniqueId val="{00000005-0D08-4FF3-8111-14219DE7D5EA}"/>
            </c:ext>
          </c:extLst>
        </c:ser>
        <c:dLbls>
          <c:showLegendKey val="0"/>
          <c:showVal val="0"/>
          <c:showCatName val="0"/>
          <c:showSerName val="0"/>
          <c:showPercent val="0"/>
          <c:showBubbleSize val="0"/>
        </c:dLbls>
        <c:marker val="1"/>
        <c:smooth val="0"/>
        <c:axId val="411600152"/>
        <c:axId val="411596544"/>
      </c:lineChart>
      <c:catAx>
        <c:axId val="411600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1596544"/>
        <c:crosses val="autoZero"/>
        <c:auto val="1"/>
        <c:lblAlgn val="ctr"/>
        <c:lblOffset val="100"/>
        <c:noMultiLvlLbl val="0"/>
      </c:catAx>
      <c:valAx>
        <c:axId val="411596544"/>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1600152"/>
        <c:crosses val="autoZero"/>
        <c:crossBetween val="between"/>
      </c:valAx>
      <c:valAx>
        <c:axId val="343011592"/>
        <c:scaling>
          <c:orientation val="minMax"/>
        </c:scaling>
        <c:delete val="0"/>
        <c:axPos val="r"/>
        <c:numFmt formatCode="#,##0_);[Red]\(#,##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3008640"/>
        <c:crosses val="max"/>
        <c:crossBetween val="between"/>
      </c:valAx>
      <c:catAx>
        <c:axId val="343008640"/>
        <c:scaling>
          <c:orientation val="minMax"/>
        </c:scaling>
        <c:delete val="1"/>
        <c:axPos val="b"/>
        <c:numFmt formatCode="General" sourceLinked="1"/>
        <c:majorTickMark val="out"/>
        <c:minorTickMark val="none"/>
        <c:tickLblPos val="nextTo"/>
        <c:crossAx val="343011592"/>
        <c:crosses val="autoZero"/>
        <c:auto val="1"/>
        <c:lblAlgn val="ctr"/>
        <c:lblOffset val="100"/>
        <c:noMultiLvlLbl val="0"/>
      </c:cat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w="9525" cap="flat" cmpd="sng" algn="ctr">
      <a:noFill/>
      <a:round/>
    </a:ln>
    <a:effectLst/>
  </c:spPr>
  <c:txPr>
    <a:bodyPr/>
    <a:lstStyle/>
    <a:p>
      <a:pPr>
        <a:defRPr/>
      </a:pPr>
      <a:endParaRPr lang="ja-JP"/>
    </a:p>
  </c:txPr>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9486699623352161E-2"/>
          <c:y val="6.8627777777777774E-2"/>
          <c:w val="0.86938265065913367"/>
          <c:h val="0.81114074074074072"/>
        </c:manualLayout>
      </c:layout>
      <c:barChart>
        <c:barDir val="col"/>
        <c:grouping val="clustered"/>
        <c:varyColors val="0"/>
        <c:ser>
          <c:idx val="0"/>
          <c:order val="0"/>
          <c:tx>
            <c:strRef>
              <c:f>Sheet1!$B$4</c:f>
              <c:strCache>
                <c:ptCount val="1"/>
                <c:pt idx="0">
                  <c:v>公演数</c:v>
                </c:pt>
              </c:strCache>
            </c:strRef>
          </c:tx>
          <c:spPr>
            <a:solidFill>
              <a:schemeClr val="accent1">
                <a:lumMod val="60000"/>
                <a:lumOff val="40000"/>
              </a:schemeClr>
            </a:solidFill>
            <a:ln>
              <a:noFill/>
            </a:ln>
            <a:effectLst/>
          </c:spPr>
          <c:invertIfNegative val="0"/>
          <c:dLbls>
            <c:dLbl>
              <c:idx val="0"/>
              <c:layout>
                <c:manualLayout>
                  <c:x val="-8.5290280495759949E-4"/>
                  <c:y val="4.61951219512195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A90-4B7D-9D0D-37AA465AB707}"/>
                </c:ext>
              </c:extLst>
            </c:dLbl>
            <c:dLbl>
              <c:idx val="1"/>
              <c:layout>
                <c:manualLayout>
                  <c:x val="-9.2438573602957161E-4"/>
                  <c:y val="4.58895663956638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A90-4B7D-9D0D-37AA465AB707}"/>
                </c:ext>
              </c:extLst>
            </c:dLbl>
            <c:dLbl>
              <c:idx val="2"/>
              <c:layout>
                <c:manualLayout>
                  <c:x val="-3.4518373559469448E-3"/>
                  <c:y val="4.50813008130081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A90-4B7D-9D0D-37AA465AB707}"/>
                </c:ext>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Sheet1!$AG$3:$AJ$3</c:f>
              <c:numCache>
                <c:formatCode>General</c:formatCode>
                <c:ptCount val="4"/>
                <c:pt idx="0">
                  <c:v>2019</c:v>
                </c:pt>
                <c:pt idx="1">
                  <c:v>2020</c:v>
                </c:pt>
                <c:pt idx="2">
                  <c:v>2021</c:v>
                </c:pt>
                <c:pt idx="3">
                  <c:v>2022</c:v>
                </c:pt>
              </c:numCache>
            </c:numRef>
          </c:cat>
          <c:val>
            <c:numRef>
              <c:f>Sheet1!$AG$4:$AJ$4</c:f>
              <c:numCache>
                <c:formatCode>#,##0</c:formatCode>
                <c:ptCount val="4"/>
                <c:pt idx="0">
                  <c:v>31889</c:v>
                </c:pt>
                <c:pt idx="1">
                  <c:v>10637</c:v>
                </c:pt>
                <c:pt idx="2">
                  <c:v>26383</c:v>
                </c:pt>
                <c:pt idx="3">
                  <c:v>32338</c:v>
                </c:pt>
              </c:numCache>
            </c:numRef>
          </c:val>
          <c:extLst>
            <c:ext xmlns:c16="http://schemas.microsoft.com/office/drawing/2014/chart" uri="{C3380CC4-5D6E-409C-BE32-E72D297353CC}">
              <c16:uniqueId val="{00000003-9A90-4B7D-9D0D-37AA465AB707}"/>
            </c:ext>
          </c:extLst>
        </c:ser>
        <c:dLbls>
          <c:showLegendKey val="0"/>
          <c:showVal val="0"/>
          <c:showCatName val="0"/>
          <c:showSerName val="0"/>
          <c:showPercent val="0"/>
          <c:showBubbleSize val="0"/>
        </c:dLbls>
        <c:gapWidth val="206"/>
        <c:overlap val="-50"/>
        <c:axId val="500842760"/>
        <c:axId val="500840136"/>
      </c:barChart>
      <c:lineChart>
        <c:grouping val="standard"/>
        <c:varyColors val="0"/>
        <c:ser>
          <c:idx val="1"/>
          <c:order val="1"/>
          <c:tx>
            <c:strRef>
              <c:f>Sheet1!$B$5</c:f>
              <c:strCache>
                <c:ptCount val="1"/>
                <c:pt idx="0">
                  <c:v>入場者数</c:v>
                </c:pt>
              </c:strCache>
            </c:strRef>
          </c:tx>
          <c:spPr>
            <a:ln w="28575" cap="rnd">
              <a:solidFill>
                <a:schemeClr val="accent2">
                  <a:alpha val="99000"/>
                </a:schemeClr>
              </a:solidFill>
              <a:round/>
            </a:ln>
            <a:effectLst/>
          </c:spPr>
          <c:marker>
            <c:symbol val="circle"/>
            <c:size val="7"/>
            <c:spPr>
              <a:solidFill>
                <a:schemeClr val="accent2"/>
              </a:solidFill>
              <a:ln w="9525">
                <a:solidFill>
                  <a:schemeClr val="accent2"/>
                </a:solidFill>
              </a:ln>
              <a:effectLst/>
            </c:spPr>
          </c:marker>
          <c:dPt>
            <c:idx val="1"/>
            <c:marker>
              <c:symbol val="circle"/>
              <c:size val="7"/>
              <c:spPr>
                <a:solidFill>
                  <a:schemeClr val="accent2"/>
                </a:solidFill>
                <a:ln w="9525">
                  <a:solidFill>
                    <a:schemeClr val="accent2"/>
                  </a:solidFill>
                </a:ln>
                <a:effectLst/>
              </c:spPr>
            </c:marker>
            <c:bubble3D val="0"/>
            <c:spPr>
              <a:ln w="38100" cap="rnd">
                <a:solidFill>
                  <a:schemeClr val="accent2">
                    <a:alpha val="99000"/>
                  </a:schemeClr>
                </a:solidFill>
                <a:round/>
              </a:ln>
              <a:effectLst/>
            </c:spPr>
            <c:extLst>
              <c:ext xmlns:c16="http://schemas.microsoft.com/office/drawing/2014/chart" uri="{C3380CC4-5D6E-409C-BE32-E72D297353CC}">
                <c16:uniqueId val="{00000005-9A90-4B7D-9D0D-37AA465AB707}"/>
              </c:ext>
            </c:extLst>
          </c:dPt>
          <c:dPt>
            <c:idx val="9"/>
            <c:marker>
              <c:symbol val="circle"/>
              <c:size val="7"/>
              <c:spPr>
                <a:solidFill>
                  <a:schemeClr val="accent2"/>
                </a:solidFill>
                <a:ln w="9525">
                  <a:solidFill>
                    <a:schemeClr val="accent2"/>
                  </a:solidFill>
                </a:ln>
                <a:effectLst/>
              </c:spPr>
            </c:marker>
            <c:bubble3D val="0"/>
            <c:extLst>
              <c:ext xmlns:c16="http://schemas.microsoft.com/office/drawing/2014/chart" uri="{C3380CC4-5D6E-409C-BE32-E72D297353CC}">
                <c16:uniqueId val="{00000006-9A90-4B7D-9D0D-37AA465AB707}"/>
              </c:ext>
            </c:extLst>
          </c:dPt>
          <c:dLbls>
            <c:dLbl>
              <c:idx val="0"/>
              <c:layout>
                <c:manualLayout>
                  <c:x val="-0.14312839747771255"/>
                  <c:y val="-2.956172839506208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A90-4B7D-9D0D-37AA465AB707}"/>
                </c:ext>
              </c:extLst>
            </c:dLbl>
            <c:dLbl>
              <c:idx val="1"/>
              <c:layout>
                <c:manualLayout>
                  <c:x val="-0.14348227875625136"/>
                  <c:y val="-1.1502469135802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A90-4B7D-9D0D-37AA465AB707}"/>
                </c:ext>
              </c:extLst>
            </c:dLbl>
            <c:dLbl>
              <c:idx val="2"/>
              <c:layout>
                <c:manualLayout>
                  <c:x val="-0.14543949771689499"/>
                  <c:y val="-5.5037940379403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A90-4B7D-9D0D-37AA465AB707}"/>
                </c:ext>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Sheet1!$AG$3:$AJ$3</c:f>
              <c:numCache>
                <c:formatCode>General</c:formatCode>
                <c:ptCount val="4"/>
                <c:pt idx="0">
                  <c:v>2019</c:v>
                </c:pt>
                <c:pt idx="1">
                  <c:v>2020</c:v>
                </c:pt>
                <c:pt idx="2">
                  <c:v>2021</c:v>
                </c:pt>
                <c:pt idx="3">
                  <c:v>2022</c:v>
                </c:pt>
              </c:numCache>
            </c:numRef>
          </c:cat>
          <c:val>
            <c:numRef>
              <c:f>Sheet1!$AG$5:$AJ$5</c:f>
              <c:numCache>
                <c:formatCode>#,##0</c:formatCode>
                <c:ptCount val="4"/>
                <c:pt idx="0">
                  <c:v>4954</c:v>
                </c:pt>
                <c:pt idx="1">
                  <c:v>1086</c:v>
                </c:pt>
                <c:pt idx="2">
                  <c:v>2284</c:v>
                </c:pt>
                <c:pt idx="3">
                  <c:v>4832</c:v>
                </c:pt>
              </c:numCache>
            </c:numRef>
          </c:val>
          <c:smooth val="0"/>
          <c:extLst>
            <c:ext xmlns:c16="http://schemas.microsoft.com/office/drawing/2014/chart" uri="{C3380CC4-5D6E-409C-BE32-E72D297353CC}">
              <c16:uniqueId val="{00000009-9A90-4B7D-9D0D-37AA465AB707}"/>
            </c:ext>
          </c:extLst>
        </c:ser>
        <c:dLbls>
          <c:showLegendKey val="0"/>
          <c:showVal val="0"/>
          <c:showCatName val="0"/>
          <c:showSerName val="0"/>
          <c:showPercent val="0"/>
          <c:showBubbleSize val="0"/>
        </c:dLbls>
        <c:marker val="1"/>
        <c:smooth val="0"/>
        <c:axId val="423348544"/>
        <c:axId val="423346248"/>
      </c:lineChart>
      <c:catAx>
        <c:axId val="500842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0840136"/>
        <c:crosses val="autoZero"/>
        <c:auto val="1"/>
        <c:lblAlgn val="ctr"/>
        <c:lblOffset val="100"/>
        <c:noMultiLvlLbl val="0"/>
      </c:catAx>
      <c:valAx>
        <c:axId val="500840136"/>
        <c:scaling>
          <c:orientation val="minMax"/>
          <c:max val="4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0842760"/>
        <c:crosses val="autoZero"/>
        <c:crossBetween val="between"/>
      </c:valAx>
      <c:valAx>
        <c:axId val="423346248"/>
        <c:scaling>
          <c:orientation val="minMax"/>
          <c:max val="8000"/>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23348544"/>
        <c:crosses val="max"/>
        <c:crossBetween val="between"/>
      </c:valAx>
      <c:catAx>
        <c:axId val="423348544"/>
        <c:scaling>
          <c:orientation val="minMax"/>
        </c:scaling>
        <c:delete val="1"/>
        <c:axPos val="b"/>
        <c:numFmt formatCode="General" sourceLinked="1"/>
        <c:majorTickMark val="out"/>
        <c:minorTickMark val="none"/>
        <c:tickLblPos val="nextTo"/>
        <c:crossAx val="423346248"/>
        <c:crosses val="autoZero"/>
        <c:auto val="1"/>
        <c:lblAlgn val="ctr"/>
        <c:lblOffset val="100"/>
        <c:noMultiLvlLbl val="0"/>
      </c:catAx>
      <c:spPr>
        <a:noFill/>
        <a:ln>
          <a:noFill/>
        </a:ln>
        <a:effectLst/>
      </c:spPr>
    </c:plotArea>
    <c:legend>
      <c:legendPos val="b"/>
      <c:layout>
        <c:manualLayout>
          <c:xMode val="edge"/>
          <c:yMode val="edge"/>
          <c:x val="0.29608610567514676"/>
          <c:y val="8.5099999999999995E-2"/>
          <c:w val="0.47582816916721027"/>
          <c:h val="0.14401411657559199"/>
        </c:manualLayout>
      </c:layout>
      <c:overlay val="1"/>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1454919962335217E-2"/>
          <c:y val="5.4115468409586059E-2"/>
          <c:w val="0.91210204802259887"/>
          <c:h val="0.62718627450980391"/>
        </c:manualLayout>
      </c:layout>
      <c:lineChart>
        <c:grouping val="standard"/>
        <c:varyColors val="0"/>
        <c:ser>
          <c:idx val="1"/>
          <c:order val="0"/>
          <c:tx>
            <c:strRef>
              <c:f>'グラフ (2)'!$A$3</c:f>
              <c:strCache>
                <c:ptCount val="1"/>
                <c:pt idx="0">
                  <c:v>すべてのジャンル</c:v>
                </c:pt>
              </c:strCache>
            </c:strRef>
          </c:tx>
          <c:spPr>
            <a:ln w="22225" cap="rnd">
              <a:solidFill>
                <a:schemeClr val="accent1"/>
              </a:solidFill>
              <a:prstDash val="solid"/>
              <a:round/>
            </a:ln>
            <a:effectLst/>
          </c:spPr>
          <c:marker>
            <c:symbol val="circle"/>
            <c:size val="6"/>
            <c:spPr>
              <a:solidFill>
                <a:schemeClr val="accent1"/>
              </a:solidFill>
              <a:ln w="9525">
                <a:solidFill>
                  <a:schemeClr val="accent1"/>
                </a:solidFill>
              </a:ln>
              <a:effectLst/>
            </c:spPr>
          </c:marker>
          <c:cat>
            <c:multiLvlStrRef>
              <c:f>'グラフ (2)'!$B$1:$AM$2</c:f>
              <c:multiLvlStrCache>
                <c:ptCount val="38"/>
                <c:lvl>
                  <c:pt idx="0">
                    <c:v>1
月</c:v>
                  </c:pt>
                  <c:pt idx="1">
                    <c:v>2
月</c:v>
                  </c:pt>
                  <c:pt idx="2">
                    <c:v>3
月</c:v>
                  </c:pt>
                  <c:pt idx="3">
                    <c:v>4
月</c:v>
                  </c:pt>
                  <c:pt idx="4">
                    <c:v>5
月</c:v>
                  </c:pt>
                  <c:pt idx="5">
                    <c:v>6
月</c:v>
                  </c:pt>
                  <c:pt idx="6">
                    <c:v>7
月</c:v>
                  </c:pt>
                  <c:pt idx="7">
                    <c:v>8
月</c:v>
                  </c:pt>
                  <c:pt idx="8">
                    <c:v>9
月</c:v>
                  </c:pt>
                  <c:pt idx="9">
                    <c:v>10
月</c:v>
                  </c:pt>
                  <c:pt idx="10">
                    <c:v>11
月</c:v>
                  </c:pt>
                  <c:pt idx="11">
                    <c:v>12
月</c:v>
                  </c:pt>
                  <c:pt idx="12">
                    <c:v>1
月</c:v>
                  </c:pt>
                  <c:pt idx="13">
                    <c:v>2
月</c:v>
                  </c:pt>
                  <c:pt idx="14">
                    <c:v>3
月</c:v>
                  </c:pt>
                  <c:pt idx="15">
                    <c:v>4
月</c:v>
                  </c:pt>
                  <c:pt idx="16">
                    <c:v>5
月</c:v>
                  </c:pt>
                  <c:pt idx="17">
                    <c:v>6
月</c:v>
                  </c:pt>
                  <c:pt idx="18">
                    <c:v>7
月</c:v>
                  </c:pt>
                  <c:pt idx="19">
                    <c:v>8
月</c:v>
                  </c:pt>
                  <c:pt idx="20">
                    <c:v>9
月</c:v>
                  </c:pt>
                  <c:pt idx="21">
                    <c:v>10
月</c:v>
                  </c:pt>
                  <c:pt idx="22">
                    <c:v>11
月</c:v>
                  </c:pt>
                  <c:pt idx="23">
                    <c:v>12
月</c:v>
                  </c:pt>
                  <c:pt idx="24">
                    <c:v>1
月</c:v>
                  </c:pt>
                  <c:pt idx="25">
                    <c:v>2
月</c:v>
                  </c:pt>
                  <c:pt idx="26">
                    <c:v>3
月</c:v>
                  </c:pt>
                  <c:pt idx="27">
                    <c:v>4
月</c:v>
                  </c:pt>
                  <c:pt idx="28">
                    <c:v>5
月</c:v>
                  </c:pt>
                  <c:pt idx="29">
                    <c:v>6
月</c:v>
                  </c:pt>
                  <c:pt idx="30">
                    <c:v>7
月</c:v>
                  </c:pt>
                  <c:pt idx="31">
                    <c:v>8
月</c:v>
                  </c:pt>
                  <c:pt idx="32">
                    <c:v>9
月</c:v>
                  </c:pt>
                  <c:pt idx="33">
                    <c:v>10
月</c:v>
                  </c:pt>
                  <c:pt idx="34">
                    <c:v>11
月</c:v>
                  </c:pt>
                  <c:pt idx="35">
                    <c:v>12
月</c:v>
                  </c:pt>
                  <c:pt idx="36">
                    <c:v>1
月</c:v>
                  </c:pt>
                  <c:pt idx="37">
                    <c:v>2
月</c:v>
                  </c:pt>
                </c:lvl>
                <c:lvl>
                  <c:pt idx="0">
                    <c:v>2020年</c:v>
                  </c:pt>
                  <c:pt idx="12">
                    <c:v>2021年</c:v>
                  </c:pt>
                  <c:pt idx="24">
                    <c:v>2022年</c:v>
                  </c:pt>
                  <c:pt idx="36">
                    <c:v>2023年</c:v>
                  </c:pt>
                </c:lvl>
              </c:multiLvlStrCache>
            </c:multiLvlStrRef>
          </c:cat>
          <c:val>
            <c:numRef>
              <c:f>'グラフ (2)'!$B$3:$AM$3</c:f>
              <c:numCache>
                <c:formatCode>#,##0.0_ </c:formatCode>
                <c:ptCount val="38"/>
                <c:pt idx="0">
                  <c:v>-18.0508278</c:v>
                </c:pt>
                <c:pt idx="1">
                  <c:v>43.5006044</c:v>
                </c:pt>
                <c:pt idx="2">
                  <c:v>-93.949847700000007</c:v>
                </c:pt>
                <c:pt idx="3">
                  <c:v>-99.628938899999994</c:v>
                </c:pt>
                <c:pt idx="4">
                  <c:v>-99.734986300000003</c:v>
                </c:pt>
                <c:pt idx="5">
                  <c:v>-99.564636899999996</c:v>
                </c:pt>
                <c:pt idx="6">
                  <c:v>-97.274379199999998</c:v>
                </c:pt>
                <c:pt idx="7">
                  <c:v>-90.944244100000006</c:v>
                </c:pt>
                <c:pt idx="8">
                  <c:v>-83.386366199999998</c:v>
                </c:pt>
                <c:pt idx="9">
                  <c:v>-78.608106699999993</c:v>
                </c:pt>
                <c:pt idx="10">
                  <c:v>-54.7803538</c:v>
                </c:pt>
                <c:pt idx="11">
                  <c:v>-76.489071300000006</c:v>
                </c:pt>
                <c:pt idx="12">
                  <c:v>-64.270479600000002</c:v>
                </c:pt>
                <c:pt idx="13">
                  <c:v>-73.107840499999995</c:v>
                </c:pt>
                <c:pt idx="14">
                  <c:v>-78.248214200000007</c:v>
                </c:pt>
                <c:pt idx="15">
                  <c:v>-65.377091300000004</c:v>
                </c:pt>
                <c:pt idx="16">
                  <c:v>-96.086941300000007</c:v>
                </c:pt>
                <c:pt idx="17">
                  <c:v>-59.317737700000002</c:v>
                </c:pt>
                <c:pt idx="18">
                  <c:v>-49.247930500000002</c:v>
                </c:pt>
                <c:pt idx="19">
                  <c:v>-59.3701401</c:v>
                </c:pt>
                <c:pt idx="20">
                  <c:v>-45.774350400000003</c:v>
                </c:pt>
                <c:pt idx="21">
                  <c:v>-16.001314499999999</c:v>
                </c:pt>
                <c:pt idx="22">
                  <c:v>-39.991885400000001</c:v>
                </c:pt>
                <c:pt idx="23">
                  <c:v>-50.530248999999998</c:v>
                </c:pt>
                <c:pt idx="24">
                  <c:v>-14.2791786</c:v>
                </c:pt>
                <c:pt idx="25">
                  <c:v>-41.939017999999997</c:v>
                </c:pt>
                <c:pt idx="26">
                  <c:v>-49.072501600000002</c:v>
                </c:pt>
                <c:pt idx="27">
                  <c:v>-42.661296200000002</c:v>
                </c:pt>
                <c:pt idx="28">
                  <c:v>-17.1916215</c:v>
                </c:pt>
                <c:pt idx="29">
                  <c:v>75.104970899999998</c:v>
                </c:pt>
                <c:pt idx="30">
                  <c:v>-8.3345952000000008</c:v>
                </c:pt>
                <c:pt idx="31">
                  <c:v>-15.1618783</c:v>
                </c:pt>
                <c:pt idx="32">
                  <c:v>39.5739856</c:v>
                </c:pt>
                <c:pt idx="33">
                  <c:v>50.421366200000001</c:v>
                </c:pt>
                <c:pt idx="34">
                  <c:v>35.1213446</c:v>
                </c:pt>
                <c:pt idx="35">
                  <c:v>-12.795493</c:v>
                </c:pt>
                <c:pt idx="36">
                  <c:v>-22.525146400000001</c:v>
                </c:pt>
                <c:pt idx="37">
                  <c:v>139.37763989999999</c:v>
                </c:pt>
              </c:numCache>
            </c:numRef>
          </c:val>
          <c:smooth val="0"/>
          <c:extLst>
            <c:ext xmlns:c16="http://schemas.microsoft.com/office/drawing/2014/chart" uri="{C3380CC4-5D6E-409C-BE32-E72D297353CC}">
              <c16:uniqueId val="{00000000-0B07-4095-8147-0AA4204D4F3F}"/>
            </c:ext>
          </c:extLst>
        </c:ser>
        <c:dLbls>
          <c:showLegendKey val="0"/>
          <c:showVal val="0"/>
          <c:showCatName val="0"/>
          <c:showSerName val="0"/>
          <c:showPercent val="0"/>
          <c:showBubbleSize val="0"/>
        </c:dLbls>
        <c:marker val="1"/>
        <c:smooth val="0"/>
        <c:axId val="526401960"/>
        <c:axId val="526396712"/>
        <c:extLst/>
      </c:lineChart>
      <c:catAx>
        <c:axId val="526401960"/>
        <c:scaling>
          <c:orientation val="minMax"/>
        </c:scaling>
        <c:delete val="0"/>
        <c:axPos val="b"/>
        <c:numFmt formatCode="General" sourceLinked="1"/>
        <c:majorTickMark val="none"/>
        <c:minorTickMark val="none"/>
        <c:tickLblPos val="low"/>
        <c:spPr>
          <a:noFill/>
          <a:ln w="19050" cap="flat" cmpd="sng" algn="ctr">
            <a:solidFill>
              <a:schemeClr val="bg1">
                <a:lumMod val="65000"/>
              </a:schemeClr>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26396712"/>
        <c:crosses val="autoZero"/>
        <c:auto val="1"/>
        <c:lblAlgn val="ctr"/>
        <c:lblOffset val="100"/>
        <c:noMultiLvlLbl val="0"/>
      </c:catAx>
      <c:valAx>
        <c:axId val="526396712"/>
        <c:scaling>
          <c:orientation val="minMax"/>
          <c:max val="150"/>
          <c:min val="-100"/>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26401960"/>
        <c:crosses val="autoZero"/>
        <c:crossBetween val="between"/>
        <c:majorUnit val="25"/>
      </c:valAx>
      <c:spPr>
        <a:noFill/>
        <a:ln>
          <a:noFill/>
        </a:ln>
        <a:effectLst/>
      </c:spPr>
    </c:plotArea>
    <c:legend>
      <c:legendPos val="b"/>
      <c:layout>
        <c:manualLayout>
          <c:xMode val="edge"/>
          <c:yMode val="edge"/>
          <c:x val="0.52737405133773918"/>
          <c:y val="1.8777160493827161E-2"/>
          <c:w val="0.30785349968612674"/>
          <c:h val="0.11608606557377048"/>
        </c:manualLayout>
      </c:layout>
      <c:overlay val="0"/>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7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232991230606149"/>
          <c:y val="9.1307189542483666E-2"/>
          <c:w val="0.82319287848125666"/>
          <c:h val="0.76498169934640525"/>
        </c:manualLayout>
      </c:layout>
      <c:barChart>
        <c:barDir val="col"/>
        <c:grouping val="clustered"/>
        <c:varyColors val="0"/>
        <c:ser>
          <c:idx val="0"/>
          <c:order val="0"/>
          <c:tx>
            <c:strRef>
              <c:f>Sheet1!$A$3</c:f>
              <c:strCache>
                <c:ptCount val="1"/>
                <c:pt idx="0">
                  <c:v>人数</c:v>
                </c:pt>
              </c:strCache>
            </c:strRef>
          </c:tx>
          <c:spPr>
            <a:solidFill>
              <a:schemeClr val="accent1"/>
            </a:solidFill>
            <a:ln>
              <a:noFill/>
            </a:ln>
            <a:effectLst/>
          </c:spPr>
          <c:invertIfNegative val="0"/>
          <c:dLbls>
            <c:dLbl>
              <c:idx val="0"/>
              <c:layout>
                <c:manualLayout>
                  <c:x val="-2.8046478227554882E-17"/>
                  <c:y val="3.3202614379084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C9A-4369-82EC-FF5A07C25B7F}"/>
                </c:ext>
              </c:extLst>
            </c:dLbl>
            <c:dLbl>
              <c:idx val="1"/>
              <c:layout>
                <c:manualLayout>
                  <c:x val="0"/>
                  <c:y val="-2.49019607843137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C9A-4369-82EC-FF5A07C25B7F}"/>
                </c:ext>
              </c:extLst>
            </c:dLbl>
            <c:dLbl>
              <c:idx val="2"/>
              <c:layout>
                <c:manualLayout>
                  <c:x val="0"/>
                  <c:y val="8.30065359477124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C9A-4369-82EC-FF5A07C25B7F}"/>
                </c:ext>
              </c:extLst>
            </c:dLbl>
            <c:dLbl>
              <c:idx val="3"/>
              <c:layout>
                <c:manualLayout>
                  <c:x val="0"/>
                  <c:y val="4.98039215686274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C9A-4369-82EC-FF5A07C25B7F}"/>
                </c:ext>
              </c:extLst>
            </c:dLbl>
            <c:dLbl>
              <c:idx val="4"/>
              <c:layout>
                <c:manualLayout>
                  <c:x val="3.0596511515852366E-3"/>
                  <c:y val="8.300653594771242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C9A-4369-82EC-FF5A07C25B7F}"/>
                </c:ext>
              </c:extLst>
            </c:dLbl>
            <c:dLbl>
              <c:idx val="5"/>
              <c:layout>
                <c:manualLayout>
                  <c:x val="-3.0596511515852366E-3"/>
                  <c:y val="4.15032679738562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C9A-4369-82EC-FF5A07C25B7F}"/>
                </c:ext>
              </c:extLst>
            </c:dLbl>
            <c:dLbl>
              <c:idx val="6"/>
              <c:layout>
                <c:manualLayout>
                  <c:x val="3.0596511515852366E-3"/>
                  <c:y val="-2.49019607843138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C9A-4369-82EC-FF5A07C25B7F}"/>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Sheet1!$B$2:$I$2</c:f>
              <c:numCache>
                <c:formatCode>General</c:formatCode>
                <c:ptCount val="8"/>
                <c:pt idx="0">
                  <c:v>2015</c:v>
                </c:pt>
                <c:pt idx="1">
                  <c:v>2016</c:v>
                </c:pt>
                <c:pt idx="2">
                  <c:v>2017</c:v>
                </c:pt>
                <c:pt idx="3">
                  <c:v>2018</c:v>
                </c:pt>
                <c:pt idx="4">
                  <c:v>2019</c:v>
                </c:pt>
                <c:pt idx="5">
                  <c:v>2020</c:v>
                </c:pt>
                <c:pt idx="6">
                  <c:v>2021</c:v>
                </c:pt>
                <c:pt idx="7">
                  <c:v>2022</c:v>
                </c:pt>
              </c:numCache>
            </c:numRef>
          </c:cat>
          <c:val>
            <c:numRef>
              <c:f>Sheet1!$B$3:$I$3</c:f>
              <c:numCache>
                <c:formatCode>#,##0_);[Red]\(#,##0\)</c:formatCode>
                <c:ptCount val="8"/>
                <c:pt idx="0">
                  <c:v>2653404</c:v>
                </c:pt>
                <c:pt idx="1">
                  <c:v>2906534</c:v>
                </c:pt>
                <c:pt idx="2">
                  <c:v>2811626</c:v>
                </c:pt>
                <c:pt idx="3">
                  <c:v>2708630</c:v>
                </c:pt>
                <c:pt idx="4">
                  <c:v>3030617</c:v>
                </c:pt>
                <c:pt idx="5">
                  <c:v>663705</c:v>
                </c:pt>
                <c:pt idx="6">
                  <c:v>752522</c:v>
                </c:pt>
                <c:pt idx="7">
                  <c:v>2177079</c:v>
                </c:pt>
              </c:numCache>
            </c:numRef>
          </c:val>
          <c:extLst>
            <c:ext xmlns:c16="http://schemas.microsoft.com/office/drawing/2014/chart" uri="{C3380CC4-5D6E-409C-BE32-E72D297353CC}">
              <c16:uniqueId val="{00000007-3C9A-4369-82EC-FF5A07C25B7F}"/>
            </c:ext>
          </c:extLst>
        </c:ser>
        <c:dLbls>
          <c:showLegendKey val="0"/>
          <c:showVal val="0"/>
          <c:showCatName val="0"/>
          <c:showSerName val="0"/>
          <c:showPercent val="0"/>
          <c:showBubbleSize val="0"/>
        </c:dLbls>
        <c:gapWidth val="79"/>
        <c:overlap val="-27"/>
        <c:axId val="603510840"/>
        <c:axId val="603511168"/>
      </c:barChart>
      <c:catAx>
        <c:axId val="603510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03511168"/>
        <c:crosses val="autoZero"/>
        <c:auto val="1"/>
        <c:lblAlgn val="ctr"/>
        <c:lblOffset val="100"/>
        <c:noMultiLvlLbl val="0"/>
      </c:catAx>
      <c:valAx>
        <c:axId val="603511168"/>
        <c:scaling>
          <c:orientation val="minMax"/>
          <c:max val="3500000"/>
          <c:min val="500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03510840"/>
        <c:crosses val="autoZero"/>
        <c:crossBetween val="between"/>
        <c:majorUnit val="500000"/>
      </c:valAx>
      <c:spPr>
        <a:noFill/>
        <a:ln>
          <a:noFill/>
        </a:ln>
        <a:effectLst/>
      </c:spPr>
    </c:plotArea>
    <c:plotVisOnly val="1"/>
    <c:dispBlanksAs val="gap"/>
    <c:showDLblsOverMax val="0"/>
  </c:chart>
  <c:spPr>
    <a:no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3237448202756"/>
          <c:y val="6.0163652024117144E-2"/>
          <c:w val="0.85202009251228672"/>
          <c:h val="0.8343311800172265"/>
        </c:manualLayout>
      </c:layout>
      <c:lineChart>
        <c:grouping val="standard"/>
        <c:varyColors val="0"/>
        <c:ser>
          <c:idx val="0"/>
          <c:order val="0"/>
          <c:tx>
            <c:strRef>
              <c:f>Sheet1!$A$13</c:f>
              <c:strCache>
                <c:ptCount val="1"/>
                <c:pt idx="0">
                  <c:v>全国</c:v>
                </c:pt>
              </c:strCache>
            </c:strRef>
          </c:tx>
          <c:spPr>
            <a:ln w="28575" cap="rnd">
              <a:solidFill>
                <a:schemeClr val="accent1"/>
              </a:solidFill>
              <a:round/>
            </a:ln>
            <a:effectLst/>
          </c:spPr>
          <c:marker>
            <c:symbol val="circle"/>
            <c:size val="7"/>
            <c:spPr>
              <a:solidFill>
                <a:schemeClr val="accent1"/>
              </a:solidFill>
              <a:ln w="9525">
                <a:solidFill>
                  <a:schemeClr val="accent1"/>
                </a:solidFill>
              </a:ln>
              <a:effectLst/>
            </c:spPr>
          </c:marker>
          <c:dLbls>
            <c:dLbl>
              <c:idx val="0"/>
              <c:layout>
                <c:manualLayout>
                  <c:x val="-0.11932639491182422"/>
                  <c:y val="-2.18776916451335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76-479E-8C74-14F383768E16}"/>
                </c:ext>
              </c:extLst>
            </c:dLbl>
            <c:dLbl>
              <c:idx val="1"/>
              <c:layout>
                <c:manualLayout>
                  <c:x val="-0.10402813915389807"/>
                  <c:y val="-6.56330749354005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76-479E-8C74-14F383768E16}"/>
                </c:ext>
              </c:extLst>
            </c:dLbl>
            <c:dLbl>
              <c:idx val="2"/>
              <c:layout>
                <c:manualLayout>
                  <c:x val="-4.8954418425363841E-2"/>
                  <c:y val="6.01636520241171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76-479E-8C74-14F383768E16}"/>
                </c:ext>
              </c:extLst>
            </c:dLbl>
            <c:dLbl>
              <c:idx val="3"/>
              <c:layout>
                <c:manualLayout>
                  <c:x val="-1.5298255757926182E-2"/>
                  <c:y val="3.28165374677002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6-479E-8C74-14F383768E16}"/>
                </c:ext>
              </c:extLst>
            </c:dLbl>
            <c:dLbl>
              <c:idx val="4"/>
              <c:layout>
                <c:manualLayout>
                  <c:x val="-1.2238604606341059E-2"/>
                  <c:y val="-6.56330749354005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576-479E-8C74-14F383768E16}"/>
                </c:ext>
              </c:extLst>
            </c:dLbl>
            <c:dLbl>
              <c:idx val="5"/>
              <c:layout>
                <c:manualLayout>
                  <c:x val="-4.8954418425363896E-2"/>
                  <c:y val="0.1039190353143842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576-479E-8C74-14F383768E1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Sheet1!$B$12:$H$12</c:f>
              <c:numCache>
                <c:formatCode>General</c:formatCode>
                <c:ptCount val="7"/>
                <c:pt idx="0">
                  <c:v>2016</c:v>
                </c:pt>
                <c:pt idx="1">
                  <c:v>2017</c:v>
                </c:pt>
                <c:pt idx="2">
                  <c:v>2018</c:v>
                </c:pt>
                <c:pt idx="3">
                  <c:v>2019</c:v>
                </c:pt>
                <c:pt idx="4">
                  <c:v>2020</c:v>
                </c:pt>
                <c:pt idx="5">
                  <c:v>2021</c:v>
                </c:pt>
                <c:pt idx="6">
                  <c:v>2022</c:v>
                </c:pt>
              </c:numCache>
            </c:numRef>
          </c:cat>
          <c:val>
            <c:numRef>
              <c:f>Sheet1!$B$13:$H$13</c:f>
              <c:numCache>
                <c:formatCode>0.0_);[Red]\(0.0\)</c:formatCode>
                <c:ptCount val="7"/>
                <c:pt idx="0">
                  <c:v>42.5</c:v>
                </c:pt>
                <c:pt idx="1">
                  <c:v>51.5</c:v>
                </c:pt>
                <c:pt idx="2">
                  <c:v>55.098380815740931</c:v>
                </c:pt>
                <c:pt idx="3">
                  <c:v>53.552024602767808</c:v>
                </c:pt>
                <c:pt idx="4">
                  <c:v>59.917990773962075</c:v>
                </c:pt>
                <c:pt idx="5">
                  <c:v>56.410782002664753</c:v>
                </c:pt>
                <c:pt idx="6">
                  <c:v>52.3</c:v>
                </c:pt>
              </c:numCache>
            </c:numRef>
          </c:val>
          <c:smooth val="0"/>
          <c:extLst>
            <c:ext xmlns:c16="http://schemas.microsoft.com/office/drawing/2014/chart" uri="{C3380CC4-5D6E-409C-BE32-E72D297353CC}">
              <c16:uniqueId val="{00000006-5576-479E-8C74-14F383768E16}"/>
            </c:ext>
          </c:extLst>
        </c:ser>
        <c:ser>
          <c:idx val="1"/>
          <c:order val="1"/>
          <c:tx>
            <c:strRef>
              <c:f>Sheet1!$A$14</c:f>
              <c:strCache>
                <c:ptCount val="1"/>
                <c:pt idx="0">
                  <c:v>大阪府</c:v>
                </c:pt>
              </c:strCache>
            </c:strRef>
          </c:tx>
          <c:spPr>
            <a:ln w="28575" cap="rnd">
              <a:solidFill>
                <a:schemeClr val="accent2"/>
              </a:solidFill>
              <a:round/>
            </a:ln>
            <a:effectLst/>
          </c:spPr>
          <c:marker>
            <c:symbol val="triangle"/>
            <c:size val="8"/>
            <c:spPr>
              <a:solidFill>
                <a:schemeClr val="accent2"/>
              </a:solidFill>
              <a:ln w="9525">
                <a:solidFill>
                  <a:schemeClr val="accent2"/>
                </a:solidFill>
              </a:ln>
              <a:effectLst/>
            </c:spPr>
          </c:marker>
          <c:dLbls>
            <c:dLbl>
              <c:idx val="0"/>
              <c:layout>
                <c:manualLayout>
                  <c:x val="9.1789534547557089E-3"/>
                  <c:y val="2.18776916451335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576-479E-8C74-14F383768E16}"/>
                </c:ext>
              </c:extLst>
            </c:dLbl>
            <c:dLbl>
              <c:idx val="1"/>
              <c:layout>
                <c:manualLayout>
                  <c:x val="-1.8357906909511418E-2"/>
                  <c:y val="7.65719207579672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576-479E-8C74-14F383768E16}"/>
                </c:ext>
              </c:extLst>
            </c:dLbl>
            <c:dLbl>
              <c:idx val="2"/>
              <c:layout>
                <c:manualLayout>
                  <c:x val="-0.11014744145706858"/>
                  <c:y val="-4.37553832902670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576-479E-8C74-14F383768E16}"/>
                </c:ext>
              </c:extLst>
            </c:dLbl>
            <c:dLbl>
              <c:idx val="3"/>
              <c:layout>
                <c:manualLayout>
                  <c:x val="-8.8729883395971862E-2"/>
                  <c:y val="-6.56330749354005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576-479E-8C74-14F383768E16}"/>
                </c:ext>
              </c:extLst>
            </c:dLbl>
            <c:dLbl>
              <c:idx val="4"/>
              <c:layout>
                <c:manualLayout>
                  <c:x val="-4.2835116122193422E-2"/>
                  <c:y val="8.20413436692506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576-479E-8C74-14F383768E16}"/>
                </c:ext>
              </c:extLst>
            </c:dLbl>
            <c:dLbl>
              <c:idx val="5"/>
              <c:layout>
                <c:manualLayout>
                  <c:x val="-9.1789534547558217E-3"/>
                  <c:y val="-2.18776916451335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576-479E-8C74-14F383768E16}"/>
                </c:ext>
              </c:extLst>
            </c:dLbl>
            <c:dLbl>
              <c:idx val="6"/>
              <c:layout>
                <c:manualLayout>
                  <c:x val="0"/>
                  <c:y val="-5.46942291128337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576-479E-8C74-14F383768E1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Sheet1!$B$12:$H$12</c:f>
              <c:numCache>
                <c:formatCode>General</c:formatCode>
                <c:ptCount val="7"/>
                <c:pt idx="0">
                  <c:v>2016</c:v>
                </c:pt>
                <c:pt idx="1">
                  <c:v>2017</c:v>
                </c:pt>
                <c:pt idx="2">
                  <c:v>2018</c:v>
                </c:pt>
                <c:pt idx="3">
                  <c:v>2019</c:v>
                </c:pt>
                <c:pt idx="4">
                  <c:v>2020</c:v>
                </c:pt>
                <c:pt idx="5">
                  <c:v>2021</c:v>
                </c:pt>
                <c:pt idx="6">
                  <c:v>2022</c:v>
                </c:pt>
              </c:numCache>
            </c:numRef>
          </c:cat>
          <c:val>
            <c:numRef>
              <c:f>Sheet1!$B$14:$H$14</c:f>
              <c:numCache>
                <c:formatCode>0.0_);[Red]\(0.0\)</c:formatCode>
                <c:ptCount val="7"/>
                <c:pt idx="0">
                  <c:v>42.3</c:v>
                </c:pt>
                <c:pt idx="1">
                  <c:v>50.3</c:v>
                </c:pt>
                <c:pt idx="2">
                  <c:v>56.419400855920109</c:v>
                </c:pt>
                <c:pt idx="3">
                  <c:v>56.300663227708178</c:v>
                </c:pt>
                <c:pt idx="4">
                  <c:v>59.529065489330392</c:v>
                </c:pt>
                <c:pt idx="5">
                  <c:v>57.434813248766737</c:v>
                </c:pt>
                <c:pt idx="6">
                  <c:v>53.14533622559653</c:v>
                </c:pt>
              </c:numCache>
            </c:numRef>
          </c:val>
          <c:smooth val="0"/>
          <c:extLst>
            <c:ext xmlns:c16="http://schemas.microsoft.com/office/drawing/2014/chart" uri="{C3380CC4-5D6E-409C-BE32-E72D297353CC}">
              <c16:uniqueId val="{0000000E-5576-479E-8C74-14F383768E16}"/>
            </c:ext>
          </c:extLst>
        </c:ser>
        <c:dLbls>
          <c:showLegendKey val="0"/>
          <c:showVal val="0"/>
          <c:showCatName val="0"/>
          <c:showSerName val="0"/>
          <c:showPercent val="0"/>
          <c:showBubbleSize val="0"/>
        </c:dLbls>
        <c:marker val="1"/>
        <c:smooth val="0"/>
        <c:axId val="508046016"/>
        <c:axId val="508046344"/>
      </c:lineChart>
      <c:catAx>
        <c:axId val="508046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046344"/>
        <c:crosses val="autoZero"/>
        <c:auto val="1"/>
        <c:lblAlgn val="ctr"/>
        <c:lblOffset val="100"/>
        <c:noMultiLvlLbl val="0"/>
      </c:catAx>
      <c:valAx>
        <c:axId val="508046344"/>
        <c:scaling>
          <c:orientation val="minMax"/>
          <c:max val="65"/>
          <c:min val="35"/>
        </c:scaling>
        <c:delete val="0"/>
        <c:axPos val="l"/>
        <c:majorGridlines>
          <c:spPr>
            <a:ln w="9525" cap="flat" cmpd="sng" algn="ctr">
              <a:solidFill>
                <a:schemeClr val="tx1">
                  <a:lumMod val="15000"/>
                  <a:lumOff val="85000"/>
                </a:schemeClr>
              </a:solidFill>
              <a:round/>
            </a:ln>
            <a:effectLst/>
          </c:spPr>
        </c:majorGridlines>
        <c:numFmt formatCode="0.0_);[Red]\(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046016"/>
        <c:crosses val="autoZero"/>
        <c:crossBetween val="between"/>
        <c:majorUnit val="5"/>
      </c:valAx>
      <c:spPr>
        <a:noFill/>
        <a:ln>
          <a:noFill/>
        </a:ln>
        <a:effectLst/>
      </c:spPr>
    </c:plotArea>
    <c:legend>
      <c:legendPos val="b"/>
      <c:layout>
        <c:manualLayout>
          <c:xMode val="edge"/>
          <c:yMode val="edge"/>
          <c:x val="0.59546111592945938"/>
          <c:y val="0.63729198966408274"/>
          <c:w val="0.34145706851691238"/>
          <c:h val="9.4706287683031867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0209426700654766E-2"/>
          <c:y val="7.3469907407407414E-2"/>
          <c:w val="0.82961525965911942"/>
          <c:h val="0.73728796296296295"/>
        </c:manualLayout>
      </c:layout>
      <c:lineChart>
        <c:grouping val="standard"/>
        <c:varyColors val="0"/>
        <c:ser>
          <c:idx val="0"/>
          <c:order val="0"/>
          <c:tx>
            <c:strRef>
              <c:f>Sheet1!$A$3</c:f>
              <c:strCache>
                <c:ptCount val="1"/>
                <c:pt idx="0">
                  <c:v>外国人</c:v>
                </c:pt>
              </c:strCache>
            </c:strRef>
          </c:tx>
          <c:spPr>
            <a:ln w="28575" cap="rnd">
              <a:solidFill>
                <a:schemeClr val="accent1"/>
              </a:solidFill>
              <a:round/>
            </a:ln>
            <a:effectLst/>
          </c:spPr>
          <c:marker>
            <c:symbol val="circle"/>
            <c:size val="6"/>
            <c:spPr>
              <a:solidFill>
                <a:schemeClr val="accent1"/>
              </a:solidFill>
              <a:ln w="9525">
                <a:solidFill>
                  <a:schemeClr val="accent1">
                    <a:alpha val="90000"/>
                  </a:schemeClr>
                </a:solidFill>
              </a:ln>
              <a:effectLst/>
            </c:spPr>
          </c:marker>
          <c:dLbls>
            <c:dLbl>
              <c:idx val="0"/>
              <c:layout>
                <c:manualLayout>
                  <c:x val="-3.1644729850561167E-3"/>
                  <c:y val="2.90775812764187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50-4849-B5A7-182FE39BD62E}"/>
                </c:ext>
              </c:extLst>
            </c:dLbl>
            <c:dLbl>
              <c:idx val="1"/>
              <c:layout>
                <c:manualLayout>
                  <c:x val="0"/>
                  <c:y val="1.74465487658512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50-4849-B5A7-182FE39BD62E}"/>
                </c:ext>
              </c:extLst>
            </c:dLbl>
            <c:dLbl>
              <c:idx val="2"/>
              <c:layout>
                <c:manualLayout>
                  <c:x val="-5.80146678689678E-17"/>
                  <c:y val="1.74465487658512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50-4849-B5A7-182FE39BD62E}"/>
                </c:ext>
              </c:extLst>
            </c:dLbl>
            <c:dLbl>
              <c:idx val="7"/>
              <c:layout>
                <c:manualLayout>
                  <c:x val="3.1644729850560877E-3"/>
                  <c:y val="5.81551625528376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650-4849-B5A7-182FE39BD62E}"/>
                </c:ext>
              </c:extLst>
            </c:dLbl>
            <c:dLbl>
              <c:idx val="8"/>
              <c:layout>
                <c:manualLayout>
                  <c:x val="-3.1644729850560877E-3"/>
                  <c:y val="-1.16310325105675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650-4849-B5A7-182FE39BD62E}"/>
                </c:ext>
              </c:extLst>
            </c:dLbl>
            <c:dLbl>
              <c:idx val="9"/>
              <c:layout>
                <c:manualLayout>
                  <c:x val="0"/>
                  <c:y val="-1.74465487658513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650-4849-B5A7-182FE39BD62E}"/>
                </c:ext>
              </c:extLst>
            </c:dLbl>
            <c:dLbl>
              <c:idx val="10"/>
              <c:layout>
                <c:manualLayout>
                  <c:x val="-1.5822364925280438E-2"/>
                  <c:y val="4.65241300422701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650-4849-B5A7-182FE39BD62E}"/>
                </c:ext>
              </c:extLst>
            </c:dLbl>
            <c:dLbl>
              <c:idx val="11"/>
              <c:layout>
                <c:manualLayout>
                  <c:x val="-1.9564856308511194E-2"/>
                  <c:y val="6.39706788081213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650-4849-B5A7-182FE39BD62E}"/>
                </c:ext>
              </c:extLst>
            </c:dLbl>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Sheet1!$B$2:$M$2</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Sheet1!$B$3:$M$3</c:f>
              <c:numCache>
                <c:formatCode>#,##0_ </c:formatCode>
                <c:ptCount val="12"/>
                <c:pt idx="0">
                  <c:v>163697</c:v>
                </c:pt>
                <c:pt idx="1">
                  <c:v>161848</c:v>
                </c:pt>
                <c:pt idx="2">
                  <c:v>168145</c:v>
                </c:pt>
                <c:pt idx="3">
                  <c:v>184155</c:v>
                </c:pt>
                <c:pt idx="4">
                  <c:v>208379</c:v>
                </c:pt>
                <c:pt idx="5">
                  <c:v>239287</c:v>
                </c:pt>
                <c:pt idx="6">
                  <c:v>267042</c:v>
                </c:pt>
                <c:pt idx="7">
                  <c:v>298980</c:v>
                </c:pt>
                <c:pt idx="8">
                  <c:v>312214</c:v>
                </c:pt>
                <c:pt idx="9">
                  <c:v>279597</c:v>
                </c:pt>
                <c:pt idx="10">
                  <c:v>242444</c:v>
                </c:pt>
                <c:pt idx="11">
                  <c:v>231146</c:v>
                </c:pt>
              </c:numCache>
            </c:numRef>
          </c:val>
          <c:smooth val="0"/>
          <c:extLst>
            <c:ext xmlns:c16="http://schemas.microsoft.com/office/drawing/2014/chart" uri="{C3380CC4-5D6E-409C-BE32-E72D297353CC}">
              <c16:uniqueId val="{00000008-A650-4849-B5A7-182FE39BD62E}"/>
            </c:ext>
          </c:extLst>
        </c:ser>
        <c:dLbls>
          <c:showLegendKey val="0"/>
          <c:showVal val="0"/>
          <c:showCatName val="0"/>
          <c:showSerName val="0"/>
          <c:showPercent val="0"/>
          <c:showBubbleSize val="0"/>
        </c:dLbls>
        <c:marker val="1"/>
        <c:smooth val="0"/>
        <c:axId val="471824656"/>
        <c:axId val="471820064"/>
      </c:lineChart>
      <c:lineChart>
        <c:grouping val="standard"/>
        <c:varyColors val="0"/>
        <c:ser>
          <c:idx val="1"/>
          <c:order val="1"/>
          <c:tx>
            <c:strRef>
              <c:f>Sheet1!$A$4</c:f>
              <c:strCache>
                <c:ptCount val="1"/>
                <c:pt idx="0">
                  <c:v>日本人</c:v>
                </c:pt>
              </c:strCache>
            </c:strRef>
          </c:tx>
          <c:spPr>
            <a:ln w="28575" cap="rnd">
              <a:solidFill>
                <a:schemeClr val="accent2"/>
              </a:solidFill>
              <a:round/>
            </a:ln>
            <a:effectLst/>
          </c:spPr>
          <c:marker>
            <c:symbol val="triangle"/>
            <c:size val="6"/>
            <c:spPr>
              <a:solidFill>
                <a:schemeClr val="accent2"/>
              </a:solidFill>
              <a:ln w="9525">
                <a:solidFill>
                  <a:schemeClr val="accent2"/>
                </a:solidFill>
              </a:ln>
              <a:effectLst/>
            </c:spPr>
          </c:marker>
          <c:dLbls>
            <c:dLbl>
              <c:idx val="0"/>
              <c:layout>
                <c:manualLayout>
                  <c:x val="-6.1707223208593724E-2"/>
                  <c:y val="1.7446548765851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650-4849-B5A7-182FE39BD62E}"/>
                </c:ext>
              </c:extLst>
            </c:dLbl>
            <c:dLbl>
              <c:idx val="1"/>
              <c:layout>
                <c:manualLayout>
                  <c:x val="-6.4871696193649769E-2"/>
                  <c:y val="-2.90775812764188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650-4849-B5A7-182FE39BD62E}"/>
                </c:ext>
              </c:extLst>
            </c:dLbl>
            <c:dLbl>
              <c:idx val="2"/>
              <c:layout>
                <c:manualLayout>
                  <c:x val="-6.3289459701121778E-2"/>
                  <c:y val="-3.48930975317026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650-4849-B5A7-182FE39BD62E}"/>
                </c:ext>
              </c:extLst>
            </c:dLbl>
            <c:dLbl>
              <c:idx val="3"/>
              <c:layout>
                <c:manualLayout>
                  <c:x val="-6.4871696193649797E-2"/>
                  <c:y val="-4.0708613786986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650-4849-B5A7-182FE39BD62E}"/>
                </c:ext>
              </c:extLst>
            </c:dLbl>
            <c:dLbl>
              <c:idx val="4"/>
              <c:layout>
                <c:manualLayout>
                  <c:x val="-6.328945970112182E-2"/>
                  <c:y val="-4.07086137869863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650-4849-B5A7-182FE39BD62E}"/>
                </c:ext>
              </c:extLst>
            </c:dLbl>
            <c:dLbl>
              <c:idx val="5"/>
              <c:layout>
                <c:manualLayout>
                  <c:x val="-6.9618405671233868E-2"/>
                  <c:y val="-4.65241300422701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650-4849-B5A7-182FE39BD62E}"/>
                </c:ext>
              </c:extLst>
            </c:dLbl>
            <c:dLbl>
              <c:idx val="6"/>
              <c:layout>
                <c:manualLayout>
                  <c:x val="-7.4365115148818009E-2"/>
                  <c:y val="-3.48930975317025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650-4849-B5A7-182FE39BD62E}"/>
                </c:ext>
              </c:extLst>
            </c:dLbl>
            <c:dLbl>
              <c:idx val="7"/>
              <c:layout>
                <c:manualLayout>
                  <c:x val="-8.5440770596514365E-2"/>
                  <c:y val="-6.39706788081213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650-4849-B5A7-182FE39BD62E}"/>
                </c:ext>
              </c:extLst>
            </c:dLbl>
            <c:dLbl>
              <c:idx val="8"/>
              <c:layout>
                <c:manualLayout>
                  <c:x val="-6.9618405671234049E-2"/>
                  <c:y val="2.32620650211350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A650-4849-B5A7-182FE39BD62E}"/>
                </c:ext>
              </c:extLst>
            </c:dLbl>
            <c:dLbl>
              <c:idx val="9"/>
              <c:layout>
                <c:manualLayout>
                  <c:x val="-6.8036169178705891E-2"/>
                  <c:y val="-2.32620650211351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A650-4849-B5A7-182FE39BD62E}"/>
                </c:ext>
              </c:extLst>
            </c:dLbl>
            <c:spPr>
              <a:noFill/>
              <a:ln>
                <a:noFill/>
              </a:ln>
              <a:effectLst/>
            </c:spPr>
            <c:txPr>
              <a:bodyPr wrap="square" lIns="38100" tIns="19050" rIns="38100" bIns="19050" anchor="ctr">
                <a:spAutoFit/>
              </a:bodyPr>
              <a:lstStyle/>
              <a:p>
                <a:pPr>
                  <a:defRPr sz="9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Sheet1!$B$2:$M$2</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Sheet1!$B$4:$M$4</c:f>
              <c:numCache>
                <c:formatCode>#,##0_ </c:formatCode>
                <c:ptCount val="12"/>
                <c:pt idx="0">
                  <c:v>53991</c:v>
                </c:pt>
                <c:pt idx="1">
                  <c:v>65373</c:v>
                </c:pt>
                <c:pt idx="2">
                  <c:v>68869</c:v>
                </c:pt>
                <c:pt idx="3">
                  <c:v>81219</c:v>
                </c:pt>
                <c:pt idx="4">
                  <c:v>84456</c:v>
                </c:pt>
                <c:pt idx="5">
                  <c:v>96853</c:v>
                </c:pt>
                <c:pt idx="6">
                  <c:v>105301</c:v>
                </c:pt>
                <c:pt idx="7">
                  <c:v>115146</c:v>
                </c:pt>
                <c:pt idx="8">
                  <c:v>107346</c:v>
                </c:pt>
                <c:pt idx="9">
                  <c:v>1487</c:v>
                </c:pt>
                <c:pt idx="10">
                  <c:v>10999</c:v>
                </c:pt>
              </c:numCache>
            </c:numRef>
          </c:val>
          <c:smooth val="0"/>
          <c:extLst>
            <c:ext xmlns:c16="http://schemas.microsoft.com/office/drawing/2014/chart" uri="{C3380CC4-5D6E-409C-BE32-E72D297353CC}">
              <c16:uniqueId val="{00000013-A650-4849-B5A7-182FE39BD62E}"/>
            </c:ext>
          </c:extLst>
        </c:ser>
        <c:dLbls>
          <c:showLegendKey val="0"/>
          <c:showVal val="0"/>
          <c:showCatName val="0"/>
          <c:showSerName val="0"/>
          <c:showPercent val="0"/>
          <c:showBubbleSize val="0"/>
        </c:dLbls>
        <c:marker val="1"/>
        <c:smooth val="0"/>
        <c:axId val="470353264"/>
        <c:axId val="470352280"/>
      </c:lineChart>
      <c:catAx>
        <c:axId val="471824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ja-JP"/>
          </a:p>
        </c:txPr>
        <c:crossAx val="471820064"/>
        <c:crosses val="autoZero"/>
        <c:auto val="1"/>
        <c:lblAlgn val="ctr"/>
        <c:lblOffset val="100"/>
        <c:noMultiLvlLbl val="0"/>
      </c:catAx>
      <c:valAx>
        <c:axId val="471820064"/>
        <c:scaling>
          <c:orientation val="minMax"/>
          <c:max val="325000"/>
          <c:min val="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vert="horz"/>
          <a:lstStyle/>
          <a:p>
            <a:pPr>
              <a:defRPr/>
            </a:pPr>
            <a:endParaRPr lang="ja-JP"/>
          </a:p>
        </c:txPr>
        <c:crossAx val="471824656"/>
        <c:crosses val="autoZero"/>
        <c:crossBetween val="between"/>
        <c:majorUnit val="50000"/>
      </c:valAx>
      <c:valAx>
        <c:axId val="470352280"/>
        <c:scaling>
          <c:orientation val="minMax"/>
          <c:min val="0"/>
        </c:scaling>
        <c:delete val="1"/>
        <c:axPos val="r"/>
        <c:numFmt formatCode="#,##0_ " sourceLinked="1"/>
        <c:majorTickMark val="out"/>
        <c:minorTickMark val="none"/>
        <c:tickLblPos val="nextTo"/>
        <c:crossAx val="470353264"/>
        <c:crosses val="max"/>
        <c:crossBetween val="between"/>
        <c:majorUnit val="20000"/>
        <c:minorUnit val="2500"/>
      </c:valAx>
      <c:catAx>
        <c:axId val="470353264"/>
        <c:scaling>
          <c:orientation val="minMax"/>
        </c:scaling>
        <c:delete val="1"/>
        <c:axPos val="b"/>
        <c:numFmt formatCode="General" sourceLinked="1"/>
        <c:majorTickMark val="out"/>
        <c:minorTickMark val="none"/>
        <c:tickLblPos val="nextTo"/>
        <c:crossAx val="470352280"/>
        <c:crosses val="autoZero"/>
        <c:auto val="1"/>
        <c:lblAlgn val="ctr"/>
        <c:lblOffset val="100"/>
        <c:noMultiLvlLbl val="0"/>
      </c:catAx>
      <c:spPr>
        <a:noFill/>
      </c:spPr>
    </c:plotArea>
    <c:legend>
      <c:legendPos val="b"/>
      <c:layout>
        <c:manualLayout>
          <c:xMode val="edge"/>
          <c:yMode val="edge"/>
          <c:x val="0.35882900291644954"/>
          <c:y val="0.92023527380540437"/>
          <c:w val="0.28234181253606511"/>
          <c:h val="7.9764726194595639E-2"/>
        </c:manualLayout>
      </c:layout>
      <c:overlay val="0"/>
      <c:spPr>
        <a:noFill/>
        <a:ln>
          <a:noFill/>
        </a:ln>
        <a:effectLst/>
      </c:spPr>
      <c:txPr>
        <a:bodyPr rot="0" vert="horz"/>
        <a:lstStyle/>
        <a:p>
          <a:pPr>
            <a:defRPr/>
          </a:pPr>
          <a:endParaRPr lang="ja-JP"/>
        </a:p>
      </c:txPr>
    </c:legend>
    <c:plotVisOnly val="1"/>
    <c:dispBlanksAs val="gap"/>
    <c:showDLblsOverMax val="0"/>
  </c:chart>
  <c:spPr>
    <a:ln>
      <a:noFill/>
    </a:ln>
  </c:spPr>
  <c:txPr>
    <a:bodyPr/>
    <a:lstStyle/>
    <a:p>
      <a:pPr>
        <a:defRPr sz="800">
          <a:latin typeface="Meiryo UI" panose="020B0604030504040204" pitchFamily="50" charset="-128"/>
          <a:ea typeface="Meiryo UI" panose="020B0604030504040204" pitchFamily="50" charset="-128"/>
        </a:defRPr>
      </a:pPr>
      <a:endParaRPr lang="ja-JP"/>
    </a:p>
  </c:txPr>
  <c:userShapes r:id="rId2"/>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0163940465664601E-2"/>
          <c:y val="3.5277777777777776E-2"/>
          <c:w val="0.93268064151684837"/>
          <c:h val="0.64989624183006545"/>
        </c:manualLayout>
      </c:layout>
      <c:barChart>
        <c:barDir val="col"/>
        <c:grouping val="stacked"/>
        <c:varyColors val="0"/>
        <c:ser>
          <c:idx val="0"/>
          <c:order val="0"/>
          <c:tx>
            <c:strRef>
              <c:f>Sheet1!$A$4</c:f>
              <c:strCache>
                <c:ptCount val="1"/>
                <c:pt idx="0">
                  <c:v>i-house（公益財団法人大阪国際交流センター）</c:v>
                </c:pt>
              </c:strCache>
            </c:strRef>
          </c:tx>
          <c:spPr>
            <a:solidFill>
              <a:schemeClr val="accent1"/>
            </a:solidFill>
            <a:ln>
              <a:noFill/>
            </a:ln>
            <a:effectLst/>
          </c:spPr>
          <c:invertIfNegative val="0"/>
          <c:cat>
            <c:multiLvlStrRef>
              <c:f>Sheet1!$B$2:$AW$3</c:f>
              <c:multiLvlStrCache>
                <c:ptCount val="48"/>
                <c:lvl>
                  <c:pt idx="1">
                    <c:v>2
月</c:v>
                  </c:pt>
                  <c:pt idx="2">
                    <c:v>3
月</c:v>
                  </c:pt>
                  <c:pt idx="3">
                    <c:v>4
月</c:v>
                  </c:pt>
                  <c:pt idx="4">
                    <c:v>5
月</c:v>
                  </c:pt>
                  <c:pt idx="5">
                    <c:v>6
月</c:v>
                  </c:pt>
                  <c:pt idx="6">
                    <c:v>7
月</c:v>
                  </c:pt>
                  <c:pt idx="7">
                    <c:v>8
月</c:v>
                  </c:pt>
                  <c:pt idx="8">
                    <c:v>9
月</c:v>
                  </c:pt>
                  <c:pt idx="9">
                    <c:v>10
月</c:v>
                  </c:pt>
                  <c:pt idx="10">
                    <c:v>11
月</c:v>
                  </c:pt>
                  <c:pt idx="11">
                    <c:v>12
月</c:v>
                  </c:pt>
                  <c:pt idx="12">
                    <c:v>1
月</c:v>
                  </c:pt>
                  <c:pt idx="13">
                    <c:v>2
月</c:v>
                  </c:pt>
                  <c:pt idx="14">
                    <c:v>3
月</c:v>
                  </c:pt>
                  <c:pt idx="15">
                    <c:v>4
月</c:v>
                  </c:pt>
                  <c:pt idx="16">
                    <c:v>5
月</c:v>
                  </c:pt>
                  <c:pt idx="17">
                    <c:v>6
月</c:v>
                  </c:pt>
                  <c:pt idx="18">
                    <c:v>7
月</c:v>
                  </c:pt>
                  <c:pt idx="19">
                    <c:v>8
月</c:v>
                  </c:pt>
                  <c:pt idx="20">
                    <c:v>9
月</c:v>
                  </c:pt>
                  <c:pt idx="21">
                    <c:v>10
月</c:v>
                  </c:pt>
                  <c:pt idx="22">
                    <c:v>11
月</c:v>
                  </c:pt>
                  <c:pt idx="23">
                    <c:v>12
月</c:v>
                  </c:pt>
                  <c:pt idx="24">
                    <c:v>1
月</c:v>
                  </c:pt>
                  <c:pt idx="25">
                    <c:v>2
月</c:v>
                  </c:pt>
                  <c:pt idx="26">
                    <c:v>3
月</c:v>
                  </c:pt>
                  <c:pt idx="27">
                    <c:v>4
月</c:v>
                  </c:pt>
                  <c:pt idx="28">
                    <c:v>5
月</c:v>
                  </c:pt>
                  <c:pt idx="29">
                    <c:v>6
月</c:v>
                  </c:pt>
                  <c:pt idx="30">
                    <c:v>7
月</c:v>
                  </c:pt>
                  <c:pt idx="31">
                    <c:v>8
月</c:v>
                  </c:pt>
                  <c:pt idx="32">
                    <c:v>9
月</c:v>
                  </c:pt>
                  <c:pt idx="33">
                    <c:v>10
月</c:v>
                  </c:pt>
                  <c:pt idx="34">
                    <c:v>11
月</c:v>
                  </c:pt>
                  <c:pt idx="35">
                    <c:v>12
月</c:v>
                  </c:pt>
                  <c:pt idx="36">
                    <c:v>1
月</c:v>
                  </c:pt>
                  <c:pt idx="37">
                    <c:v>2
月</c:v>
                  </c:pt>
                  <c:pt idx="38">
                    <c:v>3
月</c:v>
                  </c:pt>
                  <c:pt idx="39">
                    <c:v>4
月</c:v>
                  </c:pt>
                  <c:pt idx="40">
                    <c:v>5
月</c:v>
                  </c:pt>
                  <c:pt idx="41">
                    <c:v>6
月</c:v>
                  </c:pt>
                  <c:pt idx="42">
                    <c:v>7
月</c:v>
                  </c:pt>
                  <c:pt idx="43">
                    <c:v>8
月</c:v>
                  </c:pt>
                  <c:pt idx="44">
                    <c:v>9
月</c:v>
                  </c:pt>
                  <c:pt idx="45">
                    <c:v>10
月</c:v>
                  </c:pt>
                  <c:pt idx="46">
                    <c:v>11
月</c:v>
                  </c:pt>
                  <c:pt idx="47">
                    <c:v>12
月</c:v>
                  </c:pt>
                </c:lvl>
                <c:lvl>
                  <c:pt idx="0">
                    <c:v>2020年</c:v>
                  </c:pt>
                  <c:pt idx="12">
                    <c:v>2021年</c:v>
                  </c:pt>
                  <c:pt idx="24">
                    <c:v>2022年</c:v>
                  </c:pt>
                  <c:pt idx="36">
                    <c:v>2023年</c:v>
                  </c:pt>
                </c:lvl>
              </c:multiLvlStrCache>
            </c:multiLvlStrRef>
          </c:cat>
          <c:val>
            <c:numRef>
              <c:f>Sheet1!$B$4:$AW$4</c:f>
              <c:numCache>
                <c:formatCode>General</c:formatCode>
                <c:ptCount val="48"/>
                <c:pt idx="1">
                  <c:v>278</c:v>
                </c:pt>
                <c:pt idx="2">
                  <c:v>364</c:v>
                </c:pt>
                <c:pt idx="3">
                  <c:v>432</c:v>
                </c:pt>
                <c:pt idx="4">
                  <c:v>377</c:v>
                </c:pt>
                <c:pt idx="5">
                  <c:v>715</c:v>
                </c:pt>
                <c:pt idx="6">
                  <c:v>799</c:v>
                </c:pt>
                <c:pt idx="7">
                  <c:v>781</c:v>
                </c:pt>
                <c:pt idx="8">
                  <c:v>296</c:v>
                </c:pt>
                <c:pt idx="9">
                  <c:v>346</c:v>
                </c:pt>
                <c:pt idx="10">
                  <c:v>333</c:v>
                </c:pt>
                <c:pt idx="11">
                  <c:v>244</c:v>
                </c:pt>
                <c:pt idx="12">
                  <c:v>254</c:v>
                </c:pt>
                <c:pt idx="13">
                  <c:v>236</c:v>
                </c:pt>
                <c:pt idx="14">
                  <c:v>233</c:v>
                </c:pt>
                <c:pt idx="15">
                  <c:v>312</c:v>
                </c:pt>
                <c:pt idx="16">
                  <c:v>231</c:v>
                </c:pt>
                <c:pt idx="17">
                  <c:v>342</c:v>
                </c:pt>
                <c:pt idx="18">
                  <c:v>307</c:v>
                </c:pt>
                <c:pt idx="19">
                  <c:v>452</c:v>
                </c:pt>
                <c:pt idx="20">
                  <c:v>330</c:v>
                </c:pt>
                <c:pt idx="21">
                  <c:v>252</c:v>
                </c:pt>
                <c:pt idx="22">
                  <c:v>244</c:v>
                </c:pt>
                <c:pt idx="23">
                  <c:v>219</c:v>
                </c:pt>
                <c:pt idx="24">
                  <c:v>644</c:v>
                </c:pt>
                <c:pt idx="25">
                  <c:v>513</c:v>
                </c:pt>
                <c:pt idx="26">
                  <c:v>365</c:v>
                </c:pt>
                <c:pt idx="27">
                  <c:v>402</c:v>
                </c:pt>
                <c:pt idx="28">
                  <c:v>430</c:v>
                </c:pt>
                <c:pt idx="29">
                  <c:v>401</c:v>
                </c:pt>
                <c:pt idx="30">
                  <c:v>444</c:v>
                </c:pt>
                <c:pt idx="31">
                  <c:v>359</c:v>
                </c:pt>
                <c:pt idx="32">
                  <c:v>311</c:v>
                </c:pt>
                <c:pt idx="33">
                  <c:v>285</c:v>
                </c:pt>
                <c:pt idx="34">
                  <c:v>313</c:v>
                </c:pt>
                <c:pt idx="35">
                  <c:v>408</c:v>
                </c:pt>
                <c:pt idx="36">
                  <c:v>363</c:v>
                </c:pt>
                <c:pt idx="37">
                  <c:v>341</c:v>
                </c:pt>
                <c:pt idx="38">
                  <c:v>360</c:v>
                </c:pt>
                <c:pt idx="39">
                  <c:v>338</c:v>
                </c:pt>
                <c:pt idx="40">
                  <c:v>316</c:v>
                </c:pt>
                <c:pt idx="41">
                  <c:v>291</c:v>
                </c:pt>
                <c:pt idx="42">
                  <c:v>343</c:v>
                </c:pt>
                <c:pt idx="43">
                  <c:v>306</c:v>
                </c:pt>
                <c:pt idx="44">
                  <c:v>337</c:v>
                </c:pt>
                <c:pt idx="45">
                  <c:v>333</c:v>
                </c:pt>
                <c:pt idx="46">
                  <c:v>363</c:v>
                </c:pt>
                <c:pt idx="47">
                  <c:v>302</c:v>
                </c:pt>
              </c:numCache>
            </c:numRef>
          </c:val>
          <c:extLst>
            <c:ext xmlns:c16="http://schemas.microsoft.com/office/drawing/2014/chart" uri="{C3380CC4-5D6E-409C-BE32-E72D297353CC}">
              <c16:uniqueId val="{00000000-E8D8-4F3A-8DDA-528F79BFAC42}"/>
            </c:ext>
          </c:extLst>
        </c:ser>
        <c:ser>
          <c:idx val="1"/>
          <c:order val="1"/>
          <c:tx>
            <c:strRef>
              <c:f>Sheet1!$A$5</c:f>
              <c:strCache>
                <c:ptCount val="1"/>
                <c:pt idx="0">
                  <c:v>OFIX（公益財団法人大阪府国際交流財団）</c:v>
                </c:pt>
              </c:strCache>
            </c:strRef>
          </c:tx>
          <c:spPr>
            <a:pattFill prst="wdUpDiag">
              <a:fgClr>
                <a:schemeClr val="accent2"/>
              </a:fgClr>
              <a:bgClr>
                <a:schemeClr val="bg1"/>
              </a:bgClr>
            </a:pattFill>
            <a:ln w="0">
              <a:solidFill>
                <a:schemeClr val="accent2"/>
              </a:solidFill>
            </a:ln>
            <a:effectLst/>
          </c:spPr>
          <c:invertIfNegative val="0"/>
          <c:cat>
            <c:multiLvlStrRef>
              <c:f>Sheet1!$B$2:$AW$3</c:f>
              <c:multiLvlStrCache>
                <c:ptCount val="48"/>
                <c:lvl>
                  <c:pt idx="1">
                    <c:v>2
月</c:v>
                  </c:pt>
                  <c:pt idx="2">
                    <c:v>3
月</c:v>
                  </c:pt>
                  <c:pt idx="3">
                    <c:v>4
月</c:v>
                  </c:pt>
                  <c:pt idx="4">
                    <c:v>5
月</c:v>
                  </c:pt>
                  <c:pt idx="5">
                    <c:v>6
月</c:v>
                  </c:pt>
                  <c:pt idx="6">
                    <c:v>7
月</c:v>
                  </c:pt>
                  <c:pt idx="7">
                    <c:v>8
月</c:v>
                  </c:pt>
                  <c:pt idx="8">
                    <c:v>9
月</c:v>
                  </c:pt>
                  <c:pt idx="9">
                    <c:v>10
月</c:v>
                  </c:pt>
                  <c:pt idx="10">
                    <c:v>11
月</c:v>
                  </c:pt>
                  <c:pt idx="11">
                    <c:v>12
月</c:v>
                  </c:pt>
                  <c:pt idx="12">
                    <c:v>1
月</c:v>
                  </c:pt>
                  <c:pt idx="13">
                    <c:v>2
月</c:v>
                  </c:pt>
                  <c:pt idx="14">
                    <c:v>3
月</c:v>
                  </c:pt>
                  <c:pt idx="15">
                    <c:v>4
月</c:v>
                  </c:pt>
                  <c:pt idx="16">
                    <c:v>5
月</c:v>
                  </c:pt>
                  <c:pt idx="17">
                    <c:v>6
月</c:v>
                  </c:pt>
                  <c:pt idx="18">
                    <c:v>7
月</c:v>
                  </c:pt>
                  <c:pt idx="19">
                    <c:v>8
月</c:v>
                  </c:pt>
                  <c:pt idx="20">
                    <c:v>9
月</c:v>
                  </c:pt>
                  <c:pt idx="21">
                    <c:v>10
月</c:v>
                  </c:pt>
                  <c:pt idx="22">
                    <c:v>11
月</c:v>
                  </c:pt>
                  <c:pt idx="23">
                    <c:v>12
月</c:v>
                  </c:pt>
                  <c:pt idx="24">
                    <c:v>1
月</c:v>
                  </c:pt>
                  <c:pt idx="25">
                    <c:v>2
月</c:v>
                  </c:pt>
                  <c:pt idx="26">
                    <c:v>3
月</c:v>
                  </c:pt>
                  <c:pt idx="27">
                    <c:v>4
月</c:v>
                  </c:pt>
                  <c:pt idx="28">
                    <c:v>5
月</c:v>
                  </c:pt>
                  <c:pt idx="29">
                    <c:v>6
月</c:v>
                  </c:pt>
                  <c:pt idx="30">
                    <c:v>7
月</c:v>
                  </c:pt>
                  <c:pt idx="31">
                    <c:v>8
月</c:v>
                  </c:pt>
                  <c:pt idx="32">
                    <c:v>9
月</c:v>
                  </c:pt>
                  <c:pt idx="33">
                    <c:v>10
月</c:v>
                  </c:pt>
                  <c:pt idx="34">
                    <c:v>11
月</c:v>
                  </c:pt>
                  <c:pt idx="35">
                    <c:v>12
月</c:v>
                  </c:pt>
                  <c:pt idx="36">
                    <c:v>1
月</c:v>
                  </c:pt>
                  <c:pt idx="37">
                    <c:v>2
月</c:v>
                  </c:pt>
                  <c:pt idx="38">
                    <c:v>3
月</c:v>
                  </c:pt>
                  <c:pt idx="39">
                    <c:v>4
月</c:v>
                  </c:pt>
                  <c:pt idx="40">
                    <c:v>5
月</c:v>
                  </c:pt>
                  <c:pt idx="41">
                    <c:v>6
月</c:v>
                  </c:pt>
                  <c:pt idx="42">
                    <c:v>7
月</c:v>
                  </c:pt>
                  <c:pt idx="43">
                    <c:v>8
月</c:v>
                  </c:pt>
                  <c:pt idx="44">
                    <c:v>9
月</c:v>
                  </c:pt>
                  <c:pt idx="45">
                    <c:v>10
月</c:v>
                  </c:pt>
                  <c:pt idx="46">
                    <c:v>11
月</c:v>
                  </c:pt>
                  <c:pt idx="47">
                    <c:v>12
月</c:v>
                  </c:pt>
                </c:lvl>
                <c:lvl>
                  <c:pt idx="0">
                    <c:v>2020年</c:v>
                  </c:pt>
                  <c:pt idx="12">
                    <c:v>2021年</c:v>
                  </c:pt>
                  <c:pt idx="24">
                    <c:v>2022年</c:v>
                  </c:pt>
                  <c:pt idx="36">
                    <c:v>2023年</c:v>
                  </c:pt>
                </c:lvl>
              </c:multiLvlStrCache>
            </c:multiLvlStrRef>
          </c:cat>
          <c:val>
            <c:numRef>
              <c:f>Sheet1!$B$5:$AW$5</c:f>
              <c:numCache>
                <c:formatCode>#,##0_);[Red]\(#,##0\)</c:formatCode>
                <c:ptCount val="48"/>
                <c:pt idx="1">
                  <c:v>60</c:v>
                </c:pt>
                <c:pt idx="2">
                  <c:v>185</c:v>
                </c:pt>
                <c:pt idx="3">
                  <c:v>350</c:v>
                </c:pt>
                <c:pt idx="4">
                  <c:v>200</c:v>
                </c:pt>
                <c:pt idx="5">
                  <c:v>222</c:v>
                </c:pt>
                <c:pt idx="6">
                  <c:v>233</c:v>
                </c:pt>
                <c:pt idx="7">
                  <c:v>196</c:v>
                </c:pt>
                <c:pt idx="8">
                  <c:v>156</c:v>
                </c:pt>
                <c:pt idx="9">
                  <c:v>186</c:v>
                </c:pt>
                <c:pt idx="10">
                  <c:v>157</c:v>
                </c:pt>
                <c:pt idx="11">
                  <c:v>183</c:v>
                </c:pt>
                <c:pt idx="12">
                  <c:v>159</c:v>
                </c:pt>
                <c:pt idx="13">
                  <c:v>137</c:v>
                </c:pt>
                <c:pt idx="14">
                  <c:v>189</c:v>
                </c:pt>
                <c:pt idx="15">
                  <c:v>223</c:v>
                </c:pt>
                <c:pt idx="16">
                  <c:v>159</c:v>
                </c:pt>
                <c:pt idx="17">
                  <c:v>146</c:v>
                </c:pt>
                <c:pt idx="18">
                  <c:v>179</c:v>
                </c:pt>
                <c:pt idx="19">
                  <c:v>182</c:v>
                </c:pt>
                <c:pt idx="20">
                  <c:v>169</c:v>
                </c:pt>
                <c:pt idx="21">
                  <c:v>127</c:v>
                </c:pt>
                <c:pt idx="22">
                  <c:v>130</c:v>
                </c:pt>
                <c:pt idx="23">
                  <c:v>117</c:v>
                </c:pt>
                <c:pt idx="24">
                  <c:v>268</c:v>
                </c:pt>
                <c:pt idx="25">
                  <c:v>343</c:v>
                </c:pt>
                <c:pt idx="26">
                  <c:v>269</c:v>
                </c:pt>
                <c:pt idx="27">
                  <c:v>319</c:v>
                </c:pt>
                <c:pt idx="28">
                  <c:v>354</c:v>
                </c:pt>
                <c:pt idx="29">
                  <c:v>267</c:v>
                </c:pt>
                <c:pt idx="30">
                  <c:v>344</c:v>
                </c:pt>
                <c:pt idx="31">
                  <c:v>383</c:v>
                </c:pt>
                <c:pt idx="32">
                  <c:v>168</c:v>
                </c:pt>
                <c:pt idx="33">
                  <c:v>183</c:v>
                </c:pt>
                <c:pt idx="34">
                  <c:v>195</c:v>
                </c:pt>
                <c:pt idx="35">
                  <c:v>185</c:v>
                </c:pt>
                <c:pt idx="36">
                  <c:v>191</c:v>
                </c:pt>
                <c:pt idx="37">
                  <c:v>148</c:v>
                </c:pt>
                <c:pt idx="38">
                  <c:v>190</c:v>
                </c:pt>
                <c:pt idx="39">
                  <c:v>176</c:v>
                </c:pt>
                <c:pt idx="40">
                  <c:v>183</c:v>
                </c:pt>
                <c:pt idx="41">
                  <c:v>196</c:v>
                </c:pt>
                <c:pt idx="42">
                  <c:v>128</c:v>
                </c:pt>
                <c:pt idx="43">
                  <c:v>196</c:v>
                </c:pt>
                <c:pt idx="44">
                  <c:v>193</c:v>
                </c:pt>
                <c:pt idx="45">
                  <c:v>220</c:v>
                </c:pt>
                <c:pt idx="46">
                  <c:v>168</c:v>
                </c:pt>
                <c:pt idx="47">
                  <c:v>166</c:v>
                </c:pt>
              </c:numCache>
            </c:numRef>
          </c:val>
          <c:extLst>
            <c:ext xmlns:c16="http://schemas.microsoft.com/office/drawing/2014/chart" uri="{C3380CC4-5D6E-409C-BE32-E72D297353CC}">
              <c16:uniqueId val="{00000001-E8D8-4F3A-8DDA-528F79BFAC42}"/>
            </c:ext>
          </c:extLst>
        </c:ser>
        <c:ser>
          <c:idx val="2"/>
          <c:order val="2"/>
          <c:tx>
            <c:strRef>
              <c:f>Sheet1!$A$6</c:f>
              <c:strCache>
                <c:ptCount val="1"/>
                <c:pt idx="0">
                  <c:v>計</c:v>
                </c:pt>
              </c:strCache>
            </c:strRef>
          </c:tx>
          <c:spPr>
            <a:no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2-E8D8-4F3A-8DDA-528F79BFAC42}"/>
                </c:ext>
              </c:extLst>
            </c:dLbl>
            <c:dLbl>
              <c:idx val="40"/>
              <c:layout>
                <c:manualLayout>
                  <c:x val="0"/>
                  <c:y val="0.1129203431372548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8D8-4F3A-8DDA-528F79BFAC42}"/>
                </c:ext>
              </c:extLst>
            </c:dLbl>
            <c:dLbl>
              <c:idx val="42"/>
              <c:layout>
                <c:manualLayout>
                  <c:x val="-1.1255783808808818E-16"/>
                  <c:y val="9.496241830065359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8D8-4F3A-8DDA-528F79BFAC42}"/>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Sheet1!$B$2:$AW$3</c:f>
              <c:multiLvlStrCache>
                <c:ptCount val="48"/>
                <c:lvl>
                  <c:pt idx="1">
                    <c:v>2
月</c:v>
                  </c:pt>
                  <c:pt idx="2">
                    <c:v>3
月</c:v>
                  </c:pt>
                  <c:pt idx="3">
                    <c:v>4
月</c:v>
                  </c:pt>
                  <c:pt idx="4">
                    <c:v>5
月</c:v>
                  </c:pt>
                  <c:pt idx="5">
                    <c:v>6
月</c:v>
                  </c:pt>
                  <c:pt idx="6">
                    <c:v>7
月</c:v>
                  </c:pt>
                  <c:pt idx="7">
                    <c:v>8
月</c:v>
                  </c:pt>
                  <c:pt idx="8">
                    <c:v>9
月</c:v>
                  </c:pt>
                  <c:pt idx="9">
                    <c:v>10
月</c:v>
                  </c:pt>
                  <c:pt idx="10">
                    <c:v>11
月</c:v>
                  </c:pt>
                  <c:pt idx="11">
                    <c:v>12
月</c:v>
                  </c:pt>
                  <c:pt idx="12">
                    <c:v>1
月</c:v>
                  </c:pt>
                  <c:pt idx="13">
                    <c:v>2
月</c:v>
                  </c:pt>
                  <c:pt idx="14">
                    <c:v>3
月</c:v>
                  </c:pt>
                  <c:pt idx="15">
                    <c:v>4
月</c:v>
                  </c:pt>
                  <c:pt idx="16">
                    <c:v>5
月</c:v>
                  </c:pt>
                  <c:pt idx="17">
                    <c:v>6
月</c:v>
                  </c:pt>
                  <c:pt idx="18">
                    <c:v>7
月</c:v>
                  </c:pt>
                  <c:pt idx="19">
                    <c:v>8
月</c:v>
                  </c:pt>
                  <c:pt idx="20">
                    <c:v>9
月</c:v>
                  </c:pt>
                  <c:pt idx="21">
                    <c:v>10
月</c:v>
                  </c:pt>
                  <c:pt idx="22">
                    <c:v>11
月</c:v>
                  </c:pt>
                  <c:pt idx="23">
                    <c:v>12
月</c:v>
                  </c:pt>
                  <c:pt idx="24">
                    <c:v>1
月</c:v>
                  </c:pt>
                  <c:pt idx="25">
                    <c:v>2
月</c:v>
                  </c:pt>
                  <c:pt idx="26">
                    <c:v>3
月</c:v>
                  </c:pt>
                  <c:pt idx="27">
                    <c:v>4
月</c:v>
                  </c:pt>
                  <c:pt idx="28">
                    <c:v>5
月</c:v>
                  </c:pt>
                  <c:pt idx="29">
                    <c:v>6
月</c:v>
                  </c:pt>
                  <c:pt idx="30">
                    <c:v>7
月</c:v>
                  </c:pt>
                  <c:pt idx="31">
                    <c:v>8
月</c:v>
                  </c:pt>
                  <c:pt idx="32">
                    <c:v>9
月</c:v>
                  </c:pt>
                  <c:pt idx="33">
                    <c:v>10
月</c:v>
                  </c:pt>
                  <c:pt idx="34">
                    <c:v>11
月</c:v>
                  </c:pt>
                  <c:pt idx="35">
                    <c:v>12
月</c:v>
                  </c:pt>
                  <c:pt idx="36">
                    <c:v>1
月</c:v>
                  </c:pt>
                  <c:pt idx="37">
                    <c:v>2
月</c:v>
                  </c:pt>
                  <c:pt idx="38">
                    <c:v>3
月</c:v>
                  </c:pt>
                  <c:pt idx="39">
                    <c:v>4
月</c:v>
                  </c:pt>
                  <c:pt idx="40">
                    <c:v>5
月</c:v>
                  </c:pt>
                  <c:pt idx="41">
                    <c:v>6
月</c:v>
                  </c:pt>
                  <c:pt idx="42">
                    <c:v>7
月</c:v>
                  </c:pt>
                  <c:pt idx="43">
                    <c:v>8
月</c:v>
                  </c:pt>
                  <c:pt idx="44">
                    <c:v>9
月</c:v>
                  </c:pt>
                  <c:pt idx="45">
                    <c:v>10
月</c:v>
                  </c:pt>
                  <c:pt idx="46">
                    <c:v>11
月</c:v>
                  </c:pt>
                  <c:pt idx="47">
                    <c:v>12
月</c:v>
                  </c:pt>
                </c:lvl>
                <c:lvl>
                  <c:pt idx="0">
                    <c:v>2020年</c:v>
                  </c:pt>
                  <c:pt idx="12">
                    <c:v>2021年</c:v>
                  </c:pt>
                  <c:pt idx="24">
                    <c:v>2022年</c:v>
                  </c:pt>
                  <c:pt idx="36">
                    <c:v>2023年</c:v>
                  </c:pt>
                </c:lvl>
              </c:multiLvlStrCache>
            </c:multiLvlStrRef>
          </c:cat>
          <c:val>
            <c:numRef>
              <c:f>Sheet1!$B$6:$AW$6</c:f>
              <c:numCache>
                <c:formatCode>#,##0_);[Red]\(#,##0\)</c:formatCode>
                <c:ptCount val="48"/>
                <c:pt idx="0">
                  <c:v>0</c:v>
                </c:pt>
                <c:pt idx="1">
                  <c:v>338</c:v>
                </c:pt>
                <c:pt idx="2">
                  <c:v>549</c:v>
                </c:pt>
                <c:pt idx="3">
                  <c:v>782</c:v>
                </c:pt>
                <c:pt idx="4">
                  <c:v>577</c:v>
                </c:pt>
                <c:pt idx="5">
                  <c:v>937</c:v>
                </c:pt>
                <c:pt idx="6">
                  <c:v>1032</c:v>
                </c:pt>
                <c:pt idx="7">
                  <c:v>977</c:v>
                </c:pt>
                <c:pt idx="8">
                  <c:v>452</c:v>
                </c:pt>
                <c:pt idx="9">
                  <c:v>532</c:v>
                </c:pt>
                <c:pt idx="10">
                  <c:v>490</c:v>
                </c:pt>
                <c:pt idx="11">
                  <c:v>427</c:v>
                </c:pt>
                <c:pt idx="12">
                  <c:v>413</c:v>
                </c:pt>
                <c:pt idx="13">
                  <c:v>373</c:v>
                </c:pt>
                <c:pt idx="14">
                  <c:v>422</c:v>
                </c:pt>
                <c:pt idx="15">
                  <c:v>535</c:v>
                </c:pt>
                <c:pt idx="16">
                  <c:v>390</c:v>
                </c:pt>
                <c:pt idx="17">
                  <c:v>488</c:v>
                </c:pt>
                <c:pt idx="18">
                  <c:v>486</c:v>
                </c:pt>
                <c:pt idx="19">
                  <c:v>634</c:v>
                </c:pt>
                <c:pt idx="20">
                  <c:v>499</c:v>
                </c:pt>
                <c:pt idx="21">
                  <c:v>379</c:v>
                </c:pt>
                <c:pt idx="22">
                  <c:v>374</c:v>
                </c:pt>
                <c:pt idx="23">
                  <c:v>336</c:v>
                </c:pt>
                <c:pt idx="24">
                  <c:v>912</c:v>
                </c:pt>
                <c:pt idx="25">
                  <c:v>856</c:v>
                </c:pt>
                <c:pt idx="26">
                  <c:v>634</c:v>
                </c:pt>
                <c:pt idx="27">
                  <c:v>721</c:v>
                </c:pt>
                <c:pt idx="28">
                  <c:v>784</c:v>
                </c:pt>
                <c:pt idx="29">
                  <c:v>668</c:v>
                </c:pt>
                <c:pt idx="30">
                  <c:v>788</c:v>
                </c:pt>
                <c:pt idx="31">
                  <c:v>742</c:v>
                </c:pt>
                <c:pt idx="32">
                  <c:v>479</c:v>
                </c:pt>
                <c:pt idx="33">
                  <c:v>468</c:v>
                </c:pt>
                <c:pt idx="34">
                  <c:v>508</c:v>
                </c:pt>
                <c:pt idx="35">
                  <c:v>593</c:v>
                </c:pt>
                <c:pt idx="36">
                  <c:v>554</c:v>
                </c:pt>
                <c:pt idx="37">
                  <c:v>489</c:v>
                </c:pt>
                <c:pt idx="38">
                  <c:v>550</c:v>
                </c:pt>
                <c:pt idx="39">
                  <c:v>514</c:v>
                </c:pt>
                <c:pt idx="40">
                  <c:v>499</c:v>
                </c:pt>
                <c:pt idx="41">
                  <c:v>487</c:v>
                </c:pt>
                <c:pt idx="42">
                  <c:v>471</c:v>
                </c:pt>
                <c:pt idx="43">
                  <c:v>502</c:v>
                </c:pt>
                <c:pt idx="44">
                  <c:v>530</c:v>
                </c:pt>
                <c:pt idx="45">
                  <c:v>553</c:v>
                </c:pt>
                <c:pt idx="46">
                  <c:v>531</c:v>
                </c:pt>
                <c:pt idx="47">
                  <c:v>468</c:v>
                </c:pt>
              </c:numCache>
            </c:numRef>
          </c:val>
          <c:extLst>
            <c:ext xmlns:c16="http://schemas.microsoft.com/office/drawing/2014/chart" uri="{C3380CC4-5D6E-409C-BE32-E72D297353CC}">
              <c16:uniqueId val="{00000003-E8D8-4F3A-8DDA-528F79BFAC42}"/>
            </c:ext>
          </c:extLst>
        </c:ser>
        <c:dLbls>
          <c:showLegendKey val="0"/>
          <c:showVal val="0"/>
          <c:showCatName val="0"/>
          <c:showSerName val="0"/>
          <c:showPercent val="0"/>
          <c:showBubbleSize val="0"/>
        </c:dLbls>
        <c:gapWidth val="150"/>
        <c:overlap val="100"/>
        <c:axId val="290438832"/>
        <c:axId val="290435552"/>
      </c:barChart>
      <c:catAx>
        <c:axId val="290438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90435552"/>
        <c:crosses val="autoZero"/>
        <c:auto val="1"/>
        <c:lblAlgn val="ctr"/>
        <c:lblOffset val="100"/>
        <c:noMultiLvlLbl val="0"/>
      </c:catAx>
      <c:valAx>
        <c:axId val="290435552"/>
        <c:scaling>
          <c:orientation val="minMax"/>
          <c:max val="12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90438832"/>
        <c:crosses val="autoZero"/>
        <c:crossBetween val="between"/>
      </c:valAx>
      <c:spPr>
        <a:noFill/>
        <a:ln>
          <a:noFill/>
        </a:ln>
        <a:effectLst/>
      </c:spPr>
    </c:plotArea>
    <c:legend>
      <c:legendPos val="t"/>
      <c:legendEntry>
        <c:idx val="2"/>
        <c:delete val="1"/>
      </c:legendEntry>
      <c:layout>
        <c:manualLayout>
          <c:xMode val="edge"/>
          <c:yMode val="edge"/>
          <c:x val="0.20522169658366898"/>
          <c:y val="3.6315359477124186E-2"/>
          <c:w val="0.34101065920031431"/>
          <c:h val="0.19877777777777778"/>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056129476584024E-2"/>
          <c:y val="5.0925925925925923E-2"/>
          <c:w val="0.89182283083935332"/>
          <c:h val="0.65184593350289677"/>
        </c:manualLayout>
      </c:layout>
      <c:lineChart>
        <c:grouping val="standard"/>
        <c:varyColors val="0"/>
        <c:ser>
          <c:idx val="1"/>
          <c:order val="0"/>
          <c:tx>
            <c:strRef>
              <c:f>指数!$A$6</c:f>
              <c:strCache>
                <c:ptCount val="1"/>
                <c:pt idx="0">
                  <c:v>消費者物価指数（大阪市・総合）</c:v>
                </c:pt>
              </c:strCache>
            </c:strRef>
          </c:tx>
          <c:spPr>
            <a:ln w="22225">
              <a:solidFill>
                <a:schemeClr val="accent1"/>
              </a:solidFill>
            </a:ln>
          </c:spPr>
          <c:marker>
            <c:symbol val="circle"/>
            <c:size val="5"/>
            <c:spPr>
              <a:solidFill>
                <a:schemeClr val="accent1"/>
              </a:solidFill>
              <a:ln>
                <a:solidFill>
                  <a:schemeClr val="accent1"/>
                </a:solidFill>
              </a:ln>
            </c:spPr>
          </c:marker>
          <c:dLbls>
            <c:dLbl>
              <c:idx val="57"/>
              <c:layout>
                <c:manualLayout>
                  <c:x val="-4.1853473953682371E-3"/>
                  <c:y val="-3.71102742862533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7E-4A24-AD2D-8F485C235271}"/>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multiLvlStrRef>
              <c:f>指数!$B$2:$BG$3</c:f>
              <c:multiLvlStrCache>
                <c:ptCount val="58"/>
                <c:lvl>
                  <c:pt idx="0">
                    <c:v>3
月</c:v>
                  </c:pt>
                  <c:pt idx="1">
                    <c:v>4
月</c:v>
                  </c:pt>
                  <c:pt idx="2">
                    <c:v>5
月</c:v>
                  </c:pt>
                  <c:pt idx="3">
                    <c:v>6
月</c:v>
                  </c:pt>
                  <c:pt idx="4">
                    <c:v>7
月</c:v>
                  </c:pt>
                  <c:pt idx="5">
                    <c:v>8
月</c:v>
                  </c:pt>
                  <c:pt idx="6">
                    <c:v>9
月</c:v>
                  </c:pt>
                  <c:pt idx="7">
                    <c:v>10
月</c:v>
                  </c:pt>
                  <c:pt idx="8">
                    <c:v>11
月</c:v>
                  </c:pt>
                  <c:pt idx="9">
                    <c:v>12
月</c:v>
                  </c:pt>
                  <c:pt idx="10">
                    <c:v>1
月</c:v>
                  </c:pt>
                  <c:pt idx="11">
                    <c:v>2
月</c:v>
                  </c:pt>
                  <c:pt idx="12">
                    <c:v>3
月</c:v>
                  </c:pt>
                  <c:pt idx="13">
                    <c:v>4
月</c:v>
                  </c:pt>
                  <c:pt idx="14">
                    <c:v>5
月</c:v>
                  </c:pt>
                  <c:pt idx="15">
                    <c:v>6
月</c:v>
                  </c:pt>
                  <c:pt idx="16">
                    <c:v>7
月</c:v>
                  </c:pt>
                  <c:pt idx="17">
                    <c:v>8
月</c:v>
                  </c:pt>
                  <c:pt idx="18">
                    <c:v>9
月</c:v>
                  </c:pt>
                  <c:pt idx="19">
                    <c:v>10
月</c:v>
                  </c:pt>
                  <c:pt idx="20">
                    <c:v>11
月</c:v>
                  </c:pt>
                  <c:pt idx="21">
                    <c:v>12
月</c:v>
                  </c:pt>
                  <c:pt idx="22">
                    <c:v>1
月</c:v>
                  </c:pt>
                  <c:pt idx="23">
                    <c:v>2
月</c:v>
                  </c:pt>
                  <c:pt idx="24">
                    <c:v>3
月</c:v>
                  </c:pt>
                  <c:pt idx="25">
                    <c:v>4
月</c:v>
                  </c:pt>
                  <c:pt idx="26">
                    <c:v>5
月</c:v>
                  </c:pt>
                  <c:pt idx="27">
                    <c:v>6
月</c:v>
                  </c:pt>
                  <c:pt idx="28">
                    <c:v>7
月</c:v>
                  </c:pt>
                  <c:pt idx="29">
                    <c:v>8
月</c:v>
                  </c:pt>
                  <c:pt idx="30">
                    <c:v>9
月</c:v>
                  </c:pt>
                  <c:pt idx="31">
                    <c:v>10
月</c:v>
                  </c:pt>
                  <c:pt idx="32">
                    <c:v>11
月</c:v>
                  </c:pt>
                  <c:pt idx="33">
                    <c:v>12
月</c:v>
                  </c:pt>
                  <c:pt idx="34">
                    <c:v>1
月</c:v>
                  </c:pt>
                  <c:pt idx="35">
                    <c:v>2
月</c:v>
                  </c:pt>
                  <c:pt idx="36">
                    <c:v>3
月</c:v>
                  </c:pt>
                  <c:pt idx="37">
                    <c:v>4
月</c:v>
                  </c:pt>
                  <c:pt idx="38">
                    <c:v>5
月</c:v>
                  </c:pt>
                  <c:pt idx="39">
                    <c:v>6
月</c:v>
                  </c:pt>
                  <c:pt idx="40">
                    <c:v>7
月</c:v>
                  </c:pt>
                  <c:pt idx="41">
                    <c:v>8
月</c:v>
                  </c:pt>
                  <c:pt idx="42">
                    <c:v>9
月</c:v>
                  </c:pt>
                  <c:pt idx="43">
                    <c:v>10
月</c:v>
                  </c:pt>
                  <c:pt idx="44">
                    <c:v>11
月</c:v>
                  </c:pt>
                  <c:pt idx="45">
                    <c:v>12
月</c:v>
                  </c:pt>
                  <c:pt idx="46">
                    <c:v>1
月</c:v>
                  </c:pt>
                  <c:pt idx="47">
                    <c:v>2
月</c:v>
                  </c:pt>
                  <c:pt idx="48">
                    <c:v>3
月</c:v>
                  </c:pt>
                  <c:pt idx="49">
                    <c:v>4
月</c:v>
                  </c:pt>
                  <c:pt idx="50">
                    <c:v>5
月</c:v>
                  </c:pt>
                  <c:pt idx="51">
                    <c:v>6
月</c:v>
                  </c:pt>
                  <c:pt idx="52">
                    <c:v>7
月</c:v>
                  </c:pt>
                  <c:pt idx="53">
                    <c:v>8
月</c:v>
                  </c:pt>
                  <c:pt idx="54">
                    <c:v>9
月</c:v>
                  </c:pt>
                  <c:pt idx="55">
                    <c:v>10
月</c:v>
                  </c:pt>
                  <c:pt idx="56">
                    <c:v>11
月</c:v>
                  </c:pt>
                  <c:pt idx="57">
                    <c:v>12
月</c:v>
                  </c:pt>
                </c:lvl>
                <c:lvl>
                  <c:pt idx="0">
                    <c:v>2019年</c:v>
                  </c:pt>
                  <c:pt idx="10">
                    <c:v>2020年</c:v>
                  </c:pt>
                  <c:pt idx="22">
                    <c:v>2021年</c:v>
                  </c:pt>
                  <c:pt idx="34">
                    <c:v>2022年</c:v>
                  </c:pt>
                  <c:pt idx="46">
                    <c:v>2023年</c:v>
                  </c:pt>
                </c:lvl>
              </c:multiLvlStrCache>
            </c:multiLvlStrRef>
          </c:cat>
          <c:val>
            <c:numRef>
              <c:f>指数!$B$6:$BG$6</c:f>
              <c:numCache>
                <c:formatCode>General</c:formatCode>
                <c:ptCount val="58"/>
                <c:pt idx="0">
                  <c:v>100.1</c:v>
                </c:pt>
                <c:pt idx="1">
                  <c:v>100.1</c:v>
                </c:pt>
                <c:pt idx="2">
                  <c:v>100.1</c:v>
                </c:pt>
                <c:pt idx="3">
                  <c:v>99.9</c:v>
                </c:pt>
                <c:pt idx="4">
                  <c:v>99.7</c:v>
                </c:pt>
                <c:pt idx="5">
                  <c:v>99.8</c:v>
                </c:pt>
                <c:pt idx="6">
                  <c:v>99.9</c:v>
                </c:pt>
                <c:pt idx="7">
                  <c:v>100.7</c:v>
                </c:pt>
                <c:pt idx="8">
                  <c:v>100.7</c:v>
                </c:pt>
                <c:pt idx="9">
                  <c:v>100.7</c:v>
                </c:pt>
                <c:pt idx="10">
                  <c:v>101</c:v>
                </c:pt>
                <c:pt idx="11">
                  <c:v>100.8</c:v>
                </c:pt>
                <c:pt idx="12">
                  <c:v>100.8</c:v>
                </c:pt>
                <c:pt idx="13">
                  <c:v>100.2</c:v>
                </c:pt>
                <c:pt idx="14">
                  <c:v>100.4</c:v>
                </c:pt>
                <c:pt idx="15">
                  <c:v>100.2</c:v>
                </c:pt>
                <c:pt idx="16">
                  <c:v>99.5</c:v>
                </c:pt>
                <c:pt idx="17">
                  <c:v>99.5</c:v>
                </c:pt>
                <c:pt idx="18">
                  <c:v>99.3</c:v>
                </c:pt>
                <c:pt idx="19">
                  <c:v>99.7</c:v>
                </c:pt>
                <c:pt idx="20">
                  <c:v>99.4</c:v>
                </c:pt>
                <c:pt idx="21">
                  <c:v>99.1</c:v>
                </c:pt>
                <c:pt idx="22">
                  <c:v>99.7</c:v>
                </c:pt>
                <c:pt idx="23">
                  <c:v>99.7</c:v>
                </c:pt>
                <c:pt idx="24">
                  <c:v>99.8</c:v>
                </c:pt>
                <c:pt idx="25">
                  <c:v>98.7</c:v>
                </c:pt>
                <c:pt idx="26">
                  <c:v>99.2</c:v>
                </c:pt>
                <c:pt idx="27">
                  <c:v>99.1</c:v>
                </c:pt>
                <c:pt idx="28">
                  <c:v>99.2</c:v>
                </c:pt>
                <c:pt idx="29">
                  <c:v>99.3</c:v>
                </c:pt>
                <c:pt idx="30">
                  <c:v>99.5</c:v>
                </c:pt>
                <c:pt idx="31">
                  <c:v>99.5</c:v>
                </c:pt>
                <c:pt idx="32">
                  <c:v>99.5</c:v>
                </c:pt>
                <c:pt idx="33">
                  <c:v>99.5</c:v>
                </c:pt>
                <c:pt idx="34">
                  <c:v>99.7</c:v>
                </c:pt>
                <c:pt idx="35">
                  <c:v>100.3</c:v>
                </c:pt>
                <c:pt idx="36">
                  <c:v>100.6</c:v>
                </c:pt>
                <c:pt idx="37">
                  <c:v>101</c:v>
                </c:pt>
                <c:pt idx="38">
                  <c:v>101.3</c:v>
                </c:pt>
                <c:pt idx="39">
                  <c:v>101.3</c:v>
                </c:pt>
                <c:pt idx="40">
                  <c:v>102</c:v>
                </c:pt>
                <c:pt idx="41">
                  <c:v>102</c:v>
                </c:pt>
                <c:pt idx="42">
                  <c:v>102.5</c:v>
                </c:pt>
                <c:pt idx="43">
                  <c:v>103.2</c:v>
                </c:pt>
                <c:pt idx="44">
                  <c:v>104</c:v>
                </c:pt>
                <c:pt idx="45">
                  <c:v>104.2</c:v>
                </c:pt>
                <c:pt idx="46">
                  <c:v>104.8</c:v>
                </c:pt>
                <c:pt idx="47">
                  <c:v>104</c:v>
                </c:pt>
                <c:pt idx="48">
                  <c:v>104.4</c:v>
                </c:pt>
                <c:pt idx="49">
                  <c:v>105</c:v>
                </c:pt>
                <c:pt idx="50">
                  <c:v>105</c:v>
                </c:pt>
                <c:pt idx="51">
                  <c:v>104.8</c:v>
                </c:pt>
                <c:pt idx="52">
                  <c:v>105.4</c:v>
                </c:pt>
                <c:pt idx="53">
                  <c:v>105.6</c:v>
                </c:pt>
                <c:pt idx="54">
                  <c:v>105.8</c:v>
                </c:pt>
                <c:pt idx="55">
                  <c:v>106.3</c:v>
                </c:pt>
                <c:pt idx="56">
                  <c:v>106.3</c:v>
                </c:pt>
                <c:pt idx="57">
                  <c:v>106</c:v>
                </c:pt>
              </c:numCache>
            </c:numRef>
          </c:val>
          <c:smooth val="0"/>
          <c:extLst xmlns:c15="http://schemas.microsoft.com/office/drawing/2012/chart">
            <c:ext xmlns:c16="http://schemas.microsoft.com/office/drawing/2014/chart" uri="{C3380CC4-5D6E-409C-BE32-E72D297353CC}">
              <c16:uniqueId val="{00000000-5F7E-4A24-AD2D-8F485C235271}"/>
            </c:ext>
          </c:extLst>
        </c:ser>
        <c:dLbls>
          <c:showLegendKey val="0"/>
          <c:showVal val="0"/>
          <c:showCatName val="0"/>
          <c:showSerName val="0"/>
          <c:showPercent val="0"/>
          <c:showBubbleSize val="0"/>
        </c:dLbls>
        <c:marker val="1"/>
        <c:smooth val="0"/>
        <c:axId val="542983848"/>
        <c:axId val="542982864"/>
        <c:extLst/>
      </c:lineChart>
      <c:catAx>
        <c:axId val="542983848"/>
        <c:scaling>
          <c:orientation val="minMax"/>
        </c:scaling>
        <c:delete val="0"/>
        <c:axPos val="b"/>
        <c:numFmt formatCode="General" sourceLinked="1"/>
        <c:majorTickMark val="none"/>
        <c:minorTickMark val="none"/>
        <c:tickLblPos val="low"/>
        <c:spPr>
          <a:noFill/>
          <a:ln w="9525" cap="flat" cmpd="sng" algn="ctr">
            <a:no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42982864"/>
        <c:crosses val="autoZero"/>
        <c:auto val="1"/>
        <c:lblAlgn val="ctr"/>
        <c:lblOffset val="100"/>
        <c:noMultiLvlLbl val="0"/>
      </c:catAx>
      <c:valAx>
        <c:axId val="542982864"/>
        <c:scaling>
          <c:orientation val="minMax"/>
          <c:max val="108"/>
          <c:min val="98"/>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42983848"/>
        <c:crosses val="autoZero"/>
        <c:crossBetween val="between"/>
        <c:majorUnit val="2"/>
      </c:valAx>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userShapes r:id="rId2"/>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7237464522232731E-2"/>
          <c:y val="4.2145492151948225E-2"/>
          <c:w val="0.92552417510373552"/>
          <c:h val="0.72298140762916896"/>
        </c:manualLayout>
      </c:layout>
      <c:lineChart>
        <c:grouping val="standard"/>
        <c:varyColors val="0"/>
        <c:ser>
          <c:idx val="2"/>
          <c:order val="0"/>
          <c:tx>
            <c:strRef>
              <c:f>中心相場!$A$5</c:f>
              <c:strCache>
                <c:ptCount val="1"/>
                <c:pt idx="0">
                  <c:v>ドル・円</c:v>
                </c:pt>
              </c:strCache>
            </c:strRef>
          </c:tx>
          <c:spPr>
            <a:ln w="22225" cap="rnd">
              <a:solidFill>
                <a:schemeClr val="accent1"/>
              </a:solidFill>
              <a:round/>
            </a:ln>
            <a:effectLst/>
          </c:spPr>
          <c:marker>
            <c:symbol val="none"/>
          </c:marker>
          <c:cat>
            <c:multiLvlStrRef>
              <c:f>中心相場!$B$2:$BRG$4</c:f>
              <c:multiLvlStrCache>
                <c:ptCount val="1738"/>
                <c:lvl>
                  <c:pt idx="0">
                    <c:v>3
月</c:v>
                  </c:pt>
                  <c:pt idx="31">
                    <c:v>4
月</c:v>
                  </c:pt>
                  <c:pt idx="61">
                    <c:v>5
月</c:v>
                  </c:pt>
                  <c:pt idx="92">
                    <c:v>6
月</c:v>
                  </c:pt>
                  <c:pt idx="122">
                    <c:v>7
月</c:v>
                  </c:pt>
                  <c:pt idx="153">
                    <c:v>8
月</c:v>
                  </c:pt>
                  <c:pt idx="184">
                    <c:v>9
月</c:v>
                  </c:pt>
                  <c:pt idx="214">
                    <c:v>10
月</c:v>
                  </c:pt>
                  <c:pt idx="245">
                    <c:v>11
月</c:v>
                  </c:pt>
                  <c:pt idx="275">
                    <c:v>12
月</c:v>
                  </c:pt>
                  <c:pt idx="306">
                    <c:v>1
月</c:v>
                  </c:pt>
                  <c:pt idx="337">
                    <c:v>2
月</c:v>
                  </c:pt>
                  <c:pt idx="366">
                    <c:v>3
月</c:v>
                  </c:pt>
                  <c:pt idx="397">
                    <c:v>4
月</c:v>
                  </c:pt>
                  <c:pt idx="427">
                    <c:v>5
月</c:v>
                  </c:pt>
                  <c:pt idx="458">
                    <c:v>6
月</c:v>
                  </c:pt>
                  <c:pt idx="488">
                    <c:v>7
月</c:v>
                  </c:pt>
                  <c:pt idx="519">
                    <c:v>8
月</c:v>
                  </c:pt>
                  <c:pt idx="550">
                    <c:v>9
月</c:v>
                  </c:pt>
                  <c:pt idx="580">
                    <c:v>10
月</c:v>
                  </c:pt>
                  <c:pt idx="611">
                    <c:v>11
月</c:v>
                  </c:pt>
                  <c:pt idx="641">
                    <c:v>12
月</c:v>
                  </c:pt>
                  <c:pt idx="672">
                    <c:v>1
月</c:v>
                  </c:pt>
                  <c:pt idx="703">
                    <c:v>2
月</c:v>
                  </c:pt>
                  <c:pt idx="731">
                    <c:v>3
月</c:v>
                  </c:pt>
                  <c:pt idx="762">
                    <c:v>4
月</c:v>
                  </c:pt>
                  <c:pt idx="792">
                    <c:v>5
月</c:v>
                  </c:pt>
                  <c:pt idx="823">
                    <c:v>6
月</c:v>
                  </c:pt>
                  <c:pt idx="853">
                    <c:v>7
月</c:v>
                  </c:pt>
                  <c:pt idx="884">
                    <c:v>8
月</c:v>
                  </c:pt>
                  <c:pt idx="915">
                    <c:v>9
月</c:v>
                  </c:pt>
                  <c:pt idx="945">
                    <c:v>10
月</c:v>
                  </c:pt>
                  <c:pt idx="976">
                    <c:v>11
月</c:v>
                  </c:pt>
                  <c:pt idx="1006">
                    <c:v>12
月</c:v>
                  </c:pt>
                  <c:pt idx="1037">
                    <c:v>1
月</c:v>
                  </c:pt>
                  <c:pt idx="1068">
                    <c:v>2
月</c:v>
                  </c:pt>
                  <c:pt idx="1096">
                    <c:v>3
月</c:v>
                  </c:pt>
                  <c:pt idx="1127">
                    <c:v>4
月</c:v>
                  </c:pt>
                  <c:pt idx="1157">
                    <c:v>5
月</c:v>
                  </c:pt>
                  <c:pt idx="1188">
                    <c:v>6
月</c:v>
                  </c:pt>
                  <c:pt idx="1218">
                    <c:v>7
月</c:v>
                  </c:pt>
                  <c:pt idx="1249">
                    <c:v>8
月</c:v>
                  </c:pt>
                  <c:pt idx="1280">
                    <c:v>9
月</c:v>
                  </c:pt>
                  <c:pt idx="1310">
                    <c:v>10
月</c:v>
                  </c:pt>
                  <c:pt idx="1341">
                    <c:v>11
月</c:v>
                  </c:pt>
                  <c:pt idx="1371">
                    <c:v>12
月</c:v>
                  </c:pt>
                  <c:pt idx="1402">
                    <c:v>1
月</c:v>
                  </c:pt>
                  <c:pt idx="1433">
                    <c:v>2
月</c:v>
                  </c:pt>
                  <c:pt idx="1461">
                    <c:v>３
月</c:v>
                  </c:pt>
                  <c:pt idx="1492">
                    <c:v>４
月</c:v>
                  </c:pt>
                  <c:pt idx="1522">
                    <c:v>５
月</c:v>
                  </c:pt>
                  <c:pt idx="1553">
                    <c:v>6
月</c:v>
                  </c:pt>
                  <c:pt idx="1583">
                    <c:v>7月</c:v>
                  </c:pt>
                  <c:pt idx="1614">
                    <c:v>８月</c:v>
                  </c:pt>
                  <c:pt idx="1645">
                    <c:v>9月</c:v>
                  </c:pt>
                  <c:pt idx="1675">
                    <c:v>10月</c:v>
                  </c:pt>
                  <c:pt idx="1706">
                    <c:v>11月</c:v>
                  </c:pt>
                  <c:pt idx="1737">
                    <c:v>12月</c:v>
                  </c:pt>
                </c:lvl>
                <c:lvl>
                  <c:pt idx="0">
                    <c:v>2019年</c:v>
                  </c:pt>
                  <c:pt idx="306">
                    <c:v>2020年</c:v>
                  </c:pt>
                  <c:pt idx="672">
                    <c:v>2021年</c:v>
                  </c:pt>
                </c:lvl>
              </c:multiLvlStrCache>
            </c:multiLvlStrRef>
          </c:cat>
          <c:val>
            <c:numRef>
              <c:f>中心相場!$B$5:$BRG$5</c:f>
              <c:numCache>
                <c:formatCode>#,##0.00_);[Red]\(#,##0.00\)</c:formatCode>
                <c:ptCount val="1767"/>
                <c:pt idx="0">
                  <c:v>111.7</c:v>
                </c:pt>
                <c:pt idx="1">
                  <c:v>#N/A</c:v>
                </c:pt>
                <c:pt idx="2">
                  <c:v>#N/A</c:v>
                </c:pt>
                <c:pt idx="3">
                  <c:v>112</c:v>
                </c:pt>
                <c:pt idx="4">
                  <c:v>111.85</c:v>
                </c:pt>
                <c:pt idx="5">
                  <c:v>111.77</c:v>
                </c:pt>
                <c:pt idx="6">
                  <c:v>111.65</c:v>
                </c:pt>
                <c:pt idx="7">
                  <c:v>111.52</c:v>
                </c:pt>
                <c:pt idx="8">
                  <c:v>#N/A</c:v>
                </c:pt>
                <c:pt idx="9">
                  <c:v>#N/A</c:v>
                </c:pt>
                <c:pt idx="10">
                  <c:v>111.12</c:v>
                </c:pt>
                <c:pt idx="11">
                  <c:v>111.4</c:v>
                </c:pt>
                <c:pt idx="12">
                  <c:v>111.3</c:v>
                </c:pt>
                <c:pt idx="13">
                  <c:v>111.25</c:v>
                </c:pt>
                <c:pt idx="14">
                  <c:v>111.86</c:v>
                </c:pt>
                <c:pt idx="15">
                  <c:v>#N/A</c:v>
                </c:pt>
                <c:pt idx="16">
                  <c:v>#N/A</c:v>
                </c:pt>
                <c:pt idx="17">
                  <c:v>111.55</c:v>
                </c:pt>
                <c:pt idx="18">
                  <c:v>111.28</c:v>
                </c:pt>
                <c:pt idx="19">
                  <c:v>111.6</c:v>
                </c:pt>
                <c:pt idx="20">
                  <c:v>#N/A</c:v>
                </c:pt>
                <c:pt idx="21">
                  <c:v>110.71</c:v>
                </c:pt>
                <c:pt idx="22">
                  <c:v>#N/A</c:v>
                </c:pt>
                <c:pt idx="23">
                  <c:v>#N/A</c:v>
                </c:pt>
                <c:pt idx="24">
                  <c:v>109.8</c:v>
                </c:pt>
                <c:pt idx="25">
                  <c:v>110.09</c:v>
                </c:pt>
                <c:pt idx="26">
                  <c:v>110.55</c:v>
                </c:pt>
                <c:pt idx="27">
                  <c:v>110.2</c:v>
                </c:pt>
                <c:pt idx="28">
                  <c:v>110.92</c:v>
                </c:pt>
                <c:pt idx="29">
                  <c:v>#N/A</c:v>
                </c:pt>
                <c:pt idx="30">
                  <c:v>#N/A</c:v>
                </c:pt>
                <c:pt idx="31">
                  <c:v>111.08</c:v>
                </c:pt>
                <c:pt idx="32">
                  <c:v>111.35</c:v>
                </c:pt>
                <c:pt idx="33">
                  <c:v>111.47</c:v>
                </c:pt>
                <c:pt idx="34">
                  <c:v>111.49</c:v>
                </c:pt>
                <c:pt idx="35">
                  <c:v>111.77</c:v>
                </c:pt>
                <c:pt idx="36">
                  <c:v>#N/A</c:v>
                </c:pt>
                <c:pt idx="37">
                  <c:v>#N/A</c:v>
                </c:pt>
                <c:pt idx="38">
                  <c:v>111.45</c:v>
                </c:pt>
                <c:pt idx="39">
                  <c:v>111.35</c:v>
                </c:pt>
                <c:pt idx="40">
                  <c:v>111.17</c:v>
                </c:pt>
                <c:pt idx="41">
                  <c:v>111.07</c:v>
                </c:pt>
                <c:pt idx="42">
                  <c:v>111.75</c:v>
                </c:pt>
                <c:pt idx="43">
                  <c:v>#N/A</c:v>
                </c:pt>
                <c:pt idx="44">
                  <c:v>#N/A</c:v>
                </c:pt>
                <c:pt idx="45">
                  <c:v>111.99</c:v>
                </c:pt>
                <c:pt idx="46">
                  <c:v>111.97</c:v>
                </c:pt>
                <c:pt idx="47">
                  <c:v>112</c:v>
                </c:pt>
                <c:pt idx="48">
                  <c:v>111.98</c:v>
                </c:pt>
                <c:pt idx="49">
                  <c:v>111.93</c:v>
                </c:pt>
                <c:pt idx="50">
                  <c:v>#N/A</c:v>
                </c:pt>
                <c:pt idx="51">
                  <c:v>#N/A</c:v>
                </c:pt>
                <c:pt idx="52">
                  <c:v>111.96</c:v>
                </c:pt>
                <c:pt idx="53">
                  <c:v>111.83</c:v>
                </c:pt>
                <c:pt idx="54">
                  <c:v>111.93</c:v>
                </c:pt>
                <c:pt idx="55">
                  <c:v>112</c:v>
                </c:pt>
                <c:pt idx="56">
                  <c:v>111.7</c:v>
                </c:pt>
                <c:pt idx="57">
                  <c:v>#N/A</c:v>
                </c:pt>
                <c:pt idx="58">
                  <c:v>#N/A</c:v>
                </c:pt>
                <c:pt idx="59">
                  <c:v>#N/A</c:v>
                </c:pt>
                <c:pt idx="60">
                  <c:v>#N/A</c:v>
                </c:pt>
                <c:pt idx="61">
                  <c:v>#N/A</c:v>
                </c:pt>
                <c:pt idx="62">
                  <c:v>#N/A</c:v>
                </c:pt>
                <c:pt idx="63">
                  <c:v>#N/A</c:v>
                </c:pt>
                <c:pt idx="64">
                  <c:v>#N/A</c:v>
                </c:pt>
                <c:pt idx="65">
                  <c:v>#N/A</c:v>
                </c:pt>
                <c:pt idx="66">
                  <c:v>#N/A</c:v>
                </c:pt>
                <c:pt idx="67">
                  <c:v>110.72</c:v>
                </c:pt>
                <c:pt idx="68">
                  <c:v>110.01</c:v>
                </c:pt>
                <c:pt idx="69">
                  <c:v>109.95</c:v>
                </c:pt>
                <c:pt idx="70">
                  <c:v>109.85</c:v>
                </c:pt>
                <c:pt idx="71">
                  <c:v>#N/A</c:v>
                </c:pt>
                <c:pt idx="72">
                  <c:v>#N/A</c:v>
                </c:pt>
                <c:pt idx="73">
                  <c:v>109.75</c:v>
                </c:pt>
                <c:pt idx="74">
                  <c:v>109.58</c:v>
                </c:pt>
                <c:pt idx="75">
                  <c:v>109.65</c:v>
                </c:pt>
                <c:pt idx="76">
                  <c:v>109.46</c:v>
                </c:pt>
                <c:pt idx="77">
                  <c:v>109.94</c:v>
                </c:pt>
                <c:pt idx="78">
                  <c:v>#N/A</c:v>
                </c:pt>
                <c:pt idx="79">
                  <c:v>#N/A</c:v>
                </c:pt>
                <c:pt idx="80">
                  <c:v>110.17</c:v>
                </c:pt>
                <c:pt idx="81">
                  <c:v>110.15</c:v>
                </c:pt>
                <c:pt idx="82">
                  <c:v>110.51</c:v>
                </c:pt>
                <c:pt idx="83">
                  <c:v>110.22</c:v>
                </c:pt>
                <c:pt idx="84">
                  <c:v>109.71</c:v>
                </c:pt>
                <c:pt idx="85">
                  <c:v>#N/A</c:v>
                </c:pt>
                <c:pt idx="86">
                  <c:v>#N/A</c:v>
                </c:pt>
                <c:pt idx="87">
                  <c:v>109.47</c:v>
                </c:pt>
                <c:pt idx="88">
                  <c:v>109.52</c:v>
                </c:pt>
                <c:pt idx="89">
                  <c:v>109.27</c:v>
                </c:pt>
                <c:pt idx="90">
                  <c:v>109.57</c:v>
                </c:pt>
                <c:pt idx="91">
                  <c:v>109.33</c:v>
                </c:pt>
                <c:pt idx="92">
                  <c:v>#N/A</c:v>
                </c:pt>
                <c:pt idx="93">
                  <c:v>#N/A</c:v>
                </c:pt>
                <c:pt idx="94">
                  <c:v>108.25</c:v>
                </c:pt>
                <c:pt idx="95">
                  <c:v>108.02</c:v>
                </c:pt>
                <c:pt idx="96">
                  <c:v>108.12</c:v>
                </c:pt>
                <c:pt idx="97">
                  <c:v>108.24</c:v>
                </c:pt>
                <c:pt idx="98">
                  <c:v>108.48</c:v>
                </c:pt>
                <c:pt idx="99">
                  <c:v>#N/A</c:v>
                </c:pt>
                <c:pt idx="100">
                  <c:v>#N/A</c:v>
                </c:pt>
                <c:pt idx="101">
                  <c:v>108.49</c:v>
                </c:pt>
                <c:pt idx="102">
                  <c:v>108.6</c:v>
                </c:pt>
                <c:pt idx="103">
                  <c:v>108.45</c:v>
                </c:pt>
                <c:pt idx="104">
                  <c:v>108.33</c:v>
                </c:pt>
                <c:pt idx="105">
                  <c:v>108.38</c:v>
                </c:pt>
                <c:pt idx="106">
                  <c:v>#N/A</c:v>
                </c:pt>
                <c:pt idx="107">
                  <c:v>#N/A</c:v>
                </c:pt>
                <c:pt idx="108">
                  <c:v>108.6</c:v>
                </c:pt>
                <c:pt idx="109">
                  <c:v>108.54</c:v>
                </c:pt>
                <c:pt idx="110">
                  <c:v>108.37</c:v>
                </c:pt>
                <c:pt idx="111">
                  <c:v>107.65</c:v>
                </c:pt>
                <c:pt idx="112">
                  <c:v>107.1</c:v>
                </c:pt>
                <c:pt idx="113">
                  <c:v>#N/A</c:v>
                </c:pt>
                <c:pt idx="114">
                  <c:v>#N/A</c:v>
                </c:pt>
                <c:pt idx="115">
                  <c:v>107.4</c:v>
                </c:pt>
                <c:pt idx="116">
                  <c:v>107</c:v>
                </c:pt>
                <c:pt idx="117">
                  <c:v>107.36</c:v>
                </c:pt>
                <c:pt idx="118">
                  <c:v>108.08</c:v>
                </c:pt>
                <c:pt idx="119">
                  <c:v>107.68</c:v>
                </c:pt>
                <c:pt idx="120">
                  <c:v>#N/A</c:v>
                </c:pt>
                <c:pt idx="121">
                  <c:v>#N/A</c:v>
                </c:pt>
                <c:pt idx="122">
                  <c:v>108.24</c:v>
                </c:pt>
                <c:pt idx="123">
                  <c:v>108.42</c:v>
                </c:pt>
                <c:pt idx="124">
                  <c:v>107.6</c:v>
                </c:pt>
                <c:pt idx="125">
                  <c:v>107.79</c:v>
                </c:pt>
                <c:pt idx="126">
                  <c:v>107.86</c:v>
                </c:pt>
                <c:pt idx="127">
                  <c:v>#N/A</c:v>
                </c:pt>
                <c:pt idx="128">
                  <c:v>#N/A</c:v>
                </c:pt>
                <c:pt idx="129">
                  <c:v>108.52</c:v>
                </c:pt>
                <c:pt idx="130">
                  <c:v>108.86</c:v>
                </c:pt>
                <c:pt idx="131">
                  <c:v>108.9</c:v>
                </c:pt>
                <c:pt idx="132">
                  <c:v>108.14</c:v>
                </c:pt>
                <c:pt idx="133">
                  <c:v>108.4</c:v>
                </c:pt>
                <c:pt idx="134">
                  <c:v>#N/A</c:v>
                </c:pt>
                <c:pt idx="135">
                  <c:v>#N/A</c:v>
                </c:pt>
                <c:pt idx="136">
                  <c:v>#N/A</c:v>
                </c:pt>
                <c:pt idx="137">
                  <c:v>107.95</c:v>
                </c:pt>
                <c:pt idx="138">
                  <c:v>108.17</c:v>
                </c:pt>
                <c:pt idx="139">
                  <c:v>107.7</c:v>
                </c:pt>
                <c:pt idx="140">
                  <c:v>107.5</c:v>
                </c:pt>
                <c:pt idx="141">
                  <c:v>#N/A</c:v>
                </c:pt>
                <c:pt idx="142">
                  <c:v>#N/A</c:v>
                </c:pt>
                <c:pt idx="143">
                  <c:v>107.96</c:v>
                </c:pt>
                <c:pt idx="144">
                  <c:v>108.05</c:v>
                </c:pt>
                <c:pt idx="145">
                  <c:v>108.17</c:v>
                </c:pt>
                <c:pt idx="146">
                  <c:v>108.17</c:v>
                </c:pt>
                <c:pt idx="147">
                  <c:v>108.65</c:v>
                </c:pt>
                <c:pt idx="148">
                  <c:v>#N/A</c:v>
                </c:pt>
                <c:pt idx="149">
                  <c:v>#N/A</c:v>
                </c:pt>
                <c:pt idx="150">
                  <c:v>108.45</c:v>
                </c:pt>
                <c:pt idx="151">
                  <c:v>108.78</c:v>
                </c:pt>
                <c:pt idx="152">
                  <c:v>108.56</c:v>
                </c:pt>
                <c:pt idx="153">
                  <c:v>109.24</c:v>
                </c:pt>
                <c:pt idx="154">
                  <c:v>107.11</c:v>
                </c:pt>
                <c:pt idx="155">
                  <c:v>#N/A</c:v>
                </c:pt>
                <c:pt idx="156">
                  <c:v>#N/A</c:v>
                </c:pt>
                <c:pt idx="157">
                  <c:v>106.03</c:v>
                </c:pt>
                <c:pt idx="158">
                  <c:v>105.6</c:v>
                </c:pt>
                <c:pt idx="159">
                  <c:v>106.15</c:v>
                </c:pt>
                <c:pt idx="160">
                  <c:v>106.11</c:v>
                </c:pt>
                <c:pt idx="161">
                  <c:v>105.98</c:v>
                </c:pt>
                <c:pt idx="162">
                  <c:v>#N/A</c:v>
                </c:pt>
                <c:pt idx="163">
                  <c:v>#N/A</c:v>
                </c:pt>
                <c:pt idx="164">
                  <c:v>#N/A</c:v>
                </c:pt>
                <c:pt idx="165">
                  <c:v>105.43</c:v>
                </c:pt>
                <c:pt idx="166">
                  <c:v>106.36</c:v>
                </c:pt>
                <c:pt idx="167">
                  <c:v>105.93</c:v>
                </c:pt>
                <c:pt idx="168">
                  <c:v>106.15</c:v>
                </c:pt>
                <c:pt idx="169">
                  <c:v>#N/A</c:v>
                </c:pt>
                <c:pt idx="170">
                  <c:v>#N/A</c:v>
                </c:pt>
                <c:pt idx="171">
                  <c:v>106.38</c:v>
                </c:pt>
                <c:pt idx="172">
                  <c:v>106.56</c:v>
                </c:pt>
                <c:pt idx="173">
                  <c:v>106.47</c:v>
                </c:pt>
                <c:pt idx="174">
                  <c:v>106.45</c:v>
                </c:pt>
                <c:pt idx="175">
                  <c:v>106.55</c:v>
                </c:pt>
                <c:pt idx="176">
                  <c:v>#N/A</c:v>
                </c:pt>
                <c:pt idx="177">
                  <c:v>#N/A</c:v>
                </c:pt>
                <c:pt idx="178">
                  <c:v>105.25</c:v>
                </c:pt>
                <c:pt idx="179">
                  <c:v>105.84</c:v>
                </c:pt>
                <c:pt idx="180">
                  <c:v>105.79</c:v>
                </c:pt>
                <c:pt idx="181">
                  <c:v>105.92</c:v>
                </c:pt>
                <c:pt idx="182">
                  <c:v>106.43</c:v>
                </c:pt>
                <c:pt idx="183">
                  <c:v>#N/A</c:v>
                </c:pt>
                <c:pt idx="184">
                  <c:v>#N/A</c:v>
                </c:pt>
                <c:pt idx="185">
                  <c:v>106.16</c:v>
                </c:pt>
                <c:pt idx="186">
                  <c:v>106.3</c:v>
                </c:pt>
                <c:pt idx="187">
                  <c:v>105.99</c:v>
                </c:pt>
                <c:pt idx="188">
                  <c:v>106.4</c:v>
                </c:pt>
                <c:pt idx="189">
                  <c:v>107.05</c:v>
                </c:pt>
                <c:pt idx="190">
                  <c:v>#N/A</c:v>
                </c:pt>
                <c:pt idx="191">
                  <c:v>#N/A</c:v>
                </c:pt>
                <c:pt idx="192">
                  <c:v>106.95</c:v>
                </c:pt>
                <c:pt idx="193">
                  <c:v>107.43</c:v>
                </c:pt>
                <c:pt idx="194">
                  <c:v>107.64</c:v>
                </c:pt>
                <c:pt idx="195">
                  <c:v>108.03</c:v>
                </c:pt>
                <c:pt idx="196">
                  <c:v>108.2</c:v>
                </c:pt>
                <c:pt idx="197">
                  <c:v>#N/A</c:v>
                </c:pt>
                <c:pt idx="198">
                  <c:v>#N/A</c:v>
                </c:pt>
                <c:pt idx="199">
                  <c:v>#N/A</c:v>
                </c:pt>
                <c:pt idx="200">
                  <c:v>108.19</c:v>
                </c:pt>
                <c:pt idx="201">
                  <c:v>108.21</c:v>
                </c:pt>
                <c:pt idx="202">
                  <c:v>108.13</c:v>
                </c:pt>
                <c:pt idx="203">
                  <c:v>108</c:v>
                </c:pt>
                <c:pt idx="204">
                  <c:v>#N/A</c:v>
                </c:pt>
                <c:pt idx="205">
                  <c:v>#N/A</c:v>
                </c:pt>
                <c:pt idx="206">
                  <c:v>#N/A</c:v>
                </c:pt>
                <c:pt idx="207">
                  <c:v>107.66</c:v>
                </c:pt>
                <c:pt idx="208">
                  <c:v>107.07</c:v>
                </c:pt>
                <c:pt idx="209">
                  <c:v>107.71</c:v>
                </c:pt>
                <c:pt idx="210">
                  <c:v>107.77</c:v>
                </c:pt>
                <c:pt idx="211">
                  <c:v>#N/A</c:v>
                </c:pt>
                <c:pt idx="212">
                  <c:v>#N/A</c:v>
                </c:pt>
                <c:pt idx="213">
                  <c:v>107.95</c:v>
                </c:pt>
                <c:pt idx="214">
                  <c:v>108.17</c:v>
                </c:pt>
                <c:pt idx="215">
                  <c:v>107.84</c:v>
                </c:pt>
                <c:pt idx="216">
                  <c:v>107.14</c:v>
                </c:pt>
                <c:pt idx="217">
                  <c:v>106.82</c:v>
                </c:pt>
                <c:pt idx="218">
                  <c:v>#N/A</c:v>
                </c:pt>
                <c:pt idx="219">
                  <c:v>#N/A</c:v>
                </c:pt>
                <c:pt idx="220">
                  <c:v>106.8</c:v>
                </c:pt>
                <c:pt idx="221">
                  <c:v>107.39</c:v>
                </c:pt>
                <c:pt idx="222">
                  <c:v>107.09</c:v>
                </c:pt>
                <c:pt idx="223">
                  <c:v>107.33</c:v>
                </c:pt>
                <c:pt idx="224">
                  <c:v>108</c:v>
                </c:pt>
                <c:pt idx="225">
                  <c:v>#N/A</c:v>
                </c:pt>
                <c:pt idx="226">
                  <c:v>#N/A</c:v>
                </c:pt>
                <c:pt idx="227">
                  <c:v>#N/A</c:v>
                </c:pt>
                <c:pt idx="228">
                  <c:v>108.33</c:v>
                </c:pt>
                <c:pt idx="229">
                  <c:v>108.68</c:v>
                </c:pt>
                <c:pt idx="230">
                  <c:v>108.75</c:v>
                </c:pt>
                <c:pt idx="231">
                  <c:v>108.67</c:v>
                </c:pt>
                <c:pt idx="232">
                  <c:v>#N/A</c:v>
                </c:pt>
                <c:pt idx="233">
                  <c:v>#N/A</c:v>
                </c:pt>
                <c:pt idx="234">
                  <c:v>108.49</c:v>
                </c:pt>
                <c:pt idx="235">
                  <c:v>#N/A</c:v>
                </c:pt>
                <c:pt idx="236">
                  <c:v>108.38</c:v>
                </c:pt>
                <c:pt idx="237">
                  <c:v>108.61</c:v>
                </c:pt>
                <c:pt idx="238">
                  <c:v>108.7</c:v>
                </c:pt>
                <c:pt idx="239">
                  <c:v>#N/A</c:v>
                </c:pt>
                <c:pt idx="240">
                  <c:v>#N/A</c:v>
                </c:pt>
                <c:pt idx="241">
                  <c:v>108.76</c:v>
                </c:pt>
                <c:pt idx="242">
                  <c:v>108.97</c:v>
                </c:pt>
                <c:pt idx="243">
                  <c:v>108.84</c:v>
                </c:pt>
                <c:pt idx="244">
                  <c:v>108.83</c:v>
                </c:pt>
                <c:pt idx="245">
                  <c:v>107.98</c:v>
                </c:pt>
                <c:pt idx="246">
                  <c:v>#N/A</c:v>
                </c:pt>
                <c:pt idx="247">
                  <c:v>#N/A</c:v>
                </c:pt>
                <c:pt idx="248">
                  <c:v>#N/A</c:v>
                </c:pt>
                <c:pt idx="249">
                  <c:v>108.77</c:v>
                </c:pt>
                <c:pt idx="250">
                  <c:v>109.06</c:v>
                </c:pt>
                <c:pt idx="251">
                  <c:v>108.7</c:v>
                </c:pt>
                <c:pt idx="252">
                  <c:v>109.35</c:v>
                </c:pt>
                <c:pt idx="253">
                  <c:v>#N/A</c:v>
                </c:pt>
                <c:pt idx="254">
                  <c:v>#N/A</c:v>
                </c:pt>
                <c:pt idx="255">
                  <c:v>109.03</c:v>
                </c:pt>
                <c:pt idx="256">
                  <c:v>109.14</c:v>
                </c:pt>
                <c:pt idx="257">
                  <c:v>109.04</c:v>
                </c:pt>
                <c:pt idx="258">
                  <c:v>108.73</c:v>
                </c:pt>
                <c:pt idx="259">
                  <c:v>108.57</c:v>
                </c:pt>
                <c:pt idx="260">
                  <c:v>#N/A</c:v>
                </c:pt>
                <c:pt idx="261">
                  <c:v>#N/A</c:v>
                </c:pt>
                <c:pt idx="262">
                  <c:v>108.8</c:v>
                </c:pt>
                <c:pt idx="263">
                  <c:v>108.53</c:v>
                </c:pt>
                <c:pt idx="264">
                  <c:v>108.5</c:v>
                </c:pt>
                <c:pt idx="265">
                  <c:v>108.48</c:v>
                </c:pt>
                <c:pt idx="266">
                  <c:v>108.66</c:v>
                </c:pt>
                <c:pt idx="267">
                  <c:v>#N/A</c:v>
                </c:pt>
                <c:pt idx="268">
                  <c:v>#N/A</c:v>
                </c:pt>
                <c:pt idx="269">
                  <c:v>108.78</c:v>
                </c:pt>
                <c:pt idx="270">
                  <c:v>109.05</c:v>
                </c:pt>
                <c:pt idx="271">
                  <c:v>109.11</c:v>
                </c:pt>
                <c:pt idx="272">
                  <c:v>109.39</c:v>
                </c:pt>
                <c:pt idx="273">
                  <c:v>109.47</c:v>
                </c:pt>
                <c:pt idx="274">
                  <c:v>#N/A</c:v>
                </c:pt>
                <c:pt idx="275">
                  <c:v>#N/A</c:v>
                </c:pt>
                <c:pt idx="276">
                  <c:v>109.66</c:v>
                </c:pt>
                <c:pt idx="277">
                  <c:v>109.13</c:v>
                </c:pt>
                <c:pt idx="278">
                  <c:v>108.55</c:v>
                </c:pt>
                <c:pt idx="279">
                  <c:v>108.86</c:v>
                </c:pt>
                <c:pt idx="280">
                  <c:v>108.78</c:v>
                </c:pt>
                <c:pt idx="281">
                  <c:v>#N/A</c:v>
                </c:pt>
                <c:pt idx="282">
                  <c:v>#N/A</c:v>
                </c:pt>
                <c:pt idx="283">
                  <c:v>108.58</c:v>
                </c:pt>
                <c:pt idx="284">
                  <c:v>108.64</c:v>
                </c:pt>
                <c:pt idx="285">
                  <c:v>108.74</c:v>
                </c:pt>
                <c:pt idx="286">
                  <c:v>108.58</c:v>
                </c:pt>
                <c:pt idx="287">
                  <c:v>109.5</c:v>
                </c:pt>
                <c:pt idx="288">
                  <c:v>#N/A</c:v>
                </c:pt>
                <c:pt idx="289">
                  <c:v>#N/A</c:v>
                </c:pt>
                <c:pt idx="290">
                  <c:v>109.39</c:v>
                </c:pt>
                <c:pt idx="291">
                  <c:v>109.54</c:v>
                </c:pt>
                <c:pt idx="292">
                  <c:v>109.44</c:v>
                </c:pt>
                <c:pt idx="293">
                  <c:v>109.58</c:v>
                </c:pt>
                <c:pt idx="294">
                  <c:v>109.39</c:v>
                </c:pt>
                <c:pt idx="295">
                  <c:v>#N/A</c:v>
                </c:pt>
                <c:pt idx="296">
                  <c:v>#N/A</c:v>
                </c:pt>
                <c:pt idx="297">
                  <c:v>109.42</c:v>
                </c:pt>
                <c:pt idx="298">
                  <c:v>109.4</c:v>
                </c:pt>
                <c:pt idx="299">
                  <c:v>109.38</c:v>
                </c:pt>
                <c:pt idx="300">
                  <c:v>109.55</c:v>
                </c:pt>
                <c:pt idx="301">
                  <c:v>109.49</c:v>
                </c:pt>
                <c:pt idx="302">
                  <c:v>#N/A</c:v>
                </c:pt>
                <c:pt idx="303">
                  <c:v>#N/A</c:v>
                </c:pt>
                <c:pt idx="304">
                  <c:v>109.12</c:v>
                </c:pt>
                <c:pt idx="305">
                  <c:v>#N/A</c:v>
                </c:pt>
                <c:pt idx="306">
                  <c:v>#N/A</c:v>
                </c:pt>
                <c:pt idx="307">
                  <c:v>#N/A</c:v>
                </c:pt>
                <c:pt idx="308">
                  <c:v>#N/A</c:v>
                </c:pt>
                <c:pt idx="309">
                  <c:v>#N/A</c:v>
                </c:pt>
                <c:pt idx="310">
                  <c:v>#N/A</c:v>
                </c:pt>
                <c:pt idx="311">
                  <c:v>108.05</c:v>
                </c:pt>
                <c:pt idx="312">
                  <c:v>108.44</c:v>
                </c:pt>
                <c:pt idx="313">
                  <c:v>107.82</c:v>
                </c:pt>
                <c:pt idx="314">
                  <c:v>109.22</c:v>
                </c:pt>
                <c:pt idx="315">
                  <c:v>109.54</c:v>
                </c:pt>
                <c:pt idx="316">
                  <c:v>#N/A</c:v>
                </c:pt>
                <c:pt idx="317">
                  <c:v>#N/A</c:v>
                </c:pt>
                <c:pt idx="318">
                  <c:v>#N/A</c:v>
                </c:pt>
                <c:pt idx="319">
                  <c:v>110.08</c:v>
                </c:pt>
                <c:pt idx="320">
                  <c:v>109.93</c:v>
                </c:pt>
                <c:pt idx="321">
                  <c:v>109.93</c:v>
                </c:pt>
                <c:pt idx="322">
                  <c:v>110.2</c:v>
                </c:pt>
                <c:pt idx="323">
                  <c:v>#N/A</c:v>
                </c:pt>
                <c:pt idx="324">
                  <c:v>#N/A</c:v>
                </c:pt>
                <c:pt idx="325">
                  <c:v>110.19</c:v>
                </c:pt>
                <c:pt idx="326">
                  <c:v>110</c:v>
                </c:pt>
                <c:pt idx="327">
                  <c:v>109.88</c:v>
                </c:pt>
                <c:pt idx="328">
                  <c:v>109.68</c:v>
                </c:pt>
                <c:pt idx="329">
                  <c:v>109.55</c:v>
                </c:pt>
                <c:pt idx="330">
                  <c:v>#N/A</c:v>
                </c:pt>
                <c:pt idx="331">
                  <c:v>#N/A</c:v>
                </c:pt>
                <c:pt idx="332">
                  <c:v>108.93</c:v>
                </c:pt>
                <c:pt idx="333">
                  <c:v>108.98</c:v>
                </c:pt>
                <c:pt idx="334">
                  <c:v>109.08</c:v>
                </c:pt>
                <c:pt idx="335">
                  <c:v>108.95</c:v>
                </c:pt>
                <c:pt idx="336">
                  <c:v>109.03</c:v>
                </c:pt>
                <c:pt idx="337">
                  <c:v>#N/A</c:v>
                </c:pt>
                <c:pt idx="338">
                  <c:v>#N/A</c:v>
                </c:pt>
                <c:pt idx="339">
                  <c:v>108.52</c:v>
                </c:pt>
                <c:pt idx="340">
                  <c:v>108.61</c:v>
                </c:pt>
                <c:pt idx="341">
                  <c:v>109.43</c:v>
                </c:pt>
                <c:pt idx="342">
                  <c:v>109.89</c:v>
                </c:pt>
                <c:pt idx="343">
                  <c:v>109.89</c:v>
                </c:pt>
                <c:pt idx="344">
                  <c:v>#N/A</c:v>
                </c:pt>
                <c:pt idx="345">
                  <c:v>#N/A</c:v>
                </c:pt>
                <c:pt idx="346">
                  <c:v>109.64</c:v>
                </c:pt>
                <c:pt idx="347">
                  <c:v>#N/A</c:v>
                </c:pt>
                <c:pt idx="348">
                  <c:v>109.85</c:v>
                </c:pt>
                <c:pt idx="349">
                  <c:v>109.88</c:v>
                </c:pt>
                <c:pt idx="350">
                  <c:v>109.85</c:v>
                </c:pt>
                <c:pt idx="351">
                  <c:v>#N/A</c:v>
                </c:pt>
                <c:pt idx="352">
                  <c:v>#N/A</c:v>
                </c:pt>
                <c:pt idx="353">
                  <c:v>109.81</c:v>
                </c:pt>
                <c:pt idx="354">
                  <c:v>109.75</c:v>
                </c:pt>
                <c:pt idx="355">
                  <c:v>110.05</c:v>
                </c:pt>
                <c:pt idx="356">
                  <c:v>111.2</c:v>
                </c:pt>
                <c:pt idx="357">
                  <c:v>112.05</c:v>
                </c:pt>
                <c:pt idx="358">
                  <c:v>#N/A</c:v>
                </c:pt>
                <c:pt idx="359">
                  <c:v>#N/A</c:v>
                </c:pt>
                <c:pt idx="360">
                  <c:v>#N/A</c:v>
                </c:pt>
                <c:pt idx="361">
                  <c:v>110.92</c:v>
                </c:pt>
                <c:pt idx="362">
                  <c:v>110.31</c:v>
                </c:pt>
                <c:pt idx="363">
                  <c:v>110.31</c:v>
                </c:pt>
                <c:pt idx="364">
                  <c:v>109.4</c:v>
                </c:pt>
                <c:pt idx="365">
                  <c:v>#N/A</c:v>
                </c:pt>
                <c:pt idx="366">
                  <c:v>#N/A</c:v>
                </c:pt>
                <c:pt idx="367">
                  <c:v>107.67</c:v>
                </c:pt>
                <c:pt idx="368">
                  <c:v>108.32</c:v>
                </c:pt>
                <c:pt idx="369">
                  <c:v>107.35</c:v>
                </c:pt>
                <c:pt idx="370">
                  <c:v>107.31</c:v>
                </c:pt>
                <c:pt idx="371">
                  <c:v>106.24</c:v>
                </c:pt>
                <c:pt idx="372">
                  <c:v>#N/A</c:v>
                </c:pt>
                <c:pt idx="373">
                  <c:v>#N/A</c:v>
                </c:pt>
                <c:pt idx="374">
                  <c:v>102.1</c:v>
                </c:pt>
                <c:pt idx="375">
                  <c:v>103.25</c:v>
                </c:pt>
                <c:pt idx="376">
                  <c:v>105</c:v>
                </c:pt>
                <c:pt idx="377">
                  <c:v>104</c:v>
                </c:pt>
                <c:pt idx="378">
                  <c:v>105.08</c:v>
                </c:pt>
                <c:pt idx="379">
                  <c:v>#N/A</c:v>
                </c:pt>
                <c:pt idx="380">
                  <c:v>#N/A</c:v>
                </c:pt>
                <c:pt idx="381">
                  <c:v>106.9</c:v>
                </c:pt>
                <c:pt idx="382">
                  <c:v>106.58</c:v>
                </c:pt>
                <c:pt idx="383">
                  <c:v>107.35</c:v>
                </c:pt>
                <c:pt idx="384">
                  <c:v>108.85</c:v>
                </c:pt>
                <c:pt idx="385">
                  <c:v>#N/A</c:v>
                </c:pt>
                <c:pt idx="386">
                  <c:v>#N/A</c:v>
                </c:pt>
                <c:pt idx="387">
                  <c:v>#N/A</c:v>
                </c:pt>
                <c:pt idx="388">
                  <c:v>110.18</c:v>
                </c:pt>
                <c:pt idx="389">
                  <c:v>110.45</c:v>
                </c:pt>
                <c:pt idx="390">
                  <c:v>111.13</c:v>
                </c:pt>
                <c:pt idx="391">
                  <c:v>110.74</c:v>
                </c:pt>
                <c:pt idx="392">
                  <c:v>108.4</c:v>
                </c:pt>
                <c:pt idx="393">
                  <c:v>#N/A</c:v>
                </c:pt>
                <c:pt idx="394">
                  <c:v>#N/A</c:v>
                </c:pt>
                <c:pt idx="395">
                  <c:v>107.55</c:v>
                </c:pt>
                <c:pt idx="396">
                  <c:v>108.7</c:v>
                </c:pt>
                <c:pt idx="397">
                  <c:v>107.58</c:v>
                </c:pt>
                <c:pt idx="398">
                  <c:v>107.48</c:v>
                </c:pt>
                <c:pt idx="399">
                  <c:v>108.1</c:v>
                </c:pt>
                <c:pt idx="400">
                  <c:v>#N/A</c:v>
                </c:pt>
                <c:pt idx="401">
                  <c:v>#N/A</c:v>
                </c:pt>
                <c:pt idx="402">
                  <c:v>108.95</c:v>
                </c:pt>
                <c:pt idx="403">
                  <c:v>108.86</c:v>
                </c:pt>
                <c:pt idx="404">
                  <c:v>108.86</c:v>
                </c:pt>
                <c:pt idx="405">
                  <c:v>108.96</c:v>
                </c:pt>
                <c:pt idx="406">
                  <c:v>108.6</c:v>
                </c:pt>
                <c:pt idx="407">
                  <c:v>#N/A</c:v>
                </c:pt>
                <c:pt idx="408">
                  <c:v>#N/A</c:v>
                </c:pt>
                <c:pt idx="409">
                  <c:v>108.26</c:v>
                </c:pt>
                <c:pt idx="410">
                  <c:v>107.65</c:v>
                </c:pt>
                <c:pt idx="411">
                  <c:v>107.17</c:v>
                </c:pt>
                <c:pt idx="412">
                  <c:v>107.69</c:v>
                </c:pt>
                <c:pt idx="413">
                  <c:v>107.93</c:v>
                </c:pt>
                <c:pt idx="414">
                  <c:v>#N/A</c:v>
                </c:pt>
                <c:pt idx="415">
                  <c:v>#N/A</c:v>
                </c:pt>
                <c:pt idx="416">
                  <c:v>107.86</c:v>
                </c:pt>
                <c:pt idx="417">
                  <c:v>107.8</c:v>
                </c:pt>
                <c:pt idx="418">
                  <c:v>107.84</c:v>
                </c:pt>
                <c:pt idx="419">
                  <c:v>107.8</c:v>
                </c:pt>
                <c:pt idx="420">
                  <c:v>107.7</c:v>
                </c:pt>
                <c:pt idx="421">
                  <c:v>#N/A</c:v>
                </c:pt>
                <c:pt idx="422">
                  <c:v>#N/A</c:v>
                </c:pt>
                <c:pt idx="423">
                  <c:v>107.58</c:v>
                </c:pt>
                <c:pt idx="424">
                  <c:v>107.28</c:v>
                </c:pt>
                <c:pt idx="425">
                  <c:v>#N/A</c:v>
                </c:pt>
                <c:pt idx="426">
                  <c:v>106.58</c:v>
                </c:pt>
                <c:pt idx="427">
                  <c:v>107.1</c:v>
                </c:pt>
                <c:pt idx="428">
                  <c:v>#N/A</c:v>
                </c:pt>
                <c:pt idx="429">
                  <c:v>#N/A</c:v>
                </c:pt>
                <c:pt idx="430">
                  <c:v>#N/A</c:v>
                </c:pt>
                <c:pt idx="431">
                  <c:v>#N/A</c:v>
                </c:pt>
                <c:pt idx="432">
                  <c:v>#N/A</c:v>
                </c:pt>
                <c:pt idx="433">
                  <c:v>106.26</c:v>
                </c:pt>
                <c:pt idx="434">
                  <c:v>106.4</c:v>
                </c:pt>
                <c:pt idx="435">
                  <c:v>#N/A</c:v>
                </c:pt>
                <c:pt idx="436">
                  <c:v>#N/A</c:v>
                </c:pt>
                <c:pt idx="437">
                  <c:v>106.94</c:v>
                </c:pt>
                <c:pt idx="438">
                  <c:v>107.51</c:v>
                </c:pt>
                <c:pt idx="439">
                  <c:v>107.22</c:v>
                </c:pt>
                <c:pt idx="440">
                  <c:v>106.87</c:v>
                </c:pt>
                <c:pt idx="441">
                  <c:v>107.42</c:v>
                </c:pt>
                <c:pt idx="442">
                  <c:v>#N/A</c:v>
                </c:pt>
                <c:pt idx="443">
                  <c:v>#N/A</c:v>
                </c:pt>
                <c:pt idx="444">
                  <c:v>107.11</c:v>
                </c:pt>
                <c:pt idx="445">
                  <c:v>107.4</c:v>
                </c:pt>
                <c:pt idx="446">
                  <c:v>107.98</c:v>
                </c:pt>
                <c:pt idx="447">
                  <c:v>107.73</c:v>
                </c:pt>
                <c:pt idx="448">
                  <c:v>107.74</c:v>
                </c:pt>
                <c:pt idx="449">
                  <c:v>#N/A</c:v>
                </c:pt>
                <c:pt idx="450">
                  <c:v>#N/A</c:v>
                </c:pt>
                <c:pt idx="451">
                  <c:v>107.68</c:v>
                </c:pt>
                <c:pt idx="452">
                  <c:v>107.75</c:v>
                </c:pt>
                <c:pt idx="453">
                  <c:v>107.52</c:v>
                </c:pt>
                <c:pt idx="454">
                  <c:v>107.87</c:v>
                </c:pt>
                <c:pt idx="455">
                  <c:v>107.14</c:v>
                </c:pt>
                <c:pt idx="456">
                  <c:v>#N/A</c:v>
                </c:pt>
                <c:pt idx="457">
                  <c:v>#N/A</c:v>
                </c:pt>
                <c:pt idx="458">
                  <c:v>107.75</c:v>
                </c:pt>
                <c:pt idx="459">
                  <c:v>107.56</c:v>
                </c:pt>
                <c:pt idx="460">
                  <c:v>108.65</c:v>
                </c:pt>
                <c:pt idx="461">
                  <c:v>109</c:v>
                </c:pt>
                <c:pt idx="462">
                  <c:v>109.13</c:v>
                </c:pt>
                <c:pt idx="463">
                  <c:v>#N/A</c:v>
                </c:pt>
                <c:pt idx="464">
                  <c:v>#N/A</c:v>
                </c:pt>
                <c:pt idx="465">
                  <c:v>109.46</c:v>
                </c:pt>
                <c:pt idx="466">
                  <c:v>108.1</c:v>
                </c:pt>
                <c:pt idx="467">
                  <c:v>107.5</c:v>
                </c:pt>
                <c:pt idx="468">
                  <c:v>106.9</c:v>
                </c:pt>
                <c:pt idx="469">
                  <c:v>106.85</c:v>
                </c:pt>
                <c:pt idx="470">
                  <c:v>#N/A</c:v>
                </c:pt>
                <c:pt idx="471">
                  <c:v>#N/A</c:v>
                </c:pt>
                <c:pt idx="472">
                  <c:v>107.22</c:v>
                </c:pt>
                <c:pt idx="473">
                  <c:v>107.31</c:v>
                </c:pt>
                <c:pt idx="474">
                  <c:v>107.34</c:v>
                </c:pt>
                <c:pt idx="475">
                  <c:v>106.8</c:v>
                </c:pt>
                <c:pt idx="476">
                  <c:v>106.92</c:v>
                </c:pt>
                <c:pt idx="477">
                  <c:v>#N/A</c:v>
                </c:pt>
                <c:pt idx="478">
                  <c:v>#N/A</c:v>
                </c:pt>
                <c:pt idx="479">
                  <c:v>106.87</c:v>
                </c:pt>
                <c:pt idx="480">
                  <c:v>107.15</c:v>
                </c:pt>
                <c:pt idx="481">
                  <c:v>106.55</c:v>
                </c:pt>
                <c:pt idx="482">
                  <c:v>107.1</c:v>
                </c:pt>
                <c:pt idx="483">
                  <c:v>107.11</c:v>
                </c:pt>
                <c:pt idx="484">
                  <c:v>#N/A</c:v>
                </c:pt>
                <c:pt idx="485">
                  <c:v>#N/A</c:v>
                </c:pt>
                <c:pt idx="486">
                  <c:v>107.22</c:v>
                </c:pt>
                <c:pt idx="487">
                  <c:v>107.72</c:v>
                </c:pt>
                <c:pt idx="488">
                  <c:v>107.69</c:v>
                </c:pt>
                <c:pt idx="489">
                  <c:v>107.48</c:v>
                </c:pt>
                <c:pt idx="490">
                  <c:v>107.5</c:v>
                </c:pt>
                <c:pt idx="491">
                  <c:v>#N/A</c:v>
                </c:pt>
                <c:pt idx="492">
                  <c:v>#N/A</c:v>
                </c:pt>
                <c:pt idx="493">
                  <c:v>107.64</c:v>
                </c:pt>
                <c:pt idx="494">
                  <c:v>107.32</c:v>
                </c:pt>
                <c:pt idx="495">
                  <c:v>107.67</c:v>
                </c:pt>
                <c:pt idx="496">
                  <c:v>107.28</c:v>
                </c:pt>
                <c:pt idx="497">
                  <c:v>106.95</c:v>
                </c:pt>
                <c:pt idx="498">
                  <c:v>#N/A</c:v>
                </c:pt>
                <c:pt idx="499">
                  <c:v>#N/A</c:v>
                </c:pt>
                <c:pt idx="500">
                  <c:v>106.83</c:v>
                </c:pt>
                <c:pt idx="501">
                  <c:v>107.24</c:v>
                </c:pt>
                <c:pt idx="502">
                  <c:v>107.28</c:v>
                </c:pt>
                <c:pt idx="503">
                  <c:v>106.95</c:v>
                </c:pt>
                <c:pt idx="504">
                  <c:v>107.26</c:v>
                </c:pt>
                <c:pt idx="505">
                  <c:v>#N/A</c:v>
                </c:pt>
                <c:pt idx="506">
                  <c:v>#N/A</c:v>
                </c:pt>
                <c:pt idx="507">
                  <c:v>107.5</c:v>
                </c:pt>
                <c:pt idx="508">
                  <c:v>107.22</c:v>
                </c:pt>
                <c:pt idx="509">
                  <c:v>106.86</c:v>
                </c:pt>
                <c:pt idx="510">
                  <c:v>#N/A</c:v>
                </c:pt>
                <c:pt idx="511">
                  <c:v>#N/A</c:v>
                </c:pt>
                <c:pt idx="512">
                  <c:v>#N/A</c:v>
                </c:pt>
                <c:pt idx="513">
                  <c:v>#N/A</c:v>
                </c:pt>
                <c:pt idx="514">
                  <c:v>105.82</c:v>
                </c:pt>
                <c:pt idx="515">
                  <c:v>105.33</c:v>
                </c:pt>
                <c:pt idx="516">
                  <c:v>104.94</c:v>
                </c:pt>
                <c:pt idx="517">
                  <c:v>105.08</c:v>
                </c:pt>
                <c:pt idx="518">
                  <c:v>104.55</c:v>
                </c:pt>
                <c:pt idx="519">
                  <c:v>#N/A</c:v>
                </c:pt>
                <c:pt idx="520">
                  <c:v>#N/A</c:v>
                </c:pt>
                <c:pt idx="521">
                  <c:v>106.2</c:v>
                </c:pt>
                <c:pt idx="522">
                  <c:v>106.12</c:v>
                </c:pt>
                <c:pt idx="523">
                  <c:v>105.6</c:v>
                </c:pt>
                <c:pt idx="524">
                  <c:v>105.53</c:v>
                </c:pt>
                <c:pt idx="525">
                  <c:v>105.58</c:v>
                </c:pt>
                <c:pt idx="526">
                  <c:v>#N/A</c:v>
                </c:pt>
                <c:pt idx="527">
                  <c:v>#N/A</c:v>
                </c:pt>
                <c:pt idx="528">
                  <c:v>#N/A</c:v>
                </c:pt>
                <c:pt idx="529">
                  <c:v>106.16</c:v>
                </c:pt>
                <c:pt idx="530">
                  <c:v>106.6</c:v>
                </c:pt>
                <c:pt idx="531">
                  <c:v>106.66</c:v>
                </c:pt>
                <c:pt idx="532">
                  <c:v>106.96</c:v>
                </c:pt>
                <c:pt idx="533">
                  <c:v>#N/A</c:v>
                </c:pt>
                <c:pt idx="534">
                  <c:v>#N/A</c:v>
                </c:pt>
                <c:pt idx="535">
                  <c:v>106.53</c:v>
                </c:pt>
                <c:pt idx="536">
                  <c:v>105.75</c:v>
                </c:pt>
                <c:pt idx="537">
                  <c:v>105.2</c:v>
                </c:pt>
                <c:pt idx="538">
                  <c:v>106.09</c:v>
                </c:pt>
                <c:pt idx="539">
                  <c:v>105.67</c:v>
                </c:pt>
                <c:pt idx="540">
                  <c:v>#N/A</c:v>
                </c:pt>
                <c:pt idx="541">
                  <c:v>#N/A</c:v>
                </c:pt>
                <c:pt idx="542">
                  <c:v>105.79</c:v>
                </c:pt>
                <c:pt idx="543">
                  <c:v>106</c:v>
                </c:pt>
                <c:pt idx="544">
                  <c:v>106.45</c:v>
                </c:pt>
                <c:pt idx="545">
                  <c:v>105.92</c:v>
                </c:pt>
                <c:pt idx="546">
                  <c:v>106.65</c:v>
                </c:pt>
                <c:pt idx="547">
                  <c:v>#N/A</c:v>
                </c:pt>
                <c:pt idx="548">
                  <c:v>#N/A</c:v>
                </c:pt>
                <c:pt idx="549">
                  <c:v>105.37</c:v>
                </c:pt>
                <c:pt idx="550">
                  <c:v>105.87</c:v>
                </c:pt>
                <c:pt idx="551">
                  <c:v>106.01</c:v>
                </c:pt>
                <c:pt idx="552">
                  <c:v>106.23</c:v>
                </c:pt>
                <c:pt idx="553">
                  <c:v>106.15</c:v>
                </c:pt>
                <c:pt idx="554">
                  <c:v>#N/A</c:v>
                </c:pt>
                <c:pt idx="555">
                  <c:v>#N/A</c:v>
                </c:pt>
                <c:pt idx="556">
                  <c:v>106.27</c:v>
                </c:pt>
                <c:pt idx="557">
                  <c:v>106.3</c:v>
                </c:pt>
                <c:pt idx="558">
                  <c:v>105.95</c:v>
                </c:pt>
                <c:pt idx="559">
                  <c:v>106.2</c:v>
                </c:pt>
                <c:pt idx="560">
                  <c:v>106.15</c:v>
                </c:pt>
                <c:pt idx="561">
                  <c:v>#N/A</c:v>
                </c:pt>
                <c:pt idx="562">
                  <c:v>#N/A</c:v>
                </c:pt>
                <c:pt idx="563">
                  <c:v>106.15</c:v>
                </c:pt>
                <c:pt idx="564">
                  <c:v>105.68</c:v>
                </c:pt>
                <c:pt idx="565">
                  <c:v>105.28</c:v>
                </c:pt>
                <c:pt idx="566">
                  <c:v>105.05</c:v>
                </c:pt>
                <c:pt idx="567">
                  <c:v>104.82</c:v>
                </c:pt>
                <c:pt idx="568">
                  <c:v>#N/A</c:v>
                </c:pt>
                <c:pt idx="569">
                  <c:v>#N/A</c:v>
                </c:pt>
                <c:pt idx="570">
                  <c:v>#N/A</c:v>
                </c:pt>
                <c:pt idx="571">
                  <c:v>#N/A</c:v>
                </c:pt>
                <c:pt idx="572">
                  <c:v>105.13</c:v>
                </c:pt>
                <c:pt idx="573">
                  <c:v>105.43</c:v>
                </c:pt>
                <c:pt idx="574">
                  <c:v>105.53</c:v>
                </c:pt>
                <c:pt idx="575">
                  <c:v>#N/A</c:v>
                </c:pt>
                <c:pt idx="576">
                  <c:v>#N/A</c:v>
                </c:pt>
                <c:pt idx="577">
                  <c:v>105.39</c:v>
                </c:pt>
                <c:pt idx="578">
                  <c:v>105.47</c:v>
                </c:pt>
                <c:pt idx="579">
                  <c:v>105.79</c:v>
                </c:pt>
                <c:pt idx="580">
                  <c:v>105.54</c:v>
                </c:pt>
                <c:pt idx="581">
                  <c:v>105.56</c:v>
                </c:pt>
                <c:pt idx="582">
                  <c:v>#N/A</c:v>
                </c:pt>
                <c:pt idx="583">
                  <c:v>#N/A</c:v>
                </c:pt>
                <c:pt idx="584">
                  <c:v>105.58</c:v>
                </c:pt>
                <c:pt idx="585">
                  <c:v>105.65</c:v>
                </c:pt>
                <c:pt idx="586">
                  <c:v>105.65</c:v>
                </c:pt>
                <c:pt idx="587">
                  <c:v>106</c:v>
                </c:pt>
                <c:pt idx="588">
                  <c:v>105.96</c:v>
                </c:pt>
                <c:pt idx="589">
                  <c:v>#N/A</c:v>
                </c:pt>
                <c:pt idx="590">
                  <c:v>#N/A</c:v>
                </c:pt>
                <c:pt idx="591">
                  <c:v>105.65</c:v>
                </c:pt>
                <c:pt idx="592">
                  <c:v>105.37</c:v>
                </c:pt>
                <c:pt idx="593">
                  <c:v>105.43</c:v>
                </c:pt>
                <c:pt idx="594">
                  <c:v>105.24</c:v>
                </c:pt>
                <c:pt idx="595">
                  <c:v>105.25</c:v>
                </c:pt>
                <c:pt idx="596">
                  <c:v>#N/A</c:v>
                </c:pt>
                <c:pt idx="597">
                  <c:v>#N/A</c:v>
                </c:pt>
                <c:pt idx="598">
                  <c:v>105.39</c:v>
                </c:pt>
                <c:pt idx="599">
                  <c:v>105.57</c:v>
                </c:pt>
                <c:pt idx="600">
                  <c:v>105.23</c:v>
                </c:pt>
                <c:pt idx="601">
                  <c:v>104.67</c:v>
                </c:pt>
                <c:pt idx="602">
                  <c:v>104.72</c:v>
                </c:pt>
                <c:pt idx="603">
                  <c:v>#N/A</c:v>
                </c:pt>
                <c:pt idx="604">
                  <c:v>#N/A</c:v>
                </c:pt>
                <c:pt idx="605">
                  <c:v>104.88</c:v>
                </c:pt>
                <c:pt idx="606">
                  <c:v>104.79</c:v>
                </c:pt>
                <c:pt idx="607">
                  <c:v>104.22</c:v>
                </c:pt>
                <c:pt idx="608">
                  <c:v>104.39</c:v>
                </c:pt>
                <c:pt idx="609">
                  <c:v>104.58</c:v>
                </c:pt>
                <c:pt idx="610">
                  <c:v>#N/A</c:v>
                </c:pt>
                <c:pt idx="611">
                  <c:v>#N/A</c:v>
                </c:pt>
                <c:pt idx="612">
                  <c:v>104.74</c:v>
                </c:pt>
                <c:pt idx="613">
                  <c:v>#N/A</c:v>
                </c:pt>
                <c:pt idx="614">
                  <c:v>104.9</c:v>
                </c:pt>
                <c:pt idx="615">
                  <c:v>104.28</c:v>
                </c:pt>
                <c:pt idx="616">
                  <c:v>103.69</c:v>
                </c:pt>
                <c:pt idx="617">
                  <c:v>#N/A</c:v>
                </c:pt>
                <c:pt idx="618">
                  <c:v>#N/A</c:v>
                </c:pt>
                <c:pt idx="619">
                  <c:v>103.33</c:v>
                </c:pt>
                <c:pt idx="620">
                  <c:v>105.1</c:v>
                </c:pt>
                <c:pt idx="621">
                  <c:v>105.14</c:v>
                </c:pt>
                <c:pt idx="622">
                  <c:v>105.28</c:v>
                </c:pt>
                <c:pt idx="623">
                  <c:v>104.92</c:v>
                </c:pt>
                <c:pt idx="624">
                  <c:v>#N/A</c:v>
                </c:pt>
                <c:pt idx="625">
                  <c:v>#N/A</c:v>
                </c:pt>
                <c:pt idx="626">
                  <c:v>104.68</c:v>
                </c:pt>
                <c:pt idx="627">
                  <c:v>104.48</c:v>
                </c:pt>
                <c:pt idx="628">
                  <c:v>104.07</c:v>
                </c:pt>
                <c:pt idx="629">
                  <c:v>103.84</c:v>
                </c:pt>
                <c:pt idx="630">
                  <c:v>103.87</c:v>
                </c:pt>
                <c:pt idx="631">
                  <c:v>#N/A</c:v>
                </c:pt>
                <c:pt idx="632">
                  <c:v>#N/A</c:v>
                </c:pt>
                <c:pt idx="633">
                  <c:v>#N/A</c:v>
                </c:pt>
                <c:pt idx="634">
                  <c:v>104.56</c:v>
                </c:pt>
                <c:pt idx="635">
                  <c:v>104.5</c:v>
                </c:pt>
                <c:pt idx="636">
                  <c:v>104.35</c:v>
                </c:pt>
                <c:pt idx="637">
                  <c:v>104.04</c:v>
                </c:pt>
                <c:pt idx="638">
                  <c:v>#N/A</c:v>
                </c:pt>
                <c:pt idx="639">
                  <c:v>#N/A</c:v>
                </c:pt>
                <c:pt idx="640">
                  <c:v>103.87</c:v>
                </c:pt>
                <c:pt idx="641">
                  <c:v>104.26</c:v>
                </c:pt>
                <c:pt idx="642">
                  <c:v>104.34</c:v>
                </c:pt>
                <c:pt idx="643">
                  <c:v>104.45</c:v>
                </c:pt>
                <c:pt idx="644">
                  <c:v>103.8</c:v>
                </c:pt>
                <c:pt idx="645">
                  <c:v>#N/A</c:v>
                </c:pt>
                <c:pt idx="646">
                  <c:v>#N/A</c:v>
                </c:pt>
                <c:pt idx="647">
                  <c:v>104.08</c:v>
                </c:pt>
                <c:pt idx="648">
                  <c:v>104.05</c:v>
                </c:pt>
                <c:pt idx="649">
                  <c:v>104.15</c:v>
                </c:pt>
                <c:pt idx="650">
                  <c:v>104.27</c:v>
                </c:pt>
                <c:pt idx="651">
                  <c:v>104.01</c:v>
                </c:pt>
                <c:pt idx="652">
                  <c:v>#N/A</c:v>
                </c:pt>
                <c:pt idx="653">
                  <c:v>#N/A</c:v>
                </c:pt>
                <c:pt idx="654">
                  <c:v>104.01</c:v>
                </c:pt>
                <c:pt idx="655">
                  <c:v>104.1</c:v>
                </c:pt>
                <c:pt idx="656">
                  <c:v>103.7</c:v>
                </c:pt>
                <c:pt idx="657">
                  <c:v>103.2</c:v>
                </c:pt>
                <c:pt idx="658">
                  <c:v>103.25</c:v>
                </c:pt>
                <c:pt idx="659">
                  <c:v>#N/A</c:v>
                </c:pt>
                <c:pt idx="660">
                  <c:v>#N/A</c:v>
                </c:pt>
                <c:pt idx="661">
                  <c:v>103.38</c:v>
                </c:pt>
                <c:pt idx="662">
                  <c:v>103.43</c:v>
                </c:pt>
                <c:pt idx="663">
                  <c:v>103.63</c:v>
                </c:pt>
                <c:pt idx="664">
                  <c:v>103.57</c:v>
                </c:pt>
                <c:pt idx="665">
                  <c:v>103.54</c:v>
                </c:pt>
                <c:pt idx="666">
                  <c:v>#N/A</c:v>
                </c:pt>
                <c:pt idx="667">
                  <c:v>#N/A</c:v>
                </c:pt>
                <c:pt idx="668">
                  <c:v>103.6</c:v>
                </c:pt>
                <c:pt idx="669">
                  <c:v>103.79</c:v>
                </c:pt>
                <c:pt idx="670">
                  <c:v>103.47</c:v>
                </c:pt>
                <c:pt idx="671">
                  <c:v>#N/A</c:v>
                </c:pt>
                <c:pt idx="672">
                  <c:v>#N/A</c:v>
                </c:pt>
                <c:pt idx="673">
                  <c:v>#N/A</c:v>
                </c:pt>
                <c:pt idx="674">
                  <c:v>#N/A</c:v>
                </c:pt>
                <c:pt idx="675">
                  <c:v>103.08</c:v>
                </c:pt>
                <c:pt idx="676">
                  <c:v>103.14</c:v>
                </c:pt>
                <c:pt idx="677">
                  <c:v>102.8</c:v>
                </c:pt>
                <c:pt idx="678">
                  <c:v>102.99</c:v>
                </c:pt>
                <c:pt idx="679">
                  <c:v>103.83</c:v>
                </c:pt>
                <c:pt idx="680">
                  <c:v>#N/A</c:v>
                </c:pt>
                <c:pt idx="681">
                  <c:v>#N/A</c:v>
                </c:pt>
                <c:pt idx="682">
                  <c:v>#N/A</c:v>
                </c:pt>
                <c:pt idx="683">
                  <c:v>104.21</c:v>
                </c:pt>
                <c:pt idx="684">
                  <c:v>103.67</c:v>
                </c:pt>
                <c:pt idx="685">
                  <c:v>103.94</c:v>
                </c:pt>
                <c:pt idx="686">
                  <c:v>103.83</c:v>
                </c:pt>
                <c:pt idx="687">
                  <c:v>#N/A</c:v>
                </c:pt>
                <c:pt idx="688">
                  <c:v>#N/A</c:v>
                </c:pt>
                <c:pt idx="689">
                  <c:v>103.72</c:v>
                </c:pt>
                <c:pt idx="690">
                  <c:v>104</c:v>
                </c:pt>
                <c:pt idx="691">
                  <c:v>103.92</c:v>
                </c:pt>
                <c:pt idx="692">
                  <c:v>103.53</c:v>
                </c:pt>
                <c:pt idx="693">
                  <c:v>103.58</c:v>
                </c:pt>
                <c:pt idx="694">
                  <c:v>#N/A</c:v>
                </c:pt>
                <c:pt idx="695">
                  <c:v>#N/A</c:v>
                </c:pt>
                <c:pt idx="696">
                  <c:v>103.82</c:v>
                </c:pt>
                <c:pt idx="697">
                  <c:v>103.75</c:v>
                </c:pt>
                <c:pt idx="698">
                  <c:v>103.68</c:v>
                </c:pt>
                <c:pt idx="699">
                  <c:v>104.28</c:v>
                </c:pt>
                <c:pt idx="700">
                  <c:v>104.48</c:v>
                </c:pt>
                <c:pt idx="701">
                  <c:v>#N/A</c:v>
                </c:pt>
                <c:pt idx="702">
                  <c:v>#N/A</c:v>
                </c:pt>
                <c:pt idx="703">
                  <c:v>104.68</c:v>
                </c:pt>
                <c:pt idx="704">
                  <c:v>104.9</c:v>
                </c:pt>
                <c:pt idx="705">
                  <c:v>105.02</c:v>
                </c:pt>
                <c:pt idx="706">
                  <c:v>105.02</c:v>
                </c:pt>
                <c:pt idx="707">
                  <c:v>105.54</c:v>
                </c:pt>
                <c:pt idx="708">
                  <c:v>#N/A</c:v>
                </c:pt>
                <c:pt idx="709">
                  <c:v>#N/A</c:v>
                </c:pt>
                <c:pt idx="710">
                  <c:v>105.51</c:v>
                </c:pt>
                <c:pt idx="711">
                  <c:v>104.92</c:v>
                </c:pt>
                <c:pt idx="712">
                  <c:v>104.61</c:v>
                </c:pt>
                <c:pt idx="713">
                  <c:v>#N/A</c:v>
                </c:pt>
                <c:pt idx="714">
                  <c:v>104.85</c:v>
                </c:pt>
                <c:pt idx="715">
                  <c:v>#N/A</c:v>
                </c:pt>
                <c:pt idx="716">
                  <c:v>#N/A</c:v>
                </c:pt>
                <c:pt idx="717">
                  <c:v>105.05</c:v>
                </c:pt>
                <c:pt idx="718">
                  <c:v>105.47</c:v>
                </c:pt>
                <c:pt idx="719">
                  <c:v>106.15</c:v>
                </c:pt>
                <c:pt idx="720">
                  <c:v>105.72</c:v>
                </c:pt>
                <c:pt idx="721">
                  <c:v>105.71</c:v>
                </c:pt>
                <c:pt idx="722">
                  <c:v>#N/A</c:v>
                </c:pt>
                <c:pt idx="723">
                  <c:v>#N/A</c:v>
                </c:pt>
                <c:pt idx="724">
                  <c:v>105.48</c:v>
                </c:pt>
                <c:pt idx="725">
                  <c:v>#N/A</c:v>
                </c:pt>
                <c:pt idx="726">
                  <c:v>105.5</c:v>
                </c:pt>
                <c:pt idx="727">
                  <c:v>106.05</c:v>
                </c:pt>
                <c:pt idx="728">
                  <c:v>106.23</c:v>
                </c:pt>
                <c:pt idx="729">
                  <c:v>#N/A</c:v>
                </c:pt>
                <c:pt idx="730">
                  <c:v>#N/A</c:v>
                </c:pt>
                <c:pt idx="731">
                  <c:v>106.48</c:v>
                </c:pt>
                <c:pt idx="732">
                  <c:v>106.85</c:v>
                </c:pt>
                <c:pt idx="733">
                  <c:v>106.85</c:v>
                </c:pt>
                <c:pt idx="734">
                  <c:v>107.04</c:v>
                </c:pt>
                <c:pt idx="735">
                  <c:v>107.88</c:v>
                </c:pt>
                <c:pt idx="736">
                  <c:v>#N/A</c:v>
                </c:pt>
                <c:pt idx="737">
                  <c:v>#N/A</c:v>
                </c:pt>
                <c:pt idx="738">
                  <c:v>108.35</c:v>
                </c:pt>
                <c:pt idx="739">
                  <c:v>109.11</c:v>
                </c:pt>
                <c:pt idx="740">
                  <c:v>108.81</c:v>
                </c:pt>
                <c:pt idx="741">
                  <c:v>108.51</c:v>
                </c:pt>
                <c:pt idx="742">
                  <c:v>108.75</c:v>
                </c:pt>
                <c:pt idx="743">
                  <c:v>#N/A</c:v>
                </c:pt>
                <c:pt idx="744">
                  <c:v>#N/A</c:v>
                </c:pt>
                <c:pt idx="745">
                  <c:v>109.05</c:v>
                </c:pt>
                <c:pt idx="746">
                  <c:v>109.19</c:v>
                </c:pt>
                <c:pt idx="747">
                  <c:v>109.13</c:v>
                </c:pt>
                <c:pt idx="748">
                  <c:v>108.96</c:v>
                </c:pt>
                <c:pt idx="749">
                  <c:v>109.09</c:v>
                </c:pt>
                <c:pt idx="750">
                  <c:v>#N/A</c:v>
                </c:pt>
                <c:pt idx="751">
                  <c:v>#N/A</c:v>
                </c:pt>
                <c:pt idx="752">
                  <c:v>108.9</c:v>
                </c:pt>
                <c:pt idx="753">
                  <c:v>108.85</c:v>
                </c:pt>
                <c:pt idx="754">
                  <c:v>108.63</c:v>
                </c:pt>
                <c:pt idx="755">
                  <c:v>108.88</c:v>
                </c:pt>
                <c:pt idx="756">
                  <c:v>109.3</c:v>
                </c:pt>
                <c:pt idx="757">
                  <c:v>#N/A</c:v>
                </c:pt>
                <c:pt idx="758">
                  <c:v>#N/A</c:v>
                </c:pt>
                <c:pt idx="759">
                  <c:v>109.65</c:v>
                </c:pt>
                <c:pt idx="760">
                  <c:v>109.98</c:v>
                </c:pt>
                <c:pt idx="761">
                  <c:v>110.7</c:v>
                </c:pt>
                <c:pt idx="762">
                  <c:v>110.79</c:v>
                </c:pt>
                <c:pt idx="763">
                  <c:v>110.63</c:v>
                </c:pt>
                <c:pt idx="764">
                  <c:v>#N/A</c:v>
                </c:pt>
                <c:pt idx="765">
                  <c:v>#N/A</c:v>
                </c:pt>
                <c:pt idx="766">
                  <c:v>110.58</c:v>
                </c:pt>
                <c:pt idx="767">
                  <c:v>110.28</c:v>
                </c:pt>
                <c:pt idx="768">
                  <c:v>109.77</c:v>
                </c:pt>
                <c:pt idx="769">
                  <c:v>109.83</c:v>
                </c:pt>
                <c:pt idx="770">
                  <c:v>109.28</c:v>
                </c:pt>
                <c:pt idx="771">
                  <c:v>#N/A</c:v>
                </c:pt>
                <c:pt idx="772">
                  <c:v>#N/A</c:v>
                </c:pt>
                <c:pt idx="773">
                  <c:v>109.73</c:v>
                </c:pt>
                <c:pt idx="774">
                  <c:v>109.56</c:v>
                </c:pt>
                <c:pt idx="775">
                  <c:v>108.82</c:v>
                </c:pt>
                <c:pt idx="776">
                  <c:v>108.88</c:v>
                </c:pt>
                <c:pt idx="777">
                  <c:v>108.85</c:v>
                </c:pt>
                <c:pt idx="778">
                  <c:v>#N/A</c:v>
                </c:pt>
                <c:pt idx="779">
                  <c:v>#N/A</c:v>
                </c:pt>
                <c:pt idx="780">
                  <c:v>108.63</c:v>
                </c:pt>
                <c:pt idx="781">
                  <c:v>108.19</c:v>
                </c:pt>
                <c:pt idx="782">
                  <c:v>108.07</c:v>
                </c:pt>
                <c:pt idx="783">
                  <c:v>108.03</c:v>
                </c:pt>
                <c:pt idx="784">
                  <c:v>107.9</c:v>
                </c:pt>
                <c:pt idx="785">
                  <c:v>#N/A</c:v>
                </c:pt>
                <c:pt idx="786">
                  <c:v>#N/A</c:v>
                </c:pt>
                <c:pt idx="787">
                  <c:v>107.88</c:v>
                </c:pt>
                <c:pt idx="788">
                  <c:v>108.25</c:v>
                </c:pt>
                <c:pt idx="789">
                  <c:v>108.92</c:v>
                </c:pt>
                <c:pt idx="790">
                  <c:v>#N/A</c:v>
                </c:pt>
                <c:pt idx="791">
                  <c:v>108.95</c:v>
                </c:pt>
                <c:pt idx="792">
                  <c:v>#N/A</c:v>
                </c:pt>
                <c:pt idx="793">
                  <c:v>#N/A</c:v>
                </c:pt>
                <c:pt idx="794">
                  <c:v>#N/A</c:v>
                </c:pt>
                <c:pt idx="795">
                  <c:v>#N/A</c:v>
                </c:pt>
                <c:pt idx="796">
                  <c:v>#N/A</c:v>
                </c:pt>
                <c:pt idx="797">
                  <c:v>109.3</c:v>
                </c:pt>
                <c:pt idx="798">
                  <c:v>109.13</c:v>
                </c:pt>
                <c:pt idx="799">
                  <c:v>#N/A</c:v>
                </c:pt>
                <c:pt idx="800">
                  <c:v>#N/A</c:v>
                </c:pt>
                <c:pt idx="801">
                  <c:v>108.86</c:v>
                </c:pt>
                <c:pt idx="802">
                  <c:v>108.9</c:v>
                </c:pt>
                <c:pt idx="803">
                  <c:v>108.85</c:v>
                </c:pt>
                <c:pt idx="804">
                  <c:v>109.61</c:v>
                </c:pt>
                <c:pt idx="805">
                  <c:v>109.6</c:v>
                </c:pt>
                <c:pt idx="806">
                  <c:v>#N/A</c:v>
                </c:pt>
                <c:pt idx="807">
                  <c:v>#N/A</c:v>
                </c:pt>
                <c:pt idx="808">
                  <c:v>109.43</c:v>
                </c:pt>
                <c:pt idx="809">
                  <c:v>109.2</c:v>
                </c:pt>
                <c:pt idx="810">
                  <c:v>108.99</c:v>
                </c:pt>
                <c:pt idx="811">
                  <c:v>109.23</c:v>
                </c:pt>
                <c:pt idx="812">
                  <c:v>108.86</c:v>
                </c:pt>
                <c:pt idx="813">
                  <c:v>#N/A</c:v>
                </c:pt>
                <c:pt idx="814">
                  <c:v>#N/A</c:v>
                </c:pt>
                <c:pt idx="815">
                  <c:v>108.97</c:v>
                </c:pt>
                <c:pt idx="816">
                  <c:v>108.83</c:v>
                </c:pt>
                <c:pt idx="817">
                  <c:v>108.8</c:v>
                </c:pt>
                <c:pt idx="818">
                  <c:v>109.2</c:v>
                </c:pt>
                <c:pt idx="819">
                  <c:v>109.9</c:v>
                </c:pt>
                <c:pt idx="820">
                  <c:v>#N/A</c:v>
                </c:pt>
                <c:pt idx="821">
                  <c:v>#N/A</c:v>
                </c:pt>
                <c:pt idx="822">
                  <c:v>109.78</c:v>
                </c:pt>
                <c:pt idx="823">
                  <c:v>109.4</c:v>
                </c:pt>
                <c:pt idx="824">
                  <c:v>109.62</c:v>
                </c:pt>
                <c:pt idx="825">
                  <c:v>109.61</c:v>
                </c:pt>
                <c:pt idx="826">
                  <c:v>110.25</c:v>
                </c:pt>
                <c:pt idx="827">
                  <c:v>#N/A</c:v>
                </c:pt>
                <c:pt idx="828">
                  <c:v>#N/A</c:v>
                </c:pt>
                <c:pt idx="829">
                  <c:v>109.55</c:v>
                </c:pt>
                <c:pt idx="830">
                  <c:v>109.4</c:v>
                </c:pt>
                <c:pt idx="831">
                  <c:v>109.45</c:v>
                </c:pt>
                <c:pt idx="832">
                  <c:v>109.62</c:v>
                </c:pt>
                <c:pt idx="833">
                  <c:v>109.4</c:v>
                </c:pt>
                <c:pt idx="834">
                  <c:v>#N/A</c:v>
                </c:pt>
                <c:pt idx="835">
                  <c:v>#N/A</c:v>
                </c:pt>
                <c:pt idx="836">
                  <c:v>109.77</c:v>
                </c:pt>
                <c:pt idx="837">
                  <c:v>110.08</c:v>
                </c:pt>
                <c:pt idx="838">
                  <c:v>110.1</c:v>
                </c:pt>
                <c:pt idx="839">
                  <c:v>110.68</c:v>
                </c:pt>
                <c:pt idx="840">
                  <c:v>110.29</c:v>
                </c:pt>
                <c:pt idx="841">
                  <c:v>#N/A</c:v>
                </c:pt>
                <c:pt idx="842">
                  <c:v>#N/A</c:v>
                </c:pt>
                <c:pt idx="843">
                  <c:v>110.23</c:v>
                </c:pt>
                <c:pt idx="844">
                  <c:v>110.38</c:v>
                </c:pt>
                <c:pt idx="845">
                  <c:v>110.75</c:v>
                </c:pt>
                <c:pt idx="846">
                  <c:v>111.06</c:v>
                </c:pt>
                <c:pt idx="847">
                  <c:v>110.98</c:v>
                </c:pt>
                <c:pt idx="848">
                  <c:v>#N/A</c:v>
                </c:pt>
                <c:pt idx="849">
                  <c:v>#N/A</c:v>
                </c:pt>
                <c:pt idx="850">
                  <c:v>110.69</c:v>
                </c:pt>
                <c:pt idx="851">
                  <c:v>110.52</c:v>
                </c:pt>
                <c:pt idx="852">
                  <c:v>110.5</c:v>
                </c:pt>
                <c:pt idx="853">
                  <c:v>111.09</c:v>
                </c:pt>
                <c:pt idx="854">
                  <c:v>111.6</c:v>
                </c:pt>
                <c:pt idx="855">
                  <c:v>#N/A</c:v>
                </c:pt>
                <c:pt idx="856">
                  <c:v>#N/A</c:v>
                </c:pt>
                <c:pt idx="857">
                  <c:v>111.14</c:v>
                </c:pt>
                <c:pt idx="858">
                  <c:v>110.86</c:v>
                </c:pt>
                <c:pt idx="859">
                  <c:v>110.5</c:v>
                </c:pt>
                <c:pt idx="860">
                  <c:v>110.56</c:v>
                </c:pt>
                <c:pt idx="861">
                  <c:v>109.9</c:v>
                </c:pt>
                <c:pt idx="862">
                  <c:v>#N/A</c:v>
                </c:pt>
                <c:pt idx="863">
                  <c:v>#N/A</c:v>
                </c:pt>
                <c:pt idx="864">
                  <c:v>110.16</c:v>
                </c:pt>
                <c:pt idx="865">
                  <c:v>110.38</c:v>
                </c:pt>
                <c:pt idx="866">
                  <c:v>110.65</c:v>
                </c:pt>
                <c:pt idx="867">
                  <c:v>109.91</c:v>
                </c:pt>
                <c:pt idx="868">
                  <c:v>109.89</c:v>
                </c:pt>
                <c:pt idx="869">
                  <c:v>#N/A</c:v>
                </c:pt>
                <c:pt idx="870">
                  <c:v>#N/A</c:v>
                </c:pt>
                <c:pt idx="871">
                  <c:v>109.87</c:v>
                </c:pt>
                <c:pt idx="872">
                  <c:v>109.49</c:v>
                </c:pt>
                <c:pt idx="873">
                  <c:v>109.97</c:v>
                </c:pt>
                <c:pt idx="874">
                  <c:v>#N/A</c:v>
                </c:pt>
                <c:pt idx="875">
                  <c:v>#N/A</c:v>
                </c:pt>
                <c:pt idx="876">
                  <c:v>#N/A</c:v>
                </c:pt>
                <c:pt idx="877">
                  <c:v>#N/A</c:v>
                </c:pt>
                <c:pt idx="878">
                  <c:v>110.4</c:v>
                </c:pt>
                <c:pt idx="879">
                  <c:v>110.25</c:v>
                </c:pt>
                <c:pt idx="880">
                  <c:v>109.86</c:v>
                </c:pt>
                <c:pt idx="881">
                  <c:v>109.75</c:v>
                </c:pt>
                <c:pt idx="882">
                  <c:v>109.5</c:v>
                </c:pt>
                <c:pt idx="883">
                  <c:v>#N/A</c:v>
                </c:pt>
                <c:pt idx="884">
                  <c:v>#N/A</c:v>
                </c:pt>
                <c:pt idx="885">
                  <c:v>109.64</c:v>
                </c:pt>
                <c:pt idx="886">
                  <c:v>109.3</c:v>
                </c:pt>
                <c:pt idx="887">
                  <c:v>109.04</c:v>
                </c:pt>
                <c:pt idx="888">
                  <c:v>109.65</c:v>
                </c:pt>
                <c:pt idx="889">
                  <c:v>109.87</c:v>
                </c:pt>
                <c:pt idx="890">
                  <c:v>#N/A</c:v>
                </c:pt>
                <c:pt idx="891">
                  <c:v>#N/A</c:v>
                </c:pt>
                <c:pt idx="892">
                  <c:v>#N/A</c:v>
                </c:pt>
                <c:pt idx="893">
                  <c:v>110.33</c:v>
                </c:pt>
                <c:pt idx="894">
                  <c:v>110.67</c:v>
                </c:pt>
                <c:pt idx="895">
                  <c:v>110.35</c:v>
                </c:pt>
                <c:pt idx="896">
                  <c:v>110.45</c:v>
                </c:pt>
                <c:pt idx="897">
                  <c:v>#N/A</c:v>
                </c:pt>
                <c:pt idx="898">
                  <c:v>#N/A</c:v>
                </c:pt>
                <c:pt idx="899">
                  <c:v>109.49</c:v>
                </c:pt>
                <c:pt idx="900">
                  <c:v>109.3</c:v>
                </c:pt>
                <c:pt idx="901">
                  <c:v>109.57</c:v>
                </c:pt>
                <c:pt idx="902">
                  <c:v>109.98</c:v>
                </c:pt>
                <c:pt idx="903">
                  <c:v>109.86</c:v>
                </c:pt>
                <c:pt idx="904">
                  <c:v>#N/A</c:v>
                </c:pt>
                <c:pt idx="905">
                  <c:v>#N/A</c:v>
                </c:pt>
                <c:pt idx="906">
                  <c:v>109.84</c:v>
                </c:pt>
                <c:pt idx="907">
                  <c:v>109.76</c:v>
                </c:pt>
                <c:pt idx="908">
                  <c:v>109.84</c:v>
                </c:pt>
                <c:pt idx="909">
                  <c:v>110</c:v>
                </c:pt>
                <c:pt idx="910">
                  <c:v>110</c:v>
                </c:pt>
                <c:pt idx="911">
                  <c:v>#N/A</c:v>
                </c:pt>
                <c:pt idx="912">
                  <c:v>#N/A</c:v>
                </c:pt>
                <c:pt idx="913">
                  <c:v>109.74</c:v>
                </c:pt>
                <c:pt idx="914">
                  <c:v>109.87</c:v>
                </c:pt>
                <c:pt idx="915">
                  <c:v>110.26</c:v>
                </c:pt>
                <c:pt idx="916">
                  <c:v>109.97</c:v>
                </c:pt>
                <c:pt idx="917">
                  <c:v>109.93</c:v>
                </c:pt>
                <c:pt idx="918">
                  <c:v>#N/A</c:v>
                </c:pt>
                <c:pt idx="919">
                  <c:v>#N/A</c:v>
                </c:pt>
                <c:pt idx="920">
                  <c:v>109.83</c:v>
                </c:pt>
                <c:pt idx="921">
                  <c:v>109.8</c:v>
                </c:pt>
                <c:pt idx="922">
                  <c:v>110.27</c:v>
                </c:pt>
                <c:pt idx="923">
                  <c:v>110.2</c:v>
                </c:pt>
                <c:pt idx="924">
                  <c:v>109.78</c:v>
                </c:pt>
                <c:pt idx="925">
                  <c:v>#N/A</c:v>
                </c:pt>
                <c:pt idx="926">
                  <c:v>#N/A</c:v>
                </c:pt>
                <c:pt idx="927">
                  <c:v>109.96</c:v>
                </c:pt>
                <c:pt idx="928">
                  <c:v>110.07</c:v>
                </c:pt>
                <c:pt idx="929">
                  <c:v>109.64</c:v>
                </c:pt>
                <c:pt idx="930">
                  <c:v>109.4</c:v>
                </c:pt>
                <c:pt idx="931">
                  <c:v>109.8</c:v>
                </c:pt>
                <c:pt idx="932">
                  <c:v>#N/A</c:v>
                </c:pt>
                <c:pt idx="933">
                  <c:v>#N/A</c:v>
                </c:pt>
                <c:pt idx="934">
                  <c:v>#N/A</c:v>
                </c:pt>
                <c:pt idx="935">
                  <c:v>109.55</c:v>
                </c:pt>
                <c:pt idx="936">
                  <c:v>109.22</c:v>
                </c:pt>
                <c:pt idx="937">
                  <c:v>#N/A</c:v>
                </c:pt>
                <c:pt idx="938">
                  <c:v>110.4</c:v>
                </c:pt>
                <c:pt idx="939">
                  <c:v>#N/A</c:v>
                </c:pt>
                <c:pt idx="940">
                  <c:v>#N/A</c:v>
                </c:pt>
                <c:pt idx="941">
                  <c:v>110.8</c:v>
                </c:pt>
                <c:pt idx="942">
                  <c:v>111.03</c:v>
                </c:pt>
                <c:pt idx="943">
                  <c:v>111.63</c:v>
                </c:pt>
                <c:pt idx="944">
                  <c:v>111.91</c:v>
                </c:pt>
                <c:pt idx="945">
                  <c:v>111.4</c:v>
                </c:pt>
                <c:pt idx="946">
                  <c:v>#N/A</c:v>
                </c:pt>
                <c:pt idx="947">
                  <c:v>#N/A</c:v>
                </c:pt>
                <c:pt idx="948">
                  <c:v>110.97</c:v>
                </c:pt>
                <c:pt idx="949">
                  <c:v>110.92</c:v>
                </c:pt>
                <c:pt idx="950">
                  <c:v>111.62</c:v>
                </c:pt>
                <c:pt idx="951">
                  <c:v>111.38</c:v>
                </c:pt>
                <c:pt idx="952">
                  <c:v>111.72</c:v>
                </c:pt>
                <c:pt idx="953">
                  <c:v>#N/A</c:v>
                </c:pt>
                <c:pt idx="954">
                  <c:v>#N/A</c:v>
                </c:pt>
                <c:pt idx="955">
                  <c:v>112.5</c:v>
                </c:pt>
                <c:pt idx="956">
                  <c:v>113.48</c:v>
                </c:pt>
                <c:pt idx="957">
                  <c:v>113.48</c:v>
                </c:pt>
                <c:pt idx="958">
                  <c:v>113.38</c:v>
                </c:pt>
                <c:pt idx="959">
                  <c:v>113.89</c:v>
                </c:pt>
                <c:pt idx="960">
                  <c:v>#N/A</c:v>
                </c:pt>
                <c:pt idx="961">
                  <c:v>#N/A</c:v>
                </c:pt>
                <c:pt idx="962">
                  <c:v>114.27</c:v>
                </c:pt>
                <c:pt idx="963">
                  <c:v>114.14</c:v>
                </c:pt>
                <c:pt idx="964">
                  <c:v>114.55</c:v>
                </c:pt>
                <c:pt idx="965">
                  <c:v>114.26</c:v>
                </c:pt>
                <c:pt idx="966">
                  <c:v>114.02</c:v>
                </c:pt>
                <c:pt idx="967">
                  <c:v>#N/A</c:v>
                </c:pt>
                <c:pt idx="968">
                  <c:v>#N/A</c:v>
                </c:pt>
                <c:pt idx="969">
                  <c:v>113.71</c:v>
                </c:pt>
                <c:pt idx="970">
                  <c:v>113.95</c:v>
                </c:pt>
                <c:pt idx="971">
                  <c:v>114.15</c:v>
                </c:pt>
                <c:pt idx="972">
                  <c:v>113.6</c:v>
                </c:pt>
                <c:pt idx="973">
                  <c:v>113.65</c:v>
                </c:pt>
                <c:pt idx="974">
                  <c:v>#N/A</c:v>
                </c:pt>
                <c:pt idx="975">
                  <c:v>#N/A</c:v>
                </c:pt>
                <c:pt idx="976">
                  <c:v>114.12</c:v>
                </c:pt>
                <c:pt idx="977">
                  <c:v>114.1</c:v>
                </c:pt>
                <c:pt idx="978">
                  <c:v>#N/A</c:v>
                </c:pt>
                <c:pt idx="979">
                  <c:v>114.15</c:v>
                </c:pt>
                <c:pt idx="980">
                  <c:v>113.77</c:v>
                </c:pt>
                <c:pt idx="981">
                  <c:v>#N/A</c:v>
                </c:pt>
                <c:pt idx="982">
                  <c:v>#N/A</c:v>
                </c:pt>
                <c:pt idx="983">
                  <c:v>113.59</c:v>
                </c:pt>
                <c:pt idx="984">
                  <c:v>113.25</c:v>
                </c:pt>
                <c:pt idx="985">
                  <c:v>112.85</c:v>
                </c:pt>
                <c:pt idx="986">
                  <c:v>113.95</c:v>
                </c:pt>
                <c:pt idx="987">
                  <c:v>114.24</c:v>
                </c:pt>
                <c:pt idx="988">
                  <c:v>#N/A</c:v>
                </c:pt>
                <c:pt idx="989">
                  <c:v>#N/A</c:v>
                </c:pt>
                <c:pt idx="990">
                  <c:v>113.98</c:v>
                </c:pt>
                <c:pt idx="991">
                  <c:v>114.19</c:v>
                </c:pt>
                <c:pt idx="992">
                  <c:v>114.85</c:v>
                </c:pt>
                <c:pt idx="993">
                  <c:v>114.17</c:v>
                </c:pt>
                <c:pt idx="994">
                  <c:v>114.33</c:v>
                </c:pt>
                <c:pt idx="995">
                  <c:v>#N/A</c:v>
                </c:pt>
                <c:pt idx="996">
                  <c:v>#N/A</c:v>
                </c:pt>
                <c:pt idx="997">
                  <c:v>114.09</c:v>
                </c:pt>
                <c:pt idx="998">
                  <c:v>#N/A</c:v>
                </c:pt>
                <c:pt idx="999">
                  <c:v>115.19</c:v>
                </c:pt>
                <c:pt idx="1000">
                  <c:v>115.37</c:v>
                </c:pt>
                <c:pt idx="1001">
                  <c:v>114.92</c:v>
                </c:pt>
                <c:pt idx="1002">
                  <c:v>#N/A</c:v>
                </c:pt>
                <c:pt idx="1003">
                  <c:v>#N/A</c:v>
                </c:pt>
                <c:pt idx="1004">
                  <c:v>113.7</c:v>
                </c:pt>
                <c:pt idx="1005">
                  <c:v>113.8</c:v>
                </c:pt>
                <c:pt idx="1006">
                  <c:v>113.4</c:v>
                </c:pt>
                <c:pt idx="1007">
                  <c:v>112.96</c:v>
                </c:pt>
                <c:pt idx="1008">
                  <c:v>113.13</c:v>
                </c:pt>
                <c:pt idx="1009">
                  <c:v>#N/A</c:v>
                </c:pt>
                <c:pt idx="1010">
                  <c:v>#N/A</c:v>
                </c:pt>
                <c:pt idx="1011">
                  <c:v>113.05</c:v>
                </c:pt>
                <c:pt idx="1012">
                  <c:v>113.7</c:v>
                </c:pt>
                <c:pt idx="1013">
                  <c:v>113.48</c:v>
                </c:pt>
                <c:pt idx="1014">
                  <c:v>113.75</c:v>
                </c:pt>
                <c:pt idx="1015">
                  <c:v>113.44</c:v>
                </c:pt>
                <c:pt idx="1016">
                  <c:v>#N/A</c:v>
                </c:pt>
                <c:pt idx="1017">
                  <c:v>#N/A</c:v>
                </c:pt>
                <c:pt idx="1018">
                  <c:v>113.55</c:v>
                </c:pt>
                <c:pt idx="1019">
                  <c:v>113.65</c:v>
                </c:pt>
                <c:pt idx="1020">
                  <c:v>113.78</c:v>
                </c:pt>
                <c:pt idx="1021">
                  <c:v>114.13</c:v>
                </c:pt>
                <c:pt idx="1022">
                  <c:v>113.85</c:v>
                </c:pt>
                <c:pt idx="1023">
                  <c:v>#N/A</c:v>
                </c:pt>
                <c:pt idx="1024">
                  <c:v>#N/A</c:v>
                </c:pt>
                <c:pt idx="1025">
                  <c:v>113.59</c:v>
                </c:pt>
                <c:pt idx="1026">
                  <c:v>113.65</c:v>
                </c:pt>
                <c:pt idx="1027">
                  <c:v>114.16</c:v>
                </c:pt>
                <c:pt idx="1028">
                  <c:v>114.21</c:v>
                </c:pt>
                <c:pt idx="1029">
                  <c:v>114.49</c:v>
                </c:pt>
                <c:pt idx="1030">
                  <c:v>#N/A</c:v>
                </c:pt>
                <c:pt idx="1031">
                  <c:v>#N/A</c:v>
                </c:pt>
                <c:pt idx="1032">
                  <c:v>114.4</c:v>
                </c:pt>
                <c:pt idx="1033">
                  <c:v>114.95</c:v>
                </c:pt>
                <c:pt idx="1034">
                  <c:v>114.85</c:v>
                </c:pt>
                <c:pt idx="1035">
                  <c:v>115</c:v>
                </c:pt>
                <c:pt idx="1036">
                  <c:v>#N/A</c:v>
                </c:pt>
                <c:pt idx="1037">
                  <c:v>#N/A</c:v>
                </c:pt>
                <c:pt idx="1038">
                  <c:v>#N/A</c:v>
                </c:pt>
                <c:pt idx="1039">
                  <c:v>#N/A</c:v>
                </c:pt>
                <c:pt idx="1040">
                  <c:v>115.42</c:v>
                </c:pt>
                <c:pt idx="1041">
                  <c:v>116.2</c:v>
                </c:pt>
                <c:pt idx="1042">
                  <c:v>116.04</c:v>
                </c:pt>
                <c:pt idx="1043">
                  <c:v>115.89</c:v>
                </c:pt>
                <c:pt idx="1044">
                  <c:v>#N/A</c:v>
                </c:pt>
                <c:pt idx="1045">
                  <c:v>#N/A</c:v>
                </c:pt>
                <c:pt idx="1046">
                  <c:v>#N/A</c:v>
                </c:pt>
                <c:pt idx="1047">
                  <c:v>115.32</c:v>
                </c:pt>
                <c:pt idx="1048">
                  <c:v>115.33</c:v>
                </c:pt>
                <c:pt idx="1049">
                  <c:v>114.66</c:v>
                </c:pt>
                <c:pt idx="1050">
                  <c:v>114</c:v>
                </c:pt>
                <c:pt idx="1051">
                  <c:v>#N/A</c:v>
                </c:pt>
                <c:pt idx="1052">
                  <c:v>#N/A</c:v>
                </c:pt>
                <c:pt idx="1053">
                  <c:v>114.47</c:v>
                </c:pt>
                <c:pt idx="1054">
                  <c:v>114.54</c:v>
                </c:pt>
                <c:pt idx="1055">
                  <c:v>114.7</c:v>
                </c:pt>
                <c:pt idx="1056">
                  <c:v>114.28</c:v>
                </c:pt>
                <c:pt idx="1057">
                  <c:v>113.83</c:v>
                </c:pt>
                <c:pt idx="1058">
                  <c:v>#N/A</c:v>
                </c:pt>
                <c:pt idx="1059">
                  <c:v>#N/A</c:v>
                </c:pt>
                <c:pt idx="1060">
                  <c:v>113.83</c:v>
                </c:pt>
                <c:pt idx="1061">
                  <c:v>113.98</c:v>
                </c:pt>
                <c:pt idx="1062">
                  <c:v>113.81</c:v>
                </c:pt>
                <c:pt idx="1063">
                  <c:v>114.67</c:v>
                </c:pt>
                <c:pt idx="1064">
                  <c:v>115.44</c:v>
                </c:pt>
                <c:pt idx="1065">
                  <c:v>#N/A</c:v>
                </c:pt>
                <c:pt idx="1066">
                  <c:v>#N/A</c:v>
                </c:pt>
                <c:pt idx="1067">
                  <c:v>115.43</c:v>
                </c:pt>
                <c:pt idx="1068">
                  <c:v>115.15</c:v>
                </c:pt>
                <c:pt idx="1069">
                  <c:v>114.7</c:v>
                </c:pt>
                <c:pt idx="1070">
                  <c:v>114.45</c:v>
                </c:pt>
                <c:pt idx="1071">
                  <c:v>115</c:v>
                </c:pt>
                <c:pt idx="1072">
                  <c:v>#N/A</c:v>
                </c:pt>
                <c:pt idx="1073">
                  <c:v>#N/A</c:v>
                </c:pt>
                <c:pt idx="1074">
                  <c:v>115.23</c:v>
                </c:pt>
                <c:pt idx="1075">
                  <c:v>115.29</c:v>
                </c:pt>
                <c:pt idx="1076">
                  <c:v>115.53</c:v>
                </c:pt>
                <c:pt idx="1077">
                  <c:v>115.59</c:v>
                </c:pt>
                <c:pt idx="1078">
                  <c:v>#N/A</c:v>
                </c:pt>
                <c:pt idx="1079">
                  <c:v>#N/A</c:v>
                </c:pt>
                <c:pt idx="1080">
                  <c:v>#N/A</c:v>
                </c:pt>
                <c:pt idx="1081">
                  <c:v>115.4</c:v>
                </c:pt>
                <c:pt idx="1082">
                  <c:v>115.42</c:v>
                </c:pt>
                <c:pt idx="1083">
                  <c:v>115.69</c:v>
                </c:pt>
                <c:pt idx="1084">
                  <c:v>115.45</c:v>
                </c:pt>
                <c:pt idx="1085">
                  <c:v>114.94</c:v>
                </c:pt>
                <c:pt idx="1086">
                  <c:v>#N/A</c:v>
                </c:pt>
                <c:pt idx="1087">
                  <c:v>#N/A</c:v>
                </c:pt>
                <c:pt idx="1088">
                  <c:v>115.05</c:v>
                </c:pt>
                <c:pt idx="1089">
                  <c:v>114.7</c:v>
                </c:pt>
                <c:pt idx="1090">
                  <c:v>#N/A</c:v>
                </c:pt>
                <c:pt idx="1091">
                  <c:v>114.94</c:v>
                </c:pt>
                <c:pt idx="1092">
                  <c:v>115.54</c:v>
                </c:pt>
                <c:pt idx="1093">
                  <c:v>#N/A</c:v>
                </c:pt>
                <c:pt idx="1094">
                  <c:v>#N/A</c:v>
                </c:pt>
                <c:pt idx="1095">
                  <c:v>115.55</c:v>
                </c:pt>
                <c:pt idx="1096">
                  <c:v>115.25</c:v>
                </c:pt>
                <c:pt idx="1097">
                  <c:v>115</c:v>
                </c:pt>
                <c:pt idx="1098">
                  <c:v>115.6</c:v>
                </c:pt>
                <c:pt idx="1099">
                  <c:v>115.38</c:v>
                </c:pt>
                <c:pt idx="1100">
                  <c:v>#N/A</c:v>
                </c:pt>
                <c:pt idx="1101">
                  <c:v>#N/A</c:v>
                </c:pt>
                <c:pt idx="1102">
                  <c:v>114.92</c:v>
                </c:pt>
                <c:pt idx="1103">
                  <c:v>115.47</c:v>
                </c:pt>
                <c:pt idx="1104">
                  <c:v>115.87</c:v>
                </c:pt>
                <c:pt idx="1105">
                  <c:v>116</c:v>
                </c:pt>
                <c:pt idx="1106">
                  <c:v>116.3</c:v>
                </c:pt>
                <c:pt idx="1107">
                  <c:v>#N/A</c:v>
                </c:pt>
                <c:pt idx="1108">
                  <c:v>#N/A</c:v>
                </c:pt>
                <c:pt idx="1109">
                  <c:v>117.58</c:v>
                </c:pt>
                <c:pt idx="1110">
                  <c:v>118.23</c:v>
                </c:pt>
                <c:pt idx="1111">
                  <c:v>118.39</c:v>
                </c:pt>
                <c:pt idx="1112">
                  <c:v>118.97</c:v>
                </c:pt>
                <c:pt idx="1113">
                  <c:v>118.68</c:v>
                </c:pt>
                <c:pt idx="1114">
                  <c:v>#N/A</c:v>
                </c:pt>
                <c:pt idx="1115">
                  <c:v>#N/A</c:v>
                </c:pt>
                <c:pt idx="1116">
                  <c:v>#N/A</c:v>
                </c:pt>
                <c:pt idx="1117">
                  <c:v>120</c:v>
                </c:pt>
                <c:pt idx="1118">
                  <c:v>121.19</c:v>
                </c:pt>
                <c:pt idx="1119">
                  <c:v>121.24</c:v>
                </c:pt>
                <c:pt idx="1120">
                  <c:v>121.82</c:v>
                </c:pt>
                <c:pt idx="1121">
                  <c:v>#N/A</c:v>
                </c:pt>
                <c:pt idx="1122">
                  <c:v>#N/A</c:v>
                </c:pt>
                <c:pt idx="1123">
                  <c:v>122.22</c:v>
                </c:pt>
                <c:pt idx="1124">
                  <c:v>124.2</c:v>
                </c:pt>
                <c:pt idx="1125">
                  <c:v>122.5</c:v>
                </c:pt>
                <c:pt idx="1126">
                  <c:v>122.4</c:v>
                </c:pt>
                <c:pt idx="1127">
                  <c:v>122.2</c:v>
                </c:pt>
                <c:pt idx="1128">
                  <c:v>#N/A</c:v>
                </c:pt>
                <c:pt idx="1129">
                  <c:v>#N/A</c:v>
                </c:pt>
                <c:pt idx="1130">
                  <c:v>122.43</c:v>
                </c:pt>
                <c:pt idx="1131">
                  <c:v>122.55</c:v>
                </c:pt>
                <c:pt idx="1132">
                  <c:v>124</c:v>
                </c:pt>
                <c:pt idx="1133">
                  <c:v>123.64</c:v>
                </c:pt>
                <c:pt idx="1134">
                  <c:v>124</c:v>
                </c:pt>
                <c:pt idx="1135">
                  <c:v>#N/A</c:v>
                </c:pt>
                <c:pt idx="1136">
                  <c:v>#N/A</c:v>
                </c:pt>
                <c:pt idx="1137">
                  <c:v>125</c:v>
                </c:pt>
                <c:pt idx="1138">
                  <c:v>125.53</c:v>
                </c:pt>
                <c:pt idx="1139">
                  <c:v>125.6</c:v>
                </c:pt>
                <c:pt idx="1140">
                  <c:v>125.3</c:v>
                </c:pt>
                <c:pt idx="1141">
                  <c:v>126.4</c:v>
                </c:pt>
                <c:pt idx="1142">
                  <c:v>#N/A</c:v>
                </c:pt>
                <c:pt idx="1143">
                  <c:v>#N/A</c:v>
                </c:pt>
                <c:pt idx="1144">
                  <c:v>126.64</c:v>
                </c:pt>
                <c:pt idx="1145">
                  <c:v>127.34</c:v>
                </c:pt>
                <c:pt idx="1146">
                  <c:v>129.4</c:v>
                </c:pt>
                <c:pt idx="1147">
                  <c:v>128.28</c:v>
                </c:pt>
                <c:pt idx="1148">
                  <c:v>128.61000000000001</c:v>
                </c:pt>
                <c:pt idx="1149">
                  <c:v>#N/A</c:v>
                </c:pt>
                <c:pt idx="1150">
                  <c:v>#N/A</c:v>
                </c:pt>
                <c:pt idx="1151">
                  <c:v>128.78</c:v>
                </c:pt>
                <c:pt idx="1152">
                  <c:v>127.6</c:v>
                </c:pt>
                <c:pt idx="1153">
                  <c:v>127.62</c:v>
                </c:pt>
                <c:pt idx="1154">
                  <c:v>129.9</c:v>
                </c:pt>
                <c:pt idx="1155">
                  <c:v>#N/A</c:v>
                </c:pt>
                <c:pt idx="1156">
                  <c:v>#N/A</c:v>
                </c:pt>
                <c:pt idx="1157">
                  <c:v>#N/A</c:v>
                </c:pt>
                <c:pt idx="1158">
                  <c:v>130.07</c:v>
                </c:pt>
                <c:pt idx="1159">
                  <c:v>#N/A</c:v>
                </c:pt>
                <c:pt idx="1160">
                  <c:v>#N/A</c:v>
                </c:pt>
                <c:pt idx="1161">
                  <c:v>#N/A</c:v>
                </c:pt>
                <c:pt idx="1162">
                  <c:v>130.5</c:v>
                </c:pt>
                <c:pt idx="1163">
                  <c:v>#N/A</c:v>
                </c:pt>
                <c:pt idx="1164">
                  <c:v>#N/A</c:v>
                </c:pt>
                <c:pt idx="1165">
                  <c:v>130.80000000000001</c:v>
                </c:pt>
                <c:pt idx="1166">
                  <c:v>130.35</c:v>
                </c:pt>
                <c:pt idx="1167">
                  <c:v>130.4</c:v>
                </c:pt>
                <c:pt idx="1168">
                  <c:v>129.74</c:v>
                </c:pt>
                <c:pt idx="1169">
                  <c:v>128.9</c:v>
                </c:pt>
                <c:pt idx="1170">
                  <c:v>#N/A</c:v>
                </c:pt>
                <c:pt idx="1171">
                  <c:v>#N/A</c:v>
                </c:pt>
                <c:pt idx="1172">
                  <c:v>128.94999999999999</c:v>
                </c:pt>
                <c:pt idx="1173">
                  <c:v>129.34</c:v>
                </c:pt>
                <c:pt idx="1174">
                  <c:v>129.31</c:v>
                </c:pt>
                <c:pt idx="1175">
                  <c:v>128.4</c:v>
                </c:pt>
                <c:pt idx="1176">
                  <c:v>127.76</c:v>
                </c:pt>
                <c:pt idx="1177">
                  <c:v>#N/A</c:v>
                </c:pt>
                <c:pt idx="1178">
                  <c:v>#N/A</c:v>
                </c:pt>
                <c:pt idx="1179">
                  <c:v>127.76</c:v>
                </c:pt>
                <c:pt idx="1180">
                  <c:v>127.87</c:v>
                </c:pt>
                <c:pt idx="1181">
                  <c:v>126.97</c:v>
                </c:pt>
                <c:pt idx="1182">
                  <c:v>127.48</c:v>
                </c:pt>
                <c:pt idx="1183">
                  <c:v>127.01</c:v>
                </c:pt>
                <c:pt idx="1184">
                  <c:v>#N/A</c:v>
                </c:pt>
                <c:pt idx="1185">
                  <c:v>#N/A</c:v>
                </c:pt>
                <c:pt idx="1186">
                  <c:v>127.02</c:v>
                </c:pt>
                <c:pt idx="1187">
                  <c:v>128.19999999999999</c:v>
                </c:pt>
                <c:pt idx="1188">
                  <c:v>128.91999999999999</c:v>
                </c:pt>
                <c:pt idx="1189">
                  <c:v>130.04</c:v>
                </c:pt>
                <c:pt idx="1190">
                  <c:v>129.82</c:v>
                </c:pt>
                <c:pt idx="1191">
                  <c:v>#N/A</c:v>
                </c:pt>
                <c:pt idx="1192">
                  <c:v>#N/A</c:v>
                </c:pt>
                <c:pt idx="1193">
                  <c:v>130.75</c:v>
                </c:pt>
                <c:pt idx="1194">
                  <c:v>132.22999999999999</c:v>
                </c:pt>
                <c:pt idx="1195">
                  <c:v>132.9</c:v>
                </c:pt>
                <c:pt idx="1196">
                  <c:v>134.44</c:v>
                </c:pt>
                <c:pt idx="1197">
                  <c:v>134.19999999999999</c:v>
                </c:pt>
                <c:pt idx="1198">
                  <c:v>#N/A</c:v>
                </c:pt>
                <c:pt idx="1199">
                  <c:v>#N/A</c:v>
                </c:pt>
                <c:pt idx="1200">
                  <c:v>135</c:v>
                </c:pt>
                <c:pt idx="1201">
                  <c:v>134.12</c:v>
                </c:pt>
                <c:pt idx="1202">
                  <c:v>134.99</c:v>
                </c:pt>
                <c:pt idx="1203">
                  <c:v>134.26</c:v>
                </c:pt>
                <c:pt idx="1204">
                  <c:v>133.19999999999999</c:v>
                </c:pt>
                <c:pt idx="1205">
                  <c:v>#N/A</c:v>
                </c:pt>
                <c:pt idx="1206">
                  <c:v>#N/A</c:v>
                </c:pt>
                <c:pt idx="1207">
                  <c:v>135.25</c:v>
                </c:pt>
                <c:pt idx="1208">
                  <c:v>135.19</c:v>
                </c:pt>
                <c:pt idx="1209">
                  <c:v>136.47</c:v>
                </c:pt>
                <c:pt idx="1210">
                  <c:v>135.19999999999999</c:v>
                </c:pt>
                <c:pt idx="1211">
                  <c:v>135.19</c:v>
                </c:pt>
                <c:pt idx="1212">
                  <c:v>#N/A</c:v>
                </c:pt>
                <c:pt idx="1213">
                  <c:v>#N/A</c:v>
                </c:pt>
                <c:pt idx="1214">
                  <c:v>134.6</c:v>
                </c:pt>
                <c:pt idx="1215">
                  <c:v>135.44999999999999</c:v>
                </c:pt>
                <c:pt idx="1216">
                  <c:v>136.11000000000001</c:v>
                </c:pt>
                <c:pt idx="1217">
                  <c:v>136.63</c:v>
                </c:pt>
                <c:pt idx="1218">
                  <c:v>135.97999999999999</c:v>
                </c:pt>
                <c:pt idx="1219">
                  <c:v>#N/A</c:v>
                </c:pt>
                <c:pt idx="1220">
                  <c:v>#N/A</c:v>
                </c:pt>
                <c:pt idx="1221">
                  <c:v>134.94</c:v>
                </c:pt>
                <c:pt idx="1222">
                  <c:v>136.13</c:v>
                </c:pt>
                <c:pt idx="1223">
                  <c:v>135.68</c:v>
                </c:pt>
                <c:pt idx="1224">
                  <c:v>135.69999999999999</c:v>
                </c:pt>
                <c:pt idx="1225">
                  <c:v>136.02000000000001</c:v>
                </c:pt>
                <c:pt idx="1226">
                  <c:v>#N/A</c:v>
                </c:pt>
                <c:pt idx="1227">
                  <c:v>#N/A</c:v>
                </c:pt>
                <c:pt idx="1228">
                  <c:v>136.44999999999999</c:v>
                </c:pt>
                <c:pt idx="1229">
                  <c:v>137.15</c:v>
                </c:pt>
                <c:pt idx="1230">
                  <c:v>137.12</c:v>
                </c:pt>
                <c:pt idx="1231">
                  <c:v>138</c:v>
                </c:pt>
                <c:pt idx="1232">
                  <c:v>138.9</c:v>
                </c:pt>
                <c:pt idx="1233">
                  <c:v>#N/A</c:v>
                </c:pt>
                <c:pt idx="1234">
                  <c:v>#N/A</c:v>
                </c:pt>
                <c:pt idx="1235">
                  <c:v>#N/A</c:v>
                </c:pt>
                <c:pt idx="1236">
                  <c:v>138.22</c:v>
                </c:pt>
                <c:pt idx="1237">
                  <c:v>138.15</c:v>
                </c:pt>
                <c:pt idx="1238">
                  <c:v>138.44999999999999</c:v>
                </c:pt>
                <c:pt idx="1239">
                  <c:v>137.32</c:v>
                </c:pt>
                <c:pt idx="1240">
                  <c:v>#N/A</c:v>
                </c:pt>
                <c:pt idx="1241">
                  <c:v>#N/A</c:v>
                </c:pt>
                <c:pt idx="1242">
                  <c:v>136.6</c:v>
                </c:pt>
                <c:pt idx="1243">
                  <c:v>136.44999999999999</c:v>
                </c:pt>
                <c:pt idx="1244">
                  <c:v>136.99</c:v>
                </c:pt>
                <c:pt idx="1245">
                  <c:v>135.30000000000001</c:v>
                </c:pt>
                <c:pt idx="1246">
                  <c:v>133</c:v>
                </c:pt>
                <c:pt idx="1247">
                  <c:v>#N/A</c:v>
                </c:pt>
                <c:pt idx="1248">
                  <c:v>#N/A</c:v>
                </c:pt>
                <c:pt idx="1249">
                  <c:v>132.5</c:v>
                </c:pt>
                <c:pt idx="1250">
                  <c:v>130.85</c:v>
                </c:pt>
                <c:pt idx="1251">
                  <c:v>133.75</c:v>
                </c:pt>
                <c:pt idx="1252">
                  <c:v>133.62</c:v>
                </c:pt>
                <c:pt idx="1253">
                  <c:v>133.01</c:v>
                </c:pt>
                <c:pt idx="1254">
                  <c:v>#N/A</c:v>
                </c:pt>
                <c:pt idx="1255">
                  <c:v>#N/A</c:v>
                </c:pt>
                <c:pt idx="1256">
                  <c:v>135.4</c:v>
                </c:pt>
                <c:pt idx="1257">
                  <c:v>134.86000000000001</c:v>
                </c:pt>
                <c:pt idx="1258">
                  <c:v>135.19999999999999</c:v>
                </c:pt>
                <c:pt idx="1259">
                  <c:v>#N/A</c:v>
                </c:pt>
                <c:pt idx="1260">
                  <c:v>133.35</c:v>
                </c:pt>
                <c:pt idx="1261">
                  <c:v>#N/A</c:v>
                </c:pt>
                <c:pt idx="1262">
                  <c:v>#N/A</c:v>
                </c:pt>
                <c:pt idx="1263">
                  <c:v>133</c:v>
                </c:pt>
                <c:pt idx="1264">
                  <c:v>133.16999999999999</c:v>
                </c:pt>
                <c:pt idx="1265">
                  <c:v>134.31</c:v>
                </c:pt>
                <c:pt idx="1266">
                  <c:v>134.88</c:v>
                </c:pt>
                <c:pt idx="1267">
                  <c:v>136.28</c:v>
                </c:pt>
                <c:pt idx="1268">
                  <c:v>#N/A</c:v>
                </c:pt>
                <c:pt idx="1269">
                  <c:v>#N/A</c:v>
                </c:pt>
                <c:pt idx="1270">
                  <c:v>137.19999999999999</c:v>
                </c:pt>
                <c:pt idx="1271">
                  <c:v>137.28</c:v>
                </c:pt>
                <c:pt idx="1272">
                  <c:v>136.9</c:v>
                </c:pt>
                <c:pt idx="1273">
                  <c:v>136.94</c:v>
                </c:pt>
                <c:pt idx="1274">
                  <c:v>136.72</c:v>
                </c:pt>
                <c:pt idx="1275">
                  <c:v>#N/A</c:v>
                </c:pt>
                <c:pt idx="1276">
                  <c:v>#N/A</c:v>
                </c:pt>
                <c:pt idx="1277">
                  <c:v>139</c:v>
                </c:pt>
                <c:pt idx="1278">
                  <c:v>138.5</c:v>
                </c:pt>
                <c:pt idx="1279">
                  <c:v>138.61000000000001</c:v>
                </c:pt>
                <c:pt idx="1280">
                  <c:v>139.5</c:v>
                </c:pt>
                <c:pt idx="1281">
                  <c:v>140.05000000000001</c:v>
                </c:pt>
                <c:pt idx="1282">
                  <c:v>#N/A</c:v>
                </c:pt>
                <c:pt idx="1283">
                  <c:v>#N/A</c:v>
                </c:pt>
                <c:pt idx="1284">
                  <c:v>140.30000000000001</c:v>
                </c:pt>
                <c:pt idx="1285">
                  <c:v>141</c:v>
                </c:pt>
                <c:pt idx="1286">
                  <c:v>144.12</c:v>
                </c:pt>
                <c:pt idx="1287">
                  <c:v>144.4</c:v>
                </c:pt>
                <c:pt idx="1288">
                  <c:v>143.76</c:v>
                </c:pt>
                <c:pt idx="1289">
                  <c:v>#N/A</c:v>
                </c:pt>
                <c:pt idx="1290">
                  <c:v>#N/A</c:v>
                </c:pt>
                <c:pt idx="1291">
                  <c:v>142.80000000000001</c:v>
                </c:pt>
                <c:pt idx="1292">
                  <c:v>142.58000000000001</c:v>
                </c:pt>
                <c:pt idx="1293">
                  <c:v>144.44999999999999</c:v>
                </c:pt>
                <c:pt idx="1294">
                  <c:v>143.25</c:v>
                </c:pt>
                <c:pt idx="1295">
                  <c:v>143.02000000000001</c:v>
                </c:pt>
                <c:pt idx="1296">
                  <c:v>#N/A</c:v>
                </c:pt>
                <c:pt idx="1297">
                  <c:v>#N/A</c:v>
                </c:pt>
                <c:pt idx="1298">
                  <c:v>#N/A</c:v>
                </c:pt>
                <c:pt idx="1299">
                  <c:v>143.22999999999999</c:v>
                </c:pt>
                <c:pt idx="1300">
                  <c:v>143.69999999999999</c:v>
                </c:pt>
                <c:pt idx="1301">
                  <c:v>144.44999999999999</c:v>
                </c:pt>
                <c:pt idx="1302">
                  <c:v>#N/A</c:v>
                </c:pt>
                <c:pt idx="1303">
                  <c:v>#N/A</c:v>
                </c:pt>
                <c:pt idx="1304">
                  <c:v>#N/A</c:v>
                </c:pt>
                <c:pt idx="1305">
                  <c:v>144</c:v>
                </c:pt>
                <c:pt idx="1306">
                  <c:v>144.44999999999999</c:v>
                </c:pt>
                <c:pt idx="1307">
                  <c:v>144.66</c:v>
                </c:pt>
                <c:pt idx="1308">
                  <c:v>144.35</c:v>
                </c:pt>
                <c:pt idx="1309">
                  <c:v>144.74</c:v>
                </c:pt>
                <c:pt idx="1310">
                  <c:v>#N/A</c:v>
                </c:pt>
                <c:pt idx="1311">
                  <c:v>#N/A</c:v>
                </c:pt>
                <c:pt idx="1312">
                  <c:v>144.85</c:v>
                </c:pt>
                <c:pt idx="1313">
                  <c:v>144.69999999999999</c:v>
                </c:pt>
                <c:pt idx="1314">
                  <c:v>143.93</c:v>
                </c:pt>
                <c:pt idx="1315">
                  <c:v>144.58000000000001</c:v>
                </c:pt>
                <c:pt idx="1316">
                  <c:v>145.02000000000001</c:v>
                </c:pt>
                <c:pt idx="1317">
                  <c:v>#N/A</c:v>
                </c:pt>
                <c:pt idx="1318">
                  <c:v>#N/A</c:v>
                </c:pt>
                <c:pt idx="1319">
                  <c:v>#N/A</c:v>
                </c:pt>
                <c:pt idx="1320">
                  <c:v>145.72999999999999</c:v>
                </c:pt>
                <c:pt idx="1321">
                  <c:v>146.18</c:v>
                </c:pt>
                <c:pt idx="1322">
                  <c:v>146.85</c:v>
                </c:pt>
                <c:pt idx="1323">
                  <c:v>147.37</c:v>
                </c:pt>
                <c:pt idx="1324">
                  <c:v>#N/A</c:v>
                </c:pt>
                <c:pt idx="1325">
                  <c:v>#N/A</c:v>
                </c:pt>
                <c:pt idx="1326">
                  <c:v>148.58000000000001</c:v>
                </c:pt>
                <c:pt idx="1327">
                  <c:v>148.9</c:v>
                </c:pt>
                <c:pt idx="1328">
                  <c:v>149.18</c:v>
                </c:pt>
                <c:pt idx="1329">
                  <c:v>149.93</c:v>
                </c:pt>
                <c:pt idx="1330">
                  <c:v>150.38</c:v>
                </c:pt>
                <c:pt idx="1331">
                  <c:v>#N/A</c:v>
                </c:pt>
                <c:pt idx="1332">
                  <c:v>#N/A</c:v>
                </c:pt>
                <c:pt idx="1333">
                  <c:v>146</c:v>
                </c:pt>
                <c:pt idx="1334">
                  <c:v>149</c:v>
                </c:pt>
                <c:pt idx="1335">
                  <c:v>148.16</c:v>
                </c:pt>
                <c:pt idx="1336">
                  <c:v>146.11000000000001</c:v>
                </c:pt>
                <c:pt idx="1337">
                  <c:v>146.6</c:v>
                </c:pt>
                <c:pt idx="1338">
                  <c:v>#N/A</c:v>
                </c:pt>
                <c:pt idx="1339">
                  <c:v>#N/A</c:v>
                </c:pt>
                <c:pt idx="1340">
                  <c:v>148.24</c:v>
                </c:pt>
                <c:pt idx="1341">
                  <c:v>148.72999999999999</c:v>
                </c:pt>
                <c:pt idx="1342">
                  <c:v>147.54</c:v>
                </c:pt>
                <c:pt idx="1343">
                  <c:v>#N/A</c:v>
                </c:pt>
                <c:pt idx="1344">
                  <c:v>148.25</c:v>
                </c:pt>
                <c:pt idx="1345">
                  <c:v>#N/A</c:v>
                </c:pt>
                <c:pt idx="1346">
                  <c:v>#N/A</c:v>
                </c:pt>
                <c:pt idx="1347">
                  <c:v>147.02000000000001</c:v>
                </c:pt>
                <c:pt idx="1348">
                  <c:v>146.5</c:v>
                </c:pt>
                <c:pt idx="1349">
                  <c:v>145.72</c:v>
                </c:pt>
                <c:pt idx="1350">
                  <c:v>146.33000000000001</c:v>
                </c:pt>
                <c:pt idx="1351">
                  <c:v>142.44999999999999</c:v>
                </c:pt>
                <c:pt idx="1352">
                  <c:v>#N/A</c:v>
                </c:pt>
                <c:pt idx="1353">
                  <c:v>#N/A</c:v>
                </c:pt>
                <c:pt idx="1354">
                  <c:v>139.6</c:v>
                </c:pt>
                <c:pt idx="1355">
                  <c:v>140.38</c:v>
                </c:pt>
                <c:pt idx="1356">
                  <c:v>139.53</c:v>
                </c:pt>
                <c:pt idx="1357">
                  <c:v>139.44</c:v>
                </c:pt>
                <c:pt idx="1358">
                  <c:v>140.22</c:v>
                </c:pt>
                <c:pt idx="1359">
                  <c:v>#N/A</c:v>
                </c:pt>
                <c:pt idx="1360">
                  <c:v>#N/A</c:v>
                </c:pt>
                <c:pt idx="1361">
                  <c:v>140.29</c:v>
                </c:pt>
                <c:pt idx="1362">
                  <c:v>142.05000000000001</c:v>
                </c:pt>
                <c:pt idx="1363">
                  <c:v>#N/A</c:v>
                </c:pt>
                <c:pt idx="1364">
                  <c:v>138.94999999999999</c:v>
                </c:pt>
                <c:pt idx="1365">
                  <c:v>139.03</c:v>
                </c:pt>
                <c:pt idx="1366">
                  <c:v>#N/A</c:v>
                </c:pt>
                <c:pt idx="1367">
                  <c:v>#N/A</c:v>
                </c:pt>
                <c:pt idx="1368">
                  <c:v>139.06</c:v>
                </c:pt>
                <c:pt idx="1369">
                  <c:v>138.85</c:v>
                </c:pt>
                <c:pt idx="1370">
                  <c:v>138.80000000000001</c:v>
                </c:pt>
                <c:pt idx="1371">
                  <c:v>136.25</c:v>
                </c:pt>
                <c:pt idx="1372">
                  <c:v>135.5</c:v>
                </c:pt>
                <c:pt idx="1373">
                  <c:v>#N/A</c:v>
                </c:pt>
                <c:pt idx="1374">
                  <c:v>#N/A</c:v>
                </c:pt>
                <c:pt idx="1375">
                  <c:v>134.68</c:v>
                </c:pt>
                <c:pt idx="1376">
                  <c:v>136.5</c:v>
                </c:pt>
                <c:pt idx="1377">
                  <c:v>137.27000000000001</c:v>
                </c:pt>
                <c:pt idx="1378">
                  <c:v>136.57</c:v>
                </c:pt>
                <c:pt idx="1379">
                  <c:v>136.88</c:v>
                </c:pt>
                <c:pt idx="1380">
                  <c:v>#N/A</c:v>
                </c:pt>
                <c:pt idx="1381">
                  <c:v>#N/A</c:v>
                </c:pt>
                <c:pt idx="1382">
                  <c:v>136.77000000000001</c:v>
                </c:pt>
                <c:pt idx="1383">
                  <c:v>137.80000000000001</c:v>
                </c:pt>
                <c:pt idx="1384">
                  <c:v>135.53</c:v>
                </c:pt>
                <c:pt idx="1385">
                  <c:v>135.37</c:v>
                </c:pt>
                <c:pt idx="1386">
                  <c:v>137.63</c:v>
                </c:pt>
                <c:pt idx="1387">
                  <c:v>#N/A</c:v>
                </c:pt>
                <c:pt idx="1388">
                  <c:v>#N/A</c:v>
                </c:pt>
                <c:pt idx="1389">
                  <c:v>136.16</c:v>
                </c:pt>
                <c:pt idx="1390">
                  <c:v>133.11000000000001</c:v>
                </c:pt>
                <c:pt idx="1391">
                  <c:v>131.72999999999999</c:v>
                </c:pt>
                <c:pt idx="1392">
                  <c:v>131.78</c:v>
                </c:pt>
                <c:pt idx="1393">
                  <c:v>132.65</c:v>
                </c:pt>
                <c:pt idx="1394">
                  <c:v>#N/A</c:v>
                </c:pt>
                <c:pt idx="1395">
                  <c:v>#N/A</c:v>
                </c:pt>
                <c:pt idx="1396">
                  <c:v>132.5</c:v>
                </c:pt>
                <c:pt idx="1397">
                  <c:v>133.18</c:v>
                </c:pt>
                <c:pt idx="1398">
                  <c:v>133.9</c:v>
                </c:pt>
                <c:pt idx="1399">
                  <c:v>134.03</c:v>
                </c:pt>
                <c:pt idx="1400">
                  <c:v>132.56</c:v>
                </c:pt>
                <c:pt idx="1401">
                  <c:v>#N/A</c:v>
                </c:pt>
                <c:pt idx="1402">
                  <c:v>#N/A</c:v>
                </c:pt>
                <c:pt idx="1403">
                  <c:v>#N/A</c:v>
                </c:pt>
                <c:pt idx="1404">
                  <c:v>#N/A</c:v>
                </c:pt>
                <c:pt idx="1405" formatCode="General">
                  <c:v>130.96</c:v>
                </c:pt>
                <c:pt idx="1406" formatCode="General">
                  <c:v>132.05000000000001</c:v>
                </c:pt>
                <c:pt idx="1407" formatCode="General">
                  <c:v>133.63999999999999</c:v>
                </c:pt>
                <c:pt idx="1408">
                  <c:v>#N/A</c:v>
                </c:pt>
                <c:pt idx="1409">
                  <c:v>#N/A</c:v>
                </c:pt>
                <c:pt idx="1410">
                  <c:v>#N/A</c:v>
                </c:pt>
                <c:pt idx="1411" formatCode="General">
                  <c:v>131.80000000000001</c:v>
                </c:pt>
                <c:pt idx="1412" formatCode="General">
                  <c:v>132.36000000000001</c:v>
                </c:pt>
                <c:pt idx="1413" formatCode="General">
                  <c:v>131.9</c:v>
                </c:pt>
                <c:pt idx="1414" formatCode="General">
                  <c:v>129.22999999999999</c:v>
                </c:pt>
                <c:pt idx="1415">
                  <c:v>#N/A</c:v>
                </c:pt>
                <c:pt idx="1416">
                  <c:v>#N/A</c:v>
                </c:pt>
                <c:pt idx="1417" formatCode="General">
                  <c:v>127.65</c:v>
                </c:pt>
                <c:pt idx="1418" formatCode="General">
                  <c:v>128.71</c:v>
                </c:pt>
                <c:pt idx="1419" formatCode="General">
                  <c:v>128.84</c:v>
                </c:pt>
                <c:pt idx="1420" formatCode="General">
                  <c:v>128.4</c:v>
                </c:pt>
                <c:pt idx="1421" formatCode="General">
                  <c:v>128.65</c:v>
                </c:pt>
                <c:pt idx="1422">
                  <c:v>#N/A</c:v>
                </c:pt>
                <c:pt idx="1423">
                  <c:v>#N/A</c:v>
                </c:pt>
                <c:pt idx="1424" formatCode="General">
                  <c:v>129.29</c:v>
                </c:pt>
                <c:pt idx="1425" formatCode="General">
                  <c:v>130.36000000000001</c:v>
                </c:pt>
                <c:pt idx="1426" formatCode="General">
                  <c:v>130.35</c:v>
                </c:pt>
                <c:pt idx="1427" formatCode="General">
                  <c:v>129.19</c:v>
                </c:pt>
                <c:pt idx="1428" formatCode="General">
                  <c:v>130</c:v>
                </c:pt>
                <c:pt idx="1429">
                  <c:v>#N/A</c:v>
                </c:pt>
                <c:pt idx="1430">
                  <c:v>#N/A</c:v>
                </c:pt>
                <c:pt idx="1431" formatCode="General">
                  <c:v>130.06</c:v>
                </c:pt>
                <c:pt idx="1432" formatCode="General">
                  <c:v>130.41</c:v>
                </c:pt>
                <c:pt idx="1433" formatCode="General">
                  <c:v>129.87</c:v>
                </c:pt>
                <c:pt idx="1434" formatCode="General">
                  <c:v>128.4</c:v>
                </c:pt>
                <c:pt idx="1435" formatCode="General">
                  <c:v>128.68</c:v>
                </c:pt>
                <c:pt idx="1436">
                  <c:v>#N/A</c:v>
                </c:pt>
                <c:pt idx="1437">
                  <c:v>#N/A</c:v>
                </c:pt>
                <c:pt idx="1438" formatCode="General">
                  <c:v>132.35</c:v>
                </c:pt>
                <c:pt idx="1439" formatCode="General">
                  <c:v>132.54</c:v>
                </c:pt>
                <c:pt idx="1440" formatCode="General">
                  <c:v>130.88999999999999</c:v>
                </c:pt>
                <c:pt idx="1441" formatCode="General">
                  <c:v>131.55000000000001</c:v>
                </c:pt>
                <c:pt idx="1442" formatCode="General">
                  <c:v>131.62</c:v>
                </c:pt>
                <c:pt idx="1443">
                  <c:v>#N/A</c:v>
                </c:pt>
                <c:pt idx="1444">
                  <c:v>#N/A</c:v>
                </c:pt>
                <c:pt idx="1445" formatCode="General">
                  <c:v>131.69999999999999</c:v>
                </c:pt>
                <c:pt idx="1446" formatCode="General">
                  <c:v>132.28</c:v>
                </c:pt>
                <c:pt idx="1447" formatCode="General">
                  <c:v>132.72999999999999</c:v>
                </c:pt>
                <c:pt idx="1448" formatCode="General">
                  <c:v>134.05000000000001</c:v>
                </c:pt>
                <c:pt idx="1449" formatCode="General">
                  <c:v>134.30000000000001</c:v>
                </c:pt>
                <c:pt idx="1450">
                  <c:v>#N/A</c:v>
                </c:pt>
                <c:pt idx="1451">
                  <c:v>#N/A</c:v>
                </c:pt>
                <c:pt idx="1452" formatCode="General">
                  <c:v>134.41999999999999</c:v>
                </c:pt>
                <c:pt idx="1453" formatCode="General">
                  <c:v>134.25</c:v>
                </c:pt>
                <c:pt idx="1454" formatCode="General">
                  <c:v>134.80000000000001</c:v>
                </c:pt>
                <c:pt idx="1455">
                  <c:v>#N/A</c:v>
                </c:pt>
                <c:pt idx="1456" formatCode="General">
                  <c:v>134.1</c:v>
                </c:pt>
                <c:pt idx="1457">
                  <c:v>#N/A</c:v>
                </c:pt>
                <c:pt idx="1458">
                  <c:v>#N/A</c:v>
                </c:pt>
                <c:pt idx="1459" formatCode="General">
                  <c:v>136.15</c:v>
                </c:pt>
                <c:pt idx="1460" formatCode="General">
                  <c:v>136.29</c:v>
                </c:pt>
                <c:pt idx="1461" formatCode="General">
                  <c:v>136.36000000000001</c:v>
                </c:pt>
                <c:pt idx="1462" formatCode="General">
                  <c:v>136.5</c:v>
                </c:pt>
                <c:pt idx="1463" formatCode="General">
                  <c:v>136.6</c:v>
                </c:pt>
                <c:pt idx="1464">
                  <c:v>#N/A</c:v>
                </c:pt>
                <c:pt idx="1465">
                  <c:v>#N/A</c:v>
                </c:pt>
                <c:pt idx="1466" formatCode="General">
                  <c:v>135.86000000000001</c:v>
                </c:pt>
                <c:pt idx="1467" formatCode="General">
                  <c:v>136.09</c:v>
                </c:pt>
                <c:pt idx="1468" formatCode="General">
                  <c:v>137.33000000000001</c:v>
                </c:pt>
                <c:pt idx="1469" formatCode="General">
                  <c:v>137.02000000000001</c:v>
                </c:pt>
                <c:pt idx="1470" formatCode="General">
                  <c:v>135.91</c:v>
                </c:pt>
                <c:pt idx="1471">
                  <c:v>#N/A</c:v>
                </c:pt>
                <c:pt idx="1472">
                  <c:v>#N/A</c:v>
                </c:pt>
                <c:pt idx="1473" formatCode="General">
                  <c:v>134.33000000000001</c:v>
                </c:pt>
                <c:pt idx="1474" formatCode="General">
                  <c:v>133.05000000000001</c:v>
                </c:pt>
                <c:pt idx="1475" formatCode="General">
                  <c:v>134.57</c:v>
                </c:pt>
                <c:pt idx="1476" formatCode="General">
                  <c:v>132.55000000000001</c:v>
                </c:pt>
                <c:pt idx="1477" formatCode="General">
                  <c:v>133.47999999999999</c:v>
                </c:pt>
                <c:pt idx="1478">
                  <c:v>#N/A</c:v>
                </c:pt>
                <c:pt idx="1479">
                  <c:v>#N/A</c:v>
                </c:pt>
                <c:pt idx="1480" formatCode="General">
                  <c:v>132.6</c:v>
                </c:pt>
                <c:pt idx="1481">
                  <c:v>#N/A</c:v>
                </c:pt>
                <c:pt idx="1482" formatCode="General">
                  <c:v>132.44</c:v>
                </c:pt>
                <c:pt idx="1483" formatCode="General">
                  <c:v>130.85</c:v>
                </c:pt>
                <c:pt idx="1484" formatCode="General">
                  <c:v>130.6</c:v>
                </c:pt>
                <c:pt idx="1485">
                  <c:v>#N/A</c:v>
                </c:pt>
                <c:pt idx="1486">
                  <c:v>#N/A</c:v>
                </c:pt>
                <c:pt idx="1487" formatCode="General">
                  <c:v>130.65</c:v>
                </c:pt>
                <c:pt idx="1488" formatCode="General">
                  <c:v>130.65</c:v>
                </c:pt>
                <c:pt idx="1489" formatCode="General">
                  <c:v>131.27000000000001</c:v>
                </c:pt>
                <c:pt idx="1490" formatCode="General">
                  <c:v>132.52000000000001</c:v>
                </c:pt>
                <c:pt idx="1491" formatCode="General">
                  <c:v>133.47999999999999</c:v>
                </c:pt>
                <c:pt idx="1492">
                  <c:v>#N/A</c:v>
                </c:pt>
                <c:pt idx="1493">
                  <c:v>#N/A</c:v>
                </c:pt>
                <c:pt idx="1494" formatCode="General">
                  <c:v>133.04</c:v>
                </c:pt>
                <c:pt idx="1495" formatCode="General">
                  <c:v>132.57</c:v>
                </c:pt>
                <c:pt idx="1496" formatCode="General">
                  <c:v>131.52000000000001</c:v>
                </c:pt>
                <c:pt idx="1497" formatCode="General">
                  <c:v>131.1</c:v>
                </c:pt>
                <c:pt idx="1498" formatCode="General">
                  <c:v>131.72999999999999</c:v>
                </c:pt>
                <c:pt idx="1499">
                  <c:v>#N/A</c:v>
                </c:pt>
                <c:pt idx="1500">
                  <c:v>#N/A</c:v>
                </c:pt>
                <c:pt idx="1501" formatCode="General">
                  <c:v>132.6</c:v>
                </c:pt>
                <c:pt idx="1502" formatCode="General">
                  <c:v>133.41999999999999</c:v>
                </c:pt>
                <c:pt idx="1503" formatCode="General">
                  <c:v>133.75</c:v>
                </c:pt>
                <c:pt idx="1504" formatCode="General">
                  <c:v>133.22</c:v>
                </c:pt>
                <c:pt idx="1505" formatCode="General">
                  <c:v>132.47</c:v>
                </c:pt>
                <c:pt idx="1506">
                  <c:v>#N/A</c:v>
                </c:pt>
                <c:pt idx="1507">
                  <c:v>#N/A</c:v>
                </c:pt>
                <c:pt idx="1508" formatCode="General">
                  <c:v>133.85</c:v>
                </c:pt>
                <c:pt idx="1509" formatCode="General">
                  <c:v>134.41999999999999</c:v>
                </c:pt>
                <c:pt idx="1510" formatCode="General">
                  <c:v>134.1</c:v>
                </c:pt>
                <c:pt idx="1511" formatCode="General">
                  <c:v>134.82</c:v>
                </c:pt>
                <c:pt idx="1512" formatCode="General">
                  <c:v>134.24</c:v>
                </c:pt>
                <c:pt idx="1513">
                  <c:v>#N/A</c:v>
                </c:pt>
                <c:pt idx="1514">
                  <c:v>#N/A</c:v>
                </c:pt>
                <c:pt idx="1515" formatCode="General">
                  <c:v>134.08000000000001</c:v>
                </c:pt>
                <c:pt idx="1516" formatCode="General">
                  <c:v>134.29</c:v>
                </c:pt>
                <c:pt idx="1517" formatCode="General">
                  <c:v>133.74</c:v>
                </c:pt>
                <c:pt idx="1518" formatCode="General">
                  <c:v>133.66999999999999</c:v>
                </c:pt>
                <c:pt idx="1519" formatCode="General">
                  <c:v>134.05000000000001</c:v>
                </c:pt>
                <c:pt idx="1520">
                  <c:v>#N/A</c:v>
                </c:pt>
                <c:pt idx="1521">
                  <c:v>#N/A</c:v>
                </c:pt>
                <c:pt idx="1522" formatCode="General">
                  <c:v>136.69</c:v>
                </c:pt>
                <c:pt idx="1523" formatCode="General">
                  <c:v>137.52000000000001</c:v>
                </c:pt>
                <c:pt idx="1524">
                  <c:v>#N/A</c:v>
                </c:pt>
                <c:pt idx="1525">
                  <c:v>#N/A</c:v>
                </c:pt>
                <c:pt idx="1526">
                  <c:v>#N/A</c:v>
                </c:pt>
                <c:pt idx="1527">
                  <c:v>#N/A</c:v>
                </c:pt>
                <c:pt idx="1528">
                  <c:v>#N/A</c:v>
                </c:pt>
                <c:pt idx="1529" formatCode="General">
                  <c:v>135.07</c:v>
                </c:pt>
                <c:pt idx="1530" formatCode="General">
                  <c:v>135.28</c:v>
                </c:pt>
                <c:pt idx="1531" formatCode="General">
                  <c:v>135.15</c:v>
                </c:pt>
                <c:pt idx="1532" formatCode="General">
                  <c:v>134.1</c:v>
                </c:pt>
                <c:pt idx="1533" formatCode="General">
                  <c:v>134.55000000000001</c:v>
                </c:pt>
                <c:pt idx="1534">
                  <c:v>#N/A</c:v>
                </c:pt>
                <c:pt idx="1535">
                  <c:v>#N/A</c:v>
                </c:pt>
                <c:pt idx="1536" formatCode="General">
                  <c:v>136</c:v>
                </c:pt>
                <c:pt idx="1537" formatCode="General">
                  <c:v>135.94999999999999</c:v>
                </c:pt>
                <c:pt idx="1538" formatCode="General">
                  <c:v>136.43</c:v>
                </c:pt>
                <c:pt idx="1539" formatCode="General">
                  <c:v>137.53</c:v>
                </c:pt>
                <c:pt idx="1540" formatCode="General">
                  <c:v>138.35</c:v>
                </c:pt>
                <c:pt idx="1541">
                  <c:v>#N/A</c:v>
                </c:pt>
                <c:pt idx="1542">
                  <c:v>#N/A</c:v>
                </c:pt>
                <c:pt idx="1543" formatCode="General">
                  <c:v>137.65</c:v>
                </c:pt>
                <c:pt idx="1544" formatCode="General">
                  <c:v>138.78</c:v>
                </c:pt>
                <c:pt idx="1545" formatCode="General">
                  <c:v>138.4</c:v>
                </c:pt>
                <c:pt idx="1546" formatCode="General">
                  <c:v>139.41999999999999</c:v>
                </c:pt>
                <c:pt idx="1547" formatCode="General">
                  <c:v>139.80000000000001</c:v>
                </c:pt>
                <c:pt idx="1548">
                  <c:v>#N/A</c:v>
                </c:pt>
                <c:pt idx="1549">
                  <c:v>#N/A</c:v>
                </c:pt>
                <c:pt idx="1550" formatCode="General">
                  <c:v>140.75</c:v>
                </c:pt>
                <c:pt idx="1551" formatCode="General">
                  <c:v>140.22</c:v>
                </c:pt>
                <c:pt idx="1552" formatCode="General">
                  <c:v>139.80000000000001</c:v>
                </c:pt>
                <c:pt idx="1553" formatCode="General">
                  <c:v>139.44999999999999</c:v>
                </c:pt>
                <c:pt idx="1554" formatCode="General">
                  <c:v>138.75</c:v>
                </c:pt>
                <c:pt idx="1555">
                  <c:v>#N/A</c:v>
                </c:pt>
                <c:pt idx="1556">
                  <c:v>#N/A</c:v>
                </c:pt>
                <c:pt idx="1557" formatCode="General">
                  <c:v>140.13999999999999</c:v>
                </c:pt>
                <c:pt idx="1558" formatCode="General">
                  <c:v>139.54</c:v>
                </c:pt>
                <c:pt idx="1559" formatCode="General">
                  <c:v>139.44999999999999</c:v>
                </c:pt>
                <c:pt idx="1560" formatCode="General">
                  <c:v>139.87</c:v>
                </c:pt>
                <c:pt idx="1561" formatCode="General">
                  <c:v>139.06</c:v>
                </c:pt>
                <c:pt idx="1562">
                  <c:v>#N/A</c:v>
                </c:pt>
                <c:pt idx="1563">
                  <c:v>#N/A</c:v>
                </c:pt>
                <c:pt idx="1564" formatCode="General">
                  <c:v>139.37</c:v>
                </c:pt>
                <c:pt idx="1565" formatCode="General">
                  <c:v>139.65</c:v>
                </c:pt>
                <c:pt idx="1566" formatCode="General">
                  <c:v>140.03</c:v>
                </c:pt>
                <c:pt idx="1567" formatCode="General">
                  <c:v>140.28</c:v>
                </c:pt>
                <c:pt idx="1568" formatCode="General">
                  <c:v>140.09</c:v>
                </c:pt>
                <c:pt idx="1569">
                  <c:v>#N/A</c:v>
                </c:pt>
                <c:pt idx="1570">
                  <c:v>#N/A</c:v>
                </c:pt>
                <c:pt idx="1571" formatCode="General">
                  <c:v>141.94</c:v>
                </c:pt>
                <c:pt idx="1572" formatCode="General">
                  <c:v>142.18</c:v>
                </c:pt>
                <c:pt idx="1573" formatCode="General">
                  <c:v>141.6</c:v>
                </c:pt>
                <c:pt idx="1574" formatCode="General">
                  <c:v>141.88</c:v>
                </c:pt>
                <c:pt idx="1575" formatCode="General">
                  <c:v>143.08000000000001</c:v>
                </c:pt>
                <c:pt idx="1576">
                  <c:v>#N/A</c:v>
                </c:pt>
                <c:pt idx="1577">
                  <c:v>#N/A</c:v>
                </c:pt>
                <c:pt idx="1578" formatCode="General">
                  <c:v>143.43</c:v>
                </c:pt>
                <c:pt idx="1579" formatCode="General">
                  <c:v>143.44</c:v>
                </c:pt>
                <c:pt idx="1580" formatCode="General">
                  <c:v>143.91</c:v>
                </c:pt>
                <c:pt idx="1581" formatCode="General">
                  <c:v>144.25</c:v>
                </c:pt>
                <c:pt idx="1582" formatCode="General">
                  <c:v>144.88</c:v>
                </c:pt>
                <c:pt idx="1583">
                  <c:v>#N/A</c:v>
                </c:pt>
                <c:pt idx="1584">
                  <c:v>#N/A</c:v>
                </c:pt>
                <c:pt idx="1585" formatCode="General">
                  <c:v>144.46</c:v>
                </c:pt>
                <c:pt idx="1586" formatCode="General">
                  <c:v>144.5</c:v>
                </c:pt>
                <c:pt idx="1587" formatCode="General">
                  <c:v>144.5</c:v>
                </c:pt>
                <c:pt idx="1588" formatCode="General">
                  <c:v>144.35</c:v>
                </c:pt>
                <c:pt idx="1589" formatCode="General">
                  <c:v>144.1</c:v>
                </c:pt>
                <c:pt idx="1590">
                  <c:v>#N/A</c:v>
                </c:pt>
                <c:pt idx="1591">
                  <c:v>#N/A</c:v>
                </c:pt>
                <c:pt idx="1592" formatCode="General">
                  <c:v>142.5</c:v>
                </c:pt>
                <c:pt idx="1593" formatCode="General">
                  <c:v>141.41999999999999</c:v>
                </c:pt>
                <c:pt idx="1594" formatCode="General">
                  <c:v>139.83000000000001</c:v>
                </c:pt>
                <c:pt idx="1595" formatCode="General">
                  <c:v>138.55000000000001</c:v>
                </c:pt>
                <c:pt idx="1596" formatCode="General">
                  <c:v>137.5</c:v>
                </c:pt>
                <c:pt idx="1597">
                  <c:v>#N/A</c:v>
                </c:pt>
                <c:pt idx="1598">
                  <c:v>#N/A</c:v>
                </c:pt>
                <c:pt idx="1599">
                  <c:v>#N/A</c:v>
                </c:pt>
                <c:pt idx="1600" formatCode="General">
                  <c:v>138.80000000000001</c:v>
                </c:pt>
                <c:pt idx="1601" formatCode="General">
                  <c:v>138.99</c:v>
                </c:pt>
                <c:pt idx="1602" formatCode="General">
                  <c:v>139.6</c:v>
                </c:pt>
                <c:pt idx="1603" formatCode="General">
                  <c:v>140</c:v>
                </c:pt>
                <c:pt idx="1604">
                  <c:v>#N/A</c:v>
                </c:pt>
                <c:pt idx="1605">
                  <c:v>#N/A</c:v>
                </c:pt>
                <c:pt idx="1606" formatCode="General">
                  <c:v>141.78</c:v>
                </c:pt>
                <c:pt idx="1607" formatCode="General">
                  <c:v>141.53</c:v>
                </c:pt>
                <c:pt idx="1608" formatCode="General">
                  <c:v>141.05000000000001</c:v>
                </c:pt>
                <c:pt idx="1609" formatCode="General">
                  <c:v>140.30000000000001</c:v>
                </c:pt>
                <c:pt idx="1610" formatCode="General">
                  <c:v>139.43</c:v>
                </c:pt>
                <c:pt idx="1611">
                  <c:v>#N/A</c:v>
                </c:pt>
                <c:pt idx="1612">
                  <c:v>#N/A</c:v>
                </c:pt>
                <c:pt idx="1613" formatCode="General">
                  <c:v>140.91999999999999</c:v>
                </c:pt>
                <c:pt idx="1614" formatCode="General">
                  <c:v>142.75</c:v>
                </c:pt>
                <c:pt idx="1615" formatCode="General">
                  <c:v>143.16</c:v>
                </c:pt>
                <c:pt idx="1616" formatCode="General">
                  <c:v>143.26</c:v>
                </c:pt>
                <c:pt idx="1617" formatCode="General">
                  <c:v>142.55000000000001</c:v>
                </c:pt>
                <c:pt idx="1618">
                  <c:v>#N/A</c:v>
                </c:pt>
                <c:pt idx="1619">
                  <c:v>#N/A</c:v>
                </c:pt>
                <c:pt idx="1620" formatCode="General">
                  <c:v>141.65</c:v>
                </c:pt>
                <c:pt idx="1621" formatCode="General">
                  <c:v>143.02000000000001</c:v>
                </c:pt>
                <c:pt idx="1622" formatCode="General">
                  <c:v>143.33000000000001</c:v>
                </c:pt>
                <c:pt idx="1623" formatCode="General">
                  <c:v>143.83000000000001</c:v>
                </c:pt>
                <c:pt idx="1624">
                  <c:v>#N/A</c:v>
                </c:pt>
                <c:pt idx="1625">
                  <c:v>#N/A</c:v>
                </c:pt>
                <c:pt idx="1626">
                  <c:v>#N/A</c:v>
                </c:pt>
                <c:pt idx="1627" formatCode="General">
                  <c:v>145.08000000000001</c:v>
                </c:pt>
                <c:pt idx="1628" formatCode="General">
                  <c:v>145.54</c:v>
                </c:pt>
                <c:pt idx="1629" formatCode="General">
                  <c:v>145.66999999999999</c:v>
                </c:pt>
                <c:pt idx="1630" formatCode="General">
                  <c:v>146.4</c:v>
                </c:pt>
                <c:pt idx="1631" formatCode="General">
                  <c:v>145.6</c:v>
                </c:pt>
                <c:pt idx="1632">
                  <c:v>#N/A</c:v>
                </c:pt>
                <c:pt idx="1633">
                  <c:v>#N/A</c:v>
                </c:pt>
                <c:pt idx="1634" formatCode="General">
                  <c:v>145.27000000000001</c:v>
                </c:pt>
                <c:pt idx="1635" formatCode="General">
                  <c:v>146.25</c:v>
                </c:pt>
                <c:pt idx="1636" formatCode="General">
                  <c:v>145.69999999999999</c:v>
                </c:pt>
                <c:pt idx="1637" formatCode="General">
                  <c:v>144.78</c:v>
                </c:pt>
                <c:pt idx="1638" formatCode="General">
                  <c:v>146.1</c:v>
                </c:pt>
                <c:pt idx="1639">
                  <c:v>#N/A</c:v>
                </c:pt>
                <c:pt idx="1640">
                  <c:v>#N/A</c:v>
                </c:pt>
                <c:pt idx="1641" formatCode="General">
                  <c:v>146.49</c:v>
                </c:pt>
                <c:pt idx="1642" formatCode="General">
                  <c:v>146.47999999999999</c:v>
                </c:pt>
                <c:pt idx="1643" formatCode="General">
                  <c:v>146.01</c:v>
                </c:pt>
                <c:pt idx="1644" formatCode="General">
                  <c:v>146.07</c:v>
                </c:pt>
                <c:pt idx="1645" formatCode="General">
                  <c:v>145.63999999999999</c:v>
                </c:pt>
                <c:pt idx="1646">
                  <c:v>#N/A</c:v>
                </c:pt>
                <c:pt idx="1647">
                  <c:v>#N/A</c:v>
                </c:pt>
                <c:pt idx="1648" formatCode="General">
                  <c:v>146.21</c:v>
                </c:pt>
                <c:pt idx="1649" formatCode="General">
                  <c:v>147</c:v>
                </c:pt>
                <c:pt idx="1650" formatCode="General">
                  <c:v>147.80000000000001</c:v>
                </c:pt>
                <c:pt idx="1651" formatCode="General">
                  <c:v>147.84</c:v>
                </c:pt>
                <c:pt idx="1652" formatCode="General">
                  <c:v>146.9</c:v>
                </c:pt>
                <c:pt idx="1653">
                  <c:v>#N/A</c:v>
                </c:pt>
                <c:pt idx="1654">
                  <c:v>#N/A</c:v>
                </c:pt>
                <c:pt idx="1655" formatCode="General">
                  <c:v>146.91999999999999</c:v>
                </c:pt>
                <c:pt idx="1656" formatCode="General">
                  <c:v>146.63</c:v>
                </c:pt>
                <c:pt idx="1657" formatCode="General">
                  <c:v>147.24</c:v>
                </c:pt>
                <c:pt idx="1658" formatCode="General">
                  <c:v>147.12</c:v>
                </c:pt>
                <c:pt idx="1659" formatCode="General">
                  <c:v>147.5</c:v>
                </c:pt>
                <c:pt idx="1660">
                  <c:v>#N/A</c:v>
                </c:pt>
                <c:pt idx="1661">
                  <c:v>#N/A</c:v>
                </c:pt>
                <c:pt idx="1662">
                  <c:v>#N/A</c:v>
                </c:pt>
                <c:pt idx="1663" formatCode="General">
                  <c:v>147.66999999999999</c:v>
                </c:pt>
                <c:pt idx="1664" formatCode="General">
                  <c:v>147.80000000000001</c:v>
                </c:pt>
                <c:pt idx="1665" formatCode="General">
                  <c:v>148.34</c:v>
                </c:pt>
                <c:pt idx="1666" formatCode="General">
                  <c:v>147.63999999999999</c:v>
                </c:pt>
                <c:pt idx="1667">
                  <c:v>#N/A</c:v>
                </c:pt>
                <c:pt idx="1668">
                  <c:v>#N/A</c:v>
                </c:pt>
                <c:pt idx="1669" formatCode="General">
                  <c:v>148.4</c:v>
                </c:pt>
                <c:pt idx="1670" formatCode="General">
                  <c:v>148.88</c:v>
                </c:pt>
                <c:pt idx="1671" formatCode="General">
                  <c:v>149.03</c:v>
                </c:pt>
                <c:pt idx="1672" formatCode="General">
                  <c:v>149.49</c:v>
                </c:pt>
                <c:pt idx="1673" formatCode="General">
                  <c:v>149.44</c:v>
                </c:pt>
                <c:pt idx="1674">
                  <c:v>#N/A</c:v>
                </c:pt>
                <c:pt idx="1675">
                  <c:v>#N/A</c:v>
                </c:pt>
                <c:pt idx="1676" formatCode="General">
                  <c:v>149.72</c:v>
                </c:pt>
                <c:pt idx="1677" formatCode="General">
                  <c:v>149.86000000000001</c:v>
                </c:pt>
                <c:pt idx="1678" formatCode="General">
                  <c:v>149.24</c:v>
                </c:pt>
                <c:pt idx="1679" formatCode="General">
                  <c:v>148.80000000000001</c:v>
                </c:pt>
                <c:pt idx="1680" formatCode="General">
                  <c:v>148.62</c:v>
                </c:pt>
                <c:pt idx="1681">
                  <c:v>#N/A</c:v>
                </c:pt>
                <c:pt idx="1682">
                  <c:v>#N/A</c:v>
                </c:pt>
                <c:pt idx="1683">
                  <c:v>#N/A</c:v>
                </c:pt>
                <c:pt idx="1684" formatCode="General">
                  <c:v>148.55000000000001</c:v>
                </c:pt>
                <c:pt idx="1685" formatCode="General">
                  <c:v>148.6</c:v>
                </c:pt>
                <c:pt idx="1686" formatCode="General">
                  <c:v>149.13999999999999</c:v>
                </c:pt>
                <c:pt idx="1687" formatCode="General">
                  <c:v>149.83000000000001</c:v>
                </c:pt>
                <c:pt idx="1688">
                  <c:v>#N/A</c:v>
                </c:pt>
                <c:pt idx="1689" formatCode="General">
                  <c:v>#N/A</c:v>
                </c:pt>
                <c:pt idx="1690" formatCode="General">
                  <c:v>149.54</c:v>
                </c:pt>
                <c:pt idx="1691" formatCode="General">
                  <c:v>149.55000000000001</c:v>
                </c:pt>
                <c:pt idx="1692" formatCode="General">
                  <c:v>149.80000000000001</c:v>
                </c:pt>
                <c:pt idx="1693" formatCode="General">
                  <c:v>149.76</c:v>
                </c:pt>
                <c:pt idx="1694" formatCode="General">
                  <c:v>149.85</c:v>
                </c:pt>
                <c:pt idx="1695" formatCode="General">
                  <c:v>#N/A</c:v>
                </c:pt>
                <c:pt idx="1696" formatCode="General">
                  <c:v>#N/A</c:v>
                </c:pt>
                <c:pt idx="1697" formatCode="General">
                  <c:v>149.93</c:v>
                </c:pt>
                <c:pt idx="1698" formatCode="General">
                  <c:v>149.75</c:v>
                </c:pt>
                <c:pt idx="1699" formatCode="General">
                  <c:v>149.91999999999999</c:v>
                </c:pt>
                <c:pt idx="1700" formatCode="General">
                  <c:v>150.16999999999999</c:v>
                </c:pt>
                <c:pt idx="1701" formatCode="General">
                  <c:v>150.18</c:v>
                </c:pt>
                <c:pt idx="1702" formatCode="General">
                  <c:v>#N/A</c:v>
                </c:pt>
                <c:pt idx="1703" formatCode="General">
                  <c:v>#N/A</c:v>
                </c:pt>
                <c:pt idx="1704" formatCode="General">
                  <c:v>149.80000000000001</c:v>
                </c:pt>
                <c:pt idx="1705" formatCode="General">
                  <c:v>149.44999999999999</c:v>
                </c:pt>
                <c:pt idx="1706" formatCode="General">
                  <c:v>151.30000000000001</c:v>
                </c:pt>
                <c:pt idx="1707" formatCode="General">
                  <c:v>150.5</c:v>
                </c:pt>
                <c:pt idx="1708" formatCode="General">
                  <c:v>#N/A</c:v>
                </c:pt>
                <c:pt idx="1709" formatCode="General">
                  <c:v>#N/A</c:v>
                </c:pt>
                <c:pt idx="1710" formatCode="General">
                  <c:v>#N/A</c:v>
                </c:pt>
                <c:pt idx="1711" formatCode="General">
                  <c:v>149.62</c:v>
                </c:pt>
                <c:pt idx="1712" formatCode="General">
                  <c:v>150.06</c:v>
                </c:pt>
                <c:pt idx="1713" formatCode="General">
                  <c:v>150.61000000000001</c:v>
                </c:pt>
                <c:pt idx="1714" formatCode="General">
                  <c:v>150.96</c:v>
                </c:pt>
                <c:pt idx="1715" formatCode="General">
                  <c:v>151.33000000000001</c:v>
                </c:pt>
                <c:pt idx="1716" formatCode="General">
                  <c:v>#N/A</c:v>
                </c:pt>
                <c:pt idx="1717" formatCode="General">
                  <c:v>#N/A</c:v>
                </c:pt>
                <c:pt idx="1718" formatCode="General">
                  <c:v>151.65</c:v>
                </c:pt>
                <c:pt idx="1719" formatCode="General">
                  <c:v>151.72</c:v>
                </c:pt>
                <c:pt idx="1720" formatCode="General">
                  <c:v>150.63999999999999</c:v>
                </c:pt>
                <c:pt idx="1721" formatCode="General">
                  <c:v>151.25</c:v>
                </c:pt>
                <c:pt idx="1722" formatCode="General">
                  <c:v>150.68</c:v>
                </c:pt>
                <c:pt idx="1723" formatCode="General">
                  <c:v>#N/A</c:v>
                </c:pt>
                <c:pt idx="1724" formatCode="General">
                  <c:v>#N/A</c:v>
                </c:pt>
                <c:pt idx="1725" formatCode="General">
                  <c:v>149</c:v>
                </c:pt>
                <c:pt idx="1726" formatCode="General">
                  <c:v>148</c:v>
                </c:pt>
                <c:pt idx="1727" formatCode="General">
                  <c:v>148.19999999999999</c:v>
                </c:pt>
                <c:pt idx="1728" formatCode="General">
                  <c:v>#N/A</c:v>
                </c:pt>
                <c:pt idx="1729" formatCode="General">
                  <c:v>149.56</c:v>
                </c:pt>
                <c:pt idx="1730" formatCode="General">
                  <c:v>#N/A</c:v>
                </c:pt>
                <c:pt idx="1731" formatCode="General">
                  <c:v>#N/A</c:v>
                </c:pt>
                <c:pt idx="1732" formatCode="General">
                  <c:v>149.47999999999999</c:v>
                </c:pt>
                <c:pt idx="1733" formatCode="General">
                  <c:v>148.11000000000001</c:v>
                </c:pt>
                <c:pt idx="1734" formatCode="General">
                  <c:v>146.86000000000001</c:v>
                </c:pt>
                <c:pt idx="1735" formatCode="General">
                  <c:v>146.97999999999999</c:v>
                </c:pt>
                <c:pt idx="1736" formatCode="General">
                  <c:v>147.79</c:v>
                </c:pt>
                <c:pt idx="1737" formatCode="General">
                  <c:v>#N/A</c:v>
                </c:pt>
                <c:pt idx="1738" formatCode="General">
                  <c:v>#N/A</c:v>
                </c:pt>
                <c:pt idx="1739" formatCode="General">
                  <c:v>146.35</c:v>
                </c:pt>
                <c:pt idx="1740" formatCode="General">
                  <c:v>147.19999999999999</c:v>
                </c:pt>
                <c:pt idx="1741" formatCode="General">
                  <c:v>147.19</c:v>
                </c:pt>
                <c:pt idx="1742" formatCode="General">
                  <c:v>146</c:v>
                </c:pt>
                <c:pt idx="1743" formatCode="General">
                  <c:v>144</c:v>
                </c:pt>
                <c:pt idx="1744" formatCode="General">
                  <c:v>#N/A</c:v>
                </c:pt>
                <c:pt idx="1745" formatCode="General">
                  <c:v>#N/A</c:v>
                </c:pt>
                <c:pt idx="1746" formatCode="General">
                  <c:v>145.5</c:v>
                </c:pt>
                <c:pt idx="1747" formatCode="General">
                  <c:v>145.80000000000001</c:v>
                </c:pt>
                <c:pt idx="1748" formatCode="General">
                  <c:v>145.53</c:v>
                </c:pt>
                <c:pt idx="1749" formatCode="General">
                  <c:v>142.43</c:v>
                </c:pt>
                <c:pt idx="1750" formatCode="General">
                  <c:v>142.4</c:v>
                </c:pt>
                <c:pt idx="1751" formatCode="General">
                  <c:v>#N/A</c:v>
                </c:pt>
                <c:pt idx="1752" formatCode="General">
                  <c:v>#N/A</c:v>
                </c:pt>
                <c:pt idx="1753" formatCode="General">
                  <c:v>142.15</c:v>
                </c:pt>
                <c:pt idx="1754" formatCode="General">
                  <c:v>143.51</c:v>
                </c:pt>
                <c:pt idx="1755" formatCode="General">
                  <c:v>143.97999999999999</c:v>
                </c:pt>
                <c:pt idx="1756" formatCode="General">
                  <c:v>143.36000000000001</c:v>
                </c:pt>
                <c:pt idx="1757" formatCode="General">
                  <c:v>141.91</c:v>
                </c:pt>
                <c:pt idx="1758" formatCode="General">
                  <c:v>#N/A</c:v>
                </c:pt>
                <c:pt idx="1759" formatCode="General">
                  <c:v>#N/A</c:v>
                </c:pt>
                <c:pt idx="1760" formatCode="General">
                  <c:v>142.25</c:v>
                </c:pt>
                <c:pt idx="1761" formatCode="General">
                  <c:v>142.19999999999999</c:v>
                </c:pt>
                <c:pt idx="1762" formatCode="General">
                  <c:v>142.65</c:v>
                </c:pt>
                <c:pt idx="1763" formatCode="General">
                  <c:v>141.65</c:v>
                </c:pt>
                <c:pt idx="1764" formatCode="General">
                  <c:v>141.62</c:v>
                </c:pt>
                <c:pt idx="1765" formatCode="General">
                  <c:v>#N/A</c:v>
                </c:pt>
                <c:pt idx="1766" formatCode="General">
                  <c:v>#N/A</c:v>
                </c:pt>
              </c:numCache>
            </c:numRef>
          </c:val>
          <c:smooth val="0"/>
          <c:extLst>
            <c:ext xmlns:c16="http://schemas.microsoft.com/office/drawing/2014/chart" uri="{C3380CC4-5D6E-409C-BE32-E72D297353CC}">
              <c16:uniqueId val="{00000000-9C56-4783-B8B6-FEB42896328C}"/>
            </c:ext>
          </c:extLst>
        </c:ser>
        <c:dLbls>
          <c:showLegendKey val="0"/>
          <c:showVal val="0"/>
          <c:showCatName val="0"/>
          <c:showSerName val="0"/>
          <c:showPercent val="0"/>
          <c:showBubbleSize val="0"/>
        </c:dLbls>
        <c:smooth val="0"/>
        <c:axId val="290942520"/>
        <c:axId val="290936944"/>
      </c:lineChart>
      <c:catAx>
        <c:axId val="290942520"/>
        <c:scaling>
          <c:orientation val="minMax"/>
        </c:scaling>
        <c:delete val="0"/>
        <c:axPos val="b"/>
        <c:numFmt formatCode="General" sourceLinked="1"/>
        <c:majorTickMark val="none"/>
        <c:minorTickMark val="none"/>
        <c:tickLblPos val="low"/>
        <c:spPr>
          <a:noFill/>
          <a:ln w="9525" cap="flat" cmpd="sng" algn="ctr">
            <a:noFill/>
            <a:round/>
          </a:ln>
          <a:effectLst/>
        </c:spPr>
        <c:txPr>
          <a:bodyPr rot="0" spcFirstLastPara="1" vertOverflow="ellipsis" wrap="square" anchor="ctr" anchorCtr="1"/>
          <a:lstStyle/>
          <a:p>
            <a:pPr>
              <a:defRPr sz="5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90936944"/>
        <c:crosses val="autoZero"/>
        <c:auto val="1"/>
        <c:lblAlgn val="ctr"/>
        <c:lblOffset val="100"/>
        <c:noMultiLvlLbl val="0"/>
      </c:catAx>
      <c:valAx>
        <c:axId val="290936944"/>
        <c:scaling>
          <c:orientation val="minMax"/>
          <c:max val="160"/>
          <c:min val="100"/>
        </c:scaling>
        <c:delete val="0"/>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90942520"/>
        <c:crosses val="autoZero"/>
        <c:crossBetween val="between"/>
        <c:majorUnit val="10"/>
      </c:valAx>
      <c:spPr>
        <a:noFill/>
        <a:ln>
          <a:noFill/>
        </a:ln>
        <a:effectLst/>
      </c:spPr>
    </c:plotArea>
    <c:plotVisOnly val="1"/>
    <c:dispBlanksAs val="span"/>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5399011585243456E-2"/>
          <c:y val="0.20099591486391905"/>
          <c:w val="0.92904741191047691"/>
          <c:h val="0.69839332019084022"/>
        </c:manualLayout>
      </c:layout>
      <c:barChart>
        <c:barDir val="col"/>
        <c:grouping val="clustered"/>
        <c:varyColors val="0"/>
        <c:ser>
          <c:idx val="0"/>
          <c:order val="0"/>
          <c:tx>
            <c:strRef>
              <c:f>'業況 （グラフ用）'!$D$6</c:f>
              <c:strCache>
                <c:ptCount val="1"/>
                <c:pt idx="0">
                  <c:v>2020年3月</c:v>
                </c:pt>
              </c:strCache>
            </c:strRef>
          </c:tx>
          <c:spPr>
            <a:solidFill>
              <a:schemeClr val="accent1"/>
            </a:solidFill>
            <a:ln>
              <a:solidFill>
                <a:schemeClr val="accent1"/>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（グラフ用）'!$D$7:$D$9,'業況 （グラフ用）'!$D$11:$D$19)</c:f>
              <c:numCache>
                <c:formatCode>0\ </c:formatCode>
                <c:ptCount val="12"/>
                <c:pt idx="0">
                  <c:v>-10</c:v>
                </c:pt>
                <c:pt idx="1">
                  <c:v>-16</c:v>
                </c:pt>
                <c:pt idx="2">
                  <c:v>-44</c:v>
                </c:pt>
                <c:pt idx="3">
                  <c:v>-3</c:v>
                </c:pt>
                <c:pt idx="4">
                  <c:v>0</c:v>
                </c:pt>
                <c:pt idx="5">
                  <c:v>-29</c:v>
                </c:pt>
                <c:pt idx="6">
                  <c:v>-23</c:v>
                </c:pt>
                <c:pt idx="7">
                  <c:v>-12</c:v>
                </c:pt>
                <c:pt idx="8">
                  <c:v>-22</c:v>
                </c:pt>
                <c:pt idx="9">
                  <c:v>-13</c:v>
                </c:pt>
                <c:pt idx="10">
                  <c:v>-5</c:v>
                </c:pt>
                <c:pt idx="11">
                  <c:v>-19</c:v>
                </c:pt>
              </c:numCache>
              <c:extLst/>
            </c:numRef>
          </c:val>
          <c:extLst>
            <c:ext xmlns:c16="http://schemas.microsoft.com/office/drawing/2014/chart" uri="{C3380CC4-5D6E-409C-BE32-E72D297353CC}">
              <c16:uniqueId val="{00000000-3152-4848-8942-32D83F2587A6}"/>
            </c:ext>
          </c:extLst>
        </c:ser>
        <c:ser>
          <c:idx val="1"/>
          <c:order val="1"/>
          <c:tx>
            <c:strRef>
              <c:f>'業況 （グラフ用）'!$E$6</c:f>
              <c:strCache>
                <c:ptCount val="1"/>
                <c:pt idx="0">
                  <c:v>2020年6月</c:v>
                </c:pt>
              </c:strCache>
            </c:strRef>
          </c:tx>
          <c:spPr>
            <a:pattFill prst="wdUpDiag">
              <a:fgClr>
                <a:srgbClr val="7030A0"/>
              </a:fgClr>
              <a:bgClr>
                <a:schemeClr val="bg1"/>
              </a:bgClr>
            </a:pattFill>
            <a:ln>
              <a:solidFill>
                <a:srgbClr val="7030A0"/>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（グラフ用）'!$E$7:$E$9,'業況 （グラフ用）'!$E$11:$E$19)</c:f>
              <c:numCache>
                <c:formatCode>0\ </c:formatCode>
                <c:ptCount val="12"/>
                <c:pt idx="0">
                  <c:v>-36</c:v>
                </c:pt>
                <c:pt idx="1">
                  <c:v>-42</c:v>
                </c:pt>
                <c:pt idx="2">
                  <c:v>-59</c:v>
                </c:pt>
                <c:pt idx="3">
                  <c:v>-21</c:v>
                </c:pt>
                <c:pt idx="4">
                  <c:v>-19</c:v>
                </c:pt>
                <c:pt idx="5">
                  <c:v>-77</c:v>
                </c:pt>
                <c:pt idx="6">
                  <c:v>-62</c:v>
                </c:pt>
                <c:pt idx="7">
                  <c:v>-24</c:v>
                </c:pt>
                <c:pt idx="8">
                  <c:v>-55</c:v>
                </c:pt>
                <c:pt idx="9">
                  <c:v>-37</c:v>
                </c:pt>
                <c:pt idx="10">
                  <c:v>-24</c:v>
                </c:pt>
                <c:pt idx="11">
                  <c:v>-57</c:v>
                </c:pt>
              </c:numCache>
              <c:extLst/>
            </c:numRef>
          </c:val>
          <c:extLst>
            <c:ext xmlns:c16="http://schemas.microsoft.com/office/drawing/2014/chart" uri="{C3380CC4-5D6E-409C-BE32-E72D297353CC}">
              <c16:uniqueId val="{00000001-3152-4848-8942-32D83F2587A6}"/>
            </c:ext>
          </c:extLst>
        </c:ser>
        <c:ser>
          <c:idx val="2"/>
          <c:order val="2"/>
          <c:tx>
            <c:strRef>
              <c:f>'業況 （グラフ用）'!$F$6</c:f>
              <c:strCache>
                <c:ptCount val="1"/>
                <c:pt idx="0">
                  <c:v>2020年9月</c:v>
                </c:pt>
              </c:strCache>
            </c:strRef>
          </c:tx>
          <c:spPr>
            <a:solidFill>
              <a:schemeClr val="accent2">
                <a:lumMod val="60000"/>
                <a:lumOff val="40000"/>
              </a:schemeClr>
            </a:solidFill>
            <a:ln>
              <a:solidFill>
                <a:schemeClr val="accent2">
                  <a:lumMod val="60000"/>
                  <a:lumOff val="40000"/>
                </a:schemeClr>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（グラフ用）'!$F$7:$F$9,'業況 （グラフ用）'!$F$11:$F$19)</c:f>
              <c:numCache>
                <c:formatCode>0\ </c:formatCode>
                <c:ptCount val="12"/>
                <c:pt idx="0">
                  <c:v>-32</c:v>
                </c:pt>
                <c:pt idx="1">
                  <c:v>-39</c:v>
                </c:pt>
                <c:pt idx="2">
                  <c:v>-51</c:v>
                </c:pt>
                <c:pt idx="3">
                  <c:v>-24</c:v>
                </c:pt>
                <c:pt idx="4">
                  <c:v>-30</c:v>
                </c:pt>
                <c:pt idx="5">
                  <c:v>-74</c:v>
                </c:pt>
                <c:pt idx="6">
                  <c:v>-65</c:v>
                </c:pt>
                <c:pt idx="7">
                  <c:v>-19</c:v>
                </c:pt>
                <c:pt idx="8">
                  <c:v>-54</c:v>
                </c:pt>
                <c:pt idx="9">
                  <c:v>-35</c:v>
                </c:pt>
                <c:pt idx="10">
                  <c:v>-27</c:v>
                </c:pt>
                <c:pt idx="11">
                  <c:v>-43</c:v>
                </c:pt>
              </c:numCache>
              <c:extLst/>
            </c:numRef>
          </c:val>
          <c:extLst>
            <c:ext xmlns:c16="http://schemas.microsoft.com/office/drawing/2014/chart" uri="{C3380CC4-5D6E-409C-BE32-E72D297353CC}">
              <c16:uniqueId val="{00000002-3152-4848-8942-32D83F2587A6}"/>
            </c:ext>
          </c:extLst>
        </c:ser>
        <c:ser>
          <c:idx val="3"/>
          <c:order val="3"/>
          <c:tx>
            <c:strRef>
              <c:f>'業況 （グラフ用）'!$G$6</c:f>
              <c:strCache>
                <c:ptCount val="1"/>
                <c:pt idx="0">
                  <c:v>2020年12月</c:v>
                </c:pt>
              </c:strCache>
            </c:strRef>
          </c:tx>
          <c:spPr>
            <a:pattFill prst="lgCheck">
              <a:fgClr>
                <a:schemeClr val="accent4">
                  <a:lumMod val="50000"/>
                </a:schemeClr>
              </a:fgClr>
              <a:bgClr>
                <a:schemeClr val="bg1"/>
              </a:bgClr>
            </a:pattFill>
            <a:ln>
              <a:solidFill>
                <a:schemeClr val="accent4">
                  <a:lumMod val="50000"/>
                </a:schemeClr>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（グラフ用）'!$G$7:$G$9,'業況 （グラフ用）'!$G$11:$G$19)</c:f>
              <c:numCache>
                <c:formatCode>0\ </c:formatCode>
                <c:ptCount val="12"/>
                <c:pt idx="0">
                  <c:v>-20</c:v>
                </c:pt>
                <c:pt idx="1">
                  <c:v>-24</c:v>
                </c:pt>
                <c:pt idx="2">
                  <c:v>-43</c:v>
                </c:pt>
                <c:pt idx="3">
                  <c:v>-5</c:v>
                </c:pt>
                <c:pt idx="4">
                  <c:v>-5</c:v>
                </c:pt>
                <c:pt idx="5">
                  <c:v>-32</c:v>
                </c:pt>
                <c:pt idx="6">
                  <c:v>-32</c:v>
                </c:pt>
                <c:pt idx="7">
                  <c:v>-21</c:v>
                </c:pt>
                <c:pt idx="8">
                  <c:v>-29</c:v>
                </c:pt>
                <c:pt idx="9">
                  <c:v>-19</c:v>
                </c:pt>
                <c:pt idx="10">
                  <c:v>-13</c:v>
                </c:pt>
                <c:pt idx="11">
                  <c:v>-27</c:v>
                </c:pt>
              </c:numCache>
              <c:extLst/>
            </c:numRef>
          </c:val>
          <c:extLst>
            <c:ext xmlns:c16="http://schemas.microsoft.com/office/drawing/2014/chart" uri="{C3380CC4-5D6E-409C-BE32-E72D297353CC}">
              <c16:uniqueId val="{00000003-3152-4848-8942-32D83F2587A6}"/>
            </c:ext>
          </c:extLst>
        </c:ser>
        <c:ser>
          <c:idx val="4"/>
          <c:order val="4"/>
          <c:tx>
            <c:strRef>
              <c:f>'業況 （グラフ用）'!$H$6</c:f>
              <c:strCache>
                <c:ptCount val="1"/>
                <c:pt idx="0">
                  <c:v>2021年3月</c:v>
                </c:pt>
              </c:strCache>
            </c:strRef>
          </c:tx>
          <c:spPr>
            <a:solidFill>
              <a:schemeClr val="accent6"/>
            </a:solidFill>
            <a:ln>
              <a:solidFill>
                <a:schemeClr val="accent6"/>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（グラフ用）'!$H$7:$H$9,'業況 （グラフ用）'!$H$11:$H$19)</c:f>
              <c:numCache>
                <c:formatCode>0\ </c:formatCode>
                <c:ptCount val="12"/>
                <c:pt idx="0">
                  <c:v>-9</c:v>
                </c:pt>
                <c:pt idx="1">
                  <c:v>-6</c:v>
                </c:pt>
                <c:pt idx="2">
                  <c:v>-35</c:v>
                </c:pt>
                <c:pt idx="3">
                  <c:v>10</c:v>
                </c:pt>
                <c:pt idx="4">
                  <c:v>11</c:v>
                </c:pt>
                <c:pt idx="5">
                  <c:v>7</c:v>
                </c:pt>
                <c:pt idx="6">
                  <c:v>14</c:v>
                </c:pt>
                <c:pt idx="7">
                  <c:v>-15</c:v>
                </c:pt>
                <c:pt idx="8">
                  <c:v>-13</c:v>
                </c:pt>
                <c:pt idx="9">
                  <c:v>-3</c:v>
                </c:pt>
                <c:pt idx="10">
                  <c:v>6</c:v>
                </c:pt>
                <c:pt idx="11">
                  <c:v>-11</c:v>
                </c:pt>
              </c:numCache>
              <c:extLst/>
            </c:numRef>
          </c:val>
          <c:extLst>
            <c:ext xmlns:c16="http://schemas.microsoft.com/office/drawing/2014/chart" uri="{C3380CC4-5D6E-409C-BE32-E72D297353CC}">
              <c16:uniqueId val="{00000004-3152-4848-8942-32D83F2587A6}"/>
            </c:ext>
          </c:extLst>
        </c:ser>
        <c:ser>
          <c:idx val="5"/>
          <c:order val="5"/>
          <c:tx>
            <c:strRef>
              <c:f>'業況 （グラフ用）'!$I$6</c:f>
              <c:strCache>
                <c:ptCount val="1"/>
                <c:pt idx="0">
                  <c:v>2021年6月</c:v>
                </c:pt>
              </c:strCache>
            </c:strRef>
          </c:tx>
          <c:spPr>
            <a:pattFill prst="ltHorz">
              <a:fgClr>
                <a:srgbClr val="C00000"/>
              </a:fgClr>
              <a:bgClr>
                <a:schemeClr val="bg1"/>
              </a:bgClr>
            </a:pattFill>
            <a:ln>
              <a:solidFill>
                <a:srgbClr val="C00000"/>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（グラフ用）'!$I$7:$I$9,'業況 （グラフ用）'!$I$11:$I$19)</c:f>
              <c:numCache>
                <c:formatCode>0\ </c:formatCode>
                <c:ptCount val="12"/>
                <c:pt idx="0">
                  <c:v>-5</c:v>
                </c:pt>
                <c:pt idx="1">
                  <c:v>-1</c:v>
                </c:pt>
                <c:pt idx="2">
                  <c:v>-41</c:v>
                </c:pt>
                <c:pt idx="3">
                  <c:v>14</c:v>
                </c:pt>
                <c:pt idx="4">
                  <c:v>5</c:v>
                </c:pt>
                <c:pt idx="5">
                  <c:v>23</c:v>
                </c:pt>
                <c:pt idx="6">
                  <c:v>26</c:v>
                </c:pt>
                <c:pt idx="7">
                  <c:v>-24</c:v>
                </c:pt>
                <c:pt idx="8">
                  <c:v>4</c:v>
                </c:pt>
                <c:pt idx="9">
                  <c:v>3</c:v>
                </c:pt>
                <c:pt idx="10">
                  <c:v>15</c:v>
                </c:pt>
                <c:pt idx="11">
                  <c:v>-15</c:v>
                </c:pt>
              </c:numCache>
              <c:extLst/>
            </c:numRef>
          </c:val>
          <c:extLst>
            <c:ext xmlns:c16="http://schemas.microsoft.com/office/drawing/2014/chart" uri="{C3380CC4-5D6E-409C-BE32-E72D297353CC}">
              <c16:uniqueId val="{00000005-3152-4848-8942-32D83F2587A6}"/>
            </c:ext>
          </c:extLst>
        </c:ser>
        <c:ser>
          <c:idx val="6"/>
          <c:order val="6"/>
          <c:tx>
            <c:strRef>
              <c:f>'業況 （グラフ用）'!$J$6</c:f>
              <c:strCache>
                <c:ptCount val="1"/>
                <c:pt idx="0">
                  <c:v>2021年9月</c:v>
                </c:pt>
              </c:strCache>
            </c:strRef>
          </c:tx>
          <c:spPr>
            <a:solidFill>
              <a:schemeClr val="accent4"/>
            </a:solidFill>
            <a:ln>
              <a:solidFill>
                <a:schemeClr val="accent4"/>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（グラフ用）'!$J$7:$J$9,'業況 （グラフ用）'!$J$11:$J$19)</c:f>
              <c:numCache>
                <c:formatCode>0\ </c:formatCode>
                <c:ptCount val="12"/>
                <c:pt idx="0">
                  <c:v>-1</c:v>
                </c:pt>
                <c:pt idx="1">
                  <c:v>3</c:v>
                </c:pt>
                <c:pt idx="2">
                  <c:v>-41</c:v>
                </c:pt>
                <c:pt idx="3">
                  <c:v>24</c:v>
                </c:pt>
                <c:pt idx="4">
                  <c:v>5</c:v>
                </c:pt>
                <c:pt idx="5">
                  <c:v>29</c:v>
                </c:pt>
                <c:pt idx="6">
                  <c:v>26</c:v>
                </c:pt>
                <c:pt idx="7">
                  <c:v>-18</c:v>
                </c:pt>
                <c:pt idx="8">
                  <c:v>7</c:v>
                </c:pt>
                <c:pt idx="9">
                  <c:v>14</c:v>
                </c:pt>
                <c:pt idx="10">
                  <c:v>24</c:v>
                </c:pt>
                <c:pt idx="11">
                  <c:v>-21</c:v>
                </c:pt>
              </c:numCache>
              <c:extLst/>
            </c:numRef>
          </c:val>
          <c:extLst>
            <c:ext xmlns:c16="http://schemas.microsoft.com/office/drawing/2014/chart" uri="{C3380CC4-5D6E-409C-BE32-E72D297353CC}">
              <c16:uniqueId val="{00000006-3152-4848-8942-32D83F2587A6}"/>
            </c:ext>
          </c:extLst>
        </c:ser>
        <c:ser>
          <c:idx val="7"/>
          <c:order val="7"/>
          <c:tx>
            <c:strRef>
              <c:f>'業況 （グラフ用）'!$K$6</c:f>
              <c:strCache>
                <c:ptCount val="1"/>
                <c:pt idx="0">
                  <c:v>2021年12月</c:v>
                </c:pt>
              </c:strCache>
            </c:strRef>
          </c:tx>
          <c:spPr>
            <a:pattFill prst="pct20">
              <a:fgClr>
                <a:srgbClr val="00B0F0"/>
              </a:fgClr>
              <a:bgClr>
                <a:schemeClr val="bg1"/>
              </a:bgClr>
            </a:pattFill>
            <a:ln>
              <a:solidFill>
                <a:srgbClr val="00B0F0">
                  <a:alpha val="97000"/>
                </a:srgbClr>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（グラフ用）'!$K$7:$K$9,'業況 （グラフ用）'!$K$11:$K$19)</c:f>
              <c:numCache>
                <c:formatCode>0\ </c:formatCode>
                <c:ptCount val="12"/>
                <c:pt idx="0">
                  <c:v>5</c:v>
                </c:pt>
                <c:pt idx="1">
                  <c:v>7</c:v>
                </c:pt>
                <c:pt idx="2">
                  <c:v>-30</c:v>
                </c:pt>
                <c:pt idx="3">
                  <c:v>24</c:v>
                </c:pt>
                <c:pt idx="4">
                  <c:v>17</c:v>
                </c:pt>
                <c:pt idx="5">
                  <c:v>36</c:v>
                </c:pt>
                <c:pt idx="6">
                  <c:v>20</c:v>
                </c:pt>
                <c:pt idx="7">
                  <c:v>-20</c:v>
                </c:pt>
                <c:pt idx="8">
                  <c:v>6</c:v>
                </c:pt>
                <c:pt idx="9">
                  <c:v>13</c:v>
                </c:pt>
                <c:pt idx="10">
                  <c:v>30</c:v>
                </c:pt>
                <c:pt idx="11">
                  <c:v>-14</c:v>
                </c:pt>
              </c:numCache>
              <c:extLst/>
            </c:numRef>
          </c:val>
          <c:extLst>
            <c:ext xmlns:c16="http://schemas.microsoft.com/office/drawing/2014/chart" uri="{C3380CC4-5D6E-409C-BE32-E72D297353CC}">
              <c16:uniqueId val="{00000007-3152-4848-8942-32D83F2587A6}"/>
            </c:ext>
          </c:extLst>
        </c:ser>
        <c:ser>
          <c:idx val="8"/>
          <c:order val="8"/>
          <c:tx>
            <c:strRef>
              <c:f>'業況 （グラフ用）'!$L$6</c:f>
              <c:strCache>
                <c:ptCount val="1"/>
                <c:pt idx="0">
                  <c:v>2022年3月</c:v>
                </c:pt>
              </c:strCache>
            </c:strRef>
          </c:tx>
          <c:spPr>
            <a:solidFill>
              <a:srgbClr val="FF99FF"/>
            </a:solidFill>
            <a:ln>
              <a:solidFill>
                <a:srgbClr val="FF99FF"/>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（グラフ用）'!$L$7:$L$9,'業況 （グラフ用）'!$L$11:$L$19)</c:f>
              <c:numCache>
                <c:formatCode>0\ </c:formatCode>
                <c:ptCount val="12"/>
                <c:pt idx="0">
                  <c:v>1</c:v>
                </c:pt>
                <c:pt idx="1">
                  <c:v>5</c:v>
                </c:pt>
                <c:pt idx="2">
                  <c:v>-31</c:v>
                </c:pt>
                <c:pt idx="3">
                  <c:v>16</c:v>
                </c:pt>
                <c:pt idx="4">
                  <c:v>11</c:v>
                </c:pt>
                <c:pt idx="5">
                  <c:v>22</c:v>
                </c:pt>
                <c:pt idx="6">
                  <c:v>29</c:v>
                </c:pt>
                <c:pt idx="7">
                  <c:v>-26</c:v>
                </c:pt>
                <c:pt idx="8">
                  <c:v>6</c:v>
                </c:pt>
                <c:pt idx="9">
                  <c:v>17</c:v>
                </c:pt>
                <c:pt idx="10">
                  <c:v>24</c:v>
                </c:pt>
                <c:pt idx="11">
                  <c:v>-17</c:v>
                </c:pt>
              </c:numCache>
              <c:extLst/>
            </c:numRef>
          </c:val>
          <c:extLst>
            <c:ext xmlns:c16="http://schemas.microsoft.com/office/drawing/2014/chart" uri="{C3380CC4-5D6E-409C-BE32-E72D297353CC}">
              <c16:uniqueId val="{00000008-3152-4848-8942-32D83F2587A6}"/>
            </c:ext>
          </c:extLst>
        </c:ser>
        <c:ser>
          <c:idx val="9"/>
          <c:order val="9"/>
          <c:tx>
            <c:strRef>
              <c:f>'業況 （グラフ用）'!$M$6</c:f>
              <c:strCache>
                <c:ptCount val="1"/>
                <c:pt idx="0">
                  <c:v>2022年6月</c:v>
                </c:pt>
              </c:strCache>
            </c:strRef>
          </c:tx>
          <c:spPr>
            <a:pattFill prst="ltDnDiag">
              <a:fgClr>
                <a:srgbClr val="002060"/>
              </a:fgClr>
              <a:bgClr>
                <a:schemeClr val="bg1"/>
              </a:bgClr>
            </a:pattFill>
            <a:ln>
              <a:solidFill>
                <a:srgbClr val="002060"/>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（グラフ用）'!$M$7:$M$9,'業況 （グラフ用）'!$M$11:$M$19)</c:f>
              <c:numCache>
                <c:formatCode>0\ </c:formatCode>
                <c:ptCount val="12"/>
                <c:pt idx="0">
                  <c:v>1</c:v>
                </c:pt>
                <c:pt idx="1">
                  <c:v>-1</c:v>
                </c:pt>
                <c:pt idx="2">
                  <c:v>-22</c:v>
                </c:pt>
                <c:pt idx="3">
                  <c:v>13</c:v>
                </c:pt>
                <c:pt idx="4">
                  <c:v>-6</c:v>
                </c:pt>
                <c:pt idx="5">
                  <c:v>6</c:v>
                </c:pt>
                <c:pt idx="6">
                  <c:v>2</c:v>
                </c:pt>
                <c:pt idx="7">
                  <c:v>-19</c:v>
                </c:pt>
                <c:pt idx="8">
                  <c:v>-5</c:v>
                </c:pt>
                <c:pt idx="9">
                  <c:v>13</c:v>
                </c:pt>
                <c:pt idx="10">
                  <c:v>14</c:v>
                </c:pt>
                <c:pt idx="11">
                  <c:v>-20</c:v>
                </c:pt>
              </c:numCache>
              <c:extLst/>
            </c:numRef>
          </c:val>
          <c:extLst>
            <c:ext xmlns:c16="http://schemas.microsoft.com/office/drawing/2014/chart" uri="{C3380CC4-5D6E-409C-BE32-E72D297353CC}">
              <c16:uniqueId val="{00000009-3152-4848-8942-32D83F2587A6}"/>
            </c:ext>
          </c:extLst>
        </c:ser>
        <c:ser>
          <c:idx val="10"/>
          <c:order val="10"/>
          <c:tx>
            <c:strRef>
              <c:f>'業況 （グラフ用）'!$N$6</c:f>
              <c:strCache>
                <c:ptCount val="1"/>
                <c:pt idx="0">
                  <c:v>2022年9月</c:v>
                </c:pt>
              </c:strCache>
            </c:strRef>
          </c:tx>
          <c:spPr>
            <a:solidFill>
              <a:srgbClr val="FF6600"/>
            </a:solidFill>
            <a:ln>
              <a:solidFill>
                <a:srgbClr val="FF6600"/>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（グラフ用）'!$N$7:$N$9,'業況 （グラフ用）'!$N$11:$N$19)</c:f>
              <c:numCache>
                <c:formatCode>0\ </c:formatCode>
                <c:ptCount val="12"/>
                <c:pt idx="0">
                  <c:v>3</c:v>
                </c:pt>
                <c:pt idx="1">
                  <c:v>1</c:v>
                </c:pt>
                <c:pt idx="2">
                  <c:v>-25</c:v>
                </c:pt>
                <c:pt idx="3">
                  <c:v>15</c:v>
                </c:pt>
                <c:pt idx="4">
                  <c:v>0</c:v>
                </c:pt>
                <c:pt idx="5">
                  <c:v>10</c:v>
                </c:pt>
                <c:pt idx="6">
                  <c:v>17</c:v>
                </c:pt>
                <c:pt idx="7">
                  <c:v>-19</c:v>
                </c:pt>
                <c:pt idx="8">
                  <c:v>0</c:v>
                </c:pt>
                <c:pt idx="9">
                  <c:v>13</c:v>
                </c:pt>
                <c:pt idx="10">
                  <c:v>1</c:v>
                </c:pt>
                <c:pt idx="11">
                  <c:v>-22</c:v>
                </c:pt>
              </c:numCache>
              <c:extLst/>
            </c:numRef>
          </c:val>
          <c:extLst>
            <c:ext xmlns:c16="http://schemas.microsoft.com/office/drawing/2014/chart" uri="{C3380CC4-5D6E-409C-BE32-E72D297353CC}">
              <c16:uniqueId val="{0000000A-3152-4848-8942-32D83F2587A6}"/>
            </c:ext>
          </c:extLst>
        </c:ser>
        <c:ser>
          <c:idx val="11"/>
          <c:order val="11"/>
          <c:tx>
            <c:strRef>
              <c:f>'業況 （グラフ用）'!$O$6</c:f>
              <c:strCache>
                <c:ptCount val="1"/>
                <c:pt idx="0">
                  <c:v>2022年12月</c:v>
                </c:pt>
              </c:strCache>
            </c:strRef>
          </c:tx>
          <c:spPr>
            <a:pattFill prst="diagBrick">
              <a:fgClr>
                <a:srgbClr val="00B050"/>
              </a:fgClr>
              <a:bgClr>
                <a:schemeClr val="bg1"/>
              </a:bgClr>
            </a:pattFill>
            <a:ln>
              <a:solidFill>
                <a:schemeClr val="accent1"/>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（グラフ用）'!$O$7:$O$9,'業況 （グラフ用）'!$O$11:$O$19)</c:f>
              <c:numCache>
                <c:formatCode>0\ </c:formatCode>
                <c:ptCount val="12"/>
                <c:pt idx="0">
                  <c:v>5</c:v>
                </c:pt>
                <c:pt idx="1">
                  <c:v>1</c:v>
                </c:pt>
                <c:pt idx="2">
                  <c:v>-11</c:v>
                </c:pt>
                <c:pt idx="3">
                  <c:v>10</c:v>
                </c:pt>
                <c:pt idx="4">
                  <c:v>5</c:v>
                </c:pt>
                <c:pt idx="5">
                  <c:v>22</c:v>
                </c:pt>
                <c:pt idx="6">
                  <c:v>11</c:v>
                </c:pt>
                <c:pt idx="7">
                  <c:v>-19</c:v>
                </c:pt>
                <c:pt idx="8">
                  <c:v>2</c:v>
                </c:pt>
                <c:pt idx="9">
                  <c:v>12</c:v>
                </c:pt>
                <c:pt idx="10">
                  <c:v>4</c:v>
                </c:pt>
                <c:pt idx="11">
                  <c:v>-24</c:v>
                </c:pt>
              </c:numCache>
              <c:extLst/>
            </c:numRef>
          </c:val>
          <c:extLst>
            <c:ext xmlns:c16="http://schemas.microsoft.com/office/drawing/2014/chart" uri="{C3380CC4-5D6E-409C-BE32-E72D297353CC}">
              <c16:uniqueId val="{0000000B-3152-4848-8942-32D83F2587A6}"/>
            </c:ext>
          </c:extLst>
        </c:ser>
        <c:ser>
          <c:idx val="12"/>
          <c:order val="12"/>
          <c:tx>
            <c:strRef>
              <c:f>'業況 （グラフ用）'!$P$6</c:f>
              <c:strCache>
                <c:ptCount val="1"/>
                <c:pt idx="0">
                  <c:v>2023年3月</c:v>
                </c:pt>
              </c:strCache>
            </c:strRef>
          </c:tx>
          <c:spPr>
            <a:solidFill>
              <a:srgbClr val="FF0066"/>
            </a:solidFill>
            <a:ln>
              <a:solidFill>
                <a:srgbClr val="FF0066"/>
              </a:solid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（グラフ用）'!$P$7:$P$9,'業況 （グラフ用）'!$P$11:$P$19)</c:f>
              <c:numCache>
                <c:formatCode>0\ </c:formatCode>
                <c:ptCount val="12"/>
                <c:pt idx="0">
                  <c:v>5</c:v>
                </c:pt>
                <c:pt idx="1">
                  <c:v>-3</c:v>
                </c:pt>
                <c:pt idx="2">
                  <c:v>-15</c:v>
                </c:pt>
                <c:pt idx="3">
                  <c:v>-3</c:v>
                </c:pt>
                <c:pt idx="4">
                  <c:v>11</c:v>
                </c:pt>
                <c:pt idx="5">
                  <c:v>10</c:v>
                </c:pt>
                <c:pt idx="6">
                  <c:v>0</c:v>
                </c:pt>
                <c:pt idx="7">
                  <c:v>-22</c:v>
                </c:pt>
                <c:pt idx="8">
                  <c:v>9</c:v>
                </c:pt>
                <c:pt idx="9">
                  <c:v>12</c:v>
                </c:pt>
                <c:pt idx="10">
                  <c:v>-2</c:v>
                </c:pt>
                <c:pt idx="11">
                  <c:v>-22</c:v>
                </c:pt>
              </c:numCache>
              <c:extLst/>
            </c:numRef>
          </c:val>
          <c:extLst>
            <c:ext xmlns:c16="http://schemas.microsoft.com/office/drawing/2014/chart" uri="{C3380CC4-5D6E-409C-BE32-E72D297353CC}">
              <c16:uniqueId val="{0000000C-3152-4848-8942-32D83F2587A6}"/>
            </c:ext>
          </c:extLst>
        </c:ser>
        <c:ser>
          <c:idx val="13"/>
          <c:order val="13"/>
          <c:tx>
            <c:strRef>
              <c:f>'業況 （グラフ用）'!$Q$6</c:f>
              <c:strCache>
                <c:ptCount val="1"/>
                <c:pt idx="0">
                  <c:v>2023年6月</c:v>
                </c:pt>
              </c:strCache>
            </c:strRef>
          </c:tx>
          <c:spPr>
            <a:solidFill>
              <a:schemeClr val="accent2">
                <a:lumMod val="80000"/>
                <a:lumOff val="20000"/>
              </a:schemeClr>
            </a:solidFill>
            <a:ln>
              <a:no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（グラフ用）'!$Q$7:$Q$9,'業況 （グラフ用）'!$Q$11:$Q$19)</c:f>
              <c:numCache>
                <c:formatCode>0\ </c:formatCode>
                <c:ptCount val="12"/>
                <c:pt idx="0">
                  <c:v>8</c:v>
                </c:pt>
                <c:pt idx="1">
                  <c:v>-1</c:v>
                </c:pt>
                <c:pt idx="2">
                  <c:v>-15</c:v>
                </c:pt>
                <c:pt idx="3" formatCode="0_ ">
                  <c:v>-1</c:v>
                </c:pt>
                <c:pt idx="4" formatCode="0_ ">
                  <c:v>28</c:v>
                </c:pt>
                <c:pt idx="5" formatCode="0_ ">
                  <c:v>-2</c:v>
                </c:pt>
                <c:pt idx="6" formatCode="0_ ">
                  <c:v>3</c:v>
                </c:pt>
                <c:pt idx="7" formatCode="0_ ">
                  <c:v>-2</c:v>
                </c:pt>
                <c:pt idx="8" formatCode="0_ ">
                  <c:v>4</c:v>
                </c:pt>
                <c:pt idx="9" formatCode="0_ ">
                  <c:v>13</c:v>
                </c:pt>
                <c:pt idx="10" formatCode="0_ ">
                  <c:v>-6</c:v>
                </c:pt>
                <c:pt idx="11" formatCode="0_ ">
                  <c:v>-21</c:v>
                </c:pt>
              </c:numCache>
              <c:extLst/>
            </c:numRef>
          </c:val>
          <c:extLst>
            <c:ext xmlns:c16="http://schemas.microsoft.com/office/drawing/2014/chart" uri="{C3380CC4-5D6E-409C-BE32-E72D297353CC}">
              <c16:uniqueId val="{0000000D-3152-4848-8942-32D83F2587A6}"/>
            </c:ext>
          </c:extLst>
        </c:ser>
        <c:ser>
          <c:idx val="14"/>
          <c:order val="14"/>
          <c:tx>
            <c:strRef>
              <c:f>'業況 （グラフ用）'!$R$6</c:f>
              <c:strCache>
                <c:ptCount val="1"/>
                <c:pt idx="0">
                  <c:v>2023年9月</c:v>
                </c:pt>
              </c:strCache>
            </c:strRef>
          </c:tx>
          <c:spPr>
            <a:solidFill>
              <a:schemeClr val="accent3">
                <a:lumMod val="80000"/>
                <a:lumOff val="20000"/>
              </a:schemeClr>
            </a:solidFill>
            <a:ln>
              <a:no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（グラフ用）'!$R$7:$R$9,'業況 （グラフ用）'!$R$11:$R$19)</c:f>
              <c:numCache>
                <c:formatCode>General</c:formatCode>
                <c:ptCount val="12"/>
                <c:pt idx="0">
                  <c:v>6</c:v>
                </c:pt>
                <c:pt idx="1">
                  <c:v>-3</c:v>
                </c:pt>
                <c:pt idx="2">
                  <c:v>-18</c:v>
                </c:pt>
                <c:pt idx="3">
                  <c:v>-8</c:v>
                </c:pt>
                <c:pt idx="4">
                  <c:v>22</c:v>
                </c:pt>
                <c:pt idx="5">
                  <c:v>-4</c:v>
                </c:pt>
                <c:pt idx="6">
                  <c:v>-8</c:v>
                </c:pt>
                <c:pt idx="7">
                  <c:v>0</c:v>
                </c:pt>
                <c:pt idx="8">
                  <c:v>-2</c:v>
                </c:pt>
                <c:pt idx="9">
                  <c:v>12</c:v>
                </c:pt>
                <c:pt idx="10">
                  <c:v>-15</c:v>
                </c:pt>
                <c:pt idx="11">
                  <c:v>-11</c:v>
                </c:pt>
              </c:numCache>
              <c:extLst/>
            </c:numRef>
          </c:val>
          <c:extLst>
            <c:ext xmlns:c16="http://schemas.microsoft.com/office/drawing/2014/chart" uri="{C3380CC4-5D6E-409C-BE32-E72D297353CC}">
              <c16:uniqueId val="{0000000E-3152-4848-8942-32D83F2587A6}"/>
            </c:ext>
          </c:extLst>
        </c:ser>
        <c:ser>
          <c:idx val="15"/>
          <c:order val="15"/>
          <c:tx>
            <c:strRef>
              <c:f>'業況 （グラフ用）'!$S$6</c:f>
              <c:strCache>
                <c:ptCount val="1"/>
                <c:pt idx="0">
                  <c:v>2023年12月</c:v>
                </c:pt>
              </c:strCache>
            </c:strRef>
          </c:tx>
          <c:spPr>
            <a:solidFill>
              <a:schemeClr val="accent4">
                <a:lumMod val="80000"/>
                <a:lumOff val="20000"/>
              </a:schemeClr>
            </a:solidFill>
            <a:ln>
              <a:no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（グラフ用）'!$S$7:$S$9,'業況 （グラフ用）'!$S$11:$S$19)</c:f>
              <c:numCache>
                <c:formatCode>0_);[Red]\(0\)</c:formatCode>
                <c:ptCount val="12"/>
                <c:pt idx="0">
                  <c:v>11</c:v>
                </c:pt>
                <c:pt idx="1">
                  <c:v>4</c:v>
                </c:pt>
                <c:pt idx="2" formatCode="0_ ;[Red]\-0\ ">
                  <c:v>-16</c:v>
                </c:pt>
                <c:pt idx="3" formatCode="0_ ;[Red]\-0\ ">
                  <c:v>4</c:v>
                </c:pt>
                <c:pt idx="4" formatCode="0_ ;[Red]\-0\ ">
                  <c:v>22</c:v>
                </c:pt>
                <c:pt idx="5" formatCode="0_ ;[Red]\-0\ ">
                  <c:v>6</c:v>
                </c:pt>
                <c:pt idx="6" formatCode="0_ ;[Red]\-0\ ">
                  <c:v>2</c:v>
                </c:pt>
                <c:pt idx="7" formatCode="0_ ;[Red]\-0\ ">
                  <c:v>4</c:v>
                </c:pt>
                <c:pt idx="8" formatCode="0_ ;[Red]\-0\ ">
                  <c:v>10</c:v>
                </c:pt>
                <c:pt idx="9" formatCode="0_ ;[Red]\-0\ ">
                  <c:v>14</c:v>
                </c:pt>
                <c:pt idx="10" formatCode="0_ ;[Red]\-0\ ">
                  <c:v>-7</c:v>
                </c:pt>
                <c:pt idx="11" formatCode="0_ ;[Red]\-0\ ">
                  <c:v>1</c:v>
                </c:pt>
              </c:numCache>
              <c:extLst/>
            </c:numRef>
          </c:val>
          <c:extLst>
            <c:ext xmlns:c16="http://schemas.microsoft.com/office/drawing/2014/chart" uri="{C3380CC4-5D6E-409C-BE32-E72D297353CC}">
              <c16:uniqueId val="{0000000F-3152-4848-8942-32D83F2587A6}"/>
            </c:ext>
          </c:extLst>
        </c:ser>
        <c:ser>
          <c:idx val="16"/>
          <c:order val="16"/>
          <c:tx>
            <c:strRef>
              <c:f>'業況 （グラフ用）'!$T$6</c:f>
              <c:strCache>
                <c:ptCount val="1"/>
                <c:pt idx="0">
                  <c:v>2024年3月</c:v>
                </c:pt>
              </c:strCache>
            </c:strRef>
          </c:tx>
          <c:spPr>
            <a:solidFill>
              <a:schemeClr val="accent5">
                <a:lumMod val="80000"/>
                <a:lumOff val="20000"/>
              </a:schemeClr>
            </a:solidFill>
            <a:ln>
              <a:noFill/>
            </a:ln>
            <a:effectLst/>
          </c:spPr>
          <c:invertIfNegative val="0"/>
          <c:cat>
            <c:strRef>
              <c:f>('業況 （グラフ用）'!$C$7:$C$9,'業況 （グラフ用）'!$C$11:$C$19)</c:f>
              <c:strCache>
                <c:ptCount val="12"/>
                <c:pt idx="0">
                  <c:v>全産業</c:v>
                </c:pt>
                <c:pt idx="1">
                  <c:v>製造業
（全体）</c:v>
                </c:pt>
                <c:pt idx="2">
                  <c:v>繊維</c:v>
                </c:pt>
                <c:pt idx="3">
                  <c:v>化学</c:v>
                </c:pt>
                <c:pt idx="4">
                  <c:v>石油・石炭製品</c:v>
                </c:pt>
                <c:pt idx="5">
                  <c:v>鉄鋼</c:v>
                </c:pt>
                <c:pt idx="6">
                  <c:v>非鉄金属</c:v>
                </c:pt>
                <c:pt idx="7">
                  <c:v>食料品</c:v>
                </c:pt>
                <c:pt idx="8">
                  <c:v>金属製品</c:v>
                </c:pt>
                <c:pt idx="9">
                  <c:v>はん用・生産用・
業務用機械</c:v>
                </c:pt>
                <c:pt idx="10">
                  <c:v>電気機械</c:v>
                </c:pt>
                <c:pt idx="11">
                  <c:v>輸送用機械</c:v>
                </c:pt>
              </c:strCache>
              <c:extLst/>
            </c:strRef>
          </c:cat>
          <c:val>
            <c:numRef>
              <c:f>('業況 （グラフ用）'!$T$7:$T$9,'業況 （グラフ用）'!$T$11:$T$19)</c:f>
              <c:numCache>
                <c:formatCode>General</c:formatCode>
                <c:ptCount val="12"/>
                <c:pt idx="0">
                  <c:v>6</c:v>
                </c:pt>
                <c:pt idx="1">
                  <c:v>1</c:v>
                </c:pt>
                <c:pt idx="2">
                  <c:v>-26</c:v>
                </c:pt>
                <c:pt idx="3">
                  <c:v>-1</c:v>
                </c:pt>
                <c:pt idx="4">
                  <c:v>11</c:v>
                </c:pt>
                <c:pt idx="5">
                  <c:v>-8</c:v>
                </c:pt>
                <c:pt idx="6">
                  <c:v>6</c:v>
                </c:pt>
                <c:pt idx="7">
                  <c:v>-3</c:v>
                </c:pt>
                <c:pt idx="8">
                  <c:v>4</c:v>
                </c:pt>
                <c:pt idx="9">
                  <c:v>15</c:v>
                </c:pt>
                <c:pt idx="10">
                  <c:v>-6</c:v>
                </c:pt>
                <c:pt idx="11">
                  <c:v>5</c:v>
                </c:pt>
              </c:numCache>
              <c:extLst/>
            </c:numRef>
          </c:val>
          <c:extLst>
            <c:ext xmlns:c16="http://schemas.microsoft.com/office/drawing/2014/chart" uri="{C3380CC4-5D6E-409C-BE32-E72D297353CC}">
              <c16:uniqueId val="{00000010-3152-4848-8942-32D83F2587A6}"/>
            </c:ext>
          </c:extLst>
        </c:ser>
        <c:dLbls>
          <c:showLegendKey val="0"/>
          <c:showVal val="0"/>
          <c:showCatName val="0"/>
          <c:showSerName val="0"/>
          <c:showPercent val="0"/>
          <c:showBubbleSize val="0"/>
        </c:dLbls>
        <c:gapWidth val="400"/>
        <c:overlap val="-27"/>
        <c:axId val="484665776"/>
        <c:axId val="484672336"/>
      </c:barChart>
      <c:catAx>
        <c:axId val="484665776"/>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4672336"/>
        <c:crosses val="autoZero"/>
        <c:auto val="1"/>
        <c:lblAlgn val="ctr"/>
        <c:lblOffset val="0"/>
        <c:noMultiLvlLbl val="0"/>
      </c:catAx>
      <c:valAx>
        <c:axId val="484672336"/>
        <c:scaling>
          <c:orientation val="minMax"/>
          <c:max val="40"/>
          <c:min val="-100"/>
        </c:scaling>
        <c:delete val="0"/>
        <c:axPos val="l"/>
        <c:majorGridlines>
          <c:spPr>
            <a:ln w="9525" cap="flat" cmpd="sng" algn="ctr">
              <a:solidFill>
                <a:schemeClr val="tx1">
                  <a:lumMod val="15000"/>
                  <a:lumOff val="85000"/>
                </a:schemeClr>
              </a:solidFill>
              <a:round/>
            </a:ln>
            <a:effectLst/>
          </c:spPr>
        </c:majorGridlines>
        <c:numFmt formatCode="0\ "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4665776"/>
        <c:crosses val="autoZero"/>
        <c:crossBetween val="between"/>
        <c:majorUnit val="20"/>
      </c:valAx>
      <c:spPr>
        <a:noFill/>
        <a:ln>
          <a:noFill/>
        </a:ln>
        <a:effectLst/>
      </c:spPr>
    </c:plotArea>
    <c:legend>
      <c:legendPos val="b"/>
      <c:layout>
        <c:manualLayout>
          <c:xMode val="edge"/>
          <c:yMode val="edge"/>
          <c:x val="8.7585890711100053E-2"/>
          <c:y val="0.89938943510503266"/>
          <c:w val="0.84207707509881435"/>
          <c:h val="0.10061051356705318"/>
        </c:manualLayout>
      </c:layout>
      <c:overlay val="0"/>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6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2045959595959599E-2"/>
          <c:y val="6.4675925925925928E-2"/>
          <c:w val="0.90909040404040409"/>
          <c:h val="0.74574382716049381"/>
        </c:manualLayout>
      </c:layout>
      <c:barChart>
        <c:barDir val="col"/>
        <c:grouping val="clustered"/>
        <c:varyColors val="0"/>
        <c:ser>
          <c:idx val="0"/>
          <c:order val="0"/>
          <c:tx>
            <c:strRef>
              <c:f>Sheet1!$A$4</c:f>
              <c:strCache>
                <c:ptCount val="1"/>
                <c:pt idx="0">
                  <c:v>開催件数</c:v>
                </c:pt>
              </c:strCache>
            </c:strRef>
          </c:tx>
          <c:spPr>
            <a:solidFill>
              <a:schemeClr val="accent1"/>
            </a:solidFill>
            <a:ln>
              <a:noFill/>
            </a:ln>
            <a:effectLst/>
          </c:spPr>
          <c:invertIfNegative val="0"/>
          <c:dLbls>
            <c:dLbl>
              <c:idx val="0"/>
              <c:layout>
                <c:manualLayout>
                  <c:x val="0"/>
                  <c:y val="1.1082933504144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D1E-40DD-A702-1D3D8891E091}"/>
                </c:ext>
              </c:extLst>
            </c:dLbl>
            <c:dLbl>
              <c:idx val="1"/>
              <c:layout>
                <c:manualLayout>
                  <c:x val="-1.2492016122766923E-17"/>
                  <c:y val="3.32488005124329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D1E-40DD-A702-1D3D8891E091}"/>
                </c:ext>
              </c:extLst>
            </c:dLbl>
            <c:dLbl>
              <c:idx val="2"/>
              <c:layout>
                <c:manualLayout>
                  <c:x val="0"/>
                  <c:y val="1.6624400256216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D1E-40DD-A702-1D3D8891E091}"/>
                </c:ext>
              </c:extLst>
            </c:dLbl>
            <c:dLbl>
              <c:idx val="4"/>
              <c:layout>
                <c:manualLayout>
                  <c:x val="-2.4984032245533846E-17"/>
                  <c:y val="1.1082933504144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D1E-40DD-A702-1D3D8891E091}"/>
                </c:ext>
              </c:extLst>
            </c:dLbl>
            <c:dLbl>
              <c:idx val="5"/>
              <c:layout>
                <c:manualLayout>
                  <c:x val="0"/>
                  <c:y val="3.32488005124329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D1E-40DD-A702-1D3D8891E091}"/>
                </c:ext>
              </c:extLst>
            </c:dLbl>
            <c:dLbl>
              <c:idx val="6"/>
              <c:layout>
                <c:manualLayout>
                  <c:x val="0"/>
                  <c:y val="1.6624400256216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D1E-40DD-A702-1D3D8891E091}"/>
                </c:ext>
              </c:extLst>
            </c:dLbl>
            <c:dLbl>
              <c:idx val="8"/>
              <c:layout>
                <c:manualLayout>
                  <c:x val="-2.5827675309922408E-3"/>
                  <c:y val="2.545801939770565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D1E-40DD-A702-1D3D8891E091}"/>
                </c:ext>
              </c:extLst>
            </c:dLbl>
            <c:dLbl>
              <c:idx val="9"/>
              <c:layout>
                <c:manualLayout>
                  <c:x val="5.165535061984387E-3"/>
                  <c:y val="3.68207023430213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D1E-40DD-A702-1D3D8891E091}"/>
                </c:ext>
              </c:extLst>
            </c:dLbl>
            <c:dLbl>
              <c:idx val="10"/>
              <c:layout>
                <c:manualLayout>
                  <c:x val="5.165535061984387E-3"/>
                  <c:y val="1.92611135137457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D1E-40DD-A702-1D3D8891E091}"/>
                </c:ext>
              </c:extLst>
            </c:dLbl>
            <c:dLbl>
              <c:idx val="11"/>
              <c:layout>
                <c:manualLayout>
                  <c:x val="-4.9968064491067692E-17"/>
                  <c:y val="1.212577645984923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D1E-40DD-A702-1D3D8891E091}"/>
                </c:ext>
              </c:extLst>
            </c:dLbl>
            <c:dLbl>
              <c:idx val="12"/>
              <c:layout>
                <c:manualLayout>
                  <c:x val="0"/>
                  <c:y val="2.22499324399197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D1E-40DD-A702-1D3D8891E091}"/>
                </c:ext>
              </c:extLst>
            </c:dLbl>
            <c:dLbl>
              <c:idx val="13"/>
              <c:layout>
                <c:manualLayout>
                  <c:x val="-9.9936128982135384E-17"/>
                  <c:y val="-5.54146675207215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D1E-40DD-A702-1D3D8891E091}"/>
                </c:ext>
              </c:extLst>
            </c:dLbl>
            <c:dLbl>
              <c:idx val="14"/>
              <c:layout>
                <c:manualLayout>
                  <c:x val="0"/>
                  <c:y val="3.3374898659879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D1E-40DD-A702-1D3D8891E091}"/>
                </c:ext>
              </c:extLst>
            </c:dLbl>
            <c:dLbl>
              <c:idx val="15"/>
              <c:layout>
                <c:manualLayout>
                  <c:x val="0"/>
                  <c:y val="3.3374898659879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D1E-40DD-A702-1D3D8891E091}"/>
                </c:ext>
              </c:extLst>
            </c:dLbl>
            <c:dLbl>
              <c:idx val="16"/>
              <c:layout>
                <c:manualLayout>
                  <c:x val="0"/>
                  <c:y val="3.33958457325469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D1E-40DD-A702-1D3D8891E091}"/>
                </c:ext>
              </c:extLst>
            </c:dLbl>
            <c:dLbl>
              <c:idx val="17"/>
              <c:layout>
                <c:manualLayout>
                  <c:x val="0"/>
                  <c:y val="3.44613781584178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D1E-40DD-A702-1D3D8891E091}"/>
                </c:ext>
              </c:extLst>
            </c:dLbl>
            <c:dLbl>
              <c:idx val="18"/>
              <c:layout>
                <c:manualLayout>
                  <c:x val="-1.0033567677111163E-16"/>
                  <c:y val="3.3374898659879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D1E-40DD-A702-1D3D8891E091}"/>
                </c:ext>
              </c:extLst>
            </c:dLbl>
            <c:dLbl>
              <c:idx val="19"/>
              <c:layout>
                <c:manualLayout>
                  <c:x val="0"/>
                  <c:y val="3.46616563662288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D1E-40DD-A702-1D3D8891E091}"/>
                </c:ext>
              </c:extLst>
            </c:dLbl>
            <c:dLbl>
              <c:idx val="20"/>
              <c:layout>
                <c:manualLayout>
                  <c:x val="0"/>
                  <c:y val="1.11249662199598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D1E-40DD-A702-1D3D8891E091}"/>
                </c:ext>
              </c:extLst>
            </c:dLbl>
            <c:dLbl>
              <c:idx val="21"/>
              <c:layout>
                <c:manualLayout>
                  <c:x val="0"/>
                  <c:y val="1.24538302952101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D1E-40DD-A702-1D3D8891E091}"/>
                </c:ext>
              </c:extLst>
            </c:dLbl>
            <c:dLbl>
              <c:idx val="22"/>
              <c:layout>
                <c:manualLayout>
                  <c:x val="0"/>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D1E-40DD-A702-1D3D8891E091}"/>
                </c:ext>
              </c:extLst>
            </c:dLbl>
            <c:dLbl>
              <c:idx val="23"/>
              <c:layout>
                <c:manualLayout>
                  <c:x val="-1.0033567677111163E-16"/>
                  <c:y val="2.22499324399197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FD1E-40DD-A702-1D3D8891E091}"/>
                </c:ext>
              </c:extLst>
            </c:dLbl>
            <c:dLbl>
              <c:idx val="24"/>
              <c:layout>
                <c:manualLayout>
                  <c:x val="-1.0033567677111163E-16"/>
                  <c:y val="2.3578796515170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FD1E-40DD-A702-1D3D8891E091}"/>
                </c:ext>
              </c:extLst>
            </c:dLbl>
            <c:dLbl>
              <c:idx val="25"/>
              <c:layout>
                <c:manualLayout>
                  <c:x val="0"/>
                  <c:y val="2.22499324399197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FD1E-40DD-A702-1D3D8891E091}"/>
                </c:ext>
              </c:extLst>
            </c:dLbl>
            <c:dLbl>
              <c:idx val="26"/>
              <c:layout>
                <c:manualLayout>
                  <c:x val="-9.4700382149484739E-17"/>
                  <c:y val="2.489868064959471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FD1E-40DD-A702-1D3D8891E091}"/>
                </c:ext>
              </c:extLst>
            </c:dLbl>
            <c:dLbl>
              <c:idx val="27"/>
              <c:layout>
                <c:manualLayout>
                  <c:x val="0"/>
                  <c:y val="2.18629845039641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FD1E-40DD-A702-1D3D8891E091}"/>
                </c:ext>
              </c:extLst>
            </c:dLbl>
            <c:dLbl>
              <c:idx val="28"/>
              <c:layout>
                <c:manualLayout>
                  <c:x val="-9.4700382149484739E-17"/>
                  <c:y val="2.05901510174087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F01-47F3-93BE-15B0F19079A7}"/>
                </c:ext>
              </c:extLst>
            </c:dLbl>
            <c:dLbl>
              <c:idx val="29"/>
              <c:layout>
                <c:manualLayout>
                  <c:x val="-2.582767530992288E-3"/>
                  <c:y val="2.57376887717610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01-47F3-93BE-15B0F19079A7}"/>
                </c:ext>
              </c:extLst>
            </c:dLbl>
            <c:dLbl>
              <c:idx val="30"/>
              <c:layout>
                <c:manualLayout>
                  <c:x val="5.165535061984387E-3"/>
                  <c:y val="4.11803020348175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F01-47F3-93BE-15B0F19079A7}"/>
                </c:ext>
              </c:extLst>
            </c:dLbl>
            <c:dLbl>
              <c:idx val="35"/>
              <c:layout>
                <c:manualLayout>
                  <c:x val="-1.0331070123968774E-2"/>
                  <c:y val="3.08852265261132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F01-47F3-93BE-15B0F19079A7}"/>
                </c:ext>
              </c:extLst>
            </c:dLbl>
            <c:dLbl>
              <c:idx val="37"/>
              <c:layout>
                <c:manualLayout>
                  <c:x val="-2.582767530992099E-3"/>
                  <c:y val="2.57376887717610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F01-47F3-93BE-15B0F19079A7}"/>
                </c:ext>
              </c:extLst>
            </c:dLbl>
            <c:dLbl>
              <c:idx val="40"/>
              <c:layout>
                <c:manualLayout>
                  <c:x val="2.5827675309921935E-3"/>
                  <c:y val="3.08852265261132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F01-47F3-93BE-15B0F19079A7}"/>
                </c:ext>
              </c:extLst>
            </c:dLbl>
            <c:dLbl>
              <c:idx val="41"/>
              <c:layout>
                <c:manualLayout>
                  <c:x val="-2.5827675309921935E-3"/>
                  <c:y val="3.08852265261132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FD1E-40DD-A702-1D3D8891E091}"/>
                </c:ext>
              </c:extLst>
            </c:dLbl>
            <c:dLbl>
              <c:idx val="44"/>
              <c:delete val="1"/>
              <c:extLst>
                <c:ext xmlns:c15="http://schemas.microsoft.com/office/drawing/2012/chart" uri="{CE6537A1-D6FC-4f65-9D91-7224C49458BB}"/>
                <c:ext xmlns:c16="http://schemas.microsoft.com/office/drawing/2014/chart" uri="{C3380CC4-5D6E-409C-BE32-E72D297353CC}">
                  <c16:uniqueId val="{0000001A-FD1E-40DD-A702-1D3D8891E091}"/>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Sheet1!$B$2:$AT$3</c:f>
              <c:multiLvlStrCache>
                <c:ptCount val="45"/>
                <c:lvl>
                  <c:pt idx="0">
                    <c:v>4</c:v>
                  </c:pt>
                  <c:pt idx="1">
                    <c:v>5</c:v>
                  </c:pt>
                  <c:pt idx="2">
                    <c:v>6</c:v>
                  </c:pt>
                  <c:pt idx="3">
                    <c:v>7</c:v>
                  </c:pt>
                  <c:pt idx="4">
                    <c:v>8</c:v>
                  </c:pt>
                  <c:pt idx="5">
                    <c:v>9</c:v>
                  </c:pt>
                  <c:pt idx="6">
                    <c:v>10</c:v>
                  </c:pt>
                  <c:pt idx="7">
                    <c:v>11</c:v>
                  </c:pt>
                  <c:pt idx="8">
                    <c:v>12</c:v>
                  </c:pt>
                  <c:pt idx="9">
                    <c:v>1</c:v>
                  </c:pt>
                  <c:pt idx="10">
                    <c:v>2</c:v>
                  </c:pt>
                  <c:pt idx="11">
                    <c:v>3</c:v>
                  </c:pt>
                  <c:pt idx="12">
                    <c:v>4</c:v>
                  </c:pt>
                  <c:pt idx="13">
                    <c:v>5</c:v>
                  </c:pt>
                  <c:pt idx="14">
                    <c:v>6</c:v>
                  </c:pt>
                  <c:pt idx="15">
                    <c:v>7</c:v>
                  </c:pt>
                  <c:pt idx="16">
                    <c:v>8</c:v>
                  </c:pt>
                  <c:pt idx="17">
                    <c:v>9</c:v>
                  </c:pt>
                  <c:pt idx="18">
                    <c:v>10</c:v>
                  </c:pt>
                  <c:pt idx="19">
                    <c:v>11</c:v>
                  </c:pt>
                  <c:pt idx="20">
                    <c:v>12</c:v>
                  </c:pt>
                  <c:pt idx="21">
                    <c:v>1</c:v>
                  </c:pt>
                  <c:pt idx="22">
                    <c:v>2</c:v>
                  </c:pt>
                  <c:pt idx="23">
                    <c:v>3</c:v>
                  </c:pt>
                  <c:pt idx="24">
                    <c:v>4</c:v>
                  </c:pt>
                  <c:pt idx="25">
                    <c:v>5</c:v>
                  </c:pt>
                  <c:pt idx="26">
                    <c:v>6</c:v>
                  </c:pt>
                  <c:pt idx="27">
                    <c:v>7</c:v>
                  </c:pt>
                  <c:pt idx="28">
                    <c:v>8</c:v>
                  </c:pt>
                  <c:pt idx="29">
                    <c:v>9</c:v>
                  </c:pt>
                  <c:pt idx="30">
                    <c:v>10</c:v>
                  </c:pt>
                  <c:pt idx="31">
                    <c:v>11</c:v>
                  </c:pt>
                  <c:pt idx="32">
                    <c:v>12</c:v>
                  </c:pt>
                  <c:pt idx="33">
                    <c:v>1</c:v>
                  </c:pt>
                  <c:pt idx="34">
                    <c:v>2</c:v>
                  </c:pt>
                  <c:pt idx="35">
                    <c:v>3</c:v>
                  </c:pt>
                  <c:pt idx="36">
                    <c:v>4</c:v>
                  </c:pt>
                  <c:pt idx="37">
                    <c:v>5</c:v>
                  </c:pt>
                  <c:pt idx="38">
                    <c:v>6</c:v>
                  </c:pt>
                  <c:pt idx="39">
                    <c:v>7</c:v>
                  </c:pt>
                  <c:pt idx="40">
                    <c:v>8</c:v>
                  </c:pt>
                  <c:pt idx="41">
                    <c:v>9</c:v>
                  </c:pt>
                  <c:pt idx="42">
                    <c:v>10</c:v>
                  </c:pt>
                  <c:pt idx="43">
                    <c:v>11</c:v>
                  </c:pt>
                  <c:pt idx="44">
                    <c:v>12</c:v>
                  </c:pt>
                </c:lvl>
                <c:lvl>
                  <c:pt idx="0">
                    <c:v>2020年度</c:v>
                  </c:pt>
                  <c:pt idx="12">
                    <c:v>2021年度</c:v>
                  </c:pt>
                  <c:pt idx="24">
                    <c:v>2022年度</c:v>
                  </c:pt>
                  <c:pt idx="36">
                    <c:v>2023年度</c:v>
                  </c:pt>
                </c:lvl>
              </c:multiLvlStrCache>
            </c:multiLvlStrRef>
          </c:cat>
          <c:val>
            <c:numRef>
              <c:f>Sheet1!$B$4:$AT$4</c:f>
              <c:numCache>
                <c:formatCode>#,##0_);[Red]\(#,##0\)</c:formatCode>
                <c:ptCount val="45"/>
                <c:pt idx="0">
                  <c:v>7</c:v>
                </c:pt>
                <c:pt idx="1">
                  <c:v>0</c:v>
                </c:pt>
                <c:pt idx="2">
                  <c:v>18</c:v>
                </c:pt>
                <c:pt idx="3">
                  <c:v>46</c:v>
                </c:pt>
                <c:pt idx="4">
                  <c:v>52</c:v>
                </c:pt>
                <c:pt idx="5">
                  <c:v>64</c:v>
                </c:pt>
                <c:pt idx="6">
                  <c:v>80</c:v>
                </c:pt>
                <c:pt idx="7">
                  <c:v>67</c:v>
                </c:pt>
                <c:pt idx="8">
                  <c:v>43</c:v>
                </c:pt>
                <c:pt idx="9">
                  <c:v>41</c:v>
                </c:pt>
                <c:pt idx="10">
                  <c:v>42</c:v>
                </c:pt>
                <c:pt idx="11">
                  <c:v>86</c:v>
                </c:pt>
                <c:pt idx="12">
                  <c:v>59</c:v>
                </c:pt>
                <c:pt idx="13">
                  <c:v>5</c:v>
                </c:pt>
                <c:pt idx="14">
                  <c:v>0</c:v>
                </c:pt>
                <c:pt idx="15">
                  <c:v>0</c:v>
                </c:pt>
                <c:pt idx="16">
                  <c:v>0</c:v>
                </c:pt>
                <c:pt idx="17">
                  <c:v>0</c:v>
                </c:pt>
                <c:pt idx="18">
                  <c:v>0</c:v>
                </c:pt>
                <c:pt idx="19">
                  <c:v>0</c:v>
                </c:pt>
                <c:pt idx="20">
                  <c:v>51</c:v>
                </c:pt>
                <c:pt idx="21">
                  <c:v>58</c:v>
                </c:pt>
                <c:pt idx="22">
                  <c:v>51</c:v>
                </c:pt>
                <c:pt idx="23">
                  <c:v>81</c:v>
                </c:pt>
                <c:pt idx="24">
                  <c:v>68</c:v>
                </c:pt>
                <c:pt idx="25">
                  <c:v>59</c:v>
                </c:pt>
                <c:pt idx="26">
                  <c:v>75</c:v>
                </c:pt>
                <c:pt idx="27">
                  <c:v>73</c:v>
                </c:pt>
                <c:pt idx="28">
                  <c:v>69</c:v>
                </c:pt>
                <c:pt idx="29">
                  <c:v>65</c:v>
                </c:pt>
                <c:pt idx="30">
                  <c:v>75</c:v>
                </c:pt>
                <c:pt idx="31">
                  <c:v>76</c:v>
                </c:pt>
                <c:pt idx="32">
                  <c:v>63</c:v>
                </c:pt>
                <c:pt idx="33">
                  <c:v>71</c:v>
                </c:pt>
                <c:pt idx="34">
                  <c:v>76</c:v>
                </c:pt>
                <c:pt idx="35">
                  <c:v>93</c:v>
                </c:pt>
                <c:pt idx="36">
                  <c:v>94</c:v>
                </c:pt>
                <c:pt idx="37">
                  <c:v>88</c:v>
                </c:pt>
                <c:pt idx="38">
                  <c:v>91</c:v>
                </c:pt>
                <c:pt idx="39">
                  <c:v>85</c:v>
                </c:pt>
                <c:pt idx="40">
                  <c:v>81</c:v>
                </c:pt>
                <c:pt idx="41">
                  <c:v>73</c:v>
                </c:pt>
                <c:pt idx="42">
                  <c:v>75</c:v>
                </c:pt>
                <c:pt idx="43">
                  <c:v>79</c:v>
                </c:pt>
                <c:pt idx="44">
                  <c:v>0</c:v>
                </c:pt>
              </c:numCache>
            </c:numRef>
          </c:val>
          <c:extLst>
            <c:ext xmlns:c16="http://schemas.microsoft.com/office/drawing/2014/chart" uri="{C3380CC4-5D6E-409C-BE32-E72D297353CC}">
              <c16:uniqueId val="{0000001B-FD1E-40DD-A702-1D3D8891E091}"/>
            </c:ext>
          </c:extLst>
        </c:ser>
        <c:dLbls>
          <c:showLegendKey val="0"/>
          <c:showVal val="0"/>
          <c:showCatName val="0"/>
          <c:showSerName val="0"/>
          <c:showPercent val="0"/>
          <c:showBubbleSize val="0"/>
        </c:dLbls>
        <c:gapWidth val="150"/>
        <c:overlap val="-27"/>
        <c:axId val="508155880"/>
        <c:axId val="508161128"/>
      </c:barChart>
      <c:catAx>
        <c:axId val="50815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61128"/>
        <c:crosses val="autoZero"/>
        <c:auto val="1"/>
        <c:lblAlgn val="ctr"/>
        <c:lblOffset val="100"/>
        <c:noMultiLvlLbl val="0"/>
      </c:catAx>
      <c:valAx>
        <c:axId val="50816112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55880"/>
        <c:crosses val="autoZero"/>
        <c:crossBetween val="between"/>
        <c:majorUnit val="10"/>
      </c:valAx>
      <c:spPr>
        <a:noFill/>
        <a:ln>
          <a:noFill/>
        </a:ln>
      </c:spPr>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278232323232323E-2"/>
          <c:y val="6.4675925925925942E-2"/>
          <c:w val="0.89331843434343439"/>
          <c:h val="0.75594401378122311"/>
        </c:manualLayout>
      </c:layout>
      <c:barChart>
        <c:barDir val="col"/>
        <c:grouping val="clustered"/>
        <c:varyColors val="0"/>
        <c:ser>
          <c:idx val="0"/>
          <c:order val="0"/>
          <c:tx>
            <c:strRef>
              <c:f>Sheet1!$A$8</c:f>
              <c:strCache>
                <c:ptCount val="1"/>
                <c:pt idx="0">
                  <c:v>開催件数</c:v>
                </c:pt>
              </c:strCache>
            </c:strRef>
          </c:tx>
          <c:spPr>
            <a:solidFill>
              <a:schemeClr val="accent1"/>
            </a:solidFill>
            <a:ln>
              <a:noFill/>
            </a:ln>
            <a:effectLst/>
          </c:spPr>
          <c:invertIfNegative val="0"/>
          <c:dLbls>
            <c:dLbl>
              <c:idx val="0"/>
              <c:layout>
                <c:manualLayout>
                  <c:x val="0"/>
                  <c:y val="3.35978835978835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BC-4C60-B715-26812DA85B05}"/>
                </c:ext>
              </c:extLst>
            </c:dLbl>
            <c:dLbl>
              <c:idx val="1"/>
              <c:layout>
                <c:manualLayout>
                  <c:x val="-2.9397808542155256E-17"/>
                  <c:y val="3.35978835978835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BC-4C60-B715-26812DA85B05}"/>
                </c:ext>
              </c:extLst>
            </c:dLbl>
            <c:dLbl>
              <c:idx val="2"/>
              <c:layout>
                <c:manualLayout>
                  <c:x val="-2.9397808542155256E-17"/>
                  <c:y val="2.23985890652557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6BC-4C60-B715-26812DA85B05}"/>
                </c:ext>
              </c:extLst>
            </c:dLbl>
            <c:dLbl>
              <c:idx val="3"/>
              <c:layout>
                <c:manualLayout>
                  <c:x val="0"/>
                  <c:y val="1.11992945326278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6BC-4C60-B715-26812DA85B05}"/>
                </c:ext>
              </c:extLst>
            </c:dLbl>
            <c:dLbl>
              <c:idx val="4"/>
              <c:layout>
                <c:manualLayout>
                  <c:x val="-5.8795617084310512E-17"/>
                  <c:y val="2.7998236331569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6BC-4C60-B715-26812DA85B05}"/>
                </c:ext>
              </c:extLst>
            </c:dLbl>
            <c:dLbl>
              <c:idx val="5"/>
              <c:layout>
                <c:manualLayout>
                  <c:x val="5.8795617084310512E-17"/>
                  <c:y val="3.35978835978835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6BC-4C60-B715-26812DA85B05}"/>
                </c:ext>
              </c:extLst>
            </c:dLbl>
            <c:dLbl>
              <c:idx val="6"/>
              <c:layout>
                <c:manualLayout>
                  <c:x val="0"/>
                  <c:y val="1.6798941798941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6BC-4C60-B715-26812DA85B05}"/>
                </c:ext>
              </c:extLst>
            </c:dLbl>
            <c:dLbl>
              <c:idx val="7"/>
              <c:layout>
                <c:manualLayout>
                  <c:x val="6.4141414141414138E-3"/>
                  <c:y val="2.23985890652557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6BC-4C60-B715-26812DA85B05}"/>
                </c:ext>
              </c:extLst>
            </c:dLbl>
            <c:dLbl>
              <c:idx val="8"/>
              <c:layout>
                <c:manualLayout>
                  <c:x val="0"/>
                  <c:y val="1.19365079365079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6BC-4C60-B715-26812DA85B05}"/>
                </c:ext>
              </c:extLst>
            </c:dLbl>
            <c:dLbl>
              <c:idx val="9"/>
              <c:layout>
                <c:manualLayout>
                  <c:x val="0"/>
                  <c:y val="3.35978835978835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6BC-4C60-B715-26812DA85B05}"/>
                </c:ext>
              </c:extLst>
            </c:dLbl>
            <c:dLbl>
              <c:idx val="10"/>
              <c:layout>
                <c:manualLayout>
                  <c:x val="-5.9222964613052423E-17"/>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6BC-4C60-B715-26812DA85B05}"/>
                </c:ext>
              </c:extLst>
            </c:dLbl>
            <c:dLbl>
              <c:idx val="11"/>
              <c:layout>
                <c:manualLayout>
                  <c:x val="-1.1759123416862102E-16"/>
                  <c:y val="3.2816537467700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6BC-4C60-B715-26812DA85B05}"/>
                </c:ext>
              </c:extLst>
            </c:dLbl>
            <c:dLbl>
              <c:idx val="17"/>
              <c:layout>
                <c:manualLayout>
                  <c:x val="-1.1844592922610485E-16"/>
                  <c:y val="2.8919911883077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6BC-4C60-B715-26812DA85B05}"/>
                </c:ext>
              </c:extLst>
            </c:dLbl>
            <c:dLbl>
              <c:idx val="19"/>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6BC-4C60-B715-26812DA85B05}"/>
                </c:ext>
              </c:extLst>
            </c:dLbl>
            <c:dLbl>
              <c:idx val="21"/>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6BC-4C60-B715-26812DA85B05}"/>
                </c:ext>
              </c:extLst>
            </c:dLbl>
            <c:dLbl>
              <c:idx val="22"/>
              <c:layout>
                <c:manualLayout>
                  <c:x val="0"/>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56BC-4C60-B715-26812DA85B05}"/>
                </c:ext>
              </c:extLst>
            </c:dLbl>
            <c:dLbl>
              <c:idx val="24"/>
              <c:layout>
                <c:manualLayout>
                  <c:x val="-1.1844592922610485E-16"/>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56BC-4C60-B715-26812DA85B05}"/>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Sheet1!$B$7:$M$7</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Sheet1!$B$8:$M$8</c:f>
              <c:numCache>
                <c:formatCode>#,##0_);[Red]\(#,##0\)</c:formatCode>
                <c:ptCount val="12"/>
                <c:pt idx="0">
                  <c:v>1670</c:v>
                </c:pt>
                <c:pt idx="1">
                  <c:v>1630</c:v>
                </c:pt>
                <c:pt idx="2">
                  <c:v>1507</c:v>
                </c:pt>
                <c:pt idx="3">
                  <c:v>1448</c:v>
                </c:pt>
                <c:pt idx="4">
                  <c:v>1618</c:v>
                </c:pt>
                <c:pt idx="5">
                  <c:v>1592</c:v>
                </c:pt>
                <c:pt idx="6">
                  <c:v>1572</c:v>
                </c:pt>
                <c:pt idx="7">
                  <c:v>1368</c:v>
                </c:pt>
                <c:pt idx="8">
                  <c:v>1215</c:v>
                </c:pt>
                <c:pt idx="9">
                  <c:v>546</c:v>
                </c:pt>
                <c:pt idx="10">
                  <c:v>305</c:v>
                </c:pt>
                <c:pt idx="11">
                  <c:v>863</c:v>
                </c:pt>
              </c:numCache>
            </c:numRef>
          </c:val>
          <c:extLst>
            <c:ext xmlns:c16="http://schemas.microsoft.com/office/drawing/2014/chart" uri="{C3380CC4-5D6E-409C-BE32-E72D297353CC}">
              <c16:uniqueId val="{00000011-56BC-4C60-B715-26812DA85B05}"/>
            </c:ext>
          </c:extLst>
        </c:ser>
        <c:dLbls>
          <c:showLegendKey val="0"/>
          <c:showVal val="0"/>
          <c:showCatName val="0"/>
          <c:showSerName val="0"/>
          <c:showPercent val="0"/>
          <c:showBubbleSize val="0"/>
        </c:dLbls>
        <c:gapWidth val="150"/>
        <c:overlap val="-27"/>
        <c:axId val="508155880"/>
        <c:axId val="508161128"/>
      </c:barChart>
      <c:catAx>
        <c:axId val="50815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61128"/>
        <c:crosses val="autoZero"/>
        <c:auto val="1"/>
        <c:lblAlgn val="ctr"/>
        <c:lblOffset val="100"/>
        <c:noMultiLvlLbl val="0"/>
      </c:catAx>
      <c:valAx>
        <c:axId val="508161128"/>
        <c:scaling>
          <c:orientation val="minMax"/>
          <c:max val="175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55880"/>
        <c:crosses val="autoZero"/>
        <c:crossBetween val="between"/>
        <c:majorUnit val="250"/>
      </c:valAx>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2045959595959599E-2"/>
          <c:y val="6.4675925925925928E-2"/>
          <c:w val="0.90909040404040409"/>
          <c:h val="0.70753942652329749"/>
        </c:manualLayout>
      </c:layout>
      <c:barChart>
        <c:barDir val="col"/>
        <c:grouping val="clustered"/>
        <c:varyColors val="0"/>
        <c:ser>
          <c:idx val="0"/>
          <c:order val="0"/>
          <c:tx>
            <c:strRef>
              <c:f>Sheet1!$A$4</c:f>
              <c:strCache>
                <c:ptCount val="1"/>
                <c:pt idx="0">
                  <c:v>開催件数</c:v>
                </c:pt>
              </c:strCache>
            </c:strRef>
          </c:tx>
          <c:spPr>
            <a:solidFill>
              <a:schemeClr val="accent1"/>
            </a:solidFill>
            <a:ln>
              <a:noFill/>
            </a:ln>
            <a:effectLst/>
          </c:spPr>
          <c:invertIfNegative val="0"/>
          <c:dLbls>
            <c:dLbl>
              <c:idx val="8"/>
              <c:layout>
                <c:manualLayout>
                  <c:x val="0"/>
                  <c:y val="2.31359295064622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284-443F-AD27-77762C940B72}"/>
                </c:ext>
              </c:extLst>
            </c:dLbl>
            <c:dLbl>
              <c:idx val="10"/>
              <c:layout>
                <c:manualLayout>
                  <c:x val="-5.9222964613052423E-17"/>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284-443F-AD27-77762C940B72}"/>
                </c:ext>
              </c:extLst>
            </c:dLbl>
            <c:dLbl>
              <c:idx val="11"/>
              <c:layout>
                <c:manualLayout>
                  <c:x val="5.9222964613052423E-17"/>
                  <c:y val="2.8919911883077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284-443F-AD27-77762C940B72}"/>
                </c:ext>
              </c:extLst>
            </c:dLbl>
            <c:dLbl>
              <c:idx val="17"/>
              <c:layout>
                <c:manualLayout>
                  <c:x val="-1.1844592922610485E-16"/>
                  <c:y val="2.8919911883077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84-443F-AD27-77762C940B72}"/>
                </c:ext>
              </c:extLst>
            </c:dLbl>
            <c:dLbl>
              <c:idx val="19"/>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84-443F-AD27-77762C940B72}"/>
                </c:ext>
              </c:extLst>
            </c:dLbl>
            <c:dLbl>
              <c:idx val="21"/>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284-443F-AD27-77762C940B72}"/>
                </c:ext>
              </c:extLst>
            </c:dLbl>
            <c:dLbl>
              <c:idx val="22"/>
              <c:layout>
                <c:manualLayout>
                  <c:x val="0"/>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284-443F-AD27-77762C940B72}"/>
                </c:ext>
              </c:extLst>
            </c:dLbl>
            <c:dLbl>
              <c:idx val="24"/>
              <c:layout>
                <c:manualLayout>
                  <c:x val="-1.1844592922610485E-16"/>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284-443F-AD27-77762C940B72}"/>
                </c:ext>
              </c:extLst>
            </c:dLbl>
            <c:dLbl>
              <c:idx val="26"/>
              <c:layout>
                <c:manualLayout>
                  <c:x val="0"/>
                  <c:y val="1.1390645320417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284-443F-AD27-77762C940B72}"/>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Sheet1!$B$2:$AT$3</c:f>
              <c:multiLvlStrCache>
                <c:ptCount val="45"/>
                <c:lvl>
                  <c:pt idx="0">
                    <c:v>4</c:v>
                  </c:pt>
                  <c:pt idx="1">
                    <c:v>5</c:v>
                  </c:pt>
                  <c:pt idx="2">
                    <c:v>6</c:v>
                  </c:pt>
                  <c:pt idx="3">
                    <c:v>7</c:v>
                  </c:pt>
                  <c:pt idx="4">
                    <c:v>8</c:v>
                  </c:pt>
                  <c:pt idx="5">
                    <c:v>9</c:v>
                  </c:pt>
                  <c:pt idx="6">
                    <c:v>10</c:v>
                  </c:pt>
                  <c:pt idx="7">
                    <c:v>11</c:v>
                  </c:pt>
                  <c:pt idx="8">
                    <c:v>12</c:v>
                  </c:pt>
                  <c:pt idx="9">
                    <c:v>1</c:v>
                  </c:pt>
                  <c:pt idx="10">
                    <c:v>2</c:v>
                  </c:pt>
                  <c:pt idx="11">
                    <c:v>3</c:v>
                  </c:pt>
                  <c:pt idx="12">
                    <c:v>4</c:v>
                  </c:pt>
                  <c:pt idx="13">
                    <c:v>5</c:v>
                  </c:pt>
                  <c:pt idx="14">
                    <c:v>6</c:v>
                  </c:pt>
                  <c:pt idx="15">
                    <c:v>7</c:v>
                  </c:pt>
                  <c:pt idx="16">
                    <c:v>8</c:v>
                  </c:pt>
                  <c:pt idx="17">
                    <c:v>9</c:v>
                  </c:pt>
                  <c:pt idx="18">
                    <c:v>10</c:v>
                  </c:pt>
                  <c:pt idx="19">
                    <c:v>11</c:v>
                  </c:pt>
                  <c:pt idx="20">
                    <c:v>12</c:v>
                  </c:pt>
                  <c:pt idx="21">
                    <c:v>1</c:v>
                  </c:pt>
                  <c:pt idx="22">
                    <c:v>2</c:v>
                  </c:pt>
                  <c:pt idx="23">
                    <c:v>3</c:v>
                  </c:pt>
                  <c:pt idx="24">
                    <c:v>4</c:v>
                  </c:pt>
                  <c:pt idx="25">
                    <c:v>5</c:v>
                  </c:pt>
                  <c:pt idx="26">
                    <c:v>6</c:v>
                  </c:pt>
                  <c:pt idx="27">
                    <c:v>7</c:v>
                  </c:pt>
                  <c:pt idx="28">
                    <c:v>8</c:v>
                  </c:pt>
                  <c:pt idx="29">
                    <c:v>9</c:v>
                  </c:pt>
                  <c:pt idx="30">
                    <c:v>10</c:v>
                  </c:pt>
                  <c:pt idx="31">
                    <c:v>11</c:v>
                  </c:pt>
                  <c:pt idx="32">
                    <c:v>12</c:v>
                  </c:pt>
                  <c:pt idx="33">
                    <c:v>1</c:v>
                  </c:pt>
                  <c:pt idx="34">
                    <c:v>2</c:v>
                  </c:pt>
                  <c:pt idx="35">
                    <c:v>3</c:v>
                  </c:pt>
                  <c:pt idx="36">
                    <c:v>4</c:v>
                  </c:pt>
                  <c:pt idx="37">
                    <c:v>5</c:v>
                  </c:pt>
                  <c:pt idx="38">
                    <c:v>6</c:v>
                  </c:pt>
                  <c:pt idx="39">
                    <c:v>7</c:v>
                  </c:pt>
                  <c:pt idx="40">
                    <c:v>8</c:v>
                  </c:pt>
                  <c:pt idx="41">
                    <c:v>9</c:v>
                  </c:pt>
                  <c:pt idx="42">
                    <c:v>10</c:v>
                  </c:pt>
                  <c:pt idx="43">
                    <c:v>11</c:v>
                  </c:pt>
                  <c:pt idx="44">
                    <c:v>12</c:v>
                  </c:pt>
                </c:lvl>
                <c:lvl>
                  <c:pt idx="0">
                    <c:v>2020年度</c:v>
                  </c:pt>
                  <c:pt idx="12">
                    <c:v>2021年度</c:v>
                  </c:pt>
                  <c:pt idx="24">
                    <c:v>2022年度</c:v>
                  </c:pt>
                  <c:pt idx="36">
                    <c:v>2023年度</c:v>
                  </c:pt>
                </c:lvl>
              </c:multiLvlStrCache>
            </c:multiLvlStrRef>
          </c:cat>
          <c:val>
            <c:numRef>
              <c:f>Sheet1!$B$4:$AT$4</c:f>
              <c:numCache>
                <c:formatCode>#,##0_);[Red]\(#,##0\)</c:formatCode>
                <c:ptCount val="45"/>
                <c:pt idx="0">
                  <c:v>0</c:v>
                </c:pt>
                <c:pt idx="1">
                  <c:v>0</c:v>
                </c:pt>
                <c:pt idx="2">
                  <c:v>0</c:v>
                </c:pt>
                <c:pt idx="3">
                  <c:v>14</c:v>
                </c:pt>
                <c:pt idx="4">
                  <c:v>3</c:v>
                </c:pt>
                <c:pt idx="5">
                  <c:v>19</c:v>
                </c:pt>
                <c:pt idx="6">
                  <c:v>25</c:v>
                </c:pt>
                <c:pt idx="7">
                  <c:v>19</c:v>
                </c:pt>
                <c:pt idx="8">
                  <c:v>7</c:v>
                </c:pt>
                <c:pt idx="9">
                  <c:v>13</c:v>
                </c:pt>
                <c:pt idx="10">
                  <c:v>17</c:v>
                </c:pt>
                <c:pt idx="11">
                  <c:v>12</c:v>
                </c:pt>
                <c:pt idx="12">
                  <c:v>3</c:v>
                </c:pt>
                <c:pt idx="13">
                  <c:v>0</c:v>
                </c:pt>
                <c:pt idx="14">
                  <c:v>20</c:v>
                </c:pt>
                <c:pt idx="15">
                  <c:v>14</c:v>
                </c:pt>
                <c:pt idx="16">
                  <c:v>10</c:v>
                </c:pt>
                <c:pt idx="17">
                  <c:v>17</c:v>
                </c:pt>
                <c:pt idx="18">
                  <c:v>20</c:v>
                </c:pt>
                <c:pt idx="19">
                  <c:v>17</c:v>
                </c:pt>
                <c:pt idx="20">
                  <c:v>4</c:v>
                </c:pt>
                <c:pt idx="21">
                  <c:v>17</c:v>
                </c:pt>
                <c:pt idx="22">
                  <c:v>13</c:v>
                </c:pt>
                <c:pt idx="23">
                  <c:v>14</c:v>
                </c:pt>
                <c:pt idx="24">
                  <c:v>12</c:v>
                </c:pt>
                <c:pt idx="25">
                  <c:v>13</c:v>
                </c:pt>
                <c:pt idx="26">
                  <c:v>21</c:v>
                </c:pt>
                <c:pt idx="27">
                  <c:v>13</c:v>
                </c:pt>
                <c:pt idx="28">
                  <c:v>9</c:v>
                </c:pt>
                <c:pt idx="29">
                  <c:v>22</c:v>
                </c:pt>
                <c:pt idx="30">
                  <c:v>20</c:v>
                </c:pt>
                <c:pt idx="31">
                  <c:v>29</c:v>
                </c:pt>
                <c:pt idx="32">
                  <c:v>13</c:v>
                </c:pt>
                <c:pt idx="33">
                  <c:v>23</c:v>
                </c:pt>
                <c:pt idx="34">
                  <c:v>11</c:v>
                </c:pt>
                <c:pt idx="35">
                  <c:v>20</c:v>
                </c:pt>
                <c:pt idx="36">
                  <c:v>17</c:v>
                </c:pt>
                <c:pt idx="37">
                  <c:v>14</c:v>
                </c:pt>
                <c:pt idx="38">
                  <c:v>16</c:v>
                </c:pt>
                <c:pt idx="39">
                  <c:v>24</c:v>
                </c:pt>
                <c:pt idx="40">
                  <c:v>16</c:v>
                </c:pt>
                <c:pt idx="41">
                  <c:v>26</c:v>
                </c:pt>
                <c:pt idx="42">
                  <c:v>28</c:v>
                </c:pt>
                <c:pt idx="43">
                  <c:v>31</c:v>
                </c:pt>
                <c:pt idx="44">
                  <c:v>9</c:v>
                </c:pt>
              </c:numCache>
            </c:numRef>
          </c:val>
          <c:extLst>
            <c:ext xmlns:c16="http://schemas.microsoft.com/office/drawing/2014/chart" uri="{C3380CC4-5D6E-409C-BE32-E72D297353CC}">
              <c16:uniqueId val="{00000009-A284-443F-AD27-77762C940B72}"/>
            </c:ext>
          </c:extLst>
        </c:ser>
        <c:dLbls>
          <c:showLegendKey val="0"/>
          <c:showVal val="0"/>
          <c:showCatName val="0"/>
          <c:showSerName val="0"/>
          <c:showPercent val="0"/>
          <c:showBubbleSize val="0"/>
        </c:dLbls>
        <c:gapWidth val="150"/>
        <c:overlap val="-27"/>
        <c:axId val="508155880"/>
        <c:axId val="508161128"/>
      </c:barChart>
      <c:catAx>
        <c:axId val="50815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61128"/>
        <c:crosses val="autoZero"/>
        <c:auto val="1"/>
        <c:lblAlgn val="ctr"/>
        <c:lblOffset val="100"/>
        <c:noMultiLvlLbl val="0"/>
      </c:catAx>
      <c:valAx>
        <c:axId val="50816112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5588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278232323232323E-2"/>
          <c:y val="6.4675925925925942E-2"/>
          <c:w val="0.89331843434343439"/>
          <c:h val="0.79572912191610301"/>
        </c:manualLayout>
      </c:layout>
      <c:barChart>
        <c:barDir val="col"/>
        <c:grouping val="clustered"/>
        <c:varyColors val="0"/>
        <c:ser>
          <c:idx val="0"/>
          <c:order val="0"/>
          <c:tx>
            <c:strRef>
              <c:f>Sheet1!$A$8</c:f>
              <c:strCache>
                <c:ptCount val="1"/>
                <c:pt idx="0">
                  <c:v>開催件数</c:v>
                </c:pt>
              </c:strCache>
            </c:strRef>
          </c:tx>
          <c:spPr>
            <a:solidFill>
              <a:schemeClr val="accent1"/>
            </a:solidFill>
            <a:ln>
              <a:noFill/>
            </a:ln>
            <a:effectLst/>
          </c:spPr>
          <c:invertIfNegative val="0"/>
          <c:dLbls>
            <c:dLbl>
              <c:idx val="0"/>
              <c:layout>
                <c:manualLayout>
                  <c:x val="0"/>
                  <c:y val="1.67989417989417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20D-4DBA-8C7F-1047ED233E5F}"/>
                </c:ext>
              </c:extLst>
            </c:dLbl>
            <c:dLbl>
              <c:idx val="1"/>
              <c:layout>
                <c:manualLayout>
                  <c:x val="-2.9397808542155256E-17"/>
                  <c:y val="1.6798941798941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20D-4DBA-8C7F-1047ED233E5F}"/>
                </c:ext>
              </c:extLst>
            </c:dLbl>
            <c:dLbl>
              <c:idx val="2"/>
              <c:layout>
                <c:manualLayout>
                  <c:x val="-2.9397808542155256E-17"/>
                  <c:y val="2.23985890652557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20D-4DBA-8C7F-1047ED233E5F}"/>
                </c:ext>
              </c:extLst>
            </c:dLbl>
            <c:dLbl>
              <c:idx val="3"/>
              <c:layout>
                <c:manualLayout>
                  <c:x val="0"/>
                  <c:y val="2.23985890652557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20D-4DBA-8C7F-1047ED233E5F}"/>
                </c:ext>
              </c:extLst>
            </c:dLbl>
            <c:dLbl>
              <c:idx val="4"/>
              <c:layout>
                <c:manualLayout>
                  <c:x val="0"/>
                  <c:y val="1.6798941798941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20D-4DBA-8C7F-1047ED233E5F}"/>
                </c:ext>
              </c:extLst>
            </c:dLbl>
            <c:dLbl>
              <c:idx val="5"/>
              <c:layout>
                <c:manualLayout>
                  <c:x val="5.8795617084310512E-17"/>
                  <c:y val="3.35978835978835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20D-4DBA-8C7F-1047ED233E5F}"/>
                </c:ext>
              </c:extLst>
            </c:dLbl>
            <c:dLbl>
              <c:idx val="6"/>
              <c:layout>
                <c:manualLayout>
                  <c:x val="0"/>
                  <c:y val="1.6798941798941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20D-4DBA-8C7F-1047ED233E5F}"/>
                </c:ext>
              </c:extLst>
            </c:dLbl>
            <c:dLbl>
              <c:idx val="7"/>
              <c:layout>
                <c:manualLayout>
                  <c:x val="0"/>
                  <c:y val="3.91975308641975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20D-4DBA-8C7F-1047ED233E5F}"/>
                </c:ext>
              </c:extLst>
            </c:dLbl>
            <c:dLbl>
              <c:idx val="8"/>
              <c:layout>
                <c:manualLayout>
                  <c:x val="0"/>
                  <c:y val="2.31359295064622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20D-4DBA-8C7F-1047ED233E5F}"/>
                </c:ext>
              </c:extLst>
            </c:dLbl>
            <c:dLbl>
              <c:idx val="9"/>
              <c:layout>
                <c:manualLayout>
                  <c:x val="0"/>
                  <c:y val="3.35978835978835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20D-4DBA-8C7F-1047ED233E5F}"/>
                </c:ext>
              </c:extLst>
            </c:dLbl>
            <c:dLbl>
              <c:idx val="10"/>
              <c:layout>
                <c:manualLayout>
                  <c:x val="-5.9222964613052423E-17"/>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20D-4DBA-8C7F-1047ED233E5F}"/>
                </c:ext>
              </c:extLst>
            </c:dLbl>
            <c:dLbl>
              <c:idx val="17"/>
              <c:layout>
                <c:manualLayout>
                  <c:x val="-1.1844592922610485E-16"/>
                  <c:y val="2.8919911883077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20D-4DBA-8C7F-1047ED233E5F}"/>
                </c:ext>
              </c:extLst>
            </c:dLbl>
            <c:dLbl>
              <c:idx val="19"/>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20D-4DBA-8C7F-1047ED233E5F}"/>
                </c:ext>
              </c:extLst>
            </c:dLbl>
            <c:dLbl>
              <c:idx val="21"/>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20D-4DBA-8C7F-1047ED233E5F}"/>
                </c:ext>
              </c:extLst>
            </c:dLbl>
            <c:dLbl>
              <c:idx val="22"/>
              <c:layout>
                <c:manualLayout>
                  <c:x val="0"/>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20D-4DBA-8C7F-1047ED233E5F}"/>
                </c:ext>
              </c:extLst>
            </c:dLbl>
            <c:dLbl>
              <c:idx val="24"/>
              <c:layout>
                <c:manualLayout>
                  <c:x val="-1.1844592922610485E-16"/>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20D-4DBA-8C7F-1047ED233E5F}"/>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Sheet1!$B$7:$N$7</c:f>
              <c:numCache>
                <c:formatCode>General</c:formatCode>
                <c:ptCount val="13"/>
                <c:pt idx="0">
                  <c:v>2011</c:v>
                </c:pt>
                <c:pt idx="1">
                  <c:v>2012</c:v>
                </c:pt>
                <c:pt idx="2">
                  <c:v>2013</c:v>
                </c:pt>
                <c:pt idx="3">
                  <c:v>2014</c:v>
                </c:pt>
                <c:pt idx="4">
                  <c:v>2015</c:v>
                </c:pt>
                <c:pt idx="5">
                  <c:v>2016</c:v>
                </c:pt>
                <c:pt idx="6">
                  <c:v>2017</c:v>
                </c:pt>
                <c:pt idx="7">
                  <c:v>2018</c:v>
                </c:pt>
                <c:pt idx="8">
                  <c:v>2019</c:v>
                </c:pt>
                <c:pt idx="9">
                  <c:v>2020</c:v>
                </c:pt>
                <c:pt idx="10">
                  <c:v>2021</c:v>
                </c:pt>
                <c:pt idx="11">
                  <c:v>2022</c:v>
                </c:pt>
                <c:pt idx="12">
                  <c:v>2023</c:v>
                </c:pt>
              </c:numCache>
            </c:numRef>
          </c:cat>
          <c:val>
            <c:numRef>
              <c:f>Sheet1!$B$8:$N$8</c:f>
              <c:numCache>
                <c:formatCode>General</c:formatCode>
                <c:ptCount val="13"/>
                <c:pt idx="0">
                  <c:v>158</c:v>
                </c:pt>
                <c:pt idx="1">
                  <c:v>161</c:v>
                </c:pt>
                <c:pt idx="2">
                  <c:v>177</c:v>
                </c:pt>
                <c:pt idx="3">
                  <c:v>202</c:v>
                </c:pt>
                <c:pt idx="4">
                  <c:v>199</c:v>
                </c:pt>
                <c:pt idx="5">
                  <c:v>221</c:v>
                </c:pt>
                <c:pt idx="6">
                  <c:v>215</c:v>
                </c:pt>
                <c:pt idx="7">
                  <c:v>233</c:v>
                </c:pt>
                <c:pt idx="8">
                  <c:v>215</c:v>
                </c:pt>
                <c:pt idx="9" formatCode="#,##0_);[Red]\(#,##0\)">
                  <c:v>129</c:v>
                </c:pt>
                <c:pt idx="10" formatCode="#,##0_);[Red]\(#,##0\)">
                  <c:v>149</c:v>
                </c:pt>
                <c:pt idx="11" formatCode="#,##0_);[Red]\(#,##0\)">
                  <c:v>206</c:v>
                </c:pt>
                <c:pt idx="12" formatCode="#,##0_);[Red]\(#,##0\)">
                  <c:v>181</c:v>
                </c:pt>
              </c:numCache>
            </c:numRef>
          </c:val>
          <c:extLst>
            <c:ext xmlns:c16="http://schemas.microsoft.com/office/drawing/2014/chart" uri="{C3380CC4-5D6E-409C-BE32-E72D297353CC}">
              <c16:uniqueId val="{00000010-020D-4DBA-8C7F-1047ED233E5F}"/>
            </c:ext>
          </c:extLst>
        </c:ser>
        <c:dLbls>
          <c:showLegendKey val="0"/>
          <c:showVal val="0"/>
          <c:showCatName val="0"/>
          <c:showSerName val="0"/>
          <c:showPercent val="0"/>
          <c:showBubbleSize val="0"/>
        </c:dLbls>
        <c:gapWidth val="150"/>
        <c:overlap val="-27"/>
        <c:axId val="508155880"/>
        <c:axId val="508161128"/>
      </c:barChart>
      <c:catAx>
        <c:axId val="50815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61128"/>
        <c:crosses val="autoZero"/>
        <c:auto val="1"/>
        <c:lblAlgn val="ctr"/>
        <c:lblOffset val="100"/>
        <c:noMultiLvlLbl val="0"/>
      </c:catAx>
      <c:valAx>
        <c:axId val="508161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55880"/>
        <c:crosses val="autoZero"/>
        <c:crossBetween val="between"/>
      </c:valAx>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Sheet1!$A$3</c:f>
              <c:strCache>
                <c:ptCount val="1"/>
                <c:pt idx="0">
                  <c:v>大阪市</c:v>
                </c:pt>
              </c:strCache>
            </c:strRef>
          </c:tx>
          <c:spPr>
            <a:ln w="28575" cap="rnd">
              <a:solidFill>
                <a:schemeClr val="accent1"/>
              </a:solidFill>
              <a:prstDash val="solid"/>
              <a:round/>
            </a:ln>
            <a:effectLst/>
          </c:spPr>
          <c:marker>
            <c:symbol val="circle"/>
            <c:size val="16"/>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Sheet1!$B$2:$G$2</c:f>
              <c:numCache>
                <c:formatCode>General</c:formatCode>
                <c:ptCount val="6"/>
                <c:pt idx="0">
                  <c:v>2018</c:v>
                </c:pt>
                <c:pt idx="1">
                  <c:v>2019</c:v>
                </c:pt>
                <c:pt idx="2">
                  <c:v>2020</c:v>
                </c:pt>
                <c:pt idx="3">
                  <c:v>2021</c:v>
                </c:pt>
                <c:pt idx="4">
                  <c:v>2022</c:v>
                </c:pt>
                <c:pt idx="5">
                  <c:v>2023</c:v>
                </c:pt>
              </c:numCache>
            </c:numRef>
          </c:cat>
          <c:val>
            <c:numRef>
              <c:f>Sheet1!$B$3:$G$3</c:f>
              <c:numCache>
                <c:formatCode>0;0</c:formatCode>
                <c:ptCount val="6"/>
                <c:pt idx="0">
                  <c:v>-3</c:v>
                </c:pt>
                <c:pt idx="1">
                  <c:v>-3</c:v>
                </c:pt>
                <c:pt idx="2">
                  <c:v>-2</c:v>
                </c:pt>
                <c:pt idx="3">
                  <c:v>-1</c:v>
                </c:pt>
                <c:pt idx="4">
                  <c:v>-1</c:v>
                </c:pt>
                <c:pt idx="5">
                  <c:v>-1</c:v>
                </c:pt>
              </c:numCache>
            </c:numRef>
          </c:val>
          <c:smooth val="0"/>
          <c:extLst>
            <c:ext xmlns:c16="http://schemas.microsoft.com/office/drawing/2014/chart" uri="{C3380CC4-5D6E-409C-BE32-E72D297353CC}">
              <c16:uniqueId val="{00000000-FE54-419B-A8ED-EE9EE51A8488}"/>
            </c:ext>
          </c:extLst>
        </c:ser>
        <c:ser>
          <c:idx val="1"/>
          <c:order val="1"/>
          <c:tx>
            <c:strRef>
              <c:f>Sheet1!$A$4</c:f>
              <c:strCache>
                <c:ptCount val="1"/>
                <c:pt idx="0">
                  <c:v>京都市</c:v>
                </c:pt>
              </c:strCache>
            </c:strRef>
          </c:tx>
          <c:spPr>
            <a:ln w="28575" cap="rnd">
              <a:solidFill>
                <a:schemeClr val="accent2"/>
              </a:solidFill>
              <a:prstDash val="sysDot"/>
              <a:round/>
            </a:ln>
            <a:effectLst/>
          </c:spPr>
          <c:marker>
            <c:symbol val="circle"/>
            <c:size val="16"/>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Sheet1!$B$2:$G$2</c:f>
              <c:numCache>
                <c:formatCode>General</c:formatCode>
                <c:ptCount val="6"/>
                <c:pt idx="0">
                  <c:v>2018</c:v>
                </c:pt>
                <c:pt idx="1">
                  <c:v>2019</c:v>
                </c:pt>
                <c:pt idx="2">
                  <c:v>2020</c:v>
                </c:pt>
                <c:pt idx="3">
                  <c:v>2021</c:v>
                </c:pt>
                <c:pt idx="4">
                  <c:v>2022</c:v>
                </c:pt>
                <c:pt idx="5">
                  <c:v>2023</c:v>
                </c:pt>
              </c:numCache>
            </c:numRef>
          </c:cat>
          <c:val>
            <c:numRef>
              <c:f>Sheet1!$B$4:$G$4</c:f>
              <c:numCache>
                <c:formatCode>0;0</c:formatCode>
                <c:ptCount val="6"/>
                <c:pt idx="0">
                  <c:v>-1</c:v>
                </c:pt>
                <c:pt idx="1">
                  <c:v>-1</c:v>
                </c:pt>
                <c:pt idx="2">
                  <c:v>-1</c:v>
                </c:pt>
                <c:pt idx="3">
                  <c:v>-2</c:v>
                </c:pt>
                <c:pt idx="4">
                  <c:v>-2</c:v>
                </c:pt>
                <c:pt idx="5">
                  <c:v>-5</c:v>
                </c:pt>
              </c:numCache>
            </c:numRef>
          </c:val>
          <c:smooth val="0"/>
          <c:extLst>
            <c:ext xmlns:c16="http://schemas.microsoft.com/office/drawing/2014/chart" uri="{C3380CC4-5D6E-409C-BE32-E72D297353CC}">
              <c16:uniqueId val="{00000001-FE54-419B-A8ED-EE9EE51A8488}"/>
            </c:ext>
          </c:extLst>
        </c:ser>
        <c:ser>
          <c:idx val="2"/>
          <c:order val="2"/>
          <c:tx>
            <c:strRef>
              <c:f>Sheet1!$A$5</c:f>
              <c:strCache>
                <c:ptCount val="1"/>
                <c:pt idx="0">
                  <c:v>福岡市</c:v>
                </c:pt>
              </c:strCache>
            </c:strRef>
          </c:tx>
          <c:spPr>
            <a:ln w="28575" cap="rnd">
              <a:solidFill>
                <a:schemeClr val="accent3"/>
              </a:solidFill>
              <a:prstDash val="dash"/>
              <a:round/>
            </a:ln>
            <a:effectLst/>
          </c:spPr>
          <c:marker>
            <c:symbol val="circle"/>
            <c:size val="16"/>
            <c:spPr>
              <a:solidFill>
                <a:schemeClr val="accent3"/>
              </a:solidFill>
              <a:ln w="9525">
                <a:solidFill>
                  <a:schemeClr val="accent3"/>
                </a:solidFill>
              </a:ln>
              <a:effectLst/>
            </c:spPr>
          </c:marker>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Sheet1!$B$2:$G$2</c:f>
              <c:numCache>
                <c:formatCode>General</c:formatCode>
                <c:ptCount val="6"/>
                <c:pt idx="0">
                  <c:v>2018</c:v>
                </c:pt>
                <c:pt idx="1">
                  <c:v>2019</c:v>
                </c:pt>
                <c:pt idx="2">
                  <c:v>2020</c:v>
                </c:pt>
                <c:pt idx="3">
                  <c:v>2021</c:v>
                </c:pt>
                <c:pt idx="4">
                  <c:v>2022</c:v>
                </c:pt>
                <c:pt idx="5">
                  <c:v>2023</c:v>
                </c:pt>
              </c:numCache>
            </c:numRef>
          </c:cat>
          <c:val>
            <c:numRef>
              <c:f>Sheet1!$B$5:$G$5</c:f>
              <c:numCache>
                <c:formatCode>0;0</c:formatCode>
                <c:ptCount val="6"/>
                <c:pt idx="0">
                  <c:v>-2</c:v>
                </c:pt>
                <c:pt idx="1">
                  <c:v>-2</c:v>
                </c:pt>
                <c:pt idx="2">
                  <c:v>-3</c:v>
                </c:pt>
                <c:pt idx="3">
                  <c:v>-3</c:v>
                </c:pt>
                <c:pt idx="4">
                  <c:v>-3</c:v>
                </c:pt>
                <c:pt idx="5">
                  <c:v>-4</c:v>
                </c:pt>
              </c:numCache>
            </c:numRef>
          </c:val>
          <c:smooth val="0"/>
          <c:extLst>
            <c:ext xmlns:c16="http://schemas.microsoft.com/office/drawing/2014/chart" uri="{C3380CC4-5D6E-409C-BE32-E72D297353CC}">
              <c16:uniqueId val="{00000002-FE54-419B-A8ED-EE9EE51A8488}"/>
            </c:ext>
          </c:extLst>
        </c:ser>
        <c:ser>
          <c:idx val="3"/>
          <c:order val="3"/>
          <c:tx>
            <c:strRef>
              <c:f>Sheet1!$A$6</c:f>
              <c:strCache>
                <c:ptCount val="1"/>
                <c:pt idx="0">
                  <c:v>横浜市</c:v>
                </c:pt>
              </c:strCache>
            </c:strRef>
          </c:tx>
          <c:spPr>
            <a:ln w="28575" cap="rnd">
              <a:solidFill>
                <a:schemeClr val="accent4"/>
              </a:solidFill>
              <a:prstDash val="lgDash"/>
              <a:round/>
            </a:ln>
            <a:effectLst/>
          </c:spPr>
          <c:marker>
            <c:symbol val="circle"/>
            <c:size val="5"/>
            <c:spPr>
              <a:solidFill>
                <a:schemeClr val="accent4"/>
              </a:solidFill>
              <a:ln w="127000">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Sheet1!$B$2:$G$2</c:f>
              <c:numCache>
                <c:formatCode>General</c:formatCode>
                <c:ptCount val="6"/>
                <c:pt idx="0">
                  <c:v>2018</c:v>
                </c:pt>
                <c:pt idx="1">
                  <c:v>2019</c:v>
                </c:pt>
                <c:pt idx="2">
                  <c:v>2020</c:v>
                </c:pt>
                <c:pt idx="3">
                  <c:v>2021</c:v>
                </c:pt>
                <c:pt idx="4">
                  <c:v>2022</c:v>
                </c:pt>
                <c:pt idx="5">
                  <c:v>2023</c:v>
                </c:pt>
              </c:numCache>
            </c:numRef>
          </c:cat>
          <c:val>
            <c:numRef>
              <c:f>Sheet1!$B$6:$G$6</c:f>
              <c:numCache>
                <c:formatCode>0;0</c:formatCode>
                <c:ptCount val="6"/>
                <c:pt idx="0">
                  <c:v>-5</c:v>
                </c:pt>
                <c:pt idx="1">
                  <c:v>-4</c:v>
                </c:pt>
                <c:pt idx="2">
                  <c:v>-4</c:v>
                </c:pt>
                <c:pt idx="3">
                  <c:v>-4</c:v>
                </c:pt>
                <c:pt idx="4">
                  <c:v>-4</c:v>
                </c:pt>
                <c:pt idx="5">
                  <c:v>-2</c:v>
                </c:pt>
              </c:numCache>
            </c:numRef>
          </c:val>
          <c:smooth val="0"/>
          <c:extLst>
            <c:ext xmlns:c16="http://schemas.microsoft.com/office/drawing/2014/chart" uri="{C3380CC4-5D6E-409C-BE32-E72D297353CC}">
              <c16:uniqueId val="{00000003-FE54-419B-A8ED-EE9EE51A8488}"/>
            </c:ext>
          </c:extLst>
        </c:ser>
        <c:ser>
          <c:idx val="4"/>
          <c:order val="4"/>
          <c:tx>
            <c:strRef>
              <c:f>Sheet1!$A$7</c:f>
              <c:strCache>
                <c:ptCount val="1"/>
                <c:pt idx="0">
                  <c:v>名古屋市</c:v>
                </c:pt>
              </c:strCache>
            </c:strRef>
          </c:tx>
          <c:spPr>
            <a:ln w="28575" cap="rnd">
              <a:solidFill>
                <a:schemeClr val="accent5"/>
              </a:solidFill>
              <a:prstDash val="dashDot"/>
              <a:round/>
            </a:ln>
            <a:effectLst/>
          </c:spPr>
          <c:marker>
            <c:symbol val="circle"/>
            <c:size val="5"/>
            <c:spPr>
              <a:solidFill>
                <a:schemeClr val="accent5"/>
              </a:solidFill>
              <a:ln w="127000">
                <a:solidFill>
                  <a:schemeClr val="accent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Sheet1!$B$2:$G$2</c:f>
              <c:numCache>
                <c:formatCode>General</c:formatCode>
                <c:ptCount val="6"/>
                <c:pt idx="0">
                  <c:v>2018</c:v>
                </c:pt>
                <c:pt idx="1">
                  <c:v>2019</c:v>
                </c:pt>
                <c:pt idx="2">
                  <c:v>2020</c:v>
                </c:pt>
                <c:pt idx="3">
                  <c:v>2021</c:v>
                </c:pt>
                <c:pt idx="4">
                  <c:v>2022</c:v>
                </c:pt>
                <c:pt idx="5">
                  <c:v>2023</c:v>
                </c:pt>
              </c:numCache>
            </c:numRef>
          </c:cat>
          <c:val>
            <c:numRef>
              <c:f>Sheet1!$B$7:$G$7</c:f>
              <c:numCache>
                <c:formatCode>0;0</c:formatCode>
                <c:ptCount val="6"/>
                <c:pt idx="0">
                  <c:v>-4</c:v>
                </c:pt>
                <c:pt idx="1">
                  <c:v>-5</c:v>
                </c:pt>
                <c:pt idx="2">
                  <c:v>-5</c:v>
                </c:pt>
                <c:pt idx="3">
                  <c:v>-5</c:v>
                </c:pt>
                <c:pt idx="4">
                  <c:v>-5</c:v>
                </c:pt>
                <c:pt idx="5">
                  <c:v>-3</c:v>
                </c:pt>
              </c:numCache>
            </c:numRef>
          </c:val>
          <c:smooth val="0"/>
          <c:extLst>
            <c:ext xmlns:c16="http://schemas.microsoft.com/office/drawing/2014/chart" uri="{C3380CC4-5D6E-409C-BE32-E72D297353CC}">
              <c16:uniqueId val="{00000004-FE54-419B-A8ED-EE9EE51A8488}"/>
            </c:ext>
          </c:extLst>
        </c:ser>
        <c:dLbls>
          <c:showLegendKey val="0"/>
          <c:showVal val="0"/>
          <c:showCatName val="0"/>
          <c:showSerName val="0"/>
          <c:showPercent val="0"/>
          <c:showBubbleSize val="0"/>
        </c:dLbls>
        <c:marker val="1"/>
        <c:smooth val="0"/>
        <c:axId val="492170144"/>
        <c:axId val="492166536"/>
      </c:lineChart>
      <c:catAx>
        <c:axId val="492170144"/>
        <c:scaling>
          <c:orientation val="minMax"/>
        </c:scaling>
        <c:delete val="0"/>
        <c:axPos val="b"/>
        <c:numFmt formatCode="General" sourceLinked="1"/>
        <c:majorTickMark val="none"/>
        <c:minorTickMark val="none"/>
        <c:tickLblPos val="low"/>
        <c:spPr>
          <a:noFill/>
          <a:ln w="9525" cap="flat" cmpd="sng" algn="ctr">
            <a:no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92166536"/>
        <c:crosses val="autoZero"/>
        <c:auto val="1"/>
        <c:lblAlgn val="ctr"/>
        <c:lblOffset val="100"/>
        <c:noMultiLvlLbl val="0"/>
      </c:catAx>
      <c:valAx>
        <c:axId val="492166536"/>
        <c:scaling>
          <c:orientation val="minMax"/>
        </c:scaling>
        <c:delete val="1"/>
        <c:axPos val="l"/>
        <c:numFmt formatCode="0;0" sourceLinked="1"/>
        <c:majorTickMark val="none"/>
        <c:minorTickMark val="none"/>
        <c:tickLblPos val="nextTo"/>
        <c:crossAx val="492170144"/>
        <c:crosses val="autoZero"/>
        <c:crossBetween val="between"/>
      </c:valAx>
      <c:spPr>
        <a:noFill/>
        <a:ln w="25400">
          <a:noFill/>
        </a:ln>
        <a:effectLst/>
      </c:spPr>
    </c:plotArea>
    <c:plotVisOnly val="1"/>
    <c:dispBlanksAs val="gap"/>
    <c:showDLblsOverMax val="0"/>
  </c:chart>
  <c:spPr>
    <a:noFill/>
    <a:ln w="9525" cap="flat" cmpd="sng" algn="ctr">
      <a:noFill/>
      <a:round/>
    </a:ln>
    <a:effectLst/>
  </c:spPr>
  <c:txPr>
    <a:bodyPr/>
    <a:lstStyle/>
    <a:p>
      <a:pPr>
        <a:defRPr>
          <a:latin typeface="Meiryo UI" panose="020B0604030504040204" pitchFamily="50" charset="-128"/>
          <a:ea typeface="Meiryo UI" panose="020B0604030504040204" pitchFamily="50" charset="-128"/>
        </a:defRPr>
      </a:pPr>
      <a:endParaRPr lang="ja-JP"/>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0268669385406604E-2"/>
          <c:y val="0.12905224684916952"/>
          <c:w val="0.93417775411031367"/>
          <c:h val="0.75612262208420566"/>
        </c:manualLayout>
      </c:layout>
      <c:barChart>
        <c:barDir val="col"/>
        <c:grouping val="clustered"/>
        <c:varyColors val="0"/>
        <c:ser>
          <c:idx val="0"/>
          <c:order val="0"/>
          <c:tx>
            <c:strRef>
              <c:f>'業況 （グラフ用）'!$D$6</c:f>
              <c:strCache>
                <c:ptCount val="1"/>
                <c:pt idx="0">
                  <c:v>2020年3月</c:v>
                </c:pt>
              </c:strCache>
            </c:strRef>
          </c:tx>
          <c:spPr>
            <a:solidFill>
              <a:schemeClr val="accent1"/>
            </a:solidFill>
            <a:ln>
              <a:solidFill>
                <a:schemeClr val="accent1"/>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（グラフ用）'!$D$20:$D$30</c:f>
              <c:numCache>
                <c:formatCode>0\ </c:formatCode>
                <c:ptCount val="11"/>
                <c:pt idx="0">
                  <c:v>-3</c:v>
                </c:pt>
                <c:pt idx="1">
                  <c:v>20</c:v>
                </c:pt>
                <c:pt idx="2">
                  <c:v>17</c:v>
                </c:pt>
                <c:pt idx="3">
                  <c:v>15</c:v>
                </c:pt>
                <c:pt idx="4">
                  <c:v>-20</c:v>
                </c:pt>
                <c:pt idx="5">
                  <c:v>-17</c:v>
                </c:pt>
                <c:pt idx="6">
                  <c:v>-19</c:v>
                </c:pt>
                <c:pt idx="7">
                  <c:v>25</c:v>
                </c:pt>
                <c:pt idx="8">
                  <c:v>21</c:v>
                </c:pt>
                <c:pt idx="9">
                  <c:v>-9</c:v>
                </c:pt>
                <c:pt idx="10">
                  <c:v>-55</c:v>
                </c:pt>
              </c:numCache>
            </c:numRef>
          </c:val>
          <c:extLst>
            <c:ext xmlns:c16="http://schemas.microsoft.com/office/drawing/2014/chart" uri="{C3380CC4-5D6E-409C-BE32-E72D297353CC}">
              <c16:uniqueId val="{00000000-1124-48DC-8899-9439FFC19E5E}"/>
            </c:ext>
          </c:extLst>
        </c:ser>
        <c:ser>
          <c:idx val="1"/>
          <c:order val="1"/>
          <c:tx>
            <c:strRef>
              <c:f>'業況 （グラフ用）'!$E$6</c:f>
              <c:strCache>
                <c:ptCount val="1"/>
                <c:pt idx="0">
                  <c:v>2020年6月</c:v>
                </c:pt>
              </c:strCache>
            </c:strRef>
          </c:tx>
          <c:spPr>
            <a:pattFill prst="wdUpDiag">
              <a:fgClr>
                <a:srgbClr val="7030A0"/>
              </a:fgClr>
              <a:bgClr>
                <a:schemeClr val="bg1"/>
              </a:bgClr>
            </a:pattFill>
            <a:ln>
              <a:solidFill>
                <a:srgbClr val="7030A0"/>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（グラフ用）'!$E$20:$E$30</c:f>
              <c:numCache>
                <c:formatCode>0\ </c:formatCode>
                <c:ptCount val="11"/>
                <c:pt idx="0">
                  <c:v>-31</c:v>
                </c:pt>
                <c:pt idx="1">
                  <c:v>0</c:v>
                </c:pt>
                <c:pt idx="2">
                  <c:v>-15</c:v>
                </c:pt>
                <c:pt idx="3">
                  <c:v>-24</c:v>
                </c:pt>
                <c:pt idx="4">
                  <c:v>-49</c:v>
                </c:pt>
                <c:pt idx="5">
                  <c:v>-40</c:v>
                </c:pt>
                <c:pt idx="6">
                  <c:v>-47</c:v>
                </c:pt>
                <c:pt idx="7">
                  <c:v>2</c:v>
                </c:pt>
                <c:pt idx="8">
                  <c:v>-17</c:v>
                </c:pt>
                <c:pt idx="9">
                  <c:v>-47</c:v>
                </c:pt>
                <c:pt idx="10">
                  <c:v>-85</c:v>
                </c:pt>
              </c:numCache>
            </c:numRef>
          </c:val>
          <c:extLst>
            <c:ext xmlns:c16="http://schemas.microsoft.com/office/drawing/2014/chart" uri="{C3380CC4-5D6E-409C-BE32-E72D297353CC}">
              <c16:uniqueId val="{00000001-1124-48DC-8899-9439FFC19E5E}"/>
            </c:ext>
          </c:extLst>
        </c:ser>
        <c:ser>
          <c:idx val="2"/>
          <c:order val="2"/>
          <c:tx>
            <c:strRef>
              <c:f>'業況 （グラフ用）'!$F$6</c:f>
              <c:strCache>
                <c:ptCount val="1"/>
                <c:pt idx="0">
                  <c:v>2020年9月</c:v>
                </c:pt>
              </c:strCache>
            </c:strRef>
          </c:tx>
          <c:spPr>
            <a:solidFill>
              <a:schemeClr val="accent2">
                <a:lumMod val="60000"/>
                <a:lumOff val="40000"/>
              </a:schemeClr>
            </a:solidFill>
            <a:ln>
              <a:solidFill>
                <a:schemeClr val="accent2">
                  <a:lumMod val="60000"/>
                  <a:lumOff val="40000"/>
                </a:schemeClr>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（グラフ用）'!$F$20:$F$30</c:f>
              <c:numCache>
                <c:formatCode>0\ </c:formatCode>
                <c:ptCount val="11"/>
                <c:pt idx="0">
                  <c:v>-25</c:v>
                </c:pt>
                <c:pt idx="1">
                  <c:v>3</c:v>
                </c:pt>
                <c:pt idx="2">
                  <c:v>-8</c:v>
                </c:pt>
                <c:pt idx="3">
                  <c:v>-19</c:v>
                </c:pt>
                <c:pt idx="4">
                  <c:v>-47</c:v>
                </c:pt>
                <c:pt idx="5">
                  <c:v>-22</c:v>
                </c:pt>
                <c:pt idx="6">
                  <c:v>-38</c:v>
                </c:pt>
                <c:pt idx="7">
                  <c:v>5</c:v>
                </c:pt>
                <c:pt idx="8">
                  <c:v>-13</c:v>
                </c:pt>
                <c:pt idx="9">
                  <c:v>-41</c:v>
                </c:pt>
                <c:pt idx="10">
                  <c:v>-76</c:v>
                </c:pt>
              </c:numCache>
            </c:numRef>
          </c:val>
          <c:extLst>
            <c:ext xmlns:c16="http://schemas.microsoft.com/office/drawing/2014/chart" uri="{C3380CC4-5D6E-409C-BE32-E72D297353CC}">
              <c16:uniqueId val="{00000002-1124-48DC-8899-9439FFC19E5E}"/>
            </c:ext>
          </c:extLst>
        </c:ser>
        <c:ser>
          <c:idx val="3"/>
          <c:order val="3"/>
          <c:tx>
            <c:strRef>
              <c:f>'業況 （グラフ用）'!$G$6</c:f>
              <c:strCache>
                <c:ptCount val="1"/>
                <c:pt idx="0">
                  <c:v>2020年12月</c:v>
                </c:pt>
              </c:strCache>
            </c:strRef>
          </c:tx>
          <c:spPr>
            <a:pattFill prst="lgCheck">
              <a:fgClr>
                <a:schemeClr val="accent4">
                  <a:lumMod val="50000"/>
                </a:schemeClr>
              </a:fgClr>
              <a:bgClr>
                <a:schemeClr val="bg1"/>
              </a:bgClr>
            </a:pattFill>
            <a:ln>
              <a:solidFill>
                <a:schemeClr val="accent4">
                  <a:lumMod val="50000"/>
                </a:schemeClr>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（グラフ用）'!$G$20:$G$30</c:f>
              <c:numCache>
                <c:formatCode>0\ </c:formatCode>
                <c:ptCount val="11"/>
                <c:pt idx="0">
                  <c:v>-16</c:v>
                </c:pt>
                <c:pt idx="1">
                  <c:v>2</c:v>
                </c:pt>
                <c:pt idx="2">
                  <c:v>0</c:v>
                </c:pt>
                <c:pt idx="3">
                  <c:v>-12</c:v>
                </c:pt>
                <c:pt idx="4">
                  <c:v>-33</c:v>
                </c:pt>
                <c:pt idx="5">
                  <c:v>-12</c:v>
                </c:pt>
                <c:pt idx="6">
                  <c:v>-34</c:v>
                </c:pt>
                <c:pt idx="7">
                  <c:v>14</c:v>
                </c:pt>
                <c:pt idx="8">
                  <c:v>-6</c:v>
                </c:pt>
                <c:pt idx="9">
                  <c:v>-20</c:v>
                </c:pt>
                <c:pt idx="10">
                  <c:v>-43</c:v>
                </c:pt>
              </c:numCache>
            </c:numRef>
          </c:val>
          <c:extLst>
            <c:ext xmlns:c16="http://schemas.microsoft.com/office/drawing/2014/chart" uri="{C3380CC4-5D6E-409C-BE32-E72D297353CC}">
              <c16:uniqueId val="{00000003-1124-48DC-8899-9439FFC19E5E}"/>
            </c:ext>
          </c:extLst>
        </c:ser>
        <c:ser>
          <c:idx val="4"/>
          <c:order val="4"/>
          <c:tx>
            <c:strRef>
              <c:f>'業況 （グラフ用）'!$H$6</c:f>
              <c:strCache>
                <c:ptCount val="1"/>
                <c:pt idx="0">
                  <c:v>2021年3月</c:v>
                </c:pt>
              </c:strCache>
            </c:strRef>
          </c:tx>
          <c:spPr>
            <a:solidFill>
              <a:schemeClr val="accent6"/>
            </a:solidFill>
            <a:ln>
              <a:solidFill>
                <a:schemeClr val="accent6"/>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（グラフ用）'!$H$20:$H$30</c:f>
              <c:numCache>
                <c:formatCode>0\ </c:formatCode>
                <c:ptCount val="11"/>
                <c:pt idx="0">
                  <c:v>-14</c:v>
                </c:pt>
                <c:pt idx="1">
                  <c:v>-1</c:v>
                </c:pt>
                <c:pt idx="2">
                  <c:v>6</c:v>
                </c:pt>
                <c:pt idx="3">
                  <c:v>-22</c:v>
                </c:pt>
                <c:pt idx="4">
                  <c:v>-27</c:v>
                </c:pt>
                <c:pt idx="5">
                  <c:v>-6</c:v>
                </c:pt>
                <c:pt idx="6">
                  <c:v>-29</c:v>
                </c:pt>
                <c:pt idx="7">
                  <c:v>12</c:v>
                </c:pt>
                <c:pt idx="8">
                  <c:v>8</c:v>
                </c:pt>
                <c:pt idx="9">
                  <c:v>-20</c:v>
                </c:pt>
                <c:pt idx="10">
                  <c:v>-73</c:v>
                </c:pt>
              </c:numCache>
            </c:numRef>
          </c:val>
          <c:extLst>
            <c:ext xmlns:c16="http://schemas.microsoft.com/office/drawing/2014/chart" uri="{C3380CC4-5D6E-409C-BE32-E72D297353CC}">
              <c16:uniqueId val="{00000004-1124-48DC-8899-9439FFC19E5E}"/>
            </c:ext>
          </c:extLst>
        </c:ser>
        <c:ser>
          <c:idx val="5"/>
          <c:order val="5"/>
          <c:tx>
            <c:strRef>
              <c:f>'業況 （グラフ用）'!$I$6</c:f>
              <c:strCache>
                <c:ptCount val="1"/>
                <c:pt idx="0">
                  <c:v>2021年6月</c:v>
                </c:pt>
              </c:strCache>
            </c:strRef>
          </c:tx>
          <c:spPr>
            <a:pattFill prst="ltHorz">
              <a:fgClr>
                <a:srgbClr val="C00000"/>
              </a:fgClr>
              <a:bgClr>
                <a:schemeClr val="bg1"/>
              </a:bgClr>
            </a:pattFill>
            <a:ln>
              <a:solidFill>
                <a:srgbClr val="C00000"/>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（グラフ用）'!$I$20:$I$30</c:f>
              <c:numCache>
                <c:formatCode>0\ </c:formatCode>
                <c:ptCount val="11"/>
                <c:pt idx="0">
                  <c:v>-9</c:v>
                </c:pt>
                <c:pt idx="1">
                  <c:v>2</c:v>
                </c:pt>
                <c:pt idx="2">
                  <c:v>0</c:v>
                </c:pt>
                <c:pt idx="3">
                  <c:v>-20</c:v>
                </c:pt>
                <c:pt idx="4">
                  <c:v>-12</c:v>
                </c:pt>
                <c:pt idx="5">
                  <c:v>-10</c:v>
                </c:pt>
                <c:pt idx="6">
                  <c:v>-21</c:v>
                </c:pt>
                <c:pt idx="7">
                  <c:v>22</c:v>
                </c:pt>
                <c:pt idx="8">
                  <c:v>8</c:v>
                </c:pt>
                <c:pt idx="9">
                  <c:v>-12</c:v>
                </c:pt>
                <c:pt idx="10">
                  <c:v>-64</c:v>
                </c:pt>
              </c:numCache>
            </c:numRef>
          </c:val>
          <c:extLst>
            <c:ext xmlns:c16="http://schemas.microsoft.com/office/drawing/2014/chart" uri="{C3380CC4-5D6E-409C-BE32-E72D297353CC}">
              <c16:uniqueId val="{00000005-1124-48DC-8899-9439FFC19E5E}"/>
            </c:ext>
          </c:extLst>
        </c:ser>
        <c:ser>
          <c:idx val="6"/>
          <c:order val="6"/>
          <c:tx>
            <c:strRef>
              <c:f>'業況 （グラフ用）'!$J$6</c:f>
              <c:strCache>
                <c:ptCount val="1"/>
                <c:pt idx="0">
                  <c:v>2021年9月</c:v>
                </c:pt>
              </c:strCache>
            </c:strRef>
          </c:tx>
          <c:spPr>
            <a:solidFill>
              <a:schemeClr val="accent4"/>
            </a:solidFill>
            <a:ln>
              <a:solidFill>
                <a:schemeClr val="accent4"/>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（グラフ用）'!$J$20:$J$30</c:f>
              <c:numCache>
                <c:formatCode>0\ </c:formatCode>
                <c:ptCount val="11"/>
                <c:pt idx="0">
                  <c:v>-6</c:v>
                </c:pt>
                <c:pt idx="1">
                  <c:v>1</c:v>
                </c:pt>
                <c:pt idx="2">
                  <c:v>4</c:v>
                </c:pt>
                <c:pt idx="3">
                  <c:v>0</c:v>
                </c:pt>
                <c:pt idx="4">
                  <c:v>-9</c:v>
                </c:pt>
                <c:pt idx="5">
                  <c:v>-15</c:v>
                </c:pt>
                <c:pt idx="6">
                  <c:v>-7</c:v>
                </c:pt>
                <c:pt idx="7">
                  <c:v>13</c:v>
                </c:pt>
                <c:pt idx="8">
                  <c:v>8</c:v>
                </c:pt>
                <c:pt idx="9">
                  <c:v>-14</c:v>
                </c:pt>
                <c:pt idx="10">
                  <c:v>-66</c:v>
                </c:pt>
              </c:numCache>
            </c:numRef>
          </c:val>
          <c:extLst>
            <c:ext xmlns:c16="http://schemas.microsoft.com/office/drawing/2014/chart" uri="{C3380CC4-5D6E-409C-BE32-E72D297353CC}">
              <c16:uniqueId val="{00000006-1124-48DC-8899-9439FFC19E5E}"/>
            </c:ext>
          </c:extLst>
        </c:ser>
        <c:ser>
          <c:idx val="7"/>
          <c:order val="7"/>
          <c:tx>
            <c:strRef>
              <c:f>'業況 （グラフ用）'!$K$6</c:f>
              <c:strCache>
                <c:ptCount val="1"/>
                <c:pt idx="0">
                  <c:v>2021年12月</c:v>
                </c:pt>
              </c:strCache>
            </c:strRef>
          </c:tx>
          <c:spPr>
            <a:pattFill prst="pct20">
              <a:fgClr>
                <a:srgbClr val="00B0F0"/>
              </a:fgClr>
              <a:bgClr>
                <a:schemeClr val="bg1"/>
              </a:bgClr>
            </a:pattFill>
            <a:ln>
              <a:solidFill>
                <a:srgbClr val="00B0F0">
                  <a:alpha val="97000"/>
                </a:srgbClr>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（グラフ用）'!$K$20:$K$30</c:f>
              <c:numCache>
                <c:formatCode>0\ </c:formatCode>
                <c:ptCount val="11"/>
                <c:pt idx="0">
                  <c:v>4</c:v>
                </c:pt>
                <c:pt idx="1">
                  <c:v>6</c:v>
                </c:pt>
                <c:pt idx="2">
                  <c:v>17</c:v>
                </c:pt>
                <c:pt idx="3">
                  <c:v>16</c:v>
                </c:pt>
                <c:pt idx="4">
                  <c:v>-2</c:v>
                </c:pt>
                <c:pt idx="5">
                  <c:v>-8</c:v>
                </c:pt>
                <c:pt idx="6">
                  <c:v>-3</c:v>
                </c:pt>
                <c:pt idx="7">
                  <c:v>25</c:v>
                </c:pt>
                <c:pt idx="8">
                  <c:v>14</c:v>
                </c:pt>
                <c:pt idx="9">
                  <c:v>5</c:v>
                </c:pt>
                <c:pt idx="10">
                  <c:v>-28</c:v>
                </c:pt>
              </c:numCache>
            </c:numRef>
          </c:val>
          <c:extLst>
            <c:ext xmlns:c16="http://schemas.microsoft.com/office/drawing/2014/chart" uri="{C3380CC4-5D6E-409C-BE32-E72D297353CC}">
              <c16:uniqueId val="{00000007-1124-48DC-8899-9439FFC19E5E}"/>
            </c:ext>
          </c:extLst>
        </c:ser>
        <c:ser>
          <c:idx val="8"/>
          <c:order val="8"/>
          <c:tx>
            <c:strRef>
              <c:f>'業況 （グラフ用）'!$L$6</c:f>
              <c:strCache>
                <c:ptCount val="1"/>
                <c:pt idx="0">
                  <c:v>2022年3月</c:v>
                </c:pt>
              </c:strCache>
            </c:strRef>
          </c:tx>
          <c:spPr>
            <a:solidFill>
              <a:srgbClr val="FF99FF"/>
            </a:solidFill>
            <a:ln>
              <a:solidFill>
                <a:srgbClr val="FF99FF"/>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（グラフ用）'!$L$20:$L$30</c:f>
              <c:numCache>
                <c:formatCode>0\ </c:formatCode>
                <c:ptCount val="11"/>
                <c:pt idx="0">
                  <c:v>-3</c:v>
                </c:pt>
                <c:pt idx="1">
                  <c:v>3</c:v>
                </c:pt>
                <c:pt idx="2">
                  <c:v>12</c:v>
                </c:pt>
                <c:pt idx="3">
                  <c:v>8</c:v>
                </c:pt>
                <c:pt idx="4">
                  <c:v>-4</c:v>
                </c:pt>
                <c:pt idx="5">
                  <c:v>-16</c:v>
                </c:pt>
                <c:pt idx="6">
                  <c:v>-10</c:v>
                </c:pt>
                <c:pt idx="7">
                  <c:v>20</c:v>
                </c:pt>
                <c:pt idx="8">
                  <c:v>4</c:v>
                </c:pt>
                <c:pt idx="9">
                  <c:v>-12</c:v>
                </c:pt>
                <c:pt idx="10">
                  <c:v>-53</c:v>
                </c:pt>
              </c:numCache>
            </c:numRef>
          </c:val>
          <c:extLst>
            <c:ext xmlns:c16="http://schemas.microsoft.com/office/drawing/2014/chart" uri="{C3380CC4-5D6E-409C-BE32-E72D297353CC}">
              <c16:uniqueId val="{00000008-1124-48DC-8899-9439FFC19E5E}"/>
            </c:ext>
          </c:extLst>
        </c:ser>
        <c:ser>
          <c:idx val="9"/>
          <c:order val="9"/>
          <c:tx>
            <c:strRef>
              <c:f>'業況 （グラフ用）'!$M$6</c:f>
              <c:strCache>
                <c:ptCount val="1"/>
                <c:pt idx="0">
                  <c:v>2022年6月</c:v>
                </c:pt>
              </c:strCache>
            </c:strRef>
          </c:tx>
          <c:spPr>
            <a:pattFill prst="ltDnDiag">
              <a:fgClr>
                <a:srgbClr val="002060"/>
              </a:fgClr>
              <a:bgClr>
                <a:schemeClr val="bg1"/>
              </a:bgClr>
            </a:pattFill>
            <a:ln>
              <a:solidFill>
                <a:srgbClr val="002060"/>
              </a:solidFill>
            </a:ln>
            <a:effectLst/>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（グラフ用）'!$M$20:$M$30</c:f>
              <c:numCache>
                <c:formatCode>0\ </c:formatCode>
                <c:ptCount val="11"/>
                <c:pt idx="0">
                  <c:v>3</c:v>
                </c:pt>
                <c:pt idx="1">
                  <c:v>0</c:v>
                </c:pt>
                <c:pt idx="2">
                  <c:v>12</c:v>
                </c:pt>
                <c:pt idx="3">
                  <c:v>24</c:v>
                </c:pt>
                <c:pt idx="4">
                  <c:v>1</c:v>
                </c:pt>
                <c:pt idx="5">
                  <c:v>-11</c:v>
                </c:pt>
                <c:pt idx="6">
                  <c:v>-6</c:v>
                </c:pt>
                <c:pt idx="7">
                  <c:v>17</c:v>
                </c:pt>
                <c:pt idx="8">
                  <c:v>17</c:v>
                </c:pt>
                <c:pt idx="9">
                  <c:v>9</c:v>
                </c:pt>
                <c:pt idx="10">
                  <c:v>-20</c:v>
                </c:pt>
              </c:numCache>
            </c:numRef>
          </c:val>
          <c:extLst>
            <c:ext xmlns:c16="http://schemas.microsoft.com/office/drawing/2014/chart" uri="{C3380CC4-5D6E-409C-BE32-E72D297353CC}">
              <c16:uniqueId val="{00000009-1124-48DC-8899-9439FFC19E5E}"/>
            </c:ext>
          </c:extLst>
        </c:ser>
        <c:ser>
          <c:idx val="10"/>
          <c:order val="10"/>
          <c:tx>
            <c:strRef>
              <c:f>'業況 （グラフ用）'!$N$6</c:f>
              <c:strCache>
                <c:ptCount val="1"/>
                <c:pt idx="0">
                  <c:v>2022年9月</c:v>
                </c:pt>
              </c:strCache>
            </c:strRef>
          </c:tx>
          <c:spPr>
            <a:solidFill>
              <a:srgbClr val="FF6600"/>
            </a:solidFill>
            <a:ln>
              <a:solidFill>
                <a:srgbClr val="FF6600"/>
              </a:solidFill>
            </a:ln>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（グラフ用）'!$N$20:$N$30</c:f>
              <c:numCache>
                <c:formatCode>0\ </c:formatCode>
                <c:ptCount val="11"/>
                <c:pt idx="0">
                  <c:v>4</c:v>
                </c:pt>
                <c:pt idx="1">
                  <c:v>5</c:v>
                </c:pt>
                <c:pt idx="2">
                  <c:v>15</c:v>
                </c:pt>
                <c:pt idx="3">
                  <c:v>29</c:v>
                </c:pt>
                <c:pt idx="4">
                  <c:v>3</c:v>
                </c:pt>
                <c:pt idx="5">
                  <c:v>-9</c:v>
                </c:pt>
                <c:pt idx="6">
                  <c:v>-1</c:v>
                </c:pt>
                <c:pt idx="7">
                  <c:v>19</c:v>
                </c:pt>
                <c:pt idx="8">
                  <c:v>14</c:v>
                </c:pt>
                <c:pt idx="9">
                  <c:v>0</c:v>
                </c:pt>
                <c:pt idx="10">
                  <c:v>-17</c:v>
                </c:pt>
              </c:numCache>
            </c:numRef>
          </c:val>
          <c:extLst>
            <c:ext xmlns:c16="http://schemas.microsoft.com/office/drawing/2014/chart" uri="{C3380CC4-5D6E-409C-BE32-E72D297353CC}">
              <c16:uniqueId val="{0000000A-1124-48DC-8899-9439FFC19E5E}"/>
            </c:ext>
          </c:extLst>
        </c:ser>
        <c:ser>
          <c:idx val="11"/>
          <c:order val="11"/>
          <c:tx>
            <c:strRef>
              <c:f>'業況 （グラフ用）'!$O$6</c:f>
              <c:strCache>
                <c:ptCount val="1"/>
                <c:pt idx="0">
                  <c:v>2022年12月</c:v>
                </c:pt>
              </c:strCache>
            </c:strRef>
          </c:tx>
          <c:spPr>
            <a:pattFill prst="diagBrick">
              <a:fgClr>
                <a:srgbClr val="00B050"/>
              </a:fgClr>
              <a:bgClr>
                <a:schemeClr val="bg1"/>
              </a:bgClr>
            </a:pattFill>
            <a:ln>
              <a:solidFill>
                <a:schemeClr val="accent1"/>
              </a:solidFill>
            </a:ln>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（グラフ用）'!$O$20:$O$30</c:f>
              <c:numCache>
                <c:formatCode>0\ </c:formatCode>
                <c:ptCount val="11"/>
                <c:pt idx="0">
                  <c:v>9</c:v>
                </c:pt>
                <c:pt idx="1">
                  <c:v>8</c:v>
                </c:pt>
                <c:pt idx="2">
                  <c:v>10</c:v>
                </c:pt>
                <c:pt idx="3">
                  <c:v>31</c:v>
                </c:pt>
                <c:pt idx="4">
                  <c:v>7</c:v>
                </c:pt>
                <c:pt idx="5">
                  <c:v>-4</c:v>
                </c:pt>
                <c:pt idx="6">
                  <c:v>8</c:v>
                </c:pt>
                <c:pt idx="7">
                  <c:v>20</c:v>
                </c:pt>
                <c:pt idx="8">
                  <c:v>15</c:v>
                </c:pt>
                <c:pt idx="9">
                  <c:v>21</c:v>
                </c:pt>
                <c:pt idx="10">
                  <c:v>0</c:v>
                </c:pt>
              </c:numCache>
            </c:numRef>
          </c:val>
          <c:extLst>
            <c:ext xmlns:c16="http://schemas.microsoft.com/office/drawing/2014/chart" uri="{C3380CC4-5D6E-409C-BE32-E72D297353CC}">
              <c16:uniqueId val="{0000000B-1124-48DC-8899-9439FFC19E5E}"/>
            </c:ext>
          </c:extLst>
        </c:ser>
        <c:ser>
          <c:idx val="12"/>
          <c:order val="12"/>
          <c:tx>
            <c:strRef>
              <c:f>'業況 （グラフ用）'!$P$6</c:f>
              <c:strCache>
                <c:ptCount val="1"/>
                <c:pt idx="0">
                  <c:v>2023年3月</c:v>
                </c:pt>
              </c:strCache>
            </c:strRef>
          </c:tx>
          <c:spPr>
            <a:solidFill>
              <a:srgbClr val="FF0066"/>
            </a:solidFill>
            <a:ln>
              <a:solidFill>
                <a:srgbClr val="FF0066"/>
              </a:solidFill>
            </a:ln>
          </c:spPr>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（グラフ用）'!$P$20:$P$30</c:f>
              <c:numCache>
                <c:formatCode>0\ </c:formatCode>
                <c:ptCount val="11"/>
                <c:pt idx="0">
                  <c:v>13</c:v>
                </c:pt>
                <c:pt idx="1">
                  <c:v>14</c:v>
                </c:pt>
                <c:pt idx="2">
                  <c:v>13</c:v>
                </c:pt>
                <c:pt idx="3">
                  <c:v>29</c:v>
                </c:pt>
                <c:pt idx="4">
                  <c:v>12</c:v>
                </c:pt>
                <c:pt idx="5">
                  <c:v>10</c:v>
                </c:pt>
                <c:pt idx="6">
                  <c:v>6</c:v>
                </c:pt>
                <c:pt idx="7">
                  <c:v>27</c:v>
                </c:pt>
                <c:pt idx="8">
                  <c:v>17</c:v>
                </c:pt>
                <c:pt idx="9">
                  <c:v>14</c:v>
                </c:pt>
                <c:pt idx="10">
                  <c:v>0</c:v>
                </c:pt>
              </c:numCache>
            </c:numRef>
          </c:val>
          <c:extLst>
            <c:ext xmlns:c16="http://schemas.microsoft.com/office/drawing/2014/chart" uri="{C3380CC4-5D6E-409C-BE32-E72D297353CC}">
              <c16:uniqueId val="{0000000C-1124-48DC-8899-9439FFC19E5E}"/>
            </c:ext>
          </c:extLst>
        </c:ser>
        <c:ser>
          <c:idx val="13"/>
          <c:order val="13"/>
          <c:tx>
            <c:strRef>
              <c:f>'業況 （グラフ用）'!$Q$6</c:f>
              <c:strCache>
                <c:ptCount val="1"/>
                <c:pt idx="0">
                  <c:v>2023年6月</c:v>
                </c:pt>
              </c:strCache>
            </c:strRef>
          </c:tx>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（グラフ用）'!$Q$20:$Q$30</c:f>
              <c:numCache>
                <c:formatCode>0_ </c:formatCode>
                <c:ptCount val="11"/>
                <c:pt idx="0" formatCode="0\ ">
                  <c:v>16</c:v>
                </c:pt>
                <c:pt idx="1">
                  <c:v>14</c:v>
                </c:pt>
                <c:pt idx="2">
                  <c:v>11</c:v>
                </c:pt>
                <c:pt idx="3">
                  <c:v>30</c:v>
                </c:pt>
                <c:pt idx="4">
                  <c:v>15</c:v>
                </c:pt>
                <c:pt idx="5">
                  <c:v>19</c:v>
                </c:pt>
                <c:pt idx="6">
                  <c:v>13</c:v>
                </c:pt>
                <c:pt idx="7">
                  <c:v>33</c:v>
                </c:pt>
                <c:pt idx="8">
                  <c:v>17</c:v>
                </c:pt>
                <c:pt idx="9">
                  <c:v>12</c:v>
                </c:pt>
                <c:pt idx="10">
                  <c:v>31</c:v>
                </c:pt>
              </c:numCache>
            </c:numRef>
          </c:val>
          <c:extLst>
            <c:ext xmlns:c16="http://schemas.microsoft.com/office/drawing/2014/chart" uri="{C3380CC4-5D6E-409C-BE32-E72D297353CC}">
              <c16:uniqueId val="{0000000D-1124-48DC-8899-9439FFC19E5E}"/>
            </c:ext>
          </c:extLst>
        </c:ser>
        <c:ser>
          <c:idx val="14"/>
          <c:order val="14"/>
          <c:tx>
            <c:strRef>
              <c:f>'業況 （グラフ用）'!$R$6</c:f>
              <c:strCache>
                <c:ptCount val="1"/>
                <c:pt idx="0">
                  <c:v>2023年9月</c:v>
                </c:pt>
              </c:strCache>
            </c:strRef>
          </c:tx>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（グラフ用）'!$R$20:$R$30</c:f>
              <c:numCache>
                <c:formatCode>General</c:formatCode>
                <c:ptCount val="11"/>
                <c:pt idx="0">
                  <c:v>14</c:v>
                </c:pt>
                <c:pt idx="1">
                  <c:v>5</c:v>
                </c:pt>
                <c:pt idx="2">
                  <c:v>13</c:v>
                </c:pt>
                <c:pt idx="3">
                  <c:v>33</c:v>
                </c:pt>
                <c:pt idx="4">
                  <c:v>12</c:v>
                </c:pt>
                <c:pt idx="5">
                  <c:v>22</c:v>
                </c:pt>
                <c:pt idx="6">
                  <c:v>7</c:v>
                </c:pt>
                <c:pt idx="7">
                  <c:v>29</c:v>
                </c:pt>
                <c:pt idx="8">
                  <c:v>19</c:v>
                </c:pt>
                <c:pt idx="9">
                  <c:v>10</c:v>
                </c:pt>
                <c:pt idx="10">
                  <c:v>10</c:v>
                </c:pt>
              </c:numCache>
            </c:numRef>
          </c:val>
          <c:extLst>
            <c:ext xmlns:c16="http://schemas.microsoft.com/office/drawing/2014/chart" uri="{C3380CC4-5D6E-409C-BE32-E72D297353CC}">
              <c16:uniqueId val="{0000000E-1124-48DC-8899-9439FFC19E5E}"/>
            </c:ext>
          </c:extLst>
        </c:ser>
        <c:ser>
          <c:idx val="15"/>
          <c:order val="15"/>
          <c:tx>
            <c:strRef>
              <c:f>'業況 （グラフ用）'!$S$6</c:f>
              <c:strCache>
                <c:ptCount val="1"/>
                <c:pt idx="0">
                  <c:v>2023年12月</c:v>
                </c:pt>
              </c:strCache>
            </c:strRef>
          </c:tx>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（グラフ用）'!$S$20:$S$30</c:f>
              <c:numCache>
                <c:formatCode>0_ ;[Red]\-0\ </c:formatCode>
                <c:ptCount val="11"/>
                <c:pt idx="0">
                  <c:v>16</c:v>
                </c:pt>
                <c:pt idx="1">
                  <c:v>12</c:v>
                </c:pt>
                <c:pt idx="2">
                  <c:v>16</c:v>
                </c:pt>
                <c:pt idx="3">
                  <c:v>31</c:v>
                </c:pt>
                <c:pt idx="4">
                  <c:v>17</c:v>
                </c:pt>
                <c:pt idx="5">
                  <c:v>16</c:v>
                </c:pt>
                <c:pt idx="6">
                  <c:v>10</c:v>
                </c:pt>
                <c:pt idx="7">
                  <c:v>36</c:v>
                </c:pt>
                <c:pt idx="8">
                  <c:v>25</c:v>
                </c:pt>
                <c:pt idx="9">
                  <c:v>10</c:v>
                </c:pt>
                <c:pt idx="10">
                  <c:v>14</c:v>
                </c:pt>
              </c:numCache>
            </c:numRef>
          </c:val>
          <c:extLst>
            <c:ext xmlns:c16="http://schemas.microsoft.com/office/drawing/2014/chart" uri="{C3380CC4-5D6E-409C-BE32-E72D297353CC}">
              <c16:uniqueId val="{0000000F-1124-48DC-8899-9439FFC19E5E}"/>
            </c:ext>
          </c:extLst>
        </c:ser>
        <c:ser>
          <c:idx val="16"/>
          <c:order val="16"/>
          <c:tx>
            <c:strRef>
              <c:f>'業況 （グラフ用）'!$T$6</c:f>
              <c:strCache>
                <c:ptCount val="1"/>
                <c:pt idx="0">
                  <c:v>2024年3月</c:v>
                </c:pt>
              </c:strCache>
            </c:strRef>
          </c:tx>
          <c:invertIfNegative val="0"/>
          <c:cat>
            <c:strRef>
              <c:f>'業況 （グラフ用）'!$C$20:$C$30</c:f>
              <c:strCache>
                <c:ptCount val="11"/>
                <c:pt idx="0">
                  <c:v>非製造業
（全体）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（グラフ用）'!$T$20:$T$30</c:f>
              <c:numCache>
                <c:formatCode>General</c:formatCode>
                <c:ptCount val="11"/>
                <c:pt idx="0">
                  <c:v>10</c:v>
                </c:pt>
                <c:pt idx="1">
                  <c:v>11</c:v>
                </c:pt>
                <c:pt idx="2">
                  <c:v>12</c:v>
                </c:pt>
                <c:pt idx="3">
                  <c:v>14</c:v>
                </c:pt>
                <c:pt idx="4">
                  <c:v>8</c:v>
                </c:pt>
                <c:pt idx="5">
                  <c:v>10</c:v>
                </c:pt>
                <c:pt idx="6">
                  <c:v>5</c:v>
                </c:pt>
                <c:pt idx="7">
                  <c:v>26</c:v>
                </c:pt>
                <c:pt idx="8">
                  <c:v>13</c:v>
                </c:pt>
                <c:pt idx="9">
                  <c:v>10</c:v>
                </c:pt>
                <c:pt idx="10">
                  <c:v>4</c:v>
                </c:pt>
              </c:numCache>
            </c:numRef>
          </c:val>
          <c:extLst>
            <c:ext xmlns:c16="http://schemas.microsoft.com/office/drawing/2014/chart" uri="{C3380CC4-5D6E-409C-BE32-E72D297353CC}">
              <c16:uniqueId val="{00000010-1124-48DC-8899-9439FFC19E5E}"/>
            </c:ext>
          </c:extLst>
        </c:ser>
        <c:dLbls>
          <c:showLegendKey val="0"/>
          <c:showVal val="0"/>
          <c:showCatName val="0"/>
          <c:showSerName val="0"/>
          <c:showPercent val="0"/>
          <c:showBubbleSize val="0"/>
        </c:dLbls>
        <c:gapWidth val="400"/>
        <c:overlap val="-27"/>
        <c:axId val="484665776"/>
        <c:axId val="484672336"/>
      </c:barChart>
      <c:catAx>
        <c:axId val="484665776"/>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vert="horz"/>
          <a:lstStyle/>
          <a:p>
            <a:pPr>
              <a:defRPr sz="700"/>
            </a:pPr>
            <a:endParaRPr lang="ja-JP"/>
          </a:p>
        </c:txPr>
        <c:crossAx val="484672336"/>
        <c:crosses val="autoZero"/>
        <c:auto val="1"/>
        <c:lblAlgn val="ctr"/>
        <c:lblOffset val="0"/>
        <c:noMultiLvlLbl val="0"/>
      </c:catAx>
      <c:valAx>
        <c:axId val="484672336"/>
        <c:scaling>
          <c:orientation val="minMax"/>
          <c:max val="40"/>
        </c:scaling>
        <c:delete val="0"/>
        <c:axPos val="l"/>
        <c:majorGridlines>
          <c:spPr>
            <a:ln w="9525" cap="flat" cmpd="sng" algn="ctr">
              <a:solidFill>
                <a:schemeClr val="tx1">
                  <a:lumMod val="15000"/>
                  <a:lumOff val="85000"/>
                </a:schemeClr>
              </a:solidFill>
              <a:round/>
            </a:ln>
            <a:effectLst/>
          </c:spPr>
        </c:majorGridlines>
        <c:numFmt formatCode="0\ " sourceLinked="1"/>
        <c:majorTickMark val="none"/>
        <c:minorTickMark val="none"/>
        <c:tickLblPos val="nextTo"/>
        <c:spPr>
          <a:noFill/>
          <a:ln>
            <a:noFill/>
          </a:ln>
          <a:effectLst/>
        </c:spPr>
        <c:txPr>
          <a:bodyPr rot="-60000000" vert="horz"/>
          <a:lstStyle/>
          <a:p>
            <a:pPr>
              <a:defRPr sz="800"/>
            </a:pPr>
            <a:endParaRPr lang="ja-JP"/>
          </a:p>
        </c:txPr>
        <c:crossAx val="484665776"/>
        <c:crosses val="autoZero"/>
        <c:crossBetween val="between"/>
        <c:majorUnit val="20"/>
      </c:valAx>
      <c:spPr>
        <a:noFill/>
        <a:ln>
          <a:noFill/>
        </a:ln>
      </c:spPr>
    </c:plotArea>
    <c:legend>
      <c:legendPos val="b"/>
      <c:layout>
        <c:manualLayout>
          <c:xMode val="edge"/>
          <c:yMode val="edge"/>
          <c:x val="8.8997209904992797E-2"/>
          <c:y val="0.90452628905692212"/>
          <c:w val="0.89227470355731231"/>
          <c:h val="9.5473710943078077E-2"/>
        </c:manualLayout>
      </c:layout>
      <c:overlay val="0"/>
      <c:spPr>
        <a:noFill/>
        <a:ln>
          <a:noFill/>
        </a:ln>
        <a:effectLst/>
      </c:spPr>
      <c:txPr>
        <a:bodyPr rot="0" vert="horz"/>
        <a:lstStyle/>
        <a:p>
          <a:pPr>
            <a:defRPr sz="700"/>
          </a:pPr>
          <a:endParaRPr lang="ja-JP"/>
        </a:p>
      </c:txPr>
    </c:legend>
    <c:plotVisOnly val="1"/>
    <c:dispBlanksAs val="gap"/>
    <c:showDLblsOverMax val="0"/>
  </c:chart>
  <c:spPr>
    <a:noFill/>
    <a:ln>
      <a:noFill/>
    </a:ln>
  </c:spPr>
  <c:txPr>
    <a:bodyPr/>
    <a:lstStyle/>
    <a:p>
      <a:pPr>
        <a:defRPr sz="6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6371741237212621E-2"/>
          <c:y val="4.675368139223561E-2"/>
          <c:w val="0.92495178512284071"/>
          <c:h val="0.68991064257028123"/>
        </c:manualLayout>
      </c:layout>
      <c:barChart>
        <c:barDir val="col"/>
        <c:grouping val="clustered"/>
        <c:varyColors val="0"/>
        <c:ser>
          <c:idx val="0"/>
          <c:order val="0"/>
          <c:spPr>
            <a:solidFill>
              <a:schemeClr val="accent1"/>
            </a:solidFill>
            <a:ln>
              <a:noFill/>
            </a:ln>
            <a:effectLst/>
          </c:spPr>
          <c:invertIfNegative val="0"/>
          <c:dLbls>
            <c:dLbl>
              <c:idx val="0"/>
              <c:layout>
                <c:manualLayout>
                  <c:x val="0"/>
                  <c:y val="1.27510040160641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CB2-49B2-B533-87BDA82F5B25}"/>
                </c:ext>
              </c:extLst>
            </c:dLbl>
            <c:dLbl>
              <c:idx val="2"/>
              <c:layout>
                <c:manualLayout>
                  <c:x val="0"/>
                  <c:y val="2.61807460613412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CB2-49B2-B533-87BDA82F5B25}"/>
                </c:ext>
              </c:extLst>
            </c:dLbl>
            <c:dLbl>
              <c:idx val="3"/>
              <c:layout>
                <c:manualLayout>
                  <c:x val="0"/>
                  <c:y val="1.7453944244657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CB2-49B2-B533-87BDA82F5B25}"/>
                </c:ext>
              </c:extLst>
            </c:dLbl>
            <c:dLbl>
              <c:idx val="4"/>
              <c:layout>
                <c:manualLayout>
                  <c:x val="-1.8941794486927945E-17"/>
                  <c:y val="1.34299624850726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CB2-49B2-B533-87BDA82F5B25}"/>
                </c:ext>
              </c:extLst>
            </c:dLbl>
            <c:dLbl>
              <c:idx val="5"/>
              <c:layout>
                <c:manualLayout>
                  <c:x val="0"/>
                  <c:y val="2.12516733601070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CB2-49B2-B533-87BDA82F5B25}"/>
                </c:ext>
              </c:extLst>
            </c:dLbl>
            <c:dLbl>
              <c:idx val="6"/>
              <c:layout>
                <c:manualLayout>
                  <c:x val="-3.8019559804158025E-17"/>
                  <c:y val="2.12516733601070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CB2-49B2-B533-87BDA82F5B25}"/>
                </c:ext>
              </c:extLst>
            </c:dLbl>
            <c:dLbl>
              <c:idx val="7"/>
              <c:layout>
                <c:manualLayout>
                  <c:x val="-2.0751637377718524E-3"/>
                  <c:y val="1.27510040160641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CB2-49B2-B533-87BDA82F5B25}"/>
                </c:ext>
              </c:extLst>
            </c:dLbl>
            <c:dLbl>
              <c:idx val="8"/>
              <c:layout>
                <c:manualLayout>
                  <c:x val="0"/>
                  <c:y val="2.59545801659321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CB2-49B2-B533-87BDA82F5B25}"/>
                </c:ext>
              </c:extLst>
            </c:dLbl>
            <c:dLbl>
              <c:idx val="9"/>
              <c:layout>
                <c:manualLayout>
                  <c:x val="0"/>
                  <c:y val="2.12516733601070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CB2-49B2-B533-87BDA82F5B25}"/>
                </c:ext>
              </c:extLst>
            </c:dLbl>
            <c:dLbl>
              <c:idx val="10"/>
              <c:layout>
                <c:manualLayout>
                  <c:x val="-3.8019559804158025E-17"/>
                  <c:y val="1.27510040160642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CB2-49B2-B533-87BDA82F5B25}"/>
                </c:ext>
              </c:extLst>
            </c:dLbl>
            <c:dLbl>
              <c:idx val="12"/>
              <c:layout>
                <c:manualLayout>
                  <c:x val="0"/>
                  <c:y val="1.70013386880856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CB2-49B2-B533-87BDA82F5B25}"/>
                </c:ext>
              </c:extLst>
            </c:dLbl>
            <c:dLbl>
              <c:idx val="13"/>
              <c:layout>
                <c:manualLayout>
                  <c:x val="-4.1476362555662423E-3"/>
                  <c:y val="8.500669344042819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CB2-49B2-B533-87BDA82F5B25}"/>
                </c:ext>
              </c:extLst>
            </c:dLbl>
            <c:dLbl>
              <c:idx val="14"/>
              <c:layout>
                <c:manualLayout>
                  <c:x val="0"/>
                  <c:y val="1.70013386880856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CB2-49B2-B533-87BDA82F5B25}"/>
                </c:ext>
              </c:extLst>
            </c:dLbl>
            <c:dLbl>
              <c:idx val="15"/>
              <c:layout>
                <c:manualLayout>
                  <c:x val="0"/>
                  <c:y val="1.70013386880856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CB2-49B2-B533-87BDA82F5B25}"/>
                </c:ext>
              </c:extLst>
            </c:dLbl>
            <c:dLbl>
              <c:idx val="16"/>
              <c:layout>
                <c:manualLayout>
                  <c:x val="-7.603911960831605E-17"/>
                  <c:y val="-8.50066934404283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CB2-49B2-B533-87BDA82F5B25}"/>
                </c:ext>
              </c:extLst>
            </c:dLbl>
            <c:dLbl>
              <c:idx val="17"/>
              <c:layout>
                <c:manualLayout>
                  <c:x val="-7.6088458071274075E-17"/>
                  <c:y val="1.27510040160642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CB2-49B2-B533-87BDA82F5B25}"/>
                </c:ext>
              </c:extLst>
            </c:dLbl>
            <c:dLbl>
              <c:idx val="18"/>
              <c:layout>
                <c:manualLayout>
                  <c:x val="0"/>
                  <c:y val="2.55020080321285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CB2-49B2-B533-87BDA82F5B25}"/>
                </c:ext>
              </c:extLst>
            </c:dLbl>
            <c:dLbl>
              <c:idx val="19"/>
              <c:layout>
                <c:manualLayout>
                  <c:x val="-2.0738181277831212E-3"/>
                  <c:y val="2.12516733601070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CB2-49B2-B533-87BDA82F5B25}"/>
                </c:ext>
              </c:extLst>
            </c:dLbl>
            <c:dLbl>
              <c:idx val="20"/>
              <c:layout>
                <c:manualLayout>
                  <c:x val="0"/>
                  <c:y val="1.70013386880856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9CB2-49B2-B533-87BDA82F5B25}"/>
                </c:ext>
              </c:extLst>
            </c:dLbl>
            <c:dLbl>
              <c:idx val="21"/>
              <c:layout>
                <c:manualLayout>
                  <c:x val="-7.603911960831605E-17"/>
                  <c:y val="-1.27510040160642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9CB2-49B2-B533-87BDA82F5B25}"/>
                </c:ext>
              </c:extLst>
            </c:dLbl>
            <c:dLbl>
              <c:idx val="22"/>
              <c:layout>
                <c:manualLayout>
                  <c:x val="-1.5217691614254815E-16"/>
                  <c:y val="2.97523427041499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9CB2-49B2-B533-87BDA82F5B25}"/>
                </c:ext>
              </c:extLst>
            </c:dLbl>
            <c:dLbl>
              <c:idx val="23"/>
              <c:layout>
                <c:manualLayout>
                  <c:x val="0"/>
                  <c:y val="8.50066934404283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9CB2-49B2-B533-87BDA82F5B25}"/>
                </c:ext>
              </c:extLst>
            </c:dLbl>
            <c:dLbl>
              <c:idx val="24"/>
              <c:layout>
                <c:manualLayout>
                  <c:x val="-2.0738181277830448E-3"/>
                  <c:y val="8.50066934404283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9CB2-49B2-B533-87BDA82F5B25}"/>
                </c:ext>
              </c:extLst>
            </c:dLbl>
            <c:dLbl>
              <c:idx val="25"/>
              <c:layout>
                <c:manualLayout>
                  <c:x val="-2.0751637377718524E-3"/>
                  <c:y val="1.70013386880856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9CB2-49B2-B533-87BDA82F5B25}"/>
                </c:ext>
              </c:extLst>
            </c:dLbl>
            <c:dLbl>
              <c:idx val="26"/>
              <c:layout>
                <c:manualLayout>
                  <c:x val="-4.1476094013130601E-3"/>
                  <c:y val="2.14779260042412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9CB2-49B2-B533-87BDA82F5B25}"/>
                </c:ext>
              </c:extLst>
            </c:dLbl>
            <c:dLbl>
              <c:idx val="27"/>
              <c:layout>
                <c:manualLayout>
                  <c:x val="0"/>
                  <c:y val="-1.7001338688085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9CB2-49B2-B533-87BDA82F5B25}"/>
                </c:ext>
              </c:extLst>
            </c:dLbl>
            <c:dLbl>
              <c:idx val="28"/>
              <c:layout>
                <c:manualLayout>
                  <c:x val="0"/>
                  <c:y val="3.43799409925003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9CB2-49B2-B533-87BDA82F5B25}"/>
                </c:ext>
              </c:extLst>
            </c:dLbl>
            <c:dLbl>
              <c:idx val="29"/>
              <c:layout>
                <c:manualLayout>
                  <c:x val="0"/>
                  <c:y val="8.80241752267960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9CB2-49B2-B533-87BDA82F5B25}"/>
                </c:ext>
              </c:extLst>
            </c:dLbl>
            <c:dLbl>
              <c:idx val="30"/>
              <c:layout>
                <c:manualLayout>
                  <c:x val="2.0738860550443788E-3"/>
                  <c:y val="2.19641555092593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9CB2-49B2-B533-87BDA82F5B25}"/>
                </c:ext>
              </c:extLst>
            </c:dLbl>
            <c:dLbl>
              <c:idx val="32"/>
              <c:layout>
                <c:manualLayout>
                  <c:x val="-2.0664014513622794E-3"/>
                  <c:y val="2.62313256057381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9CB2-49B2-B533-87BDA82F5B25}"/>
                </c:ext>
              </c:extLst>
            </c:dLbl>
            <c:dLbl>
              <c:idx val="33"/>
              <c:layout>
                <c:manualLayout>
                  <c:x val="-2.0367884541852765E-3"/>
                  <c:y val="4.24195931634912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9CB2-49B2-B533-87BDA82F5B25}"/>
                </c:ext>
              </c:extLst>
            </c:dLbl>
            <c:dLbl>
              <c:idx val="34"/>
              <c:layout>
                <c:manualLayout>
                  <c:x val="0"/>
                  <c:y val="1.70013386880856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9CB2-49B2-B533-87BDA82F5B25}"/>
                </c:ext>
              </c:extLst>
            </c:dLbl>
            <c:dLbl>
              <c:idx val="35"/>
              <c:layout>
                <c:manualLayout>
                  <c:x val="0"/>
                  <c:y val="3.4606106887909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9CB2-49B2-B533-87BDA82F5B25}"/>
                </c:ext>
              </c:extLst>
            </c:dLbl>
            <c:dLbl>
              <c:idx val="39"/>
              <c:layout>
                <c:manualLayout>
                  <c:x val="2.0664014513622794E-3"/>
                  <c:y val="4.158141657736479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9CB2-49B2-B533-87BDA82F5B25}"/>
                </c:ext>
              </c:extLst>
            </c:dLbl>
            <c:dLbl>
              <c:idx val="40"/>
              <c:layout>
                <c:manualLayout>
                  <c:x val="-1.5153435589542356E-16"/>
                  <c:y val="-8.316283315472971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9CB2-49B2-B533-87BDA82F5B25}"/>
                </c:ext>
              </c:extLst>
            </c:dLbl>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'グラフ用（コロナ倒産）'!$B$2:$AS$3</c:f>
              <c:multiLvlStrCache>
                <c:ptCount val="44"/>
                <c:lvl>
                  <c:pt idx="0">
                    <c:v>2
月</c:v>
                  </c:pt>
                  <c:pt idx="1">
                    <c:v>3
月</c:v>
                  </c:pt>
                  <c:pt idx="2">
                    <c:v>4
月</c:v>
                  </c:pt>
                  <c:pt idx="3">
                    <c:v>5
月</c:v>
                  </c:pt>
                  <c:pt idx="4">
                    <c:v>6
月</c:v>
                  </c:pt>
                  <c:pt idx="5">
                    <c:v>7
月</c:v>
                  </c:pt>
                  <c:pt idx="6">
                    <c:v>8
月</c:v>
                  </c:pt>
                  <c:pt idx="7">
                    <c:v>9
月</c:v>
                  </c:pt>
                  <c:pt idx="8">
                    <c:v>10
月</c:v>
                  </c:pt>
                  <c:pt idx="9">
                    <c:v>11
月</c:v>
                  </c:pt>
                  <c:pt idx="10">
                    <c:v>12
月</c:v>
                  </c:pt>
                  <c:pt idx="11">
                    <c:v>1
月</c:v>
                  </c:pt>
                  <c:pt idx="12">
                    <c:v>2
月</c:v>
                  </c:pt>
                  <c:pt idx="13">
                    <c:v>3
月</c:v>
                  </c:pt>
                  <c:pt idx="14">
                    <c:v>4
月</c:v>
                  </c:pt>
                  <c:pt idx="15">
                    <c:v>5
月</c:v>
                  </c:pt>
                  <c:pt idx="16">
                    <c:v>6
月</c:v>
                  </c:pt>
                  <c:pt idx="17">
                    <c:v>7
月</c:v>
                  </c:pt>
                  <c:pt idx="18">
                    <c:v>8
月</c:v>
                  </c:pt>
                  <c:pt idx="19">
                    <c:v>9
月</c:v>
                  </c:pt>
                  <c:pt idx="20">
                    <c:v>10
月</c:v>
                  </c:pt>
                  <c:pt idx="21">
                    <c:v>11
月</c:v>
                  </c:pt>
                  <c:pt idx="22">
                    <c:v>12
月</c:v>
                  </c:pt>
                  <c:pt idx="23">
                    <c:v>1
月</c:v>
                  </c:pt>
                  <c:pt idx="24">
                    <c:v>2
月</c:v>
                  </c:pt>
                  <c:pt idx="25">
                    <c:v>3
月</c:v>
                  </c:pt>
                  <c:pt idx="26">
                    <c:v>4
月</c:v>
                  </c:pt>
                  <c:pt idx="27">
                    <c:v>5
月</c:v>
                  </c:pt>
                  <c:pt idx="28">
                    <c:v>6
月</c:v>
                  </c:pt>
                  <c:pt idx="29">
                    <c:v>7
月</c:v>
                  </c:pt>
                  <c:pt idx="30">
                    <c:v>8
月</c:v>
                  </c:pt>
                  <c:pt idx="31">
                    <c:v>9
月</c:v>
                  </c:pt>
                  <c:pt idx="32">
                    <c:v>10
月</c:v>
                  </c:pt>
                  <c:pt idx="33">
                    <c:v>11
月</c:v>
                  </c:pt>
                  <c:pt idx="34">
                    <c:v>12
月</c:v>
                  </c:pt>
                  <c:pt idx="35">
                    <c:v>1
月</c:v>
                  </c:pt>
                  <c:pt idx="36">
                    <c:v>2
月</c:v>
                  </c:pt>
                  <c:pt idx="37">
                    <c:v>3
月</c:v>
                  </c:pt>
                  <c:pt idx="38">
                    <c:v>4
月</c:v>
                  </c:pt>
                  <c:pt idx="39">
                    <c:v>5
月</c:v>
                  </c:pt>
                  <c:pt idx="40">
                    <c:v>6
月</c:v>
                  </c:pt>
                  <c:pt idx="41">
                    <c:v>7
月</c:v>
                  </c:pt>
                  <c:pt idx="42">
                    <c:v>8
月</c:v>
                  </c:pt>
                  <c:pt idx="43">
                    <c:v>9
月</c:v>
                  </c:pt>
                </c:lvl>
                <c:lvl>
                  <c:pt idx="0">
                    <c:v>2020年</c:v>
                  </c:pt>
                  <c:pt idx="11">
                    <c:v>2021年</c:v>
                  </c:pt>
                  <c:pt idx="23">
                    <c:v>2022年</c:v>
                  </c:pt>
                  <c:pt idx="35">
                    <c:v>2023年</c:v>
                  </c:pt>
                </c:lvl>
              </c:multiLvlStrCache>
            </c:multiLvlStrRef>
          </c:cat>
          <c:val>
            <c:numRef>
              <c:f>'グラフ用（コロナ倒産）'!$B$4:$AS$4</c:f>
              <c:numCache>
                <c:formatCode>#,##0_);[Red]\(#,##0\)</c:formatCode>
                <c:ptCount val="44"/>
                <c:pt idx="0">
                  <c:v>1</c:v>
                </c:pt>
                <c:pt idx="1">
                  <c:v>15</c:v>
                </c:pt>
                <c:pt idx="2">
                  <c:v>69</c:v>
                </c:pt>
                <c:pt idx="3">
                  <c:v>67</c:v>
                </c:pt>
                <c:pt idx="4">
                  <c:v>108</c:v>
                </c:pt>
                <c:pt idx="5">
                  <c:v>101</c:v>
                </c:pt>
                <c:pt idx="6">
                  <c:v>88</c:v>
                </c:pt>
                <c:pt idx="7">
                  <c:v>96</c:v>
                </c:pt>
                <c:pt idx="8">
                  <c:v>98</c:v>
                </c:pt>
                <c:pt idx="9">
                  <c:v>82</c:v>
                </c:pt>
                <c:pt idx="10">
                  <c:v>110</c:v>
                </c:pt>
                <c:pt idx="11">
                  <c:v>116</c:v>
                </c:pt>
                <c:pt idx="12">
                  <c:v>104</c:v>
                </c:pt>
                <c:pt idx="13">
                  <c:v>171</c:v>
                </c:pt>
                <c:pt idx="14">
                  <c:v>154</c:v>
                </c:pt>
                <c:pt idx="15">
                  <c:v>133</c:v>
                </c:pt>
                <c:pt idx="16">
                  <c:v>137</c:v>
                </c:pt>
                <c:pt idx="17">
                  <c:v>160</c:v>
                </c:pt>
                <c:pt idx="18">
                  <c:v>124</c:v>
                </c:pt>
                <c:pt idx="19">
                  <c:v>167</c:v>
                </c:pt>
                <c:pt idx="20">
                  <c:v>154</c:v>
                </c:pt>
                <c:pt idx="21">
                  <c:v>156</c:v>
                </c:pt>
                <c:pt idx="22">
                  <c:v>155</c:v>
                </c:pt>
                <c:pt idx="23">
                  <c:v>161</c:v>
                </c:pt>
                <c:pt idx="24">
                  <c:v>131</c:v>
                </c:pt>
                <c:pt idx="25">
                  <c:v>202</c:v>
                </c:pt>
                <c:pt idx="26">
                  <c:v>174</c:v>
                </c:pt>
                <c:pt idx="27">
                  <c:v>175</c:v>
                </c:pt>
                <c:pt idx="28">
                  <c:v>172</c:v>
                </c:pt>
                <c:pt idx="29">
                  <c:v>173</c:v>
                </c:pt>
                <c:pt idx="30">
                  <c:v>213</c:v>
                </c:pt>
                <c:pt idx="31">
                  <c:v>216</c:v>
                </c:pt>
                <c:pt idx="32">
                  <c:v>204</c:v>
                </c:pt>
                <c:pt idx="33">
                  <c:v>202</c:v>
                </c:pt>
                <c:pt idx="34">
                  <c:v>215</c:v>
                </c:pt>
                <c:pt idx="35">
                  <c:v>201</c:v>
                </c:pt>
                <c:pt idx="36">
                  <c:v>203</c:v>
                </c:pt>
                <c:pt idx="37">
                  <c:v>264</c:v>
                </c:pt>
                <c:pt idx="38">
                  <c:v>224</c:v>
                </c:pt>
                <c:pt idx="39">
                  <c:v>251</c:v>
                </c:pt>
                <c:pt idx="40">
                  <c:v>262</c:v>
                </c:pt>
                <c:pt idx="41">
                  <c:v>238</c:v>
                </c:pt>
                <c:pt idx="42">
                  <c:v>210</c:v>
                </c:pt>
                <c:pt idx="43">
                  <c:v>104</c:v>
                </c:pt>
              </c:numCache>
            </c:numRef>
          </c:val>
          <c:extLst>
            <c:ext xmlns:c16="http://schemas.microsoft.com/office/drawing/2014/chart" uri="{C3380CC4-5D6E-409C-BE32-E72D297353CC}">
              <c16:uniqueId val="{00000023-9CB2-49B2-B533-87BDA82F5B25}"/>
            </c:ext>
          </c:extLst>
        </c:ser>
        <c:dLbls>
          <c:showLegendKey val="0"/>
          <c:showVal val="0"/>
          <c:showCatName val="0"/>
          <c:showSerName val="0"/>
          <c:showPercent val="0"/>
          <c:showBubbleSize val="0"/>
        </c:dLbls>
        <c:gapWidth val="150"/>
        <c:overlap val="-27"/>
        <c:axId val="491500120"/>
        <c:axId val="491491920"/>
      </c:barChart>
      <c:catAx>
        <c:axId val="491500120"/>
        <c:scaling>
          <c:orientation val="minMax"/>
        </c:scaling>
        <c:delete val="0"/>
        <c:axPos val="b"/>
        <c:numFmt formatCode="General" sourceLinked="0"/>
        <c:majorTickMark val="none"/>
        <c:minorTickMark val="none"/>
        <c:tickLblPos val="nextTo"/>
        <c:spPr>
          <a:noFill/>
          <a:ln w="9525" cap="flat" cmpd="sng" algn="ctr">
            <a:noFill/>
            <a:round/>
          </a:ln>
          <a:effectLst/>
        </c:spPr>
        <c:txPr>
          <a:bodyPr rot="0" spcFirstLastPara="1" vertOverflow="ellipsis"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91491920"/>
        <c:crosses val="autoZero"/>
        <c:auto val="1"/>
        <c:lblAlgn val="ctr"/>
        <c:lblOffset val="100"/>
        <c:tickLblSkip val="1"/>
        <c:tickMarkSkip val="1"/>
        <c:noMultiLvlLbl val="0"/>
      </c:catAx>
      <c:valAx>
        <c:axId val="491491920"/>
        <c:scaling>
          <c:orientation val="minMax"/>
          <c:max val="28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91500120"/>
        <c:crosses val="autoZero"/>
        <c:crossBetween val="between"/>
        <c:majorUnit val="20"/>
      </c:valAx>
      <c:spPr>
        <a:noFill/>
        <a:ln>
          <a:no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9555331541218636E-2"/>
          <c:y val="0.11413398692810457"/>
          <c:w val="0.88512522401433691"/>
          <c:h val="0.6874035947712418"/>
        </c:manualLayout>
      </c:layout>
      <c:barChart>
        <c:barDir val="col"/>
        <c:grouping val="clustered"/>
        <c:varyColors val="0"/>
        <c:ser>
          <c:idx val="0"/>
          <c:order val="0"/>
          <c:tx>
            <c:strRef>
              <c:f>倒産件数!$A$3</c:f>
              <c:strCache>
                <c:ptCount val="1"/>
                <c:pt idx="0">
                  <c:v>全国</c:v>
                </c:pt>
              </c:strCache>
            </c:strRef>
          </c:tx>
          <c:spPr>
            <a:solidFill>
              <a:schemeClr val="accent1"/>
            </a:solidFill>
            <a:ln>
              <a:noFill/>
            </a:ln>
            <a:effectLst/>
          </c:spPr>
          <c:invertIfNegative val="0"/>
          <c:dLbls>
            <c:dLbl>
              <c:idx val="0"/>
              <c:layout>
                <c:manualLayout>
                  <c:x val="0"/>
                  <c:y val="3.11274509803921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9F4-4C03-B06A-55FE6C956F93}"/>
                </c:ext>
              </c:extLst>
            </c:dLbl>
            <c:dLbl>
              <c:idx val="1"/>
              <c:layout>
                <c:manualLayout>
                  <c:x val="-2.6078701126105469E-17"/>
                  <c:y val="2.07516339869281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9F4-4C03-B06A-55FE6C956F93}"/>
                </c:ext>
              </c:extLst>
            </c:dLbl>
            <c:dLbl>
              <c:idx val="2"/>
              <c:layout>
                <c:manualLayout>
                  <c:x val="-5.2157402252210937E-17"/>
                  <c:y val="2.07516339869281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9F4-4C03-B06A-55FE6C956F93}"/>
                </c:ext>
              </c:extLst>
            </c:dLbl>
            <c:dLbl>
              <c:idx val="3"/>
              <c:layout>
                <c:manualLayout>
                  <c:x val="-5.2157402252210937E-17"/>
                  <c:y val="6.22549019607843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9F4-4C03-B06A-55FE6C956F93}"/>
                </c:ext>
              </c:extLst>
            </c:dLbl>
            <c:dLbl>
              <c:idx val="4"/>
              <c:layout>
                <c:manualLayout>
                  <c:x val="5.2157402252210937E-17"/>
                  <c:y val="4.15032679738561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9F4-4C03-B06A-55FE6C956F93}"/>
                </c:ext>
              </c:extLst>
            </c:dLbl>
            <c:dLbl>
              <c:idx val="5"/>
              <c:layout>
                <c:manualLayout>
                  <c:x val="-5.2157402252210937E-17"/>
                  <c:y val="3.11274509803921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9F4-4C03-B06A-55FE6C956F93}"/>
                </c:ext>
              </c:extLst>
            </c:dLbl>
            <c:dLbl>
              <c:idx val="6"/>
              <c:layout>
                <c:manualLayout>
                  <c:x val="0"/>
                  <c:y val="3.11274509803921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9F4-4C03-B06A-55FE6C956F93}"/>
                </c:ext>
              </c:extLst>
            </c:dLbl>
            <c:dLbl>
              <c:idx val="7"/>
              <c:layout>
                <c:manualLayout>
                  <c:x val="0"/>
                  <c:y val="2.07516339869281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9F4-4C03-B06A-55FE6C956F93}"/>
                </c:ext>
              </c:extLst>
            </c:dLbl>
            <c:dLbl>
              <c:idx val="8"/>
              <c:layout>
                <c:manualLayout>
                  <c:x val="-1.0431480450442187E-16"/>
                  <c:y val="2.07516339869281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9F4-4C03-B06A-55FE6C956F93}"/>
                </c:ext>
              </c:extLst>
            </c:dLbl>
            <c:dLbl>
              <c:idx val="9"/>
              <c:layout>
                <c:manualLayout>
                  <c:x val="0"/>
                  <c:y val="3.11274509803921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9F4-4C03-B06A-55FE6C956F93}"/>
                </c:ext>
              </c:extLst>
            </c:dLbl>
            <c:dLbl>
              <c:idx val="10"/>
              <c:layout>
                <c:manualLayout>
                  <c:x val="0"/>
                  <c:y val="1.03758169934640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9F4-4C03-B06A-55FE6C956F93}"/>
                </c:ext>
              </c:extLst>
            </c:dLbl>
            <c:dLbl>
              <c:idx val="11"/>
              <c:layout>
                <c:manualLayout>
                  <c:x val="-1.0431480450442187E-16"/>
                  <c:y val="3.11274509803921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9F4-4C03-B06A-55FE6C956F93}"/>
                </c:ext>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倒産件数!$B$2:$N$2</c:f>
              <c:strCache>
                <c:ptCount val="13"/>
                <c:pt idx="0">
                  <c:v>2011年</c:v>
                </c:pt>
                <c:pt idx="1">
                  <c:v>2012年</c:v>
                </c:pt>
                <c:pt idx="2">
                  <c:v>2013年</c:v>
                </c:pt>
                <c:pt idx="3">
                  <c:v>2014年</c:v>
                </c:pt>
                <c:pt idx="4">
                  <c:v>2015年</c:v>
                </c:pt>
                <c:pt idx="5">
                  <c:v>2016年</c:v>
                </c:pt>
                <c:pt idx="6">
                  <c:v>2017年</c:v>
                </c:pt>
                <c:pt idx="7">
                  <c:v>2018年</c:v>
                </c:pt>
                <c:pt idx="8">
                  <c:v>2019年</c:v>
                </c:pt>
                <c:pt idx="9">
                  <c:v>2020年</c:v>
                </c:pt>
                <c:pt idx="10">
                  <c:v>2021年</c:v>
                </c:pt>
                <c:pt idx="11">
                  <c:v>2022年</c:v>
                </c:pt>
                <c:pt idx="12">
                  <c:v>2023年</c:v>
                </c:pt>
              </c:strCache>
            </c:strRef>
          </c:cat>
          <c:val>
            <c:numRef>
              <c:f>倒産件数!$B$3:$N$3</c:f>
              <c:numCache>
                <c:formatCode>#,##0_ </c:formatCode>
                <c:ptCount val="13"/>
                <c:pt idx="0">
                  <c:v>11369</c:v>
                </c:pt>
                <c:pt idx="1">
                  <c:v>11129</c:v>
                </c:pt>
                <c:pt idx="2">
                  <c:v>10332</c:v>
                </c:pt>
                <c:pt idx="3">
                  <c:v>9180</c:v>
                </c:pt>
                <c:pt idx="4">
                  <c:v>8517</c:v>
                </c:pt>
                <c:pt idx="5">
                  <c:v>8164</c:v>
                </c:pt>
                <c:pt idx="6">
                  <c:v>8376</c:v>
                </c:pt>
                <c:pt idx="7">
                  <c:v>8063</c:v>
                </c:pt>
                <c:pt idx="8">
                  <c:v>8354</c:v>
                </c:pt>
                <c:pt idx="9">
                  <c:v>7809</c:v>
                </c:pt>
                <c:pt idx="10">
                  <c:v>6015</c:v>
                </c:pt>
                <c:pt idx="11">
                  <c:v>6376</c:v>
                </c:pt>
                <c:pt idx="12">
                  <c:v>8497</c:v>
                </c:pt>
              </c:numCache>
            </c:numRef>
          </c:val>
          <c:extLst>
            <c:ext xmlns:c16="http://schemas.microsoft.com/office/drawing/2014/chart" uri="{C3380CC4-5D6E-409C-BE32-E72D297353CC}">
              <c16:uniqueId val="{0000000C-F9F4-4C03-B06A-55FE6C956F93}"/>
            </c:ext>
          </c:extLst>
        </c:ser>
        <c:dLbls>
          <c:showLegendKey val="0"/>
          <c:showVal val="0"/>
          <c:showCatName val="0"/>
          <c:showSerName val="0"/>
          <c:showPercent val="0"/>
          <c:showBubbleSize val="0"/>
        </c:dLbls>
        <c:gapWidth val="200"/>
        <c:overlap val="-27"/>
        <c:axId val="400091240"/>
        <c:axId val="400086976"/>
      </c:barChart>
      <c:catAx>
        <c:axId val="400091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00086976"/>
        <c:crosses val="autoZero"/>
        <c:auto val="1"/>
        <c:lblAlgn val="ctr"/>
        <c:lblOffset val="100"/>
        <c:noMultiLvlLbl val="0"/>
      </c:catAx>
      <c:valAx>
        <c:axId val="400086976"/>
        <c:scaling>
          <c:orientation val="minMax"/>
          <c:min val="5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00091240"/>
        <c:crosses val="autoZero"/>
        <c:crossBetween val="between"/>
        <c:majorUnit val="2500"/>
      </c:valAx>
      <c:spPr>
        <a:noFill/>
        <a:ln>
          <a:noFill/>
        </a:ln>
        <a:effectLst/>
      </c:spPr>
    </c:plotArea>
    <c:plotVisOnly val="1"/>
    <c:dispBlanksAs val="gap"/>
    <c:showDLblsOverMax val="0"/>
  </c:chart>
  <c:spPr>
    <a:noFill/>
    <a:ln w="9525" cap="flat" cmpd="sng" algn="ctr">
      <a:noFill/>
      <a:round/>
    </a:ln>
    <a:effectLst/>
  </c:spPr>
  <c:txPr>
    <a:bodyPr/>
    <a:lstStyle/>
    <a:p>
      <a:pPr>
        <a:defRPr sz="7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7179659498207884E-2"/>
          <c:y val="0.12450980392156863"/>
          <c:w val="0.89789023297491044"/>
          <c:h val="0.68865686274509808"/>
        </c:manualLayout>
      </c:layout>
      <c:barChart>
        <c:barDir val="col"/>
        <c:grouping val="clustered"/>
        <c:varyColors val="0"/>
        <c:ser>
          <c:idx val="0"/>
          <c:order val="0"/>
          <c:tx>
            <c:strRef>
              <c:f>倒産件数!$A$4</c:f>
              <c:strCache>
                <c:ptCount val="1"/>
                <c:pt idx="0">
                  <c:v>大阪</c:v>
                </c:pt>
              </c:strCache>
            </c:strRef>
          </c:tx>
          <c:spPr>
            <a:solidFill>
              <a:schemeClr val="accent1"/>
            </a:solidFill>
            <a:ln>
              <a:noFill/>
            </a:ln>
            <a:effectLst/>
          </c:spPr>
          <c:invertIfNegative val="0"/>
          <c:dLbls>
            <c:dLbl>
              <c:idx val="2"/>
              <c:layout>
                <c:manualLayout>
                  <c:x val="0"/>
                  <c:y val="5.18790849673202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C72-4DBB-BAF5-4CC5B2F10485}"/>
                </c:ext>
              </c:extLst>
            </c:dLbl>
            <c:dLbl>
              <c:idx val="3"/>
              <c:layout>
                <c:manualLayout>
                  <c:x val="0"/>
                  <c:y val="4.15032679738562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C72-4DBB-BAF5-4CC5B2F10485}"/>
                </c:ext>
              </c:extLst>
            </c:dLbl>
            <c:dLbl>
              <c:idx val="4"/>
              <c:layout>
                <c:manualLayout>
                  <c:x val="0"/>
                  <c:y val="3.11274509803921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C72-4DBB-BAF5-4CC5B2F10485}"/>
                </c:ext>
              </c:extLst>
            </c:dLbl>
            <c:dLbl>
              <c:idx val="5"/>
              <c:layout>
                <c:manualLayout>
                  <c:x val="-5.2157402252210937E-17"/>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C72-4DBB-BAF5-4CC5B2F10485}"/>
                </c:ext>
              </c:extLst>
            </c:dLbl>
            <c:dLbl>
              <c:idx val="10"/>
              <c:layout>
                <c:manualLayout>
                  <c:x val="2.8449820788530467E-3"/>
                  <c:y val="5.18790849673201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C72-4DBB-BAF5-4CC5B2F10485}"/>
                </c:ext>
              </c:extLst>
            </c:dLbl>
            <c:dLbl>
              <c:idx val="11"/>
              <c:layout>
                <c:manualLayout>
                  <c:x val="0"/>
                  <c:y val="4.15032679738562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C72-4DBB-BAF5-4CC5B2F10485}"/>
                </c:ext>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倒産件数!$B$2:$N$2</c:f>
              <c:strCache>
                <c:ptCount val="13"/>
                <c:pt idx="0">
                  <c:v>2011年</c:v>
                </c:pt>
                <c:pt idx="1">
                  <c:v>2012年</c:v>
                </c:pt>
                <c:pt idx="2">
                  <c:v>2013年</c:v>
                </c:pt>
                <c:pt idx="3">
                  <c:v>2014年</c:v>
                </c:pt>
                <c:pt idx="4">
                  <c:v>2015年</c:v>
                </c:pt>
                <c:pt idx="5">
                  <c:v>2016年</c:v>
                </c:pt>
                <c:pt idx="6">
                  <c:v>2017年</c:v>
                </c:pt>
                <c:pt idx="7">
                  <c:v>2018年</c:v>
                </c:pt>
                <c:pt idx="8">
                  <c:v>2019年</c:v>
                </c:pt>
                <c:pt idx="9">
                  <c:v>2020年</c:v>
                </c:pt>
                <c:pt idx="10">
                  <c:v>2021年</c:v>
                </c:pt>
                <c:pt idx="11">
                  <c:v>2022年</c:v>
                </c:pt>
                <c:pt idx="12">
                  <c:v>2023年</c:v>
                </c:pt>
              </c:strCache>
            </c:strRef>
          </c:cat>
          <c:val>
            <c:numRef>
              <c:f>倒産件数!$B$4:$N$4</c:f>
              <c:numCache>
                <c:formatCode>#,##0_ </c:formatCode>
                <c:ptCount val="13"/>
                <c:pt idx="0">
                  <c:v>1515</c:v>
                </c:pt>
                <c:pt idx="1">
                  <c:v>1553</c:v>
                </c:pt>
                <c:pt idx="2">
                  <c:v>1364</c:v>
                </c:pt>
                <c:pt idx="3">
                  <c:v>1245</c:v>
                </c:pt>
                <c:pt idx="4">
                  <c:v>1175</c:v>
                </c:pt>
                <c:pt idx="5">
                  <c:v>1137</c:v>
                </c:pt>
                <c:pt idx="6">
                  <c:v>1238</c:v>
                </c:pt>
                <c:pt idx="7">
                  <c:v>1100</c:v>
                </c:pt>
                <c:pt idx="8">
                  <c:v>1195</c:v>
                </c:pt>
                <c:pt idx="9">
                  <c:v>1146</c:v>
                </c:pt>
                <c:pt idx="10">
                  <c:v>842</c:v>
                </c:pt>
                <c:pt idx="11">
                  <c:v>835</c:v>
                </c:pt>
                <c:pt idx="12">
                  <c:v>1067</c:v>
                </c:pt>
              </c:numCache>
            </c:numRef>
          </c:val>
          <c:extLst>
            <c:ext xmlns:c16="http://schemas.microsoft.com/office/drawing/2014/chart" uri="{C3380CC4-5D6E-409C-BE32-E72D297353CC}">
              <c16:uniqueId val="{00000006-2C72-4DBB-BAF5-4CC5B2F10485}"/>
            </c:ext>
          </c:extLst>
        </c:ser>
        <c:dLbls>
          <c:showLegendKey val="0"/>
          <c:showVal val="0"/>
          <c:showCatName val="0"/>
          <c:showSerName val="0"/>
          <c:showPercent val="0"/>
          <c:showBubbleSize val="0"/>
        </c:dLbls>
        <c:gapWidth val="200"/>
        <c:overlap val="-27"/>
        <c:axId val="422634568"/>
        <c:axId val="422641784"/>
      </c:barChart>
      <c:catAx>
        <c:axId val="422634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22641784"/>
        <c:crosses val="autoZero"/>
        <c:auto val="1"/>
        <c:lblAlgn val="ctr"/>
        <c:lblOffset val="100"/>
        <c:noMultiLvlLbl val="0"/>
      </c:catAx>
      <c:valAx>
        <c:axId val="422641784"/>
        <c:scaling>
          <c:orientation val="minMax"/>
          <c:max val="1600"/>
          <c:min val="5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2263456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7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8983310931899637E-2"/>
          <c:y val="0.11140356306216523"/>
          <c:w val="0.90261648745519718"/>
          <c:h val="0.6458204901659309"/>
        </c:manualLayout>
      </c:layout>
      <c:lineChart>
        <c:grouping val="standard"/>
        <c:varyColors val="0"/>
        <c:ser>
          <c:idx val="1"/>
          <c:order val="0"/>
          <c:tx>
            <c:strRef>
              <c:f>'延べ宿泊者数、客室稼働率（グラフ用）'!$B$11</c:f>
              <c:strCache>
                <c:ptCount val="1"/>
                <c:pt idx="0">
                  <c:v>全体</c:v>
                </c:pt>
              </c:strCache>
            </c:strRef>
          </c:tx>
          <c:spPr>
            <a:ln w="31750" cap="rnd">
              <a:solidFill>
                <a:srgbClr val="FF0000"/>
              </a:solidFill>
              <a:round/>
            </a:ln>
            <a:effectLst/>
          </c:spPr>
          <c:marker>
            <c:symbol val="circle"/>
            <c:size val="6"/>
            <c:spPr>
              <a:solidFill>
                <a:srgbClr val="FF0000"/>
              </a:solidFill>
              <a:ln w="9525">
                <a:solidFill>
                  <a:srgbClr val="FF0000"/>
                </a:solidFill>
              </a:ln>
              <a:effectLst/>
            </c:spPr>
          </c:marker>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'延べ宿泊者数、客室稼働率（グラフ用）'!$C$11:$BI$11</c:f>
              <c:numCache>
                <c:formatCode>#,##0.0</c:formatCode>
                <c:ptCount val="59"/>
                <c:pt idx="0">
                  <c:v>70.7</c:v>
                </c:pt>
                <c:pt idx="1">
                  <c:v>79.3</c:v>
                </c:pt>
                <c:pt idx="2">
                  <c:v>81.5</c:v>
                </c:pt>
                <c:pt idx="3">
                  <c:v>85.9</c:v>
                </c:pt>
                <c:pt idx="4">
                  <c:v>79.2</c:v>
                </c:pt>
                <c:pt idx="5">
                  <c:v>79.8</c:v>
                </c:pt>
                <c:pt idx="6">
                  <c:v>78.2</c:v>
                </c:pt>
                <c:pt idx="7">
                  <c:v>83.9</c:v>
                </c:pt>
                <c:pt idx="8">
                  <c:v>76</c:v>
                </c:pt>
                <c:pt idx="9">
                  <c:v>77.900000000000006</c:v>
                </c:pt>
                <c:pt idx="10">
                  <c:v>80.7</c:v>
                </c:pt>
                <c:pt idx="11">
                  <c:v>74.900000000000006</c:v>
                </c:pt>
                <c:pt idx="12">
                  <c:v>66.900000000000006</c:v>
                </c:pt>
                <c:pt idx="13">
                  <c:v>54.7</c:v>
                </c:pt>
                <c:pt idx="14">
                  <c:v>25.8</c:v>
                </c:pt>
                <c:pt idx="15">
                  <c:v>14.1</c:v>
                </c:pt>
                <c:pt idx="16">
                  <c:v>8.9</c:v>
                </c:pt>
                <c:pt idx="17">
                  <c:v>15.3</c:v>
                </c:pt>
                <c:pt idx="18">
                  <c:v>18.7</c:v>
                </c:pt>
                <c:pt idx="19">
                  <c:v>17.899999999999999</c:v>
                </c:pt>
                <c:pt idx="20">
                  <c:v>24</c:v>
                </c:pt>
                <c:pt idx="21">
                  <c:v>30.8</c:v>
                </c:pt>
                <c:pt idx="22">
                  <c:v>34</c:v>
                </c:pt>
                <c:pt idx="23">
                  <c:v>23.6</c:v>
                </c:pt>
                <c:pt idx="24">
                  <c:v>17.399999999999999</c:v>
                </c:pt>
                <c:pt idx="25">
                  <c:v>18.5</c:v>
                </c:pt>
                <c:pt idx="26">
                  <c:v>27.6</c:v>
                </c:pt>
                <c:pt idx="27">
                  <c:v>21.5</c:v>
                </c:pt>
                <c:pt idx="28">
                  <c:v>15.2</c:v>
                </c:pt>
                <c:pt idx="29">
                  <c:v>21</c:v>
                </c:pt>
                <c:pt idx="30">
                  <c:v>27.8</c:v>
                </c:pt>
                <c:pt idx="31">
                  <c:v>26.9</c:v>
                </c:pt>
                <c:pt idx="32">
                  <c:v>25.4</c:v>
                </c:pt>
                <c:pt idx="33">
                  <c:v>34.700000000000003</c:v>
                </c:pt>
                <c:pt idx="34">
                  <c:v>40.200000000000003</c:v>
                </c:pt>
                <c:pt idx="35">
                  <c:v>45.1</c:v>
                </c:pt>
                <c:pt idx="36">
                  <c:v>30.2</c:v>
                </c:pt>
                <c:pt idx="37">
                  <c:v>29.2</c:v>
                </c:pt>
                <c:pt idx="38">
                  <c:v>37.299999999999997</c:v>
                </c:pt>
                <c:pt idx="39">
                  <c:v>39.700000000000003</c:v>
                </c:pt>
                <c:pt idx="40">
                  <c:v>41.2</c:v>
                </c:pt>
                <c:pt idx="41">
                  <c:v>43.6</c:v>
                </c:pt>
                <c:pt idx="42">
                  <c:v>42.9</c:v>
                </c:pt>
                <c:pt idx="43">
                  <c:v>43.8</c:v>
                </c:pt>
                <c:pt idx="44">
                  <c:v>46.4</c:v>
                </c:pt>
                <c:pt idx="45">
                  <c:v>53.4</c:v>
                </c:pt>
                <c:pt idx="46">
                  <c:v>60.8</c:v>
                </c:pt>
                <c:pt idx="47">
                  <c:v>61.6</c:v>
                </c:pt>
                <c:pt idx="48">
                  <c:v>51.5</c:v>
                </c:pt>
                <c:pt idx="49">
                  <c:v>57.3</c:v>
                </c:pt>
                <c:pt idx="50">
                  <c:v>61.6</c:v>
                </c:pt>
                <c:pt idx="51">
                  <c:v>65.400000000000006</c:v>
                </c:pt>
                <c:pt idx="52">
                  <c:v>65.599999999999994</c:v>
                </c:pt>
                <c:pt idx="53">
                  <c:v>65.5</c:v>
                </c:pt>
                <c:pt idx="54">
                  <c:v>67.3</c:v>
                </c:pt>
                <c:pt idx="55">
                  <c:v>73.7</c:v>
                </c:pt>
                <c:pt idx="56">
                  <c:v>71.3</c:v>
                </c:pt>
                <c:pt idx="57">
                  <c:v>74.599999999999994</c:v>
                </c:pt>
                <c:pt idx="58">
                  <c:v>77.400000000000006</c:v>
                </c:pt>
              </c:numCache>
            </c:numRef>
          </c:val>
          <c:smooth val="0"/>
          <c:extLst>
            <c:ext xmlns:c16="http://schemas.microsoft.com/office/drawing/2014/chart" uri="{C3380CC4-5D6E-409C-BE32-E72D297353CC}">
              <c16:uniqueId val="{00000000-184B-4508-94D3-BAFD440FCD2D}"/>
            </c:ext>
          </c:extLst>
        </c:ser>
        <c:ser>
          <c:idx val="2"/>
          <c:order val="1"/>
          <c:tx>
            <c:strRef>
              <c:f>'延べ宿泊者数、客室稼働率（グラフ用）'!$B$12</c:f>
              <c:strCache>
                <c:ptCount val="1"/>
                <c:pt idx="0">
                  <c:v>旅館</c:v>
                </c:pt>
              </c:strCache>
            </c:strRef>
          </c:tx>
          <c:spPr>
            <a:ln w="19050" cap="rnd">
              <a:solidFill>
                <a:schemeClr val="accent1"/>
              </a:solidFill>
              <a:prstDash val="sysDot"/>
              <a:round/>
            </a:ln>
            <a:effectLst/>
          </c:spPr>
          <c:marker>
            <c:symbol val="square"/>
            <c:size val="6"/>
            <c:spPr>
              <a:noFill/>
              <a:ln w="9525">
                <a:solidFill>
                  <a:schemeClr val="accent1"/>
                </a:solidFill>
              </a:ln>
              <a:effectLst/>
            </c:spPr>
          </c:marker>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'延べ宿泊者数、客室稼働率（グラフ用）'!$C$12:$BI$12</c:f>
              <c:numCache>
                <c:formatCode>#,##0.0</c:formatCode>
                <c:ptCount val="59"/>
                <c:pt idx="0">
                  <c:v>37.4</c:v>
                </c:pt>
                <c:pt idx="1">
                  <c:v>38.200000000000003</c:v>
                </c:pt>
                <c:pt idx="2">
                  <c:v>38.5</c:v>
                </c:pt>
                <c:pt idx="3">
                  <c:v>48.9</c:v>
                </c:pt>
                <c:pt idx="4">
                  <c:v>40.700000000000003</c:v>
                </c:pt>
                <c:pt idx="5">
                  <c:v>33.5</c:v>
                </c:pt>
                <c:pt idx="6">
                  <c:v>32.4</c:v>
                </c:pt>
                <c:pt idx="7">
                  <c:v>40</c:v>
                </c:pt>
                <c:pt idx="8">
                  <c:v>31.2</c:v>
                </c:pt>
                <c:pt idx="9">
                  <c:v>32.700000000000003</c:v>
                </c:pt>
                <c:pt idx="10">
                  <c:v>36.799999999999997</c:v>
                </c:pt>
                <c:pt idx="11">
                  <c:v>29.9</c:v>
                </c:pt>
                <c:pt idx="12">
                  <c:v>42.6</c:v>
                </c:pt>
                <c:pt idx="13">
                  <c:v>30.5</c:v>
                </c:pt>
                <c:pt idx="14">
                  <c:v>19.2</c:v>
                </c:pt>
                <c:pt idx="15">
                  <c:v>2.8</c:v>
                </c:pt>
                <c:pt idx="16">
                  <c:v>2.4</c:v>
                </c:pt>
                <c:pt idx="17">
                  <c:v>16.899999999999999</c:v>
                </c:pt>
                <c:pt idx="18">
                  <c:v>25.1</c:v>
                </c:pt>
                <c:pt idx="19">
                  <c:v>30.9</c:v>
                </c:pt>
                <c:pt idx="20">
                  <c:v>25.8</c:v>
                </c:pt>
                <c:pt idx="21">
                  <c:v>25.8</c:v>
                </c:pt>
                <c:pt idx="22">
                  <c:v>27.4</c:v>
                </c:pt>
                <c:pt idx="23">
                  <c:v>16.399999999999999</c:v>
                </c:pt>
                <c:pt idx="24">
                  <c:v>11.9</c:v>
                </c:pt>
                <c:pt idx="25">
                  <c:v>9.1</c:v>
                </c:pt>
                <c:pt idx="26">
                  <c:v>16.8</c:v>
                </c:pt>
                <c:pt idx="27">
                  <c:v>12.6</c:v>
                </c:pt>
                <c:pt idx="28">
                  <c:v>9.1999999999999993</c:v>
                </c:pt>
                <c:pt idx="29">
                  <c:v>8.9</c:v>
                </c:pt>
                <c:pt idx="30">
                  <c:v>16.8</c:v>
                </c:pt>
                <c:pt idx="31">
                  <c:v>18.3</c:v>
                </c:pt>
                <c:pt idx="32">
                  <c:v>13.9</c:v>
                </c:pt>
                <c:pt idx="33">
                  <c:v>15.3</c:v>
                </c:pt>
                <c:pt idx="34">
                  <c:v>23.1</c:v>
                </c:pt>
                <c:pt idx="35">
                  <c:v>33</c:v>
                </c:pt>
                <c:pt idx="36" formatCode="0.0">
                  <c:v>26.6</c:v>
                </c:pt>
                <c:pt idx="37" formatCode="0.0">
                  <c:v>12.1</c:v>
                </c:pt>
                <c:pt idx="38" formatCode="0.0">
                  <c:v>24.4</c:v>
                </c:pt>
                <c:pt idx="39" formatCode="0.0">
                  <c:v>8.5</c:v>
                </c:pt>
                <c:pt idx="40" formatCode="0.0">
                  <c:v>25.3</c:v>
                </c:pt>
                <c:pt idx="41" formatCode="0.0">
                  <c:v>38.6</c:v>
                </c:pt>
                <c:pt idx="42" formatCode="0.0">
                  <c:v>25.8</c:v>
                </c:pt>
                <c:pt idx="43" formatCode="0.0">
                  <c:v>28.3</c:v>
                </c:pt>
                <c:pt idx="44" formatCode="0.0">
                  <c:v>28.7</c:v>
                </c:pt>
                <c:pt idx="45" formatCode="0.0">
                  <c:v>32.1</c:v>
                </c:pt>
                <c:pt idx="46" formatCode="0.0">
                  <c:v>62</c:v>
                </c:pt>
                <c:pt idx="47" formatCode="0.0">
                  <c:v>44.5</c:v>
                </c:pt>
                <c:pt idx="48">
                  <c:v>25.5</c:v>
                </c:pt>
                <c:pt idx="49">
                  <c:v>34.1</c:v>
                </c:pt>
                <c:pt idx="50">
                  <c:v>55.6</c:v>
                </c:pt>
                <c:pt idx="51">
                  <c:v>45.6</c:v>
                </c:pt>
                <c:pt idx="52">
                  <c:v>39.9</c:v>
                </c:pt>
                <c:pt idx="53">
                  <c:v>29.8</c:v>
                </c:pt>
                <c:pt idx="54">
                  <c:v>37.9</c:v>
                </c:pt>
                <c:pt idx="55">
                  <c:v>46.9</c:v>
                </c:pt>
                <c:pt idx="56">
                  <c:v>35.200000000000003</c:v>
                </c:pt>
                <c:pt idx="57">
                  <c:v>46.1</c:v>
                </c:pt>
                <c:pt idx="58">
                  <c:v>47.1</c:v>
                </c:pt>
              </c:numCache>
            </c:numRef>
          </c:val>
          <c:smooth val="0"/>
          <c:extLst>
            <c:ext xmlns:c16="http://schemas.microsoft.com/office/drawing/2014/chart" uri="{C3380CC4-5D6E-409C-BE32-E72D297353CC}">
              <c16:uniqueId val="{00000001-184B-4508-94D3-BAFD440FCD2D}"/>
            </c:ext>
          </c:extLst>
        </c:ser>
        <c:ser>
          <c:idx val="3"/>
          <c:order val="2"/>
          <c:tx>
            <c:strRef>
              <c:f>'延べ宿泊者数、客室稼働率（グラフ用）'!$B$13</c:f>
              <c:strCache>
                <c:ptCount val="1"/>
                <c:pt idx="0">
                  <c:v>リゾート
ホテル</c:v>
                </c:pt>
              </c:strCache>
            </c:strRef>
          </c:tx>
          <c:spPr>
            <a:ln w="19050" cap="rnd">
              <a:solidFill>
                <a:schemeClr val="accent2">
                  <a:lumMod val="60000"/>
                  <a:lumOff val="40000"/>
                </a:schemeClr>
              </a:solidFill>
              <a:prstDash val="sysDash"/>
              <a:round/>
            </a:ln>
            <a:effectLst/>
          </c:spPr>
          <c:marker>
            <c:symbol val="triangle"/>
            <c:size val="6"/>
            <c:spPr>
              <a:noFill/>
              <a:ln w="9525">
                <a:solidFill>
                  <a:schemeClr val="accent2">
                    <a:lumMod val="60000"/>
                    <a:lumOff val="40000"/>
                  </a:schemeClr>
                </a:solidFill>
              </a:ln>
              <a:effectLst/>
            </c:spPr>
          </c:marker>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'延べ宿泊者数、客室稼働率（グラフ用）'!$C$13:$BI$13</c:f>
              <c:numCache>
                <c:formatCode>#,##0.0</c:formatCode>
                <c:ptCount val="59"/>
                <c:pt idx="0">
                  <c:v>80.900000000000006</c:v>
                </c:pt>
                <c:pt idx="1">
                  <c:v>95.5</c:v>
                </c:pt>
                <c:pt idx="2">
                  <c:v>94.6</c:v>
                </c:pt>
                <c:pt idx="3">
                  <c:v>86.4</c:v>
                </c:pt>
                <c:pt idx="4">
                  <c:v>81.900000000000006</c:v>
                </c:pt>
                <c:pt idx="5">
                  <c:v>95.5</c:v>
                </c:pt>
                <c:pt idx="6">
                  <c:v>94.4</c:v>
                </c:pt>
                <c:pt idx="7">
                  <c:v>96.7</c:v>
                </c:pt>
                <c:pt idx="8">
                  <c:v>94.4</c:v>
                </c:pt>
                <c:pt idx="9">
                  <c:v>94.2</c:v>
                </c:pt>
                <c:pt idx="10">
                  <c:v>88.4</c:v>
                </c:pt>
                <c:pt idx="11">
                  <c:v>86.6</c:v>
                </c:pt>
                <c:pt idx="12">
                  <c:v>77.8</c:v>
                </c:pt>
                <c:pt idx="13">
                  <c:v>72</c:v>
                </c:pt>
                <c:pt idx="14">
                  <c:v>15.3</c:v>
                </c:pt>
                <c:pt idx="15">
                  <c:v>1.1000000000000001</c:v>
                </c:pt>
                <c:pt idx="16">
                  <c:v>0.1</c:v>
                </c:pt>
                <c:pt idx="17">
                  <c:v>5.0999999999999996</c:v>
                </c:pt>
                <c:pt idx="18">
                  <c:v>13.7</c:v>
                </c:pt>
                <c:pt idx="19">
                  <c:v>21.7</c:v>
                </c:pt>
                <c:pt idx="20">
                  <c:v>34.6</c:v>
                </c:pt>
                <c:pt idx="21">
                  <c:v>58.8</c:v>
                </c:pt>
                <c:pt idx="22">
                  <c:v>61.8</c:v>
                </c:pt>
                <c:pt idx="23">
                  <c:v>20.7</c:v>
                </c:pt>
                <c:pt idx="24">
                  <c:v>13.5</c:v>
                </c:pt>
                <c:pt idx="25">
                  <c:v>13.9</c:v>
                </c:pt>
                <c:pt idx="26">
                  <c:v>35.299999999999997</c:v>
                </c:pt>
                <c:pt idx="27">
                  <c:v>21.6</c:v>
                </c:pt>
                <c:pt idx="28">
                  <c:v>8.6</c:v>
                </c:pt>
                <c:pt idx="29">
                  <c:v>18.100000000000001</c:v>
                </c:pt>
                <c:pt idx="30">
                  <c:v>35.9</c:v>
                </c:pt>
                <c:pt idx="31">
                  <c:v>35.200000000000003</c:v>
                </c:pt>
                <c:pt idx="32">
                  <c:v>31.6</c:v>
                </c:pt>
                <c:pt idx="33">
                  <c:v>48.1</c:v>
                </c:pt>
                <c:pt idx="34">
                  <c:v>64</c:v>
                </c:pt>
                <c:pt idx="35">
                  <c:v>61.3</c:v>
                </c:pt>
                <c:pt idx="36" formatCode="0.0">
                  <c:v>34.200000000000003</c:v>
                </c:pt>
                <c:pt idx="37" formatCode="0.0">
                  <c:v>23.6</c:v>
                </c:pt>
                <c:pt idx="38" formatCode="0.0">
                  <c:v>38.9</c:v>
                </c:pt>
                <c:pt idx="39" formatCode="0.0">
                  <c:v>35.9</c:v>
                </c:pt>
                <c:pt idx="40" formatCode="0.0">
                  <c:v>41.7</c:v>
                </c:pt>
                <c:pt idx="41" formatCode="0.0">
                  <c:v>61</c:v>
                </c:pt>
                <c:pt idx="42" formatCode="0.0">
                  <c:v>65.900000000000006</c:v>
                </c:pt>
                <c:pt idx="43" formatCode="0.0">
                  <c:v>64</c:v>
                </c:pt>
                <c:pt idx="44" formatCode="0.0">
                  <c:v>69.3</c:v>
                </c:pt>
                <c:pt idx="45" formatCode="0.0">
                  <c:v>75.7</c:v>
                </c:pt>
                <c:pt idx="46" formatCode="0.0">
                  <c:v>79.8</c:v>
                </c:pt>
                <c:pt idx="47" formatCode="0.0">
                  <c:v>69.3</c:v>
                </c:pt>
                <c:pt idx="48">
                  <c:v>54.7</c:v>
                </c:pt>
                <c:pt idx="49">
                  <c:v>61.7</c:v>
                </c:pt>
                <c:pt idx="50">
                  <c:v>63.3</c:v>
                </c:pt>
                <c:pt idx="51">
                  <c:v>62.2</c:v>
                </c:pt>
                <c:pt idx="52">
                  <c:v>61.7</c:v>
                </c:pt>
                <c:pt idx="53">
                  <c:v>65.2</c:v>
                </c:pt>
                <c:pt idx="54">
                  <c:v>78.599999999999994</c:v>
                </c:pt>
                <c:pt idx="55">
                  <c:v>74.7</c:v>
                </c:pt>
                <c:pt idx="56">
                  <c:v>78.5</c:v>
                </c:pt>
                <c:pt idx="57">
                  <c:v>81.8</c:v>
                </c:pt>
                <c:pt idx="58">
                  <c:v>75.8</c:v>
                </c:pt>
              </c:numCache>
            </c:numRef>
          </c:val>
          <c:smooth val="0"/>
          <c:extLst>
            <c:ext xmlns:c16="http://schemas.microsoft.com/office/drawing/2014/chart" uri="{C3380CC4-5D6E-409C-BE32-E72D297353CC}">
              <c16:uniqueId val="{00000002-184B-4508-94D3-BAFD440FCD2D}"/>
            </c:ext>
          </c:extLst>
        </c:ser>
        <c:ser>
          <c:idx val="4"/>
          <c:order val="3"/>
          <c:tx>
            <c:strRef>
              <c:f>'延べ宿泊者数、客室稼働率（グラフ用）'!$B$14</c:f>
              <c:strCache>
                <c:ptCount val="1"/>
                <c:pt idx="0">
                  <c:v>ビジネス
ホテル</c:v>
                </c:pt>
              </c:strCache>
            </c:strRef>
          </c:tx>
          <c:spPr>
            <a:ln w="19050" cap="rnd">
              <a:solidFill>
                <a:schemeClr val="accent4">
                  <a:lumMod val="60000"/>
                  <a:lumOff val="40000"/>
                </a:schemeClr>
              </a:solidFill>
              <a:prstDash val="dash"/>
              <a:round/>
            </a:ln>
            <a:effectLst/>
          </c:spPr>
          <c:marker>
            <c:symbol val="diamond"/>
            <c:size val="6"/>
            <c:spPr>
              <a:noFill/>
              <a:ln w="9525">
                <a:solidFill>
                  <a:schemeClr val="accent4">
                    <a:lumMod val="60000"/>
                    <a:lumOff val="40000"/>
                  </a:schemeClr>
                </a:solidFill>
              </a:ln>
              <a:effectLst/>
            </c:spPr>
          </c:marker>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'延べ宿泊者数、客室稼働率（グラフ用）'!$C$14:$BI$14</c:f>
              <c:numCache>
                <c:formatCode>#,##0.0</c:formatCode>
                <c:ptCount val="59"/>
                <c:pt idx="0">
                  <c:v>72.099999999999994</c:v>
                </c:pt>
                <c:pt idx="1">
                  <c:v>79.3</c:v>
                </c:pt>
                <c:pt idx="2">
                  <c:v>82.8</c:v>
                </c:pt>
                <c:pt idx="3">
                  <c:v>88.7</c:v>
                </c:pt>
                <c:pt idx="4">
                  <c:v>80.7</c:v>
                </c:pt>
                <c:pt idx="5">
                  <c:v>81.8</c:v>
                </c:pt>
                <c:pt idx="6">
                  <c:v>77.3</c:v>
                </c:pt>
                <c:pt idx="7">
                  <c:v>84.2</c:v>
                </c:pt>
                <c:pt idx="8">
                  <c:v>76.3</c:v>
                </c:pt>
                <c:pt idx="9">
                  <c:v>78.2</c:v>
                </c:pt>
                <c:pt idx="10">
                  <c:v>82</c:v>
                </c:pt>
                <c:pt idx="11">
                  <c:v>74.8</c:v>
                </c:pt>
                <c:pt idx="12">
                  <c:v>67.2</c:v>
                </c:pt>
                <c:pt idx="13">
                  <c:v>55.5</c:v>
                </c:pt>
                <c:pt idx="14">
                  <c:v>26.8</c:v>
                </c:pt>
                <c:pt idx="15">
                  <c:v>17</c:v>
                </c:pt>
                <c:pt idx="16">
                  <c:v>9.8000000000000007</c:v>
                </c:pt>
                <c:pt idx="17">
                  <c:v>15.7</c:v>
                </c:pt>
                <c:pt idx="18">
                  <c:v>18.899999999999999</c:v>
                </c:pt>
                <c:pt idx="19">
                  <c:v>17.399999999999999</c:v>
                </c:pt>
                <c:pt idx="20">
                  <c:v>23.1</c:v>
                </c:pt>
                <c:pt idx="21">
                  <c:v>28.8</c:v>
                </c:pt>
                <c:pt idx="22">
                  <c:v>32.1</c:v>
                </c:pt>
                <c:pt idx="23">
                  <c:v>23.7</c:v>
                </c:pt>
                <c:pt idx="24">
                  <c:v>18</c:v>
                </c:pt>
                <c:pt idx="25">
                  <c:v>19.3</c:v>
                </c:pt>
                <c:pt idx="26">
                  <c:v>27.3</c:v>
                </c:pt>
                <c:pt idx="27">
                  <c:v>23.3</c:v>
                </c:pt>
                <c:pt idx="28">
                  <c:v>17.2</c:v>
                </c:pt>
                <c:pt idx="29">
                  <c:v>22.2</c:v>
                </c:pt>
                <c:pt idx="30">
                  <c:v>27.1</c:v>
                </c:pt>
                <c:pt idx="31">
                  <c:v>26.6</c:v>
                </c:pt>
                <c:pt idx="32">
                  <c:v>24.7</c:v>
                </c:pt>
                <c:pt idx="33">
                  <c:v>33.9</c:v>
                </c:pt>
                <c:pt idx="34">
                  <c:v>39.4</c:v>
                </c:pt>
                <c:pt idx="35">
                  <c:v>43.4</c:v>
                </c:pt>
                <c:pt idx="36" formatCode="0.0">
                  <c:v>32.6</c:v>
                </c:pt>
                <c:pt idx="37" formatCode="0.0">
                  <c:v>34.1</c:v>
                </c:pt>
                <c:pt idx="38" formatCode="0.0">
                  <c:v>41.1</c:v>
                </c:pt>
                <c:pt idx="39" formatCode="0.0">
                  <c:v>43.8</c:v>
                </c:pt>
                <c:pt idx="40" formatCode="0.0">
                  <c:v>43</c:v>
                </c:pt>
                <c:pt idx="41" formatCode="0.0">
                  <c:v>44.3</c:v>
                </c:pt>
                <c:pt idx="42" formatCode="0.0">
                  <c:v>43.2</c:v>
                </c:pt>
                <c:pt idx="43" formatCode="0.0">
                  <c:v>43.3</c:v>
                </c:pt>
                <c:pt idx="44" formatCode="0.0">
                  <c:v>43.9</c:v>
                </c:pt>
                <c:pt idx="45" formatCode="0.0">
                  <c:v>51.2</c:v>
                </c:pt>
                <c:pt idx="46" formatCode="0.0">
                  <c:v>57.2</c:v>
                </c:pt>
                <c:pt idx="47" formatCode="0.0">
                  <c:v>57.3</c:v>
                </c:pt>
                <c:pt idx="48">
                  <c:v>50.8</c:v>
                </c:pt>
                <c:pt idx="49">
                  <c:v>54.7</c:v>
                </c:pt>
                <c:pt idx="50">
                  <c:v>57.1</c:v>
                </c:pt>
                <c:pt idx="51">
                  <c:v>64.3</c:v>
                </c:pt>
                <c:pt idx="52">
                  <c:v>65</c:v>
                </c:pt>
                <c:pt idx="53">
                  <c:v>65.7</c:v>
                </c:pt>
                <c:pt idx="54">
                  <c:v>66.3</c:v>
                </c:pt>
                <c:pt idx="55">
                  <c:v>73.900000000000006</c:v>
                </c:pt>
                <c:pt idx="56">
                  <c:v>72.099999999999994</c:v>
                </c:pt>
                <c:pt idx="57">
                  <c:v>75.400000000000006</c:v>
                </c:pt>
                <c:pt idx="58">
                  <c:v>78.900000000000006</c:v>
                </c:pt>
              </c:numCache>
            </c:numRef>
          </c:val>
          <c:smooth val="0"/>
          <c:extLst>
            <c:ext xmlns:c16="http://schemas.microsoft.com/office/drawing/2014/chart" uri="{C3380CC4-5D6E-409C-BE32-E72D297353CC}">
              <c16:uniqueId val="{00000003-184B-4508-94D3-BAFD440FCD2D}"/>
            </c:ext>
          </c:extLst>
        </c:ser>
        <c:ser>
          <c:idx val="5"/>
          <c:order val="4"/>
          <c:tx>
            <c:strRef>
              <c:f>'延べ宿泊者数、客室稼働率（グラフ用）'!$B$15</c:f>
              <c:strCache>
                <c:ptCount val="1"/>
                <c:pt idx="0">
                  <c:v>シティ
ホテル</c:v>
                </c:pt>
              </c:strCache>
            </c:strRef>
          </c:tx>
          <c:spPr>
            <a:ln w="19050" cap="rnd" cmpd="sng">
              <a:solidFill>
                <a:schemeClr val="accent6">
                  <a:lumMod val="60000"/>
                  <a:lumOff val="40000"/>
                </a:schemeClr>
              </a:solidFill>
              <a:prstDash val="lgDash"/>
              <a:round/>
            </a:ln>
            <a:effectLst/>
          </c:spPr>
          <c:marker>
            <c:symbol val="star"/>
            <c:size val="6"/>
            <c:spPr>
              <a:noFill/>
              <a:ln w="9525">
                <a:solidFill>
                  <a:schemeClr val="accent6">
                    <a:lumMod val="60000"/>
                    <a:lumOff val="40000"/>
                  </a:schemeClr>
                </a:solidFill>
              </a:ln>
              <a:effectLst/>
            </c:spPr>
          </c:marker>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'延べ宿泊者数、客室稼働率（グラフ用）'!$C$15:$BI$15</c:f>
              <c:numCache>
                <c:formatCode>#,##0.0</c:formatCode>
                <c:ptCount val="59"/>
                <c:pt idx="0">
                  <c:v>75</c:v>
                </c:pt>
                <c:pt idx="1">
                  <c:v>87.3</c:v>
                </c:pt>
                <c:pt idx="2">
                  <c:v>87.2</c:v>
                </c:pt>
                <c:pt idx="3">
                  <c:v>90.5</c:v>
                </c:pt>
                <c:pt idx="4">
                  <c:v>85</c:v>
                </c:pt>
                <c:pt idx="5">
                  <c:v>86.6</c:v>
                </c:pt>
                <c:pt idx="6">
                  <c:v>86.7</c:v>
                </c:pt>
                <c:pt idx="7">
                  <c:v>89.4</c:v>
                </c:pt>
                <c:pt idx="8">
                  <c:v>83</c:v>
                </c:pt>
                <c:pt idx="9">
                  <c:v>85.6</c:v>
                </c:pt>
                <c:pt idx="10">
                  <c:v>85.9</c:v>
                </c:pt>
                <c:pt idx="11">
                  <c:v>82.4</c:v>
                </c:pt>
                <c:pt idx="12">
                  <c:v>74.599999999999994</c:v>
                </c:pt>
                <c:pt idx="13">
                  <c:v>57.8</c:v>
                </c:pt>
                <c:pt idx="14">
                  <c:v>24.7</c:v>
                </c:pt>
                <c:pt idx="15">
                  <c:v>8.4</c:v>
                </c:pt>
                <c:pt idx="16">
                  <c:v>7</c:v>
                </c:pt>
                <c:pt idx="17">
                  <c:v>15.9</c:v>
                </c:pt>
                <c:pt idx="18">
                  <c:v>19.3</c:v>
                </c:pt>
                <c:pt idx="19">
                  <c:v>19.5</c:v>
                </c:pt>
                <c:pt idx="20">
                  <c:v>29.5</c:v>
                </c:pt>
                <c:pt idx="21">
                  <c:v>38.5</c:v>
                </c:pt>
                <c:pt idx="22">
                  <c:v>42.6</c:v>
                </c:pt>
                <c:pt idx="23">
                  <c:v>26.5</c:v>
                </c:pt>
                <c:pt idx="24">
                  <c:v>17.5</c:v>
                </c:pt>
                <c:pt idx="25">
                  <c:v>17.600000000000001</c:v>
                </c:pt>
                <c:pt idx="26">
                  <c:v>27.7</c:v>
                </c:pt>
                <c:pt idx="27">
                  <c:v>18.5</c:v>
                </c:pt>
                <c:pt idx="28">
                  <c:v>11.9</c:v>
                </c:pt>
                <c:pt idx="29">
                  <c:v>20.7</c:v>
                </c:pt>
                <c:pt idx="30">
                  <c:v>30.3</c:v>
                </c:pt>
                <c:pt idx="31">
                  <c:v>28.2</c:v>
                </c:pt>
                <c:pt idx="32">
                  <c:v>27.8</c:v>
                </c:pt>
                <c:pt idx="33">
                  <c:v>36.799999999999997</c:v>
                </c:pt>
                <c:pt idx="34">
                  <c:v>42.1</c:v>
                </c:pt>
                <c:pt idx="35">
                  <c:v>50</c:v>
                </c:pt>
                <c:pt idx="36" formatCode="0.0">
                  <c:v>28.3</c:v>
                </c:pt>
                <c:pt idx="37" formatCode="0.0">
                  <c:v>24.1</c:v>
                </c:pt>
                <c:pt idx="38" formatCode="0.0">
                  <c:v>32.799999999999997</c:v>
                </c:pt>
                <c:pt idx="39" formatCode="0.0">
                  <c:v>34.9</c:v>
                </c:pt>
                <c:pt idx="40" formatCode="0.0">
                  <c:v>39.5</c:v>
                </c:pt>
                <c:pt idx="41" formatCode="0.0">
                  <c:v>41.8</c:v>
                </c:pt>
                <c:pt idx="42" formatCode="0.0">
                  <c:v>41.3</c:v>
                </c:pt>
                <c:pt idx="43" formatCode="0.0">
                  <c:v>43.9</c:v>
                </c:pt>
                <c:pt idx="44" formatCode="0.0">
                  <c:v>53</c:v>
                </c:pt>
                <c:pt idx="45" formatCode="0.0">
                  <c:v>59.4</c:v>
                </c:pt>
                <c:pt idx="46" formatCode="0.0">
                  <c:v>70.400000000000006</c:v>
                </c:pt>
                <c:pt idx="47" formatCode="0.0">
                  <c:v>74.7</c:v>
                </c:pt>
                <c:pt idx="48">
                  <c:v>58.3</c:v>
                </c:pt>
                <c:pt idx="49">
                  <c:v>68.5</c:v>
                </c:pt>
                <c:pt idx="50">
                  <c:v>78.900000000000006</c:v>
                </c:pt>
                <c:pt idx="51">
                  <c:v>75.5</c:v>
                </c:pt>
                <c:pt idx="52">
                  <c:v>72.8</c:v>
                </c:pt>
                <c:pt idx="53">
                  <c:v>72.5</c:v>
                </c:pt>
                <c:pt idx="54">
                  <c:v>72.599999999999994</c:v>
                </c:pt>
                <c:pt idx="55">
                  <c:v>76.400000000000006</c:v>
                </c:pt>
                <c:pt idx="56">
                  <c:v>74.599999999999994</c:v>
                </c:pt>
                <c:pt idx="57">
                  <c:v>79.400000000000006</c:v>
                </c:pt>
                <c:pt idx="58">
                  <c:v>79.099999999999994</c:v>
                </c:pt>
              </c:numCache>
            </c:numRef>
          </c:val>
          <c:smooth val="0"/>
          <c:extLst>
            <c:ext xmlns:c16="http://schemas.microsoft.com/office/drawing/2014/chart" uri="{C3380CC4-5D6E-409C-BE32-E72D297353CC}">
              <c16:uniqueId val="{00000004-184B-4508-94D3-BAFD440FCD2D}"/>
            </c:ext>
          </c:extLst>
        </c:ser>
        <c:dLbls>
          <c:showLegendKey val="0"/>
          <c:showVal val="0"/>
          <c:showCatName val="0"/>
          <c:showSerName val="0"/>
          <c:showPercent val="0"/>
          <c:showBubbleSize val="0"/>
        </c:dLbls>
        <c:marker val="1"/>
        <c:smooth val="0"/>
        <c:axId val="648735504"/>
        <c:axId val="648735832"/>
        <c:extLst>
          <c:ext xmlns:c15="http://schemas.microsoft.com/office/drawing/2012/chart" uri="{02D57815-91ED-43cb-92C2-25804820EDAC}">
            <c15:filteredLineSeries>
              <c15:ser>
                <c:idx val="6"/>
                <c:order val="5"/>
                <c:tx>
                  <c:strRef>
                    <c:extLst>
                      <c:ext uri="{02D57815-91ED-43cb-92C2-25804820EDAC}">
                        <c15:formulaRef>
                          <c15:sqref>'延べ宿泊者数、客室稼働率（グラフ用）'!$B$16</c15:sqref>
                        </c15:formulaRef>
                      </c:ext>
                    </c:extLst>
                    <c:strCache>
                      <c:ptCount val="1"/>
                      <c:pt idx="0">
                        <c:v>簡易宿所</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multiLvlStrRef>
                    <c:extLst>
                      <c:ext uri="{02D57815-91ED-43cb-92C2-25804820EDAC}">
                        <c15:formulaRef>
                          <c15:sqref>'延べ宿泊者数、客室稼働率（グラフ用）'!$C$2:$BI$3</c15:sqref>
                        </c15:formulaRef>
                      </c:ext>
                    </c:extLst>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extLst>
                      <c:ext uri="{02D57815-91ED-43cb-92C2-25804820EDAC}">
                        <c15:formulaRef>
                          <c15:sqref>'延べ宿泊者数、客室稼働率（グラフ用）'!$C$16:$BI$16</c15:sqref>
                        </c15:formulaRef>
                      </c:ext>
                    </c:extLst>
                    <c:numCache>
                      <c:formatCode>#,##0.0</c:formatCode>
                      <c:ptCount val="59"/>
                      <c:pt idx="0">
                        <c:v>53.8</c:v>
                      </c:pt>
                      <c:pt idx="1">
                        <c:v>58.8</c:v>
                      </c:pt>
                      <c:pt idx="2">
                        <c:v>60.1</c:v>
                      </c:pt>
                      <c:pt idx="3">
                        <c:v>60.5</c:v>
                      </c:pt>
                      <c:pt idx="4">
                        <c:v>56.6</c:v>
                      </c:pt>
                      <c:pt idx="5">
                        <c:v>50.7</c:v>
                      </c:pt>
                      <c:pt idx="6">
                        <c:v>64.400000000000006</c:v>
                      </c:pt>
                      <c:pt idx="7">
                        <c:v>72.900000000000006</c:v>
                      </c:pt>
                      <c:pt idx="8">
                        <c:v>61.1</c:v>
                      </c:pt>
                      <c:pt idx="9">
                        <c:v>62</c:v>
                      </c:pt>
                      <c:pt idx="10">
                        <c:v>64.900000000000006</c:v>
                      </c:pt>
                      <c:pt idx="11">
                        <c:v>62.3</c:v>
                      </c:pt>
                      <c:pt idx="12">
                        <c:v>42.5</c:v>
                      </c:pt>
                      <c:pt idx="13">
                        <c:v>35.5</c:v>
                      </c:pt>
                      <c:pt idx="14">
                        <c:v>23.8</c:v>
                      </c:pt>
                      <c:pt idx="15">
                        <c:v>10.1</c:v>
                      </c:pt>
                      <c:pt idx="16">
                        <c:v>8.1999999999999993</c:v>
                      </c:pt>
                      <c:pt idx="17">
                        <c:v>11.3</c:v>
                      </c:pt>
                      <c:pt idx="18">
                        <c:v>16.399999999999999</c:v>
                      </c:pt>
                      <c:pt idx="19">
                        <c:v>14.9</c:v>
                      </c:pt>
                      <c:pt idx="20">
                        <c:v>15.7</c:v>
                      </c:pt>
                      <c:pt idx="21">
                        <c:v>19.399999999999999</c:v>
                      </c:pt>
                      <c:pt idx="22">
                        <c:v>19.399999999999999</c:v>
                      </c:pt>
                      <c:pt idx="23">
                        <c:v>15.6</c:v>
                      </c:pt>
                      <c:pt idx="24">
                        <c:v>16.100000000000001</c:v>
                      </c:pt>
                      <c:pt idx="25">
                        <c:v>16.899999999999999</c:v>
                      </c:pt>
                      <c:pt idx="26">
                        <c:v>22.3</c:v>
                      </c:pt>
                      <c:pt idx="27">
                        <c:v>17.399999999999999</c:v>
                      </c:pt>
                      <c:pt idx="28">
                        <c:v>12.5</c:v>
                      </c:pt>
                      <c:pt idx="29">
                        <c:v>13.2</c:v>
                      </c:pt>
                      <c:pt idx="30">
                        <c:v>20.100000000000001</c:v>
                      </c:pt>
                      <c:pt idx="31">
                        <c:v>20.5</c:v>
                      </c:pt>
                      <c:pt idx="32">
                        <c:v>19.100000000000001</c:v>
                      </c:pt>
                      <c:pt idx="33">
                        <c:v>24.8</c:v>
                      </c:pt>
                      <c:pt idx="34">
                        <c:v>23</c:v>
                      </c:pt>
                      <c:pt idx="35">
                        <c:v>30.6</c:v>
                      </c:pt>
                      <c:pt idx="36" formatCode="0.0">
                        <c:v>20.3</c:v>
                      </c:pt>
                      <c:pt idx="37" formatCode="0.0">
                        <c:v>16.8</c:v>
                      </c:pt>
                      <c:pt idx="38" formatCode="0.0">
                        <c:v>26.9</c:v>
                      </c:pt>
                      <c:pt idx="39" formatCode="0.0">
                        <c:v>32.1</c:v>
                      </c:pt>
                      <c:pt idx="40" formatCode="0.0">
                        <c:v>34.1</c:v>
                      </c:pt>
                      <c:pt idx="41" formatCode="0.0">
                        <c:v>36</c:v>
                      </c:pt>
                      <c:pt idx="42" formatCode="0.0">
                        <c:v>35.4</c:v>
                      </c:pt>
                      <c:pt idx="43" formatCode="0.0">
                        <c:v>41.1</c:v>
                      </c:pt>
                      <c:pt idx="44" formatCode="0.0">
                        <c:v>34.6</c:v>
                      </c:pt>
                      <c:pt idx="45" formatCode="0.0">
                        <c:v>42.2</c:v>
                      </c:pt>
                      <c:pt idx="46" formatCode="0.0">
                        <c:v>50.6</c:v>
                      </c:pt>
                      <c:pt idx="47" formatCode="0.0">
                        <c:v>49.8</c:v>
                      </c:pt>
                      <c:pt idx="48">
                        <c:v>42.6</c:v>
                      </c:pt>
                      <c:pt idx="49">
                        <c:v>45.9</c:v>
                      </c:pt>
                      <c:pt idx="50">
                        <c:v>47.4</c:v>
                      </c:pt>
                      <c:pt idx="51">
                        <c:v>52.5</c:v>
                      </c:pt>
                      <c:pt idx="52">
                        <c:v>53.9</c:v>
                      </c:pt>
                      <c:pt idx="53">
                        <c:v>45.4</c:v>
                      </c:pt>
                      <c:pt idx="54">
                        <c:v>56.9</c:v>
                      </c:pt>
                      <c:pt idx="55">
                        <c:v>69.099999999999994</c:v>
                      </c:pt>
                      <c:pt idx="56">
                        <c:v>54.7</c:v>
                      </c:pt>
                      <c:pt idx="57">
                        <c:v>49.7</c:v>
                      </c:pt>
                      <c:pt idx="58">
                        <c:v>56.9</c:v>
                      </c:pt>
                    </c:numCache>
                  </c:numRef>
                </c:val>
                <c:smooth val="0"/>
                <c:extLst>
                  <c:ext xmlns:c16="http://schemas.microsoft.com/office/drawing/2014/chart" uri="{C3380CC4-5D6E-409C-BE32-E72D297353CC}">
                    <c16:uniqueId val="{00000005-184B-4508-94D3-BAFD440FCD2D}"/>
                  </c:ext>
                </c:extLst>
              </c15:ser>
            </c15:filteredLineSeries>
          </c:ext>
        </c:extLst>
      </c:lineChart>
      <c:catAx>
        <c:axId val="648735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48735832"/>
        <c:crosses val="autoZero"/>
        <c:auto val="1"/>
        <c:lblAlgn val="ctr"/>
        <c:lblOffset val="100"/>
        <c:noMultiLvlLbl val="0"/>
      </c:catAx>
      <c:valAx>
        <c:axId val="64873583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48735504"/>
        <c:crosses val="autoZero"/>
        <c:crossBetween val="between"/>
      </c:valAx>
      <c:spPr>
        <a:noFill/>
        <a:ln>
          <a:noFill/>
        </a:ln>
        <a:effectLst/>
      </c:spPr>
    </c:plotArea>
    <c:legend>
      <c:legendPos val="b"/>
      <c:layout>
        <c:manualLayout>
          <c:xMode val="edge"/>
          <c:yMode val="edge"/>
          <c:x val="0.1145063752276867"/>
          <c:y val="5.8401587915003859E-3"/>
          <c:w val="0.69818369175627226"/>
          <c:h val="0.21433538710301517"/>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2493682122265539E-2"/>
          <c:y val="5.6403423772609818E-2"/>
          <c:w val="0.89983247216971229"/>
          <c:h val="0.75454215116279066"/>
        </c:manualLayout>
      </c:layout>
      <c:barChart>
        <c:barDir val="col"/>
        <c:grouping val="stacked"/>
        <c:varyColors val="0"/>
        <c:ser>
          <c:idx val="4"/>
          <c:order val="0"/>
          <c:tx>
            <c:strRef>
              <c:f>'延べ宿泊者数、客室稼働率（グラフ用）'!$B$18</c:f>
              <c:strCache>
                <c:ptCount val="1"/>
                <c:pt idx="0">
                  <c:v>日本人</c:v>
                </c:pt>
              </c:strCache>
            </c:strRef>
          </c:tx>
          <c:spPr>
            <a:solidFill>
              <a:schemeClr val="accent1">
                <a:lumMod val="60000"/>
                <a:lumOff val="40000"/>
              </a:schemeClr>
            </a:solidFill>
            <a:ln w="12700" cmpd="dbl">
              <a:solidFill>
                <a:schemeClr val="accent1">
                  <a:lumMod val="60000"/>
                  <a:lumOff val="40000"/>
                </a:schemeClr>
              </a:solidFill>
            </a:ln>
            <a:effectLst/>
          </c:spPr>
          <c:invertIfNegative val="0"/>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'延べ宿泊者数、客室稼働率（グラフ用）'!$C$18:$BI$18</c:f>
              <c:numCache>
                <c:formatCode>#,##0_);[Red]\(#,##0\)</c:formatCode>
                <c:ptCount val="59"/>
                <c:pt idx="0">
                  <c:v>1979290</c:v>
                </c:pt>
                <c:pt idx="1">
                  <c:v>2173350</c:v>
                </c:pt>
                <c:pt idx="2">
                  <c:v>2627710</c:v>
                </c:pt>
                <c:pt idx="3">
                  <c:v>2448460</c:v>
                </c:pt>
                <c:pt idx="4">
                  <c:v>2446640</c:v>
                </c:pt>
                <c:pt idx="5">
                  <c:v>2269140</c:v>
                </c:pt>
                <c:pt idx="6">
                  <c:v>2422140</c:v>
                </c:pt>
                <c:pt idx="7">
                  <c:v>3048850</c:v>
                </c:pt>
                <c:pt idx="8">
                  <c:v>2476880</c:v>
                </c:pt>
                <c:pt idx="9">
                  <c:v>2478760</c:v>
                </c:pt>
                <c:pt idx="10">
                  <c:v>2585970</c:v>
                </c:pt>
                <c:pt idx="11">
                  <c:v>2544150</c:v>
                </c:pt>
                <c:pt idx="12">
                  <c:v>2476650</c:v>
                </c:pt>
                <c:pt idx="13">
                  <c:v>2445750</c:v>
                </c:pt>
                <c:pt idx="14">
                  <c:v>1334720</c:v>
                </c:pt>
                <c:pt idx="15">
                  <c:v>629950</c:v>
                </c:pt>
                <c:pt idx="16">
                  <c:v>451130</c:v>
                </c:pt>
                <c:pt idx="17">
                  <c:v>823900</c:v>
                </c:pt>
                <c:pt idx="18">
                  <c:v>1030290</c:v>
                </c:pt>
                <c:pt idx="19">
                  <c:v>1017100</c:v>
                </c:pt>
                <c:pt idx="20">
                  <c:v>1291610</c:v>
                </c:pt>
                <c:pt idx="21">
                  <c:v>1767950</c:v>
                </c:pt>
                <c:pt idx="22">
                  <c:v>1953460</c:v>
                </c:pt>
                <c:pt idx="23">
                  <c:v>1269750</c:v>
                </c:pt>
                <c:pt idx="24">
                  <c:v>949350</c:v>
                </c:pt>
                <c:pt idx="25">
                  <c:v>903560</c:v>
                </c:pt>
                <c:pt idx="26">
                  <c:v>1566720</c:v>
                </c:pt>
                <c:pt idx="27">
                  <c:v>1117010</c:v>
                </c:pt>
                <c:pt idx="28">
                  <c:v>795580</c:v>
                </c:pt>
                <c:pt idx="29">
                  <c:v>1044640</c:v>
                </c:pt>
                <c:pt idx="30">
                  <c:v>1533900</c:v>
                </c:pt>
                <c:pt idx="31">
                  <c:v>1514110</c:v>
                </c:pt>
                <c:pt idx="32">
                  <c:v>1303250</c:v>
                </c:pt>
                <c:pt idx="33">
                  <c:v>1890520</c:v>
                </c:pt>
                <c:pt idx="34">
                  <c:v>2189340</c:v>
                </c:pt>
                <c:pt idx="35">
                  <c:v>2731370</c:v>
                </c:pt>
                <c:pt idx="36">
                  <c:v>1712170</c:v>
                </c:pt>
                <c:pt idx="37">
                  <c:v>1391590</c:v>
                </c:pt>
                <c:pt idx="38">
                  <c:v>2085400</c:v>
                </c:pt>
                <c:pt idx="39">
                  <c:v>2005600</c:v>
                </c:pt>
                <c:pt idx="40">
                  <c:v>2401280</c:v>
                </c:pt>
                <c:pt idx="41">
                  <c:v>2264810</c:v>
                </c:pt>
                <c:pt idx="42">
                  <c:v>2569540</c:v>
                </c:pt>
                <c:pt idx="43">
                  <c:v>2682020</c:v>
                </c:pt>
                <c:pt idx="44">
                  <c:v>2562350</c:v>
                </c:pt>
                <c:pt idx="45">
                  <c:v>2808620</c:v>
                </c:pt>
                <c:pt idx="46">
                  <c:v>2979480</c:v>
                </c:pt>
                <c:pt idx="47">
                  <c:v>2929930</c:v>
                </c:pt>
                <c:pt idx="48">
                  <c:v>2210520</c:v>
                </c:pt>
                <c:pt idx="49">
                  <c:v>2374960</c:v>
                </c:pt>
                <c:pt idx="50">
                  <c:v>2960440</c:v>
                </c:pt>
                <c:pt idx="51">
                  <c:v>2340470</c:v>
                </c:pt>
                <c:pt idx="52">
                  <c:v>2649730</c:v>
                </c:pt>
                <c:pt idx="53">
                  <c:v>2235950</c:v>
                </c:pt>
                <c:pt idx="54">
                  <c:v>2443480</c:v>
                </c:pt>
                <c:pt idx="55">
                  <c:v>3023730</c:v>
                </c:pt>
                <c:pt idx="56">
                  <c:v>2620050</c:v>
                </c:pt>
                <c:pt idx="57">
                  <c:v>2706930</c:v>
                </c:pt>
                <c:pt idx="58">
                  <c:v>2665730</c:v>
                </c:pt>
              </c:numCache>
            </c:numRef>
          </c:val>
          <c:extLst>
            <c:ext xmlns:c16="http://schemas.microsoft.com/office/drawing/2014/chart" uri="{C3380CC4-5D6E-409C-BE32-E72D297353CC}">
              <c16:uniqueId val="{00000000-0327-4795-8B7F-3377E6448918}"/>
            </c:ext>
          </c:extLst>
        </c:ser>
        <c:ser>
          <c:idx val="5"/>
          <c:order val="1"/>
          <c:tx>
            <c:strRef>
              <c:f>'延べ宿泊者数、客室稼働率（グラフ用）'!$B$19</c:f>
              <c:strCache>
                <c:ptCount val="1"/>
                <c:pt idx="0">
                  <c:v>外国人</c:v>
                </c:pt>
              </c:strCache>
            </c:strRef>
          </c:tx>
          <c:spPr>
            <a:pattFill prst="wdUpDiag">
              <a:fgClr>
                <a:schemeClr val="accent2"/>
              </a:fgClr>
              <a:bgClr>
                <a:schemeClr val="bg1"/>
              </a:bgClr>
            </a:pattFill>
            <a:ln w="12700">
              <a:solidFill>
                <a:schemeClr val="accent2"/>
              </a:solidFill>
            </a:ln>
            <a:effectLst/>
          </c:spPr>
          <c:invertIfNegative val="0"/>
          <c:cat>
            <c:multiLvlStrRef>
              <c:f>'延べ宿泊者数、客室稼働率（グラフ用）'!$C$2:$BI$3</c:f>
              <c:multiLvlStrCache>
                <c:ptCount val="5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lvl>
                <c:lvl>
                  <c:pt idx="0">
                    <c:v>2019年</c:v>
                  </c:pt>
                  <c:pt idx="12">
                    <c:v>2020年</c:v>
                  </c:pt>
                  <c:pt idx="24">
                    <c:v>2021年</c:v>
                  </c:pt>
                  <c:pt idx="36">
                    <c:v>2022年</c:v>
                  </c:pt>
                  <c:pt idx="48">
                    <c:v>2023年</c:v>
                  </c:pt>
                </c:lvl>
              </c:multiLvlStrCache>
            </c:multiLvlStrRef>
          </c:cat>
          <c:val>
            <c:numRef>
              <c:f>'延べ宿泊者数、客室稼働率（グラフ用）'!$C$19:$BI$19</c:f>
              <c:numCache>
                <c:formatCode>#,##0_);[Red]\(#,##0\)</c:formatCode>
                <c:ptCount val="59"/>
                <c:pt idx="0">
                  <c:v>1411170</c:v>
                </c:pt>
                <c:pt idx="1">
                  <c:v>1387100</c:v>
                </c:pt>
                <c:pt idx="2">
                  <c:v>1449930</c:v>
                </c:pt>
                <c:pt idx="3">
                  <c:v>1681340</c:v>
                </c:pt>
                <c:pt idx="4">
                  <c:v>1538420</c:v>
                </c:pt>
                <c:pt idx="5">
                  <c:v>1572720</c:v>
                </c:pt>
                <c:pt idx="6">
                  <c:v>1759470</c:v>
                </c:pt>
                <c:pt idx="7">
                  <c:v>1521170</c:v>
                </c:pt>
                <c:pt idx="8">
                  <c:v>1291960</c:v>
                </c:pt>
                <c:pt idx="9">
                  <c:v>1496590</c:v>
                </c:pt>
                <c:pt idx="10">
                  <c:v>1411200</c:v>
                </c:pt>
                <c:pt idx="11">
                  <c:v>1405110</c:v>
                </c:pt>
                <c:pt idx="12">
                  <c:v>1966700</c:v>
                </c:pt>
                <c:pt idx="13">
                  <c:v>685300</c:v>
                </c:pt>
                <c:pt idx="14">
                  <c:v>159200</c:v>
                </c:pt>
                <c:pt idx="15">
                  <c:v>42200</c:v>
                </c:pt>
                <c:pt idx="16">
                  <c:v>33160</c:v>
                </c:pt>
                <c:pt idx="17">
                  <c:v>30950</c:v>
                </c:pt>
                <c:pt idx="18">
                  <c:v>29190</c:v>
                </c:pt>
                <c:pt idx="19">
                  <c:v>30940</c:v>
                </c:pt>
                <c:pt idx="20">
                  <c:v>33070</c:v>
                </c:pt>
                <c:pt idx="21">
                  <c:v>41510</c:v>
                </c:pt>
                <c:pt idx="22">
                  <c:v>69120</c:v>
                </c:pt>
                <c:pt idx="23">
                  <c:v>103410</c:v>
                </c:pt>
                <c:pt idx="24">
                  <c:v>69730</c:v>
                </c:pt>
                <c:pt idx="25">
                  <c:v>18250</c:v>
                </c:pt>
                <c:pt idx="26">
                  <c:v>20150</c:v>
                </c:pt>
                <c:pt idx="27">
                  <c:v>18260</c:v>
                </c:pt>
                <c:pt idx="28">
                  <c:v>21270</c:v>
                </c:pt>
                <c:pt idx="29">
                  <c:v>17910</c:v>
                </c:pt>
                <c:pt idx="30">
                  <c:v>19760</c:v>
                </c:pt>
                <c:pt idx="31">
                  <c:v>20450</c:v>
                </c:pt>
                <c:pt idx="32">
                  <c:v>25010</c:v>
                </c:pt>
                <c:pt idx="33">
                  <c:v>25040</c:v>
                </c:pt>
                <c:pt idx="34">
                  <c:v>32400</c:v>
                </c:pt>
                <c:pt idx="35">
                  <c:v>31160</c:v>
                </c:pt>
                <c:pt idx="36">
                  <c:v>24610</c:v>
                </c:pt>
                <c:pt idx="37">
                  <c:v>23140</c:v>
                </c:pt>
                <c:pt idx="38">
                  <c:v>32770</c:v>
                </c:pt>
                <c:pt idx="39">
                  <c:v>41310</c:v>
                </c:pt>
                <c:pt idx="40">
                  <c:v>56770</c:v>
                </c:pt>
                <c:pt idx="41">
                  <c:v>42090</c:v>
                </c:pt>
                <c:pt idx="42">
                  <c:v>55550</c:v>
                </c:pt>
                <c:pt idx="43">
                  <c:v>60970</c:v>
                </c:pt>
                <c:pt idx="44">
                  <c:v>86590</c:v>
                </c:pt>
                <c:pt idx="45">
                  <c:v>273090</c:v>
                </c:pt>
                <c:pt idx="46">
                  <c:v>599400</c:v>
                </c:pt>
                <c:pt idx="47">
                  <c:v>833410</c:v>
                </c:pt>
                <c:pt idx="48">
                  <c:v>846840</c:v>
                </c:pt>
                <c:pt idx="49">
                  <c:v>911430</c:v>
                </c:pt>
                <c:pt idx="50">
                  <c:v>1074960</c:v>
                </c:pt>
                <c:pt idx="51">
                  <c:v>1305630</c:v>
                </c:pt>
                <c:pt idx="52">
                  <c:v>1470150</c:v>
                </c:pt>
                <c:pt idx="53">
                  <c:v>1542410</c:v>
                </c:pt>
                <c:pt idx="54">
                  <c:v>1812690</c:v>
                </c:pt>
                <c:pt idx="55">
                  <c:v>1704020</c:v>
                </c:pt>
                <c:pt idx="56">
                  <c:v>1615710</c:v>
                </c:pt>
                <c:pt idx="57">
                  <c:v>2001520</c:v>
                </c:pt>
                <c:pt idx="58">
                  <c:v>2040800</c:v>
                </c:pt>
              </c:numCache>
            </c:numRef>
          </c:val>
          <c:extLst>
            <c:ext xmlns:c16="http://schemas.microsoft.com/office/drawing/2014/chart" uri="{C3380CC4-5D6E-409C-BE32-E72D297353CC}">
              <c16:uniqueId val="{00000001-0327-4795-8B7F-3377E6448918}"/>
            </c:ext>
          </c:extLst>
        </c:ser>
        <c:dLbls>
          <c:showLegendKey val="0"/>
          <c:showVal val="0"/>
          <c:showCatName val="0"/>
          <c:showSerName val="0"/>
          <c:showPercent val="0"/>
          <c:showBubbleSize val="0"/>
        </c:dLbls>
        <c:gapWidth val="150"/>
        <c:overlap val="100"/>
        <c:axId val="503941632"/>
        <c:axId val="503946880"/>
      </c:barChart>
      <c:catAx>
        <c:axId val="503941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3946880"/>
        <c:crosses val="autoZero"/>
        <c:auto val="1"/>
        <c:lblAlgn val="ctr"/>
        <c:lblOffset val="100"/>
        <c:noMultiLvlLbl val="0"/>
      </c:catAx>
      <c:valAx>
        <c:axId val="503946880"/>
        <c:scaling>
          <c:orientation val="minMax"/>
          <c:max val="5000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3941632"/>
        <c:crosses val="autoZero"/>
        <c:crossBetween val="between"/>
      </c:valAx>
      <c:spPr>
        <a:noFill/>
        <a:ln>
          <a:noFill/>
        </a:ln>
        <a:effectLst/>
      </c:spPr>
    </c:plotArea>
    <c:legend>
      <c:legendPos val="b"/>
      <c:layout>
        <c:manualLayout>
          <c:xMode val="edge"/>
          <c:yMode val="edge"/>
          <c:x val="9.9246762841878021E-3"/>
          <c:y val="4.477615570930648E-2"/>
          <c:w val="0.42673700227553529"/>
          <c:h val="8.986122531866042E-2"/>
        </c:manualLayout>
      </c:layout>
      <c:overlay val="1"/>
      <c:spPr>
        <a:noFill/>
        <a:ln>
          <a:noFill/>
        </a:ln>
        <a:effectLst/>
      </c:spPr>
      <c:txPr>
        <a:bodyPr rot="0" spcFirstLastPara="1" vertOverflow="ellipsis" vert="horz" wrap="square" anchor="ctr" anchorCtr="1"/>
        <a:lstStyle/>
        <a:p>
          <a:pPr>
            <a:defRPr sz="105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4024433444348184E-2"/>
          <c:y val="4.9669847662835526E-2"/>
          <c:w val="0.87221669210443742"/>
          <c:h val="0.73987217460481547"/>
        </c:manualLayout>
      </c:layout>
      <c:barChart>
        <c:barDir val="col"/>
        <c:grouping val="clustered"/>
        <c:varyColors val="0"/>
        <c:ser>
          <c:idx val="0"/>
          <c:order val="0"/>
          <c:tx>
            <c:strRef>
              <c:f>'外国人旅行者数（全国）'!$B$4</c:f>
              <c:strCache>
                <c:ptCount val="1"/>
                <c:pt idx="0">
                  <c:v>外国人旅行者数</c:v>
                </c:pt>
              </c:strCache>
            </c:strRef>
          </c:tx>
          <c:spPr>
            <a:solidFill>
              <a:schemeClr val="accent1">
                <a:lumMod val="60000"/>
                <a:lumOff val="40000"/>
              </a:schemeClr>
            </a:solidFill>
            <a:ln>
              <a:noFill/>
            </a:ln>
            <a:effectLst/>
          </c:spPr>
          <c:invertIfNegative val="0"/>
          <c:cat>
            <c:multiLvlStrRef>
              <c:f>'外国人旅行者数（全国）'!$O$2:$BJ$3</c:f>
              <c:multiLvlStrCache>
                <c:ptCount val="48"/>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lvl>
                <c:lvl>
                  <c:pt idx="0">
                    <c:v>2020年</c:v>
                  </c:pt>
                  <c:pt idx="12">
                    <c:v>2021年</c:v>
                  </c:pt>
                  <c:pt idx="24">
                    <c:v>2022年</c:v>
                  </c:pt>
                  <c:pt idx="36">
                    <c:v>2023年</c:v>
                  </c:pt>
                </c:lvl>
              </c:multiLvlStrCache>
            </c:multiLvlStrRef>
          </c:cat>
          <c:val>
            <c:numRef>
              <c:f>'外国人旅行者数（全国）'!$O$4:$BJ$4</c:f>
              <c:numCache>
                <c:formatCode>#,##0;"△ "#,##0</c:formatCode>
                <c:ptCount val="48"/>
                <c:pt idx="0">
                  <c:v>2661022</c:v>
                </c:pt>
                <c:pt idx="1">
                  <c:v>1085147</c:v>
                </c:pt>
                <c:pt idx="2">
                  <c:v>193658</c:v>
                </c:pt>
                <c:pt idx="3">
                  <c:v>2917</c:v>
                </c:pt>
                <c:pt idx="4">
                  <c:v>1663</c:v>
                </c:pt>
                <c:pt idx="5">
                  <c:v>2565</c:v>
                </c:pt>
                <c:pt idx="6">
                  <c:v>3782</c:v>
                </c:pt>
                <c:pt idx="7">
                  <c:v>8658</c:v>
                </c:pt>
                <c:pt idx="8">
                  <c:v>13684</c:v>
                </c:pt>
                <c:pt idx="9">
                  <c:v>27386</c:v>
                </c:pt>
                <c:pt idx="10">
                  <c:v>56673</c:v>
                </c:pt>
                <c:pt idx="11">
                  <c:v>58673</c:v>
                </c:pt>
                <c:pt idx="12">
                  <c:v>46522</c:v>
                </c:pt>
                <c:pt idx="13">
                  <c:v>7355</c:v>
                </c:pt>
                <c:pt idx="14">
                  <c:v>12276</c:v>
                </c:pt>
                <c:pt idx="15">
                  <c:v>10853</c:v>
                </c:pt>
                <c:pt idx="16">
                  <c:v>10035</c:v>
                </c:pt>
                <c:pt idx="17">
                  <c:v>9251</c:v>
                </c:pt>
                <c:pt idx="18">
                  <c:v>51055</c:v>
                </c:pt>
                <c:pt idx="19">
                  <c:v>25916</c:v>
                </c:pt>
                <c:pt idx="20">
                  <c:v>17720</c:v>
                </c:pt>
                <c:pt idx="21">
                  <c:v>22113</c:v>
                </c:pt>
                <c:pt idx="22">
                  <c:v>20682</c:v>
                </c:pt>
                <c:pt idx="23">
                  <c:v>12084</c:v>
                </c:pt>
                <c:pt idx="24">
                  <c:v>17766</c:v>
                </c:pt>
                <c:pt idx="25">
                  <c:v>16719</c:v>
                </c:pt>
                <c:pt idx="26">
                  <c:v>66121</c:v>
                </c:pt>
                <c:pt idx="27">
                  <c:v>139548</c:v>
                </c:pt>
                <c:pt idx="28">
                  <c:v>147046</c:v>
                </c:pt>
                <c:pt idx="29">
                  <c:v>120430</c:v>
                </c:pt>
                <c:pt idx="30">
                  <c:v>144578</c:v>
                </c:pt>
                <c:pt idx="31">
                  <c:v>169902</c:v>
                </c:pt>
                <c:pt idx="32">
                  <c:v>206641</c:v>
                </c:pt>
                <c:pt idx="33">
                  <c:v>498646</c:v>
                </c:pt>
                <c:pt idx="34">
                  <c:v>934599</c:v>
                </c:pt>
                <c:pt idx="35">
                  <c:v>1370000</c:v>
                </c:pt>
                <c:pt idx="36">
                  <c:v>1497300</c:v>
                </c:pt>
                <c:pt idx="37">
                  <c:v>1475455</c:v>
                </c:pt>
                <c:pt idx="38">
                  <c:v>1817616</c:v>
                </c:pt>
                <c:pt idx="39">
                  <c:v>1949236</c:v>
                </c:pt>
                <c:pt idx="40">
                  <c:v>1899176</c:v>
                </c:pt>
                <c:pt idx="41">
                  <c:v>2073441</c:v>
                </c:pt>
                <c:pt idx="42">
                  <c:v>2320694</c:v>
                </c:pt>
                <c:pt idx="43">
                  <c:v>2157190</c:v>
                </c:pt>
                <c:pt idx="44">
                  <c:v>2184442</c:v>
                </c:pt>
                <c:pt idx="45">
                  <c:v>2516623</c:v>
                </c:pt>
                <c:pt idx="46">
                  <c:v>2440800</c:v>
                </c:pt>
                <c:pt idx="47">
                  <c:v>2734000</c:v>
                </c:pt>
              </c:numCache>
            </c:numRef>
          </c:val>
          <c:extLst>
            <c:ext xmlns:c16="http://schemas.microsoft.com/office/drawing/2014/chart" uri="{C3380CC4-5D6E-409C-BE32-E72D297353CC}">
              <c16:uniqueId val="{00000000-C9A7-4268-9671-ED6AB5E2CFBE}"/>
            </c:ext>
          </c:extLst>
        </c:ser>
        <c:dLbls>
          <c:showLegendKey val="0"/>
          <c:showVal val="0"/>
          <c:showCatName val="0"/>
          <c:showSerName val="0"/>
          <c:showPercent val="0"/>
          <c:showBubbleSize val="0"/>
        </c:dLbls>
        <c:gapWidth val="219"/>
        <c:overlap val="-27"/>
        <c:axId val="694202288"/>
        <c:axId val="694200320"/>
      </c:barChart>
      <c:lineChart>
        <c:grouping val="standard"/>
        <c:varyColors val="0"/>
        <c:ser>
          <c:idx val="1"/>
          <c:order val="1"/>
          <c:tx>
            <c:strRef>
              <c:f>'外国人旅行者数（全国）'!$B$6</c:f>
              <c:strCache>
                <c:ptCount val="1"/>
                <c:pt idx="0">
                  <c:v>2019年同月比</c:v>
                </c:pt>
              </c:strCache>
            </c:strRef>
          </c:tx>
          <c:spPr>
            <a:ln w="28575" cap="rnd">
              <a:solidFill>
                <a:schemeClr val="accent2"/>
              </a:solidFill>
              <a:round/>
            </a:ln>
            <a:effectLst/>
          </c:spPr>
          <c:marker>
            <c:symbol val="circle"/>
            <c:size val="6"/>
            <c:spPr>
              <a:solidFill>
                <a:schemeClr val="accent2"/>
              </a:solidFill>
              <a:ln w="9525">
                <a:solidFill>
                  <a:schemeClr val="accent2"/>
                </a:solidFill>
              </a:ln>
              <a:effectLst/>
            </c:spPr>
          </c:marker>
          <c:dLbls>
            <c:dLbl>
              <c:idx val="47"/>
              <c:layout>
                <c:manualLayout>
                  <c:x val="-5.9698343935607877E-2"/>
                  <c:y val="-4.56647684625445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9A7-4268-9671-ED6AB5E2CFBE}"/>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multiLvlStrRef>
              <c:f>'外国人旅行者数（全国）'!$O$2:$BJ$4</c:f>
              <c:multiLvlStrCache>
                <c:ptCount val="48"/>
                <c:lvl>
                  <c:pt idx="0">
                    <c:v>2,661,022</c:v>
                  </c:pt>
                  <c:pt idx="1">
                    <c:v>1,085,147</c:v>
                  </c:pt>
                  <c:pt idx="2">
                    <c:v>193,658</c:v>
                  </c:pt>
                  <c:pt idx="3">
                    <c:v>2,917</c:v>
                  </c:pt>
                  <c:pt idx="4">
                    <c:v>1,663</c:v>
                  </c:pt>
                  <c:pt idx="5">
                    <c:v>2,565</c:v>
                  </c:pt>
                  <c:pt idx="6">
                    <c:v>3,782</c:v>
                  </c:pt>
                  <c:pt idx="7">
                    <c:v>8,658</c:v>
                  </c:pt>
                  <c:pt idx="8">
                    <c:v>13,684</c:v>
                  </c:pt>
                  <c:pt idx="9">
                    <c:v>27,386</c:v>
                  </c:pt>
                  <c:pt idx="10">
                    <c:v>56,673</c:v>
                  </c:pt>
                  <c:pt idx="11">
                    <c:v>58,673</c:v>
                  </c:pt>
                  <c:pt idx="12">
                    <c:v>46,522</c:v>
                  </c:pt>
                  <c:pt idx="13">
                    <c:v>7,355</c:v>
                  </c:pt>
                  <c:pt idx="14">
                    <c:v>12,276</c:v>
                  </c:pt>
                  <c:pt idx="15">
                    <c:v>10,853</c:v>
                  </c:pt>
                  <c:pt idx="16">
                    <c:v>10,035</c:v>
                  </c:pt>
                  <c:pt idx="17">
                    <c:v>9,251</c:v>
                  </c:pt>
                  <c:pt idx="18">
                    <c:v>51,055</c:v>
                  </c:pt>
                  <c:pt idx="19">
                    <c:v>25,916</c:v>
                  </c:pt>
                  <c:pt idx="20">
                    <c:v>17,720</c:v>
                  </c:pt>
                  <c:pt idx="21">
                    <c:v>22,113</c:v>
                  </c:pt>
                  <c:pt idx="22">
                    <c:v>20,682</c:v>
                  </c:pt>
                  <c:pt idx="23">
                    <c:v>12,084</c:v>
                  </c:pt>
                  <c:pt idx="24">
                    <c:v>17,766</c:v>
                  </c:pt>
                  <c:pt idx="25">
                    <c:v>16,719</c:v>
                  </c:pt>
                  <c:pt idx="26">
                    <c:v>66,121</c:v>
                  </c:pt>
                  <c:pt idx="27">
                    <c:v>139,548</c:v>
                  </c:pt>
                  <c:pt idx="28">
                    <c:v>147,046</c:v>
                  </c:pt>
                  <c:pt idx="29">
                    <c:v>120,430</c:v>
                  </c:pt>
                  <c:pt idx="30">
                    <c:v>144,578</c:v>
                  </c:pt>
                  <c:pt idx="31">
                    <c:v>169,902</c:v>
                  </c:pt>
                  <c:pt idx="32">
                    <c:v>206,641</c:v>
                  </c:pt>
                  <c:pt idx="33">
                    <c:v>498,646</c:v>
                  </c:pt>
                  <c:pt idx="34">
                    <c:v>934,599</c:v>
                  </c:pt>
                  <c:pt idx="35">
                    <c:v>1,370,000</c:v>
                  </c:pt>
                  <c:pt idx="36">
                    <c:v>1,497,300</c:v>
                  </c:pt>
                  <c:pt idx="37">
                    <c:v>1,475,455</c:v>
                  </c:pt>
                  <c:pt idx="38">
                    <c:v>1,817,616</c:v>
                  </c:pt>
                  <c:pt idx="39">
                    <c:v>1,949,236</c:v>
                  </c:pt>
                  <c:pt idx="40">
                    <c:v>1,899,176</c:v>
                  </c:pt>
                  <c:pt idx="41">
                    <c:v>2,073,441</c:v>
                  </c:pt>
                  <c:pt idx="42">
                    <c:v>2,320,694</c:v>
                  </c:pt>
                  <c:pt idx="43">
                    <c:v>2,157,190</c:v>
                  </c:pt>
                  <c:pt idx="44">
                    <c:v>2,184,442</c:v>
                  </c:pt>
                  <c:pt idx="45">
                    <c:v>2,516,623</c:v>
                  </c:pt>
                  <c:pt idx="46">
                    <c:v>2,440,800</c:v>
                  </c:pt>
                  <c:pt idx="47">
                    <c:v>2,734,000</c:v>
                  </c:pt>
                </c:lvl>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lvl>
                <c:lvl>
                  <c:pt idx="0">
                    <c:v>2020年</c:v>
                  </c:pt>
                  <c:pt idx="12">
                    <c:v>2021年</c:v>
                  </c:pt>
                  <c:pt idx="24">
                    <c:v>2022年</c:v>
                  </c:pt>
                  <c:pt idx="36">
                    <c:v>2023年</c:v>
                  </c:pt>
                </c:lvl>
              </c:multiLvlStrCache>
            </c:multiLvlStrRef>
          </c:cat>
          <c:val>
            <c:numRef>
              <c:f>'外国人旅行者数（全国）'!$O$6:$BJ$6</c:f>
              <c:numCache>
                <c:formatCode>#,##0.0_ </c:formatCode>
                <c:ptCount val="48"/>
                <c:pt idx="0">
                  <c:v>-1.0529353123574281</c:v>
                </c:pt>
                <c:pt idx="1">
                  <c:v>-58.332840562726119</c:v>
                </c:pt>
                <c:pt idx="2">
                  <c:v>-92.983751525287161</c:v>
                </c:pt>
                <c:pt idx="3">
                  <c:v>-99.900330920478282</c:v>
                </c:pt>
                <c:pt idx="4">
                  <c:v>-99.940030817596679</c:v>
                </c:pt>
                <c:pt idx="5">
                  <c:v>-99.910938767885597</c:v>
                </c:pt>
                <c:pt idx="6">
                  <c:v>-99.873561984882926</c:v>
                </c:pt>
                <c:pt idx="7">
                  <c:v>-99.656446839731544</c:v>
                </c:pt>
                <c:pt idx="8">
                  <c:v>-99.397945252791274</c:v>
                </c:pt>
                <c:pt idx="9">
                  <c:v>-98.903054112685894</c:v>
                </c:pt>
                <c:pt idx="10">
                  <c:v>-97.678548167882838</c:v>
                </c:pt>
                <c:pt idx="11">
                  <c:v>-97.677592546193438</c:v>
                </c:pt>
                <c:pt idx="12">
                  <c:v>-98.270132549299291</c:v>
                </c:pt>
                <c:pt idx="13">
                  <c:v>-99.717584845499147</c:v>
                </c:pt>
                <c:pt idx="14">
                  <c:v>-99.555239307048637</c:v>
                </c:pt>
                <c:pt idx="15">
                  <c:v>-99.629170887881685</c:v>
                </c:pt>
                <c:pt idx="16">
                  <c:v>-99.638129437512148</c:v>
                </c:pt>
                <c:pt idx="17">
                  <c:v>-99.678789295013502</c:v>
                </c:pt>
                <c:pt idx="18">
                  <c:v>-98.293153658963035</c:v>
                </c:pt>
                <c:pt idx="19">
                  <c:v>-98.971641984116715</c:v>
                </c:pt>
                <c:pt idx="20">
                  <c:v>-99.22037342001326</c:v>
                </c:pt>
                <c:pt idx="21">
                  <c:v>-99.114264061703906</c:v>
                </c:pt>
                <c:pt idx="22">
                  <c:v>-99.152819388565149</c:v>
                </c:pt>
                <c:pt idx="23">
                  <c:v>-99.521688482405906</c:v>
                </c:pt>
                <c:pt idx="24">
                  <c:v>-99.339391575401976</c:v>
                </c:pt>
                <c:pt idx="25">
                  <c:v>-99.358028692304558</c:v>
                </c:pt>
                <c:pt idx="26">
                  <c:v>-97.604429636800504</c:v>
                </c:pt>
                <c:pt idx="27">
                  <c:v>-95.231874971170456</c:v>
                </c:pt>
                <c:pt idx="28">
                  <c:v>-94.697397236513339</c:v>
                </c:pt>
                <c:pt idx="29">
                  <c:v>-95.818462306613</c:v>
                </c:pt>
                <c:pt idx="30">
                  <c:v>-95.166537453835247</c:v>
                </c:pt>
                <c:pt idx="31">
                  <c:v>-93.25821563456546</c:v>
                </c:pt>
                <c:pt idx="32">
                  <c:v>-90.9084189551332</c:v>
                </c:pt>
                <c:pt idx="33">
                  <c:v>-80.026740709646205</c:v>
                </c:pt>
                <c:pt idx="34">
                  <c:v>-61.716751171724269</c:v>
                </c:pt>
                <c:pt idx="35">
                  <c:v>-45.772361874882982</c:v>
                </c:pt>
                <c:pt idx="36">
                  <c:v>-44.324609132578672</c:v>
                </c:pt>
                <c:pt idx="37">
                  <c:v>-43.345907303321177</c:v>
                </c:pt>
                <c:pt idx="38">
                  <c:v>-34.147592727314887</c:v>
                </c:pt>
                <c:pt idx="39">
                  <c:v>-33.39782040089726</c:v>
                </c:pt>
                <c:pt idx="40">
                  <c:v>-31.514111870111726</c:v>
                </c:pt>
                <c:pt idx="41">
                  <c:v>-28.006545740147448</c:v>
                </c:pt>
                <c:pt idx="42">
                  <c:v>-22.415668150691914</c:v>
                </c:pt>
                <c:pt idx="43">
                  <c:v>-14.401773873928924</c:v>
                </c:pt>
                <c:pt idx="44">
                  <c:v>-3.8911373792667736</c:v>
                </c:pt>
                <c:pt idx="45">
                  <c:v>0.80330277404820905</c:v>
                </c:pt>
                <c:pt idx="46">
                  <c:v>-1.9416091761925713E-2</c:v>
                </c:pt>
                <c:pt idx="47">
                  <c:v>8.2177829445765802</c:v>
                </c:pt>
              </c:numCache>
            </c:numRef>
          </c:val>
          <c:smooth val="0"/>
          <c:extLst>
            <c:ext xmlns:c16="http://schemas.microsoft.com/office/drawing/2014/chart" uri="{C3380CC4-5D6E-409C-BE32-E72D297353CC}">
              <c16:uniqueId val="{00000002-C9A7-4268-9671-ED6AB5E2CFBE}"/>
            </c:ext>
          </c:extLst>
        </c:ser>
        <c:dLbls>
          <c:showLegendKey val="0"/>
          <c:showVal val="0"/>
          <c:showCatName val="0"/>
          <c:showSerName val="0"/>
          <c:showPercent val="0"/>
          <c:showBubbleSize val="0"/>
        </c:dLbls>
        <c:marker val="1"/>
        <c:smooth val="0"/>
        <c:axId val="287689008"/>
        <c:axId val="350703152"/>
      </c:lineChart>
      <c:catAx>
        <c:axId val="694202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94200320"/>
        <c:crosses val="autoZero"/>
        <c:auto val="1"/>
        <c:lblAlgn val="ctr"/>
        <c:lblOffset val="100"/>
        <c:noMultiLvlLbl val="0"/>
      </c:catAx>
      <c:valAx>
        <c:axId val="694200320"/>
        <c:scaling>
          <c:orientation val="minMax"/>
        </c:scaling>
        <c:delete val="0"/>
        <c:axPos val="l"/>
        <c:majorGridlines>
          <c:spPr>
            <a:ln w="9525" cap="flat" cmpd="sng" algn="ctr">
              <a:solidFill>
                <a:schemeClr val="tx1">
                  <a:lumMod val="15000"/>
                  <a:lumOff val="85000"/>
                </a:schemeClr>
              </a:solidFill>
              <a:round/>
            </a:ln>
            <a:effectLst/>
          </c:spPr>
        </c:majorGridlines>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94202288"/>
        <c:crosses val="autoZero"/>
        <c:crossBetween val="between"/>
      </c:valAx>
      <c:valAx>
        <c:axId val="350703152"/>
        <c:scaling>
          <c:orientation val="minMax"/>
          <c:min val="-100"/>
        </c:scaling>
        <c:delete val="0"/>
        <c:axPos val="r"/>
        <c:numFmt formatCode="#,##0.0_ " sourceLinked="1"/>
        <c:majorTickMark val="out"/>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87689008"/>
        <c:crosses val="max"/>
        <c:crossBetween val="between"/>
      </c:valAx>
      <c:catAx>
        <c:axId val="287689008"/>
        <c:scaling>
          <c:orientation val="minMax"/>
        </c:scaling>
        <c:delete val="1"/>
        <c:axPos val="b"/>
        <c:numFmt formatCode="General" sourceLinked="1"/>
        <c:majorTickMark val="out"/>
        <c:minorTickMark val="none"/>
        <c:tickLblPos val="nextTo"/>
        <c:crossAx val="350703152"/>
        <c:crosses val="autoZero"/>
        <c:auto val="1"/>
        <c:lblAlgn val="ctr"/>
        <c:lblOffset val="100"/>
        <c:noMultiLvlLbl val="0"/>
      </c:catAx>
      <c:spPr>
        <a:noFill/>
        <a:ln>
          <a:noFill/>
        </a:ln>
      </c:spPr>
    </c:plotArea>
    <c:legend>
      <c:legendPos val="b"/>
      <c:layout>
        <c:manualLayout>
          <c:xMode val="edge"/>
          <c:yMode val="edge"/>
          <c:x val="0.12572411614750204"/>
          <c:y val="6.2046105235717401E-2"/>
          <c:w val="0.27311827956989249"/>
          <c:h val="9.6961199294532632E-2"/>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0.79264</cdr:x>
      <cdr:y>0.90889</cdr:y>
    </cdr:from>
    <cdr:to>
      <cdr:x>1</cdr:x>
      <cdr:y>1</cdr:y>
    </cdr:to>
    <cdr:sp macro="" textlink="">
      <cdr:nvSpPr>
        <cdr:cNvPr id="2" name="テキスト ボックス 3"/>
        <cdr:cNvSpPr txBox="1"/>
      </cdr:nvSpPr>
      <cdr:spPr>
        <a:xfrm xmlns:a="http://schemas.openxmlformats.org/drawingml/2006/main">
          <a:off x="6343307" y="1963210"/>
          <a:ext cx="1659493" cy="19679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ctr">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latin typeface="Meiryo UI" panose="020B0604030504040204" pitchFamily="50" charset="-128"/>
              <a:ea typeface="Meiryo UI" panose="020B0604030504040204" pitchFamily="50" charset="-128"/>
            </a:rPr>
            <a:t>（外国人は暦年、日本人は年度）</a:t>
          </a:r>
        </a:p>
      </cdr:txBody>
    </cdr:sp>
  </cdr:relSizeAnchor>
</c:userShapes>
</file>

<file path=ppt/drawings/drawing2.xml><?xml version="1.0" encoding="utf-8"?>
<c:userShapes xmlns:c="http://schemas.openxmlformats.org/drawingml/2006/chart">
  <cdr:relSizeAnchor xmlns:cdr="http://schemas.openxmlformats.org/drawingml/2006/chartDrawing">
    <cdr:from>
      <cdr:x>0.03335</cdr:x>
      <cdr:y>0.04381</cdr:y>
    </cdr:from>
    <cdr:to>
      <cdr:x>0.19205</cdr:x>
      <cdr:y>0.12425</cdr:y>
    </cdr:to>
    <cdr:sp macro="" textlink="">
      <cdr:nvSpPr>
        <cdr:cNvPr id="2" name="テキスト ボックス 53">
          <a:extLst xmlns:a="http://schemas.openxmlformats.org/drawingml/2006/main">
            <a:ext uri="{FF2B5EF4-FFF2-40B4-BE49-F238E27FC236}">
              <a16:creationId xmlns:a16="http://schemas.microsoft.com/office/drawing/2014/main" id="{34CF59F8-A367-4EC1-83BF-5D400B8A4CCC}"/>
            </a:ext>
          </a:extLst>
        </cdr:cNvPr>
        <cdr:cNvSpPr txBox="1"/>
      </cdr:nvSpPr>
      <cdr:spPr>
        <a:xfrm xmlns:a="http://schemas.openxmlformats.org/drawingml/2006/main">
          <a:off x="303554" y="104951"/>
          <a:ext cx="1444676" cy="192706"/>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no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marL="201221" indent="-201221" algn="ctr"/>
          <a:r>
            <a:rPr lang="en-US" altLang="ja-JP" sz="900" dirty="0">
              <a:latin typeface="Meiryo UI" panose="020B0604030504040204" pitchFamily="50" charset="-128"/>
              <a:ea typeface="Meiryo UI" panose="020B0604030504040204" pitchFamily="50" charset="-128"/>
            </a:rPr>
            <a:t>2020</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100</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117DCB5-3F0B-4DB2-9202-A4B85F2DEDDD}" type="datetimeFigureOut">
              <a:rPr kumimoji="1" lang="ja-JP" altLang="en-US" smtClean="0"/>
              <a:t>2024/3/14</a:t>
            </a:fld>
            <a:endParaRPr kumimoji="1" lang="ja-JP" altLang="en-US" dirty="0"/>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62B43BC-BBE3-4331-A944-74EDC3F40AAF}" type="slidenum">
              <a:rPr kumimoji="1" lang="ja-JP" altLang="en-US" smtClean="0"/>
              <a:t>‹#›</a:t>
            </a:fld>
            <a:endParaRPr kumimoji="1" lang="ja-JP" altLang="en-US" dirty="0"/>
          </a:p>
        </p:txBody>
      </p:sp>
    </p:spTree>
    <p:extLst>
      <p:ext uri="{BB962C8B-B14F-4D97-AF65-F5344CB8AC3E}">
        <p14:creationId xmlns:p14="http://schemas.microsoft.com/office/powerpoint/2010/main" val="2955652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5659" cy="496332"/>
          </a:xfrm>
          <a:prstGeom prst="rect">
            <a:avLst/>
          </a:prstGeom>
        </p:spPr>
        <p:txBody>
          <a:bodyPr vert="horz" lIns="91292" tIns="45644" rIns="91292" bIns="4564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8" y="2"/>
            <a:ext cx="2945659" cy="496332"/>
          </a:xfrm>
          <a:prstGeom prst="rect">
            <a:avLst/>
          </a:prstGeom>
        </p:spPr>
        <p:txBody>
          <a:bodyPr vert="horz" lIns="91292" tIns="45644" rIns="91292" bIns="45644" rtlCol="0"/>
          <a:lstStyle>
            <a:lvl1pPr algn="r">
              <a:defRPr sz="1200"/>
            </a:lvl1pPr>
          </a:lstStyle>
          <a:p>
            <a:fld id="{3D16FDEC-560D-45FF-95E3-45F1DE396D79}" type="datetimeFigureOut">
              <a:rPr kumimoji="1" lang="ja-JP" altLang="en-US" smtClean="0"/>
              <a:t>2024/3/14</a:t>
            </a:fld>
            <a:endParaRPr kumimoji="1" lang="ja-JP" altLang="en-US" dirty="0"/>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92" tIns="45644" rIns="91292" bIns="45644" rtlCol="0" anchor="ctr"/>
          <a:lstStyle/>
          <a:p>
            <a:endParaRPr lang="ja-JP" altLang="en-US" dirty="0"/>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92" tIns="45644" rIns="91292"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5"/>
            <a:ext cx="2945659" cy="496332"/>
          </a:xfrm>
          <a:prstGeom prst="rect">
            <a:avLst/>
          </a:prstGeom>
        </p:spPr>
        <p:txBody>
          <a:bodyPr vert="horz" lIns="91292" tIns="45644" rIns="91292" bIns="4564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8" y="9428585"/>
            <a:ext cx="2945659" cy="496332"/>
          </a:xfrm>
          <a:prstGeom prst="rect">
            <a:avLst/>
          </a:prstGeom>
        </p:spPr>
        <p:txBody>
          <a:bodyPr vert="horz" lIns="91292" tIns="45644" rIns="91292" bIns="45644"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0</a:t>
            </a:fld>
            <a:endParaRPr lang="ja-JP" altLang="en-US" dirty="0">
              <a:solidFill>
                <a:prstClr val="black"/>
              </a:solidFill>
            </a:endParaRPr>
          </a:p>
        </p:txBody>
      </p:sp>
    </p:spTree>
    <p:extLst>
      <p:ext uri="{BB962C8B-B14F-4D97-AF65-F5344CB8AC3E}">
        <p14:creationId xmlns:p14="http://schemas.microsoft.com/office/powerpoint/2010/main" val="2667616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10</a:t>
            </a:fld>
            <a:endParaRPr lang="ja-JP" altLang="en-US" dirty="0">
              <a:solidFill>
                <a:prstClr val="black"/>
              </a:solidFill>
            </a:endParaRPr>
          </a:p>
        </p:txBody>
      </p:sp>
    </p:spTree>
    <p:extLst>
      <p:ext uri="{BB962C8B-B14F-4D97-AF65-F5344CB8AC3E}">
        <p14:creationId xmlns:p14="http://schemas.microsoft.com/office/powerpoint/2010/main" val="3693807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11</a:t>
            </a:fld>
            <a:endParaRPr lang="ja-JP" altLang="en-US" dirty="0">
              <a:solidFill>
                <a:prstClr val="black"/>
              </a:solidFill>
            </a:endParaRPr>
          </a:p>
        </p:txBody>
      </p:sp>
    </p:spTree>
    <p:extLst>
      <p:ext uri="{BB962C8B-B14F-4D97-AF65-F5344CB8AC3E}">
        <p14:creationId xmlns:p14="http://schemas.microsoft.com/office/powerpoint/2010/main" val="339473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12</a:t>
            </a:fld>
            <a:endParaRPr lang="ja-JP" altLang="en-US" dirty="0">
              <a:solidFill>
                <a:prstClr val="black"/>
              </a:solidFill>
            </a:endParaRPr>
          </a:p>
        </p:txBody>
      </p:sp>
    </p:spTree>
    <p:extLst>
      <p:ext uri="{BB962C8B-B14F-4D97-AF65-F5344CB8AC3E}">
        <p14:creationId xmlns:p14="http://schemas.microsoft.com/office/powerpoint/2010/main" val="788667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13</a:t>
            </a:fld>
            <a:endParaRPr lang="ja-JP" altLang="en-US" dirty="0">
              <a:solidFill>
                <a:prstClr val="black"/>
              </a:solidFill>
            </a:endParaRPr>
          </a:p>
        </p:txBody>
      </p:sp>
    </p:spTree>
    <p:extLst>
      <p:ext uri="{BB962C8B-B14F-4D97-AF65-F5344CB8AC3E}">
        <p14:creationId xmlns:p14="http://schemas.microsoft.com/office/powerpoint/2010/main" val="2032683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14</a:t>
            </a:fld>
            <a:endParaRPr lang="ja-JP" altLang="en-US" dirty="0">
              <a:solidFill>
                <a:prstClr val="black"/>
              </a:solidFill>
            </a:endParaRPr>
          </a:p>
        </p:txBody>
      </p:sp>
    </p:spTree>
    <p:extLst>
      <p:ext uri="{BB962C8B-B14F-4D97-AF65-F5344CB8AC3E}">
        <p14:creationId xmlns:p14="http://schemas.microsoft.com/office/powerpoint/2010/main" val="4108385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15</a:t>
            </a:fld>
            <a:endParaRPr lang="ja-JP" altLang="en-US" dirty="0">
              <a:solidFill>
                <a:prstClr val="black"/>
              </a:solidFill>
            </a:endParaRPr>
          </a:p>
        </p:txBody>
      </p:sp>
    </p:spTree>
    <p:extLst>
      <p:ext uri="{BB962C8B-B14F-4D97-AF65-F5344CB8AC3E}">
        <p14:creationId xmlns:p14="http://schemas.microsoft.com/office/powerpoint/2010/main" val="38081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dirty="0">
              <a:solidFill>
                <a:prstClr val="black"/>
              </a:solidFill>
            </a:endParaRPr>
          </a:p>
        </p:txBody>
      </p:sp>
    </p:spTree>
    <p:extLst>
      <p:ext uri="{BB962C8B-B14F-4D97-AF65-F5344CB8AC3E}">
        <p14:creationId xmlns:p14="http://schemas.microsoft.com/office/powerpoint/2010/main" val="227658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2</a:t>
            </a:fld>
            <a:endParaRPr lang="ja-JP" altLang="en-US" dirty="0">
              <a:solidFill>
                <a:prstClr val="black"/>
              </a:solidFill>
            </a:endParaRPr>
          </a:p>
        </p:txBody>
      </p:sp>
    </p:spTree>
    <p:extLst>
      <p:ext uri="{BB962C8B-B14F-4D97-AF65-F5344CB8AC3E}">
        <p14:creationId xmlns:p14="http://schemas.microsoft.com/office/powerpoint/2010/main" val="2706589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3</a:t>
            </a:fld>
            <a:endParaRPr lang="ja-JP" altLang="en-US" dirty="0">
              <a:solidFill>
                <a:prstClr val="black"/>
              </a:solidFill>
            </a:endParaRPr>
          </a:p>
        </p:txBody>
      </p:sp>
    </p:spTree>
    <p:extLst>
      <p:ext uri="{BB962C8B-B14F-4D97-AF65-F5344CB8AC3E}">
        <p14:creationId xmlns:p14="http://schemas.microsoft.com/office/powerpoint/2010/main" val="890761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4</a:t>
            </a:fld>
            <a:endParaRPr lang="ja-JP" altLang="en-US" dirty="0">
              <a:solidFill>
                <a:prstClr val="black"/>
              </a:solidFill>
            </a:endParaRPr>
          </a:p>
        </p:txBody>
      </p:sp>
    </p:spTree>
    <p:extLst>
      <p:ext uri="{BB962C8B-B14F-4D97-AF65-F5344CB8AC3E}">
        <p14:creationId xmlns:p14="http://schemas.microsoft.com/office/powerpoint/2010/main" val="1244619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5</a:t>
            </a:fld>
            <a:endParaRPr lang="ja-JP" altLang="en-US" dirty="0">
              <a:solidFill>
                <a:prstClr val="black"/>
              </a:solidFill>
            </a:endParaRPr>
          </a:p>
        </p:txBody>
      </p:sp>
    </p:spTree>
    <p:extLst>
      <p:ext uri="{BB962C8B-B14F-4D97-AF65-F5344CB8AC3E}">
        <p14:creationId xmlns:p14="http://schemas.microsoft.com/office/powerpoint/2010/main" val="1666981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6</a:t>
            </a:fld>
            <a:endParaRPr lang="ja-JP" altLang="en-US" dirty="0">
              <a:solidFill>
                <a:prstClr val="black"/>
              </a:solidFill>
            </a:endParaRPr>
          </a:p>
        </p:txBody>
      </p:sp>
    </p:spTree>
    <p:extLst>
      <p:ext uri="{BB962C8B-B14F-4D97-AF65-F5344CB8AC3E}">
        <p14:creationId xmlns:p14="http://schemas.microsoft.com/office/powerpoint/2010/main" val="1079643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7</a:t>
            </a:fld>
            <a:endParaRPr lang="ja-JP" altLang="en-US" dirty="0">
              <a:solidFill>
                <a:prstClr val="black"/>
              </a:solidFill>
            </a:endParaRPr>
          </a:p>
        </p:txBody>
      </p:sp>
    </p:spTree>
    <p:extLst>
      <p:ext uri="{BB962C8B-B14F-4D97-AF65-F5344CB8AC3E}">
        <p14:creationId xmlns:p14="http://schemas.microsoft.com/office/powerpoint/2010/main" val="3863885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8</a:t>
            </a:fld>
            <a:endParaRPr lang="ja-JP" altLang="en-US" dirty="0">
              <a:solidFill>
                <a:prstClr val="black"/>
              </a:solidFill>
            </a:endParaRPr>
          </a:p>
        </p:txBody>
      </p:sp>
    </p:spTree>
    <p:extLst>
      <p:ext uri="{BB962C8B-B14F-4D97-AF65-F5344CB8AC3E}">
        <p14:creationId xmlns:p14="http://schemas.microsoft.com/office/powerpoint/2010/main" val="1104168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8" name="フッター プレースホルダ 7"/>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9" name="スライド番号プレースホルダ 8"/>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4" name="フッター プレースホルダ 3"/>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5" name="スライド番号プレースホルダ 4"/>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7041714" y="6592267"/>
            <a:ext cx="2133600" cy="365125"/>
          </a:xfrm>
          <a:prstGeom prst="rect">
            <a:avLst/>
          </a:prstGeom>
        </p:spPr>
        <p:txBody>
          <a:bodyPr/>
          <a:lstStyle>
            <a:lvl1pP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スライド番号プレースホルダ 5"/>
          <p:cNvSpPr>
            <a:spLocks noGrp="1"/>
          </p:cNvSpPr>
          <p:nvPr>
            <p:ph type="sldNum" sz="quarter" idx="4"/>
          </p:nvPr>
        </p:nvSpPr>
        <p:spPr>
          <a:xfrm>
            <a:off x="7046912" y="6597352"/>
            <a:ext cx="2133600" cy="365125"/>
          </a:xfrm>
          <a:prstGeom prst="rect">
            <a:avLst/>
          </a:prstGeom>
        </p:spPr>
        <p:txBody>
          <a:bodyPr vert="horz" lIns="91440" tIns="45720" rIns="91440" bIns="45720" rtlCol="0" anchor="ctr"/>
          <a:lstStyle>
            <a:lvl1pPr algn="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chart" Target="../charts/chart19.xml"/></Relationships>
</file>

<file path=ppt/slides/_rels/slide1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chart" Target="../charts/chart23.xml"/><Relationship Id="rId5" Type="http://schemas.openxmlformats.org/officeDocument/2006/relationships/chart" Target="../charts/chart22.xml"/><Relationship Id="rId4" Type="http://schemas.openxmlformats.org/officeDocument/2006/relationships/chart" Target="../charts/chart2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hart" Target="../charts/chart6.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chart" Target="../charts/chart10.xml"/></Relationships>
</file>

<file path=ppt/slides/_rels/slide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13.xml"/></Relationships>
</file>

<file path=ppt/slides/_rels/slide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chart" Target="../charts/char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11560" y="1340768"/>
            <a:ext cx="7992888" cy="1656184"/>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b="1" kern="100" dirty="0">
                <a:solidFill>
                  <a:schemeClr val="tx1"/>
                </a:solidFill>
                <a:ea typeface="Meiryo UI" panose="020B0604030504040204" pitchFamily="50" charset="-128"/>
                <a:cs typeface="Times New Roman" panose="02020603050405020304" pitchFamily="18" charset="0"/>
              </a:rPr>
              <a:t>大阪都市魅力創造戦略関連施策</a:t>
            </a:r>
            <a:endParaRPr lang="en-US" altLang="ja-JP" sz="2800" b="1" kern="100" dirty="0">
              <a:solidFill>
                <a:schemeClr val="tx1"/>
              </a:solidFill>
              <a:ea typeface="Meiryo UI" panose="020B0604030504040204" pitchFamily="50" charset="-128"/>
              <a:cs typeface="Times New Roman" panose="02020603050405020304" pitchFamily="18" charset="0"/>
            </a:endParaRPr>
          </a:p>
          <a:p>
            <a:pPr algn="ctr"/>
            <a:r>
              <a:rPr lang="ja-JP" altLang="en-US" sz="2800" b="1" kern="100" dirty="0">
                <a:solidFill>
                  <a:schemeClr val="tx1"/>
                </a:solidFill>
                <a:ea typeface="Meiryo UI" panose="020B0604030504040204" pitchFamily="50" charset="-128"/>
                <a:cs typeface="Times New Roman" panose="02020603050405020304" pitchFamily="18" charset="0"/>
              </a:rPr>
              <a:t>を取り巻く状況</a:t>
            </a:r>
            <a:endParaRPr lang="en-US" altLang="ja-JP" sz="2000" b="1" kern="100" dirty="0">
              <a:solidFill>
                <a:schemeClr val="tx1"/>
              </a:solidFill>
              <a:ea typeface="Meiryo UI" panose="020B0604030504040204" pitchFamily="50" charset="-128"/>
              <a:cs typeface="Times New Roman" panose="02020603050405020304" pitchFamily="18" charset="0"/>
            </a:endParaRPr>
          </a:p>
        </p:txBody>
      </p:sp>
      <p:cxnSp>
        <p:nvCxnSpPr>
          <p:cNvPr id="26" name="直線コネクタ 25"/>
          <p:cNvCxnSpPr/>
          <p:nvPr/>
        </p:nvCxnSpPr>
        <p:spPr>
          <a:xfrm flipV="1">
            <a:off x="0" y="314096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7524328" y="476672"/>
            <a:ext cx="1296144"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rPr>
              <a:t>資料２</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4341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20255" y="-21565"/>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外国人相談、留学生の状況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3" name="直線コネクタ 2"/>
          <p:cNvCxnSpPr/>
          <p:nvPr/>
        </p:nvCxnSpPr>
        <p:spPr>
          <a:xfrm flipV="1">
            <a:off x="35496" y="492495"/>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08727470-7601-4D3E-9F83-A36A73DB211D}"/>
              </a:ext>
            </a:extLst>
          </p:cNvPr>
          <p:cNvSpPr/>
          <p:nvPr/>
        </p:nvSpPr>
        <p:spPr>
          <a:xfrm>
            <a:off x="120256" y="551449"/>
            <a:ext cx="8794772" cy="74064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大阪府・市の外国人相談において、</a:t>
            </a:r>
            <a:r>
              <a:rPr lang="en-US" altLang="ja-JP" sz="1400" dirty="0">
                <a:solidFill>
                  <a:schemeClr val="tx1"/>
                </a:solidFill>
                <a:latin typeface="Meiryo UI" panose="020B0604030504040204" pitchFamily="50" charset="-128"/>
                <a:ea typeface="Meiryo UI" panose="020B0604030504040204" pitchFamily="50" charset="-128"/>
              </a:rPr>
              <a:t>2020</a:t>
            </a:r>
            <a:r>
              <a:rPr lang="ja-JP" altLang="en-US" sz="1400" dirty="0">
                <a:solidFill>
                  <a:schemeClr val="tx1"/>
                </a:solidFill>
                <a:latin typeface="Meiryo UI" panose="020B0604030504040204" pitchFamily="50" charset="-128"/>
                <a:ea typeface="Meiryo UI" panose="020B0604030504040204" pitchFamily="50" charset="-128"/>
              </a:rPr>
              <a:t>年</a:t>
            </a:r>
            <a:r>
              <a:rPr lang="en-US" altLang="ja-JP" sz="1400" dirty="0">
                <a:solidFill>
                  <a:schemeClr val="tx1"/>
                </a:solidFill>
                <a:latin typeface="Meiryo UI" panose="020B0604030504040204" pitchFamily="50" charset="-128"/>
                <a:ea typeface="Meiryo UI" panose="020B0604030504040204" pitchFamily="50" charset="-128"/>
              </a:rPr>
              <a:t>1</a:t>
            </a:r>
            <a:r>
              <a:rPr lang="ja-JP" altLang="en-US" sz="1400" dirty="0">
                <a:solidFill>
                  <a:schemeClr val="tx1"/>
                </a:solidFill>
                <a:latin typeface="Meiryo UI" panose="020B0604030504040204" pitchFamily="50" charset="-128"/>
                <a:ea typeface="Meiryo UI" panose="020B0604030504040204" pitchFamily="50" charset="-128"/>
              </a:rPr>
              <a:t>月以降、新型コロナウイルス感染症関連の相談が急増。</a:t>
            </a:r>
            <a:br>
              <a:rPr lang="en-US" altLang="ja-JP" sz="1400" dirty="0">
                <a:solidFill>
                  <a:schemeClr val="tx1"/>
                </a:solidFill>
                <a:latin typeface="Meiryo UI" panose="020B0604030504040204" pitchFamily="50" charset="-128"/>
                <a:ea typeface="Meiryo UI" panose="020B0604030504040204" pitchFamily="50" charset="-128"/>
              </a:rPr>
            </a:br>
            <a:r>
              <a:rPr lang="en-US" altLang="ja-JP" sz="1400" dirty="0">
                <a:solidFill>
                  <a:schemeClr val="tx1"/>
                </a:solidFill>
                <a:latin typeface="Meiryo UI" panose="020B0604030504040204" pitchFamily="50" charset="-128"/>
                <a:ea typeface="Meiryo UI" panose="020B0604030504040204" pitchFamily="50" charset="-128"/>
              </a:rPr>
              <a:t>2022</a:t>
            </a:r>
            <a:r>
              <a:rPr lang="ja-JP" altLang="en-US" sz="1400" dirty="0">
                <a:solidFill>
                  <a:schemeClr val="tx1"/>
                </a:solidFill>
                <a:latin typeface="Meiryo UI" panose="020B0604030504040204" pitchFamily="50" charset="-128"/>
                <a:ea typeface="Meiryo UI" panose="020B0604030504040204" pitchFamily="50" charset="-128"/>
              </a:rPr>
              <a:t>年</a:t>
            </a:r>
            <a:r>
              <a:rPr lang="en-US" altLang="ja-JP" sz="1400" dirty="0">
                <a:solidFill>
                  <a:schemeClr val="tx1"/>
                </a:solidFill>
                <a:latin typeface="Meiryo UI" panose="020B0604030504040204" pitchFamily="50" charset="-128"/>
                <a:ea typeface="Meiryo UI" panose="020B0604030504040204" pitchFamily="50" charset="-128"/>
              </a:rPr>
              <a:t>1</a:t>
            </a:r>
            <a:r>
              <a:rPr lang="ja-JP" altLang="en-US" sz="1400" dirty="0">
                <a:solidFill>
                  <a:schemeClr val="tx1"/>
                </a:solidFill>
                <a:latin typeface="Meiryo UI" panose="020B0604030504040204" pitchFamily="50" charset="-128"/>
                <a:ea typeface="Meiryo UI" panose="020B0604030504040204" pitchFamily="50" charset="-128"/>
              </a:rPr>
              <a:t>月～</a:t>
            </a:r>
            <a:r>
              <a:rPr lang="en-US" altLang="ja-JP" sz="1400" dirty="0">
                <a:solidFill>
                  <a:schemeClr val="tx1"/>
                </a:solidFill>
                <a:latin typeface="Meiryo UI" panose="020B0604030504040204" pitchFamily="50" charset="-128"/>
                <a:ea typeface="Meiryo UI" panose="020B0604030504040204" pitchFamily="50" charset="-128"/>
              </a:rPr>
              <a:t>2</a:t>
            </a:r>
            <a:r>
              <a:rPr lang="ja-JP" altLang="en-US" sz="1400" dirty="0">
                <a:solidFill>
                  <a:schemeClr val="tx1"/>
                </a:solidFill>
                <a:latin typeface="Meiryo UI" panose="020B0604030504040204" pitchFamily="50" charset="-128"/>
                <a:ea typeface="Meiryo UI" panose="020B0604030504040204" pitchFamily="50" charset="-128"/>
              </a:rPr>
              <a:t>月はオミクロン株の影響を受けて相談が増加したが、</a:t>
            </a:r>
            <a:r>
              <a:rPr lang="en-US" altLang="ja-JP" sz="1400" dirty="0">
                <a:solidFill>
                  <a:schemeClr val="tx1"/>
                </a:solidFill>
                <a:latin typeface="Meiryo UI" panose="020B0604030504040204" pitchFamily="50" charset="-128"/>
                <a:ea typeface="Meiryo UI" panose="020B0604030504040204" pitchFamily="50" charset="-128"/>
              </a:rPr>
              <a:t>2022</a:t>
            </a:r>
            <a:r>
              <a:rPr lang="ja-JP" altLang="en-US" sz="1400" dirty="0">
                <a:solidFill>
                  <a:schemeClr val="tx1"/>
                </a:solidFill>
                <a:latin typeface="Meiryo UI" panose="020B0604030504040204" pitchFamily="50" charset="-128"/>
                <a:ea typeface="Meiryo UI" panose="020B0604030504040204" pitchFamily="50" charset="-128"/>
              </a:rPr>
              <a:t>年</a:t>
            </a:r>
            <a:r>
              <a:rPr lang="en-US" altLang="ja-JP" sz="1400" dirty="0">
                <a:solidFill>
                  <a:schemeClr val="tx1"/>
                </a:solidFill>
                <a:latin typeface="Meiryo UI" panose="020B0604030504040204" pitchFamily="50" charset="-128"/>
                <a:ea typeface="Meiryo UI" panose="020B0604030504040204" pitchFamily="50" charset="-128"/>
              </a:rPr>
              <a:t>9</a:t>
            </a:r>
            <a:r>
              <a:rPr lang="ja-JP" altLang="en-US" sz="1400" dirty="0">
                <a:solidFill>
                  <a:schemeClr val="tx1"/>
                </a:solidFill>
                <a:latin typeface="Meiryo UI" panose="020B0604030504040204" pitchFamily="50" charset="-128"/>
                <a:ea typeface="Meiryo UI" panose="020B0604030504040204" pitchFamily="50" charset="-128"/>
              </a:rPr>
              <a:t>月以降の件数は平準化してきている。</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留学生数は新型コロナウイルス感染症の世界的な流行に伴う、日本政府及び各国政府による渡航制限等の措置により、減少に転じており、</a:t>
            </a:r>
            <a:r>
              <a:rPr lang="en-US" altLang="ja-JP" sz="1400" dirty="0">
                <a:solidFill>
                  <a:schemeClr val="tx1"/>
                </a:solidFill>
                <a:latin typeface="Meiryo UI" panose="020B0604030504040204" pitchFamily="50" charset="-128"/>
                <a:ea typeface="Meiryo UI" panose="020B0604030504040204" pitchFamily="50" charset="-128"/>
              </a:rPr>
              <a:t>2022</a:t>
            </a:r>
            <a:r>
              <a:rPr lang="ja-JP" altLang="en-US" sz="1400" dirty="0">
                <a:solidFill>
                  <a:schemeClr val="tx1"/>
                </a:solidFill>
                <a:latin typeface="Meiryo UI" panose="020B0604030504040204" pitchFamily="50" charset="-128"/>
                <a:ea typeface="Meiryo UI" panose="020B0604030504040204" pitchFamily="50" charset="-128"/>
              </a:rPr>
              <a:t>年もその傾向は継続している。</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34CF59F8-A367-4EC1-83BF-5D400B8A4CCC}"/>
              </a:ext>
            </a:extLst>
          </p:cNvPr>
          <p:cNvSpPr txBox="1"/>
          <p:nvPr/>
        </p:nvSpPr>
        <p:spPr>
          <a:xfrm>
            <a:off x="487945" y="4468279"/>
            <a:ext cx="598561" cy="215444"/>
          </a:xfrm>
          <a:prstGeom prst="rect">
            <a:avLst/>
          </a:prstGeom>
          <a:noFill/>
          <a:ln>
            <a:noFill/>
          </a:ln>
        </p:spPr>
        <p:txBody>
          <a:bodyPr wrap="square" rtlCol="0">
            <a:spAutoFit/>
          </a:bodyPr>
          <a:lstStyle/>
          <a:p>
            <a:pPr marL="201221" indent="-201221"/>
            <a:r>
              <a:rPr lang="ja-JP" altLang="en-US" sz="800" dirty="0">
                <a:latin typeface="Meiryo UI" panose="020B0604030504040204" pitchFamily="50" charset="-128"/>
                <a:ea typeface="Meiryo UI" panose="020B0604030504040204" pitchFamily="50" charset="-128"/>
              </a:rPr>
              <a:t>（人）</a:t>
            </a:r>
            <a:endParaRPr lang="en-US" altLang="ja-JP" sz="8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BAC84493-B1F3-4A8E-A857-738C9A753F19}"/>
              </a:ext>
            </a:extLst>
          </p:cNvPr>
          <p:cNvSpPr txBox="1"/>
          <p:nvPr/>
        </p:nvSpPr>
        <p:spPr>
          <a:xfrm>
            <a:off x="3306997" y="6620212"/>
            <a:ext cx="5567163"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出典：日本学生支援機構</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「外国人留学生在籍状況調査」、「日本人学生留学状況調査」より作成</a:t>
            </a: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3851920" y="4422112"/>
            <a:ext cx="1676469"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留学生数の推移</a:t>
            </a:r>
            <a:endParaRPr kumimoji="1" lang="ja-JP" altLang="en-US" sz="14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F8D4A0CB-DEE1-4647-985B-D1A2FA689496}"/>
              </a:ext>
            </a:extLst>
          </p:cNvPr>
          <p:cNvSpPr txBox="1"/>
          <p:nvPr/>
        </p:nvSpPr>
        <p:spPr>
          <a:xfrm>
            <a:off x="2176008" y="1628800"/>
            <a:ext cx="4762028"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外国人相談における相談実績の推移</a:t>
            </a:r>
          </a:p>
        </p:txBody>
      </p:sp>
      <p:sp>
        <p:nvSpPr>
          <p:cNvPr id="26" name="テキスト ボックス 25">
            <a:extLst>
              <a:ext uri="{FF2B5EF4-FFF2-40B4-BE49-F238E27FC236}">
                <a16:creationId xmlns:a16="http://schemas.microsoft.com/office/drawing/2014/main" id="{34CF59F8-A367-4EC1-83BF-5D400B8A4CCC}"/>
              </a:ext>
            </a:extLst>
          </p:cNvPr>
          <p:cNvSpPr txBox="1"/>
          <p:nvPr/>
        </p:nvSpPr>
        <p:spPr>
          <a:xfrm>
            <a:off x="465322" y="1667272"/>
            <a:ext cx="608175"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（件）</a:t>
            </a:r>
            <a:endParaRPr lang="en-US" altLang="ja-JP" sz="9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lang="ja-JP" altLang="en-US" smtClean="0"/>
              <a:pPr/>
              <a:t>9</a:t>
            </a:fld>
            <a:endParaRPr lang="ja-JP" altLang="en-US" dirty="0"/>
          </a:p>
        </p:txBody>
      </p:sp>
      <p:graphicFrame>
        <p:nvGraphicFramePr>
          <p:cNvPr id="27" name="グラフ 26"/>
          <p:cNvGraphicFramePr>
            <a:graphicFrameLocks/>
          </p:cNvGraphicFramePr>
          <p:nvPr>
            <p:extLst>
              <p:ext uri="{D42A27DB-BD31-4B8C-83A1-F6EECF244321}">
                <p14:modId xmlns:p14="http://schemas.microsoft.com/office/powerpoint/2010/main" val="2378623896"/>
              </p:ext>
            </p:extLst>
          </p:nvPr>
        </p:nvGraphicFramePr>
        <p:xfrm>
          <a:off x="120255" y="4479553"/>
          <a:ext cx="9023745" cy="21838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311045577"/>
              </p:ext>
            </p:extLst>
          </p:nvPr>
        </p:nvGraphicFramePr>
        <p:xfrm>
          <a:off x="474295" y="1879656"/>
          <a:ext cx="8274169" cy="244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4891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a:t>
            </a:r>
            <a:r>
              <a:rPr lang="en-US" altLang="ja-JP" sz="20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GDP</a:t>
            </a:r>
            <a:r>
              <a:rPr lang="ja-JP" altLang="en-US" sz="2000" b="1" kern="100" dirty="0">
                <a:solidFill>
                  <a:schemeClr val="tx1"/>
                </a:solidFill>
                <a:ea typeface="Meiryo UI" panose="020B0604030504040204" pitchFamily="50" charset="-128"/>
                <a:cs typeface="Times New Roman" panose="02020603050405020304" pitchFamily="18" charset="0"/>
              </a:rPr>
              <a:t>成長率（政府経済見通し）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5868144" y="6597932"/>
            <a:ext cx="3096345" cy="215444"/>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出典：内閣府「令和６年度（</a:t>
            </a:r>
            <a:r>
              <a:rPr lang="en-US" altLang="ja-JP" sz="800" dirty="0">
                <a:latin typeface="Meiryo UI" panose="020B0604030504040204" pitchFamily="50" charset="-128"/>
                <a:ea typeface="Meiryo UI" panose="020B0604030504040204" pitchFamily="50" charset="-128"/>
              </a:rPr>
              <a:t>2024</a:t>
            </a:r>
            <a:r>
              <a:rPr lang="ja-JP" altLang="en-US" sz="800" dirty="0">
                <a:latin typeface="Meiryo UI" panose="020B0604030504040204" pitchFamily="50" charset="-128"/>
                <a:ea typeface="Meiryo UI" panose="020B0604030504040204" pitchFamily="50" charset="-128"/>
              </a:rPr>
              <a:t>年度）政府経済見通しの概要</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10</a:t>
            </a:fld>
            <a:endParaRPr lang="ja-JP" altLang="en-US" dirty="0"/>
          </a:p>
        </p:txBody>
      </p:sp>
      <p:sp>
        <p:nvSpPr>
          <p:cNvPr id="9" name="正方形/長方形 8"/>
          <p:cNvSpPr/>
          <p:nvPr/>
        </p:nvSpPr>
        <p:spPr>
          <a:xfrm>
            <a:off x="365286" y="2352888"/>
            <a:ext cx="8258400" cy="10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04410" y="1014060"/>
            <a:ext cx="8128030" cy="1123384"/>
          </a:xfrm>
          <a:prstGeom prst="rect">
            <a:avLst/>
          </a:prstGeom>
          <a:noFill/>
          <a:ln w="12700">
            <a:solidFill>
              <a:schemeClr val="tx1"/>
            </a:solidFill>
            <a:prstDash val="dash"/>
          </a:ln>
        </p:spPr>
        <p:txBody>
          <a:bodyPr wrap="square" rtlCol="0" anchor="ctr">
            <a:spAutoFit/>
          </a:bodyPr>
          <a:lstStyle/>
          <a:p>
            <a:pPr marL="285750" indent="-285750">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令和５年度</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年度）は、</a:t>
            </a:r>
            <a:r>
              <a:rPr lang="ja-JP" altLang="en-US" sz="1400" b="1" u="sng" dirty="0">
                <a:latin typeface="Meiryo UI" panose="020B0604030504040204" pitchFamily="50" charset="-128"/>
                <a:ea typeface="Meiryo UI" panose="020B0604030504040204" pitchFamily="50" charset="-128"/>
              </a:rPr>
              <a:t>半導体の供給制約の緩和等に伴う輸出の増加やインバウンド需要の回復等から外需がけん引</a:t>
            </a:r>
            <a:r>
              <a:rPr lang="ja-JP" altLang="en-US" sz="1400" dirty="0">
                <a:latin typeface="Meiryo UI" panose="020B0604030504040204" pitchFamily="50" charset="-128"/>
                <a:ea typeface="Meiryo UI" panose="020B0604030504040204" pitchFamily="50" charset="-128"/>
              </a:rPr>
              <a:t>し、ＧＤＰ成長率は</a:t>
            </a:r>
            <a:r>
              <a:rPr lang="ja-JP" altLang="en-US" sz="1400" b="1" u="sng" dirty="0">
                <a:latin typeface="Meiryo UI" panose="020B0604030504040204" pitchFamily="50" charset="-128"/>
                <a:ea typeface="Meiryo UI" panose="020B0604030504040204" pitchFamily="50" charset="-128"/>
              </a:rPr>
              <a:t>実質で</a:t>
            </a:r>
            <a:r>
              <a:rPr lang="en-US" altLang="ja-JP" sz="1400" b="1" u="sng" dirty="0">
                <a:latin typeface="Meiryo UI" panose="020B0604030504040204" pitchFamily="50" charset="-128"/>
                <a:ea typeface="Meiryo UI" panose="020B0604030504040204" pitchFamily="50" charset="-128"/>
              </a:rPr>
              <a:t>1.6</a:t>
            </a:r>
            <a:r>
              <a:rPr lang="ja-JP" altLang="en-US" sz="1400" b="1" u="sng" dirty="0">
                <a:latin typeface="Meiryo UI" panose="020B0604030504040204" pitchFamily="50" charset="-128"/>
                <a:ea typeface="Meiryo UI" panose="020B0604030504040204" pitchFamily="50" charset="-128"/>
              </a:rPr>
              <a:t>％程度、名目で</a:t>
            </a:r>
            <a:r>
              <a:rPr lang="en-US" altLang="ja-JP" sz="1400" b="1" u="sng" dirty="0">
                <a:latin typeface="Meiryo UI" panose="020B0604030504040204" pitchFamily="50" charset="-128"/>
                <a:ea typeface="Meiryo UI" panose="020B0604030504040204" pitchFamily="50" charset="-128"/>
              </a:rPr>
              <a:t>5.5</a:t>
            </a:r>
            <a:r>
              <a:rPr lang="ja-JP" altLang="en-US" sz="1400" b="1" u="sng" dirty="0">
                <a:latin typeface="Meiryo UI" panose="020B0604030504040204" pitchFamily="50" charset="-128"/>
                <a:ea typeface="Meiryo UI" panose="020B0604030504040204" pitchFamily="50" charset="-128"/>
              </a:rPr>
              <a:t>％程度</a:t>
            </a:r>
            <a:r>
              <a:rPr lang="ja-JP" altLang="en-US" sz="1400" dirty="0">
                <a:latin typeface="Meiryo UI" panose="020B0604030504040204" pitchFamily="50" charset="-128"/>
                <a:ea typeface="Meiryo UI" panose="020B0604030504040204" pitchFamily="50" charset="-128"/>
              </a:rPr>
              <a:t>と見込まれる。</a:t>
            </a:r>
          </a:p>
          <a:p>
            <a:pPr marL="285750" indent="-285750">
              <a:buFont typeface="Wingdings" panose="05000000000000000000" pitchFamily="2" charset="2"/>
              <a:buChar char="Ø"/>
            </a:pPr>
            <a:r>
              <a:rPr lang="ja-JP" altLang="en-US" sz="1400" b="1" u="sng" dirty="0">
                <a:latin typeface="Meiryo UI" panose="020B0604030504040204" pitchFamily="50" charset="-128"/>
                <a:ea typeface="Meiryo UI" panose="020B0604030504040204" pitchFamily="50" charset="-128"/>
              </a:rPr>
              <a:t>令和６年度</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2024</a:t>
            </a:r>
            <a:r>
              <a:rPr lang="ja-JP" altLang="en-US" sz="1400" dirty="0">
                <a:latin typeface="Meiryo UI" panose="020B0604030504040204" pitchFamily="50" charset="-128"/>
                <a:ea typeface="Meiryo UI" panose="020B0604030504040204" pitchFamily="50" charset="-128"/>
              </a:rPr>
              <a:t>年度）は、「デフレ完全脱却のための総合経済対策」の進捗に伴い、</a:t>
            </a:r>
            <a:r>
              <a:rPr lang="ja-JP" altLang="en-US" sz="1400" b="1" u="sng" dirty="0">
                <a:latin typeface="Meiryo UI" panose="020B0604030504040204" pitchFamily="50" charset="-128"/>
                <a:ea typeface="Meiryo UI" panose="020B0604030504040204" pitchFamily="50" charset="-128"/>
              </a:rPr>
              <a:t>個人消費や設備投資等の内需がけん引する形で</a:t>
            </a:r>
            <a:r>
              <a:rPr lang="ja-JP" altLang="en-US" sz="1400" dirty="0">
                <a:latin typeface="Meiryo UI" panose="020B0604030504040204" pitchFamily="50" charset="-128"/>
                <a:ea typeface="Meiryo UI" panose="020B0604030504040204" pitchFamily="50" charset="-128"/>
              </a:rPr>
              <a:t>、ＧＤＰ成長率は</a:t>
            </a:r>
            <a:r>
              <a:rPr lang="ja-JP" altLang="en-US" sz="1400" b="1" u="sng" dirty="0">
                <a:latin typeface="Meiryo UI" panose="020B0604030504040204" pitchFamily="50" charset="-128"/>
                <a:ea typeface="Meiryo UI" panose="020B0604030504040204" pitchFamily="50" charset="-128"/>
              </a:rPr>
              <a:t>実質で</a:t>
            </a:r>
            <a:r>
              <a:rPr lang="en-US" altLang="ja-JP" sz="1400" b="1" u="sng" dirty="0">
                <a:latin typeface="Meiryo UI" panose="020B0604030504040204" pitchFamily="50" charset="-128"/>
                <a:ea typeface="Meiryo UI" panose="020B0604030504040204" pitchFamily="50" charset="-128"/>
              </a:rPr>
              <a:t>1.3</a:t>
            </a:r>
            <a:r>
              <a:rPr lang="ja-JP" altLang="en-US" sz="1400" b="1" u="sng" dirty="0">
                <a:latin typeface="Meiryo UI" panose="020B0604030504040204" pitchFamily="50" charset="-128"/>
                <a:ea typeface="Meiryo UI" panose="020B0604030504040204" pitchFamily="50" charset="-128"/>
              </a:rPr>
              <a:t>％程度、名目で</a:t>
            </a:r>
            <a:r>
              <a:rPr lang="en-US" altLang="ja-JP" sz="1400" b="1" u="sng" dirty="0">
                <a:latin typeface="Meiryo UI" panose="020B0604030504040204" pitchFamily="50" charset="-128"/>
                <a:ea typeface="Meiryo UI" panose="020B0604030504040204" pitchFamily="50" charset="-128"/>
              </a:rPr>
              <a:t>3.0</a:t>
            </a:r>
            <a:r>
              <a:rPr lang="ja-JP" altLang="en-US" sz="1400" b="1" u="sng" dirty="0">
                <a:latin typeface="Meiryo UI" panose="020B0604030504040204" pitchFamily="50" charset="-128"/>
                <a:ea typeface="Meiryo UI" panose="020B0604030504040204" pitchFamily="50" charset="-128"/>
              </a:rPr>
              <a:t>％程度</a:t>
            </a:r>
            <a:r>
              <a:rPr lang="ja-JP" altLang="en-US" sz="1400" dirty="0">
                <a:latin typeface="Meiryo UI" panose="020B0604030504040204" pitchFamily="50" charset="-128"/>
                <a:ea typeface="Meiryo UI" panose="020B0604030504040204" pitchFamily="50" charset="-128"/>
              </a:rPr>
              <a:t>と見込まれる。</a:t>
            </a:r>
            <a:endParaRPr lang="en-US" altLang="ja-JP" sz="14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内閣府「令和５年度（</a:t>
            </a:r>
            <a:r>
              <a:rPr lang="en-US" altLang="ja-JP" sz="1100" dirty="0">
                <a:latin typeface="Meiryo UI" panose="020B0604030504040204" pitchFamily="50" charset="-128"/>
                <a:ea typeface="Meiryo UI" panose="020B0604030504040204" pitchFamily="50" charset="-128"/>
              </a:rPr>
              <a:t>2023</a:t>
            </a:r>
            <a:r>
              <a:rPr lang="ja-JP" altLang="en-US" sz="1100" dirty="0">
                <a:latin typeface="Meiryo UI" panose="020B0604030504040204" pitchFamily="50" charset="-128"/>
                <a:ea typeface="Meiryo UI" panose="020B0604030504040204" pitchFamily="50" charset="-128"/>
              </a:rPr>
              <a:t>年度）政府経済見通しの概要」）</a:t>
            </a:r>
          </a:p>
        </p:txBody>
      </p:sp>
      <p:pic>
        <p:nvPicPr>
          <p:cNvPr id="3" name="図 2">
            <a:extLst>
              <a:ext uri="{FF2B5EF4-FFF2-40B4-BE49-F238E27FC236}">
                <a16:creationId xmlns:a16="http://schemas.microsoft.com/office/drawing/2014/main" id="{912C8AB0-1E1C-E39A-FD71-B07B4CFD248F}"/>
              </a:ext>
            </a:extLst>
          </p:cNvPr>
          <p:cNvPicPr>
            <a:picLocks noChangeAspect="1"/>
          </p:cNvPicPr>
          <p:nvPr/>
        </p:nvPicPr>
        <p:blipFill>
          <a:blip r:embed="rId3"/>
          <a:stretch>
            <a:fillRect/>
          </a:stretch>
        </p:blipFill>
        <p:spPr>
          <a:xfrm>
            <a:off x="520314" y="2461028"/>
            <a:ext cx="8012126" cy="4143080"/>
          </a:xfrm>
          <a:prstGeom prst="rect">
            <a:avLst/>
          </a:prstGeom>
        </p:spPr>
      </p:pic>
    </p:spTree>
    <p:extLst>
      <p:ext uri="{BB962C8B-B14F-4D97-AF65-F5344CB8AC3E}">
        <p14:creationId xmlns:p14="http://schemas.microsoft.com/office/powerpoint/2010/main" val="877973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（参考）消費者物価指数、</a:t>
            </a:r>
            <a:r>
              <a:rPr lang="ja-JP" altLang="en-US" sz="20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為替相場の推移</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4882022" y="6592267"/>
            <a:ext cx="3996000" cy="180000"/>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出典：日本銀行「外国為替相場状況（日次）</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」（東京市場・スポット・中心相場）より作成</a:t>
            </a: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11</a:t>
            </a:fld>
            <a:endParaRPr lang="ja-JP" altLang="en-US" dirty="0"/>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95727" y="4076176"/>
            <a:ext cx="558445"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（円）</a:t>
            </a:r>
            <a:endParaRPr lang="en-US" altLang="ja-JP" sz="9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F8D4A0CB-DEE1-4647-985B-D1A2FA689496}"/>
              </a:ext>
            </a:extLst>
          </p:cNvPr>
          <p:cNvSpPr txBox="1"/>
          <p:nvPr/>
        </p:nvSpPr>
        <p:spPr>
          <a:xfrm>
            <a:off x="2285402" y="3999231"/>
            <a:ext cx="4762028"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ドル円相場の推移</a:t>
            </a:r>
          </a:p>
        </p:txBody>
      </p:sp>
      <p:sp>
        <p:nvSpPr>
          <p:cNvPr id="15" name="正方形/長方形 14">
            <a:extLst>
              <a:ext uri="{FF2B5EF4-FFF2-40B4-BE49-F238E27FC236}">
                <a16:creationId xmlns:a16="http://schemas.microsoft.com/office/drawing/2014/main" id="{08727470-7601-4D3E-9F83-A36A73DB211D}"/>
              </a:ext>
            </a:extLst>
          </p:cNvPr>
          <p:cNvSpPr/>
          <p:nvPr/>
        </p:nvSpPr>
        <p:spPr>
          <a:xfrm>
            <a:off x="130436" y="620688"/>
            <a:ext cx="8794772" cy="51141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月</a:t>
            </a:r>
            <a:r>
              <a:rPr lang="ja-JP" altLang="en-US" sz="1400" dirty="0">
                <a:solidFill>
                  <a:schemeClr val="tx1"/>
                </a:solidFill>
                <a:latin typeface="Meiryo UI" panose="020B0604030504040204" pitchFamily="50" charset="-128"/>
                <a:ea typeface="Meiryo UI" panose="020B0604030504040204" pitchFamily="50" charset="-128"/>
              </a:rPr>
              <a:t>のロシアによるウクライナ侵略を背景とした国際的な原材料価格の上昇に加え、円安の影響などから、日常生活に密接なエネルギー・食料品等の価格上昇が続き、高止まりしている。</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34CF59F8-A367-4EC1-83BF-5D400B8A4CCC}"/>
              </a:ext>
            </a:extLst>
          </p:cNvPr>
          <p:cNvSpPr txBox="1"/>
          <p:nvPr/>
        </p:nvSpPr>
        <p:spPr>
          <a:xfrm>
            <a:off x="3812028" y="3779420"/>
            <a:ext cx="5331972" cy="215444"/>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a:t>
            </a:r>
            <a:r>
              <a:rPr lang="en-US" altLang="zh-TW"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zh-TW"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年基準 大阪市消費者物価指数　</a:t>
            </a:r>
            <a:r>
              <a:rPr lang="en-US" altLang="zh-TW"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2023</a:t>
            </a:r>
            <a:r>
              <a:rPr lang="zh-TW"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zh-TW"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zh-TW"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zh-TW"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zh-TW"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zh-TW"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月速報</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」より作成　</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月は速報値</a:t>
            </a:r>
          </a:p>
        </p:txBody>
      </p:sp>
      <p:sp>
        <p:nvSpPr>
          <p:cNvPr id="18" name="テキスト ボックス 17">
            <a:extLst>
              <a:ext uri="{FF2B5EF4-FFF2-40B4-BE49-F238E27FC236}">
                <a16:creationId xmlns:a16="http://schemas.microsoft.com/office/drawing/2014/main" id="{F8D4A0CB-DEE1-4647-985B-D1A2FA689496}"/>
              </a:ext>
            </a:extLst>
          </p:cNvPr>
          <p:cNvSpPr txBox="1"/>
          <p:nvPr/>
        </p:nvSpPr>
        <p:spPr>
          <a:xfrm>
            <a:off x="2146808" y="1182810"/>
            <a:ext cx="4762028"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消費者物価指数（大阪市・総合）</a:t>
            </a:r>
          </a:p>
        </p:txBody>
      </p:sp>
      <p:graphicFrame>
        <p:nvGraphicFramePr>
          <p:cNvPr id="2" name="グラフ 1">
            <a:extLst>
              <a:ext uri="{FF2B5EF4-FFF2-40B4-BE49-F238E27FC236}">
                <a16:creationId xmlns:a16="http://schemas.microsoft.com/office/drawing/2014/main" id="{00000000-0008-0000-0000-000006000000}"/>
              </a:ext>
            </a:extLst>
          </p:cNvPr>
          <p:cNvGraphicFramePr>
            <a:graphicFrameLocks/>
          </p:cNvGraphicFramePr>
          <p:nvPr>
            <p:extLst>
              <p:ext uri="{D42A27DB-BD31-4B8C-83A1-F6EECF244321}">
                <p14:modId xmlns:p14="http://schemas.microsoft.com/office/powerpoint/2010/main" val="3552207830"/>
              </p:ext>
            </p:extLst>
          </p:nvPr>
        </p:nvGraphicFramePr>
        <p:xfrm>
          <a:off x="72127" y="1431671"/>
          <a:ext cx="9103187" cy="23955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980831741"/>
              </p:ext>
            </p:extLst>
          </p:nvPr>
        </p:nvGraphicFramePr>
        <p:xfrm>
          <a:off x="130436" y="4307008"/>
          <a:ext cx="8899051" cy="235839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70840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673719307"/>
              </p:ext>
            </p:extLst>
          </p:nvPr>
        </p:nvGraphicFramePr>
        <p:xfrm>
          <a:off x="4294854" y="4382182"/>
          <a:ext cx="4917206" cy="2467199"/>
        </p:xfrm>
        <a:graphic>
          <a:graphicData uri="http://schemas.openxmlformats.org/drawingml/2006/chart">
            <c:chart xmlns:c="http://schemas.openxmlformats.org/drawingml/2006/chart" xmlns:r="http://schemas.openxmlformats.org/officeDocument/2006/relationships" r:id="rId3"/>
          </a:graphicData>
        </a:graphic>
      </p:graphicFrame>
      <p:sp>
        <p:nvSpPr>
          <p:cNvPr id="25" name="テキスト ボックス 24">
            <a:extLst>
              <a:ext uri="{FF2B5EF4-FFF2-40B4-BE49-F238E27FC236}">
                <a16:creationId xmlns:a16="http://schemas.microsoft.com/office/drawing/2014/main" id="{F8D4A0CB-DEE1-4647-985B-D1A2FA689496}"/>
              </a:ext>
            </a:extLst>
          </p:cNvPr>
          <p:cNvSpPr txBox="1"/>
          <p:nvPr/>
        </p:nvSpPr>
        <p:spPr>
          <a:xfrm>
            <a:off x="6043102" y="4218997"/>
            <a:ext cx="1152128" cy="261610"/>
          </a:xfrm>
          <a:prstGeom prst="rect">
            <a:avLst/>
          </a:prstGeom>
          <a:noFill/>
        </p:spPr>
        <p:txBody>
          <a:bodyPr wrap="square" rtlCol="0">
            <a:spAutoFit/>
          </a:bodyPr>
          <a:lstStyle/>
          <a:p>
            <a:pPr lvl="0" defTabSz="742950">
              <a:defRPr/>
            </a:pPr>
            <a:r>
              <a:rPr lang="ja-JP" altLang="en-US" sz="1100" dirty="0">
                <a:latin typeface="Meiryo UI" panose="020B0604030504040204" pitchFamily="50" charset="-128"/>
                <a:ea typeface="Meiryo UI" panose="020B0604030504040204" pitchFamily="50" charset="-128"/>
              </a:rPr>
              <a:t>月別開催件数</a:t>
            </a:r>
            <a:endParaRPr kumimoji="1" lang="ja-JP" altLang="en-US" sz="11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cxnSp>
        <p:nvCxnSpPr>
          <p:cNvPr id="17" name="直線コネクタ 16"/>
          <p:cNvCxnSpPr/>
          <p:nvPr/>
        </p:nvCxnSpPr>
        <p:spPr>
          <a:xfrm flipV="1">
            <a:off x="65745" y="47334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3B58F61D-26BF-4AB9-ACFA-1A220C73C56B}"/>
              </a:ext>
            </a:extLst>
          </p:cNvPr>
          <p:cNvSpPr txBox="1"/>
          <p:nvPr/>
        </p:nvSpPr>
        <p:spPr>
          <a:xfrm>
            <a:off x="65745" y="541410"/>
            <a:ext cx="8970750" cy="69249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新型コロナウイルス感染症拡大に伴う大型イベント開催自粛要請を契機に、大小を問わず多くの</a:t>
            </a:r>
            <a:r>
              <a:rPr lang="en-US" altLang="ja-JP" sz="1300" dirty="0">
                <a:latin typeface="Meiryo UI" panose="020B0604030504040204" pitchFamily="50" charset="-128"/>
                <a:ea typeface="Meiryo UI" panose="020B0604030504040204" pitchFamily="50" charset="-128"/>
              </a:rPr>
              <a:t>MICE</a:t>
            </a:r>
            <a:r>
              <a:rPr lang="ja-JP" altLang="en-US" sz="1300" dirty="0">
                <a:latin typeface="Meiryo UI" panose="020B0604030504040204" pitchFamily="50" charset="-128"/>
                <a:ea typeface="Meiryo UI" panose="020B0604030504040204" pitchFamily="50" charset="-128"/>
              </a:rPr>
              <a:t>案件が中止・延期となった。</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インテックス大阪やグランキューブ大阪では、緊急事態宣言や大規模接種センター開設により催事等開催件数が</a:t>
            </a:r>
            <a:r>
              <a:rPr lang="en-US" altLang="ja-JP" sz="1300" dirty="0">
                <a:latin typeface="Meiryo UI" panose="020B0604030504040204" pitchFamily="50" charset="-128"/>
                <a:ea typeface="Meiryo UI" panose="020B0604030504040204" pitchFamily="50" charset="-128"/>
              </a:rPr>
              <a:t>0</a:t>
            </a:r>
            <a:r>
              <a:rPr lang="ja-JP" altLang="en-US" sz="1300" dirty="0">
                <a:latin typeface="Meiryo UI" panose="020B0604030504040204" pitchFamily="50" charset="-128"/>
                <a:ea typeface="Meiryo UI" panose="020B0604030504040204" pitchFamily="50" charset="-128"/>
              </a:rPr>
              <a:t>となるなど、大きな影響を受けていたが、</a:t>
            </a:r>
            <a:r>
              <a:rPr lang="en-US" altLang="ja-JP" sz="1300" dirty="0">
                <a:latin typeface="Meiryo UI" panose="020B0604030504040204" pitchFamily="50" charset="-128"/>
                <a:ea typeface="Meiryo UI" panose="020B0604030504040204" pitchFamily="50" charset="-128"/>
              </a:rPr>
              <a:t>2022</a:t>
            </a:r>
            <a:r>
              <a:rPr lang="ja-JP" altLang="en-US" sz="1300" dirty="0">
                <a:latin typeface="Meiryo UI" panose="020B0604030504040204" pitchFamily="50" charset="-128"/>
                <a:ea typeface="Meiryo UI" panose="020B0604030504040204" pitchFamily="50" charset="-128"/>
              </a:rPr>
              <a:t>年度から回復傾向にある。</a:t>
            </a:r>
            <a:endParaRPr lang="en-US" altLang="ja-JP" sz="13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F8D4A0CB-DEE1-4647-985B-D1A2FA689496}"/>
              </a:ext>
            </a:extLst>
          </p:cNvPr>
          <p:cNvSpPr txBox="1"/>
          <p:nvPr/>
        </p:nvSpPr>
        <p:spPr>
          <a:xfrm>
            <a:off x="333628" y="1268760"/>
            <a:ext cx="5298420" cy="292388"/>
          </a:xfrm>
          <a:prstGeom prst="rect">
            <a:avLst/>
          </a:prstGeom>
          <a:noFill/>
        </p:spPr>
        <p:txBody>
          <a:bodyPr wrap="square" rtlCol="0">
            <a:spAutoFit/>
          </a:bodyPr>
          <a:lstStyle/>
          <a:p>
            <a:pPr lvl="0" defTabSz="742950">
              <a:defRPr/>
            </a:pPr>
            <a:r>
              <a:rPr lang="ja-JP" altLang="en-US" sz="1300" b="1" dirty="0">
                <a:latin typeface="Meiryo UI" panose="020B0604030504040204" pitchFamily="50" charset="-128"/>
                <a:ea typeface="Meiryo UI" panose="020B0604030504040204" pitchFamily="50" charset="-128"/>
              </a:rPr>
              <a:t>＜インテックス大阪 催事等開催状況（インテックス大阪にヒアリング）＞</a:t>
            </a:r>
            <a:endParaRPr kumimoji="1" lang="ja-JP" altLang="en-US" sz="1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9" name="角丸四角形 28"/>
          <p:cNvSpPr/>
          <p:nvPr/>
        </p:nvSpPr>
        <p:spPr>
          <a:xfrm>
            <a:off x="-56792" y="-145223"/>
            <a:ext cx="9093287" cy="830628"/>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900" b="1" kern="100" dirty="0">
                <a:solidFill>
                  <a:schemeClr val="tx1"/>
                </a:solidFill>
                <a:ea typeface="Meiryo UI" panose="020B0604030504040204" pitchFamily="50" charset="-128"/>
                <a:cs typeface="Times New Roman" panose="02020603050405020304" pitchFamily="18" charset="0"/>
              </a:rPr>
              <a:t>（参考）ＭＩＣＥ関連施設</a:t>
            </a:r>
            <a:r>
              <a:rPr lang="ja-JP" altLang="en-US" sz="1600" b="1" kern="100" dirty="0">
                <a:solidFill>
                  <a:schemeClr val="tx1"/>
                </a:solidFill>
                <a:ea typeface="Meiryo UI" panose="020B0604030504040204" pitchFamily="50" charset="-128"/>
                <a:cs typeface="Times New Roman" panose="02020603050405020304" pitchFamily="18" charset="0"/>
              </a:rPr>
              <a:t>（インテックス大阪、グランキューブ大阪）</a:t>
            </a:r>
            <a:r>
              <a:rPr lang="ja-JP" altLang="en-US" sz="1900" b="1" kern="100" dirty="0">
                <a:solidFill>
                  <a:schemeClr val="tx1"/>
                </a:solidFill>
                <a:ea typeface="Meiryo UI" panose="020B0604030504040204" pitchFamily="50" charset="-128"/>
                <a:cs typeface="Times New Roman" panose="02020603050405020304" pitchFamily="18" charset="0"/>
              </a:rPr>
              <a:t>における催事等開催状況</a:t>
            </a:r>
            <a:endParaRPr lang="ja-JP" altLang="ja-JP" sz="1900" kern="100" dirty="0">
              <a:solidFill>
                <a:schemeClr val="tx1"/>
              </a:solidFill>
              <a:ea typeface="游明朝" panose="02020400000000000000" pitchFamily="18"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F8D4A0CB-DEE1-4647-985B-D1A2FA689496}"/>
              </a:ext>
            </a:extLst>
          </p:cNvPr>
          <p:cNvSpPr txBox="1"/>
          <p:nvPr/>
        </p:nvSpPr>
        <p:spPr>
          <a:xfrm>
            <a:off x="1569679" y="1555376"/>
            <a:ext cx="1331697"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年度別開催件数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F8D4A0CB-DEE1-4647-985B-D1A2FA689496}"/>
              </a:ext>
            </a:extLst>
          </p:cNvPr>
          <p:cNvSpPr txBox="1"/>
          <p:nvPr/>
        </p:nvSpPr>
        <p:spPr>
          <a:xfrm>
            <a:off x="103548" y="1590987"/>
            <a:ext cx="558241" cy="215444"/>
          </a:xfrm>
          <a:prstGeom prst="rect">
            <a:avLst/>
          </a:prstGeom>
          <a:noFill/>
        </p:spPr>
        <p:txBody>
          <a:bodyPr wrap="square" rtlCol="0">
            <a:spAutoFit/>
          </a:bodyPr>
          <a:lstStyle/>
          <a:p>
            <a:pPr lvl="0" defTabSz="742950">
              <a:defRPr/>
            </a:pPr>
            <a:r>
              <a:rPr lang="ja-JP" altLang="en-US" sz="800" dirty="0">
                <a:solidFill>
                  <a:prstClr val="black"/>
                </a:solidFill>
                <a:latin typeface="Meiryo UI" panose="020B0604030504040204" pitchFamily="50" charset="-128"/>
                <a:ea typeface="Meiryo UI" panose="020B0604030504040204" pitchFamily="50" charset="-128"/>
              </a:rPr>
              <a:t>（件）</a:t>
            </a:r>
            <a:endPar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F8D4A0CB-DEE1-4647-985B-D1A2FA689496}"/>
              </a:ext>
            </a:extLst>
          </p:cNvPr>
          <p:cNvSpPr txBox="1"/>
          <p:nvPr/>
        </p:nvSpPr>
        <p:spPr>
          <a:xfrm>
            <a:off x="65745" y="4076045"/>
            <a:ext cx="5462508" cy="292388"/>
          </a:xfrm>
          <a:prstGeom prst="rect">
            <a:avLst/>
          </a:prstGeom>
          <a:noFill/>
        </p:spPr>
        <p:txBody>
          <a:bodyPr wrap="square" rtlCol="0">
            <a:spAutoFit/>
          </a:bodyPr>
          <a:lstStyle/>
          <a:p>
            <a:pPr lvl="0" defTabSz="742950">
              <a:defRPr/>
            </a:pPr>
            <a:r>
              <a:rPr lang="ja-JP" altLang="en-US" sz="1300" b="1" dirty="0">
                <a:latin typeface="Meiryo UI" panose="020B0604030504040204" pitchFamily="50" charset="-128"/>
                <a:ea typeface="Meiryo UI" panose="020B0604030504040204" pitchFamily="50" charset="-128"/>
              </a:rPr>
              <a:t>＜グランキューブ大阪 催事等開催状況（グランキューブ大阪にヒアリング）＞</a:t>
            </a:r>
            <a:endParaRPr kumimoji="1" lang="ja-JP" altLang="en-US" sz="1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149529" y="4338893"/>
            <a:ext cx="558241" cy="215444"/>
          </a:xfrm>
          <a:prstGeom prst="rect">
            <a:avLst/>
          </a:prstGeom>
          <a:noFill/>
        </p:spPr>
        <p:txBody>
          <a:bodyPr wrap="square" rtlCol="0">
            <a:spAutoFit/>
          </a:bodyPr>
          <a:lstStyle/>
          <a:p>
            <a:pPr lvl="0" defTabSz="742950">
              <a:defRPr/>
            </a:pPr>
            <a:r>
              <a:rPr lang="ja-JP" altLang="en-US" sz="800" dirty="0">
                <a:solidFill>
                  <a:prstClr val="black"/>
                </a:solidFill>
                <a:latin typeface="Meiryo UI" panose="020B0604030504040204" pitchFamily="50" charset="-128"/>
                <a:ea typeface="Meiryo UI" panose="020B0604030504040204" pitchFamily="50" charset="-128"/>
              </a:rPr>
              <a:t>（件）</a:t>
            </a:r>
            <a:endPar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F8D4A0CB-DEE1-4647-985B-D1A2FA689496}"/>
              </a:ext>
            </a:extLst>
          </p:cNvPr>
          <p:cNvSpPr txBox="1"/>
          <p:nvPr/>
        </p:nvSpPr>
        <p:spPr>
          <a:xfrm>
            <a:off x="1661989" y="4329283"/>
            <a:ext cx="1331697"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年度別開催件数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F8D4A0CB-DEE1-4647-985B-D1A2FA689496}"/>
              </a:ext>
            </a:extLst>
          </p:cNvPr>
          <p:cNvSpPr txBox="1"/>
          <p:nvPr/>
        </p:nvSpPr>
        <p:spPr>
          <a:xfrm>
            <a:off x="4146370" y="4314717"/>
            <a:ext cx="558241" cy="215444"/>
          </a:xfrm>
          <a:prstGeom prst="rect">
            <a:avLst/>
          </a:prstGeom>
          <a:noFill/>
        </p:spPr>
        <p:txBody>
          <a:bodyPr wrap="square" rtlCol="0">
            <a:spAutoFit/>
          </a:bodyPr>
          <a:lstStyle/>
          <a:p>
            <a:pPr lvl="0" defTabSz="742950">
              <a:defRPr/>
            </a:pPr>
            <a:r>
              <a:rPr lang="ja-JP" altLang="en-US" sz="800" dirty="0">
                <a:solidFill>
                  <a:prstClr val="black"/>
                </a:solidFill>
                <a:latin typeface="Meiryo UI" panose="020B0604030504040204" pitchFamily="50" charset="-128"/>
                <a:ea typeface="Meiryo UI" panose="020B0604030504040204" pitchFamily="50" charset="-128"/>
              </a:rPr>
              <a:t>（件）</a:t>
            </a:r>
            <a:endPar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092452F1-2149-4A40-92C4-58B251501635}"/>
              </a:ext>
            </a:extLst>
          </p:cNvPr>
          <p:cNvSpPr/>
          <p:nvPr/>
        </p:nvSpPr>
        <p:spPr>
          <a:xfrm>
            <a:off x="5857295" y="4454825"/>
            <a:ext cx="1217016" cy="26161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600" dirty="0">
                <a:latin typeface="Meiryo UI" panose="020B0604030504040204" pitchFamily="50" charset="-128"/>
                <a:ea typeface="Meiryo UI" panose="020B0604030504040204" pitchFamily="50" charset="-128"/>
              </a:rPr>
              <a:t>2021</a:t>
            </a:r>
            <a:r>
              <a:rPr kumimoji="1" lang="ja-JP" altLang="en-US" sz="600" dirty="0">
                <a:latin typeface="Meiryo UI" panose="020B0604030504040204" pitchFamily="50" charset="-128"/>
                <a:ea typeface="Meiryo UI" panose="020B0604030504040204" pitchFamily="50" charset="-128"/>
              </a:rPr>
              <a:t>年</a:t>
            </a:r>
            <a:r>
              <a:rPr lang="en-US" altLang="ja-JP" sz="600" dirty="0">
                <a:latin typeface="Meiryo UI" panose="020B0604030504040204" pitchFamily="50" charset="-128"/>
                <a:ea typeface="Meiryo UI" panose="020B0604030504040204" pitchFamily="50" charset="-128"/>
              </a:rPr>
              <a:t>5</a:t>
            </a:r>
            <a:r>
              <a:rPr kumimoji="1" lang="ja-JP" altLang="en-US" sz="600" dirty="0">
                <a:latin typeface="Meiryo UI" panose="020B0604030504040204" pitchFamily="50" charset="-128"/>
                <a:ea typeface="Meiryo UI" panose="020B0604030504040204" pitchFamily="50" charset="-128"/>
              </a:rPr>
              <a:t>月</a:t>
            </a:r>
            <a:r>
              <a:rPr kumimoji="1" lang="en-US" altLang="ja-JP" sz="600" dirty="0">
                <a:latin typeface="Meiryo UI" panose="020B0604030504040204" pitchFamily="50" charset="-128"/>
                <a:ea typeface="Meiryo UI" panose="020B0604030504040204" pitchFamily="50" charset="-128"/>
              </a:rPr>
              <a:t>17</a:t>
            </a:r>
            <a:r>
              <a:rPr lang="ja-JP" altLang="en-US" sz="600" dirty="0">
                <a:latin typeface="Meiryo UI" panose="020B0604030504040204" pitchFamily="50" charset="-128"/>
                <a:ea typeface="Meiryo UI" panose="020B0604030504040204" pitchFamily="50" charset="-128"/>
              </a:rPr>
              <a:t>日</a:t>
            </a:r>
            <a:r>
              <a:rPr kumimoji="1" lang="ja-JP" altLang="en-US" sz="600" dirty="0">
                <a:latin typeface="Meiryo UI" panose="020B0604030504040204" pitchFamily="50" charset="-128"/>
                <a:ea typeface="Meiryo UI" panose="020B0604030504040204" pitchFamily="50" charset="-128"/>
              </a:rPr>
              <a:t>～</a:t>
            </a:r>
            <a:r>
              <a:rPr kumimoji="1" lang="en-US" altLang="ja-JP" sz="600" dirty="0">
                <a:latin typeface="Meiryo UI" panose="020B0604030504040204" pitchFamily="50" charset="-128"/>
                <a:ea typeface="Meiryo UI" panose="020B0604030504040204" pitchFamily="50" charset="-128"/>
              </a:rPr>
              <a:t>11</a:t>
            </a:r>
            <a:r>
              <a:rPr kumimoji="1" lang="ja-JP" altLang="en-US" sz="600" dirty="0">
                <a:latin typeface="Meiryo UI" panose="020B0604030504040204" pitchFamily="50" charset="-128"/>
                <a:ea typeface="Meiryo UI" panose="020B0604030504040204" pitchFamily="50" charset="-128"/>
              </a:rPr>
              <a:t>月</a:t>
            </a:r>
            <a:r>
              <a:rPr kumimoji="1" lang="en-US" altLang="ja-JP" sz="600" dirty="0">
                <a:latin typeface="Meiryo UI" panose="020B0604030504040204" pitchFamily="50" charset="-128"/>
                <a:ea typeface="Meiryo UI" panose="020B0604030504040204" pitchFamily="50" charset="-128"/>
              </a:rPr>
              <a:t>30</a:t>
            </a:r>
            <a:r>
              <a:rPr kumimoji="1" lang="ja-JP" altLang="en-US" sz="600" dirty="0">
                <a:latin typeface="Meiryo UI" panose="020B0604030504040204" pitchFamily="50" charset="-128"/>
                <a:ea typeface="Meiryo UI" panose="020B0604030504040204" pitchFamily="50" charset="-128"/>
              </a:rPr>
              <a:t>日</a:t>
            </a:r>
            <a:endParaRPr kumimoji="1" lang="en-US" altLang="ja-JP" sz="600" dirty="0">
              <a:latin typeface="Meiryo UI" panose="020B0604030504040204" pitchFamily="50" charset="-128"/>
              <a:ea typeface="Meiryo UI" panose="020B0604030504040204" pitchFamily="50" charset="-128"/>
            </a:endParaRPr>
          </a:p>
          <a:p>
            <a:pPr algn="ctr"/>
            <a:r>
              <a:rPr lang="ja-JP" altLang="en-US" sz="600" dirty="0">
                <a:latin typeface="Meiryo UI" panose="020B0604030504040204" pitchFamily="50" charset="-128"/>
                <a:ea typeface="Meiryo UI" panose="020B0604030504040204" pitchFamily="50" charset="-128"/>
              </a:rPr>
              <a:t>大規模接種センター開設</a:t>
            </a:r>
            <a:endParaRPr kumimoji="1" lang="ja-JP" altLang="en-US" sz="6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8D4A0CB-DEE1-4647-985B-D1A2FA689496}"/>
              </a:ext>
            </a:extLst>
          </p:cNvPr>
          <p:cNvSpPr txBox="1"/>
          <p:nvPr/>
        </p:nvSpPr>
        <p:spPr>
          <a:xfrm>
            <a:off x="4100643" y="1585840"/>
            <a:ext cx="558241" cy="215444"/>
          </a:xfrm>
          <a:prstGeom prst="rect">
            <a:avLst/>
          </a:prstGeom>
          <a:noFill/>
        </p:spPr>
        <p:txBody>
          <a:bodyPr wrap="square" rtlCol="0">
            <a:spAutoFit/>
          </a:bodyPr>
          <a:lstStyle/>
          <a:p>
            <a:pPr lvl="0" defTabSz="742950">
              <a:defRPr/>
            </a:pPr>
            <a:r>
              <a:rPr lang="ja-JP" altLang="en-US" sz="800" dirty="0">
                <a:solidFill>
                  <a:prstClr val="black"/>
                </a:solidFill>
                <a:latin typeface="Meiryo UI" panose="020B0604030504040204" pitchFamily="50" charset="-128"/>
                <a:ea typeface="Meiryo UI" panose="020B0604030504040204" pitchFamily="50" charset="-128"/>
              </a:rPr>
              <a:t>（件）</a:t>
            </a:r>
            <a:endPar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F8D4A0CB-DEE1-4647-985B-D1A2FA689496}"/>
              </a:ext>
            </a:extLst>
          </p:cNvPr>
          <p:cNvSpPr txBox="1"/>
          <p:nvPr/>
        </p:nvSpPr>
        <p:spPr>
          <a:xfrm>
            <a:off x="6043102" y="1562757"/>
            <a:ext cx="1152128"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月別開催件数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12</a:t>
            </a:fld>
            <a:endParaRPr lang="ja-JP" altLang="en-US" dirty="0"/>
          </a:p>
        </p:txBody>
      </p:sp>
      <p:graphicFrame>
        <p:nvGraphicFramePr>
          <p:cNvPr id="35" name="グラフ 34"/>
          <p:cNvGraphicFramePr>
            <a:graphicFrameLocks/>
          </p:cNvGraphicFramePr>
          <p:nvPr>
            <p:extLst>
              <p:ext uri="{D42A27DB-BD31-4B8C-83A1-F6EECF244321}">
                <p14:modId xmlns:p14="http://schemas.microsoft.com/office/powerpoint/2010/main" val="1629820930"/>
              </p:ext>
            </p:extLst>
          </p:nvPr>
        </p:nvGraphicFramePr>
        <p:xfrm>
          <a:off x="46789" y="4495963"/>
          <a:ext cx="4155049" cy="247583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グラフ 3">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21369261"/>
              </p:ext>
            </p:extLst>
          </p:nvPr>
        </p:nvGraphicFramePr>
        <p:xfrm>
          <a:off x="4228450" y="1781001"/>
          <a:ext cx="4881556" cy="222406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 name="グラフ 5">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3334325256"/>
              </p:ext>
            </p:extLst>
          </p:nvPr>
        </p:nvGraphicFramePr>
        <p:xfrm>
          <a:off x="179512" y="1738589"/>
          <a:ext cx="3707456" cy="205045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04752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286074323"/>
              </p:ext>
            </p:extLst>
          </p:nvPr>
        </p:nvGraphicFramePr>
        <p:xfrm>
          <a:off x="46649" y="1484784"/>
          <a:ext cx="9061854" cy="4677316"/>
        </p:xfrm>
        <a:graphic>
          <a:graphicData uri="http://schemas.openxmlformats.org/drawingml/2006/table">
            <a:tbl>
              <a:tblPr firstRow="1" bandRow="1">
                <a:tableStyleId>{5C22544A-7EE6-4342-B048-85BDC9FD1C3A}</a:tableStyleId>
              </a:tblPr>
              <a:tblGrid>
                <a:gridCol w="9061854">
                  <a:extLst>
                    <a:ext uri="{9D8B030D-6E8A-4147-A177-3AD203B41FA5}">
                      <a16:colId xmlns:a16="http://schemas.microsoft.com/office/drawing/2014/main" val="2057904153"/>
                    </a:ext>
                  </a:extLst>
                </a:gridCol>
              </a:tblGrid>
              <a:tr h="432048">
                <a:tc>
                  <a:txBody>
                    <a:bodyPr/>
                    <a:lstStyle/>
                    <a:p>
                      <a:pPr algn="ctr"/>
                      <a:r>
                        <a:rPr lang="ja-JP" altLang="en-US" sz="1200" b="1" spc="0" baseline="0" dirty="0">
                          <a:latin typeface="Meiryo UI" panose="020B0604030504040204" pitchFamily="50" charset="-128"/>
                          <a:ea typeface="Meiryo UI" panose="020B0604030504040204" pitchFamily="50" charset="-128"/>
                        </a:rPr>
                        <a:t>「世界の都市総合力ランキング </a:t>
                      </a:r>
                      <a:r>
                        <a:rPr lang="en-US" altLang="ja-JP" sz="1200" b="1" spc="0" baseline="0" dirty="0">
                          <a:latin typeface="Meiryo UI" panose="020B0604030504040204" pitchFamily="50" charset="-128"/>
                          <a:ea typeface="Meiryo UI" panose="020B0604030504040204" pitchFamily="50" charset="-128"/>
                        </a:rPr>
                        <a:t>2023</a:t>
                      </a:r>
                      <a:r>
                        <a:rPr lang="ja-JP" altLang="en-US" sz="1200" b="1" spc="0" baseline="0" dirty="0">
                          <a:latin typeface="Meiryo UI" panose="020B0604030504040204" pitchFamily="50" charset="-128"/>
                          <a:ea typeface="Meiryo UI" panose="020B0604030504040204" pitchFamily="50" charset="-128"/>
                        </a:rPr>
                        <a:t>」（</a:t>
                      </a:r>
                      <a:r>
                        <a:rPr lang="ja-JP" altLang="en-US" sz="1200" spc="0" baseline="0" dirty="0">
                          <a:latin typeface="Meiryo UI" panose="020B0604030504040204" pitchFamily="50" charset="-128"/>
                          <a:ea typeface="Meiryo UI" panose="020B0604030504040204" pitchFamily="50" charset="-128"/>
                        </a:rPr>
                        <a:t>森記念財団都市戦略研究所）</a:t>
                      </a:r>
                      <a:endParaRPr kumimoji="1" lang="ja-JP" altLang="en-US" sz="1200" spc="0" baseline="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7015611"/>
                  </a:ext>
                </a:extLst>
              </a:tr>
              <a:tr h="4245268">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6058778"/>
                  </a:ext>
                </a:extLst>
              </a:tr>
            </a:tbl>
          </a:graphicData>
        </a:graphic>
      </p:graphicFrame>
      <p:sp>
        <p:nvSpPr>
          <p:cNvPr id="37" name="テキスト ボックス 36"/>
          <p:cNvSpPr txBox="1"/>
          <p:nvPr/>
        </p:nvSpPr>
        <p:spPr>
          <a:xfrm>
            <a:off x="83224" y="746120"/>
            <a:ext cx="8776102" cy="738664"/>
          </a:xfrm>
          <a:prstGeom prst="rect">
            <a:avLst/>
          </a:prstGeom>
          <a:noFill/>
          <a:ln>
            <a:noFill/>
          </a:ln>
        </p:spPr>
        <p:txBody>
          <a:bodyPr wrap="square" rIns="72000"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シンクタンク等による大阪のポジション、強い分野、今後の方向性等の分析を整理</a:t>
            </a: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総合的な評価では</a:t>
            </a:r>
            <a:r>
              <a:rPr lang="en-US" altLang="ja-JP" sz="1400" dirty="0">
                <a:latin typeface="Meiryo UI" panose="020B0604030504040204" pitchFamily="50" charset="-128"/>
                <a:ea typeface="Meiryo UI" panose="020B0604030504040204" pitchFamily="50" charset="-128"/>
              </a:rPr>
              <a:t>48</a:t>
            </a:r>
            <a:r>
              <a:rPr lang="ja-JP" altLang="en-US" sz="1400" dirty="0">
                <a:latin typeface="Meiryo UI" panose="020B0604030504040204" pitchFamily="50" charset="-128"/>
                <a:ea typeface="Meiryo UI" panose="020B0604030504040204" pitchFamily="50" charset="-128"/>
              </a:rPr>
              <a:t>都市中</a:t>
            </a:r>
            <a:r>
              <a:rPr lang="en-US" altLang="ja-JP" sz="1400" dirty="0">
                <a:latin typeface="Meiryo UI" panose="020B0604030504040204" pitchFamily="50" charset="-128"/>
                <a:ea typeface="Meiryo UI" panose="020B0604030504040204" pitchFamily="50" charset="-128"/>
              </a:rPr>
              <a:t>37</a:t>
            </a:r>
            <a:r>
              <a:rPr lang="ja-JP" altLang="en-US" sz="1400" dirty="0">
                <a:latin typeface="Meiryo UI" panose="020B0604030504040204" pitchFamily="50" charset="-128"/>
                <a:ea typeface="Meiryo UI" panose="020B0604030504040204" pitchFamily="50" charset="-128"/>
              </a:rPr>
              <a:t>位。比較的優位なものは、「研究・開発」、「居住」の指標</a:t>
            </a:r>
            <a:br>
              <a:rPr lang="en-US" altLang="ja-JP" sz="1400" dirty="0">
                <a:latin typeface="Meiryo UI" panose="020B0604030504040204" pitchFamily="50" charset="-128"/>
                <a:ea typeface="Meiryo UI" panose="020B0604030504040204" pitchFamily="50" charset="-128"/>
              </a:rPr>
            </a:br>
            <a:endParaRPr lang="ja-JP" altLang="en-US" sz="1400" dirty="0">
              <a:latin typeface="Meiryo UI" panose="020B0604030504040204" pitchFamily="50" charset="-128"/>
              <a:ea typeface="Meiryo UI" panose="020B0604030504040204" pitchFamily="50" charset="-128"/>
            </a:endParaRPr>
          </a:p>
        </p:txBody>
      </p:sp>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（参考）シンクタンク等による大阪のポジション分析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3" name="タイトル 1">
            <a:extLst>
              <a:ext uri="{FF2B5EF4-FFF2-40B4-BE49-F238E27FC236}">
                <a16:creationId xmlns:a16="http://schemas.microsoft.com/office/drawing/2014/main" id="{DE182360-8E57-4CFB-9AED-F7A852E0EBA9}"/>
              </a:ext>
            </a:extLst>
          </p:cNvPr>
          <p:cNvSpPr txBox="1">
            <a:spLocks/>
          </p:cNvSpPr>
          <p:nvPr/>
        </p:nvSpPr>
        <p:spPr>
          <a:xfrm>
            <a:off x="3203848" y="6091810"/>
            <a:ext cx="5917117" cy="389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lnSpc>
                <a:spcPts val="1800"/>
              </a:lnSpc>
              <a:tabLst>
                <a:tab pos="7261225" algn="l"/>
              </a:tabLst>
            </a:pPr>
            <a:r>
              <a:rPr lang="ja-JP" altLang="en-US" sz="800" dirty="0">
                <a:latin typeface="Meiryo UI" panose="020B0604030504040204" pitchFamily="50" charset="-128"/>
                <a:ea typeface="Meiryo UI" panose="020B0604030504040204" pitchFamily="50" charset="-128"/>
              </a:rPr>
              <a:t>出典：森記念財団 都市戦略研究所「世界の都市総合力ランキング</a:t>
            </a:r>
            <a:r>
              <a:rPr lang="en-US" altLang="ja-JP" sz="800" dirty="0">
                <a:latin typeface="Meiryo UI" panose="020B0604030504040204" pitchFamily="50" charset="-128"/>
                <a:ea typeface="Meiryo UI" panose="020B0604030504040204" pitchFamily="50" charset="-128"/>
              </a:rPr>
              <a:t>2023</a:t>
            </a:r>
            <a:r>
              <a:rPr lang="ja-JP" altLang="en-US" sz="800" dirty="0">
                <a:latin typeface="Meiryo UI" panose="020B0604030504040204" pitchFamily="50" charset="-128"/>
                <a:ea typeface="Meiryo UI" panose="020B0604030504040204" pitchFamily="50" charset="-128"/>
              </a:rPr>
              <a:t>」より作成</a:t>
            </a:r>
          </a:p>
        </p:txBody>
      </p:sp>
      <p:sp>
        <p:nvSpPr>
          <p:cNvPr id="19" name="正方形/長方形 18"/>
          <p:cNvSpPr/>
          <p:nvPr/>
        </p:nvSpPr>
        <p:spPr>
          <a:xfrm>
            <a:off x="4975835" y="2038669"/>
            <a:ext cx="1512168" cy="259045"/>
          </a:xfrm>
          <a:prstGeom prst="rect">
            <a:avLst/>
          </a:prstGeom>
        </p:spPr>
        <p:txBody>
          <a:bodyPr wrap="square">
            <a:spAutoFit/>
          </a:bodyPr>
          <a:lstStyle/>
          <a:p>
            <a:pPr algn="just">
              <a:lnSpc>
                <a:spcPts val="1292"/>
              </a:lnSpc>
            </a:pPr>
            <a:r>
              <a:rPr lang="ja-JP"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【総合ランキング</a:t>
            </a:r>
            <a:r>
              <a:rPr lang="en-US"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2023</a:t>
            </a:r>
            <a:r>
              <a:rPr lang="ja-JP"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0" name="表 19"/>
          <p:cNvGraphicFramePr>
            <a:graphicFrameLocks noGrp="1"/>
          </p:cNvGraphicFramePr>
          <p:nvPr>
            <p:extLst>
              <p:ext uri="{D42A27DB-BD31-4B8C-83A1-F6EECF244321}">
                <p14:modId xmlns:p14="http://schemas.microsoft.com/office/powerpoint/2010/main" val="606980936"/>
              </p:ext>
            </p:extLst>
          </p:nvPr>
        </p:nvGraphicFramePr>
        <p:xfrm>
          <a:off x="85195" y="2332255"/>
          <a:ext cx="4990861" cy="3469590"/>
        </p:xfrm>
        <a:graphic>
          <a:graphicData uri="http://schemas.openxmlformats.org/drawingml/2006/table">
            <a:tbl>
              <a:tblPr firstRow="1" bandRow="1">
                <a:tableStyleId>{5C22544A-7EE6-4342-B048-85BDC9FD1C3A}</a:tableStyleId>
              </a:tblPr>
              <a:tblGrid>
                <a:gridCol w="237817">
                  <a:extLst>
                    <a:ext uri="{9D8B030D-6E8A-4147-A177-3AD203B41FA5}">
                      <a16:colId xmlns:a16="http://schemas.microsoft.com/office/drawing/2014/main" val="1052057688"/>
                    </a:ext>
                  </a:extLst>
                </a:gridCol>
                <a:gridCol w="1080892">
                  <a:extLst>
                    <a:ext uri="{9D8B030D-6E8A-4147-A177-3AD203B41FA5}">
                      <a16:colId xmlns:a16="http://schemas.microsoft.com/office/drawing/2014/main" val="1749024667"/>
                    </a:ext>
                  </a:extLst>
                </a:gridCol>
                <a:gridCol w="576064">
                  <a:extLst>
                    <a:ext uri="{9D8B030D-6E8A-4147-A177-3AD203B41FA5}">
                      <a16:colId xmlns:a16="http://schemas.microsoft.com/office/drawing/2014/main" val="729998080"/>
                    </a:ext>
                  </a:extLst>
                </a:gridCol>
                <a:gridCol w="792088">
                  <a:extLst>
                    <a:ext uri="{9D8B030D-6E8A-4147-A177-3AD203B41FA5}">
                      <a16:colId xmlns:a16="http://schemas.microsoft.com/office/drawing/2014/main" val="1249636325"/>
                    </a:ext>
                  </a:extLst>
                </a:gridCol>
                <a:gridCol w="576000">
                  <a:extLst>
                    <a:ext uri="{9D8B030D-6E8A-4147-A177-3AD203B41FA5}">
                      <a16:colId xmlns:a16="http://schemas.microsoft.com/office/drawing/2014/main" val="2302034602"/>
                    </a:ext>
                  </a:extLst>
                </a:gridCol>
                <a:gridCol w="576000">
                  <a:extLst>
                    <a:ext uri="{9D8B030D-6E8A-4147-A177-3AD203B41FA5}">
                      <a16:colId xmlns:a16="http://schemas.microsoft.com/office/drawing/2014/main" val="1825422729"/>
                    </a:ext>
                  </a:extLst>
                </a:gridCol>
                <a:gridCol w="576000">
                  <a:extLst>
                    <a:ext uri="{9D8B030D-6E8A-4147-A177-3AD203B41FA5}">
                      <a16:colId xmlns:a16="http://schemas.microsoft.com/office/drawing/2014/main" val="3054753651"/>
                    </a:ext>
                  </a:extLst>
                </a:gridCol>
                <a:gridCol w="576000">
                  <a:extLst>
                    <a:ext uri="{9D8B030D-6E8A-4147-A177-3AD203B41FA5}">
                      <a16:colId xmlns:a16="http://schemas.microsoft.com/office/drawing/2014/main" val="11879693"/>
                    </a:ext>
                  </a:extLst>
                </a:gridCol>
              </a:tblGrid>
              <a:tr h="453510">
                <a:tc gridSpan="2">
                  <a:txBody>
                    <a:bodyPr/>
                    <a:lstStyle/>
                    <a:p>
                      <a:endParaRPr kumimoji="1" lang="ja-JP" altLang="en-US" b="0" dirty="0"/>
                    </a:p>
                  </a:txBody>
                  <a:tcPr anchor="ctr"/>
                </a:tc>
                <a:tc hMerge="1">
                  <a:txBody>
                    <a:bodyPr/>
                    <a:lstStyle/>
                    <a:p>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2023</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b="0" dirty="0">
                          <a:latin typeface="Meiryo UI" panose="020B0604030504040204" pitchFamily="50" charset="-128"/>
                          <a:ea typeface="Meiryo UI" panose="020B0604030504040204" pitchFamily="50" charset="-128"/>
                        </a:rPr>
                        <a:t>前年からの</a:t>
                      </a:r>
                      <a:endParaRPr kumimoji="1" lang="en-US" altLang="ja-JP" sz="1050" b="0" dirty="0">
                        <a:latin typeface="Meiryo UI" panose="020B0604030504040204" pitchFamily="50" charset="-128"/>
                        <a:ea typeface="Meiryo UI" panose="020B0604030504040204" pitchFamily="50" charset="-128"/>
                      </a:endParaRPr>
                    </a:p>
                    <a:p>
                      <a:pPr algn="ctr"/>
                      <a:r>
                        <a:rPr kumimoji="1" lang="ja-JP" altLang="en-US" sz="1050" b="0" dirty="0">
                          <a:latin typeface="Meiryo UI" panose="020B0604030504040204" pitchFamily="50" charset="-128"/>
                          <a:ea typeface="Meiryo UI" panose="020B0604030504040204" pitchFamily="50" charset="-128"/>
                        </a:rPr>
                        <a:t>変動</a:t>
                      </a:r>
                      <a:endParaRPr kumimoji="1" lang="ja-JP" altLang="en-US" sz="18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1" dirty="0">
                          <a:latin typeface="Meiryo UI" panose="020B0604030504040204" pitchFamily="50" charset="-128"/>
                          <a:ea typeface="Meiryo UI" panose="020B0604030504040204" pitchFamily="50" charset="-128"/>
                        </a:rPr>
                        <a:t>2022</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0" dirty="0">
                          <a:latin typeface="Meiryo UI" panose="020B0604030504040204" pitchFamily="50" charset="-128"/>
                          <a:ea typeface="Meiryo UI" panose="020B0604030504040204" pitchFamily="50" charset="-128"/>
                        </a:rPr>
                        <a:t>2021</a:t>
                      </a:r>
                      <a:endParaRPr kumimoji="1" lang="ja-JP" altLang="en-US"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0" dirty="0">
                          <a:latin typeface="Meiryo UI" panose="020B0604030504040204" pitchFamily="50" charset="-128"/>
                          <a:ea typeface="Meiryo UI" panose="020B0604030504040204" pitchFamily="50" charset="-128"/>
                        </a:rPr>
                        <a:t>2020</a:t>
                      </a:r>
                      <a:endParaRPr kumimoji="1" lang="ja-JP" altLang="en-US"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0" dirty="0">
                          <a:latin typeface="Meiryo UI" panose="020B0604030504040204" pitchFamily="50" charset="-128"/>
                          <a:ea typeface="Meiryo UI" panose="020B0604030504040204" pitchFamily="50" charset="-128"/>
                        </a:rPr>
                        <a:t>2019</a:t>
                      </a:r>
                      <a:endParaRPr kumimoji="1" lang="ja-JP" altLang="en-US" sz="105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77442923"/>
                  </a:ext>
                </a:extLst>
              </a:tr>
              <a:tr h="629253">
                <a:tc gridSpan="2">
                  <a:txBody>
                    <a:bodyPr/>
                    <a:lstStyle/>
                    <a:p>
                      <a:pPr algn="ctr"/>
                      <a:endParaRPr kumimoji="1" lang="en-US" altLang="ja-JP" sz="1200" b="0" u="sng" dirty="0">
                        <a:latin typeface="Meiryo UI" panose="020B0604030504040204" pitchFamily="50" charset="-128"/>
                        <a:ea typeface="Meiryo UI" panose="020B0604030504040204" pitchFamily="50" charset="-128"/>
                      </a:endParaRPr>
                    </a:p>
                    <a:p>
                      <a:pPr algn="ctr"/>
                      <a:r>
                        <a:rPr kumimoji="1" lang="ja-JP" altLang="en-US" sz="1200" b="1" u="sng" dirty="0">
                          <a:latin typeface="Meiryo UI" panose="020B0604030504040204" pitchFamily="50" charset="-128"/>
                          <a:ea typeface="Meiryo UI" panose="020B0604030504040204" pitchFamily="50" charset="-128"/>
                        </a:rPr>
                        <a:t>総合ランキング</a:t>
                      </a:r>
                      <a:endParaRPr kumimoji="1" lang="en-US" altLang="ja-JP" sz="1200" b="1" u="sng" dirty="0">
                        <a:latin typeface="Meiryo UI" panose="020B0604030504040204" pitchFamily="50" charset="-128"/>
                        <a:ea typeface="Meiryo UI" panose="020B0604030504040204" pitchFamily="50" charset="-128"/>
                      </a:endParaRPr>
                    </a:p>
                    <a:p>
                      <a:pPr algn="ctr"/>
                      <a:endParaRPr kumimoji="1" lang="ja-JP" altLang="en-US" sz="1200" b="0" u="sng"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en-US" altLang="ja-JP" sz="1200" b="1" u="sng" dirty="0">
                          <a:latin typeface="Meiryo UI" panose="020B0604030504040204" pitchFamily="50" charset="-128"/>
                          <a:ea typeface="Meiryo UI" panose="020B0604030504040204" pitchFamily="50" charset="-128"/>
                        </a:rPr>
                        <a:t>37</a:t>
                      </a:r>
                      <a:r>
                        <a:rPr kumimoji="1" lang="ja-JP" altLang="en-US" sz="1200" b="1" u="sng" dirty="0">
                          <a:latin typeface="Meiryo UI" panose="020B0604030504040204" pitchFamily="50" charset="-128"/>
                          <a:ea typeface="Meiryo UI" panose="020B0604030504040204" pitchFamily="50" charset="-128"/>
                        </a:rPr>
                        <a:t>位</a:t>
                      </a:r>
                    </a:p>
                  </a:txBody>
                  <a:tcPr anchor="ctr"/>
                </a:tc>
                <a:tc>
                  <a:txBody>
                    <a:bodyPr/>
                    <a:lstStyle/>
                    <a:p>
                      <a:pPr algn="ctr"/>
                      <a:r>
                        <a:rPr kumimoji="1" lang="en-US" altLang="ja-JP" sz="1200" b="0" u="none" dirty="0">
                          <a:latin typeface="Meiryo UI" panose="020B0604030504040204" pitchFamily="50" charset="-128"/>
                          <a:ea typeface="Meiryo UI" panose="020B0604030504040204" pitchFamily="50" charset="-128"/>
                        </a:rPr>
                        <a:t>―</a:t>
                      </a:r>
                      <a:endParaRPr kumimoji="1" lang="ja-JP" altLang="en-US" sz="120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u="none" dirty="0">
                          <a:latin typeface="Meiryo UI" panose="020B0604030504040204" pitchFamily="50" charset="-128"/>
                          <a:ea typeface="Meiryo UI" panose="020B0604030504040204" pitchFamily="50" charset="-128"/>
                        </a:rPr>
                        <a:t>37</a:t>
                      </a:r>
                      <a:r>
                        <a:rPr kumimoji="1" lang="ja-JP" altLang="en-US" sz="1200" b="0" u="none" dirty="0">
                          <a:latin typeface="Meiryo UI" panose="020B0604030504040204" pitchFamily="50" charset="-128"/>
                          <a:ea typeface="Meiryo UI" panose="020B0604030504040204" pitchFamily="50" charset="-128"/>
                        </a:rPr>
                        <a:t>位</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36</a:t>
                      </a:r>
                      <a:r>
                        <a:rPr kumimoji="1" lang="ja-JP" altLang="en-US" sz="1200" b="0" dirty="0">
                          <a:latin typeface="Meiryo UI" panose="020B0604030504040204" pitchFamily="50" charset="-128"/>
                          <a:ea typeface="Meiryo UI" panose="020B0604030504040204" pitchFamily="50" charset="-128"/>
                        </a:rPr>
                        <a:t>位</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33</a:t>
                      </a:r>
                      <a:r>
                        <a:rPr kumimoji="1" lang="ja-JP" altLang="en-US" sz="1200" b="0" dirty="0">
                          <a:latin typeface="Meiryo UI" panose="020B0604030504040204" pitchFamily="50" charset="-128"/>
                          <a:ea typeface="Meiryo UI" panose="020B0604030504040204" pitchFamily="50" charset="-128"/>
                        </a:rPr>
                        <a:t>位</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29</a:t>
                      </a:r>
                      <a:r>
                        <a:rPr kumimoji="1" lang="ja-JP" altLang="en-US" sz="1200" b="0" dirty="0">
                          <a:latin typeface="Meiryo UI" panose="020B0604030504040204" pitchFamily="50" charset="-128"/>
                          <a:ea typeface="Meiryo UI" panose="020B0604030504040204" pitchFamily="50" charset="-128"/>
                        </a:rPr>
                        <a:t>位</a:t>
                      </a:r>
                    </a:p>
                  </a:txBody>
                  <a:tcPr anchor="ctr"/>
                </a:tc>
                <a:extLst>
                  <a:ext uri="{0D108BD9-81ED-4DB2-BD59-A6C34878D82A}">
                    <a16:rowId xmlns:a16="http://schemas.microsoft.com/office/drawing/2014/main" val="712998318"/>
                  </a:ext>
                </a:extLst>
              </a:tr>
              <a:tr h="396000">
                <a:tc rowSpan="6">
                  <a:txBody>
                    <a:bodyPr/>
                    <a:lstStyle/>
                    <a:p>
                      <a:pPr algn="ctr"/>
                      <a:r>
                        <a:rPr kumimoji="1" lang="ja-JP" altLang="en-US" sz="1200" b="0" dirty="0">
                          <a:latin typeface="Meiryo UI" panose="020B0604030504040204" pitchFamily="50" charset="-128"/>
                          <a:ea typeface="Meiryo UI" panose="020B0604030504040204" pitchFamily="50" charset="-128"/>
                        </a:rPr>
                        <a:t>分</a:t>
                      </a:r>
                      <a:endParaRPr kumimoji="1" lang="en-US" altLang="ja-JP" sz="1200" b="0" dirty="0">
                        <a:latin typeface="Meiryo UI" panose="020B0604030504040204" pitchFamily="50" charset="-128"/>
                        <a:ea typeface="Meiryo UI" panose="020B0604030504040204" pitchFamily="50" charset="-128"/>
                      </a:endParaRPr>
                    </a:p>
                    <a:p>
                      <a:pPr algn="ct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野</a:t>
                      </a:r>
                      <a:endParaRPr kumimoji="1" lang="en-US" altLang="ja-JP" sz="1200" b="0" dirty="0">
                        <a:latin typeface="Meiryo UI" panose="020B0604030504040204" pitchFamily="50" charset="-128"/>
                        <a:ea typeface="Meiryo UI" panose="020B0604030504040204" pitchFamily="50" charset="-128"/>
                      </a:endParaRPr>
                    </a:p>
                    <a:p>
                      <a:pPr algn="ct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別</a:t>
                      </a:r>
                    </a:p>
                  </a:txBody>
                  <a:tcPr anchor="ctr"/>
                </a:tc>
                <a:tc>
                  <a:txBody>
                    <a:bodyPr/>
                    <a:lstStyle/>
                    <a:p>
                      <a:pPr indent="76200" algn="ctr">
                        <a:lnSpc>
                          <a:spcPts val="1800"/>
                        </a:lnSpc>
                        <a:spcAft>
                          <a:spcPts val="0"/>
                        </a:spcAft>
                      </a:pP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経</a:t>
                      </a:r>
                      <a:r>
                        <a:rPr lang="ja-JP" altLang="en-US"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済　　　</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38</a:t>
                      </a:r>
                      <a:r>
                        <a:rPr lang="ja-JP" altLang="en-US" sz="1200" b="1" kern="100" dirty="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ja-JP" altLang="en-US" sz="12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0" kern="100" dirty="0">
                          <a:effectLst/>
                          <a:latin typeface="Meiryo UI" panose="020B0604030504040204" pitchFamily="50" charset="-128"/>
                          <a:ea typeface="Meiryo UI" panose="020B0604030504040204" pitchFamily="50" charset="-128"/>
                          <a:cs typeface="Times New Roman" panose="02020603050405020304" pitchFamily="18" charset="0"/>
                        </a:rPr>
                        <a:t>3</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algn="ctr"/>
                      <a:r>
                        <a:rPr kumimoji="1" lang="en-US" altLang="ja-JP" sz="1200" b="0" u="none" dirty="0">
                          <a:latin typeface="Meiryo UI" panose="020B0604030504040204" pitchFamily="50" charset="-128"/>
                          <a:ea typeface="Meiryo UI" panose="020B0604030504040204" pitchFamily="50" charset="-128"/>
                        </a:rPr>
                        <a:t>35</a:t>
                      </a:r>
                      <a:r>
                        <a:rPr kumimoji="1" lang="ja-JP" altLang="en-US" sz="1200" b="0" u="none" dirty="0">
                          <a:latin typeface="Meiryo UI" panose="020B0604030504040204" pitchFamily="50" charset="-128"/>
                          <a:ea typeface="Meiryo UI" panose="020B0604030504040204" pitchFamily="50" charset="-128"/>
                        </a:rPr>
                        <a:t>位</a:t>
                      </a:r>
                    </a:p>
                  </a:txBody>
                  <a:tcPr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37</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38</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3687947016"/>
                  </a:ext>
                </a:extLst>
              </a:tr>
              <a:tr h="396000">
                <a:tc vMerge="1">
                  <a:txBody>
                    <a:bodyPr/>
                    <a:lstStyle/>
                    <a:p>
                      <a:endParaRPr kumimoji="1" lang="ja-JP" altLang="en-US" dirty="0"/>
                    </a:p>
                  </a:txBody>
                  <a:tcPr/>
                </a:tc>
                <a:tc>
                  <a:txBody>
                    <a:bodyPr/>
                    <a:lstStyle/>
                    <a:p>
                      <a:pPr indent="76200" algn="ctr">
                        <a:lnSpc>
                          <a:spcPts val="1800"/>
                        </a:lnSpc>
                        <a:spcAft>
                          <a:spcPts val="0"/>
                        </a:spcAft>
                      </a:pPr>
                      <a:r>
                        <a:rPr lang="ja-JP" sz="12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研究・開発</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rPr>
                        <a:t>18</a:t>
                      </a:r>
                      <a:r>
                        <a:rPr lang="ja-JP" altLang="en-US" sz="1200" b="1" u="sng" kern="100" dirty="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u="none"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200" b="1" u="none"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0" u="none" dirty="0">
                          <a:latin typeface="Meiryo UI" panose="020B0604030504040204" pitchFamily="50" charset="-128"/>
                          <a:ea typeface="Meiryo UI" panose="020B0604030504040204" pitchFamily="50" charset="-128"/>
                        </a:rPr>
                        <a:t>18</a:t>
                      </a:r>
                      <a:r>
                        <a:rPr lang="ja-JP" altLang="en-US" sz="1200" b="0" u="none" dirty="0">
                          <a:latin typeface="Meiryo UI" panose="020B0604030504040204" pitchFamily="50" charset="-128"/>
                          <a:ea typeface="Meiryo UI" panose="020B0604030504040204" pitchFamily="50" charset="-128"/>
                        </a:rPr>
                        <a:t>位</a:t>
                      </a:r>
                      <a:endParaRPr lang="ja-JP" sz="1200" b="0" u="none"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18</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18</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17</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extLst>
                  <a:ext uri="{0D108BD9-81ED-4DB2-BD59-A6C34878D82A}">
                    <a16:rowId xmlns:a16="http://schemas.microsoft.com/office/drawing/2014/main" val="133638808"/>
                  </a:ext>
                </a:extLst>
              </a:tr>
              <a:tr h="396000">
                <a:tc vMerge="1">
                  <a:txBody>
                    <a:bodyPr/>
                    <a:lstStyle/>
                    <a:p>
                      <a:endParaRPr kumimoji="1" lang="ja-JP" altLang="en-US" dirty="0"/>
                    </a:p>
                  </a:txBody>
                  <a:tcPr/>
                </a:tc>
                <a:tc>
                  <a:txBody>
                    <a:bodyPr/>
                    <a:lstStyle/>
                    <a:p>
                      <a:pPr indent="76200" algn="ctr">
                        <a:lnSpc>
                          <a:spcPts val="1800"/>
                        </a:lnSpc>
                        <a:spcAft>
                          <a:spcPts val="0"/>
                        </a:spcAft>
                      </a:pPr>
                      <a:r>
                        <a:rPr lang="ja-JP" sz="1200" b="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文化・交流</a:t>
                      </a:r>
                      <a:endParaRPr lang="ja-JP" sz="1200" b="0" u="none"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u="none"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200" b="1" u="none" kern="100" dirty="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b="1" u="none"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ja-JP" altLang="en-US" sz="1200" b="0" u="none"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0" u="none" kern="100" dirty="0">
                          <a:effectLst/>
                          <a:latin typeface="Meiryo UI" panose="020B0604030504040204" pitchFamily="50" charset="-128"/>
                          <a:ea typeface="Meiryo UI" panose="020B0604030504040204" pitchFamily="50" charset="-128"/>
                          <a:cs typeface="Times New Roman" panose="02020603050405020304" pitchFamily="18" charset="0"/>
                        </a:rPr>
                        <a:t>4</a:t>
                      </a:r>
                      <a:endParaRPr lang="ja-JP" sz="1200" b="0" u="none"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0" u="none" dirty="0">
                          <a:latin typeface="Meiryo UI" panose="020B0604030504040204" pitchFamily="50" charset="-128"/>
                          <a:ea typeface="Meiryo UI" panose="020B0604030504040204" pitchFamily="50" charset="-128"/>
                        </a:rPr>
                        <a:t>29</a:t>
                      </a:r>
                      <a:r>
                        <a:rPr lang="ja-JP" sz="1200" b="0" u="none"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20</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21</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19</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1451709895"/>
                  </a:ext>
                </a:extLst>
              </a:tr>
              <a:tr h="396000">
                <a:tc vMerge="1">
                  <a:txBody>
                    <a:bodyPr/>
                    <a:lstStyle/>
                    <a:p>
                      <a:endParaRPr kumimoji="1" lang="ja-JP" altLang="en-US" dirty="0"/>
                    </a:p>
                  </a:txBody>
                  <a:tcPr/>
                </a:tc>
                <a:tc>
                  <a:txBody>
                    <a:bodyPr/>
                    <a:lstStyle/>
                    <a:p>
                      <a:pPr indent="76200" algn="ctr">
                        <a:lnSpc>
                          <a:spcPts val="1800"/>
                        </a:lnSpc>
                        <a:spcAft>
                          <a:spcPts val="0"/>
                        </a:spcAft>
                      </a:pPr>
                      <a:r>
                        <a:rPr lang="ja-JP" sz="12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a:t>
                      </a:r>
                      <a:r>
                        <a:rPr lang="ja-JP" altLang="en-US" sz="12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住</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200" b="1" u="sng" kern="100" dirty="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ja-JP" altLang="en-US" sz="1200" b="0" u="none"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0" u="none" kern="100" dirty="0">
                          <a:effectLst/>
                          <a:latin typeface="Meiryo UI" panose="020B0604030504040204" pitchFamily="50" charset="-128"/>
                          <a:ea typeface="Meiryo UI" panose="020B0604030504040204" pitchFamily="50" charset="-128"/>
                          <a:cs typeface="Times New Roman" panose="02020603050405020304" pitchFamily="18" charset="0"/>
                        </a:rPr>
                        <a:t>7</a:t>
                      </a:r>
                      <a:endParaRPr lang="ja-JP" sz="1200" b="0" u="none"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algn="ctr">
                        <a:lnSpc>
                          <a:spcPts val="1800"/>
                        </a:lnSpc>
                        <a:spcAft>
                          <a:spcPts val="0"/>
                        </a:spcAft>
                      </a:pPr>
                      <a:r>
                        <a:rPr lang="en-US" altLang="ja-JP" sz="1200" b="0" u="none" dirty="0">
                          <a:latin typeface="Meiryo UI" panose="020B0604030504040204" pitchFamily="50" charset="-128"/>
                          <a:ea typeface="Meiryo UI" panose="020B0604030504040204" pitchFamily="50" charset="-128"/>
                        </a:rPr>
                        <a:t>19</a:t>
                      </a:r>
                      <a:r>
                        <a:rPr lang="ja-JP" sz="1200" b="0" u="none" dirty="0">
                          <a:latin typeface="Meiryo UI" panose="020B0604030504040204" pitchFamily="50" charset="-128"/>
                          <a:ea typeface="Meiryo UI" panose="020B0604030504040204" pitchFamily="50" charset="-128"/>
                        </a:rPr>
                        <a:t>位</a:t>
                      </a:r>
                    </a:p>
                  </a:txBody>
                  <a:tcPr marL="50637" marR="50637" marT="0" marB="0" anchor="ctr"/>
                </a:tc>
                <a:tc>
                  <a:txBody>
                    <a:bodyPr/>
                    <a:lstStyle/>
                    <a:p>
                      <a:pPr algn="ctr">
                        <a:lnSpc>
                          <a:spcPts val="1800"/>
                        </a:lnSpc>
                        <a:spcAft>
                          <a:spcPts val="0"/>
                        </a:spcAft>
                      </a:pPr>
                      <a:r>
                        <a:rPr lang="en-US" altLang="ja-JP" sz="1200" b="0" dirty="0">
                          <a:latin typeface="Meiryo UI" panose="020B0604030504040204" pitchFamily="50" charset="-128"/>
                          <a:ea typeface="Meiryo UI" panose="020B0604030504040204" pitchFamily="50" charset="-128"/>
                        </a:rPr>
                        <a:t>21</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algn="ctr">
                        <a:lnSpc>
                          <a:spcPts val="1800"/>
                        </a:lnSpc>
                        <a:spcAft>
                          <a:spcPts val="0"/>
                        </a:spcAft>
                      </a:pPr>
                      <a:r>
                        <a:rPr lang="en-US" altLang="ja-JP" sz="1200" b="0" dirty="0">
                          <a:latin typeface="Meiryo UI" panose="020B0604030504040204" pitchFamily="50" charset="-128"/>
                          <a:ea typeface="Meiryo UI" panose="020B0604030504040204" pitchFamily="50" charset="-128"/>
                        </a:rPr>
                        <a:t>18</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algn="ctr">
                        <a:lnSpc>
                          <a:spcPts val="1800"/>
                        </a:lnSpc>
                        <a:spcAft>
                          <a:spcPts val="0"/>
                        </a:spcAft>
                      </a:pPr>
                      <a:r>
                        <a:rPr lang="en-US" altLang="ja-JP" sz="1200" b="0" dirty="0">
                          <a:latin typeface="Meiryo UI" panose="020B0604030504040204" pitchFamily="50" charset="-128"/>
                          <a:ea typeface="Meiryo UI" panose="020B0604030504040204" pitchFamily="50" charset="-128"/>
                        </a:rPr>
                        <a:t>13</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1657083147"/>
                  </a:ext>
                </a:extLst>
              </a:tr>
              <a:tr h="396000">
                <a:tc vMerge="1">
                  <a:txBody>
                    <a:bodyPr/>
                    <a:lstStyle/>
                    <a:p>
                      <a:endParaRPr kumimoji="1" lang="ja-JP" altLang="en-US" dirty="0"/>
                    </a:p>
                  </a:txBody>
                  <a:tcPr/>
                </a:tc>
                <a:tc>
                  <a:txBody>
                    <a:bodyPr/>
                    <a:lstStyle/>
                    <a:p>
                      <a:pPr indent="76200" algn="ctr">
                        <a:lnSpc>
                          <a:spcPts val="1800"/>
                        </a:lnSpc>
                        <a:spcAft>
                          <a:spcPts val="0"/>
                        </a:spcAft>
                      </a:pP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環</a:t>
                      </a:r>
                      <a:r>
                        <a:rPr lang="ja-JP" altLang="en-US"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境</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41</a:t>
                      </a:r>
                      <a:r>
                        <a:rPr lang="ja-JP" altLang="en-US" sz="1200" b="1" kern="100" dirty="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ja-JP" altLang="en-US" sz="12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0" kern="100" dirty="0">
                          <a:effectLst/>
                          <a:latin typeface="Meiryo UI" panose="020B0604030504040204" pitchFamily="50" charset="-128"/>
                          <a:ea typeface="Meiryo UI" panose="020B0604030504040204" pitchFamily="50" charset="-128"/>
                          <a:cs typeface="Times New Roman" panose="02020603050405020304" pitchFamily="18" charset="0"/>
                        </a:rPr>
                        <a:t>2</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0" u="none" dirty="0">
                          <a:latin typeface="Meiryo UI" panose="020B0604030504040204" pitchFamily="50" charset="-128"/>
                          <a:ea typeface="Meiryo UI" panose="020B0604030504040204" pitchFamily="50" charset="-128"/>
                        </a:rPr>
                        <a:t>39</a:t>
                      </a:r>
                      <a:r>
                        <a:rPr lang="ja-JP" sz="1200" b="0" u="none" dirty="0">
                          <a:latin typeface="Meiryo UI" panose="020B0604030504040204" pitchFamily="50" charset="-128"/>
                          <a:ea typeface="Meiryo UI" panose="020B0604030504040204" pitchFamily="50" charset="-128"/>
                        </a:rPr>
                        <a:t>位 </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42</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41</a:t>
                      </a:r>
                      <a:r>
                        <a:rPr lang="ja-JP" sz="1200" b="0" dirty="0">
                          <a:latin typeface="Meiryo UI" panose="020B0604030504040204" pitchFamily="50" charset="-128"/>
                          <a:ea typeface="Meiryo UI" panose="020B0604030504040204" pitchFamily="50" charset="-128"/>
                        </a:rPr>
                        <a:t>位 </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36</a:t>
                      </a:r>
                      <a:r>
                        <a:rPr lang="ja-JP" sz="1200" b="0" dirty="0">
                          <a:latin typeface="Meiryo UI" panose="020B0604030504040204" pitchFamily="50" charset="-128"/>
                          <a:ea typeface="Meiryo UI" panose="020B0604030504040204" pitchFamily="50" charset="-128"/>
                        </a:rPr>
                        <a:t>位 </a:t>
                      </a:r>
                    </a:p>
                  </a:txBody>
                  <a:tcPr marL="50637" marR="50637" marT="0" marB="0" anchor="ctr"/>
                </a:tc>
                <a:extLst>
                  <a:ext uri="{0D108BD9-81ED-4DB2-BD59-A6C34878D82A}">
                    <a16:rowId xmlns:a16="http://schemas.microsoft.com/office/drawing/2014/main" val="3189515781"/>
                  </a:ext>
                </a:extLst>
              </a:tr>
              <a:tr h="396000">
                <a:tc vMerge="1">
                  <a:txBody>
                    <a:bodyPr/>
                    <a:lstStyle/>
                    <a:p>
                      <a:endParaRPr kumimoji="1" lang="ja-JP" altLang="en-US" dirty="0"/>
                    </a:p>
                  </a:txBody>
                  <a:tcPr/>
                </a:tc>
                <a:tc>
                  <a:txBody>
                    <a:bodyPr/>
                    <a:lstStyle/>
                    <a:p>
                      <a:pPr indent="76200" algn="ctr">
                        <a:lnSpc>
                          <a:spcPts val="1800"/>
                        </a:lnSpc>
                        <a:spcAft>
                          <a:spcPts val="0"/>
                        </a:spcAft>
                      </a:pP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交通・アクセス</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en-US" altLang="ja-JP" sz="1200" b="1" kern="100" dirty="0">
                          <a:effectLst/>
                          <a:latin typeface="Meiryo UI" panose="020B0604030504040204" pitchFamily="50" charset="-128"/>
                          <a:ea typeface="Meiryo UI" panose="020B0604030504040204" pitchFamily="50" charset="-128"/>
                          <a:cs typeface="Times New Roman" panose="02020603050405020304" pitchFamily="18" charset="0"/>
                        </a:rPr>
                        <a:t>37</a:t>
                      </a:r>
                      <a:r>
                        <a:rPr lang="ja-JP" altLang="en-US" sz="1200" b="1" kern="100" dirty="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76200" algn="ctr">
                        <a:lnSpc>
                          <a:spcPts val="1800"/>
                        </a:lnSpc>
                        <a:spcAft>
                          <a:spcPts val="0"/>
                        </a:spcAft>
                      </a:pPr>
                      <a:r>
                        <a:rPr lang="ja-JP" altLang="en-US" sz="12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0" kern="100" dirty="0">
                          <a:effectLst/>
                          <a:latin typeface="Meiryo UI" panose="020B0604030504040204" pitchFamily="50" charset="-128"/>
                          <a:ea typeface="Meiryo UI" panose="020B0604030504040204" pitchFamily="50" charset="-128"/>
                          <a:cs typeface="Times New Roman" panose="02020603050405020304" pitchFamily="18" charset="0"/>
                        </a:rPr>
                        <a:t>2</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0" u="none" dirty="0">
                          <a:latin typeface="Meiryo UI" panose="020B0604030504040204" pitchFamily="50" charset="-128"/>
                          <a:ea typeface="Meiryo UI" panose="020B0604030504040204" pitchFamily="50" charset="-128"/>
                        </a:rPr>
                        <a:t>39</a:t>
                      </a:r>
                      <a:r>
                        <a:rPr lang="ja-JP" sz="1200" b="0" u="none"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39</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3726451581"/>
                  </a:ext>
                </a:extLst>
              </a:tr>
            </a:tbl>
          </a:graphicData>
        </a:graphic>
      </p:graphicFrame>
      <p:sp>
        <p:nvSpPr>
          <p:cNvPr id="21" name="正方形/長方形 20"/>
          <p:cNvSpPr/>
          <p:nvPr/>
        </p:nvSpPr>
        <p:spPr>
          <a:xfrm>
            <a:off x="6378926" y="2324323"/>
            <a:ext cx="1451852" cy="3593291"/>
          </a:xfrm>
          <a:prstGeom prst="rect">
            <a:avLst/>
          </a:prstGeom>
        </p:spPr>
        <p:txBody>
          <a:bodyPr wrap="square">
            <a:spAutoFit/>
          </a:bodyPr>
          <a:lstStyle/>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ロサンゼルス</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バルセロナ</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トロント</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ブリュッセル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シカゴ</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ジュネーブ</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サンフランシスコ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ダブリン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ボストン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イスタンブール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ヘルシンキ</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バンクーバー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ミラノ</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モスクワ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台北</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ワシントン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37</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　大阪</a:t>
            </a:r>
            <a:endPar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バンコク</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サンパウロ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テルアビブ</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2" name="正方形/長方形 21"/>
          <p:cNvSpPr/>
          <p:nvPr/>
        </p:nvSpPr>
        <p:spPr>
          <a:xfrm>
            <a:off x="7700122" y="2332254"/>
            <a:ext cx="1408382" cy="1426031"/>
          </a:xfrm>
          <a:prstGeom prst="rect">
            <a:avLst/>
          </a:prstGeom>
        </p:spPr>
        <p:txBody>
          <a:bodyPr wrap="square">
            <a:spAutoFit/>
          </a:bodyPr>
          <a:lstStyle/>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クアラルンプール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42</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　福岡　</a:t>
            </a:r>
            <a:endPar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メキシコシティ</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ブエノスアイレス</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ジャカルタ</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ヨハネスブルグ</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カイロ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ムンバイ</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4" name="正方形/長方形 23"/>
          <p:cNvSpPr/>
          <p:nvPr/>
        </p:nvSpPr>
        <p:spPr>
          <a:xfrm>
            <a:off x="5039769" y="2324323"/>
            <a:ext cx="1512168" cy="3593291"/>
          </a:xfrm>
          <a:prstGeom prst="rect">
            <a:avLst/>
          </a:prstGeom>
        </p:spPr>
        <p:txBody>
          <a:bodyPr wrap="square">
            <a:spAutoFit/>
          </a:bodyPr>
          <a:lstStyle/>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１</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ロンドン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２</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ニューヨーク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３</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　東京</a:t>
            </a:r>
            <a:r>
              <a:rPr lang="ja-JP" altLang="ja-JP" sz="1100" u="sng"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u="sng"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４</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パリ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５</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シンガポール</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６</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アムステルダム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７</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ソウル</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８</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ドバイ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９</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メルボルン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ベルリン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コペンハーゲン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シドニー</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ウィーン</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マドリード</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上海</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ストックホルム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北京</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香港</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チューリッヒ</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フランクフルト</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13</a:t>
            </a:fld>
            <a:endParaRPr lang="ja-JP" altLang="en-US" dirty="0"/>
          </a:p>
        </p:txBody>
      </p:sp>
    </p:spTree>
    <p:extLst>
      <p:ext uri="{BB962C8B-B14F-4D97-AF65-F5344CB8AC3E}">
        <p14:creationId xmlns:p14="http://schemas.microsoft.com/office/powerpoint/2010/main" val="282673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4" y="44624"/>
            <a:ext cx="8703370"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（参考）シンクタンク等による大阪のポジション分析</a:t>
            </a:r>
            <a:r>
              <a:rPr lang="ja-JP" altLang="en-US" sz="1600" b="1" kern="100" dirty="0">
                <a:solidFill>
                  <a:schemeClr val="tx1"/>
                </a:solidFill>
                <a:ea typeface="Meiryo UI" panose="020B0604030504040204" pitchFamily="50" charset="-128"/>
                <a:cs typeface="Times New Roman" panose="02020603050405020304" pitchFamily="18" charset="0"/>
              </a:rPr>
              <a:t>（個別分野の視点からの分析）</a:t>
            </a:r>
            <a:r>
              <a:rPr lang="ja-JP" altLang="en-US" sz="2000" b="1" kern="100" dirty="0">
                <a:solidFill>
                  <a:schemeClr val="tx1"/>
                </a:solidFill>
                <a:ea typeface="Meiryo UI" panose="020B0604030504040204" pitchFamily="50" charset="-128"/>
                <a:cs typeface="Times New Roman" panose="02020603050405020304" pitchFamily="18" charset="0"/>
              </a:rPr>
              <a:t>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graphicFrame>
        <p:nvGraphicFramePr>
          <p:cNvPr id="15" name="表 14"/>
          <p:cNvGraphicFramePr>
            <a:graphicFrameLocks noGrp="1"/>
          </p:cNvGraphicFramePr>
          <p:nvPr>
            <p:extLst>
              <p:ext uri="{D42A27DB-BD31-4B8C-83A1-F6EECF244321}">
                <p14:modId xmlns:p14="http://schemas.microsoft.com/office/powerpoint/2010/main" val="3181758015"/>
              </p:ext>
            </p:extLst>
          </p:nvPr>
        </p:nvGraphicFramePr>
        <p:xfrm>
          <a:off x="467544" y="980729"/>
          <a:ext cx="8131840" cy="5366626"/>
        </p:xfrm>
        <a:graphic>
          <a:graphicData uri="http://schemas.openxmlformats.org/drawingml/2006/table">
            <a:tbl>
              <a:tblPr firstRow="1" bandRow="1">
                <a:tableStyleId>{5C22544A-7EE6-4342-B048-85BDC9FD1C3A}</a:tableStyleId>
              </a:tblPr>
              <a:tblGrid>
                <a:gridCol w="2711226">
                  <a:extLst>
                    <a:ext uri="{9D8B030D-6E8A-4147-A177-3AD203B41FA5}">
                      <a16:colId xmlns:a16="http://schemas.microsoft.com/office/drawing/2014/main" val="232806481"/>
                    </a:ext>
                  </a:extLst>
                </a:gridCol>
                <a:gridCol w="2727962">
                  <a:extLst>
                    <a:ext uri="{9D8B030D-6E8A-4147-A177-3AD203B41FA5}">
                      <a16:colId xmlns:a16="http://schemas.microsoft.com/office/drawing/2014/main" val="1166849202"/>
                    </a:ext>
                  </a:extLst>
                </a:gridCol>
                <a:gridCol w="2692652">
                  <a:extLst>
                    <a:ext uri="{9D8B030D-6E8A-4147-A177-3AD203B41FA5}">
                      <a16:colId xmlns:a16="http://schemas.microsoft.com/office/drawing/2014/main" val="1048619640"/>
                    </a:ext>
                  </a:extLst>
                </a:gridCol>
              </a:tblGrid>
              <a:tr h="642523">
                <a:tc>
                  <a:txBody>
                    <a:bodyPr/>
                    <a:lstStyle/>
                    <a:p>
                      <a:pPr algn="ctr"/>
                      <a:r>
                        <a:rPr lang="ja-JP" altLang="en-US" sz="1100" b="1" spc="-100" dirty="0">
                          <a:latin typeface="Meiryo UI" panose="020B0604030504040204" pitchFamily="50" charset="-128"/>
                          <a:ea typeface="Meiryo UI" panose="020B0604030504040204" pitchFamily="50" charset="-128"/>
                        </a:rPr>
                        <a:t>世界で最も住みやすい都市ランキング</a:t>
                      </a:r>
                      <a:endParaRPr lang="en-US" altLang="ja-JP" sz="1100" b="1" spc="-100" dirty="0">
                        <a:latin typeface="Meiryo UI" panose="020B0604030504040204" pitchFamily="50" charset="-128"/>
                        <a:ea typeface="Meiryo UI" panose="020B0604030504040204" pitchFamily="50" charset="-128"/>
                      </a:endParaRPr>
                    </a:p>
                    <a:p>
                      <a:pPr algn="ctr"/>
                      <a:r>
                        <a:rPr lang="ja-JP" altLang="en-US" sz="1100" b="1" spc="-100" baseline="0" dirty="0">
                          <a:latin typeface="Meiryo UI" panose="020B0604030504040204" pitchFamily="50" charset="-128"/>
                          <a:ea typeface="Meiryo UI" panose="020B0604030504040204" pitchFamily="50" charset="-128"/>
                        </a:rPr>
                        <a:t> </a:t>
                      </a:r>
                      <a:r>
                        <a:rPr lang="en-US" altLang="ja-JP" sz="1100" b="1" spc="-100" dirty="0">
                          <a:latin typeface="Meiryo UI" panose="020B0604030504040204" pitchFamily="50" charset="-128"/>
                          <a:ea typeface="Meiryo UI" panose="020B0604030504040204" pitchFamily="50" charset="-128"/>
                        </a:rPr>
                        <a:t>2023</a:t>
                      </a:r>
                    </a:p>
                    <a:p>
                      <a:pPr algn="ctr"/>
                      <a:r>
                        <a:rPr lang="en-US" altLang="ja-JP" sz="1100" b="0" spc="-100" dirty="0">
                          <a:latin typeface="Meiryo UI" panose="020B0604030504040204" pitchFamily="50" charset="-128"/>
                          <a:ea typeface="Meiryo UI" panose="020B0604030504040204" pitchFamily="50" charset="-128"/>
                        </a:rPr>
                        <a:t>※</a:t>
                      </a:r>
                      <a:r>
                        <a:rPr lang="ja-JP" altLang="en-US" sz="1100" b="0" spc="-100" dirty="0">
                          <a:latin typeface="Meiryo UI" panose="020B0604030504040204" pitchFamily="50" charset="-128"/>
                          <a:ea typeface="Meiryo UI" panose="020B0604030504040204" pitchFamily="50" charset="-128"/>
                        </a:rPr>
                        <a:t>英誌「エコノミスト」</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spc="-100" dirty="0">
                          <a:latin typeface="Meiryo UI" panose="020B0604030504040204" pitchFamily="50" charset="-128"/>
                          <a:ea typeface="Meiryo UI" panose="020B0604030504040204" pitchFamily="50" charset="-128"/>
                        </a:rPr>
                        <a:t>世界の都市の安全指数ランキング</a:t>
                      </a:r>
                      <a:r>
                        <a:rPr kumimoji="1" lang="en-US" altLang="ja-JP" sz="1100" spc="-100" dirty="0">
                          <a:latin typeface="Meiryo UI" panose="020B0604030504040204" pitchFamily="50" charset="-128"/>
                          <a:ea typeface="Meiryo UI" panose="020B0604030504040204" pitchFamily="50" charset="-128"/>
                        </a:rPr>
                        <a:t>2021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spc="-100" dirty="0">
                          <a:latin typeface="Meiryo UI" panose="020B0604030504040204" pitchFamily="50" charset="-128"/>
                          <a:ea typeface="Meiryo UI" panose="020B0604030504040204" pitchFamily="50" charset="-128"/>
                        </a:rPr>
                        <a:t>　</a:t>
                      </a:r>
                      <a:r>
                        <a:rPr lang="en-US" altLang="ja-JP" sz="1100" b="0" spc="-100" dirty="0">
                          <a:latin typeface="Meiryo UI" panose="020B0604030504040204" pitchFamily="50" charset="-128"/>
                          <a:ea typeface="Meiryo UI" panose="020B0604030504040204" pitchFamily="50" charset="-128"/>
                        </a:rPr>
                        <a:t>※</a:t>
                      </a:r>
                      <a:r>
                        <a:rPr lang="ja-JP" altLang="en-US" sz="1100" b="0" spc="-100" dirty="0">
                          <a:latin typeface="Meiryo UI" panose="020B0604030504040204" pitchFamily="50" charset="-128"/>
                          <a:ea typeface="Meiryo UI" panose="020B0604030504040204" pitchFamily="50" charset="-128"/>
                        </a:rPr>
                        <a:t>英誌「エコノミスト」</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b="1" spc="-100" dirty="0">
                          <a:latin typeface="Meiryo UI" panose="020B0604030504040204" pitchFamily="50" charset="-128"/>
                          <a:ea typeface="Meiryo UI" panose="020B0604030504040204" pitchFamily="50" charset="-128"/>
                        </a:rPr>
                        <a:t>世界で最も魅力的な都市ランキング </a:t>
                      </a:r>
                      <a:endParaRPr lang="en-US" altLang="ja-JP" sz="1100" b="1" spc="-100" dirty="0">
                        <a:latin typeface="Meiryo UI" panose="020B0604030504040204" pitchFamily="50" charset="-128"/>
                        <a:ea typeface="Meiryo UI" panose="020B0604030504040204" pitchFamily="50" charset="-128"/>
                      </a:endParaRPr>
                    </a:p>
                    <a:p>
                      <a:pPr algn="ctr"/>
                      <a:r>
                        <a:rPr kumimoji="1" lang="en-US" altLang="ja-JP" sz="1100" b="1" spc="-100" dirty="0">
                          <a:latin typeface="Meiryo UI" panose="020B0604030504040204" pitchFamily="50" charset="-128"/>
                          <a:ea typeface="Meiryo UI" panose="020B0604030504040204" pitchFamily="50" charset="-128"/>
                        </a:rPr>
                        <a:t>2023</a:t>
                      </a:r>
                    </a:p>
                    <a:p>
                      <a:pPr algn="ctr"/>
                      <a:r>
                        <a:rPr kumimoji="1" lang="ja-JP" altLang="en-US" sz="1100" b="1" spc="-100" dirty="0">
                          <a:latin typeface="Meiryo UI" panose="020B0604030504040204" pitchFamily="50" charset="-128"/>
                          <a:ea typeface="Meiryo UI" panose="020B0604030504040204" pitchFamily="50" charset="-128"/>
                        </a:rPr>
                        <a:t>　</a:t>
                      </a:r>
                      <a:r>
                        <a:rPr kumimoji="1" lang="en-US" altLang="ja-JP" sz="1100" b="0" spc="-100" dirty="0">
                          <a:latin typeface="Meiryo UI" panose="020B0604030504040204" pitchFamily="50" charset="-128"/>
                          <a:ea typeface="Meiryo UI" panose="020B0604030504040204" pitchFamily="50" charset="-128"/>
                        </a:rPr>
                        <a:t>※</a:t>
                      </a:r>
                      <a:r>
                        <a:rPr kumimoji="1" lang="ja-JP" altLang="en-US" sz="1100" b="0" spc="-100" dirty="0">
                          <a:latin typeface="Meiryo UI" panose="020B0604030504040204" pitchFamily="50" charset="-128"/>
                          <a:ea typeface="Meiryo UI" panose="020B0604030504040204" pitchFamily="50" charset="-128"/>
                        </a:rPr>
                        <a:t>米誌「コンデナンス・トラベラー」</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6754009"/>
                  </a:ext>
                </a:extLst>
              </a:tr>
              <a:tr h="642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pc="-100" baseline="0" dirty="0">
                          <a:latin typeface="Meiryo UI" panose="020B0604030504040204" pitchFamily="50" charset="-128"/>
                          <a:ea typeface="Meiryo UI" panose="020B0604030504040204" pitchFamily="50" charset="-128"/>
                        </a:rPr>
                        <a:t>・</a:t>
                      </a:r>
                      <a:r>
                        <a:rPr lang="ja-JP" altLang="en-US" sz="1100" spc="-100" baseline="0" dirty="0">
                          <a:solidFill>
                            <a:schemeClr val="tx1"/>
                          </a:solidFill>
                          <a:latin typeface="Meiryo UI" panose="020B0604030504040204" pitchFamily="50" charset="-128"/>
                          <a:ea typeface="Meiryo UI" panose="020B0604030504040204" pitchFamily="50" charset="-128"/>
                        </a:rPr>
                        <a:t>前々回２位、前回</a:t>
                      </a:r>
                      <a:r>
                        <a:rPr lang="en-US" altLang="ja-JP" sz="1100" spc="-100" baseline="0" dirty="0">
                          <a:solidFill>
                            <a:schemeClr val="tx1"/>
                          </a:solidFill>
                          <a:latin typeface="Meiryo UI" panose="020B0604030504040204" pitchFamily="50" charset="-128"/>
                          <a:ea typeface="Meiryo UI" panose="020B0604030504040204" pitchFamily="50" charset="-128"/>
                        </a:rPr>
                        <a:t>10</a:t>
                      </a:r>
                      <a:r>
                        <a:rPr lang="ja-JP" altLang="en-US" sz="1100" spc="-100" baseline="0" dirty="0">
                          <a:solidFill>
                            <a:schemeClr val="tx1"/>
                          </a:solidFill>
                          <a:latin typeface="Meiryo UI" panose="020B0604030504040204" pitchFamily="50" charset="-128"/>
                          <a:ea typeface="Meiryo UI" panose="020B0604030504040204" pitchFamily="50" charset="-128"/>
                        </a:rPr>
                        <a:t>位。治安、医療、教育において高評価</a:t>
                      </a:r>
                      <a:endParaRPr kumimoji="1" lang="ja-JP" altLang="en-US" sz="1100" spc="-100" baseline="0" dirty="0">
                        <a:solidFill>
                          <a:schemeClr val="tx1"/>
                        </a:solidFill>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latin typeface="Meiryo UI" panose="020B0604030504040204" pitchFamily="50" charset="-128"/>
                          <a:ea typeface="Meiryo UI" panose="020B0604030504040204" pitchFamily="50" charset="-128"/>
                        </a:rPr>
                        <a:t>・前回３位、医療インフラ、インフラの安全性は高評価、個人の安全性やサイバーセキュリティ面はやや低評価　</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100" dirty="0">
                          <a:latin typeface="Meiryo UI" panose="020B0604030504040204" pitchFamily="50" charset="-128"/>
                          <a:ea typeface="Meiryo UI" panose="020B0604030504040204" pitchFamily="50" charset="-128"/>
                        </a:rPr>
                        <a:t>・米国を</a:t>
                      </a:r>
                      <a:r>
                        <a:rPr lang="ja-JP" altLang="en-US" sz="1100" dirty="0">
                          <a:solidFill>
                            <a:schemeClr val="tx1"/>
                          </a:solidFill>
                          <a:latin typeface="Meiryo UI" panose="020B0604030504040204" pitchFamily="50" charset="-128"/>
                          <a:ea typeface="Meiryo UI" panose="020B0604030504040204" pitchFamily="50" charset="-128"/>
                        </a:rPr>
                        <a:t>除く世界の大都市部門において　</a:t>
                      </a:r>
                      <a:r>
                        <a:rPr lang="en-US" altLang="ja-JP" sz="1100" dirty="0">
                          <a:solidFill>
                            <a:schemeClr val="tx1"/>
                          </a:solidFill>
                          <a:latin typeface="Meiryo UI" panose="020B0604030504040204" pitchFamily="50" charset="-128"/>
                          <a:ea typeface="Meiryo UI" panose="020B0604030504040204" pitchFamily="50" charset="-128"/>
                        </a:rPr>
                        <a:t>2021</a:t>
                      </a:r>
                      <a:r>
                        <a:rPr lang="ja-JP" altLang="en-US" sz="1100" dirty="0">
                          <a:solidFill>
                            <a:schemeClr val="tx1"/>
                          </a:solidFill>
                          <a:latin typeface="Meiryo UI" panose="020B0604030504040204" pitchFamily="50" charset="-128"/>
                          <a:ea typeface="Meiryo UI" panose="020B0604030504040204" pitchFamily="50" charset="-128"/>
                        </a:rPr>
                        <a:t>年は２位（</a:t>
                      </a:r>
                      <a:r>
                        <a:rPr lang="en-US" altLang="ja-JP" sz="1100" dirty="0">
                          <a:solidFill>
                            <a:schemeClr val="tx1"/>
                          </a:solidFill>
                          <a:latin typeface="Meiryo UI" panose="020B0604030504040204" pitchFamily="50" charset="-128"/>
                          <a:ea typeface="Meiryo UI" panose="020B0604030504040204" pitchFamily="50" charset="-128"/>
                        </a:rPr>
                        <a:t>2022</a:t>
                      </a:r>
                      <a:r>
                        <a:rPr lang="ja-JP" altLang="en-US" sz="1100" dirty="0">
                          <a:solidFill>
                            <a:schemeClr val="tx1"/>
                          </a:solidFill>
                          <a:latin typeface="Meiryo UI" panose="020B0604030504040204" pitchFamily="50" charset="-128"/>
                          <a:ea typeface="Meiryo UI" panose="020B0604030504040204" pitchFamily="50" charset="-128"/>
                        </a:rPr>
                        <a:t>年ランク外）</a:t>
                      </a:r>
                      <a:endParaRPr lang="en-US" altLang="ja-JP" sz="1100" dirty="0">
                        <a:solidFill>
                          <a:schemeClr val="tx1"/>
                        </a:solidFill>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9750371"/>
                  </a:ext>
                </a:extLst>
              </a:tr>
              <a:tr h="4081580">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700" dirty="0"/>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29894"/>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897526352"/>
              </p:ext>
            </p:extLst>
          </p:nvPr>
        </p:nvGraphicFramePr>
        <p:xfrm>
          <a:off x="606745" y="2386752"/>
          <a:ext cx="2324556" cy="3456000"/>
        </p:xfrm>
        <a:graphic>
          <a:graphicData uri="http://schemas.openxmlformats.org/drawingml/2006/table">
            <a:tbl>
              <a:tblPr firstRow="1" bandRow="1">
                <a:tableStyleId>{5C22544A-7EE6-4342-B048-85BDC9FD1C3A}</a:tableStyleId>
              </a:tblPr>
              <a:tblGrid>
                <a:gridCol w="517749">
                  <a:extLst>
                    <a:ext uri="{9D8B030D-6E8A-4147-A177-3AD203B41FA5}">
                      <a16:colId xmlns:a16="http://schemas.microsoft.com/office/drawing/2014/main" val="20000"/>
                    </a:ext>
                  </a:extLst>
                </a:gridCol>
                <a:gridCol w="1806807">
                  <a:extLst>
                    <a:ext uri="{9D8B030D-6E8A-4147-A177-3AD203B41FA5}">
                      <a16:colId xmlns:a16="http://schemas.microsoft.com/office/drawing/2014/main" val="20001"/>
                    </a:ext>
                  </a:extLst>
                </a:gridCol>
              </a:tblGrid>
              <a:tr h="288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88000">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ウィーン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88000">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コペンハーゲン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88000">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メルボルン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8000">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シドニー</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43747663"/>
                  </a:ext>
                </a:extLst>
              </a:tr>
              <a:tr h="288000">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バンクーバー</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チューリッヒ</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カルガリー</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ジュネーブ</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トロント</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オークランド</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graphicFrame>
        <p:nvGraphicFramePr>
          <p:cNvPr id="25" name="表 24"/>
          <p:cNvGraphicFramePr>
            <a:graphicFrameLocks noGrp="1"/>
          </p:cNvGraphicFramePr>
          <p:nvPr/>
        </p:nvGraphicFramePr>
        <p:xfrm>
          <a:off x="3363494" y="2386752"/>
          <a:ext cx="2339938" cy="3510000"/>
        </p:xfrm>
        <a:graphic>
          <a:graphicData uri="http://schemas.openxmlformats.org/drawingml/2006/table">
            <a:tbl>
              <a:tblPr firstRow="1" bandRow="1">
                <a:tableStyleId>{5C22544A-7EE6-4342-B048-85BDC9FD1C3A}</a:tableStyleId>
              </a:tblPr>
              <a:tblGrid>
                <a:gridCol w="521174">
                  <a:extLst>
                    <a:ext uri="{9D8B030D-6E8A-4147-A177-3AD203B41FA5}">
                      <a16:colId xmlns:a16="http://schemas.microsoft.com/office/drawing/2014/main" val="20000"/>
                    </a:ext>
                  </a:extLst>
                </a:gridCol>
                <a:gridCol w="1818764">
                  <a:extLst>
                    <a:ext uri="{9D8B030D-6E8A-4147-A177-3AD203B41FA5}">
                      <a16:colId xmlns:a16="http://schemas.microsoft.com/office/drawing/2014/main" val="20001"/>
                    </a:ext>
                  </a:extLst>
                </a:gridCol>
              </a:tblGrid>
              <a:tr h="270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コペンハーゲン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トロント</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シンガポール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４位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シドニー</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東京</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アムステルダム</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ウェリントン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香港</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メルボルン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ストックホルム</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21599368"/>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1" u="sng" dirty="0">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大阪</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7258731"/>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2842749531"/>
              </p:ext>
            </p:extLst>
          </p:nvPr>
        </p:nvGraphicFramePr>
        <p:xfrm>
          <a:off x="6071754" y="2386752"/>
          <a:ext cx="2324556" cy="3168000"/>
        </p:xfrm>
        <a:graphic>
          <a:graphicData uri="http://schemas.openxmlformats.org/drawingml/2006/table">
            <a:tbl>
              <a:tblPr firstRow="1" bandRow="1">
                <a:tableStyleId>{5C22544A-7EE6-4342-B048-85BDC9FD1C3A}</a:tableStyleId>
              </a:tblPr>
              <a:tblGrid>
                <a:gridCol w="517749">
                  <a:extLst>
                    <a:ext uri="{9D8B030D-6E8A-4147-A177-3AD203B41FA5}">
                      <a16:colId xmlns:a16="http://schemas.microsoft.com/office/drawing/2014/main" val="20000"/>
                    </a:ext>
                  </a:extLst>
                </a:gridCol>
                <a:gridCol w="1806807">
                  <a:extLst>
                    <a:ext uri="{9D8B030D-6E8A-4147-A177-3AD203B41FA5}">
                      <a16:colId xmlns:a16="http://schemas.microsoft.com/office/drawing/2014/main" val="20001"/>
                    </a:ext>
                  </a:extLst>
                </a:gridCol>
              </a:tblGrid>
              <a:tr h="288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シンガポール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東京</a:t>
                      </a:r>
                      <a:endPar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ソウル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４位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ケープタウン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シドニー</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コペンハーゲン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オスロ</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バンクーバー</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メルボルン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エジンバラ</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sp>
        <p:nvSpPr>
          <p:cNvPr id="10" name="テキスト ボックス 9">
            <a:extLst>
              <a:ext uri="{FF2B5EF4-FFF2-40B4-BE49-F238E27FC236}">
                <a16:creationId xmlns:a16="http://schemas.microsoft.com/office/drawing/2014/main" id="{34CF59F8-A367-4EC1-83BF-5D400B8A4CCC}"/>
              </a:ext>
            </a:extLst>
          </p:cNvPr>
          <p:cNvSpPr txBox="1"/>
          <p:nvPr/>
        </p:nvSpPr>
        <p:spPr>
          <a:xfrm>
            <a:off x="3185824" y="6008801"/>
            <a:ext cx="2718280" cy="33855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出典：第</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交換会（</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2022.1.20</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）資料より転載</a:t>
            </a:r>
          </a:p>
        </p:txBody>
      </p:sp>
      <p:sp>
        <p:nvSpPr>
          <p:cNvPr id="11" name="テキスト ボックス 10">
            <a:extLst>
              <a:ext uri="{FF2B5EF4-FFF2-40B4-BE49-F238E27FC236}">
                <a16:creationId xmlns:a16="http://schemas.microsoft.com/office/drawing/2014/main" id="{34CF59F8-A367-4EC1-83BF-5D400B8A4CCC}"/>
              </a:ext>
            </a:extLst>
          </p:cNvPr>
          <p:cNvSpPr txBox="1"/>
          <p:nvPr/>
        </p:nvSpPr>
        <p:spPr>
          <a:xfrm>
            <a:off x="5904104" y="6008801"/>
            <a:ext cx="2695280" cy="33855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出典：コンデナスト・トラベラー「</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The Best Cities in the World: 2023 Readers’ Choice Awards</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」より作成</a:t>
            </a:r>
          </a:p>
        </p:txBody>
      </p:sp>
      <p:sp>
        <p:nvSpPr>
          <p:cNvPr id="13" name="テキスト ボックス 12">
            <a:extLst>
              <a:ext uri="{FF2B5EF4-FFF2-40B4-BE49-F238E27FC236}">
                <a16:creationId xmlns:a16="http://schemas.microsoft.com/office/drawing/2014/main" id="{34CF59F8-A367-4EC1-83BF-5D400B8A4CCC}"/>
              </a:ext>
            </a:extLst>
          </p:cNvPr>
          <p:cNvSpPr txBox="1"/>
          <p:nvPr/>
        </p:nvSpPr>
        <p:spPr>
          <a:xfrm>
            <a:off x="467544" y="6008801"/>
            <a:ext cx="2718280" cy="33855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Economist Intelligence</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The Global Liveability </a:t>
            </a:r>
          </a:p>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Index 2023</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」より作成</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lang="ja-JP" altLang="en-US" smtClean="0"/>
              <a:pPr/>
              <a:t>14</a:t>
            </a:fld>
            <a:endParaRPr lang="ja-JP" altLang="en-US" dirty="0"/>
          </a:p>
        </p:txBody>
      </p:sp>
    </p:spTree>
    <p:extLst>
      <p:ext uri="{BB962C8B-B14F-4D97-AF65-F5344CB8AC3E}">
        <p14:creationId xmlns:p14="http://schemas.microsoft.com/office/powerpoint/2010/main" val="413324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p:cNvSpPr txBox="1"/>
          <p:nvPr/>
        </p:nvSpPr>
        <p:spPr>
          <a:xfrm>
            <a:off x="83224" y="674693"/>
            <a:ext cx="8776102" cy="738664"/>
          </a:xfrm>
          <a:prstGeom prst="rect">
            <a:avLst/>
          </a:prstGeom>
          <a:noFill/>
          <a:ln>
            <a:noFill/>
          </a:ln>
        </p:spPr>
        <p:txBody>
          <a:bodyPr wrap="square" rIns="72000"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森記念財団都市戦略研究所による「日本の都市特性評価</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（国内都市ランキング）」で、東京</a:t>
            </a:r>
            <a:r>
              <a:rPr lang="en-US" altLang="ja-JP" sz="1400" dirty="0">
                <a:latin typeface="Meiryo UI" panose="020B0604030504040204" pitchFamily="50" charset="-128"/>
                <a:ea typeface="Meiryo UI" panose="020B0604030504040204" pitchFamily="50" charset="-128"/>
              </a:rPr>
              <a:t>23</a:t>
            </a:r>
            <a:r>
              <a:rPr lang="ja-JP" altLang="en-US" sz="1400" dirty="0">
                <a:latin typeface="Meiryo UI" panose="020B0604030504040204" pitchFamily="50" charset="-128"/>
                <a:ea typeface="Meiryo UI" panose="020B0604030504040204" pitchFamily="50" charset="-128"/>
              </a:rPr>
              <a:t>区を除く国内</a:t>
            </a:r>
            <a:r>
              <a:rPr lang="en-US" altLang="ja-JP" sz="1400" dirty="0">
                <a:latin typeface="Meiryo UI" panose="020B0604030504040204" pitchFamily="50" charset="-128"/>
                <a:ea typeface="Meiryo UI" panose="020B0604030504040204" pitchFamily="50" charset="-128"/>
              </a:rPr>
              <a:t>138</a:t>
            </a:r>
            <a:r>
              <a:rPr lang="ja-JP" altLang="en-US" sz="1400" dirty="0">
                <a:latin typeface="Meiryo UI" panose="020B0604030504040204" pitchFamily="50" charset="-128"/>
                <a:ea typeface="Meiryo UI" panose="020B0604030504040204" pitchFamily="50" charset="-128"/>
              </a:rPr>
              <a:t>主要都市の中で、大阪市が総合１位にランクイン</a:t>
            </a: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「経済・ビジネス」、「研究・開発」、「文化・交流」、「交通・アクセス」の４つの分野で高い評価を得た</a:t>
            </a:r>
          </a:p>
        </p:txBody>
      </p:sp>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（参考）国内の都市ランキング（日本の都市特性評価）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1" name="タイトル 1"/>
          <p:cNvSpPr txBox="1">
            <a:spLocks/>
          </p:cNvSpPr>
          <p:nvPr/>
        </p:nvSpPr>
        <p:spPr>
          <a:xfrm>
            <a:off x="131940" y="1484784"/>
            <a:ext cx="4451474"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年のトップ</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タイトル 1"/>
          <p:cNvSpPr txBox="1">
            <a:spLocks/>
          </p:cNvSpPr>
          <p:nvPr/>
        </p:nvSpPr>
        <p:spPr>
          <a:xfrm>
            <a:off x="183175" y="4914231"/>
            <a:ext cx="2935710"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ランキング年次推移（上位５都市）</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タイトル 1"/>
          <p:cNvSpPr txBox="1">
            <a:spLocks/>
          </p:cNvSpPr>
          <p:nvPr/>
        </p:nvSpPr>
        <p:spPr>
          <a:xfrm>
            <a:off x="3419872" y="4914232"/>
            <a:ext cx="4668565"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「日本の都市特性評価（国内都市ランキング）」とは</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3593748" y="5298593"/>
            <a:ext cx="5297788" cy="938719"/>
          </a:xfrm>
          <a:prstGeom prst="rect">
            <a:avLst/>
          </a:prstGeom>
          <a:noFill/>
        </p:spPr>
        <p:txBody>
          <a:bodyPr wrap="square" rtlCol="0">
            <a:spAutoFit/>
          </a:bodyPr>
          <a:lstStyle/>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一般社団法人　森記念財団　都市戦略研究所が、国内都市の総合力を毎年度評価し、公表（最新版は</a:t>
            </a:r>
            <a:r>
              <a:rPr lang="en-US" altLang="ja-JP" sz="1100" dirty="0">
                <a:latin typeface="Meiryo UI" panose="020B0604030504040204" pitchFamily="50" charset="-128"/>
                <a:ea typeface="Meiryo UI" panose="020B0604030504040204" pitchFamily="50" charset="-128"/>
              </a:rPr>
              <a:t>2023</a:t>
            </a:r>
            <a:r>
              <a:rPr lang="ja-JP" altLang="en-US" sz="1100" dirty="0">
                <a:latin typeface="Meiryo UI" panose="020B0604030504040204" pitchFamily="50" charset="-128"/>
                <a:ea typeface="Meiryo UI" panose="020B0604030504040204" pitchFamily="50" charset="-128"/>
              </a:rPr>
              <a:t>年版）</a:t>
            </a:r>
            <a:endParaRPr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対象都市は、東京を除く国内</a:t>
            </a:r>
            <a:r>
              <a:rPr lang="en-US" altLang="ja-JP" sz="1100" dirty="0">
                <a:latin typeface="Meiryo UI" panose="020B0604030504040204" pitchFamily="50" charset="-128"/>
                <a:ea typeface="Meiryo UI" panose="020B0604030504040204" pitchFamily="50" charset="-128"/>
              </a:rPr>
              <a:t>136</a:t>
            </a:r>
            <a:r>
              <a:rPr lang="ja-JP" altLang="en-US" sz="1100" dirty="0">
                <a:latin typeface="Meiryo UI" panose="020B0604030504040204" pitchFamily="50" charset="-128"/>
                <a:ea typeface="Meiryo UI" panose="020B0604030504040204" pitchFamily="50" charset="-128"/>
              </a:rPr>
              <a:t>の主要都市。（対象都市：政令指定都市、県庁所在市、人口</a:t>
            </a:r>
            <a:r>
              <a:rPr lang="en-US" altLang="ja-JP" sz="1100" dirty="0">
                <a:latin typeface="Meiryo UI" panose="020B0604030504040204" pitchFamily="50" charset="-128"/>
                <a:ea typeface="Meiryo UI" panose="020B0604030504040204" pitchFamily="50" charset="-128"/>
              </a:rPr>
              <a:t>17</a:t>
            </a:r>
            <a:r>
              <a:rPr lang="ja-JP" altLang="en-US" sz="1100" dirty="0">
                <a:latin typeface="Meiryo UI" panose="020B0604030504040204" pitchFamily="50" charset="-128"/>
                <a:ea typeface="Meiryo UI" panose="020B0604030504040204" pitchFamily="50" charset="-128"/>
              </a:rPr>
              <a:t>万人以上の都市）</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東京</a:t>
            </a:r>
            <a:r>
              <a:rPr lang="en-US" altLang="ja-JP" sz="1100" dirty="0">
                <a:latin typeface="Meiryo UI" panose="020B0604030504040204" pitchFamily="50" charset="-128"/>
                <a:ea typeface="Meiryo UI" panose="020B0604030504040204" pitchFamily="50" charset="-128"/>
              </a:rPr>
              <a:t>23</a:t>
            </a:r>
            <a:r>
              <a:rPr lang="ja-JP" altLang="en-US" sz="1100" dirty="0">
                <a:latin typeface="Meiryo UI" panose="020B0604030504040204" pitchFamily="50" charset="-128"/>
                <a:ea typeface="Meiryo UI" panose="020B0604030504040204" pitchFamily="50" charset="-128"/>
              </a:rPr>
              <a:t>区は別途評価</a:t>
            </a:r>
            <a:endParaRPr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６分野、</a:t>
            </a:r>
            <a:r>
              <a:rPr lang="en-US" altLang="ja-JP" sz="1100" dirty="0">
                <a:latin typeface="Meiryo UI" panose="020B0604030504040204" pitchFamily="50" charset="-128"/>
                <a:ea typeface="Meiryo UI" panose="020B0604030504040204" pitchFamily="50" charset="-128"/>
              </a:rPr>
              <a:t>26</a:t>
            </a:r>
            <a:r>
              <a:rPr lang="ja-JP" altLang="en-US" sz="1100" dirty="0">
                <a:latin typeface="Meiryo UI" panose="020B0604030504040204" pitchFamily="50" charset="-128"/>
                <a:ea typeface="Meiryo UI" panose="020B0604030504040204" pitchFamily="50" charset="-128"/>
              </a:rPr>
              <a:t>指標グループで評価しており、総指標数は</a:t>
            </a:r>
            <a:r>
              <a:rPr lang="en-US" altLang="ja-JP" sz="1100" dirty="0">
                <a:latin typeface="Meiryo UI" panose="020B0604030504040204" pitchFamily="50" charset="-128"/>
                <a:ea typeface="Meiryo UI" panose="020B0604030504040204" pitchFamily="50" charset="-128"/>
              </a:rPr>
              <a:t>86</a:t>
            </a:r>
            <a:endParaRPr lang="ja-JP" altLang="en-US" sz="1100"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512183402"/>
              </p:ext>
            </p:extLst>
          </p:nvPr>
        </p:nvGraphicFramePr>
        <p:xfrm>
          <a:off x="113984" y="1772816"/>
          <a:ext cx="8938860" cy="2880360"/>
        </p:xfrm>
        <a:graphic>
          <a:graphicData uri="http://schemas.openxmlformats.org/drawingml/2006/table">
            <a:tbl>
              <a:tblPr firstRow="1" bandRow="1">
                <a:tableStyleId>{5C22544A-7EE6-4342-B048-85BDC9FD1C3A}</a:tableStyleId>
              </a:tblPr>
              <a:tblGrid>
                <a:gridCol w="494030">
                  <a:extLst>
                    <a:ext uri="{9D8B030D-6E8A-4147-A177-3AD203B41FA5}">
                      <a16:colId xmlns:a16="http://schemas.microsoft.com/office/drawing/2014/main" val="351836524"/>
                    </a:ext>
                  </a:extLst>
                </a:gridCol>
                <a:gridCol w="762318">
                  <a:extLst>
                    <a:ext uri="{9D8B030D-6E8A-4147-A177-3AD203B41FA5}">
                      <a16:colId xmlns:a16="http://schemas.microsoft.com/office/drawing/2014/main" val="906894241"/>
                    </a:ext>
                  </a:extLst>
                </a:gridCol>
                <a:gridCol w="771843">
                  <a:extLst>
                    <a:ext uri="{9D8B030D-6E8A-4147-A177-3AD203B41FA5}">
                      <a16:colId xmlns:a16="http://schemas.microsoft.com/office/drawing/2014/main" val="465957230"/>
                    </a:ext>
                  </a:extLst>
                </a:gridCol>
                <a:gridCol w="527368">
                  <a:extLst>
                    <a:ext uri="{9D8B030D-6E8A-4147-A177-3AD203B41FA5}">
                      <a16:colId xmlns:a16="http://schemas.microsoft.com/office/drawing/2014/main" val="4257071559"/>
                    </a:ext>
                  </a:extLst>
                </a:gridCol>
                <a:gridCol w="635317">
                  <a:extLst>
                    <a:ext uri="{9D8B030D-6E8A-4147-A177-3AD203B41FA5}">
                      <a16:colId xmlns:a16="http://schemas.microsoft.com/office/drawing/2014/main" val="2915845082"/>
                    </a:ext>
                  </a:extLst>
                </a:gridCol>
                <a:gridCol w="495618">
                  <a:extLst>
                    <a:ext uri="{9D8B030D-6E8A-4147-A177-3AD203B41FA5}">
                      <a16:colId xmlns:a16="http://schemas.microsoft.com/office/drawing/2014/main" val="2731609204"/>
                    </a:ext>
                  </a:extLst>
                </a:gridCol>
                <a:gridCol w="605155">
                  <a:extLst>
                    <a:ext uri="{9D8B030D-6E8A-4147-A177-3AD203B41FA5}">
                      <a16:colId xmlns:a16="http://schemas.microsoft.com/office/drawing/2014/main" val="2719758293"/>
                    </a:ext>
                  </a:extLst>
                </a:gridCol>
                <a:gridCol w="495618">
                  <a:extLst>
                    <a:ext uri="{9D8B030D-6E8A-4147-A177-3AD203B41FA5}">
                      <a16:colId xmlns:a16="http://schemas.microsoft.com/office/drawing/2014/main" val="2741623963"/>
                    </a:ext>
                  </a:extLst>
                </a:gridCol>
                <a:gridCol w="635317">
                  <a:extLst>
                    <a:ext uri="{9D8B030D-6E8A-4147-A177-3AD203B41FA5}">
                      <a16:colId xmlns:a16="http://schemas.microsoft.com/office/drawing/2014/main" val="1537410331"/>
                    </a:ext>
                  </a:extLst>
                </a:gridCol>
                <a:gridCol w="541655">
                  <a:extLst>
                    <a:ext uri="{9D8B030D-6E8A-4147-A177-3AD203B41FA5}">
                      <a16:colId xmlns:a16="http://schemas.microsoft.com/office/drawing/2014/main" val="1991195171"/>
                    </a:ext>
                  </a:extLst>
                </a:gridCol>
                <a:gridCol w="605155">
                  <a:extLst>
                    <a:ext uri="{9D8B030D-6E8A-4147-A177-3AD203B41FA5}">
                      <a16:colId xmlns:a16="http://schemas.microsoft.com/office/drawing/2014/main" val="1268551407"/>
                    </a:ext>
                  </a:extLst>
                </a:gridCol>
                <a:gridCol w="632143">
                  <a:extLst>
                    <a:ext uri="{9D8B030D-6E8A-4147-A177-3AD203B41FA5}">
                      <a16:colId xmlns:a16="http://schemas.microsoft.com/office/drawing/2014/main" val="1348199782"/>
                    </a:ext>
                  </a:extLst>
                </a:gridCol>
                <a:gridCol w="605155">
                  <a:extLst>
                    <a:ext uri="{9D8B030D-6E8A-4147-A177-3AD203B41FA5}">
                      <a16:colId xmlns:a16="http://schemas.microsoft.com/office/drawing/2014/main" val="3643894178"/>
                    </a:ext>
                  </a:extLst>
                </a:gridCol>
                <a:gridCol w="527368">
                  <a:extLst>
                    <a:ext uri="{9D8B030D-6E8A-4147-A177-3AD203B41FA5}">
                      <a16:colId xmlns:a16="http://schemas.microsoft.com/office/drawing/2014/main" val="460011506"/>
                    </a:ext>
                  </a:extLst>
                </a:gridCol>
                <a:gridCol w="604800">
                  <a:extLst>
                    <a:ext uri="{9D8B030D-6E8A-4147-A177-3AD203B41FA5}">
                      <a16:colId xmlns:a16="http://schemas.microsoft.com/office/drawing/2014/main" val="2191911875"/>
                    </a:ext>
                  </a:extLst>
                </a:gridCol>
              </a:tblGrid>
              <a:tr h="411480">
                <a:tc rowSpan="2">
                  <a:txBody>
                    <a:bodyPr/>
                    <a:lstStyle/>
                    <a:p>
                      <a:pPr algn="ctr"/>
                      <a:r>
                        <a:rPr kumimoji="1" lang="ja-JP" altLang="en-US" sz="1050" dirty="0">
                          <a:latin typeface="Meiryo UI" panose="020B0604030504040204" pitchFamily="50" charset="-128"/>
                          <a:ea typeface="Meiryo UI" panose="020B0604030504040204" pitchFamily="50" charset="-128"/>
                        </a:rPr>
                        <a:t>総合</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順位</a:t>
                      </a:r>
                    </a:p>
                  </a:txBody>
                  <a:tcPr anchor="ctr">
                    <a:lnB w="38100" cap="flat" cmpd="sng" algn="ctr">
                      <a:solidFill>
                        <a:srgbClr val="FF0000"/>
                      </a:solidFill>
                      <a:prstDash val="solid"/>
                      <a:round/>
                      <a:headEnd type="none" w="med" len="med"/>
                      <a:tailEnd type="none" w="med" len="med"/>
                    </a:lnB>
                  </a:tcPr>
                </a:tc>
                <a:tc gridSpan="2">
                  <a:txBody>
                    <a:bodyPr/>
                    <a:lstStyle/>
                    <a:p>
                      <a:pPr algn="ctr"/>
                      <a:r>
                        <a:rPr lang="ja-JP" altLang="en-US" sz="1050" dirty="0">
                          <a:latin typeface="Meiryo UI" panose="020B0604030504040204" pitchFamily="50" charset="-128"/>
                          <a:ea typeface="Meiryo UI" panose="020B0604030504040204" pitchFamily="50" charset="-128"/>
                        </a:rPr>
                        <a:t>総合ランキング</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a:latin typeface="Meiryo UI" panose="020B0604030504040204" pitchFamily="50" charset="-128"/>
                          <a:ea typeface="Meiryo UI" panose="020B0604030504040204" pitchFamily="50" charset="-128"/>
                        </a:rPr>
                        <a:t>経済・ビジネス</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a:latin typeface="Meiryo UI" panose="020B0604030504040204" pitchFamily="50" charset="-128"/>
                          <a:ea typeface="Meiryo UI" panose="020B0604030504040204" pitchFamily="50" charset="-128"/>
                        </a:rPr>
                        <a:t>研究・開発</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a:latin typeface="Meiryo UI" panose="020B0604030504040204" pitchFamily="50" charset="-128"/>
                          <a:ea typeface="Meiryo UI" panose="020B0604030504040204" pitchFamily="50" charset="-128"/>
                        </a:rPr>
                        <a:t>文化・交流</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a:latin typeface="Meiryo UI" panose="020B0604030504040204" pitchFamily="50" charset="-128"/>
                          <a:ea typeface="Meiryo UI" panose="020B0604030504040204" pitchFamily="50" charset="-128"/>
                        </a:rPr>
                        <a:t>生活・居住</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a:latin typeface="Meiryo UI" panose="020B0604030504040204" pitchFamily="50" charset="-128"/>
                          <a:ea typeface="Meiryo UI" panose="020B0604030504040204" pitchFamily="50" charset="-128"/>
                        </a:rPr>
                        <a:t>環境</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a:latin typeface="Meiryo UI" panose="020B0604030504040204" pitchFamily="50" charset="-128"/>
                          <a:ea typeface="Meiryo UI" panose="020B0604030504040204" pitchFamily="50" charset="-128"/>
                        </a:rPr>
                        <a:t>交通・アクセス</a:t>
                      </a: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4074084120"/>
                  </a:ext>
                </a:extLst>
              </a:tr>
              <a:tr h="411480">
                <a:tc vMerge="1">
                  <a:txBody>
                    <a:bodyPr/>
                    <a:lstStyle/>
                    <a:p>
                      <a:endParaRPr kumimoji="1" lang="ja-JP" altLang="en-US" dirty="0"/>
                    </a:p>
                  </a:txBody>
                  <a:tcPr/>
                </a:tc>
                <a:tc>
                  <a:txBody>
                    <a:bodyPr/>
                    <a:lstStyle/>
                    <a:p>
                      <a:pPr algn="ctr"/>
                      <a:r>
                        <a:rPr lang="ja-JP" altLang="en-US" sz="1050" dirty="0">
                          <a:solidFill>
                            <a:schemeClr val="bg1"/>
                          </a:solidFill>
                          <a:latin typeface="Meiryo UI" panose="020B0604030504040204" pitchFamily="50" charset="-128"/>
                          <a:ea typeface="Meiryo UI" panose="020B0604030504040204" pitchFamily="50" charset="-128"/>
                        </a:rPr>
                        <a:t>都市名</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分野</a:t>
                      </a:r>
                      <a:endParaRPr kumimoji="1" lang="en-US" altLang="ja-JP" sz="1050" dirty="0">
                        <a:solidFill>
                          <a:schemeClr val="bg1"/>
                        </a:solidFill>
                        <a:latin typeface="Meiryo UI" panose="020B0604030504040204" pitchFamily="50" charset="-128"/>
                        <a:ea typeface="Meiryo UI" panose="020B0604030504040204" pitchFamily="50" charset="-128"/>
                      </a:endParaRPr>
                    </a:p>
                    <a:p>
                      <a:pPr algn="ctr"/>
                      <a:r>
                        <a:rPr kumimoji="1" lang="ja-JP" altLang="en-US" sz="1050" dirty="0">
                          <a:solidFill>
                            <a:schemeClr val="bg1"/>
                          </a:solidFill>
                          <a:latin typeface="Meiryo UI" panose="020B0604030504040204" pitchFamily="50" charset="-128"/>
                          <a:ea typeface="Meiryo UI" panose="020B0604030504040204" pitchFamily="50" charset="-128"/>
                        </a:rPr>
                        <a:t>順位</a:t>
                      </a: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分野</a:t>
                      </a:r>
                      <a:endParaRPr kumimoji="1" lang="en-US" altLang="ja-JP" sz="1050" dirty="0">
                        <a:solidFill>
                          <a:schemeClr val="bg1"/>
                        </a:solidFill>
                        <a:latin typeface="Meiryo UI" panose="020B0604030504040204" pitchFamily="50" charset="-128"/>
                        <a:ea typeface="Meiryo UI" panose="020B0604030504040204" pitchFamily="50" charset="-128"/>
                      </a:endParaRPr>
                    </a:p>
                    <a:p>
                      <a:pPr algn="ctr"/>
                      <a:r>
                        <a:rPr kumimoji="1" lang="ja-JP" altLang="en-US" sz="1050" dirty="0">
                          <a:solidFill>
                            <a:schemeClr val="bg1"/>
                          </a:solidFill>
                          <a:latin typeface="Meiryo UI" panose="020B0604030504040204" pitchFamily="50" charset="-128"/>
                          <a:ea typeface="Meiryo UI" panose="020B0604030504040204" pitchFamily="50" charset="-128"/>
                        </a:rPr>
                        <a:t>順位</a:t>
                      </a: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分野</a:t>
                      </a:r>
                      <a:endParaRPr kumimoji="1" lang="en-US" altLang="ja-JP" sz="1050" dirty="0">
                        <a:solidFill>
                          <a:schemeClr val="bg1"/>
                        </a:solidFill>
                        <a:latin typeface="Meiryo UI" panose="020B0604030504040204" pitchFamily="50" charset="-128"/>
                        <a:ea typeface="Meiryo UI" panose="020B0604030504040204" pitchFamily="50" charset="-128"/>
                      </a:endParaRPr>
                    </a:p>
                    <a:p>
                      <a:pPr algn="ctr"/>
                      <a:r>
                        <a:rPr kumimoji="1" lang="ja-JP" altLang="en-US" sz="1050" dirty="0">
                          <a:solidFill>
                            <a:schemeClr val="bg1"/>
                          </a:solidFill>
                          <a:latin typeface="Meiryo UI" panose="020B0604030504040204" pitchFamily="50" charset="-128"/>
                          <a:ea typeface="Meiryo UI" panose="020B0604030504040204" pitchFamily="50" charset="-128"/>
                        </a:rPr>
                        <a:t>順位</a:t>
                      </a: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分野</a:t>
                      </a:r>
                      <a:endParaRPr kumimoji="1" lang="en-US" altLang="ja-JP" sz="1050" dirty="0">
                        <a:solidFill>
                          <a:schemeClr val="bg1"/>
                        </a:solidFill>
                        <a:latin typeface="Meiryo UI" panose="020B0604030504040204" pitchFamily="50" charset="-128"/>
                        <a:ea typeface="Meiryo UI" panose="020B0604030504040204" pitchFamily="50" charset="-128"/>
                      </a:endParaRPr>
                    </a:p>
                    <a:p>
                      <a:pPr algn="ctr"/>
                      <a:r>
                        <a:rPr kumimoji="1" lang="ja-JP" altLang="en-US" sz="1050" dirty="0">
                          <a:solidFill>
                            <a:schemeClr val="bg1"/>
                          </a:solidFill>
                          <a:latin typeface="Meiryo UI" panose="020B0604030504040204" pitchFamily="50" charset="-128"/>
                          <a:ea typeface="Meiryo UI" panose="020B0604030504040204" pitchFamily="50" charset="-128"/>
                        </a:rPr>
                        <a:t>順位</a:t>
                      </a: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分野</a:t>
                      </a:r>
                      <a:endParaRPr kumimoji="1" lang="en-US" altLang="ja-JP" sz="1050" dirty="0">
                        <a:solidFill>
                          <a:schemeClr val="bg1"/>
                        </a:solidFill>
                        <a:latin typeface="Meiryo UI" panose="020B0604030504040204" pitchFamily="50" charset="-128"/>
                        <a:ea typeface="Meiryo UI" panose="020B0604030504040204" pitchFamily="50" charset="-128"/>
                      </a:endParaRPr>
                    </a:p>
                    <a:p>
                      <a:pPr algn="ctr"/>
                      <a:r>
                        <a:rPr kumimoji="1" lang="ja-JP" altLang="en-US" sz="1050" dirty="0">
                          <a:solidFill>
                            <a:schemeClr val="bg1"/>
                          </a:solidFill>
                          <a:latin typeface="Meiryo UI" panose="020B0604030504040204" pitchFamily="50" charset="-128"/>
                          <a:ea typeface="Meiryo UI" panose="020B0604030504040204" pitchFamily="50" charset="-128"/>
                        </a:rPr>
                        <a:t>順位</a:t>
                      </a: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分野</a:t>
                      </a:r>
                      <a:endParaRPr kumimoji="1" lang="en-US" altLang="ja-JP" sz="1050" dirty="0">
                        <a:solidFill>
                          <a:schemeClr val="bg1"/>
                        </a:solidFill>
                        <a:latin typeface="Meiryo UI" panose="020B0604030504040204" pitchFamily="50" charset="-128"/>
                        <a:ea typeface="Meiryo UI" panose="020B0604030504040204" pitchFamily="50" charset="-128"/>
                      </a:endParaRPr>
                    </a:p>
                    <a:p>
                      <a:pPr algn="ctr"/>
                      <a:r>
                        <a:rPr kumimoji="1" lang="ja-JP" altLang="en-US" sz="1050" dirty="0">
                          <a:solidFill>
                            <a:schemeClr val="bg1"/>
                          </a:solidFill>
                          <a:latin typeface="Meiryo UI" panose="020B0604030504040204" pitchFamily="50" charset="-128"/>
                          <a:ea typeface="Meiryo UI" panose="020B0604030504040204" pitchFamily="50" charset="-128"/>
                        </a:rPr>
                        <a:t>順位</a:t>
                      </a: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a:solidFill>
                            <a:schemeClr val="bg1"/>
                          </a:solidFill>
                          <a:latin typeface="Meiryo UI" panose="020B0604030504040204" pitchFamily="50" charset="-128"/>
                          <a:ea typeface="Meiryo UI" panose="020B0604030504040204" pitchFamily="50" charset="-128"/>
                        </a:rPr>
                        <a:t>スコア</a:t>
                      </a: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extLst>
                  <a:ext uri="{0D108BD9-81ED-4DB2-BD59-A6C34878D82A}">
                    <a16:rowId xmlns:a16="http://schemas.microsoft.com/office/drawing/2014/main" val="527984492"/>
                  </a:ext>
                </a:extLst>
              </a:tr>
              <a:tr h="411480">
                <a:tc>
                  <a:txBody>
                    <a:bodyPr/>
                    <a:lstStyle/>
                    <a:p>
                      <a:pPr algn="ct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位</a:t>
                      </a:r>
                    </a:p>
                  </a:txBody>
                  <a:tcPr anchor="ctr">
                    <a:lnL w="38100" cap="flat" cmpd="sng" algn="ctr">
                      <a:solidFill>
                        <a:srgbClr val="FF0000"/>
                      </a:solidFill>
                      <a:prstDash val="solid"/>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大阪市</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1,237.2</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1</a:t>
                      </a:r>
                      <a:r>
                        <a:rPr kumimoji="1" lang="ja-JP" altLang="en-US" sz="1050" b="1"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282.4</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5</a:t>
                      </a:r>
                      <a:r>
                        <a:rPr kumimoji="1" lang="ja-JP" altLang="en-US" sz="1050" b="1"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67.4</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3</a:t>
                      </a:r>
                      <a:r>
                        <a:rPr kumimoji="1" lang="ja-JP" altLang="en-US" sz="1050" b="1"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274.9</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64</a:t>
                      </a:r>
                      <a:r>
                        <a:rPr kumimoji="1" lang="ja-JP" altLang="en-US" sz="1050" b="1" dirty="0">
                          <a:solidFill>
                            <a:schemeClr val="tx1"/>
                          </a:solidFill>
                          <a:latin typeface="Meiryo UI" panose="020B0604030504040204" pitchFamily="50" charset="-128"/>
                          <a:ea typeface="Meiryo UI" panose="020B0604030504040204" pitchFamily="50" charset="-128"/>
                        </a:rPr>
                        <a:t>位</a:t>
                      </a:r>
                    </a:p>
                  </a:txBody>
                  <a:tcPr anchor="ct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298.8</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gridSpan="2">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80</a:t>
                      </a:r>
                      <a:r>
                        <a:rPr kumimoji="1" lang="ja-JP" altLang="en-US" sz="1050" b="1" dirty="0">
                          <a:solidFill>
                            <a:schemeClr val="tx1"/>
                          </a:solidFill>
                          <a:latin typeface="Meiryo UI" panose="020B0604030504040204" pitchFamily="50" charset="-128"/>
                          <a:ea typeface="Meiryo UI" panose="020B0604030504040204" pitchFamily="50" charset="-128"/>
                        </a:rPr>
                        <a:t>位未満</a:t>
                      </a:r>
                    </a:p>
                  </a:txBody>
                  <a:tcPr anchor="ct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hMerge="1">
                  <a:txBody>
                    <a:bodyPr/>
                    <a:lstStyle/>
                    <a:p>
                      <a:pPr algn="ctr"/>
                      <a:endParaRPr kumimoji="1" lang="ja-JP" altLang="en-US" sz="1050" b="1"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1</a:t>
                      </a:r>
                      <a:r>
                        <a:rPr kumimoji="1" lang="ja-JP" altLang="en-US" sz="1050" b="1"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218.8</a:t>
                      </a: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8817414"/>
                  </a:ext>
                </a:extLst>
              </a:tr>
              <a:tr h="411480">
                <a:tc>
                  <a:txBody>
                    <a:bodyPr/>
                    <a:lstStyle/>
                    <a:p>
                      <a:pPr algn="ct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位</a:t>
                      </a:r>
                    </a:p>
                  </a:txBody>
                  <a:tcPr anchor="ctr">
                    <a:lnT w="38100" cap="flat" cmpd="sng" algn="ctr">
                      <a:solidFill>
                        <a:srgbClr val="FF0000"/>
                      </a:solidFill>
                      <a:prstDash val="solid"/>
                      <a:round/>
                      <a:headEnd type="none" w="med" len="med"/>
                      <a:tailEnd type="none" w="med" len="med"/>
                    </a:lnT>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横浜市</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1,152.1</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200.7</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72.4</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285.5</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61</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300.4</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grid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位未満</a:t>
                      </a:r>
                    </a:p>
                  </a:txBody>
                  <a:tcPr anchor="ctr">
                    <a:lnT w="38100" cap="flat" cmpd="sng" algn="ctr">
                      <a:solidFill>
                        <a:srgbClr val="FF0000"/>
                      </a:solidFill>
                      <a:prstDash val="solid"/>
                      <a:round/>
                      <a:headEnd type="none" w="med" len="med"/>
                      <a:tailEnd type="none" w="med" len="med"/>
                    </a:lnT>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160.9</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4014880835"/>
                  </a:ext>
                </a:extLst>
              </a:tr>
              <a:tr h="411480">
                <a:tc>
                  <a:txBody>
                    <a:bodyPr/>
                    <a:lstStyle/>
                    <a:p>
                      <a:pPr algn="ct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位</a:t>
                      </a:r>
                    </a:p>
                  </a:txBody>
                  <a:tcPr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名古屋市</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1,138.3</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212.9</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112.5</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159.9</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18</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327.9</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80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位未満</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203.1</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extLst>
                  <a:ext uri="{0D108BD9-81ED-4DB2-BD59-A6C34878D82A}">
                    <a16:rowId xmlns:a16="http://schemas.microsoft.com/office/drawing/2014/main" val="628858000"/>
                  </a:ext>
                </a:extLst>
              </a:tr>
              <a:tr h="411480">
                <a:tc>
                  <a:txBody>
                    <a:bodyPr/>
                    <a:lstStyle/>
                    <a:p>
                      <a:pPr algn="ct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位</a:t>
                      </a:r>
                    </a:p>
                  </a:txBody>
                  <a:tcPr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福岡市</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1,138.1</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217.7</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65.9</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168.7</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345.6</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56</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147.7</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192.5</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extLst>
                  <a:ext uri="{0D108BD9-81ED-4DB2-BD59-A6C34878D82A}">
                    <a16:rowId xmlns:a16="http://schemas.microsoft.com/office/drawing/2014/main" val="597371096"/>
                  </a:ext>
                </a:extLst>
              </a:tr>
              <a:tr h="411480">
                <a:tc>
                  <a:txBody>
                    <a:bodyPr/>
                    <a:lstStyle/>
                    <a:p>
                      <a:pPr algn="ct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位</a:t>
                      </a:r>
                    </a:p>
                  </a:txBody>
                  <a:tcPr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京都市</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1,129.3</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158.2</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96.5</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297.6</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53</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304.5</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grid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位未満</a:t>
                      </a:r>
                    </a:p>
                  </a:txBody>
                  <a:tcPr anchor="ct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17</a:t>
                      </a:r>
                      <a:r>
                        <a:rPr kumimoji="1" lang="ja-JP" altLang="en-US" sz="1050" dirty="0">
                          <a:solidFill>
                            <a:schemeClr val="tx1"/>
                          </a:solidFill>
                          <a:latin typeface="Meiryo UI" panose="020B0604030504040204" pitchFamily="50" charset="-128"/>
                          <a:ea typeface="Meiryo UI" panose="020B0604030504040204" pitchFamily="50" charset="-128"/>
                        </a:rPr>
                        <a:t>位</a:t>
                      </a: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149.1</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extLst>
                  <a:ext uri="{0D108BD9-81ED-4DB2-BD59-A6C34878D82A}">
                    <a16:rowId xmlns:a16="http://schemas.microsoft.com/office/drawing/2014/main" val="292645523"/>
                  </a:ext>
                </a:extLst>
              </a:tr>
            </a:tbl>
          </a:graphicData>
        </a:graphic>
      </p:graphicFrame>
      <p:sp>
        <p:nvSpPr>
          <p:cNvPr id="17" name="テキスト ボックス 16">
            <a:extLst>
              <a:ext uri="{FF2B5EF4-FFF2-40B4-BE49-F238E27FC236}">
                <a16:creationId xmlns:a16="http://schemas.microsoft.com/office/drawing/2014/main" id="{34CF59F8-A367-4EC1-83BF-5D400B8A4CCC}"/>
              </a:ext>
            </a:extLst>
          </p:cNvPr>
          <p:cNvSpPr txBox="1"/>
          <p:nvPr/>
        </p:nvSpPr>
        <p:spPr>
          <a:xfrm>
            <a:off x="5508104" y="6463838"/>
            <a:ext cx="3744416" cy="21544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出典：森記念財団 都市戦略研究所「日本の都市特性評価 </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」より作成</a:t>
            </a: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15</a:t>
            </a:fld>
            <a:endParaRPr lang="ja-JP" altLang="en-US" dirty="0"/>
          </a:p>
        </p:txBody>
      </p:sp>
      <p:graphicFrame>
        <p:nvGraphicFramePr>
          <p:cNvPr id="16" name="グラフ 15"/>
          <p:cNvGraphicFramePr>
            <a:graphicFrameLocks/>
          </p:cNvGraphicFramePr>
          <p:nvPr>
            <p:extLst>
              <p:ext uri="{D42A27DB-BD31-4B8C-83A1-F6EECF244321}">
                <p14:modId xmlns:p14="http://schemas.microsoft.com/office/powerpoint/2010/main" val="2458546020"/>
              </p:ext>
            </p:extLst>
          </p:nvPr>
        </p:nvGraphicFramePr>
        <p:xfrm>
          <a:off x="-87496" y="5041486"/>
          <a:ext cx="3507368" cy="18165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65221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00000000-0008-0000-0000-000006000000}"/>
              </a:ext>
            </a:extLst>
          </p:cNvPr>
          <p:cNvGraphicFramePr>
            <a:graphicFrameLocks/>
          </p:cNvGraphicFramePr>
          <p:nvPr>
            <p:extLst>
              <p:ext uri="{D42A27DB-BD31-4B8C-83A1-F6EECF244321}">
                <p14:modId xmlns:p14="http://schemas.microsoft.com/office/powerpoint/2010/main" val="1891810494"/>
              </p:ext>
            </p:extLst>
          </p:nvPr>
        </p:nvGraphicFramePr>
        <p:xfrm>
          <a:off x="216000" y="1519200"/>
          <a:ext cx="8712000" cy="4754909"/>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業況判断ＤＩ（近畿）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764704"/>
            <a:ext cx="8776102" cy="95410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新型コロナウイルス感染症の影響を受けて企業の景況感（日銀短観 </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月から</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月にかけて急速に落ち込んだが、緩やかに回復。</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直近ではインバウンドの回復に伴い、非製造業は改善傾向にあり、</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年６月にはコロナ前の水準に回復し、その後も堅調に推移。 一方、製造業は原材料高騰の影響もあり、非製造業ほどの回復は見られない。</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34CF59F8-A367-4EC1-83BF-5D400B8A4CCC}"/>
              </a:ext>
            </a:extLst>
          </p:cNvPr>
          <p:cNvSpPr txBox="1"/>
          <p:nvPr/>
        </p:nvSpPr>
        <p:spPr>
          <a:xfrm>
            <a:off x="2993684" y="1779290"/>
            <a:ext cx="2520000" cy="307777"/>
          </a:xfrm>
          <a:prstGeom prst="rect">
            <a:avLst/>
          </a:prstGeom>
          <a:noFill/>
          <a:ln>
            <a:noFill/>
          </a:ln>
        </p:spPr>
        <p:txBody>
          <a:bodyPr wrap="square" rtlCol="0">
            <a:spAutoFit/>
          </a:bodyPr>
          <a:lstStyle/>
          <a:p>
            <a:pPr marL="201221" indent="-201221" algn="ctr"/>
            <a:r>
              <a:rPr lang="ja-JP" altLang="en-US" sz="1400" dirty="0">
                <a:latin typeface="Meiryo UI" panose="020B0604030504040204" pitchFamily="50" charset="-128"/>
                <a:ea typeface="Meiryo UI" panose="020B0604030504040204" pitchFamily="50" charset="-128"/>
              </a:rPr>
              <a:t>業況判断</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（近畿地区）</a:t>
            </a:r>
            <a:endParaRPr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5241212" y="6372919"/>
            <a:ext cx="3934102" cy="360040"/>
          </a:xfrm>
          <a:prstGeom prst="rect">
            <a:avLst/>
          </a:prstGeom>
          <a:noFill/>
          <a:ln>
            <a:noFill/>
          </a:ln>
        </p:spPr>
        <p:txBody>
          <a:bodyPr wrap="square" rtlCol="0">
            <a:spAutoFit/>
          </a:bodyPr>
          <a:lstStyle/>
          <a:p>
            <a:pPr marL="201221" indent="-201221"/>
            <a:r>
              <a:rPr lang="ja-JP" altLang="en-US" sz="831" dirty="0">
                <a:latin typeface="Meiryo UI" panose="020B0604030504040204" pitchFamily="50" charset="-128"/>
                <a:ea typeface="Meiryo UI" panose="020B0604030504040204" pitchFamily="50" charset="-128"/>
              </a:rPr>
              <a:t>出典：日本銀行大阪支店 「全国企業短期経済観測調査（近畿地区）」より作成</a:t>
            </a:r>
            <a:endParaRPr lang="en-US" altLang="ja-JP" sz="831" dirty="0">
              <a:latin typeface="Meiryo UI" panose="020B0604030504040204" pitchFamily="50" charset="-128"/>
              <a:ea typeface="Meiryo UI" panose="020B0604030504040204" pitchFamily="50" charset="-128"/>
            </a:endParaRPr>
          </a:p>
          <a:p>
            <a:pPr marL="201221" indent="-201221"/>
            <a:r>
              <a:rPr lang="en-US" altLang="ja-JP" sz="831" dirty="0">
                <a:latin typeface="Meiryo UI" panose="020B0604030504040204" pitchFamily="50" charset="-128"/>
                <a:ea typeface="Meiryo UI" panose="020B0604030504040204" pitchFamily="50" charset="-128"/>
              </a:rPr>
              <a:t>※2024</a:t>
            </a:r>
            <a:r>
              <a:rPr lang="ja-JP" altLang="en-US" sz="831" dirty="0">
                <a:latin typeface="Meiryo UI" panose="020B0604030504040204" pitchFamily="50" charset="-128"/>
                <a:ea typeface="Meiryo UI" panose="020B0604030504040204" pitchFamily="50" charset="-128"/>
              </a:rPr>
              <a:t>年</a:t>
            </a:r>
            <a:r>
              <a:rPr lang="en-US" altLang="ja-JP" sz="831" dirty="0">
                <a:latin typeface="Meiryo UI" panose="020B0604030504040204" pitchFamily="50" charset="-128"/>
                <a:ea typeface="Meiryo UI" panose="020B0604030504040204" pitchFamily="50" charset="-128"/>
              </a:rPr>
              <a:t>3</a:t>
            </a:r>
            <a:r>
              <a:rPr lang="ja-JP" altLang="en-US" sz="831" dirty="0">
                <a:latin typeface="Meiryo UI" panose="020B0604030504040204" pitchFamily="50" charset="-128"/>
                <a:ea typeface="Meiryo UI" panose="020B0604030504040204" pitchFamily="50" charset="-128"/>
              </a:rPr>
              <a:t>月の数値は先行き</a:t>
            </a:r>
            <a:r>
              <a:rPr lang="en-US" altLang="ja-JP" sz="831" dirty="0">
                <a:latin typeface="Meiryo UI" panose="020B0604030504040204" pitchFamily="50" charset="-128"/>
                <a:ea typeface="Meiryo UI" panose="020B0604030504040204" pitchFamily="50" charset="-128"/>
              </a:rPr>
              <a:t>DI</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1</a:t>
            </a:fld>
            <a:endParaRPr lang="ja-JP" altLang="en-US" dirty="0"/>
          </a:p>
        </p:txBody>
      </p:sp>
      <p:cxnSp>
        <p:nvCxnSpPr>
          <p:cNvPr id="4" name="直線コネクタ 3"/>
          <p:cNvCxnSpPr/>
          <p:nvPr/>
        </p:nvCxnSpPr>
        <p:spPr>
          <a:xfrm>
            <a:off x="584213" y="2852936"/>
            <a:ext cx="8343787"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811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755469879"/>
              </p:ext>
            </p:extLst>
          </p:nvPr>
        </p:nvGraphicFramePr>
        <p:xfrm>
          <a:off x="126012" y="1621860"/>
          <a:ext cx="9108000" cy="1960153"/>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業種別</a:t>
            </a:r>
            <a:r>
              <a:rPr lang="ja-JP" altLang="en-US" sz="2000" b="1" kern="100" dirty="0">
                <a:solidFill>
                  <a:schemeClr val="tx1"/>
                </a:solidFill>
                <a:ea typeface="Meiryo UI" panose="020B0604030504040204" pitchFamily="50" charset="-128"/>
                <a:cs typeface="Times New Roman" panose="02020603050405020304" pitchFamily="18" charset="0"/>
              </a:rPr>
              <a:t>ＤＩ</a:t>
            </a:r>
            <a:r>
              <a:rPr lang="ja-JP" altLang="en-US" sz="2000" b="1" kern="100" dirty="0">
                <a:solidFill>
                  <a:sysClr val="windowText" lastClr="000000"/>
                </a:solidFill>
                <a:ea typeface="Meiryo UI" panose="020B0604030504040204" pitchFamily="50" charset="-128"/>
                <a:cs typeface="Times New Roman" panose="02020603050405020304" pitchFamily="18" charset="0"/>
              </a:rPr>
              <a:t>（近畿）</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35496" y="674693"/>
            <a:ext cx="9070375" cy="738664"/>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近畿の景況感は、全産業ベースでは</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月から持ち直しの傾向が見られ、その傾向が継続している。</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非製造業のうち、宿泊・飲食サービスは</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月からは大幅にプラスに転じたが、</a:t>
            </a:r>
            <a:r>
              <a:rPr lang="en-US" altLang="ja-JP" sz="1400" dirty="0">
                <a:latin typeface="Meiryo UI" panose="020B0604030504040204" pitchFamily="50" charset="-128"/>
                <a:ea typeface="Meiryo UI" panose="020B0604030504040204" pitchFamily="50" charset="-128"/>
              </a:rPr>
              <a:t>2024</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月の先行き</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では、非製造業全体の見通しを下回っている。</a:t>
            </a: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7" name="正方形/長方形 66"/>
          <p:cNvSpPr/>
          <p:nvPr/>
        </p:nvSpPr>
        <p:spPr>
          <a:xfrm>
            <a:off x="5436096" y="6565619"/>
            <a:ext cx="1980237" cy="220188"/>
          </a:xfrm>
          <a:prstGeom prst="rect">
            <a:avLst/>
          </a:prstGeom>
        </p:spPr>
        <p:txBody>
          <a:bodyPr wrap="square">
            <a:spAutoFit/>
          </a:bodyPr>
          <a:lstStyle/>
          <a:p>
            <a:r>
              <a:rPr lang="ja-JP" altLang="en-US" sz="831" dirty="0">
                <a:latin typeface="Meiryo UI" panose="020B0604030504040204" pitchFamily="50" charset="-128"/>
                <a:ea typeface="Meiryo UI" panose="020B0604030504040204" pitchFamily="50" charset="-128"/>
              </a:rPr>
              <a:t>※</a:t>
            </a:r>
            <a:r>
              <a:rPr lang="en-US" altLang="ja-JP" sz="831" dirty="0">
                <a:latin typeface="Meiryo UI" panose="020B0604030504040204" pitchFamily="50" charset="-128"/>
                <a:ea typeface="Meiryo UI" panose="020B0604030504040204" pitchFamily="50" charset="-128"/>
              </a:rPr>
              <a:t>2024</a:t>
            </a:r>
            <a:r>
              <a:rPr lang="ja-JP" altLang="en-US" sz="831" dirty="0">
                <a:latin typeface="Meiryo UI" panose="020B0604030504040204" pitchFamily="50" charset="-128"/>
                <a:ea typeface="Meiryo UI" panose="020B0604030504040204" pitchFamily="50" charset="-128"/>
              </a:rPr>
              <a:t>年</a:t>
            </a:r>
            <a:r>
              <a:rPr lang="en-US" altLang="ja-JP" sz="831" dirty="0">
                <a:latin typeface="Meiryo UI" panose="020B0604030504040204" pitchFamily="50" charset="-128"/>
                <a:ea typeface="Meiryo UI" panose="020B0604030504040204" pitchFamily="50" charset="-128"/>
              </a:rPr>
              <a:t>3</a:t>
            </a:r>
            <a:r>
              <a:rPr lang="ja-JP" altLang="en-US" sz="831" dirty="0">
                <a:latin typeface="Meiryo UI" panose="020B0604030504040204" pitchFamily="50" charset="-128"/>
                <a:ea typeface="Meiryo UI" panose="020B0604030504040204" pitchFamily="50" charset="-128"/>
              </a:rPr>
              <a:t>月の数値は先行き</a:t>
            </a:r>
            <a:r>
              <a:rPr lang="en-US" altLang="ja-JP" sz="831" dirty="0">
                <a:latin typeface="Meiryo UI" panose="020B0604030504040204" pitchFamily="50" charset="-128"/>
                <a:ea typeface="Meiryo UI" panose="020B0604030504040204" pitchFamily="50" charset="-128"/>
              </a:rPr>
              <a:t>DI</a:t>
            </a:r>
          </a:p>
        </p:txBody>
      </p:sp>
      <p:sp>
        <p:nvSpPr>
          <p:cNvPr id="68" name="テキスト ボックス 67">
            <a:extLst>
              <a:ext uri="{FF2B5EF4-FFF2-40B4-BE49-F238E27FC236}">
                <a16:creationId xmlns:a16="http://schemas.microsoft.com/office/drawing/2014/main" id="{34CF59F8-A367-4EC1-83BF-5D400B8A4CCC}"/>
              </a:ext>
            </a:extLst>
          </p:cNvPr>
          <p:cNvSpPr txBox="1"/>
          <p:nvPr/>
        </p:nvSpPr>
        <p:spPr>
          <a:xfrm>
            <a:off x="5436096" y="6429035"/>
            <a:ext cx="3743701" cy="220188"/>
          </a:xfrm>
          <a:prstGeom prst="rect">
            <a:avLst/>
          </a:prstGeom>
          <a:noFill/>
          <a:ln>
            <a:noFill/>
          </a:ln>
        </p:spPr>
        <p:txBody>
          <a:bodyPr wrap="square" rtlCol="0">
            <a:spAutoFit/>
          </a:bodyPr>
          <a:lstStyle/>
          <a:p>
            <a:pPr marL="201221" indent="-201221"/>
            <a:r>
              <a:rPr lang="ja-JP" altLang="en-US" sz="831" dirty="0">
                <a:latin typeface="Meiryo UI" panose="020B0604030504040204" pitchFamily="50" charset="-128"/>
                <a:ea typeface="Meiryo UI" panose="020B0604030504040204" pitchFamily="50" charset="-128"/>
              </a:rPr>
              <a:t>出典：日本銀行大阪支店 「全国企業短期経済観測調査（近畿地区）」より作成</a:t>
            </a:r>
            <a:endParaRPr lang="en-US" altLang="ja-JP" sz="831" dirty="0">
              <a:latin typeface="Meiryo UI" panose="020B0604030504040204" pitchFamily="50" charset="-128"/>
              <a:ea typeface="Meiryo UI" panose="020B0604030504040204" pitchFamily="50" charset="-128"/>
            </a:endParaRPr>
          </a:p>
        </p:txBody>
      </p:sp>
      <p:sp>
        <p:nvSpPr>
          <p:cNvPr id="69" name="角丸四角形 68"/>
          <p:cNvSpPr/>
          <p:nvPr/>
        </p:nvSpPr>
        <p:spPr>
          <a:xfrm>
            <a:off x="8316415" y="3977519"/>
            <a:ext cx="762463" cy="2121184"/>
          </a:xfrm>
          <a:prstGeom prst="roundRect">
            <a:avLst>
              <a:gd name="adj" fmla="val 10545"/>
            </a:avLst>
          </a:prstGeom>
          <a:noFill/>
          <a:ln w="22225" cmpd="dbl">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ja-JP" altLang="en-US" sz="1015" dirty="0"/>
          </a:p>
        </p:txBody>
      </p:sp>
      <p:sp>
        <p:nvSpPr>
          <p:cNvPr id="10" name="テキスト ボックス 9">
            <a:extLst>
              <a:ext uri="{FF2B5EF4-FFF2-40B4-BE49-F238E27FC236}">
                <a16:creationId xmlns:a16="http://schemas.microsoft.com/office/drawing/2014/main" id="{34CF59F8-A367-4EC1-83BF-5D400B8A4CCC}"/>
              </a:ext>
            </a:extLst>
          </p:cNvPr>
          <p:cNvSpPr txBox="1"/>
          <p:nvPr/>
        </p:nvSpPr>
        <p:spPr>
          <a:xfrm>
            <a:off x="2915816" y="1537371"/>
            <a:ext cx="3528392"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業種別業況判断（近畿地区）</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全産業、製造業</a:t>
            </a:r>
            <a:r>
              <a:rPr lang="en-US" altLang="ja-JP" sz="1200" dirty="0">
                <a:latin typeface="Meiryo UI" panose="020B0604030504040204" pitchFamily="50" charset="-128"/>
                <a:ea typeface="Meiryo UI" panose="020B0604030504040204" pitchFamily="50" charset="-128"/>
              </a:rPr>
              <a:t>〕</a:t>
            </a: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3121895" y="3872081"/>
            <a:ext cx="2954904"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業種別業況判断（近畿地区）</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非製造業</a:t>
            </a:r>
            <a:r>
              <a:rPr lang="en-US" altLang="ja-JP" sz="1200" dirty="0">
                <a:latin typeface="Meiryo UI" panose="020B0604030504040204" pitchFamily="50" charset="-128"/>
                <a:ea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2</a:t>
            </a:fld>
            <a:endParaRPr lang="ja-JP" altLang="en-US" dirty="0"/>
          </a:p>
        </p:txBody>
      </p:sp>
      <p:sp>
        <p:nvSpPr>
          <p:cNvPr id="13" name="テキスト ボックス 12">
            <a:extLst>
              <a:ext uri="{FF2B5EF4-FFF2-40B4-BE49-F238E27FC236}">
                <a16:creationId xmlns:a16="http://schemas.microsoft.com/office/drawing/2014/main" id="{34CF59F8-A367-4EC1-83BF-5D400B8A4CCC}"/>
              </a:ext>
            </a:extLst>
          </p:cNvPr>
          <p:cNvSpPr txBox="1"/>
          <p:nvPr/>
        </p:nvSpPr>
        <p:spPr>
          <a:xfrm>
            <a:off x="582985" y="2993894"/>
            <a:ext cx="792088" cy="184666"/>
          </a:xfrm>
          <a:prstGeom prst="rect">
            <a:avLst/>
          </a:prstGeom>
          <a:noFill/>
          <a:ln>
            <a:noFill/>
          </a:ln>
        </p:spPr>
        <p:txBody>
          <a:bodyPr wrap="square" rtlCol="0">
            <a:spAutoFit/>
          </a:bodyPr>
          <a:lstStyle/>
          <a:p>
            <a:pPr marL="201221" indent="-201221"/>
            <a:r>
              <a:rPr lang="en-US" altLang="ja-JP" sz="600" dirty="0">
                <a:latin typeface="Meiryo UI" panose="020B0604030504040204" pitchFamily="50" charset="-128"/>
                <a:ea typeface="Meiryo UI" panose="020B0604030504040204" pitchFamily="50" charset="-128"/>
              </a:rPr>
              <a:t>2021</a:t>
            </a:r>
            <a:r>
              <a:rPr lang="ja-JP" altLang="en-US" sz="600" dirty="0">
                <a:latin typeface="Meiryo UI" panose="020B0604030504040204" pitchFamily="50" charset="-128"/>
                <a:ea typeface="Meiryo UI" panose="020B0604030504040204" pitchFamily="50" charset="-128"/>
              </a:rPr>
              <a:t>年</a:t>
            </a:r>
            <a:r>
              <a:rPr lang="en-US" altLang="ja-JP" sz="600" dirty="0">
                <a:latin typeface="Meiryo UI" panose="020B0604030504040204" pitchFamily="50" charset="-128"/>
                <a:ea typeface="Meiryo UI" panose="020B0604030504040204" pitchFamily="50" charset="-128"/>
              </a:rPr>
              <a:t>12</a:t>
            </a:r>
            <a:r>
              <a:rPr lang="ja-JP" altLang="en-US" sz="600" dirty="0">
                <a:latin typeface="Meiryo UI" panose="020B0604030504040204" pitchFamily="50" charset="-128"/>
                <a:ea typeface="Meiryo UI" panose="020B0604030504040204" pitchFamily="50" charset="-128"/>
              </a:rPr>
              <a:t>月</a:t>
            </a:r>
            <a:endParaRPr lang="en-US" altLang="ja-JP" sz="600" dirty="0">
              <a:latin typeface="Meiryo UI" panose="020B0604030504040204" pitchFamily="50" charset="-128"/>
              <a:ea typeface="Meiryo UI" panose="020B0604030504040204" pitchFamily="50" charset="-128"/>
            </a:endParaRPr>
          </a:p>
        </p:txBody>
      </p:sp>
      <p:cxnSp>
        <p:nvCxnSpPr>
          <p:cNvPr id="14" name="直線矢印コネクタ 13"/>
          <p:cNvCxnSpPr/>
          <p:nvPr/>
        </p:nvCxnSpPr>
        <p:spPr>
          <a:xfrm flipV="1">
            <a:off x="871017" y="2420888"/>
            <a:ext cx="72008" cy="573006"/>
          </a:xfrm>
          <a:prstGeom prst="straightConnector1">
            <a:avLst/>
          </a:prstGeom>
          <a:ln>
            <a:headEnd type="none" w="sm" len="med"/>
            <a:tailEnd type="stealth" w="sm" len="med"/>
          </a:ln>
        </p:spPr>
        <p:style>
          <a:lnRef idx="1">
            <a:schemeClr val="dk1"/>
          </a:lnRef>
          <a:fillRef idx="0">
            <a:schemeClr val="dk1"/>
          </a:fillRef>
          <a:effectRef idx="0">
            <a:schemeClr val="dk1"/>
          </a:effectRef>
          <a:fontRef idx="minor">
            <a:schemeClr val="tx1"/>
          </a:fontRef>
        </p:style>
      </p:cxnSp>
      <p:sp>
        <p:nvSpPr>
          <p:cNvPr id="19" name="テキスト ボックス 18">
            <a:extLst>
              <a:ext uri="{FF2B5EF4-FFF2-40B4-BE49-F238E27FC236}">
                <a16:creationId xmlns:a16="http://schemas.microsoft.com/office/drawing/2014/main" id="{34CF59F8-A367-4EC1-83BF-5D400B8A4CCC}"/>
              </a:ext>
            </a:extLst>
          </p:cNvPr>
          <p:cNvSpPr txBox="1"/>
          <p:nvPr/>
        </p:nvSpPr>
        <p:spPr>
          <a:xfrm>
            <a:off x="8231945" y="4475017"/>
            <a:ext cx="627381" cy="184666"/>
          </a:xfrm>
          <a:prstGeom prst="rect">
            <a:avLst/>
          </a:prstGeom>
          <a:noFill/>
          <a:ln>
            <a:noFill/>
          </a:ln>
        </p:spPr>
        <p:txBody>
          <a:bodyPr wrap="square" rtlCol="0">
            <a:spAutoFit/>
          </a:bodyPr>
          <a:lstStyle/>
          <a:p>
            <a:pPr marL="201221" indent="-201221"/>
            <a:r>
              <a:rPr lang="en-US" altLang="ja-JP" sz="600" dirty="0">
                <a:latin typeface="Meiryo UI" panose="020B0604030504040204" pitchFamily="50" charset="-128"/>
                <a:ea typeface="Meiryo UI" panose="020B0604030504040204" pitchFamily="50" charset="-128"/>
              </a:rPr>
              <a:t>2023</a:t>
            </a:r>
            <a:r>
              <a:rPr lang="ja-JP" altLang="en-US" sz="600" dirty="0">
                <a:latin typeface="Meiryo UI" panose="020B0604030504040204" pitchFamily="50" charset="-128"/>
                <a:ea typeface="Meiryo UI" panose="020B0604030504040204" pitchFamily="50" charset="-128"/>
              </a:rPr>
              <a:t>年</a:t>
            </a:r>
            <a:r>
              <a:rPr lang="en-US" altLang="ja-JP" sz="600" dirty="0">
                <a:latin typeface="Meiryo UI" panose="020B0604030504040204" pitchFamily="50" charset="-128"/>
                <a:ea typeface="Meiryo UI" panose="020B0604030504040204" pitchFamily="50" charset="-128"/>
              </a:rPr>
              <a:t>6</a:t>
            </a:r>
            <a:r>
              <a:rPr lang="ja-JP" altLang="en-US" sz="600" dirty="0">
                <a:latin typeface="Meiryo UI" panose="020B0604030504040204" pitchFamily="50" charset="-128"/>
                <a:ea typeface="Meiryo UI" panose="020B0604030504040204" pitchFamily="50" charset="-128"/>
              </a:rPr>
              <a:t>月</a:t>
            </a:r>
            <a:endParaRPr lang="en-US" altLang="ja-JP" sz="600" dirty="0">
              <a:latin typeface="Meiryo UI" panose="020B0604030504040204" pitchFamily="50" charset="-128"/>
              <a:ea typeface="Meiryo UI" panose="020B0604030504040204" pitchFamily="50" charset="-128"/>
            </a:endParaRPr>
          </a:p>
        </p:txBody>
      </p:sp>
      <p:cxnSp>
        <p:nvCxnSpPr>
          <p:cNvPr id="20" name="直線矢印コネクタ 19"/>
          <p:cNvCxnSpPr/>
          <p:nvPr/>
        </p:nvCxnSpPr>
        <p:spPr>
          <a:xfrm>
            <a:off x="8667999" y="4623357"/>
            <a:ext cx="200662" cy="169914"/>
          </a:xfrm>
          <a:prstGeom prst="straightConnector1">
            <a:avLst/>
          </a:prstGeom>
          <a:ln>
            <a:headEnd type="none" w="sm" len="med"/>
            <a:tailEnd type="stealth" w="sm" len="med"/>
          </a:ln>
        </p:spPr>
        <p:style>
          <a:lnRef idx="1">
            <a:schemeClr val="dk1"/>
          </a:lnRef>
          <a:fillRef idx="0">
            <a:schemeClr val="dk1"/>
          </a:fillRef>
          <a:effectRef idx="0">
            <a:schemeClr val="dk1"/>
          </a:effectRef>
          <a:fontRef idx="minor">
            <a:schemeClr val="tx1"/>
          </a:fontRef>
        </p:style>
      </p:cxnSp>
      <p:sp>
        <p:nvSpPr>
          <p:cNvPr id="23" name="角丸四角形 22"/>
          <p:cNvSpPr/>
          <p:nvPr/>
        </p:nvSpPr>
        <p:spPr>
          <a:xfrm>
            <a:off x="539552" y="1689510"/>
            <a:ext cx="770920" cy="1705074"/>
          </a:xfrm>
          <a:prstGeom prst="roundRect">
            <a:avLst>
              <a:gd name="adj" fmla="val 10545"/>
            </a:avLst>
          </a:prstGeom>
          <a:noFill/>
          <a:ln w="22225" cmpd="dbl">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ja-JP" altLang="en-US" sz="1015" dirty="0"/>
          </a:p>
        </p:txBody>
      </p:sp>
      <p:graphicFrame>
        <p:nvGraphicFramePr>
          <p:cNvPr id="4" name="グラフ 3">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832311841"/>
              </p:ext>
            </p:extLst>
          </p:nvPr>
        </p:nvGraphicFramePr>
        <p:xfrm>
          <a:off x="132690" y="4119579"/>
          <a:ext cx="9108000" cy="233895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67509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411499807"/>
              </p:ext>
            </p:extLst>
          </p:nvPr>
        </p:nvGraphicFramePr>
        <p:xfrm>
          <a:off x="104007" y="3478463"/>
          <a:ext cx="6145950" cy="3054249"/>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倒産の動向（全国・大阪）</a:t>
            </a:r>
            <a:endParaRPr lang="ja-JP" altLang="en-US" sz="2000" b="1" kern="100" dirty="0">
              <a:solidFill>
                <a:srgbClr val="FF0000"/>
              </a:solidFill>
              <a:ea typeface="Meiryo UI" panose="020B0604030504040204" pitchFamily="50" charset="-128"/>
              <a:cs typeface="Times New Roman" panose="02020603050405020304" pitchFamily="18" charset="0"/>
            </a:endParaRPr>
          </a:p>
        </p:txBody>
      </p:sp>
      <p:sp>
        <p:nvSpPr>
          <p:cNvPr id="37" name="テキスト ボックス 36"/>
          <p:cNvSpPr txBox="1"/>
          <p:nvPr/>
        </p:nvSpPr>
        <p:spPr>
          <a:xfrm>
            <a:off x="45094" y="614201"/>
            <a:ext cx="9098905" cy="1169551"/>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新型コロナウイルス感染症の拡大以降、実質無利子・無担保融資などの資金支援等により</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年の大阪の</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倒産件数は減少傾向にあったが、</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年は</a:t>
            </a:r>
            <a:r>
              <a:rPr lang="en-US" altLang="ja-JP" sz="1400" dirty="0">
                <a:latin typeface="Meiryo UI" panose="020B0604030504040204" pitchFamily="50" charset="-128"/>
                <a:ea typeface="Meiryo UI" panose="020B0604030504040204" pitchFamily="50" charset="-128"/>
              </a:rPr>
              <a:t>2019</a:t>
            </a:r>
            <a:r>
              <a:rPr lang="ja-JP" altLang="en-US" sz="1400" dirty="0">
                <a:latin typeface="Meiryo UI" panose="020B0604030504040204" pitchFamily="50" charset="-128"/>
                <a:ea typeface="Meiryo UI" panose="020B0604030504040204" pitchFamily="50" charset="-128"/>
              </a:rPr>
              <a:t>年水準となった。</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一方、コロナ関連の倒産件数は、</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rPr>
              <a:t>日時点で、全国で</a:t>
            </a:r>
            <a:r>
              <a:rPr lang="en-US" altLang="ja-JP" sz="1400" dirty="0">
                <a:latin typeface="Meiryo UI" panose="020B0604030504040204" pitchFamily="50" charset="-128"/>
                <a:ea typeface="Meiryo UI" panose="020B0604030504040204" pitchFamily="50" charset="-128"/>
              </a:rPr>
              <a:t>6,761</a:t>
            </a:r>
            <a:r>
              <a:rPr lang="ja-JP" altLang="en-US" sz="1400" dirty="0">
                <a:latin typeface="Meiryo UI" panose="020B0604030504040204" pitchFamily="50" charset="-128"/>
                <a:ea typeface="Meiryo UI" panose="020B0604030504040204" pitchFamily="50" charset="-128"/>
              </a:rPr>
              <a:t>件（自主的な廃業は含まれていない）。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うち、大阪の倒産件数は、</a:t>
            </a:r>
            <a:r>
              <a:rPr lang="en-US" altLang="ja-JP" sz="1400" dirty="0">
                <a:latin typeface="Meiryo UI" panose="020B0604030504040204" pitchFamily="50" charset="-128"/>
                <a:ea typeface="Meiryo UI" panose="020B0604030504040204" pitchFamily="50" charset="-128"/>
              </a:rPr>
              <a:t>701</a:t>
            </a:r>
            <a:r>
              <a:rPr lang="ja-JP" altLang="en-US" sz="1400" dirty="0">
                <a:latin typeface="Meiryo UI" panose="020B0604030504040204" pitchFamily="50" charset="-128"/>
                <a:ea typeface="Meiryo UI" panose="020B0604030504040204" pitchFamily="50" charset="-128"/>
              </a:rPr>
              <a:t>件であり、東京に次いで２番目に多い。（調査は</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年９月末で終了）</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業種別でみると、飲食店、食品卸、ホテル・旅館といった観光に関連する事業者の倒産が多い。</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5080109" y="6478005"/>
            <a:ext cx="4067945" cy="220188"/>
          </a:xfrm>
          <a:prstGeom prst="rect">
            <a:avLst/>
          </a:prstGeom>
          <a:noFill/>
          <a:ln>
            <a:noFill/>
          </a:ln>
        </p:spPr>
        <p:txBody>
          <a:bodyPr wrap="square" rtlCol="0">
            <a:spAutoFit/>
          </a:bodyPr>
          <a:lstStyle/>
          <a:p>
            <a:pPr marL="164127" indent="-164127" defTabSz="844083">
              <a:defRPr/>
            </a:pPr>
            <a:r>
              <a:rPr lang="ja-JP" altLang="en-US" sz="831" dirty="0">
                <a:latin typeface="Meiryo UI" panose="020B0604030504040204" pitchFamily="50" charset="-128"/>
                <a:ea typeface="Meiryo UI" panose="020B0604030504040204" pitchFamily="50" charset="-128"/>
              </a:rPr>
              <a:t>出典：</a:t>
            </a:r>
            <a:r>
              <a:rPr lang="ja-JP" altLang="en-US" sz="83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帝国データバンク 「全国企業倒産集計」、「新型コロナウイルス関連倒産」より作成</a:t>
            </a:r>
            <a:endParaRPr lang="en-US" altLang="ja-JP" sz="83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34CF59F8-A367-4EC1-83BF-5D400B8A4CCC}"/>
              </a:ext>
            </a:extLst>
          </p:cNvPr>
          <p:cNvSpPr txBox="1"/>
          <p:nvPr/>
        </p:nvSpPr>
        <p:spPr>
          <a:xfrm>
            <a:off x="1029105" y="3256170"/>
            <a:ext cx="4911047"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新型コロナウイルス関連倒産件数の推移（</a:t>
            </a:r>
            <a:r>
              <a:rPr lang="en-US" altLang="ja-JP" sz="1200" dirty="0">
                <a:latin typeface="Meiryo UI" panose="020B0604030504040204" pitchFamily="50" charset="-128"/>
                <a:ea typeface="Meiryo UI" panose="020B0604030504040204" pitchFamily="50" charset="-128"/>
              </a:rPr>
              <a:t>2023</a:t>
            </a:r>
            <a:r>
              <a:rPr lang="ja-JP" altLang="en-US" sz="1200" dirty="0">
                <a:latin typeface="Meiryo UI" panose="020B0604030504040204" pitchFamily="50" charset="-128"/>
                <a:ea typeface="Meiryo UI" panose="020B0604030504040204" pitchFamily="50" charset="-128"/>
              </a:rPr>
              <a:t>年９月</a:t>
            </a:r>
            <a:r>
              <a:rPr lang="en-US" altLang="ja-JP" sz="1200" dirty="0">
                <a:latin typeface="Meiryo UI" panose="020B0604030504040204" pitchFamily="50" charset="-128"/>
                <a:ea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rPr>
              <a:t>日時点、全国）</a:t>
            </a:r>
            <a:endParaRPr lang="en-US" altLang="ja-JP" sz="12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722213586"/>
              </p:ext>
            </p:extLst>
          </p:nvPr>
        </p:nvGraphicFramePr>
        <p:xfrm>
          <a:off x="6491568" y="3483712"/>
          <a:ext cx="2470009" cy="2781402"/>
        </p:xfrm>
        <a:graphic>
          <a:graphicData uri="http://schemas.openxmlformats.org/drawingml/2006/table">
            <a:tbl>
              <a:tblPr firstRow="1" bandRow="1">
                <a:tableStyleId>{5C22544A-7EE6-4342-B048-85BDC9FD1C3A}</a:tableStyleId>
              </a:tblPr>
              <a:tblGrid>
                <a:gridCol w="1049753">
                  <a:extLst>
                    <a:ext uri="{9D8B030D-6E8A-4147-A177-3AD203B41FA5}">
                      <a16:colId xmlns:a16="http://schemas.microsoft.com/office/drawing/2014/main" val="1301532842"/>
                    </a:ext>
                  </a:extLst>
                </a:gridCol>
                <a:gridCol w="710128">
                  <a:extLst>
                    <a:ext uri="{9D8B030D-6E8A-4147-A177-3AD203B41FA5}">
                      <a16:colId xmlns:a16="http://schemas.microsoft.com/office/drawing/2014/main" val="3492088130"/>
                    </a:ext>
                  </a:extLst>
                </a:gridCol>
                <a:gridCol w="710128">
                  <a:extLst>
                    <a:ext uri="{9D8B030D-6E8A-4147-A177-3AD203B41FA5}">
                      <a16:colId xmlns:a16="http://schemas.microsoft.com/office/drawing/2014/main" val="2586769672"/>
                    </a:ext>
                  </a:extLst>
                </a:gridCol>
              </a:tblGrid>
              <a:tr h="255352">
                <a:tc>
                  <a:txBody>
                    <a:bodyPr/>
                    <a:lstStyle/>
                    <a:p>
                      <a:pPr algn="ctr"/>
                      <a:r>
                        <a:rPr kumimoji="1" lang="ja-JP" altLang="en-US" sz="1050" b="0" u="none" dirty="0">
                          <a:latin typeface="Meiryo UI" panose="020B0604030504040204" pitchFamily="50" charset="-128"/>
                          <a:ea typeface="Meiryo UI" panose="020B0604030504040204" pitchFamily="50" charset="-128"/>
                        </a:rPr>
                        <a:t>業種</a:t>
                      </a:r>
                      <a:endParaRPr kumimoji="1" lang="en-US" altLang="ja-JP" sz="10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b="0" u="none" dirty="0">
                          <a:latin typeface="Meiryo UI" panose="020B0604030504040204" pitchFamily="50" charset="-128"/>
                          <a:ea typeface="Meiryo UI" panose="020B0604030504040204" pitchFamily="50" charset="-128"/>
                        </a:rPr>
                        <a:t>件数</a:t>
                      </a:r>
                    </a:p>
                  </a:txBody>
                  <a:tcPr anchor="ctr"/>
                </a:tc>
                <a:tc>
                  <a:txBody>
                    <a:bodyPr/>
                    <a:lstStyle/>
                    <a:p>
                      <a:pPr algn="ctr"/>
                      <a:r>
                        <a:rPr kumimoji="1" lang="ja-JP" altLang="en-US" sz="1050" b="0" u="none"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3651450219"/>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飲食店</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1,006</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14.9</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200339078"/>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建設・工事業</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881</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13.0</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819329007"/>
                  </a:ext>
                </a:extLst>
              </a:tr>
              <a:tr h="2526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dirty="0">
                          <a:latin typeface="Meiryo UI" panose="020B0604030504040204" pitchFamily="50" charset="-128"/>
                          <a:ea typeface="Meiryo UI" panose="020B0604030504040204" pitchFamily="50" charset="-128"/>
                        </a:rPr>
                        <a:t>食品卸</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333</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4.9</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449855170"/>
                  </a:ext>
                </a:extLst>
              </a:tr>
              <a:tr h="2526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dirty="0">
                          <a:latin typeface="Meiryo UI" panose="020B0604030504040204" pitchFamily="50" charset="-128"/>
                          <a:ea typeface="Meiryo UI" panose="020B0604030504040204" pitchFamily="50" charset="-128"/>
                        </a:rPr>
                        <a:t>食品小売</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285</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4.2</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89968908"/>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ホテル・旅館</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213</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3.2</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554344600"/>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アパレル小売</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188</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2.8</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3923348672"/>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食品製造</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185</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2.7</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412604142"/>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自動車運送</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186</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2.8</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795494225"/>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アパレル卸</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157</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2.3</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700927275"/>
                  </a:ext>
                </a:extLst>
              </a:tr>
              <a:tr h="252605">
                <a:tc>
                  <a:txBody>
                    <a:bodyPr/>
                    <a:lstStyle/>
                    <a:p>
                      <a:pPr algn="ctr"/>
                      <a:r>
                        <a:rPr kumimoji="1" lang="ja-JP" altLang="en-US" sz="1050" u="none" dirty="0">
                          <a:latin typeface="Meiryo UI" panose="020B0604030504040204" pitchFamily="50" charset="-128"/>
                          <a:ea typeface="Meiryo UI" panose="020B0604030504040204" pitchFamily="50" charset="-128"/>
                        </a:rPr>
                        <a:t>不動産</a:t>
                      </a: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145</a:t>
                      </a:r>
                      <a:endParaRPr kumimoji="1" lang="ja-JP" altLang="en-US" sz="1050" u="none" dirty="0">
                        <a:solidFill>
                          <a:schemeClr val="tx1"/>
                        </a:solidFill>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u="none" dirty="0">
                          <a:solidFill>
                            <a:schemeClr val="tx1"/>
                          </a:solidFill>
                          <a:latin typeface="Meiryo UI" panose="020B0604030504040204" pitchFamily="50" charset="-128"/>
                          <a:ea typeface="Meiryo UI" panose="020B0604030504040204" pitchFamily="50" charset="-128"/>
                        </a:rPr>
                        <a:t>2.1</a:t>
                      </a:r>
                      <a:r>
                        <a:rPr kumimoji="1" lang="ja-JP" altLang="en-US" sz="1050" u="none" dirty="0">
                          <a:solidFill>
                            <a:schemeClr val="tx1"/>
                          </a:solidFill>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3380595460"/>
                  </a:ext>
                </a:extLst>
              </a:tr>
            </a:tbl>
          </a:graphicData>
        </a:graphic>
      </p:graphicFrame>
      <p:sp>
        <p:nvSpPr>
          <p:cNvPr id="19" name="テキスト ボックス 18">
            <a:extLst>
              <a:ext uri="{FF2B5EF4-FFF2-40B4-BE49-F238E27FC236}">
                <a16:creationId xmlns:a16="http://schemas.microsoft.com/office/drawing/2014/main" id="{34CF59F8-A367-4EC1-83BF-5D400B8A4CCC}"/>
              </a:ext>
            </a:extLst>
          </p:cNvPr>
          <p:cNvSpPr txBox="1"/>
          <p:nvPr/>
        </p:nvSpPr>
        <p:spPr>
          <a:xfrm>
            <a:off x="6232237" y="3068960"/>
            <a:ext cx="2807756" cy="461665"/>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業種別コロナ関連倒産件数</a:t>
            </a:r>
            <a:endParaRPr lang="en-US" altLang="ja-JP" sz="1200" dirty="0">
              <a:latin typeface="Meiryo UI" panose="020B0604030504040204" pitchFamily="50" charset="-128"/>
              <a:ea typeface="Meiryo UI" panose="020B0604030504040204" pitchFamily="50" charset="-128"/>
            </a:endParaRPr>
          </a:p>
          <a:p>
            <a:pPr marL="201221" indent="-201221" algn="ct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2023</a:t>
            </a:r>
            <a:r>
              <a:rPr lang="ja-JP" altLang="en-US" sz="1200" dirty="0">
                <a:latin typeface="Meiryo UI" panose="020B0604030504040204" pitchFamily="50" charset="-128"/>
                <a:ea typeface="Meiryo UI" panose="020B0604030504040204" pitchFamily="50" charset="-128"/>
              </a:rPr>
              <a:t>年９月</a:t>
            </a:r>
            <a:r>
              <a:rPr lang="en-US" altLang="ja-JP" sz="1200" dirty="0">
                <a:latin typeface="Meiryo UI" panose="020B0604030504040204" pitchFamily="50" charset="-128"/>
                <a:ea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rPr>
              <a:t>日時点累計、全国）</a:t>
            </a:r>
            <a:endParaRPr lang="en-US" altLang="ja-JP" sz="12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34CF59F8-A367-4EC1-83BF-5D400B8A4CCC}"/>
              </a:ext>
            </a:extLst>
          </p:cNvPr>
          <p:cNvSpPr txBox="1"/>
          <p:nvPr/>
        </p:nvSpPr>
        <p:spPr>
          <a:xfrm>
            <a:off x="139508" y="3304423"/>
            <a:ext cx="638474"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（件）</a:t>
            </a:r>
            <a:endParaRPr lang="en-US" altLang="ja-JP" sz="9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34CF59F8-A367-4EC1-83BF-5D400B8A4CCC}"/>
              </a:ext>
            </a:extLst>
          </p:cNvPr>
          <p:cNvSpPr txBox="1"/>
          <p:nvPr/>
        </p:nvSpPr>
        <p:spPr>
          <a:xfrm>
            <a:off x="1055980" y="1829804"/>
            <a:ext cx="301833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倒産件数の推移（全国）</a:t>
            </a:r>
            <a:endParaRPr lang="en-US" altLang="ja-JP" sz="12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34CF59F8-A367-4EC1-83BF-5D400B8A4CCC}"/>
              </a:ext>
            </a:extLst>
          </p:cNvPr>
          <p:cNvSpPr txBox="1"/>
          <p:nvPr/>
        </p:nvSpPr>
        <p:spPr>
          <a:xfrm>
            <a:off x="58342" y="1820473"/>
            <a:ext cx="558445"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（件）</a:t>
            </a:r>
            <a:endParaRPr lang="en-US" altLang="ja-JP" sz="900"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34CF59F8-A367-4EC1-83BF-5D400B8A4CCC}"/>
              </a:ext>
            </a:extLst>
          </p:cNvPr>
          <p:cNvSpPr txBox="1"/>
          <p:nvPr/>
        </p:nvSpPr>
        <p:spPr>
          <a:xfrm>
            <a:off x="5597770" y="1829804"/>
            <a:ext cx="301833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倒産件数の推移（大阪）</a:t>
            </a:r>
            <a:endParaRPr lang="en-US" altLang="ja-JP" sz="12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4499992" y="1854685"/>
            <a:ext cx="607357"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（件）</a:t>
            </a:r>
            <a:endParaRPr lang="en-US" altLang="ja-JP" sz="9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lang="ja-JP" altLang="en-US" smtClean="0"/>
              <a:pPr/>
              <a:t>3</a:t>
            </a:fld>
            <a:endParaRPr lang="ja-JP" altLang="en-US" dirty="0"/>
          </a:p>
        </p:txBody>
      </p:sp>
      <p:sp>
        <p:nvSpPr>
          <p:cNvPr id="4" name="角丸四角形 3"/>
          <p:cNvSpPr/>
          <p:nvPr/>
        </p:nvSpPr>
        <p:spPr>
          <a:xfrm>
            <a:off x="1414047" y="5247524"/>
            <a:ext cx="4320480" cy="39807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rPr>
              <a:t>2020</a:t>
            </a:r>
            <a:r>
              <a:rPr lang="ja-JP" altLang="en-US" sz="1200" dirty="0">
                <a:solidFill>
                  <a:schemeClr val="tx1"/>
                </a:solidFill>
                <a:latin typeface="Meiryo UI" panose="020B0604030504040204" pitchFamily="50" charset="-128"/>
                <a:ea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rPr>
              <a:t>月～　累計</a:t>
            </a:r>
            <a:r>
              <a:rPr lang="en-US" altLang="ja-JP" sz="1200" dirty="0">
                <a:solidFill>
                  <a:schemeClr val="tx1"/>
                </a:solidFill>
                <a:latin typeface="Meiryo UI" panose="020B0604030504040204" pitchFamily="50" charset="-128"/>
                <a:ea typeface="Meiryo UI" panose="020B0604030504040204" pitchFamily="50" charset="-128"/>
              </a:rPr>
              <a:t>6,761</a:t>
            </a:r>
            <a:r>
              <a:rPr lang="ja-JP" altLang="en-US" sz="1200" dirty="0">
                <a:solidFill>
                  <a:schemeClr val="tx1"/>
                </a:solidFill>
                <a:latin typeface="Meiryo UI" panose="020B0604030504040204" pitchFamily="50" charset="-128"/>
                <a:ea typeface="Meiryo UI" panose="020B0604030504040204" pitchFamily="50" charset="-128"/>
              </a:rPr>
              <a:t>件（</a:t>
            </a:r>
            <a:r>
              <a:rPr lang="en-US" altLang="ja-JP" sz="1200" dirty="0">
                <a:solidFill>
                  <a:schemeClr val="tx1"/>
                </a:solidFill>
                <a:latin typeface="Meiryo UI" panose="020B0604030504040204" pitchFamily="50" charset="-128"/>
                <a:ea typeface="Meiryo UI" panose="020B0604030504040204" pitchFamily="50" charset="-128"/>
              </a:rPr>
              <a:t>2023.9.29</a:t>
            </a:r>
            <a:r>
              <a:rPr lang="ja-JP" altLang="en-US" sz="1200" dirty="0">
                <a:solidFill>
                  <a:schemeClr val="tx1"/>
                </a:solidFill>
                <a:latin typeface="Meiryo UI" panose="020B0604030504040204" pitchFamily="50" charset="-128"/>
                <a:ea typeface="Meiryo UI" panose="020B0604030504040204" pitchFamily="50" charset="-128"/>
              </a:rPr>
              <a:t>時点）</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（うち、東京</a:t>
            </a:r>
            <a:r>
              <a:rPr kumimoji="1" lang="en-US" altLang="ja-JP" sz="1200" dirty="0">
                <a:solidFill>
                  <a:schemeClr val="tx1"/>
                </a:solidFill>
                <a:latin typeface="Meiryo UI" panose="020B0604030504040204" pitchFamily="50" charset="-128"/>
                <a:ea typeface="Meiryo UI" panose="020B0604030504040204" pitchFamily="50" charset="-128"/>
              </a:rPr>
              <a:t>1,102</a:t>
            </a:r>
            <a:r>
              <a:rPr kumimoji="1" lang="ja-JP" altLang="en-US" sz="1200" dirty="0">
                <a:solidFill>
                  <a:schemeClr val="tx1"/>
                </a:solidFill>
                <a:latin typeface="Meiryo UI" panose="020B0604030504040204" pitchFamily="50" charset="-128"/>
                <a:ea typeface="Meiryo UI" panose="020B0604030504040204" pitchFamily="50" charset="-128"/>
              </a:rPr>
              <a:t>件、</a:t>
            </a:r>
            <a:r>
              <a:rPr lang="ja-JP" altLang="en-US" sz="1200" dirty="0">
                <a:solidFill>
                  <a:schemeClr val="tx1"/>
                </a:solidFill>
                <a:latin typeface="Meiryo UI" panose="020B0604030504040204" pitchFamily="50" charset="-128"/>
                <a:ea typeface="Meiryo UI" panose="020B0604030504040204" pitchFamily="50" charset="-128"/>
              </a:rPr>
              <a:t>大阪</a:t>
            </a:r>
            <a:r>
              <a:rPr lang="en-US" altLang="ja-JP" sz="1200" dirty="0">
                <a:solidFill>
                  <a:schemeClr val="tx1"/>
                </a:solidFill>
                <a:latin typeface="Meiryo UI" panose="020B0604030504040204" pitchFamily="50" charset="-128"/>
                <a:ea typeface="Meiryo UI" panose="020B0604030504040204" pitchFamily="50" charset="-128"/>
              </a:rPr>
              <a:t>701</a:t>
            </a:r>
            <a:r>
              <a:rPr lang="ja-JP" altLang="en-US" sz="1200" dirty="0">
                <a:solidFill>
                  <a:schemeClr val="tx1"/>
                </a:solidFill>
                <a:latin typeface="Meiryo UI" panose="020B0604030504040204" pitchFamily="50" charset="-128"/>
                <a:ea typeface="Meiryo UI" panose="020B0604030504040204" pitchFamily="50" charset="-128"/>
              </a:rPr>
              <a:t>件</a:t>
            </a:r>
            <a:r>
              <a:rPr kumimoji="1"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p:txBody>
      </p:sp>
      <p:graphicFrame>
        <p:nvGraphicFramePr>
          <p:cNvPr id="8" name="グラフ 7">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2555386838"/>
              </p:ext>
            </p:extLst>
          </p:nvPr>
        </p:nvGraphicFramePr>
        <p:xfrm>
          <a:off x="58357" y="1957792"/>
          <a:ext cx="4464000" cy="1224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グラフ 9">
            <a:extLst>
              <a:ext uri="{FF2B5EF4-FFF2-40B4-BE49-F238E27FC236}">
                <a16:creationId xmlns:a16="http://schemas.microsoft.com/office/drawing/2014/main" id="{00000000-0008-0000-0200-000005000000}"/>
              </a:ext>
            </a:extLst>
          </p:cNvPr>
          <p:cNvGraphicFramePr>
            <a:graphicFrameLocks/>
          </p:cNvGraphicFramePr>
          <p:nvPr>
            <p:extLst>
              <p:ext uri="{D42A27DB-BD31-4B8C-83A1-F6EECF244321}">
                <p14:modId xmlns:p14="http://schemas.microsoft.com/office/powerpoint/2010/main" val="1177056080"/>
              </p:ext>
            </p:extLst>
          </p:nvPr>
        </p:nvGraphicFramePr>
        <p:xfrm>
          <a:off x="4572000" y="1916832"/>
          <a:ext cx="4464000" cy="1224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40146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a:extLst>
              <a:ext uri="{FF2B5EF4-FFF2-40B4-BE49-F238E27FC236}">
                <a16:creationId xmlns:a16="http://schemas.microsoft.com/office/drawing/2014/main" id="{00000000-0008-0000-0100-000008000000}"/>
              </a:ext>
            </a:extLst>
          </p:cNvPr>
          <p:cNvGraphicFramePr>
            <a:graphicFrameLocks/>
          </p:cNvGraphicFramePr>
          <p:nvPr>
            <p:extLst>
              <p:ext uri="{D42A27DB-BD31-4B8C-83A1-F6EECF244321}">
                <p14:modId xmlns:p14="http://schemas.microsoft.com/office/powerpoint/2010/main" val="2331315849"/>
              </p:ext>
            </p:extLst>
          </p:nvPr>
        </p:nvGraphicFramePr>
        <p:xfrm>
          <a:off x="-21704" y="4515902"/>
          <a:ext cx="8928000" cy="21534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00000000-0008-0000-0100-000006000000}"/>
              </a:ext>
            </a:extLst>
          </p:cNvPr>
          <p:cNvGraphicFramePr>
            <a:graphicFrameLocks/>
          </p:cNvGraphicFramePr>
          <p:nvPr>
            <p:extLst>
              <p:ext uri="{D42A27DB-BD31-4B8C-83A1-F6EECF244321}">
                <p14:modId xmlns:p14="http://schemas.microsoft.com/office/powerpoint/2010/main" val="2245056635"/>
              </p:ext>
            </p:extLst>
          </p:nvPr>
        </p:nvGraphicFramePr>
        <p:xfrm>
          <a:off x="90907" y="1484783"/>
          <a:ext cx="8957471" cy="2744151"/>
        </p:xfrm>
        <a:graphic>
          <a:graphicData uri="http://schemas.openxmlformats.org/drawingml/2006/chart">
            <c:chart xmlns:c="http://schemas.openxmlformats.org/drawingml/2006/chart" xmlns:r="http://schemas.openxmlformats.org/officeDocument/2006/relationships" r:id="rId4"/>
          </a:graphicData>
        </a:graphic>
      </p:graphicFrame>
      <p:sp>
        <p:nvSpPr>
          <p:cNvPr id="7" name="角丸四角形 6"/>
          <p:cNvSpPr/>
          <p:nvPr/>
        </p:nvSpPr>
        <p:spPr>
          <a:xfrm>
            <a:off x="45095" y="44625"/>
            <a:ext cx="8417178" cy="482364"/>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宿泊者数の状況（大阪）</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45096" y="673532"/>
            <a:ext cx="9098904"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年には日本人延べ宿泊者数、外国人延べ宿泊者数ともに、コロナウイルス感染拡大前を上回る水準となっている。</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また、客室稼働率も増加傾向で、</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月の稼働率（全体）は</a:t>
            </a:r>
            <a:r>
              <a:rPr lang="en-US" altLang="ja-JP" sz="1400" dirty="0">
                <a:latin typeface="Meiryo UI" panose="020B0604030504040204" pitchFamily="50" charset="-128"/>
                <a:ea typeface="Meiryo UI" panose="020B0604030504040204" pitchFamily="50" charset="-128"/>
              </a:rPr>
              <a:t>77.4</a:t>
            </a:r>
            <a:r>
              <a:rPr lang="ja-JP" altLang="en-US" sz="1400" dirty="0">
                <a:latin typeface="Meiryo UI" panose="020B0604030504040204" pitchFamily="50" charset="-128"/>
                <a:ea typeface="Meiryo UI" panose="020B0604030504040204" pitchFamily="50" charset="-128"/>
              </a:rPr>
              <a:t>％であり、全国２位の水準となっている。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40063"/>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829472" y="1268760"/>
            <a:ext cx="1872000" cy="276999"/>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延べ宿泊者数（大阪）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201134" y="1325960"/>
            <a:ext cx="675638"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（人泊）</a:t>
            </a:r>
          </a:p>
        </p:txBody>
      </p:sp>
      <p:sp>
        <p:nvSpPr>
          <p:cNvPr id="63" name="テキスト ボックス 62">
            <a:extLst>
              <a:ext uri="{FF2B5EF4-FFF2-40B4-BE49-F238E27FC236}">
                <a16:creationId xmlns:a16="http://schemas.microsoft.com/office/drawing/2014/main" id="{64C5BF0D-C3C5-4579-9819-2E2557244F1E}"/>
              </a:ext>
            </a:extLst>
          </p:cNvPr>
          <p:cNvSpPr txBox="1"/>
          <p:nvPr/>
        </p:nvSpPr>
        <p:spPr>
          <a:xfrm>
            <a:off x="321985" y="4411140"/>
            <a:ext cx="576064"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6379749" y="6590569"/>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出典：観光庁</a:t>
            </a:r>
            <a:r>
              <a:rPr kumimoji="1" lang="ja-JP" altLang="en-US" sz="800" dirty="0">
                <a:latin typeface="Meiryo UI" panose="020B0604030504040204" pitchFamily="50" charset="-128"/>
                <a:ea typeface="Meiryo UI" panose="020B0604030504040204" pitchFamily="50" charset="-128"/>
              </a:rPr>
              <a:t>「宿泊旅行統計調査」より作成</a:t>
            </a:r>
          </a:p>
        </p:txBody>
      </p:sp>
      <p:sp>
        <p:nvSpPr>
          <p:cNvPr id="15" name="テキスト ボックス 14">
            <a:extLst>
              <a:ext uri="{FF2B5EF4-FFF2-40B4-BE49-F238E27FC236}">
                <a16:creationId xmlns:a16="http://schemas.microsoft.com/office/drawing/2014/main" id="{1CDA0532-FCF3-48F1-804D-D89006267126}"/>
              </a:ext>
            </a:extLst>
          </p:cNvPr>
          <p:cNvSpPr txBox="1"/>
          <p:nvPr/>
        </p:nvSpPr>
        <p:spPr>
          <a:xfrm>
            <a:off x="3829264" y="4293096"/>
            <a:ext cx="1872208" cy="288032"/>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客室稼働率（大阪）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333DF328-8281-4970-B563-85E73E28E8D7}"/>
              </a:ext>
            </a:extLst>
          </p:cNvPr>
          <p:cNvSpPr txBox="1"/>
          <p:nvPr/>
        </p:nvSpPr>
        <p:spPr>
          <a:xfrm>
            <a:off x="6429125" y="4187447"/>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出典：観光庁</a:t>
            </a:r>
            <a:r>
              <a:rPr kumimoji="1" lang="ja-JP" altLang="en-US" sz="800" dirty="0">
                <a:latin typeface="Meiryo UI" panose="020B0604030504040204" pitchFamily="50" charset="-128"/>
                <a:ea typeface="Meiryo UI" panose="020B0604030504040204" pitchFamily="50" charset="-128"/>
              </a:rPr>
              <a:t>「宿泊旅行統計調査」より作成</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4</a:t>
            </a:fld>
            <a:endParaRPr lang="ja-JP" altLang="en-US" dirty="0"/>
          </a:p>
        </p:txBody>
      </p:sp>
      <p:sp>
        <p:nvSpPr>
          <p:cNvPr id="42" name="テキスト ボックス 42">
            <a:extLst>
              <a:ext uri="{FF2B5EF4-FFF2-40B4-BE49-F238E27FC236}">
                <a16:creationId xmlns:a16="http://schemas.microsoft.com/office/drawing/2014/main" id="{1CDA0532-FCF3-48F1-804D-D89006267126}"/>
              </a:ext>
            </a:extLst>
          </p:cNvPr>
          <p:cNvSpPr txBox="1"/>
          <p:nvPr/>
        </p:nvSpPr>
        <p:spPr>
          <a:xfrm>
            <a:off x="5589753" y="1709115"/>
            <a:ext cx="1579992" cy="584775"/>
          </a:xfrm>
          <a:prstGeom prst="rect">
            <a:avLst/>
          </a:prstGeom>
          <a:solidFill>
            <a:schemeClr val="bg1"/>
          </a:solidFill>
          <a:ln>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defTabSz="742950">
              <a:defRPr/>
            </a:pPr>
            <a:r>
              <a:rPr lang="en-US" altLang="ja-JP" sz="800" dirty="0">
                <a:latin typeface="Meiryo UI" panose="020B0604030504040204" pitchFamily="50" charset="-128"/>
                <a:ea typeface="Meiryo UI" panose="020B0604030504040204" pitchFamily="50" charset="-128"/>
              </a:rPr>
              <a:t>2023</a:t>
            </a:r>
            <a:r>
              <a:rPr lang="ja-JP" altLang="en-US" sz="800" noProof="0" dirty="0">
                <a:latin typeface="Meiryo UI" panose="020B0604030504040204" pitchFamily="50" charset="-128"/>
                <a:ea typeface="Meiryo UI" panose="020B0604030504040204" pitchFamily="50" charset="-128"/>
              </a:rPr>
              <a:t>年</a:t>
            </a:r>
            <a:r>
              <a:rPr lang="en-US" altLang="ja-JP" sz="800" noProof="0" dirty="0">
                <a:latin typeface="Meiryo UI" panose="020B0604030504040204" pitchFamily="50" charset="-128"/>
                <a:ea typeface="Meiryo UI" panose="020B0604030504040204" pitchFamily="50" charset="-128"/>
              </a:rPr>
              <a:t>11</a:t>
            </a:r>
            <a:r>
              <a:rPr lang="ja-JP" altLang="en-US" sz="800" noProof="0" dirty="0">
                <a:latin typeface="Meiryo UI" panose="020B0604030504040204" pitchFamily="50" charset="-128"/>
                <a:ea typeface="Meiryo UI" panose="020B0604030504040204" pitchFamily="50" charset="-128"/>
              </a:rPr>
              <a:t>月の</a:t>
            </a:r>
            <a:r>
              <a:rPr lang="ja-JP" altLang="en-US" sz="800" dirty="0">
                <a:latin typeface="Meiryo UI" panose="020B0604030504040204" pitchFamily="50" charset="-128"/>
                <a:ea typeface="Meiryo UI" panose="020B0604030504040204" pitchFamily="50" charset="-128"/>
              </a:rPr>
              <a:t>延べ宿泊者数</a:t>
            </a:r>
            <a:endParaRPr lang="en-US" altLang="ja-JP" sz="800" noProof="0" dirty="0">
              <a:latin typeface="Meiryo UI" panose="020B0604030504040204" pitchFamily="50" charset="-128"/>
              <a:ea typeface="Meiryo UI" panose="020B0604030504040204" pitchFamily="50" charset="-128"/>
            </a:endParaRPr>
          </a:p>
          <a:p>
            <a:pPr lvl="0" algn="ctr" defTabSz="742950">
              <a:defRPr/>
            </a:pPr>
            <a:r>
              <a:rPr kumimoji="1" lang="en-US" altLang="ja-JP"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 4,706,530</a:t>
            </a:r>
            <a:r>
              <a:rPr kumimoji="1" lang="ja-JP" altLang="en-US"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人泊</a:t>
            </a:r>
            <a:endParaRPr kumimoji="1" lang="en-US" altLang="ja-JP"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lvl="0" algn="ctr" defTabSz="742950">
              <a:defRPr/>
            </a:pPr>
            <a:r>
              <a:rPr lang="ja-JP" altLang="en-US" sz="800" dirty="0">
                <a:latin typeface="Meiryo UI" panose="020B0604030504040204" pitchFamily="50" charset="-128"/>
                <a:ea typeface="Meiryo UI" panose="020B0604030504040204" pitchFamily="50" charset="-128"/>
              </a:rPr>
              <a:t>日本人：</a:t>
            </a:r>
            <a:r>
              <a:rPr lang="en-US" altLang="ja-JP" sz="800" dirty="0">
                <a:latin typeface="Meiryo UI" panose="020B0604030504040204" pitchFamily="50" charset="-128"/>
                <a:ea typeface="Meiryo UI" panose="020B0604030504040204" pitchFamily="50" charset="-128"/>
              </a:rPr>
              <a:t>2,665,730</a:t>
            </a:r>
            <a:r>
              <a:rPr lang="ja-JP" altLang="en-US" sz="800" dirty="0">
                <a:latin typeface="Meiryo UI" panose="020B0604030504040204" pitchFamily="50" charset="-128"/>
                <a:ea typeface="Meiryo UI" panose="020B0604030504040204" pitchFamily="50" charset="-128"/>
              </a:rPr>
              <a:t>人泊</a:t>
            </a:r>
            <a:endParaRPr lang="en-US" altLang="ja-JP" sz="800" dirty="0">
              <a:latin typeface="Meiryo UI" panose="020B0604030504040204" pitchFamily="50" charset="-128"/>
              <a:ea typeface="Meiryo UI" panose="020B0604030504040204" pitchFamily="50" charset="-128"/>
            </a:endParaRPr>
          </a:p>
          <a:p>
            <a:pPr lvl="0" algn="ctr" defTabSz="742950">
              <a:defRPr/>
            </a:pPr>
            <a:r>
              <a:rPr kumimoji="1" lang="ja-JP" altLang="en-US"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外国人：</a:t>
            </a:r>
            <a:r>
              <a:rPr lang="en-US" altLang="ja-JP" sz="800" dirty="0">
                <a:latin typeface="Meiryo UI" panose="020B0604030504040204" pitchFamily="50" charset="-128"/>
                <a:ea typeface="Meiryo UI" panose="020B0604030504040204" pitchFamily="50" charset="-128"/>
              </a:rPr>
              <a:t>2,040,800</a:t>
            </a:r>
            <a:r>
              <a:rPr kumimoji="1" lang="ja-JP" altLang="en-US"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人泊</a:t>
            </a:r>
          </a:p>
        </p:txBody>
      </p:sp>
      <p:sp>
        <p:nvSpPr>
          <p:cNvPr id="43" name="テキスト ボックス 42">
            <a:extLst>
              <a:ext uri="{FF2B5EF4-FFF2-40B4-BE49-F238E27FC236}">
                <a16:creationId xmlns:a16="http://schemas.microsoft.com/office/drawing/2014/main" id="{1CDA0532-FCF3-48F1-804D-D89006267126}"/>
              </a:ext>
            </a:extLst>
          </p:cNvPr>
          <p:cNvSpPr txBox="1"/>
          <p:nvPr/>
        </p:nvSpPr>
        <p:spPr>
          <a:xfrm>
            <a:off x="7041714" y="4446548"/>
            <a:ext cx="1293218" cy="338554"/>
          </a:xfrm>
          <a:prstGeom prst="rect">
            <a:avLst/>
          </a:prstGeom>
          <a:solidFill>
            <a:schemeClr val="bg1"/>
          </a:solidFill>
          <a:ln>
            <a:solidFill>
              <a:schemeClr val="tx1"/>
            </a:solidFill>
          </a:ln>
        </p:spPr>
        <p:txBody>
          <a:bodyPr wrap="square" rtlCol="0">
            <a:spAutoFit/>
          </a:bodyPr>
          <a:lstStyle/>
          <a:p>
            <a:pPr lvl="0" algn="ctr" defTabSz="742950">
              <a:defRPr/>
            </a:pPr>
            <a:r>
              <a:rPr lang="en-US" altLang="ja-JP" sz="800" noProof="0" dirty="0">
                <a:latin typeface="Meiryo UI" panose="020B0604030504040204" pitchFamily="50" charset="-128"/>
                <a:ea typeface="Meiryo UI" panose="020B0604030504040204" pitchFamily="50" charset="-128"/>
              </a:rPr>
              <a:t>11</a:t>
            </a:r>
            <a:r>
              <a:rPr lang="ja-JP" altLang="en-US" sz="800" noProof="0" dirty="0">
                <a:latin typeface="Meiryo UI" panose="020B0604030504040204" pitchFamily="50" charset="-128"/>
                <a:ea typeface="Meiryo UI" panose="020B0604030504040204" pitchFamily="50" charset="-128"/>
              </a:rPr>
              <a:t>月の全体客室稼働率</a:t>
            </a:r>
            <a:endParaRPr lang="en-US" altLang="ja-JP" sz="800" noProof="0" dirty="0">
              <a:latin typeface="Meiryo UI" panose="020B0604030504040204" pitchFamily="50" charset="-128"/>
              <a:ea typeface="Meiryo UI" panose="020B0604030504040204" pitchFamily="50" charset="-128"/>
            </a:endParaRPr>
          </a:p>
          <a:p>
            <a:pPr lvl="0" algn="ctr" defTabSz="742950">
              <a:defRPr/>
            </a:pPr>
            <a:r>
              <a:rPr lang="en-US" altLang="ja-JP" sz="800" dirty="0">
                <a:latin typeface="Meiryo UI" panose="020B0604030504040204" pitchFamily="50" charset="-128"/>
                <a:ea typeface="Meiryo UI" panose="020B0604030504040204" pitchFamily="50" charset="-128"/>
              </a:rPr>
              <a:t>77</a:t>
            </a:r>
            <a:r>
              <a:rPr lang="en-US" altLang="ja-JP" sz="800" noProof="0" dirty="0">
                <a:latin typeface="Meiryo UI" panose="020B0604030504040204" pitchFamily="50" charset="-128"/>
                <a:ea typeface="Meiryo UI" panose="020B0604030504040204" pitchFamily="50" charset="-128"/>
              </a:rPr>
              <a:t>.4</a:t>
            </a:r>
            <a:r>
              <a:rPr lang="ja-JP" altLang="en-US" sz="800" noProof="0" dirty="0">
                <a:latin typeface="Meiryo UI" panose="020B0604030504040204" pitchFamily="50" charset="-128"/>
                <a:ea typeface="Meiryo UI" panose="020B0604030504040204" pitchFamily="50" charset="-128"/>
              </a:rPr>
              <a:t>％ </a:t>
            </a:r>
            <a:r>
              <a:rPr kumimoji="1" lang="ja-JP" altLang="en-US"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全国</a:t>
            </a:r>
            <a:r>
              <a:rPr kumimoji="1" lang="ja-JP" altLang="en-US" sz="800" i="0" strike="noStrike" kern="1200" cap="none" spc="0" normalizeH="0" baseline="0" dirty="0">
                <a:ln>
                  <a:noFill/>
                </a:ln>
                <a:effectLst/>
                <a:uLnTx/>
                <a:uFillTx/>
                <a:latin typeface="Meiryo UI" panose="020B0604030504040204" pitchFamily="50" charset="-128"/>
                <a:ea typeface="Meiryo UI" panose="020B0604030504040204" pitchFamily="50" charset="-128"/>
              </a:rPr>
              <a:t>２</a:t>
            </a:r>
            <a:r>
              <a:rPr kumimoji="1" lang="ja-JP" altLang="en-US" sz="800"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位</a:t>
            </a:r>
          </a:p>
        </p:txBody>
      </p:sp>
    </p:spTree>
    <p:extLst>
      <p:ext uri="{BB962C8B-B14F-4D97-AF65-F5344CB8AC3E}">
        <p14:creationId xmlns:p14="http://schemas.microsoft.com/office/powerpoint/2010/main" val="254403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658263389"/>
              </p:ext>
            </p:extLst>
          </p:nvPr>
        </p:nvGraphicFramePr>
        <p:xfrm>
          <a:off x="139690" y="1824436"/>
          <a:ext cx="8722185" cy="22249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2605764370"/>
              </p:ext>
            </p:extLst>
          </p:nvPr>
        </p:nvGraphicFramePr>
        <p:xfrm>
          <a:off x="176391" y="4365104"/>
          <a:ext cx="8647200" cy="2240219"/>
        </p:xfrm>
        <a:graphic>
          <a:graphicData uri="http://schemas.openxmlformats.org/drawingml/2006/chart">
            <c:chart xmlns:c="http://schemas.openxmlformats.org/drawingml/2006/chart" xmlns:r="http://schemas.openxmlformats.org/officeDocument/2006/relationships" r:id="rId4"/>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インバウンドの状況（全国・関西空港）</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620688"/>
            <a:ext cx="8777860" cy="95410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新型コロナウイルス感染症拡大に伴う国際的な移動の制約が続き、</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月以降、インバウンド需要がほぼ消失。</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月から外国人観光客の受入が一部再開され、</a:t>
            </a: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月からは入国者総数上限が撤廃されたことから、</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外国人旅行者数及び関西空港外国人入国者数とともに改善傾向にあり、</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月は、コロナ前を上回る水準</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a:latin typeface="Meiryo UI" panose="020B0604030504040204" pitchFamily="50" charset="-128"/>
                <a:ea typeface="Meiryo UI" panose="020B0604030504040204" pitchFamily="50" charset="-128"/>
              </a:rPr>
              <a:t>となった。</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683568" y="1567825"/>
            <a:ext cx="1859959"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外国人旅行者数（全国）</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107504" y="1629380"/>
            <a:ext cx="500785"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（人）</a:t>
            </a:r>
          </a:p>
        </p:txBody>
      </p:sp>
      <p:sp>
        <p:nvSpPr>
          <p:cNvPr id="56" name="テキスト ボックス 55">
            <a:extLst>
              <a:ext uri="{FF2B5EF4-FFF2-40B4-BE49-F238E27FC236}">
                <a16:creationId xmlns:a16="http://schemas.microsoft.com/office/drawing/2014/main" id="{333DF328-8281-4970-B563-85E73E28E8D7}"/>
              </a:ext>
            </a:extLst>
          </p:cNvPr>
          <p:cNvSpPr txBox="1"/>
          <p:nvPr/>
        </p:nvSpPr>
        <p:spPr>
          <a:xfrm>
            <a:off x="6735329" y="4026035"/>
            <a:ext cx="2297210" cy="33855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rPr>
              <a:t>出典：</a:t>
            </a:r>
            <a:r>
              <a:rPr kumimoji="1" lang="ja-JP" altLang="en-US" sz="800" dirty="0">
                <a:latin typeface="Meiryo UI" panose="020B0604030504040204" pitchFamily="50" charset="-128"/>
                <a:ea typeface="Meiryo UI" panose="020B0604030504040204" pitchFamily="50" charset="-128"/>
              </a:rPr>
              <a:t>日本政府観光局「訪日外客数」より作成</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※2023</a:t>
            </a:r>
            <a:r>
              <a:rPr kumimoji="1" lang="ja-JP" altLang="en-US" sz="800" dirty="0">
                <a:latin typeface="Meiryo UI" panose="020B0604030504040204" pitchFamily="50" charset="-128"/>
                <a:ea typeface="Meiryo UI" panose="020B0604030504040204" pitchFamily="50" charset="-128"/>
              </a:rPr>
              <a:t>年</a:t>
            </a:r>
            <a:r>
              <a:rPr kumimoji="1" lang="en-US" altLang="ja-JP" sz="800" dirty="0">
                <a:latin typeface="Meiryo UI" panose="020B0604030504040204" pitchFamily="50" charset="-128"/>
                <a:ea typeface="Meiryo UI" panose="020B0604030504040204" pitchFamily="50" charset="-128"/>
              </a:rPr>
              <a:t>10</a:t>
            </a:r>
            <a:r>
              <a:rPr kumimoji="1" lang="ja-JP" altLang="en-US" sz="800" dirty="0">
                <a:latin typeface="Meiryo UI" panose="020B0604030504040204" pitchFamily="50" charset="-128"/>
                <a:ea typeface="Meiryo UI" panose="020B0604030504040204" pitchFamily="50" charset="-128"/>
              </a:rPr>
              <a:t>月以降は推計値</a:t>
            </a:r>
          </a:p>
        </p:txBody>
      </p:sp>
      <p:sp>
        <p:nvSpPr>
          <p:cNvPr id="63" name="テキスト ボックス 62">
            <a:extLst>
              <a:ext uri="{FF2B5EF4-FFF2-40B4-BE49-F238E27FC236}">
                <a16:creationId xmlns:a16="http://schemas.microsoft.com/office/drawing/2014/main" id="{64C5BF0D-C3C5-4579-9819-2E2557244F1E}"/>
              </a:ext>
            </a:extLst>
          </p:cNvPr>
          <p:cNvSpPr txBox="1"/>
          <p:nvPr/>
        </p:nvSpPr>
        <p:spPr>
          <a:xfrm>
            <a:off x="8370406" y="1594401"/>
            <a:ext cx="500785"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a:t>
            </a:r>
          </a:p>
        </p:txBody>
      </p:sp>
      <p:sp>
        <p:nvSpPr>
          <p:cNvPr id="67" name="テキスト ボックス 66">
            <a:extLst>
              <a:ext uri="{FF2B5EF4-FFF2-40B4-BE49-F238E27FC236}">
                <a16:creationId xmlns:a16="http://schemas.microsoft.com/office/drawing/2014/main" id="{64C5BF0D-C3C5-4579-9819-2E2557244F1E}"/>
              </a:ext>
            </a:extLst>
          </p:cNvPr>
          <p:cNvSpPr txBox="1"/>
          <p:nvPr/>
        </p:nvSpPr>
        <p:spPr>
          <a:xfrm>
            <a:off x="214803" y="4154832"/>
            <a:ext cx="500785"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（人）</a:t>
            </a:r>
          </a:p>
        </p:txBody>
      </p:sp>
      <p:sp>
        <p:nvSpPr>
          <p:cNvPr id="68" name="テキスト ボックス 67">
            <a:extLst>
              <a:ext uri="{FF2B5EF4-FFF2-40B4-BE49-F238E27FC236}">
                <a16:creationId xmlns:a16="http://schemas.microsoft.com/office/drawing/2014/main" id="{64C5BF0D-C3C5-4579-9819-2E2557244F1E}"/>
              </a:ext>
            </a:extLst>
          </p:cNvPr>
          <p:cNvSpPr txBox="1"/>
          <p:nvPr/>
        </p:nvSpPr>
        <p:spPr>
          <a:xfrm>
            <a:off x="8561096" y="4275897"/>
            <a:ext cx="574306"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6354511" y="6525344"/>
            <a:ext cx="2518395" cy="33855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出典：出入国在留管理庁</a:t>
            </a:r>
            <a:r>
              <a:rPr kumimoji="1" lang="ja-JP" altLang="en-US" sz="800" dirty="0">
                <a:latin typeface="Meiryo UI" panose="020B0604030504040204" pitchFamily="50" charset="-128"/>
                <a:ea typeface="Meiryo UI" panose="020B0604030504040204" pitchFamily="50" charset="-128"/>
              </a:rPr>
              <a:t>「出入国管理統計」より作成</a:t>
            </a:r>
            <a:endParaRPr kumimoji="1"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※2023</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10</a:t>
            </a:r>
            <a:r>
              <a:rPr lang="ja-JP" altLang="en-US" sz="800" dirty="0">
                <a:latin typeface="Meiryo UI" panose="020B0604030504040204" pitchFamily="50" charset="-128"/>
                <a:ea typeface="Meiryo UI" panose="020B0604030504040204" pitchFamily="50" charset="-128"/>
              </a:rPr>
              <a:t>月以降は速報値</a:t>
            </a:r>
          </a:p>
        </p:txBody>
      </p:sp>
      <p:sp>
        <p:nvSpPr>
          <p:cNvPr id="70" name="テキスト ボックス 69">
            <a:extLst>
              <a:ext uri="{FF2B5EF4-FFF2-40B4-BE49-F238E27FC236}">
                <a16:creationId xmlns:a16="http://schemas.microsoft.com/office/drawing/2014/main" id="{1CDA0532-FCF3-48F1-804D-D89006267126}"/>
              </a:ext>
            </a:extLst>
          </p:cNvPr>
          <p:cNvSpPr txBox="1"/>
          <p:nvPr/>
        </p:nvSpPr>
        <p:spPr>
          <a:xfrm>
            <a:off x="745825" y="4113246"/>
            <a:ext cx="1971151"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関西空港 外国人入国者数</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41714" y="6592267"/>
            <a:ext cx="2133600" cy="365125"/>
          </a:xfrm>
        </p:spPr>
        <p:txBody>
          <a:bodyPr/>
          <a:lstStyle/>
          <a:p>
            <a:fld id="{D2D8002D-B5B0-4BAC-B1F6-782DDCCE6D9C}" type="slidenum">
              <a:rPr lang="ja-JP" altLang="en-US" smtClean="0"/>
              <a:pPr/>
              <a:t>5</a:t>
            </a:fld>
            <a:endParaRPr lang="ja-JP" altLang="en-US" dirty="0"/>
          </a:p>
        </p:txBody>
      </p:sp>
      <p:sp>
        <p:nvSpPr>
          <p:cNvPr id="19" name="テキスト ボックス 42">
            <a:extLst>
              <a:ext uri="{FF2B5EF4-FFF2-40B4-BE49-F238E27FC236}">
                <a16:creationId xmlns:a16="http://schemas.microsoft.com/office/drawing/2014/main" id="{1CDA0532-FCF3-48F1-804D-D89006267126}"/>
              </a:ext>
            </a:extLst>
          </p:cNvPr>
          <p:cNvSpPr txBox="1"/>
          <p:nvPr/>
        </p:nvSpPr>
        <p:spPr>
          <a:xfrm>
            <a:off x="5364088" y="4508642"/>
            <a:ext cx="2160240" cy="338554"/>
          </a:xfrm>
          <a:prstGeom prst="rect">
            <a:avLst/>
          </a:prstGeom>
          <a:solidFill>
            <a:schemeClr val="bg1"/>
          </a:solidFill>
          <a:ln>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defTabSz="742950">
              <a:defRPr/>
            </a:pPr>
            <a:r>
              <a:rPr lang="en-US" altLang="ja-JP" sz="800" dirty="0">
                <a:latin typeface="Meiryo UI" panose="020B0604030504040204" pitchFamily="50" charset="-128"/>
                <a:ea typeface="Meiryo UI" panose="020B0604030504040204" pitchFamily="50" charset="-128"/>
              </a:rPr>
              <a:t>2023</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12</a:t>
            </a:r>
            <a:r>
              <a:rPr lang="ja-JP" altLang="en-US" sz="800" noProof="0" dirty="0">
                <a:latin typeface="Meiryo UI" panose="020B0604030504040204" pitchFamily="50" charset="-128"/>
                <a:ea typeface="Meiryo UI" panose="020B0604030504040204" pitchFamily="50" charset="-128"/>
              </a:rPr>
              <a:t>月の</a:t>
            </a:r>
            <a:r>
              <a:rPr lang="ja-JP" altLang="en-US" sz="800" dirty="0">
                <a:latin typeface="Meiryo UI" panose="020B0604030504040204" pitchFamily="50" charset="-128"/>
                <a:ea typeface="Meiryo UI" panose="020B0604030504040204" pitchFamily="50" charset="-128"/>
              </a:rPr>
              <a:t>関西空港 外国人入国者数</a:t>
            </a:r>
            <a:endParaRPr lang="en-US" altLang="ja-JP" sz="800" noProof="0" dirty="0">
              <a:latin typeface="Meiryo UI" panose="020B0604030504040204" pitchFamily="50" charset="-128"/>
              <a:ea typeface="Meiryo UI" panose="020B0604030504040204" pitchFamily="50" charset="-128"/>
            </a:endParaRPr>
          </a:p>
          <a:p>
            <a:pPr lvl="0" algn="ctr" defTabSz="742950">
              <a:defRPr/>
            </a:pPr>
            <a:r>
              <a:rPr lang="en-US" altLang="ja-JP" sz="800" dirty="0">
                <a:latin typeface="Meiryo UI" panose="020B0604030504040204" pitchFamily="50" charset="-128"/>
                <a:ea typeface="Meiryo UI" panose="020B0604030504040204" pitchFamily="50" charset="-128"/>
              </a:rPr>
              <a:t>721,677</a:t>
            </a:r>
            <a:r>
              <a:rPr lang="ja-JP" altLang="en-US" sz="800" dirty="0">
                <a:latin typeface="Meiryo UI" panose="020B0604030504040204" pitchFamily="50" charset="-128"/>
                <a:ea typeface="Meiryo UI" panose="020B0604030504040204" pitchFamily="50" charset="-128"/>
              </a:rPr>
              <a:t>人（</a:t>
            </a:r>
            <a:r>
              <a:rPr lang="en-US" altLang="ja-JP" sz="800" dirty="0">
                <a:latin typeface="Meiryo UI" panose="020B0604030504040204" pitchFamily="50" charset="-128"/>
                <a:ea typeface="Meiryo UI" panose="020B0604030504040204" pitchFamily="50" charset="-128"/>
              </a:rPr>
              <a:t>2019</a:t>
            </a:r>
            <a:r>
              <a:rPr lang="ja-JP" altLang="en-US" sz="800" dirty="0">
                <a:latin typeface="Meiryo UI" panose="020B0604030504040204" pitchFamily="50" charset="-128"/>
                <a:ea typeface="Meiryo UI" panose="020B0604030504040204" pitchFamily="50" charset="-128"/>
              </a:rPr>
              <a:t>年同月比</a:t>
            </a:r>
            <a:r>
              <a:rPr lang="en-US" altLang="ja-JP" sz="800" dirty="0">
                <a:latin typeface="Meiryo UI" panose="020B0604030504040204" pitchFamily="50" charset="-128"/>
                <a:ea typeface="Meiryo UI" panose="020B0604030504040204" pitchFamily="50" charset="-128"/>
              </a:rPr>
              <a:t>11.9%</a:t>
            </a:r>
            <a:r>
              <a:rPr lang="ja-JP" altLang="en-US" sz="800" dirty="0">
                <a:latin typeface="Meiryo UI" panose="020B0604030504040204" pitchFamily="50" charset="-128"/>
                <a:ea typeface="Meiryo UI" panose="020B0604030504040204" pitchFamily="50" charset="-128"/>
              </a:rPr>
              <a:t>）</a:t>
            </a:r>
            <a:endParaRPr kumimoji="1" lang="ja-JP" altLang="en-US" sz="8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7" name="テキスト ボックス 42">
            <a:extLst>
              <a:ext uri="{FF2B5EF4-FFF2-40B4-BE49-F238E27FC236}">
                <a16:creationId xmlns:a16="http://schemas.microsoft.com/office/drawing/2014/main" id="{1CDA0532-FCF3-48F1-804D-D89006267126}"/>
              </a:ext>
            </a:extLst>
          </p:cNvPr>
          <p:cNvSpPr txBox="1"/>
          <p:nvPr/>
        </p:nvSpPr>
        <p:spPr>
          <a:xfrm>
            <a:off x="5076056" y="2020715"/>
            <a:ext cx="2140252" cy="338554"/>
          </a:xfrm>
          <a:prstGeom prst="rect">
            <a:avLst/>
          </a:prstGeom>
          <a:solidFill>
            <a:schemeClr val="bg1"/>
          </a:solidFill>
          <a:ln>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defTabSz="742950">
              <a:defRPr/>
            </a:pPr>
            <a:r>
              <a:rPr lang="en-US" altLang="ja-JP" sz="800" dirty="0">
                <a:latin typeface="Meiryo UI" panose="020B0604030504040204" pitchFamily="50" charset="-128"/>
                <a:ea typeface="Meiryo UI" panose="020B0604030504040204" pitchFamily="50" charset="-128"/>
              </a:rPr>
              <a:t>2023</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12</a:t>
            </a:r>
            <a:r>
              <a:rPr lang="ja-JP" altLang="en-US" sz="800" noProof="0" dirty="0">
                <a:latin typeface="Meiryo UI" panose="020B0604030504040204" pitchFamily="50" charset="-128"/>
                <a:ea typeface="Meiryo UI" panose="020B0604030504040204" pitchFamily="50" charset="-128"/>
              </a:rPr>
              <a:t>月の外国人旅行者数（推計値）</a:t>
            </a:r>
            <a:endParaRPr lang="en-US" altLang="ja-JP" sz="800" noProof="0" dirty="0">
              <a:latin typeface="Meiryo UI" panose="020B0604030504040204" pitchFamily="50" charset="-128"/>
              <a:ea typeface="Meiryo UI" panose="020B0604030504040204" pitchFamily="50" charset="-128"/>
            </a:endParaRPr>
          </a:p>
          <a:p>
            <a:pPr lvl="0" algn="ctr" defTabSz="742950">
              <a:defRPr/>
            </a:pPr>
            <a:r>
              <a:rPr lang="en-US" altLang="ja-JP" sz="800" dirty="0">
                <a:latin typeface="Meiryo UI" panose="020B0604030504040204" pitchFamily="50" charset="-128"/>
                <a:ea typeface="Meiryo UI" panose="020B0604030504040204" pitchFamily="50" charset="-128"/>
              </a:rPr>
              <a:t>2,734,000</a:t>
            </a:r>
            <a:r>
              <a:rPr kumimoji="1" lang="ja-JP" altLang="en-US" sz="8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人</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2019</a:t>
            </a:r>
            <a:r>
              <a:rPr lang="ja-JP" altLang="en-US" sz="800" dirty="0">
                <a:latin typeface="Meiryo UI" panose="020B0604030504040204" pitchFamily="50" charset="-128"/>
                <a:ea typeface="Meiryo UI" panose="020B0604030504040204" pitchFamily="50" charset="-128"/>
              </a:rPr>
              <a:t>年同月比 </a:t>
            </a:r>
            <a:r>
              <a:rPr lang="en-US" altLang="ja-JP" sz="800" dirty="0">
                <a:latin typeface="Meiryo UI" panose="020B0604030504040204" pitchFamily="50" charset="-128"/>
                <a:ea typeface="Meiryo UI" panose="020B0604030504040204" pitchFamily="50" charset="-128"/>
              </a:rPr>
              <a:t>8.2%</a:t>
            </a:r>
            <a:r>
              <a:rPr lang="ja-JP" altLang="en-US" sz="800" dirty="0">
                <a:latin typeface="Meiryo UI" panose="020B0604030504040204" pitchFamily="50" charset="-128"/>
                <a:ea typeface="Meiryo UI" panose="020B0604030504040204" pitchFamily="50" charset="-128"/>
              </a:rPr>
              <a:t>）</a:t>
            </a:r>
            <a:endParaRPr kumimoji="1" lang="ja-JP" altLang="en-US" sz="8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8402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コネクタ 16"/>
          <p:cNvCxnSpPr/>
          <p:nvPr/>
        </p:nvCxnSpPr>
        <p:spPr>
          <a:xfrm flipV="1">
            <a:off x="65745" y="47334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3B58F61D-26BF-4AB9-ACFA-1A220C73C56B}"/>
              </a:ext>
            </a:extLst>
          </p:cNvPr>
          <p:cNvSpPr txBox="1"/>
          <p:nvPr/>
        </p:nvSpPr>
        <p:spPr>
          <a:xfrm>
            <a:off x="65745" y="541410"/>
            <a:ext cx="9087854"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新型コロナウイルス感染症の影響により、大阪における国際会議の開催件数は大幅に減少している。</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年は増加に転じたが、依然として低い水準となっている。</a:t>
            </a:r>
            <a:endParaRPr lang="en-US" altLang="ja-JP" sz="12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F8D4A0CB-DEE1-4647-985B-D1A2FA689496}"/>
              </a:ext>
            </a:extLst>
          </p:cNvPr>
          <p:cNvSpPr txBox="1"/>
          <p:nvPr/>
        </p:nvSpPr>
        <p:spPr>
          <a:xfrm>
            <a:off x="3635896" y="1241184"/>
            <a:ext cx="2346015" cy="307777"/>
          </a:xfrm>
          <a:prstGeom prst="rect">
            <a:avLst/>
          </a:prstGeom>
          <a:noFill/>
        </p:spPr>
        <p:txBody>
          <a:bodyPr wrap="square" rtlCol="0">
            <a:spAutoFit/>
          </a:bodyPr>
          <a:lstStyle/>
          <a:p>
            <a:pPr lvl="0" defTabSz="742950">
              <a:defRPr/>
            </a:pPr>
            <a:r>
              <a:rPr lang="ja-JP" altLang="en-US" sz="1400" dirty="0">
                <a:solidFill>
                  <a:prstClr val="black"/>
                </a:solidFill>
                <a:latin typeface="Meiryo UI" panose="020B0604030504040204" pitchFamily="50" charset="-128"/>
                <a:ea typeface="Meiryo UI" panose="020B0604030504040204" pitchFamily="50" charset="-128"/>
              </a:rPr>
              <a:t>国際会議開催件数の推移</a:t>
            </a:r>
            <a:endParaRPr kumimoji="1" lang="ja-JP" altLang="en-US" sz="14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9" name="角丸四角形 28"/>
          <p:cNvSpPr/>
          <p:nvPr/>
        </p:nvSpPr>
        <p:spPr>
          <a:xfrm>
            <a:off x="-56791" y="-145223"/>
            <a:ext cx="8417178" cy="830628"/>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国際会議の開催件数（全国・国内主要都市）</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BAC84493-B1F3-4A8E-A857-738C9A753F19}"/>
              </a:ext>
            </a:extLst>
          </p:cNvPr>
          <p:cNvSpPr txBox="1"/>
          <p:nvPr/>
        </p:nvSpPr>
        <p:spPr>
          <a:xfrm>
            <a:off x="5436096" y="6309320"/>
            <a:ext cx="3334915" cy="246221"/>
          </a:xfrm>
          <a:prstGeom prst="rect">
            <a:avLst/>
          </a:prstGeom>
          <a:noFill/>
        </p:spPr>
        <p:txBody>
          <a:bodyPr wrap="square" rtlCol="0">
            <a:spAutoFit/>
          </a:bodyPr>
          <a:lstStyle/>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出典：日本政府観光局（</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JNTO)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「国際会議統計」より作成</a:t>
            </a:r>
          </a:p>
        </p:txBody>
      </p:sp>
      <p:graphicFrame>
        <p:nvGraphicFramePr>
          <p:cNvPr id="4" name="表 3"/>
          <p:cNvGraphicFramePr>
            <a:graphicFrameLocks noGrp="1"/>
          </p:cNvGraphicFramePr>
          <p:nvPr>
            <p:extLst>
              <p:ext uri="{D42A27DB-BD31-4B8C-83A1-F6EECF244321}">
                <p14:modId xmlns:p14="http://schemas.microsoft.com/office/powerpoint/2010/main" val="2395267175"/>
              </p:ext>
            </p:extLst>
          </p:nvPr>
        </p:nvGraphicFramePr>
        <p:xfrm>
          <a:off x="467545" y="4714662"/>
          <a:ext cx="8017198" cy="1557932"/>
        </p:xfrm>
        <a:graphic>
          <a:graphicData uri="http://schemas.openxmlformats.org/drawingml/2006/table">
            <a:tbl>
              <a:tblPr>
                <a:tableStyleId>{5C22544A-7EE6-4342-B048-85BDC9FD1C3A}</a:tableStyleId>
              </a:tblPr>
              <a:tblGrid>
                <a:gridCol w="572657">
                  <a:extLst>
                    <a:ext uri="{9D8B030D-6E8A-4147-A177-3AD203B41FA5}">
                      <a16:colId xmlns:a16="http://schemas.microsoft.com/office/drawing/2014/main" val="2036522370"/>
                    </a:ext>
                  </a:extLst>
                </a:gridCol>
                <a:gridCol w="572657">
                  <a:extLst>
                    <a:ext uri="{9D8B030D-6E8A-4147-A177-3AD203B41FA5}">
                      <a16:colId xmlns:a16="http://schemas.microsoft.com/office/drawing/2014/main" val="1537541545"/>
                    </a:ext>
                  </a:extLst>
                </a:gridCol>
                <a:gridCol w="572657">
                  <a:extLst>
                    <a:ext uri="{9D8B030D-6E8A-4147-A177-3AD203B41FA5}">
                      <a16:colId xmlns:a16="http://schemas.microsoft.com/office/drawing/2014/main" val="3513875715"/>
                    </a:ext>
                  </a:extLst>
                </a:gridCol>
                <a:gridCol w="572657">
                  <a:extLst>
                    <a:ext uri="{9D8B030D-6E8A-4147-A177-3AD203B41FA5}">
                      <a16:colId xmlns:a16="http://schemas.microsoft.com/office/drawing/2014/main" val="1755466170"/>
                    </a:ext>
                  </a:extLst>
                </a:gridCol>
                <a:gridCol w="572657">
                  <a:extLst>
                    <a:ext uri="{9D8B030D-6E8A-4147-A177-3AD203B41FA5}">
                      <a16:colId xmlns:a16="http://schemas.microsoft.com/office/drawing/2014/main" val="2524298561"/>
                    </a:ext>
                  </a:extLst>
                </a:gridCol>
                <a:gridCol w="572657">
                  <a:extLst>
                    <a:ext uri="{9D8B030D-6E8A-4147-A177-3AD203B41FA5}">
                      <a16:colId xmlns:a16="http://schemas.microsoft.com/office/drawing/2014/main" val="942390512"/>
                    </a:ext>
                  </a:extLst>
                </a:gridCol>
                <a:gridCol w="572657">
                  <a:extLst>
                    <a:ext uri="{9D8B030D-6E8A-4147-A177-3AD203B41FA5}">
                      <a16:colId xmlns:a16="http://schemas.microsoft.com/office/drawing/2014/main" val="3123845494"/>
                    </a:ext>
                  </a:extLst>
                </a:gridCol>
                <a:gridCol w="572657">
                  <a:extLst>
                    <a:ext uri="{9D8B030D-6E8A-4147-A177-3AD203B41FA5}">
                      <a16:colId xmlns:a16="http://schemas.microsoft.com/office/drawing/2014/main" val="1148447944"/>
                    </a:ext>
                  </a:extLst>
                </a:gridCol>
                <a:gridCol w="572657">
                  <a:extLst>
                    <a:ext uri="{9D8B030D-6E8A-4147-A177-3AD203B41FA5}">
                      <a16:colId xmlns:a16="http://schemas.microsoft.com/office/drawing/2014/main" val="1563820784"/>
                    </a:ext>
                  </a:extLst>
                </a:gridCol>
                <a:gridCol w="572657">
                  <a:extLst>
                    <a:ext uri="{9D8B030D-6E8A-4147-A177-3AD203B41FA5}">
                      <a16:colId xmlns:a16="http://schemas.microsoft.com/office/drawing/2014/main" val="176536092"/>
                    </a:ext>
                  </a:extLst>
                </a:gridCol>
                <a:gridCol w="572657">
                  <a:extLst>
                    <a:ext uri="{9D8B030D-6E8A-4147-A177-3AD203B41FA5}">
                      <a16:colId xmlns:a16="http://schemas.microsoft.com/office/drawing/2014/main" val="2511701549"/>
                    </a:ext>
                  </a:extLst>
                </a:gridCol>
                <a:gridCol w="572657">
                  <a:extLst>
                    <a:ext uri="{9D8B030D-6E8A-4147-A177-3AD203B41FA5}">
                      <a16:colId xmlns:a16="http://schemas.microsoft.com/office/drawing/2014/main" val="3532860083"/>
                    </a:ext>
                  </a:extLst>
                </a:gridCol>
                <a:gridCol w="572657">
                  <a:extLst>
                    <a:ext uri="{9D8B030D-6E8A-4147-A177-3AD203B41FA5}">
                      <a16:colId xmlns:a16="http://schemas.microsoft.com/office/drawing/2014/main" val="2412100420"/>
                    </a:ext>
                  </a:extLst>
                </a:gridCol>
                <a:gridCol w="572657">
                  <a:extLst>
                    <a:ext uri="{9D8B030D-6E8A-4147-A177-3AD203B41FA5}">
                      <a16:colId xmlns:a16="http://schemas.microsoft.com/office/drawing/2014/main" val="2218467411"/>
                    </a:ext>
                  </a:extLst>
                </a:gridCol>
              </a:tblGrid>
              <a:tr h="228496">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2010</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2011</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2012</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2013</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2014</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2015</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2016</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2017</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2018</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a:effectLst/>
                          <a:latin typeface="Meiryo UI" panose="020B0604030504040204" pitchFamily="50" charset="-128"/>
                          <a:ea typeface="Meiryo UI" panose="020B0604030504040204" pitchFamily="50" charset="-128"/>
                        </a:rPr>
                        <a:t>2019</a:t>
                      </a:r>
                      <a:r>
                        <a:rPr lang="ja-JP" altLang="en-US" sz="1100" u="none" strike="noStrike">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2021</a:t>
                      </a:r>
                      <a:r>
                        <a:rPr lang="ja-JP" altLang="en-US" sz="1100" u="none" strike="noStrike" dirty="0">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2022</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0671033"/>
                  </a:ext>
                </a:extLst>
              </a:tr>
              <a:tr h="228496">
                <a:tc>
                  <a:txBody>
                    <a:bodyPr/>
                    <a:lstStyle/>
                    <a:p>
                      <a:pPr algn="ctr" fontAlgn="ctr"/>
                      <a:r>
                        <a:rPr lang="ja-JP" altLang="en-US" sz="1100" b="1" i="0" u="none" strike="noStrike" dirty="0">
                          <a:solidFill>
                            <a:schemeClr val="dk1"/>
                          </a:solidFill>
                          <a:effectLst/>
                          <a:latin typeface="Meiryo UI" panose="020B0604030504040204" pitchFamily="50" charset="-128"/>
                          <a:ea typeface="Meiryo UI" panose="020B0604030504040204" pitchFamily="50" charset="-128"/>
                        </a:rPr>
                        <a:t>大阪府</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152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135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314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300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4286233"/>
                  </a:ext>
                </a:extLst>
              </a:tr>
              <a:tr h="218111">
                <a:tc>
                  <a:txBody>
                    <a:bodyPr/>
                    <a:lstStyle/>
                    <a:p>
                      <a:pPr algn="ctr" fontAlgn="ctr"/>
                      <a:r>
                        <a:rPr lang="ja-JP" altLang="en-US" sz="1100" b="0" i="0" u="none" strike="noStrike" dirty="0">
                          <a:solidFill>
                            <a:schemeClr val="dk1"/>
                          </a:solidFill>
                          <a:effectLst/>
                          <a:latin typeface="Meiryo UI" panose="020B0604030504040204" pitchFamily="50" charset="-128"/>
                          <a:ea typeface="Meiryo UI" panose="020B0604030504040204" pitchFamily="50" charset="-128"/>
                        </a:rPr>
                        <a:t>東京都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593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8018124"/>
                  </a:ext>
                </a:extLst>
              </a:tr>
              <a:tr h="218111">
                <a:tc>
                  <a:txBody>
                    <a:bodyPr/>
                    <a:lstStyle/>
                    <a:p>
                      <a:pPr algn="ctr" fontAlgn="ctr"/>
                      <a:r>
                        <a:rPr lang="ja-JP" altLang="en-US" sz="1100" b="0" i="0" u="none" strike="noStrike" dirty="0">
                          <a:solidFill>
                            <a:schemeClr val="dk1"/>
                          </a:solidFill>
                          <a:effectLst/>
                          <a:latin typeface="Meiryo UI" panose="020B0604030504040204" pitchFamily="50" charset="-128"/>
                          <a:ea typeface="Meiryo UI" panose="020B0604030504040204" pitchFamily="50" charset="-128"/>
                        </a:rPr>
                        <a:t>愛知県</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2470178"/>
                  </a:ext>
                </a:extLst>
              </a:tr>
              <a:tr h="218111">
                <a:tc>
                  <a:txBody>
                    <a:bodyPr/>
                    <a:lstStyle/>
                    <a:p>
                      <a:pPr algn="ctr" fontAlgn="ctr"/>
                      <a:r>
                        <a:rPr lang="ja-JP" altLang="en-US" sz="1100" b="0" i="0" u="none" strike="noStrike" dirty="0">
                          <a:solidFill>
                            <a:schemeClr val="dk1"/>
                          </a:solidFill>
                          <a:effectLst/>
                          <a:latin typeface="Meiryo UI" panose="020B0604030504040204" pitchFamily="50" charset="-128"/>
                          <a:ea typeface="Meiryo UI" panose="020B0604030504040204" pitchFamily="50" charset="-128"/>
                        </a:rPr>
                        <a:t>京都府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905901"/>
                  </a:ext>
                </a:extLst>
              </a:tr>
              <a:tr h="218111">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福岡県</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574124"/>
                  </a:ext>
                </a:extLst>
              </a:tr>
              <a:tr h="228496">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全国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2,427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2,847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3,112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3,313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3,433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3,621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955692"/>
                  </a:ext>
                </a:extLst>
              </a:tr>
            </a:tbl>
          </a:graphicData>
        </a:graphic>
      </p:graphicFrame>
      <p:sp>
        <p:nvSpPr>
          <p:cNvPr id="22" name="テキスト ボックス 21">
            <a:extLst>
              <a:ext uri="{FF2B5EF4-FFF2-40B4-BE49-F238E27FC236}">
                <a16:creationId xmlns:a16="http://schemas.microsoft.com/office/drawing/2014/main" id="{F8D4A0CB-DEE1-4647-985B-D1A2FA689496}"/>
              </a:ext>
            </a:extLst>
          </p:cNvPr>
          <p:cNvSpPr txBox="1"/>
          <p:nvPr/>
        </p:nvSpPr>
        <p:spPr>
          <a:xfrm>
            <a:off x="107506" y="1315803"/>
            <a:ext cx="1149954"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（件：都府県）</a:t>
            </a: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8360347" y="1315803"/>
            <a:ext cx="933931"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（件：全国）</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6</a:t>
            </a:fld>
            <a:endParaRPr lang="ja-JP" altLang="en-US" dirty="0"/>
          </a:p>
        </p:txBody>
      </p:sp>
      <p:graphicFrame>
        <p:nvGraphicFramePr>
          <p:cNvPr id="3" name="グラフ 2">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3364586430"/>
              </p:ext>
            </p:extLst>
          </p:nvPr>
        </p:nvGraphicFramePr>
        <p:xfrm>
          <a:off x="467545" y="1553499"/>
          <a:ext cx="8568000" cy="3142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6575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34CF59F8-A367-4EC1-83BF-5D400B8A4CCC}"/>
              </a:ext>
            </a:extLst>
          </p:cNvPr>
          <p:cNvSpPr txBox="1"/>
          <p:nvPr/>
        </p:nvSpPr>
        <p:spPr>
          <a:xfrm>
            <a:off x="548980" y="1412776"/>
            <a:ext cx="3068386"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コンサート公演数・入場者数の推移（全国）</a:t>
            </a:r>
            <a:endParaRPr lang="en-US" altLang="ja-JP" sz="12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BAC84493-B1F3-4A8E-A857-738C9A753F19}"/>
              </a:ext>
            </a:extLst>
          </p:cNvPr>
          <p:cNvSpPr txBox="1"/>
          <p:nvPr/>
        </p:nvSpPr>
        <p:spPr>
          <a:xfrm>
            <a:off x="778547" y="3212976"/>
            <a:ext cx="3433413"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出典：一般社団法人コンサートプロモーターズ協会「ライブ市場調査」より作成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64C5BF0D-C3C5-4579-9819-2E2557244F1E}"/>
              </a:ext>
            </a:extLst>
          </p:cNvPr>
          <p:cNvSpPr txBox="1"/>
          <p:nvPr/>
        </p:nvSpPr>
        <p:spPr>
          <a:xfrm>
            <a:off x="23735" y="1759356"/>
            <a:ext cx="831264"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（公演数：回）</a:t>
            </a:r>
          </a:p>
        </p:txBody>
      </p:sp>
      <p:sp>
        <p:nvSpPr>
          <p:cNvPr id="20" name="テキスト ボックス 19">
            <a:extLst>
              <a:ext uri="{FF2B5EF4-FFF2-40B4-BE49-F238E27FC236}">
                <a16:creationId xmlns:a16="http://schemas.microsoft.com/office/drawing/2014/main" id="{64C5BF0D-C3C5-4579-9819-2E2557244F1E}"/>
              </a:ext>
            </a:extLst>
          </p:cNvPr>
          <p:cNvSpPr txBox="1"/>
          <p:nvPr/>
        </p:nvSpPr>
        <p:spPr>
          <a:xfrm>
            <a:off x="3125520" y="1597899"/>
            <a:ext cx="1014432" cy="200055"/>
          </a:xfrm>
          <a:prstGeom prst="rect">
            <a:avLst/>
          </a:prstGeom>
          <a:noFill/>
        </p:spPr>
        <p:txBody>
          <a:bodyPr wrap="square" rtlCol="0">
            <a:spAutoFit/>
          </a:bodyPr>
          <a:lstStyle/>
          <a:p>
            <a:r>
              <a:rPr lang="ja-JP" altLang="en-US" sz="700" dirty="0">
                <a:latin typeface="Meiryo UI" panose="020B0604030504040204" pitchFamily="50" charset="-128"/>
                <a:ea typeface="Meiryo UI" panose="020B0604030504040204" pitchFamily="50" charset="-128"/>
              </a:rPr>
              <a:t>（入場者数：</a:t>
            </a:r>
            <a:r>
              <a:rPr kumimoji="1" lang="ja-JP" altLang="en-US" sz="700" dirty="0">
                <a:latin typeface="Meiryo UI" panose="020B0604030504040204" pitchFamily="50" charset="-128"/>
                <a:ea typeface="Meiryo UI" panose="020B0604030504040204" pitchFamily="50" charset="-128"/>
              </a:rPr>
              <a:t>万人）</a:t>
            </a:r>
          </a:p>
        </p:txBody>
      </p:sp>
      <p:graphicFrame>
        <p:nvGraphicFramePr>
          <p:cNvPr id="30" name="表 29"/>
          <p:cNvGraphicFramePr>
            <a:graphicFrameLocks noGrp="1"/>
          </p:cNvGraphicFramePr>
          <p:nvPr>
            <p:extLst>
              <p:ext uri="{D42A27DB-BD31-4B8C-83A1-F6EECF244321}">
                <p14:modId xmlns:p14="http://schemas.microsoft.com/office/powerpoint/2010/main" val="3327468908"/>
              </p:ext>
            </p:extLst>
          </p:nvPr>
        </p:nvGraphicFramePr>
        <p:xfrm>
          <a:off x="4949185" y="3475115"/>
          <a:ext cx="4176003" cy="3266253"/>
        </p:xfrm>
        <a:graphic>
          <a:graphicData uri="http://schemas.openxmlformats.org/drawingml/2006/table">
            <a:tbl>
              <a:tblPr firstRow="1" bandRow="1">
                <a:tableStyleId>{5C22544A-7EE6-4342-B048-85BDC9FD1C3A}</a:tableStyleId>
              </a:tblPr>
              <a:tblGrid>
                <a:gridCol w="1783055">
                  <a:extLst>
                    <a:ext uri="{9D8B030D-6E8A-4147-A177-3AD203B41FA5}">
                      <a16:colId xmlns:a16="http://schemas.microsoft.com/office/drawing/2014/main" val="3853225492"/>
                    </a:ext>
                  </a:extLst>
                </a:gridCol>
                <a:gridCol w="598237">
                  <a:extLst>
                    <a:ext uri="{9D8B030D-6E8A-4147-A177-3AD203B41FA5}">
                      <a16:colId xmlns:a16="http://schemas.microsoft.com/office/drawing/2014/main" val="3597721515"/>
                    </a:ext>
                  </a:extLst>
                </a:gridCol>
                <a:gridCol w="598237">
                  <a:extLst>
                    <a:ext uri="{9D8B030D-6E8A-4147-A177-3AD203B41FA5}">
                      <a16:colId xmlns:a16="http://schemas.microsoft.com/office/drawing/2014/main" val="3152309949"/>
                    </a:ext>
                  </a:extLst>
                </a:gridCol>
                <a:gridCol w="598237">
                  <a:extLst>
                    <a:ext uri="{9D8B030D-6E8A-4147-A177-3AD203B41FA5}">
                      <a16:colId xmlns:a16="http://schemas.microsoft.com/office/drawing/2014/main" val="3285537210"/>
                    </a:ext>
                  </a:extLst>
                </a:gridCol>
                <a:gridCol w="598237">
                  <a:extLst>
                    <a:ext uri="{9D8B030D-6E8A-4147-A177-3AD203B41FA5}">
                      <a16:colId xmlns:a16="http://schemas.microsoft.com/office/drawing/2014/main" val="2242826386"/>
                    </a:ext>
                  </a:extLst>
                </a:gridCol>
              </a:tblGrid>
              <a:tr h="422885">
                <a:tc>
                  <a:txBody>
                    <a:bodyPr/>
                    <a:lstStyle/>
                    <a:p>
                      <a:pPr algn="ctr"/>
                      <a:r>
                        <a:rPr kumimoji="1" lang="ja-JP" altLang="en-US" sz="800" dirty="0">
                          <a:latin typeface="Meiryo UI" panose="020B0604030504040204" pitchFamily="50" charset="-128"/>
                          <a:ea typeface="Meiryo UI" panose="020B0604030504040204" pitchFamily="50" charset="-128"/>
                        </a:rPr>
                        <a:t>この</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年間で文化芸術イベントを</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直接鑑賞しなかった理由（全国）</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2019</a:t>
                      </a:r>
                    </a:p>
                    <a:p>
                      <a:pPr algn="ctr"/>
                      <a:r>
                        <a:rPr kumimoji="1" lang="ja-JP" altLang="en-US" sz="1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2020</a:t>
                      </a:r>
                    </a:p>
                    <a:p>
                      <a:pPr algn="ctr"/>
                      <a:r>
                        <a:rPr kumimoji="1" lang="ja-JP" altLang="en-US" sz="1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2021</a:t>
                      </a:r>
                    </a:p>
                    <a:p>
                      <a:pPr algn="ctr"/>
                      <a:r>
                        <a:rPr kumimoji="1" lang="ja-JP" altLang="en-US" sz="1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rPr>
                        <a:t>2022</a:t>
                      </a:r>
                    </a:p>
                    <a:p>
                      <a:pPr algn="ctr"/>
                      <a:r>
                        <a:rPr kumimoji="1" lang="ja-JP" altLang="en-US" sz="1000" dirty="0">
                          <a:solidFill>
                            <a:schemeClr val="bg1"/>
                          </a:solidFill>
                          <a:latin typeface="Meiryo UI" panose="020B0604030504040204" pitchFamily="50" charset="-128"/>
                          <a:ea typeface="Meiryo UI" panose="020B0604030504040204" pitchFamily="50" charset="-128"/>
                        </a:rPr>
                        <a:t>年度</a:t>
                      </a:r>
                    </a:p>
                  </a:txBody>
                  <a:tcPr anchor="ctr"/>
                </a:tc>
                <a:extLst>
                  <a:ext uri="{0D108BD9-81ED-4DB2-BD59-A6C34878D82A}">
                    <a16:rowId xmlns:a16="http://schemas.microsoft.com/office/drawing/2014/main" val="547218478"/>
                  </a:ext>
                </a:extLst>
              </a:tr>
              <a:tr h="585534">
                <a:tc>
                  <a:txBody>
                    <a:bodyPr/>
                    <a:lstStyle/>
                    <a:p>
                      <a:r>
                        <a:rPr kumimoji="1" lang="ja-JP" altLang="en-US" sz="900" dirty="0">
                          <a:latin typeface="Meiryo UI" panose="020B0604030504040204" pitchFamily="50" charset="-128"/>
                          <a:ea typeface="Meiryo UI" panose="020B0604030504040204" pitchFamily="50" charset="-128"/>
                        </a:rPr>
                        <a:t>新型コロナウイルス感染症の影響により、公演や展覧会などが中止になった、又は外出を控えたから</a:t>
                      </a:r>
                    </a:p>
                  </a:txBody>
                  <a:tcPr anchor="ctr"/>
                </a:tc>
                <a:tc>
                  <a:txBody>
                    <a:bodyPr/>
                    <a:lstStyle/>
                    <a:p>
                      <a:pPr algn="ctr"/>
                      <a:r>
                        <a:rPr kumimoji="1" lang="ja-JP" altLang="en-US" sz="1000" dirty="0">
                          <a:latin typeface="Meiryo UI" panose="020B0604030504040204" pitchFamily="50" charset="-128"/>
                          <a:ea typeface="Meiryo UI" panose="020B0604030504040204" pitchFamily="50" charset="-128"/>
                        </a:rPr>
                        <a:t>ー</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56.8%</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37.6%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29.0%</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98736095"/>
                  </a:ext>
                </a:extLst>
              </a:tr>
              <a:tr h="260237">
                <a:tc>
                  <a:txBody>
                    <a:bodyPr/>
                    <a:lstStyle/>
                    <a:p>
                      <a:r>
                        <a:rPr kumimoji="1" lang="ja-JP" altLang="en-US" sz="1000" dirty="0">
                          <a:latin typeface="Meiryo UI" panose="020B0604030504040204" pitchFamily="50" charset="-128"/>
                          <a:ea typeface="Meiryo UI" panose="020B0604030504040204" pitchFamily="50" charset="-128"/>
                        </a:rPr>
                        <a:t>関心がない</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34.7%</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23.2%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22.8%</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22.6%</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09816174"/>
                  </a:ext>
                </a:extLst>
              </a:tr>
              <a:tr h="360945">
                <a:tc>
                  <a:txBody>
                    <a:bodyPr/>
                    <a:lstStyle/>
                    <a:p>
                      <a:r>
                        <a:rPr kumimoji="1" lang="ja-JP" altLang="en-US" sz="1000" dirty="0">
                          <a:latin typeface="Meiryo UI" panose="020B0604030504040204" pitchFamily="50" charset="-128"/>
                          <a:ea typeface="Meiryo UI" panose="020B0604030504040204" pitchFamily="50" charset="-128"/>
                        </a:rPr>
                        <a:t>近所で公演や展覧会などが行われていない</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16.3%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13.7%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16.3%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12.8%</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55445532"/>
                  </a:ext>
                </a:extLst>
              </a:tr>
              <a:tr h="260237">
                <a:tc>
                  <a:txBody>
                    <a:bodyPr/>
                    <a:lstStyle/>
                    <a:p>
                      <a:r>
                        <a:rPr kumimoji="1" lang="ja-JP" altLang="en-US" sz="1000" dirty="0">
                          <a:latin typeface="Meiryo UI" panose="020B0604030504040204" pitchFamily="50" charset="-128"/>
                          <a:ea typeface="Meiryo UI" panose="020B0604030504040204" pitchFamily="50" charset="-128"/>
                        </a:rPr>
                        <a:t>入場料・交通費など費用がかかりすぎる</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15.2%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8.4%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11.9%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10.8%</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7895150"/>
                  </a:ext>
                </a:extLst>
              </a:tr>
              <a:tr h="422885">
                <a:tc>
                  <a:txBody>
                    <a:bodyPr/>
                    <a:lstStyle/>
                    <a:p>
                      <a:r>
                        <a:rPr kumimoji="1" lang="ja-JP" altLang="en-US" sz="1000" dirty="0">
                          <a:latin typeface="Meiryo UI" panose="020B0604030504040204" pitchFamily="50" charset="-128"/>
                          <a:ea typeface="Meiryo UI" panose="020B0604030504040204" pitchFamily="50" charset="-128"/>
                        </a:rPr>
                        <a:t>テレビ、ラジオ、</a:t>
                      </a:r>
                      <a:r>
                        <a:rPr kumimoji="1" lang="en-US" altLang="ja-JP" sz="1000" dirty="0">
                          <a:latin typeface="Meiryo UI" panose="020B0604030504040204" pitchFamily="50" charset="-128"/>
                          <a:ea typeface="Meiryo UI" panose="020B0604030504040204" pitchFamily="50" charset="-128"/>
                        </a:rPr>
                        <a:t>CD</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DVD</a:t>
                      </a:r>
                      <a:r>
                        <a:rPr kumimoji="1" lang="ja-JP" altLang="en-US" sz="1000" dirty="0" err="1">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インターネットなどにより鑑賞できる（鑑賞した）ので</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11.2%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9.0%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7.9%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6.1%</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62167811"/>
                  </a:ext>
                </a:extLst>
              </a:tr>
              <a:tr h="260237">
                <a:tc>
                  <a:txBody>
                    <a:bodyPr/>
                    <a:lstStyle/>
                    <a:p>
                      <a:r>
                        <a:rPr kumimoji="1" lang="ja-JP" altLang="en-US" sz="1000" dirty="0">
                          <a:latin typeface="Meiryo UI" panose="020B0604030504040204" pitchFamily="50" charset="-128"/>
                          <a:ea typeface="Meiryo UI" panose="020B0604030504040204" pitchFamily="50" charset="-128"/>
                        </a:rPr>
                        <a:t>一緒に行く仲間がいない</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8.1%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4.3%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5.3%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6.1%</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04659068"/>
                  </a:ext>
                </a:extLst>
              </a:tr>
              <a:tr h="260237">
                <a:tc>
                  <a:txBody>
                    <a:bodyPr/>
                    <a:lstStyle/>
                    <a:p>
                      <a:r>
                        <a:rPr kumimoji="1" lang="ja-JP" altLang="en-US" sz="1000" dirty="0">
                          <a:latin typeface="Meiryo UI" panose="020B0604030504040204" pitchFamily="50" charset="-128"/>
                          <a:ea typeface="Meiryo UI" panose="020B0604030504040204" pitchFamily="50" charset="-128"/>
                        </a:rPr>
                        <a:t>魅力ある公演や展覧会などが少ない</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11.5%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7.4%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5.1%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5.8%</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00574386"/>
                  </a:ext>
                </a:extLst>
              </a:tr>
            </a:tbl>
          </a:graphicData>
        </a:graphic>
      </p:graphicFrame>
      <p:sp>
        <p:nvSpPr>
          <p:cNvPr id="7" name="角丸四角形 6"/>
          <p:cNvSpPr/>
          <p:nvPr/>
        </p:nvSpPr>
        <p:spPr>
          <a:xfrm>
            <a:off x="120257" y="-27384"/>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文化芸術分野の状況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17" name="直線コネクタ 16"/>
          <p:cNvCxnSpPr/>
          <p:nvPr/>
        </p:nvCxnSpPr>
        <p:spPr>
          <a:xfrm flipV="1">
            <a:off x="45095" y="476672"/>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08727470-7601-4D3E-9F83-A36A73DB211D}"/>
              </a:ext>
            </a:extLst>
          </p:cNvPr>
          <p:cNvSpPr/>
          <p:nvPr/>
        </p:nvSpPr>
        <p:spPr>
          <a:xfrm>
            <a:off x="20533" y="476672"/>
            <a:ext cx="9133066" cy="99061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新型コロナウイルス感染症の拡大に伴う開催制限要請（人数上限や収容率等の設定）などの影響により、イベントの中止・延期などが相次いだが、</a:t>
            </a:r>
            <a:r>
              <a:rPr lang="en-US" altLang="ja-JP" sz="1400" dirty="0">
                <a:solidFill>
                  <a:schemeClr val="tx1"/>
                </a:solidFill>
                <a:latin typeface="Meiryo UI" panose="020B0604030504040204" pitchFamily="50" charset="-128"/>
                <a:ea typeface="Meiryo UI" panose="020B0604030504040204" pitchFamily="50" charset="-128"/>
              </a:rPr>
              <a:t>2022</a:t>
            </a:r>
            <a:r>
              <a:rPr lang="ja-JP" altLang="en-US" sz="1400" dirty="0">
                <a:solidFill>
                  <a:schemeClr val="tx1"/>
                </a:solidFill>
                <a:latin typeface="Meiryo UI" panose="020B0604030504040204" pitchFamily="50" charset="-128"/>
                <a:ea typeface="Meiryo UI" panose="020B0604030504040204" pitchFamily="50" charset="-128"/>
              </a:rPr>
              <a:t>年には公演数、入場者数とも</a:t>
            </a:r>
            <a:r>
              <a:rPr lang="en-US" altLang="ja-JP" sz="1400" dirty="0">
                <a:solidFill>
                  <a:schemeClr val="tx1"/>
                </a:solidFill>
                <a:latin typeface="Meiryo UI" panose="020B0604030504040204" pitchFamily="50" charset="-128"/>
                <a:ea typeface="Meiryo UI" panose="020B0604030504040204" pitchFamily="50" charset="-128"/>
              </a:rPr>
              <a:t>2019</a:t>
            </a:r>
            <a:r>
              <a:rPr lang="ja-JP" altLang="en-US" sz="1400" dirty="0">
                <a:solidFill>
                  <a:schemeClr val="tx1"/>
                </a:solidFill>
                <a:latin typeface="Meiryo UI" panose="020B0604030504040204" pitchFamily="50" charset="-128"/>
                <a:ea typeface="Meiryo UI" panose="020B0604030504040204" pitchFamily="50" charset="-128"/>
              </a:rPr>
              <a:t>年とほぼ同水準まで回復した。</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文化庁による世論調査では、</a:t>
            </a:r>
            <a:r>
              <a:rPr lang="en-US" altLang="ja-JP" sz="1400" dirty="0">
                <a:solidFill>
                  <a:schemeClr val="tx1"/>
                </a:solidFill>
                <a:latin typeface="Meiryo UI" panose="020B0604030504040204" pitchFamily="50" charset="-128"/>
                <a:ea typeface="Meiryo UI" panose="020B0604030504040204" pitchFamily="50" charset="-128"/>
              </a:rPr>
              <a:t>2022</a:t>
            </a:r>
            <a:r>
              <a:rPr lang="ja-JP" altLang="en-US" sz="1400" dirty="0">
                <a:solidFill>
                  <a:schemeClr val="tx1"/>
                </a:solidFill>
                <a:latin typeface="Meiryo UI" panose="020B0604030504040204" pitchFamily="50" charset="-128"/>
                <a:ea typeface="Meiryo UI" panose="020B0604030504040204" pitchFamily="50" charset="-128"/>
              </a:rPr>
              <a:t>年度に文化芸術イベントを直接鑑賞したことがある人の割合は</a:t>
            </a:r>
            <a:r>
              <a:rPr lang="en-US" altLang="ja-JP" sz="1400" dirty="0">
                <a:solidFill>
                  <a:schemeClr val="tx1"/>
                </a:solidFill>
                <a:latin typeface="Meiryo UI" panose="020B0604030504040204" pitchFamily="50" charset="-128"/>
                <a:ea typeface="Meiryo UI" panose="020B0604030504040204" pitchFamily="50" charset="-128"/>
              </a:rPr>
              <a:t>52.2%</a:t>
            </a:r>
            <a:r>
              <a:rPr lang="ja-JP" altLang="en-US" sz="1400" dirty="0">
                <a:solidFill>
                  <a:schemeClr val="tx1"/>
                </a:solidFill>
                <a:latin typeface="Meiryo UI" panose="020B0604030504040204" pitchFamily="50" charset="-128"/>
                <a:ea typeface="Meiryo UI" panose="020B0604030504040204" pitchFamily="50" charset="-128"/>
              </a:rPr>
              <a:t>となっており、コロナ前の</a:t>
            </a:r>
            <a:r>
              <a:rPr lang="en-US" altLang="ja-JP" sz="1400" dirty="0">
                <a:solidFill>
                  <a:schemeClr val="tx1"/>
                </a:solidFill>
                <a:latin typeface="Meiryo UI" panose="020B0604030504040204" pitchFamily="50" charset="-128"/>
                <a:ea typeface="Meiryo UI" panose="020B0604030504040204" pitchFamily="50" charset="-128"/>
              </a:rPr>
              <a:t>2019</a:t>
            </a:r>
            <a:r>
              <a:rPr lang="ja-JP" altLang="en-US" sz="1400" dirty="0">
                <a:solidFill>
                  <a:schemeClr val="tx1"/>
                </a:solidFill>
                <a:latin typeface="Meiryo UI" panose="020B0604030504040204" pitchFamily="50" charset="-128"/>
                <a:ea typeface="Meiryo UI" panose="020B0604030504040204" pitchFamily="50" charset="-128"/>
              </a:rPr>
              <a:t>年度と比較すると、まだ</a:t>
            </a:r>
            <a:r>
              <a:rPr lang="en-US" altLang="ja-JP" sz="1400" dirty="0">
                <a:solidFill>
                  <a:schemeClr val="tx1"/>
                </a:solidFill>
                <a:latin typeface="Meiryo UI" panose="020B0604030504040204" pitchFamily="50" charset="-128"/>
                <a:ea typeface="Meiryo UI" panose="020B0604030504040204" pitchFamily="50" charset="-128"/>
              </a:rPr>
              <a:t>15.1</a:t>
            </a:r>
            <a:r>
              <a:rPr lang="ja-JP" altLang="en-US" sz="1400" dirty="0">
                <a:solidFill>
                  <a:schemeClr val="tx1"/>
                </a:solidFill>
                <a:latin typeface="Meiryo UI" panose="020B0604030504040204" pitchFamily="50" charset="-128"/>
                <a:ea typeface="Meiryo UI" panose="020B0604030504040204" pitchFamily="50" charset="-128"/>
              </a:rPr>
              <a:t>ポイント低いものの回復傾向にある。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4730908" y="1412776"/>
            <a:ext cx="382769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イベントチケット販売数 </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年同月比率の推移（大阪）</a:t>
            </a:r>
            <a:endParaRPr lang="en-US" altLang="ja-JP" sz="12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BAC84493-B1F3-4A8E-A857-738C9A753F19}"/>
              </a:ext>
            </a:extLst>
          </p:cNvPr>
          <p:cNvSpPr txBox="1"/>
          <p:nvPr/>
        </p:nvSpPr>
        <p:spPr>
          <a:xfrm>
            <a:off x="5637863" y="3284984"/>
            <a:ext cx="3542649"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出典：内閣府「</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V-RESAS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イベントチケット販売数」より作成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a:extLst>
              <a:ext uri="{FF2B5EF4-FFF2-40B4-BE49-F238E27FC236}">
                <a16:creationId xmlns:a16="http://schemas.microsoft.com/office/drawing/2014/main" id="{64C5BF0D-C3C5-4579-9819-2E2557244F1E}"/>
              </a:ext>
            </a:extLst>
          </p:cNvPr>
          <p:cNvSpPr txBox="1"/>
          <p:nvPr/>
        </p:nvSpPr>
        <p:spPr>
          <a:xfrm>
            <a:off x="4047425" y="1521815"/>
            <a:ext cx="663292"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a:t>
            </a:r>
          </a:p>
        </p:txBody>
      </p:sp>
      <p:sp>
        <p:nvSpPr>
          <p:cNvPr id="35" name="テキスト ボックス 34">
            <a:extLst>
              <a:ext uri="{FF2B5EF4-FFF2-40B4-BE49-F238E27FC236}">
                <a16:creationId xmlns:a16="http://schemas.microsoft.com/office/drawing/2014/main" id="{BAC84493-B1F3-4A8E-A857-738C9A753F19}"/>
              </a:ext>
            </a:extLst>
          </p:cNvPr>
          <p:cNvSpPr txBox="1"/>
          <p:nvPr/>
        </p:nvSpPr>
        <p:spPr>
          <a:xfrm>
            <a:off x="5364088" y="6669940"/>
            <a:ext cx="3600400"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出典：文化庁 「文化に関する世論調査報告書（令和５年</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月）」より作成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2584443534"/>
              </p:ext>
            </p:extLst>
          </p:nvPr>
        </p:nvGraphicFramePr>
        <p:xfrm>
          <a:off x="20532" y="3462332"/>
          <a:ext cx="4904972" cy="3279034"/>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3774906513"/>
                    </a:ext>
                  </a:extLst>
                </a:gridCol>
                <a:gridCol w="1966924">
                  <a:extLst>
                    <a:ext uri="{9D8B030D-6E8A-4147-A177-3AD203B41FA5}">
                      <a16:colId xmlns:a16="http://schemas.microsoft.com/office/drawing/2014/main" val="3853225492"/>
                    </a:ext>
                  </a:extLst>
                </a:gridCol>
                <a:gridCol w="682442">
                  <a:extLst>
                    <a:ext uri="{9D8B030D-6E8A-4147-A177-3AD203B41FA5}">
                      <a16:colId xmlns:a16="http://schemas.microsoft.com/office/drawing/2014/main" val="3597721515"/>
                    </a:ext>
                  </a:extLst>
                </a:gridCol>
                <a:gridCol w="682442">
                  <a:extLst>
                    <a:ext uri="{9D8B030D-6E8A-4147-A177-3AD203B41FA5}">
                      <a16:colId xmlns:a16="http://schemas.microsoft.com/office/drawing/2014/main" val="3152309949"/>
                    </a:ext>
                  </a:extLst>
                </a:gridCol>
                <a:gridCol w="682442">
                  <a:extLst>
                    <a:ext uri="{9D8B030D-6E8A-4147-A177-3AD203B41FA5}">
                      <a16:colId xmlns:a16="http://schemas.microsoft.com/office/drawing/2014/main" val="3285537210"/>
                    </a:ext>
                  </a:extLst>
                </a:gridCol>
                <a:gridCol w="682442">
                  <a:extLst>
                    <a:ext uri="{9D8B030D-6E8A-4147-A177-3AD203B41FA5}">
                      <a16:colId xmlns:a16="http://schemas.microsoft.com/office/drawing/2014/main" val="2106021548"/>
                    </a:ext>
                  </a:extLst>
                </a:gridCol>
              </a:tblGrid>
              <a:tr h="405976">
                <a:tc gridSpan="2">
                  <a:txBody>
                    <a:bodyPr/>
                    <a:lstStyle/>
                    <a:p>
                      <a:pPr algn="ctr"/>
                      <a:r>
                        <a:rPr kumimoji="1" lang="ja-JP" altLang="en-US" sz="1000" dirty="0">
                          <a:latin typeface="Meiryo UI" panose="020B0604030504040204" pitchFamily="50" charset="-128"/>
                          <a:ea typeface="Meiryo UI" panose="020B0604030504040204" pitchFamily="50" charset="-128"/>
                        </a:rPr>
                        <a:t>この</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年間に直接鑑賞した文化芸術</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イベント（全国）</a:t>
                      </a:r>
                    </a:p>
                  </a:txBody>
                  <a:tcPr anchor="ct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2019</a:t>
                      </a:r>
                    </a:p>
                    <a:p>
                      <a:pPr algn="ctr"/>
                      <a:r>
                        <a:rPr kumimoji="1" lang="ja-JP" altLang="en-US" sz="1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2020</a:t>
                      </a:r>
                    </a:p>
                    <a:p>
                      <a:pPr algn="ctr"/>
                      <a:r>
                        <a:rPr kumimoji="1" lang="ja-JP" altLang="en-US" sz="1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2021</a:t>
                      </a:r>
                    </a:p>
                    <a:p>
                      <a:pPr algn="ctr"/>
                      <a:r>
                        <a:rPr kumimoji="1" lang="ja-JP" altLang="en-US" sz="1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dirty="0">
                          <a:solidFill>
                            <a:schemeClr val="bg1"/>
                          </a:solidFill>
                          <a:latin typeface="Meiryo UI" panose="020B0604030504040204" pitchFamily="50" charset="-128"/>
                          <a:ea typeface="Meiryo UI" panose="020B0604030504040204" pitchFamily="50" charset="-128"/>
                        </a:rPr>
                        <a:t>2022</a:t>
                      </a:r>
                    </a:p>
                    <a:p>
                      <a:pPr algn="ctr"/>
                      <a:r>
                        <a:rPr kumimoji="1" lang="ja-JP" altLang="en-US" sz="1000" dirty="0">
                          <a:solidFill>
                            <a:schemeClr val="bg1"/>
                          </a:solidFill>
                          <a:latin typeface="Meiryo UI" panose="020B0604030504040204" pitchFamily="50" charset="-128"/>
                          <a:ea typeface="Meiryo UI" panose="020B0604030504040204" pitchFamily="50" charset="-128"/>
                        </a:rPr>
                        <a:t>年度</a:t>
                      </a:r>
                    </a:p>
                  </a:txBody>
                  <a:tcPr anchor="ctr"/>
                </a:tc>
                <a:extLst>
                  <a:ext uri="{0D108BD9-81ED-4DB2-BD59-A6C34878D82A}">
                    <a16:rowId xmlns:a16="http://schemas.microsoft.com/office/drawing/2014/main" val="547218478"/>
                  </a:ext>
                </a:extLst>
              </a:tr>
              <a:tr h="249831">
                <a:tc gridSpan="2">
                  <a:txBody>
                    <a:bodyPr/>
                    <a:lstStyle/>
                    <a:p>
                      <a:r>
                        <a:rPr kumimoji="1" lang="ja-JP" altLang="en-US" sz="1000" dirty="0">
                          <a:latin typeface="Meiryo UI" panose="020B0604030504040204" pitchFamily="50" charset="-128"/>
                          <a:ea typeface="Meiryo UI" panose="020B0604030504040204" pitchFamily="50" charset="-128"/>
                        </a:rPr>
                        <a:t>文化芸術イベントを直接鑑賞した</a:t>
                      </a:r>
                    </a:p>
                  </a:txBody>
                  <a:tcPr anchor="ctr">
                    <a:lnB w="12700" cap="flat" cmpd="sng" algn="ctr">
                      <a:noFill/>
                      <a:prstDash val="solid"/>
                      <a:round/>
                      <a:headEnd type="none" w="med" len="med"/>
                      <a:tailEnd type="none" w="med" len="med"/>
                    </a:lnB>
                  </a:tcPr>
                </a:tc>
                <a:tc h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b="1" dirty="0">
                          <a:latin typeface="Meiryo UI" panose="020B0604030504040204" pitchFamily="50" charset="-128"/>
                          <a:ea typeface="Meiryo UI" panose="020B0604030504040204" pitchFamily="50" charset="-128"/>
                        </a:rPr>
                        <a:t>67.3%</a:t>
                      </a:r>
                      <a:endParaRPr kumimoji="1" lang="ja-JP" altLang="en-US" sz="10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b="1" dirty="0">
                          <a:latin typeface="Meiryo UI" panose="020B0604030504040204" pitchFamily="50" charset="-128"/>
                          <a:ea typeface="Meiryo UI" panose="020B0604030504040204" pitchFamily="50" charset="-128"/>
                        </a:rPr>
                        <a:t>41.8%</a:t>
                      </a:r>
                    </a:p>
                  </a:txBody>
                  <a:tcPr anchor="ctr"/>
                </a:tc>
                <a:tc>
                  <a:txBody>
                    <a:bodyPr/>
                    <a:lstStyle/>
                    <a:p>
                      <a:pPr algn="r"/>
                      <a:r>
                        <a:rPr kumimoji="1" lang="en-US" altLang="ja-JP" sz="1000" b="1" dirty="0">
                          <a:latin typeface="Meiryo UI" panose="020B0604030504040204" pitchFamily="50" charset="-128"/>
                          <a:ea typeface="Meiryo UI" panose="020B0604030504040204" pitchFamily="50" charset="-128"/>
                        </a:rPr>
                        <a:t>39.7%</a:t>
                      </a:r>
                      <a:endParaRPr kumimoji="1" lang="ja-JP" altLang="en-US" sz="1000" b="1"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en-US" altLang="ja-JP" sz="1000" b="1" dirty="0">
                          <a:solidFill>
                            <a:schemeClr val="tx1"/>
                          </a:solidFill>
                          <a:latin typeface="Meiryo UI" panose="020B0604030504040204" pitchFamily="50" charset="-128"/>
                          <a:ea typeface="Meiryo UI" panose="020B0604030504040204" pitchFamily="50" charset="-128"/>
                        </a:rPr>
                        <a:t>52.2%</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98736095"/>
                  </a:ext>
                </a:extLst>
              </a:tr>
              <a:tr h="249831">
                <a:tc rowSpan="9">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R w="12700" cmpd="sng">
                      <a:noFill/>
                    </a:lnR>
                    <a:lnT w="12700" cap="flat" cmpd="sng" algn="ctr">
                      <a:noFill/>
                      <a:prstDash val="solid"/>
                      <a:round/>
                      <a:headEnd type="none" w="med" len="med"/>
                      <a:tailEnd type="none" w="med" len="med"/>
                    </a:lnT>
                    <a:solidFill>
                      <a:srgbClr val="D2DEEF"/>
                    </a:solidFill>
                  </a:tcPr>
                </a:tc>
                <a:tc>
                  <a:txBody>
                    <a:bodyPr/>
                    <a:lstStyle/>
                    <a:p>
                      <a:r>
                        <a:rPr kumimoji="1" lang="ja-JP" altLang="en-US" sz="900" dirty="0">
                          <a:latin typeface="Meiryo UI" panose="020B0604030504040204" pitchFamily="50" charset="-128"/>
                          <a:ea typeface="Meiryo UI" panose="020B0604030504040204" pitchFamily="50" charset="-128"/>
                        </a:rPr>
                        <a:t>映画（アニメーション映画を除く）</a:t>
                      </a:r>
                    </a:p>
                  </a:txBody>
                  <a:tcPr anchor="ctr">
                    <a:lnL w="12700" cmpd="sng">
                      <a:noFill/>
                    </a:lnL>
                  </a:tcPr>
                </a:tc>
                <a:tc>
                  <a:txBody>
                    <a:bodyPr/>
                    <a:lstStyle/>
                    <a:p>
                      <a:pPr algn="r"/>
                      <a:r>
                        <a:rPr kumimoji="1" lang="en-US" altLang="ja-JP" sz="1000" dirty="0">
                          <a:latin typeface="Meiryo UI" panose="020B0604030504040204" pitchFamily="50" charset="-128"/>
                          <a:ea typeface="Meiryo UI" panose="020B0604030504040204" pitchFamily="50" charset="-128"/>
                        </a:rPr>
                        <a:t>36.2%</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20.9%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17.6%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26.2%</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09816174"/>
                  </a:ext>
                </a:extLst>
              </a:tr>
              <a:tr h="249831">
                <a:tc vMerge="1">
                  <a:txBody>
                    <a:bodyPr/>
                    <a:lstStyle/>
                    <a:p>
                      <a:endParaRPr kumimoji="1" lang="ja-JP" altLang="en-US"/>
                    </a:p>
                  </a:txBody>
                  <a:tcPr/>
                </a:tc>
                <a:tc>
                  <a:txBody>
                    <a:bodyPr/>
                    <a:lstStyle/>
                    <a:p>
                      <a:r>
                        <a:rPr kumimoji="1" lang="ja-JP" altLang="en-US" sz="900" dirty="0">
                          <a:latin typeface="Meiryo UI" panose="020B0604030504040204" pitchFamily="50" charset="-128"/>
                          <a:ea typeface="Meiryo UI" panose="020B0604030504040204" pitchFamily="50" charset="-128"/>
                        </a:rPr>
                        <a:t>美術</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23.6%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11.4%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10.9%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18.4%</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28103823"/>
                  </a:ext>
                </a:extLst>
              </a:tr>
              <a:tr h="249831">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歴史的な建物や遺跡</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26.6%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13.8%</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11.6%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17.9%</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55445532"/>
                  </a:ext>
                </a:extLst>
              </a:tr>
              <a:tr h="249831">
                <a:tc vMerge="1">
                  <a:txBody>
                    <a:bodyPr/>
                    <a:lstStyle/>
                    <a:p>
                      <a:endParaRPr kumimoji="1" lang="en-US" altLang="ja-JP"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アニメーション映画</a:t>
                      </a:r>
                      <a:endParaRPr kumimoji="1" lang="en-US" altLang="ja-JP" sz="9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13.9%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11.2%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9.6%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13.1%</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62167811"/>
                  </a:ext>
                </a:extLst>
              </a:tr>
              <a:tr h="374747">
                <a:tc vMerge="1">
                  <a:txBody>
                    <a:bodyPr/>
                    <a:lstStyle/>
                    <a:p>
                      <a:endParaRPr kumimoji="1" lang="ja-JP" altLang="en-US"/>
                    </a:p>
                  </a:txBody>
                  <a:tcPr/>
                </a:tc>
                <a:tc>
                  <a:txBody>
                    <a:bodyPr/>
                    <a:lstStyle/>
                    <a:p>
                      <a:r>
                        <a:rPr kumimoji="1" lang="ja-JP" altLang="en-US" sz="900" dirty="0">
                          <a:latin typeface="Meiryo UI" panose="020B0604030504040204" pitchFamily="50" charset="-128"/>
                          <a:ea typeface="Meiryo UI" panose="020B0604030504040204" pitchFamily="50" charset="-128"/>
                        </a:rPr>
                        <a:t>歴史系の博物館、民俗系の博物館、資料館等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16.5%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7.7%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6.6%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12.6%</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7921729"/>
                  </a:ext>
                </a:extLst>
              </a:tr>
              <a:tr h="374747">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ポップス、ロック、ジャズ、歌謡曲、演歌、民俗音楽等</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18.5%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5.7%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8.9%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12.3%</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04659068"/>
                  </a:ext>
                </a:extLst>
              </a:tr>
              <a:tr h="374747">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オーケストラ、室内楽、オペラ、合唱、吹奏楽など</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13.4%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4.6%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6.1%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10.2%</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168966458"/>
                  </a:ext>
                </a:extLst>
              </a:tr>
              <a:tr h="249831">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ミュージカル</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7.9%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3.0%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5.4%</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44755628"/>
                  </a:ext>
                </a:extLst>
              </a:tr>
              <a:tr h="249831">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演芸</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6.0%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rPr>
                        <a:t>3.1%</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5066361"/>
                  </a:ext>
                </a:extLst>
              </a:tr>
            </a:tbl>
          </a:graphicData>
        </a:graphic>
      </p:graphicFrame>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7</a:t>
            </a:fld>
            <a:endParaRPr lang="ja-JP" altLang="en-US" dirty="0"/>
          </a:p>
        </p:txBody>
      </p:sp>
      <p:graphicFrame>
        <p:nvGraphicFramePr>
          <p:cNvPr id="24" name="グラフ 23"/>
          <p:cNvGraphicFramePr>
            <a:graphicFrameLocks/>
          </p:cNvGraphicFramePr>
          <p:nvPr>
            <p:extLst>
              <p:ext uri="{D42A27DB-BD31-4B8C-83A1-F6EECF244321}">
                <p14:modId xmlns:p14="http://schemas.microsoft.com/office/powerpoint/2010/main" val="672988934"/>
              </p:ext>
            </p:extLst>
          </p:nvPr>
        </p:nvGraphicFramePr>
        <p:xfrm>
          <a:off x="243573" y="1762114"/>
          <a:ext cx="3679200" cy="147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9" name="グラフ 28"/>
          <p:cNvGraphicFramePr>
            <a:graphicFrameLocks/>
          </p:cNvGraphicFramePr>
          <p:nvPr>
            <p:extLst>
              <p:ext uri="{D42A27DB-BD31-4B8C-83A1-F6EECF244321}">
                <p14:modId xmlns:p14="http://schemas.microsoft.com/office/powerpoint/2010/main" val="2159706026"/>
              </p:ext>
            </p:extLst>
          </p:nvPr>
        </p:nvGraphicFramePr>
        <p:xfrm>
          <a:off x="4046534" y="1664984"/>
          <a:ext cx="5123794" cy="1620000"/>
        </p:xfrm>
        <a:graphic>
          <a:graphicData uri="http://schemas.openxmlformats.org/drawingml/2006/chart">
            <c:chart xmlns:c="http://schemas.openxmlformats.org/drawingml/2006/chart" xmlns:r="http://schemas.openxmlformats.org/officeDocument/2006/relationships" r:id="rId4"/>
          </a:graphicData>
        </a:graphic>
      </p:graphicFrame>
      <p:sp>
        <p:nvSpPr>
          <p:cNvPr id="3" name="正方形/長方形 2"/>
          <p:cNvSpPr/>
          <p:nvPr/>
        </p:nvSpPr>
        <p:spPr>
          <a:xfrm>
            <a:off x="4328266" y="3891491"/>
            <a:ext cx="540000" cy="21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1614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18505772"/>
              </p:ext>
            </p:extLst>
          </p:nvPr>
        </p:nvGraphicFramePr>
        <p:xfrm>
          <a:off x="4287786" y="1396866"/>
          <a:ext cx="4788002" cy="2453640"/>
        </p:xfrm>
        <a:graphic>
          <a:graphicData uri="http://schemas.openxmlformats.org/drawingml/2006/table">
            <a:tbl>
              <a:tblPr firstRow="1" bandRow="1">
                <a:tableStyleId>{5C22544A-7EE6-4342-B048-85BDC9FD1C3A}</a:tableStyleId>
              </a:tblPr>
              <a:tblGrid>
                <a:gridCol w="2444454">
                  <a:extLst>
                    <a:ext uri="{9D8B030D-6E8A-4147-A177-3AD203B41FA5}">
                      <a16:colId xmlns:a16="http://schemas.microsoft.com/office/drawing/2014/main" val="3745606650"/>
                    </a:ext>
                  </a:extLst>
                </a:gridCol>
                <a:gridCol w="648072">
                  <a:extLst>
                    <a:ext uri="{9D8B030D-6E8A-4147-A177-3AD203B41FA5}">
                      <a16:colId xmlns:a16="http://schemas.microsoft.com/office/drawing/2014/main" val="318883947"/>
                    </a:ext>
                  </a:extLst>
                </a:gridCol>
                <a:gridCol w="523702">
                  <a:extLst>
                    <a:ext uri="{9D8B030D-6E8A-4147-A177-3AD203B41FA5}">
                      <a16:colId xmlns:a16="http://schemas.microsoft.com/office/drawing/2014/main" val="14631183"/>
                    </a:ext>
                  </a:extLst>
                </a:gridCol>
                <a:gridCol w="556418">
                  <a:extLst>
                    <a:ext uri="{9D8B030D-6E8A-4147-A177-3AD203B41FA5}">
                      <a16:colId xmlns:a16="http://schemas.microsoft.com/office/drawing/2014/main" val="1163178131"/>
                    </a:ext>
                  </a:extLst>
                </a:gridCol>
                <a:gridCol w="615356">
                  <a:extLst>
                    <a:ext uri="{9D8B030D-6E8A-4147-A177-3AD203B41FA5}">
                      <a16:colId xmlns:a16="http://schemas.microsoft.com/office/drawing/2014/main" val="3886400064"/>
                    </a:ext>
                  </a:extLst>
                </a:gridCol>
              </a:tblGrid>
              <a:tr h="380150">
                <a:tc>
                  <a:txBody>
                    <a:bodyPr/>
                    <a:lstStyle/>
                    <a:p>
                      <a:pPr algn="l"/>
                      <a:r>
                        <a:rPr kumimoji="1" lang="ja-JP" altLang="en-US" sz="1000" b="0" dirty="0">
                          <a:latin typeface="Meiryo UI" panose="020B0604030504040204" pitchFamily="50" charset="-128"/>
                          <a:ea typeface="Meiryo UI" panose="020B0604030504040204" pitchFamily="50" charset="-128"/>
                        </a:rPr>
                        <a:t>この</a:t>
                      </a:r>
                      <a:r>
                        <a:rPr kumimoji="1" lang="en-US" altLang="ja-JP" sz="1000" b="0" dirty="0">
                          <a:latin typeface="Meiryo UI" panose="020B0604030504040204" pitchFamily="50" charset="-128"/>
                          <a:ea typeface="Meiryo UI" panose="020B0604030504040204" pitchFamily="50" charset="-128"/>
                        </a:rPr>
                        <a:t>1</a:t>
                      </a:r>
                      <a:r>
                        <a:rPr kumimoji="1" lang="ja-JP" altLang="en-US" sz="1000" b="0" dirty="0">
                          <a:latin typeface="Meiryo UI" panose="020B0604030504040204" pitchFamily="50" charset="-128"/>
                          <a:ea typeface="Meiryo UI" panose="020B0604030504040204" pitchFamily="50" charset="-128"/>
                        </a:rPr>
                        <a:t>年間に直接現地観戦したスポーツ種目（全国）</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2019</a:t>
                      </a:r>
                    </a:p>
                    <a:p>
                      <a:pPr algn="ctr"/>
                      <a:r>
                        <a:rPr kumimoji="1" lang="ja-JP" altLang="en-US" sz="1000" b="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2020</a:t>
                      </a:r>
                    </a:p>
                    <a:p>
                      <a:pPr algn="ctr"/>
                      <a:r>
                        <a:rPr kumimoji="1" lang="ja-JP" altLang="en-US" sz="1000" b="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2021</a:t>
                      </a:r>
                      <a:r>
                        <a:rPr kumimoji="1" lang="ja-JP" altLang="en-US" sz="1000" b="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2022</a:t>
                      </a:r>
                      <a:r>
                        <a:rPr kumimoji="1" lang="ja-JP" altLang="en-US" sz="1000" b="0" dirty="0">
                          <a:latin typeface="Meiryo UI" panose="020B0604030504040204" pitchFamily="50" charset="-128"/>
                          <a:ea typeface="Meiryo UI" panose="020B0604030504040204" pitchFamily="50" charset="-128"/>
                        </a:rPr>
                        <a:t>年度</a:t>
                      </a:r>
                    </a:p>
                  </a:txBody>
                  <a:tcPr anchor="ctr"/>
                </a:tc>
                <a:extLst>
                  <a:ext uri="{0D108BD9-81ED-4DB2-BD59-A6C34878D82A}">
                    <a16:rowId xmlns:a16="http://schemas.microsoft.com/office/drawing/2014/main" val="1746053945"/>
                  </a:ext>
                </a:extLst>
              </a:tr>
              <a:tr h="233938">
                <a:tc>
                  <a:txBody>
                    <a:bodyPr/>
                    <a:lstStyle/>
                    <a:p>
                      <a:r>
                        <a:rPr kumimoji="1" lang="ja-JP" altLang="en-US" sz="1000" dirty="0">
                          <a:latin typeface="Meiryo UI" panose="020B0604030504040204" pitchFamily="50" charset="-128"/>
                          <a:ea typeface="Meiryo UI" panose="020B0604030504040204" pitchFamily="50" charset="-128"/>
                        </a:rPr>
                        <a:t>プロ野球（</a:t>
                      </a:r>
                      <a:r>
                        <a:rPr kumimoji="1" lang="en-US" altLang="ja-JP" sz="1000" dirty="0">
                          <a:latin typeface="Meiryo UI" panose="020B0604030504040204" pitchFamily="50" charset="-128"/>
                          <a:ea typeface="Meiryo UI" panose="020B0604030504040204" pitchFamily="50" charset="-128"/>
                        </a:rPr>
                        <a:t>NPB</a:t>
                      </a:r>
                      <a:r>
                        <a:rPr kumimoji="1" lang="ja-JP" altLang="en-US" sz="1000" dirty="0">
                          <a:latin typeface="Meiryo UI" panose="020B0604030504040204" pitchFamily="50" charset="-128"/>
                          <a:ea typeface="Meiryo UI" panose="020B0604030504040204" pitchFamily="50" charset="-128"/>
                        </a:rPr>
                        <a:t>、メジャーリーグ含む）</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13.7%</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9.9%</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6.8%</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11.2%</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58836304"/>
                  </a:ext>
                </a:extLst>
              </a:tr>
              <a:tr h="233938">
                <a:tc>
                  <a:txBody>
                    <a:bodyPr/>
                    <a:lstStyle/>
                    <a:p>
                      <a:r>
                        <a:rPr kumimoji="1" lang="en-US" altLang="ja-JP" sz="1000" dirty="0">
                          <a:latin typeface="Meiryo UI" panose="020B0604030504040204" pitchFamily="50" charset="-128"/>
                          <a:ea typeface="Meiryo UI" panose="020B0604030504040204" pitchFamily="50" charset="-128"/>
                        </a:rPr>
                        <a:t>J</a:t>
                      </a:r>
                      <a:r>
                        <a:rPr kumimoji="1" lang="ja-JP" altLang="en-US" sz="1000" dirty="0">
                          <a:latin typeface="Meiryo UI" panose="020B0604030504040204" pitchFamily="50" charset="-128"/>
                          <a:ea typeface="Meiryo UI" panose="020B0604030504040204" pitchFamily="50" charset="-128"/>
                        </a:rPr>
                        <a:t>リーグ（</a:t>
                      </a:r>
                      <a:r>
                        <a:rPr kumimoji="1" lang="en-US" altLang="ja-JP" sz="1000" dirty="0">
                          <a:latin typeface="Meiryo UI" panose="020B0604030504040204" pitchFamily="50" charset="-128"/>
                          <a:ea typeface="Meiryo UI" panose="020B0604030504040204" pitchFamily="50" charset="-128"/>
                        </a:rPr>
                        <a:t>J1</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J2</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J3</a:t>
                      </a:r>
                      <a:r>
                        <a:rPr kumimoji="1" lang="ja-JP" altLang="en-US" sz="100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5.1%</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3.9%</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2.8%</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4.2%</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11249240"/>
                  </a:ext>
                </a:extLst>
              </a:tr>
              <a:tr h="233938">
                <a:tc>
                  <a:txBody>
                    <a:bodyPr/>
                    <a:lstStyle/>
                    <a:p>
                      <a:r>
                        <a:rPr kumimoji="1" lang="ja-JP" altLang="en-US" sz="1000" dirty="0">
                          <a:latin typeface="Meiryo UI" panose="020B0604030504040204" pitchFamily="50" charset="-128"/>
                          <a:ea typeface="Meiryo UI" panose="020B0604030504040204" pitchFamily="50" charset="-128"/>
                        </a:rPr>
                        <a:t>高校野球</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4.7%</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3.0%</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2.6%</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4.1%</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88397354"/>
                  </a:ext>
                </a:extLst>
              </a:tr>
              <a:tr h="233938">
                <a:tc>
                  <a:txBody>
                    <a:bodyPr/>
                    <a:lstStyle/>
                    <a:p>
                      <a:r>
                        <a:rPr kumimoji="1" lang="ja-JP" altLang="en-US" sz="1000" dirty="0">
                          <a:latin typeface="Meiryo UI" panose="020B0604030504040204" pitchFamily="50" charset="-128"/>
                          <a:ea typeface="Meiryo UI" panose="020B0604030504040204" pitchFamily="50" charset="-128"/>
                        </a:rPr>
                        <a:t>サッカー日本代表</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1.8%</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1.3%</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1.3%</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2.7%</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60265120"/>
                  </a:ext>
                </a:extLst>
              </a:tr>
              <a:tr h="233938">
                <a:tc>
                  <a:txBody>
                    <a:bodyPr/>
                    <a:lstStyle/>
                    <a:p>
                      <a:r>
                        <a:rPr kumimoji="1" lang="ja-JP" altLang="en-US" sz="1000" dirty="0">
                          <a:latin typeface="Meiryo UI" panose="020B0604030504040204" pitchFamily="50" charset="-128"/>
                          <a:ea typeface="Meiryo UI" panose="020B0604030504040204" pitchFamily="50" charset="-128"/>
                        </a:rPr>
                        <a:t>マラソン、駅伝</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2.3%</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1.8%</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1.1%</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1.8%</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18245507"/>
                  </a:ext>
                </a:extLst>
              </a:tr>
              <a:tr h="233938">
                <a:tc>
                  <a:txBody>
                    <a:bodyPr/>
                    <a:lstStyle/>
                    <a:p>
                      <a:r>
                        <a:rPr kumimoji="1" lang="ja-JP" altLang="en-US" sz="1000" dirty="0">
                          <a:latin typeface="Meiryo UI" panose="020B0604030504040204" pitchFamily="50" charset="-128"/>
                          <a:ea typeface="Meiryo UI" panose="020B0604030504040204" pitchFamily="50" charset="-128"/>
                        </a:rPr>
                        <a:t>その他野球、ソフトボール</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2.1%</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1.7%</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1.2%</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1.5%</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75138317"/>
                  </a:ext>
                </a:extLst>
              </a:tr>
              <a:tr h="233938">
                <a:tc>
                  <a:txBody>
                    <a:bodyPr/>
                    <a:lstStyle/>
                    <a:p>
                      <a:r>
                        <a:rPr kumimoji="1" lang="ja-JP" altLang="en-US" sz="1000" dirty="0">
                          <a:latin typeface="Meiryo UI" panose="020B0604030504040204" pitchFamily="50" charset="-128"/>
                          <a:ea typeface="Meiryo UI" panose="020B0604030504040204" pitchFamily="50" charset="-128"/>
                        </a:rPr>
                        <a:t>ゴルフ</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1.9%</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1.4%</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1.1%</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1.5%</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91555784"/>
                  </a:ext>
                </a:extLst>
              </a:tr>
              <a:tr h="336287">
                <a:tc>
                  <a:txBody>
                    <a:bodyPr/>
                    <a:lstStyle/>
                    <a:p>
                      <a:r>
                        <a:rPr kumimoji="1" lang="ja-JP" altLang="en-US" sz="1000" dirty="0">
                          <a:latin typeface="Meiryo UI" panose="020B0604030504040204" pitchFamily="50" charset="-128"/>
                          <a:ea typeface="Meiryo UI" panose="020B0604030504040204" pitchFamily="50" charset="-128"/>
                        </a:rPr>
                        <a:t>ラグビー</a:t>
                      </a:r>
                      <a:endParaRPr kumimoji="1" lang="en-US" altLang="ja-JP" sz="1000" dirty="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（トップリーグ、大学・高校ラグビー、海外ラグビーを含む）</a:t>
                      </a:r>
                      <a:endParaRPr kumimoji="1" lang="ja-JP" altLang="en-US" sz="8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2.7%</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1.9%</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1.0%</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1.5%</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36934902"/>
                  </a:ext>
                </a:extLst>
              </a:tr>
            </a:tbl>
          </a:graphicData>
        </a:graphic>
      </p:graphicFrame>
      <p:sp>
        <p:nvSpPr>
          <p:cNvPr id="7" name="角丸四角形 6"/>
          <p:cNvSpPr/>
          <p:nvPr/>
        </p:nvSpPr>
        <p:spPr>
          <a:xfrm>
            <a:off x="120257" y="44624"/>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スポーツ観戦、実施の状況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17" name="直線コネクタ 16"/>
          <p:cNvCxnSpPr/>
          <p:nvPr/>
        </p:nvCxnSpPr>
        <p:spPr>
          <a:xfrm flipV="1">
            <a:off x="45095" y="54868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08727470-7601-4D3E-9F83-A36A73DB211D}"/>
              </a:ext>
            </a:extLst>
          </p:cNvPr>
          <p:cNvSpPr/>
          <p:nvPr/>
        </p:nvSpPr>
        <p:spPr>
          <a:xfrm>
            <a:off x="84382" y="620688"/>
            <a:ext cx="8808098" cy="717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スポーツの試合や大会においても中止・延期や無観客での開催などにより、</a:t>
            </a:r>
            <a:r>
              <a:rPr lang="en-US" altLang="ja-JP" sz="1400" dirty="0">
                <a:solidFill>
                  <a:schemeClr val="tx1"/>
                </a:solidFill>
                <a:latin typeface="Meiryo UI" panose="020B0604030504040204" pitchFamily="50" charset="-128"/>
                <a:ea typeface="Meiryo UI" panose="020B0604030504040204" pitchFamily="50" charset="-128"/>
              </a:rPr>
              <a:t>2020,2021</a:t>
            </a:r>
            <a:r>
              <a:rPr lang="ja-JP" altLang="en-US" sz="1400" dirty="0">
                <a:solidFill>
                  <a:schemeClr val="tx1"/>
                </a:solidFill>
                <a:latin typeface="Meiryo UI" panose="020B0604030504040204" pitchFamily="50" charset="-128"/>
                <a:ea typeface="Meiryo UI" panose="020B0604030504040204" pitchFamily="50" charset="-128"/>
              </a:rPr>
              <a:t>年度はスポーツを観戦する機会が減少した。</a:t>
            </a:r>
            <a:r>
              <a:rPr lang="en-US" altLang="ja-JP" sz="1400" dirty="0">
                <a:solidFill>
                  <a:schemeClr val="tx1"/>
                </a:solidFill>
                <a:latin typeface="Meiryo UI" panose="020B0604030504040204" pitchFamily="50" charset="-128"/>
                <a:ea typeface="Meiryo UI" panose="020B0604030504040204" pitchFamily="50" charset="-128"/>
              </a:rPr>
              <a:t>2022</a:t>
            </a:r>
            <a:r>
              <a:rPr lang="ja-JP" altLang="en-US" sz="1400" dirty="0">
                <a:solidFill>
                  <a:schemeClr val="tx1"/>
                </a:solidFill>
                <a:latin typeface="Meiryo UI" panose="020B0604030504040204" pitchFamily="50" charset="-128"/>
                <a:ea typeface="Meiryo UI" panose="020B0604030504040204" pitchFamily="50" charset="-128"/>
              </a:rPr>
              <a:t>年度は、コロナ前の水準には至っていないものの、回復傾向にある。</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a:solidFill>
                  <a:schemeClr val="tx1"/>
                </a:solidFill>
                <a:latin typeface="Meiryo UI" panose="020B0604030504040204" pitchFamily="50" charset="-128"/>
                <a:ea typeface="Meiryo UI" panose="020B0604030504040204" pitchFamily="50" charset="-128"/>
              </a:rPr>
              <a:t>20</a:t>
            </a:r>
            <a:r>
              <a:rPr lang="ja-JP" altLang="en-US" sz="1400" dirty="0">
                <a:solidFill>
                  <a:schemeClr val="tx1"/>
                </a:solidFill>
                <a:latin typeface="Meiryo UI" panose="020B0604030504040204" pitchFamily="50" charset="-128"/>
                <a:ea typeface="Meiryo UI" panose="020B0604030504040204" pitchFamily="50" charset="-128"/>
              </a:rPr>
              <a:t>歳以上のスポーツ実施率は、新型コロナウイルス感染症拡大前の</a:t>
            </a:r>
            <a:r>
              <a:rPr lang="en-US" altLang="ja-JP" sz="1400" dirty="0">
                <a:solidFill>
                  <a:schemeClr val="tx1"/>
                </a:solidFill>
                <a:latin typeface="Meiryo UI" panose="020B0604030504040204" pitchFamily="50" charset="-128"/>
                <a:ea typeface="Meiryo UI" panose="020B0604030504040204" pitchFamily="50" charset="-128"/>
              </a:rPr>
              <a:t>2019</a:t>
            </a:r>
            <a:r>
              <a:rPr lang="ja-JP" altLang="en-US" sz="1400" dirty="0">
                <a:solidFill>
                  <a:schemeClr val="tx1"/>
                </a:solidFill>
                <a:latin typeface="Meiryo UI" panose="020B0604030504040204" pitchFamily="50" charset="-128"/>
                <a:ea typeface="Meiryo UI" panose="020B0604030504040204" pitchFamily="50" charset="-128"/>
              </a:rPr>
              <a:t>年度に比べて、</a:t>
            </a:r>
            <a:r>
              <a:rPr lang="en-US" altLang="ja-JP" sz="1400" dirty="0">
                <a:solidFill>
                  <a:schemeClr val="tx1"/>
                </a:solidFill>
                <a:latin typeface="Meiryo UI" panose="020B0604030504040204" pitchFamily="50" charset="-128"/>
                <a:ea typeface="Meiryo UI" panose="020B0604030504040204" pitchFamily="50" charset="-128"/>
              </a:rPr>
              <a:t>2020</a:t>
            </a:r>
            <a:r>
              <a:rPr lang="ja-JP" altLang="en-US" sz="1400" dirty="0">
                <a:solidFill>
                  <a:schemeClr val="tx1"/>
                </a:solidFill>
                <a:latin typeface="Meiryo UI" panose="020B0604030504040204" pitchFamily="50" charset="-128"/>
                <a:ea typeface="Meiryo UI" panose="020B0604030504040204" pitchFamily="50" charset="-128"/>
              </a:rPr>
              <a:t>年度は増加したが、</a:t>
            </a:r>
            <a:r>
              <a:rPr lang="en-US" altLang="ja-JP" sz="1400" dirty="0">
                <a:solidFill>
                  <a:schemeClr val="tx1"/>
                </a:solidFill>
                <a:latin typeface="Meiryo UI" panose="020B0604030504040204" pitchFamily="50" charset="-128"/>
                <a:ea typeface="Meiryo UI" panose="020B0604030504040204" pitchFamily="50" charset="-128"/>
              </a:rPr>
              <a:t>2021,2022</a:t>
            </a:r>
            <a:r>
              <a:rPr lang="ja-JP" altLang="en-US" sz="1400" dirty="0">
                <a:solidFill>
                  <a:schemeClr val="tx1"/>
                </a:solidFill>
                <a:latin typeface="Meiryo UI" panose="020B0604030504040204" pitchFamily="50" charset="-128"/>
                <a:ea typeface="Meiryo UI" panose="020B0604030504040204" pitchFamily="50" charset="-128"/>
              </a:rPr>
              <a:t>年度と減少傾向にある。</a:t>
            </a: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691385" y="1512815"/>
            <a:ext cx="3079258" cy="461665"/>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大阪にゆかりのあるプロスポーツチーム</a:t>
            </a:r>
            <a:endParaRPr lang="en-US" altLang="ja-JP" sz="1200" dirty="0">
              <a:latin typeface="Meiryo UI" panose="020B0604030504040204" pitchFamily="50" charset="-128"/>
              <a:ea typeface="Meiryo UI" panose="020B0604030504040204" pitchFamily="50" charset="-128"/>
            </a:endParaRPr>
          </a:p>
          <a:p>
            <a:pPr marL="201221" indent="-201221" algn="ctr"/>
            <a:r>
              <a:rPr lang="ja-JP" altLang="en-US" sz="1200" dirty="0">
                <a:latin typeface="Meiryo UI" panose="020B0604030504040204" pitchFamily="50" charset="-128"/>
                <a:ea typeface="Meiryo UI" panose="020B0604030504040204" pitchFamily="50" charset="-128"/>
              </a:rPr>
              <a:t>７チームの年間主催試合での観客者合計数</a:t>
            </a:r>
            <a:endParaRPr lang="en-US" altLang="ja-JP" sz="12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8D4A0CB-DEE1-4647-985B-D1A2FA689496}"/>
              </a:ext>
            </a:extLst>
          </p:cNvPr>
          <p:cNvSpPr txBox="1"/>
          <p:nvPr/>
        </p:nvSpPr>
        <p:spPr>
          <a:xfrm>
            <a:off x="107504" y="1701388"/>
            <a:ext cx="567160" cy="215444"/>
          </a:xfrm>
          <a:prstGeom prst="rect">
            <a:avLst/>
          </a:prstGeom>
          <a:noFill/>
        </p:spPr>
        <p:txBody>
          <a:bodyPr wrap="square" rtlCol="0">
            <a:spAutoFit/>
          </a:bodyPr>
          <a:lstStyle/>
          <a:p>
            <a:pPr lvl="0" defTabSz="742950">
              <a:defRPr/>
            </a:pPr>
            <a:r>
              <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（人）</a:t>
            </a:r>
          </a:p>
        </p:txBody>
      </p:sp>
      <p:sp>
        <p:nvSpPr>
          <p:cNvPr id="19" name="テキスト ボックス 18">
            <a:extLst>
              <a:ext uri="{FF2B5EF4-FFF2-40B4-BE49-F238E27FC236}">
                <a16:creationId xmlns:a16="http://schemas.microsoft.com/office/drawing/2014/main" id="{BAC84493-B1F3-4A8E-A857-738C9A753F19}"/>
              </a:ext>
            </a:extLst>
          </p:cNvPr>
          <p:cNvSpPr txBox="1"/>
          <p:nvPr/>
        </p:nvSpPr>
        <p:spPr>
          <a:xfrm>
            <a:off x="6130062" y="3817978"/>
            <a:ext cx="3036324"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出典：スポーツ庁「スポーツの実施状況等に関する世論調査」より作成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BAC84493-B1F3-4A8E-A857-738C9A753F19}"/>
              </a:ext>
            </a:extLst>
          </p:cNvPr>
          <p:cNvSpPr txBox="1"/>
          <p:nvPr/>
        </p:nvSpPr>
        <p:spPr>
          <a:xfrm>
            <a:off x="107504" y="3491523"/>
            <a:ext cx="4267217" cy="297517"/>
          </a:xfrm>
          <a:prstGeom prst="rect">
            <a:avLst/>
          </a:prstGeom>
          <a:noFill/>
        </p:spPr>
        <p:txBody>
          <a:bodyPr wrap="square" rtlCol="0">
            <a:spAutoFit/>
          </a:bodyPr>
          <a:lstStyle/>
          <a:p>
            <a:pPr>
              <a:lnSpc>
                <a:spcPts val="800"/>
              </a:lnSpc>
            </a:pP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７チーム：ガンバ大阪、セレッソ大阪、オリックス・バファローズ、阪神タイガース（京セラドームでの試合のみ）、</a:t>
            </a:r>
            <a:endParaRPr lang="en-US" altLang="ja-JP" sz="7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800"/>
              </a:lnSpc>
            </a:pP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             大阪</a:t>
            </a:r>
            <a:r>
              <a:rPr lang="ja-JP" altLang="en-US" sz="700">
                <a:latin typeface="ＭＳ Ｐゴシック" panose="020B0600070205080204" pitchFamily="50" charset="-128"/>
                <a:ea typeface="ＭＳ Ｐゴシック" panose="020B0600070205080204" pitchFamily="50" charset="-128"/>
                <a:cs typeface="Meiryo UI" panose="020B0604030504040204" pitchFamily="50" charset="-128"/>
              </a:rPr>
              <a:t>エヴェッサ、花園近鉄</a:t>
            </a: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ライナーズ、</a:t>
            </a:r>
            <a:r>
              <a:rPr lang="en-US" altLang="ja-JP" sz="700" dirty="0">
                <a:latin typeface="ＭＳ Ｐゴシック" panose="020B0600070205080204" pitchFamily="50" charset="-128"/>
                <a:ea typeface="ＭＳ Ｐゴシック" panose="020B0600070205080204" pitchFamily="50" charset="-128"/>
                <a:cs typeface="Meiryo UI" panose="020B0604030504040204" pitchFamily="50" charset="-128"/>
              </a:rPr>
              <a:t>NTT</a:t>
            </a: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ドコモレッドハリケーンズ大阪</a:t>
            </a:r>
          </a:p>
        </p:txBody>
      </p:sp>
      <p:sp>
        <p:nvSpPr>
          <p:cNvPr id="21" name="テキスト ボックス 20">
            <a:extLst>
              <a:ext uri="{FF2B5EF4-FFF2-40B4-BE49-F238E27FC236}">
                <a16:creationId xmlns:a16="http://schemas.microsoft.com/office/drawing/2014/main" id="{BAC84493-B1F3-4A8E-A857-738C9A753F19}"/>
              </a:ext>
            </a:extLst>
          </p:cNvPr>
          <p:cNvSpPr txBox="1"/>
          <p:nvPr/>
        </p:nvSpPr>
        <p:spPr>
          <a:xfrm>
            <a:off x="2628190" y="3724137"/>
            <a:ext cx="1720041"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出典：各チーム公表資料より作成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34CF59F8-A367-4EC1-83BF-5D400B8A4CCC}"/>
              </a:ext>
            </a:extLst>
          </p:cNvPr>
          <p:cNvSpPr txBox="1"/>
          <p:nvPr/>
        </p:nvSpPr>
        <p:spPr>
          <a:xfrm>
            <a:off x="384937" y="3949169"/>
            <a:ext cx="3853402" cy="276999"/>
          </a:xfrm>
          <a:prstGeom prst="rect">
            <a:avLst/>
          </a:prstGeom>
          <a:noFill/>
          <a:ln>
            <a:noFill/>
          </a:ln>
        </p:spPr>
        <p:txBody>
          <a:bodyPr wrap="square" rtlCol="0">
            <a:spAutoFit/>
          </a:bodyPr>
          <a:lstStyle/>
          <a:p>
            <a:pPr marL="201221" indent="-201221" algn="ct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歳以上のスポーツ実施率の推移（全国・大阪）</a:t>
            </a:r>
            <a:endParaRPr lang="en-US" altLang="ja-JP" sz="12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F8D4A0CB-DEE1-4647-985B-D1A2FA689496}"/>
              </a:ext>
            </a:extLst>
          </p:cNvPr>
          <p:cNvSpPr txBox="1"/>
          <p:nvPr/>
        </p:nvSpPr>
        <p:spPr>
          <a:xfrm>
            <a:off x="46720" y="4011085"/>
            <a:ext cx="698470"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p:txBody>
      </p:sp>
      <p:sp>
        <p:nvSpPr>
          <p:cNvPr id="32" name="テキスト ボックス 31">
            <a:extLst>
              <a:ext uri="{FF2B5EF4-FFF2-40B4-BE49-F238E27FC236}">
                <a16:creationId xmlns:a16="http://schemas.microsoft.com/office/drawing/2014/main" id="{BAC84493-B1F3-4A8E-A857-738C9A753F19}"/>
              </a:ext>
            </a:extLst>
          </p:cNvPr>
          <p:cNvSpPr txBox="1"/>
          <p:nvPr/>
        </p:nvSpPr>
        <p:spPr>
          <a:xfrm>
            <a:off x="1631796" y="6474822"/>
            <a:ext cx="2865614" cy="33855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出典：スポーツ庁「スポーツの実施状況等に関する世論調査」</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大阪の数値は、ローデータより算出</a:t>
            </a:r>
          </a:p>
        </p:txBody>
      </p:sp>
      <p:sp>
        <p:nvSpPr>
          <p:cNvPr id="23" name="テキスト ボックス 22">
            <a:extLst>
              <a:ext uri="{FF2B5EF4-FFF2-40B4-BE49-F238E27FC236}">
                <a16:creationId xmlns:a16="http://schemas.microsoft.com/office/drawing/2014/main" id="{BAC84493-B1F3-4A8E-A857-738C9A753F19}"/>
              </a:ext>
            </a:extLst>
          </p:cNvPr>
          <p:cNvSpPr txBox="1"/>
          <p:nvPr/>
        </p:nvSpPr>
        <p:spPr>
          <a:xfrm>
            <a:off x="6121296" y="6597932"/>
            <a:ext cx="3053857"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出典：スポーツ庁「スポーツの実施状況等に関する世論調査」より作成</a:t>
            </a: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8</a:t>
            </a:fld>
            <a:endParaRPr lang="ja-JP" altLang="en-US" dirty="0"/>
          </a:p>
        </p:txBody>
      </p:sp>
      <p:graphicFrame>
        <p:nvGraphicFramePr>
          <p:cNvPr id="24" name="表 23"/>
          <p:cNvGraphicFramePr>
            <a:graphicFrameLocks noGrp="1"/>
          </p:cNvGraphicFramePr>
          <p:nvPr>
            <p:extLst>
              <p:ext uri="{D42A27DB-BD31-4B8C-83A1-F6EECF244321}">
                <p14:modId xmlns:p14="http://schemas.microsoft.com/office/powerpoint/2010/main" val="3029056323"/>
              </p:ext>
            </p:extLst>
          </p:nvPr>
        </p:nvGraphicFramePr>
        <p:xfrm>
          <a:off x="4275321" y="4083038"/>
          <a:ext cx="4800467" cy="2545203"/>
        </p:xfrm>
        <a:graphic>
          <a:graphicData uri="http://schemas.openxmlformats.org/drawingml/2006/table">
            <a:tbl>
              <a:tblPr firstRow="1" bandRow="1">
                <a:tableStyleId>{5C22544A-7EE6-4342-B048-85BDC9FD1C3A}</a:tableStyleId>
              </a:tblPr>
              <a:tblGrid>
                <a:gridCol w="2456919">
                  <a:extLst>
                    <a:ext uri="{9D8B030D-6E8A-4147-A177-3AD203B41FA5}">
                      <a16:colId xmlns:a16="http://schemas.microsoft.com/office/drawing/2014/main" val="2564918654"/>
                    </a:ext>
                  </a:extLst>
                </a:gridCol>
                <a:gridCol w="585887">
                  <a:extLst>
                    <a:ext uri="{9D8B030D-6E8A-4147-A177-3AD203B41FA5}">
                      <a16:colId xmlns:a16="http://schemas.microsoft.com/office/drawing/2014/main" val="3570337519"/>
                    </a:ext>
                  </a:extLst>
                </a:gridCol>
                <a:gridCol w="585887">
                  <a:extLst>
                    <a:ext uri="{9D8B030D-6E8A-4147-A177-3AD203B41FA5}">
                      <a16:colId xmlns:a16="http://schemas.microsoft.com/office/drawing/2014/main" val="3341844899"/>
                    </a:ext>
                  </a:extLst>
                </a:gridCol>
                <a:gridCol w="585887">
                  <a:extLst>
                    <a:ext uri="{9D8B030D-6E8A-4147-A177-3AD203B41FA5}">
                      <a16:colId xmlns:a16="http://schemas.microsoft.com/office/drawing/2014/main" val="2236035290"/>
                    </a:ext>
                  </a:extLst>
                </a:gridCol>
                <a:gridCol w="585887">
                  <a:extLst>
                    <a:ext uri="{9D8B030D-6E8A-4147-A177-3AD203B41FA5}">
                      <a16:colId xmlns:a16="http://schemas.microsoft.com/office/drawing/2014/main" val="1491743300"/>
                    </a:ext>
                  </a:extLst>
                </a:gridCol>
              </a:tblGrid>
              <a:tr h="572610">
                <a:tc>
                  <a:txBody>
                    <a:bodyPr/>
                    <a:lstStyle/>
                    <a:p>
                      <a:r>
                        <a:rPr kumimoji="1" lang="ja-JP" altLang="en-US" sz="1000" b="0" spc="-10" baseline="0" dirty="0">
                          <a:latin typeface="Meiryo UI" panose="020B0604030504040204" pitchFamily="50" charset="-128"/>
                          <a:ea typeface="Meiryo UI" panose="020B0604030504040204" pitchFamily="50" charset="-128"/>
                        </a:rPr>
                        <a:t>この</a:t>
                      </a:r>
                      <a:r>
                        <a:rPr kumimoji="1" lang="en-US" altLang="ja-JP" sz="1000" b="0" spc="-10" baseline="0" dirty="0">
                          <a:latin typeface="Meiryo UI" panose="020B0604030504040204" pitchFamily="50" charset="-128"/>
                          <a:ea typeface="Meiryo UI" panose="020B0604030504040204" pitchFamily="50" charset="-128"/>
                        </a:rPr>
                        <a:t>1</a:t>
                      </a:r>
                      <a:r>
                        <a:rPr kumimoji="1" lang="ja-JP" altLang="en-US" sz="1000" b="0" spc="-10" baseline="0" dirty="0">
                          <a:latin typeface="Meiryo UI" panose="020B0604030504040204" pitchFamily="50" charset="-128"/>
                          <a:ea typeface="Meiryo UI" panose="020B0604030504040204" pitchFamily="50" charset="-128"/>
                        </a:rPr>
                        <a:t>年間に運動やスポーツを実施した理由（全国</a:t>
                      </a:r>
                      <a:r>
                        <a:rPr kumimoji="1" lang="ja-JP" altLang="en-US" sz="1000" b="0" dirty="0">
                          <a:latin typeface="Meiryo UI" panose="020B0604030504040204" pitchFamily="50" charset="-128"/>
                          <a:ea typeface="Meiryo UI" panose="020B0604030504040204" pitchFamily="50" charset="-128"/>
                        </a:rPr>
                        <a:t>）</a:t>
                      </a:r>
                      <a:endParaRPr kumimoji="1" lang="en-US" altLang="ja-JP" sz="10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2019</a:t>
                      </a:r>
                    </a:p>
                    <a:p>
                      <a:pPr algn="ctr"/>
                      <a:r>
                        <a:rPr kumimoji="1" lang="ja-JP" altLang="en-US" sz="1000" b="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2020</a:t>
                      </a:r>
                    </a:p>
                    <a:p>
                      <a:pPr algn="ctr"/>
                      <a:r>
                        <a:rPr kumimoji="1" lang="ja-JP" altLang="en-US" sz="1000" b="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2021</a:t>
                      </a:r>
                    </a:p>
                    <a:p>
                      <a:pPr algn="ctr"/>
                      <a:r>
                        <a:rPr kumimoji="1" lang="ja-JP" altLang="en-US" sz="1000" b="0" dirty="0">
                          <a:latin typeface="Meiryo UI" panose="020B0604030504040204" pitchFamily="50" charset="-128"/>
                          <a:ea typeface="Meiryo UI" panose="020B0604030504040204" pitchFamily="50" charset="-128"/>
                        </a:rPr>
                        <a:t>年度</a:t>
                      </a:r>
                    </a:p>
                  </a:txBody>
                  <a:tcPr anchor="ctr"/>
                </a:tc>
                <a:tc>
                  <a:txBody>
                    <a:bodyPr/>
                    <a:lstStyle/>
                    <a:p>
                      <a:pPr algn="ctr"/>
                      <a:r>
                        <a:rPr kumimoji="1" lang="en-US" altLang="ja-JP" sz="1000" b="0" dirty="0">
                          <a:latin typeface="Meiryo UI" panose="020B0604030504040204" pitchFamily="50" charset="-128"/>
                          <a:ea typeface="Meiryo UI" panose="020B0604030504040204" pitchFamily="50" charset="-128"/>
                        </a:rPr>
                        <a:t>2022</a:t>
                      </a:r>
                      <a:r>
                        <a:rPr kumimoji="1" lang="ja-JP" altLang="en-US" sz="1000" b="0" dirty="0">
                          <a:latin typeface="Meiryo UI" panose="020B0604030504040204" pitchFamily="50" charset="-128"/>
                          <a:ea typeface="Meiryo UI" panose="020B0604030504040204" pitchFamily="50" charset="-128"/>
                        </a:rPr>
                        <a:t>年度</a:t>
                      </a:r>
                    </a:p>
                  </a:txBody>
                  <a:tcPr anchor="ctr"/>
                </a:tc>
                <a:extLst>
                  <a:ext uri="{0D108BD9-81ED-4DB2-BD59-A6C34878D82A}">
                    <a16:rowId xmlns:a16="http://schemas.microsoft.com/office/drawing/2014/main" val="1147598351"/>
                  </a:ext>
                </a:extLst>
              </a:tr>
              <a:tr h="281799">
                <a:tc>
                  <a:txBody>
                    <a:bodyPr/>
                    <a:lstStyle/>
                    <a:p>
                      <a:r>
                        <a:rPr kumimoji="1" lang="ja-JP" altLang="en-US" sz="1000" dirty="0">
                          <a:latin typeface="Meiryo UI" panose="020B0604030504040204" pitchFamily="50" charset="-128"/>
                          <a:ea typeface="Meiryo UI" panose="020B0604030504040204" pitchFamily="50" charset="-128"/>
                        </a:rPr>
                        <a:t>健康のため</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73.9%</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79.6%</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76.2</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79.4%</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50184461"/>
                  </a:ext>
                </a:extLst>
              </a:tr>
              <a:tr h="281799">
                <a:tc>
                  <a:txBody>
                    <a:bodyPr/>
                    <a:lstStyle/>
                    <a:p>
                      <a:r>
                        <a:rPr kumimoji="1" lang="ja-JP" altLang="en-US" sz="1000" dirty="0">
                          <a:latin typeface="Meiryo UI" panose="020B0604030504040204" pitchFamily="50" charset="-128"/>
                          <a:ea typeface="Meiryo UI" panose="020B0604030504040204" pitchFamily="50" charset="-128"/>
                        </a:rPr>
                        <a:t>体力増進・維持のため</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53.9%</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57.7%</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52.0</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56.3%</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73970378"/>
                  </a:ext>
                </a:extLst>
              </a:tr>
              <a:tr h="281799">
                <a:tc>
                  <a:txBody>
                    <a:bodyPr/>
                    <a:lstStyle/>
                    <a:p>
                      <a:r>
                        <a:rPr kumimoji="1" lang="ja-JP" altLang="en-US" sz="1000" dirty="0">
                          <a:latin typeface="Meiryo UI" panose="020B0604030504040204" pitchFamily="50" charset="-128"/>
                          <a:ea typeface="Meiryo UI" panose="020B0604030504040204" pitchFamily="50" charset="-128"/>
                        </a:rPr>
                        <a:t>運動不足を感じるから</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50" dirty="0">
                          <a:latin typeface="Meiryo UI" panose="020B0604030504040204" pitchFamily="50" charset="-128"/>
                          <a:ea typeface="Meiryo UI" panose="020B0604030504040204" pitchFamily="50" charset="-128"/>
                        </a:rPr>
                        <a:t>51.5%</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50" dirty="0">
                          <a:latin typeface="Meiryo UI" panose="020B0604030504040204" pitchFamily="50" charset="-128"/>
                          <a:ea typeface="Meiryo UI" panose="020B0604030504040204" pitchFamily="50" charset="-128"/>
                        </a:rPr>
                        <a:t>53.7%</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50" dirty="0">
                          <a:latin typeface="Meiryo UI" panose="020B0604030504040204" pitchFamily="50" charset="-128"/>
                          <a:ea typeface="Meiryo UI" panose="020B0604030504040204" pitchFamily="50" charset="-128"/>
                        </a:rPr>
                        <a:t>48.1</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950" dirty="0">
                          <a:latin typeface="Meiryo UI" panose="020B0604030504040204" pitchFamily="50" charset="-128"/>
                          <a:ea typeface="Meiryo UI" panose="020B0604030504040204" pitchFamily="50" charset="-128"/>
                        </a:rPr>
                        <a:t>45.4%</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95083666"/>
                  </a:ext>
                </a:extLst>
              </a:tr>
              <a:tr h="281799">
                <a:tc>
                  <a:txBody>
                    <a:bodyPr/>
                    <a:lstStyle/>
                    <a:p>
                      <a:r>
                        <a:rPr kumimoji="1" lang="ja-JP" altLang="en-US" sz="1000" dirty="0">
                          <a:latin typeface="Meiryo UI" panose="020B0604030504040204" pitchFamily="50" charset="-128"/>
                          <a:ea typeface="Meiryo UI" panose="020B0604030504040204" pitchFamily="50" charset="-128"/>
                        </a:rPr>
                        <a:t>楽しみ・気晴らしとして</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43.8</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46.0%</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42.1</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40.4%</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22943288"/>
                  </a:ext>
                </a:extLst>
              </a:tr>
              <a:tr h="281799">
                <a:tc>
                  <a:txBody>
                    <a:bodyPr/>
                    <a:lstStyle/>
                    <a:p>
                      <a:r>
                        <a:rPr kumimoji="1" lang="ja-JP" altLang="en-US" sz="1000" dirty="0">
                          <a:latin typeface="Meiryo UI" panose="020B0604030504040204" pitchFamily="50" charset="-128"/>
                          <a:ea typeface="Meiryo UI" panose="020B0604030504040204" pitchFamily="50" charset="-128"/>
                        </a:rPr>
                        <a:t>筋力増進・維持のため</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37.7</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40.4</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35.7</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39.4%</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80909158"/>
                  </a:ext>
                </a:extLst>
              </a:tr>
              <a:tr h="281799">
                <a:tc>
                  <a:txBody>
                    <a:bodyPr/>
                    <a:lstStyle/>
                    <a:p>
                      <a:r>
                        <a:rPr kumimoji="1" lang="ja-JP" altLang="en-US" sz="1000" dirty="0">
                          <a:latin typeface="Meiryo UI" panose="020B0604030504040204" pitchFamily="50" charset="-128"/>
                          <a:ea typeface="Meiryo UI" panose="020B0604030504040204" pitchFamily="50" charset="-128"/>
                        </a:rPr>
                        <a:t>肥満解消、ダイエットのため</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30.4</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33.1%</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29.9</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31.2%</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14326440"/>
                  </a:ext>
                </a:extLst>
              </a:tr>
              <a:tr h="281799">
                <a:tc>
                  <a:txBody>
                    <a:bodyPr/>
                    <a:lstStyle/>
                    <a:p>
                      <a:r>
                        <a:rPr kumimoji="1" lang="ja-JP" altLang="en-US" sz="1000" dirty="0">
                          <a:latin typeface="Meiryo UI" panose="020B0604030504040204" pitchFamily="50" charset="-128"/>
                          <a:ea typeface="Meiryo UI" panose="020B0604030504040204" pitchFamily="50" charset="-128"/>
                        </a:rPr>
                        <a:t>友人・仲間との交流として</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20.0</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16.6</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14.7</a:t>
                      </a:r>
                      <a:r>
                        <a:rPr kumimoji="1" lang="ja-JP" altLang="en-US" sz="950" dirty="0">
                          <a:latin typeface="Meiryo UI" panose="020B0604030504040204" pitchFamily="50" charset="-128"/>
                          <a:ea typeface="Meiryo UI" panose="020B0604030504040204" pitchFamily="50" charset="-128"/>
                        </a:rPr>
                        <a:t>％</a:t>
                      </a:r>
                    </a:p>
                  </a:txBody>
                  <a:tcPr anchor="ctr"/>
                </a:tc>
                <a:tc>
                  <a:txBody>
                    <a:bodyPr/>
                    <a:lstStyle/>
                    <a:p>
                      <a:pPr algn="r"/>
                      <a:r>
                        <a:rPr kumimoji="1" lang="en-US" altLang="ja-JP" sz="950" dirty="0">
                          <a:latin typeface="Meiryo UI" panose="020B0604030504040204" pitchFamily="50" charset="-128"/>
                          <a:ea typeface="Meiryo UI" panose="020B0604030504040204" pitchFamily="50" charset="-128"/>
                        </a:rPr>
                        <a:t>14.7%</a:t>
                      </a:r>
                      <a:endParaRPr kumimoji="1" lang="ja-JP" altLang="en-US" sz="9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9707512"/>
                  </a:ext>
                </a:extLst>
              </a:tr>
            </a:tbl>
          </a:graphicData>
        </a:graphic>
      </p:graphicFrame>
      <p:graphicFrame>
        <p:nvGraphicFramePr>
          <p:cNvPr id="3" name="グラフ 2">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3592045609"/>
              </p:ext>
            </p:extLst>
          </p:nvPr>
        </p:nvGraphicFramePr>
        <p:xfrm>
          <a:off x="120257" y="1945376"/>
          <a:ext cx="4150800" cy="153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030228054"/>
              </p:ext>
            </p:extLst>
          </p:nvPr>
        </p:nvGraphicFramePr>
        <p:xfrm>
          <a:off x="120257" y="4293218"/>
          <a:ext cx="4033409" cy="212377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878060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3846</Words>
  <Application>Microsoft Office PowerPoint</Application>
  <PresentationFormat>画面に合わせる (4:3)</PresentationFormat>
  <Paragraphs>981</Paragraphs>
  <Slides>16</Slides>
  <Notes>15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Meiryo UI</vt:lpstr>
      <vt:lpstr>ＭＳ Ｐゴシック</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2024-03-13T23:57:44Z</dcterms:modified>
</cp:coreProperties>
</file>