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2" autoAdjust="0"/>
    <p:restoredTop sz="94660"/>
  </p:normalViewPr>
  <p:slideViewPr>
    <p:cSldViewPr snapToGrid="0">
      <p:cViewPr varScale="1">
        <p:scale>
          <a:sx n="95" d="100"/>
          <a:sy n="95" d="100"/>
        </p:scale>
        <p:origin x="67"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DCEA05-0DBA-4357-BF59-6E4BAA42AAA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15B2992-9802-4DF6-9C11-C55E04FD73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A48C7B8-B2B4-41A0-9EC2-AA847D93E125}"/>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5E08DF52-1392-42FB-BD10-1A5C0000D7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564D08-618A-4A1F-8608-2FD604606B60}"/>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14739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BE4331-9387-4E7C-8D51-B74F311CBC0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6C8C1E-BC04-4D72-8D3C-10C591FD1AC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5604B5E-3F55-4CD0-A64A-F021B5F51C33}"/>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C0C176CE-D451-4321-BFF8-A4E3DB093C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0D3CDC-CFFA-4287-A3DB-6287C0749FBB}"/>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267758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F44CBE6-CAFF-418C-BE2B-223F20DE449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9947DC-2842-4EB1-AD41-99B81C8E38E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94C9FA-EDEA-45DE-BBED-E20527562C9E}"/>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A8308903-DAA0-40CE-9720-1F8EC119F6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C47A87-2CA5-4B30-BCC0-F37593678C43}"/>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72857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C957F5-4C41-44EE-8316-467808AA98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ECB43E-63DB-47B9-8CB0-BD453A360A1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BE68CD-6D1A-469C-9412-CFB2B1F27FB2}"/>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0E1E8623-40D1-4D2F-9529-D40D9CAF41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1A4E5A5-D9FD-4633-BBC0-3C7551B4AA06}"/>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290266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5A5401-5322-46A6-8ED4-77259B9143A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2B996DB-B893-4375-AD2C-5AEE7BC533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AD8E700-2F73-4521-B684-9A9A4DE4B851}"/>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BE1453D1-9767-4B5E-8872-9A6141D56C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3C4FB5-C624-4C18-B2B9-6C307AAAEF61}"/>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3259144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861E5B-17CB-4B62-A2EC-C9EC52446C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11E157B-9C67-4200-B4DB-AB27EA787BC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428840A-1719-4A85-AE32-EBD88FD3571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B26C46B-3EBC-4CD4-91B3-8C86FDFC1F94}"/>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6" name="フッター プレースホルダー 5">
            <a:extLst>
              <a:ext uri="{FF2B5EF4-FFF2-40B4-BE49-F238E27FC236}">
                <a16:creationId xmlns:a16="http://schemas.microsoft.com/office/drawing/2014/main" id="{FDB91769-39FE-4181-AD27-4928B6CA8AB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FB2DD2-E5A6-45E8-8BB7-B9EC2CE781E8}"/>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994204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C900DC-5CBB-46D3-B988-B278939D4A9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B582943-ABD8-4929-84F5-6CD7E189F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CB0C899-0C37-4C80-9BB3-5A9A542BBE6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24C2E05-C44B-4635-BD37-2D1202DAE0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0E9901A-3423-46BD-BD8F-841FA395EC4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D3B6D2F-46FC-4EBF-822F-6BE2167A61B4}"/>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8" name="フッター プレースホルダー 7">
            <a:extLst>
              <a:ext uri="{FF2B5EF4-FFF2-40B4-BE49-F238E27FC236}">
                <a16:creationId xmlns:a16="http://schemas.microsoft.com/office/drawing/2014/main" id="{073F352B-7BFB-45D8-9F68-18BEAE3D95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41F66D0-3FC6-4497-9AEC-F0182CC41CE2}"/>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41925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4311A2-EC04-458B-A76A-840A41981C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357BE74-879E-4E97-AC13-B453DD23620D}"/>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4" name="フッター プレースホルダー 3">
            <a:extLst>
              <a:ext uri="{FF2B5EF4-FFF2-40B4-BE49-F238E27FC236}">
                <a16:creationId xmlns:a16="http://schemas.microsoft.com/office/drawing/2014/main" id="{28097821-F62A-463B-A8BD-6D2CEEC979C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00094E9-9E29-4ED7-A356-1FFDBD4979CF}"/>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64415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487BF0-7E34-4784-9C36-9026EA409D7C}"/>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3" name="フッター プレースホルダー 2">
            <a:extLst>
              <a:ext uri="{FF2B5EF4-FFF2-40B4-BE49-F238E27FC236}">
                <a16:creationId xmlns:a16="http://schemas.microsoft.com/office/drawing/2014/main" id="{630365CC-FCA7-48FC-A730-FCEFFF82160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2C5E58F-D2C6-43F1-BDED-C4BB03A96A02}"/>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404449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871478-8B2B-47A4-AB3A-8EAF5A5E869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5F54C1-49DB-4EFC-8EEF-B6E19BD2A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95CF203-2398-43AA-9194-8D1AD2D18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4FD107-9C66-40D4-8DC9-E701FA921728}"/>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6" name="フッター プレースホルダー 5">
            <a:extLst>
              <a:ext uri="{FF2B5EF4-FFF2-40B4-BE49-F238E27FC236}">
                <a16:creationId xmlns:a16="http://schemas.microsoft.com/office/drawing/2014/main" id="{193D76D1-F581-4AF7-8EF6-8C72051D7F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BA08325-FDFD-4C19-B89A-B39C6E10B60C}"/>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528555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67F88C-2A5A-4ACC-B3FF-3FE72B83CD1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16DB3D7-E9AC-415B-9194-A913437AD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85581EB-4AB1-4411-B4C1-CE41A6E8A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F387E3-1280-4365-912E-E1913F85D8DF}"/>
              </a:ext>
            </a:extLst>
          </p:cNvPr>
          <p:cNvSpPr>
            <a:spLocks noGrp="1"/>
          </p:cNvSpPr>
          <p:nvPr>
            <p:ph type="dt" sz="half" idx="10"/>
          </p:nvPr>
        </p:nvSpPr>
        <p:spPr/>
        <p:txBody>
          <a:bodyPr/>
          <a:lstStyle/>
          <a:p>
            <a:fld id="{1EF49C93-2AB7-425F-B1A6-5C8B92AA8F01}" type="datetimeFigureOut">
              <a:rPr kumimoji="1" lang="ja-JP" altLang="en-US" smtClean="0"/>
              <a:t>2023/12/12</a:t>
            </a:fld>
            <a:endParaRPr kumimoji="1" lang="ja-JP" altLang="en-US"/>
          </a:p>
        </p:txBody>
      </p:sp>
      <p:sp>
        <p:nvSpPr>
          <p:cNvPr id="6" name="フッター プレースホルダー 5">
            <a:extLst>
              <a:ext uri="{FF2B5EF4-FFF2-40B4-BE49-F238E27FC236}">
                <a16:creationId xmlns:a16="http://schemas.microsoft.com/office/drawing/2014/main" id="{38ACC1B8-1D78-4649-A6C9-42D00FF287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051C306-203C-4259-8887-50AAD8108A26}"/>
              </a:ext>
            </a:extLst>
          </p:cNvPr>
          <p:cNvSpPr>
            <a:spLocks noGrp="1"/>
          </p:cNvSpPr>
          <p:nvPr>
            <p:ph type="sldNum" sz="quarter" idx="12"/>
          </p:nvPr>
        </p:nvSpPr>
        <p:spPr/>
        <p:txBody>
          <a:body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3370507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4231BEA-F750-4015-B667-7057C6487F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229E8C-05DA-47D7-A0C1-A3386A34C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9CD97A-D966-4E41-9937-DCB3473B01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49C93-2AB7-425F-B1A6-5C8B92AA8F01}" type="datetimeFigureOut">
              <a:rPr kumimoji="1" lang="ja-JP" altLang="en-US" smtClean="0"/>
              <a:t>2023/12/12</a:t>
            </a:fld>
            <a:endParaRPr kumimoji="1" lang="ja-JP" altLang="en-US"/>
          </a:p>
        </p:txBody>
      </p:sp>
      <p:sp>
        <p:nvSpPr>
          <p:cNvPr id="5" name="フッター プレースホルダー 4">
            <a:extLst>
              <a:ext uri="{FF2B5EF4-FFF2-40B4-BE49-F238E27FC236}">
                <a16:creationId xmlns:a16="http://schemas.microsoft.com/office/drawing/2014/main" id="{68C68925-B1FC-4431-B61F-77E0E78436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6B895-DC02-478B-8EA0-793401D81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5D979-2465-42F2-BD5E-612E8243CED7}" type="slidenum">
              <a:rPr kumimoji="1" lang="ja-JP" altLang="en-US" smtClean="0"/>
              <a:t>‹#›</a:t>
            </a:fld>
            <a:endParaRPr kumimoji="1" lang="ja-JP" altLang="en-US"/>
          </a:p>
        </p:txBody>
      </p:sp>
    </p:spTree>
    <p:extLst>
      <p:ext uri="{BB962C8B-B14F-4D97-AF65-F5344CB8AC3E}">
        <p14:creationId xmlns:p14="http://schemas.microsoft.com/office/powerpoint/2010/main" val="2444824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968ECB7-9CA8-4C44-B9FA-21ACEC3339F7}"/>
              </a:ext>
            </a:extLst>
          </p:cNvPr>
          <p:cNvSpPr/>
          <p:nvPr/>
        </p:nvSpPr>
        <p:spPr>
          <a:xfrm>
            <a:off x="208960" y="75415"/>
            <a:ext cx="11887200" cy="4147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b="1" dirty="0"/>
              <a:t>刑法改正・新法制定と条例改正との関係（子ども性犯罪条例）</a:t>
            </a:r>
          </a:p>
        </p:txBody>
      </p:sp>
      <p:sp>
        <p:nvSpPr>
          <p:cNvPr id="11" name="正方形/長方形 10">
            <a:extLst>
              <a:ext uri="{FF2B5EF4-FFF2-40B4-BE49-F238E27FC236}">
                <a16:creationId xmlns:a16="http://schemas.microsoft.com/office/drawing/2014/main" id="{27DB5E44-62A5-43C1-868D-AF652B2959B8}"/>
              </a:ext>
            </a:extLst>
          </p:cNvPr>
          <p:cNvSpPr/>
          <p:nvPr/>
        </p:nvSpPr>
        <p:spPr>
          <a:xfrm>
            <a:off x="7343481" y="633174"/>
            <a:ext cx="3392078" cy="3189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t>子ども性犯罪条例</a:t>
            </a:r>
          </a:p>
        </p:txBody>
      </p:sp>
      <p:sp>
        <p:nvSpPr>
          <p:cNvPr id="12" name="正方形/長方形 11">
            <a:extLst>
              <a:ext uri="{FF2B5EF4-FFF2-40B4-BE49-F238E27FC236}">
                <a16:creationId xmlns:a16="http://schemas.microsoft.com/office/drawing/2014/main" id="{07C7A7AC-31BC-4CB1-8CE1-10873033C19D}"/>
              </a:ext>
            </a:extLst>
          </p:cNvPr>
          <p:cNvSpPr/>
          <p:nvPr/>
        </p:nvSpPr>
        <p:spPr>
          <a:xfrm>
            <a:off x="5891753" y="1063663"/>
            <a:ext cx="6204407" cy="578176"/>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u="sng" dirty="0"/>
              <a:t>規定整備（引用条文の</a:t>
            </a:r>
            <a:r>
              <a:rPr kumimoji="1" lang="ja-JP" altLang="en-US" sz="1200" b="1" u="sng"/>
              <a:t>条ずれ是正）</a:t>
            </a:r>
            <a:endParaRPr kumimoji="1" lang="en-US" altLang="ja-JP" sz="1200" b="1" u="sng" dirty="0"/>
          </a:p>
        </p:txBody>
      </p:sp>
      <p:sp>
        <p:nvSpPr>
          <p:cNvPr id="14" name="正方形/長方形 13">
            <a:extLst>
              <a:ext uri="{FF2B5EF4-FFF2-40B4-BE49-F238E27FC236}">
                <a16:creationId xmlns:a16="http://schemas.microsoft.com/office/drawing/2014/main" id="{B1E963E3-0722-4736-B602-89FD755CDDFB}"/>
              </a:ext>
            </a:extLst>
          </p:cNvPr>
          <p:cNvSpPr/>
          <p:nvPr/>
        </p:nvSpPr>
        <p:spPr>
          <a:xfrm>
            <a:off x="5897702" y="1863026"/>
            <a:ext cx="6204407" cy="4537774"/>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t"/>
          <a:lstStyle/>
          <a:p>
            <a:endParaRPr lang="en-US" altLang="ja-JP" sz="1200" b="1" dirty="0"/>
          </a:p>
          <a:p>
            <a:r>
              <a:rPr lang="en-US" altLang="ja-JP" sz="1200" b="1" dirty="0"/>
              <a:t>【</a:t>
            </a:r>
            <a:r>
              <a:rPr lang="ja-JP" altLang="en-US" sz="1400" b="1" dirty="0"/>
              <a:t>論点①</a:t>
            </a:r>
            <a:r>
              <a:rPr lang="en-US" altLang="ja-JP" sz="1400" b="1" dirty="0"/>
              <a:t>】</a:t>
            </a:r>
            <a:r>
              <a:rPr lang="ja-JP" altLang="ja-JP" sz="1400" dirty="0">
                <a:effectLst/>
                <a:ea typeface="HG丸ｺﾞｼｯｸM-PRO" panose="020F0600000000000000" pitchFamily="50" charset="-128"/>
                <a:cs typeface="ＭＳ 明朝" panose="02020609040205080304" pitchFamily="17" charset="-128"/>
              </a:rPr>
              <a:t>刑法第</a:t>
            </a:r>
            <a:r>
              <a:rPr lang="en-US" altLang="ja-JP" sz="1400" dirty="0">
                <a:effectLst/>
                <a:ea typeface="HG丸ｺﾞｼｯｸM-PRO" panose="020F0600000000000000" pitchFamily="50" charset="-128"/>
                <a:cs typeface="ＭＳ 明朝" panose="02020609040205080304" pitchFamily="17" charset="-128"/>
              </a:rPr>
              <a:t>182</a:t>
            </a:r>
            <a:r>
              <a:rPr lang="ja-JP" altLang="ja-JP" sz="1400" dirty="0">
                <a:effectLst/>
                <a:ea typeface="HG丸ｺﾞｼｯｸM-PRO" panose="020F0600000000000000" pitchFamily="50" charset="-128"/>
                <a:cs typeface="ＭＳ 明朝" panose="02020609040205080304" pitchFamily="17" charset="-128"/>
              </a:rPr>
              <a:t>条「</a:t>
            </a:r>
            <a:r>
              <a:rPr lang="ja-JP" altLang="ja-JP" sz="1400" dirty="0">
                <a:effectLst/>
                <a:ea typeface="HG丸ｺﾞｼｯｸM-PRO" panose="020F0600000000000000" pitchFamily="50" charset="-128"/>
                <a:cs typeface="Times New Roman" panose="02020603050405020304" pitchFamily="18" charset="0"/>
              </a:rPr>
              <a:t>面会要求等の罪」のうち、同法第</a:t>
            </a:r>
            <a:r>
              <a:rPr lang="ja-JP" altLang="en-US" sz="1400" dirty="0">
                <a:ea typeface="HG丸ｺﾞｼｯｸM-PRO" panose="020F0600000000000000" pitchFamily="50" charset="-128"/>
                <a:cs typeface="Times New Roman" panose="02020603050405020304" pitchFamily="18" charset="0"/>
              </a:rPr>
              <a:t>２</a:t>
            </a:r>
            <a:r>
              <a:rPr lang="ja-JP" altLang="ja-JP" sz="1400" dirty="0">
                <a:effectLst/>
                <a:ea typeface="HG丸ｺﾞｼｯｸM-PRO" panose="020F0600000000000000" pitchFamily="50" charset="-128"/>
                <a:cs typeface="Times New Roman" panose="02020603050405020304" pitchFamily="18" charset="0"/>
              </a:rPr>
              <a:t>項「面会</a:t>
            </a:r>
            <a:endParaRPr lang="en-US" altLang="ja-JP" sz="1400" dirty="0">
              <a:effectLst/>
              <a:ea typeface="HG丸ｺﾞｼｯｸM-PRO" panose="020F0600000000000000" pitchFamily="50" charset="-128"/>
              <a:cs typeface="Times New Roman" panose="02020603050405020304" pitchFamily="18" charset="0"/>
            </a:endParaRPr>
          </a:p>
          <a:p>
            <a:r>
              <a:rPr lang="ja-JP" altLang="en-US" sz="1400" dirty="0">
                <a:ea typeface="HG丸ｺﾞｼｯｸM-PRO" panose="020F0600000000000000" pitchFamily="50" charset="-128"/>
                <a:cs typeface="Times New Roman" panose="02020603050405020304" pitchFamily="18" charset="0"/>
              </a:rPr>
              <a:t>　　　　　要求の</a:t>
            </a:r>
            <a:r>
              <a:rPr lang="ja-JP" altLang="ja-JP" sz="1400" dirty="0">
                <a:effectLst/>
                <a:ea typeface="HG丸ｺﾞｼｯｸM-PRO" panose="020F0600000000000000" pitchFamily="50" charset="-128"/>
                <a:cs typeface="Times New Roman" panose="02020603050405020304" pitchFamily="18" charset="0"/>
              </a:rPr>
              <a:t>結果、</a:t>
            </a:r>
            <a:r>
              <a:rPr lang="ja-JP" altLang="en-US" sz="1400" dirty="0">
                <a:effectLst/>
                <a:ea typeface="HG丸ｺﾞｼｯｸM-PRO" panose="020F0600000000000000" pitchFamily="50" charset="-128"/>
                <a:cs typeface="Times New Roman" panose="02020603050405020304" pitchFamily="18" charset="0"/>
              </a:rPr>
              <a:t>わいせつの目的で</a:t>
            </a:r>
            <a:r>
              <a:rPr lang="ja-JP" altLang="ja-JP" sz="1400" dirty="0">
                <a:effectLst/>
                <a:ea typeface="HG丸ｺﾞｼｯｸM-PRO" panose="020F0600000000000000" pitchFamily="50" charset="-128"/>
                <a:cs typeface="Times New Roman" panose="02020603050405020304" pitchFamily="18" charset="0"/>
              </a:rPr>
              <a:t>会うこと」のみを条例第２条第</a:t>
            </a:r>
            <a:r>
              <a:rPr lang="ja-JP" altLang="en-US" sz="1400" dirty="0">
                <a:effectLst/>
                <a:ea typeface="HG丸ｺﾞｼｯｸM-PRO" panose="020F0600000000000000" pitchFamily="50" charset="-128"/>
                <a:cs typeface="Times New Roman" panose="02020603050405020304" pitchFamily="18" charset="0"/>
              </a:rPr>
              <a:t>　　</a:t>
            </a:r>
            <a:endParaRPr lang="en-US" altLang="ja-JP" sz="1400" dirty="0">
              <a:effectLst/>
              <a:ea typeface="HG丸ｺﾞｼｯｸM-PRO" panose="020F0600000000000000" pitchFamily="50" charset="-128"/>
              <a:cs typeface="Times New Roman" panose="02020603050405020304" pitchFamily="18" charset="0"/>
            </a:endParaRPr>
          </a:p>
          <a:p>
            <a:r>
              <a:rPr lang="ja-JP" altLang="en-US" sz="1400" dirty="0">
                <a:ea typeface="HG丸ｺﾞｼｯｸM-PRO" panose="020F0600000000000000" pitchFamily="50" charset="-128"/>
                <a:cs typeface="Times New Roman" panose="02020603050405020304" pitchFamily="18" charset="0"/>
              </a:rPr>
              <a:t>　　　　　</a:t>
            </a:r>
            <a:r>
              <a:rPr lang="ja-JP" altLang="ja-JP" sz="1400" dirty="0">
                <a:effectLst/>
                <a:ea typeface="HG丸ｺﾞｼｯｸM-PRO" panose="020F0600000000000000" pitchFamily="50" charset="-128"/>
                <a:cs typeface="Times New Roman" panose="02020603050405020304" pitchFamily="18" charset="0"/>
              </a:rPr>
              <a:t>２号「性犯罪の定義」に追加する是非につい</a:t>
            </a:r>
            <a:r>
              <a:rPr lang="ja-JP" altLang="en-US" sz="1400" dirty="0">
                <a:ea typeface="HG丸ｺﾞｼｯｸM-PRO" panose="020F0600000000000000" pitchFamily="50" charset="-128"/>
                <a:cs typeface="Times New Roman" panose="02020603050405020304" pitchFamily="18" charset="0"/>
              </a:rPr>
              <a:t>て</a:t>
            </a:r>
            <a:endParaRPr lang="en-US" altLang="ja-JP" sz="1400" dirty="0"/>
          </a:p>
          <a:p>
            <a:endParaRPr lang="en-US" altLang="ja-JP" sz="1200" dirty="0"/>
          </a:p>
          <a:p>
            <a:r>
              <a:rPr lang="en-US" altLang="ja-JP" sz="1400" b="1" dirty="0"/>
              <a:t>【</a:t>
            </a:r>
            <a:r>
              <a:rPr lang="ja-JP" altLang="en-US" sz="1400" b="1" dirty="0"/>
              <a:t>論点②</a:t>
            </a:r>
            <a:r>
              <a:rPr lang="en-US" altLang="ja-JP" sz="1400" b="1" dirty="0"/>
              <a:t>】</a:t>
            </a:r>
            <a:r>
              <a:rPr lang="ja-JP" altLang="ja-JP" sz="1400" dirty="0">
                <a:effectLst/>
                <a:ea typeface="HG丸ｺﾞｼｯｸM-PRO" panose="020F0600000000000000" pitchFamily="50" charset="-128"/>
                <a:cs typeface="Times New Roman" panose="02020603050405020304" pitchFamily="18" charset="0"/>
              </a:rPr>
              <a:t>「性的姿態撮影等処罰法」のうち、性的姿態等</a:t>
            </a:r>
            <a:r>
              <a:rPr lang="ja-JP" altLang="en-US" sz="1400" dirty="0">
                <a:effectLst/>
                <a:ea typeface="HG丸ｺﾞｼｯｸM-PRO" panose="020F0600000000000000" pitchFamily="50" charset="-128"/>
                <a:cs typeface="Times New Roman" panose="02020603050405020304" pitchFamily="18" charset="0"/>
              </a:rPr>
              <a:t>影</a:t>
            </a:r>
            <a:r>
              <a:rPr lang="ja-JP" altLang="ja-JP" sz="1400" dirty="0">
                <a:effectLst/>
                <a:ea typeface="HG丸ｺﾞｼｯｸM-PRO" panose="020F0600000000000000" pitchFamily="50" charset="-128"/>
                <a:cs typeface="Times New Roman" panose="02020603050405020304" pitchFamily="18" charset="0"/>
              </a:rPr>
              <a:t>像送信罪</a:t>
            </a:r>
            <a:endParaRPr lang="en-US" altLang="ja-JP" sz="1400" dirty="0">
              <a:effectLst/>
              <a:ea typeface="HG丸ｺﾞｼｯｸM-PRO" panose="020F0600000000000000" pitchFamily="50" charset="-128"/>
              <a:cs typeface="Times New Roman" panose="02020603050405020304" pitchFamily="18" charset="0"/>
            </a:endParaRPr>
          </a:p>
          <a:p>
            <a:r>
              <a:rPr lang="ja-JP" altLang="en-US" sz="1400" dirty="0">
                <a:effectLst/>
                <a:ea typeface="HG丸ｺﾞｼｯｸM-PRO" panose="020F0600000000000000" pitchFamily="50" charset="-128"/>
                <a:cs typeface="Times New Roman" panose="02020603050405020304" pitchFamily="18" charset="0"/>
              </a:rPr>
              <a:t>　　　　　</a:t>
            </a:r>
            <a:r>
              <a:rPr lang="ja-JP" altLang="ja-JP" sz="1400" dirty="0">
                <a:effectLst/>
                <a:ea typeface="HG丸ｺﾞｼｯｸM-PRO" panose="020F0600000000000000" pitchFamily="50" charset="-128"/>
                <a:cs typeface="Times New Roman" panose="02020603050405020304" pitchFamily="18" charset="0"/>
              </a:rPr>
              <a:t>（同法第５条）を追加しない是非について</a:t>
            </a:r>
            <a:endParaRPr kumimoji="1" lang="ja-JP" altLang="en-US" sz="1400" b="1" dirty="0"/>
          </a:p>
          <a:p>
            <a:pPr algn="ctr"/>
            <a:endParaRPr lang="en-US" altLang="ja-JP" sz="1200" dirty="0"/>
          </a:p>
          <a:p>
            <a:pPr algn="ctr"/>
            <a:endParaRPr lang="en-US" altLang="ja-JP" sz="1200" dirty="0"/>
          </a:p>
          <a:p>
            <a:pPr algn="ctr"/>
            <a:endParaRPr lang="en-US" altLang="ja-JP" sz="1200" dirty="0"/>
          </a:p>
          <a:p>
            <a:endParaRPr lang="en-US" altLang="ja-JP" sz="1200" dirty="0"/>
          </a:p>
          <a:p>
            <a:endParaRPr lang="en-US" altLang="ja-JP" sz="1200" dirty="0"/>
          </a:p>
          <a:p>
            <a:pPr algn="ctr"/>
            <a:endParaRPr lang="en-US" altLang="ja-JP" sz="1200" dirty="0"/>
          </a:p>
        </p:txBody>
      </p:sp>
      <p:sp>
        <p:nvSpPr>
          <p:cNvPr id="21" name="正方形/長方形 20">
            <a:extLst>
              <a:ext uri="{FF2B5EF4-FFF2-40B4-BE49-F238E27FC236}">
                <a16:creationId xmlns:a16="http://schemas.microsoft.com/office/drawing/2014/main" id="{64C562C9-B7C4-4EC8-9215-FE7351169D7E}"/>
              </a:ext>
            </a:extLst>
          </p:cNvPr>
          <p:cNvSpPr/>
          <p:nvPr/>
        </p:nvSpPr>
        <p:spPr>
          <a:xfrm>
            <a:off x="901830" y="617458"/>
            <a:ext cx="3392078" cy="3189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刑法改正</a:t>
            </a:r>
          </a:p>
        </p:txBody>
      </p:sp>
      <p:sp>
        <p:nvSpPr>
          <p:cNvPr id="22" name="正方形/長方形 21">
            <a:extLst>
              <a:ext uri="{FF2B5EF4-FFF2-40B4-BE49-F238E27FC236}">
                <a16:creationId xmlns:a16="http://schemas.microsoft.com/office/drawing/2014/main" id="{0BEE9392-2689-42B1-8192-CE006D169332}"/>
              </a:ext>
            </a:extLst>
          </p:cNvPr>
          <p:cNvSpPr/>
          <p:nvPr/>
        </p:nvSpPr>
        <p:spPr>
          <a:xfrm>
            <a:off x="208961" y="1063663"/>
            <a:ext cx="4777820" cy="578176"/>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罪名改称</a:t>
            </a:r>
            <a:endParaRPr kumimoji="1" lang="en-US" altLang="ja-JP"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・強制わいせつ罪及び準強制わいせつ罪　⇒　不同意わいせつ罪に統合</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・強制性交等罪及び準強制性交等罪　　　⇒　不同意性交等罪に統合</a:t>
            </a:r>
          </a:p>
        </p:txBody>
      </p:sp>
      <p:sp>
        <p:nvSpPr>
          <p:cNvPr id="23" name="正方形/長方形 22">
            <a:extLst>
              <a:ext uri="{FF2B5EF4-FFF2-40B4-BE49-F238E27FC236}">
                <a16:creationId xmlns:a16="http://schemas.microsoft.com/office/drawing/2014/main" id="{7D249E4C-4E21-482F-8F5B-8A05E15AC042}"/>
              </a:ext>
            </a:extLst>
          </p:cNvPr>
          <p:cNvSpPr/>
          <p:nvPr/>
        </p:nvSpPr>
        <p:spPr>
          <a:xfrm>
            <a:off x="208960" y="3348060"/>
            <a:ext cx="4777819" cy="1177795"/>
          </a:xfrm>
          <a:prstGeom prst="rect">
            <a:avLst/>
          </a:prstGeom>
          <a:ln w="38100">
            <a:prstDash val="sysDot"/>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性交同意年齢の引き上げ</a:t>
            </a:r>
            <a:r>
              <a:rPr lang="ja-JP" altLang="en-US" sz="1200" b="1" dirty="0">
                <a:solidFill>
                  <a:prstClr val="black"/>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歳未満は①行為の性的意味を認識する能力が備わっていない</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歳未満は①の能力が一律にないわけではないが、行為が自分に</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游ゴシック" panose="020F0502020204030204"/>
                <a:ea typeface="游ゴシック" panose="020B0400000000000000" pitchFamily="50" charset="-128"/>
              </a:rPr>
              <a:t>　</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与える影響を理解し、対処する能力が備わっていない。</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刑罰の謙抑性の観点から、</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歳未満の場合、絶対に対等な関係が</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游ゴシック" panose="020F0502020204030204"/>
                <a:ea typeface="游ゴシック" panose="020B0400000000000000" pitchFamily="50" charset="-128"/>
              </a:rPr>
              <a:t>　</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あり得ないと言える</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歳以上の年長者のみ処罰対象とする。</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4" name="正方形/長方形 23">
            <a:extLst>
              <a:ext uri="{FF2B5EF4-FFF2-40B4-BE49-F238E27FC236}">
                <a16:creationId xmlns:a16="http://schemas.microsoft.com/office/drawing/2014/main" id="{54899B51-02CB-4EC5-8E47-CF74E4B563FC}"/>
              </a:ext>
            </a:extLst>
          </p:cNvPr>
          <p:cNvSpPr/>
          <p:nvPr/>
        </p:nvSpPr>
        <p:spPr>
          <a:xfrm>
            <a:off x="208960" y="1776377"/>
            <a:ext cx="4777819" cy="1463295"/>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「面会要求等の罪」の新設</a:t>
            </a:r>
            <a:endParaRPr kumimoji="1" lang="en-US" altLang="ja-JP" sz="12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わいせつ目的で、</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歳未満の者に対する以下の行為を処罰。</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①　「威迫、偽計、又は誘惑」、「拒まれたのに反復」、「利益供与又は</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游ゴシック" panose="020F0502020204030204"/>
                <a:ea typeface="游ゴシック" panose="020B0400000000000000" pitchFamily="50" charset="-128"/>
              </a:rPr>
              <a:t>　</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その申込みや約束」のいずれかの手段を使って、会うことを要求すること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②　①の</a:t>
            </a: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結果、わいせつ目的で会う</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③　</a:t>
            </a:r>
            <a:r>
              <a:rPr kumimoji="1" lang="ja-JP" altLang="en-US" sz="1050" i="0"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わいせつな写真等を撮影して送るよう要求</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すること</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刑罰の謙抑性の観点から、</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歳未満の場合、絶対に対等な関係が</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游ゴシック" panose="020F0502020204030204"/>
                <a:ea typeface="游ゴシック" panose="020B0400000000000000" pitchFamily="50" charset="-128"/>
              </a:rPr>
              <a:t>　</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あり得ないと言える</a:t>
            </a:r>
            <a:r>
              <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歳以上の年長者のみ処罰対象とする。</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5" name="正方形/長方形 24">
            <a:extLst>
              <a:ext uri="{FF2B5EF4-FFF2-40B4-BE49-F238E27FC236}">
                <a16:creationId xmlns:a16="http://schemas.microsoft.com/office/drawing/2014/main" id="{BAC07E12-15DB-419F-B923-801820782C11}"/>
              </a:ext>
            </a:extLst>
          </p:cNvPr>
          <p:cNvSpPr/>
          <p:nvPr/>
        </p:nvSpPr>
        <p:spPr>
          <a:xfrm>
            <a:off x="208960" y="5052767"/>
            <a:ext cx="4777819" cy="1729817"/>
          </a:xfrm>
          <a:prstGeom prst="rect">
            <a:avLst/>
          </a:prstGeom>
          <a:ln w="38100"/>
        </p:spPr>
        <p:style>
          <a:lnRef idx="2">
            <a:schemeClr val="accent4"/>
          </a:lnRef>
          <a:fillRef idx="1">
            <a:schemeClr val="lt1"/>
          </a:fillRef>
          <a:effectRef idx="0">
            <a:schemeClr val="accent4"/>
          </a:effectRef>
          <a:fontRef idx="minor">
            <a:schemeClr val="dk1"/>
          </a:fontRef>
        </p:style>
        <p:txBody>
          <a:bodyPr rtlCol="0" anchor="ctr"/>
          <a:lstStyle/>
          <a:p>
            <a:r>
              <a:rPr lang="ja-JP" altLang="en-US" sz="1200" dirty="0"/>
              <a:t>性的な姿態を撮影する行為等の処罰を規定</a:t>
            </a:r>
            <a:endParaRPr lang="en-US" altLang="ja-JP" sz="1200" dirty="0"/>
          </a:p>
          <a:p>
            <a:r>
              <a:rPr lang="ja-JP" altLang="en-US" sz="1050" dirty="0"/>
              <a:t>①　</a:t>
            </a:r>
            <a:r>
              <a:rPr lang="ja-JP" altLang="en-US" sz="1050" b="1" u="sng" dirty="0"/>
              <a:t>性的姿態等撮影罪</a:t>
            </a:r>
            <a:r>
              <a:rPr lang="ja-JP" altLang="en-US" sz="1050" b="1" dirty="0"/>
              <a:t>　　　　　</a:t>
            </a:r>
            <a:endParaRPr lang="en-US" altLang="ja-JP" sz="1050" b="1" dirty="0"/>
          </a:p>
          <a:p>
            <a:r>
              <a:rPr lang="ja-JP" altLang="en-US" sz="1050" b="1" dirty="0"/>
              <a:t>・</a:t>
            </a:r>
            <a:r>
              <a:rPr lang="ja-JP" altLang="en-US" sz="1050" dirty="0"/>
              <a:t>正当な理由なくひそかに対象性的姿態を撮影する行為</a:t>
            </a:r>
            <a:endParaRPr lang="en-US" altLang="ja-JP" sz="1050" dirty="0"/>
          </a:p>
          <a:p>
            <a:r>
              <a:rPr lang="ja-JP" altLang="en-US" sz="1050" dirty="0"/>
              <a:t>・不同意わいせつ罪にあたる行為等を利用して対象性的姿態を撮影する行為</a:t>
            </a:r>
            <a:endParaRPr lang="en-US" altLang="ja-JP" sz="1050" dirty="0"/>
          </a:p>
          <a:p>
            <a:r>
              <a:rPr lang="ja-JP" altLang="en-US" sz="1050" dirty="0"/>
              <a:t>・錯誤を利用して対象性的姿態を撮影する行為</a:t>
            </a:r>
            <a:endParaRPr lang="en-US" altLang="ja-JP" sz="1050" dirty="0"/>
          </a:p>
          <a:p>
            <a:r>
              <a:rPr lang="ja-JP" altLang="en-US" sz="1050" dirty="0"/>
              <a:t>・正当な理由がないのに、</a:t>
            </a:r>
            <a:r>
              <a:rPr lang="en-US" altLang="ja-JP" sz="1050" dirty="0"/>
              <a:t>16</a:t>
            </a:r>
            <a:r>
              <a:rPr lang="ja-JP" altLang="en-US" sz="1050" dirty="0"/>
              <a:t>歳未満の子どもの性的姿態等を撮影（相手が　</a:t>
            </a:r>
            <a:endParaRPr lang="en-US" altLang="ja-JP" sz="1050" dirty="0"/>
          </a:p>
          <a:p>
            <a:r>
              <a:rPr lang="ja-JP" altLang="en-US" sz="1050" dirty="0"/>
              <a:t>　</a:t>
            </a:r>
            <a:r>
              <a:rPr lang="en-US" altLang="ja-JP" sz="1050" dirty="0"/>
              <a:t>13</a:t>
            </a:r>
            <a:r>
              <a:rPr lang="ja-JP" altLang="en-US" sz="1050" dirty="0"/>
              <a:t>～</a:t>
            </a:r>
            <a:r>
              <a:rPr lang="en-US" altLang="ja-JP" sz="1050" dirty="0"/>
              <a:t>16</a:t>
            </a:r>
            <a:r>
              <a:rPr lang="ja-JP" altLang="en-US" sz="1050" dirty="0"/>
              <a:t>歳未満であるときは行為者が５歳以上年長である場合）</a:t>
            </a:r>
            <a:endParaRPr lang="en-US" altLang="ja-JP" sz="1050" dirty="0"/>
          </a:p>
          <a:p>
            <a:r>
              <a:rPr kumimoji="1" lang="ja-JP" altLang="en-US" sz="1050" dirty="0"/>
              <a:t>②　性的影像記録提供等罪</a:t>
            </a:r>
            <a:r>
              <a:rPr lang="ja-JP" altLang="en-US" sz="1050" dirty="0"/>
              <a:t>　　　③　性的影像記録保管罪</a:t>
            </a:r>
            <a:endParaRPr lang="en-US" altLang="ja-JP" sz="1050" dirty="0"/>
          </a:p>
          <a:p>
            <a:r>
              <a:rPr kumimoji="1" lang="ja-JP" altLang="en-US" sz="1050" dirty="0"/>
              <a:t>④　性的姿態等影像送信罪</a:t>
            </a:r>
            <a:r>
              <a:rPr lang="ja-JP" altLang="en-US" sz="1050" dirty="0"/>
              <a:t>　　　⑤　性的姿態等影像記録罪</a:t>
            </a:r>
            <a:endParaRPr lang="en-US" altLang="ja-JP" sz="1050" dirty="0"/>
          </a:p>
        </p:txBody>
      </p:sp>
      <p:sp>
        <p:nvSpPr>
          <p:cNvPr id="26" name="正方形/長方形 25">
            <a:extLst>
              <a:ext uri="{FF2B5EF4-FFF2-40B4-BE49-F238E27FC236}">
                <a16:creationId xmlns:a16="http://schemas.microsoft.com/office/drawing/2014/main" id="{7C296AB7-6265-42FE-A00A-2E442D2E975C}"/>
              </a:ext>
            </a:extLst>
          </p:cNvPr>
          <p:cNvSpPr/>
          <p:nvPr/>
        </p:nvSpPr>
        <p:spPr>
          <a:xfrm>
            <a:off x="901830" y="4625439"/>
            <a:ext cx="3392078" cy="3189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性的姿態撮影等処罰法（新法）</a:t>
            </a:r>
          </a:p>
        </p:txBody>
      </p:sp>
      <p:sp>
        <p:nvSpPr>
          <p:cNvPr id="27" name="正方形/長方形 26">
            <a:extLst>
              <a:ext uri="{FF2B5EF4-FFF2-40B4-BE49-F238E27FC236}">
                <a16:creationId xmlns:a16="http://schemas.microsoft.com/office/drawing/2014/main" id="{0282E4D7-DE1A-4B3C-A62B-36B2A02BE88F}"/>
              </a:ext>
            </a:extLst>
          </p:cNvPr>
          <p:cNvSpPr/>
          <p:nvPr/>
        </p:nvSpPr>
        <p:spPr>
          <a:xfrm>
            <a:off x="10965955" y="100152"/>
            <a:ext cx="1120775" cy="473710"/>
          </a:xfrm>
          <a:prstGeom prst="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sz="1200" kern="100" dirty="0">
                <a:effectLst/>
                <a:latin typeface="游明朝" panose="02020400000000000000" pitchFamily="18" charset="-128"/>
                <a:ea typeface="Meiryo UI" panose="020B0604030504040204" pitchFamily="50" charset="-128"/>
                <a:cs typeface="Times New Roman" panose="02020603050405020304" pitchFamily="18" charset="0"/>
              </a:rPr>
              <a:t>資料</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１</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0" name="正方形/長方形 29">
            <a:extLst>
              <a:ext uri="{FF2B5EF4-FFF2-40B4-BE49-F238E27FC236}">
                <a16:creationId xmlns:a16="http://schemas.microsoft.com/office/drawing/2014/main" id="{F4A06A84-67AA-40C8-917D-41E3A2F83F00}"/>
              </a:ext>
            </a:extLst>
          </p:cNvPr>
          <p:cNvSpPr/>
          <p:nvPr/>
        </p:nvSpPr>
        <p:spPr>
          <a:xfrm>
            <a:off x="6096000" y="3549215"/>
            <a:ext cx="5887040" cy="2714105"/>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≪条例２条（性犯罪の定義）に規定する罪≫</a:t>
            </a:r>
            <a:endParaRPr lang="en-US" altLang="ja-JP" sz="1200" dirty="0">
              <a:solidFill>
                <a:prstClr val="black"/>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○刑法の罪　　</a:t>
            </a:r>
            <a:endParaRPr lang="en-US" altLang="ja-JP" sz="900" dirty="0">
              <a:solidFill>
                <a:prstClr val="black"/>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　強制わいせつ罪、強姦罪、営利目的等略取及び誘拐罪（わいせつ目的の場合）など</a:t>
            </a:r>
            <a:endParaRPr lang="en-US" altLang="ja-JP" sz="900" dirty="0">
              <a:solidFill>
                <a:prstClr val="black"/>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endParaRPr lang="ja-JP" altLang="en-US" sz="900" dirty="0">
              <a:solidFill>
                <a:prstClr val="black"/>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○窃盗等の防止及び処分に関する法律</a:t>
            </a: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　常習強盗強姦罪又は常習強盗・強制性交等罪</a:t>
            </a:r>
            <a:endParaRPr lang="en-US" altLang="ja-JP" sz="900" dirty="0">
              <a:solidFill>
                <a:prstClr val="black"/>
              </a:solidFill>
              <a:latin typeface="游ゴシック" panose="020F0502020204030204"/>
              <a:ea typeface="游ゴシック" panose="020B0400000000000000" pitchFamily="50" charset="-128"/>
            </a:endParaRPr>
          </a:p>
          <a:p>
            <a:pPr>
              <a:defRPr/>
            </a:pPr>
            <a:endParaRPr lang="en-US" altLang="ja-JP" sz="900" dirty="0">
              <a:solidFill>
                <a:prstClr val="black"/>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○児童買春、児童ポルノに係る行為の規制及び処罰並びに児童の保護等に関する法律</a:t>
            </a: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游ゴシック" panose="020F0502020204030204"/>
                <a:ea typeface="游ゴシック" panose="020B0400000000000000" pitchFamily="50" charset="-128"/>
              </a:rPr>
              <a:t>　児童ポルノ製造罪　⇒　</a:t>
            </a:r>
            <a:r>
              <a:rPr lang="ja-JP" altLang="en-US" sz="1000" b="1" dirty="0">
                <a:solidFill>
                  <a:srgbClr val="FF0000"/>
                </a:solidFill>
                <a:latin typeface="游ゴシック" panose="020F0502020204030204"/>
                <a:ea typeface="游ゴシック" panose="020B0400000000000000" pitchFamily="50" charset="-128"/>
              </a:rPr>
              <a:t>条例制定時の審議会（部会）での議論において</a:t>
            </a:r>
            <a:endParaRPr lang="en-US" altLang="ja-JP" sz="1000" b="1" dirty="0">
              <a:solidFill>
                <a:srgbClr val="FF0000"/>
              </a:solidFill>
              <a:latin typeface="游ゴシック" panose="020F0502020204030204"/>
              <a:ea typeface="游ゴシック" panose="020B04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000" b="1" dirty="0">
                <a:solidFill>
                  <a:srgbClr val="FF0000"/>
                </a:solidFill>
                <a:latin typeface="游ゴシック" panose="020F0502020204030204"/>
                <a:ea typeface="游ゴシック" panose="020B0400000000000000" pitchFamily="50" charset="-128"/>
              </a:rPr>
              <a:t>　　　　　　　　　　　　「暴力的性犯罪」相当として取り扱うことで整理 </a:t>
            </a:r>
            <a:r>
              <a:rPr lang="ja-JP" altLang="en-US" sz="1000" dirty="0">
                <a:solidFill>
                  <a:srgbClr val="FF0000"/>
                </a:solidFill>
                <a:latin typeface="游ゴシック" panose="020F0502020204030204"/>
                <a:ea typeface="游ゴシック" panose="020B0400000000000000" pitchFamily="50" charset="-128"/>
              </a:rPr>
              <a:t>                                </a:t>
            </a:r>
            <a:endParaRPr kumimoji="1" lang="en-US" altLang="ja-JP" sz="1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 name="正方形/長方形 1">
            <a:extLst>
              <a:ext uri="{FF2B5EF4-FFF2-40B4-BE49-F238E27FC236}">
                <a16:creationId xmlns:a16="http://schemas.microsoft.com/office/drawing/2014/main" id="{F9814F39-E2F5-491E-BC26-4ACC1DF53426}"/>
              </a:ext>
            </a:extLst>
          </p:cNvPr>
          <p:cNvSpPr/>
          <p:nvPr/>
        </p:nvSpPr>
        <p:spPr>
          <a:xfrm>
            <a:off x="6236799" y="5493160"/>
            <a:ext cx="1681316" cy="63051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条例</a:t>
            </a:r>
            <a:r>
              <a:rPr lang="ja-JP" altLang="en-US" sz="1200" dirty="0">
                <a:solidFill>
                  <a:prstClr val="black"/>
                </a:solidFill>
                <a:latin typeface="游ゴシック" panose="020F0502020204030204"/>
                <a:ea typeface="游ゴシック" panose="020B0400000000000000" pitchFamily="50" charset="-128"/>
              </a:rPr>
              <a:t>２</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号</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性犯罪の定義に規定</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8" name="正方形/長方形 27">
            <a:extLst>
              <a:ext uri="{FF2B5EF4-FFF2-40B4-BE49-F238E27FC236}">
                <a16:creationId xmlns:a16="http://schemas.microsoft.com/office/drawing/2014/main" id="{CD20174A-A568-436B-9181-A104FFBD5959}"/>
              </a:ext>
            </a:extLst>
          </p:cNvPr>
          <p:cNvSpPr/>
          <p:nvPr/>
        </p:nvSpPr>
        <p:spPr>
          <a:xfrm>
            <a:off x="8981772" y="5519858"/>
            <a:ext cx="2464270" cy="6305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12</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条（住所等の届出義務）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条（社会復帰支援）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の対象となる</a:t>
            </a:r>
          </a:p>
        </p:txBody>
      </p:sp>
      <p:sp>
        <p:nvSpPr>
          <p:cNvPr id="29" name="矢印: 右 28">
            <a:extLst>
              <a:ext uri="{FF2B5EF4-FFF2-40B4-BE49-F238E27FC236}">
                <a16:creationId xmlns:a16="http://schemas.microsoft.com/office/drawing/2014/main" id="{30298CDA-CA81-4234-A245-BFE0C984CE7B}"/>
              </a:ext>
            </a:extLst>
          </p:cNvPr>
          <p:cNvSpPr/>
          <p:nvPr/>
        </p:nvSpPr>
        <p:spPr>
          <a:xfrm>
            <a:off x="8404832" y="5627725"/>
            <a:ext cx="424206" cy="41477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cxnSp>
        <p:nvCxnSpPr>
          <p:cNvPr id="5" name="直線矢印コネクタ 4">
            <a:extLst>
              <a:ext uri="{FF2B5EF4-FFF2-40B4-BE49-F238E27FC236}">
                <a16:creationId xmlns:a16="http://schemas.microsoft.com/office/drawing/2014/main" id="{7B2BB56B-86FA-4A39-8D69-8F0F9D892E11}"/>
              </a:ext>
            </a:extLst>
          </p:cNvPr>
          <p:cNvCxnSpPr/>
          <p:nvPr/>
        </p:nvCxnSpPr>
        <p:spPr>
          <a:xfrm>
            <a:off x="5239512" y="1352751"/>
            <a:ext cx="41148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5" name="矢印: 右 34">
            <a:extLst>
              <a:ext uri="{FF2B5EF4-FFF2-40B4-BE49-F238E27FC236}">
                <a16:creationId xmlns:a16="http://schemas.microsoft.com/office/drawing/2014/main" id="{2240067D-E1BE-4FE2-BBD7-B7F895A79FB9}"/>
              </a:ext>
            </a:extLst>
          </p:cNvPr>
          <p:cNvSpPr/>
          <p:nvPr/>
        </p:nvSpPr>
        <p:spPr>
          <a:xfrm>
            <a:off x="5208606" y="2249882"/>
            <a:ext cx="411480" cy="171056"/>
          </a:xfrm>
          <a:prstGeom prst="rightArrow">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31" name="直線矢印コネクタ 30">
            <a:extLst>
              <a:ext uri="{FF2B5EF4-FFF2-40B4-BE49-F238E27FC236}">
                <a16:creationId xmlns:a16="http://schemas.microsoft.com/office/drawing/2014/main" id="{582110FB-E805-4EFF-AA2C-C8835AE541D5}"/>
              </a:ext>
            </a:extLst>
          </p:cNvPr>
          <p:cNvCxnSpPr>
            <a:cxnSpLocks/>
          </p:cNvCxnSpPr>
          <p:nvPr/>
        </p:nvCxnSpPr>
        <p:spPr>
          <a:xfrm flipV="1">
            <a:off x="5175315" y="3282110"/>
            <a:ext cx="444771" cy="178951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四角形: 角を丸くする 5">
            <a:extLst>
              <a:ext uri="{FF2B5EF4-FFF2-40B4-BE49-F238E27FC236}">
                <a16:creationId xmlns:a16="http://schemas.microsoft.com/office/drawing/2014/main" id="{532803C4-1482-4FAE-AB8C-EF73731D6BD6}"/>
              </a:ext>
            </a:extLst>
          </p:cNvPr>
          <p:cNvSpPr/>
          <p:nvPr/>
        </p:nvSpPr>
        <p:spPr>
          <a:xfrm>
            <a:off x="10680115" y="3677543"/>
            <a:ext cx="1259015" cy="908740"/>
          </a:xfrm>
          <a:prstGeom prst="roundRect">
            <a:avLst/>
          </a:prstGeom>
          <a:solidFill>
            <a:schemeClr val="accent2">
              <a:alpha val="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rgbClr val="FF0000"/>
                </a:solidFill>
                <a:latin typeface="游ゴシック" panose="020F0502020204030204"/>
                <a:ea typeface="游ゴシック" panose="020B0400000000000000" pitchFamily="50" charset="-128"/>
              </a:rPr>
              <a:t>「</a:t>
            </a:r>
            <a:r>
              <a:rPr lang="ja-JP" altLang="en-US" sz="900" b="1" dirty="0">
                <a:solidFill>
                  <a:srgbClr val="FF0000"/>
                </a:solidFill>
                <a:latin typeface="游ゴシック" panose="020F0502020204030204"/>
                <a:ea typeface="游ゴシック" panose="020B0400000000000000" pitchFamily="50" charset="-128"/>
              </a:rPr>
              <a:t>再犯防止措置」に指定される</a:t>
            </a:r>
            <a:endParaRPr lang="en-US" altLang="ja-JP" sz="900" b="1" dirty="0">
              <a:solidFill>
                <a:srgbClr val="FF0000"/>
              </a:solidFill>
              <a:latin typeface="游ゴシック" panose="020F0502020204030204"/>
              <a:ea typeface="游ゴシック" panose="020B0400000000000000" pitchFamily="50" charset="-128"/>
            </a:endParaRPr>
          </a:p>
          <a:p>
            <a:r>
              <a:rPr lang="ja-JP" altLang="en-US" sz="900" b="1" dirty="0">
                <a:solidFill>
                  <a:srgbClr val="FF0000"/>
                </a:solidFill>
                <a:latin typeface="游ゴシック" panose="020F0502020204030204"/>
                <a:ea typeface="游ゴシック" panose="020B0400000000000000" pitchFamily="50" charset="-128"/>
              </a:rPr>
              <a:t>子供対象・暴力的性犯罪</a:t>
            </a:r>
            <a:endParaRPr kumimoji="1" lang="ja-JP" altLang="en-US" sz="900" b="1" dirty="0">
              <a:solidFill>
                <a:srgbClr val="FF0000"/>
              </a:solidFill>
            </a:endParaRPr>
          </a:p>
        </p:txBody>
      </p:sp>
      <p:sp>
        <p:nvSpPr>
          <p:cNvPr id="7" name="左中かっこ 6">
            <a:extLst>
              <a:ext uri="{FF2B5EF4-FFF2-40B4-BE49-F238E27FC236}">
                <a16:creationId xmlns:a16="http://schemas.microsoft.com/office/drawing/2014/main" id="{BECAC494-C616-4193-BCD5-E655C83BA4A4}"/>
              </a:ext>
            </a:extLst>
          </p:cNvPr>
          <p:cNvSpPr/>
          <p:nvPr/>
        </p:nvSpPr>
        <p:spPr>
          <a:xfrm rot="10800000">
            <a:off x="10451432" y="3705359"/>
            <a:ext cx="184773" cy="8204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986406D2-0B99-43D8-8A8A-10D56C7E9365}"/>
              </a:ext>
            </a:extLst>
          </p:cNvPr>
          <p:cNvSpPr/>
          <p:nvPr/>
        </p:nvSpPr>
        <p:spPr>
          <a:xfrm>
            <a:off x="7536336" y="4742426"/>
            <a:ext cx="3188039" cy="329195"/>
          </a:xfrm>
          <a:prstGeom prst="roundRect">
            <a:avLst/>
          </a:prstGeom>
          <a:solidFill>
            <a:schemeClr val="accent2">
              <a:alpha val="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900" b="1" dirty="0"/>
          </a:p>
        </p:txBody>
      </p:sp>
    </p:spTree>
    <p:extLst>
      <p:ext uri="{BB962C8B-B14F-4D97-AF65-F5344CB8AC3E}">
        <p14:creationId xmlns:p14="http://schemas.microsoft.com/office/powerpoint/2010/main" val="41314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TotalTime>
  <Words>717</Words>
  <Application>Microsoft Office PowerPoint</Application>
  <PresentationFormat>ワイド画面</PresentationFormat>
  <Paragraphs>60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游明朝</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梶谷　卓矢</dc:creator>
  <cp:lastModifiedBy>久保田　育宏</cp:lastModifiedBy>
  <cp:revision>128</cp:revision>
  <cp:lastPrinted>2023-12-12T08:39:01Z</cp:lastPrinted>
  <dcterms:created xsi:type="dcterms:W3CDTF">2023-11-27T01:42:25Z</dcterms:created>
  <dcterms:modified xsi:type="dcterms:W3CDTF">2023-12-12T08:39:32Z</dcterms:modified>
</cp:coreProperties>
</file>