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4"/>
  </p:notesMasterIdLst>
  <p:handoutMasterIdLst>
    <p:handoutMasterId r:id="rId5"/>
  </p:handoutMasterIdLst>
  <p:sldIdLst>
    <p:sldId id="272" r:id="rId3"/>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4434" autoAdjust="0"/>
  </p:normalViewPr>
  <p:slideViewPr>
    <p:cSldViewPr>
      <p:cViewPr varScale="1">
        <p:scale>
          <a:sx n="74" d="100"/>
          <a:sy n="74" d="100"/>
        </p:scale>
        <p:origin x="1854" y="60"/>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孝 大多" userId="9c90412b28eee94b" providerId="LiveId" clId="{BE3582E8-01B1-4638-BB9E-715124F4323E}"/>
    <pc:docChg chg="undo redo custSel modSld">
      <pc:chgData name="孝 大多" userId="9c90412b28eee94b" providerId="LiveId" clId="{BE3582E8-01B1-4638-BB9E-715124F4323E}" dt="2023-10-15T01:07:23.754" v="67" actId="404"/>
      <pc:docMkLst>
        <pc:docMk/>
      </pc:docMkLst>
      <pc:sldChg chg="modSp mod">
        <pc:chgData name="孝 大多" userId="9c90412b28eee94b" providerId="LiveId" clId="{BE3582E8-01B1-4638-BB9E-715124F4323E}" dt="2023-10-15T01:07:23.754" v="67" actId="404"/>
        <pc:sldMkLst>
          <pc:docMk/>
          <pc:sldMk cId="2821164031" sldId="266"/>
        </pc:sldMkLst>
        <pc:spChg chg="mod">
          <ac:chgData name="孝 大多" userId="9c90412b28eee94b" providerId="LiveId" clId="{BE3582E8-01B1-4638-BB9E-715124F4323E}" dt="2023-10-13T23:59:47.713" v="58" actId="14100"/>
          <ac:spMkLst>
            <pc:docMk/>
            <pc:sldMk cId="2821164031" sldId="266"/>
            <ac:spMk id="5" creationId="{00000000-0000-0000-0000-000000000000}"/>
          </ac:spMkLst>
        </pc:spChg>
        <pc:spChg chg="mod">
          <ac:chgData name="孝 大多" userId="9c90412b28eee94b" providerId="LiveId" clId="{BE3582E8-01B1-4638-BB9E-715124F4323E}" dt="2023-10-15T01:07:23.754" v="67" actId="404"/>
          <ac:spMkLst>
            <pc:docMk/>
            <pc:sldMk cId="2821164031" sldId="266"/>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2023/11/22</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2023/11/22</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2063077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2023/11/22</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2023/11/22</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020CA93-2BA4-BCCE-48B7-03AF8DE8674C}"/>
              </a:ext>
            </a:extLst>
          </p:cNvPr>
          <p:cNvSpPr/>
          <p:nvPr/>
        </p:nvSpPr>
        <p:spPr>
          <a:xfrm>
            <a:off x="526977" y="1666999"/>
            <a:ext cx="9379129" cy="4345880"/>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97600"/>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ffectLst/>
                <a:ea typeface="Meiryo UI" panose="020B0604030504040204" pitchFamily="50" charset="-128"/>
                <a:cs typeface="Times New Roman" panose="02020603050405020304" pitchFamily="18" charset="0"/>
              </a:rPr>
              <a:t>説示又は助言の基本的な考え方</a:t>
            </a:r>
            <a:r>
              <a:rPr lang="ja-JP" altLang="en-US" dirty="0"/>
              <a:t>の論点（案）</a:t>
            </a:r>
          </a:p>
        </p:txBody>
      </p:sp>
      <p:cxnSp>
        <p:nvCxnSpPr>
          <p:cNvPr id="14" name="直線コネクタ 13"/>
          <p:cNvCxnSpPr/>
          <p:nvPr/>
        </p:nvCxnSpPr>
        <p:spPr>
          <a:xfrm>
            <a:off x="0" y="793642"/>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フローチャート: 代替処理 6"/>
          <p:cNvSpPr/>
          <p:nvPr/>
        </p:nvSpPr>
        <p:spPr>
          <a:xfrm>
            <a:off x="9396958" y="208958"/>
            <a:ext cx="901690" cy="456261"/>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５</a:t>
            </a:r>
            <a:r>
              <a:rPr lang="en-US" sz="1600" kern="10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 name="コンテンツ プレースホルダー 2">
            <a:extLst>
              <a:ext uri="{FF2B5EF4-FFF2-40B4-BE49-F238E27FC236}">
                <a16:creationId xmlns:a16="http://schemas.microsoft.com/office/drawing/2014/main" id="{F370DF0D-92BE-10F8-8BAF-A03DEB0828A3}"/>
              </a:ext>
            </a:extLst>
          </p:cNvPr>
          <p:cNvSpPr txBox="1">
            <a:spLocks/>
          </p:cNvSpPr>
          <p:nvPr/>
        </p:nvSpPr>
        <p:spPr>
          <a:xfrm>
            <a:off x="470639" y="861623"/>
            <a:ext cx="9491807" cy="4489896"/>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u="sng" kern="100" dirty="0">
                <a:effectLst/>
                <a:latin typeface="游明朝" panose="02020400000000000000" pitchFamily="18" charset="-128"/>
                <a:ea typeface="Meiryo UI" panose="020B0604030504040204" pitchFamily="50" charset="-128"/>
                <a:cs typeface="Times New Roman" panose="02020603050405020304" pitchFamily="18" charset="0"/>
              </a:rPr>
              <a:t>論点４　行政指導の相手方となり得る者について</a:t>
            </a:r>
            <a:endParaRPr lang="en-US" altLang="ja-JP" u="sng"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発信者等の氏名等は不明であるが、ダイレクトメッセージやお問合せフォーム等により、発信者等と連絡ができる場合、府は説示又は助言を行えるか？</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600"/>
              </a:spcBef>
              <a:spcAft>
                <a:spcPts val="600"/>
              </a:spcAft>
            </a:pP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論点整理（案）</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１．説示又は助言の前置要件としての</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削除要請</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・条例第</a:t>
            </a: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13</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条により、</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「要請又は通報を行ってもなお当該侵害情報が削除されない場合」に説示又は助言を行うことができると規定。</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２．プロ責法におけるプロバイダ等（</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特定電気通信役務提供者）の定義</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        ・「特定電気通信役務提供者」とは、プロバイダ（インターネット上のウェブページや</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SNS</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、電子掲示板等不特定の者によって受信されることを目的とす</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る特定電気通信役務（特定電気通信役務提供者の損害賠償責任の制限及び発信者情報の開示に関する法律第二条第三号に規定する役</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務）を提供する者及びウェブホスティング（データセンターに設置されたサーバコンピュータをインターネットを通じて貸与すること）を行ったり、</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SNS</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や電</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子掲示板等を管理運営する電気通信事業者）及びプロバイダ以外の企業、大学及び個人等をいう。なお、特定の者又は特定の多数の者に同時</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送信される電子メールや</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LINE</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等の通信役務を提供する者は含まない。</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３．行政指導の相手の実在性</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行政指導が、特定の者に一定の作為又は不作為を求めるものである以上、原則として、発信者等の氏名や住所、電子メール等が判明していること</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が必要と考えられる。</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・一方、</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発信者等が自ら投稿を削除でき</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る</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プラットフォームの中には、ダイレクトメッセージ等により発信者等に直接連絡がとれるものがある。</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このような</a:t>
            </a:r>
            <a:endPar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者に行政指導を行うことができるか。</a:t>
            </a:r>
            <a:endPar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・なお、発信者等以外にも府が説示又は助言を行ったことがわかるコメント欄等への投稿は行わない。</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213715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5665</TotalTime>
  <Words>445</Words>
  <Application>Microsoft Office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説示又は助言の基本的な考え方の論点（案）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3781</cp:revision>
  <cp:lastPrinted>2023-11-21T01:32:20Z</cp:lastPrinted>
  <dcterms:created xsi:type="dcterms:W3CDTF">2014-01-23T06:20:14Z</dcterms:created>
  <dcterms:modified xsi:type="dcterms:W3CDTF">2023-11-21T21:23:31Z</dcterms:modified>
</cp:coreProperties>
</file>