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 id="2147483660" r:id="rId5"/>
  </p:sldMasterIdLst>
  <p:notesMasterIdLst>
    <p:notesMasterId r:id="rId7"/>
  </p:notesMasterIdLst>
  <p:handoutMasterIdLst>
    <p:handoutMasterId r:id="rId8"/>
  </p:handoutMasterIdLst>
  <p:sldIdLst>
    <p:sldId id="267" r:id="rId6"/>
  </p:sldIdLst>
  <p:sldSz cx="10440988"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289"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F364"/>
    <a:srgbClr val="B9F896"/>
    <a:srgbClr val="96DC9E"/>
    <a:srgbClr val="5A7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434" autoAdjust="0"/>
  </p:normalViewPr>
  <p:slideViewPr>
    <p:cSldViewPr>
      <p:cViewPr varScale="1">
        <p:scale>
          <a:sx n="88" d="100"/>
          <a:sy n="88" d="100"/>
        </p:scale>
        <p:origin x="811" y="67"/>
      </p:cViewPr>
      <p:guideLst>
        <p:guide orient="horz" pos="2381"/>
        <p:guide pos="3289"/>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1932"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064" cy="498025"/>
          </a:xfrm>
          <a:prstGeom prst="rect">
            <a:avLst/>
          </a:prstGeom>
        </p:spPr>
        <p:txBody>
          <a:bodyPr vert="horz" lIns="93104" tIns="46552" rIns="93104" bIns="465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988" y="0"/>
            <a:ext cx="2945064" cy="498025"/>
          </a:xfrm>
          <a:prstGeom prst="rect">
            <a:avLst/>
          </a:prstGeom>
        </p:spPr>
        <p:txBody>
          <a:bodyPr vert="horz" lIns="93104" tIns="46552" rIns="93104" bIns="46552" rtlCol="0"/>
          <a:lstStyle>
            <a:lvl1pPr algn="r">
              <a:defRPr sz="1200"/>
            </a:lvl1pPr>
          </a:lstStyle>
          <a:p>
            <a:fld id="{5286D97F-F2D2-45DB-AE3E-59E516C4B776}" type="datetimeFigureOut">
              <a:rPr kumimoji="1" lang="ja-JP" altLang="en-US" smtClean="0"/>
              <a:t>2023/11/24</a:t>
            </a:fld>
            <a:endParaRPr kumimoji="1" lang="ja-JP" altLang="en-US"/>
          </a:p>
        </p:txBody>
      </p:sp>
      <p:sp>
        <p:nvSpPr>
          <p:cNvPr id="5" name="スライド番号プレースホルダー 4"/>
          <p:cNvSpPr>
            <a:spLocks noGrp="1"/>
          </p:cNvSpPr>
          <p:nvPr>
            <p:ph type="sldNum" sz="quarter" idx="3"/>
          </p:nvPr>
        </p:nvSpPr>
        <p:spPr>
          <a:xfrm>
            <a:off x="3850988" y="9428613"/>
            <a:ext cx="2945064" cy="498025"/>
          </a:xfrm>
          <a:prstGeom prst="rect">
            <a:avLst/>
          </a:prstGeom>
        </p:spPr>
        <p:txBody>
          <a:bodyPr vert="horz" lIns="93104" tIns="46552" rIns="93104" bIns="46552" rtlCol="0" anchor="b"/>
          <a:lstStyle>
            <a:lvl1pPr algn="r">
              <a:defRPr sz="1200"/>
            </a:lvl1pPr>
          </a:lstStyle>
          <a:p>
            <a:fld id="{6E1A17B6-0809-4FE9-BE20-860E51B35722}" type="slidenum">
              <a:rPr kumimoji="1" lang="ja-JP" altLang="en-US" smtClean="0"/>
              <a:t>‹#›</a:t>
            </a:fld>
            <a:endParaRPr kumimoji="1" lang="ja-JP" altLang="en-US"/>
          </a:p>
        </p:txBody>
      </p:sp>
    </p:spTree>
    <p:extLst>
      <p:ext uri="{BB962C8B-B14F-4D97-AF65-F5344CB8AC3E}">
        <p14:creationId xmlns:p14="http://schemas.microsoft.com/office/powerpoint/2010/main" val="2890943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59" cy="496332"/>
          </a:xfrm>
          <a:prstGeom prst="rect">
            <a:avLst/>
          </a:prstGeom>
        </p:spPr>
        <p:txBody>
          <a:bodyPr vert="horz" lIns="92052" tIns="46026" rIns="92052" bIns="460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6332"/>
          </a:xfrm>
          <a:prstGeom prst="rect">
            <a:avLst/>
          </a:prstGeom>
        </p:spPr>
        <p:txBody>
          <a:bodyPr vert="horz" lIns="92052" tIns="46026" rIns="92052" bIns="46026" rtlCol="0"/>
          <a:lstStyle>
            <a:lvl1pPr algn="r">
              <a:defRPr sz="1200"/>
            </a:lvl1pPr>
          </a:lstStyle>
          <a:p>
            <a:fld id="{9ACAEA70-D54E-42DB-99BE-499868C9A7B5}" type="datetimeFigureOut">
              <a:rPr kumimoji="1" lang="ja-JP" altLang="en-US" smtClean="0"/>
              <a:t>2023/11/24</a:t>
            </a:fld>
            <a:endParaRPr kumimoji="1" lang="ja-JP" altLang="en-US"/>
          </a:p>
        </p:txBody>
      </p:sp>
      <p:sp>
        <p:nvSpPr>
          <p:cNvPr id="4" name="スライド イメージ プレースホルダー 3"/>
          <p:cNvSpPr>
            <a:spLocks noGrp="1" noRot="1" noChangeAspect="1"/>
          </p:cNvSpPr>
          <p:nvPr>
            <p:ph type="sldImg" idx="2"/>
          </p:nvPr>
        </p:nvSpPr>
        <p:spPr>
          <a:xfrm>
            <a:off x="828675" y="744538"/>
            <a:ext cx="5141913" cy="3722687"/>
          </a:xfrm>
          <a:prstGeom prst="rect">
            <a:avLst/>
          </a:prstGeom>
          <a:noFill/>
          <a:ln w="12700">
            <a:solidFill>
              <a:prstClr val="black"/>
            </a:solidFill>
          </a:ln>
        </p:spPr>
        <p:txBody>
          <a:bodyPr vert="horz" lIns="92052" tIns="46026" rIns="92052" bIns="4602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2052" tIns="46026" rIns="92052" bIns="460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2052" tIns="46026" rIns="92052" bIns="460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2052" tIns="46026" rIns="92052" bIns="46026" rtlCol="0" anchor="b"/>
          <a:lstStyle>
            <a:lvl1pPr algn="r">
              <a:defRPr sz="1200"/>
            </a:lvl1pPr>
          </a:lstStyle>
          <a:p>
            <a:fld id="{39D0CAB6-7405-42F5-8265-46CD154B5479}" type="slidenum">
              <a:rPr kumimoji="1" lang="ja-JP" altLang="en-US" smtClean="0"/>
              <a:t>‹#›</a:t>
            </a:fld>
            <a:endParaRPr kumimoji="1" lang="ja-JP" altLang="en-US"/>
          </a:p>
        </p:txBody>
      </p:sp>
    </p:spTree>
    <p:extLst>
      <p:ext uri="{BB962C8B-B14F-4D97-AF65-F5344CB8AC3E}">
        <p14:creationId xmlns:p14="http://schemas.microsoft.com/office/powerpoint/2010/main" val="661865510"/>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0</a:t>
            </a:fld>
            <a:endParaRPr kumimoji="1" lang="ja-JP" altLang="en-US"/>
          </a:p>
        </p:txBody>
      </p:sp>
    </p:spTree>
    <p:extLst>
      <p:ext uri="{BB962C8B-B14F-4D97-AF65-F5344CB8AC3E}">
        <p14:creationId xmlns:p14="http://schemas.microsoft.com/office/powerpoint/2010/main" val="183961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74" y="-35793"/>
            <a:ext cx="10435215" cy="638763"/>
          </a:xfrm>
          <a:solidFill>
            <a:srgbClr val="B9F896"/>
          </a:solidFill>
        </p:spPr>
        <p:txBody>
          <a:bodyPr>
            <a:normAutofit/>
          </a:bodyPr>
          <a:lstStyle>
            <a:lvl1pPr>
              <a:defRPr sz="2000" b="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79934" y="1398867"/>
            <a:ext cx="10081120" cy="5160490"/>
          </a:xfrm>
          <a:ln>
            <a:solidFill>
              <a:schemeClr val="tx1"/>
            </a:solidFill>
          </a:ln>
        </p:spPr>
        <p:txBody>
          <a:bodyPr>
            <a:normAutofit/>
          </a:bodyPr>
          <a:lstStyle>
            <a:lvl1pPr>
              <a:defRPr sz="1600"/>
            </a:lvl1pPr>
            <a:lvl2pPr>
              <a:defRPr sz="1600"/>
            </a:lvl2pPr>
            <a:lvl3pPr>
              <a:defRPr sz="1600"/>
            </a:lvl3pPr>
            <a:lvl4pPr>
              <a:defRPr sz="1600"/>
            </a:lvl4pPr>
            <a:lvl5pPr>
              <a:defRPr sz="16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9FAC74B-24D3-4216-87EC-A663B630DAC7}"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824824" y="248468"/>
            <a:ext cx="2436231" cy="402567"/>
          </a:xfrm>
        </p:spPr>
        <p:txBody>
          <a:bodyPr/>
          <a:lstStyle>
            <a:lvl1pPr>
              <a:defRPr sz="2400">
                <a:solidFill>
                  <a:schemeClr val="tx1">
                    <a:lumMod val="95000"/>
                    <a:lumOff val="5000"/>
                  </a:schemeClr>
                </a:solidFill>
              </a:defRPr>
            </a:lvl1pPr>
          </a:lstStyle>
          <a:p>
            <a:fld id="{298ADCCA-84D9-4069-9BB0-304B67134722}" type="slidenum">
              <a:rPr lang="ja-JP" altLang="en-US" smtClean="0"/>
              <a:pPr/>
              <a:t>‹#›</a:t>
            </a:fld>
            <a:endParaRPr lang="ja-JP" altLang="en-US" dirty="0"/>
          </a:p>
        </p:txBody>
      </p:sp>
    </p:spTree>
    <p:extLst>
      <p:ext uri="{BB962C8B-B14F-4D97-AF65-F5344CB8AC3E}">
        <p14:creationId xmlns:p14="http://schemas.microsoft.com/office/powerpoint/2010/main" val="314484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56029A5-E56F-444B-8269-7B7A8F485D05}"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F631A7-6AE9-4EF7-8B4B-867FEFB7037A}" type="slidenum">
              <a:rPr kumimoji="1" lang="ja-JP" altLang="en-US" smtClean="0"/>
              <a:t>‹#›</a:t>
            </a:fld>
            <a:endParaRPr kumimoji="1" lang="ja-JP" altLang="en-US"/>
          </a:p>
        </p:txBody>
      </p:sp>
      <p:sp>
        <p:nvSpPr>
          <p:cNvPr id="7" name="タイトル プレースホルダー 1"/>
          <p:cNvSpPr txBox="1">
            <a:spLocks/>
          </p:cNvSpPr>
          <p:nvPr userDrawn="1"/>
        </p:nvSpPr>
        <p:spPr>
          <a:xfrm>
            <a:off x="0" y="-1381"/>
            <a:ext cx="10440988" cy="829684"/>
          </a:xfrm>
          <a:prstGeom prst="rect">
            <a:avLst/>
          </a:prstGeom>
          <a:solidFill>
            <a:srgbClr val="B9F896"/>
          </a:solidFill>
        </p:spPr>
        <p:txBody>
          <a:bodyPr vert="horz" lIns="102870" tIns="51435" rIns="102870" bIns="51435"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マスター タイトルの書式設定</a:t>
            </a:r>
          </a:p>
        </p:txBody>
      </p:sp>
      <p:grpSp>
        <p:nvGrpSpPr>
          <p:cNvPr id="8" name="グループ化 7"/>
          <p:cNvGrpSpPr/>
          <p:nvPr userDrawn="1"/>
        </p:nvGrpSpPr>
        <p:grpSpPr>
          <a:xfrm>
            <a:off x="1070" y="582820"/>
            <a:ext cx="10620024" cy="212922"/>
            <a:chOff x="386836" y="3621847"/>
            <a:chExt cx="9619932" cy="158784"/>
          </a:xfrm>
        </p:grpSpPr>
        <p:sp>
          <p:nvSpPr>
            <p:cNvPr id="9" name="正方形/長方形 8"/>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10" name="正方形/長方形 9"/>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138653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5"/>
            <a:ext cx="8874840" cy="1620771"/>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566148" y="4284718"/>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C086BB-0FC0-48F1-AC48-B402BBF9F88F}"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8ADCCA-84D9-4069-9BB0-304B67134722}" type="slidenum">
              <a:rPr kumimoji="1" lang="ja-JP" altLang="en-US" smtClean="0"/>
              <a:t>‹#›</a:t>
            </a:fld>
            <a:endParaRPr kumimoji="1" lang="ja-JP" altLang="en-US" dirty="0"/>
          </a:p>
        </p:txBody>
      </p:sp>
      <p:grpSp>
        <p:nvGrpSpPr>
          <p:cNvPr id="9" name="グループ化 8"/>
          <p:cNvGrpSpPr/>
          <p:nvPr userDrawn="1"/>
        </p:nvGrpSpPr>
        <p:grpSpPr>
          <a:xfrm>
            <a:off x="386836" y="4356695"/>
            <a:ext cx="9619932" cy="158784"/>
            <a:chOff x="386836" y="3621847"/>
            <a:chExt cx="9619932" cy="158784"/>
          </a:xfrm>
        </p:grpSpPr>
        <p:sp>
          <p:nvSpPr>
            <p:cNvPr id="7" name="正方形/長方形 6"/>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8" name="正方形/長方形 7"/>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39411741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35793"/>
            <a:ext cx="10440988" cy="853937"/>
          </a:xfrm>
          <a:prstGeom prst="rect">
            <a:avLst/>
          </a:prstGeom>
          <a:noFill/>
        </p:spPr>
        <p:txBody>
          <a:bodyPr vert="horz" lIns="102870" tIns="51435" rIns="102870" bIns="51435"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22051" y="1764295"/>
            <a:ext cx="9396889" cy="4990084"/>
          </a:xfrm>
          <a:prstGeom prst="rect">
            <a:avLst/>
          </a:prstGeom>
        </p:spPr>
        <p:txBody>
          <a:bodyPr vert="horz" lIns="102870" tIns="51435" rIns="102870" bIns="51435"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522050" y="7008173"/>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AD11C40C-5862-45A8-AEB5-F092D1FB299D}" type="datetime1">
              <a:rPr kumimoji="1" lang="ja-JP" altLang="en-US" smtClean="0"/>
              <a:t>2023/11/24</a:t>
            </a:fld>
            <a:endParaRPr kumimoji="1" lang="ja-JP" altLang="en-US"/>
          </a:p>
        </p:txBody>
      </p:sp>
      <p:sp>
        <p:nvSpPr>
          <p:cNvPr id="5" name="フッター プレースホルダー 4"/>
          <p:cNvSpPr>
            <a:spLocks noGrp="1"/>
          </p:cNvSpPr>
          <p:nvPr>
            <p:ph type="ftr" sz="quarter" idx="3"/>
          </p:nvPr>
        </p:nvSpPr>
        <p:spPr>
          <a:xfrm>
            <a:off x="3567338" y="7008173"/>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968840" y="209714"/>
            <a:ext cx="2436231" cy="402567"/>
          </a:xfrm>
          <a:prstGeom prst="rect">
            <a:avLst/>
          </a:prstGeom>
        </p:spPr>
        <p:txBody>
          <a:bodyPr vert="horz" lIns="102870" tIns="51435" rIns="102870" bIns="51435" rtlCol="0" anchor="ctr"/>
          <a:lstStyle>
            <a:lvl1pPr algn="r">
              <a:defRPr sz="2400" b="1">
                <a:solidFill>
                  <a:schemeClr val="tx1">
                    <a:tint val="75000"/>
                  </a:schemeClr>
                </a:solidFill>
              </a:defRPr>
            </a:lvl1pPr>
          </a:lstStyle>
          <a:p>
            <a:fld id="{298ADCCA-84D9-4069-9BB0-304B67134722}" type="slidenum">
              <a:rPr lang="ja-JP" altLang="en-US" smtClean="0"/>
              <a:pPr/>
              <a:t>‹#›</a:t>
            </a:fld>
            <a:endParaRPr lang="ja-JP" altLang="en-US" dirty="0"/>
          </a:p>
        </p:txBody>
      </p:sp>
      <p:sp>
        <p:nvSpPr>
          <p:cNvPr id="12" name="正方形/長方形 11"/>
          <p:cNvSpPr/>
          <p:nvPr userDrawn="1"/>
        </p:nvSpPr>
        <p:spPr>
          <a:xfrm>
            <a:off x="1070" y="612279"/>
            <a:ext cx="10620024" cy="109573"/>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Tree>
    <p:extLst>
      <p:ext uri="{BB962C8B-B14F-4D97-AF65-F5344CB8AC3E}">
        <p14:creationId xmlns:p14="http://schemas.microsoft.com/office/powerpoint/2010/main" val="3981892876"/>
      </p:ext>
    </p:extLst>
  </p:cSld>
  <p:clrMap bg1="lt1" tx1="dk1" bg2="lt2" tx2="dk2" accent1="accent1" accent2="accent2" accent3="accent3" accent4="accent4" accent5="accent5" accent6="accent6" hlink="hlink" folHlink="folHlink"/>
  <p:sldLayoutIdLst>
    <p:sldLayoutId id="2147483650" r:id="rId1"/>
  </p:sldLayoutIdLst>
  <p:hf hdr="0" ftr="0" dt="0"/>
  <p:txStyles>
    <p:titleStyle>
      <a:lvl1pPr algn="l" defTabSz="1028700" rtl="0" eaLnBrk="1" latinLnBrk="0" hangingPunct="1">
        <a:spcBef>
          <a:spcPct val="0"/>
        </a:spcBef>
        <a:buNone/>
        <a:defRPr kumimoji="1" sz="2000" b="0" kern="1200">
          <a:solidFill>
            <a:schemeClr val="tx1">
              <a:lumMod val="85000"/>
              <a:lumOff val="15000"/>
            </a:schemeClr>
          </a:solidFill>
          <a:latin typeface="+mj-lt"/>
          <a:ea typeface="+mj-ea"/>
          <a:cs typeface="+mj-cs"/>
        </a:defRPr>
      </a:lvl1pPr>
    </p:titleStyle>
    <p:body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289" y="303215"/>
            <a:ext cx="9396412" cy="12604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289" y="1763713"/>
            <a:ext cx="9396412" cy="49911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2288" y="7008815"/>
            <a:ext cx="2435225"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E534E27E-6D7E-4986-90F5-383B460D8987}" type="datetime1">
              <a:rPr kumimoji="1" lang="ja-JP" altLang="en-US" smtClean="0"/>
              <a:t>2023/11/24</a:t>
            </a:fld>
            <a:endParaRPr kumimoji="1" lang="ja-JP" altLang="en-US"/>
          </a:p>
        </p:txBody>
      </p:sp>
      <p:sp>
        <p:nvSpPr>
          <p:cNvPr id="5" name="フッター プレースホルダー 4"/>
          <p:cNvSpPr>
            <a:spLocks noGrp="1"/>
          </p:cNvSpPr>
          <p:nvPr>
            <p:ph type="ftr" sz="quarter" idx="3"/>
          </p:nvPr>
        </p:nvSpPr>
        <p:spPr>
          <a:xfrm>
            <a:off x="3567113" y="7008815"/>
            <a:ext cx="3306762"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3475" y="7008815"/>
            <a:ext cx="2435225"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93F631A7-6AE9-4EF7-8B4B-867FEFB7037A}" type="slidenum">
              <a:rPr kumimoji="1" lang="ja-JP" altLang="en-US" smtClean="0"/>
              <a:t>‹#›</a:t>
            </a:fld>
            <a:endParaRPr kumimoji="1" lang="ja-JP" altLang="en-US"/>
          </a:p>
        </p:txBody>
      </p:sp>
    </p:spTree>
    <p:extLst>
      <p:ext uri="{BB962C8B-B14F-4D97-AF65-F5344CB8AC3E}">
        <p14:creationId xmlns:p14="http://schemas.microsoft.com/office/powerpoint/2010/main" val="760938342"/>
      </p:ext>
    </p:extLst>
  </p:cSld>
  <p:clrMap bg1="lt1" tx1="dk1" bg2="lt2" tx2="dk2" accent1="accent1" accent2="accent2" accent3="accent3" accent4="accent4" accent5="accent5" accent6="accent6" hlink="hlink" folHlink="folHlink"/>
  <p:sldLayoutIdLst>
    <p:sldLayoutId id="2147483662" r:id="rId1"/>
    <p:sldLayoutId id="2147483672"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3ABBEF9-FD1F-3082-9B66-0D08BE53A8EA}"/>
              </a:ext>
            </a:extLst>
          </p:cNvPr>
          <p:cNvSpPr/>
          <p:nvPr/>
        </p:nvSpPr>
        <p:spPr>
          <a:xfrm>
            <a:off x="562554" y="1516974"/>
            <a:ext cx="9379129" cy="4999961"/>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p:cNvSpPr>
            <a:spLocks noGrp="1"/>
          </p:cNvSpPr>
          <p:nvPr>
            <p:ph type="title"/>
          </p:nvPr>
        </p:nvSpPr>
        <p:spPr>
          <a:xfrm>
            <a:off x="-3951" y="71826"/>
            <a:ext cx="10440988" cy="628062"/>
          </a:xfrm>
          <a:noFill/>
        </p:spPr>
        <p:txBody>
          <a:bodyPr>
            <a:noAutofit/>
          </a:bodyPr>
          <a:lstStyle/>
          <a:p>
            <a:pPr>
              <a:lnSpc>
                <a:spcPts val="2200"/>
              </a:lnSpc>
            </a:pPr>
            <a:r>
              <a:rPr lang="ja-JP" altLang="en-US" b="1" dirty="0">
                <a:ea typeface="Meiryo UI" panose="020B0604030504040204" pitchFamily="50" charset="-128"/>
                <a:cs typeface="Times New Roman" panose="02020603050405020304" pitchFamily="18" charset="0"/>
              </a:rPr>
              <a:t>　　　</a:t>
            </a:r>
            <a:r>
              <a:rPr lang="ja-JP" altLang="en-US" dirty="0">
                <a:ea typeface="Meiryo UI" panose="020B0604030504040204" pitchFamily="50" charset="-128"/>
                <a:cs typeface="Times New Roman" panose="02020603050405020304" pitchFamily="18" charset="0"/>
              </a:rPr>
              <a:t>大阪府</a:t>
            </a:r>
            <a:r>
              <a:rPr lang="ja-JP" altLang="en-US" dirty="0">
                <a:effectLst/>
                <a:ea typeface="Meiryo UI" panose="020B0604030504040204" pitchFamily="50" charset="-128"/>
                <a:cs typeface="Times New Roman" panose="02020603050405020304" pitchFamily="18" charset="0"/>
              </a:rPr>
              <a:t>インターネット上における不当な差別的言動に係る</a:t>
            </a:r>
            <a:br>
              <a:rPr lang="en-US" altLang="ja-JP" dirty="0">
                <a:effectLst/>
                <a:ea typeface="Meiryo UI" panose="020B0604030504040204" pitchFamily="50" charset="-128"/>
                <a:cs typeface="Times New Roman" panose="02020603050405020304" pitchFamily="18" charset="0"/>
              </a:rPr>
            </a:br>
            <a:r>
              <a:rPr lang="en-US" altLang="ja-JP" dirty="0">
                <a:effectLst/>
                <a:ea typeface="Meiryo UI" panose="020B0604030504040204" pitchFamily="50" charset="-128"/>
                <a:cs typeface="Times New Roman" panose="02020603050405020304" pitchFamily="18" charset="0"/>
              </a:rPr>
              <a:t>     </a:t>
            </a:r>
            <a:r>
              <a:rPr lang="ja-JP" altLang="en-US" dirty="0">
                <a:ea typeface="Meiryo UI" panose="020B0604030504040204" pitchFamily="50" charset="-128"/>
                <a:cs typeface="Times New Roman" panose="02020603050405020304" pitchFamily="18" charset="0"/>
              </a:rPr>
              <a:t> 削除要請</a:t>
            </a:r>
            <a:r>
              <a:rPr lang="ja-JP" altLang="en-US" dirty="0">
                <a:effectLst/>
                <a:ea typeface="Meiryo UI" panose="020B0604030504040204" pitchFamily="50" charset="-128"/>
                <a:cs typeface="Times New Roman" panose="02020603050405020304" pitchFamily="18" charset="0"/>
              </a:rPr>
              <a:t>の基本的な考え方</a:t>
            </a:r>
            <a:r>
              <a:rPr lang="ja-JP" altLang="en-US" dirty="0"/>
              <a:t>の論点（案）</a:t>
            </a:r>
          </a:p>
        </p:txBody>
      </p:sp>
      <p:sp>
        <p:nvSpPr>
          <p:cNvPr id="8" name="コンテンツ プレースホルダー 2"/>
          <p:cNvSpPr txBox="1">
            <a:spLocks/>
          </p:cNvSpPr>
          <p:nvPr/>
        </p:nvSpPr>
        <p:spPr>
          <a:xfrm>
            <a:off x="474591" y="673124"/>
            <a:ext cx="9491807" cy="5555780"/>
          </a:xfrm>
          <a:prstGeom prst="rect">
            <a:avLst/>
          </a:prstGeom>
          <a:ln>
            <a:noFill/>
          </a:ln>
        </p:spPr>
        <p:txBody>
          <a:bodyPr vert="horz" lIns="102870" tIns="51435" rIns="104400" bIns="51435" rtlCol="0">
            <a:noAutofit/>
          </a:bodyPr>
          <a:lst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a:lstStyle>
          <a:p>
            <a:pPr algn="just">
              <a:lnSpc>
                <a:spcPts val="2000"/>
              </a:lnSpc>
              <a:spcBef>
                <a:spcPts val="0"/>
              </a:spcBef>
            </a:pPr>
            <a:r>
              <a:rPr lang="ja-JP" altLang="en-US" sz="1600" u="sng" kern="100" dirty="0">
                <a:effectLst/>
                <a:latin typeface="游明朝" panose="02020400000000000000" pitchFamily="18" charset="-128"/>
                <a:ea typeface="Meiryo UI" panose="020B0604030504040204" pitchFamily="50" charset="-128"/>
                <a:cs typeface="Times New Roman" panose="02020603050405020304" pitchFamily="18" charset="0"/>
              </a:rPr>
              <a:t>論点２　削除要請の対象外とする情報について</a:t>
            </a:r>
            <a:r>
              <a:rPr lang="ja-JP" altLang="en-US" kern="100" dirty="0">
                <a:effectLst/>
                <a:latin typeface="游明朝" panose="02020400000000000000" pitchFamily="18" charset="-128"/>
                <a:ea typeface="Meiryo UI" panose="020B0604030504040204" pitchFamily="50" charset="-128"/>
                <a:cs typeface="Times New Roman" panose="02020603050405020304" pitchFamily="18" charset="0"/>
              </a:rPr>
              <a:t>　</a:t>
            </a:r>
            <a:endParaRPr lang="en-US" altLang="ja-JP"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kern="100" dirty="0">
                <a:effectLst/>
                <a:latin typeface="游明朝" panose="02020400000000000000" pitchFamily="18" charset="-128"/>
                <a:ea typeface="Meiryo UI" panose="020B0604030504040204" pitchFamily="50" charset="-128"/>
                <a:cs typeface="Times New Roman" panose="02020603050405020304" pitchFamily="18" charset="0"/>
              </a:rPr>
              <a:t>府が実施する削除要請について、裁判手続きに移行した事案（訴訟手続準備中、係争中又は訴訟が終了した事案）の他に、対象外とすべき情報はどのようなものが考えられるか？</a:t>
            </a:r>
            <a:endParaRPr lang="en-US" altLang="ja-JP"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600"/>
              </a:spcBef>
              <a:spcAft>
                <a:spcPts val="600"/>
              </a:spcAft>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a:t>
            </a:r>
            <a:r>
              <a:rPr lang="en-US" altLang="ja-JP"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論点整理（案）</a:t>
            </a:r>
            <a:r>
              <a:rPr lang="en-US" altLang="ja-JP" kern="100" dirty="0">
                <a:latin typeface="游明朝" panose="02020400000000000000" pitchFamily="18" charset="-128"/>
                <a:ea typeface="Meiryo UI" panose="020B0604030504040204" pitchFamily="50" charset="-128"/>
                <a:cs typeface="Times New Roman" panose="02020603050405020304" pitchFamily="18" charset="0"/>
              </a:rPr>
              <a:t>】</a:t>
            </a:r>
          </a:p>
          <a:p>
            <a:pPr algn="just">
              <a:lnSpc>
                <a:spcPts val="1900"/>
              </a:lnSpc>
              <a:spcBef>
                <a:spcPts val="0"/>
              </a:spcBef>
            </a:pP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　１．</a:t>
            </a: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特定の個人に関する不当な差別的言動</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266700" indent="133350" algn="just">
              <a:lnSpc>
                <a:spcPts val="1900"/>
              </a:lnSpc>
              <a:spcBef>
                <a:spcPts val="0"/>
              </a:spcBef>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　 ・インターネット上の誹謗中傷や差別等</a:t>
            </a:r>
            <a:r>
              <a:rPr lang="ja-JP"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については、被害者自らが被害の拡大防止・回復に努め、最終的には司法の場で判断される</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こと</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が原則</a:t>
            </a:r>
            <a:r>
              <a:rPr lang="ja-JP"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a:t>
            </a:r>
            <a:endPar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・また、</a:t>
            </a:r>
            <a:r>
              <a:rPr lang="ja-JP"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不当な差別的言動</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は、</a:t>
            </a:r>
            <a:r>
              <a:rPr lang="ja-JP"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すべての人を対等の個人として尊重しようとする憲法</a:t>
            </a:r>
            <a:r>
              <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13</a:t>
            </a:r>
            <a:r>
              <a:rPr lang="ja-JP"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条・</a:t>
            </a:r>
            <a:r>
              <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14</a:t>
            </a:r>
            <a:r>
              <a:rPr lang="ja-JP"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条の理念に反する</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a:t>
            </a:r>
            <a:endPar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・このため当該原則を踏まえつつ</a:t>
            </a:r>
            <a:r>
              <a:rPr lang="ja-JP" altLang="ja-JP" sz="1200" kern="100" dirty="0">
                <a:latin typeface="游明朝" panose="02020400000000000000" pitchFamily="18" charset="-128"/>
                <a:ea typeface="Meiryo UI" panose="020B0604030504040204" pitchFamily="50" charset="-128"/>
                <a:cs typeface="Times New Roman" panose="02020603050405020304" pitchFamily="18" charset="0"/>
              </a:rPr>
              <a:t>、公共</a:t>
            </a:r>
            <a:r>
              <a:rPr lang="ja-JP"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の福祉・公益の実現という観点から、</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被害者がプロバイダ等に削除要請を行ったものの、削除されずに府へ</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対応を求める場合であって、当該情報が明らかに不当な差別的言動と認められるとき</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府がプロバイダ等に</a:t>
            </a:r>
            <a:r>
              <a:rPr lang="ja-JP"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削除要請を実施</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する。</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２</a:t>
            </a: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．当該個人により構成される集団又は府内の特定の地域に関する不当な差別的言動</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266700" indent="133350" algn="just">
              <a:lnSpc>
                <a:spcPts val="1900"/>
              </a:lnSpc>
              <a:spcBef>
                <a:spcPts val="0"/>
              </a:spcBef>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被害者に自主的な対応を助言し促すことが現実的でなく、被害者自らが被害の回復を図ることが困難と認められる</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場合であって、</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当該情報が明ら</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かに不当な差別的言動と認められるとき</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府がプロバイダ等に</a:t>
            </a:r>
            <a:r>
              <a:rPr lang="ja-JP" altLang="ja-JP" sz="1200" kern="100">
                <a:effectLst/>
                <a:latin typeface="游明朝" panose="02020400000000000000" pitchFamily="18" charset="-128"/>
                <a:ea typeface="Meiryo UI" panose="020B0604030504040204" pitchFamily="50" charset="-128"/>
                <a:cs typeface="Times New Roman" panose="02020603050405020304" pitchFamily="18" charset="0"/>
              </a:rPr>
              <a:t>削除要請を</a:t>
            </a:r>
            <a:r>
              <a:rPr lang="ja-JP"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実施</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する。</a:t>
            </a:r>
            <a:endPar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・具体的には、</a:t>
            </a:r>
            <a:r>
              <a:rPr lang="ja-JP"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当該個人により構成される集団</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又は</a:t>
            </a:r>
            <a:r>
              <a:rPr lang="ja-JP"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府内の特定の地域に関する不当な差別的言動</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が該当する。また、特定の個人であっても、デジ</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タルデバイドにより、</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自主的な対応を助言し促すことが</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困難な場合も想定される。</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３</a:t>
            </a: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．削除要請の対象外とする情報</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266700" indent="133350" algn="just">
              <a:lnSpc>
                <a:spcPts val="1900"/>
              </a:lnSpc>
              <a:spcBef>
                <a:spcPts val="0"/>
              </a:spcBef>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　・司法の場で判断されることが原則であることから、裁判手続きに移行した事案、具体的には訴訟手続準備中、係争中又は訴訟が終了した事案は</a:t>
            </a:r>
            <a:endPar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　 対象外とする。</a:t>
            </a:r>
            <a:r>
              <a:rPr lang="ja-JP" altLang="en-US" sz="1200" u="sng" kern="100" dirty="0">
                <a:latin typeface="游明朝" panose="02020400000000000000" pitchFamily="18" charset="-128"/>
                <a:ea typeface="Meiryo UI" panose="020B0604030504040204" pitchFamily="50" charset="-128"/>
                <a:cs typeface="Times New Roman" panose="02020603050405020304" pitchFamily="18" charset="0"/>
              </a:rPr>
              <a:t>その他に対象外とすべき情報としてどのようなものが考えられるか。</a:t>
            </a:r>
            <a:endParaRPr lang="en-US" altLang="ja-JP" sz="1200" u="sng" kern="100" dirty="0">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   ・例えばプロ責法の逐条解説によると、「他人の権利が不当に侵害されていると信じるに足る相当の理由があること（プロ責法第３条第２項第１</a:t>
            </a:r>
            <a:endPar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号）」の「相当の理由」に該当しない場合として、「他人を誹謗中傷する情報が流通しているが、関係役務提供者に与えられた情報だけでは当該</a:t>
            </a:r>
            <a:endPar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情報の流通に違法性</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があるのかどうかがわからず、権利侵害に該当するか否かについて、十分な調査を要する場合」や「</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電子掲示板等での議論の</a:t>
            </a:r>
            <a:endPar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際に誹謗中傷等の発言がされたが、その後も当該発言の是非等を含めて引き続き議論が行われているような場合」が例示されている。</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14" name="直線コネクタ 13"/>
          <p:cNvCxnSpPr/>
          <p:nvPr/>
        </p:nvCxnSpPr>
        <p:spPr>
          <a:xfrm>
            <a:off x="0" y="671560"/>
            <a:ext cx="1044098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フローチャート: 代替処理 6"/>
          <p:cNvSpPr/>
          <p:nvPr/>
        </p:nvSpPr>
        <p:spPr>
          <a:xfrm>
            <a:off x="9396958" y="93341"/>
            <a:ext cx="901690" cy="456261"/>
          </a:xfrm>
          <a:prstGeom prst="flowChartAlternateProcess">
            <a:avLst/>
          </a:prstGeom>
          <a:solidFill>
            <a:sysClr val="window" lastClr="FFFFFF"/>
          </a:solidFill>
          <a:ln w="25400" cap="flat" cmpd="sng" algn="ctr">
            <a:solidFill>
              <a:srgbClr val="F79646"/>
            </a:solidFill>
            <a:prstDash val="solid"/>
          </a:ln>
          <a:effectLst/>
        </p:spPr>
        <p:txBody>
          <a:bodyPr rot="0" spcFirstLastPara="0" vert="horz" wrap="square" lIns="91440" tIns="0" rIns="91440" bIns="0" numCol="1" spcCol="0" rtlCol="0" fromWordArt="0" anchor="ctr" anchorCtr="1" forceAA="0" compatLnSpc="1">
            <a:prstTxWarp prst="textNoShape">
              <a:avLst/>
            </a:prstTxWarp>
            <a:noAutofit/>
          </a:bodyPr>
          <a:lstStyle/>
          <a:p>
            <a:pPr algn="ctr">
              <a:spcAft>
                <a:spcPts val="0"/>
              </a:spcAft>
            </a:pPr>
            <a:r>
              <a:rPr lang="ja-JP" sz="1600" kern="100">
                <a:effectLst/>
                <a:latin typeface="ＭＳ 明朝" panose="02020609040205080304" pitchFamily="17" charset="-128"/>
                <a:ea typeface="UD デジタル 教科書体 NP-B" panose="02020700000000000000" pitchFamily="18" charset="-128"/>
                <a:cs typeface="Times New Roman" panose="02020603050405020304" pitchFamily="18" charset="0"/>
              </a:rPr>
              <a:t>資料</a:t>
            </a:r>
            <a:r>
              <a:rPr lang="ja-JP" altLang="en-US" sz="1600" kern="100">
                <a:effectLst/>
                <a:latin typeface="ＭＳ 明朝" panose="02020609040205080304" pitchFamily="17" charset="-128"/>
                <a:ea typeface="UD デジタル 教科書体 NP-B" panose="02020700000000000000" pitchFamily="18" charset="-128"/>
                <a:cs typeface="Times New Roman" panose="02020603050405020304" pitchFamily="18" charset="0"/>
              </a:rPr>
              <a:t>３</a:t>
            </a:r>
            <a:r>
              <a:rPr lang="en-US" sz="1600" kern="100">
                <a:effectLst/>
                <a:latin typeface="UD デジタル 教科書体 NP-B" panose="02020700000000000000" pitchFamily="18" charset="-128"/>
                <a:ea typeface="ＭＳ 明朝" panose="02020609040205080304" pitchFamily="17" charset="-128"/>
                <a:cs typeface="Times New Roman" panose="02020603050405020304" pitchFamily="18" charset="0"/>
              </a:rPr>
              <a:t> </a:t>
            </a:r>
            <a:endParaRPr 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199476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ﾒｲﾘｵ（設定）">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16403B2-46E9-4AF3-B4EF-429F9C6D29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b166c3-51d7-4b91-a2af-082d282e4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AB827C-9D66-4413-AD80-C2D205074BEA}">
  <ds:schemaRefs>
    <ds:schemaRef ds:uri="http://schemas.microsoft.com/sharepoint/v3/contenttype/forms"/>
  </ds:schemaRefs>
</ds:datastoreItem>
</file>

<file path=customXml/itemProps3.xml><?xml version="1.0" encoding="utf-8"?>
<ds:datastoreItem xmlns:ds="http://schemas.openxmlformats.org/officeDocument/2006/customXml" ds:itemID="{A1FCA63F-2BA1-4722-A761-9D5CCFA86F80}">
  <ds:schemaRefs>
    <ds:schemaRef ds:uri="http://purl.org/dc/terms/"/>
    <ds:schemaRef ds:uri="http://purl.org/dc/dcmitype/"/>
    <ds:schemaRef ds:uri="http://schemas.microsoft.com/office/2006/metadata/properties"/>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39b166c3-51d7-4b91-a2af-082d282e4f9a"/>
  </ds:schemaRefs>
</ds:datastoreItem>
</file>

<file path=docProps/app.xml><?xml version="1.0" encoding="utf-8"?>
<Properties xmlns="http://schemas.openxmlformats.org/officeDocument/2006/extended-properties" xmlns:vt="http://schemas.openxmlformats.org/officeDocument/2006/docPropsVTypes">
  <TotalTime>5472</TotalTime>
  <Words>629</Words>
  <Application>Microsoft Office PowerPoint</Application>
  <PresentationFormat>ユーザー設定</PresentationFormat>
  <Paragraphs>25</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Meiryo UI</vt:lpstr>
      <vt:lpstr>ＭＳ 明朝</vt:lpstr>
      <vt:lpstr>UD デジタル 教科書体 NP-B</vt:lpstr>
      <vt:lpstr>メイリオ</vt:lpstr>
      <vt:lpstr>游ゴシック</vt:lpstr>
      <vt:lpstr>游明朝</vt:lpstr>
      <vt:lpstr>Arial</vt:lpstr>
      <vt:lpstr>Calibri</vt:lpstr>
      <vt:lpstr>Office ​​テーマ</vt:lpstr>
      <vt:lpstr>デザインの設定</vt:lpstr>
      <vt:lpstr>　　　大阪府インターネット上における不当な差別的言動に係る       削除要請の基本的な考え方の論点（案）</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慎一</dc:creator>
  <cp:lastModifiedBy>大多　孝</cp:lastModifiedBy>
  <cp:revision>3767</cp:revision>
  <cp:lastPrinted>2023-11-24T03:28:27Z</cp:lastPrinted>
  <dcterms:created xsi:type="dcterms:W3CDTF">2014-01-23T06:20:14Z</dcterms:created>
  <dcterms:modified xsi:type="dcterms:W3CDTF">2023-11-24T03:29:30Z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