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Lst>
  <p:notesMasterIdLst>
    <p:notesMasterId r:id="rId4"/>
  </p:notesMasterIdLst>
  <p:handoutMasterIdLst>
    <p:handoutMasterId r:id="rId5"/>
  </p:handoutMasterIdLst>
  <p:sldIdLst>
    <p:sldId id="266" r:id="rId3"/>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4" autoAdjust="0"/>
    <p:restoredTop sz="94434" autoAdjust="0"/>
  </p:normalViewPr>
  <p:slideViewPr>
    <p:cSldViewPr>
      <p:cViewPr varScale="1">
        <p:scale>
          <a:sx n="78" d="100"/>
          <a:sy n="78" d="100"/>
        </p:scale>
        <p:origin x="1518" y="132"/>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2023/11/22</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2023/11/22</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25497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2023/11/22</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2023/11/22</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A95C612-B4FE-38D9-E1FA-F66F3C471361}"/>
              </a:ext>
            </a:extLst>
          </p:cNvPr>
          <p:cNvSpPr/>
          <p:nvPr/>
        </p:nvSpPr>
        <p:spPr>
          <a:xfrm>
            <a:off x="562554" y="1392011"/>
            <a:ext cx="9379129" cy="5700988"/>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115443"/>
            <a:ext cx="10440988" cy="591847"/>
          </a:xfrm>
          <a:noFill/>
        </p:spPr>
        <p:txBody>
          <a:bodyPr>
            <a:noAutofit/>
          </a:bodyPr>
          <a:lstStyle/>
          <a:p>
            <a:pPr>
              <a:lnSpc>
                <a:spcPts val="2400"/>
              </a:lnSpc>
            </a:pPr>
            <a:r>
              <a:rPr lang="en-US" altLang="ja-JP" b="1" dirty="0"/>
              <a:t>  </a:t>
            </a:r>
            <a:r>
              <a:rPr lang="ja-JP" altLang="en-US" b="1" dirty="0"/>
              <a:t>　</a:t>
            </a:r>
            <a:r>
              <a:rPr lang="ja-JP" altLang="en-US" dirty="0">
                <a:ea typeface="Meiryo UI" panose="020B0604030504040204" pitchFamily="50" charset="-128"/>
                <a:cs typeface="Times New Roman" panose="02020603050405020304" pitchFamily="18" charset="0"/>
              </a:rPr>
              <a:t>大阪府</a:t>
            </a:r>
            <a:r>
              <a:rPr lang="ja-JP" altLang="en-US" dirty="0">
                <a:effectLst/>
                <a:ea typeface="Meiryo UI" panose="020B0604030504040204" pitchFamily="50" charset="-128"/>
                <a:cs typeface="Times New Roman" panose="02020603050405020304" pitchFamily="18" charset="0"/>
              </a:rPr>
              <a:t>インターネット上における不当な差別的言動に係る</a:t>
            </a:r>
            <a:br>
              <a:rPr lang="en-US" altLang="ja-JP" dirty="0">
                <a:effectLst/>
                <a:ea typeface="Meiryo UI" panose="020B0604030504040204" pitchFamily="50" charset="-128"/>
                <a:cs typeface="Times New Roman" panose="02020603050405020304" pitchFamily="18" charset="0"/>
              </a:rPr>
            </a:br>
            <a:r>
              <a:rPr lang="en-US" altLang="ja-JP" dirty="0">
                <a:effectLst/>
                <a:ea typeface="Meiryo UI" panose="020B0604030504040204" pitchFamily="50" charset="-128"/>
                <a:cs typeface="Times New Roman" panose="02020603050405020304" pitchFamily="18" charset="0"/>
              </a:rPr>
              <a:t>     </a:t>
            </a:r>
            <a:r>
              <a:rPr lang="ja-JP" altLang="en-US" dirty="0">
                <a:effectLst/>
                <a:ea typeface="Meiryo UI" panose="020B0604030504040204" pitchFamily="50" charset="-128"/>
                <a:cs typeface="Times New Roman" panose="02020603050405020304" pitchFamily="18" charset="0"/>
              </a:rPr>
              <a:t>削除要請の基本的な考え方</a:t>
            </a:r>
            <a:r>
              <a:rPr lang="ja-JP" altLang="en-US" dirty="0"/>
              <a:t>の論点（案）</a:t>
            </a:r>
          </a:p>
        </p:txBody>
      </p:sp>
      <p:sp>
        <p:nvSpPr>
          <p:cNvPr id="8" name="コンテンツ プレースホルダー 2"/>
          <p:cNvSpPr txBox="1">
            <a:spLocks/>
          </p:cNvSpPr>
          <p:nvPr/>
        </p:nvSpPr>
        <p:spPr>
          <a:xfrm>
            <a:off x="474591" y="828303"/>
            <a:ext cx="9491807" cy="5256584"/>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u="sng" kern="100" dirty="0">
                <a:latin typeface="游明朝" panose="02020400000000000000" pitchFamily="18" charset="-128"/>
                <a:ea typeface="Meiryo UI" panose="020B0604030504040204" pitchFamily="50" charset="-128"/>
                <a:cs typeface="Times New Roman" panose="02020603050405020304" pitchFamily="18" charset="0"/>
              </a:rPr>
              <a:t>論点１　不当な差別的言動の法的性質について</a:t>
            </a:r>
            <a:endParaRPr lang="en-US" altLang="ja-JP" u="sng"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府が削除要請の対象とする不当な差別的言動の「違法性」とは</a:t>
            </a:r>
            <a:r>
              <a:rPr lang="ja-JP" altLang="en-US" sz="16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800"/>
              </a:lnSpc>
              <a:spcBef>
                <a:spcPts val="600"/>
              </a:spcBef>
              <a:spcAft>
                <a:spcPts val="600"/>
              </a:spcAft>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論点整理（案）</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p>
          <a:p>
            <a:pPr algn="just">
              <a:lnSpc>
                <a:spcPts val="1800"/>
              </a:lnSpc>
              <a:spcBef>
                <a:spcPts val="0"/>
              </a:spcBef>
            </a:pP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　１．大阪府におけるインターネット上の人権侵害事象への対応</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nSpc>
                <a:spcPts val="18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200" dirty="0">
                <a:solidFill>
                  <a:schemeClr val="tx1">
                    <a:lumMod val="95000"/>
                    <a:lumOff val="5000"/>
                  </a:schemeClr>
                </a:solidFill>
                <a:latin typeface="Meiryo UI" panose="020B0604030504040204" pitchFamily="50" charset="-128"/>
                <a:ea typeface="Meiryo UI" panose="020B0604030504040204" pitchFamily="50" charset="-128"/>
              </a:rPr>
              <a:t>インターネット上の人権侵害の解消に総合的に取り組むため、本部会で</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削除要請等の基本的な考え方を審議いただく。</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8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府の現在の主な取組み</a:t>
            </a:r>
            <a:r>
              <a:rPr lang="ja-JP" altLang="en-US" sz="1200" kern="100" dirty="0">
                <a:latin typeface="游明朝" panose="02020400000000000000" pitchFamily="18" charset="-128"/>
                <a:ea typeface="ＭＳ Ｐゴシック" panose="020B0600070205080204" pitchFamily="50" charset="-128"/>
                <a:cs typeface="Times New Roman" panose="02020603050405020304" pitchFamily="18" charset="0"/>
              </a:rPr>
              <a:t>について（</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参考資料１～３） </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a:lnSpc>
                <a:spcPts val="1800"/>
              </a:lnSpc>
              <a:spcBef>
                <a:spcPts val="0"/>
              </a:spcBef>
            </a:pPr>
            <a:r>
              <a:rPr lang="ja-JP" altLang="en-US" sz="1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国レベルの官民の主な取組み</a:t>
            </a:r>
            <a:r>
              <a:rPr lang="ja-JP" altLang="en-US" sz="1200" kern="100" dirty="0">
                <a:latin typeface="游明朝" panose="02020400000000000000" pitchFamily="18" charset="-128"/>
                <a:ea typeface="ＭＳ Ｐゴシック" panose="020B0600070205080204" pitchFamily="50" charset="-128"/>
                <a:cs typeface="Times New Roman" panose="02020603050405020304" pitchFamily="18" charset="0"/>
              </a:rPr>
              <a:t>について（</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参考資料４） </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　２</a:t>
            </a:r>
            <a:r>
              <a:rPr lang="ja-JP" altLang="ja-JP" sz="140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大阪府インターネット上の誹謗中傷や差別等の人権侵害のない社会づくり条例第２条</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一　誹謗中傷等　インターネット上において、</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不当な差別的言動（</a:t>
            </a:r>
            <a:r>
              <a:rPr lang="ja-JP" altLang="en-US" sz="900" u="sng" kern="100" dirty="0">
                <a:latin typeface="Meiryo UI" panose="020B0604030504040204" pitchFamily="50" charset="-128"/>
                <a:ea typeface="Meiryo UI" panose="020B0604030504040204" pitchFamily="50" charset="-128"/>
                <a:cs typeface="Times New Roman" panose="02020603050405020304" pitchFamily="18" charset="0"/>
              </a:rPr>
              <a:t>①</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人種、民族、信条、性別、社会的身分、門地、障害、疾病、性的指向、</a:t>
            </a:r>
            <a:endParaRPr lang="en-US" altLang="ja-JP" sz="1200"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性自認等の共通の属性を理由としてする侮辱、嫌がらせ等の言動</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又は</a:t>
            </a:r>
            <a:r>
              <a:rPr lang="ja-JP" altLang="en-US" sz="900" u="sng" kern="100" dirty="0">
                <a:latin typeface="Meiryo UI" panose="020B0604030504040204" pitchFamily="50" charset="-128"/>
                <a:ea typeface="Meiryo UI" panose="020B0604030504040204" pitchFamily="50" charset="-128"/>
                <a:cs typeface="Times New Roman" panose="02020603050405020304" pitchFamily="18" charset="0"/>
              </a:rPr>
              <a:t>②</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当該属性を理由として不当な差別的取扱いをすることを助長し、若しく</a:t>
            </a:r>
            <a:endParaRPr lang="en-US" altLang="ja-JP" sz="1200"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は誘発すると判断できる言動</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をいう。</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）等による権利を侵害する情報</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をいう。</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３</a:t>
            </a:r>
            <a:r>
              <a:rPr lang="ja-JP" altLang="ja-JP" sz="1400" kern="100" dirty="0">
                <a:effectLst/>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不当な差別的言動により侵害される権利とは具体的には何か</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800"/>
              </a:lnSpc>
              <a:spcBef>
                <a:spcPts val="0"/>
              </a:spcBef>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①共通の</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属性を理由としてする侮辱、嫌がらせ等の言動により、</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個人の社会的評価を低下させる「名誉権の侵害（名誉毀損）」</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個人の自尊心</a:t>
            </a:r>
            <a:endParaRPr lang="en-US" altLang="ja-JP" sz="1200"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を傷つける「</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名誉感情</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の侵害」</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等</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が考えられる</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②</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当該属性を理由とした不当な差別的取扱いを助長誘発する言動として、</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当該属性を無断で公開する「プライバシーの侵害」</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等が考えられる。</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不当な差別的言動の違法性は、</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名誉権、名誉感情</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及び</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プライバシー等人格権</a:t>
            </a:r>
            <a:r>
              <a:rPr lang="ja-JP" altLang="en-US" sz="1200" u="sng" kern="100" dirty="0">
                <a:effectLst/>
                <a:latin typeface="Meiryo UI" panose="020B0604030504040204" pitchFamily="50" charset="-128"/>
                <a:ea typeface="Meiryo UI" panose="020B0604030504040204" pitchFamily="50" charset="-128"/>
                <a:cs typeface="Times New Roman" panose="02020603050405020304" pitchFamily="18" charset="0"/>
              </a:rPr>
              <a:t>という権利利益を侵害すること</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にあると考えられる。</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４</a:t>
            </a:r>
            <a:r>
              <a:rPr lang="ja-JP" altLang="ja-JP" sz="1400" kern="100" dirty="0">
                <a:effectLst/>
                <a:latin typeface="游明朝" panose="02020400000000000000" pitchFamily="18" charset="-128"/>
                <a:ea typeface="Meiryo UI" panose="020B0604030504040204" pitchFamily="50" charset="-128"/>
                <a:cs typeface="Times New Roman" panose="02020603050405020304" pitchFamily="18" charset="0"/>
              </a:rPr>
              <a:t>．削除要請</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にあたって</a:t>
            </a:r>
            <a:r>
              <a:rPr lang="ja-JP" altLang="ja-JP" sz="1400" kern="100" dirty="0">
                <a:effectLst/>
                <a:latin typeface="游明朝" panose="02020400000000000000" pitchFamily="18" charset="-128"/>
                <a:ea typeface="Meiryo UI" panose="020B0604030504040204" pitchFamily="50" charset="-128"/>
                <a:cs typeface="Times New Roman" panose="02020603050405020304" pitchFamily="18" charset="0"/>
              </a:rPr>
              <a:t>の</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留意点等</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・府が実施する削除要請は、</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行政目的を実現するため、プロバイダ等に</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侵害情報の削除</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という作為</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を求める</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行政指導</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相手方に義務を課す「行政処分」ではないものの、民主主義社会において優越的地位にある「表現の自由」を一定の範囲で制限しようとする行為</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であり、</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裁量権の逸脱濫用</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とならないよう</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留意が必要</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また、特定電気通信役務提供者の損害賠償責任の制限及び発信者情報の開示に関する法律（以下「</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プロ責法」）が被害者からの申出を原則</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800"/>
              </a:lnSpc>
              <a:spcBef>
                <a:spcPts val="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としていることにも配慮が必要。</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4" name="直線コネクタ 13"/>
          <p:cNvCxnSpPr/>
          <p:nvPr/>
        </p:nvCxnSpPr>
        <p:spPr>
          <a:xfrm>
            <a:off x="0" y="704457"/>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フローチャート: 代替処理 6"/>
          <p:cNvSpPr/>
          <p:nvPr/>
        </p:nvSpPr>
        <p:spPr>
          <a:xfrm>
            <a:off x="9180934" y="159208"/>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a:effectLst/>
                <a:latin typeface="ＭＳ 明朝" panose="02020609040205080304" pitchFamily="17" charset="-128"/>
                <a:ea typeface="UD デジタル 教科書体 NP-B" panose="02020700000000000000" pitchFamily="18" charset="-128"/>
                <a:cs typeface="Times New Roman" panose="02020603050405020304" pitchFamily="18" charset="0"/>
              </a:rPr>
              <a:t>２</a:t>
            </a:r>
            <a:r>
              <a:rPr lang="en-US" sz="1600" kern="10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3" name="矢印: 下 2">
            <a:extLst>
              <a:ext uri="{FF2B5EF4-FFF2-40B4-BE49-F238E27FC236}">
                <a16:creationId xmlns:a16="http://schemas.microsoft.com/office/drawing/2014/main" id="{119A264C-1EAD-4D8E-A83E-BCF096086653}"/>
              </a:ext>
            </a:extLst>
          </p:cNvPr>
          <p:cNvSpPr/>
          <p:nvPr/>
        </p:nvSpPr>
        <p:spPr>
          <a:xfrm>
            <a:off x="2124150" y="4997147"/>
            <a:ext cx="360040" cy="178532"/>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726593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5814</TotalTime>
  <Words>553</Words>
  <Application>Microsoft Office PowerPoint</Application>
  <PresentationFormat>ユーザー設定</PresentationFormat>
  <Paragraphs>29</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Meiryo UI</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大阪府インターネット上における不当な差別的言動に係る      削除要請の基本的な考え方の論点（案）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3783</cp:revision>
  <cp:lastPrinted>2023-11-21T01:31:57Z</cp:lastPrinted>
  <dcterms:created xsi:type="dcterms:W3CDTF">2014-01-23T06:20:14Z</dcterms:created>
  <dcterms:modified xsi:type="dcterms:W3CDTF">2023-11-21T21:20:48Z</dcterms:modified>
</cp:coreProperties>
</file>