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2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187694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82738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340450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338912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427753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343658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253368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254528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204287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54663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70C71-04C8-4354-AA05-A3FB46390640}" type="datetimeFigureOut">
              <a:rPr kumimoji="1" lang="ja-JP" altLang="en-US" smtClean="0"/>
              <a:t>2023/11/21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1244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D70C71-04C8-4354-AA05-A3FB46390640}" type="datetimeFigureOut">
              <a:rPr kumimoji="1" lang="ja-JP" altLang="en-US" smtClean="0"/>
              <a:t>2023/11/21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23348-D46B-4144-A1D7-E478ACCA2B5C}" type="slidenum">
              <a:rPr kumimoji="1" lang="ja-JP" altLang="en-US" smtClean="0"/>
              <a:t>‹#›</a:t>
            </a:fld>
            <a:endParaRPr kumimoji="1" lang="ja-JP" altLang="en-US"/>
          </a:p>
        </p:txBody>
      </p:sp>
    </p:spTree>
    <p:extLst>
      <p:ext uri="{BB962C8B-B14F-4D97-AF65-F5344CB8AC3E}">
        <p14:creationId xmlns:p14="http://schemas.microsoft.com/office/powerpoint/2010/main" val="493138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35562" y="421110"/>
            <a:ext cx="5000030" cy="6394098"/>
          </a:xfrm>
          <a:prstGeom prst="rect">
            <a:avLst/>
          </a:prstGeom>
          <a:noFill/>
          <a:ln>
            <a:noFill/>
          </a:ln>
        </p:spPr>
        <p:txBody>
          <a:bodyPr wrap="square" rIns="36000" rtlCol="0">
            <a:noAutofit/>
          </a:bodyPr>
          <a:lstStyle/>
          <a:p>
            <a:r>
              <a:rPr lang="ja-JP" altLang="en-US" sz="1600" dirty="0">
                <a:latin typeface="Meiryo UI" panose="020B0604030504040204" pitchFamily="50" charset="-128"/>
                <a:ea typeface="Meiryo UI" panose="020B0604030504040204" pitchFamily="50" charset="-128"/>
              </a:rPr>
              <a:t>国の取組み</a:t>
            </a:r>
            <a:endParaRPr lang="en-US" altLang="ja-JP" sz="1600" dirty="0">
              <a:latin typeface="Meiryo UI" panose="020B0604030504040204" pitchFamily="50" charset="-128"/>
              <a:ea typeface="Meiryo UI" panose="020B0604030504040204" pitchFamily="50" charset="-128"/>
            </a:endParaRPr>
          </a:p>
          <a:p>
            <a:pPr>
              <a:spcAft>
                <a:spcPts val="600"/>
              </a:spcAft>
            </a:pPr>
            <a:r>
              <a:rPr lang="en-US" altLang="ja-JP" sz="1400" dirty="0">
                <a:latin typeface="Meiryo UI" panose="020B0604030504040204" pitchFamily="50" charset="-128"/>
                <a:ea typeface="Meiryo UI" panose="020B0604030504040204" pitchFamily="50" charset="-128"/>
              </a:rPr>
              <a:t>H13.11</a:t>
            </a:r>
            <a:r>
              <a:rPr lang="ja-JP" altLang="en-US" sz="1400" dirty="0">
                <a:latin typeface="Meiryo UI" panose="020B0604030504040204" pitchFamily="50" charset="-128"/>
                <a:ea typeface="Meiryo UI" panose="020B0604030504040204" pitchFamily="50" charset="-128"/>
              </a:rPr>
              <a:t>　　プロバイダ責任制限法成立</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（以降「プロ責法」）</a:t>
            </a:r>
            <a:endParaRPr lang="ja-JP" altLang="en-US" sz="14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・インターネット上における他人の権利を侵害する情報（名誉毀損・プラ</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イバシー侵害の書き込み、著作権侵害コンテンツなど）の流通に対応</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するため、「</a:t>
            </a:r>
            <a:r>
              <a:rPr lang="ja-JP" altLang="en-US" sz="1050" u="sng" dirty="0">
                <a:latin typeface="ＭＳ Ｐゴシック" panose="020B0600070205080204" pitchFamily="50" charset="-128"/>
                <a:ea typeface="ＭＳ Ｐゴシック" panose="020B0600070205080204" pitchFamily="50" charset="-128"/>
              </a:rPr>
              <a:t>プロバイダ等による削除等の対応促進</a:t>
            </a:r>
            <a:r>
              <a:rPr lang="ja-JP" altLang="en-US" sz="1050" dirty="0">
                <a:latin typeface="ＭＳ Ｐゴシック" panose="020B0600070205080204" pitchFamily="50" charset="-128"/>
                <a:ea typeface="ＭＳ Ｐゴシック" panose="020B0600070205080204" pitchFamily="50" charset="-128"/>
              </a:rPr>
              <a:t>」及び「</a:t>
            </a:r>
            <a:r>
              <a:rPr lang="ja-JP" altLang="en-US" sz="1050" u="sng" dirty="0">
                <a:latin typeface="ＭＳ Ｐゴシック" panose="020B0600070205080204" pitchFamily="50" charset="-128"/>
                <a:ea typeface="ＭＳ Ｐゴシック" panose="020B0600070205080204" pitchFamily="50" charset="-128"/>
              </a:rPr>
              <a:t>発信者情報</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開示請求権</a:t>
            </a:r>
            <a:r>
              <a:rPr lang="ja-JP" altLang="en-US" sz="1050" dirty="0">
                <a:latin typeface="ＭＳ Ｐゴシック" panose="020B0600070205080204" pitchFamily="50" charset="-128"/>
                <a:ea typeface="ＭＳ Ｐゴシック" panose="020B0600070205080204" pitchFamily="50" charset="-128"/>
              </a:rPr>
              <a:t>」を規定</a:t>
            </a:r>
            <a:endParaRPr lang="en-US" altLang="ja-JP" sz="1050" dirty="0">
              <a:latin typeface="ＭＳ Ｐゴシック" panose="020B0600070205080204" pitchFamily="50" charset="-128"/>
              <a:ea typeface="ＭＳ Ｐゴシック" panose="020B0600070205080204" pitchFamily="50" charset="-128"/>
            </a:endParaRPr>
          </a:p>
          <a:p>
            <a:endParaRPr lang="ja-JP" altLang="en-US" sz="1050" dirty="0">
              <a:latin typeface="ＭＳ Ｐゴシック" panose="020B0600070205080204" pitchFamily="50" charset="-128"/>
              <a:ea typeface="ＭＳ Ｐゴシック" panose="020B0600070205080204" pitchFamily="50" charset="-128"/>
            </a:endParaRPr>
          </a:p>
          <a:p>
            <a:r>
              <a:rPr lang="en-US" altLang="ja-JP" sz="1100" dirty="0">
                <a:latin typeface="Meiryo UI" panose="020B0604030504040204" pitchFamily="50" charset="-128"/>
                <a:ea typeface="Meiryo UI" panose="020B0604030504040204" pitchFamily="50" charset="-128"/>
              </a:rPr>
              <a:t>H16.10</a:t>
            </a:r>
            <a:r>
              <a:rPr lang="ja-JP" altLang="en-US" sz="1100" dirty="0">
                <a:latin typeface="Meiryo UI" panose="020B0604030504040204" pitchFamily="50" charset="-128"/>
                <a:ea typeface="Meiryo UI" panose="020B0604030504040204" pitchFamily="50" charset="-128"/>
              </a:rPr>
              <a:t>　　　　法務省が「インターネット上の人権侵害情報による人権侵犯事件に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関する処理要領について」を発出</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H21</a:t>
            </a:r>
            <a:r>
              <a:rPr lang="ja-JP" altLang="en-US" sz="1100" dirty="0">
                <a:latin typeface="Meiryo UI" panose="020B0604030504040204" pitchFamily="50" charset="-128"/>
                <a:ea typeface="Meiryo UI" panose="020B0604030504040204" pitchFamily="50" charset="-128"/>
              </a:rPr>
              <a:t>　　　　     違法・有害情報相談センター設立（総務省委託事業）</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H30.10</a:t>
            </a:r>
            <a:r>
              <a:rPr lang="ja-JP" altLang="en-US" sz="1100" dirty="0">
                <a:latin typeface="Meiryo UI" panose="020B0604030504040204" pitchFamily="50" charset="-128"/>
                <a:ea typeface="Meiryo UI" panose="020B0604030504040204" pitchFamily="50" charset="-128"/>
              </a:rPr>
              <a:t>　　  　総務省・法務省が通信関連事業者と実務者検討会を設立</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　　　プラットフォームサービスに関する研究会（総務省）に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おいてインターネット上の誹謗中傷に係る議論を開始</a:t>
            </a:r>
            <a:endParaRPr lang="en-US" altLang="ja-JP" sz="14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3.4</a:t>
            </a:r>
            <a:r>
              <a:rPr lang="ja-JP" altLang="en-US" sz="1400" dirty="0">
                <a:latin typeface="Meiryo UI" panose="020B0604030504040204" pitchFamily="50" charset="-128"/>
                <a:ea typeface="Meiryo UI" panose="020B0604030504040204" pitchFamily="50" charset="-128"/>
              </a:rPr>
              <a:t>　　　改正プロバイダ責任制限法成立（</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４</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施行）</a:t>
            </a:r>
          </a:p>
          <a:p>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・より円滑に被害者救済を図るため、</a:t>
            </a:r>
            <a:r>
              <a:rPr lang="ja-JP" altLang="en-US" sz="1050" u="sng" dirty="0">
                <a:latin typeface="ＭＳ Ｐゴシック" panose="020B0600070205080204" pitchFamily="50" charset="-128"/>
                <a:ea typeface="ＭＳ Ｐゴシック" panose="020B0600070205080204" pitchFamily="50" charset="-128"/>
              </a:rPr>
              <a:t>発信者情報開示について新たな裁</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判手続（非訟手続）を創設</a:t>
            </a:r>
            <a:r>
              <a:rPr lang="ja-JP" altLang="en-US" sz="1050" dirty="0">
                <a:latin typeface="ＭＳ Ｐゴシック" panose="020B0600070205080204" pitchFamily="50" charset="-128"/>
                <a:ea typeface="ＭＳ Ｐゴシック" panose="020B0600070205080204" pitchFamily="50" charset="-128"/>
              </a:rPr>
              <a:t>するなど制度的な見直しを実施</a:t>
            </a: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4.5</a:t>
            </a:r>
            <a:r>
              <a:rPr lang="ja-JP" altLang="en-US" sz="1400" dirty="0">
                <a:latin typeface="Meiryo UI" panose="020B0604030504040204" pitchFamily="50" charset="-128"/>
                <a:ea typeface="Meiryo UI" panose="020B0604030504040204" pitchFamily="50" charset="-128"/>
              </a:rPr>
              <a:t>　　　インターネット上の誹謗中傷をめぐる法的問題に関する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有識者検討会取りまとめ</a:t>
            </a:r>
            <a:r>
              <a:rPr lang="ja-JP" altLang="en-US" sz="1100" dirty="0">
                <a:latin typeface="Meiryo UI" panose="020B0604030504040204" pitchFamily="50" charset="-128"/>
                <a:ea typeface="Meiryo UI" panose="020B0604030504040204" pitchFamily="50" charset="-128"/>
              </a:rPr>
              <a:t>（以降「検討会取りまとめ」）</a:t>
            </a:r>
            <a:endParaRPr lang="en-US" altLang="ja-JP" sz="14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・令和３年４月、（公社）商事法務研究会に同検討会が設けられ、法務省、</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総務省及び最高裁判所が関係行政機関として参加。</a:t>
            </a:r>
            <a:r>
              <a:rPr lang="ja-JP" altLang="en-US" sz="1050" u="sng" dirty="0">
                <a:latin typeface="ＭＳ Ｐゴシック" panose="020B0600070205080204" pitchFamily="50" charset="-128"/>
                <a:ea typeface="ＭＳ Ｐゴシック" panose="020B0600070205080204" pitchFamily="50" charset="-128"/>
              </a:rPr>
              <a:t>法務省の人権擁</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護機関やプロバイダ等が行う誹謗中傷の投稿の削除に資するよう、法</a:t>
            </a:r>
            <a:endParaRPr lang="en-US" altLang="ja-JP" sz="1050" u="sng" dirty="0">
              <a:latin typeface="ＭＳ Ｐゴシック" panose="020B0600070205080204" pitchFamily="50" charset="-128"/>
              <a:ea typeface="ＭＳ Ｐゴシック" panose="020B0600070205080204" pitchFamily="50" charset="-128"/>
            </a:endParaRPr>
          </a:p>
          <a:p>
            <a:r>
              <a:rPr lang="en-US" altLang="ja-JP"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的問題の整理・検討を行った</a:t>
            </a:r>
          </a:p>
          <a:p>
            <a:pPr>
              <a:spcBef>
                <a:spcPts val="600"/>
              </a:spcBef>
            </a:pPr>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６　　 改正刑法成立（</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４</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７施行）</a:t>
            </a:r>
            <a:endParaRPr lang="en-US" altLang="ja-JP" sz="11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a:t>
            </a:r>
            <a:r>
              <a:rPr lang="ja-JP" altLang="en-US" sz="1050" u="sng" dirty="0">
                <a:latin typeface="ＭＳ Ｐゴシック" panose="020B0600070205080204" pitchFamily="50" charset="-128"/>
                <a:ea typeface="ＭＳ Ｐゴシック" panose="020B0600070205080204" pitchFamily="50" charset="-128"/>
              </a:rPr>
              <a:t>侮辱罪の法定刑が</a:t>
            </a:r>
            <a:r>
              <a:rPr lang="ja-JP" altLang="en-US" sz="1050" dirty="0">
                <a:latin typeface="ＭＳ Ｐゴシック" panose="020B0600070205080204" pitchFamily="50" charset="-128"/>
                <a:ea typeface="ＭＳ Ｐゴシック" panose="020B0600070205080204" pitchFamily="50" charset="-128"/>
              </a:rPr>
              <a:t>「拘留又は科料」から</a:t>
            </a:r>
            <a:r>
              <a:rPr lang="ja-JP" altLang="en-US" sz="1050" u="sng" dirty="0">
                <a:latin typeface="ＭＳ Ｐゴシック" panose="020B0600070205080204" pitchFamily="50" charset="-128"/>
                <a:ea typeface="ＭＳ Ｐゴシック" panose="020B0600070205080204" pitchFamily="50" charset="-128"/>
              </a:rPr>
              <a:t>「１年以下の懲役若しくは禁錮</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若しくは３０万円以下の罰金又は拘留若しくは科料」に引き上げ</a:t>
            </a:r>
            <a:endParaRPr lang="en-US" altLang="ja-JP" sz="1100" u="sng" dirty="0">
              <a:latin typeface="Meiryo UI" panose="020B0604030504040204" pitchFamily="50" charset="-128"/>
              <a:ea typeface="Meiryo UI" panose="020B0604030504040204" pitchFamily="50" charset="-128"/>
            </a:endParaRPr>
          </a:p>
          <a:p>
            <a:pPr>
              <a:spcBef>
                <a:spcPts val="600"/>
              </a:spcBef>
            </a:pPr>
            <a:r>
              <a:rPr lang="ja-JP" altLang="en-US" sz="1100" dirty="0">
                <a:latin typeface="Meiryo UI" panose="020B0604030504040204" pitchFamily="50" charset="-128"/>
                <a:ea typeface="Meiryo UI" panose="020B0604030504040204" pitchFamily="50" charset="-128"/>
              </a:rPr>
              <a:t>Ｒ</a:t>
            </a:r>
            <a:r>
              <a:rPr lang="en-US" altLang="ja-JP" sz="1100" dirty="0">
                <a:latin typeface="Meiryo UI" panose="020B0604030504040204" pitchFamily="50" charset="-128"/>
                <a:ea typeface="Meiryo UI" panose="020B0604030504040204" pitchFamily="50" charset="-128"/>
              </a:rPr>
              <a:t>4.12</a:t>
            </a:r>
            <a:r>
              <a:rPr lang="ja-JP" altLang="en-US" sz="1100" dirty="0">
                <a:latin typeface="Meiryo UI" panose="020B0604030504040204" pitchFamily="50" charset="-128"/>
                <a:ea typeface="Meiryo UI" panose="020B0604030504040204" pitchFamily="50" charset="-128"/>
              </a:rPr>
              <a:t>　　  上記研究会に、誹謗中傷等の違法・有害情報への対策に関する</a:t>
            </a:r>
            <a:r>
              <a:rPr lang="en-US" altLang="ja-JP" sz="1100" dirty="0">
                <a:latin typeface="Meiryo UI" panose="020B0604030504040204" pitchFamily="50" charset="-128"/>
                <a:ea typeface="Meiryo UI" panose="020B0604030504040204" pitchFamily="50" charset="-128"/>
              </a:rPr>
              <a:t>WG</a:t>
            </a:r>
            <a:r>
              <a:rPr lang="ja-JP" altLang="en-US" sz="1100" dirty="0">
                <a:latin typeface="Meiryo UI" panose="020B0604030504040204" pitchFamily="50" charset="-128"/>
                <a:ea typeface="Meiryo UI" panose="020B0604030504040204" pitchFamily="50" charset="-128"/>
              </a:rPr>
              <a:t>設置</a:t>
            </a:r>
            <a:endParaRPr kumimoji="1" lang="ja-JP" altLang="en-US" sz="11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400" y="17625"/>
            <a:ext cx="12192000" cy="400110"/>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 　インターネット上の誹謗中傷等への対策に関する官民の主な取組み</a:t>
            </a:r>
            <a:endParaRPr kumimoji="1" lang="ja-JP" altLang="en-US" sz="20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438383" y="444155"/>
            <a:ext cx="1496954" cy="5895285"/>
          </a:xfrm>
          <a:prstGeom prst="rect">
            <a:avLst/>
          </a:prstGeom>
          <a:noFill/>
        </p:spPr>
        <p:txBody>
          <a:bodyPr wrap="square" lIns="0" rIns="72000" rtlCol="0">
            <a:noAutofit/>
          </a:bodyPr>
          <a:lstStyle/>
          <a:p>
            <a:pPr>
              <a:spcAft>
                <a:spcPts val="600"/>
              </a:spcAft>
            </a:pPr>
            <a:r>
              <a:rPr lang="ja-JP" altLang="en-US" sz="1600" dirty="0">
                <a:latin typeface="Meiryo UI" panose="020B0604030504040204" pitchFamily="50" charset="-128"/>
                <a:ea typeface="Meiryo UI" panose="020B0604030504040204" pitchFamily="50" charset="-128"/>
              </a:rPr>
              <a:t>その他の出来事</a:t>
            </a:r>
            <a:endParaRPr lang="en-US" altLang="ja-JP" sz="16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H19</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YouTube</a:t>
            </a:r>
          </a:p>
          <a:p>
            <a:r>
              <a:rPr lang="ja-JP" altLang="en-US" sz="1100" dirty="0">
                <a:latin typeface="Meiryo UI" panose="020B0604030504040204" pitchFamily="50" charset="-128"/>
                <a:ea typeface="Meiryo UI" panose="020B0604030504040204" pitchFamily="50" charset="-128"/>
              </a:rPr>
              <a:t>　　　　サービス開始</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H20</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Twitter</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Facebook</a:t>
            </a:r>
          </a:p>
          <a:p>
            <a:r>
              <a:rPr lang="ja-JP" altLang="en-US" sz="1100" dirty="0">
                <a:latin typeface="Meiryo UI" panose="020B0604030504040204" pitchFamily="50" charset="-128"/>
                <a:ea typeface="Meiryo UI" panose="020B0604030504040204" pitchFamily="50" charset="-128"/>
              </a:rPr>
              <a:t>　　　　サービス開始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Ｈ</a:t>
            </a:r>
            <a:r>
              <a:rPr lang="en-US" altLang="ja-JP" sz="1100" dirty="0">
                <a:latin typeface="Meiryo UI" panose="020B0604030504040204" pitchFamily="50" charset="-128"/>
                <a:ea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Instagram</a:t>
            </a:r>
          </a:p>
          <a:p>
            <a:r>
              <a:rPr lang="ja-JP" altLang="en-US" sz="1100" dirty="0">
                <a:latin typeface="Meiryo UI" panose="020B0604030504040204" pitchFamily="50" charset="-128"/>
                <a:ea typeface="Meiryo UI" panose="020B0604030504040204" pitchFamily="50" charset="-128"/>
              </a:rPr>
              <a:t>　　　　サービス開始</a:t>
            </a:r>
            <a:endParaRPr lang="en-US" altLang="ja-JP" sz="11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 テラスハウス</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事件</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0" y="421109"/>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5403244" y="428318"/>
            <a:ext cx="5000030" cy="6272064"/>
          </a:xfrm>
          <a:prstGeom prst="rect">
            <a:avLst/>
          </a:prstGeom>
          <a:noFill/>
        </p:spPr>
        <p:txBody>
          <a:bodyPr wrap="square" rtlCol="0">
            <a:noAutofit/>
          </a:bodyPr>
          <a:lstStyle/>
          <a:p>
            <a:pPr>
              <a:spcAft>
                <a:spcPts val="600"/>
              </a:spcAft>
            </a:pPr>
            <a:r>
              <a:rPr kumimoji="1" lang="ja-JP" altLang="en-US" sz="1600" dirty="0">
                <a:latin typeface="Meiryo UI" panose="020B0604030504040204" pitchFamily="50" charset="-128"/>
                <a:ea typeface="Meiryo UI" panose="020B0604030504040204" pitchFamily="50" charset="-128"/>
              </a:rPr>
              <a:t>民間（業界団体）の取組み</a:t>
            </a:r>
            <a:endParaRPr kumimoji="1" lang="en-US" altLang="ja-JP" sz="16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H14.5</a:t>
            </a:r>
            <a:r>
              <a:rPr lang="ja-JP" altLang="en-US" sz="1400" dirty="0">
                <a:latin typeface="Meiryo UI" panose="020B0604030504040204" pitchFamily="50" charset="-128"/>
                <a:ea typeface="Meiryo UI" panose="020B0604030504040204" pitchFamily="50" charset="-128"/>
              </a:rPr>
              <a:t>　　プロバイダ責任制限法名誉毀損・プライバシー関係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ガイドライン策定（初版）</a:t>
            </a:r>
          </a:p>
          <a:p>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・インターネット上の</a:t>
            </a:r>
            <a:r>
              <a:rPr lang="ja-JP" altLang="en-US" sz="1050" u="sng" dirty="0">
                <a:latin typeface="ＭＳ Ｐゴシック" panose="020B0600070205080204" pitchFamily="50" charset="-128"/>
                <a:ea typeface="ＭＳ Ｐゴシック" panose="020B0600070205080204" pitchFamily="50" charset="-128"/>
              </a:rPr>
              <a:t>名誉毀損・プライバシー侵害に関する実務上の行動</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指針</a:t>
            </a:r>
            <a:r>
              <a:rPr lang="ja-JP" altLang="en-US" sz="1050" dirty="0">
                <a:latin typeface="ＭＳ Ｐゴシック" panose="020B0600070205080204" pitchFamily="50" charset="-128"/>
                <a:ea typeface="ＭＳ Ｐゴシック" panose="020B0600070205080204" pitchFamily="50" charset="-128"/>
              </a:rPr>
              <a:t>となるガイドラインを、「プロバイダ責任制限法ガイドライン等検討協</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議会（業界団体や権利者団体等で構成）」が策定</a:t>
            </a:r>
            <a:endParaRPr lang="en-US" altLang="ja-JP" sz="1050" dirty="0">
              <a:latin typeface="ＭＳ Ｐゴシック" panose="020B0600070205080204" pitchFamily="50" charset="-128"/>
              <a:ea typeface="ＭＳ Ｐゴシック" panose="020B0600070205080204" pitchFamily="50" charset="-128"/>
            </a:endParaRPr>
          </a:p>
          <a:p>
            <a:endParaRPr lang="ja-JP" altLang="en-US" sz="1050" dirty="0">
              <a:latin typeface="ＭＳ Ｐゴシック" panose="020B0600070205080204" pitchFamily="50" charset="-128"/>
              <a:ea typeface="ＭＳ Ｐゴシック" panose="020B0600070205080204" pitchFamily="50" charset="-128"/>
            </a:endParaRPr>
          </a:p>
          <a:p>
            <a:r>
              <a:rPr lang="en-US" altLang="ja-JP" sz="1400" dirty="0">
                <a:latin typeface="Meiryo UI" panose="020B0604030504040204" pitchFamily="50" charset="-128"/>
                <a:ea typeface="Meiryo UI" panose="020B0604030504040204" pitchFamily="50" charset="-128"/>
              </a:rPr>
              <a:t>H18.11</a:t>
            </a:r>
            <a:r>
              <a:rPr lang="ja-JP" altLang="en-US" sz="1400" dirty="0">
                <a:latin typeface="Meiryo UI" panose="020B0604030504040204" pitchFamily="50" charset="-128"/>
                <a:ea typeface="Meiryo UI" panose="020B0604030504040204" pitchFamily="50" charset="-128"/>
              </a:rPr>
              <a:t>　違法・有害情報への対応等に関する契約約款モデル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条項策定</a:t>
            </a:r>
            <a:r>
              <a:rPr lang="ja-JP" altLang="en-US" sz="1100" dirty="0">
                <a:latin typeface="Meiryo UI" panose="020B0604030504040204" pitchFamily="50" charset="-128"/>
                <a:ea typeface="Meiryo UI" panose="020B0604030504040204" pitchFamily="50" charset="-128"/>
              </a:rPr>
              <a:t>（以降「契約約款モデル条項」）</a:t>
            </a:r>
            <a:endParaRPr lang="ja-JP" altLang="en-US" sz="14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・モデル約款を示すことにより、各社における約款・利用規約等の整備を</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促し、</a:t>
            </a:r>
            <a:r>
              <a:rPr lang="ja-JP" altLang="en-US" sz="1050" u="sng" dirty="0">
                <a:latin typeface="ＭＳ Ｐゴシック" panose="020B0600070205080204" pitchFamily="50" charset="-128"/>
                <a:ea typeface="ＭＳ Ｐゴシック" panose="020B0600070205080204" pitchFamily="50" charset="-128"/>
              </a:rPr>
              <a:t>電子掲示板の管理者等による、</a:t>
            </a:r>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契約等に基づく違法有害情報へ</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の対応を支援</a:t>
            </a:r>
            <a:r>
              <a:rPr lang="ja-JP" altLang="en-US" sz="1050" dirty="0">
                <a:latin typeface="ＭＳ Ｐゴシック" panose="020B0600070205080204" pitchFamily="50" charset="-128"/>
                <a:ea typeface="ＭＳ Ｐゴシック" panose="020B0600070205080204" pitchFamily="50" charset="-128"/>
              </a:rPr>
              <a:t>するため、「違法情報等対応連絡会（通信関連４事業者</a:t>
            </a:r>
            <a:endParaRPr lang="en-US" altLang="ja-JP" sz="1050"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団体で構成）」が策定</a:t>
            </a:r>
            <a:endParaRPr lang="en-US" altLang="ja-JP" sz="1050" dirty="0">
              <a:latin typeface="ＭＳ Ｐゴシック" panose="020B0600070205080204" pitchFamily="50" charset="-128"/>
              <a:ea typeface="ＭＳ Ｐゴシック" panose="020B0600070205080204" pitchFamily="50" charset="-128"/>
            </a:endParaRPr>
          </a:p>
          <a:p>
            <a:endParaRPr lang="ja-JP" altLang="en-US" sz="1050" dirty="0">
              <a:latin typeface="ＭＳ Ｐゴシック" panose="020B0600070205080204" pitchFamily="50" charset="-128"/>
              <a:ea typeface="ＭＳ Ｐゴシック" panose="020B0600070205080204" pitchFamily="50" charset="-128"/>
            </a:endParaRPr>
          </a:p>
          <a:p>
            <a:r>
              <a:rPr lang="en-US" altLang="ja-JP" sz="1100" dirty="0">
                <a:latin typeface="Meiryo UI" panose="020B0604030504040204" pitchFamily="50" charset="-128"/>
                <a:ea typeface="Meiryo UI" panose="020B0604030504040204" pitchFamily="50" charset="-128"/>
              </a:rPr>
              <a:t>H25.11</a:t>
            </a:r>
            <a:r>
              <a:rPr lang="ja-JP" altLang="en-US" sz="1100" dirty="0">
                <a:latin typeface="Meiryo UI" panose="020B0604030504040204" pitchFamily="50" charset="-128"/>
                <a:ea typeface="Meiryo UI" panose="020B0604030504040204" pitchFamily="50" charset="-128"/>
              </a:rPr>
              <a:t>　　  セーフライン開始（（一社）セーファーインターネット協会）</a:t>
            </a:r>
            <a:endParaRPr lang="en-US" altLang="ja-JP" sz="11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６ 業界団体による緊急声明の発出等</a:t>
            </a:r>
            <a:endParaRPr lang="en-US" altLang="ja-JP" sz="1400" dirty="0">
              <a:latin typeface="Meiryo UI" panose="020B0604030504040204" pitchFamily="50" charset="-128"/>
              <a:ea typeface="Meiryo UI" panose="020B0604030504040204" pitchFamily="50" charset="-128"/>
            </a:endParaRPr>
          </a:p>
          <a:p>
            <a:pPr algn="l"/>
            <a:r>
              <a:rPr lang="ja-JP" altLang="en-US" sz="1200" dirty="0">
                <a:latin typeface="ＭＳ Ｐゴシック" panose="020B0600070205080204" pitchFamily="50" charset="-128"/>
                <a:ea typeface="ＭＳ Ｐゴシック" panose="020B0600070205080204" pitchFamily="50" charset="-128"/>
              </a:rPr>
              <a:t>     　　　　　</a:t>
            </a:r>
            <a:r>
              <a:rPr lang="ja-JP" altLang="en-US" sz="1050" dirty="0">
                <a:latin typeface="ＭＳ Ｐゴシック" panose="020B0600070205080204" pitchFamily="50" charset="-128"/>
                <a:ea typeface="ＭＳ Ｐゴシック" panose="020B0600070205080204" pitchFamily="50" charset="-128"/>
              </a:rPr>
              <a:t>・誹謗中傷問題に対する緊急声明や</a:t>
            </a:r>
            <a:r>
              <a:rPr lang="ja-JP" altLang="en-US" sz="1050" b="0" i="0" u="none" strike="noStrike" baseline="0" dirty="0">
                <a:solidFill>
                  <a:srgbClr val="000000"/>
                </a:solidFill>
                <a:latin typeface="ＭＳ Ｐゴシック" panose="020B0600070205080204" pitchFamily="50" charset="-128"/>
                <a:ea typeface="ＭＳ Ｐゴシック" panose="020B0600070205080204" pitchFamily="50" charset="-128"/>
              </a:rPr>
              <a:t>「誹謗中傷ホットライン（（一社）</a:t>
            </a:r>
            <a:endParaRPr lang="en-US" altLang="ja-JP" sz="105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pPr algn="l"/>
            <a:r>
              <a:rPr lang="ja-JP" altLang="en-US" sz="1050" dirty="0">
                <a:solidFill>
                  <a:srgbClr val="000000"/>
                </a:solidFill>
                <a:latin typeface="ＭＳ Ｐゴシック" panose="020B0600070205080204" pitchFamily="50" charset="-128"/>
                <a:ea typeface="ＭＳ Ｐゴシック" panose="020B0600070205080204" pitchFamily="50" charset="-128"/>
              </a:rPr>
              <a:t>　　　　　　　　　</a:t>
            </a:r>
            <a:r>
              <a:rPr lang="ja-JP" altLang="en-US" sz="1050" b="0" i="0" u="none" strike="noStrike" baseline="0" dirty="0">
                <a:solidFill>
                  <a:srgbClr val="000000"/>
                </a:solidFill>
                <a:latin typeface="ＭＳ Ｐゴシック" panose="020B0600070205080204" pitchFamily="50" charset="-128"/>
                <a:ea typeface="ＭＳ Ｐゴシック" panose="020B0600070205080204" pitchFamily="50" charset="-128"/>
              </a:rPr>
              <a:t>セーファーインターネット協会）」の立上げ</a:t>
            </a:r>
            <a:endParaRPr lang="en-US" altLang="ja-JP" sz="1050" dirty="0">
              <a:solidFill>
                <a:srgbClr val="000000"/>
              </a:solidFill>
              <a:latin typeface="ＭＳ Ｐゴシック" panose="020B0600070205080204" pitchFamily="50" charset="-128"/>
              <a:ea typeface="ＭＳ Ｐゴシック" panose="020B0600070205080204" pitchFamily="50" charset="-128"/>
            </a:endParaRPr>
          </a:p>
          <a:p>
            <a:pPr algn="l">
              <a:spcBef>
                <a:spcPts val="300"/>
              </a:spcBef>
            </a:pPr>
            <a:r>
              <a:rPr lang="ja-JP" altLang="en-US" sz="1400" dirty="0">
                <a:latin typeface="Meiryo UI" panose="020B0604030504040204" pitchFamily="50" charset="-128"/>
                <a:ea typeface="Meiryo UI" panose="020B0604030504040204" pitchFamily="50" charset="-128"/>
              </a:rPr>
              <a:t>Ｒ</a:t>
            </a:r>
            <a:r>
              <a:rPr lang="en-US" altLang="ja-JP" sz="1400" dirty="0">
                <a:latin typeface="Meiryo UI" panose="020B0604030504040204" pitchFamily="50" charset="-128"/>
                <a:ea typeface="Meiryo UI" panose="020B0604030504040204" pitchFamily="50" charset="-128"/>
              </a:rPr>
              <a:t>3.4</a:t>
            </a:r>
            <a:r>
              <a:rPr lang="ja-JP" altLang="en-US" sz="1400" dirty="0">
                <a:latin typeface="Meiryo UI" panose="020B0604030504040204" pitchFamily="50" charset="-128"/>
                <a:ea typeface="Meiryo UI" panose="020B0604030504040204" pitchFamily="50" charset="-128"/>
              </a:rPr>
              <a:t>　　権利侵害明白性ガイドライン策定</a:t>
            </a:r>
            <a:r>
              <a:rPr lang="ja-JP" altLang="en-US" sz="1100" dirty="0">
                <a:latin typeface="Meiryo UI" panose="020B0604030504040204" pitchFamily="50" charset="-128"/>
                <a:ea typeface="Meiryo UI" panose="020B0604030504040204" pitchFamily="50" charset="-128"/>
              </a:rPr>
              <a:t>（以降プロバイダ責任制限法</a:t>
            </a:r>
            <a:endParaRPr lang="en-US" altLang="ja-JP" sz="1100" dirty="0">
              <a:latin typeface="Meiryo UI" panose="020B0604030504040204" pitchFamily="50" charset="-128"/>
              <a:ea typeface="Meiryo UI" panose="020B0604030504040204" pitchFamily="50" charset="-128"/>
            </a:endParaRPr>
          </a:p>
          <a:p>
            <a:pPr algn="l"/>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名誉毀損・プライバシー関係ガイドラインと合わせて「ガイドライン」）</a:t>
            </a:r>
            <a:endParaRPr lang="en-US" altLang="ja-JP" sz="11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　　　　　　　</a:t>
            </a:r>
            <a:r>
              <a:rPr lang="ja-JP" altLang="en-US" sz="1050" dirty="0">
                <a:latin typeface="ＭＳ Ｐゴシック" panose="020B0600070205080204" pitchFamily="50" charset="-128"/>
                <a:ea typeface="ＭＳ Ｐゴシック" panose="020B0600070205080204" pitchFamily="50" charset="-128"/>
              </a:rPr>
              <a:t>・プロバイダによる発信者情報の任意開示促進に向け、</a:t>
            </a:r>
            <a:r>
              <a:rPr lang="ja-JP" altLang="en-US" sz="1050" u="sng" dirty="0">
                <a:latin typeface="ＭＳ Ｐゴシック" panose="020B0600070205080204" pitchFamily="50" charset="-128"/>
                <a:ea typeface="ＭＳ Ｐゴシック" panose="020B0600070205080204" pitchFamily="50" charset="-128"/>
              </a:rPr>
              <a:t>プロバイダにとっ</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て権利侵害が明白であると比較的容易に判断できる類型について方向</a:t>
            </a:r>
            <a:endParaRPr lang="en-US" altLang="ja-JP" sz="1050" u="sng" dirty="0">
              <a:latin typeface="ＭＳ Ｐゴシック" panose="020B0600070205080204" pitchFamily="50" charset="-128"/>
              <a:ea typeface="ＭＳ Ｐゴシック" panose="020B0600070205080204" pitchFamily="50" charset="-128"/>
            </a:endParaRPr>
          </a:p>
          <a:p>
            <a:r>
              <a:rPr lang="ja-JP" altLang="en-US" sz="1050" dirty="0">
                <a:latin typeface="ＭＳ Ｐゴシック" panose="020B0600070205080204" pitchFamily="50" charset="-128"/>
                <a:ea typeface="ＭＳ Ｐゴシック" panose="020B0600070205080204" pitchFamily="50" charset="-128"/>
              </a:rPr>
              <a:t>　　　　　　　　　</a:t>
            </a:r>
            <a:r>
              <a:rPr lang="ja-JP" altLang="en-US" sz="1050" u="sng" dirty="0">
                <a:latin typeface="ＭＳ Ｐゴシック" panose="020B0600070205080204" pitchFamily="50" charset="-128"/>
                <a:ea typeface="ＭＳ Ｐゴシック" panose="020B0600070205080204" pitchFamily="50" charset="-128"/>
              </a:rPr>
              <a:t>性を示す</a:t>
            </a:r>
            <a:r>
              <a:rPr lang="ja-JP" altLang="en-US" sz="1050" dirty="0">
                <a:latin typeface="ＭＳ Ｐゴシック" panose="020B0600070205080204" pitchFamily="50" charset="-128"/>
                <a:ea typeface="ＭＳ Ｐゴシック" panose="020B0600070205080204" pitchFamily="50" charset="-128"/>
              </a:rPr>
              <a:t>ため、（一社）セーファーインターネット協会が策定</a:t>
            </a:r>
            <a:endParaRPr lang="en-US" altLang="ja-JP" sz="1050" dirty="0">
              <a:latin typeface="Meiryo UI" panose="020B0604030504040204" pitchFamily="50" charset="-128"/>
              <a:ea typeface="Meiryo UI" panose="020B0604030504040204" pitchFamily="50" charset="-128"/>
            </a:endParaRPr>
          </a:p>
          <a:p>
            <a:pPr>
              <a:spcBef>
                <a:spcPts val="600"/>
              </a:spcBef>
            </a:pPr>
            <a:endParaRPr lang="en-US" altLang="ja-JP" sz="1100" dirty="0">
              <a:latin typeface="Meiryo UI" panose="020B0604030504040204" pitchFamily="50" charset="-128"/>
              <a:ea typeface="Meiryo UI" panose="020B0604030504040204" pitchFamily="50" charset="-128"/>
            </a:endParaRPr>
          </a:p>
          <a:p>
            <a:pPr>
              <a:spcBef>
                <a:spcPts val="600"/>
              </a:spcBef>
            </a:pPr>
            <a:endParaRPr lang="en-US" altLang="ja-JP" sz="1100" dirty="0">
              <a:latin typeface="Meiryo UI" panose="020B0604030504040204" pitchFamily="50" charset="-128"/>
              <a:ea typeface="Meiryo UI" panose="020B0604030504040204" pitchFamily="50" charset="-128"/>
            </a:endParaRPr>
          </a:p>
          <a:p>
            <a:pPr>
              <a:spcBef>
                <a:spcPts val="600"/>
              </a:spcBef>
            </a:pPr>
            <a:endParaRPr lang="en-US" altLang="ja-JP" sz="1100" dirty="0">
              <a:latin typeface="Meiryo UI" panose="020B0604030504040204" pitchFamily="50" charset="-128"/>
              <a:ea typeface="Meiryo UI" panose="020B0604030504040204" pitchFamily="50" charset="-128"/>
            </a:endParaRPr>
          </a:p>
          <a:p>
            <a:pPr>
              <a:spcBef>
                <a:spcPts val="600"/>
              </a:spcBef>
            </a:pP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Ｒ</a:t>
            </a:r>
            <a:r>
              <a:rPr lang="en-US" altLang="ja-JP" sz="1100" dirty="0">
                <a:latin typeface="Meiryo UI" panose="020B0604030504040204" pitchFamily="50" charset="-128"/>
                <a:ea typeface="Meiryo UI" panose="020B0604030504040204" pitchFamily="50" charset="-128"/>
              </a:rPr>
              <a:t>4.6</a:t>
            </a:r>
            <a:r>
              <a:rPr lang="ja-JP" altLang="en-US" sz="1100" dirty="0">
                <a:latin typeface="Meiryo UI" panose="020B0604030504040204" pitchFamily="50" charset="-128"/>
                <a:ea typeface="Meiryo UI" panose="020B0604030504040204" pitchFamily="50" charset="-128"/>
              </a:rPr>
              <a:t>　　プロバイダ責任制限法名誉毀損・プライバシー関係ガイドライン改定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（第６版）</a:t>
            </a:r>
            <a:endParaRPr lang="ja-JP" altLang="en-US" sz="10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cxnSp>
        <p:nvCxnSpPr>
          <p:cNvPr id="3" name="直線コネクタ 2"/>
          <p:cNvCxnSpPr>
            <a:cxnSpLocks/>
          </p:cNvCxnSpPr>
          <p:nvPr/>
        </p:nvCxnSpPr>
        <p:spPr>
          <a:xfrm>
            <a:off x="5380493" y="595719"/>
            <a:ext cx="0" cy="60784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a:cxnSpLocks/>
          </p:cNvCxnSpPr>
          <p:nvPr/>
        </p:nvCxnSpPr>
        <p:spPr>
          <a:xfrm>
            <a:off x="10350851" y="624295"/>
            <a:ext cx="0" cy="6016271"/>
          </a:xfrm>
          <a:prstGeom prst="line">
            <a:avLst/>
          </a:prstGeom>
        </p:spPr>
        <p:style>
          <a:lnRef idx="1">
            <a:schemeClr val="accent1"/>
          </a:lnRef>
          <a:fillRef idx="0">
            <a:schemeClr val="accent1"/>
          </a:fillRef>
          <a:effectRef idx="0">
            <a:schemeClr val="accent1"/>
          </a:effectRef>
          <a:fontRef idx="minor">
            <a:schemeClr val="tx1"/>
          </a:fontRef>
        </p:style>
      </p:cxnSp>
      <p:sp>
        <p:nvSpPr>
          <p:cNvPr id="12" name="フローチャート: 代替処理 11"/>
          <p:cNvSpPr/>
          <p:nvPr/>
        </p:nvSpPr>
        <p:spPr>
          <a:xfrm>
            <a:off x="10653778" y="55984"/>
            <a:ext cx="1414637" cy="311629"/>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参考</a:t>
            </a: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４</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1" name="テキスト ボックス 10"/>
          <p:cNvSpPr txBox="1"/>
          <p:nvPr/>
        </p:nvSpPr>
        <p:spPr>
          <a:xfrm>
            <a:off x="6651190" y="6406552"/>
            <a:ext cx="5406377" cy="369332"/>
          </a:xfrm>
          <a:prstGeom prst="rect">
            <a:avLst/>
          </a:prstGeom>
          <a:solidFill>
            <a:schemeClr val="bg1"/>
          </a:solidFill>
        </p:spPr>
        <p:txBody>
          <a:bodyPr wrap="square" rtlCol="0">
            <a:spAutoFit/>
          </a:bodyPr>
          <a:lstStyle/>
          <a:p>
            <a:r>
              <a:rPr lang="ja-JP" altLang="en-US" sz="900" dirty="0"/>
              <a:t>総務省総合通信基盤局「</a:t>
            </a:r>
            <a:r>
              <a:rPr lang="en-US" altLang="ja-JP" sz="900" dirty="0"/>
              <a:t>SNS</a:t>
            </a:r>
            <a:r>
              <a:rPr lang="ja-JP" altLang="en-US" sz="900" dirty="0"/>
              <a:t>上での誹謗中傷への対策に関する取組の大枠について」 （</a:t>
            </a:r>
            <a:r>
              <a:rPr lang="en-US" altLang="ja-JP" sz="900" dirty="0"/>
              <a:t>2020</a:t>
            </a:r>
            <a:r>
              <a:rPr lang="ja-JP" altLang="en-US" sz="900" dirty="0"/>
              <a:t>年７月）プラットフォームサービスに関する研究会（第</a:t>
            </a:r>
            <a:r>
              <a:rPr lang="en-US" altLang="ja-JP" sz="900" dirty="0"/>
              <a:t>19</a:t>
            </a:r>
            <a:r>
              <a:rPr lang="ja-JP" altLang="en-US" sz="900" dirty="0"/>
              <a:t>回）配布資料を元に、時点修正等を行い作成</a:t>
            </a:r>
            <a:endParaRPr kumimoji="1" lang="ja-JP" altLang="en-US" sz="900" dirty="0"/>
          </a:p>
        </p:txBody>
      </p:sp>
    </p:spTree>
    <p:extLst>
      <p:ext uri="{BB962C8B-B14F-4D97-AF65-F5344CB8AC3E}">
        <p14:creationId xmlns:p14="http://schemas.microsoft.com/office/powerpoint/2010/main" val="17786860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967</Words>
  <Application>Microsoft Office PowerPoint</Application>
  <PresentationFormat>ワイド画面</PresentationFormat>
  <Paragraphs>86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UD デジタル 教科書体 NP-B</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大多　孝</dc:creator>
  <cp:lastModifiedBy>大多　孝</cp:lastModifiedBy>
  <cp:revision>50</cp:revision>
  <cp:lastPrinted>2023-11-21T00:50:53Z</cp:lastPrinted>
  <dcterms:created xsi:type="dcterms:W3CDTF">2023-10-12T00:33:26Z</dcterms:created>
  <dcterms:modified xsi:type="dcterms:W3CDTF">2023-11-21T00:53:30Z</dcterms:modified>
</cp:coreProperties>
</file>