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0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3B5FD"/>
    <a:srgbClr val="6666FF"/>
    <a:srgbClr val="ED92FC"/>
    <a:srgbClr val="E6E6E6"/>
    <a:srgbClr val="E66BFB"/>
    <a:srgbClr val="00CC66"/>
    <a:srgbClr val="00FF99"/>
    <a:srgbClr val="FF9900"/>
    <a:srgbClr val="FFA2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56" autoAdjust="0"/>
    <p:restoredTop sz="94660"/>
  </p:normalViewPr>
  <p:slideViewPr>
    <p:cSldViewPr snapToGrid="0">
      <p:cViewPr varScale="1">
        <p:scale>
          <a:sx n="65" d="100"/>
          <a:sy n="65" d="100"/>
        </p:scale>
        <p:origin x="23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9B810-CB2D-421D-9801-2165D1DD1F31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57425" y="1279525"/>
            <a:ext cx="25908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155FE-0ACD-4567-BF42-CD4EE069B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43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098FB5-9DDE-4932-B587-D4A217433D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68D583D-63CA-4493-8E54-299E8B970D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347B59-ECD5-416D-9336-952128401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8181-C3C3-4D6F-97F0-5A39C920BCD0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5AF221-3548-4B76-8055-17211953E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1D50F4-6299-43FB-BAFD-5E76AD76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3B05-C0A3-445D-9B04-C5DC59A3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520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777C99-315C-459A-943F-C4AC92E5A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BC5C60D-C7D5-43ED-8368-72B6AA9B20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BBE0A1-A02E-4464-BD29-8114DE059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8181-C3C3-4D6F-97F0-5A39C920BCD0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9B3140-0511-414E-A99B-556F308D9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5E1A4C-B876-4350-BF2C-7B514B12D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3B05-C0A3-445D-9B04-C5DC59A3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289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E9C669F-66F2-4E02-9728-F40ECD26DA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1E1A506-8951-4665-84F2-4AF13A10F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7637B0-BA9E-4214-A79E-596ECA4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8181-C3C3-4D6F-97F0-5A39C920BCD0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28F17A-AB8F-43AA-BB87-165EFD593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BD7E3F-E556-4611-B18F-463A6AFF6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3B05-C0A3-445D-9B04-C5DC59A3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470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A6C3AC-76B6-411E-B8CE-9159DF901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500EA0-F7FC-40D1-AEC3-33F1762AD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BA17D7-6BEC-4278-9723-7C37C316B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8181-C3C3-4D6F-97F0-5A39C920BCD0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869DFD-C85B-4474-BCCF-DE1AA538D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49B20E-FD84-4591-B31A-D3E5CB48F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3B05-C0A3-445D-9B04-C5DC59A3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59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13434C-B80C-4953-BF97-A1EE468C5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38DEDA-CED2-4364-A996-86282C1B0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195BC0-C03F-4C25-9635-C6411185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8181-C3C3-4D6F-97F0-5A39C920BCD0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E9E522-1164-42B3-8761-1929B2B72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354D8E-7218-409A-870F-CD8DE3F79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3B05-C0A3-445D-9B04-C5DC59A3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083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DB3513-8143-4C64-8A46-E0E05C91A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CAEE27-C4AC-466E-9C2E-FAD5833A0D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CD9ABF8-7AD5-4A08-8ED0-07EA0219B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0DEAFF5-A5A0-43E1-85F5-471CE9D27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8181-C3C3-4D6F-97F0-5A39C920BCD0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5CFF9B-81EF-495A-A076-F463EEE8E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C5F67A-CDBA-4F72-865C-6D3BDA6D2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3B05-C0A3-445D-9B04-C5DC59A3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5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BE9C1F-A1F2-4F2E-A097-31BF37081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494855E-1EE1-4FBC-9BAF-296A411F8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FD3073-FCFB-4BFC-8734-FC816A1502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C540898-1C5E-4FF3-A29F-774E505E62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0EA1910-187B-45BF-93B0-298F29F1AF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4053EDD-601B-4759-AFBB-AD28110B6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8181-C3C3-4D6F-97F0-5A39C920BCD0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86CF424-577C-471A-8485-FED1B1837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C090A9E-40B7-4314-9C7D-4965388DE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3B05-C0A3-445D-9B04-C5DC59A3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3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3BE7F6-BD3E-4138-A076-EE1B107D5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109198C-A360-45A9-B016-0B1A8A074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8181-C3C3-4D6F-97F0-5A39C920BCD0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137C3EA-0709-4AD5-A287-6F21E4B15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35F5384-1DAE-4491-8A27-FC3B04D0D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3B05-C0A3-445D-9B04-C5DC59A3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137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93F8FDD-EE83-4309-AC1C-885A3B55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8181-C3C3-4D6F-97F0-5A39C920BCD0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C200E17-FECD-4EC8-8E1E-2E90FDBD7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0958A97-5A07-433B-A930-59FD66975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3B05-C0A3-445D-9B04-C5DC59A3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157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7D7E8F-E674-42A1-B2F8-767287B0F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73DC8A-5E5E-42EA-82E2-D9721F260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601DDEA-BB04-4D04-AFCA-AED2D82DE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EF9739-99E0-466D-ACDA-8CB016502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8181-C3C3-4D6F-97F0-5A39C920BCD0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97C536A-7B4A-4866-8313-E3FBFAB17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4D8B45C-9D3A-4F6C-A4B9-C27A05371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3B05-C0A3-445D-9B04-C5DC59A3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642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C312A8-2FFE-408B-93DA-2A0352E0A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38F14D9-4B98-4847-ABF5-F8F4D07775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A3AF45B-3E16-41B9-89FA-3B818276AB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10BF17-883A-4AE7-9525-2F64CD0F7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8181-C3C3-4D6F-97F0-5A39C920BCD0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7D48E2-3989-4C29-84E1-E38DFC60C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60C3C61-68B3-4BD4-A8C1-767B537F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83B05-C0A3-445D-9B04-C5DC59A3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79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2D09631-6CF8-4646-BF13-9106594EA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3083499-3D04-4405-A075-2A789BD84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54E811-5F1A-4F82-B4BD-FBAFC1F8DE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A8181-C3C3-4D6F-97F0-5A39C920BCD0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B58368-DF7D-4704-8623-8CCE8DDD2E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091C28-DE2A-4557-AA1A-E37E34306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83B05-C0A3-445D-9B04-C5DC59A38C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283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mailto:shugyosokushin-g04@gbox.pref.osaka.lg.j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pref.osaka.lg.jp/koyotaisaku/heartfull-kensyo/r5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F5B97766-935B-4FF6-AD5F-C5A70D1E49D1}"/>
              </a:ext>
            </a:extLst>
          </p:cNvPr>
          <p:cNvGrpSpPr/>
          <p:nvPr/>
        </p:nvGrpSpPr>
        <p:grpSpPr>
          <a:xfrm>
            <a:off x="0" y="2426569"/>
            <a:ext cx="6858000" cy="765111"/>
            <a:chOff x="0" y="2838049"/>
            <a:chExt cx="6858000" cy="771926"/>
          </a:xfrm>
          <a:solidFill>
            <a:srgbClr val="FF6699"/>
          </a:solidFill>
        </p:grpSpPr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0999F1E8-A052-4175-9734-F35B07A0807C}"/>
                </a:ext>
              </a:extLst>
            </p:cNvPr>
            <p:cNvCxnSpPr/>
            <p:nvPr/>
          </p:nvCxnSpPr>
          <p:spPr>
            <a:xfrm>
              <a:off x="0" y="3609975"/>
              <a:ext cx="6858000" cy="0"/>
            </a:xfrm>
            <a:prstGeom prst="line">
              <a:avLst/>
            </a:prstGeom>
            <a:grpFill/>
            <a:ln w="76200">
              <a:solidFill>
                <a:srgbClr val="FF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1F69CFA8-D19A-429F-A42F-83AE13AA1B49}"/>
                </a:ext>
              </a:extLst>
            </p:cNvPr>
            <p:cNvSpPr txBox="1"/>
            <p:nvPr/>
          </p:nvSpPr>
          <p:spPr>
            <a:xfrm>
              <a:off x="1254507" y="2838049"/>
              <a:ext cx="479169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0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候補</a:t>
              </a:r>
              <a:r>
                <a:rPr kumimoji="1" lang="ja-JP" altLang="en-US" sz="4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企業を</a:t>
              </a:r>
              <a:r>
                <a:rPr kumimoji="1" lang="ja-JP" altLang="en-US" sz="40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募集中！</a:t>
              </a:r>
              <a:endPara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pic>
        <p:nvPicPr>
          <p:cNvPr id="5" name="図 13">
            <a:extLst>
              <a:ext uri="{FF2B5EF4-FFF2-40B4-BE49-F238E27FC236}">
                <a16:creationId xmlns:a16="http://schemas.microsoft.com/office/drawing/2014/main" id="{12F199CE-D823-4877-9A56-33BB18E3F05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6" y="33733"/>
            <a:ext cx="1121156" cy="35045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フローチャート: 結合子 6">
            <a:extLst>
              <a:ext uri="{FF2B5EF4-FFF2-40B4-BE49-F238E27FC236}">
                <a16:creationId xmlns:a16="http://schemas.microsoft.com/office/drawing/2014/main" id="{0235942A-4344-4768-AFBE-3861CE0FD8C4}"/>
              </a:ext>
            </a:extLst>
          </p:cNvPr>
          <p:cNvSpPr/>
          <p:nvPr/>
        </p:nvSpPr>
        <p:spPr>
          <a:xfrm>
            <a:off x="-2299939" y="488257"/>
            <a:ext cx="3164221" cy="3052890"/>
          </a:xfrm>
          <a:prstGeom prst="flowChartConnector">
            <a:avLst/>
          </a:prstGeom>
          <a:solidFill>
            <a:srgbClr val="F3B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A5CBED07-7408-4EDE-8651-5E6C2B0A8704}"/>
              </a:ext>
            </a:extLst>
          </p:cNvPr>
          <p:cNvGrpSpPr/>
          <p:nvPr/>
        </p:nvGrpSpPr>
        <p:grpSpPr>
          <a:xfrm>
            <a:off x="-177621" y="502669"/>
            <a:ext cx="7795460" cy="1983878"/>
            <a:chOff x="-115162" y="626723"/>
            <a:chExt cx="7795460" cy="1983878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F9F5D1F-0403-4150-8283-73D5420D0CCF}"/>
                </a:ext>
              </a:extLst>
            </p:cNvPr>
            <p:cNvSpPr txBox="1"/>
            <p:nvPr/>
          </p:nvSpPr>
          <p:spPr>
            <a:xfrm>
              <a:off x="266702" y="626723"/>
              <a:ext cx="6724649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  令和５年度　</a:t>
              </a:r>
              <a:endParaRPr kumimoji="1" lang="en-US" altLang="ja-JP" sz="28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haroni" panose="020B0604020202020204" pitchFamily="2" charset="-79"/>
              </a:endParaRPr>
            </a:p>
            <a:p>
              <a:r>
                <a:rPr lang="ja-JP" altLang="en-US" sz="36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　　 大阪府</a:t>
              </a:r>
              <a:endParaRPr kumimoji="1" lang="en-US" altLang="ja-JP" sz="3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haroni" panose="020B0604020202020204" pitchFamily="2" charset="-79"/>
              </a:endParaRPr>
            </a:p>
            <a:p>
              <a:r>
                <a:rPr kumimoji="1" lang="ja-JP" altLang="en-US" sz="44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　　</a:t>
              </a:r>
              <a:r>
                <a:rPr kumimoji="1" lang="ja-JP" altLang="en-US" sz="48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ハートフル企業顕彰</a:t>
              </a:r>
              <a:endParaRPr kumimoji="1" lang="en-US" altLang="ja-JP" sz="48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haroni" panose="020B0604020202020204" pitchFamily="2" charset="-79"/>
              </a:endParaRPr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7FF2BA49-567B-4A77-9ECF-A849FEF84B1A}"/>
                </a:ext>
              </a:extLst>
            </p:cNvPr>
            <p:cNvSpPr/>
            <p:nvPr/>
          </p:nvSpPr>
          <p:spPr>
            <a:xfrm>
              <a:off x="-115162" y="2257870"/>
              <a:ext cx="7795460" cy="352731"/>
            </a:xfrm>
            <a:prstGeom prst="ellipse">
              <a:avLst/>
            </a:prstGeom>
            <a:solidFill>
              <a:srgbClr val="FF6699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accent4"/>
                </a:solidFill>
              </a:endParaRPr>
            </a:p>
          </p:txBody>
        </p:sp>
      </p:grp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250A5475-A575-4DE1-9317-FE566D44F9D8}"/>
              </a:ext>
            </a:extLst>
          </p:cNvPr>
          <p:cNvSpPr/>
          <p:nvPr/>
        </p:nvSpPr>
        <p:spPr>
          <a:xfrm>
            <a:off x="318052" y="3406300"/>
            <a:ext cx="5951818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　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では、</a:t>
            </a:r>
            <a:r>
              <a:rPr lang="ja-JP" altLang="en-US" sz="16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障がい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者雇用の促進等に関して、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特に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優れた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取組みを行っている事業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を表彰しています。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FC051D9-938E-4295-B65A-4A27300DFCEE}"/>
              </a:ext>
            </a:extLst>
          </p:cNvPr>
          <p:cNvSpPr/>
          <p:nvPr/>
        </p:nvSpPr>
        <p:spPr>
          <a:xfrm>
            <a:off x="265439" y="4508951"/>
            <a:ext cx="6960160" cy="33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ja-JP" altLang="en-US" sz="28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皆様</a:t>
            </a: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のご応募をお待ちしております。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8EBE85D-1468-415F-AF8B-F97B309B1A56}"/>
              </a:ext>
            </a:extLst>
          </p:cNvPr>
          <p:cNvSpPr/>
          <p:nvPr/>
        </p:nvSpPr>
        <p:spPr>
          <a:xfrm>
            <a:off x="0" y="4990668"/>
            <a:ext cx="6858000" cy="583144"/>
          </a:xfrm>
          <a:prstGeom prst="rect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募集</a:t>
            </a:r>
            <a:r>
              <a:rPr kumimoji="1" lang="ja-JP" alt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期間：令和</a:t>
            </a:r>
            <a:r>
              <a:rPr lang="ja-JP" alt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</a:t>
            </a:r>
            <a:r>
              <a:rPr kumimoji="1" lang="ja-JP" alt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ja-JP" alt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</a:t>
            </a:r>
            <a:r>
              <a:rPr kumimoji="1" lang="ja-JP" alt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25</a:t>
            </a:r>
            <a:r>
              <a:rPr kumimoji="1" lang="ja-JP" alt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日（金） </a:t>
            </a:r>
            <a:r>
              <a:rPr kumimoji="1" lang="en-US" altLang="ja-JP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‣‣‣ </a:t>
            </a:r>
            <a:r>
              <a:rPr lang="en-US" altLang="ja-JP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kumimoji="1" lang="ja-JP" alt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26</a:t>
            </a:r>
            <a:r>
              <a:rPr kumimoji="1" lang="ja-JP" alt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日（木）</a:t>
            </a:r>
            <a:endParaRPr kumimoji="1" lang="ja-JP" altLang="en-US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F4DF1B60-49F4-46DC-9348-454429034601}"/>
              </a:ext>
            </a:extLst>
          </p:cNvPr>
          <p:cNvGrpSpPr/>
          <p:nvPr/>
        </p:nvGrpSpPr>
        <p:grpSpPr>
          <a:xfrm>
            <a:off x="4435617" y="7999646"/>
            <a:ext cx="2422383" cy="551370"/>
            <a:chOff x="4297024" y="7625304"/>
            <a:chExt cx="2538116" cy="551370"/>
          </a:xfrm>
          <a:noFill/>
        </p:grpSpPr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1D5B01BB-0646-4CC1-94AE-B2463872597E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7024" y="7625304"/>
              <a:ext cx="2538116" cy="551370"/>
            </a:xfrm>
            <a:prstGeom prst="rect">
              <a:avLst/>
            </a:prstGeom>
            <a:grpFill/>
            <a:ln>
              <a:noFill/>
            </a:ln>
          </p:spPr>
        </p:pic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ACFFE085-EAFF-496F-ACE7-92485B6C7C53}"/>
                </a:ext>
              </a:extLst>
            </p:cNvPr>
            <p:cNvSpPr txBox="1"/>
            <p:nvPr/>
          </p:nvSpPr>
          <p:spPr>
            <a:xfrm>
              <a:off x="4297024" y="7635240"/>
              <a:ext cx="2022852" cy="2616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大阪府　ハートフル企業顕彰</a:t>
              </a:r>
              <a:endPara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02527A0F-A7A1-45F8-99B2-4FB8C794CB17}"/>
              </a:ext>
            </a:extLst>
          </p:cNvPr>
          <p:cNvGrpSpPr/>
          <p:nvPr/>
        </p:nvGrpSpPr>
        <p:grpSpPr>
          <a:xfrm>
            <a:off x="-2845583" y="4791530"/>
            <a:ext cx="9875781" cy="3015467"/>
            <a:chOff x="-3070016" y="5157785"/>
            <a:chExt cx="9875781" cy="3015467"/>
          </a:xfrm>
        </p:grpSpPr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CA132043-DDB0-4B33-96A6-C6E00A35AEDB}"/>
                </a:ext>
              </a:extLst>
            </p:cNvPr>
            <p:cNvSpPr/>
            <p:nvPr/>
          </p:nvSpPr>
          <p:spPr>
            <a:xfrm>
              <a:off x="3069527" y="7646914"/>
              <a:ext cx="3634932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障</a:t>
              </a:r>
              <a:r>
                <a:rPr lang="ja-JP" altLang="en-US" sz="11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がいがある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生徒の職場実習の受入れや雇用等</a:t>
              </a:r>
              <a:r>
                <a:rPr lang="ja-JP" altLang="en-US" sz="11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、</a:t>
              </a:r>
              <a:endParaRPr lang="en-US" altLang="ja-JP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11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支援学校等に対して職業教育に関する貢献が著しい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。</a:t>
              </a: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F5C45BBE-BC2C-43AD-89B5-128A427CAB9D}"/>
                </a:ext>
              </a:extLst>
            </p:cNvPr>
            <p:cNvSpPr/>
            <p:nvPr/>
          </p:nvSpPr>
          <p:spPr>
            <a:xfrm>
              <a:off x="-86521" y="6523242"/>
              <a:ext cx="2925943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6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　ハートフル</a:t>
              </a:r>
              <a:r>
                <a:rPr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企業</a:t>
              </a:r>
              <a:r>
                <a:rPr lang="ja-JP" altLang="en-US" sz="16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大賞 </a:t>
              </a:r>
              <a:r>
                <a:rPr lang="ja-JP" altLang="en-US" sz="11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１者）</a:t>
              </a:r>
            </a:p>
          </p:txBody>
        </p:sp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A1744774-56D0-4D4F-863F-B03722D857E6}"/>
                </a:ext>
              </a:extLst>
            </p:cNvPr>
            <p:cNvSpPr/>
            <p:nvPr/>
          </p:nvSpPr>
          <p:spPr>
            <a:xfrm>
              <a:off x="-3070016" y="5157785"/>
              <a:ext cx="3429000" cy="33855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endPara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5A0B835A-0BD7-4203-8FBD-F39FDE47CCD7}"/>
                </a:ext>
              </a:extLst>
            </p:cNvPr>
            <p:cNvSpPr/>
            <p:nvPr/>
          </p:nvSpPr>
          <p:spPr>
            <a:xfrm>
              <a:off x="-86521" y="7037426"/>
              <a:ext cx="4013335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600" b="1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　ハートフル企業チャレンジ応援賞</a:t>
              </a:r>
              <a:r>
                <a:rPr lang="en-US" altLang="ja-JP" sz="1600" b="1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</a:p>
            <a:p>
              <a:r>
                <a:rPr lang="ja-JP" altLang="en-US" sz="11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　　　　　　　　　　　　　　　　　　　　（</a:t>
              </a:r>
              <a:r>
                <a:rPr lang="en-US" altLang="ja-JP" sz="11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2</a:t>
              </a:r>
              <a:r>
                <a:rPr lang="ja-JP" altLang="en-US" sz="11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者以下）</a:t>
              </a:r>
              <a:endPara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31458C99-F1C2-488C-BEAC-463AA597FED8}"/>
                </a:ext>
              </a:extLst>
            </p:cNvPr>
            <p:cNvSpPr/>
            <p:nvPr/>
          </p:nvSpPr>
          <p:spPr>
            <a:xfrm>
              <a:off x="-86521" y="7665421"/>
              <a:ext cx="3489467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600" b="1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●  ハートフル企業教育貢献賞</a:t>
              </a:r>
              <a:r>
                <a:rPr lang="en-US" altLang="ja-JP" sz="1600" b="1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</a:p>
            <a:p>
              <a:r>
                <a:rPr lang="ja-JP" altLang="en-US" sz="11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　　　　　　　　　　　　　　（</a:t>
              </a:r>
              <a:r>
                <a:rPr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2</a:t>
              </a:r>
              <a:r>
                <a:rPr lang="ja-JP" altLang="en-US" sz="11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者以下）</a:t>
              </a:r>
              <a:endPara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07506387-AE65-44A9-84A9-332DE257B64F}"/>
                </a:ext>
              </a:extLst>
            </p:cNvPr>
            <p:cNvSpPr/>
            <p:nvPr/>
          </p:nvSpPr>
          <p:spPr>
            <a:xfrm>
              <a:off x="3609119" y="7058308"/>
              <a:ext cx="3196646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障がい者の雇用の促進に</a:t>
              </a:r>
              <a:r>
                <a:rPr lang="ja-JP" altLang="en-US" sz="11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関し先進的</a:t>
              </a:r>
              <a:r>
                <a:rPr lang="ja-JP" altLang="en-US" sz="11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ま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た</a:t>
              </a:r>
              <a:r>
                <a:rPr lang="ja-JP" altLang="en-US" sz="11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は</a:t>
              </a:r>
              <a:endParaRPr lang="en-US" altLang="ja-JP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11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独自性に優れた取組みを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行って</a:t>
              </a:r>
              <a:r>
                <a:rPr lang="ja-JP" altLang="en-US" sz="11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いる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。</a:t>
              </a:r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9416FDDC-C539-45B5-9519-C6787B4A1D0D}"/>
                </a:ext>
              </a:extLst>
            </p:cNvPr>
            <p:cNvSpPr/>
            <p:nvPr/>
          </p:nvSpPr>
          <p:spPr>
            <a:xfrm>
              <a:off x="2994704" y="6594183"/>
              <a:ext cx="3709755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障がい者の雇用の促進に貢献</a:t>
              </a:r>
              <a:r>
                <a:rPr lang="ja-JP" altLang="en-US" sz="11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し、功績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が顕著で</a:t>
              </a:r>
              <a:r>
                <a:rPr lang="ja-JP" altLang="en-US" sz="11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ある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。</a:t>
              </a:r>
            </a:p>
          </p:txBody>
        </p:sp>
      </p:grpSp>
      <p:sp>
        <p:nvSpPr>
          <p:cNvPr id="42" name="四角形: 角を丸くする 10">
            <a:extLst>
              <a:ext uri="{FF2B5EF4-FFF2-40B4-BE49-F238E27FC236}">
                <a16:creationId xmlns:a16="http://schemas.microsoft.com/office/drawing/2014/main" id="{DB39B73B-3902-47A6-B719-39A33BA8CA00}"/>
              </a:ext>
            </a:extLst>
          </p:cNvPr>
          <p:cNvSpPr/>
          <p:nvPr/>
        </p:nvSpPr>
        <p:spPr>
          <a:xfrm>
            <a:off x="1926151" y="5812744"/>
            <a:ext cx="2560990" cy="334132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9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複数の区分に応募いただけます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3" name="四角形: 角を丸くする 55">
            <a:extLst>
              <a:ext uri="{FF2B5EF4-FFF2-40B4-BE49-F238E27FC236}">
                <a16:creationId xmlns:a16="http://schemas.microsoft.com/office/drawing/2014/main" id="{829BE968-3AB3-4628-98A5-4EA8A1CD226C}"/>
              </a:ext>
            </a:extLst>
          </p:cNvPr>
          <p:cNvSpPr/>
          <p:nvPr/>
        </p:nvSpPr>
        <p:spPr>
          <a:xfrm>
            <a:off x="53339" y="5718854"/>
            <a:ext cx="2237786" cy="356082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表彰の区分と</a:t>
            </a:r>
            <a:r>
              <a:rPr lang="ja-JP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</a:t>
            </a:r>
            <a:endParaRPr lang="ja-JP" altLang="en-US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7" name="四角形: 角を丸くする 55">
            <a:extLst>
              <a:ext uri="{FF2B5EF4-FFF2-40B4-BE49-F238E27FC236}">
                <a16:creationId xmlns:a16="http://schemas.microsoft.com/office/drawing/2014/main" id="{829BE968-3AB3-4628-98A5-4EA8A1CD226C}"/>
              </a:ext>
            </a:extLst>
          </p:cNvPr>
          <p:cNvSpPr/>
          <p:nvPr/>
        </p:nvSpPr>
        <p:spPr>
          <a:xfrm>
            <a:off x="53339" y="7988033"/>
            <a:ext cx="3996704" cy="387063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応募票の提出先</a:t>
            </a:r>
            <a:r>
              <a:rPr lang="ja-JP" alt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及び問い合わせ先</a:t>
            </a:r>
            <a:r>
              <a:rPr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事務局</a:t>
            </a:r>
            <a:r>
              <a:rPr lang="en-US" altLang="ja-JP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lang="ja-JP" alt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487141" y="4172085"/>
            <a:ext cx="124857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 dirty="0">
                <a:latin typeface="Meiryo-Bold"/>
              </a:rPr>
              <a:t>Ⓒ</a:t>
            </a:r>
            <a:r>
              <a:rPr lang="en-US" altLang="ja-JP" sz="800" dirty="0" smtClean="0">
                <a:latin typeface="ƒƒCƒŠƒI"/>
              </a:rPr>
              <a:t>2014 </a:t>
            </a:r>
            <a:r>
              <a:rPr lang="ja-JP" altLang="en-US" sz="800" dirty="0" smtClean="0">
                <a:latin typeface="Meiryo-Bold"/>
              </a:rPr>
              <a:t>大阪府</a:t>
            </a:r>
            <a:r>
              <a:rPr lang="ja-JP" altLang="en-US" sz="800" dirty="0">
                <a:latin typeface="Meiryo-Bold"/>
              </a:rPr>
              <a:t>も</a:t>
            </a:r>
            <a:r>
              <a:rPr lang="ja-JP" altLang="en-US" sz="800" dirty="0" err="1">
                <a:latin typeface="Meiryo-Bold"/>
              </a:rPr>
              <a:t>ずやん</a:t>
            </a:r>
            <a:endParaRPr lang="ja-JP" altLang="en-US" sz="800" dirty="0"/>
          </a:p>
        </p:txBody>
      </p:sp>
      <p:sp>
        <p:nvSpPr>
          <p:cNvPr id="31" name="フローチャート: 結合子 30">
            <a:extLst>
              <a:ext uri="{FF2B5EF4-FFF2-40B4-BE49-F238E27FC236}">
                <a16:creationId xmlns:a16="http://schemas.microsoft.com/office/drawing/2014/main" id="{0235942A-4344-4768-AFBE-3861CE0FD8C4}"/>
              </a:ext>
            </a:extLst>
          </p:cNvPr>
          <p:cNvSpPr/>
          <p:nvPr/>
        </p:nvSpPr>
        <p:spPr>
          <a:xfrm>
            <a:off x="4382015" y="-1642280"/>
            <a:ext cx="3164221" cy="3052890"/>
          </a:xfrm>
          <a:prstGeom prst="flowChartConnector">
            <a:avLst/>
          </a:prstGeom>
          <a:solidFill>
            <a:srgbClr val="F3B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988E3792-C8A0-4222-9872-FD7C9F879B70}"/>
              </a:ext>
            </a:extLst>
          </p:cNvPr>
          <p:cNvSpPr/>
          <p:nvPr/>
        </p:nvSpPr>
        <p:spPr>
          <a:xfrm>
            <a:off x="85726" y="8388130"/>
            <a:ext cx="503681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 商工労働部 雇用推進室 就業促進課　障がい者雇用促進グループ</a:t>
            </a: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　〒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540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－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0031  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大阪市中央区北浜東３－１４ エル・おおさか本館１１階</a:t>
            </a: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　電話 ： 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06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－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6360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－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9077   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</a:t>
            </a:r>
            <a:endParaRPr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メール ： 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4"/>
              </a:rPr>
              <a:t>shugyosokushin-g04@gbox.pref.osaka.lg.jp</a:t>
            </a:r>
            <a:endParaRPr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61889" y="3248637"/>
            <a:ext cx="759681" cy="1164429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49705" y="8335713"/>
            <a:ext cx="794205" cy="78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0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ローチャート: 結合子 6">
            <a:extLst>
              <a:ext uri="{FF2B5EF4-FFF2-40B4-BE49-F238E27FC236}">
                <a16:creationId xmlns:a16="http://schemas.microsoft.com/office/drawing/2014/main" id="{E2F999E7-761F-47FD-B96A-5E1469C8D64E}"/>
              </a:ext>
            </a:extLst>
          </p:cNvPr>
          <p:cNvSpPr/>
          <p:nvPr/>
        </p:nvSpPr>
        <p:spPr>
          <a:xfrm>
            <a:off x="4108401" y="6612202"/>
            <a:ext cx="3794760" cy="3704908"/>
          </a:xfrm>
          <a:prstGeom prst="flowChartConnector">
            <a:avLst/>
          </a:prstGeom>
          <a:solidFill>
            <a:srgbClr val="F3B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267436C-3BC9-4A2F-A126-4A179A83F7B1}"/>
              </a:ext>
            </a:extLst>
          </p:cNvPr>
          <p:cNvGrpSpPr/>
          <p:nvPr/>
        </p:nvGrpSpPr>
        <p:grpSpPr>
          <a:xfrm>
            <a:off x="101764" y="562770"/>
            <a:ext cx="6688481" cy="1490530"/>
            <a:chOff x="101764" y="334170"/>
            <a:chExt cx="6688481" cy="1490530"/>
          </a:xfrm>
          <a:solidFill>
            <a:srgbClr val="FF6699"/>
          </a:solidFill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929450BA-A759-497A-9F68-7005C9A69A59}"/>
                </a:ext>
              </a:extLst>
            </p:cNvPr>
            <p:cNvSpPr txBox="1"/>
            <p:nvPr/>
          </p:nvSpPr>
          <p:spPr>
            <a:xfrm>
              <a:off x="1653540" y="466180"/>
              <a:ext cx="5136705" cy="11182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　</a:t>
              </a:r>
              <a:r>
                <a:rPr kumimoji="1" lang="ja-JP" altLang="en-US" sz="12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　</a:t>
              </a:r>
              <a:r>
                <a:rPr lang="ja-JP" altLang="en-US" sz="12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○</a:t>
              </a: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　大阪府内に事務所または事業所を設置していること。</a:t>
              </a:r>
            </a:p>
            <a:p>
              <a:pPr>
                <a:lnSpc>
                  <a:spcPts val="1600"/>
                </a:lnSpc>
              </a:pPr>
              <a:r>
                <a:rPr kumimoji="1"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　</a:t>
              </a:r>
              <a:r>
                <a:rPr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　</a:t>
              </a:r>
              <a:r>
                <a:rPr lang="ja-JP" altLang="en-US" sz="12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○</a:t>
              </a:r>
              <a:r>
                <a:rPr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　</a:t>
              </a:r>
              <a:r>
                <a:rPr lang="ja-JP" altLang="en-US" sz="12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上記の事務所</a:t>
              </a:r>
              <a:r>
                <a:rPr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または事業所において、</a:t>
              </a:r>
              <a:r>
                <a:rPr lang="ja-JP" altLang="en-US" sz="12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令和４年</a:t>
              </a:r>
              <a:r>
                <a:rPr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４月１日以前</a:t>
              </a:r>
              <a:r>
                <a:rPr lang="ja-JP" altLang="en-US" sz="12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から</a:t>
              </a:r>
              <a:endPara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haroni" panose="020B0604020202020204" pitchFamily="2" charset="-79"/>
              </a:endParaRPr>
            </a:p>
            <a:p>
              <a:pPr>
                <a:lnSpc>
                  <a:spcPts val="1600"/>
                </a:lnSpc>
              </a:pPr>
              <a:r>
                <a:rPr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　</a:t>
              </a:r>
              <a:r>
                <a:rPr lang="ja-JP" altLang="en-US" sz="12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　　 </a:t>
              </a:r>
              <a:r>
                <a:rPr lang="ja-JP" altLang="en-US" sz="1200" dirty="0" err="1" smtClean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障</a:t>
              </a:r>
              <a:r>
                <a:rPr lang="ja-JP" altLang="en-US" sz="1200" dirty="0" err="1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がい</a:t>
              </a:r>
              <a:r>
                <a:rPr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者</a:t>
              </a:r>
              <a:r>
                <a:rPr lang="ja-JP" altLang="en-US" sz="12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の雇用</a:t>
              </a:r>
              <a:r>
                <a:rPr lang="ja-JP" altLang="en-US" sz="1200" dirty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促進等に取り組んでいること</a:t>
              </a:r>
              <a:r>
                <a:rPr lang="ja-JP" altLang="en-US" sz="12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。</a:t>
              </a:r>
              <a:endPara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haroni" panose="020B0604020202020204" pitchFamily="2" charset="-79"/>
              </a:endParaRPr>
            </a:p>
            <a:p>
              <a:pPr>
                <a:lnSpc>
                  <a:spcPts val="1600"/>
                </a:lnSpc>
              </a:pPr>
              <a:endPara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haroni" panose="020B0604020202020204" pitchFamily="2" charset="-79"/>
              </a:endParaRPr>
            </a:p>
            <a:p>
              <a:pPr>
                <a:lnSpc>
                  <a:spcPts val="1600"/>
                </a:lnSpc>
              </a:pPr>
              <a:r>
                <a:rPr lang="ja-JP" altLang="en-US" sz="12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　　</a:t>
              </a:r>
              <a:r>
                <a:rPr lang="en-US" altLang="ja-JP" sz="12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※ </a:t>
              </a:r>
              <a:r>
                <a:rPr lang="ja-JP" altLang="en-US" sz="12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  <a:cs typeface="Aharoni" panose="020B0604020202020204" pitchFamily="2" charset="-79"/>
                </a:rPr>
                <a:t>その他、詳しくは募集要項をご確認ください。</a:t>
              </a:r>
              <a:endPara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Aharoni" panose="020B0604020202020204" pitchFamily="2" charset="-79"/>
              </a:endParaRPr>
            </a:p>
          </p:txBody>
        </p:sp>
        <p:sp>
          <p:nvSpPr>
            <p:cNvPr id="8" name="フローチャート: 結合子 7">
              <a:extLst>
                <a:ext uri="{FF2B5EF4-FFF2-40B4-BE49-F238E27FC236}">
                  <a16:creationId xmlns:a16="http://schemas.microsoft.com/office/drawing/2014/main" id="{99114E74-AE5F-4DE2-B233-4B80A64CA980}"/>
                </a:ext>
              </a:extLst>
            </p:cNvPr>
            <p:cNvSpPr/>
            <p:nvPr/>
          </p:nvSpPr>
          <p:spPr>
            <a:xfrm>
              <a:off x="101764" y="334170"/>
              <a:ext cx="1569720" cy="1490530"/>
            </a:xfrm>
            <a:prstGeom prst="flowChartConnector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応募要件</a:t>
              </a:r>
              <a:endParaRPr kumimoji="1" lang="en-US" altLang="ja-JP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lang="ja-JP" altLang="en-US" sz="11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（主なもの）</a:t>
              </a:r>
              <a:endParaRPr kumimoji="1" lang="ja-JP" altLang="en-US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9" name="フローチャート: 結合子 8">
            <a:extLst>
              <a:ext uri="{FF2B5EF4-FFF2-40B4-BE49-F238E27FC236}">
                <a16:creationId xmlns:a16="http://schemas.microsoft.com/office/drawing/2014/main" id="{83711701-69DA-44CD-AA6B-F9ADF96295FB}"/>
              </a:ext>
            </a:extLst>
          </p:cNvPr>
          <p:cNvSpPr/>
          <p:nvPr/>
        </p:nvSpPr>
        <p:spPr>
          <a:xfrm>
            <a:off x="101764" y="2714950"/>
            <a:ext cx="1569720" cy="1535430"/>
          </a:xfrm>
          <a:prstGeom prst="flowChartConnector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応募方法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2B3CE707-4891-4CBA-AD97-39F8368FDA49}"/>
              </a:ext>
            </a:extLst>
          </p:cNvPr>
          <p:cNvSpPr/>
          <p:nvPr/>
        </p:nvSpPr>
        <p:spPr>
          <a:xfrm>
            <a:off x="387977" y="6918325"/>
            <a:ext cx="3833915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　ハートフル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企業大賞 　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株式会社サクセス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　ハートフル企業チャレンジ応援賞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lang="ja-JP" altLang="en-US" sz="14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グローバルコミュニティ株式会社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理化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工業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株式会社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　ハートフル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企業教育貢献賞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株式</a:t>
            </a:r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会社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ショーエイコーポレーション　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ＯＳＰハートフル</a:t>
            </a:r>
            <a:r>
              <a:rPr lang="zh-CN" altLang="en-US" sz="1400" kern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株式</a:t>
            </a:r>
            <a:r>
              <a:rPr lang="zh-CN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会社</a:t>
            </a:r>
            <a:r>
              <a:rPr lang="ja-JP" altLang="ja-JP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</a:p>
          <a:p>
            <a:r>
              <a:rPr lang="ja-JP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</a:t>
            </a:r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101764" y="5066472"/>
            <a:ext cx="6188270" cy="2190219"/>
            <a:chOff x="275323" y="4696102"/>
            <a:chExt cx="6188270" cy="2190219"/>
          </a:xfrm>
        </p:grpSpPr>
        <p:sp>
          <p:nvSpPr>
            <p:cNvPr id="20" name="フローチャート: 結合子 19">
              <a:extLst>
                <a:ext uri="{FF2B5EF4-FFF2-40B4-BE49-F238E27FC236}">
                  <a16:creationId xmlns:a16="http://schemas.microsoft.com/office/drawing/2014/main" id="{25699983-CDC9-4F0C-A0E1-3AC20A51CF6A}"/>
                </a:ext>
              </a:extLst>
            </p:cNvPr>
            <p:cNvSpPr/>
            <p:nvPr/>
          </p:nvSpPr>
          <p:spPr>
            <a:xfrm>
              <a:off x="275323" y="4696102"/>
              <a:ext cx="1396414" cy="1374008"/>
            </a:xfrm>
            <a:prstGeom prst="flowChartConnector">
              <a:avLst/>
            </a:prstGeom>
            <a:solidFill>
              <a:srgbClr val="E66B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令和</a:t>
              </a:r>
              <a:r>
                <a:rPr lang="ja-JP" altLang="en-US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４</a:t>
              </a:r>
              <a:r>
                <a:rPr lang="ja-JP" altLang="en-US" sz="1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年</a:t>
              </a:r>
              <a:r>
                <a:rPr kumimoji="1" lang="ja-JP" altLang="en-US" sz="1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度</a:t>
              </a:r>
              <a:r>
                <a:rPr kumimoji="1" lang="ja-JP" altLang="en-US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表彰企業</a:t>
              </a:r>
            </a:p>
          </p:txBody>
        </p:sp>
        <p:pic>
          <p:nvPicPr>
            <p:cNvPr id="22" name="図 21" descr="標章の見本">
              <a:extLst>
                <a:ext uri="{FF2B5EF4-FFF2-40B4-BE49-F238E27FC236}">
                  <a16:creationId xmlns:a16="http://schemas.microsoft.com/office/drawing/2014/main" id="{A798C600-52E1-4717-86A6-7A4173DC590A}"/>
                </a:ext>
              </a:extLst>
            </p:cNvPr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95137" y="5264105"/>
              <a:ext cx="1109620" cy="925419"/>
            </a:xfrm>
            <a:prstGeom prst="rect">
              <a:avLst/>
            </a:prstGeom>
            <a:noFill/>
            <a:ln w="6350">
              <a:solidFill>
                <a:srgbClr val="99CC00"/>
              </a:solidFill>
            </a:ln>
          </p:spPr>
        </p:pic>
        <p:sp>
          <p:nvSpPr>
            <p:cNvPr id="3" name="角丸四角形 2"/>
            <p:cNvSpPr/>
            <p:nvPr/>
          </p:nvSpPr>
          <p:spPr>
            <a:xfrm>
              <a:off x="3423908" y="5716217"/>
              <a:ext cx="3039685" cy="1170104"/>
            </a:xfrm>
            <a:prstGeom prst="round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en-US" altLang="ja-JP" sz="10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lvl="0"/>
              <a:r>
                <a:rPr lang="ja-JP" altLang="en-US" sz="1000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（令和４年度表彰式の様子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)</a:t>
              </a:r>
              <a:endParaRPr lang="ja-JP" altLang="en-US" sz="1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cxnSp>
        <p:nvCxnSpPr>
          <p:cNvPr id="11" name="直線コネクタ 10"/>
          <p:cNvCxnSpPr/>
          <p:nvPr/>
        </p:nvCxnSpPr>
        <p:spPr>
          <a:xfrm flipV="1">
            <a:off x="567967" y="4566781"/>
            <a:ext cx="5722067" cy="10736"/>
          </a:xfrm>
          <a:prstGeom prst="line">
            <a:avLst/>
          </a:prstGeom>
          <a:ln w="38100">
            <a:solidFill>
              <a:srgbClr val="FF66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角丸四角形 22"/>
          <p:cNvSpPr/>
          <p:nvPr/>
        </p:nvSpPr>
        <p:spPr>
          <a:xfrm>
            <a:off x="4136538" y="6992582"/>
            <a:ext cx="3039685" cy="2079767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altLang="ja-JP" sz="11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/>
            <a:r>
              <a:rPr lang="ja-JP" altLang="en-US" sz="11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企業名や活動内容等を大阪府の</a:t>
            </a:r>
            <a:endParaRPr lang="en-US" altLang="ja-JP" sz="11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/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ホームページに掲載するなど広く</a:t>
            </a:r>
            <a:endParaRPr lang="en-US" altLang="ja-JP" sz="11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/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周知します。</a:t>
            </a:r>
            <a:endParaRPr lang="en-US" altLang="ja-JP" sz="11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/>
            <a:endParaRPr lang="en-US" altLang="ja-JP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 algn="just"/>
            <a:r>
              <a:rPr lang="ja-JP" altLang="en-US" sz="1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企業向けの</a:t>
            </a:r>
            <a:r>
              <a:rPr lang="ja-JP" altLang="en-US" sz="1100" dirty="0" err="1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障がい</a:t>
            </a:r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者雇用セミナーで、</a:t>
            </a:r>
            <a:endParaRPr lang="en-US" altLang="ja-JP" sz="11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 algn="just"/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取組み事例を発表していただくことが</a:t>
            </a:r>
            <a:endParaRPr lang="en-US" altLang="ja-JP" sz="11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 algn="just"/>
            <a:r>
              <a:rPr lang="ja-JP" altLang="en-US" sz="11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あります。</a:t>
            </a:r>
            <a:endParaRPr lang="en-US" altLang="ja-JP" sz="11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lnSpc>
                <a:spcPts val="1200"/>
              </a:lnSpc>
            </a:pPr>
            <a:endParaRPr lang="ja-JP" altLang="en-US" sz="11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-914400" y="10957"/>
            <a:ext cx="5522779" cy="40654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必ず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募集要項をご確認ください</a:t>
            </a:r>
            <a:r>
              <a:rPr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1716835" y="2123295"/>
            <a:ext cx="5522779" cy="411484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締切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 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１０月２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木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zh-TW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＊１７時</a:t>
            </a:r>
            <a:r>
              <a:rPr lang="zh-TW" alt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必着</a:t>
            </a: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7222" y="4819549"/>
            <a:ext cx="3345312" cy="1782375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B7755F9-E53A-4110-A17E-5EB3FC06ABCE}"/>
              </a:ext>
            </a:extLst>
          </p:cNvPr>
          <p:cNvSpPr/>
          <p:nvPr/>
        </p:nvSpPr>
        <p:spPr>
          <a:xfrm>
            <a:off x="1631109" y="2761050"/>
            <a:ext cx="5954539" cy="1733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応募票に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必要事項を記載のうえ、その他の必要書類とともに事務局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へ</a:t>
            </a: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持参、郵送また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E-mail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にて提出してください。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募集要項及び応募票等は次のいずれ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かの方法により入手してください。</a:t>
            </a: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　ア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大阪府ホームページから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ダウンロード</a:t>
            </a:r>
            <a:endParaRPr lang="ja-JP" altLang="en-US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4"/>
              </a:rPr>
              <a:t>https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4"/>
              </a:rPr>
              <a:t>://www.pref.osaka.lg.jp/koyotaisaku/heartfull-kensyo/r5.html</a:t>
            </a:r>
            <a:endParaRPr lang="en-US" altLang="ja-JP" sz="1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イ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事務局での配布　（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平日９時３０分～１７時３０分）</a:t>
            </a:r>
          </a:p>
          <a:p>
            <a:pPr>
              <a:lnSpc>
                <a:spcPts val="1600"/>
              </a:lnSpc>
            </a:pPr>
            <a:endParaRPr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7985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870</TotalTime>
  <Words>597</Words>
  <Application>Microsoft Office PowerPoint</Application>
  <PresentationFormat>画面に合わせる (4:3)</PresentationFormat>
  <Paragraphs>66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Aharoni</vt:lpstr>
      <vt:lpstr>BIZ UDPゴシック</vt:lpstr>
      <vt:lpstr>ƒƒCƒŠƒI</vt:lpstr>
      <vt:lpstr>Meiryo-Bold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岡本　隆之</dc:creator>
  <cp:lastModifiedBy>岩田　夏美</cp:lastModifiedBy>
  <cp:revision>129</cp:revision>
  <cp:lastPrinted>2023-08-10T00:57:41Z</cp:lastPrinted>
  <dcterms:created xsi:type="dcterms:W3CDTF">2021-06-09T04:39:35Z</dcterms:created>
  <dcterms:modified xsi:type="dcterms:W3CDTF">2023-08-10T02:14:53Z</dcterms:modified>
</cp:coreProperties>
</file>