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 id="25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3942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43282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2897022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227367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4045103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3754011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3974049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101816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281054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1977865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9C5A42-B600-42E7-BFBE-989BDC690449}" type="datetimeFigureOut">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101801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C5A42-B600-42E7-BFBE-989BDC690449}" type="datetimeFigureOut">
              <a:rPr kumimoji="1" lang="ja-JP" altLang="en-US" smtClean="0"/>
              <a:t>2023/9/13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292BB-9F0F-45DE-9070-43D74D624788}" type="slidenum">
              <a:rPr kumimoji="1" lang="ja-JP" altLang="en-US" smtClean="0"/>
              <a:t>‹#›</a:t>
            </a:fld>
            <a:endParaRPr kumimoji="1" lang="ja-JP" altLang="en-US"/>
          </a:p>
        </p:txBody>
      </p:sp>
    </p:spTree>
    <p:extLst>
      <p:ext uri="{BB962C8B-B14F-4D97-AF65-F5344CB8AC3E}">
        <p14:creationId xmlns:p14="http://schemas.microsoft.com/office/powerpoint/2010/main" val="415453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大阪府営久宝寺緑地プール</a:t>
            </a:r>
            <a:r>
              <a:rPr kumimoji="1" lang="en-US" altLang="ja-JP" dirty="0" smtClean="0"/>
              <a:t/>
            </a:r>
            <a:br>
              <a:rPr kumimoji="1" lang="en-US" altLang="ja-JP" dirty="0" smtClean="0"/>
            </a:br>
            <a:r>
              <a:rPr kumimoji="1" lang="ja-JP" altLang="en-US" dirty="0" smtClean="0"/>
              <a:t>再整備・管理運営事業</a:t>
            </a:r>
            <a:endParaRPr kumimoji="1" lang="ja-JP" altLang="en-US" dirty="0"/>
          </a:p>
        </p:txBody>
      </p:sp>
      <p:sp>
        <p:nvSpPr>
          <p:cNvPr id="4" name="サブタイトル 3"/>
          <p:cNvSpPr>
            <a:spLocks noGrp="1"/>
          </p:cNvSpPr>
          <p:nvPr>
            <p:ph type="subTitle" idx="1"/>
          </p:nvPr>
        </p:nvSpPr>
        <p:spPr>
          <a:xfrm>
            <a:off x="1371600" y="4077072"/>
            <a:ext cx="6400800" cy="2495128"/>
          </a:xfrm>
        </p:spPr>
        <p:txBody>
          <a:bodyPr>
            <a:normAutofit/>
          </a:bodyPr>
          <a:lstStyle/>
          <a:p>
            <a:r>
              <a:rPr kumimoji="1" lang="ja-JP" altLang="en-US" sz="2800" dirty="0" smtClean="0">
                <a:solidFill>
                  <a:schemeClr val="tx1"/>
                </a:solidFill>
              </a:rPr>
              <a:t>様式集</a:t>
            </a:r>
            <a:endParaRPr kumimoji="1" lang="en-US" altLang="ja-JP" sz="2800" dirty="0" smtClean="0">
              <a:solidFill>
                <a:schemeClr val="tx1"/>
              </a:solidFill>
            </a:endParaRPr>
          </a:p>
          <a:p>
            <a:endParaRPr lang="en-US" altLang="ja-JP" sz="2800" dirty="0">
              <a:solidFill>
                <a:schemeClr val="tx1"/>
              </a:solidFill>
            </a:endParaRPr>
          </a:p>
          <a:p>
            <a:r>
              <a:rPr kumimoji="1" lang="ja-JP" altLang="en-US" sz="2800" dirty="0" smtClean="0">
                <a:solidFill>
                  <a:schemeClr val="tx1"/>
                </a:solidFill>
              </a:rPr>
              <a:t>令和</a:t>
            </a:r>
            <a:r>
              <a:rPr lang="ja-JP" altLang="en-US" sz="2800" dirty="0" smtClean="0">
                <a:solidFill>
                  <a:schemeClr val="tx1"/>
                </a:solidFill>
              </a:rPr>
              <a:t>５年９月</a:t>
            </a:r>
            <a:endParaRPr lang="en-US" altLang="ja-JP" sz="2800" dirty="0" smtClean="0">
              <a:solidFill>
                <a:schemeClr val="tx1"/>
              </a:solidFill>
            </a:endParaRPr>
          </a:p>
          <a:p>
            <a:r>
              <a:rPr kumimoji="1" lang="ja-JP" altLang="en-US" sz="2800" dirty="0">
                <a:solidFill>
                  <a:schemeClr val="tx1"/>
                </a:solidFill>
              </a:rPr>
              <a:t>大阪府</a:t>
            </a:r>
          </a:p>
        </p:txBody>
      </p:sp>
    </p:spTree>
    <p:extLst>
      <p:ext uri="{BB962C8B-B14F-4D97-AF65-F5344CB8AC3E}">
        <p14:creationId xmlns:p14="http://schemas.microsoft.com/office/powerpoint/2010/main" val="1901185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6742A2A-5004-60B1-EE9A-B6D486DBB3DB}"/>
              </a:ext>
            </a:extLst>
          </p:cNvPr>
          <p:cNvSpPr txBox="1"/>
          <p:nvPr/>
        </p:nvSpPr>
        <p:spPr>
          <a:xfrm>
            <a:off x="0" y="55657"/>
            <a:ext cx="9144000" cy="276999"/>
          </a:xfrm>
          <a:prstGeom prst="rect">
            <a:avLst/>
          </a:prstGeom>
          <a:noFill/>
        </p:spPr>
        <p:txBody>
          <a:bodyPr wrap="square" rtlCol="0">
            <a:spAutoFit/>
          </a:bodyPr>
          <a:lstStyle/>
          <a:p>
            <a:pPr algn="ctr"/>
            <a:r>
              <a:rPr lang="ja-JP" altLang="en-US" sz="1200" dirty="0">
                <a:latin typeface="ＭＳ ゴシック" panose="020B0609070205080204" pitchFamily="49" charset="-128"/>
                <a:ea typeface="ＭＳ ゴシック" panose="020B0609070205080204" pitchFamily="49" charset="-128"/>
              </a:rPr>
              <a:t>事業計画書</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7812360" y="4674"/>
            <a:ext cx="1331640" cy="253916"/>
          </a:xfrm>
          <a:prstGeom prst="rect">
            <a:avLst/>
          </a:prstGeom>
          <a:noFill/>
        </p:spPr>
        <p:txBody>
          <a:bodyPr wrap="square" rtlCol="0">
            <a:spAutoFit/>
          </a:bodyPr>
          <a:lstStyle/>
          <a:p>
            <a:pPr algn="r"/>
            <a:r>
              <a:rPr lang="zh-TW" altLang="en-US" sz="1050" dirty="0">
                <a:latin typeface="ＭＳ 明朝" panose="02020609040205080304" pitchFamily="17" charset="-128"/>
                <a:ea typeface="ＭＳ 明朝" panose="02020609040205080304" pitchFamily="17" charset="-128"/>
              </a:rPr>
              <a:t>（様式</a:t>
            </a:r>
            <a:r>
              <a:rPr lang="ja-JP" altLang="en-US" sz="1050" dirty="0">
                <a:latin typeface="ＭＳ 明朝" panose="02020609040205080304" pitchFamily="17" charset="-128"/>
                <a:ea typeface="ＭＳ 明朝" panose="02020609040205080304" pitchFamily="17" charset="-128"/>
              </a:rPr>
              <a:t>５</a:t>
            </a:r>
            <a:r>
              <a:rPr lang="en-US" altLang="ja-JP" sz="1050" dirty="0">
                <a:latin typeface="ＭＳ 明朝" panose="02020609040205080304" pitchFamily="17" charset="-128"/>
                <a:ea typeface="ＭＳ 明朝" panose="02020609040205080304" pitchFamily="17" charset="-128"/>
              </a:rPr>
              <a:t>-</a:t>
            </a:r>
            <a:r>
              <a:rPr lang="ja-JP" altLang="en-US" sz="1050" dirty="0">
                <a:latin typeface="ＭＳ 明朝" panose="02020609040205080304" pitchFamily="17" charset="-128"/>
                <a:ea typeface="ＭＳ 明朝" panose="02020609040205080304" pitchFamily="17" charset="-128"/>
              </a:rPr>
              <a:t>２</a:t>
            </a:r>
            <a:r>
              <a:rPr lang="en-US" altLang="ja-JP" sz="1050" dirty="0">
                <a:latin typeface="ＭＳ 明朝" panose="02020609040205080304" pitchFamily="17" charset="-128"/>
                <a:ea typeface="ＭＳ 明朝" panose="02020609040205080304" pitchFamily="17" charset="-128"/>
              </a:rPr>
              <a:t>-</a:t>
            </a:r>
            <a:r>
              <a:rPr lang="ja-JP" altLang="en-US" sz="1050" dirty="0">
                <a:latin typeface="ＭＳ 明朝" panose="02020609040205080304" pitchFamily="17" charset="-128"/>
                <a:ea typeface="ＭＳ 明朝" panose="02020609040205080304" pitchFamily="17" charset="-128"/>
              </a:rPr>
              <a:t>３</a:t>
            </a:r>
            <a:r>
              <a:rPr lang="zh-TW" altLang="en-US" sz="1050" dirty="0">
                <a:latin typeface="ＭＳ 明朝" panose="02020609040205080304" pitchFamily="17" charset="-128"/>
                <a:ea typeface="ＭＳ 明朝" panose="02020609040205080304" pitchFamily="17" charset="-128"/>
              </a:rPr>
              <a:t>）</a:t>
            </a:r>
            <a:endParaRPr kumimoji="1" lang="ja-JP" altLang="en-US" sz="1050" dirty="0">
              <a:latin typeface="ＭＳ 明朝" panose="02020609040205080304" pitchFamily="17" charset="-128"/>
              <a:ea typeface="ＭＳ 明朝" panose="02020609040205080304" pitchFamily="17" charset="-128"/>
            </a:endParaRPr>
          </a:p>
        </p:txBody>
      </p:sp>
      <p:grpSp>
        <p:nvGrpSpPr>
          <p:cNvPr id="10" name="グループ化 9">
            <a:extLst>
              <a:ext uri="{FF2B5EF4-FFF2-40B4-BE49-F238E27FC236}">
                <a16:creationId xmlns:a16="http://schemas.microsoft.com/office/drawing/2014/main" id="{8E6EB18B-B490-CC9E-24AE-A44996441C65}"/>
              </a:ext>
            </a:extLst>
          </p:cNvPr>
          <p:cNvGrpSpPr/>
          <p:nvPr/>
        </p:nvGrpSpPr>
        <p:grpSpPr>
          <a:xfrm>
            <a:off x="4708668" y="1268760"/>
            <a:ext cx="4032448" cy="2448272"/>
            <a:chOff x="4708668" y="1268760"/>
            <a:chExt cx="4032448" cy="2448272"/>
          </a:xfrm>
        </p:grpSpPr>
        <p:sp>
          <p:nvSpPr>
            <p:cNvPr id="12" name="角丸四角形 11"/>
            <p:cNvSpPr/>
            <p:nvPr/>
          </p:nvSpPr>
          <p:spPr>
            <a:xfrm>
              <a:off x="4708668" y="1268760"/>
              <a:ext cx="4032448" cy="2448272"/>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rPr>
                <a:t>【</a:t>
              </a:r>
              <a:r>
                <a:rPr kumimoji="1" lang="ja-JP" altLang="en-US" sz="1200" dirty="0">
                  <a:solidFill>
                    <a:schemeClr val="tx1"/>
                  </a:solidFill>
                </a:rPr>
                <a:t>〇〇の取り組み</a:t>
              </a:r>
              <a:r>
                <a:rPr kumimoji="1" lang="en-US" altLang="ja-JP" sz="1200" dirty="0">
                  <a:solidFill>
                    <a:schemeClr val="tx1"/>
                  </a:solidFill>
                </a:rPr>
                <a:t>】</a:t>
              </a:r>
            </a:p>
            <a:p>
              <a:r>
                <a:rPr lang="ja-JP" altLang="en-US" sz="1200" dirty="0">
                  <a:solidFill>
                    <a:schemeClr val="tx1"/>
                  </a:solidFill>
                </a:rPr>
                <a:t>１）概要</a:t>
              </a:r>
              <a:endParaRPr lang="en-US" altLang="ja-JP" sz="1200" dirty="0">
                <a:solidFill>
                  <a:schemeClr val="tx1"/>
                </a:solidFill>
              </a:endParaRPr>
            </a:p>
            <a:p>
              <a:r>
                <a:rPr kumimoji="1" lang="ja-JP" altLang="en-US" sz="1200" dirty="0">
                  <a:solidFill>
                    <a:schemeClr val="tx1"/>
                  </a:solidFill>
                </a:rPr>
                <a:t>　　〇・・・・・・・・・・・・</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２）内容</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　　〇・・・・・・・・・・・・</a:t>
              </a:r>
            </a:p>
            <a:p>
              <a:pPr algn="ctr"/>
              <a:endParaRPr kumimoji="1" lang="ja-JP" altLang="en-US" sz="1200" dirty="0">
                <a:solidFill>
                  <a:schemeClr val="tx1"/>
                </a:solidFill>
              </a:endParaRPr>
            </a:p>
          </p:txBody>
        </p:sp>
        <p:sp>
          <p:nvSpPr>
            <p:cNvPr id="14" name="角丸四角形 13"/>
            <p:cNvSpPr/>
            <p:nvPr/>
          </p:nvSpPr>
          <p:spPr>
            <a:xfrm>
              <a:off x="6718829" y="1401876"/>
              <a:ext cx="1952600" cy="2027123"/>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rPr>
                <a:t>・イメージ写真</a:t>
              </a:r>
              <a:endParaRPr kumimoji="1" lang="en-US" altLang="ja-JP" sz="1200" dirty="0">
                <a:solidFill>
                  <a:schemeClr val="tx1"/>
                </a:solidFill>
              </a:endParaRPr>
            </a:p>
            <a:p>
              <a:r>
                <a:rPr lang="ja-JP" altLang="en-US" sz="1200" dirty="0">
                  <a:solidFill>
                    <a:schemeClr val="tx1"/>
                  </a:solidFill>
                </a:rPr>
                <a:t>・模式図　　　　等</a:t>
              </a:r>
              <a:endParaRPr kumimoji="1" lang="ja-JP" altLang="en-US" sz="1200" dirty="0">
                <a:solidFill>
                  <a:schemeClr val="tx1"/>
                </a:solidFill>
              </a:endParaRPr>
            </a:p>
            <a:p>
              <a:pPr algn="ctr"/>
              <a:endParaRPr kumimoji="1" lang="ja-JP" altLang="en-US" sz="1200" dirty="0">
                <a:solidFill>
                  <a:schemeClr val="tx1"/>
                </a:solidFill>
              </a:endParaRPr>
            </a:p>
          </p:txBody>
        </p:sp>
      </p:grpSp>
      <p:sp>
        <p:nvSpPr>
          <p:cNvPr id="28" name="テキスト ボックス 27"/>
          <p:cNvSpPr txBox="1"/>
          <p:nvPr/>
        </p:nvSpPr>
        <p:spPr>
          <a:xfrm>
            <a:off x="0" y="404664"/>
            <a:ext cx="9144000" cy="584775"/>
          </a:xfrm>
          <a:prstGeom prst="rect">
            <a:avLst/>
          </a:prstGeom>
          <a:noFill/>
        </p:spPr>
        <p:txBody>
          <a:bodyPr wrap="square" rtlCol="0">
            <a:spAutoFit/>
          </a:bodyPr>
          <a:lstStyle/>
          <a:p>
            <a:pPr algn="ctr"/>
            <a:r>
              <a:rPr kumimoji="1" lang="ja-JP" altLang="en-US" sz="1600" dirty="0"/>
              <a:t>（例）</a:t>
            </a:r>
            <a:endParaRPr kumimoji="1" lang="en-US" altLang="ja-JP" sz="1600" dirty="0"/>
          </a:p>
          <a:p>
            <a:pPr algn="ctr"/>
            <a:endParaRPr kumimoji="1" lang="ja-JP" altLang="en-US" sz="1600" dirty="0"/>
          </a:p>
        </p:txBody>
      </p:sp>
      <p:sp>
        <p:nvSpPr>
          <p:cNvPr id="25" name="テキスト ボックス 24"/>
          <p:cNvSpPr txBox="1"/>
          <p:nvPr/>
        </p:nvSpPr>
        <p:spPr>
          <a:xfrm>
            <a:off x="414072" y="6525344"/>
            <a:ext cx="3365840"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文字の大きさは</a:t>
            </a:r>
            <a:r>
              <a:rPr kumimoji="1" lang="en-US" altLang="ja-JP" sz="1200" dirty="0">
                <a:latin typeface="+mj-ea"/>
                <a:ea typeface="+mj-ea"/>
              </a:rPr>
              <a:t>10</a:t>
            </a:r>
            <a:r>
              <a:rPr kumimoji="1" lang="ja-JP" altLang="en-US" sz="1200" dirty="0">
                <a:latin typeface="+mj-ea"/>
                <a:ea typeface="+mj-ea"/>
              </a:rPr>
              <a:t>ポイント以上としてください</a:t>
            </a:r>
          </a:p>
        </p:txBody>
      </p:sp>
      <p:grpSp>
        <p:nvGrpSpPr>
          <p:cNvPr id="15" name="グループ化 14">
            <a:extLst>
              <a:ext uri="{FF2B5EF4-FFF2-40B4-BE49-F238E27FC236}">
                <a16:creationId xmlns:a16="http://schemas.microsoft.com/office/drawing/2014/main" id="{0DE3B0B7-C0AC-ECB9-FF87-0260F6A0FAC1}"/>
              </a:ext>
            </a:extLst>
          </p:cNvPr>
          <p:cNvGrpSpPr/>
          <p:nvPr/>
        </p:nvGrpSpPr>
        <p:grpSpPr>
          <a:xfrm>
            <a:off x="402885" y="1268760"/>
            <a:ext cx="4032448" cy="2448272"/>
            <a:chOff x="4708668" y="1268760"/>
            <a:chExt cx="4032448" cy="2448272"/>
          </a:xfrm>
        </p:grpSpPr>
        <p:sp>
          <p:nvSpPr>
            <p:cNvPr id="20" name="角丸四角形 11">
              <a:extLst>
                <a:ext uri="{FF2B5EF4-FFF2-40B4-BE49-F238E27FC236}">
                  <a16:creationId xmlns:a16="http://schemas.microsoft.com/office/drawing/2014/main" id="{0D43A2B3-70D8-E414-E60A-351B27EE4776}"/>
                </a:ext>
              </a:extLst>
            </p:cNvPr>
            <p:cNvSpPr/>
            <p:nvPr/>
          </p:nvSpPr>
          <p:spPr>
            <a:xfrm>
              <a:off x="4708668" y="1268760"/>
              <a:ext cx="4032448" cy="2448272"/>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rPr>
                <a:t>【</a:t>
              </a:r>
              <a:r>
                <a:rPr kumimoji="1" lang="ja-JP" altLang="en-US" sz="1200" dirty="0">
                  <a:solidFill>
                    <a:schemeClr val="tx1"/>
                  </a:solidFill>
                </a:rPr>
                <a:t>〇〇の取り組み</a:t>
              </a:r>
              <a:r>
                <a:rPr kumimoji="1" lang="en-US" altLang="ja-JP" sz="1200" dirty="0">
                  <a:solidFill>
                    <a:schemeClr val="tx1"/>
                  </a:solidFill>
                </a:rPr>
                <a:t>】</a:t>
              </a:r>
            </a:p>
            <a:p>
              <a:r>
                <a:rPr lang="ja-JP" altLang="en-US" sz="1200" dirty="0">
                  <a:solidFill>
                    <a:schemeClr val="tx1"/>
                  </a:solidFill>
                </a:rPr>
                <a:t>１）概要</a:t>
              </a:r>
              <a:endParaRPr lang="en-US" altLang="ja-JP" sz="1200" dirty="0">
                <a:solidFill>
                  <a:schemeClr val="tx1"/>
                </a:solidFill>
              </a:endParaRPr>
            </a:p>
            <a:p>
              <a:r>
                <a:rPr kumimoji="1" lang="ja-JP" altLang="en-US" sz="1200" dirty="0">
                  <a:solidFill>
                    <a:schemeClr val="tx1"/>
                  </a:solidFill>
                </a:rPr>
                <a:t>　　〇・・・・・・・・・・・・</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２）内容</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　　〇・・・・・・・・・・・・</a:t>
              </a:r>
            </a:p>
            <a:p>
              <a:pPr algn="ctr"/>
              <a:endParaRPr kumimoji="1" lang="ja-JP" altLang="en-US" sz="1200" dirty="0">
                <a:solidFill>
                  <a:schemeClr val="tx1"/>
                </a:solidFill>
              </a:endParaRPr>
            </a:p>
          </p:txBody>
        </p:sp>
        <p:sp>
          <p:nvSpPr>
            <p:cNvPr id="27" name="角丸四角形 13">
              <a:extLst>
                <a:ext uri="{FF2B5EF4-FFF2-40B4-BE49-F238E27FC236}">
                  <a16:creationId xmlns:a16="http://schemas.microsoft.com/office/drawing/2014/main" id="{4B97EEFB-F02C-173D-F211-1F163FEAE5F0}"/>
                </a:ext>
              </a:extLst>
            </p:cNvPr>
            <p:cNvSpPr/>
            <p:nvPr/>
          </p:nvSpPr>
          <p:spPr>
            <a:xfrm>
              <a:off x="6718829" y="1401876"/>
              <a:ext cx="1952600" cy="2027123"/>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rPr>
                <a:t>・イメージ写真</a:t>
              </a:r>
              <a:endParaRPr kumimoji="1" lang="en-US" altLang="ja-JP" sz="1200" dirty="0">
                <a:solidFill>
                  <a:schemeClr val="tx1"/>
                </a:solidFill>
              </a:endParaRPr>
            </a:p>
            <a:p>
              <a:r>
                <a:rPr lang="ja-JP" altLang="en-US" sz="1200" dirty="0">
                  <a:solidFill>
                    <a:schemeClr val="tx1"/>
                  </a:solidFill>
                </a:rPr>
                <a:t>・模式図　　　　等</a:t>
              </a:r>
              <a:endParaRPr kumimoji="1" lang="ja-JP" altLang="en-US" sz="1200" dirty="0">
                <a:solidFill>
                  <a:schemeClr val="tx1"/>
                </a:solidFill>
              </a:endParaRPr>
            </a:p>
            <a:p>
              <a:pPr algn="ctr"/>
              <a:endParaRPr kumimoji="1" lang="ja-JP" altLang="en-US" sz="1200" dirty="0">
                <a:solidFill>
                  <a:schemeClr val="tx1"/>
                </a:solidFill>
              </a:endParaRPr>
            </a:p>
          </p:txBody>
        </p:sp>
      </p:grpSp>
      <p:grpSp>
        <p:nvGrpSpPr>
          <p:cNvPr id="29" name="グループ化 28">
            <a:extLst>
              <a:ext uri="{FF2B5EF4-FFF2-40B4-BE49-F238E27FC236}">
                <a16:creationId xmlns:a16="http://schemas.microsoft.com/office/drawing/2014/main" id="{2109CAC4-AA7B-BD61-8840-7CF6B201F3CF}"/>
              </a:ext>
            </a:extLst>
          </p:cNvPr>
          <p:cNvGrpSpPr/>
          <p:nvPr/>
        </p:nvGrpSpPr>
        <p:grpSpPr>
          <a:xfrm>
            <a:off x="414072" y="3897052"/>
            <a:ext cx="4032448" cy="2448272"/>
            <a:chOff x="4708668" y="1268760"/>
            <a:chExt cx="4032448" cy="2448272"/>
          </a:xfrm>
        </p:grpSpPr>
        <p:sp>
          <p:nvSpPr>
            <p:cNvPr id="30" name="角丸四角形 11">
              <a:extLst>
                <a:ext uri="{FF2B5EF4-FFF2-40B4-BE49-F238E27FC236}">
                  <a16:creationId xmlns:a16="http://schemas.microsoft.com/office/drawing/2014/main" id="{52F65308-3FFC-59BC-0534-DA18E93CD95A}"/>
                </a:ext>
              </a:extLst>
            </p:cNvPr>
            <p:cNvSpPr/>
            <p:nvPr/>
          </p:nvSpPr>
          <p:spPr>
            <a:xfrm>
              <a:off x="4708668" y="1268760"/>
              <a:ext cx="4032448" cy="2448272"/>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rPr>
                <a:t>【</a:t>
              </a:r>
              <a:r>
                <a:rPr kumimoji="1" lang="ja-JP" altLang="en-US" sz="1200" dirty="0">
                  <a:solidFill>
                    <a:schemeClr val="tx1"/>
                  </a:solidFill>
                </a:rPr>
                <a:t>〇〇の取り組み</a:t>
              </a:r>
              <a:r>
                <a:rPr kumimoji="1" lang="en-US" altLang="ja-JP" sz="1200" dirty="0">
                  <a:solidFill>
                    <a:schemeClr val="tx1"/>
                  </a:solidFill>
                </a:rPr>
                <a:t>】</a:t>
              </a:r>
            </a:p>
            <a:p>
              <a:r>
                <a:rPr lang="ja-JP" altLang="en-US" sz="1200" dirty="0">
                  <a:solidFill>
                    <a:schemeClr val="tx1"/>
                  </a:solidFill>
                </a:rPr>
                <a:t>１）概要</a:t>
              </a:r>
              <a:endParaRPr lang="en-US" altLang="ja-JP" sz="1200" dirty="0">
                <a:solidFill>
                  <a:schemeClr val="tx1"/>
                </a:solidFill>
              </a:endParaRPr>
            </a:p>
            <a:p>
              <a:r>
                <a:rPr kumimoji="1" lang="ja-JP" altLang="en-US" sz="1200" dirty="0">
                  <a:solidFill>
                    <a:schemeClr val="tx1"/>
                  </a:solidFill>
                </a:rPr>
                <a:t>　　〇・・・・・・・・・・・・</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２）内容</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　　〇・・・・・・・・・・・・</a:t>
              </a:r>
            </a:p>
            <a:p>
              <a:pPr algn="ctr"/>
              <a:endParaRPr kumimoji="1" lang="ja-JP" altLang="en-US" sz="1200" dirty="0">
                <a:solidFill>
                  <a:schemeClr val="tx1"/>
                </a:solidFill>
              </a:endParaRPr>
            </a:p>
          </p:txBody>
        </p:sp>
        <p:sp>
          <p:nvSpPr>
            <p:cNvPr id="31" name="角丸四角形 13">
              <a:extLst>
                <a:ext uri="{FF2B5EF4-FFF2-40B4-BE49-F238E27FC236}">
                  <a16:creationId xmlns:a16="http://schemas.microsoft.com/office/drawing/2014/main" id="{C5F5764F-85DD-87FA-F291-B70BFECEC8E8}"/>
                </a:ext>
              </a:extLst>
            </p:cNvPr>
            <p:cNvSpPr/>
            <p:nvPr/>
          </p:nvSpPr>
          <p:spPr>
            <a:xfrm>
              <a:off x="6718829" y="1401876"/>
              <a:ext cx="1952600" cy="2027123"/>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rPr>
                <a:t>・イメージ写真</a:t>
              </a:r>
              <a:endParaRPr kumimoji="1" lang="en-US" altLang="ja-JP" sz="1200" dirty="0">
                <a:solidFill>
                  <a:schemeClr val="tx1"/>
                </a:solidFill>
              </a:endParaRPr>
            </a:p>
            <a:p>
              <a:r>
                <a:rPr lang="ja-JP" altLang="en-US" sz="1200" dirty="0">
                  <a:solidFill>
                    <a:schemeClr val="tx1"/>
                  </a:solidFill>
                </a:rPr>
                <a:t>・模式図　　　　等</a:t>
              </a:r>
              <a:endParaRPr kumimoji="1" lang="ja-JP" altLang="en-US" sz="1200" dirty="0">
                <a:solidFill>
                  <a:schemeClr val="tx1"/>
                </a:solidFill>
              </a:endParaRPr>
            </a:p>
            <a:p>
              <a:pPr algn="ctr"/>
              <a:endParaRPr kumimoji="1" lang="ja-JP" altLang="en-US" sz="1200" dirty="0">
                <a:solidFill>
                  <a:schemeClr val="tx1"/>
                </a:solidFill>
              </a:endParaRPr>
            </a:p>
          </p:txBody>
        </p:sp>
      </p:grpSp>
      <p:grpSp>
        <p:nvGrpSpPr>
          <p:cNvPr id="32" name="グループ化 31">
            <a:extLst>
              <a:ext uri="{FF2B5EF4-FFF2-40B4-BE49-F238E27FC236}">
                <a16:creationId xmlns:a16="http://schemas.microsoft.com/office/drawing/2014/main" id="{FFAFC315-49B2-649A-360B-E35558E043F6}"/>
              </a:ext>
            </a:extLst>
          </p:cNvPr>
          <p:cNvGrpSpPr/>
          <p:nvPr/>
        </p:nvGrpSpPr>
        <p:grpSpPr>
          <a:xfrm>
            <a:off x="4708668" y="3897052"/>
            <a:ext cx="4032448" cy="2448272"/>
            <a:chOff x="4708668" y="1268760"/>
            <a:chExt cx="4032448" cy="2448272"/>
          </a:xfrm>
        </p:grpSpPr>
        <p:sp>
          <p:nvSpPr>
            <p:cNvPr id="33" name="角丸四角形 11">
              <a:extLst>
                <a:ext uri="{FF2B5EF4-FFF2-40B4-BE49-F238E27FC236}">
                  <a16:creationId xmlns:a16="http://schemas.microsoft.com/office/drawing/2014/main" id="{DFB36D01-3FFA-BD71-9156-C40B4A33A5A5}"/>
                </a:ext>
              </a:extLst>
            </p:cNvPr>
            <p:cNvSpPr/>
            <p:nvPr/>
          </p:nvSpPr>
          <p:spPr>
            <a:xfrm>
              <a:off x="4708668" y="1268760"/>
              <a:ext cx="4032448" cy="2448272"/>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a:solidFill>
                    <a:schemeClr val="tx1"/>
                  </a:solidFill>
                </a:rPr>
                <a:t>【</a:t>
              </a:r>
              <a:r>
                <a:rPr kumimoji="1" lang="ja-JP" altLang="en-US" sz="1200" dirty="0">
                  <a:solidFill>
                    <a:schemeClr val="tx1"/>
                  </a:solidFill>
                </a:rPr>
                <a:t>〇〇の取り組み</a:t>
              </a:r>
              <a:r>
                <a:rPr kumimoji="1" lang="en-US" altLang="ja-JP" sz="1200" dirty="0">
                  <a:solidFill>
                    <a:schemeClr val="tx1"/>
                  </a:solidFill>
                </a:rPr>
                <a:t>】</a:t>
              </a:r>
            </a:p>
            <a:p>
              <a:r>
                <a:rPr lang="ja-JP" altLang="en-US" sz="1200" dirty="0">
                  <a:solidFill>
                    <a:schemeClr val="tx1"/>
                  </a:solidFill>
                </a:rPr>
                <a:t>１）概要</a:t>
              </a:r>
              <a:endParaRPr lang="en-US" altLang="ja-JP" sz="1200" dirty="0">
                <a:solidFill>
                  <a:schemeClr val="tx1"/>
                </a:solidFill>
              </a:endParaRPr>
            </a:p>
            <a:p>
              <a:r>
                <a:rPr kumimoji="1" lang="ja-JP" altLang="en-US" sz="1200" dirty="0">
                  <a:solidFill>
                    <a:schemeClr val="tx1"/>
                  </a:solidFill>
                </a:rPr>
                <a:t>　　〇・・・・・・・・・・・・</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２）内容</a:t>
              </a:r>
              <a:endParaRPr kumimoji="1" lang="en-US" altLang="ja-JP" sz="1200" dirty="0">
                <a:solidFill>
                  <a:schemeClr val="tx1"/>
                </a:solidFill>
              </a:endParaRPr>
            </a:p>
            <a:p>
              <a:r>
                <a:rPr lang="ja-JP" altLang="en-US" sz="1200" dirty="0">
                  <a:solidFill>
                    <a:schemeClr val="tx1"/>
                  </a:solidFill>
                </a:rPr>
                <a:t>　　〇・・・・・・・・・・・・</a:t>
              </a:r>
              <a:endParaRPr lang="en-US" altLang="ja-JP" sz="1200" dirty="0">
                <a:solidFill>
                  <a:schemeClr val="tx1"/>
                </a:solidFill>
              </a:endParaRPr>
            </a:p>
            <a:p>
              <a:r>
                <a:rPr kumimoji="1" lang="ja-JP" altLang="en-US" sz="1200" dirty="0">
                  <a:solidFill>
                    <a:schemeClr val="tx1"/>
                  </a:solidFill>
                </a:rPr>
                <a:t>　　〇・・・・・・・・・・・・</a:t>
              </a:r>
            </a:p>
            <a:p>
              <a:pPr algn="ctr"/>
              <a:endParaRPr kumimoji="1" lang="ja-JP" altLang="en-US" sz="1200" dirty="0">
                <a:solidFill>
                  <a:schemeClr val="tx1"/>
                </a:solidFill>
              </a:endParaRPr>
            </a:p>
          </p:txBody>
        </p:sp>
        <p:sp>
          <p:nvSpPr>
            <p:cNvPr id="34" name="角丸四角形 13">
              <a:extLst>
                <a:ext uri="{FF2B5EF4-FFF2-40B4-BE49-F238E27FC236}">
                  <a16:creationId xmlns:a16="http://schemas.microsoft.com/office/drawing/2014/main" id="{8DBFF18F-448F-6702-727B-F055A2B93FEA}"/>
                </a:ext>
              </a:extLst>
            </p:cNvPr>
            <p:cNvSpPr/>
            <p:nvPr/>
          </p:nvSpPr>
          <p:spPr>
            <a:xfrm>
              <a:off x="6718829" y="1401876"/>
              <a:ext cx="1952600" cy="2027123"/>
            </a:xfrm>
            <a:prstGeom prst="roundRect">
              <a:avLst>
                <a:gd name="adj" fmla="val 57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rPr>
                <a:t>・イメージ写真</a:t>
              </a:r>
              <a:endParaRPr kumimoji="1" lang="en-US" altLang="ja-JP" sz="1200" dirty="0">
                <a:solidFill>
                  <a:schemeClr val="tx1"/>
                </a:solidFill>
              </a:endParaRPr>
            </a:p>
            <a:p>
              <a:r>
                <a:rPr lang="ja-JP" altLang="en-US" sz="1200" dirty="0">
                  <a:solidFill>
                    <a:schemeClr val="tx1"/>
                  </a:solidFill>
                </a:rPr>
                <a:t>・模式図　　　　等</a:t>
              </a:r>
              <a:endParaRPr kumimoji="1" lang="ja-JP" altLang="en-US" sz="1200" dirty="0">
                <a:solidFill>
                  <a:schemeClr val="tx1"/>
                </a:solidFill>
              </a:endParaRPr>
            </a:p>
            <a:p>
              <a:pPr algn="ctr"/>
              <a:endParaRPr kumimoji="1" lang="ja-JP" altLang="en-US" sz="1200" dirty="0">
                <a:solidFill>
                  <a:schemeClr val="tx1"/>
                </a:solidFill>
              </a:endParaRPr>
            </a:p>
          </p:txBody>
        </p:sp>
      </p:grpSp>
    </p:spTree>
    <p:extLst>
      <p:ext uri="{BB962C8B-B14F-4D97-AF65-F5344CB8AC3E}">
        <p14:creationId xmlns:p14="http://schemas.microsoft.com/office/powerpoint/2010/main" val="22808847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B2BA4-E5CA-4139-A155-61CD552877BC}">
  <ds:schemaRefs>
    <ds:schemaRef ds:uri="http://www.w3.org/XML/1998/namespace"/>
    <ds:schemaRef ds:uri="http://schemas.microsoft.com/sharepoint/v3"/>
    <ds:schemaRef ds:uri="http://purl.org/dc/dcmitype/"/>
    <ds:schemaRef ds:uri="http://purl.org/dc/term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4e21aece-359b-4e6f-8f54-c70e1e237c6a"/>
  </ds:schemaRefs>
</ds:datastoreItem>
</file>

<file path=customXml/itemProps2.xml><?xml version="1.0" encoding="utf-8"?>
<ds:datastoreItem xmlns:ds="http://schemas.openxmlformats.org/officeDocument/2006/customXml" ds:itemID="{5AE2312E-B4CE-4311-B085-41EBDE8D6D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1249D0-8DAD-4808-9940-40F48E0D54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364</Words>
  <Application>Microsoft Office PowerPoint</Application>
  <PresentationFormat>画面に合わせる (4:3)</PresentationFormat>
  <Paragraphs>45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ゴシック</vt:lpstr>
      <vt:lpstr>ＭＳ 明朝</vt:lpstr>
      <vt:lpstr>Arial</vt:lpstr>
      <vt:lpstr>Calibri</vt:lpstr>
      <vt:lpstr>Office ​​テーマ</vt:lpstr>
      <vt:lpstr>大阪府営久宝寺緑地プール 再整備・管理運営事業</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2021-07-08T06:37:39Z</dcterms:created>
  <dcterms:modified xsi:type="dcterms:W3CDTF">2023-09-13T07:25:37Z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