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aveSubsetFonts="1">
  <p:sldMasterIdLst>
    <p:sldMasterId id="2147483660" r:id="rId1"/>
  </p:sldMasterIdLst>
  <p:notesMasterIdLst>
    <p:notesMasterId r:id="rId8"/>
  </p:notesMasterIdLst>
  <p:handoutMasterIdLst>
    <p:handoutMasterId r:id="rId9"/>
  </p:handoutMasterIdLst>
  <p:sldIdLst>
    <p:sldId id="272" r:id="rId2"/>
    <p:sldId id="273" r:id="rId3"/>
    <p:sldId id="274" r:id="rId4"/>
    <p:sldId id="275" r:id="rId5"/>
    <p:sldId id="276" r:id="rId6"/>
    <p:sldId id="277"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434" autoAdjust="0"/>
  </p:normalViewPr>
  <p:slideViewPr>
    <p:cSldViewPr snapToGrid="0">
      <p:cViewPr varScale="1">
        <p:scale>
          <a:sx n="74" d="100"/>
          <a:sy n="74" d="100"/>
        </p:scale>
        <p:origin x="990" y="72"/>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E41890-89ED-4C4E-8B7D-F49ED835F3A2}" type="datetimeFigureOut">
              <a:rPr kumimoji="1" lang="ja-JP" altLang="en-US" smtClean="0"/>
              <a:t>2023/3/6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57FEB79-0123-476F-9B2A-637BBA3ED92C}" type="slidenum">
              <a:rPr kumimoji="1" lang="ja-JP" altLang="en-US" smtClean="0"/>
              <a:t>‹#›</a:t>
            </a:fld>
            <a:endParaRPr kumimoji="1" lang="ja-JP" altLang="en-US"/>
          </a:p>
        </p:txBody>
      </p:sp>
    </p:spTree>
    <p:extLst>
      <p:ext uri="{BB962C8B-B14F-4D97-AF65-F5344CB8AC3E}">
        <p14:creationId xmlns:p14="http://schemas.microsoft.com/office/powerpoint/2010/main" val="3503711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2023/3/6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2023/3/6</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2023/3/6</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2023/3/6</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2023/3/6</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2023/3/6</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2023/3/6</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2023/3/6</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議題３</a:t>
            </a:r>
            <a:r>
              <a:rPr lang="ja-JP" altLang="en-US" sz="2400" b="1" dirty="0">
                <a:solidFill>
                  <a:schemeClr val="bg1"/>
                </a:solidFill>
              </a:rPr>
              <a:t>　</a:t>
            </a:r>
            <a:r>
              <a:rPr lang="ja-JP" altLang="en-US" sz="2400" b="1" dirty="0" smtClean="0">
                <a:solidFill>
                  <a:schemeClr val="bg1"/>
                </a:solidFill>
              </a:rPr>
              <a:t>高次脳機能障がいの普及啓発の方向性について</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331435"/>
          </a:xfrm>
          <a:solidFill>
            <a:schemeClr val="accent1">
              <a:lumMod val="20000"/>
              <a:lumOff val="80000"/>
            </a:schemeClr>
          </a:solidFill>
        </p:spPr>
        <p:txBody>
          <a:bodyPr>
            <a:normAutofit/>
          </a:bodyPr>
          <a:lstStyle/>
          <a:p>
            <a:pPr marL="0" indent="0">
              <a:buNone/>
            </a:pPr>
            <a:r>
              <a:rPr lang="ja-JP" altLang="en-US" sz="1600" b="1" dirty="0" smtClean="0">
                <a:latin typeface="+mn-ea"/>
              </a:rPr>
              <a:t>ご意見いただきたい内容：効果的な普及啓発</a:t>
            </a:r>
            <a:r>
              <a:rPr lang="ja-JP" altLang="en-US" sz="1600" b="1" dirty="0">
                <a:latin typeface="+mn-ea"/>
              </a:rPr>
              <a:t>方法</a:t>
            </a:r>
            <a:r>
              <a:rPr lang="ja-JP" altLang="en-US" sz="1600" b="1" dirty="0" smtClean="0">
                <a:latin typeface="+mn-ea"/>
              </a:rPr>
              <a:t>について</a:t>
            </a:r>
            <a:endParaRPr lang="en-US" altLang="ja-JP" sz="1600" b="1"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a:t>７</a:t>
            </a:r>
          </a:p>
        </p:txBody>
      </p:sp>
      <p:sp>
        <p:nvSpPr>
          <p:cNvPr id="5" name="テキスト ボックス 4"/>
          <p:cNvSpPr txBox="1"/>
          <p:nvPr/>
        </p:nvSpPr>
        <p:spPr>
          <a:xfrm>
            <a:off x="0" y="992527"/>
            <a:ext cx="9906000" cy="3816429"/>
          </a:xfrm>
          <a:prstGeom prst="rect">
            <a:avLst/>
          </a:prstGeom>
          <a:noFill/>
        </p:spPr>
        <p:txBody>
          <a:bodyPr wrap="square" rtlCol="0">
            <a:spAutoFit/>
          </a:bodyPr>
          <a:lstStyle/>
          <a:p>
            <a:r>
              <a:rPr kumimoji="1" lang="ja-JP" altLang="en-US" b="1" dirty="0" smtClean="0">
                <a:latin typeface="BIZ UDPゴシック" panose="020B0400000000000000" pitchFamily="50" charset="-128"/>
                <a:ea typeface="BIZ UDPゴシック" panose="020B0400000000000000" pitchFamily="50" charset="-128"/>
              </a:rPr>
              <a:t>１．普及啓発イベント</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smtClean="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46146187"/>
              </p:ext>
            </p:extLst>
          </p:nvPr>
        </p:nvGraphicFramePr>
        <p:xfrm>
          <a:off x="367721" y="2203924"/>
          <a:ext cx="8870115" cy="4245345"/>
        </p:xfrm>
        <a:graphic>
          <a:graphicData uri="http://schemas.openxmlformats.org/drawingml/2006/table">
            <a:tbl>
              <a:tblPr firstRow="1" bandRow="1">
                <a:tableStyleId>{69012ECD-51FC-41F1-AA8D-1B2483CD663E}</a:tableStyleId>
              </a:tblPr>
              <a:tblGrid>
                <a:gridCol w="2536273">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271153">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1185272">
                <a:tc>
                  <a:txBody>
                    <a:bodyPr/>
                    <a:lstStyle/>
                    <a:p>
                      <a:r>
                        <a:rPr kumimoji="1" lang="ja-JP" altLang="en-US" sz="1100" dirty="0">
                          <a:latin typeface="BIZ UDPゴシック" panose="020B0400000000000000" pitchFamily="50" charset="-128"/>
                          <a:ea typeface="BIZ UDPゴシック" panose="020B0400000000000000" pitchFamily="50" charset="-128"/>
                        </a:rPr>
                        <a:t>令和２年２月９日（日）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イオンモール大日（守口市）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・ハンドベル演奏会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indent="0">
                        <a:buFont typeface="Arial" panose="020B0604020202020204" pitchFamily="34" charset="0"/>
                        <a:buNone/>
                      </a:pPr>
                      <a:r>
                        <a:rPr kumimoji="1" lang="ja-JP" altLang="en-US" sz="1100" dirty="0">
                          <a:latin typeface="BIZ UDPゴシック" panose="020B0400000000000000" pitchFamily="50" charset="-128"/>
                          <a:ea typeface="BIZ UDPゴシック" panose="020B0400000000000000" pitchFamily="50" charset="-128"/>
                        </a:rPr>
                        <a:t>・工作コーナー</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リーフレット</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500146653"/>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a:t>
                      </a:r>
                      <a:r>
                        <a:rPr kumimoji="1" lang="ja-JP" altLang="en-US" sz="1100" dirty="0" smtClean="0">
                          <a:latin typeface="BIZ UDPゴシック" panose="020B0400000000000000" pitchFamily="50" charset="-128"/>
                          <a:ea typeface="BIZ UDPゴシック" panose="020B0400000000000000" pitchFamily="50" charset="-128"/>
                        </a:rPr>
                        <a:t>講義・脳</a:t>
                      </a:r>
                      <a:r>
                        <a:rPr kumimoji="1" lang="ja-JP" altLang="en-US" sz="1100" dirty="0">
                          <a:latin typeface="BIZ UDPゴシック" panose="020B0400000000000000" pitchFamily="50" charset="-128"/>
                          <a:ea typeface="BIZ UDPゴシック" panose="020B0400000000000000" pitchFamily="50" charset="-128"/>
                        </a:rPr>
                        <a:t>トレ</a:t>
                      </a:r>
                      <a:r>
                        <a:rPr kumimoji="1" lang="ja-JP" altLang="en-US" sz="1100" dirty="0" smtClean="0">
                          <a:latin typeface="BIZ UDPゴシック" panose="020B0400000000000000" pitchFamily="50" charset="-128"/>
                          <a:ea typeface="BIZ UDPゴシック" panose="020B0400000000000000" pitchFamily="50" charset="-128"/>
                        </a:rPr>
                        <a:t>体験</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・啓発グッズ（うちわ）</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r h="370840">
                <a:tc>
                  <a:txBody>
                    <a:bodyPr/>
                    <a:lstStyle/>
                    <a:p>
                      <a:r>
                        <a:rPr kumimoji="1" lang="ja-JP" altLang="en-US" sz="1100" dirty="0" smtClean="0">
                          <a:latin typeface="BIZ UDPゴシック" panose="020B0400000000000000" pitchFamily="50" charset="-128"/>
                          <a:ea typeface="BIZ UDPゴシック" panose="020B0400000000000000" pitchFamily="50" charset="-128"/>
                        </a:rPr>
                        <a:t>令和５年</a:t>
                      </a:r>
                      <a:r>
                        <a:rPr kumimoji="1" lang="ja-JP" altLang="en-US" sz="1100" dirty="0" smtClean="0">
                          <a:latin typeface="BIZ UDPゴシック" panose="020B0400000000000000" pitchFamily="50" charset="-128"/>
                          <a:ea typeface="BIZ UDPゴシック" panose="020B0400000000000000" pitchFamily="50" charset="-128"/>
                        </a:rPr>
                        <a:t>６月２</a:t>
                      </a:r>
                      <a:r>
                        <a:rPr kumimoji="1" lang="en-US" altLang="ja-JP" sz="1100" dirty="0" smtClean="0">
                          <a:latin typeface="BIZ UDPゴシック" panose="020B0400000000000000" pitchFamily="50" charset="-128"/>
                          <a:ea typeface="BIZ UDPゴシック" panose="020B0400000000000000" pitchFamily="50" charset="-128"/>
                        </a:rPr>
                        <a:t>5</a:t>
                      </a:r>
                      <a:r>
                        <a:rPr kumimoji="1" lang="ja-JP" altLang="en-US" sz="1100" dirty="0" smtClean="0">
                          <a:latin typeface="BIZ UDPゴシック" panose="020B0400000000000000" pitchFamily="50" charset="-128"/>
                          <a:ea typeface="BIZ UDPゴシック" panose="020B0400000000000000" pitchFamily="50" charset="-128"/>
                        </a:rPr>
                        <a:t>日（日）予定</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午前</a:t>
                      </a:r>
                      <a:r>
                        <a:rPr kumimoji="1" lang="en-US" altLang="ja-JP" sz="1100" dirty="0" smtClean="0">
                          <a:latin typeface="BIZ UDPゴシック" panose="020B0400000000000000" pitchFamily="50" charset="-128"/>
                          <a:ea typeface="BIZ UDPゴシック" panose="020B0400000000000000" pitchFamily="50" charset="-128"/>
                        </a:rPr>
                        <a:t>10</a:t>
                      </a:r>
                      <a:r>
                        <a:rPr kumimoji="1" lang="ja-JP" altLang="en-US" sz="1100" dirty="0" smtClean="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イオンモール茨木（茨木市）予定</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smtClean="0">
                          <a:latin typeface="BIZ UDPゴシック" panose="020B0400000000000000" pitchFamily="50" charset="-128"/>
                          <a:ea typeface="BIZ UDPゴシック" panose="020B0400000000000000" pitchFamily="50" charset="-128"/>
                        </a:rPr>
                        <a:t>・事業所の作品展示</a:t>
                      </a:r>
                      <a:endParaRPr kumimoji="1" lang="en-US" altLang="ja-JP" sz="1100" dirty="0" smtClean="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BIZ UDPゴシック" panose="020B0400000000000000" pitchFamily="50" charset="-128"/>
                          <a:ea typeface="BIZ UDPゴシック" panose="020B0400000000000000" pitchFamily="50" charset="-128"/>
                        </a:rPr>
                        <a:t>・も</a:t>
                      </a:r>
                      <a:r>
                        <a:rPr kumimoji="1" lang="ja-JP" altLang="en-US" sz="1100" dirty="0" err="1" smtClean="0">
                          <a:latin typeface="BIZ UDPゴシック" panose="020B0400000000000000" pitchFamily="50" charset="-128"/>
                          <a:ea typeface="BIZ UDPゴシック" panose="020B0400000000000000" pitchFamily="50" charset="-128"/>
                        </a:rPr>
                        <a:t>ずやん</a:t>
                      </a:r>
                      <a:r>
                        <a:rPr kumimoji="1" lang="ja-JP" altLang="en-US" sz="1100" dirty="0" smtClean="0">
                          <a:latin typeface="BIZ UDPゴシック" panose="020B0400000000000000" pitchFamily="50" charset="-128"/>
                          <a:ea typeface="BIZ UDPゴシック" panose="020B0400000000000000" pitchFamily="50" charset="-128"/>
                        </a:rPr>
                        <a:t>との撮影会</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・相談ブース　</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・講演会・脳トレ等体験</a:t>
                      </a:r>
                      <a:endParaRPr kumimoji="1" lang="en-US" altLang="ja-JP" sz="1100" dirty="0" smtClean="0">
                        <a:latin typeface="BIZ UDPゴシック" panose="020B0400000000000000" pitchFamily="50" charset="-128"/>
                        <a:ea typeface="BIZ UDPゴシック" panose="020B0400000000000000" pitchFamily="50" charset="-128"/>
                      </a:endParaRPr>
                    </a:p>
                    <a:p>
                      <a:r>
                        <a:rPr kumimoji="1" lang="ja-JP" altLang="en-US" sz="1100" dirty="0" smtClean="0">
                          <a:latin typeface="BIZ UDPゴシック" panose="020B0400000000000000" pitchFamily="50" charset="-128"/>
                          <a:ea typeface="BIZ UDPゴシック" panose="020B0400000000000000" pitchFamily="50" charset="-128"/>
                        </a:rPr>
                        <a:t>・啓発グッズ（うちわ）</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smtClean="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7115231"/>
                  </a:ext>
                </a:extLst>
              </a:tr>
            </a:tbl>
          </a:graphicData>
        </a:graphic>
      </p:graphicFrame>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0603" y="2916045"/>
            <a:ext cx="1905000" cy="1171575"/>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06126" y="4679952"/>
            <a:ext cx="952500" cy="1676400"/>
          </a:xfrm>
          <a:prstGeom prst="rect">
            <a:avLst/>
          </a:prstGeom>
        </p:spPr>
      </p:pic>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smtClean="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4347" y="1417881"/>
            <a:ext cx="9256861" cy="523220"/>
          </a:xfrm>
          <a:prstGeom prst="rect">
            <a:avLst/>
          </a:prstGeom>
          <a:noFill/>
          <a:ln>
            <a:solidFill>
              <a:schemeClr val="accent5">
                <a:lumMod val="60000"/>
                <a:lumOff val="40000"/>
              </a:schemeClr>
            </a:solidFill>
          </a:ln>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・府民</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を対象と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し、集客</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施設においてイベントを実施</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。（令和２年度は新型コロナウイルス感染症の影響により未実施）</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・イオン株式会社と</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の包括連携協定に基づく公民連携の</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取組みと</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して</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、イオンモールにて実施。</a:t>
            </a:r>
            <a:endPar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85998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議題３</a:t>
            </a:r>
            <a:r>
              <a:rPr lang="ja-JP" altLang="en-US" sz="2400" b="1" dirty="0">
                <a:solidFill>
                  <a:schemeClr val="bg1"/>
                </a:solidFill>
              </a:rPr>
              <a:t>　</a:t>
            </a:r>
            <a:r>
              <a:rPr lang="ja-JP" altLang="en-US" sz="2400" b="1" dirty="0" smtClean="0">
                <a:solidFill>
                  <a:schemeClr val="bg1"/>
                </a:solidFill>
              </a:rPr>
              <a:t>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８</a:t>
            </a:r>
          </a:p>
        </p:txBody>
      </p:sp>
      <p:sp>
        <p:nvSpPr>
          <p:cNvPr id="5" name="テキスト ボックス 4"/>
          <p:cNvSpPr txBox="1"/>
          <p:nvPr/>
        </p:nvSpPr>
        <p:spPr>
          <a:xfrm>
            <a:off x="0" y="675522"/>
            <a:ext cx="10097068" cy="3539430"/>
          </a:xfrm>
          <a:prstGeom prst="rect">
            <a:avLst/>
          </a:prstGeom>
          <a:noFill/>
        </p:spPr>
        <p:txBody>
          <a:bodyPr wrap="square" rtlCol="0">
            <a:spAutoFit/>
          </a:bodyPr>
          <a:lstStyle/>
          <a:p>
            <a:r>
              <a:rPr kumimoji="1" lang="ja-JP" altLang="en-US" b="1" dirty="0" smtClean="0">
                <a:latin typeface="BIZ UDPゴシック" panose="020B0400000000000000" pitchFamily="50" charset="-128"/>
                <a:ea typeface="BIZ UDPゴシック" panose="020B0400000000000000" pitchFamily="50" charset="-128"/>
              </a:rPr>
              <a:t>２．普及啓発用ツール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smtClean="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6281" y="1165966"/>
            <a:ext cx="9525761" cy="1384995"/>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普及</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啓発を行うため、府民や支援者等が、いつでも気軽に知識を習得することができるような普及啓発用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ツールの作成・</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公開に向け、令和４年</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月、令和５年１月の２回検討会を開催。</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構成員の意見を踏まえつつ、令和５年～数年掛けて作成・公開予定。（構成</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員</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医師、セラピスト、支援者、当事者・家族</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・検討会では、</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構成員</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から「１本辺りの時間は短め</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の方が</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見やすい」「事例</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ごと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に作成する</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わかりやすい」「発達障がいや</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認知症</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との</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違いを切り口</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にすると、高次脳機能障がい以外の方が見る機会も</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増える」といった様々な意見。</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作成</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する動画のテーマ（案）は下記のとおり。</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270734513"/>
              </p:ext>
            </p:extLst>
          </p:nvPr>
        </p:nvGraphicFramePr>
        <p:xfrm>
          <a:off x="176281" y="2832985"/>
          <a:ext cx="9553434" cy="3464258"/>
        </p:xfrm>
        <a:graphic>
          <a:graphicData uri="http://schemas.openxmlformats.org/drawingml/2006/table">
            <a:tbl>
              <a:tblPr firstRow="1" firstCol="1" bandRow="1">
                <a:tableStyleId>{5C22544A-7EE6-4342-B048-85BDC9FD1C3A}</a:tableStyleId>
              </a:tblPr>
              <a:tblGrid>
                <a:gridCol w="1276679">
                  <a:extLst>
                    <a:ext uri="{9D8B030D-6E8A-4147-A177-3AD203B41FA5}">
                      <a16:colId xmlns:a16="http://schemas.microsoft.com/office/drawing/2014/main" val="286821606"/>
                    </a:ext>
                  </a:extLst>
                </a:gridCol>
                <a:gridCol w="4125686">
                  <a:extLst>
                    <a:ext uri="{9D8B030D-6E8A-4147-A177-3AD203B41FA5}">
                      <a16:colId xmlns:a16="http://schemas.microsoft.com/office/drawing/2014/main" val="1887713516"/>
                    </a:ext>
                  </a:extLst>
                </a:gridCol>
                <a:gridCol w="4151069">
                  <a:extLst>
                    <a:ext uri="{9D8B030D-6E8A-4147-A177-3AD203B41FA5}">
                      <a16:colId xmlns:a16="http://schemas.microsoft.com/office/drawing/2014/main" val="1492872828"/>
                    </a:ext>
                  </a:extLst>
                </a:gridCol>
              </a:tblGrid>
              <a:tr h="23095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作成予定年度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smtClean="0">
                          <a:effectLst/>
                        </a:rPr>
                        <a:t>タイトル</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内容</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694377"/>
                  </a:ext>
                </a:extLst>
              </a:tr>
              <a:tr h="461901">
                <a:tc>
                  <a:txBody>
                    <a:bodyPr/>
                    <a:lstStyle/>
                    <a:p>
                      <a:pPr marL="0" lvl="0" indent="0" algn="just">
                        <a:spcAft>
                          <a:spcPts val="0"/>
                        </a:spcAft>
                        <a:buFont typeface="+mj-ea"/>
                        <a:buNone/>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en-US" altLang="ja-JP"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ea"/>
                        <a:buNone/>
                      </a:pPr>
                      <a:r>
                        <a:rPr lang="ja-JP" altLang="en-US" sz="1400" kern="100" dirty="0" smtClean="0">
                          <a:effectLst/>
                          <a:latin typeface="BIZ UDPゴシック" panose="020B0400000000000000" pitchFamily="50" charset="-128"/>
                          <a:ea typeface="BIZ UDPゴシック" panose="020B0400000000000000" pitchFamily="50" charset="-128"/>
                        </a:rPr>
                        <a:t>①</a:t>
                      </a:r>
                      <a:r>
                        <a:rPr lang="ja-JP" sz="1400" kern="100" dirty="0" smtClean="0">
                          <a:effectLst/>
                          <a:latin typeface="BIZ UDPゴシック" panose="020B0400000000000000" pitchFamily="50" charset="-128"/>
                          <a:ea typeface="BIZ UDPゴシック" panose="020B0400000000000000" pitchFamily="50" charset="-128"/>
                        </a:rPr>
                        <a:t>事故</a:t>
                      </a:r>
                      <a:r>
                        <a:rPr lang="ja-JP" sz="1400" kern="100" dirty="0">
                          <a:effectLst/>
                          <a:latin typeface="BIZ UDPゴシック" panose="020B0400000000000000" pitchFamily="50" charset="-128"/>
                          <a:ea typeface="BIZ UDPゴシック" panose="020B0400000000000000" pitchFamily="50" charset="-128"/>
                        </a:rPr>
                        <a:t>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症状、高次脳機能障がいの説明、相談窓口の紹介</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294348"/>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②診断してもらうには</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sz="1400" kern="100" dirty="0" err="1">
                          <a:effectLst/>
                          <a:latin typeface="BIZ UDPゴシック" panose="020B0400000000000000" pitchFamily="50" charset="-128"/>
                          <a:ea typeface="BIZ UDPゴシック" panose="020B0400000000000000" pitchFamily="50" charset="-128"/>
                        </a:rPr>
                        <a:t>発達障がい</a:t>
                      </a:r>
                      <a:r>
                        <a:rPr lang="ja-JP" sz="1400" kern="100" dirty="0">
                          <a:effectLst/>
                          <a:latin typeface="BIZ UDPゴシック" panose="020B0400000000000000" pitchFamily="50" charset="-128"/>
                          <a:ea typeface="BIZ UDPゴシック" panose="020B0400000000000000" pitchFamily="50" charset="-128"/>
                        </a:rPr>
                        <a:t>・認知症との違い～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診断基準や流れ、他障がいとの共通点や違い</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052307"/>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③家庭内でこんなことありませんか？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症状、対応方法、当事者・家族の会紹介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738842"/>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④買い物・銀行でこんなことありませんか</a:t>
                      </a:r>
                      <a:r>
                        <a:rPr lang="ja-JP" sz="1400" kern="100" dirty="0" smtClean="0">
                          <a:effectLst/>
                          <a:latin typeface="BIZ UDPゴシック" panose="020B0400000000000000" pitchFamily="50" charset="-128"/>
                          <a:ea typeface="BIZ UDPゴシック" panose="020B0400000000000000" pitchFamily="50" charset="-128"/>
                        </a:rPr>
                        <a:t>？</a:t>
                      </a:r>
                      <a:endParaRPr lang="en-US" altLang="ja-JP" sz="1400" kern="100" dirty="0" smtClean="0">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smtClean="0">
                          <a:effectLst/>
                          <a:latin typeface="BIZ UDPゴシック" panose="020B0400000000000000" pitchFamily="50" charset="-128"/>
                          <a:ea typeface="BIZ UDPゴシック" panose="020B0400000000000000" pitchFamily="50" charset="-128"/>
                        </a:rPr>
                        <a:t>～</a:t>
                      </a: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症状、対応方法、福祉サービス紹介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613218"/>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⑤職場でこんなことありませんか？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症状、対応方法、就労支援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132079"/>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⑥学校でこんなことありませんか？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078466"/>
                  </a:ext>
                </a:extLst>
              </a:tr>
              <a:tr h="461901">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令和８年度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⑦当事者・家族からのメッセージ</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smtClean="0">
                          <a:effectLst/>
                          <a:latin typeface="BIZ UDPゴシック" panose="020B0400000000000000" pitchFamily="50" charset="-128"/>
                          <a:ea typeface="BIZ UDPゴシック" panose="020B0400000000000000" pitchFamily="50" charset="-128"/>
                          <a:cs typeface="Times New Roman" panose="02020603050405020304" pitchFamily="18" charset="0"/>
                        </a:rPr>
                        <a:t>今後検討</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106918"/>
                  </a:ext>
                </a:extLst>
              </a:tr>
            </a:tbl>
          </a:graphicData>
        </a:graphic>
      </p:graphicFrame>
    </p:spTree>
    <p:extLst>
      <p:ext uri="{BB962C8B-B14F-4D97-AF65-F5344CB8AC3E}">
        <p14:creationId xmlns:p14="http://schemas.microsoft.com/office/powerpoint/2010/main" val="358358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 calcmode="lin" valueType="num">
                                      <p:cBhvr additive="base">
                                        <p:cTn id="3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議題３</a:t>
            </a:r>
            <a:r>
              <a:rPr lang="ja-JP" altLang="en-US" sz="2400" b="1" dirty="0">
                <a:solidFill>
                  <a:schemeClr val="bg1"/>
                </a:solidFill>
              </a:rPr>
              <a:t>　</a:t>
            </a:r>
            <a:r>
              <a:rPr lang="ja-JP" altLang="en-US" sz="2400" b="1" dirty="0" smtClean="0">
                <a:solidFill>
                  <a:schemeClr val="bg1"/>
                </a:solidFill>
              </a:rPr>
              <a:t>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９</a:t>
            </a:r>
          </a:p>
        </p:txBody>
      </p:sp>
      <p:sp>
        <p:nvSpPr>
          <p:cNvPr id="5" name="テキスト ボックス 4"/>
          <p:cNvSpPr txBox="1"/>
          <p:nvPr/>
        </p:nvSpPr>
        <p:spPr>
          <a:xfrm>
            <a:off x="0" y="648000"/>
            <a:ext cx="10056125" cy="3816429"/>
          </a:xfrm>
          <a:prstGeom prst="rect">
            <a:avLst/>
          </a:prstGeom>
          <a:noFill/>
        </p:spPr>
        <p:txBody>
          <a:bodyPr wrap="square" rtlCol="0">
            <a:spAutoFit/>
          </a:bodyPr>
          <a:lstStyle/>
          <a:p>
            <a:endParaRPr kumimoji="1" lang="en-US" altLang="ja-JP" b="1" dirty="0" smtClean="0">
              <a:latin typeface="BIZ UDPゴシック" panose="020B0400000000000000" pitchFamily="50" charset="-128"/>
              <a:ea typeface="BIZ UDPゴシック" panose="020B0400000000000000" pitchFamily="50" charset="-128"/>
            </a:endParaRPr>
          </a:p>
          <a:p>
            <a:r>
              <a:rPr kumimoji="1" lang="ja-JP" altLang="en-US" b="1" dirty="0" smtClean="0">
                <a:latin typeface="BIZ UDPゴシック" panose="020B0400000000000000" pitchFamily="50" charset="-128"/>
                <a:ea typeface="BIZ UDPゴシック" panose="020B0400000000000000" pitchFamily="50" charset="-128"/>
              </a:rPr>
              <a:t>３．大阪</a:t>
            </a:r>
            <a:r>
              <a:rPr kumimoji="1" lang="ja-JP" altLang="en-US" b="1" dirty="0" err="1" smtClean="0">
                <a:latin typeface="BIZ UDPゴシック" panose="020B0400000000000000" pitchFamily="50" charset="-128"/>
                <a:ea typeface="BIZ UDPゴシック" panose="020B0400000000000000" pitchFamily="50" charset="-128"/>
              </a:rPr>
              <a:t>高次脳機能障がい</a:t>
            </a:r>
            <a:r>
              <a:rPr kumimoji="1" lang="ja-JP" altLang="en-US" b="1" dirty="0" smtClean="0">
                <a:latin typeface="BIZ UDPゴシック" panose="020B0400000000000000" pitchFamily="50" charset="-128"/>
                <a:ea typeface="BIZ UDPゴシック" panose="020B0400000000000000" pitchFamily="50" charset="-128"/>
              </a:rPr>
              <a:t>リハビリテーション講習会</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r>
              <a:rPr kumimoji="1" lang="ja-JP" altLang="en-US" b="1" dirty="0" smtClean="0">
                <a:latin typeface="BIZ UDPゴシック" panose="020B0400000000000000" pitchFamily="50" charset="-128"/>
                <a:ea typeface="BIZ UDPゴシック" panose="020B0400000000000000" pitchFamily="50" charset="-128"/>
              </a:rPr>
              <a:t>４．普及啓発用ポスター・グッズ等</a:t>
            </a:r>
            <a:endParaRPr kumimoji="1" lang="ja-JP" altLang="en-US" b="1"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182359" y="4616296"/>
            <a:ext cx="9141945" cy="1169551"/>
          </a:xfrm>
          <a:prstGeom prst="rect">
            <a:avLst/>
          </a:prstGeom>
          <a:noFill/>
          <a:ln>
            <a:solidFill>
              <a:schemeClr val="accent5">
                <a:lumMod val="60000"/>
                <a:lumOff val="40000"/>
              </a:schemeClr>
            </a:solidFill>
          </a:ln>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・令和２年度：クリアファイル　令和３年度：うちわ</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・今年度は、</a:t>
            </a:r>
            <a:r>
              <a:rPr lang="ja-JP"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高次脳機能障</a:t>
            </a:r>
            <a:r>
              <a:rPr lang="ja-JP"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がいの症状や相談窓口を周知する啓発用</a:t>
            </a:r>
            <a:r>
              <a:rPr lang="ja-JP"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ポスター</a:t>
            </a: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を</a:t>
            </a:r>
            <a:r>
              <a:rPr lang="ja-JP"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作製</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府内の医療機関</a:t>
            </a:r>
            <a:r>
              <a:rPr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285</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箇所（議題２の医療機関一覧に掲載の機関も含め）へ配布。イメージは</a:t>
            </a: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参考</a:t>
            </a:r>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資料７のとおり</a:t>
            </a:r>
            <a:r>
              <a:rPr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・上記ポスターについて、今後市町村、基幹相談支援センター等関係機関に配布予定。</a:t>
            </a:r>
            <a:endParaRPr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・来年度作成の普及啓発グッズについて、大学の学生等と共同で作成する方向で調整中。</a:t>
            </a:r>
            <a:endPar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smtClean="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82359" y="1444229"/>
            <a:ext cx="9141945" cy="2031325"/>
          </a:xfrm>
          <a:prstGeom prst="rect">
            <a:avLst/>
          </a:prstGeom>
          <a:noFill/>
          <a:ln>
            <a:solidFill>
              <a:schemeClr val="accent5">
                <a:lumMod val="60000"/>
                <a:lumOff val="40000"/>
              </a:schemeClr>
            </a:solidFill>
          </a:ln>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・令和４年度実施の講習会については下記のとおり。</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タイトル：第３回大阪</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リハビリテーション講習会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開催方法：</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開催（</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err="1" smtClean="0">
                <a:latin typeface="BIZ UDPゴシック" panose="020B0400000000000000" pitchFamily="50" charset="-128"/>
                <a:ea typeface="BIZ UDPゴシック" panose="020B0400000000000000" pitchFamily="50" charset="-128"/>
                <a:cs typeface="Times New Roman" panose="02020603050405020304" pitchFamily="18" charset="0"/>
              </a:rPr>
              <a:t>にて</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公開）</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内容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本編</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１）高次脳機能障がいと</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は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２）当事者・家族・支援者の体験談</a:t>
            </a: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３）当事者・家族会の活動</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紹介 （</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４）第</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回の受講者アンケートの質問に答える</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コーナー</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特別編</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リハビリ</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や訓練について</a:t>
            </a: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事前申込者</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合計</a:t>
            </a:r>
            <a:r>
              <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430</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名</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・令和３、４年度実施の講習会で</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は</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、参加者</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へプレゼントする</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グッズや、チラシ</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ポスターのデザイン</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に</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ついて、</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大阪</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府立</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工芸</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高等学校の生徒</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さん</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協力</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46618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 calcmode="lin" valueType="num">
                                      <p:cBhvr additive="base">
                                        <p:cTn id="3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anim calcmode="lin" valueType="num">
                                      <p:cBhvr additive="base">
                                        <p:cTn id="4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 calcmode="lin" valueType="num">
                                      <p:cBhvr additive="base">
                                        <p:cTn id="4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3" end="3"/>
                                            </p:txEl>
                                          </p:spTgt>
                                        </p:tgtEl>
                                        <p:attrNameLst>
                                          <p:attrName>style.visibility</p:attrName>
                                        </p:attrNameLst>
                                      </p:cBhvr>
                                      <p:to>
                                        <p:strVal val="visible"/>
                                      </p:to>
                                    </p:set>
                                    <p:anim calcmode="lin" valueType="num">
                                      <p:cBhvr additive="base">
                                        <p:cTn id="5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4" end="4"/>
                                            </p:txEl>
                                          </p:spTgt>
                                        </p:tgtEl>
                                        <p:attrNameLst>
                                          <p:attrName>style.visibility</p:attrName>
                                        </p:attrNameLst>
                                      </p:cBhvr>
                                      <p:to>
                                        <p:strVal val="visible"/>
                                      </p:to>
                                    </p:set>
                                    <p:anim calcmode="lin" valueType="num">
                                      <p:cBhvr additive="base">
                                        <p:cTn id="6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5" end="5"/>
                                            </p:txEl>
                                          </p:spTgt>
                                        </p:tgtEl>
                                        <p:attrNameLst>
                                          <p:attrName>style.visibility</p:attrName>
                                        </p:attrNameLst>
                                      </p:cBhvr>
                                      <p:to>
                                        <p:strVal val="visible"/>
                                      </p:to>
                                    </p:set>
                                    <p:anim calcmode="lin" valueType="num">
                                      <p:cBhvr additive="base">
                                        <p:cTn id="6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xEl>
                                              <p:pRg st="6" end="6"/>
                                            </p:txEl>
                                          </p:spTgt>
                                        </p:tgtEl>
                                        <p:attrNameLst>
                                          <p:attrName>style.visibility</p:attrName>
                                        </p:attrNameLst>
                                      </p:cBhvr>
                                      <p:to>
                                        <p:strVal val="visible"/>
                                      </p:to>
                                    </p:set>
                                    <p:anim calcmode="lin" valueType="num">
                                      <p:cBhvr additive="base">
                                        <p:cTn id="7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8">
                                            <p:txEl>
                                              <p:pRg st="7" end="7"/>
                                            </p:txEl>
                                          </p:spTgt>
                                        </p:tgtEl>
                                        <p:attrNameLst>
                                          <p:attrName>style.visibility</p:attrName>
                                        </p:attrNameLst>
                                      </p:cBhvr>
                                      <p:to>
                                        <p:strVal val="visible"/>
                                      </p:to>
                                    </p:set>
                                    <p:anim calcmode="lin" valueType="num">
                                      <p:cBhvr additive="base">
                                        <p:cTn id="7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8">
                                            <p:txEl>
                                              <p:pRg st="8" end="8"/>
                                            </p:txEl>
                                          </p:spTgt>
                                        </p:tgtEl>
                                        <p:attrNameLst>
                                          <p:attrName>style.visibility</p:attrName>
                                        </p:attrNameLst>
                                      </p:cBhvr>
                                      <p:to>
                                        <p:strVal val="visible"/>
                                      </p:to>
                                    </p:set>
                                    <p:anim calcmode="lin" valueType="num">
                                      <p:cBhvr additive="base">
                                        <p:cTn id="85"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議題３</a:t>
            </a:r>
            <a:r>
              <a:rPr lang="ja-JP" altLang="en-US" sz="2400" b="1" dirty="0">
                <a:solidFill>
                  <a:schemeClr val="bg1"/>
                </a:solidFill>
              </a:rPr>
              <a:t>　</a:t>
            </a:r>
            <a:r>
              <a:rPr lang="ja-JP" altLang="en-US" sz="2400" b="1" dirty="0" smtClean="0">
                <a:solidFill>
                  <a:schemeClr val="bg1"/>
                </a:solidFill>
              </a:rPr>
              <a:t>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en-US" altLang="ja-JP" dirty="0"/>
              <a:t>10</a:t>
            </a:r>
            <a:endParaRPr kumimoji="1" lang="ja-JP" altLang="en-US" dirty="0"/>
          </a:p>
        </p:txBody>
      </p:sp>
      <p:sp>
        <p:nvSpPr>
          <p:cNvPr id="5" name="テキスト ボックス 4"/>
          <p:cNvSpPr txBox="1"/>
          <p:nvPr/>
        </p:nvSpPr>
        <p:spPr>
          <a:xfrm>
            <a:off x="0" y="715267"/>
            <a:ext cx="10056125"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５</a:t>
            </a:r>
            <a:r>
              <a:rPr kumimoji="1" lang="ja-JP" altLang="en-US" b="1" dirty="0" smtClean="0">
                <a:latin typeface="BIZ UDPゴシック" panose="020B0400000000000000" pitchFamily="50" charset="-128"/>
                <a:ea typeface="BIZ UDPゴシック" panose="020B0400000000000000" pitchFamily="50" charset="-128"/>
              </a:rPr>
              <a:t>．人材養成</a:t>
            </a:r>
            <a:endParaRPr kumimoji="1" lang="en-US" altLang="ja-JP" b="1" dirty="0" smtClean="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smtClean="0">
                <a:solidFill>
                  <a:schemeClr val="bg1"/>
                </a:solidFill>
                <a:latin typeface="BIZ UDPゴシック" panose="020B0400000000000000" pitchFamily="50" charset="-128"/>
                <a:ea typeface="BIZ UDPゴシック" panose="020B0400000000000000" pitchFamily="50" charset="-128"/>
              </a:rPr>
              <a:t>資料３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82362" y="1280895"/>
            <a:ext cx="9315766" cy="1169551"/>
          </a:xfrm>
          <a:prstGeom prst="rect">
            <a:avLst/>
          </a:prstGeom>
          <a:noFill/>
          <a:ln>
            <a:solidFill>
              <a:schemeClr val="accent5">
                <a:lumMod val="60000"/>
                <a:lumOff val="40000"/>
              </a:schemeClr>
            </a:solidFill>
          </a:ln>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4</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年度～対象者別に研修会を開催し、それぞれに必要な内容を実施</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　対象者</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が明確になった</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ことで</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参加しやすくなり、内容も</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充実。</a:t>
            </a:r>
            <a:endPar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・多職種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連携について学べる機会として、令和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5</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年度～地域支援のネットワーク再構築のための研修を実施予定。</a:t>
            </a:r>
          </a:p>
          <a:p>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・希望</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する開催方法について、受講後アンケートにて聴取</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en-US" altLang="ja-JP" sz="1400" dirty="0" smtClean="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5</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年度は、より受講しやすいよう会場と</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を選択できるようにする予定</a:t>
            </a:r>
            <a:r>
              <a:rPr kumimoji="1" lang="ja-JP" altLang="en-US" sz="1400" dirty="0" smtClean="0">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2398212444"/>
              </p:ext>
            </p:extLst>
          </p:nvPr>
        </p:nvGraphicFramePr>
        <p:xfrm>
          <a:off x="150125" y="2816922"/>
          <a:ext cx="9348003" cy="3539429"/>
        </p:xfrm>
        <a:graphic>
          <a:graphicData uri="http://schemas.openxmlformats.org/drawingml/2006/table">
            <a:tbl>
              <a:tblPr>
                <a:tableStyleId>{5C22544A-7EE6-4342-B048-85BDC9FD1C3A}</a:tableStyleId>
              </a:tblPr>
              <a:tblGrid>
                <a:gridCol w="964853">
                  <a:extLst>
                    <a:ext uri="{9D8B030D-6E8A-4147-A177-3AD203B41FA5}">
                      <a16:colId xmlns:a16="http://schemas.microsoft.com/office/drawing/2014/main" val="2559076917"/>
                    </a:ext>
                  </a:extLst>
                </a:gridCol>
                <a:gridCol w="237259">
                  <a:extLst>
                    <a:ext uri="{9D8B030D-6E8A-4147-A177-3AD203B41FA5}">
                      <a16:colId xmlns:a16="http://schemas.microsoft.com/office/drawing/2014/main" val="3320622055"/>
                    </a:ext>
                  </a:extLst>
                </a:gridCol>
                <a:gridCol w="850050">
                  <a:extLst>
                    <a:ext uri="{9D8B030D-6E8A-4147-A177-3AD203B41FA5}">
                      <a16:colId xmlns:a16="http://schemas.microsoft.com/office/drawing/2014/main" val="639497621"/>
                    </a:ext>
                  </a:extLst>
                </a:gridCol>
                <a:gridCol w="3683574">
                  <a:extLst>
                    <a:ext uri="{9D8B030D-6E8A-4147-A177-3AD203B41FA5}">
                      <a16:colId xmlns:a16="http://schemas.microsoft.com/office/drawing/2014/main" val="1469987461"/>
                    </a:ext>
                  </a:extLst>
                </a:gridCol>
                <a:gridCol w="2176851">
                  <a:extLst>
                    <a:ext uri="{9D8B030D-6E8A-4147-A177-3AD203B41FA5}">
                      <a16:colId xmlns:a16="http://schemas.microsoft.com/office/drawing/2014/main" val="487639310"/>
                    </a:ext>
                  </a:extLst>
                </a:gridCol>
                <a:gridCol w="326231">
                  <a:extLst>
                    <a:ext uri="{9D8B030D-6E8A-4147-A177-3AD203B41FA5}">
                      <a16:colId xmlns:a16="http://schemas.microsoft.com/office/drawing/2014/main" val="954341541"/>
                    </a:ext>
                  </a:extLst>
                </a:gridCol>
                <a:gridCol w="342933">
                  <a:extLst>
                    <a:ext uri="{9D8B030D-6E8A-4147-A177-3AD203B41FA5}">
                      <a16:colId xmlns:a16="http://schemas.microsoft.com/office/drawing/2014/main" val="878641468"/>
                    </a:ext>
                  </a:extLst>
                </a:gridCol>
                <a:gridCol w="39078">
                  <a:extLst>
                    <a:ext uri="{9D8B030D-6E8A-4147-A177-3AD203B41FA5}">
                      <a16:colId xmlns:a16="http://schemas.microsoft.com/office/drawing/2014/main" val="2092335014"/>
                    </a:ext>
                  </a:extLst>
                </a:gridCol>
                <a:gridCol w="727174">
                  <a:extLst>
                    <a:ext uri="{9D8B030D-6E8A-4147-A177-3AD203B41FA5}">
                      <a16:colId xmlns:a16="http://schemas.microsoft.com/office/drawing/2014/main" val="2950443724"/>
                    </a:ext>
                  </a:extLst>
                </a:gridCol>
              </a:tblGrid>
              <a:tr h="316294">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　</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研修名</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内容</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日時・方法</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参加者数</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algn="ctr" fontAlgn="ct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（参考）</a:t>
                      </a:r>
                      <a:r>
                        <a:rPr lang="en-US" sz="1200" b="1" u="none" strike="noStrike" dirty="0">
                          <a:solidFill>
                            <a:schemeClr val="bg1"/>
                          </a:solidFill>
                          <a:effectLst/>
                          <a:latin typeface="BIZ UDPゴシック" panose="020B0400000000000000" pitchFamily="50" charset="-128"/>
                          <a:ea typeface="BIZ UDPゴシック" panose="020B0400000000000000" pitchFamily="50" charset="-128"/>
                        </a:rPr>
                        <a:t>R３</a:t>
                      </a:r>
                      <a:endParaRPr 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18453601"/>
                  </a:ext>
                </a:extLst>
              </a:tr>
              <a:tr h="676721">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対象者別</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市町村担当職員研修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err="1">
                          <a:effectLst/>
                          <a:latin typeface="BIZ UDPゴシック" panose="020B0400000000000000" pitchFamily="50" charset="-128"/>
                          <a:ea typeface="BIZ UDPゴシック" panose="020B0400000000000000" pitchFamily="50" charset="-128"/>
                        </a:rPr>
                        <a:t>障がい</a:t>
                      </a:r>
                      <a:r>
                        <a:rPr lang="ja-JP" altLang="en-US" sz="1100" u="none" strike="noStrike" dirty="0">
                          <a:effectLst/>
                          <a:latin typeface="BIZ UDPゴシック" panose="020B0400000000000000" pitchFamily="50" charset="-128"/>
                          <a:ea typeface="BIZ UDPゴシック" panose="020B0400000000000000" pitchFamily="50" charset="-128"/>
                        </a:rPr>
                        <a:t>特性を踏まえ、個別性の高いケースに応じて、どのような福祉サービスで地域生活を支えるかや市町村内での他部署との連携の必要性等についての理解</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a:effectLst/>
                          <a:latin typeface="BIZ UDPゴシック" panose="020B0400000000000000" pitchFamily="50" charset="-128"/>
                          <a:ea typeface="BIZ UDPゴシック" panose="020B0400000000000000" pitchFamily="50" charset="-128"/>
                        </a:rPr>
                        <a:t>令和</a:t>
                      </a:r>
                      <a:r>
                        <a:rPr lang="en-US" altLang="ja-JP" sz="1100" u="none" strike="noStrike">
                          <a:effectLst/>
                          <a:latin typeface="BIZ UDPゴシック" panose="020B0400000000000000" pitchFamily="50" charset="-128"/>
                          <a:ea typeface="BIZ UDPゴシック" panose="020B0400000000000000" pitchFamily="50" charset="-128"/>
                        </a:rPr>
                        <a:t>4</a:t>
                      </a:r>
                      <a:r>
                        <a:rPr lang="ja-JP" altLang="en-US" sz="1100" u="none" strike="noStrike">
                          <a:effectLst/>
                          <a:latin typeface="BIZ UDPゴシック" panose="020B0400000000000000" pitchFamily="50" charset="-128"/>
                          <a:ea typeface="BIZ UDPゴシック" panose="020B0400000000000000" pitchFamily="50" charset="-128"/>
                        </a:rPr>
                        <a:t>年</a:t>
                      </a:r>
                      <a:r>
                        <a:rPr lang="en-US" altLang="ja-JP" sz="1100" u="none" strike="noStrike">
                          <a:effectLst/>
                          <a:latin typeface="BIZ UDPゴシック" panose="020B0400000000000000" pitchFamily="50" charset="-128"/>
                          <a:ea typeface="BIZ UDPゴシック" panose="020B0400000000000000" pitchFamily="50" charset="-128"/>
                        </a:rPr>
                        <a:t>7</a:t>
                      </a:r>
                      <a:r>
                        <a:rPr lang="ja-JP" altLang="en-US" sz="1100" u="none" strike="noStrike">
                          <a:effectLst/>
                          <a:latin typeface="BIZ UDPゴシック" panose="020B0400000000000000" pitchFamily="50" charset="-128"/>
                          <a:ea typeface="BIZ UDPゴシック" panose="020B0400000000000000" pitchFamily="50" charset="-128"/>
                        </a:rPr>
                        <a:t>月</a:t>
                      </a:r>
                      <a:r>
                        <a:rPr lang="en-US" altLang="ja-JP" sz="1100" u="none" strike="noStrike">
                          <a:effectLst/>
                          <a:latin typeface="BIZ UDPゴシック" panose="020B0400000000000000" pitchFamily="50" charset="-128"/>
                          <a:ea typeface="BIZ UDPゴシック" panose="020B0400000000000000" pitchFamily="50" charset="-128"/>
                        </a:rPr>
                        <a:t>12</a:t>
                      </a:r>
                      <a:r>
                        <a:rPr lang="ja-JP" altLang="en-US" sz="1100" u="none" strike="noStrike">
                          <a:effectLst/>
                          <a:latin typeface="BIZ UDPゴシック" panose="020B0400000000000000" pitchFamily="50" charset="-128"/>
                          <a:ea typeface="BIZ UDPゴシック" panose="020B0400000000000000" pitchFamily="50" charset="-128"/>
                        </a:rPr>
                        <a:t>日（火）</a:t>
                      </a:r>
                      <a:r>
                        <a:rPr lang="en-US" altLang="ja-JP" sz="1100" u="none" strike="noStrike">
                          <a:effectLst/>
                          <a:latin typeface="BIZ UDPゴシック" panose="020B0400000000000000" pitchFamily="50" charset="-128"/>
                          <a:ea typeface="BIZ UDPゴシック" panose="020B0400000000000000" pitchFamily="50" charset="-128"/>
                        </a:rPr>
                        <a:t>13:30</a:t>
                      </a:r>
                      <a:r>
                        <a:rPr lang="ja-JP" altLang="en-US" sz="1100" u="none" strike="noStrike">
                          <a:effectLst/>
                          <a:latin typeface="BIZ UDPゴシック" panose="020B0400000000000000" pitchFamily="50" charset="-128"/>
                          <a:ea typeface="BIZ UDPゴシック" panose="020B0400000000000000" pitchFamily="50" charset="-128"/>
                        </a:rPr>
                        <a:t>～</a:t>
                      </a:r>
                      <a:r>
                        <a:rPr lang="en-US" altLang="ja-JP" sz="1100" u="none" strike="noStrike">
                          <a:effectLst/>
                          <a:latin typeface="BIZ UDPゴシック" panose="020B0400000000000000" pitchFamily="50" charset="-128"/>
                          <a:ea typeface="BIZ UDPゴシック" panose="020B0400000000000000" pitchFamily="50" charset="-128"/>
                        </a:rPr>
                        <a:t>16:45</a:t>
                      </a:r>
                      <a:br>
                        <a:rPr lang="en-US" altLang="ja-JP" sz="1100" u="none" strike="noStrike">
                          <a:effectLst/>
                          <a:latin typeface="BIZ UDPゴシック" panose="020B0400000000000000" pitchFamily="50" charset="-128"/>
                          <a:ea typeface="BIZ UDPゴシック" panose="020B0400000000000000" pitchFamily="50" charset="-128"/>
                        </a:rPr>
                      </a:br>
                      <a:r>
                        <a:rPr lang="en-US" altLang="ja-JP" sz="1100" u="none" strike="noStrike">
                          <a:effectLst/>
                          <a:latin typeface="BIZ UDPゴシック" panose="020B0400000000000000" pitchFamily="50" charset="-128"/>
                          <a:ea typeface="BIZ UDPゴシック" panose="020B0400000000000000" pitchFamily="50" charset="-128"/>
                        </a:rPr>
                        <a:t>Zoom</a:t>
                      </a:r>
                      <a:r>
                        <a:rPr lang="ja-JP" altLang="en-US" sz="1100" u="none" strike="noStrike">
                          <a:effectLst/>
                          <a:latin typeface="BIZ UDPゴシック" panose="020B0400000000000000" pitchFamily="50" charset="-128"/>
                          <a:ea typeface="BIZ UDPゴシック" panose="020B0400000000000000" pitchFamily="50" charset="-128"/>
                        </a:rPr>
                        <a:t>及び会場での視聴</a:t>
                      </a: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a:effectLst/>
                          <a:latin typeface="BIZ UDPゴシック" panose="020B0400000000000000" pitchFamily="50" charset="-128"/>
                          <a:ea typeface="BIZ UDPゴシック" panose="020B0400000000000000" pitchFamily="50" charset="-128"/>
                        </a:rPr>
                        <a:t>31</a:t>
                      </a:r>
                      <a:r>
                        <a:rPr lang="ja-JP" altLang="en-US" sz="1100" u="none" strike="noStrike">
                          <a:effectLst/>
                          <a:latin typeface="BIZ UDPゴシック" panose="020B0400000000000000" pitchFamily="50" charset="-128"/>
                          <a:ea typeface="BIZ UDPゴシック" panose="020B0400000000000000" pitchFamily="50" charset="-128"/>
                        </a:rPr>
                        <a:t>名</a:t>
                      </a: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fontAlgn="ctr"/>
                      <a:r>
                        <a:rPr lang="ja-JP" altLang="en-US" sz="1100" u="none" strike="noStrike">
                          <a:effectLst/>
                          <a:latin typeface="BIZ UDPゴシック" panose="020B0400000000000000" pitchFamily="50" charset="-128"/>
                          <a:ea typeface="BIZ UDPゴシック" panose="020B0400000000000000" pitchFamily="50" charset="-128"/>
                        </a:rPr>
                        <a:t>計</a:t>
                      </a:r>
                      <a:br>
                        <a:rPr lang="ja-JP" altLang="en-US" sz="1100" u="none" strike="noStrike">
                          <a:effectLst/>
                          <a:latin typeface="BIZ UDPゴシック" panose="020B0400000000000000" pitchFamily="50" charset="-128"/>
                          <a:ea typeface="BIZ UDPゴシック" panose="020B0400000000000000" pitchFamily="50" charset="-128"/>
                        </a:rPr>
                      </a:br>
                      <a:r>
                        <a:rPr lang="en-US" altLang="ja-JP" sz="1100" u="none" strike="noStrike">
                          <a:effectLst/>
                          <a:latin typeface="BIZ UDPゴシック" panose="020B0400000000000000" pitchFamily="50" charset="-128"/>
                          <a:ea typeface="BIZ UDPゴシック" panose="020B0400000000000000" pitchFamily="50" charset="-128"/>
                        </a:rPr>
                        <a:t>150</a:t>
                      </a:r>
                      <a:r>
                        <a:rPr lang="ja-JP" altLang="en-US" sz="1100" u="none" strike="noStrike">
                          <a:effectLst/>
                          <a:latin typeface="BIZ UDPゴシック" panose="020B0400000000000000" pitchFamily="50" charset="-128"/>
                          <a:ea typeface="BIZ UDPゴシック" panose="020B0400000000000000" pitchFamily="50" charset="-128"/>
                        </a:rPr>
                        <a:t>名</a:t>
                      </a: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ctr" fontAlgn="ctr"/>
                      <a:r>
                        <a:rPr lang="en-US" altLang="zh-CN" sz="1100" u="none" strike="noStrike" dirty="0">
                          <a:effectLst/>
                          <a:latin typeface="BIZ UDPゴシック" panose="020B0400000000000000" pitchFamily="50" charset="-128"/>
                          <a:ea typeface="BIZ UDPゴシック" panose="020B0400000000000000" pitchFamily="50" charset="-128"/>
                        </a:rPr>
                        <a:t>84</a:t>
                      </a:r>
                      <a:r>
                        <a:rPr lang="zh-CN" altLang="en-US" sz="1100" u="none" strike="noStrike" dirty="0">
                          <a:effectLst/>
                          <a:latin typeface="BIZ UDPゴシック" panose="020B0400000000000000" pitchFamily="50" charset="-128"/>
                          <a:ea typeface="BIZ UDPゴシック" panose="020B0400000000000000" pitchFamily="50" charset="-128"/>
                        </a:rPr>
                        <a:t>名</a:t>
                      </a:r>
                      <a:br>
                        <a:rPr lang="zh-CN" altLang="en-US" sz="1100" u="none" strike="noStrike" dirty="0">
                          <a:effectLst/>
                          <a:latin typeface="BIZ UDPゴシック" panose="020B0400000000000000" pitchFamily="50" charset="-128"/>
                          <a:ea typeface="BIZ UDPゴシック" panose="020B0400000000000000" pitchFamily="50" charset="-128"/>
                        </a:rPr>
                      </a:br>
                      <a:r>
                        <a:rPr lang="zh-CN" altLang="en-US" sz="1100" u="none" strike="noStrike" dirty="0">
                          <a:effectLst/>
                          <a:latin typeface="BIZ UDPゴシック" panose="020B0400000000000000" pitchFamily="50" charset="-128"/>
                          <a:ea typeface="BIZ UDPゴシック" panose="020B0400000000000000" pitchFamily="50" charset="-128"/>
                        </a:rPr>
                        <a:t>（内、市町村担当職員</a:t>
                      </a:r>
                      <a:r>
                        <a:rPr lang="en-US" altLang="zh-CN" sz="1100" u="none" strike="noStrike" dirty="0">
                          <a:effectLst/>
                          <a:latin typeface="BIZ UDPゴシック" panose="020B0400000000000000" pitchFamily="50" charset="-128"/>
                          <a:ea typeface="BIZ UDPゴシック" panose="020B0400000000000000" pitchFamily="50" charset="-128"/>
                        </a:rPr>
                        <a:t>16</a:t>
                      </a:r>
                      <a:r>
                        <a:rPr lang="zh-CN" altLang="en-US" sz="1100" u="none" strike="noStrike" dirty="0">
                          <a:effectLst/>
                          <a:latin typeface="BIZ UDPゴシック" panose="020B0400000000000000" pitchFamily="50" charset="-128"/>
                          <a:ea typeface="BIZ UDPゴシック" panose="020B0400000000000000" pitchFamily="50" charset="-128"/>
                        </a:rPr>
                        <a:t>名）</a:t>
                      </a:r>
                      <a:endParaRPr lang="zh-CN"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5939554"/>
                  </a:ext>
                </a:extLst>
              </a:tr>
              <a:tr h="90890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地域支援者養成研修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地域の事業所で直接支援をしている支援者が、他の事業所における支援方法の好事例や試行錯誤の事例（失敗事例を含む）を学び、個々の状態像を適切にアセスメントし、個別性に応じた支援の組立ができるよう演習等を通じたスキルの獲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講義：令和</a:t>
                      </a:r>
                      <a:r>
                        <a:rPr lang="en-US" altLang="ja-JP" sz="1100" u="none" strike="noStrike" dirty="0">
                          <a:effectLst/>
                          <a:latin typeface="BIZ UDPゴシック" panose="020B0400000000000000" pitchFamily="50" charset="-128"/>
                          <a:ea typeface="BIZ UDPゴシック" panose="020B0400000000000000" pitchFamily="50" charset="-128"/>
                        </a:rPr>
                        <a:t>4</a:t>
                      </a:r>
                      <a:r>
                        <a:rPr lang="ja-JP" altLang="en-US" sz="1100" u="none" strike="noStrike" dirty="0">
                          <a:effectLst/>
                          <a:latin typeface="BIZ UDPゴシック" panose="020B0400000000000000" pitchFamily="50" charset="-128"/>
                          <a:ea typeface="BIZ UDPゴシック" panose="020B0400000000000000" pitchFamily="50" charset="-128"/>
                        </a:rPr>
                        <a:t>年</a:t>
                      </a:r>
                      <a:r>
                        <a:rPr lang="en-US" altLang="ja-JP" sz="1100" u="none" strike="noStrike" dirty="0">
                          <a:effectLst/>
                          <a:latin typeface="BIZ UDPゴシック" panose="020B0400000000000000" pitchFamily="50" charset="-128"/>
                          <a:ea typeface="BIZ UDPゴシック" panose="020B0400000000000000" pitchFamily="50" charset="-128"/>
                        </a:rPr>
                        <a:t>9</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1</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日オンデマンド配信</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演習：令和</a:t>
                      </a:r>
                      <a:r>
                        <a:rPr lang="en-US" altLang="ja-JP" sz="1100" u="none" strike="noStrike" dirty="0">
                          <a:effectLst/>
                          <a:latin typeface="BIZ UDPゴシック" panose="020B0400000000000000" pitchFamily="50" charset="-128"/>
                          <a:ea typeface="BIZ UDPゴシック" panose="020B0400000000000000" pitchFamily="50" charset="-128"/>
                        </a:rPr>
                        <a:t>4</a:t>
                      </a:r>
                      <a:r>
                        <a:rPr lang="ja-JP" altLang="en-US" sz="1100" u="none" strike="noStrike" dirty="0">
                          <a:effectLst/>
                          <a:latin typeface="BIZ UDPゴシック" panose="020B0400000000000000" pitchFamily="50" charset="-128"/>
                          <a:ea typeface="BIZ UDPゴシック" panose="020B0400000000000000" pitchFamily="50" charset="-128"/>
                        </a:rPr>
                        <a:t>年</a:t>
                      </a:r>
                      <a:r>
                        <a:rPr lang="en-US" altLang="ja-JP" sz="1100" u="none" strike="noStrike" dirty="0">
                          <a:effectLst/>
                          <a:latin typeface="BIZ UDPゴシック" panose="020B0400000000000000" pitchFamily="50" charset="-128"/>
                          <a:ea typeface="BIZ UDPゴシック" panose="020B0400000000000000" pitchFamily="50" charset="-128"/>
                        </a:rPr>
                        <a:t>9</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日（水）</a:t>
                      </a:r>
                      <a:r>
                        <a:rPr lang="en-US" altLang="ja-JP" sz="1100" u="none" strike="noStrike" dirty="0">
                          <a:effectLst/>
                          <a:latin typeface="BIZ UDPゴシック" panose="020B0400000000000000" pitchFamily="50" charset="-128"/>
                          <a:ea typeface="BIZ UDPゴシック" panose="020B0400000000000000" pitchFamily="50" charset="-128"/>
                        </a:rPr>
                        <a:t>/20</a:t>
                      </a:r>
                      <a:r>
                        <a:rPr lang="ja-JP" altLang="en-US" sz="1100" u="none" strike="noStrike" dirty="0">
                          <a:effectLst/>
                          <a:latin typeface="BIZ UDPゴシック" panose="020B0400000000000000" pitchFamily="50" charset="-128"/>
                          <a:ea typeface="BIZ UDPゴシック" panose="020B0400000000000000" pitchFamily="50" charset="-128"/>
                        </a:rPr>
                        <a:t>日（火）のいずれか</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　　　　</a:t>
                      </a:r>
                      <a:r>
                        <a:rPr lang="en-US" altLang="ja-JP" sz="1100" u="none" strike="noStrike" dirty="0">
                          <a:effectLst/>
                          <a:latin typeface="BIZ UDPゴシック" panose="020B0400000000000000" pitchFamily="50" charset="-128"/>
                          <a:ea typeface="BIZ UDPゴシック" panose="020B0400000000000000" pitchFamily="50" charset="-128"/>
                        </a:rPr>
                        <a:t>13:30</a:t>
                      </a:r>
                      <a:r>
                        <a:rPr lang="ja-JP" altLang="en-US" sz="1100" u="none" strike="noStrike" dirty="0">
                          <a:effectLst/>
                          <a:latin typeface="BIZ UDPゴシック" panose="020B0400000000000000" pitchFamily="50" charset="-128"/>
                          <a:ea typeface="BIZ UDPゴシック" panose="020B0400000000000000" pitchFamily="50" charset="-128"/>
                        </a:rPr>
                        <a:t>～</a:t>
                      </a:r>
                      <a:r>
                        <a:rPr lang="en-US" altLang="ja-JP" sz="1100" u="none" strike="noStrike" dirty="0">
                          <a:effectLst/>
                          <a:latin typeface="BIZ UDPゴシック" panose="020B0400000000000000" pitchFamily="50" charset="-128"/>
                          <a:ea typeface="BIZ UDPゴシック" panose="020B0400000000000000" pitchFamily="50" charset="-128"/>
                        </a:rPr>
                        <a:t>16:30 Zoom</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a:effectLst/>
                          <a:latin typeface="BIZ UDPゴシック" panose="020B0400000000000000" pitchFamily="50" charset="-128"/>
                          <a:ea typeface="BIZ UDPゴシック" panose="020B0400000000000000" pitchFamily="50" charset="-128"/>
                        </a:rPr>
                        <a:t>67</a:t>
                      </a:r>
                      <a:r>
                        <a:rPr lang="ja-JP" altLang="en-US" sz="1100" u="none" strike="noStrike">
                          <a:effectLst/>
                          <a:latin typeface="BIZ UDPゴシック" panose="020B0400000000000000" pitchFamily="50" charset="-128"/>
                          <a:ea typeface="BIZ UDPゴシック" panose="020B0400000000000000" pitchFamily="50" charset="-128"/>
                        </a:rPr>
                        <a:t>名</a:t>
                      </a: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extLst>
                  <a:ext uri="{0D108BD9-81ED-4DB2-BD59-A6C34878D82A}">
                    <a16:rowId xmlns:a16="http://schemas.microsoft.com/office/drawing/2014/main" val="2813055933"/>
                  </a:ext>
                </a:extLst>
              </a:tr>
              <a:tr h="90890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相談支援従事者研修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高次脳機能障がいの特性をふまえた支援会議等の実施、地域資源の改善・開発の取り組み、多職種連携の取り組み等、好事例を学ぶとともに、地域で支援の組み立てができるよう事例演習等を通じたスキルの獲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講義：令和</a:t>
                      </a:r>
                      <a:r>
                        <a:rPr lang="en-US" altLang="ja-JP" sz="1100" u="none" strike="noStrike" dirty="0">
                          <a:effectLst/>
                          <a:latin typeface="BIZ UDPゴシック" panose="020B0400000000000000" pitchFamily="50" charset="-128"/>
                          <a:ea typeface="BIZ UDPゴシック" panose="020B0400000000000000" pitchFamily="50" charset="-128"/>
                        </a:rPr>
                        <a:t>4</a:t>
                      </a:r>
                      <a:r>
                        <a:rPr lang="ja-JP" altLang="en-US" sz="1100" u="none" strike="noStrike" dirty="0">
                          <a:effectLst/>
                          <a:latin typeface="BIZ UDPゴシック" panose="020B0400000000000000" pitchFamily="50" charset="-128"/>
                          <a:ea typeface="BIZ UDPゴシック" panose="020B0400000000000000" pitchFamily="50" charset="-128"/>
                        </a:rPr>
                        <a:t>年</a:t>
                      </a:r>
                      <a:r>
                        <a:rPr lang="en-US" altLang="ja-JP" sz="1100" u="none" strike="noStrike" dirty="0">
                          <a:effectLst/>
                          <a:latin typeface="BIZ UDPゴシック" panose="020B0400000000000000" pitchFamily="50" charset="-128"/>
                          <a:ea typeface="BIZ UDPゴシック" panose="020B0400000000000000" pitchFamily="50" charset="-128"/>
                        </a:rPr>
                        <a:t>9</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1</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日オンデマンド配信</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演習：令和</a:t>
                      </a:r>
                      <a:r>
                        <a:rPr lang="en-US" altLang="ja-JP" sz="1100" u="none" strike="noStrike" dirty="0">
                          <a:effectLst/>
                          <a:latin typeface="BIZ UDPゴシック" panose="020B0400000000000000" pitchFamily="50" charset="-128"/>
                          <a:ea typeface="BIZ UDPゴシック" panose="020B0400000000000000" pitchFamily="50" charset="-128"/>
                        </a:rPr>
                        <a:t>4</a:t>
                      </a:r>
                      <a:r>
                        <a:rPr lang="ja-JP" altLang="en-US" sz="1100" u="none" strike="noStrike" dirty="0">
                          <a:effectLst/>
                          <a:latin typeface="BIZ UDPゴシック" panose="020B0400000000000000" pitchFamily="50" charset="-128"/>
                          <a:ea typeface="BIZ UDPゴシック" panose="020B0400000000000000" pitchFamily="50" charset="-128"/>
                        </a:rPr>
                        <a:t>年</a:t>
                      </a:r>
                      <a:r>
                        <a:rPr lang="en-US" altLang="ja-JP" sz="1100" u="none" strike="noStrike" dirty="0">
                          <a:effectLst/>
                          <a:latin typeface="BIZ UDPゴシック" panose="020B0400000000000000" pitchFamily="50" charset="-128"/>
                          <a:ea typeface="BIZ UDPゴシック" panose="020B0400000000000000" pitchFamily="50" charset="-128"/>
                        </a:rPr>
                        <a:t>9</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21</a:t>
                      </a:r>
                      <a:r>
                        <a:rPr lang="ja-JP" altLang="en-US" sz="1100" u="none" strike="noStrike" dirty="0">
                          <a:effectLst/>
                          <a:latin typeface="BIZ UDPゴシック" panose="020B0400000000000000" pitchFamily="50" charset="-128"/>
                          <a:ea typeface="BIZ UDPゴシック" panose="020B0400000000000000" pitchFamily="50" charset="-128"/>
                        </a:rPr>
                        <a:t>日（水）</a:t>
                      </a:r>
                      <a:r>
                        <a:rPr lang="en-US" altLang="ja-JP" sz="1100" u="none" strike="noStrike" dirty="0">
                          <a:effectLst/>
                          <a:latin typeface="BIZ UDPゴシック" panose="020B0400000000000000" pitchFamily="50" charset="-128"/>
                          <a:ea typeface="BIZ UDPゴシック" panose="020B0400000000000000" pitchFamily="50" charset="-128"/>
                        </a:rPr>
                        <a:t>/28</a:t>
                      </a:r>
                      <a:r>
                        <a:rPr lang="ja-JP" altLang="en-US" sz="1100" u="none" strike="noStrike" dirty="0">
                          <a:effectLst/>
                          <a:latin typeface="BIZ UDPゴシック" panose="020B0400000000000000" pitchFamily="50" charset="-128"/>
                          <a:ea typeface="BIZ UDPゴシック" panose="020B0400000000000000" pitchFamily="50" charset="-128"/>
                        </a:rPr>
                        <a:t>日（水）のいずれか</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　　　　</a:t>
                      </a:r>
                      <a:r>
                        <a:rPr lang="en-US" altLang="ja-JP" sz="1100" u="none" strike="noStrike" dirty="0">
                          <a:effectLst/>
                          <a:latin typeface="BIZ UDPゴシック" panose="020B0400000000000000" pitchFamily="50" charset="-128"/>
                          <a:ea typeface="BIZ UDPゴシック" panose="020B0400000000000000" pitchFamily="50" charset="-128"/>
                        </a:rPr>
                        <a:t>13:30</a:t>
                      </a:r>
                      <a:r>
                        <a:rPr lang="ja-JP" altLang="en-US" sz="1100" u="none" strike="noStrike" dirty="0">
                          <a:effectLst/>
                          <a:latin typeface="BIZ UDPゴシック" panose="020B0400000000000000" pitchFamily="50" charset="-128"/>
                          <a:ea typeface="BIZ UDPゴシック" panose="020B0400000000000000" pitchFamily="50" charset="-128"/>
                        </a:rPr>
                        <a:t>～</a:t>
                      </a:r>
                      <a:r>
                        <a:rPr lang="en-US" altLang="ja-JP" sz="1100" u="none" strike="noStrike" dirty="0">
                          <a:effectLst/>
                          <a:latin typeface="BIZ UDPゴシック" panose="020B0400000000000000" pitchFamily="50" charset="-128"/>
                          <a:ea typeface="BIZ UDPゴシック" panose="020B0400000000000000" pitchFamily="50" charset="-128"/>
                        </a:rPr>
                        <a:t>16:30 Zoom</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52</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a:txBody>
                    <a:bodyPr/>
                    <a:lstStyle/>
                    <a:p>
                      <a:pPr algn="ctr" fontAlgn="ctr"/>
                      <a:endParaRPr lang="ja-JP" altLang="en-US" sz="11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extLst>
                  <a:ext uri="{0D108BD9-81ED-4DB2-BD59-A6C34878D82A}">
                    <a16:rowId xmlns:a16="http://schemas.microsoft.com/office/drawing/2014/main" val="867178370"/>
                  </a:ext>
                </a:extLst>
              </a:tr>
              <a:tr h="72859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医療機関等職員研修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医療職に対し、高次脳機能障がいの支援に必要な受傷時の画像や経過などの様々な情報の提供に関する重要性や、医療と福祉機関でのリハビリテーションの違いや連携についての知識を習得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100" u="none" strike="noStrike" dirty="0">
                          <a:effectLst/>
                          <a:latin typeface="BIZ UDPゴシック" panose="020B0400000000000000" pitchFamily="50" charset="-128"/>
                          <a:ea typeface="BIZ UDPゴシック" panose="020B0400000000000000" pitchFamily="50" charset="-128"/>
                        </a:rPr>
                        <a:t>令和</a:t>
                      </a:r>
                      <a:r>
                        <a:rPr lang="en-US" altLang="zh-TW" sz="1100" u="none" strike="noStrike" dirty="0">
                          <a:effectLst/>
                          <a:latin typeface="BIZ UDPゴシック" panose="020B0400000000000000" pitchFamily="50" charset="-128"/>
                          <a:ea typeface="BIZ UDPゴシック" panose="020B0400000000000000" pitchFamily="50" charset="-128"/>
                        </a:rPr>
                        <a:t>5</a:t>
                      </a:r>
                      <a:r>
                        <a:rPr lang="zh-TW" altLang="en-US" sz="1100" u="none" strike="noStrike" dirty="0">
                          <a:effectLst/>
                          <a:latin typeface="BIZ UDPゴシック" panose="020B0400000000000000" pitchFamily="50" charset="-128"/>
                          <a:ea typeface="BIZ UDPゴシック" panose="020B0400000000000000" pitchFamily="50" charset="-128"/>
                        </a:rPr>
                        <a:t>年</a:t>
                      </a:r>
                      <a:r>
                        <a:rPr lang="en-US" altLang="zh-TW" sz="1100" u="none" strike="noStrike" dirty="0">
                          <a:effectLst/>
                          <a:latin typeface="BIZ UDPゴシック" panose="020B0400000000000000" pitchFamily="50" charset="-128"/>
                          <a:ea typeface="BIZ UDPゴシック" panose="020B0400000000000000" pitchFamily="50" charset="-128"/>
                        </a:rPr>
                        <a:t>2</a:t>
                      </a:r>
                      <a:r>
                        <a:rPr lang="zh-TW" altLang="en-US" sz="1100" u="none" strike="noStrike" dirty="0">
                          <a:effectLst/>
                          <a:latin typeface="BIZ UDPゴシック" panose="020B0400000000000000" pitchFamily="50" charset="-128"/>
                          <a:ea typeface="BIZ UDPゴシック" panose="020B0400000000000000" pitchFamily="50" charset="-128"/>
                        </a:rPr>
                        <a:t>月</a:t>
                      </a:r>
                      <a:r>
                        <a:rPr lang="en-US" altLang="zh-TW" sz="1100" u="none" strike="noStrike" dirty="0">
                          <a:effectLst/>
                          <a:latin typeface="BIZ UDPゴシック" panose="020B0400000000000000" pitchFamily="50" charset="-128"/>
                          <a:ea typeface="BIZ UDPゴシック" panose="020B0400000000000000" pitchFamily="50" charset="-128"/>
                        </a:rPr>
                        <a:t>5</a:t>
                      </a:r>
                      <a:r>
                        <a:rPr lang="zh-TW" altLang="en-US" sz="1100" u="none" strike="noStrike" dirty="0">
                          <a:effectLst/>
                          <a:latin typeface="BIZ UDPゴシック" panose="020B0400000000000000" pitchFamily="50" charset="-128"/>
                          <a:ea typeface="BIZ UDPゴシック" panose="020B0400000000000000" pitchFamily="50" charset="-128"/>
                        </a:rPr>
                        <a:t>日（日）</a:t>
                      </a:r>
                      <a:r>
                        <a:rPr lang="en-US" altLang="zh-TW" sz="1100" u="none" strike="noStrike" dirty="0">
                          <a:effectLst/>
                          <a:latin typeface="BIZ UDPゴシック" panose="020B0400000000000000" pitchFamily="50" charset="-128"/>
                          <a:ea typeface="BIZ UDPゴシック" panose="020B0400000000000000" pitchFamily="50" charset="-128"/>
                        </a:rPr>
                        <a:t>10</a:t>
                      </a:r>
                      <a:r>
                        <a:rPr lang="zh-TW" altLang="en-US" sz="1100" u="none" strike="noStrike" dirty="0">
                          <a:effectLst/>
                          <a:latin typeface="BIZ UDPゴシック" panose="020B0400000000000000" pitchFamily="50" charset="-128"/>
                          <a:ea typeface="BIZ UDPゴシック" panose="020B0400000000000000" pitchFamily="50" charset="-128"/>
                        </a:rPr>
                        <a:t>時～</a:t>
                      </a:r>
                      <a:r>
                        <a:rPr lang="en-US" altLang="zh-TW" sz="1100" u="none" strike="noStrike" dirty="0">
                          <a:effectLst/>
                          <a:latin typeface="BIZ UDPゴシック" panose="020B0400000000000000" pitchFamily="50" charset="-128"/>
                          <a:ea typeface="BIZ UDPゴシック" panose="020B0400000000000000" pitchFamily="50" charset="-128"/>
                        </a:rPr>
                        <a:t>12</a:t>
                      </a:r>
                      <a:r>
                        <a:rPr lang="zh-TW" altLang="en-US" sz="1100" u="none" strike="noStrike" dirty="0">
                          <a:effectLst/>
                          <a:latin typeface="BIZ UDPゴシック" panose="020B0400000000000000" pitchFamily="50" charset="-128"/>
                          <a:ea typeface="BIZ UDPゴシック" panose="020B0400000000000000" pitchFamily="50" charset="-128"/>
                        </a:rPr>
                        <a:t>時</a:t>
                      </a:r>
                      <a:r>
                        <a:rPr lang="en-US" altLang="zh-TW" sz="1100" u="none" strike="noStrike" dirty="0">
                          <a:effectLst/>
                          <a:latin typeface="BIZ UDPゴシック" panose="020B0400000000000000" pitchFamily="50" charset="-128"/>
                          <a:ea typeface="BIZ UDPゴシック" panose="020B0400000000000000" pitchFamily="50" charset="-128"/>
                        </a:rPr>
                        <a:t>15</a:t>
                      </a:r>
                      <a:r>
                        <a:rPr lang="zh-TW" altLang="en-US" sz="1100" u="none" strike="noStrike" dirty="0">
                          <a:effectLst/>
                          <a:latin typeface="BIZ UDPゴシック" panose="020B0400000000000000" pitchFamily="50" charset="-128"/>
                          <a:ea typeface="BIZ UDPゴシック" panose="020B0400000000000000" pitchFamily="50" charset="-128"/>
                        </a:rPr>
                        <a:t>分　</a:t>
                      </a:r>
                      <a:r>
                        <a:rPr lang="en-US" altLang="zh-TW" sz="1100" u="none" strike="noStrike" dirty="0">
                          <a:effectLst/>
                          <a:latin typeface="BIZ UDPゴシック" panose="020B0400000000000000" pitchFamily="50" charset="-128"/>
                          <a:ea typeface="BIZ UDPゴシック" panose="020B0400000000000000" pitchFamily="50" charset="-128"/>
                        </a:rPr>
                        <a:t>Zoom</a:t>
                      </a:r>
                      <a:endParaRPr lang="en-US" altLang="zh-TW"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59</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82</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1018596"/>
                  </a:ext>
                </a:extLst>
              </a:tr>
            </a:tbl>
          </a:graphicData>
        </a:graphic>
      </p:graphicFrame>
    </p:spTree>
    <p:extLst>
      <p:ext uri="{BB962C8B-B14F-4D97-AF65-F5344CB8AC3E}">
        <p14:creationId xmlns:p14="http://schemas.microsoft.com/office/powerpoint/2010/main" val="330079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358860"/>
            <a:ext cx="2228850" cy="365125"/>
          </a:xfrm>
        </p:spPr>
        <p:txBody>
          <a:bodyPr/>
          <a:lstStyle/>
          <a:p>
            <a:r>
              <a:rPr kumimoji="1" lang="en-US" altLang="ja-JP" dirty="0"/>
              <a:t>11</a:t>
            </a:r>
            <a:endParaRPr kumimoji="1" lang="ja-JP" altLang="en-US" dirty="0"/>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smtClean="0">
                <a:solidFill>
                  <a:schemeClr val="bg1"/>
                </a:solidFill>
                <a:latin typeface="+mn-ea"/>
                <a:ea typeface="+mn-ea"/>
              </a:rPr>
              <a:t>議題３</a:t>
            </a:r>
            <a:r>
              <a:rPr lang="ja-JP" altLang="en-US" sz="2000" b="1" dirty="0">
                <a:solidFill>
                  <a:schemeClr val="bg1"/>
                </a:solidFill>
                <a:latin typeface="+mn-ea"/>
                <a:ea typeface="+mn-ea"/>
              </a:rPr>
              <a:t>　高次脳機能障がいの普及啓発の方向性について</a:t>
            </a:r>
            <a:endParaRPr lang="ja-JP" altLang="en-US" sz="2400" b="1" dirty="0">
              <a:solidFill>
                <a:schemeClr val="bg1"/>
              </a:solidFill>
              <a:latin typeface="+mn-ea"/>
              <a:ea typeface="+mn-ea"/>
            </a:endParaRPr>
          </a:p>
        </p:txBody>
      </p:sp>
      <p:sp>
        <p:nvSpPr>
          <p:cNvPr id="8" name="テキスト ボックス 7"/>
          <p:cNvSpPr txBox="1"/>
          <p:nvPr/>
        </p:nvSpPr>
        <p:spPr>
          <a:xfrm>
            <a:off x="49150" y="132316"/>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9151386"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a:t>
            </a:r>
            <a:r>
              <a:rPr kumimoji="1" lang="ja-JP" altLang="en-US" sz="1200" dirty="0">
                <a:solidFill>
                  <a:schemeClr val="bg1"/>
                </a:solidFill>
                <a:latin typeface="BIZ UDPゴシック" panose="020B0400000000000000" pitchFamily="50" charset="-128"/>
                <a:ea typeface="BIZ UDPゴシック" panose="020B0400000000000000" pitchFamily="50" charset="-128"/>
              </a:rPr>
              <a:t>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49150" y="648000"/>
            <a:ext cx="2954655" cy="341632"/>
          </a:xfrm>
          <a:prstGeom prst="rect">
            <a:avLst/>
          </a:prstGeom>
        </p:spPr>
        <p:txBody>
          <a:bodyPr wrap="none">
            <a:spAutoFit/>
          </a:bodyPr>
          <a:lstStyle/>
          <a:p>
            <a:pPr lvl="0" defTabSz="914400">
              <a:lnSpc>
                <a:spcPct val="90000"/>
              </a:lnSpc>
              <a:spcBef>
                <a:spcPts val="1000"/>
              </a:spcBef>
            </a:pPr>
            <a:r>
              <a:rPr kumimoji="1" lang="ja-JP" altLang="en-US" b="1" dirty="0" smtClean="0">
                <a:solidFill>
                  <a:prstClr val="black"/>
                </a:solidFill>
                <a:latin typeface="BIZ UDPゴシック" panose="020B0400000000000000" pitchFamily="50" charset="-128"/>
                <a:ea typeface="BIZ UDPゴシック" panose="020B0400000000000000" pitchFamily="50" charset="-128"/>
              </a:rPr>
              <a:t>市町村職員研修の講義内容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85762" y="983013"/>
            <a:ext cx="8935220" cy="231500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講義</a:t>
            </a:r>
            <a:r>
              <a:rPr kumimoji="1" lang="ja-JP" altLang="en-US" sz="1400" dirty="0">
                <a:solidFill>
                  <a:schemeClr val="tx1"/>
                </a:solidFill>
                <a:latin typeface="BIZ UDPゴシック" panose="020B0400000000000000" pitchFamily="50" charset="-128"/>
                <a:ea typeface="BIZ UDPゴシック" panose="020B0400000000000000" pitchFamily="50" charset="-128"/>
              </a:rPr>
              <a:t>①「よくわかる</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～原因から考える対策～」</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京都</a:t>
            </a:r>
            <a:r>
              <a:rPr kumimoji="1" lang="ja-JP" altLang="en-US" sz="1400" dirty="0">
                <a:solidFill>
                  <a:schemeClr val="tx1"/>
                </a:solidFill>
                <a:latin typeface="BIZ UDPゴシック" panose="020B0400000000000000" pitchFamily="50" charset="-128"/>
                <a:ea typeface="BIZ UDPゴシック" panose="020B0400000000000000" pitchFamily="50" charset="-128"/>
              </a:rPr>
              <a:t>光華女子大学健康科学部医療福祉学科言語聴覚専攻　教授（精神科医）上田敬太氏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講義②「失語症者への支援について」</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一般</a:t>
            </a:r>
            <a:r>
              <a:rPr kumimoji="1" lang="ja-JP" altLang="en-US" sz="1400" dirty="0">
                <a:solidFill>
                  <a:schemeClr val="tx1"/>
                </a:solidFill>
                <a:latin typeface="BIZ UDPゴシック" panose="020B0400000000000000" pitchFamily="50" charset="-128"/>
                <a:ea typeface="BIZ UDPゴシック" panose="020B0400000000000000" pitchFamily="50" charset="-128"/>
              </a:rPr>
              <a:t>社団法人大阪府言語聴覚士会 失語症意思疎通支援実行委員会</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講義③「大阪府における高次脳機能障がいのある方への</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支援</a:t>
            </a:r>
            <a:r>
              <a:rPr kumimoji="1" lang="ja-JP" altLang="en-US" sz="1400" spc="-3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400" spc="-300" dirty="0">
                <a:solidFill>
                  <a:schemeClr val="tx1"/>
                </a:solidFill>
                <a:latin typeface="BIZ UDPゴシック" panose="020B0400000000000000" pitchFamily="50" charset="-128"/>
                <a:ea typeface="BIZ UDPゴシック" panose="020B0400000000000000" pitchFamily="50" charset="-128"/>
              </a:rPr>
              <a:t>市町村及び基幹相談支援センター調査結果等から見えること～</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大</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阪府福祉部障がい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福祉室　地域生活支援課職員</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講義④「大阪府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支援拠点の取り組み</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大阪府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相談支援センター職員</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講義⑤「</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者等の支援における連携例報告」</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一般</a:t>
            </a:r>
            <a:r>
              <a:rPr kumimoji="1" lang="ja-JP" altLang="en-US" sz="1400" dirty="0">
                <a:solidFill>
                  <a:schemeClr val="tx1"/>
                </a:solidFill>
                <a:latin typeface="BIZ UDPゴシック" panose="020B0400000000000000" pitchFamily="50" charset="-128"/>
                <a:ea typeface="BIZ UDPゴシック" panose="020B0400000000000000" pitchFamily="50" charset="-128"/>
              </a:rPr>
              <a:t>社団法人迅　特定相談支援事業者　相談支援センター迅　代表理事兼管理者　吉村栄夫</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氏</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a:p>
            <a:endParaRPr kumimoji="1" lang="ja-JP" altLang="en-US" sz="5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385762" y="3633026"/>
            <a:ext cx="8935220" cy="309095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 「高次脳機能障がいの診断と評価」</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大阪急性期</a:t>
            </a:r>
            <a:r>
              <a:rPr kumimoji="1" lang="ja-JP" altLang="en-US" sz="1400" dirty="0">
                <a:solidFill>
                  <a:schemeClr val="tx1"/>
                </a:solidFill>
                <a:latin typeface="BIZ UDPゴシック" panose="020B0400000000000000" pitchFamily="50" charset="-128"/>
                <a:ea typeface="BIZ UDPゴシック" panose="020B0400000000000000" pitchFamily="50" charset="-128"/>
              </a:rPr>
              <a:t>・総合医療センター　リハビリテーション科　公認心理師　岡部 伸太郎氏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　「退院支援の実際と制度の活用について」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医療</a:t>
            </a:r>
            <a:r>
              <a:rPr kumimoji="1" lang="ja-JP" altLang="en-US" sz="1400" dirty="0">
                <a:solidFill>
                  <a:schemeClr val="tx1"/>
                </a:solidFill>
                <a:latin typeface="BIZ UDPゴシック" panose="020B0400000000000000" pitchFamily="50" charset="-128"/>
                <a:ea typeface="BIZ UDPゴシック" panose="020B0400000000000000" pitchFamily="50" charset="-128"/>
              </a:rPr>
              <a:t>法人春秋会　城山病院 クオリティーマネージメントセンター　主任　鬼追 靖子氏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「高次脳機能障がいのある方を支援する事業所の実践報告と当事者の体験談」</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いきがい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ワーク　メンバー　池田 かおり氏 ・ いきがいワーク　管理者　　村上 和子氏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講義④「コミュニケーション障がいがある人への支援 </a:t>
            </a:r>
            <a:r>
              <a:rPr kumimoji="1" lang="en-US" altLang="ja-JP"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失語症を中心として</a:t>
            </a:r>
            <a:r>
              <a:rPr kumimoji="1" lang="en-US" altLang="ja-JP" sz="1400" dirty="0">
                <a:solidFill>
                  <a:schemeClr val="tx1"/>
                </a:solidFill>
                <a:latin typeface="BIZ UDPゴシック" panose="020B0400000000000000" pitchFamily="50" charset="-128"/>
                <a:ea typeface="BIZ UDPゴシック" panose="020B0400000000000000" pitchFamily="50" charset="-128"/>
              </a:rPr>
              <a:t>-</a:t>
            </a:r>
            <a:r>
              <a:rPr kumimoji="1" lang="ja-JP" altLang="en-US" sz="1400"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地域</a:t>
            </a:r>
            <a:r>
              <a:rPr kumimoji="1" lang="ja-JP" altLang="en-US" sz="1400" dirty="0">
                <a:solidFill>
                  <a:schemeClr val="tx1"/>
                </a:solidFill>
                <a:latin typeface="BIZ UDPゴシック" panose="020B0400000000000000" pitchFamily="50" charset="-128"/>
                <a:ea typeface="BIZ UDPゴシック" panose="020B0400000000000000" pitchFamily="50" charset="-128"/>
              </a:rPr>
              <a:t>活動支援センター</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すもも</a:t>
            </a:r>
            <a:r>
              <a:rPr kumimoji="1" lang="ja-JP" altLang="en-US" sz="1400" dirty="0">
                <a:solidFill>
                  <a:schemeClr val="tx1"/>
                </a:solidFill>
                <a:latin typeface="BIZ UDPゴシック" panose="020B0400000000000000" pitchFamily="50" charset="-128"/>
                <a:ea typeface="BIZ UDPゴシック" panose="020B0400000000000000" pitchFamily="50" charset="-128"/>
              </a:rPr>
              <a:t>クラブ　管理者　</a:t>
            </a:r>
            <a:r>
              <a:rPr kumimoji="1" lang="en-US" altLang="ja-JP" sz="1400" dirty="0">
                <a:solidFill>
                  <a:schemeClr val="tx1"/>
                </a:solidFill>
                <a:latin typeface="BIZ UDPゴシック" panose="020B0400000000000000" pitchFamily="50" charset="-128"/>
                <a:ea typeface="BIZ UDPゴシック" panose="020B0400000000000000" pitchFamily="50" charset="-128"/>
              </a:rPr>
              <a:t>ST</a:t>
            </a:r>
            <a:r>
              <a:rPr kumimoji="1" lang="ja-JP" altLang="en-US" sz="1400" dirty="0">
                <a:solidFill>
                  <a:schemeClr val="tx1"/>
                </a:solidFill>
                <a:latin typeface="BIZ UDPゴシック" panose="020B0400000000000000" pitchFamily="50" charset="-128"/>
                <a:ea typeface="BIZ UDPゴシック" panose="020B0400000000000000" pitchFamily="50" charset="-128"/>
              </a:rPr>
              <a:t>　大槻 美保氏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講義⑤「</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者等の支援における連携例報告」</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一般</a:t>
            </a:r>
            <a:r>
              <a:rPr kumimoji="1" lang="ja-JP" altLang="en-US" sz="1400" dirty="0">
                <a:solidFill>
                  <a:schemeClr val="tx1"/>
                </a:solidFill>
                <a:latin typeface="BIZ UDPゴシック" panose="020B0400000000000000" pitchFamily="50" charset="-128"/>
                <a:ea typeface="BIZ UDPゴシック" panose="020B0400000000000000" pitchFamily="50" charset="-128"/>
              </a:rPr>
              <a:t>社団法人迅　特定相談支援事業者　相談支援センター迅　代表理事兼管理者　吉村 栄夫氏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講義⑥「高次脳機能障がいの相談支援で大切にしていること」</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大阪府障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者自立相談支援センター身体障がい者支援課職員</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講義⑦「</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者支援における（自立支援）協議会の活用」</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摂津市</a:t>
            </a:r>
            <a:r>
              <a:rPr kumimoji="1" lang="ja-JP" altLang="en-US" sz="1400" dirty="0">
                <a:solidFill>
                  <a:schemeClr val="tx1"/>
                </a:solidFill>
                <a:latin typeface="BIZ UDPゴシック" panose="020B0400000000000000" pitchFamily="50" charset="-128"/>
                <a:ea typeface="BIZ UDPゴシック" panose="020B0400000000000000" pitchFamily="50" charset="-128"/>
              </a:rPr>
              <a:t>障害者総合支援センター施設</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長主任</a:t>
            </a:r>
            <a:r>
              <a:rPr kumimoji="1" lang="ja-JP" altLang="en-US" sz="1400" dirty="0">
                <a:solidFill>
                  <a:schemeClr val="tx1"/>
                </a:solidFill>
                <a:latin typeface="BIZ UDPゴシック" panose="020B0400000000000000" pitchFamily="50" charset="-128"/>
                <a:ea typeface="BIZ UDPゴシック" panose="020B0400000000000000" pitchFamily="50" charset="-128"/>
              </a:rPr>
              <a:t>相談支援専門員</a:t>
            </a:r>
            <a:r>
              <a:rPr kumimoji="1" lang="ja-JP" altLang="en-US" sz="1400" spc="-300" dirty="0">
                <a:solidFill>
                  <a:schemeClr val="tx1"/>
                </a:solidFill>
                <a:latin typeface="BIZ UDPゴシック" panose="020B0400000000000000" pitchFamily="50" charset="-128"/>
                <a:ea typeface="BIZ UDPゴシック" panose="020B0400000000000000" pitchFamily="50" charset="-128"/>
              </a:rPr>
              <a:t>（大阪府障がい者相談支援アドバイザー）　</a:t>
            </a:r>
            <a:r>
              <a:rPr kumimoji="1" lang="ja-JP" altLang="en-US" sz="1400" dirty="0">
                <a:solidFill>
                  <a:schemeClr val="tx1"/>
                </a:solidFill>
                <a:latin typeface="BIZ UDPゴシック" panose="020B0400000000000000" pitchFamily="50" charset="-128"/>
                <a:ea typeface="BIZ UDPゴシック" panose="020B0400000000000000" pitchFamily="50" charset="-128"/>
              </a:rPr>
              <a:t>石井　寛人</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氏</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49150" y="3331360"/>
            <a:ext cx="6994222"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地域</a:t>
            </a:r>
            <a:r>
              <a:rPr kumimoji="1" lang="ja-JP" altLang="en-US" b="1" dirty="0" smtClean="0">
                <a:solidFill>
                  <a:prstClr val="black"/>
                </a:solidFill>
                <a:latin typeface="BIZ UDPゴシック" panose="020B0400000000000000" pitchFamily="50" charset="-128"/>
                <a:ea typeface="BIZ UDPゴシック" panose="020B0400000000000000" pitchFamily="50" charset="-128"/>
              </a:rPr>
              <a:t>支援者養成研修・相談支援従事者研修の講義内容＊講義は共通</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5288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255808"/>
            <a:ext cx="2228850" cy="365125"/>
          </a:xfrm>
        </p:spPr>
        <p:txBody>
          <a:bodyPr/>
          <a:lstStyle/>
          <a:p>
            <a:r>
              <a:rPr kumimoji="1" lang="en-US" altLang="ja-JP" dirty="0"/>
              <a:t>12</a:t>
            </a:r>
            <a:endParaRPr kumimoji="1" lang="ja-JP" altLang="en-US" dirty="0"/>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smtClean="0">
                <a:solidFill>
                  <a:schemeClr val="bg1"/>
                </a:solidFill>
                <a:latin typeface="+mn-ea"/>
                <a:ea typeface="+mn-ea"/>
              </a:rPr>
              <a:t>議題３</a:t>
            </a:r>
            <a:r>
              <a:rPr lang="ja-JP" altLang="en-US" sz="2000" b="1" dirty="0">
                <a:solidFill>
                  <a:schemeClr val="bg1"/>
                </a:solidFill>
                <a:latin typeface="+mn-ea"/>
                <a:ea typeface="+mn-ea"/>
              </a:rPr>
              <a:t>　高次脳機能障がいの普及啓発の方向性について</a:t>
            </a:r>
            <a:endParaRPr lang="ja-JP" altLang="en-US" sz="2400" b="1" dirty="0">
              <a:solidFill>
                <a:schemeClr val="bg1"/>
              </a:solidFill>
              <a:latin typeface="+mn-ea"/>
              <a:ea typeface="+mn-ea"/>
            </a:endParaRPr>
          </a:p>
        </p:txBody>
      </p:sp>
      <p:sp>
        <p:nvSpPr>
          <p:cNvPr id="8" name="テキスト ボックス 7"/>
          <p:cNvSpPr txBox="1"/>
          <p:nvPr/>
        </p:nvSpPr>
        <p:spPr>
          <a:xfrm>
            <a:off x="49150" y="132316"/>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9151386"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a:t>
            </a:r>
            <a:r>
              <a:rPr kumimoji="1" lang="ja-JP" altLang="en-US" sz="1200" dirty="0">
                <a:solidFill>
                  <a:schemeClr val="bg1"/>
                </a:solidFill>
                <a:latin typeface="BIZ UDPゴシック" panose="020B0400000000000000" pitchFamily="50" charset="-128"/>
                <a:ea typeface="BIZ UDPゴシック" panose="020B0400000000000000" pitchFamily="50" charset="-128"/>
              </a:rPr>
              <a:t>３</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85762" y="983013"/>
            <a:ext cx="8935220" cy="130298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講義・演習①「高次脳機能障がいのある方の支援の組み立て」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大阪府立障がい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者自立センター　自立支援課職員</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アドバイザー</a:t>
            </a:r>
            <a:r>
              <a:rPr kumimoji="1" lang="ja-JP" altLang="en-US" sz="1400" dirty="0">
                <a:solidFill>
                  <a:schemeClr val="tx1"/>
                </a:solidFill>
                <a:latin typeface="BIZ UDPゴシック" panose="020B0400000000000000" pitchFamily="50" charset="-128"/>
                <a:ea typeface="BIZ UDPゴシック" panose="020B0400000000000000" pitchFamily="50" charset="-128"/>
              </a:rPr>
              <a:t>・ファシリテーター：高次脳機能障がいのある方の支援経験が豊富</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な</a:t>
            </a:r>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者支援事業所職員数名</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演習② 「研修参加者のネットワーク作り」</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大阪府障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者自立相談支援センター　身体障がい者支援課</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職員</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385761" y="4549127"/>
            <a:ext cx="8935220" cy="2028654"/>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高次脳機能障がいにつ</a:t>
            </a:r>
            <a:r>
              <a:rPr kumimoji="1" lang="ja-JP" altLang="en-US" sz="1400" dirty="0">
                <a:solidFill>
                  <a:schemeClr val="tx1"/>
                </a:solidFill>
                <a:latin typeface="BIZ UDPゴシック" panose="020B0400000000000000" pitchFamily="50" charset="-128"/>
                <a:ea typeface="BIZ UDPゴシック" panose="020B0400000000000000" pitchFamily="50" charset="-128"/>
              </a:rPr>
              <a:t>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大阪府障がい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者自立相談支援センター 所長 正岡 悟</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講義②「高次脳機能障害を有する方のネットワーク支援」</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医療法人大植会葛城病院副院長（リハビリテーション科医）橋本 務氏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講義③「精神科からみた社会的行動障害とそれへの対応」 </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医療法人爽神堂 七山病院　（精神科医）本多 秀治氏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講義④「関わりが困難な方への入院中・退院後の支援」</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医療法人大植会葛城病院リハビリテーション部　作業療法課長（作業療法士）永田 作馬</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氏</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0" y="665845"/>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地域</a:t>
            </a:r>
            <a:r>
              <a:rPr kumimoji="1" lang="ja-JP" altLang="en-US" b="1" dirty="0" smtClean="0">
                <a:solidFill>
                  <a:prstClr val="black"/>
                </a:solidFill>
                <a:latin typeface="BIZ UDPゴシック" panose="020B0400000000000000" pitchFamily="50" charset="-128"/>
                <a:ea typeface="BIZ UDPゴシック" panose="020B0400000000000000" pitchFamily="50" charset="-128"/>
              </a:rPr>
              <a:t>支援者養成研修の演習内容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434912" y="2641983"/>
            <a:ext cx="8935220" cy="130298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講義・演習①「高次脳機能障がいのある方の支援の組み立てと連携」</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　　　　　　　医療法人清風会　菜の花障害者相談支援センター係長（相談支援専門員）舟木 奈緒美氏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演習② 「研修参加者のネットワーク作り」</a:t>
            </a:r>
          </a:p>
          <a:p>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　　　　　</a:t>
            </a:r>
            <a:r>
              <a:rPr kumimoji="1" lang="ja-JP" altLang="en-US" sz="1400" dirty="0" err="1" smtClean="0">
                <a:solidFill>
                  <a:schemeClr val="tx1"/>
                </a:solidFill>
                <a:latin typeface="BIZ UDPゴシック" panose="020B0400000000000000" pitchFamily="50" charset="-128"/>
                <a:ea typeface="BIZ UDPゴシック" panose="020B0400000000000000" pitchFamily="50" charset="-128"/>
              </a:rPr>
              <a:t>大阪府障</a:t>
            </a:r>
            <a:r>
              <a:rPr kumimoji="1" lang="ja-JP" altLang="en-US" sz="1400" dirty="0" err="1">
                <a:solidFill>
                  <a:schemeClr val="tx1"/>
                </a:solidFill>
                <a:latin typeface="BIZ UDPゴシック" panose="020B0400000000000000" pitchFamily="50" charset="-128"/>
                <a:ea typeface="BIZ UDPゴシック" panose="020B0400000000000000" pitchFamily="50" charset="-128"/>
              </a:rPr>
              <a:t>がい</a:t>
            </a:r>
            <a:r>
              <a:rPr kumimoji="1" lang="ja-JP" altLang="en-US" sz="1400" dirty="0">
                <a:solidFill>
                  <a:schemeClr val="tx1"/>
                </a:solidFill>
                <a:latin typeface="BIZ UDPゴシック" panose="020B0400000000000000" pitchFamily="50" charset="-128"/>
                <a:ea typeface="BIZ UDPゴシック" panose="020B0400000000000000" pitchFamily="50" charset="-128"/>
              </a:rPr>
              <a:t>者自立相談支援センター　身体障がい者支援課</a:t>
            </a: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職員</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15" name="正方形/長方形 14"/>
          <p:cNvSpPr/>
          <p:nvPr/>
        </p:nvSpPr>
        <p:spPr>
          <a:xfrm>
            <a:off x="49150" y="2324815"/>
            <a:ext cx="3416320" cy="341632"/>
          </a:xfrm>
          <a:prstGeom prst="rect">
            <a:avLst/>
          </a:prstGeom>
        </p:spPr>
        <p:txBody>
          <a:bodyPr wrap="none">
            <a:spAutoFit/>
          </a:bodyPr>
          <a:lstStyle/>
          <a:p>
            <a:pPr lvl="0" defTabSz="914400">
              <a:lnSpc>
                <a:spcPct val="90000"/>
              </a:lnSpc>
              <a:spcBef>
                <a:spcPts val="1000"/>
              </a:spcBef>
            </a:pPr>
            <a:r>
              <a:rPr kumimoji="1" lang="ja-JP" altLang="en-US" b="1" dirty="0" smtClean="0">
                <a:solidFill>
                  <a:prstClr val="black"/>
                </a:solidFill>
                <a:latin typeface="BIZ UDPゴシック" panose="020B0400000000000000" pitchFamily="50" charset="-128"/>
                <a:ea typeface="BIZ UDPゴシック" panose="020B0400000000000000" pitchFamily="50" charset="-128"/>
              </a:rPr>
              <a:t>相談支援従事者研修の演習内容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49150" y="4164343"/>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医療</a:t>
            </a:r>
            <a:r>
              <a:rPr kumimoji="1" lang="ja-JP" altLang="en-US" b="1" dirty="0" smtClean="0">
                <a:solidFill>
                  <a:prstClr val="black"/>
                </a:solidFill>
                <a:latin typeface="BIZ UDPゴシック" panose="020B0400000000000000" pitchFamily="50" charset="-128"/>
                <a:ea typeface="BIZ UDPゴシック" panose="020B0400000000000000" pitchFamily="50" charset="-128"/>
              </a:rPr>
              <a:t>機関等職員研修の講義内容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47219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1343</TotalTime>
  <Words>2277</Words>
  <PresentationFormat>A4 210 x 297 mm</PresentationFormat>
  <Paragraphs>230</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游ゴシック</vt:lpstr>
      <vt:lpstr>游ゴシック Light</vt:lpstr>
      <vt:lpstr>游明朝</vt:lpstr>
      <vt:lpstr>Arial</vt:lpstr>
      <vt:lpstr>Calibri</vt:lpstr>
      <vt:lpstr>Calibri Light</vt:lpstr>
      <vt:lpstr>Times New Roman</vt:lpstr>
      <vt:lpstr>Office テーマ</vt:lpstr>
      <vt:lpstr>議題３　高次脳機能障がいの普及啓発の方向性について</vt:lpstr>
      <vt:lpstr>議題３　高次脳機能障がいの普及啓発の方向性について</vt:lpstr>
      <vt:lpstr>議題３　高次脳機能障がいの普及啓発の方向性について</vt:lpstr>
      <vt:lpstr>議題３　高次脳機能障がいの普及啓発の方向性について</vt:lpstr>
      <vt:lpstr>議題３　高次脳機能障がいの普及啓発の方向性について</vt:lpstr>
      <vt:lpstr>議題３　高次脳機能障がいの普及啓発の方向性について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2023-03-01T05:21:46Z</cp:lastPrinted>
  <dcterms:created xsi:type="dcterms:W3CDTF">2021-12-06T08:59:04Z</dcterms:created>
  <dcterms:modified xsi:type="dcterms:W3CDTF">2023-03-06T02:39:02Z</dcterms:modified>
</cp:coreProperties>
</file>