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70" r:id="rId2"/>
    <p:sldId id="271" r:id="rId3"/>
    <p:sldId id="273" r:id="rId4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岡村　茂雄" initials="岡村　茂雄" lastIdx="0" clrIdx="0">
    <p:extLst>
      <p:ext uri="{19B8F6BF-5375-455C-9EA6-DF929625EA0E}">
        <p15:presenceInfo xmlns:p15="http://schemas.microsoft.com/office/powerpoint/2012/main" userId="S-1-5-21-161959346-1900351369-444732941-67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1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D7DC6-3AB7-4DBF-9E75-11C3A6AE2238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3750B-22D7-480C-88E6-A642C3D3FB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560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B8E3B-16AA-47EA-8EC4-DB493BABF76B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C52C7-AACD-483D-8040-C0830BB2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537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13EBB-BBB5-4CB7-9C8C-7811EF3BE86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03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DDD1-0CD7-4235-B5A0-74FE76421964}" type="datetime1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14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EA16-5A6E-4788-A87E-63C2A71CF57D}" type="datetime1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0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D493-0E28-4E6B-9842-6D39916D52CD}" type="datetime1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11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2pPr>
            <a:lvl3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3pPr>
            <a:lvl4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4pPr>
            <a:lvl5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50415E72-26A8-45B9-8EBA-8FB12CA302F8}" type="datetime1">
              <a:rPr kumimoji="1" lang="ja-JP" altLang="en-US" smtClean="0"/>
              <a:pPr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3192" y="6356352"/>
            <a:ext cx="222885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8AAA9E22-95CD-4913-8295-F7735B0BBB9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186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2B092-859D-438E-8104-EE399BD7B741}" type="datetime1">
              <a:rPr kumimoji="1" lang="ja-JP" altLang="en-US" smtClean="0"/>
              <a:t>2023/3/8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3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86AC-1AB5-4A40-A9F1-5C966CBD1B90}" type="datetime1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3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50DDC-5A11-4E46-8EE1-20A2B9054FFB}" type="datetime1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23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4A-267B-4D4C-BCEC-CE4B567334E0}" type="datetime1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48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4979-DBFC-4664-97B1-9ADF7E0062D6}" type="datetime1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23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2A81-416F-428F-B6A4-428AA36676A5}" type="datetime1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4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6164-44D5-4954-BA55-6710668DD44D}" type="datetime1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69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57243-FC1F-4525-95BC-E395E24F2F64}" type="datetime1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65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f.osaka.lg.jp/jiritsusodan/kojino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648000"/>
          </a:xfrm>
          <a:solidFill>
            <a:schemeClr val="accent5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議題２　診断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</a:rPr>
              <a:t>・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診療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</a:rPr>
              <a:t>が可能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な医療機関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</a:rPr>
              <a:t>の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把握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</a:rPr>
              <a:t>と連携について</a:t>
            </a:r>
            <a:endParaRPr lang="ja-JP" altLang="en-US" sz="2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55777"/>
            <a:ext cx="9906000" cy="56867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1800" b="1" dirty="0" smtClean="0"/>
          </a:p>
          <a:p>
            <a:pPr marL="0" indent="0">
              <a:buNone/>
            </a:pPr>
            <a:r>
              <a:rPr lang="ja-JP" altLang="en-US" sz="1800" b="1" dirty="0" smtClean="0"/>
              <a:t>１．取組</a:t>
            </a:r>
            <a:r>
              <a:rPr lang="ja-JP" altLang="en-US" sz="1800" b="1" dirty="0"/>
              <a:t>状況</a:t>
            </a:r>
          </a:p>
          <a:p>
            <a:pPr marL="0" indent="0">
              <a:buNone/>
            </a:pPr>
            <a:endParaRPr lang="en-US" altLang="ja-JP" sz="1800" b="1" dirty="0"/>
          </a:p>
          <a:p>
            <a:endParaRPr lang="en-US" altLang="ja-JP" sz="1800" b="1" dirty="0"/>
          </a:p>
          <a:p>
            <a:pPr marL="0" indent="0">
              <a:buNone/>
            </a:pPr>
            <a:endParaRPr lang="en-US" altLang="ja-JP" sz="1800" b="1" dirty="0" smtClean="0"/>
          </a:p>
          <a:p>
            <a:pPr marL="0" indent="0">
              <a:buNone/>
            </a:pPr>
            <a:endParaRPr lang="en-US" altLang="ja-JP" sz="1800" b="1" dirty="0" smtClean="0"/>
          </a:p>
          <a:p>
            <a:pPr marL="0" indent="0">
              <a:buNone/>
            </a:pPr>
            <a:endParaRPr lang="en-US" altLang="ja-JP" sz="1800" b="1" dirty="0" smtClean="0"/>
          </a:p>
          <a:p>
            <a:pPr marL="0" indent="0">
              <a:buNone/>
            </a:pPr>
            <a:endParaRPr lang="en-US" altLang="ja-JP" sz="1800" b="1" dirty="0" smtClean="0"/>
          </a:p>
          <a:p>
            <a:pPr marL="0" indent="0">
              <a:buNone/>
            </a:pPr>
            <a:endParaRPr lang="en-US" altLang="ja-JP" sz="1800" b="1" dirty="0" smtClean="0"/>
          </a:p>
          <a:p>
            <a:pPr marL="0" indent="0">
              <a:buNone/>
            </a:pPr>
            <a:r>
              <a:rPr lang="ja-JP" altLang="en-US" sz="1800" b="1" dirty="0" smtClean="0"/>
              <a:t>２．掲載位置</a:t>
            </a:r>
            <a:endParaRPr lang="en-US" altLang="ja-JP" sz="1800" b="1" dirty="0" smtClean="0"/>
          </a:p>
          <a:p>
            <a:pPr marL="0" indent="0">
              <a:buNone/>
            </a:pPr>
            <a:r>
              <a:rPr lang="ja-JP" altLang="en-US" sz="1800" b="1" dirty="0"/>
              <a:t>　</a:t>
            </a:r>
            <a:r>
              <a:rPr lang="ja-JP" altLang="en-US" sz="1800" b="1" dirty="0" smtClean="0"/>
              <a:t>　</a:t>
            </a:r>
            <a:endParaRPr lang="en-US" altLang="ja-JP" sz="1800" b="1" dirty="0"/>
          </a:p>
          <a:p>
            <a:pPr marL="0" indent="0">
              <a:buNone/>
            </a:pPr>
            <a:endParaRPr lang="en-US" altLang="ja-JP" sz="18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648000"/>
            <a:ext cx="9906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ご意見いただきたい内容：医療機関一覧の今後の有効活用等について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dirty="0"/>
              <a:t>４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71903" y="185500"/>
            <a:ext cx="661074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資料２</a:t>
            </a:r>
            <a:endParaRPr kumimoji="1" lang="en-US" altLang="ja-JP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1342" y="1803319"/>
            <a:ext cx="9410700" cy="181588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1341" y="1803319"/>
            <a:ext cx="94107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令和４年３月～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　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年度に実施した府内の医療機関を対象とした調査結果より、診断可能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回答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あった医療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機関に対して、ホームページにて公表することの可否に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ついて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照会。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令和４年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７月～　　 　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81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機関を高次脳機能障がいの診断・診療等に取り組んでいる医療機関と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府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に掲載。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・掲載後も、個別に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医療機関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に依頼し、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件追加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掲載。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閉院のため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件削除し、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時点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掲載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件数は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85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件。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・今後も、診断や診療等のできる医療機関の把握や連携の強化を志向。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1341" y="4806697"/>
            <a:ext cx="9410701" cy="1013611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kumimoji="1"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・大阪府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高次脳機能障がい相談支援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センターホームページ</a:t>
            </a:r>
            <a:endParaRPr kumimoji="1"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914400">
              <a:lnSpc>
                <a:spcPct val="90000"/>
              </a:lnSpc>
              <a:spcBef>
                <a:spcPts val="1000"/>
              </a:spcBef>
            </a:pPr>
            <a:r>
              <a:rPr kumimoji="1"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https://www.pref.osaka.lg.jp/jiritsusodan/kojinou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/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具体的な掲載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資料５のとおり</a:t>
            </a:r>
            <a:endParaRPr kumimoji="1"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25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dirty="0"/>
              <a:t>５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648000"/>
          </a:xfrm>
          <a:solidFill>
            <a:schemeClr val="accent6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議題２　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</a:rPr>
              <a:t>診断・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診療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</a:rPr>
              <a:t>が可能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な医療機関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</a:rPr>
              <a:t>の把握と連携について</a:t>
            </a:r>
            <a:endParaRPr lang="ja-JP" altLang="en-US" sz="2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150" y="132316"/>
            <a:ext cx="673223" cy="369332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151386" y="177927"/>
            <a:ext cx="622437" cy="2802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r>
              <a:rPr kumimoji="1" lang="en-US" altLang="ja-JP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9150" y="724684"/>
            <a:ext cx="3212739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kumimoji="1" lang="ja-JP" altLang="en-US" b="1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掲載</a:t>
            </a:r>
            <a:r>
              <a:rPr kumimoji="1"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</a:t>
            </a:r>
            <a:r>
              <a:rPr kumimoji="1" lang="ja-JP" altLang="en-US" b="1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：参考資料５のとおり</a:t>
            </a:r>
            <a:endParaRPr kumimoji="1" lang="en-US" altLang="ja-JP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12175" y="1167273"/>
            <a:ext cx="9127111" cy="219405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728585" y="6053034"/>
            <a:ext cx="6422801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kumimoji="1"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https://www.pref.osaka.lg.jp/jiritsusodan/kojinou/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277050"/>
              </p:ext>
            </p:extLst>
          </p:nvPr>
        </p:nvGraphicFramePr>
        <p:xfrm>
          <a:off x="500285" y="3768212"/>
          <a:ext cx="8543926" cy="2133163"/>
        </p:xfrm>
        <a:graphic>
          <a:graphicData uri="http://schemas.openxmlformats.org/drawingml/2006/table">
            <a:tbl>
              <a:tblPr/>
              <a:tblGrid>
                <a:gridCol w="1005000">
                  <a:extLst>
                    <a:ext uri="{9D8B030D-6E8A-4147-A177-3AD203B41FA5}">
                      <a16:colId xmlns:a16="http://schemas.microsoft.com/office/drawing/2014/main" val="1378017758"/>
                    </a:ext>
                  </a:extLst>
                </a:gridCol>
                <a:gridCol w="925057">
                  <a:extLst>
                    <a:ext uri="{9D8B030D-6E8A-4147-A177-3AD203B41FA5}">
                      <a16:colId xmlns:a16="http://schemas.microsoft.com/office/drawing/2014/main" val="296827969"/>
                    </a:ext>
                  </a:extLst>
                </a:gridCol>
                <a:gridCol w="2575311">
                  <a:extLst>
                    <a:ext uri="{9D8B030D-6E8A-4147-A177-3AD203B41FA5}">
                      <a16:colId xmlns:a16="http://schemas.microsoft.com/office/drawing/2014/main" val="1239573253"/>
                    </a:ext>
                  </a:extLst>
                </a:gridCol>
                <a:gridCol w="422557">
                  <a:extLst>
                    <a:ext uri="{9D8B030D-6E8A-4147-A177-3AD203B41FA5}">
                      <a16:colId xmlns:a16="http://schemas.microsoft.com/office/drawing/2014/main" val="2526385661"/>
                    </a:ext>
                  </a:extLst>
                </a:gridCol>
                <a:gridCol w="543899">
                  <a:extLst>
                    <a:ext uri="{9D8B030D-6E8A-4147-A177-3AD203B41FA5}">
                      <a16:colId xmlns:a16="http://schemas.microsoft.com/office/drawing/2014/main" val="1643613565"/>
                    </a:ext>
                  </a:extLst>
                </a:gridCol>
                <a:gridCol w="371165">
                  <a:extLst>
                    <a:ext uri="{9D8B030D-6E8A-4147-A177-3AD203B41FA5}">
                      <a16:colId xmlns:a16="http://schemas.microsoft.com/office/drawing/2014/main" val="1211839610"/>
                    </a:ext>
                  </a:extLst>
                </a:gridCol>
                <a:gridCol w="1002144">
                  <a:extLst>
                    <a:ext uri="{9D8B030D-6E8A-4147-A177-3AD203B41FA5}">
                      <a16:colId xmlns:a16="http://schemas.microsoft.com/office/drawing/2014/main" val="1354219936"/>
                    </a:ext>
                  </a:extLst>
                </a:gridCol>
                <a:gridCol w="850824">
                  <a:extLst>
                    <a:ext uri="{9D8B030D-6E8A-4147-A177-3AD203B41FA5}">
                      <a16:colId xmlns:a16="http://schemas.microsoft.com/office/drawing/2014/main" val="4112430071"/>
                    </a:ext>
                  </a:extLst>
                </a:gridCol>
                <a:gridCol w="847969">
                  <a:extLst>
                    <a:ext uri="{9D8B030D-6E8A-4147-A177-3AD203B41FA5}">
                      <a16:colId xmlns:a16="http://schemas.microsoft.com/office/drawing/2014/main" val="4242736636"/>
                    </a:ext>
                  </a:extLst>
                </a:gridCol>
              </a:tblGrid>
              <a:tr h="841626">
                <a:tc gridSpan="9">
                  <a:txBody>
                    <a:bodyPr/>
                    <a:lstStyle/>
                    <a:p>
                      <a:pPr algn="l" fontAlgn="b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１「新規受付」：○は、受診歴がない場合でも相談が可能な場合に記しています。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２「医師診断書（高次脳機能障がい診断用）様式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</a:t>
                      </a:r>
                      <a:r>
                        <a:rPr lang="ja-JP" alt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」：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早期に福祉サービスを利用したい時など、</a:t>
                      </a:r>
                      <a:r>
                        <a:rPr lang="ja-JP" alt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精神障がい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者保健福祉手帳が未所持でも、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医師の診断書があれば障がい者総合支援法に基づく障がい福祉サービスが利用できます。使えるサービスは市区町村窓口にお問い合わせください。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 　　 　様式１ー１（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PDF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ファイル）のダウンロードはこちらから（国立障害者リハビリテーションセンターホームページより）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 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http://www.rehab.go.jp/application/files/6815/6073/0491/adfd9cfa38efa44c4362b2ece497ab81.pdf</a:t>
                      </a:r>
                      <a:b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671" marR="4671" marT="4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098948"/>
                  </a:ext>
                </a:extLst>
              </a:tr>
              <a:tr h="2055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圏域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市区町村名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病院名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お問合せ</a:t>
                      </a:r>
                      <a:b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窓口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新規受付</a:t>
                      </a:r>
                      <a:b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高次脳機能障がいに関する診断書作成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743639"/>
                  </a:ext>
                </a:extLst>
              </a:tr>
              <a:tr h="3689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精神障がい者保健福祉手帳に</a:t>
                      </a:r>
                      <a:b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関する診断書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障がい</a:t>
                      </a:r>
                      <a:r>
                        <a:rPr lang="ja-JP" alt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年金に</a:t>
                      </a:r>
                      <a:br>
                        <a:rPr lang="ja-JP" alt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関する診断書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医師診断書</a:t>
                      </a:r>
                      <a:b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（高次脳機能障がい診断用）様式１ー１</a:t>
                      </a:r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171263"/>
                  </a:ext>
                </a:extLst>
              </a:tr>
              <a:tr h="23352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大阪市</a:t>
                      </a:r>
                    </a:p>
                  </a:txBody>
                  <a:tcPr marL="4671" marR="4671" marT="4671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都島区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大阪市立総合医療センター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06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6929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3569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930934"/>
                  </a:ext>
                </a:extLst>
              </a:tr>
              <a:tr h="2335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福島区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おおしもクリニック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06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4796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7561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136859"/>
                  </a:ext>
                </a:extLst>
              </a:tr>
              <a:tr h="2335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此花区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日野メンタルクリニック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06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6462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5551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629930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398967" y="3737768"/>
            <a:ext cx="9127111" cy="219405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9" y="1198986"/>
            <a:ext cx="8973802" cy="2143424"/>
          </a:xfrm>
          <a:prstGeom prst="rect">
            <a:avLst/>
          </a:prstGeom>
        </p:spPr>
      </p:pic>
      <p:sp>
        <p:nvSpPr>
          <p:cNvPr id="3" name="左カーブ矢印 2"/>
          <p:cNvSpPr/>
          <p:nvPr/>
        </p:nvSpPr>
        <p:spPr>
          <a:xfrm>
            <a:off x="7705310" y="2964630"/>
            <a:ext cx="478465" cy="1110072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83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dirty="0"/>
              <a:t>６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648000"/>
          </a:xfrm>
          <a:solidFill>
            <a:schemeClr val="accent6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議題２　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</a:rPr>
              <a:t>診断・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診療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</a:rPr>
              <a:t>が可能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な医療機関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</a:rPr>
              <a:t>の把握と連携について</a:t>
            </a:r>
            <a:endParaRPr lang="ja-JP" altLang="en-US" sz="2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150" y="132316"/>
            <a:ext cx="673223" cy="369332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151386" y="177927"/>
            <a:ext cx="622437" cy="2802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r>
              <a:rPr kumimoji="1" lang="en-US" altLang="ja-JP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9150" y="725049"/>
            <a:ext cx="7175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高次脳機能障がい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自動車運転評価モデル</a:t>
            </a:r>
            <a:r>
              <a:rPr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事業について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71220"/>
            <a:ext cx="9906000" cy="5686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b="1" dirty="0"/>
              <a:t>１</a:t>
            </a:r>
            <a:r>
              <a:rPr lang="ja-JP" altLang="en-US" sz="1800" b="1" dirty="0" smtClean="0"/>
              <a:t>．概要</a:t>
            </a:r>
            <a:endParaRPr lang="en-US" altLang="ja-JP" sz="1800" b="1" dirty="0"/>
          </a:p>
          <a:p>
            <a:endParaRPr lang="en-US" altLang="ja-JP" sz="1800" b="1" dirty="0"/>
          </a:p>
          <a:p>
            <a:pPr marL="0" indent="0">
              <a:buNone/>
            </a:pPr>
            <a:endParaRPr lang="en-US" altLang="ja-JP" sz="1800" b="1" dirty="0"/>
          </a:p>
          <a:p>
            <a:pPr marL="0" indent="0">
              <a:buNone/>
            </a:pPr>
            <a:endParaRPr lang="en-US" altLang="ja-JP" sz="1800" b="1" dirty="0" smtClean="0"/>
          </a:p>
          <a:p>
            <a:pPr marL="0" indent="0">
              <a:buNone/>
            </a:pPr>
            <a:endParaRPr lang="en-US" altLang="ja-JP" sz="1800" b="1" dirty="0" smtClean="0"/>
          </a:p>
          <a:p>
            <a:pPr marL="0" indent="0">
              <a:buNone/>
            </a:pPr>
            <a:endParaRPr lang="en-US" altLang="ja-JP" sz="1800" b="1" dirty="0" smtClean="0"/>
          </a:p>
          <a:p>
            <a:pPr marL="0" indent="0">
              <a:buNone/>
            </a:pPr>
            <a:r>
              <a:rPr lang="ja-JP" altLang="en-US" sz="1800" b="1" dirty="0" smtClean="0"/>
              <a:t>２．取組状況</a:t>
            </a:r>
            <a:endParaRPr lang="en-US" altLang="ja-JP" sz="1800" b="1" dirty="0" smtClean="0"/>
          </a:p>
          <a:p>
            <a:pPr marL="0" indent="0">
              <a:buNone/>
            </a:pPr>
            <a:r>
              <a:rPr lang="ja-JP" altLang="en-US" sz="1800" b="1" dirty="0"/>
              <a:t>　</a:t>
            </a:r>
            <a:r>
              <a:rPr lang="ja-JP" altLang="en-US" sz="1800" b="1" dirty="0" smtClean="0"/>
              <a:t>　</a:t>
            </a:r>
            <a:endParaRPr lang="en-US" altLang="ja-JP" sz="1800" b="1" dirty="0"/>
          </a:p>
          <a:p>
            <a:pPr marL="0" indent="0">
              <a:buNone/>
            </a:pPr>
            <a:endParaRPr lang="en-US" altLang="ja-JP" sz="1800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3249" y="1669307"/>
            <a:ext cx="9119355" cy="1323439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・本事業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では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既に自動車運転免許証を取得している高次脳機能障がい者の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方に対し、医師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による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診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察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、神経心理学的検査、自動車学校での運転技能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評価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大阪府・堺市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にて実施。 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平成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26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～）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既に自動車運転免許証を取得している高次脳機能障がい者の</a:t>
            </a:r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が、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安全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に運転を再開できるかを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考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えて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いただくとともに、大阪府公安委員会（運転免許試験場適性試験係適性相談コーナー）から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提出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求められる診断書を適切に作成することが目的。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43248" y="3865254"/>
            <a:ext cx="9119356" cy="2554545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身近な地域で大阪府公安委員会に提出する診断書（様式７：脳卒中用）の作成ができるよう、本事業で得られたノウハウを提供し、医療機関、自動車教習所に協力を打診。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現在、自動車教習所が４か所、地域の協力医療機関が５か所（拠点を除く）。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・大阪府全域　急性期・総合医療センター 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—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府内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か所の自動車教習所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・堺市圏域　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なや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クリニック・堺市立総合医療センター 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阪和鳳自動車学校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令和元年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泉州圏域　葛城病院 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—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岸和田自動車教習所</a:t>
            </a: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令和３年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北河内圏域　川口脳神経外科リハビリクリニック 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香里自動車学校</a:t>
            </a: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令和４年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大阪市中南部～南河内圏域　東住吉森本リハビリテーション病院 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近鉄自動車学校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564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1047</TotalTime>
  <Words>846</Words>
  <Application>Microsoft Office PowerPoint</Application>
  <PresentationFormat>A4 210 x 297 mm</PresentationFormat>
  <Paragraphs>101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BIZ UDPゴシック</vt:lpstr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議題２　診断・診療が可能な医療機関の把握と連携について</vt:lpstr>
      <vt:lpstr>議題２　診断・診療が可能な医療機関の把握と連携について</vt:lpstr>
      <vt:lpstr>議題２　診断・診療が可能な医療機関の把握と連携について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高次脳機能障がいの診断・検査方法について①</dc:title>
  <cp:revision>122</cp:revision>
  <cp:lastPrinted>2022-07-28T09:52:19Z</cp:lastPrinted>
  <dcterms:created xsi:type="dcterms:W3CDTF">2021-12-06T08:59:04Z</dcterms:created>
  <dcterms:modified xsi:type="dcterms:W3CDTF">2023-03-08T08:56:02Z</dcterms:modified>
</cp:coreProperties>
</file>