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63" r:id="rId2"/>
    <p:sldId id="267" r:id="rId3"/>
    <p:sldId id="265" r:id="rId4"/>
  </p:sldIdLst>
  <p:sldSz cx="9906000" cy="6858000" type="A4"/>
  <p:notesSz cx="5662613" cy="87947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3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54275" cy="4413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206750" y="0"/>
            <a:ext cx="2454275" cy="4413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BB910F-FB4D-4ECB-9CCA-4A253EEB3974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353425"/>
            <a:ext cx="2454275" cy="4413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206750" y="8353425"/>
            <a:ext cx="2454275" cy="4413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A7B71-952E-4F5D-AC41-B68B4E08AD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7022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453799" cy="441265"/>
          </a:xfrm>
          <a:prstGeom prst="rect">
            <a:avLst/>
          </a:prstGeom>
        </p:spPr>
        <p:txBody>
          <a:bodyPr vert="horz" lIns="78940" tIns="39470" rIns="78940" bIns="39470" rtlCol="0"/>
          <a:lstStyle>
            <a:lvl1pPr algn="l">
              <a:defRPr sz="10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207504" y="0"/>
            <a:ext cx="2453799" cy="441265"/>
          </a:xfrm>
          <a:prstGeom prst="rect">
            <a:avLst/>
          </a:prstGeom>
        </p:spPr>
        <p:txBody>
          <a:bodyPr vert="horz" lIns="78940" tIns="39470" rIns="78940" bIns="39470" rtlCol="0"/>
          <a:lstStyle>
            <a:lvl1pPr algn="r">
              <a:defRPr sz="1000"/>
            </a:lvl1pPr>
          </a:lstStyle>
          <a:p>
            <a:fld id="{00AB8E3B-16AA-47EA-8EC4-DB493BABF76B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00138"/>
            <a:ext cx="4287837" cy="2968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78940" tIns="39470" rIns="78940" bIns="3947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66262" y="4232474"/>
            <a:ext cx="4530090" cy="3462933"/>
          </a:xfrm>
          <a:prstGeom prst="rect">
            <a:avLst/>
          </a:prstGeom>
        </p:spPr>
        <p:txBody>
          <a:bodyPr vert="horz" lIns="78940" tIns="39470" rIns="78940" bIns="3947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8353487"/>
            <a:ext cx="2453799" cy="441264"/>
          </a:xfrm>
          <a:prstGeom prst="rect">
            <a:avLst/>
          </a:prstGeom>
        </p:spPr>
        <p:txBody>
          <a:bodyPr vert="horz" lIns="78940" tIns="39470" rIns="78940" bIns="39470" rtlCol="0" anchor="b"/>
          <a:lstStyle>
            <a:lvl1pPr algn="l">
              <a:defRPr sz="10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207504" y="8353487"/>
            <a:ext cx="2453799" cy="441264"/>
          </a:xfrm>
          <a:prstGeom prst="rect">
            <a:avLst/>
          </a:prstGeom>
        </p:spPr>
        <p:txBody>
          <a:bodyPr vert="horz" lIns="78940" tIns="39470" rIns="78940" bIns="39470" rtlCol="0" anchor="b"/>
          <a:lstStyle>
            <a:lvl1pPr algn="r">
              <a:defRPr sz="1000"/>
            </a:lvl1pPr>
          </a:lstStyle>
          <a:p>
            <a:fld id="{D53C52C7-AACD-483D-8040-C0830BB2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537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交野市に説明用に作成。市町村の率直な感想を教えていただき、そのご意見も報告。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13EBB-BBB5-4CB7-9C8C-7811EF3BE86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825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交野市に説明用に作成。市町村の率直な感想を教えていただき、そのご意見も報告。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13EBB-BBB5-4CB7-9C8C-7811EF3BE86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2953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交野市に説明用に作成。市町村の率直な感想を教えていただき、そのご意見も報告。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13EBB-BBB5-4CB7-9C8C-7811EF3BE862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9787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2DDD1-0CD7-4235-B5A0-74FE76421964}" type="datetime1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14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EA16-5A6E-4788-A87E-63C2A71CF57D}" type="datetime1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05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D493-0E28-4E6B-9842-6D39916D52CD}" type="datetime1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111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  <a:lvl2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2pPr>
            <a:lvl3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3pPr>
            <a:lvl4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4pPr>
            <a:lvl5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fld id="{50415E72-26A8-45B9-8EBA-8FB12CA302F8}" type="datetime1">
              <a:rPr kumimoji="1" lang="ja-JP" altLang="en-US" smtClean="0"/>
              <a:pPr/>
              <a:t>2023/3/17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73192" y="6356352"/>
            <a:ext cx="2228850" cy="365125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fld id="{8AAA9E22-95CD-4913-8295-F7735B0BBB9F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81866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2B092-859D-438E-8104-EE399BD7B741}" type="datetime1">
              <a:rPr kumimoji="1" lang="ja-JP" altLang="en-US" smtClean="0"/>
              <a:t>2023/3/17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030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686AC-1AB5-4A40-A9F1-5C966CBD1B90}" type="datetime1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433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50DDC-5A11-4E46-8EE1-20A2B9054FFB}" type="datetime1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6238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304A-267B-4D4C-BCEC-CE4B567334E0}" type="datetime1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1488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14979-DBFC-4664-97B1-9ADF7E0062D6}" type="datetime1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233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2A81-416F-428F-B6A4-428AA36676A5}" type="datetime1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6643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6164-44D5-4954-BA55-6710668DD44D}" type="datetime1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9696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57243-FC1F-4525-95BC-E395E24F2F64}" type="datetime1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6655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648000"/>
          </a:xfrm>
          <a:solidFill>
            <a:schemeClr val="accent5">
              <a:lumMod val="75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ja-JP" altLang="en-US" sz="2200" b="1" dirty="0">
                <a:solidFill>
                  <a:schemeClr val="bg1"/>
                </a:solidFill>
                <a:latin typeface="+mn-ea"/>
                <a:ea typeface="+mn-ea"/>
              </a:rPr>
              <a:t>議題１　地域支援ネットワークの</a:t>
            </a:r>
            <a:r>
              <a:rPr lang="ja-JP" altLang="en-US" sz="2200" b="1" dirty="0" smtClean="0">
                <a:solidFill>
                  <a:schemeClr val="bg1"/>
                </a:solidFill>
                <a:latin typeface="+mn-ea"/>
                <a:ea typeface="+mn-ea"/>
              </a:rPr>
              <a:t>再構築について</a:t>
            </a:r>
            <a:endParaRPr lang="ja-JP" altLang="en-US" sz="22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648002"/>
            <a:ext cx="9906000" cy="36387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1600" b="1" dirty="0" smtClean="0"/>
              <a:t>ご意見いただきたい内容：効果的な地域支援ネットワークの再構築について</a:t>
            </a:r>
            <a:endParaRPr lang="ja-JP" altLang="en-US" sz="1600" b="1" dirty="0"/>
          </a:p>
          <a:p>
            <a:pPr marL="0" indent="0">
              <a:buNone/>
            </a:pPr>
            <a:endParaRPr lang="ja-JP" altLang="en-US" sz="1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1001529"/>
            <a:ext cx="985873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１．</a:t>
            </a:r>
            <a:r>
              <a:rPr kumimoji="1" lang="ja-JP" altLang="en-US" b="1" dirty="0" smtClean="0">
                <a:solidFill>
                  <a:prstClr val="black"/>
                </a:solidFill>
              </a:rPr>
              <a:t>取組</a:t>
            </a:r>
            <a:r>
              <a:rPr kumimoji="1" lang="ja-JP" altLang="en-US" b="1" dirty="0">
                <a:solidFill>
                  <a:prstClr val="black"/>
                </a:solidFill>
              </a:rPr>
              <a:t>状況</a:t>
            </a:r>
            <a:endParaRPr kumimoji="1" lang="en-US" altLang="ja-JP" b="1" dirty="0"/>
          </a:p>
          <a:p>
            <a:pPr marL="342900" indent="-342900">
              <a:buFont typeface="+mj-lt"/>
              <a:buAutoNum type="arabicPeriod"/>
            </a:pPr>
            <a:endParaRPr kumimoji="1" lang="en-US" altLang="ja-JP" b="1" dirty="0"/>
          </a:p>
          <a:p>
            <a:endParaRPr kumimoji="1" lang="en-US" altLang="ja-JP" b="1" dirty="0"/>
          </a:p>
          <a:p>
            <a:endParaRPr kumimoji="1" lang="en-US" altLang="ja-JP" b="1" dirty="0"/>
          </a:p>
          <a:p>
            <a:endParaRPr kumimoji="1" lang="en-US" altLang="ja-JP" b="1" dirty="0" smtClean="0"/>
          </a:p>
          <a:p>
            <a:endParaRPr kumimoji="1" lang="en-US" altLang="ja-JP" b="1" dirty="0"/>
          </a:p>
          <a:p>
            <a:endParaRPr kumimoji="1" lang="en-US" altLang="ja-JP" b="1" dirty="0" smtClean="0"/>
          </a:p>
          <a:p>
            <a:endParaRPr kumimoji="1" lang="en-US" altLang="ja-JP" b="1" dirty="0" smtClean="0"/>
          </a:p>
          <a:p>
            <a:endParaRPr kumimoji="1" lang="en-US" altLang="ja-JP" b="1" dirty="0" smtClean="0"/>
          </a:p>
          <a:p>
            <a:r>
              <a:rPr kumimoji="1" lang="ja-JP" altLang="en-US" b="1" dirty="0" smtClean="0"/>
              <a:t>２．スケジュール</a:t>
            </a:r>
            <a:endParaRPr kumimoji="1" lang="en-US" altLang="ja-JP" b="1" dirty="0" smtClean="0"/>
          </a:p>
          <a:p>
            <a:endParaRPr kumimoji="1" lang="en-US" altLang="ja-JP" b="1" dirty="0" smtClean="0"/>
          </a:p>
          <a:p>
            <a:endParaRPr kumimoji="1" lang="en-US" altLang="ja-JP" b="1" dirty="0" smtClean="0"/>
          </a:p>
          <a:p>
            <a:endParaRPr kumimoji="1" lang="en-US" altLang="ja-JP" b="1" dirty="0" smtClean="0"/>
          </a:p>
          <a:p>
            <a:endParaRPr kumimoji="1" lang="en-US" altLang="ja-JP" b="1" dirty="0" smtClean="0"/>
          </a:p>
          <a:p>
            <a:endParaRPr kumimoji="1" lang="en-US" altLang="ja-JP" b="1" dirty="0" smtClean="0"/>
          </a:p>
          <a:p>
            <a:r>
              <a:rPr kumimoji="1" lang="ja-JP" altLang="en-US" b="1" dirty="0" smtClean="0"/>
              <a:t>３．市町村等からの意見</a:t>
            </a:r>
            <a:endParaRPr kumimoji="1" lang="en-US" altLang="ja-JP" b="1" dirty="0"/>
          </a:p>
          <a:p>
            <a:endParaRPr kumimoji="1" lang="en-US" altLang="ja-JP" b="1" dirty="0"/>
          </a:p>
          <a:p>
            <a:endParaRPr kumimoji="1" lang="en-US" altLang="ja-JP" b="1" dirty="0"/>
          </a:p>
          <a:p>
            <a:pPr marL="342900" indent="-342900">
              <a:buFont typeface="+mj-lt"/>
              <a:buAutoNum type="arabicPeriod"/>
            </a:pPr>
            <a:endParaRPr kumimoji="1" lang="en-US" altLang="ja-JP" b="1" dirty="0"/>
          </a:p>
          <a:p>
            <a:pPr marL="342900" indent="-342900">
              <a:buFont typeface="+mj-lt"/>
              <a:buAutoNum type="arabicPeriod"/>
            </a:pPr>
            <a:endParaRPr kumimoji="1" lang="ja-JP" altLang="en-US" b="1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646676"/>
              </p:ext>
            </p:extLst>
          </p:nvPr>
        </p:nvGraphicFramePr>
        <p:xfrm>
          <a:off x="199242" y="3817685"/>
          <a:ext cx="8915404" cy="1110801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307586">
                  <a:extLst>
                    <a:ext uri="{9D8B030D-6E8A-4147-A177-3AD203B41FA5}">
                      <a16:colId xmlns:a16="http://schemas.microsoft.com/office/drawing/2014/main" val="3711711816"/>
                    </a:ext>
                  </a:extLst>
                </a:gridCol>
                <a:gridCol w="4932609">
                  <a:extLst>
                    <a:ext uri="{9D8B030D-6E8A-4147-A177-3AD203B41FA5}">
                      <a16:colId xmlns:a16="http://schemas.microsoft.com/office/drawing/2014/main" val="1395715518"/>
                    </a:ext>
                  </a:extLst>
                </a:gridCol>
                <a:gridCol w="2675209">
                  <a:extLst>
                    <a:ext uri="{9D8B030D-6E8A-4147-A177-3AD203B41FA5}">
                      <a16:colId xmlns:a16="http://schemas.microsoft.com/office/drawing/2014/main" val="857572914"/>
                    </a:ext>
                  </a:extLst>
                </a:gridCol>
              </a:tblGrid>
              <a:tr h="3335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時期</a:t>
                      </a:r>
                    </a:p>
                  </a:txBody>
                  <a:tcPr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項目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内容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0637129"/>
                  </a:ext>
                </a:extLst>
              </a:tr>
              <a:tr h="245609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令和</a:t>
                      </a:r>
                      <a:r>
                        <a:rPr kumimoji="1" lang="ja-JP" altLang="en-US" sz="1100" strike="noStrike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４</a:t>
                      </a:r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</a:t>
                      </a: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２月</a:t>
                      </a:r>
                    </a:p>
                  </a:txBody>
                  <a:tcPr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部会において報告</a:t>
                      </a:r>
                      <a:endParaRPr kumimoji="1" lang="en-US" altLang="ja-JP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実施にかかる具体案を報告</a:t>
                      </a:r>
                      <a:endParaRPr kumimoji="1" lang="en-US" altLang="ja-JP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1890790"/>
                  </a:ext>
                </a:extLst>
              </a:tr>
              <a:tr h="245609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令和５年</a:t>
                      </a:r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８月以降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地域別実践研修を泉州圏域や中河内圏域で実施</a:t>
                      </a:r>
                      <a:endParaRPr kumimoji="1" lang="en-US" altLang="ja-JP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内容や対象は圏域によって様々選定可能</a:t>
                      </a:r>
                      <a:endParaRPr kumimoji="1" lang="en-US" altLang="ja-JP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42473668"/>
                  </a:ext>
                </a:extLst>
              </a:tr>
              <a:tr h="245609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令和６年度以降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その他の圏域で実施</a:t>
                      </a:r>
                      <a:endParaRPr kumimoji="1" lang="en-US" altLang="ja-JP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86296066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199244" y="5417475"/>
            <a:ext cx="8915402" cy="954107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・複層的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な課題を抱える相談者が多く、医療や教育との連携を求められることが多くなった。</a:t>
            </a:r>
          </a:p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・医療とのパイプがないので地域支援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NW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ができるのは有難い。</a:t>
            </a:r>
          </a:p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・医療との連携も必要なので声かけてくれれば協力する。</a:t>
            </a:r>
          </a:p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PR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は広報に掲載させてもらう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kumimoji="1"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677150" y="6492875"/>
            <a:ext cx="2228850" cy="365125"/>
          </a:xfrm>
        </p:spPr>
        <p:txBody>
          <a:bodyPr/>
          <a:lstStyle/>
          <a:p>
            <a:fld id="{6FDCE7D8-5AA9-4F7F-9A02-70747018E543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105363" y="185500"/>
            <a:ext cx="596679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資料１</a:t>
            </a:r>
            <a:endParaRPr kumimoji="1" lang="en-US" altLang="ja-JP" sz="12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99242" y="1467262"/>
            <a:ext cx="8906120" cy="1852427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9241" y="1500867"/>
            <a:ext cx="890612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・令和４年８月　泉州圏域のネットワーク拠点との意見交換を実施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・令和４年</a:t>
            </a:r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　中河内圏域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のネットワーク拠点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との意見交換を実施。</a:t>
            </a:r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・また、令和４年</a:t>
            </a:r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月～令和５年２月にかけ、泉州及び中河内圏域内の全市町へ意見交換及び協力依頼を実施。</a:t>
            </a:r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・今後、圏域内の医療機関</a:t>
            </a:r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ネットワーク拠点機関を除く</a:t>
            </a:r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や福祉事業所等へも声掛けを行い、市町村の協力のもと、 </a:t>
            </a:r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ネットワーク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拠点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機関が中心と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なり研修を実施して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いくことにより、地域支援ネットワークを充実。</a:t>
            </a:r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大阪府は、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ネットワーク拠点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機関と今後も調整しつつ、研修のバックアップや、ネットワーク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拠点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機関と繋がりの薄</a:t>
            </a:r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い支援機関との間の橋渡しを実施。</a:t>
            </a:r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・泉州及び中河内圏域での事例をもとに、他の圏域について地域支援ネットワークの再構築を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志向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kumimoji="1"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168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648000"/>
          </a:xfrm>
          <a:solidFill>
            <a:schemeClr val="accent5">
              <a:lumMod val="75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ja-JP" altLang="en-US" sz="2200" b="1" dirty="0">
                <a:solidFill>
                  <a:schemeClr val="bg1"/>
                </a:solidFill>
                <a:latin typeface="+mn-ea"/>
                <a:ea typeface="+mn-ea"/>
              </a:rPr>
              <a:t>議題１　地域支援ネットワークの</a:t>
            </a:r>
            <a:r>
              <a:rPr lang="ja-JP" altLang="en-US" sz="2200" b="1" dirty="0" smtClean="0">
                <a:solidFill>
                  <a:schemeClr val="bg1"/>
                </a:solidFill>
                <a:latin typeface="+mn-ea"/>
                <a:ea typeface="+mn-ea"/>
              </a:rPr>
              <a:t>再構築について</a:t>
            </a:r>
            <a:endParaRPr lang="ja-JP" altLang="en-US" sz="22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7265" y="647999"/>
            <a:ext cx="985873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４</a:t>
            </a:r>
            <a:r>
              <a:rPr kumimoji="1" lang="ja-JP" altLang="en-US" b="1" dirty="0" smtClean="0"/>
              <a:t>．</a:t>
            </a:r>
            <a:r>
              <a:rPr kumimoji="1" lang="ja-JP" altLang="en-US" b="1" dirty="0" smtClean="0">
                <a:solidFill>
                  <a:prstClr val="black"/>
                </a:solidFill>
              </a:rPr>
              <a:t>各圏域の現在の活動状況等について</a:t>
            </a:r>
            <a:endParaRPr kumimoji="1" lang="en-US" altLang="ja-JP" b="1" dirty="0"/>
          </a:p>
          <a:p>
            <a:pPr marL="342900" indent="-342900">
              <a:buFont typeface="+mj-lt"/>
              <a:buAutoNum type="arabicPeriod"/>
            </a:pPr>
            <a:endParaRPr kumimoji="1" lang="en-US" altLang="ja-JP" b="1" dirty="0"/>
          </a:p>
          <a:p>
            <a:endParaRPr kumimoji="1" lang="en-US" altLang="ja-JP" b="1" dirty="0"/>
          </a:p>
          <a:p>
            <a:endParaRPr kumimoji="1" lang="en-US" altLang="ja-JP" b="1" dirty="0"/>
          </a:p>
          <a:p>
            <a:endParaRPr kumimoji="1" lang="en-US" altLang="ja-JP" b="1" dirty="0" smtClean="0"/>
          </a:p>
          <a:p>
            <a:endParaRPr kumimoji="1" lang="en-US" altLang="ja-JP" b="1" dirty="0"/>
          </a:p>
          <a:p>
            <a:endParaRPr kumimoji="1" lang="en-US" altLang="ja-JP" b="1" dirty="0" smtClean="0"/>
          </a:p>
          <a:p>
            <a:endParaRPr kumimoji="1" lang="en-US" altLang="ja-JP" b="1" dirty="0" smtClean="0"/>
          </a:p>
          <a:p>
            <a:endParaRPr kumimoji="1" lang="en-US" altLang="ja-JP" b="1" dirty="0" smtClean="0"/>
          </a:p>
          <a:p>
            <a:endParaRPr kumimoji="1" lang="en-US" altLang="ja-JP" b="1" dirty="0"/>
          </a:p>
          <a:p>
            <a:endParaRPr kumimoji="1" lang="en-US" altLang="ja-JP" b="1" dirty="0"/>
          </a:p>
          <a:p>
            <a:pPr marL="342900" indent="-342900">
              <a:buFont typeface="+mj-lt"/>
              <a:buAutoNum type="arabicPeriod"/>
            </a:pPr>
            <a:endParaRPr kumimoji="1" lang="en-US" altLang="ja-JP" b="1" dirty="0"/>
          </a:p>
          <a:p>
            <a:pPr marL="342900" indent="-342900">
              <a:buFont typeface="+mj-lt"/>
              <a:buAutoNum type="arabicPeriod"/>
            </a:pPr>
            <a:endParaRPr kumimoji="1" lang="ja-JP" altLang="en-US" b="1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677150" y="6492875"/>
            <a:ext cx="2228850" cy="365125"/>
          </a:xfrm>
        </p:spPr>
        <p:txBody>
          <a:bodyPr/>
          <a:lstStyle/>
          <a:p>
            <a:fld id="{6FDCE7D8-5AA9-4F7F-9A02-70747018E543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105363" y="185500"/>
            <a:ext cx="596679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資料１</a:t>
            </a:r>
            <a:endParaRPr kumimoji="1" lang="en-US" altLang="ja-JP" sz="12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3" name="コンテンツ プレースホルダー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2170028"/>
              </p:ext>
            </p:extLst>
          </p:nvPr>
        </p:nvGraphicFramePr>
        <p:xfrm>
          <a:off x="223837" y="1035667"/>
          <a:ext cx="9458325" cy="554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174">
                  <a:extLst>
                    <a:ext uri="{9D8B030D-6E8A-4147-A177-3AD203B41FA5}">
                      <a16:colId xmlns:a16="http://schemas.microsoft.com/office/drawing/2014/main" val="451499436"/>
                    </a:ext>
                  </a:extLst>
                </a:gridCol>
                <a:gridCol w="3554569">
                  <a:extLst>
                    <a:ext uri="{9D8B030D-6E8A-4147-A177-3AD203B41FA5}">
                      <a16:colId xmlns:a16="http://schemas.microsoft.com/office/drawing/2014/main" val="4020681421"/>
                    </a:ext>
                  </a:extLst>
                </a:gridCol>
                <a:gridCol w="4427582">
                  <a:extLst>
                    <a:ext uri="{9D8B030D-6E8A-4147-A177-3AD203B41FA5}">
                      <a16:colId xmlns:a16="http://schemas.microsoft.com/office/drawing/2014/main" val="3474487523"/>
                    </a:ext>
                  </a:extLst>
                </a:gridCol>
              </a:tblGrid>
              <a:tr h="32144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泉州圏域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中河内圏域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2138027"/>
                  </a:ext>
                </a:extLst>
              </a:tr>
              <a:tr h="1505947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構成メンバー</a:t>
                      </a:r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ja-JP" altLang="en-US" sz="1400" dirty="0" smtClean="0"/>
                        <a:t>・事務局　：葛城病院</a:t>
                      </a:r>
                    </a:p>
                    <a:p>
                      <a:pPr marL="0" indent="0">
                        <a:buNone/>
                      </a:pPr>
                      <a:r>
                        <a:rPr lang="ja-JP" altLang="en-US" sz="1400" dirty="0" smtClean="0"/>
                        <a:t>・作業部会：下記のとおり</a:t>
                      </a:r>
                      <a:endParaRPr lang="en-US" altLang="ja-JP" sz="1400" dirty="0" smtClean="0"/>
                    </a:p>
                    <a:p>
                      <a:pPr marL="0" indent="0">
                        <a:buNone/>
                      </a:pPr>
                      <a:r>
                        <a:rPr lang="en-US" altLang="ja-JP" sz="1400" dirty="0" smtClean="0"/>
                        <a:t>【</a:t>
                      </a:r>
                      <a:r>
                        <a:rPr lang="ja-JP" altLang="en-US" sz="1400" dirty="0" smtClean="0"/>
                        <a:t>北</a:t>
                      </a:r>
                      <a:r>
                        <a:rPr lang="en-US" altLang="ja-JP" sz="1400" dirty="0" smtClean="0"/>
                        <a:t>】</a:t>
                      </a:r>
                      <a:r>
                        <a:rPr lang="ja-JP" altLang="en-US" sz="1400" dirty="0" smtClean="0"/>
                        <a:t>泉州北障害者就業・生活支援セン</a:t>
                      </a:r>
                      <a:endParaRPr lang="en-US" altLang="ja-JP" sz="1400" dirty="0" smtClean="0"/>
                    </a:p>
                    <a:p>
                      <a:pPr marL="0" indent="0">
                        <a:buNone/>
                      </a:pPr>
                      <a:r>
                        <a:rPr lang="ja-JP" altLang="en-US" sz="1400" dirty="0" smtClean="0"/>
                        <a:t>　　　ター、府中病院　</a:t>
                      </a:r>
                      <a:endParaRPr lang="en-US" altLang="ja-JP" sz="1400" dirty="0" smtClean="0"/>
                    </a:p>
                    <a:p>
                      <a:pPr marL="0" indent="0">
                        <a:buNone/>
                      </a:pPr>
                      <a:r>
                        <a:rPr lang="en-US" altLang="ja-JP" sz="1400" dirty="0" smtClean="0"/>
                        <a:t>【</a:t>
                      </a:r>
                      <a:r>
                        <a:rPr lang="ja-JP" altLang="en-US" sz="1400" dirty="0" smtClean="0"/>
                        <a:t>中</a:t>
                      </a:r>
                      <a:r>
                        <a:rPr lang="en-US" altLang="ja-JP" sz="1400" dirty="0" smtClean="0"/>
                        <a:t>】</a:t>
                      </a:r>
                      <a:r>
                        <a:rPr lang="ja-JP" altLang="en-US" sz="1400" dirty="0" smtClean="0"/>
                        <a:t>泉州中障害者就業・生活支援セン</a:t>
                      </a:r>
                      <a:endParaRPr lang="en-US" altLang="ja-JP" sz="1400" dirty="0" smtClean="0"/>
                    </a:p>
                    <a:p>
                      <a:pPr marL="0" indent="0">
                        <a:buNone/>
                      </a:pPr>
                      <a:r>
                        <a:rPr lang="ja-JP" altLang="en-US" sz="1400" dirty="0" smtClean="0"/>
                        <a:t>　　　ター、葛城病院ほか　</a:t>
                      </a:r>
                      <a:endParaRPr lang="en-US" altLang="ja-JP" sz="1400" dirty="0" smtClean="0"/>
                    </a:p>
                    <a:p>
                      <a:pPr marL="0" indent="0">
                        <a:buNone/>
                      </a:pPr>
                      <a:r>
                        <a:rPr lang="en-US" altLang="ja-JP" sz="1400" dirty="0" smtClean="0"/>
                        <a:t>【</a:t>
                      </a:r>
                      <a:r>
                        <a:rPr lang="ja-JP" altLang="en-US" sz="1400" dirty="0" smtClean="0"/>
                        <a:t>南</a:t>
                      </a:r>
                      <a:r>
                        <a:rPr lang="en-US" altLang="ja-JP" sz="1400" dirty="0" smtClean="0"/>
                        <a:t>】</a:t>
                      </a:r>
                      <a:r>
                        <a:rPr lang="ja-JP" altLang="en-US" sz="1400" dirty="0" smtClean="0"/>
                        <a:t>泉州南障害者就業・生活支援セン</a:t>
                      </a:r>
                      <a:endParaRPr lang="en-US" altLang="ja-JP" sz="1400" dirty="0" smtClean="0"/>
                    </a:p>
                    <a:p>
                      <a:pPr marL="0" indent="0">
                        <a:buNone/>
                      </a:pPr>
                      <a:r>
                        <a:rPr lang="ja-JP" altLang="en-US" sz="1400" dirty="0" smtClean="0"/>
                        <a:t>　　　ター、大阪リハビリテーション病</a:t>
                      </a:r>
                      <a:endParaRPr lang="en-US" altLang="ja-JP" sz="1400" dirty="0" smtClean="0"/>
                    </a:p>
                    <a:p>
                      <a:pPr marL="0" indent="0">
                        <a:buNone/>
                      </a:pPr>
                      <a:r>
                        <a:rPr lang="ja-JP" altLang="en-US" sz="1400" dirty="0" smtClean="0"/>
                        <a:t>　　　院、七山病院ほか</a:t>
                      </a:r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・事務局：八尾はぁとふる病院</a:t>
                      </a:r>
                    </a:p>
                    <a:p>
                      <a:r>
                        <a:rPr kumimoji="1" lang="ja-JP" altLang="en-US" sz="1400" dirty="0" smtClean="0"/>
                        <a:t>・役員　：下記のとおり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　　サポートスペース</a:t>
                      </a:r>
                      <a:r>
                        <a:rPr kumimoji="1" lang="ja-JP" altLang="en-US" sz="1400" dirty="0" err="1" smtClean="0"/>
                        <a:t>こ</a:t>
                      </a:r>
                      <a:r>
                        <a:rPr kumimoji="1" lang="ja-JP" altLang="en-US" sz="1400" dirty="0" smtClean="0"/>
                        <a:t>こりーど２名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　　基幹相談支援センター２名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　　八尾こころのホスピタル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　　八尾市社会福祉協議会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　　八尾のほっと・ケーキの会（家族）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　　東大阪え～わの会（当事者）ほか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7315603"/>
                  </a:ext>
                </a:extLst>
              </a:tr>
              <a:tr h="1268166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連携について</a:t>
                      </a:r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　葛城病院としては、医師の初診後</a:t>
                      </a:r>
                      <a:r>
                        <a:rPr kumimoji="1" lang="en-US" altLang="ja-JP" sz="1400" dirty="0" smtClean="0"/>
                        <a:t>OT</a:t>
                      </a:r>
                      <a:r>
                        <a:rPr kumimoji="1" lang="ja-JP" altLang="en-US" sz="1400" dirty="0" smtClean="0"/>
                        <a:t>、</a:t>
                      </a:r>
                      <a:r>
                        <a:rPr kumimoji="1" lang="en-US" altLang="ja-JP" sz="1400" dirty="0" smtClean="0"/>
                        <a:t>ST</a:t>
                      </a:r>
                      <a:r>
                        <a:rPr kumimoji="1" lang="ja-JP" altLang="en-US" sz="1400" dirty="0" smtClean="0"/>
                        <a:t>の評価を踏まえ、精神科が必要であれ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ば七山病院、就労であれば就ポツ、福祉であれば相談員と連携を進め、就労移行等が決定すれば、その事業所との連携はある程度行っていく事にしている。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・相談支援事業所にも、研修開催の案内を送り、参 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en-US" altLang="ja-JP" sz="1400" dirty="0" smtClean="0"/>
                        <a:t>     </a:t>
                      </a:r>
                      <a:r>
                        <a:rPr kumimoji="1" lang="ja-JP" altLang="en-US" sz="1400" dirty="0" smtClean="0"/>
                        <a:t>加事業所も多いため、必要があれば連携できる関 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en-US" altLang="ja-JP" sz="1400" dirty="0" smtClean="0"/>
                        <a:t>     </a:t>
                      </a:r>
                      <a:r>
                        <a:rPr kumimoji="1" lang="ja-JP" altLang="en-US" sz="1400" dirty="0" smtClean="0"/>
                        <a:t>係はある。ただ、研修会に参加されていない医療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en-US" altLang="ja-JP" sz="1400" dirty="0" smtClean="0"/>
                        <a:t>     </a:t>
                      </a:r>
                      <a:r>
                        <a:rPr kumimoji="1" lang="ja-JP" altLang="en-US" sz="1400" dirty="0" smtClean="0"/>
                        <a:t>機関と相談支援機関の連携となると、課題はある。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・圏域内でコアとなって高次脳機能障がいのこと考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en-US" altLang="ja-JP" sz="1400" dirty="0" smtClean="0"/>
                        <a:t>     </a:t>
                      </a:r>
                      <a:r>
                        <a:rPr kumimoji="1" lang="ja-JP" altLang="en-US" sz="1400" dirty="0" smtClean="0"/>
                        <a:t>えてくださる方が固定されてきた印象がある。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3671350"/>
                  </a:ext>
                </a:extLst>
              </a:tr>
              <a:tr h="1268166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活動状況</a:t>
                      </a:r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新型コロナウイルス感染症の影響により、研修会等について実施を控えている。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令和４年度は定例会を２回</a:t>
                      </a:r>
                      <a:r>
                        <a:rPr kumimoji="1" lang="en-US" altLang="ja-JP" sz="1400" dirty="0" smtClean="0"/>
                        <a:t>Web</a:t>
                      </a:r>
                      <a:r>
                        <a:rPr kumimoji="1" lang="ja-JP" altLang="en-US" sz="1400" dirty="0" smtClean="0"/>
                        <a:t>開催</a:t>
                      </a:r>
                    </a:p>
                    <a:p>
                      <a:r>
                        <a:rPr kumimoji="1" lang="ja-JP" altLang="en-US" sz="1400" dirty="0" smtClean="0"/>
                        <a:t>・１回目：令和４年８月</a:t>
                      </a:r>
                      <a:r>
                        <a:rPr kumimoji="1" lang="en-US" altLang="ja-JP" sz="1400" dirty="0" smtClean="0"/>
                        <a:t>10</a:t>
                      </a:r>
                      <a:r>
                        <a:rPr kumimoji="1" lang="ja-JP" altLang="en-US" sz="1400" dirty="0" smtClean="0"/>
                        <a:t>日（水）　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　　講義「急性期病院から在宅復帰への支援につい　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　　　　て」、グループワーク</a:t>
                      </a:r>
                    </a:p>
                    <a:p>
                      <a:r>
                        <a:rPr kumimoji="1" lang="ja-JP" altLang="en-US" sz="1400" dirty="0" smtClean="0"/>
                        <a:t>・２回目：令和５年１月</a:t>
                      </a:r>
                      <a:r>
                        <a:rPr kumimoji="1" lang="en-US" altLang="ja-JP" sz="1400" dirty="0" smtClean="0"/>
                        <a:t>19</a:t>
                      </a:r>
                      <a:r>
                        <a:rPr kumimoji="1" lang="ja-JP" altLang="en-US" sz="1400" dirty="0" smtClean="0"/>
                        <a:t>日（木）　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　　当事者体験談「実際に高次脳機能障害で困って　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　　　　　　　　いることについて」、意見交換</a:t>
                      </a:r>
                    </a:p>
                    <a:p>
                      <a:r>
                        <a:rPr kumimoji="1" lang="ja-JP" altLang="en-US" sz="1400" dirty="0" smtClean="0"/>
                        <a:t>・その他、月１回程度役員会を開催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4865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190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テキスト ボックス 86"/>
          <p:cNvSpPr txBox="1"/>
          <p:nvPr/>
        </p:nvSpPr>
        <p:spPr>
          <a:xfrm>
            <a:off x="0" y="661418"/>
            <a:ext cx="985873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５</a:t>
            </a:r>
            <a:r>
              <a:rPr kumimoji="1" lang="ja-JP" altLang="en-US" b="1" dirty="0" smtClean="0"/>
              <a:t>．</a:t>
            </a:r>
            <a:r>
              <a:rPr kumimoji="1" lang="ja-JP" altLang="en-US" b="1" dirty="0" smtClean="0">
                <a:solidFill>
                  <a:prstClr val="black"/>
                </a:solidFill>
              </a:rPr>
              <a:t>ネットワークのイメージ</a:t>
            </a:r>
            <a:endParaRPr kumimoji="1" lang="en-US" altLang="ja-JP" b="1" dirty="0" smtClean="0"/>
          </a:p>
          <a:p>
            <a:pPr marL="342900" indent="-342900">
              <a:buFont typeface="+mj-lt"/>
              <a:buAutoNum type="arabicPeriod"/>
            </a:pPr>
            <a:endParaRPr kumimoji="1" lang="en-US" altLang="ja-JP" b="1" dirty="0" smtClean="0"/>
          </a:p>
          <a:p>
            <a:endParaRPr kumimoji="1" lang="en-US" altLang="ja-JP" b="1" dirty="0" smtClean="0"/>
          </a:p>
          <a:p>
            <a:endParaRPr kumimoji="1" lang="en-US" altLang="ja-JP" b="1" dirty="0" smtClean="0"/>
          </a:p>
          <a:p>
            <a:endParaRPr kumimoji="1" lang="en-US" altLang="ja-JP" b="1" dirty="0" smtClean="0"/>
          </a:p>
          <a:p>
            <a:endParaRPr kumimoji="1" lang="en-US" altLang="ja-JP" b="1" dirty="0" smtClean="0"/>
          </a:p>
          <a:p>
            <a:endParaRPr kumimoji="1" lang="en-US" altLang="ja-JP" b="1" dirty="0" smtClean="0"/>
          </a:p>
          <a:p>
            <a:endParaRPr kumimoji="1" lang="en-US" altLang="ja-JP" b="1" dirty="0" smtClean="0"/>
          </a:p>
          <a:p>
            <a:endParaRPr kumimoji="1" lang="en-US" altLang="ja-JP" b="1" dirty="0" smtClean="0"/>
          </a:p>
          <a:p>
            <a:endParaRPr kumimoji="1" lang="en-US" altLang="ja-JP" b="1" dirty="0" smtClean="0"/>
          </a:p>
          <a:p>
            <a:endParaRPr kumimoji="1" lang="en-US" altLang="ja-JP" b="1" dirty="0" smtClean="0"/>
          </a:p>
          <a:p>
            <a:endParaRPr kumimoji="1" lang="en-US" altLang="ja-JP" b="1" dirty="0" smtClean="0"/>
          </a:p>
          <a:p>
            <a:endParaRPr kumimoji="1" lang="en-US" altLang="ja-JP" b="1" dirty="0" smtClean="0"/>
          </a:p>
          <a:p>
            <a:endParaRPr kumimoji="1" lang="en-US" altLang="ja-JP" b="1" dirty="0" smtClean="0"/>
          </a:p>
          <a:p>
            <a:endParaRPr kumimoji="1" lang="en-US" altLang="ja-JP" b="1" dirty="0" smtClean="0"/>
          </a:p>
          <a:p>
            <a:endParaRPr kumimoji="1" lang="en-US" altLang="ja-JP" b="1" dirty="0" smtClean="0"/>
          </a:p>
          <a:p>
            <a:pPr marL="342900" indent="-342900">
              <a:buFont typeface="+mj-lt"/>
              <a:buAutoNum type="arabicPeriod"/>
            </a:pPr>
            <a:endParaRPr kumimoji="1" lang="en-US" altLang="ja-JP" b="1" dirty="0" smtClean="0"/>
          </a:p>
          <a:p>
            <a:pPr marL="342900" indent="-342900">
              <a:buFont typeface="+mj-lt"/>
              <a:buAutoNum type="arabicPeriod"/>
            </a:pPr>
            <a:endParaRPr kumimoji="1" lang="ja-JP" altLang="en-US" b="1" dirty="0"/>
          </a:p>
        </p:txBody>
      </p:sp>
      <p:sp>
        <p:nvSpPr>
          <p:cNvPr id="9" name="右矢印 8"/>
          <p:cNvSpPr/>
          <p:nvPr/>
        </p:nvSpPr>
        <p:spPr>
          <a:xfrm>
            <a:off x="6211049" y="4119758"/>
            <a:ext cx="1320176" cy="3607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2" name="グループ化 71"/>
          <p:cNvGrpSpPr/>
          <p:nvPr/>
        </p:nvGrpSpPr>
        <p:grpSpPr>
          <a:xfrm>
            <a:off x="2785203" y="3452330"/>
            <a:ext cx="2803227" cy="2271829"/>
            <a:chOff x="2783713" y="3614390"/>
            <a:chExt cx="2803227" cy="2271829"/>
          </a:xfrm>
        </p:grpSpPr>
        <p:cxnSp>
          <p:nvCxnSpPr>
            <p:cNvPr id="73" name="直線コネクタ 72"/>
            <p:cNvCxnSpPr/>
            <p:nvPr/>
          </p:nvCxnSpPr>
          <p:spPr>
            <a:xfrm flipV="1">
              <a:off x="3020420" y="5136829"/>
              <a:ext cx="649761" cy="29847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>
            <a:xfrm flipV="1">
              <a:off x="2783713" y="4754273"/>
              <a:ext cx="758317" cy="180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>
              <a:endCxn id="52" idx="1"/>
            </p:cNvCxnSpPr>
            <p:nvPr/>
          </p:nvCxnSpPr>
          <p:spPr>
            <a:xfrm>
              <a:off x="3124748" y="4111775"/>
              <a:ext cx="584099" cy="4189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>
              <a:endCxn id="52" idx="0"/>
            </p:cNvCxnSpPr>
            <p:nvPr/>
          </p:nvCxnSpPr>
          <p:spPr>
            <a:xfrm>
              <a:off x="4183775" y="3614390"/>
              <a:ext cx="5152" cy="7732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>
              <a:stCxn id="66" idx="3"/>
              <a:endCxn id="52" idx="7"/>
            </p:cNvCxnSpPr>
            <p:nvPr/>
          </p:nvCxnSpPr>
          <p:spPr>
            <a:xfrm flipH="1">
              <a:off x="4604900" y="4108147"/>
              <a:ext cx="620660" cy="4263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>
              <a:stCxn id="70" idx="2"/>
            </p:cNvCxnSpPr>
            <p:nvPr/>
          </p:nvCxnSpPr>
          <p:spPr>
            <a:xfrm flipH="1">
              <a:off x="4748587" y="4668160"/>
              <a:ext cx="734358" cy="133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コネクタ 78"/>
            <p:cNvCxnSpPr/>
            <p:nvPr/>
          </p:nvCxnSpPr>
          <p:spPr>
            <a:xfrm flipH="1" flipV="1">
              <a:off x="4748585" y="5029555"/>
              <a:ext cx="838355" cy="43375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コネクタ 79"/>
            <p:cNvCxnSpPr>
              <a:stCxn id="57" idx="0"/>
              <a:endCxn id="52" idx="4"/>
            </p:cNvCxnSpPr>
            <p:nvPr/>
          </p:nvCxnSpPr>
          <p:spPr>
            <a:xfrm flipV="1">
              <a:off x="3499646" y="5364401"/>
              <a:ext cx="689281" cy="52181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円/楕円 24"/>
          <p:cNvSpPr/>
          <p:nvPr/>
        </p:nvSpPr>
        <p:spPr>
          <a:xfrm>
            <a:off x="2246941" y="3639528"/>
            <a:ext cx="3951101" cy="265706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648000"/>
          </a:xfrm>
          <a:solidFill>
            <a:schemeClr val="accent5">
              <a:lumMod val="75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ja-JP" altLang="en-US" sz="2200" b="1" dirty="0">
                <a:solidFill>
                  <a:schemeClr val="bg1"/>
                </a:solidFill>
                <a:latin typeface="+mn-ea"/>
                <a:ea typeface="+mn-ea"/>
              </a:rPr>
              <a:t>議題１　地域支援ネットワークの</a:t>
            </a:r>
            <a:r>
              <a:rPr lang="ja-JP" altLang="en-US" sz="2200" b="1" dirty="0" smtClean="0">
                <a:solidFill>
                  <a:schemeClr val="bg1"/>
                </a:solidFill>
                <a:latin typeface="+mn-ea"/>
                <a:ea typeface="+mn-ea"/>
              </a:rPr>
              <a:t>再構築について</a:t>
            </a:r>
            <a:endParaRPr lang="ja-JP" altLang="en-US" sz="22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677150" y="6492875"/>
            <a:ext cx="2228850" cy="365125"/>
          </a:xfrm>
        </p:spPr>
        <p:txBody>
          <a:bodyPr/>
          <a:lstStyle/>
          <a:p>
            <a:fld id="{6FDCE7D8-5AA9-4F7F-9A02-70747018E543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105363" y="185500"/>
            <a:ext cx="596679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資料１</a:t>
            </a:r>
            <a:endParaRPr kumimoji="1" lang="en-US" altLang="ja-JP" sz="12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2" name="円/楕円 12"/>
          <p:cNvSpPr/>
          <p:nvPr/>
        </p:nvSpPr>
        <p:spPr>
          <a:xfrm>
            <a:off x="3447376" y="4229375"/>
            <a:ext cx="1357869" cy="976745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err="1" smtClean="0">
                <a:solidFill>
                  <a:schemeClr val="tx1"/>
                </a:solidFill>
              </a:rPr>
              <a:t>高次脳機能障がい</a:t>
            </a:r>
            <a:r>
              <a:rPr kumimoji="1" lang="ja-JP" altLang="en-US" sz="1100" b="1" dirty="0" smtClean="0">
                <a:solidFill>
                  <a:schemeClr val="tx1"/>
                </a:solidFill>
              </a:rPr>
              <a:t>者</a:t>
            </a:r>
            <a:endParaRPr kumimoji="1" lang="en-US" altLang="ja-JP" sz="1100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</a:rPr>
              <a:t>ニーズ</a:t>
            </a:r>
            <a:endParaRPr kumimoji="1" lang="en-US" altLang="ja-JP" sz="1100" b="1" dirty="0" smtClean="0">
              <a:solidFill>
                <a:schemeClr val="tx1"/>
              </a:solidFill>
            </a:endParaRPr>
          </a:p>
        </p:txBody>
      </p:sp>
      <p:sp>
        <p:nvSpPr>
          <p:cNvPr id="53" name="円/楕円 21"/>
          <p:cNvSpPr/>
          <p:nvPr/>
        </p:nvSpPr>
        <p:spPr>
          <a:xfrm>
            <a:off x="3562064" y="2740018"/>
            <a:ext cx="1275171" cy="78921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8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行政機関</a:t>
            </a:r>
            <a:endParaRPr kumimoji="1" lang="en-US" altLang="ja-JP" sz="14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en-US" altLang="ja-JP" sz="10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sz="10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市町村、</a:t>
            </a:r>
            <a:endParaRPr kumimoji="1" lang="en-US" altLang="ja-JP" sz="10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0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福祉事務所</a:t>
            </a:r>
            <a:endParaRPr kumimoji="1" lang="en-US" altLang="ja-JP" sz="10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0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保健所・等）</a:t>
            </a:r>
            <a:endParaRPr kumimoji="1" lang="en-US" altLang="ja-JP" sz="10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ja-JP" altLang="en-US" sz="1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4" name="円/楕円 22"/>
          <p:cNvSpPr/>
          <p:nvPr/>
        </p:nvSpPr>
        <p:spPr>
          <a:xfrm>
            <a:off x="2049951" y="3296841"/>
            <a:ext cx="1325786" cy="707315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教育機関</a:t>
            </a:r>
            <a:endParaRPr kumimoji="1" lang="en-US" altLang="ja-JP" sz="14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en-US" altLang="ja-JP" sz="10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0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教育委員会、学校</a:t>
            </a:r>
            <a:r>
              <a:rPr lang="ja-JP" altLang="en-US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等</a:t>
            </a:r>
            <a:r>
              <a:rPr lang="ja-JP" altLang="en-US" sz="10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kumimoji="1" lang="ja-JP" altLang="en-US" sz="1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5" name="円/楕円 19"/>
          <p:cNvSpPr/>
          <p:nvPr/>
        </p:nvSpPr>
        <p:spPr>
          <a:xfrm>
            <a:off x="1334586" y="4056226"/>
            <a:ext cx="1508773" cy="885779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就労支援機関</a:t>
            </a:r>
            <a:endParaRPr lang="en-US" altLang="ja-JP" sz="10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en-US" altLang="ja-JP" sz="9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900" b="1" dirty="0" err="1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障</a:t>
            </a:r>
            <a:r>
              <a:rPr lang="ja-JP" altLang="en-US" sz="900" b="1" dirty="0" err="1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がい</a:t>
            </a:r>
            <a:r>
              <a:rPr lang="ja-JP" altLang="en-US" sz="9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者就業・生活支援センター、企業等）</a:t>
            </a:r>
            <a:endParaRPr kumimoji="1" lang="ja-JP" altLang="en-US" sz="9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6" name="円/楕円 17"/>
          <p:cNvSpPr/>
          <p:nvPr/>
        </p:nvSpPr>
        <p:spPr>
          <a:xfrm>
            <a:off x="1681990" y="4989080"/>
            <a:ext cx="1352657" cy="896195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err="1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障がい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福祉サービス</a:t>
            </a:r>
            <a:endParaRPr kumimoji="1" lang="en-US" altLang="ja-JP" sz="12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en-US" altLang="ja-JP" sz="8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8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ホームヘルプ、ショートステイ、自立訓練、就労移行等</a:t>
            </a:r>
            <a:r>
              <a:rPr lang="en-US" altLang="ja-JP" sz="8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kumimoji="1" lang="en-US" altLang="ja-JP" sz="8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7" name="円/楕円 16"/>
          <p:cNvSpPr/>
          <p:nvPr/>
        </p:nvSpPr>
        <p:spPr>
          <a:xfrm>
            <a:off x="2752901" y="5727938"/>
            <a:ext cx="1368258" cy="901336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4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介護保険サービス</a:t>
            </a:r>
            <a:endParaRPr kumimoji="1" lang="en-US" altLang="ja-JP" sz="14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en-US" altLang="ja-JP" sz="10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0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ホームヘルプ、デイケア等）</a:t>
            </a:r>
            <a:endParaRPr kumimoji="1" lang="en-US" altLang="ja-JP" sz="10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ja-JP" altLang="en-US" sz="1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8" name="円/楕円 15"/>
          <p:cNvSpPr/>
          <p:nvPr/>
        </p:nvSpPr>
        <p:spPr>
          <a:xfrm>
            <a:off x="4317854" y="5724159"/>
            <a:ext cx="1193462" cy="873835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医療</a:t>
            </a:r>
            <a:endParaRPr kumimoji="1" lang="en-US" altLang="ja-JP" sz="14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機関</a:t>
            </a:r>
            <a:endParaRPr kumimoji="1" lang="en-US" altLang="ja-JP" sz="14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en-US" altLang="ja-JP" sz="10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0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急性期・回復期病院、診療所等</a:t>
            </a:r>
            <a:r>
              <a:rPr lang="en-US" altLang="ja-JP" sz="10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kumimoji="1" lang="ja-JP" altLang="en-US" sz="1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9" name="角丸四角形 58"/>
          <p:cNvSpPr/>
          <p:nvPr/>
        </p:nvSpPr>
        <p:spPr>
          <a:xfrm>
            <a:off x="877190" y="3491948"/>
            <a:ext cx="1266074" cy="357164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復学・就職</a:t>
            </a:r>
            <a:endParaRPr kumimoji="1" lang="ja-JP" altLang="en-US" sz="16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1897801" y="5989308"/>
            <a:ext cx="1143501" cy="353715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ホームヘルプショート等</a:t>
            </a:r>
            <a:endParaRPr kumimoji="1" lang="ja-JP" altLang="en-US" sz="11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5232873" y="5991962"/>
            <a:ext cx="1275098" cy="527912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診断・評価、</a:t>
            </a:r>
            <a:endParaRPr kumimoji="1" lang="en-US" altLang="ja-JP" sz="1100" b="1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1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外来、通所リハ、</a:t>
            </a:r>
            <a:endParaRPr kumimoji="1" lang="en-US" altLang="ja-JP" sz="1100" b="1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217036" y="4360584"/>
            <a:ext cx="1266074" cy="357164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復職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・就労</a:t>
            </a:r>
            <a:endParaRPr kumimoji="1" lang="ja-JP" altLang="en-US" sz="16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485078" y="5241162"/>
            <a:ext cx="1266074" cy="390405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在宅支援</a:t>
            </a:r>
            <a:endParaRPr kumimoji="1" lang="en-US" altLang="ja-JP" sz="1200" b="1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社会的リハ</a:t>
            </a:r>
            <a:endParaRPr kumimoji="1" lang="ja-JP" altLang="en-US" sz="12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6" name="円/楕円 20"/>
          <p:cNvSpPr/>
          <p:nvPr/>
        </p:nvSpPr>
        <p:spPr>
          <a:xfrm>
            <a:off x="5039886" y="3310078"/>
            <a:ext cx="1278039" cy="74513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8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lang="en-US" altLang="ja-JP" sz="8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当事者</a:t>
            </a:r>
            <a:endParaRPr lang="en-US" altLang="ja-JP" sz="14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家　　族</a:t>
            </a:r>
            <a:endParaRPr kumimoji="1" lang="en-US" altLang="ja-JP" sz="14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en-US" altLang="ja-JP" sz="10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0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当事者団体</a:t>
            </a:r>
            <a:endParaRPr lang="en-US" altLang="ja-JP" sz="10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0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家族会</a:t>
            </a:r>
            <a:r>
              <a:rPr kumimoji="1" lang="en-US" altLang="ja-JP" sz="10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</a:p>
          <a:p>
            <a:pPr algn="ctr"/>
            <a:endParaRPr kumimoji="1" lang="ja-JP" altLang="en-US" sz="1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7" name="角丸四角形 66"/>
          <p:cNvSpPr/>
          <p:nvPr/>
        </p:nvSpPr>
        <p:spPr>
          <a:xfrm>
            <a:off x="6105517" y="3406621"/>
            <a:ext cx="1143501" cy="39567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ピアサポート</a:t>
            </a:r>
            <a:endParaRPr kumimoji="1" lang="en-US" altLang="ja-JP" sz="1200" b="1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家族支援</a:t>
            </a:r>
            <a:endParaRPr kumimoji="1" lang="ja-JP" altLang="en-US" sz="12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8" name="角丸四角形 67"/>
          <p:cNvSpPr/>
          <p:nvPr/>
        </p:nvSpPr>
        <p:spPr>
          <a:xfrm>
            <a:off x="7531225" y="3896473"/>
            <a:ext cx="2288937" cy="937391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b="1" u="sng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市町村自立支援協議会部会等</a:t>
            </a:r>
            <a:endParaRPr kumimoji="1" lang="en-US" altLang="ja-JP" sz="1200" b="1" u="sng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ja-JP" altLang="en-US" sz="11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地域課題の提起</a:t>
            </a:r>
            <a:endParaRPr lang="en-US" altLang="ja-JP" sz="1100" b="1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1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・対応方法、地域資源活用方法</a:t>
            </a:r>
            <a:endParaRPr lang="en-US" altLang="ja-JP" sz="1100" b="1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1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1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等検討</a:t>
            </a:r>
            <a:endParaRPr lang="en-US" altLang="ja-JP" sz="1100" b="1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0" name="円/楕円 13"/>
          <p:cNvSpPr/>
          <p:nvPr/>
        </p:nvSpPr>
        <p:spPr>
          <a:xfrm>
            <a:off x="5484435" y="4050046"/>
            <a:ext cx="1233349" cy="91210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各種相談機関</a:t>
            </a:r>
            <a:endParaRPr lang="en-US" altLang="ja-JP" sz="11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en-US" altLang="ja-JP" sz="8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8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基幹相談支援センター・</a:t>
            </a:r>
            <a:r>
              <a:rPr kumimoji="1" lang="ja-JP" altLang="en-US" sz="8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地域活動支援センター等</a:t>
            </a:r>
            <a:r>
              <a:rPr kumimoji="1" lang="en-US" altLang="ja-JP" sz="10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kumimoji="1" lang="ja-JP" altLang="en-US" sz="1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1" name="角丸四角形 70"/>
          <p:cNvSpPr/>
          <p:nvPr/>
        </p:nvSpPr>
        <p:spPr>
          <a:xfrm>
            <a:off x="6507970" y="4528091"/>
            <a:ext cx="993577" cy="503585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関連制度の</a:t>
            </a:r>
            <a:endParaRPr kumimoji="1" lang="en-US" altLang="ja-JP" sz="1100" b="1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1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活用等</a:t>
            </a:r>
            <a:endParaRPr kumimoji="1" lang="ja-JP" altLang="en-US" sz="11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3413161" y="3456109"/>
            <a:ext cx="1550626" cy="488481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err="1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障がい</a:t>
            </a:r>
            <a:r>
              <a:rPr kumimoji="1" lang="ja-JP" altLang="en-US" sz="12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者手帳・福祉サービス決定等</a:t>
            </a:r>
            <a:endParaRPr kumimoji="1" lang="ja-JP" altLang="en-US" sz="12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1" name="正方形/長方形 80"/>
          <p:cNvSpPr/>
          <p:nvPr/>
        </p:nvSpPr>
        <p:spPr>
          <a:xfrm>
            <a:off x="90789" y="1623367"/>
            <a:ext cx="9649707" cy="10547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4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　診断・治療・・・・・・・・・・・・・・・・・・・・・・・・・・・・・・・・・・・・・・・・・・・・・・・・・・・・・・・・・・・・・・急性期・総合医療センター</a:t>
            </a:r>
            <a:endParaRPr kumimoji="1" lang="en-US" altLang="ja-JP" sz="14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　相談支援・人材養成等・・・・・・・・・・・・・・・・・・・・・・・・・・・・・・・・・・・・・・・・・・・・・・・・・・・・</a:t>
            </a:r>
            <a:r>
              <a:rPr lang="ja-JP" altLang="en-US" sz="1400" b="1" dirty="0" err="1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障がい</a:t>
            </a:r>
            <a:r>
              <a:rPr lang="ja-JP" altLang="en-US" sz="1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者自立相談支援センター</a:t>
            </a:r>
            <a:endParaRPr lang="en-US" altLang="ja-JP" sz="14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　訓練（自立訓練・施設入所支援）・・・・・・・・・・・・・・・・・・・・・・・・・・・・・・・・・・・・・・・・・・・・</a:t>
            </a:r>
            <a:r>
              <a:rPr kumimoji="1" lang="ja-JP" altLang="en-US" sz="1400" b="1" dirty="0" err="1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障がい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者自立センター</a:t>
            </a:r>
            <a:endParaRPr kumimoji="1" lang="ja-JP" altLang="en-US" sz="1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2" name="正方形/長方形 81"/>
          <p:cNvSpPr/>
          <p:nvPr/>
        </p:nvSpPr>
        <p:spPr>
          <a:xfrm>
            <a:off x="2644231" y="1262995"/>
            <a:ext cx="4386008" cy="504056"/>
          </a:xfrm>
          <a:prstGeom prst="rect">
            <a:avLst/>
          </a:prstGeom>
          <a:solidFill>
            <a:schemeClr val="accent1"/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err="1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障がい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者医療・リハビリテーションセンター</a:t>
            </a:r>
            <a:endParaRPr kumimoji="1" lang="ja-JP" altLang="en-US" sz="16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3" name="正方形/長方形 82"/>
          <p:cNvSpPr/>
          <p:nvPr/>
        </p:nvSpPr>
        <p:spPr>
          <a:xfrm>
            <a:off x="257986" y="1268234"/>
            <a:ext cx="2016329" cy="46805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広域的な支援体制</a:t>
            </a:r>
            <a:endParaRPr kumimoji="1" lang="ja-JP" altLang="en-US" sz="16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9" name="下矢印 88"/>
          <p:cNvSpPr/>
          <p:nvPr/>
        </p:nvSpPr>
        <p:spPr>
          <a:xfrm>
            <a:off x="4837235" y="2540099"/>
            <a:ext cx="1921570" cy="558326"/>
          </a:xfrm>
          <a:prstGeom prst="down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援助・助言</a:t>
            </a:r>
            <a:endParaRPr kumimoji="1" lang="ja-JP" altLang="en-US" sz="12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0" name="上矢印 89"/>
          <p:cNvSpPr/>
          <p:nvPr/>
        </p:nvSpPr>
        <p:spPr>
          <a:xfrm>
            <a:off x="1843246" y="2526681"/>
            <a:ext cx="1762321" cy="558326"/>
          </a:xfrm>
          <a:prstGeom prst="up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相　談</a:t>
            </a:r>
            <a:endParaRPr kumimoji="1" lang="ja-JP" altLang="en-US" sz="12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6463363" y="6326636"/>
            <a:ext cx="3631182" cy="54571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2000" b="1" u="sng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→拠点機関を中心に連携</a:t>
            </a:r>
            <a:endParaRPr lang="en-US" altLang="ja-JP" sz="2000" b="1" u="sng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1" name="角丸四角形 90"/>
          <p:cNvSpPr/>
          <p:nvPr/>
        </p:nvSpPr>
        <p:spPr>
          <a:xfrm>
            <a:off x="3293152" y="1087707"/>
            <a:ext cx="2791452" cy="25658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高次脳機能障がい</a:t>
            </a:r>
            <a:r>
              <a:rPr kumimoji="1" lang="ja-JP" altLang="en-US" sz="1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支援拠点機関</a:t>
            </a:r>
            <a:endParaRPr kumimoji="1" lang="ja-JP" altLang="en-US" sz="1400" dirty="0">
              <a:solidFill>
                <a:schemeClr val="bg1">
                  <a:lumMod val="95000"/>
                  <a:lumOff val="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2" name="正方形/長方形 91"/>
          <p:cNvSpPr/>
          <p:nvPr/>
        </p:nvSpPr>
        <p:spPr>
          <a:xfrm>
            <a:off x="90789" y="2835760"/>
            <a:ext cx="2016329" cy="46805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圏域単位の支援体制</a:t>
            </a:r>
            <a:endParaRPr kumimoji="1" lang="ja-JP" altLang="en-US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3" name="角丸四角形 92"/>
          <p:cNvSpPr/>
          <p:nvPr/>
        </p:nvSpPr>
        <p:spPr>
          <a:xfrm>
            <a:off x="7580885" y="788209"/>
            <a:ext cx="1801943" cy="62921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b="1" dirty="0" err="1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府障</a:t>
            </a:r>
            <a:r>
              <a:rPr lang="ja-JP" altLang="en-US" sz="1000" b="1" dirty="0" err="1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がい</a:t>
            </a:r>
            <a:r>
              <a:rPr lang="ja-JP" altLang="en-US" sz="1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者自立支援協</a:t>
            </a:r>
            <a:r>
              <a:rPr lang="ja-JP" altLang="en-US" sz="10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議会</a:t>
            </a:r>
            <a:endParaRPr lang="en-US" altLang="ja-JP" sz="1000" b="1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0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部会</a:t>
            </a:r>
            <a:endParaRPr lang="en-US" altLang="ja-JP" sz="10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lang="en-US" altLang="ja-JP" sz="10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7760034" y="1194078"/>
            <a:ext cx="1547896" cy="21266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ja-JP" altLang="en-US" sz="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現状・課題への助言</a:t>
            </a:r>
            <a:endParaRPr lang="en-US" altLang="ja-JP" sz="9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000" dirty="0">
              <a:solidFill>
                <a:prstClr val="black">
                  <a:lumMod val="95000"/>
                  <a:lumOff val="5000"/>
                </a:prst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二方向矢印 4"/>
          <p:cNvSpPr/>
          <p:nvPr/>
        </p:nvSpPr>
        <p:spPr>
          <a:xfrm rot="10800000">
            <a:off x="6463363" y="995803"/>
            <a:ext cx="1082793" cy="267192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円/楕円 15"/>
          <p:cNvSpPr/>
          <p:nvPr/>
        </p:nvSpPr>
        <p:spPr>
          <a:xfrm>
            <a:off x="5524323" y="5066338"/>
            <a:ext cx="1193462" cy="873835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自動車学校</a:t>
            </a:r>
            <a:endParaRPr kumimoji="1" lang="en-US" altLang="ja-JP" sz="10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教習所</a:t>
            </a:r>
          </a:p>
        </p:txBody>
      </p:sp>
      <p:cxnSp>
        <p:nvCxnSpPr>
          <p:cNvPr id="51" name="直線コネクタ 50"/>
          <p:cNvCxnSpPr>
            <a:stCxn id="52" idx="4"/>
            <a:endCxn id="58" idx="0"/>
          </p:cNvCxnSpPr>
          <p:nvPr/>
        </p:nvCxnSpPr>
        <p:spPr>
          <a:xfrm>
            <a:off x="4126311" y="5206120"/>
            <a:ext cx="788274" cy="5180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角丸四角形 68"/>
          <p:cNvSpPr/>
          <p:nvPr/>
        </p:nvSpPr>
        <p:spPr>
          <a:xfrm>
            <a:off x="6480864" y="5297542"/>
            <a:ext cx="993577" cy="503585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自動車運転再開</a:t>
            </a:r>
            <a:endParaRPr kumimoji="1" lang="ja-JP" altLang="en-US" sz="11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470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1076</TotalTime>
  <Words>1260</Words>
  <Application>Microsoft Office PowerPoint</Application>
  <PresentationFormat>A4 210 x 297 mm</PresentationFormat>
  <Paragraphs>183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BIZ UDPゴシック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議題１　地域支援ネットワークの再構築について</vt:lpstr>
      <vt:lpstr>議題１　地域支援ネットワークの再構築について</vt:lpstr>
      <vt:lpstr>議題１　地域支援ネットワークの再構築について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高次脳機能障がいの診断・検査方法について①</dc:title>
  <cp:revision>140</cp:revision>
  <cp:lastPrinted>2022-08-08T02:19:38Z</cp:lastPrinted>
  <dcterms:created xsi:type="dcterms:W3CDTF">2021-12-06T08:59:04Z</dcterms:created>
  <dcterms:modified xsi:type="dcterms:W3CDTF">2023-03-17T01:27:10Z</dcterms:modified>
</cp:coreProperties>
</file>