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6646863" cy="97774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09D532C-9800-4A09-8FF1-41428CB3C960}">
          <p14:sldIdLst/>
        </p14:section>
        <p14:section name="タイトルなしのセクション" id="{604A73A7-73B0-49AB-ADDB-7704D69B2147}">
          <p14:sldIdLst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9" userDrawn="1">
          <p15:clr>
            <a:srgbClr val="A4A3A4"/>
          </p15:clr>
        </p15:guide>
        <p15:guide id="2" pos="209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浦　健二" initials="浦　健二" lastIdx="3" clrIdx="0">
    <p:extLst>
      <p:ext uri="{19B8F6BF-5375-455C-9EA6-DF929625EA0E}">
        <p15:presenceInfo xmlns:p15="http://schemas.microsoft.com/office/powerpoint/2012/main" userId="S::UraK@lan.pref.osaka.jp::35f9244d-2312-4152-8dba-eb49adf4d69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-2964" y="-102"/>
      </p:cViewPr>
      <p:guideLst>
        <p:guide orient="horz" pos="3079"/>
        <p:guide pos="209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880101" cy="488793"/>
          </a:xfrm>
          <a:prstGeom prst="rect">
            <a:avLst/>
          </a:prstGeom>
        </p:spPr>
        <p:txBody>
          <a:bodyPr vert="horz" lIns="89639" tIns="44823" rIns="89639" bIns="448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765218" y="0"/>
            <a:ext cx="2880101" cy="488793"/>
          </a:xfrm>
          <a:prstGeom prst="rect">
            <a:avLst/>
          </a:prstGeom>
        </p:spPr>
        <p:txBody>
          <a:bodyPr vert="horz" lIns="89639" tIns="44823" rIns="89639" bIns="44823" rtlCol="0"/>
          <a:lstStyle>
            <a:lvl1pPr algn="r">
              <a:defRPr sz="1200"/>
            </a:lvl1pPr>
          </a:lstStyle>
          <a:p>
            <a:fld id="{7DAF4AE6-CAB6-453C-A8A1-BAB70DB220F0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287059"/>
            <a:ext cx="2880101" cy="488792"/>
          </a:xfrm>
          <a:prstGeom prst="rect">
            <a:avLst/>
          </a:prstGeom>
        </p:spPr>
        <p:txBody>
          <a:bodyPr vert="horz" lIns="89639" tIns="44823" rIns="89639" bIns="448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765218" y="9287059"/>
            <a:ext cx="2880101" cy="488792"/>
          </a:xfrm>
          <a:prstGeom prst="rect">
            <a:avLst/>
          </a:prstGeom>
        </p:spPr>
        <p:txBody>
          <a:bodyPr vert="horz" lIns="89639" tIns="44823" rIns="89639" bIns="44823" rtlCol="0" anchor="b"/>
          <a:lstStyle>
            <a:lvl1pPr algn="r">
              <a:defRPr sz="1200"/>
            </a:lvl1pPr>
          </a:lstStyle>
          <a:p>
            <a:fld id="{1D063EA8-B75E-426B-AC96-E236576450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22412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880308" cy="488871"/>
          </a:xfrm>
          <a:prstGeom prst="rect">
            <a:avLst/>
          </a:prstGeom>
        </p:spPr>
        <p:txBody>
          <a:bodyPr vert="horz" lIns="89639" tIns="44823" rIns="89639" bIns="4482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023" y="5"/>
            <a:ext cx="2880308" cy="488871"/>
          </a:xfrm>
          <a:prstGeom prst="rect">
            <a:avLst/>
          </a:prstGeom>
        </p:spPr>
        <p:txBody>
          <a:bodyPr vert="horz" lIns="89639" tIns="44823" rIns="89639" bIns="44823" rtlCol="0"/>
          <a:lstStyle>
            <a:lvl1pPr algn="r">
              <a:defRPr sz="1200"/>
            </a:lvl1pPr>
          </a:lstStyle>
          <a:p>
            <a:fld id="{74D20167-DAF4-49D4-BD3E-EFFE4028B923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81063" y="733425"/>
            <a:ext cx="4884737" cy="36655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39" tIns="44823" rIns="89639" bIns="4482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687" y="4644271"/>
            <a:ext cx="5317490" cy="4399836"/>
          </a:xfrm>
          <a:prstGeom prst="rect">
            <a:avLst/>
          </a:prstGeom>
        </p:spPr>
        <p:txBody>
          <a:bodyPr vert="horz" lIns="89639" tIns="44823" rIns="89639" bIns="4482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286851"/>
            <a:ext cx="2880308" cy="488871"/>
          </a:xfrm>
          <a:prstGeom prst="rect">
            <a:avLst/>
          </a:prstGeom>
        </p:spPr>
        <p:txBody>
          <a:bodyPr vert="horz" lIns="89639" tIns="44823" rIns="89639" bIns="4482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023" y="9286851"/>
            <a:ext cx="2880308" cy="488871"/>
          </a:xfrm>
          <a:prstGeom prst="rect">
            <a:avLst/>
          </a:prstGeom>
        </p:spPr>
        <p:txBody>
          <a:bodyPr vert="horz" lIns="89639" tIns="44823" rIns="89639" bIns="44823" rtlCol="0" anchor="b"/>
          <a:lstStyle>
            <a:lvl1pPr algn="r">
              <a:defRPr sz="1200"/>
            </a:lvl1pPr>
          </a:lstStyle>
          <a:p>
            <a:fld id="{E1C3A760-C582-4B5A-926D-7020B72638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1897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81063" y="733425"/>
            <a:ext cx="4884737" cy="36655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C3A760-C582-4B5A-926D-7020B72638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885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7E63-66D9-4CF1-A788-12A5FB3952C5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30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62B1-38B3-4775-A83F-9534E67B1E40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6973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7569B-6115-4317-9E67-C0E30627999E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63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BC70B-68B6-4C74-9CFD-57919B873A7C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90022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7A6-B95E-4D2A-B818-D0B1C6DCCABC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286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60FBD-C493-40BD-B847-379256FC2EA1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34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4337-0FB0-46FB-A142-CB8704F3D593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90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290A0-633A-43D5-9416-581214494273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31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0D5D4-1954-4382-975F-64B6AB03318A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4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639A-45F3-476C-A382-3B181C8DBF1C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25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2CD75-87DE-4F61-840F-1EEDEBEA5942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60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E8A36-75FB-45B5-8222-E632B41A8E8B}" type="datetime1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A8EF-1EE1-4FDF-88FD-9BB3D52D1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141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02896" y="6520259"/>
            <a:ext cx="2133600" cy="365125"/>
          </a:xfrm>
        </p:spPr>
        <p:txBody>
          <a:bodyPr/>
          <a:lstStyle/>
          <a:p>
            <a:fld id="{6EEAA8EF-1EE1-4FDF-88FD-9BB3D52D1EC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3152B32B-A88C-4538-A3B6-012248D9B742}"/>
              </a:ext>
            </a:extLst>
          </p:cNvPr>
          <p:cNvSpPr txBox="1">
            <a:spLocks/>
          </p:cNvSpPr>
          <p:nvPr/>
        </p:nvSpPr>
        <p:spPr>
          <a:xfrm>
            <a:off x="107504" y="158073"/>
            <a:ext cx="8941915" cy="534623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保険者努力支援制度評価指標等の共有について</a:t>
            </a:r>
          </a:p>
        </p:txBody>
      </p:sp>
      <p:sp>
        <p:nvSpPr>
          <p:cNvPr id="7" name="テキスト ボックス 5"/>
          <p:cNvSpPr txBox="1"/>
          <p:nvPr/>
        </p:nvSpPr>
        <p:spPr>
          <a:xfrm>
            <a:off x="8142257" y="194551"/>
            <a:ext cx="870563" cy="276999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+mn-cs"/>
              </a:rPr>
              <a:t>資料</a:t>
            </a:r>
            <a:r>
              <a:rPr kumimoji="1" lang="en-US" altLang="ja-JP" sz="12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+mn-cs"/>
              </a:rPr>
              <a:t>14-4</a:t>
            </a:r>
            <a:r>
              <a:rPr kumimoji="1" lang="ja-JP" altLang="en-US" sz="1200" b="1" i="0" u="none" strike="noStrike" kern="1200" cap="none" spc="0" normalizeH="0" baseline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SｺﾞｼｯｸE" panose="020B0900000000000000" pitchFamily="50" charset="-128"/>
                <a:ea typeface="HGSｺﾞｼｯｸE" panose="020B0900000000000000" pitchFamily="50" charset="-128"/>
                <a:cs typeface="+mn-cs"/>
              </a:rPr>
              <a:t>　</a:t>
            </a:r>
            <a:endParaRPr kumimoji="1" lang="ja-JP" altLang="en-US" sz="800" b="1" i="0" u="none" strike="noStrike" kern="1200" cap="none" spc="0" normalizeH="0" baseline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SｺﾞｼｯｸE" panose="020B0900000000000000" pitchFamily="50" charset="-128"/>
              <a:ea typeface="HGSｺﾞｼｯｸE" panose="020B0900000000000000" pitchFamily="50" charset="-128"/>
              <a:cs typeface="+mn-cs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06989" y="2314119"/>
            <a:ext cx="1377200" cy="29827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共有する指標</a:t>
            </a:r>
            <a:endParaRPr kumimoji="1" lang="en-US" altLang="ja-JP" sz="1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675F3CA-58DB-412E-8913-3F724AA8AF85}"/>
              </a:ext>
            </a:extLst>
          </p:cNvPr>
          <p:cNvSpPr/>
          <p:nvPr/>
        </p:nvSpPr>
        <p:spPr>
          <a:xfrm>
            <a:off x="104424" y="2636380"/>
            <a:ext cx="8941915" cy="2030706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すでに共有しているもの</a:t>
            </a:r>
            <a:r>
              <a: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保険給付の審査及び支払等に係る情報（市町村保健事業の支援に必要な情報）　</a:t>
            </a:r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令和６年度から共有するもの</a:t>
            </a:r>
            <a:r>
              <a:rPr kumimoji="1"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保険者努力支援制度（取組評価分、事業費連動分）における評価点の獲得状況（自己採点及び厚生労働省採点）</a:t>
            </a:r>
            <a:endParaRPr kumimoji="1"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今後検討するもの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例年実施の事務打ち合わせ資料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市町村が行う事務事業等の内容（特に指標の改善が急がれるもの）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市町村が希望するもの　など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角丸四角形 10">
            <a:extLst>
              <a:ext uri="{FF2B5EF4-FFF2-40B4-BE49-F238E27FC236}">
                <a16:creationId xmlns:a16="http://schemas.microsoft.com/office/drawing/2014/main" id="{B306857A-EFB2-42C2-B1A6-53EE6138BEE9}"/>
              </a:ext>
            </a:extLst>
          </p:cNvPr>
          <p:cNvSpPr/>
          <p:nvPr/>
        </p:nvSpPr>
        <p:spPr>
          <a:xfrm>
            <a:off x="113646" y="4721820"/>
            <a:ext cx="1008113" cy="29827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共有方法</a:t>
            </a:r>
            <a:endParaRPr kumimoji="1" lang="en-US" altLang="ja-JP" sz="1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5F57E0F7-5EAE-4933-8DBE-F7CC48C17F40}"/>
              </a:ext>
            </a:extLst>
          </p:cNvPr>
          <p:cNvSpPr/>
          <p:nvPr/>
        </p:nvSpPr>
        <p:spPr>
          <a:xfrm>
            <a:off x="113646" y="1117864"/>
            <a:ext cx="8941915" cy="11243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府と市町村が一体となり、「大阪府で１つの国保」として、持続可能で安定的な国民健康保険制度の運営に資するよう、令和６年度以降、</a:t>
            </a:r>
            <a:r>
              <a:rPr kumimoji="1" lang="en-US" altLang="ja-JP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PDCA</a:t>
            </a:r>
            <a:r>
              <a:rPr kumimoji="1"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サイクルに基づく進捗管理を行う際に、各市町村が抱える課題や、強み弱みを全市町村またはブロックごとに共有することにより、市町村相互間の連携体制を確保して、新規事業の検討をはじめ、事業内容の充実強化、好事例の横展開等により、各種指標の改善等に寄与することを目的に、保険者努力支援制度評価指標をはじめとする、各種指標を共有することについて、順次、全市町村の同意を得ることとしたい。</a:t>
            </a:r>
            <a:endParaRPr kumimoji="1" lang="en-US" altLang="ja-JP" sz="1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1FAD92CC-2EBF-4022-A127-FB6E8DD38F57}"/>
              </a:ext>
            </a:extLst>
          </p:cNvPr>
          <p:cNvSpPr/>
          <p:nvPr/>
        </p:nvSpPr>
        <p:spPr>
          <a:xfrm>
            <a:off x="107186" y="5046514"/>
            <a:ext cx="8941915" cy="763524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メール配信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大容量ファイルシステムの活用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市町村向けホームページにアップデート（鍵管理）　など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角丸四角形 10">
            <a:extLst>
              <a:ext uri="{FF2B5EF4-FFF2-40B4-BE49-F238E27FC236}">
                <a16:creationId xmlns:a16="http://schemas.microsoft.com/office/drawing/2014/main" id="{331DED42-F3B1-4AC8-B293-5487B009DC9B}"/>
              </a:ext>
            </a:extLst>
          </p:cNvPr>
          <p:cNvSpPr/>
          <p:nvPr/>
        </p:nvSpPr>
        <p:spPr>
          <a:xfrm>
            <a:off x="92036" y="5863340"/>
            <a:ext cx="1377199" cy="29827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今後</a:t>
            </a:r>
            <a:r>
              <a:rPr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の進め方</a:t>
            </a:r>
            <a:endParaRPr kumimoji="1" lang="en-US" altLang="ja-JP" sz="1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FE28B98C-2565-4710-8A83-788EDF7C54B4}"/>
              </a:ext>
            </a:extLst>
          </p:cNvPr>
          <p:cNvSpPr/>
          <p:nvPr/>
        </p:nvSpPr>
        <p:spPr>
          <a:xfrm>
            <a:off x="94581" y="6188034"/>
            <a:ext cx="8941915" cy="577979"/>
          </a:xfrm>
          <a:prstGeom prst="rect">
            <a:avLst/>
          </a:prstGeom>
          <a:noFill/>
          <a:ln w="12700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広域化調整会議（事業運営検討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WG,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財政運営検討</a:t>
            </a:r>
            <a:r>
              <a:rPr lang="en-US" altLang="ja-JP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WG</a:t>
            </a: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）での合意を得る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市町村主管課長会議等（通知文含む）にて通知し、順次共有を開始する</a:t>
            </a:r>
            <a:endParaRPr lang="en-US" altLang="ja-JP" sz="12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角丸四角形 10">
            <a:extLst>
              <a:ext uri="{FF2B5EF4-FFF2-40B4-BE49-F238E27FC236}">
                <a16:creationId xmlns:a16="http://schemas.microsoft.com/office/drawing/2014/main" id="{E5169D74-97B2-4A26-99F5-12EC5F27D875}"/>
              </a:ext>
            </a:extLst>
          </p:cNvPr>
          <p:cNvSpPr/>
          <p:nvPr/>
        </p:nvSpPr>
        <p:spPr>
          <a:xfrm>
            <a:off x="113646" y="797467"/>
            <a:ext cx="713938" cy="29827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目的</a:t>
            </a:r>
            <a:endParaRPr kumimoji="1" lang="en-US" altLang="ja-JP" sz="1400" dirty="0">
              <a:solidFill>
                <a:schemeClr val="tx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5585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9326</TotalTime>
  <Words>321</Words>
  <Application>Microsoft Office PowerPoint</Application>
  <PresentationFormat>画面に合わせる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HGSｺﾞｼｯｸE</vt:lpstr>
      <vt:lpstr>Meiryo UI</vt:lpstr>
      <vt:lpstr>UD デジタル 教科書体 NK-R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大阪府の医療費の主な特徴と要因分析  ―第3期大阪府医療費適正化計画(素案)より―</dc:title>
  <dc:creator>atsuko</dc:creator>
  <cp:lastModifiedBy>国保　健康推進室国民健康保険課</cp:lastModifiedBy>
  <cp:revision>918</cp:revision>
  <cp:lastPrinted>2024-03-14T09:52:31Z</cp:lastPrinted>
  <dcterms:created xsi:type="dcterms:W3CDTF">2017-09-18T04:43:12Z</dcterms:created>
  <dcterms:modified xsi:type="dcterms:W3CDTF">2024-03-14T09:52:46Z</dcterms:modified>
</cp:coreProperties>
</file>