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8" d="100"/>
          <a:sy n="98" d="100"/>
        </p:scale>
        <p:origin x="110" y="11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7863D55-58A1-4B0C-8E27-BD5DDDBDC50F}" type="datetimeFigureOut">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3497187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7863D55-58A1-4B0C-8E27-BD5DDDBDC50F}" type="datetimeFigureOut">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2849661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7863D55-58A1-4B0C-8E27-BD5DDDBDC50F}" type="datetimeFigureOut">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2206828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7863D55-58A1-4B0C-8E27-BD5DDDBDC50F}" type="datetimeFigureOut">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1350589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7863D55-58A1-4B0C-8E27-BD5DDDBDC50F}" type="datetimeFigureOut">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3005559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7863D55-58A1-4B0C-8E27-BD5DDDBDC50F}" type="datetimeFigureOut">
              <a:rPr kumimoji="1" lang="ja-JP" altLang="en-US" smtClean="0"/>
              <a:t>2024/3/12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2588117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7863D55-58A1-4B0C-8E27-BD5DDDBDC50F}" type="datetimeFigureOut">
              <a:rPr kumimoji="1" lang="ja-JP" altLang="en-US" smtClean="0"/>
              <a:t>2024/3/12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3216614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7863D55-58A1-4B0C-8E27-BD5DDDBDC50F}" type="datetimeFigureOut">
              <a:rPr kumimoji="1" lang="ja-JP" altLang="en-US" smtClean="0"/>
              <a:t>2024/3/12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1853019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7863D55-58A1-4B0C-8E27-BD5DDDBDC50F}" type="datetimeFigureOut">
              <a:rPr kumimoji="1" lang="ja-JP" altLang="en-US" smtClean="0"/>
              <a:t>2024/3/12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3209336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7863D55-58A1-4B0C-8E27-BD5DDDBDC50F}" type="datetimeFigureOut">
              <a:rPr kumimoji="1" lang="ja-JP" altLang="en-US" smtClean="0"/>
              <a:t>2024/3/12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3181904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7863D55-58A1-4B0C-8E27-BD5DDDBDC50F}" type="datetimeFigureOut">
              <a:rPr kumimoji="1" lang="ja-JP" altLang="en-US" smtClean="0"/>
              <a:t>2024/3/12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1418493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863D55-58A1-4B0C-8E27-BD5DDDBDC50F}" type="datetimeFigureOut">
              <a:rPr kumimoji="1" lang="ja-JP" altLang="en-US" smtClean="0"/>
              <a:t>2024/3/12</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3542813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10704000" y="88895"/>
            <a:ext cx="1080000" cy="432000"/>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b="1" dirty="0"/>
              <a:t>資料７</a:t>
            </a:r>
          </a:p>
        </p:txBody>
      </p:sp>
      <p:sp>
        <p:nvSpPr>
          <p:cNvPr id="7" name="タイトル 9"/>
          <p:cNvSpPr txBox="1">
            <a:spLocks/>
          </p:cNvSpPr>
          <p:nvPr/>
        </p:nvSpPr>
        <p:spPr>
          <a:xfrm>
            <a:off x="2486697" y="166952"/>
            <a:ext cx="7200000" cy="4320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ja-JP" altLang="en-US" sz="1800" b="1" dirty="0">
                <a:solidFill>
                  <a:schemeClr val="tx1"/>
                </a:solidFill>
                <a:latin typeface="HG丸ｺﾞｼｯｸM-PRO" panose="020F0600000000000000" pitchFamily="50" charset="-128"/>
                <a:ea typeface="HG丸ｺﾞｼｯｸM-PRO" panose="020F0600000000000000" pitchFamily="50" charset="-128"/>
              </a:rPr>
              <a:t>令和６年度事業費納付金・本算定結果に係る要因分析について</a:t>
            </a:r>
            <a:endParaRPr lang="ja-JP" altLang="en-US" sz="18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8" name="正方形/長方形 7"/>
          <p:cNvSpPr/>
          <p:nvPr/>
        </p:nvSpPr>
        <p:spPr>
          <a:xfrm>
            <a:off x="408000" y="920794"/>
            <a:ext cx="11376000" cy="5632311"/>
          </a:xfrm>
          <a:prstGeom prst="rect">
            <a:avLst/>
          </a:prstGeom>
          <a:ln w="28575">
            <a:solidFill>
              <a:schemeClr val="accent1"/>
            </a:solidFill>
            <a:prstDash val="sysDot"/>
          </a:ln>
        </p:spPr>
        <p:txBody>
          <a:bodyPr wrap="square" anchor="ctr">
            <a:spAutoFit/>
          </a:bodyPr>
          <a:lstStyle/>
          <a:p>
            <a:pPr>
              <a:spcBef>
                <a:spcPts val="600"/>
              </a:spcBef>
            </a:pPr>
            <a:r>
              <a:rPr lang="ja-JP" altLang="en-US" sz="1250" b="1" dirty="0"/>
              <a:t>◆令和６年度事業費納付金・本算定結果（１人あたり保険料の上昇）に係る要因分析</a:t>
            </a:r>
            <a:endParaRPr lang="en-US" altLang="ja-JP" sz="1250" b="1" dirty="0"/>
          </a:p>
          <a:p>
            <a:r>
              <a:rPr lang="ja-JP" altLang="en-US" sz="1250" dirty="0"/>
              <a:t>　令和６年度事業費納付金に係る１人あたり保険料については、様々な増加要因と減少要因を加味し、算出した結果であるが、最終的な保険料上昇額に着目し、主な増加要因と減少要因を整理・分析すると、以下に記載の要因が挙げられる。</a:t>
            </a:r>
            <a:endParaRPr lang="en-US" altLang="ja-JP" sz="1250" dirty="0"/>
          </a:p>
          <a:p>
            <a:r>
              <a:rPr lang="ja-JP" altLang="en-US" sz="1250" dirty="0"/>
              <a:t>　まず、上昇要因としては、「主な増加要因」に記載のとおり、基本的な保険料の上昇要因となる保険給付費の増加が挙げられる。これは、コロナ禍の影響から回復・反動により大きく変動した令和２～３年度を除き、令和４年度以降については、コロナ禍以前の令和元年度までの医療費の自然増とされる３％前後の増加傾向を示していることを反映し、前年度比約</a:t>
            </a:r>
            <a:r>
              <a:rPr lang="en-US" altLang="ja-JP" sz="1250" dirty="0"/>
              <a:t>2.63</a:t>
            </a:r>
            <a:r>
              <a:rPr lang="ja-JP" altLang="en-US" sz="1250" dirty="0"/>
              <a:t>％の増と推計した結果によるものである。また、令和５年度に引き続き、超高齢社会の進展に伴う後期高齢者支援金の増加による影響を受けて、</a:t>
            </a:r>
            <a:r>
              <a:rPr lang="en-US" altLang="ja-JP" sz="1250" dirty="0"/>
              <a:t>1</a:t>
            </a:r>
            <a:r>
              <a:rPr lang="ja-JP" altLang="en-US" sz="1250" dirty="0"/>
              <a:t>人あたり約</a:t>
            </a:r>
            <a:r>
              <a:rPr lang="en-US" altLang="ja-JP" sz="1250" dirty="0"/>
              <a:t>12,700</a:t>
            </a:r>
            <a:r>
              <a:rPr lang="ja-JP" altLang="en-US" sz="1250" dirty="0"/>
              <a:t>円の増加となっている。</a:t>
            </a:r>
            <a:endParaRPr lang="en-US" altLang="ja-JP" sz="1250" dirty="0"/>
          </a:p>
          <a:p>
            <a:r>
              <a:rPr lang="ja-JP" altLang="en-US" sz="1250" dirty="0"/>
              <a:t>　一方、減少要因としては、「主な減少要因」に記載のとおり、保険給付費の増加に伴う療養給付費等負担金等の増加や普通調整交付金の増加といった公費の増加が挙げられ、これらの要因により、１人あたり約</a:t>
            </a:r>
            <a:r>
              <a:rPr lang="en-US" altLang="ja-JP" sz="1250" dirty="0"/>
              <a:t>4,500</a:t>
            </a:r>
            <a:r>
              <a:rPr lang="ja-JP" altLang="en-US" sz="1250" dirty="0"/>
              <a:t>円の減少となっている。</a:t>
            </a:r>
            <a:endParaRPr lang="en-US" altLang="ja-JP" sz="1250" dirty="0"/>
          </a:p>
          <a:p>
            <a:r>
              <a:rPr lang="ja-JP" altLang="en-US" sz="1250" dirty="0"/>
              <a:t>　上記の増減要因に対し、被保険者の負担軽減を図る観点から、令和６年度以降の府内統一保険料の抑制・平準化を図る仕組みとして構築した財政調整事業の取組により、１人あたり約</a:t>
            </a:r>
            <a:r>
              <a:rPr lang="en-US" altLang="ja-JP" sz="1250" dirty="0"/>
              <a:t>5,100</a:t>
            </a:r>
            <a:r>
              <a:rPr lang="ja-JP" altLang="en-US" sz="1250" dirty="0"/>
              <a:t>円の保険料の抑制を行ったものである。</a:t>
            </a:r>
            <a:endParaRPr lang="en-US" altLang="ja-JP" sz="1250" dirty="0"/>
          </a:p>
          <a:p>
            <a:r>
              <a:rPr lang="ja-JP" altLang="en-US" sz="1250" dirty="0"/>
              <a:t>　これらの増減要因及び保険料抑制の取組の結果、令和６年度事業費納付金（本算定）における１人あたり保険料収納必要額は、前年度比</a:t>
            </a:r>
            <a:r>
              <a:rPr lang="en-US" altLang="ja-JP" sz="1250" dirty="0"/>
              <a:t>3,274</a:t>
            </a:r>
            <a:r>
              <a:rPr lang="ja-JP" altLang="en-US" sz="1250" dirty="0"/>
              <a:t>円（</a:t>
            </a:r>
            <a:r>
              <a:rPr lang="en-US" altLang="ja-JP" sz="1250" dirty="0"/>
              <a:t>2.02</a:t>
            </a:r>
            <a:r>
              <a:rPr lang="ja-JP" altLang="en-US" sz="1250" dirty="0"/>
              <a:t>％）の増加となる、</a:t>
            </a:r>
            <a:r>
              <a:rPr lang="en-US" altLang="ja-JP" sz="1250" dirty="0"/>
              <a:t>165,691</a:t>
            </a:r>
            <a:r>
              <a:rPr lang="ja-JP" altLang="en-US" sz="1250" dirty="0"/>
              <a:t>円</a:t>
            </a:r>
            <a:r>
              <a:rPr lang="en-US" altLang="ja-JP" sz="1250" dirty="0"/>
              <a:t>/</a:t>
            </a:r>
            <a:r>
              <a:rPr lang="ja-JP" altLang="en-US" sz="1250" dirty="0"/>
              <a:t>人となっている。</a:t>
            </a:r>
            <a:endParaRPr lang="en-US" altLang="ja-JP" sz="1250" dirty="0"/>
          </a:p>
          <a:p>
            <a:pPr>
              <a:spcBef>
                <a:spcPts val="900"/>
              </a:spcBef>
            </a:pPr>
            <a:r>
              <a:rPr lang="en-US" altLang="ja-JP" sz="1250" b="1" dirty="0"/>
              <a:t>【</a:t>
            </a:r>
            <a:r>
              <a:rPr lang="ja-JP" altLang="en-US" sz="1250" b="1" dirty="0"/>
              <a:t>主な増加要因</a:t>
            </a:r>
            <a:r>
              <a:rPr lang="en-US" altLang="ja-JP" sz="1250" b="1" dirty="0"/>
              <a:t>】</a:t>
            </a:r>
            <a:r>
              <a:rPr lang="ja-JP" altLang="en-US" sz="1250" b="1" dirty="0"/>
              <a:t>（計＋約</a:t>
            </a:r>
            <a:r>
              <a:rPr lang="en-US" altLang="ja-JP" sz="1250" b="1" dirty="0"/>
              <a:t>12,700</a:t>
            </a:r>
            <a:r>
              <a:rPr lang="ja-JP" altLang="en-US" sz="1250" b="1" dirty="0"/>
              <a:t>円</a:t>
            </a:r>
            <a:r>
              <a:rPr lang="en-US" altLang="ja-JP" sz="1250" b="1" dirty="0"/>
              <a:t>/</a:t>
            </a:r>
            <a:r>
              <a:rPr lang="ja-JP" altLang="en-US" sz="1250" b="1" dirty="0"/>
              <a:t>人）</a:t>
            </a:r>
            <a:endParaRPr lang="en-US" altLang="ja-JP" sz="1250" b="1" dirty="0"/>
          </a:p>
          <a:p>
            <a:r>
              <a:rPr lang="ja-JP" altLang="en-US" sz="1250" dirty="0"/>
              <a:t>　・保険給付費の増加（＋約</a:t>
            </a:r>
            <a:r>
              <a:rPr lang="en-US" altLang="ja-JP" sz="1250" dirty="0"/>
              <a:t>9,600</a:t>
            </a:r>
            <a:r>
              <a:rPr lang="ja-JP" altLang="en-US" sz="1250" dirty="0"/>
              <a:t>円</a:t>
            </a:r>
            <a:r>
              <a:rPr lang="en-US" altLang="ja-JP" sz="1250" dirty="0"/>
              <a:t>/</a:t>
            </a:r>
            <a:r>
              <a:rPr lang="ja-JP" altLang="en-US" sz="1250" dirty="0"/>
              <a:t>人）</a:t>
            </a:r>
            <a:endParaRPr lang="en-US" altLang="ja-JP" sz="1250" dirty="0"/>
          </a:p>
          <a:p>
            <a:r>
              <a:rPr lang="ja-JP" altLang="en-US" sz="1250" dirty="0"/>
              <a:t>　・団塊の世代の後期高齢者医療制度への移行に伴う後期高齢者支援金の増加（＋約</a:t>
            </a:r>
            <a:r>
              <a:rPr lang="en-US" altLang="ja-JP" sz="1250" dirty="0"/>
              <a:t>3,100</a:t>
            </a:r>
            <a:r>
              <a:rPr lang="ja-JP" altLang="en-US" sz="1250" dirty="0"/>
              <a:t>円</a:t>
            </a:r>
            <a:r>
              <a:rPr lang="en-US" altLang="ja-JP" sz="1250" dirty="0"/>
              <a:t>/</a:t>
            </a:r>
            <a:r>
              <a:rPr lang="ja-JP" altLang="en-US" sz="1250" dirty="0"/>
              <a:t>人）</a:t>
            </a:r>
            <a:endParaRPr lang="en-US" altLang="ja-JP" sz="1250" dirty="0"/>
          </a:p>
          <a:p>
            <a:pPr>
              <a:spcBef>
                <a:spcPts val="600"/>
              </a:spcBef>
            </a:pPr>
            <a:r>
              <a:rPr lang="en-US" altLang="ja-JP" sz="1250" b="1" dirty="0"/>
              <a:t>【</a:t>
            </a:r>
            <a:r>
              <a:rPr lang="ja-JP" altLang="en-US" sz="1250" b="1" dirty="0"/>
              <a:t>主な減少要因</a:t>
            </a:r>
            <a:r>
              <a:rPr lang="en-US" altLang="ja-JP" sz="1250" b="1" dirty="0"/>
              <a:t>】</a:t>
            </a:r>
            <a:r>
              <a:rPr lang="ja-JP" altLang="en-US" sz="1250" b="1" dirty="0"/>
              <a:t>（計▲約</a:t>
            </a:r>
            <a:r>
              <a:rPr lang="en-US" altLang="ja-JP" sz="1250" b="1" dirty="0"/>
              <a:t>4,500</a:t>
            </a:r>
            <a:r>
              <a:rPr lang="ja-JP" altLang="en-US" sz="1250" b="1" dirty="0"/>
              <a:t>円</a:t>
            </a:r>
            <a:r>
              <a:rPr lang="en-US" altLang="ja-JP" sz="1250" b="1" dirty="0"/>
              <a:t>/</a:t>
            </a:r>
            <a:r>
              <a:rPr lang="ja-JP" altLang="en-US" sz="1250" b="1" dirty="0"/>
              <a:t>人）</a:t>
            </a:r>
            <a:endParaRPr lang="en-US" altLang="ja-JP" sz="1250" b="1" dirty="0"/>
          </a:p>
          <a:p>
            <a:r>
              <a:rPr lang="ja-JP" altLang="en-US" sz="1250" dirty="0"/>
              <a:t>　・保険給付費の増加に伴う療養給付費等負担金、都道府県繰入金（１号）の増加（▲約</a:t>
            </a:r>
            <a:r>
              <a:rPr lang="en-US" altLang="ja-JP" sz="1250" dirty="0"/>
              <a:t>2,900</a:t>
            </a:r>
            <a:r>
              <a:rPr lang="ja-JP" altLang="en-US" sz="1250" dirty="0"/>
              <a:t>円</a:t>
            </a:r>
            <a:r>
              <a:rPr lang="en-US" altLang="ja-JP" sz="1250" dirty="0"/>
              <a:t>/</a:t>
            </a:r>
            <a:r>
              <a:rPr lang="ja-JP" altLang="en-US" sz="1250" dirty="0"/>
              <a:t>人）</a:t>
            </a:r>
            <a:endParaRPr lang="en-US" altLang="ja-JP" sz="1250" dirty="0"/>
          </a:p>
          <a:p>
            <a:r>
              <a:rPr lang="ja-JP" altLang="en-US" sz="1250" dirty="0"/>
              <a:t>　・普通調整交付金の増加（ ▲約</a:t>
            </a:r>
            <a:r>
              <a:rPr lang="en-US" altLang="ja-JP" sz="1250" dirty="0"/>
              <a:t>1,600</a:t>
            </a:r>
            <a:r>
              <a:rPr lang="ja-JP" altLang="en-US" sz="1250" dirty="0"/>
              <a:t>円</a:t>
            </a:r>
            <a:r>
              <a:rPr lang="en-US" altLang="ja-JP" sz="1250" dirty="0"/>
              <a:t>/</a:t>
            </a:r>
            <a:r>
              <a:rPr lang="ja-JP" altLang="en-US" sz="1250" dirty="0"/>
              <a:t>人）</a:t>
            </a:r>
            <a:endParaRPr lang="en-US" altLang="ja-JP" sz="1250" dirty="0"/>
          </a:p>
          <a:p>
            <a:pPr>
              <a:spcBef>
                <a:spcPts val="600"/>
              </a:spcBef>
            </a:pPr>
            <a:r>
              <a:rPr lang="en-US" altLang="ja-JP" sz="1250" b="1" dirty="0"/>
              <a:t>【</a:t>
            </a:r>
            <a:r>
              <a:rPr lang="ja-JP" altLang="en-US" sz="1250" b="1" dirty="0"/>
              <a:t>保険料抑制のための取組</a:t>
            </a:r>
            <a:r>
              <a:rPr lang="en-US" altLang="ja-JP" sz="1250" b="1" dirty="0"/>
              <a:t>】</a:t>
            </a:r>
            <a:r>
              <a:rPr lang="ja-JP" altLang="en-US" sz="1250" b="1" dirty="0"/>
              <a:t>（計▲約</a:t>
            </a:r>
            <a:r>
              <a:rPr lang="en-US" altLang="ja-JP" sz="1250" b="1" dirty="0"/>
              <a:t>5,100</a:t>
            </a:r>
            <a:r>
              <a:rPr lang="ja-JP" altLang="en-US" sz="1250" b="1" dirty="0"/>
              <a:t>円</a:t>
            </a:r>
            <a:r>
              <a:rPr lang="en-US" altLang="ja-JP" sz="1250" b="1" dirty="0"/>
              <a:t>/</a:t>
            </a:r>
            <a:r>
              <a:rPr lang="ja-JP" altLang="en-US" sz="1250" b="1" dirty="0"/>
              <a:t>人）　</a:t>
            </a:r>
            <a:endParaRPr lang="en-US" altLang="ja-JP" sz="1250" b="1" dirty="0"/>
          </a:p>
          <a:p>
            <a:r>
              <a:rPr lang="ja-JP" altLang="en-US" sz="1250" dirty="0"/>
              <a:t>　・財政調整事業の取組による保険料抑制（▲約</a:t>
            </a:r>
            <a:r>
              <a:rPr lang="en-US" altLang="ja-JP" sz="1250" dirty="0"/>
              <a:t>5,100</a:t>
            </a:r>
            <a:r>
              <a:rPr lang="ja-JP" altLang="en-US" sz="1250" dirty="0"/>
              <a:t>円</a:t>
            </a:r>
            <a:r>
              <a:rPr lang="en-US" altLang="ja-JP" sz="1250" dirty="0"/>
              <a:t>/</a:t>
            </a:r>
            <a:r>
              <a:rPr lang="ja-JP" altLang="en-US" sz="1250" dirty="0"/>
              <a:t>人）</a:t>
            </a:r>
            <a:endParaRPr lang="en-US" altLang="ja-JP" sz="1250" dirty="0"/>
          </a:p>
          <a:p>
            <a:r>
              <a:rPr lang="ja-JP" altLang="en-US" sz="1250" dirty="0"/>
              <a:t>　　⇒都道府県繰入金（２号）の１号繰入金への振替、保険者努力支援制度交付金（都道府県分）の活用、保険者努力支援制度交付金（市町村分）</a:t>
            </a:r>
            <a:endParaRPr lang="en-US" altLang="ja-JP" sz="1250" dirty="0"/>
          </a:p>
          <a:p>
            <a:r>
              <a:rPr lang="ja-JP" altLang="en-US" sz="1250" dirty="0"/>
              <a:t>　　　の一部（</a:t>
            </a:r>
            <a:r>
              <a:rPr lang="en-US" altLang="ja-JP" sz="1250" dirty="0"/>
              <a:t>50%</a:t>
            </a:r>
            <a:r>
              <a:rPr lang="ja-JP" altLang="en-US" sz="1250" dirty="0"/>
              <a:t>）活用、事業費納付金を通じた保険料抑制、過年度保険料収納見込みの活用</a:t>
            </a:r>
            <a:endParaRPr lang="en-US" altLang="ja-JP" sz="1250" dirty="0"/>
          </a:p>
          <a:p>
            <a:pPr>
              <a:spcBef>
                <a:spcPts val="600"/>
              </a:spcBef>
            </a:pPr>
            <a:r>
              <a:rPr lang="en-US" altLang="ja-JP" sz="1250" b="1" dirty="0"/>
              <a:t>【</a:t>
            </a:r>
            <a:r>
              <a:rPr lang="ja-JP" altLang="en-US" sz="1250" b="1" dirty="0"/>
              <a:t>その他（被保険者数の減少拡大）</a:t>
            </a:r>
            <a:r>
              <a:rPr lang="en-US" altLang="ja-JP" sz="1250" b="1" dirty="0"/>
              <a:t>】</a:t>
            </a:r>
          </a:p>
          <a:p>
            <a:r>
              <a:rPr lang="ja-JP" altLang="en-US" sz="1250" dirty="0"/>
              <a:t>　・令和２～３年度については、コロナ禍の影響から被保険者数の減少は鈍化傾向を示していたが、令和４年度からの団塊世代の後期高齢者医療制度への移</a:t>
            </a:r>
            <a:endParaRPr lang="en-US" altLang="ja-JP" sz="1250" dirty="0"/>
          </a:p>
          <a:p>
            <a:r>
              <a:rPr lang="ja-JP" altLang="en-US" sz="1250" dirty="0"/>
              <a:t>　　行に伴う</a:t>
            </a:r>
            <a:r>
              <a:rPr lang="en-US" altLang="ja-JP" sz="1250" dirty="0"/>
              <a:t>70</a:t>
            </a:r>
            <a:r>
              <a:rPr lang="ja-JP" altLang="en-US" sz="1250" dirty="0"/>
              <a:t>歳以上の被保険者数の減少や社会保険の適用拡大（令和４年</a:t>
            </a:r>
            <a:r>
              <a:rPr lang="en-US" altLang="ja-JP" sz="1250" dirty="0"/>
              <a:t>10</a:t>
            </a:r>
            <a:r>
              <a:rPr lang="ja-JP" altLang="en-US" sz="1250" dirty="0"/>
              <a:t>月～）の影響等を受け、被保険者数の減少は拡大傾向にあることから、令和６</a:t>
            </a:r>
            <a:endParaRPr lang="en-US" altLang="ja-JP" sz="1250" dirty="0"/>
          </a:p>
          <a:p>
            <a:r>
              <a:rPr lang="ja-JP" altLang="en-US" sz="1250" dirty="0"/>
              <a:t>　　年度の被保険者数も令和５年度と同程度の減少傾向（令和６年度被保険者数推計値：</a:t>
            </a:r>
            <a:r>
              <a:rPr lang="en-US" altLang="ja-JP" sz="1250" dirty="0"/>
              <a:t>1,595,892</a:t>
            </a:r>
            <a:r>
              <a:rPr lang="ja-JP" altLang="en-US" sz="1250" dirty="0"/>
              <a:t>人（令和５年９月末比▲</a:t>
            </a:r>
            <a:r>
              <a:rPr lang="en-US" altLang="ja-JP" sz="1250" dirty="0"/>
              <a:t>5.22</a:t>
            </a:r>
            <a:r>
              <a:rPr lang="ja-JP" altLang="en-US" sz="1250" dirty="0"/>
              <a:t>％））を見込んでいる。</a:t>
            </a:r>
            <a:endParaRPr lang="en-US" altLang="ja-JP" sz="1250" dirty="0"/>
          </a:p>
        </p:txBody>
      </p:sp>
    </p:spTree>
    <p:extLst>
      <p:ext uri="{BB962C8B-B14F-4D97-AF65-F5344CB8AC3E}">
        <p14:creationId xmlns:p14="http://schemas.microsoft.com/office/powerpoint/2010/main" val="26817249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988</TotalTime>
  <Words>769</Words>
  <Application>Microsoft Office PowerPoint</Application>
  <PresentationFormat>ワイド画面</PresentationFormat>
  <Paragraphs>22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UD デジタル 教科書体 NK-R</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令和元年度財政運営ワーキング・グループ委員の任期延長について</dc:title>
  <dc:creator>森口　昌彦</dc:creator>
  <cp:lastModifiedBy>岩下　桃子</cp:lastModifiedBy>
  <cp:revision>104</cp:revision>
  <cp:lastPrinted>2024-01-05T00:07:26Z</cp:lastPrinted>
  <dcterms:created xsi:type="dcterms:W3CDTF">2020-02-03T07:54:31Z</dcterms:created>
  <dcterms:modified xsi:type="dcterms:W3CDTF">2024-03-12T02:12:20Z</dcterms:modified>
</cp:coreProperties>
</file>