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7"/>
  </p:notesMasterIdLst>
  <p:handoutMasterIdLst>
    <p:handoutMasterId r:id="rId8"/>
  </p:handoutMasterIdLst>
  <p:sldIdLst>
    <p:sldId id="303" r:id="rId2"/>
    <p:sldId id="298" r:id="rId3"/>
    <p:sldId id="302" r:id="rId4"/>
    <p:sldId id="304" r:id="rId5"/>
    <p:sldId id="305"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ldId id="303"/>
            <p14:sldId id="298"/>
            <p14:sldId id="302"/>
            <p14:sldId id="304"/>
            <p14:sldId id="30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396" autoAdjust="0"/>
  </p:normalViewPr>
  <p:slideViewPr>
    <p:cSldViewPr>
      <p:cViewPr varScale="1">
        <p:scale>
          <a:sx n="66" d="100"/>
          <a:sy n="66" d="100"/>
        </p:scale>
        <p:origin x="1506" y="60"/>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952"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A78193-8A75-4744-AF26-26DBA4E59640}"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kumimoji="1" lang="ja-JP" altLang="en-US"/>
        </a:p>
      </dgm:t>
    </dgm:pt>
    <dgm:pt modelId="{3B2463C6-DBFD-4B19-A4E1-FBE97E0C3F1E}">
      <dgm:prSet phldrT="[テキスト]" custT="1"/>
      <dgm:spPr/>
      <dgm:t>
        <a:bodyPr/>
        <a:lstStyle/>
        <a:p>
          <a:r>
            <a:rPr kumimoji="1" lang="ja-JP" altLang="en-US" sz="1800" dirty="0">
              <a:latin typeface="Meiryo UI" panose="020B0604030504040204" pitchFamily="50" charset="-128"/>
              <a:ea typeface="Meiryo UI" panose="020B0604030504040204" pitchFamily="50" charset="-128"/>
            </a:rPr>
            <a:t>財政調整事業</a:t>
          </a:r>
        </a:p>
      </dgm:t>
    </dgm:pt>
    <dgm:pt modelId="{C2E9FEC4-14BF-4D82-885A-3974F7B056D0}" type="parTrans" cxnId="{DCC72583-2FBA-41C0-BE0D-B70B7FED8874}">
      <dgm:prSet/>
      <dgm:spPr/>
      <dgm:t>
        <a:bodyPr/>
        <a:lstStyle/>
        <a:p>
          <a:endParaRPr kumimoji="1" lang="ja-JP" altLang="en-US"/>
        </a:p>
      </dgm:t>
    </dgm:pt>
    <dgm:pt modelId="{A10DFE4C-67AC-4D6C-8B80-0D39ADDA1087}" type="sibTrans" cxnId="{DCC72583-2FBA-41C0-BE0D-B70B7FED8874}">
      <dgm:prSet/>
      <dgm:spPr/>
      <dgm:t>
        <a:bodyPr/>
        <a:lstStyle/>
        <a:p>
          <a:endParaRPr kumimoji="1" lang="ja-JP" altLang="en-US"/>
        </a:p>
      </dgm:t>
    </dgm:pt>
    <dgm:pt modelId="{87DF14B2-6CC5-4606-B759-14F94F17A606}">
      <dgm:prSet phldrT="[テキスト]" custT="1">
        <dgm:style>
          <a:lnRef idx="1">
            <a:schemeClr val="accent6"/>
          </a:lnRef>
          <a:fillRef idx="2">
            <a:schemeClr val="accent6"/>
          </a:fillRef>
          <a:effectRef idx="1">
            <a:schemeClr val="accent6"/>
          </a:effectRef>
          <a:fontRef idx="minor">
            <a:schemeClr val="dk1"/>
          </a:fontRef>
        </dgm:style>
      </dgm:prSet>
      <dgm:spPr/>
      <dgm:t>
        <a:bodyPr/>
        <a:lstStyle/>
        <a:p>
          <a:pPr algn="ctr"/>
          <a:r>
            <a:rPr kumimoji="1" lang="ja-JP" altLang="en-US" sz="1600" dirty="0">
              <a:latin typeface="Meiryo UI" panose="020B0604030504040204" pitchFamily="50" charset="-128"/>
              <a:ea typeface="Meiryo UI" panose="020B0604030504040204" pitchFamily="50" charset="-128"/>
            </a:rPr>
            <a:t>① 事業費納付金を</a:t>
          </a:r>
          <a:endParaRPr kumimoji="1" lang="en-US" altLang="ja-JP" sz="1600" dirty="0">
            <a:latin typeface="Meiryo UI" panose="020B0604030504040204" pitchFamily="50" charset="-128"/>
            <a:ea typeface="Meiryo UI" panose="020B0604030504040204" pitchFamily="50" charset="-128"/>
          </a:endParaRPr>
        </a:p>
        <a:p>
          <a:pPr algn="ctr"/>
          <a:r>
            <a:rPr kumimoji="1" lang="ja-JP" altLang="en-US" sz="1600" dirty="0">
              <a:latin typeface="Meiryo UI" panose="020B0604030504040204" pitchFamily="50" charset="-128"/>
              <a:ea typeface="Meiryo UI" panose="020B0604030504040204" pitchFamily="50" charset="-128"/>
            </a:rPr>
            <a:t>通じた保険料抑制</a:t>
          </a:r>
        </a:p>
      </dgm:t>
    </dgm:pt>
    <dgm:pt modelId="{43C10345-AA03-4402-9FB9-49688A7B2B9D}" type="parTrans" cxnId="{9572501A-B177-4B90-8227-C23CE3622E44}">
      <dgm:prSet/>
      <dgm:spPr/>
      <dgm:t>
        <a:bodyPr/>
        <a:lstStyle/>
        <a:p>
          <a:endParaRPr kumimoji="1" lang="ja-JP" altLang="en-US"/>
        </a:p>
      </dgm:t>
    </dgm:pt>
    <dgm:pt modelId="{282CE490-1D3B-47EA-96C1-9933DDA20E03}" type="sibTrans" cxnId="{9572501A-B177-4B90-8227-C23CE3622E44}">
      <dgm:prSet/>
      <dgm:spPr/>
      <dgm:t>
        <a:bodyPr/>
        <a:lstStyle/>
        <a:p>
          <a:endParaRPr kumimoji="1" lang="ja-JP" altLang="en-US"/>
        </a:p>
      </dgm:t>
    </dgm:pt>
    <dgm:pt modelId="{7B3C7601-B12D-4607-9E28-78D4DC735923}">
      <dgm:prSet phldrT="[テキスト]" custT="1">
        <dgm:style>
          <a:lnRef idx="1">
            <a:schemeClr val="accent3"/>
          </a:lnRef>
          <a:fillRef idx="2">
            <a:schemeClr val="accent3"/>
          </a:fillRef>
          <a:effectRef idx="1">
            <a:schemeClr val="accent3"/>
          </a:effectRef>
          <a:fontRef idx="minor">
            <a:schemeClr val="dk1"/>
          </a:fontRef>
        </dgm:style>
      </dgm:prSet>
      <dgm:spPr/>
      <dgm:t>
        <a:bodyPr/>
        <a:lstStyle/>
        <a:p>
          <a:r>
            <a:rPr kumimoji="1" lang="ja-JP" altLang="en-US" sz="1600" dirty="0">
              <a:latin typeface="Meiryo UI" panose="020B0604030504040204" pitchFamily="50" charset="-128"/>
              <a:ea typeface="Meiryo UI" panose="020B0604030504040204" pitchFamily="50" charset="-128"/>
            </a:rPr>
            <a:t>② 財源</a:t>
          </a:r>
          <a:r>
            <a:rPr kumimoji="1" lang="ja-JP" altLang="en-US" sz="1600" dirty="0" smtClean="0">
              <a:solidFill>
                <a:schemeClr val="tx1"/>
              </a:solidFill>
              <a:latin typeface="Meiryo UI" panose="020B0604030504040204" pitchFamily="50" charset="-128"/>
              <a:ea typeface="Meiryo UI" panose="020B0604030504040204" pitchFamily="50" charset="-128"/>
            </a:rPr>
            <a:t>配分等の</a:t>
          </a:r>
          <a:r>
            <a:rPr kumimoji="1" lang="ja-JP" altLang="en-US" sz="1600" dirty="0">
              <a:solidFill>
                <a:schemeClr val="tx1"/>
              </a:solidFill>
              <a:latin typeface="Meiryo UI" panose="020B0604030504040204" pitchFamily="50" charset="-128"/>
              <a:ea typeface="Meiryo UI" panose="020B0604030504040204" pitchFamily="50" charset="-128"/>
            </a:rPr>
            <a:t>見直しによる</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保険料</a:t>
          </a:r>
          <a:r>
            <a:rPr kumimoji="1" lang="ja-JP" altLang="en-US" sz="1600" dirty="0" smtClean="0">
              <a:solidFill>
                <a:schemeClr val="tx1"/>
              </a:solidFill>
              <a:latin typeface="Meiryo UI" panose="020B0604030504040204" pitchFamily="50" charset="-128"/>
              <a:ea typeface="Meiryo UI" panose="020B0604030504040204" pitchFamily="50" charset="-128"/>
            </a:rPr>
            <a:t>抑制・平準化</a:t>
          </a:r>
          <a:endParaRPr kumimoji="1" lang="ja-JP" altLang="en-US" sz="1600" dirty="0">
            <a:solidFill>
              <a:schemeClr val="tx1"/>
            </a:solidFill>
            <a:latin typeface="Meiryo UI" panose="020B0604030504040204" pitchFamily="50" charset="-128"/>
            <a:ea typeface="Meiryo UI" panose="020B0604030504040204" pitchFamily="50" charset="-128"/>
          </a:endParaRPr>
        </a:p>
      </dgm:t>
    </dgm:pt>
    <dgm:pt modelId="{8972129B-9D88-4DDD-AD83-35691D25C803}" type="parTrans" cxnId="{0EC4740D-9FA9-46B0-A4A9-971701ED840F}">
      <dgm:prSet/>
      <dgm:spPr/>
      <dgm:t>
        <a:bodyPr/>
        <a:lstStyle/>
        <a:p>
          <a:endParaRPr kumimoji="1" lang="ja-JP" altLang="en-US"/>
        </a:p>
      </dgm:t>
    </dgm:pt>
    <dgm:pt modelId="{5D74CE15-5A46-4AC2-A286-B87F77334068}" type="sibTrans" cxnId="{0EC4740D-9FA9-46B0-A4A9-971701ED840F}">
      <dgm:prSet/>
      <dgm:spPr/>
      <dgm:t>
        <a:bodyPr/>
        <a:lstStyle/>
        <a:p>
          <a:endParaRPr kumimoji="1" lang="ja-JP" altLang="en-US"/>
        </a:p>
      </dgm:t>
    </dgm:pt>
    <dgm:pt modelId="{64B510AB-EC9D-4731-A528-724DDDC2482E}">
      <dgm:prSet phldrT="[テキスト]" custT="1">
        <dgm:style>
          <a:lnRef idx="1">
            <a:schemeClr val="accent4"/>
          </a:lnRef>
          <a:fillRef idx="2">
            <a:schemeClr val="accent4"/>
          </a:fillRef>
          <a:effectRef idx="1">
            <a:schemeClr val="accent4"/>
          </a:effectRef>
          <a:fontRef idx="minor">
            <a:schemeClr val="dk1"/>
          </a:fontRef>
        </dgm:style>
      </dgm:prSet>
      <dgm:spPr/>
      <dgm:t>
        <a:bodyPr/>
        <a:lstStyle/>
        <a:p>
          <a:pPr algn="ctr"/>
          <a:r>
            <a:rPr kumimoji="1" lang="ja-JP" altLang="en-US" sz="1200" dirty="0">
              <a:latin typeface="Meiryo UI" panose="020B0604030504040204" pitchFamily="50" charset="-128"/>
              <a:ea typeface="Meiryo UI" panose="020B0604030504040204" pitchFamily="50" charset="-128"/>
            </a:rPr>
            <a:t>③ 府国保特会の剰余金による</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保険料抑制及び府財政</a:t>
          </a:r>
          <a:r>
            <a:rPr kumimoji="1" lang="ja-JP" altLang="en-US" sz="1200" dirty="0" smtClean="0">
              <a:latin typeface="Meiryo UI" panose="020B0604030504040204" pitchFamily="50" charset="-128"/>
              <a:ea typeface="Meiryo UI" panose="020B0604030504040204" pitchFamily="50" charset="-128"/>
            </a:rPr>
            <a:t>安定化基金の</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財政</a:t>
          </a:r>
          <a:r>
            <a:rPr kumimoji="1" lang="ja-JP" altLang="en-US" sz="1200" dirty="0">
              <a:latin typeface="Meiryo UI" panose="020B0604030504040204" pitchFamily="50" charset="-128"/>
              <a:ea typeface="Meiryo UI" panose="020B0604030504040204" pitchFamily="50" charset="-128"/>
            </a:rPr>
            <a:t>調整機能の</a:t>
          </a:r>
          <a:r>
            <a:rPr kumimoji="1" lang="ja-JP" altLang="en-US" sz="1200" dirty="0" smtClean="0">
              <a:latin typeface="Meiryo UI" panose="020B0604030504040204" pitchFamily="50" charset="-128"/>
              <a:ea typeface="Meiryo UI" panose="020B0604030504040204" pitchFamily="50" charset="-128"/>
            </a:rPr>
            <a:t>活用</a:t>
          </a:r>
          <a:r>
            <a:rPr kumimoji="1" lang="ja-JP" altLang="en-US" sz="1200" dirty="0" smtClean="0">
              <a:solidFill>
                <a:schemeClr val="tx1"/>
              </a:solidFill>
              <a:latin typeface="Meiryo UI" panose="020B0604030504040204" pitchFamily="50" charset="-128"/>
              <a:ea typeface="Meiryo UI" panose="020B0604030504040204" pitchFamily="50" charset="-128"/>
            </a:rPr>
            <a:t>による平準化</a:t>
          </a:r>
          <a:endParaRPr kumimoji="1" lang="ja-JP" altLang="en-US" sz="1200" dirty="0">
            <a:solidFill>
              <a:schemeClr val="tx1"/>
            </a:solidFill>
            <a:latin typeface="Meiryo UI" panose="020B0604030504040204" pitchFamily="50" charset="-128"/>
            <a:ea typeface="Meiryo UI" panose="020B0604030504040204" pitchFamily="50" charset="-128"/>
          </a:endParaRPr>
        </a:p>
      </dgm:t>
    </dgm:pt>
    <dgm:pt modelId="{D8831F7B-D4BA-4C04-8B93-AF2DF8E9044A}" type="parTrans" cxnId="{E47AAE1D-E319-4A21-BBFE-48BCA8EAFB1C}">
      <dgm:prSet/>
      <dgm:spPr/>
      <dgm:t>
        <a:bodyPr/>
        <a:lstStyle/>
        <a:p>
          <a:endParaRPr kumimoji="1" lang="ja-JP" altLang="en-US"/>
        </a:p>
      </dgm:t>
    </dgm:pt>
    <dgm:pt modelId="{DDE2ADAC-099D-460C-B95B-49FCC20F0E05}" type="sibTrans" cxnId="{E47AAE1D-E319-4A21-BBFE-48BCA8EAFB1C}">
      <dgm:prSet/>
      <dgm:spPr/>
      <dgm:t>
        <a:bodyPr/>
        <a:lstStyle/>
        <a:p>
          <a:endParaRPr kumimoji="1" lang="ja-JP" altLang="en-US"/>
        </a:p>
      </dgm:t>
    </dgm:pt>
    <dgm:pt modelId="{F8C380BC-E69B-4D90-9C6A-9A10CA396C65}" type="pres">
      <dgm:prSet presAssocID="{6FA78193-8A75-4744-AF26-26DBA4E59640}" presName="hierChild1" presStyleCnt="0">
        <dgm:presLayoutVars>
          <dgm:orgChart val="1"/>
          <dgm:chPref val="1"/>
          <dgm:dir/>
          <dgm:animOne val="branch"/>
          <dgm:animLvl val="lvl"/>
          <dgm:resizeHandles/>
        </dgm:presLayoutVars>
      </dgm:prSet>
      <dgm:spPr/>
      <dgm:t>
        <a:bodyPr/>
        <a:lstStyle/>
        <a:p>
          <a:endParaRPr kumimoji="1" lang="ja-JP" altLang="en-US"/>
        </a:p>
      </dgm:t>
    </dgm:pt>
    <dgm:pt modelId="{89F71C36-DF7A-4AD5-870C-96842CC9B141}" type="pres">
      <dgm:prSet presAssocID="{3B2463C6-DBFD-4B19-A4E1-FBE97E0C3F1E}" presName="hierRoot1" presStyleCnt="0">
        <dgm:presLayoutVars>
          <dgm:hierBranch val="init"/>
        </dgm:presLayoutVars>
      </dgm:prSet>
      <dgm:spPr/>
    </dgm:pt>
    <dgm:pt modelId="{0EA32809-8CD1-4F04-A96A-69F65774D853}" type="pres">
      <dgm:prSet presAssocID="{3B2463C6-DBFD-4B19-A4E1-FBE97E0C3F1E}" presName="rootComposite1" presStyleCnt="0"/>
      <dgm:spPr/>
    </dgm:pt>
    <dgm:pt modelId="{33453E16-EF86-4F76-ACFD-192EB61D9C2D}" type="pres">
      <dgm:prSet presAssocID="{3B2463C6-DBFD-4B19-A4E1-FBE97E0C3F1E}" presName="rootText1" presStyleLbl="node0" presStyleIdx="0" presStyleCnt="1" custScaleY="70045">
        <dgm:presLayoutVars>
          <dgm:chPref val="3"/>
        </dgm:presLayoutVars>
      </dgm:prSet>
      <dgm:spPr/>
      <dgm:t>
        <a:bodyPr/>
        <a:lstStyle/>
        <a:p>
          <a:endParaRPr kumimoji="1" lang="ja-JP" altLang="en-US"/>
        </a:p>
      </dgm:t>
    </dgm:pt>
    <dgm:pt modelId="{6457E06B-5E53-4B9D-A4F1-BC7FEF2C42F4}" type="pres">
      <dgm:prSet presAssocID="{3B2463C6-DBFD-4B19-A4E1-FBE97E0C3F1E}" presName="rootConnector1" presStyleLbl="node1" presStyleIdx="0" presStyleCnt="0"/>
      <dgm:spPr/>
      <dgm:t>
        <a:bodyPr/>
        <a:lstStyle/>
        <a:p>
          <a:endParaRPr kumimoji="1" lang="ja-JP" altLang="en-US"/>
        </a:p>
      </dgm:t>
    </dgm:pt>
    <dgm:pt modelId="{49E4C0BA-46CC-40B1-B5D5-F0951BF83F17}" type="pres">
      <dgm:prSet presAssocID="{3B2463C6-DBFD-4B19-A4E1-FBE97E0C3F1E}" presName="hierChild2" presStyleCnt="0"/>
      <dgm:spPr/>
    </dgm:pt>
    <dgm:pt modelId="{B95068A4-7A62-470C-95D7-03107F2F4C5B}" type="pres">
      <dgm:prSet presAssocID="{43C10345-AA03-4402-9FB9-49688A7B2B9D}" presName="Name37" presStyleLbl="parChTrans1D2" presStyleIdx="0" presStyleCnt="3"/>
      <dgm:spPr/>
      <dgm:t>
        <a:bodyPr/>
        <a:lstStyle/>
        <a:p>
          <a:endParaRPr kumimoji="1" lang="ja-JP" altLang="en-US"/>
        </a:p>
      </dgm:t>
    </dgm:pt>
    <dgm:pt modelId="{260B318F-597C-4B5E-8FDB-5BC9ED2444F4}" type="pres">
      <dgm:prSet presAssocID="{87DF14B2-6CC5-4606-B759-14F94F17A606}" presName="hierRoot2" presStyleCnt="0">
        <dgm:presLayoutVars>
          <dgm:hierBranch val="init"/>
        </dgm:presLayoutVars>
      </dgm:prSet>
      <dgm:spPr/>
    </dgm:pt>
    <dgm:pt modelId="{34EA63F3-5F34-4670-A762-CACB1EBF2417}" type="pres">
      <dgm:prSet presAssocID="{87DF14B2-6CC5-4606-B759-14F94F17A606}" presName="rootComposite" presStyleCnt="0"/>
      <dgm:spPr/>
    </dgm:pt>
    <dgm:pt modelId="{5FBE37E9-117F-4C44-A5E7-B44D0F5DBE52}" type="pres">
      <dgm:prSet presAssocID="{87DF14B2-6CC5-4606-B759-14F94F17A606}" presName="rootText" presStyleLbl="node2" presStyleIdx="0" presStyleCnt="3" custScaleX="123197">
        <dgm:presLayoutVars>
          <dgm:chPref val="3"/>
        </dgm:presLayoutVars>
      </dgm:prSet>
      <dgm:spPr/>
      <dgm:t>
        <a:bodyPr/>
        <a:lstStyle/>
        <a:p>
          <a:endParaRPr kumimoji="1" lang="ja-JP" altLang="en-US"/>
        </a:p>
      </dgm:t>
    </dgm:pt>
    <dgm:pt modelId="{820533B5-9B8E-450B-838A-CD58E104FA9E}" type="pres">
      <dgm:prSet presAssocID="{87DF14B2-6CC5-4606-B759-14F94F17A606}" presName="rootConnector" presStyleLbl="node2" presStyleIdx="0" presStyleCnt="3"/>
      <dgm:spPr/>
      <dgm:t>
        <a:bodyPr/>
        <a:lstStyle/>
        <a:p>
          <a:endParaRPr kumimoji="1" lang="ja-JP" altLang="en-US"/>
        </a:p>
      </dgm:t>
    </dgm:pt>
    <dgm:pt modelId="{A759824B-066F-4365-ACA5-8C2EF4ABA4FA}" type="pres">
      <dgm:prSet presAssocID="{87DF14B2-6CC5-4606-B759-14F94F17A606}" presName="hierChild4" presStyleCnt="0"/>
      <dgm:spPr/>
    </dgm:pt>
    <dgm:pt modelId="{984B85A5-0A79-460A-BE94-13F5536A22F1}" type="pres">
      <dgm:prSet presAssocID="{87DF14B2-6CC5-4606-B759-14F94F17A606}" presName="hierChild5" presStyleCnt="0"/>
      <dgm:spPr/>
    </dgm:pt>
    <dgm:pt modelId="{F73C0C5D-8D09-4E20-9D3A-48CADB496D66}" type="pres">
      <dgm:prSet presAssocID="{8972129B-9D88-4DDD-AD83-35691D25C803}" presName="Name37" presStyleLbl="parChTrans1D2" presStyleIdx="1" presStyleCnt="3"/>
      <dgm:spPr/>
      <dgm:t>
        <a:bodyPr/>
        <a:lstStyle/>
        <a:p>
          <a:endParaRPr kumimoji="1" lang="ja-JP" altLang="en-US"/>
        </a:p>
      </dgm:t>
    </dgm:pt>
    <dgm:pt modelId="{EEA9891C-8FD2-4EBC-BA05-9792A0AA5B69}" type="pres">
      <dgm:prSet presAssocID="{7B3C7601-B12D-4607-9E28-78D4DC735923}" presName="hierRoot2" presStyleCnt="0">
        <dgm:presLayoutVars>
          <dgm:hierBranch val="init"/>
        </dgm:presLayoutVars>
      </dgm:prSet>
      <dgm:spPr/>
    </dgm:pt>
    <dgm:pt modelId="{1EEF4B75-F70B-46EA-AD90-6B1C4D0E0683}" type="pres">
      <dgm:prSet presAssocID="{7B3C7601-B12D-4607-9E28-78D4DC735923}" presName="rootComposite" presStyleCnt="0"/>
      <dgm:spPr/>
    </dgm:pt>
    <dgm:pt modelId="{65FEAB23-EB8D-49D5-8DB2-ECECC9EC387F}" type="pres">
      <dgm:prSet presAssocID="{7B3C7601-B12D-4607-9E28-78D4DC735923}" presName="rootText" presStyleLbl="node2" presStyleIdx="1" presStyleCnt="3" custScaleX="123197">
        <dgm:presLayoutVars>
          <dgm:chPref val="3"/>
        </dgm:presLayoutVars>
      </dgm:prSet>
      <dgm:spPr/>
      <dgm:t>
        <a:bodyPr/>
        <a:lstStyle/>
        <a:p>
          <a:endParaRPr kumimoji="1" lang="ja-JP" altLang="en-US"/>
        </a:p>
      </dgm:t>
    </dgm:pt>
    <dgm:pt modelId="{80DE0C4B-C02A-4FB2-92FC-9B0880A7E61D}" type="pres">
      <dgm:prSet presAssocID="{7B3C7601-B12D-4607-9E28-78D4DC735923}" presName="rootConnector" presStyleLbl="node2" presStyleIdx="1" presStyleCnt="3"/>
      <dgm:spPr/>
      <dgm:t>
        <a:bodyPr/>
        <a:lstStyle/>
        <a:p>
          <a:endParaRPr kumimoji="1" lang="ja-JP" altLang="en-US"/>
        </a:p>
      </dgm:t>
    </dgm:pt>
    <dgm:pt modelId="{58B54167-0DDD-4E8A-8183-6EB076619982}" type="pres">
      <dgm:prSet presAssocID="{7B3C7601-B12D-4607-9E28-78D4DC735923}" presName="hierChild4" presStyleCnt="0"/>
      <dgm:spPr/>
    </dgm:pt>
    <dgm:pt modelId="{845EC57E-6CAC-43F6-A5EE-32F7771B313F}" type="pres">
      <dgm:prSet presAssocID="{7B3C7601-B12D-4607-9E28-78D4DC735923}" presName="hierChild5" presStyleCnt="0"/>
      <dgm:spPr/>
    </dgm:pt>
    <dgm:pt modelId="{3590DCAF-6C15-4D8B-AA3A-264C05839B23}" type="pres">
      <dgm:prSet presAssocID="{D8831F7B-D4BA-4C04-8B93-AF2DF8E9044A}" presName="Name37" presStyleLbl="parChTrans1D2" presStyleIdx="2" presStyleCnt="3"/>
      <dgm:spPr/>
      <dgm:t>
        <a:bodyPr/>
        <a:lstStyle/>
        <a:p>
          <a:endParaRPr kumimoji="1" lang="ja-JP" altLang="en-US"/>
        </a:p>
      </dgm:t>
    </dgm:pt>
    <dgm:pt modelId="{C81580FF-04D2-413A-ABFC-943B7FFB6D69}" type="pres">
      <dgm:prSet presAssocID="{64B510AB-EC9D-4731-A528-724DDDC2482E}" presName="hierRoot2" presStyleCnt="0">
        <dgm:presLayoutVars>
          <dgm:hierBranch val="init"/>
        </dgm:presLayoutVars>
      </dgm:prSet>
      <dgm:spPr/>
    </dgm:pt>
    <dgm:pt modelId="{B0D7A861-5413-4244-9233-F918E12944E2}" type="pres">
      <dgm:prSet presAssocID="{64B510AB-EC9D-4731-A528-724DDDC2482E}" presName="rootComposite" presStyleCnt="0"/>
      <dgm:spPr/>
    </dgm:pt>
    <dgm:pt modelId="{B639F3DA-3529-45B2-8A68-36A100448DCC}" type="pres">
      <dgm:prSet presAssocID="{64B510AB-EC9D-4731-A528-724DDDC2482E}" presName="rootText" presStyleLbl="node2" presStyleIdx="2" presStyleCnt="3" custScaleX="123197" custLinFactNeighborX="377">
        <dgm:presLayoutVars>
          <dgm:chPref val="3"/>
        </dgm:presLayoutVars>
      </dgm:prSet>
      <dgm:spPr/>
      <dgm:t>
        <a:bodyPr/>
        <a:lstStyle/>
        <a:p>
          <a:endParaRPr kumimoji="1" lang="ja-JP" altLang="en-US"/>
        </a:p>
      </dgm:t>
    </dgm:pt>
    <dgm:pt modelId="{A7105F44-24C8-4960-AE39-F08E56CE2454}" type="pres">
      <dgm:prSet presAssocID="{64B510AB-EC9D-4731-A528-724DDDC2482E}" presName="rootConnector" presStyleLbl="node2" presStyleIdx="2" presStyleCnt="3"/>
      <dgm:spPr/>
      <dgm:t>
        <a:bodyPr/>
        <a:lstStyle/>
        <a:p>
          <a:endParaRPr kumimoji="1" lang="ja-JP" altLang="en-US"/>
        </a:p>
      </dgm:t>
    </dgm:pt>
    <dgm:pt modelId="{6ABD57FB-E235-40F5-8BE0-423C415427DA}" type="pres">
      <dgm:prSet presAssocID="{64B510AB-EC9D-4731-A528-724DDDC2482E}" presName="hierChild4" presStyleCnt="0"/>
      <dgm:spPr/>
    </dgm:pt>
    <dgm:pt modelId="{B3985C5D-926A-49AD-B85F-4D5197FC2817}" type="pres">
      <dgm:prSet presAssocID="{64B510AB-EC9D-4731-A528-724DDDC2482E}" presName="hierChild5" presStyleCnt="0"/>
      <dgm:spPr/>
    </dgm:pt>
    <dgm:pt modelId="{B3F6692D-3552-4E5C-A2D2-CE5785F449F2}" type="pres">
      <dgm:prSet presAssocID="{3B2463C6-DBFD-4B19-A4E1-FBE97E0C3F1E}" presName="hierChild3" presStyleCnt="0"/>
      <dgm:spPr/>
    </dgm:pt>
  </dgm:ptLst>
  <dgm:cxnLst>
    <dgm:cxn modelId="{1DB6C1F7-23F8-444E-97F8-66A66911E9F3}" type="presOf" srcId="{D8831F7B-D4BA-4C04-8B93-AF2DF8E9044A}" destId="{3590DCAF-6C15-4D8B-AA3A-264C05839B23}" srcOrd="0" destOrd="0" presId="urn:microsoft.com/office/officeart/2005/8/layout/orgChart1"/>
    <dgm:cxn modelId="{9572501A-B177-4B90-8227-C23CE3622E44}" srcId="{3B2463C6-DBFD-4B19-A4E1-FBE97E0C3F1E}" destId="{87DF14B2-6CC5-4606-B759-14F94F17A606}" srcOrd="0" destOrd="0" parTransId="{43C10345-AA03-4402-9FB9-49688A7B2B9D}" sibTransId="{282CE490-1D3B-47EA-96C1-9933DDA20E03}"/>
    <dgm:cxn modelId="{0EC4740D-9FA9-46B0-A4A9-971701ED840F}" srcId="{3B2463C6-DBFD-4B19-A4E1-FBE97E0C3F1E}" destId="{7B3C7601-B12D-4607-9E28-78D4DC735923}" srcOrd="1" destOrd="0" parTransId="{8972129B-9D88-4DDD-AD83-35691D25C803}" sibTransId="{5D74CE15-5A46-4AC2-A286-B87F77334068}"/>
    <dgm:cxn modelId="{52A60A40-204E-4175-BE34-EA45CEC2E3CE}" type="presOf" srcId="{6FA78193-8A75-4744-AF26-26DBA4E59640}" destId="{F8C380BC-E69B-4D90-9C6A-9A10CA396C65}" srcOrd="0" destOrd="0" presId="urn:microsoft.com/office/officeart/2005/8/layout/orgChart1"/>
    <dgm:cxn modelId="{E47AAE1D-E319-4A21-BBFE-48BCA8EAFB1C}" srcId="{3B2463C6-DBFD-4B19-A4E1-FBE97E0C3F1E}" destId="{64B510AB-EC9D-4731-A528-724DDDC2482E}" srcOrd="2" destOrd="0" parTransId="{D8831F7B-D4BA-4C04-8B93-AF2DF8E9044A}" sibTransId="{DDE2ADAC-099D-460C-B95B-49FCC20F0E05}"/>
    <dgm:cxn modelId="{DECCDFE3-258F-4D55-874B-C93F230C84C7}" type="presOf" srcId="{3B2463C6-DBFD-4B19-A4E1-FBE97E0C3F1E}" destId="{6457E06B-5E53-4B9D-A4F1-BC7FEF2C42F4}" srcOrd="1" destOrd="0" presId="urn:microsoft.com/office/officeart/2005/8/layout/orgChart1"/>
    <dgm:cxn modelId="{63846B9D-2370-4AAF-86CC-A2917711AF0A}" type="presOf" srcId="{7B3C7601-B12D-4607-9E28-78D4DC735923}" destId="{80DE0C4B-C02A-4FB2-92FC-9B0880A7E61D}" srcOrd="1" destOrd="0" presId="urn:microsoft.com/office/officeart/2005/8/layout/orgChart1"/>
    <dgm:cxn modelId="{5F43FC7A-C5C3-47C8-A028-4CF661421789}" type="presOf" srcId="{87DF14B2-6CC5-4606-B759-14F94F17A606}" destId="{5FBE37E9-117F-4C44-A5E7-B44D0F5DBE52}" srcOrd="0" destOrd="0" presId="urn:microsoft.com/office/officeart/2005/8/layout/orgChart1"/>
    <dgm:cxn modelId="{9322540D-1E5D-4A32-B84F-52BE6CE2631D}" type="presOf" srcId="{87DF14B2-6CC5-4606-B759-14F94F17A606}" destId="{820533B5-9B8E-450B-838A-CD58E104FA9E}" srcOrd="1" destOrd="0" presId="urn:microsoft.com/office/officeart/2005/8/layout/orgChart1"/>
    <dgm:cxn modelId="{64890C75-7AAB-4D3E-ACE5-AA46435D8533}" type="presOf" srcId="{43C10345-AA03-4402-9FB9-49688A7B2B9D}" destId="{B95068A4-7A62-470C-95D7-03107F2F4C5B}" srcOrd="0" destOrd="0" presId="urn:microsoft.com/office/officeart/2005/8/layout/orgChart1"/>
    <dgm:cxn modelId="{17EB1456-AF11-41E0-B727-EE1280F61103}" type="presOf" srcId="{64B510AB-EC9D-4731-A528-724DDDC2482E}" destId="{B639F3DA-3529-45B2-8A68-36A100448DCC}" srcOrd="0" destOrd="0" presId="urn:microsoft.com/office/officeart/2005/8/layout/orgChart1"/>
    <dgm:cxn modelId="{0CDE9E24-DECE-44DC-BCC1-A105B449549E}" type="presOf" srcId="{64B510AB-EC9D-4731-A528-724DDDC2482E}" destId="{A7105F44-24C8-4960-AE39-F08E56CE2454}" srcOrd="1" destOrd="0" presId="urn:microsoft.com/office/officeart/2005/8/layout/orgChart1"/>
    <dgm:cxn modelId="{1594A7F2-EACB-4ED4-AB09-BA7FD1DFA173}" type="presOf" srcId="{7B3C7601-B12D-4607-9E28-78D4DC735923}" destId="{65FEAB23-EB8D-49D5-8DB2-ECECC9EC387F}" srcOrd="0" destOrd="0" presId="urn:microsoft.com/office/officeart/2005/8/layout/orgChart1"/>
    <dgm:cxn modelId="{DCC72583-2FBA-41C0-BE0D-B70B7FED8874}" srcId="{6FA78193-8A75-4744-AF26-26DBA4E59640}" destId="{3B2463C6-DBFD-4B19-A4E1-FBE97E0C3F1E}" srcOrd="0" destOrd="0" parTransId="{C2E9FEC4-14BF-4D82-885A-3974F7B056D0}" sibTransId="{A10DFE4C-67AC-4D6C-8B80-0D39ADDA1087}"/>
    <dgm:cxn modelId="{2E08275B-8EA4-4F2B-99DB-7A35B5BDD8D1}" type="presOf" srcId="{8972129B-9D88-4DDD-AD83-35691D25C803}" destId="{F73C0C5D-8D09-4E20-9D3A-48CADB496D66}" srcOrd="0" destOrd="0" presId="urn:microsoft.com/office/officeart/2005/8/layout/orgChart1"/>
    <dgm:cxn modelId="{54065A8E-216A-4DC1-9EF8-E7268B81AB41}" type="presOf" srcId="{3B2463C6-DBFD-4B19-A4E1-FBE97E0C3F1E}" destId="{33453E16-EF86-4F76-ACFD-192EB61D9C2D}" srcOrd="0" destOrd="0" presId="urn:microsoft.com/office/officeart/2005/8/layout/orgChart1"/>
    <dgm:cxn modelId="{F1F47F7E-71BE-4B56-9D4E-26E820096BCA}" type="presParOf" srcId="{F8C380BC-E69B-4D90-9C6A-9A10CA396C65}" destId="{89F71C36-DF7A-4AD5-870C-96842CC9B141}" srcOrd="0" destOrd="0" presId="urn:microsoft.com/office/officeart/2005/8/layout/orgChart1"/>
    <dgm:cxn modelId="{96A49E64-31AF-4C19-B323-453D5D787B75}" type="presParOf" srcId="{89F71C36-DF7A-4AD5-870C-96842CC9B141}" destId="{0EA32809-8CD1-4F04-A96A-69F65774D853}" srcOrd="0" destOrd="0" presId="urn:microsoft.com/office/officeart/2005/8/layout/orgChart1"/>
    <dgm:cxn modelId="{4DF30A54-1628-4855-A142-B4DF44456337}" type="presParOf" srcId="{0EA32809-8CD1-4F04-A96A-69F65774D853}" destId="{33453E16-EF86-4F76-ACFD-192EB61D9C2D}" srcOrd="0" destOrd="0" presId="urn:microsoft.com/office/officeart/2005/8/layout/orgChart1"/>
    <dgm:cxn modelId="{42499FCD-B000-48AC-AC01-72B61C146283}" type="presParOf" srcId="{0EA32809-8CD1-4F04-A96A-69F65774D853}" destId="{6457E06B-5E53-4B9D-A4F1-BC7FEF2C42F4}" srcOrd="1" destOrd="0" presId="urn:microsoft.com/office/officeart/2005/8/layout/orgChart1"/>
    <dgm:cxn modelId="{53B64C0C-0A86-4E02-9032-07FBCEC4AC07}" type="presParOf" srcId="{89F71C36-DF7A-4AD5-870C-96842CC9B141}" destId="{49E4C0BA-46CC-40B1-B5D5-F0951BF83F17}" srcOrd="1" destOrd="0" presId="urn:microsoft.com/office/officeart/2005/8/layout/orgChart1"/>
    <dgm:cxn modelId="{5F448EBE-E9E7-48C1-8102-C795CD9EBBE9}" type="presParOf" srcId="{49E4C0BA-46CC-40B1-B5D5-F0951BF83F17}" destId="{B95068A4-7A62-470C-95D7-03107F2F4C5B}" srcOrd="0" destOrd="0" presId="urn:microsoft.com/office/officeart/2005/8/layout/orgChart1"/>
    <dgm:cxn modelId="{74C4813D-C676-44AB-A288-E890CBCB0F64}" type="presParOf" srcId="{49E4C0BA-46CC-40B1-B5D5-F0951BF83F17}" destId="{260B318F-597C-4B5E-8FDB-5BC9ED2444F4}" srcOrd="1" destOrd="0" presId="urn:microsoft.com/office/officeart/2005/8/layout/orgChart1"/>
    <dgm:cxn modelId="{941AA7D8-7421-4E70-BF01-86AA7A67E6B8}" type="presParOf" srcId="{260B318F-597C-4B5E-8FDB-5BC9ED2444F4}" destId="{34EA63F3-5F34-4670-A762-CACB1EBF2417}" srcOrd="0" destOrd="0" presId="urn:microsoft.com/office/officeart/2005/8/layout/orgChart1"/>
    <dgm:cxn modelId="{83DAE513-DA6D-4565-B47B-EC27426919AA}" type="presParOf" srcId="{34EA63F3-5F34-4670-A762-CACB1EBF2417}" destId="{5FBE37E9-117F-4C44-A5E7-B44D0F5DBE52}" srcOrd="0" destOrd="0" presId="urn:microsoft.com/office/officeart/2005/8/layout/orgChart1"/>
    <dgm:cxn modelId="{C5C644A5-1C2C-4D0A-94F5-35011C8E5BF0}" type="presParOf" srcId="{34EA63F3-5F34-4670-A762-CACB1EBF2417}" destId="{820533B5-9B8E-450B-838A-CD58E104FA9E}" srcOrd="1" destOrd="0" presId="urn:microsoft.com/office/officeart/2005/8/layout/orgChart1"/>
    <dgm:cxn modelId="{34CD68C0-385F-4B07-AE1A-CBE7A1F9888F}" type="presParOf" srcId="{260B318F-597C-4B5E-8FDB-5BC9ED2444F4}" destId="{A759824B-066F-4365-ACA5-8C2EF4ABA4FA}" srcOrd="1" destOrd="0" presId="urn:microsoft.com/office/officeart/2005/8/layout/orgChart1"/>
    <dgm:cxn modelId="{D3EE2360-ACF1-40DC-B67B-2CAB7A75F2AD}" type="presParOf" srcId="{260B318F-597C-4B5E-8FDB-5BC9ED2444F4}" destId="{984B85A5-0A79-460A-BE94-13F5536A22F1}" srcOrd="2" destOrd="0" presId="urn:microsoft.com/office/officeart/2005/8/layout/orgChart1"/>
    <dgm:cxn modelId="{83A97561-6587-4BEA-A842-88AC60A5292E}" type="presParOf" srcId="{49E4C0BA-46CC-40B1-B5D5-F0951BF83F17}" destId="{F73C0C5D-8D09-4E20-9D3A-48CADB496D66}" srcOrd="2" destOrd="0" presId="urn:microsoft.com/office/officeart/2005/8/layout/orgChart1"/>
    <dgm:cxn modelId="{34D5D3A7-8CD2-4344-BF0E-86381AC269A0}" type="presParOf" srcId="{49E4C0BA-46CC-40B1-B5D5-F0951BF83F17}" destId="{EEA9891C-8FD2-4EBC-BA05-9792A0AA5B69}" srcOrd="3" destOrd="0" presId="urn:microsoft.com/office/officeart/2005/8/layout/orgChart1"/>
    <dgm:cxn modelId="{0886B450-3B05-4BA5-B65E-F91BD04A8E2E}" type="presParOf" srcId="{EEA9891C-8FD2-4EBC-BA05-9792A0AA5B69}" destId="{1EEF4B75-F70B-46EA-AD90-6B1C4D0E0683}" srcOrd="0" destOrd="0" presId="urn:microsoft.com/office/officeart/2005/8/layout/orgChart1"/>
    <dgm:cxn modelId="{2644C037-1170-4AF7-B472-92937B31F137}" type="presParOf" srcId="{1EEF4B75-F70B-46EA-AD90-6B1C4D0E0683}" destId="{65FEAB23-EB8D-49D5-8DB2-ECECC9EC387F}" srcOrd="0" destOrd="0" presId="urn:microsoft.com/office/officeart/2005/8/layout/orgChart1"/>
    <dgm:cxn modelId="{77A72ABF-9FB1-4774-9895-765879624BAC}" type="presParOf" srcId="{1EEF4B75-F70B-46EA-AD90-6B1C4D0E0683}" destId="{80DE0C4B-C02A-4FB2-92FC-9B0880A7E61D}" srcOrd="1" destOrd="0" presId="urn:microsoft.com/office/officeart/2005/8/layout/orgChart1"/>
    <dgm:cxn modelId="{0ED86DF2-6AED-4495-85F5-D69670F87391}" type="presParOf" srcId="{EEA9891C-8FD2-4EBC-BA05-9792A0AA5B69}" destId="{58B54167-0DDD-4E8A-8183-6EB076619982}" srcOrd="1" destOrd="0" presId="urn:microsoft.com/office/officeart/2005/8/layout/orgChart1"/>
    <dgm:cxn modelId="{503886BD-9D66-4C61-93D4-7B292C197150}" type="presParOf" srcId="{EEA9891C-8FD2-4EBC-BA05-9792A0AA5B69}" destId="{845EC57E-6CAC-43F6-A5EE-32F7771B313F}" srcOrd="2" destOrd="0" presId="urn:microsoft.com/office/officeart/2005/8/layout/orgChart1"/>
    <dgm:cxn modelId="{9947483A-C0CD-4F22-A510-0BC3FF5EC0EC}" type="presParOf" srcId="{49E4C0BA-46CC-40B1-B5D5-F0951BF83F17}" destId="{3590DCAF-6C15-4D8B-AA3A-264C05839B23}" srcOrd="4" destOrd="0" presId="urn:microsoft.com/office/officeart/2005/8/layout/orgChart1"/>
    <dgm:cxn modelId="{445C8D6D-98D8-44EE-9003-376DCA81539E}" type="presParOf" srcId="{49E4C0BA-46CC-40B1-B5D5-F0951BF83F17}" destId="{C81580FF-04D2-413A-ABFC-943B7FFB6D69}" srcOrd="5" destOrd="0" presId="urn:microsoft.com/office/officeart/2005/8/layout/orgChart1"/>
    <dgm:cxn modelId="{0559054B-9ACB-4601-8114-5E9394729B67}" type="presParOf" srcId="{C81580FF-04D2-413A-ABFC-943B7FFB6D69}" destId="{B0D7A861-5413-4244-9233-F918E12944E2}" srcOrd="0" destOrd="0" presId="urn:microsoft.com/office/officeart/2005/8/layout/orgChart1"/>
    <dgm:cxn modelId="{30490A2D-00EF-4585-97E2-B2398EBCE1FF}" type="presParOf" srcId="{B0D7A861-5413-4244-9233-F918E12944E2}" destId="{B639F3DA-3529-45B2-8A68-36A100448DCC}" srcOrd="0" destOrd="0" presId="urn:microsoft.com/office/officeart/2005/8/layout/orgChart1"/>
    <dgm:cxn modelId="{C1716190-4F02-404F-B477-48A99DBACA0B}" type="presParOf" srcId="{B0D7A861-5413-4244-9233-F918E12944E2}" destId="{A7105F44-24C8-4960-AE39-F08E56CE2454}" srcOrd="1" destOrd="0" presId="urn:microsoft.com/office/officeart/2005/8/layout/orgChart1"/>
    <dgm:cxn modelId="{D96E166E-A5EF-4A94-8DE1-D0311F14C2C7}" type="presParOf" srcId="{C81580FF-04D2-413A-ABFC-943B7FFB6D69}" destId="{6ABD57FB-E235-40F5-8BE0-423C415427DA}" srcOrd="1" destOrd="0" presId="urn:microsoft.com/office/officeart/2005/8/layout/orgChart1"/>
    <dgm:cxn modelId="{38E05A4F-F01A-4573-A6F3-C3433BACDA6D}" type="presParOf" srcId="{C81580FF-04D2-413A-ABFC-943B7FFB6D69}" destId="{B3985C5D-926A-49AD-B85F-4D5197FC2817}" srcOrd="2" destOrd="0" presId="urn:microsoft.com/office/officeart/2005/8/layout/orgChart1"/>
    <dgm:cxn modelId="{6BDD169C-38EB-4605-A74D-A9966AEA9B23}" type="presParOf" srcId="{89F71C36-DF7A-4AD5-870C-96842CC9B141}" destId="{B3F6692D-3552-4E5C-A2D2-CE5785F449F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90DCAF-6C15-4D8B-AA3A-264C05839B23}">
      <dsp:nvSpPr>
        <dsp:cNvPr id="0" name=""/>
        <dsp:cNvSpPr/>
      </dsp:nvSpPr>
      <dsp:spPr>
        <a:xfrm>
          <a:off x="4231493" y="868738"/>
          <a:ext cx="2965134" cy="431723"/>
        </a:xfrm>
        <a:custGeom>
          <a:avLst/>
          <a:gdLst/>
          <a:ahLst/>
          <a:cxnLst/>
          <a:rect l="0" t="0" r="0" b="0"/>
          <a:pathLst>
            <a:path>
              <a:moveTo>
                <a:pt x="0" y="0"/>
              </a:moveTo>
              <a:lnTo>
                <a:pt x="0" y="215861"/>
              </a:lnTo>
              <a:lnTo>
                <a:pt x="2965134" y="215861"/>
              </a:lnTo>
              <a:lnTo>
                <a:pt x="2965134" y="43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3C0C5D-8D09-4E20-9D3A-48CADB496D66}">
      <dsp:nvSpPr>
        <dsp:cNvPr id="0" name=""/>
        <dsp:cNvSpPr/>
      </dsp:nvSpPr>
      <dsp:spPr>
        <a:xfrm>
          <a:off x="4185773" y="868738"/>
          <a:ext cx="91440" cy="431723"/>
        </a:xfrm>
        <a:custGeom>
          <a:avLst/>
          <a:gdLst/>
          <a:ahLst/>
          <a:cxnLst/>
          <a:rect l="0" t="0" r="0" b="0"/>
          <a:pathLst>
            <a:path>
              <a:moveTo>
                <a:pt x="45720" y="0"/>
              </a:moveTo>
              <a:lnTo>
                <a:pt x="45720" y="43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5068A4-7A62-470C-95D7-03107F2F4C5B}">
      <dsp:nvSpPr>
        <dsp:cNvPr id="0" name=""/>
        <dsp:cNvSpPr/>
      </dsp:nvSpPr>
      <dsp:spPr>
        <a:xfrm>
          <a:off x="1267050" y="868738"/>
          <a:ext cx="2964442" cy="431723"/>
        </a:xfrm>
        <a:custGeom>
          <a:avLst/>
          <a:gdLst/>
          <a:ahLst/>
          <a:cxnLst/>
          <a:rect l="0" t="0" r="0" b="0"/>
          <a:pathLst>
            <a:path>
              <a:moveTo>
                <a:pt x="2964442" y="0"/>
              </a:moveTo>
              <a:lnTo>
                <a:pt x="2964442" y="215861"/>
              </a:lnTo>
              <a:lnTo>
                <a:pt x="0" y="215861"/>
              </a:lnTo>
              <a:lnTo>
                <a:pt x="0" y="431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453E16-EF86-4F76-ACFD-192EB61D9C2D}">
      <dsp:nvSpPr>
        <dsp:cNvPr id="0" name=""/>
        <dsp:cNvSpPr/>
      </dsp:nvSpPr>
      <dsp:spPr>
        <a:xfrm>
          <a:off x="3203579" y="148735"/>
          <a:ext cx="2055828" cy="72000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kumimoji="1" lang="ja-JP" altLang="en-US" sz="1800" kern="1200" dirty="0">
              <a:latin typeface="Meiryo UI" panose="020B0604030504040204" pitchFamily="50" charset="-128"/>
              <a:ea typeface="Meiryo UI" panose="020B0604030504040204" pitchFamily="50" charset="-128"/>
            </a:rPr>
            <a:t>財政調整事業</a:t>
          </a:r>
        </a:p>
      </dsp:txBody>
      <dsp:txXfrm>
        <a:off x="3203579" y="148735"/>
        <a:ext cx="2055828" cy="720002"/>
      </dsp:txXfrm>
    </dsp:sp>
    <dsp:sp modelId="{5FBE37E9-117F-4C44-A5E7-B44D0F5DBE52}">
      <dsp:nvSpPr>
        <dsp:cNvPr id="0" name=""/>
        <dsp:cNvSpPr/>
      </dsp:nvSpPr>
      <dsp:spPr>
        <a:xfrm>
          <a:off x="691" y="1300462"/>
          <a:ext cx="2532718" cy="1027914"/>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6"/>
        </a:lnRef>
        <a:fillRef idx="2">
          <a:schemeClr val="accent6"/>
        </a:fillRef>
        <a:effectRef idx="1">
          <a:schemeClr val="accent6"/>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Meiryo UI" panose="020B0604030504040204" pitchFamily="50" charset="-128"/>
              <a:ea typeface="Meiryo UI" panose="020B0604030504040204" pitchFamily="50" charset="-128"/>
            </a:rPr>
            <a:t>① 事業費納付金を</a:t>
          </a:r>
          <a:endParaRPr kumimoji="1" lang="en-US" altLang="ja-JP" sz="1600" kern="1200" dirty="0">
            <a:latin typeface="Meiryo UI" panose="020B0604030504040204" pitchFamily="50" charset="-128"/>
            <a:ea typeface="Meiryo UI" panose="020B0604030504040204" pitchFamily="50" charset="-128"/>
          </a:endParaRPr>
        </a:p>
        <a:p>
          <a:pPr lvl="0" algn="ctr" defTabSz="711200">
            <a:lnSpc>
              <a:spcPct val="90000"/>
            </a:lnSpc>
            <a:spcBef>
              <a:spcPct val="0"/>
            </a:spcBef>
            <a:spcAft>
              <a:spcPct val="35000"/>
            </a:spcAft>
          </a:pPr>
          <a:r>
            <a:rPr kumimoji="1" lang="ja-JP" altLang="en-US" sz="1600" kern="1200" dirty="0">
              <a:latin typeface="Meiryo UI" panose="020B0604030504040204" pitchFamily="50" charset="-128"/>
              <a:ea typeface="Meiryo UI" panose="020B0604030504040204" pitchFamily="50" charset="-128"/>
            </a:rPr>
            <a:t>通じた保険料抑制</a:t>
          </a:r>
        </a:p>
      </dsp:txBody>
      <dsp:txXfrm>
        <a:off x="691" y="1300462"/>
        <a:ext cx="2532718" cy="1027914"/>
      </dsp:txXfrm>
    </dsp:sp>
    <dsp:sp modelId="{65FEAB23-EB8D-49D5-8DB2-ECECC9EC387F}">
      <dsp:nvSpPr>
        <dsp:cNvPr id="0" name=""/>
        <dsp:cNvSpPr/>
      </dsp:nvSpPr>
      <dsp:spPr>
        <a:xfrm>
          <a:off x="2965134" y="1300462"/>
          <a:ext cx="2532718" cy="1027914"/>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3"/>
        </a:lnRef>
        <a:fillRef idx="2">
          <a:schemeClr val="accent3"/>
        </a:fillRef>
        <a:effectRef idx="1">
          <a:schemeClr val="accent3"/>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Meiryo UI" panose="020B0604030504040204" pitchFamily="50" charset="-128"/>
              <a:ea typeface="Meiryo UI" panose="020B0604030504040204" pitchFamily="50" charset="-128"/>
            </a:rPr>
            <a:t>② 財源</a:t>
          </a:r>
          <a:r>
            <a:rPr kumimoji="1" lang="ja-JP" altLang="en-US" sz="1600" kern="1200" dirty="0" smtClean="0">
              <a:solidFill>
                <a:schemeClr val="tx1"/>
              </a:solidFill>
              <a:latin typeface="Meiryo UI" panose="020B0604030504040204" pitchFamily="50" charset="-128"/>
              <a:ea typeface="Meiryo UI" panose="020B0604030504040204" pitchFamily="50" charset="-128"/>
            </a:rPr>
            <a:t>配分等の</a:t>
          </a:r>
          <a:r>
            <a:rPr kumimoji="1" lang="ja-JP" altLang="en-US" sz="1600" kern="1200" dirty="0">
              <a:solidFill>
                <a:schemeClr val="tx1"/>
              </a:solidFill>
              <a:latin typeface="Meiryo UI" panose="020B0604030504040204" pitchFamily="50" charset="-128"/>
              <a:ea typeface="Meiryo UI" panose="020B0604030504040204" pitchFamily="50" charset="-128"/>
            </a:rPr>
            <a:t>見直しによる</a:t>
          </a:r>
          <a:endParaRPr kumimoji="1" lang="en-US" altLang="ja-JP" sz="1600" kern="1200" dirty="0">
            <a:solidFill>
              <a:schemeClr val="tx1"/>
            </a:solidFill>
            <a:latin typeface="Meiryo UI" panose="020B0604030504040204" pitchFamily="50" charset="-128"/>
            <a:ea typeface="Meiryo UI" panose="020B0604030504040204" pitchFamily="50" charset="-128"/>
          </a:endParaRPr>
        </a:p>
        <a:p>
          <a:pPr lvl="0" algn="ctr" defTabSz="711200">
            <a:lnSpc>
              <a:spcPct val="90000"/>
            </a:lnSpc>
            <a:spcBef>
              <a:spcPct val="0"/>
            </a:spcBef>
            <a:spcAft>
              <a:spcPct val="35000"/>
            </a:spcAft>
          </a:pPr>
          <a:r>
            <a:rPr kumimoji="1" lang="ja-JP" altLang="en-US" sz="1600" kern="1200" dirty="0">
              <a:solidFill>
                <a:schemeClr val="tx1"/>
              </a:solidFill>
              <a:latin typeface="Meiryo UI" panose="020B0604030504040204" pitchFamily="50" charset="-128"/>
              <a:ea typeface="Meiryo UI" panose="020B0604030504040204" pitchFamily="50" charset="-128"/>
            </a:rPr>
            <a:t>保険料</a:t>
          </a:r>
          <a:r>
            <a:rPr kumimoji="1" lang="ja-JP" altLang="en-US" sz="1600" kern="1200" dirty="0" smtClean="0">
              <a:solidFill>
                <a:schemeClr val="tx1"/>
              </a:solidFill>
              <a:latin typeface="Meiryo UI" panose="020B0604030504040204" pitchFamily="50" charset="-128"/>
              <a:ea typeface="Meiryo UI" panose="020B0604030504040204" pitchFamily="50" charset="-128"/>
            </a:rPr>
            <a:t>抑制・平準化</a:t>
          </a:r>
          <a:endParaRPr kumimoji="1" lang="ja-JP" altLang="en-US" sz="1600" kern="1200" dirty="0">
            <a:solidFill>
              <a:schemeClr val="tx1"/>
            </a:solidFill>
            <a:latin typeface="Meiryo UI" panose="020B0604030504040204" pitchFamily="50" charset="-128"/>
            <a:ea typeface="Meiryo UI" panose="020B0604030504040204" pitchFamily="50" charset="-128"/>
          </a:endParaRPr>
        </a:p>
      </dsp:txBody>
      <dsp:txXfrm>
        <a:off x="2965134" y="1300462"/>
        <a:ext cx="2532718" cy="1027914"/>
      </dsp:txXfrm>
    </dsp:sp>
    <dsp:sp modelId="{B639F3DA-3529-45B2-8A68-36A100448DCC}">
      <dsp:nvSpPr>
        <dsp:cNvPr id="0" name=""/>
        <dsp:cNvSpPr/>
      </dsp:nvSpPr>
      <dsp:spPr>
        <a:xfrm>
          <a:off x="5930268" y="1300462"/>
          <a:ext cx="2532718" cy="1027914"/>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4"/>
        </a:lnRef>
        <a:fillRef idx="2">
          <a:schemeClr val="accent4"/>
        </a:fillRef>
        <a:effectRef idx="1">
          <a:schemeClr val="accent4"/>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③ 府国保特会の剰余金による</a:t>
          </a:r>
          <a:endParaRPr kumimoji="1" lang="en-US" altLang="ja-JP" sz="1200" kern="1200" dirty="0">
            <a:latin typeface="Meiryo UI" panose="020B0604030504040204" pitchFamily="50" charset="-128"/>
            <a:ea typeface="Meiryo UI" panose="020B0604030504040204" pitchFamily="50" charset="-128"/>
          </a:endParaRPr>
        </a:p>
        <a:p>
          <a:pPr lvl="0" algn="ctr" defTabSz="533400">
            <a:lnSpc>
              <a:spcPct val="90000"/>
            </a:lnSpc>
            <a:spcBef>
              <a:spcPct val="0"/>
            </a:spcBef>
            <a:spcAft>
              <a:spcPct val="35000"/>
            </a:spcAft>
          </a:pPr>
          <a:r>
            <a:rPr kumimoji="1" lang="ja-JP" altLang="en-US" sz="1200" kern="1200" dirty="0">
              <a:latin typeface="Meiryo UI" panose="020B0604030504040204" pitchFamily="50" charset="-128"/>
              <a:ea typeface="Meiryo UI" panose="020B0604030504040204" pitchFamily="50" charset="-128"/>
            </a:rPr>
            <a:t>保険料抑制及び府財政</a:t>
          </a:r>
          <a:r>
            <a:rPr kumimoji="1" lang="ja-JP" altLang="en-US" sz="1200" kern="1200" dirty="0" smtClean="0">
              <a:latin typeface="Meiryo UI" panose="020B0604030504040204" pitchFamily="50" charset="-128"/>
              <a:ea typeface="Meiryo UI" panose="020B0604030504040204" pitchFamily="50" charset="-128"/>
            </a:rPr>
            <a:t>安定化基金の</a:t>
          </a:r>
          <a:endParaRPr kumimoji="1" lang="en-US" altLang="ja-JP" sz="1200" kern="1200" dirty="0">
            <a:latin typeface="Meiryo UI" panose="020B0604030504040204" pitchFamily="50" charset="-128"/>
            <a:ea typeface="Meiryo UI" panose="020B0604030504040204" pitchFamily="50" charset="-128"/>
          </a:endParaRPr>
        </a:p>
        <a:p>
          <a:pPr lvl="0" algn="ctr" defTabSz="533400">
            <a:lnSpc>
              <a:spcPct val="90000"/>
            </a:lnSpc>
            <a:spcBef>
              <a:spcPct val="0"/>
            </a:spcBef>
            <a:spcAft>
              <a:spcPct val="35000"/>
            </a:spcAft>
          </a:pPr>
          <a:r>
            <a:rPr kumimoji="1" lang="ja-JP" altLang="en-US" sz="1200" kern="1200" dirty="0" smtClean="0">
              <a:latin typeface="Meiryo UI" panose="020B0604030504040204" pitchFamily="50" charset="-128"/>
              <a:ea typeface="Meiryo UI" panose="020B0604030504040204" pitchFamily="50" charset="-128"/>
            </a:rPr>
            <a:t>財政</a:t>
          </a:r>
          <a:r>
            <a:rPr kumimoji="1" lang="ja-JP" altLang="en-US" sz="1200" kern="1200" dirty="0">
              <a:latin typeface="Meiryo UI" panose="020B0604030504040204" pitchFamily="50" charset="-128"/>
              <a:ea typeface="Meiryo UI" panose="020B0604030504040204" pitchFamily="50" charset="-128"/>
            </a:rPr>
            <a:t>調整機能の</a:t>
          </a:r>
          <a:r>
            <a:rPr kumimoji="1" lang="ja-JP" altLang="en-US" sz="1200" kern="1200" dirty="0" smtClean="0">
              <a:latin typeface="Meiryo UI" panose="020B0604030504040204" pitchFamily="50" charset="-128"/>
              <a:ea typeface="Meiryo UI" panose="020B0604030504040204" pitchFamily="50" charset="-128"/>
            </a:rPr>
            <a:t>活用</a:t>
          </a:r>
          <a:r>
            <a:rPr kumimoji="1" lang="ja-JP" altLang="en-US" sz="1200" kern="1200" dirty="0" smtClean="0">
              <a:solidFill>
                <a:schemeClr val="tx1"/>
              </a:solidFill>
              <a:latin typeface="Meiryo UI" panose="020B0604030504040204" pitchFamily="50" charset="-128"/>
              <a:ea typeface="Meiryo UI" panose="020B0604030504040204" pitchFamily="50" charset="-128"/>
            </a:rPr>
            <a:t>による平準化</a:t>
          </a:r>
          <a:endParaRPr kumimoji="1" lang="ja-JP" altLang="en-US" sz="1200" kern="1200" dirty="0">
            <a:solidFill>
              <a:schemeClr val="tx1"/>
            </a:solidFill>
            <a:latin typeface="Meiryo UI" panose="020B0604030504040204" pitchFamily="50" charset="-128"/>
            <a:ea typeface="Meiryo UI" panose="020B0604030504040204" pitchFamily="50" charset="-128"/>
          </a:endParaRPr>
        </a:p>
      </dsp:txBody>
      <dsp:txXfrm>
        <a:off x="5930268" y="1300462"/>
        <a:ext cx="2532718" cy="102791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575" cy="496888"/>
          </a:xfrm>
          <a:prstGeom prst="rect">
            <a:avLst/>
          </a:prstGeom>
        </p:spPr>
        <p:txBody>
          <a:bodyPr vert="horz" lIns="91414" tIns="45709" rIns="91414" bIns="4570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1"/>
            <a:ext cx="2949575" cy="496888"/>
          </a:xfrm>
          <a:prstGeom prst="rect">
            <a:avLst/>
          </a:prstGeom>
        </p:spPr>
        <p:txBody>
          <a:bodyPr vert="horz" lIns="91414" tIns="45709" rIns="91414" bIns="45709" rtlCol="0"/>
          <a:lstStyle>
            <a:lvl1pPr algn="r">
              <a:defRPr sz="1200"/>
            </a:lvl1pPr>
          </a:lstStyle>
          <a:p>
            <a:fld id="{7DAF4AE6-CAB6-453C-A8A1-BAB70DB220F0}" type="datetimeFigureOut">
              <a:rPr kumimoji="1" lang="ja-JP" altLang="en-US" smtClean="0"/>
              <a:t>2023/8/25</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4" tIns="45709" rIns="91414" bIns="4570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14" tIns="45709" rIns="91414" bIns="45709"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49787" cy="496967"/>
          </a:xfrm>
          <a:prstGeom prst="rect">
            <a:avLst/>
          </a:prstGeom>
        </p:spPr>
        <p:txBody>
          <a:bodyPr vert="horz" lIns="91414" tIns="45709" rIns="91414" bIns="457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3"/>
            <a:ext cx="2949787" cy="496967"/>
          </a:xfrm>
          <a:prstGeom prst="rect">
            <a:avLst/>
          </a:prstGeom>
        </p:spPr>
        <p:txBody>
          <a:bodyPr vert="horz" lIns="91414" tIns="45709" rIns="91414" bIns="45709" rtlCol="0"/>
          <a:lstStyle>
            <a:lvl1pPr algn="r">
              <a:defRPr sz="1200"/>
            </a:lvl1pPr>
          </a:lstStyle>
          <a:p>
            <a:fld id="{74D20167-DAF4-49D4-BD3E-EFFE4028B923}" type="datetimeFigureOut">
              <a:rPr kumimoji="1" lang="ja-JP" altLang="en-US" smtClean="0"/>
              <a:t>2023/8/25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4" tIns="45709" rIns="91414" bIns="45709"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14" tIns="45709" rIns="91414" bIns="457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6967"/>
          </a:xfrm>
          <a:prstGeom prst="rect">
            <a:avLst/>
          </a:prstGeom>
        </p:spPr>
        <p:txBody>
          <a:bodyPr vert="horz" lIns="91414" tIns="45709" rIns="91414" bIns="457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8"/>
            <a:ext cx="2949787" cy="496967"/>
          </a:xfrm>
          <a:prstGeom prst="rect">
            <a:avLst/>
          </a:prstGeom>
        </p:spPr>
        <p:txBody>
          <a:bodyPr vert="horz" lIns="91414" tIns="45709" rIns="91414" bIns="45709"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0</a:t>
            </a:fld>
            <a:endParaRPr kumimoji="1" lang="ja-JP" altLang="en-US"/>
          </a:p>
        </p:txBody>
      </p:sp>
    </p:spTree>
    <p:extLst>
      <p:ext uri="{BB962C8B-B14F-4D97-AF65-F5344CB8AC3E}">
        <p14:creationId xmlns:p14="http://schemas.microsoft.com/office/powerpoint/2010/main" val="475680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1</a:t>
            </a:fld>
            <a:endParaRPr kumimoji="1" lang="ja-JP" altLang="en-US"/>
          </a:p>
        </p:txBody>
      </p:sp>
    </p:spTree>
    <p:extLst>
      <p:ext uri="{BB962C8B-B14F-4D97-AF65-F5344CB8AC3E}">
        <p14:creationId xmlns:p14="http://schemas.microsoft.com/office/powerpoint/2010/main" val="2779754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2</a:t>
            </a:fld>
            <a:endParaRPr kumimoji="1" lang="ja-JP" altLang="en-US"/>
          </a:p>
        </p:txBody>
      </p:sp>
    </p:spTree>
    <p:extLst>
      <p:ext uri="{BB962C8B-B14F-4D97-AF65-F5344CB8AC3E}">
        <p14:creationId xmlns:p14="http://schemas.microsoft.com/office/powerpoint/2010/main" val="805367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3</a:t>
            </a:fld>
            <a:endParaRPr kumimoji="1" lang="ja-JP" altLang="en-US"/>
          </a:p>
        </p:txBody>
      </p:sp>
    </p:spTree>
    <p:extLst>
      <p:ext uri="{BB962C8B-B14F-4D97-AF65-F5344CB8AC3E}">
        <p14:creationId xmlns:p14="http://schemas.microsoft.com/office/powerpoint/2010/main" val="141709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4</a:t>
            </a:fld>
            <a:endParaRPr kumimoji="1" lang="ja-JP" altLang="en-US"/>
          </a:p>
        </p:txBody>
      </p:sp>
    </p:spTree>
    <p:extLst>
      <p:ext uri="{BB962C8B-B14F-4D97-AF65-F5344CB8AC3E}">
        <p14:creationId xmlns:p14="http://schemas.microsoft.com/office/powerpoint/2010/main" val="1535061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2285B5C-7723-4AB8-ABFE-88895C306D29}" type="datetime1">
              <a:rPr kumimoji="1" lang="ja-JP" altLang="en-US" smtClean="0"/>
              <a:t>2023/8/25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9476089-AC1D-47BB-A060-7E0A1CF9A0B0}" type="datetime1">
              <a:rPr kumimoji="1" lang="ja-JP" altLang="en-US" smtClean="0"/>
              <a:t>2023/8/25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05E8DB-238B-468D-A899-108C9CDD9311}" type="datetime1">
              <a:rPr kumimoji="1" lang="ja-JP" altLang="en-US" smtClean="0"/>
              <a:t>2023/8/25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1E0646-AF25-41BC-815B-B5C0580B3A29}" type="datetime1">
              <a:rPr kumimoji="1" lang="ja-JP" altLang="en-US" smtClean="0"/>
              <a:t>2023/8/25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9B81290-949C-4EF7-9E88-64FB1591F81D}" type="datetime1">
              <a:rPr kumimoji="1" lang="ja-JP" altLang="en-US" smtClean="0"/>
              <a:t>2023/8/25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DA8F57D-05CB-42C9-B925-1719DE638003}" type="datetime1">
              <a:rPr kumimoji="1" lang="ja-JP" altLang="en-US" smtClean="0"/>
              <a:t>2023/8/25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3C1E735-1D03-447E-8AD6-B6BC06684EA9}" type="datetime1">
              <a:rPr kumimoji="1" lang="ja-JP" altLang="en-US" smtClean="0"/>
              <a:t>2023/8/25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B58F373-5BB5-4314-89CA-246348DB6C76}" type="datetime1">
              <a:rPr kumimoji="1" lang="ja-JP" altLang="en-US" smtClean="0"/>
              <a:t>2023/8/25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0E45C6-AAA6-44C0-98C9-CB75C5ADB21B}" type="datetime1">
              <a:rPr kumimoji="1" lang="ja-JP" altLang="en-US" smtClean="0"/>
              <a:t>2023/8/25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625DDF-6642-48BD-B395-E730F3C8B88B}" type="datetime1">
              <a:rPr kumimoji="1" lang="ja-JP" altLang="en-US" smtClean="0"/>
              <a:t>2023/8/25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46316AF-9CB1-4F4D-90A3-82992F3F3900}" type="datetime1">
              <a:rPr kumimoji="1" lang="ja-JP" altLang="en-US" smtClean="0"/>
              <a:t>2023/8/25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660D7-EF92-4430-92CB-905ADA2B2D2F}" type="datetime1">
              <a:rPr kumimoji="1" lang="ja-JP" altLang="en-US" smtClean="0"/>
              <a:t>2023/8/25</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0" y="533"/>
            <a:ext cx="9144000" cy="540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財政調整事業の検討結果について</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9050" y="446528"/>
            <a:ext cx="9125763" cy="338554"/>
          </a:xfrm>
          <a:prstGeom prst="rect">
            <a:avLst/>
          </a:prstGeom>
        </p:spPr>
        <p:txBody>
          <a:bodyPr wrap="square">
            <a:spAutoFit/>
          </a:bodyPr>
          <a:lstStyle/>
          <a:p>
            <a:pPr algn="ctr"/>
            <a:endParaRPr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8039877" y="32716"/>
            <a:ext cx="1080000" cy="468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資料６</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600" b="1" dirty="0" smtClean="0">
                <a:solidFill>
                  <a:schemeClr val="tx1"/>
                </a:solidFill>
                <a:latin typeface="Meiryo UI" panose="020B0604030504040204" pitchFamily="50" charset="-128"/>
                <a:ea typeface="Meiryo UI" panose="020B0604030504040204" pitchFamily="50" charset="-128"/>
              </a:rPr>
              <a:t>第</a:t>
            </a:r>
            <a:r>
              <a:rPr lang="en-US" altLang="ja-JP" sz="600" b="1" dirty="0" smtClean="0">
                <a:solidFill>
                  <a:schemeClr val="tx1"/>
                </a:solidFill>
                <a:latin typeface="Meiryo UI" panose="020B0604030504040204" pitchFamily="50" charset="-128"/>
                <a:ea typeface="Meiryo UI" panose="020B0604030504040204" pitchFamily="50" charset="-128"/>
              </a:rPr>
              <a:t>85</a:t>
            </a:r>
            <a:r>
              <a:rPr lang="ja-JP" altLang="en-US" sz="600" b="1" dirty="0" smtClean="0">
                <a:solidFill>
                  <a:schemeClr val="tx1"/>
                </a:solidFill>
                <a:latin typeface="Meiryo UI" panose="020B0604030504040204" pitchFamily="50" charset="-128"/>
                <a:ea typeface="Meiryo UI" panose="020B0604030504040204" pitchFamily="50" charset="-128"/>
              </a:rPr>
              <a:t>回財政運営検討</a:t>
            </a:r>
            <a:r>
              <a:rPr lang="en-US" altLang="ja-JP" sz="600" b="1" dirty="0" smtClean="0">
                <a:solidFill>
                  <a:schemeClr val="tx1"/>
                </a:solidFill>
                <a:latin typeface="Meiryo UI" panose="020B0604030504040204" pitchFamily="50" charset="-128"/>
                <a:ea typeface="Meiryo UI" panose="020B0604030504040204" pitchFamily="50" charset="-128"/>
              </a:rPr>
              <a:t>WG</a:t>
            </a:r>
          </a:p>
          <a:p>
            <a:pPr algn="ctr"/>
            <a:r>
              <a:rPr kumimoji="1" lang="ja-JP" altLang="en-US" sz="600" b="1" dirty="0" smtClean="0">
                <a:solidFill>
                  <a:schemeClr val="tx1"/>
                </a:solidFill>
                <a:latin typeface="Meiryo UI" panose="020B0604030504040204" pitchFamily="50" charset="-128"/>
                <a:ea typeface="Meiryo UI" panose="020B0604030504040204" pitchFamily="50" charset="-128"/>
              </a:rPr>
              <a:t>資料７</a:t>
            </a:r>
            <a:r>
              <a:rPr kumimoji="1" lang="en-US" altLang="ja-JP" sz="600" b="1" dirty="0" smtClean="0">
                <a:solidFill>
                  <a:schemeClr val="tx1"/>
                </a:solidFill>
                <a:latin typeface="Meiryo UI" panose="020B0604030504040204" pitchFamily="50" charset="-128"/>
                <a:ea typeface="Meiryo UI" panose="020B0604030504040204" pitchFamily="50" charset="-128"/>
              </a:rPr>
              <a:t>-</a:t>
            </a:r>
            <a:r>
              <a:rPr kumimoji="1" lang="ja-JP" altLang="en-US" sz="600" b="1" dirty="0" smtClean="0">
                <a:solidFill>
                  <a:schemeClr val="tx1"/>
                </a:solidFill>
                <a:latin typeface="Meiryo UI" panose="020B0604030504040204" pitchFamily="50" charset="-128"/>
                <a:ea typeface="Meiryo UI" panose="020B0604030504040204" pitchFamily="50" charset="-128"/>
              </a:rPr>
              <a:t>１</a:t>
            </a:r>
            <a:endParaRPr kumimoji="1" lang="ja-JP" altLang="en-US" sz="600" b="1"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591C9422-0FC4-B736-F4B4-71618BF0D8AA}"/>
              </a:ext>
            </a:extLst>
          </p:cNvPr>
          <p:cNvSpPr txBox="1"/>
          <p:nvPr/>
        </p:nvSpPr>
        <p:spPr>
          <a:xfrm>
            <a:off x="197696" y="1176352"/>
            <a:ext cx="8820000" cy="5580000"/>
          </a:xfrm>
          <a:prstGeom prst="rect">
            <a:avLst/>
          </a:prstGeom>
          <a:ln w="28575">
            <a:solidFill>
              <a:schemeClr val="accent1"/>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p:txBody>
      </p:sp>
      <p:sp>
        <p:nvSpPr>
          <p:cNvPr id="6" name="角丸四角形 15">
            <a:extLst>
              <a:ext uri="{FF2B5EF4-FFF2-40B4-BE49-F238E27FC236}">
                <a16:creationId xmlns:a16="http://schemas.microsoft.com/office/drawing/2014/main" id="{8FAA0B41-5534-A2D2-D8A4-3C88096475AA}"/>
              </a:ext>
            </a:extLst>
          </p:cNvPr>
          <p:cNvSpPr/>
          <p:nvPr/>
        </p:nvSpPr>
        <p:spPr>
          <a:xfrm>
            <a:off x="261931" y="699856"/>
            <a:ext cx="2340000" cy="360000"/>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marL="135735" indent="-135735" algn="ctr"/>
            <a:r>
              <a:rPr lang="ja-JP" altLang="en-US" sz="1400" b="1" dirty="0">
                <a:latin typeface="Meiryo UI" panose="020B0604030504040204" pitchFamily="50" charset="-128"/>
                <a:ea typeface="Meiryo UI" panose="020B0604030504040204" pitchFamily="50" charset="-128"/>
              </a:rPr>
              <a:t>財政調整事業の必要性</a:t>
            </a:r>
            <a:endParaRPr kumimoji="1" lang="ja-JP" altLang="en-US" sz="1400"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256262" y="3812464"/>
            <a:ext cx="2628000" cy="307777"/>
          </a:xfrm>
          <a:prstGeom prst="rect">
            <a:avLst/>
          </a:prstGeom>
          <a:noFill/>
        </p:spPr>
        <p:txBody>
          <a:bodyPr wrap="square" rtlCol="0" anchor="ctr">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財政調整</a:t>
            </a:r>
            <a:r>
              <a:rPr lang="ja-JP" altLang="en-US" sz="1400" b="1" dirty="0">
                <a:latin typeface="Meiryo UI" panose="020B0604030504040204" pitchFamily="50" charset="-128"/>
                <a:ea typeface="Meiryo UI" panose="020B0604030504040204" pitchFamily="50" charset="-128"/>
              </a:rPr>
              <a:t>事業の類型化</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256262" y="1282888"/>
            <a:ext cx="2628000" cy="288000"/>
          </a:xfrm>
          <a:prstGeom prst="rect">
            <a:avLst/>
          </a:prstGeom>
          <a:noFill/>
        </p:spPr>
        <p:txBody>
          <a:bodyPr wrap="square" rtlCol="0" anchor="ctr">
            <a:spAutoFit/>
          </a:bodyPr>
          <a:lstStyle/>
          <a:p>
            <a:r>
              <a:rPr kumimoji="1"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事業の基本的な考え方</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84862" y="1570888"/>
            <a:ext cx="8645669" cy="2031325"/>
          </a:xfrm>
          <a:prstGeom prst="rect">
            <a:avLst/>
          </a:prstGeom>
          <a:noFill/>
        </p:spPr>
        <p:txBody>
          <a:bodyPr wrap="square" rtlCol="0">
            <a:spAutoFit/>
          </a:bodyPr>
          <a:lstStyle/>
          <a:p>
            <a:r>
              <a:rPr lang="ja-JP" altLang="en-US" sz="1400" dirty="0"/>
              <a:t>　令和６年度の保険料完全</a:t>
            </a:r>
            <a:r>
              <a:rPr lang="ja-JP" altLang="en-US" sz="1400" dirty="0" smtClean="0"/>
              <a:t>統一後は、</a:t>
            </a:r>
            <a:r>
              <a:rPr lang="ja-JP" altLang="en-US" sz="1400" dirty="0"/>
              <a:t>各市町村において、保険料の激変緩和措置や市町村独自の保険料減免等は行わないことから、市町村において確保すべき財源規模が縮小する。</a:t>
            </a:r>
            <a:endParaRPr lang="en-US" altLang="ja-JP" sz="1400" dirty="0"/>
          </a:p>
          <a:p>
            <a:r>
              <a:rPr lang="ja-JP" altLang="en-US" sz="1400" dirty="0"/>
              <a:t>　一方で、超高齢社会の進展や医療の高度化による医療費の増嵩傾向が続く中、保険料の上昇が今後も続くと見込まれる状況から、国民健康保険制度の枠組みの中において、限られた財源を有効活用し</a:t>
            </a:r>
            <a:r>
              <a:rPr lang="ja-JP" altLang="en-US" sz="1400" dirty="0" smtClean="0"/>
              <a:t>、府内統一</a:t>
            </a:r>
            <a:r>
              <a:rPr lang="ja-JP" altLang="en-US" sz="1400" dirty="0"/>
              <a:t>保険料の抑制・平準化を図っていくこと</a:t>
            </a:r>
            <a:r>
              <a:rPr lang="ja-JP" altLang="en-US" sz="1400" dirty="0" smtClean="0"/>
              <a:t>が必要である</a:t>
            </a:r>
            <a:r>
              <a:rPr lang="ja-JP" altLang="en-US" sz="1400" dirty="0"/>
              <a:t>。</a:t>
            </a:r>
            <a:endParaRPr lang="en-US" altLang="ja-JP" sz="1400" dirty="0"/>
          </a:p>
          <a:p>
            <a:r>
              <a:rPr lang="ja-JP" altLang="en-US" sz="1400" dirty="0"/>
              <a:t>　こうした状況を踏まえ、</a:t>
            </a:r>
            <a:r>
              <a:rPr lang="ja-JP" altLang="en-US" sz="1400" dirty="0" smtClean="0"/>
              <a:t>①これまでの各市町村</a:t>
            </a:r>
            <a:r>
              <a:rPr lang="ja-JP" altLang="en-US" sz="1400" dirty="0"/>
              <a:t>の激変緩和措置を補う</a:t>
            </a:r>
            <a:r>
              <a:rPr lang="ja-JP" altLang="en-US" sz="1400" dirty="0" smtClean="0"/>
              <a:t>仕組みや②府</a:t>
            </a:r>
            <a:r>
              <a:rPr lang="ja-JP" altLang="en-US" sz="1400" dirty="0"/>
              <a:t>と市町村の国民健康保険特別会計における財源配分等の</a:t>
            </a:r>
            <a:r>
              <a:rPr lang="ja-JP" altLang="en-US" sz="1400" dirty="0" smtClean="0"/>
              <a:t>見直し、 ③府</a:t>
            </a:r>
            <a:r>
              <a:rPr lang="ja-JP" altLang="en-US" sz="1400" dirty="0"/>
              <a:t>財政安定化基金に付与された財政調整機能の</a:t>
            </a:r>
            <a:r>
              <a:rPr lang="ja-JP" altLang="en-US" sz="1400" dirty="0" smtClean="0"/>
              <a:t>活用による平準化と</a:t>
            </a:r>
            <a:r>
              <a:rPr lang="ja-JP" altLang="en-US" sz="1400" dirty="0"/>
              <a:t>いった、府内統一保険料の抑制・平準化のための財政調整事業の枠組みを構築し</a:t>
            </a:r>
            <a:r>
              <a:rPr lang="ja-JP" altLang="en-US" sz="1400" dirty="0" smtClean="0"/>
              <a:t>、被保険者の負担軽減及び令和</a:t>
            </a:r>
            <a:r>
              <a:rPr lang="ja-JP" altLang="en-US" sz="1400" dirty="0"/>
              <a:t>６年度の保険料完全</a:t>
            </a:r>
            <a:r>
              <a:rPr lang="ja-JP" altLang="en-US" sz="1400" dirty="0" smtClean="0"/>
              <a:t>統一後の国民健康保険の安定的な財政運営の確保を図る</a:t>
            </a:r>
            <a:r>
              <a:rPr lang="ja-JP" altLang="en-US" sz="1400" dirty="0"/>
              <a:t>。</a:t>
            </a:r>
            <a:endParaRPr lang="en-US" altLang="ja-JP" sz="1400" dirty="0"/>
          </a:p>
        </p:txBody>
      </p:sp>
      <p:graphicFrame>
        <p:nvGraphicFramePr>
          <p:cNvPr id="7" name="図表 6"/>
          <p:cNvGraphicFramePr/>
          <p:nvPr>
            <p:extLst>
              <p:ext uri="{D42A27DB-BD31-4B8C-83A1-F6EECF244321}">
                <p14:modId xmlns:p14="http://schemas.microsoft.com/office/powerpoint/2010/main" val="72115628"/>
              </p:ext>
            </p:extLst>
          </p:nvPr>
        </p:nvGraphicFramePr>
        <p:xfrm>
          <a:off x="350437" y="4125349"/>
          <a:ext cx="8462987" cy="24771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0175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0" y="533"/>
            <a:ext cx="9144000" cy="540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財政調整事業の検討結果について</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9050" y="446528"/>
            <a:ext cx="9125763" cy="338554"/>
          </a:xfrm>
          <a:prstGeom prst="rect">
            <a:avLst/>
          </a:prstGeom>
        </p:spPr>
        <p:txBody>
          <a:bodyPr wrap="square">
            <a:spAutoFit/>
          </a:bodyPr>
          <a:lstStyle/>
          <a:p>
            <a:pPr algn="ctr"/>
            <a:endParaRPr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591C9422-0FC4-B736-F4B4-71618BF0D8AA}"/>
              </a:ext>
            </a:extLst>
          </p:cNvPr>
          <p:cNvSpPr txBox="1"/>
          <p:nvPr/>
        </p:nvSpPr>
        <p:spPr>
          <a:xfrm>
            <a:off x="162000" y="1192443"/>
            <a:ext cx="8820000" cy="5580000"/>
          </a:xfrm>
          <a:prstGeom prst="rect">
            <a:avLst/>
          </a:prstGeom>
          <a:ln w="28575">
            <a:solidFill>
              <a:schemeClr val="accent6"/>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p:txBody>
      </p:sp>
      <p:sp>
        <p:nvSpPr>
          <p:cNvPr id="6" name="角丸四角形 15">
            <a:extLst>
              <a:ext uri="{FF2B5EF4-FFF2-40B4-BE49-F238E27FC236}">
                <a16:creationId xmlns:a16="http://schemas.microsoft.com/office/drawing/2014/main" id="{8FAA0B41-5534-A2D2-D8A4-3C88096475AA}"/>
              </a:ext>
            </a:extLst>
          </p:cNvPr>
          <p:cNvSpPr/>
          <p:nvPr/>
        </p:nvSpPr>
        <p:spPr>
          <a:xfrm>
            <a:off x="261931" y="699856"/>
            <a:ext cx="3132000" cy="360000"/>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marL="135735" indent="-135735" algn="ctr"/>
            <a:r>
              <a:rPr lang="ja-JP" altLang="en-US" sz="1400" b="1" dirty="0">
                <a:latin typeface="Meiryo UI" panose="020B0604030504040204" pitchFamily="50" charset="-128"/>
                <a:ea typeface="Meiryo UI" panose="020B0604030504040204" pitchFamily="50" charset="-128"/>
              </a:rPr>
              <a:t>① 事業費納付金を通じた保険料抑制</a:t>
            </a:r>
            <a:endParaRPr kumimoji="1" lang="ja-JP" altLang="en-US" sz="1400"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389379418"/>
              </p:ext>
            </p:extLst>
          </p:nvPr>
        </p:nvGraphicFramePr>
        <p:xfrm>
          <a:off x="261931" y="3517563"/>
          <a:ext cx="8632903" cy="3153355"/>
        </p:xfrm>
        <a:graphic>
          <a:graphicData uri="http://schemas.openxmlformats.org/drawingml/2006/table">
            <a:tbl>
              <a:tblPr firstRow="1" bandRow="1">
                <a:tableStyleId>{93296810-A885-4BE3-A3E7-6D5BEEA58F35}</a:tableStyleId>
              </a:tblPr>
              <a:tblGrid>
                <a:gridCol w="2661812">
                  <a:extLst>
                    <a:ext uri="{9D8B030D-6E8A-4147-A177-3AD203B41FA5}">
                      <a16:colId xmlns:a16="http://schemas.microsoft.com/office/drawing/2014/main" val="3968011199"/>
                    </a:ext>
                  </a:extLst>
                </a:gridCol>
                <a:gridCol w="5971091">
                  <a:extLst>
                    <a:ext uri="{9D8B030D-6E8A-4147-A177-3AD203B41FA5}">
                      <a16:colId xmlns:a16="http://schemas.microsoft.com/office/drawing/2014/main" val="1626585118"/>
                    </a:ext>
                  </a:extLst>
                </a:gridCol>
              </a:tblGrid>
              <a:tr h="291869">
                <a:tc>
                  <a:txBody>
                    <a:bodyPr/>
                    <a:lstStyle/>
                    <a:p>
                      <a:pPr algn="ctr"/>
                      <a:r>
                        <a:rPr kumimoji="1" lang="ja-JP" altLang="en-US" sz="1400" dirty="0">
                          <a:latin typeface="Meiryo UI" panose="020B0604030504040204" pitchFamily="50" charset="-128"/>
                          <a:ea typeface="Meiryo UI" panose="020B0604030504040204" pitchFamily="50" charset="-128"/>
                        </a:rPr>
                        <a:t>項　目</a:t>
                      </a:r>
                    </a:p>
                  </a:txBody>
                  <a:tcPr anchor="ct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内　容</a:t>
                      </a:r>
                    </a:p>
                  </a:txBody>
                  <a:tcPr anchor="ctr"/>
                </a:tc>
                <a:extLst>
                  <a:ext uri="{0D108BD9-81ED-4DB2-BD59-A6C34878D82A}">
                    <a16:rowId xmlns:a16="http://schemas.microsoft.com/office/drawing/2014/main" val="4081501529"/>
                  </a:ext>
                </a:extLst>
              </a:tr>
              <a:tr h="993673">
                <a:tc>
                  <a:txBody>
                    <a:bodyPr/>
                    <a:lstStyle/>
                    <a:p>
                      <a:r>
                        <a:rPr lang="ja-JP" altLang="en-US" sz="1400" dirty="0">
                          <a:latin typeface="Meiryo UI" panose="020B0604030504040204" pitchFamily="50" charset="-128"/>
                          <a:ea typeface="Meiryo UI" panose="020B0604030504040204" pitchFamily="50" charset="-128"/>
                        </a:rPr>
                        <a:t>①　納付方法</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・公平性</a:t>
                      </a:r>
                      <a:r>
                        <a:rPr lang="ja-JP" altLang="en-US" sz="1400" dirty="0">
                          <a:solidFill>
                            <a:schemeClr val="tx1"/>
                          </a:solidFill>
                          <a:latin typeface="Meiryo UI" panose="020B0604030504040204" pitchFamily="50" charset="-128"/>
                          <a:ea typeface="Meiryo UI" panose="020B0604030504040204" pitchFamily="50" charset="-128"/>
                        </a:rPr>
                        <a:t>の観点から、</a:t>
                      </a:r>
                      <a:r>
                        <a:rPr lang="ja-JP" altLang="en-US" sz="1400" u="none" kern="100" dirty="0">
                          <a:solidFill>
                            <a:schemeClr val="tx1"/>
                          </a:solidFill>
                          <a:effectLst/>
                          <a:latin typeface="Meiryo UI" panose="020B0604030504040204" pitchFamily="50" charset="-128"/>
                          <a:ea typeface="Meiryo UI" panose="020B0604030504040204" pitchFamily="50" charset="-128"/>
                        </a:rPr>
                        <a:t>市町村の</a:t>
                      </a:r>
                      <a:r>
                        <a:rPr lang="ja-JP" altLang="en-US" sz="1400" u="sng" kern="100" dirty="0">
                          <a:solidFill>
                            <a:schemeClr val="tx1"/>
                          </a:solidFill>
                          <a:effectLst/>
                          <a:latin typeface="Meiryo UI" panose="020B0604030504040204" pitchFamily="50" charset="-128"/>
                          <a:ea typeface="Meiryo UI" panose="020B0604030504040204" pitchFamily="50" charset="-128"/>
                        </a:rPr>
                        <a:t>被保険者１人あたり額</a:t>
                      </a:r>
                      <a:r>
                        <a:rPr lang="ja-JP" altLang="en-US" sz="1400" u="none" kern="100" dirty="0">
                          <a:solidFill>
                            <a:schemeClr val="tx1"/>
                          </a:solidFill>
                          <a:effectLst/>
                          <a:latin typeface="Meiryo UI" panose="020B0604030504040204" pitchFamily="50" charset="-128"/>
                          <a:ea typeface="Meiryo UI" panose="020B0604030504040204" pitchFamily="50" charset="-128"/>
                        </a:rPr>
                        <a:t>を納付額の算出根拠として設定し、事業費納付金の一部と</a:t>
                      </a:r>
                      <a:r>
                        <a:rPr lang="ja-JP" altLang="en-US" sz="1400" u="none" kern="100" dirty="0" smtClean="0">
                          <a:solidFill>
                            <a:schemeClr val="tx1"/>
                          </a:solidFill>
                          <a:effectLst/>
                          <a:latin typeface="Meiryo UI" panose="020B0604030504040204" pitchFamily="50" charset="-128"/>
                          <a:ea typeface="Meiryo UI" panose="020B0604030504040204" pitchFamily="50" charset="-128"/>
                        </a:rPr>
                        <a:t>して納付。</a:t>
                      </a:r>
                      <a:endParaRPr lang="en-US" altLang="ja-JP" sz="1400" u="none" kern="100"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年度における納付方法</a:t>
                      </a:r>
                      <a:r>
                        <a:rPr lang="en-US" altLang="ja-JP"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　要調整団体も含め納付可能な３年分割（令和６～８年度）により納付</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rPr>
                        <a:t>R6</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681</a:t>
                      </a:r>
                      <a:r>
                        <a:rPr kumimoji="1" lang="ja-JP" altLang="en-US" sz="1400" dirty="0" smtClean="0">
                          <a:solidFill>
                            <a:schemeClr val="tx1"/>
                          </a:solidFill>
                          <a:latin typeface="Meiryo UI" panose="020B0604030504040204" pitchFamily="50" charset="-128"/>
                          <a:ea typeface="Meiryo UI" panose="020B0604030504040204" pitchFamily="50" charset="-128"/>
                        </a:rPr>
                        <a:t>円</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人　</a:t>
                      </a:r>
                      <a:r>
                        <a:rPr kumimoji="1" lang="en-US" altLang="ja-JP" sz="1400" dirty="0" smtClean="0">
                          <a:solidFill>
                            <a:schemeClr val="tx1"/>
                          </a:solidFill>
                          <a:latin typeface="Meiryo UI" panose="020B0604030504040204" pitchFamily="50" charset="-128"/>
                          <a:ea typeface="Meiryo UI" panose="020B0604030504040204" pitchFamily="50" charset="-128"/>
                        </a:rPr>
                        <a:t>R7</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680</a:t>
                      </a:r>
                      <a:r>
                        <a:rPr kumimoji="1" lang="ja-JP" altLang="en-US" sz="1400" dirty="0" smtClean="0">
                          <a:solidFill>
                            <a:schemeClr val="tx1"/>
                          </a:solidFill>
                          <a:latin typeface="Meiryo UI" panose="020B0604030504040204" pitchFamily="50" charset="-128"/>
                          <a:ea typeface="Meiryo UI" panose="020B0604030504040204" pitchFamily="50" charset="-128"/>
                        </a:rPr>
                        <a:t>円</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人　</a:t>
                      </a:r>
                      <a:r>
                        <a:rPr kumimoji="1" lang="en-US" altLang="ja-JP" sz="1400" dirty="0" smtClean="0">
                          <a:solidFill>
                            <a:schemeClr val="tx1"/>
                          </a:solidFill>
                          <a:latin typeface="Meiryo UI" panose="020B0604030504040204" pitchFamily="50" charset="-128"/>
                          <a:ea typeface="Meiryo UI" panose="020B0604030504040204" pitchFamily="50" charset="-128"/>
                        </a:rPr>
                        <a:t>R8</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680</a:t>
                      </a:r>
                      <a:r>
                        <a:rPr kumimoji="1" lang="ja-JP" altLang="en-US" sz="1400" dirty="0" smtClean="0">
                          <a:solidFill>
                            <a:schemeClr val="tx1"/>
                          </a:solidFill>
                          <a:latin typeface="Meiryo UI" panose="020B0604030504040204" pitchFamily="50" charset="-128"/>
                          <a:ea typeface="Meiryo UI" panose="020B0604030504040204" pitchFamily="50" charset="-128"/>
                        </a:rPr>
                        <a:t>円</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val="3901020548"/>
                  </a:ext>
                </a:extLst>
              </a:tr>
              <a:tr h="904795">
                <a:tc>
                  <a:txBody>
                    <a:bodyPr/>
                    <a:lstStyle/>
                    <a:p>
                      <a:r>
                        <a:rPr lang="ja-JP" altLang="en-US" sz="1400" dirty="0">
                          <a:solidFill>
                            <a:schemeClr val="tx1"/>
                          </a:solidFill>
                          <a:latin typeface="Meiryo UI" panose="020B0604030504040204" pitchFamily="50" charset="-128"/>
                          <a:ea typeface="Meiryo UI" panose="020B0604030504040204" pitchFamily="50" charset="-128"/>
                        </a:rPr>
                        <a:t>②　抑制効果額（１人あたり額）</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・公費</a:t>
                      </a:r>
                      <a:r>
                        <a:rPr kumimoji="1" lang="ja-JP" altLang="en-US" sz="1400" dirty="0">
                          <a:solidFill>
                            <a:schemeClr val="tx1"/>
                          </a:solidFill>
                          <a:latin typeface="Meiryo UI" panose="020B0604030504040204" pitchFamily="50" charset="-128"/>
                          <a:ea typeface="Meiryo UI" panose="020B0604030504040204" pitchFamily="50" charset="-128"/>
                        </a:rPr>
                        <a:t>の年度間の変動幅を参考として、「１人あたり額」を</a:t>
                      </a:r>
                      <a:r>
                        <a:rPr kumimoji="1" lang="ja-JP" altLang="en-US" sz="1400" dirty="0" smtClean="0">
                          <a:solidFill>
                            <a:schemeClr val="tx1"/>
                          </a:solidFill>
                          <a:latin typeface="Meiryo UI" panose="020B0604030504040204" pitchFamily="50" charset="-128"/>
                          <a:ea typeface="Meiryo UI" panose="020B0604030504040204" pitchFamily="50" charset="-128"/>
                        </a:rPr>
                        <a:t>算出。</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・１人</a:t>
                      </a:r>
                      <a:r>
                        <a:rPr kumimoji="1" lang="ja-JP" altLang="en-US" sz="1400" dirty="0">
                          <a:solidFill>
                            <a:schemeClr val="tx1"/>
                          </a:solidFill>
                          <a:latin typeface="Meiryo UI" panose="020B0604030504040204" pitchFamily="50" charset="-128"/>
                          <a:ea typeface="Meiryo UI" panose="020B0604030504040204" pitchFamily="50" charset="-128"/>
                        </a:rPr>
                        <a:t>あたり保険給付費・１人あたり後期高齢者支援金・１人あたり介護納付金」に占める「１人あたり普通調整交付金」の割合の直近３ヶ年平均値と最低値の差を「１人あたり額」として</a:t>
                      </a:r>
                      <a:r>
                        <a:rPr kumimoji="1" lang="ja-JP" altLang="en-US" sz="1400" dirty="0" smtClean="0">
                          <a:solidFill>
                            <a:schemeClr val="tx1"/>
                          </a:solidFill>
                          <a:latin typeface="Meiryo UI" panose="020B0604030504040204" pitchFamily="50" charset="-128"/>
                          <a:ea typeface="Meiryo UI" panose="020B0604030504040204" pitchFamily="50" charset="-128"/>
                        </a:rPr>
                        <a:t>設定。</a:t>
                      </a:r>
                      <a:r>
                        <a:rPr kumimoji="1" lang="ja-JP" altLang="en-US" sz="1400" dirty="0">
                          <a:solidFill>
                            <a:schemeClr val="tx1"/>
                          </a:solidFill>
                          <a:latin typeface="Meiryo UI" panose="020B0604030504040204" pitchFamily="50" charset="-128"/>
                          <a:ea typeface="Meiryo UI" panose="020B0604030504040204" pitchFamily="50" charset="-128"/>
                        </a:rPr>
                        <a:t>（令和３～５年度ベース：</a:t>
                      </a:r>
                      <a:r>
                        <a:rPr kumimoji="1" lang="en-US" altLang="ja-JP" sz="1400" dirty="0">
                          <a:solidFill>
                            <a:schemeClr val="tx1"/>
                          </a:solidFill>
                          <a:latin typeface="Meiryo UI" panose="020B0604030504040204" pitchFamily="50" charset="-128"/>
                          <a:ea typeface="Meiryo UI" panose="020B0604030504040204" pitchFamily="50" charset="-128"/>
                        </a:rPr>
                        <a:t>2,041</a:t>
                      </a:r>
                      <a:r>
                        <a:rPr kumimoji="1" lang="ja-JP" altLang="en-US" sz="1400" dirty="0">
                          <a:solidFill>
                            <a:schemeClr val="tx1"/>
                          </a:solidFill>
                          <a:latin typeface="Meiryo UI" panose="020B0604030504040204" pitchFamily="50" charset="-128"/>
                          <a:ea typeface="Meiryo UI" panose="020B0604030504040204" pitchFamily="50" charset="-128"/>
                        </a:rPr>
                        <a:t>円</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27658367"/>
                  </a:ext>
                </a:extLst>
              </a:tr>
              <a:tr h="745435">
                <a:tc>
                  <a:txBody>
                    <a:bodyPr/>
                    <a:lstStyle/>
                    <a:p>
                      <a:r>
                        <a:rPr lang="ja-JP" altLang="en-US" sz="1400" dirty="0" smtClean="0">
                          <a:solidFill>
                            <a:schemeClr val="tx1"/>
                          </a:solidFill>
                          <a:latin typeface="Meiryo UI" panose="020B0604030504040204" pitchFamily="50" charset="-128"/>
                          <a:ea typeface="Meiryo UI" panose="020B0604030504040204" pitchFamily="50" charset="-128"/>
                        </a:rPr>
                        <a:t>③</a:t>
                      </a:r>
                      <a:r>
                        <a:rPr lang="ja-JP" altLang="en-US" sz="1400" dirty="0">
                          <a:solidFill>
                            <a:schemeClr val="tx1"/>
                          </a:solidFill>
                          <a:latin typeface="Meiryo UI" panose="020B0604030504040204" pitchFamily="50" charset="-128"/>
                          <a:ea typeface="Meiryo UI" panose="020B0604030504040204" pitchFamily="50" charset="-128"/>
                        </a:rPr>
                        <a:t>　今後の事業実施</a:t>
                      </a:r>
                      <a:r>
                        <a:rPr lang="ja-JP" altLang="en-US" sz="1400" dirty="0" smtClean="0">
                          <a:solidFill>
                            <a:schemeClr val="tx1"/>
                          </a:solidFill>
                          <a:latin typeface="Meiryo UI" panose="020B0604030504040204" pitchFamily="50" charset="-128"/>
                          <a:ea typeface="Meiryo UI" panose="020B0604030504040204" pitchFamily="50" charset="-128"/>
                        </a:rPr>
                        <a:t>の考え方</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・保険料</a:t>
                      </a:r>
                      <a:r>
                        <a:rPr kumimoji="1" lang="ja-JP" altLang="en-US" sz="1400" dirty="0">
                          <a:solidFill>
                            <a:schemeClr val="tx1"/>
                          </a:solidFill>
                          <a:latin typeface="Meiryo UI" panose="020B0604030504040204" pitchFamily="50" charset="-128"/>
                          <a:ea typeface="Meiryo UI" panose="020B0604030504040204" pitchFamily="50" charset="-128"/>
                        </a:rPr>
                        <a:t>完全統一後の市町村国民健康保険特別会計の財政状況を踏まえ、実施の可否及び１人あたり保険料抑制額を</a:t>
                      </a:r>
                      <a:r>
                        <a:rPr kumimoji="1" lang="ja-JP" altLang="en-US" sz="1400" dirty="0" smtClean="0">
                          <a:solidFill>
                            <a:schemeClr val="tx1"/>
                          </a:solidFill>
                          <a:latin typeface="Meiryo UI" panose="020B0604030504040204" pitchFamily="50" charset="-128"/>
                          <a:ea typeface="Meiryo UI" panose="020B0604030504040204" pitchFamily="50" charset="-128"/>
                        </a:rPr>
                        <a:t>決定。</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3379161"/>
                  </a:ext>
                </a:extLst>
              </a:tr>
            </a:tbl>
          </a:graphicData>
        </a:graphic>
      </p:graphicFrame>
      <p:sp>
        <p:nvSpPr>
          <p:cNvPr id="8" name="テキスト ボックス 7"/>
          <p:cNvSpPr txBox="1"/>
          <p:nvPr/>
        </p:nvSpPr>
        <p:spPr>
          <a:xfrm>
            <a:off x="161999" y="3184673"/>
            <a:ext cx="2628000" cy="307777"/>
          </a:xfrm>
          <a:prstGeom prst="rect">
            <a:avLst/>
          </a:prstGeom>
          <a:noFill/>
        </p:spPr>
        <p:txBody>
          <a:bodyPr wrap="square" rtlCol="0" anchor="ctr">
            <a:spAutoFit/>
          </a:bodyPr>
          <a:lstStyle/>
          <a:p>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検討結果</a:t>
            </a:r>
            <a:r>
              <a:rPr kumimoji="1" lang="en-US" altLang="ja-JP"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88933" y="1271830"/>
            <a:ext cx="2628000" cy="307777"/>
          </a:xfrm>
          <a:prstGeom prst="rect">
            <a:avLst/>
          </a:prstGeom>
          <a:noFill/>
        </p:spPr>
        <p:txBody>
          <a:bodyPr wrap="square" rtlCol="0" anchor="ctr">
            <a:spAutoFit/>
          </a:bodyPr>
          <a:lstStyle/>
          <a:p>
            <a:r>
              <a:rPr kumimoji="1"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基本的</a:t>
            </a:r>
            <a:r>
              <a:rPr lang="ja-JP" altLang="en-US" sz="1400" b="1" dirty="0">
                <a:latin typeface="Meiryo UI" panose="020B0604030504040204" pitchFamily="50" charset="-128"/>
                <a:ea typeface="Meiryo UI" panose="020B0604030504040204" pitchFamily="50" charset="-128"/>
              </a:rPr>
              <a:t>な考え方</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49165" y="1574759"/>
            <a:ext cx="8645669" cy="1631216"/>
          </a:xfrm>
          <a:prstGeom prst="rect">
            <a:avLst/>
          </a:prstGeom>
          <a:noFill/>
        </p:spPr>
        <p:txBody>
          <a:bodyPr wrap="square" rtlCol="0">
            <a:spAutoFit/>
          </a:bodyPr>
          <a:lstStyle/>
          <a:p>
            <a:pPr>
              <a:lnSpc>
                <a:spcPts val="2000"/>
              </a:lnSpc>
            </a:pPr>
            <a:r>
              <a:rPr lang="ja-JP" altLang="en-US" sz="1400" dirty="0">
                <a:latin typeface="+mn-ea"/>
              </a:rPr>
              <a:t>　令和６年度の保険料完全統一後は、各市町村単位での保険料抑制ができなくなることを踏まえ、市町村国民健康保険特別会計</a:t>
            </a:r>
            <a:r>
              <a:rPr lang="ja-JP" altLang="en-US" sz="1400" dirty="0" smtClean="0">
                <a:latin typeface="+mn-ea"/>
              </a:rPr>
              <a:t>の財源を一部活用することにより、府内</a:t>
            </a:r>
            <a:r>
              <a:rPr lang="ja-JP" altLang="en-US" sz="1400" dirty="0">
                <a:latin typeface="+mn-ea"/>
              </a:rPr>
              <a:t>統一保険料抑制の仕組みを構築する。</a:t>
            </a:r>
            <a:endParaRPr lang="en-US" altLang="ja-JP" sz="1400" dirty="0">
              <a:latin typeface="+mn-ea"/>
            </a:endParaRPr>
          </a:p>
          <a:p>
            <a:pPr>
              <a:lnSpc>
                <a:spcPts val="2000"/>
              </a:lnSpc>
            </a:pPr>
            <a:r>
              <a:rPr lang="ja-JP" altLang="en-US" sz="1400" dirty="0">
                <a:latin typeface="+mn-ea"/>
              </a:rPr>
              <a:t>　具体的には、１人あたり保険料抑制額を定め、当該抑制額に各市町村の被保険者数を乗じた額を事業費納付金として府に納付することで、府内統一保険料を抑制するスキームとし、１人あたり保険料抑制額については</a:t>
            </a:r>
            <a:r>
              <a:rPr lang="ja-JP" altLang="en-US" sz="1400" dirty="0" smtClean="0">
                <a:latin typeface="+mn-ea"/>
              </a:rPr>
              <a:t>、公平性の観点も踏まえ、全市</a:t>
            </a:r>
            <a:r>
              <a:rPr lang="ja-JP" altLang="en-US" sz="1400" dirty="0">
                <a:latin typeface="+mn-ea"/>
              </a:rPr>
              <a:t>町村が負担可能な範囲であることを前提として、実施の可否も</a:t>
            </a:r>
            <a:r>
              <a:rPr lang="ja-JP" altLang="en-US" sz="1400" dirty="0" smtClean="0">
                <a:latin typeface="+mn-ea"/>
              </a:rPr>
              <a:t>含めて、広域化調整会議における協議により決定する。</a:t>
            </a:r>
            <a:endParaRPr lang="ja-JP" altLang="en-US" sz="1400" dirty="0">
              <a:latin typeface="+mn-ea"/>
            </a:endParaRPr>
          </a:p>
        </p:txBody>
      </p:sp>
      <p:sp>
        <p:nvSpPr>
          <p:cNvPr id="11" name="正方形/長方形 10"/>
          <p:cNvSpPr/>
          <p:nvPr/>
        </p:nvSpPr>
        <p:spPr>
          <a:xfrm>
            <a:off x="8039877" y="32716"/>
            <a:ext cx="1080000" cy="468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資料</a:t>
            </a:r>
            <a:r>
              <a:rPr lang="en-US" altLang="ja-JP" sz="1400" b="1" dirty="0" smtClean="0">
                <a:solidFill>
                  <a:schemeClr val="tx1"/>
                </a:solidFill>
                <a:latin typeface="Meiryo UI" panose="020B0604030504040204" pitchFamily="50" charset="-128"/>
                <a:ea typeface="Meiryo UI" panose="020B0604030504040204" pitchFamily="50" charset="-128"/>
              </a:rPr>
              <a:t>6</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600" b="1" dirty="0" smtClean="0">
                <a:solidFill>
                  <a:schemeClr val="tx1"/>
                </a:solidFill>
                <a:latin typeface="Meiryo UI" panose="020B0604030504040204" pitchFamily="50" charset="-128"/>
                <a:ea typeface="Meiryo UI" panose="020B0604030504040204" pitchFamily="50" charset="-128"/>
              </a:rPr>
              <a:t>第</a:t>
            </a:r>
            <a:r>
              <a:rPr lang="en-US" altLang="ja-JP" sz="600" b="1" dirty="0" smtClean="0">
                <a:solidFill>
                  <a:schemeClr val="tx1"/>
                </a:solidFill>
                <a:latin typeface="Meiryo UI" panose="020B0604030504040204" pitchFamily="50" charset="-128"/>
                <a:ea typeface="Meiryo UI" panose="020B0604030504040204" pitchFamily="50" charset="-128"/>
              </a:rPr>
              <a:t>85</a:t>
            </a:r>
            <a:r>
              <a:rPr lang="ja-JP" altLang="en-US" sz="600" b="1" dirty="0" smtClean="0">
                <a:solidFill>
                  <a:schemeClr val="tx1"/>
                </a:solidFill>
                <a:latin typeface="Meiryo UI" panose="020B0604030504040204" pitchFamily="50" charset="-128"/>
                <a:ea typeface="Meiryo UI" panose="020B0604030504040204" pitchFamily="50" charset="-128"/>
              </a:rPr>
              <a:t>回財政運営検討</a:t>
            </a:r>
            <a:r>
              <a:rPr lang="en-US" altLang="ja-JP" sz="600" b="1" dirty="0" smtClean="0">
                <a:solidFill>
                  <a:schemeClr val="tx1"/>
                </a:solidFill>
                <a:latin typeface="Meiryo UI" panose="020B0604030504040204" pitchFamily="50" charset="-128"/>
                <a:ea typeface="Meiryo UI" panose="020B0604030504040204" pitchFamily="50" charset="-128"/>
              </a:rPr>
              <a:t>WG</a:t>
            </a:r>
          </a:p>
          <a:p>
            <a:pPr algn="ctr"/>
            <a:r>
              <a:rPr kumimoji="1" lang="ja-JP" altLang="en-US" sz="600" b="1" dirty="0" smtClean="0">
                <a:solidFill>
                  <a:schemeClr val="tx1"/>
                </a:solidFill>
                <a:latin typeface="Meiryo UI" panose="020B0604030504040204" pitchFamily="50" charset="-128"/>
                <a:ea typeface="Meiryo UI" panose="020B0604030504040204" pitchFamily="50" charset="-128"/>
              </a:rPr>
              <a:t>資料７</a:t>
            </a:r>
            <a:r>
              <a:rPr kumimoji="1" lang="en-US" altLang="ja-JP" sz="600" b="1" dirty="0" smtClean="0">
                <a:solidFill>
                  <a:schemeClr val="tx1"/>
                </a:solidFill>
                <a:latin typeface="Meiryo UI" panose="020B0604030504040204" pitchFamily="50" charset="-128"/>
                <a:ea typeface="Meiryo UI" panose="020B0604030504040204" pitchFamily="50" charset="-128"/>
              </a:rPr>
              <a:t>-</a:t>
            </a:r>
            <a:r>
              <a:rPr kumimoji="1" lang="ja-JP" altLang="en-US" sz="600" b="1" dirty="0" smtClean="0">
                <a:solidFill>
                  <a:schemeClr val="tx1"/>
                </a:solidFill>
                <a:latin typeface="Meiryo UI" panose="020B0604030504040204" pitchFamily="50" charset="-128"/>
                <a:ea typeface="Meiryo UI" panose="020B0604030504040204" pitchFamily="50" charset="-128"/>
              </a:rPr>
              <a:t>１</a:t>
            </a:r>
            <a:endParaRPr kumimoji="1" lang="ja-JP" altLang="en-US" sz="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74335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0" y="533"/>
            <a:ext cx="9144000" cy="540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財政調整事業の検討結果について</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9050" y="446528"/>
            <a:ext cx="9125763" cy="338554"/>
          </a:xfrm>
          <a:prstGeom prst="rect">
            <a:avLst/>
          </a:prstGeom>
        </p:spPr>
        <p:txBody>
          <a:bodyPr wrap="square">
            <a:spAutoFit/>
          </a:bodyPr>
          <a:lstStyle/>
          <a:p>
            <a:pPr algn="ctr"/>
            <a:endParaRPr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9763246" y="6097296"/>
            <a:ext cx="1584176" cy="623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15">
            <a:extLst>
              <a:ext uri="{FF2B5EF4-FFF2-40B4-BE49-F238E27FC236}">
                <a16:creationId xmlns:a16="http://schemas.microsoft.com/office/drawing/2014/main" id="{5C9D72DB-6DD3-A163-1303-F9918F91D2C5}"/>
              </a:ext>
            </a:extLst>
          </p:cNvPr>
          <p:cNvSpPr/>
          <p:nvPr/>
        </p:nvSpPr>
        <p:spPr>
          <a:xfrm>
            <a:off x="171931" y="636409"/>
            <a:ext cx="4140000" cy="360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lvl="0" algn="ctr"/>
            <a:r>
              <a:rPr lang="ja-JP" altLang="en-US" sz="1400" b="1" dirty="0">
                <a:latin typeface="Meiryo UI" panose="020B0604030504040204" pitchFamily="50" charset="-128"/>
                <a:ea typeface="Meiryo UI" panose="020B0604030504040204" pitchFamily="50" charset="-128"/>
              </a:rPr>
              <a:t>② 財源</a:t>
            </a:r>
            <a:r>
              <a:rPr lang="ja-JP" altLang="en-US" sz="1400" b="1" dirty="0" smtClean="0">
                <a:solidFill>
                  <a:schemeClr val="tx1"/>
                </a:solidFill>
                <a:latin typeface="Meiryo UI" panose="020B0604030504040204" pitchFamily="50" charset="-128"/>
                <a:ea typeface="Meiryo UI" panose="020B0604030504040204" pitchFamily="50" charset="-128"/>
              </a:rPr>
              <a:t>配分等の</a:t>
            </a:r>
            <a:r>
              <a:rPr lang="ja-JP" altLang="en-US" sz="1400" b="1" dirty="0">
                <a:latin typeface="Meiryo UI" panose="020B0604030504040204" pitchFamily="50" charset="-128"/>
                <a:ea typeface="Meiryo UI" panose="020B0604030504040204" pitchFamily="50" charset="-128"/>
              </a:rPr>
              <a:t>見直しによる保険料</a:t>
            </a:r>
            <a:r>
              <a:rPr lang="ja-JP" altLang="en-US" sz="1400" b="1" dirty="0" smtClean="0">
                <a:latin typeface="Meiryo UI" panose="020B0604030504040204" pitchFamily="50" charset="-128"/>
                <a:ea typeface="Meiryo UI" panose="020B0604030504040204" pitchFamily="50" charset="-128"/>
              </a:rPr>
              <a:t>抑制・平準化</a:t>
            </a:r>
            <a:endParaRPr lang="ja-JP" altLang="en-US" sz="14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591C9422-0FC4-B736-F4B4-71618BF0D8AA}"/>
              </a:ext>
            </a:extLst>
          </p:cNvPr>
          <p:cNvSpPr txBox="1"/>
          <p:nvPr/>
        </p:nvSpPr>
        <p:spPr>
          <a:xfrm>
            <a:off x="171931" y="1119597"/>
            <a:ext cx="8820000" cy="3960000"/>
          </a:xfrm>
          <a:prstGeom prst="rect">
            <a:avLst/>
          </a:prstGeom>
          <a:ln w="28575">
            <a:solidFill>
              <a:schemeClr val="accent3"/>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71931" y="1186933"/>
            <a:ext cx="2628000" cy="307777"/>
          </a:xfrm>
          <a:prstGeom prst="rect">
            <a:avLst/>
          </a:prstGeom>
          <a:noFill/>
        </p:spPr>
        <p:txBody>
          <a:bodyPr wrap="square" rtlCol="0" anchor="ctr">
            <a:spAutoFit/>
          </a:bodyPr>
          <a:lstStyle/>
          <a:p>
            <a:r>
              <a:rPr kumimoji="1"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基本的</a:t>
            </a:r>
            <a:r>
              <a:rPr lang="ja-JP" altLang="en-US" sz="1400" b="1" dirty="0">
                <a:latin typeface="Meiryo UI" panose="020B0604030504040204" pitchFamily="50" charset="-128"/>
                <a:ea typeface="Meiryo UI" panose="020B0604030504040204" pitchFamily="50" charset="-128"/>
              </a:rPr>
              <a:t>な考え方</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261931" y="1494636"/>
            <a:ext cx="8645669" cy="3426579"/>
          </a:xfrm>
          <a:prstGeom prst="rect">
            <a:avLst/>
          </a:prstGeom>
          <a:noFill/>
        </p:spPr>
        <p:txBody>
          <a:bodyPr wrap="square" rtlCol="0">
            <a:spAutoFit/>
          </a:bodyPr>
          <a:lstStyle/>
          <a:p>
            <a:pPr>
              <a:lnSpc>
                <a:spcPts val="2000"/>
              </a:lnSpc>
            </a:pPr>
            <a:r>
              <a:rPr lang="ja-JP" altLang="en-US" sz="1400" dirty="0">
                <a:latin typeface="+mn-ea"/>
              </a:rPr>
              <a:t>　令和６年度</a:t>
            </a:r>
            <a:r>
              <a:rPr lang="ja-JP" altLang="en-US" sz="1400" dirty="0" smtClean="0">
                <a:latin typeface="+mn-ea"/>
              </a:rPr>
              <a:t>の</a:t>
            </a:r>
            <a:r>
              <a:rPr lang="ja-JP" altLang="en-US" sz="1400" dirty="0">
                <a:latin typeface="+mn-ea"/>
              </a:rPr>
              <a:t>保険料</a:t>
            </a:r>
            <a:r>
              <a:rPr lang="ja-JP" altLang="en-US" sz="1400" dirty="0" smtClean="0">
                <a:latin typeface="+mn-ea"/>
              </a:rPr>
              <a:t>完全</a:t>
            </a:r>
            <a:r>
              <a:rPr lang="ja-JP" altLang="en-US" sz="1400" dirty="0">
                <a:latin typeface="+mn-ea"/>
              </a:rPr>
              <a:t>統一後は、市町村において確保すべき財源規模が縮小すること、府内統一保険料を抑制・平準化するための財源をより確保していくという観点を踏まえ、府と市町村の国民健康保険特別会計における財源配分の見直しを図り、府国民健康保険特別会計に重点的に財源を確保することにより</a:t>
            </a:r>
            <a:r>
              <a:rPr lang="ja-JP" altLang="en-US" sz="1400" dirty="0" smtClean="0">
                <a:latin typeface="+mn-ea"/>
              </a:rPr>
              <a:t>、</a:t>
            </a:r>
            <a:r>
              <a:rPr lang="ja-JP" altLang="en-US" sz="1400" dirty="0"/>
              <a:t>国民健康保険の安定的な財政運営の</a:t>
            </a:r>
            <a:r>
              <a:rPr lang="ja-JP" altLang="en-US" sz="1400" dirty="0" smtClean="0"/>
              <a:t>確保</a:t>
            </a:r>
            <a:r>
              <a:rPr lang="ja-JP" altLang="en-US" sz="1400" dirty="0" smtClean="0">
                <a:latin typeface="+mn-ea"/>
              </a:rPr>
              <a:t>を図る。</a:t>
            </a:r>
            <a:endParaRPr lang="en-US" altLang="ja-JP" sz="1400" dirty="0" smtClean="0">
              <a:latin typeface="+mn-ea"/>
            </a:endParaRPr>
          </a:p>
          <a:p>
            <a:pPr>
              <a:lnSpc>
                <a:spcPts val="2000"/>
              </a:lnSpc>
            </a:pPr>
            <a:r>
              <a:rPr lang="ja-JP" altLang="en-US" sz="1400" dirty="0" smtClean="0">
                <a:latin typeface="+mn-ea"/>
              </a:rPr>
              <a:t>　具体的な財源配分等の見直しについては、下表のとおりとし、府内統一保険料の抑制に活用する具体的な財源規模等については、毎年度の事業費納付金算定の状況等を勘案した上で、広域化調整会議等における協議により決定する。</a:t>
            </a:r>
            <a:endParaRPr lang="en-US" altLang="ja-JP" sz="1400" dirty="0" smtClean="0">
              <a:latin typeface="+mn-ea"/>
            </a:endParaRPr>
          </a:p>
          <a:p>
            <a:pPr>
              <a:lnSpc>
                <a:spcPts val="2000"/>
              </a:lnSpc>
            </a:pPr>
            <a:r>
              <a:rPr lang="ja-JP" altLang="en-US" sz="1400" dirty="0" smtClean="0">
                <a:latin typeface="+mn-ea"/>
              </a:rPr>
              <a:t>　なお、保険者努力支援制度交付金（市町村分）については、府内全市町村の協力により財源を確保した上で、府内統一保険料を抑制していく仕組みとすることから、当該交付金の全国順位の引き上げにより、さらなる公費を獲得することを府と市町村の共通目標として定め、府内全市町村で、予防・健康づくり、医療費適正化、収納率向上等の取組を推進していくことが求められる。</a:t>
            </a:r>
            <a:endParaRPr lang="en-US" altLang="ja-JP" sz="1400" dirty="0" smtClean="0">
              <a:latin typeface="+mn-ea"/>
            </a:endParaRPr>
          </a:p>
          <a:p>
            <a:pPr>
              <a:lnSpc>
                <a:spcPts val="2000"/>
              </a:lnSpc>
            </a:pPr>
            <a:r>
              <a:rPr lang="ja-JP" altLang="en-US" sz="1400" dirty="0">
                <a:latin typeface="+mn-ea"/>
              </a:rPr>
              <a:t>　そのため</a:t>
            </a:r>
            <a:r>
              <a:rPr lang="ja-JP" altLang="en-US" sz="1400" dirty="0" smtClean="0">
                <a:latin typeface="+mn-ea"/>
              </a:rPr>
              <a:t>、現在、</a:t>
            </a:r>
            <a:r>
              <a:rPr lang="ja-JP" altLang="en-US" sz="1400" dirty="0">
                <a:latin typeface="+mn-ea"/>
              </a:rPr>
              <a:t>事業運営検討ワーキング・グループにおいて</a:t>
            </a:r>
            <a:r>
              <a:rPr lang="ja-JP" altLang="en-US" sz="1400" dirty="0" smtClean="0">
                <a:latin typeface="+mn-ea"/>
              </a:rPr>
              <a:t>検討している「</a:t>
            </a:r>
            <a:r>
              <a:rPr lang="ja-JP" altLang="en-US" sz="1400" dirty="0">
                <a:latin typeface="+mn-ea"/>
              </a:rPr>
              <a:t>保険料完全統一後の保健事業の在り方」の方向性も踏まえ、継続的に</a:t>
            </a:r>
            <a:r>
              <a:rPr lang="ja-JP" altLang="en-US" sz="1400" dirty="0" smtClean="0">
                <a:latin typeface="+mn-ea"/>
              </a:rPr>
              <a:t>検討を進めていくこと</a:t>
            </a:r>
            <a:r>
              <a:rPr lang="ja-JP" altLang="en-US" sz="1400" dirty="0">
                <a:latin typeface="+mn-ea"/>
              </a:rPr>
              <a:t>とする。</a:t>
            </a:r>
          </a:p>
        </p:txBody>
      </p:sp>
      <p:sp>
        <p:nvSpPr>
          <p:cNvPr id="10" name="正方形/長方形 9"/>
          <p:cNvSpPr/>
          <p:nvPr/>
        </p:nvSpPr>
        <p:spPr>
          <a:xfrm>
            <a:off x="8039877" y="32716"/>
            <a:ext cx="1080000" cy="468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資料</a:t>
            </a:r>
            <a:r>
              <a:rPr lang="en-US" altLang="ja-JP" sz="1400" b="1" dirty="0" smtClean="0">
                <a:solidFill>
                  <a:schemeClr val="tx1"/>
                </a:solidFill>
                <a:latin typeface="Meiryo UI" panose="020B0604030504040204" pitchFamily="50" charset="-128"/>
                <a:ea typeface="Meiryo UI" panose="020B0604030504040204" pitchFamily="50" charset="-128"/>
              </a:rPr>
              <a:t>6</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600" b="1" dirty="0" smtClean="0">
                <a:solidFill>
                  <a:schemeClr val="tx1"/>
                </a:solidFill>
                <a:latin typeface="Meiryo UI" panose="020B0604030504040204" pitchFamily="50" charset="-128"/>
                <a:ea typeface="Meiryo UI" panose="020B0604030504040204" pitchFamily="50" charset="-128"/>
              </a:rPr>
              <a:t>第</a:t>
            </a:r>
            <a:r>
              <a:rPr lang="en-US" altLang="ja-JP" sz="600" b="1" dirty="0" smtClean="0">
                <a:solidFill>
                  <a:schemeClr val="tx1"/>
                </a:solidFill>
                <a:latin typeface="Meiryo UI" panose="020B0604030504040204" pitchFamily="50" charset="-128"/>
                <a:ea typeface="Meiryo UI" panose="020B0604030504040204" pitchFamily="50" charset="-128"/>
              </a:rPr>
              <a:t>85</a:t>
            </a:r>
            <a:r>
              <a:rPr lang="ja-JP" altLang="en-US" sz="600" b="1" dirty="0" smtClean="0">
                <a:solidFill>
                  <a:schemeClr val="tx1"/>
                </a:solidFill>
                <a:latin typeface="Meiryo UI" panose="020B0604030504040204" pitchFamily="50" charset="-128"/>
                <a:ea typeface="Meiryo UI" panose="020B0604030504040204" pitchFamily="50" charset="-128"/>
              </a:rPr>
              <a:t>回財政運営検討</a:t>
            </a:r>
            <a:r>
              <a:rPr lang="en-US" altLang="ja-JP" sz="600" b="1" dirty="0" smtClean="0">
                <a:solidFill>
                  <a:schemeClr val="tx1"/>
                </a:solidFill>
                <a:latin typeface="Meiryo UI" panose="020B0604030504040204" pitchFamily="50" charset="-128"/>
                <a:ea typeface="Meiryo UI" panose="020B0604030504040204" pitchFamily="50" charset="-128"/>
              </a:rPr>
              <a:t>WG</a:t>
            </a:r>
          </a:p>
          <a:p>
            <a:pPr algn="ctr"/>
            <a:r>
              <a:rPr kumimoji="1" lang="ja-JP" altLang="en-US" sz="600" b="1" dirty="0" smtClean="0">
                <a:solidFill>
                  <a:schemeClr val="tx1"/>
                </a:solidFill>
                <a:latin typeface="Meiryo UI" panose="020B0604030504040204" pitchFamily="50" charset="-128"/>
                <a:ea typeface="Meiryo UI" panose="020B0604030504040204" pitchFamily="50" charset="-128"/>
              </a:rPr>
              <a:t>資料７</a:t>
            </a:r>
            <a:r>
              <a:rPr kumimoji="1" lang="en-US" altLang="ja-JP" sz="600" b="1" dirty="0" smtClean="0">
                <a:solidFill>
                  <a:schemeClr val="tx1"/>
                </a:solidFill>
                <a:latin typeface="Meiryo UI" panose="020B0604030504040204" pitchFamily="50" charset="-128"/>
                <a:ea typeface="Meiryo UI" panose="020B0604030504040204" pitchFamily="50" charset="-128"/>
              </a:rPr>
              <a:t>-</a:t>
            </a:r>
            <a:r>
              <a:rPr kumimoji="1" lang="ja-JP" altLang="en-US" sz="600" b="1" dirty="0" smtClean="0">
                <a:solidFill>
                  <a:schemeClr val="tx1"/>
                </a:solidFill>
                <a:latin typeface="Meiryo UI" panose="020B0604030504040204" pitchFamily="50" charset="-128"/>
                <a:ea typeface="Meiryo UI" panose="020B0604030504040204" pitchFamily="50" charset="-128"/>
              </a:rPr>
              <a:t>１</a:t>
            </a:r>
            <a:endParaRPr kumimoji="1" lang="ja-JP" altLang="en-US" sz="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06702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0" y="533"/>
            <a:ext cx="9144000" cy="540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財政調整事業の検討結果について</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9050" y="446528"/>
            <a:ext cx="9125763" cy="338554"/>
          </a:xfrm>
          <a:prstGeom prst="rect">
            <a:avLst/>
          </a:prstGeom>
        </p:spPr>
        <p:txBody>
          <a:bodyPr wrap="square">
            <a:spAutoFit/>
          </a:bodyPr>
          <a:lstStyle/>
          <a:p>
            <a:pPr algn="ctr"/>
            <a:endParaRPr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9763246" y="6097296"/>
            <a:ext cx="1584176" cy="623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15">
            <a:extLst>
              <a:ext uri="{FF2B5EF4-FFF2-40B4-BE49-F238E27FC236}">
                <a16:creationId xmlns:a16="http://schemas.microsoft.com/office/drawing/2014/main" id="{5C9D72DB-6DD3-A163-1303-F9918F91D2C5}"/>
              </a:ext>
            </a:extLst>
          </p:cNvPr>
          <p:cNvSpPr/>
          <p:nvPr/>
        </p:nvSpPr>
        <p:spPr>
          <a:xfrm>
            <a:off x="171931" y="636409"/>
            <a:ext cx="4140000" cy="360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lvl="0" algn="ctr"/>
            <a:r>
              <a:rPr lang="ja-JP" altLang="en-US" sz="1400" b="1" dirty="0">
                <a:latin typeface="Meiryo UI" panose="020B0604030504040204" pitchFamily="50" charset="-128"/>
                <a:ea typeface="Meiryo UI" panose="020B0604030504040204" pitchFamily="50" charset="-128"/>
              </a:rPr>
              <a:t>② 財源</a:t>
            </a:r>
            <a:r>
              <a:rPr lang="ja-JP" altLang="en-US" sz="1400" b="1" dirty="0" smtClean="0">
                <a:latin typeface="Meiryo UI" panose="020B0604030504040204" pitchFamily="50" charset="-128"/>
                <a:ea typeface="Meiryo UI" panose="020B0604030504040204" pitchFamily="50" charset="-128"/>
              </a:rPr>
              <a:t>配分等の</a:t>
            </a:r>
            <a:r>
              <a:rPr lang="ja-JP" altLang="en-US" sz="1400" b="1" dirty="0">
                <a:latin typeface="Meiryo UI" panose="020B0604030504040204" pitchFamily="50" charset="-128"/>
                <a:ea typeface="Meiryo UI" panose="020B0604030504040204" pitchFamily="50" charset="-128"/>
              </a:rPr>
              <a:t>見直しによる保険料</a:t>
            </a:r>
            <a:r>
              <a:rPr lang="ja-JP" altLang="en-US" sz="1400" b="1" dirty="0" smtClean="0">
                <a:latin typeface="Meiryo UI" panose="020B0604030504040204" pitchFamily="50" charset="-128"/>
                <a:ea typeface="Meiryo UI" panose="020B0604030504040204" pitchFamily="50" charset="-128"/>
              </a:rPr>
              <a:t>抑制・平準化</a:t>
            </a:r>
            <a:endParaRPr lang="ja-JP" altLang="en-US" sz="14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591C9422-0FC4-B736-F4B4-71618BF0D8AA}"/>
              </a:ext>
            </a:extLst>
          </p:cNvPr>
          <p:cNvSpPr txBox="1"/>
          <p:nvPr/>
        </p:nvSpPr>
        <p:spPr>
          <a:xfrm>
            <a:off x="171931" y="1119597"/>
            <a:ext cx="8820000" cy="5580000"/>
          </a:xfrm>
          <a:prstGeom prst="rect">
            <a:avLst/>
          </a:prstGeom>
          <a:ln w="28575">
            <a:solidFill>
              <a:schemeClr val="accent3"/>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428492285"/>
              </p:ext>
            </p:extLst>
          </p:nvPr>
        </p:nvGraphicFramePr>
        <p:xfrm>
          <a:off x="234000" y="1512144"/>
          <a:ext cx="8676000" cy="5078160"/>
        </p:xfrm>
        <a:graphic>
          <a:graphicData uri="http://schemas.openxmlformats.org/drawingml/2006/table">
            <a:tbl>
              <a:tblPr firstRow="1" bandRow="1">
                <a:tableStyleId>{F5AB1C69-6EDB-4FF4-983F-18BD219EF322}</a:tableStyleId>
              </a:tblPr>
              <a:tblGrid>
                <a:gridCol w="2736000">
                  <a:extLst>
                    <a:ext uri="{9D8B030D-6E8A-4147-A177-3AD203B41FA5}">
                      <a16:colId xmlns:a16="http://schemas.microsoft.com/office/drawing/2014/main" val="3968011199"/>
                    </a:ext>
                  </a:extLst>
                </a:gridCol>
                <a:gridCol w="5940000">
                  <a:extLst>
                    <a:ext uri="{9D8B030D-6E8A-4147-A177-3AD203B41FA5}">
                      <a16:colId xmlns:a16="http://schemas.microsoft.com/office/drawing/2014/main" val="1626585118"/>
                    </a:ext>
                  </a:extLst>
                </a:gridCol>
              </a:tblGrid>
              <a:tr h="360000">
                <a:tc>
                  <a:txBody>
                    <a:bodyPr/>
                    <a:lstStyle/>
                    <a:p>
                      <a:pPr algn="ctr"/>
                      <a:r>
                        <a:rPr kumimoji="1" lang="ja-JP" altLang="en-US" sz="1400" dirty="0">
                          <a:latin typeface="Meiryo UI" panose="020B0604030504040204" pitchFamily="50" charset="-128"/>
                          <a:ea typeface="Meiryo UI" panose="020B0604030504040204" pitchFamily="50" charset="-128"/>
                        </a:rPr>
                        <a:t>財　源</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内　容</a:t>
                      </a:r>
                    </a:p>
                  </a:txBody>
                  <a:tcPr anchor="ctr"/>
                </a:tc>
                <a:extLst>
                  <a:ext uri="{0D108BD9-81ED-4DB2-BD59-A6C34878D82A}">
                    <a16:rowId xmlns:a16="http://schemas.microsoft.com/office/drawing/2014/main" val="4081501529"/>
                  </a:ext>
                </a:extLst>
              </a:tr>
              <a:tr h="360000">
                <a:tc>
                  <a:txBody>
                    <a:bodyPr/>
                    <a:lstStyle/>
                    <a:p>
                      <a:pPr algn="l"/>
                      <a:r>
                        <a:rPr lang="ja-JP" altLang="en-US" sz="1400" dirty="0">
                          <a:solidFill>
                            <a:schemeClr val="tx1"/>
                          </a:solidFill>
                          <a:latin typeface="Meiryo UI" panose="020B0604030504040204" pitchFamily="50" charset="-128"/>
                          <a:ea typeface="Meiryo UI" panose="020B0604030504040204" pitchFamily="50" charset="-128"/>
                        </a:rPr>
                        <a:t>①　前期高齢者交付金</a:t>
                      </a:r>
                      <a:endParaRPr lang="en-US" altLang="ja-JP" sz="1400" dirty="0">
                        <a:solidFill>
                          <a:schemeClr val="tx1"/>
                        </a:solidFill>
                        <a:latin typeface="Meiryo UI" panose="020B0604030504040204" pitchFamily="50" charset="-128"/>
                        <a:ea typeface="Meiryo UI" panose="020B0604030504040204" pitchFamily="50" charset="-128"/>
                      </a:endParaRPr>
                    </a:p>
                    <a:p>
                      <a:pPr algn="l"/>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baseline="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N</a:t>
                      </a:r>
                      <a:r>
                        <a:rPr lang="ja-JP" altLang="en-US" sz="1400" dirty="0">
                          <a:solidFill>
                            <a:schemeClr val="tx1"/>
                          </a:solidFill>
                          <a:latin typeface="Meiryo UI" panose="020B0604030504040204" pitchFamily="50" charset="-128"/>
                          <a:ea typeface="Meiryo UI" panose="020B0604030504040204" pitchFamily="50" charset="-128"/>
                        </a:rPr>
                        <a:t>－２年度精算対応分）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a:t>
                      </a:r>
                      <a:r>
                        <a:rPr lang="ja-JP" altLang="en-US"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年度の前期高齢者交付金に加減算される</a:t>
                      </a:r>
                      <a:r>
                        <a:rPr lang="en-US" altLang="ja-JP"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a:t>
                      </a:r>
                      <a:r>
                        <a:rPr lang="ja-JP" altLang="en-US"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－２年度前期高齢者交付金の精算額の１人あたり額と直近３か年平均の１人あたり精算額との差額に</a:t>
                      </a:r>
                      <a:r>
                        <a:rPr lang="en-US" altLang="ja-JP"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a:t>
                      </a:r>
                      <a:r>
                        <a:rPr lang="ja-JP" altLang="en-US"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－２年度の被保険者数を乗じて</a:t>
                      </a:r>
                      <a:r>
                        <a:rPr lang="en-US" altLang="ja-JP"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a:t>
                      </a:r>
                      <a:r>
                        <a:rPr lang="ja-JP" altLang="en-US"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年度の留保・取崩額を算出し、平均を下回った場合は、下回った額を府財政安定化基金（財政調整事業）に積み立て、平均を上回った場合は、上回った額を</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取り崩す（</a:t>
                      </a:r>
                      <a:r>
                        <a:rPr lang="en-US" altLang="ja-JP"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）こと</a:t>
                      </a:r>
                      <a:r>
                        <a:rPr lang="ja-JP" altLang="en-US"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により、当該年度の納付金額への影響を</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緩和。</a:t>
                      </a:r>
                      <a:r>
                        <a:rPr lang="en-US" altLang="ja-JP"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財政調整事業積立額の</a:t>
                      </a:r>
                      <a:r>
                        <a:rPr lang="ja-JP" altLang="en-US" sz="140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範囲内</a:t>
                      </a:r>
                      <a:endParaRPr lang="en-US" altLang="ja-JP" sz="14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tc>
                <a:extLst>
                  <a:ext uri="{0D108BD9-81ED-4DB2-BD59-A6C34878D82A}">
                    <a16:rowId xmlns:a16="http://schemas.microsoft.com/office/drawing/2014/main" val="3901020548"/>
                  </a:ext>
                </a:extLst>
              </a:tr>
              <a:tr h="576000">
                <a:tc>
                  <a:txBody>
                    <a:bodyPr/>
                    <a:lstStyle/>
                    <a:p>
                      <a:r>
                        <a:rPr lang="ja-JP" altLang="en-US" sz="1400" dirty="0">
                          <a:solidFill>
                            <a:schemeClr val="tx1"/>
                          </a:solidFill>
                          <a:latin typeface="Meiryo UI" panose="020B0604030504040204" pitchFamily="50" charset="-128"/>
                          <a:ea typeface="Meiryo UI" panose="020B0604030504040204" pitchFamily="50" charset="-128"/>
                        </a:rPr>
                        <a:t>②　保険者努力支援制度交付金</a:t>
                      </a:r>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（都道府県分）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lnSpc>
                          <a:spcPct val="100000"/>
                        </a:lnSpc>
                        <a:spcAft>
                          <a:spcPts val="0"/>
                        </a:spcAft>
                      </a:pPr>
                      <a:r>
                        <a:rPr lang="ja-JP" altLang="en-US" sz="1400" u="none" kern="100" dirty="0">
                          <a:solidFill>
                            <a:schemeClr val="tx1"/>
                          </a:solidFill>
                          <a:effectLst/>
                          <a:latin typeface="Meiryo UI" panose="020B0604030504040204" pitchFamily="50" charset="-128"/>
                          <a:ea typeface="Meiryo UI" panose="020B0604030504040204" pitchFamily="50" charset="-128"/>
                        </a:rPr>
                        <a:t>毎年度の事業費納付金算定における議論を経て、府内統一保険料の全体抑制に活用。</a:t>
                      </a:r>
                      <a:endParaRPr lang="en-US" altLang="ja-JP" sz="1400" u="none" kern="100" dirty="0">
                        <a:solidFill>
                          <a:schemeClr val="tx1"/>
                        </a:solidFill>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27658367"/>
                  </a:ext>
                </a:extLst>
              </a:tr>
              <a:tr h="731520">
                <a:tc>
                  <a:txBody>
                    <a:bodyPr/>
                    <a:lstStyle/>
                    <a:p>
                      <a:r>
                        <a:rPr lang="ja-JP" altLang="en-US" sz="1400" dirty="0">
                          <a:solidFill>
                            <a:schemeClr val="tx1"/>
                          </a:solidFill>
                          <a:latin typeface="Meiryo UI" panose="020B0604030504040204" pitchFamily="50" charset="-128"/>
                          <a:ea typeface="Meiryo UI" panose="020B0604030504040204" pitchFamily="50" charset="-128"/>
                        </a:rPr>
                        <a:t>③　府２号</a:t>
                      </a:r>
                      <a:r>
                        <a:rPr lang="ja-JP" altLang="en-US" sz="1400" dirty="0" smtClean="0">
                          <a:solidFill>
                            <a:schemeClr val="tx1"/>
                          </a:solidFill>
                          <a:latin typeface="Meiryo UI" panose="020B0604030504040204" pitchFamily="50" charset="-128"/>
                          <a:ea typeface="Meiryo UI" panose="020B0604030504040204" pitchFamily="50" charset="-128"/>
                        </a:rPr>
                        <a:t>繰入金</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（府１号振替分）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ja-JP" altLang="en-US" sz="1400" dirty="0">
                          <a:solidFill>
                            <a:schemeClr val="tx1"/>
                          </a:solidFill>
                          <a:latin typeface="Meiryo UI" panose="020B0604030504040204" pitchFamily="50" charset="-128"/>
                          <a:ea typeface="Meiryo UI" panose="020B0604030504040204" pitchFamily="50" charset="-128"/>
                        </a:rPr>
                        <a:t>令和６年度は、全額府１号繰入金に振り替え、令和７年度以降については、保健事業の在り方検討の結果を踏まえ、必要な財源については、府２号繰入金を活用することとして、具体的な財源規模も含めて、別途</a:t>
                      </a:r>
                      <a:r>
                        <a:rPr lang="ja-JP" altLang="en-US" sz="1400" dirty="0" smtClean="0">
                          <a:solidFill>
                            <a:schemeClr val="tx1"/>
                          </a:solidFill>
                          <a:latin typeface="Meiryo UI" panose="020B0604030504040204" pitchFamily="50" charset="-128"/>
                          <a:ea typeface="Meiryo UI" panose="020B0604030504040204" pitchFamily="50" charset="-128"/>
                        </a:rPr>
                        <a:t>整理。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3379161"/>
                  </a:ext>
                </a:extLst>
              </a:tr>
              <a:tr h="731520">
                <a:tc>
                  <a:txBody>
                    <a:bodyPr/>
                    <a:lstStyle/>
                    <a:p>
                      <a:r>
                        <a:rPr lang="ja-JP" altLang="en-US" sz="1400" dirty="0">
                          <a:solidFill>
                            <a:schemeClr val="tx1"/>
                          </a:solidFill>
                          <a:latin typeface="Meiryo UI" panose="020B0604030504040204" pitchFamily="50" charset="-128"/>
                          <a:ea typeface="Meiryo UI" panose="020B0604030504040204" pitchFamily="50" charset="-128"/>
                        </a:rPr>
                        <a:t>④　保険者努力支援制度交付金</a:t>
                      </a:r>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（事業費連動分）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従前どおり</a:t>
                      </a:r>
                      <a:r>
                        <a:rPr kumimoji="1" lang="ja-JP" altLang="en-US" sz="1400" dirty="0">
                          <a:solidFill>
                            <a:schemeClr val="tx1"/>
                          </a:solidFill>
                          <a:latin typeface="Meiryo UI" panose="020B0604030504040204" pitchFamily="50" charset="-128"/>
                          <a:ea typeface="Meiryo UI" panose="020B0604030504040204" pitchFamily="50" charset="-128"/>
                        </a:rPr>
                        <a:t>調整財源として一旦留保することとし、翌年度の剰余金が生じた場合は、当該剰余金の活用検討の中で具体的な活用策について</a:t>
                      </a:r>
                      <a:r>
                        <a:rPr kumimoji="1" lang="ja-JP" altLang="en-US" sz="1400" dirty="0" smtClean="0">
                          <a:solidFill>
                            <a:schemeClr val="tx1"/>
                          </a:solidFill>
                          <a:latin typeface="Meiryo UI" panose="020B0604030504040204" pitchFamily="50" charset="-128"/>
                          <a:ea typeface="Meiryo UI" panose="020B0604030504040204" pitchFamily="50" charset="-128"/>
                        </a:rPr>
                        <a:t>検討。</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5664120"/>
                  </a:ext>
                </a:extLst>
              </a:tr>
              <a:tr h="576000">
                <a:tc>
                  <a:txBody>
                    <a:bodyPr/>
                    <a:lstStyle/>
                    <a:p>
                      <a:r>
                        <a:rPr lang="ja-JP" altLang="en-US" sz="1400" dirty="0">
                          <a:latin typeface="Meiryo UI" panose="020B0604030504040204" pitchFamily="50" charset="-128"/>
                          <a:ea typeface="Meiryo UI" panose="020B0604030504040204" pitchFamily="50" charset="-128"/>
                        </a:rPr>
                        <a:t>⑤　過年度の保険料収納見込み</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l">
                        <a:lnSpc>
                          <a:spcPct val="100000"/>
                        </a:lnSpc>
                        <a:spcAft>
                          <a:spcPts val="0"/>
                        </a:spcAft>
                      </a:pPr>
                      <a:r>
                        <a:rPr lang="ja-JP" altLang="en-US" sz="1400" u="none" kern="100" dirty="0">
                          <a:effectLst/>
                          <a:latin typeface="Meiryo UI" panose="020B0604030504040204" pitchFamily="50" charset="-128"/>
                          <a:ea typeface="Meiryo UI" panose="020B0604030504040204" pitchFamily="50" charset="-128"/>
                        </a:rPr>
                        <a:t>毎年度の事業費納付金算定における議論を経て、必要に応じ、府内統一保険料の全体抑制に活用。</a:t>
                      </a:r>
                      <a:endParaRPr lang="en-US" altLang="ja-JP" sz="1400" u="none" kern="100" dirty="0">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13720807"/>
                  </a:ext>
                </a:extLst>
              </a:tr>
              <a:tr h="731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⑥　</a:t>
                      </a:r>
                      <a:r>
                        <a:rPr lang="ja-JP" altLang="en-US" sz="1400" dirty="0">
                          <a:solidFill>
                            <a:sysClr val="windowText" lastClr="000000"/>
                          </a:solidFill>
                          <a:latin typeface="Meiryo UI" panose="020B0604030504040204" pitchFamily="50" charset="-128"/>
                          <a:ea typeface="Meiryo UI" panose="020B0604030504040204" pitchFamily="50" charset="-128"/>
                        </a:rPr>
                        <a:t>保険者努力支援制度交付金</a:t>
                      </a:r>
                      <a:endParaRPr lang="en-US" altLang="ja-JP" sz="1400" dirty="0">
                        <a:solidFill>
                          <a:sysClr val="windowText" lastClr="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ysClr val="windowText" lastClr="000000"/>
                          </a:solidFill>
                          <a:latin typeface="Meiryo UI" panose="020B0604030504040204" pitchFamily="50" charset="-128"/>
                          <a:ea typeface="Meiryo UI" panose="020B0604030504040204" pitchFamily="50" charset="-128"/>
                        </a:rPr>
                        <a:t>     </a:t>
                      </a:r>
                      <a:r>
                        <a:rPr lang="ja-JP" altLang="en-US" sz="1400" dirty="0">
                          <a:solidFill>
                            <a:sysClr val="windowText" lastClr="000000"/>
                          </a:solidFill>
                          <a:latin typeface="Meiryo UI" panose="020B0604030504040204" pitchFamily="50" charset="-128"/>
                          <a:ea typeface="Meiryo UI" panose="020B0604030504040204" pitchFamily="50" charset="-128"/>
                        </a:rPr>
                        <a:t>（市町村分）</a:t>
                      </a:r>
                    </a:p>
                  </a:txBody>
                  <a:tcPr anchor="ctr"/>
                </a:tc>
                <a:tc>
                  <a:txBody>
                    <a:bodyPr/>
                    <a:lstStyle/>
                    <a:p>
                      <a:pPr algn="l"/>
                      <a:r>
                        <a:rPr lang="ja-JP" altLang="en-US" sz="1400" dirty="0">
                          <a:solidFill>
                            <a:schemeClr val="tx1"/>
                          </a:solidFill>
                          <a:latin typeface="Meiryo UI" panose="020B0604030504040204" pitchFamily="50" charset="-128"/>
                          <a:ea typeface="Meiryo UI" panose="020B0604030504040204" pitchFamily="50" charset="-128"/>
                        </a:rPr>
                        <a:t>当該年度の各市町村の交付額の一定割合を保険料抑制財源として活用する。　</a:t>
                      </a:r>
                      <a:endParaRPr lang="en-US" altLang="ja-JP" sz="1400" dirty="0">
                        <a:solidFill>
                          <a:schemeClr val="tx1"/>
                        </a:solidFill>
                        <a:latin typeface="Meiryo UI" panose="020B0604030504040204" pitchFamily="50" charset="-128"/>
                        <a:ea typeface="Meiryo UI" panose="020B0604030504040204" pitchFamily="50" charset="-128"/>
                      </a:endParaRPr>
                    </a:p>
                    <a:p>
                      <a:pPr algn="l"/>
                      <a:r>
                        <a:rPr lang="ja-JP" altLang="en-US" sz="1400" dirty="0">
                          <a:solidFill>
                            <a:schemeClr val="tx1"/>
                          </a:solidFill>
                          <a:latin typeface="Meiryo UI" panose="020B0604030504040204" pitchFamily="50" charset="-128"/>
                          <a:ea typeface="Meiryo UI" panose="020B0604030504040204" pitchFamily="50" charset="-128"/>
                        </a:rPr>
                        <a:t>一定割合については、各年度の事業費納付金算定の状況を踏まえ、財政運営検討</a:t>
                      </a:r>
                      <a:r>
                        <a:rPr lang="en-US" altLang="ja-JP" sz="1400" dirty="0">
                          <a:solidFill>
                            <a:schemeClr val="tx1"/>
                          </a:solidFill>
                          <a:latin typeface="Meiryo UI" panose="020B0604030504040204" pitchFamily="50" charset="-128"/>
                          <a:ea typeface="Meiryo UI" panose="020B0604030504040204" pitchFamily="50" charset="-128"/>
                        </a:rPr>
                        <a:t>WG</a:t>
                      </a:r>
                      <a:r>
                        <a:rPr lang="ja-JP" altLang="en-US" sz="1400" dirty="0">
                          <a:solidFill>
                            <a:schemeClr val="tx1"/>
                          </a:solidFill>
                          <a:latin typeface="Meiryo UI" panose="020B0604030504040204" pitchFamily="50" charset="-128"/>
                          <a:ea typeface="Meiryo UI" panose="020B0604030504040204" pitchFamily="50" charset="-128"/>
                        </a:rPr>
                        <a:t>で検討の上</a:t>
                      </a:r>
                      <a:r>
                        <a:rPr lang="ja-JP" altLang="en-US" sz="1400" dirty="0" smtClean="0">
                          <a:solidFill>
                            <a:schemeClr val="tx1"/>
                          </a:solidFill>
                          <a:latin typeface="Meiryo UI" panose="020B0604030504040204" pitchFamily="50" charset="-128"/>
                          <a:ea typeface="Meiryo UI" panose="020B0604030504040204" pitchFamily="50" charset="-128"/>
                        </a:rPr>
                        <a:t>、広域化調整会議で</a:t>
                      </a:r>
                      <a:r>
                        <a:rPr lang="ja-JP" altLang="en-US" sz="1400" dirty="0">
                          <a:solidFill>
                            <a:schemeClr val="tx1"/>
                          </a:solidFill>
                          <a:latin typeface="Meiryo UI" panose="020B0604030504040204" pitchFamily="50" charset="-128"/>
                          <a:ea typeface="Meiryo UI" panose="020B0604030504040204" pitchFamily="50" charset="-128"/>
                        </a:rPr>
                        <a:t>決定。</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66617729"/>
                  </a:ext>
                </a:extLst>
              </a:tr>
            </a:tbl>
          </a:graphicData>
        </a:graphic>
      </p:graphicFrame>
      <p:sp>
        <p:nvSpPr>
          <p:cNvPr id="14" name="テキスト ボックス 13"/>
          <p:cNvSpPr txBox="1"/>
          <p:nvPr/>
        </p:nvSpPr>
        <p:spPr>
          <a:xfrm>
            <a:off x="171931" y="1161982"/>
            <a:ext cx="2700000" cy="307777"/>
          </a:xfrm>
          <a:prstGeom prst="rect">
            <a:avLst/>
          </a:prstGeom>
          <a:noFill/>
        </p:spPr>
        <p:txBody>
          <a:bodyPr wrap="square" rtlCol="0" anchor="ctr">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対象財源一覧</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10" name="正方形/長方形 9"/>
          <p:cNvSpPr/>
          <p:nvPr/>
        </p:nvSpPr>
        <p:spPr>
          <a:xfrm>
            <a:off x="8039877" y="32716"/>
            <a:ext cx="1080000" cy="468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資料</a:t>
            </a:r>
            <a:r>
              <a:rPr lang="en-US" altLang="ja-JP" sz="1400" b="1" dirty="0" smtClean="0">
                <a:solidFill>
                  <a:schemeClr val="tx1"/>
                </a:solidFill>
                <a:latin typeface="Meiryo UI" panose="020B0604030504040204" pitchFamily="50" charset="-128"/>
                <a:ea typeface="Meiryo UI" panose="020B0604030504040204" pitchFamily="50" charset="-128"/>
              </a:rPr>
              <a:t>6</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600" b="1" dirty="0" smtClean="0">
                <a:solidFill>
                  <a:schemeClr val="tx1"/>
                </a:solidFill>
                <a:latin typeface="Meiryo UI" panose="020B0604030504040204" pitchFamily="50" charset="-128"/>
                <a:ea typeface="Meiryo UI" panose="020B0604030504040204" pitchFamily="50" charset="-128"/>
              </a:rPr>
              <a:t>第</a:t>
            </a:r>
            <a:r>
              <a:rPr lang="en-US" altLang="ja-JP" sz="600" b="1" dirty="0" smtClean="0">
                <a:solidFill>
                  <a:schemeClr val="tx1"/>
                </a:solidFill>
                <a:latin typeface="Meiryo UI" panose="020B0604030504040204" pitchFamily="50" charset="-128"/>
                <a:ea typeface="Meiryo UI" panose="020B0604030504040204" pitchFamily="50" charset="-128"/>
              </a:rPr>
              <a:t>85</a:t>
            </a:r>
            <a:r>
              <a:rPr lang="ja-JP" altLang="en-US" sz="600" b="1" dirty="0" smtClean="0">
                <a:solidFill>
                  <a:schemeClr val="tx1"/>
                </a:solidFill>
                <a:latin typeface="Meiryo UI" panose="020B0604030504040204" pitchFamily="50" charset="-128"/>
                <a:ea typeface="Meiryo UI" panose="020B0604030504040204" pitchFamily="50" charset="-128"/>
              </a:rPr>
              <a:t>回財政運営検討</a:t>
            </a:r>
            <a:r>
              <a:rPr lang="en-US" altLang="ja-JP" sz="600" b="1" dirty="0" smtClean="0">
                <a:solidFill>
                  <a:schemeClr val="tx1"/>
                </a:solidFill>
                <a:latin typeface="Meiryo UI" panose="020B0604030504040204" pitchFamily="50" charset="-128"/>
                <a:ea typeface="Meiryo UI" panose="020B0604030504040204" pitchFamily="50" charset="-128"/>
              </a:rPr>
              <a:t>WG</a:t>
            </a:r>
          </a:p>
          <a:p>
            <a:pPr algn="ctr"/>
            <a:r>
              <a:rPr kumimoji="1" lang="ja-JP" altLang="en-US" sz="600" b="1" dirty="0" smtClean="0">
                <a:solidFill>
                  <a:schemeClr val="tx1"/>
                </a:solidFill>
                <a:latin typeface="Meiryo UI" panose="020B0604030504040204" pitchFamily="50" charset="-128"/>
                <a:ea typeface="Meiryo UI" panose="020B0604030504040204" pitchFamily="50" charset="-128"/>
              </a:rPr>
              <a:t>資料７</a:t>
            </a:r>
            <a:r>
              <a:rPr kumimoji="1" lang="en-US" altLang="ja-JP" sz="600" b="1" dirty="0" smtClean="0">
                <a:solidFill>
                  <a:schemeClr val="tx1"/>
                </a:solidFill>
                <a:latin typeface="Meiryo UI" panose="020B0604030504040204" pitchFamily="50" charset="-128"/>
                <a:ea typeface="Meiryo UI" panose="020B0604030504040204" pitchFamily="50" charset="-128"/>
              </a:rPr>
              <a:t>-</a:t>
            </a:r>
            <a:r>
              <a:rPr kumimoji="1" lang="ja-JP" altLang="en-US" sz="600" b="1" dirty="0" smtClean="0">
                <a:solidFill>
                  <a:schemeClr val="tx1"/>
                </a:solidFill>
                <a:latin typeface="Meiryo UI" panose="020B0604030504040204" pitchFamily="50" charset="-128"/>
                <a:ea typeface="Meiryo UI" panose="020B0604030504040204" pitchFamily="50" charset="-128"/>
              </a:rPr>
              <a:t>１</a:t>
            </a:r>
            <a:endParaRPr kumimoji="1" lang="ja-JP" altLang="en-US" sz="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0421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0" y="533"/>
            <a:ext cx="9144000" cy="540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財政調整事業の検討結果について</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9050" y="446528"/>
            <a:ext cx="9125763" cy="338554"/>
          </a:xfrm>
          <a:prstGeom prst="rect">
            <a:avLst/>
          </a:prstGeom>
        </p:spPr>
        <p:txBody>
          <a:bodyPr wrap="square">
            <a:spAutoFit/>
          </a:bodyPr>
          <a:lstStyle/>
          <a:p>
            <a:pPr algn="ctr"/>
            <a:endParaRPr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9763246" y="6097296"/>
            <a:ext cx="1584176" cy="6230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15">
            <a:extLst>
              <a:ext uri="{FF2B5EF4-FFF2-40B4-BE49-F238E27FC236}">
                <a16:creationId xmlns:a16="http://schemas.microsoft.com/office/drawing/2014/main" id="{5C9D72DB-6DD3-A163-1303-F9918F91D2C5}"/>
              </a:ext>
            </a:extLst>
          </p:cNvPr>
          <p:cNvSpPr/>
          <p:nvPr/>
        </p:nvSpPr>
        <p:spPr>
          <a:xfrm>
            <a:off x="171931" y="636409"/>
            <a:ext cx="4824000" cy="54000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lvl="0"/>
            <a:r>
              <a:rPr lang="ja-JP" altLang="en-US" sz="1400" b="1" dirty="0">
                <a:latin typeface="Meiryo UI" panose="020B0604030504040204" pitchFamily="50" charset="-128"/>
                <a:ea typeface="Meiryo UI" panose="020B0604030504040204" pitchFamily="50" charset="-128"/>
              </a:rPr>
              <a:t>③ 府国保特会の剰余金による保険料抑制及び</a:t>
            </a:r>
            <a:endParaRPr lang="en-US" altLang="ja-JP" sz="1400" b="1" dirty="0">
              <a:latin typeface="Meiryo UI" panose="020B0604030504040204" pitchFamily="50" charset="-128"/>
              <a:ea typeface="Meiryo UI" panose="020B0604030504040204" pitchFamily="50" charset="-128"/>
            </a:endParaRPr>
          </a:p>
          <a:p>
            <a:pPr lvl="0" algn="ctr"/>
            <a:r>
              <a:rPr lang="ja-JP" altLang="en-US" sz="1400" b="1" dirty="0">
                <a:latin typeface="Meiryo UI" panose="020B0604030504040204" pitchFamily="50" charset="-128"/>
                <a:ea typeface="Meiryo UI" panose="020B0604030504040204" pitchFamily="50" charset="-128"/>
              </a:rPr>
              <a:t>府財政安定化基金の財政調整機能の</a:t>
            </a:r>
            <a:r>
              <a:rPr lang="ja-JP" altLang="en-US" sz="1400" b="1" dirty="0" smtClean="0">
                <a:latin typeface="Meiryo UI" panose="020B0604030504040204" pitchFamily="50" charset="-128"/>
                <a:ea typeface="Meiryo UI" panose="020B0604030504040204" pitchFamily="50" charset="-128"/>
              </a:rPr>
              <a:t>活用に</a:t>
            </a:r>
            <a:r>
              <a:rPr lang="ja-JP" altLang="en-US" sz="1400" b="1" dirty="0">
                <a:latin typeface="Meiryo UI" panose="020B0604030504040204" pitchFamily="50" charset="-128"/>
                <a:ea typeface="Meiryo UI" panose="020B0604030504040204" pitchFamily="50" charset="-128"/>
              </a:rPr>
              <a:t>よ</a:t>
            </a:r>
            <a:r>
              <a:rPr lang="ja-JP" altLang="en-US" sz="1400" b="1" dirty="0" smtClean="0">
                <a:latin typeface="Meiryo UI" panose="020B0604030504040204" pitchFamily="50" charset="-128"/>
                <a:ea typeface="Meiryo UI" panose="020B0604030504040204" pitchFamily="50" charset="-128"/>
              </a:rPr>
              <a:t>る平準化</a:t>
            </a:r>
            <a:endParaRPr lang="ja-JP" altLang="en-US" sz="14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591C9422-0FC4-B736-F4B4-71618BF0D8AA}"/>
              </a:ext>
            </a:extLst>
          </p:cNvPr>
          <p:cNvSpPr txBox="1"/>
          <p:nvPr/>
        </p:nvSpPr>
        <p:spPr>
          <a:xfrm>
            <a:off x="171931" y="1334590"/>
            <a:ext cx="8820000" cy="1620000"/>
          </a:xfrm>
          <a:prstGeom prst="rect">
            <a:avLst/>
          </a:prstGeom>
          <a:ln w="28575">
            <a:solidFill>
              <a:schemeClr val="accent4"/>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65507" y="1428029"/>
            <a:ext cx="2628000" cy="307777"/>
          </a:xfrm>
          <a:prstGeom prst="rect">
            <a:avLst/>
          </a:prstGeom>
          <a:noFill/>
        </p:spPr>
        <p:txBody>
          <a:bodyPr wrap="square" rtlCol="0" anchor="ctr">
            <a:spAutoFit/>
          </a:bodyPr>
          <a:lstStyle/>
          <a:p>
            <a:r>
              <a:rPr kumimoji="1"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基本的</a:t>
            </a:r>
            <a:r>
              <a:rPr lang="ja-JP" altLang="en-US" sz="1400" b="1" dirty="0">
                <a:latin typeface="Meiryo UI" panose="020B0604030504040204" pitchFamily="50" charset="-128"/>
                <a:ea typeface="Meiryo UI" panose="020B0604030504040204" pitchFamily="50" charset="-128"/>
              </a:rPr>
              <a:t>な考え方</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259096" y="1725917"/>
            <a:ext cx="8645669" cy="1118255"/>
          </a:xfrm>
          <a:prstGeom prst="rect">
            <a:avLst/>
          </a:prstGeom>
          <a:noFill/>
        </p:spPr>
        <p:txBody>
          <a:bodyPr wrap="square" rtlCol="0">
            <a:spAutoFit/>
          </a:bodyPr>
          <a:lstStyle/>
          <a:p>
            <a:pPr>
              <a:lnSpc>
                <a:spcPts val="2000"/>
              </a:lnSpc>
            </a:pPr>
            <a:r>
              <a:rPr lang="ja-JP" altLang="en-US" sz="1400" dirty="0">
                <a:latin typeface="+mn-ea"/>
              </a:rPr>
              <a:t>　府国民健康保険特別会計に</a:t>
            </a:r>
            <a:r>
              <a:rPr lang="ja-JP" altLang="en-US" sz="1400" dirty="0" smtClean="0">
                <a:latin typeface="+mn-ea"/>
              </a:rPr>
              <a:t>おいて生じた</a:t>
            </a:r>
            <a:r>
              <a:rPr lang="ja-JP" altLang="en-US" sz="1400" dirty="0">
                <a:latin typeface="+mn-ea"/>
              </a:rPr>
              <a:t>剰余金については、次</a:t>
            </a:r>
            <a:r>
              <a:rPr lang="ja-JP" altLang="en-US" sz="1400" dirty="0" smtClean="0">
                <a:latin typeface="+mn-ea"/>
              </a:rPr>
              <a:t>年度の</a:t>
            </a:r>
            <a:r>
              <a:rPr lang="ja-JP" altLang="en-US" sz="1400" dirty="0">
                <a:latin typeface="+mn-ea"/>
              </a:rPr>
              <a:t>府内統一保険料の抑制財源としての活用のほか、財政調整機能として、府財政安定化</a:t>
            </a:r>
            <a:r>
              <a:rPr lang="ja-JP" altLang="en-US" sz="1400" dirty="0" smtClean="0">
                <a:latin typeface="+mn-ea"/>
              </a:rPr>
              <a:t>基金に積み立てた上で、後年度以降の保険料抑制財源として活用することにより、</a:t>
            </a:r>
            <a:r>
              <a:rPr lang="ja-JP" altLang="en-US" sz="1400" dirty="0">
                <a:latin typeface="+mn-ea"/>
              </a:rPr>
              <a:t>府内統一保険料の抑制・平準化を図ることとし、その活用等については、広域化調整</a:t>
            </a:r>
            <a:r>
              <a:rPr lang="ja-JP" altLang="en-US" sz="1400" dirty="0" smtClean="0">
                <a:latin typeface="+mn-ea"/>
              </a:rPr>
              <a:t>会議における協議</a:t>
            </a:r>
            <a:r>
              <a:rPr lang="ja-JP" altLang="en-US" sz="1400" dirty="0">
                <a:latin typeface="+mn-ea"/>
              </a:rPr>
              <a:t>に</a:t>
            </a:r>
            <a:r>
              <a:rPr lang="ja-JP" altLang="en-US" sz="1400" dirty="0" smtClean="0">
                <a:latin typeface="+mn-ea"/>
              </a:rPr>
              <a:t>より決定</a:t>
            </a:r>
            <a:r>
              <a:rPr lang="ja-JP" altLang="en-US" sz="1400" dirty="0">
                <a:latin typeface="+mn-ea"/>
              </a:rPr>
              <a:t>する。</a:t>
            </a:r>
          </a:p>
        </p:txBody>
      </p:sp>
      <p:sp>
        <p:nvSpPr>
          <p:cNvPr id="10" name="正方形/長方形 9"/>
          <p:cNvSpPr/>
          <p:nvPr/>
        </p:nvSpPr>
        <p:spPr>
          <a:xfrm>
            <a:off x="8039877" y="32716"/>
            <a:ext cx="1080000" cy="468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資料</a:t>
            </a:r>
            <a:r>
              <a:rPr lang="en-US" altLang="ja-JP" sz="1400" b="1" dirty="0" smtClean="0">
                <a:solidFill>
                  <a:schemeClr val="tx1"/>
                </a:solidFill>
                <a:latin typeface="Meiryo UI" panose="020B0604030504040204" pitchFamily="50" charset="-128"/>
                <a:ea typeface="Meiryo UI" panose="020B0604030504040204" pitchFamily="50" charset="-128"/>
              </a:rPr>
              <a:t>6</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600" b="1" dirty="0" smtClean="0">
                <a:solidFill>
                  <a:schemeClr val="tx1"/>
                </a:solidFill>
                <a:latin typeface="Meiryo UI" panose="020B0604030504040204" pitchFamily="50" charset="-128"/>
                <a:ea typeface="Meiryo UI" panose="020B0604030504040204" pitchFamily="50" charset="-128"/>
              </a:rPr>
              <a:t>第</a:t>
            </a:r>
            <a:r>
              <a:rPr lang="en-US" altLang="ja-JP" sz="600" b="1" dirty="0" smtClean="0">
                <a:solidFill>
                  <a:schemeClr val="tx1"/>
                </a:solidFill>
                <a:latin typeface="Meiryo UI" panose="020B0604030504040204" pitchFamily="50" charset="-128"/>
                <a:ea typeface="Meiryo UI" panose="020B0604030504040204" pitchFamily="50" charset="-128"/>
              </a:rPr>
              <a:t>85</a:t>
            </a:r>
            <a:r>
              <a:rPr lang="ja-JP" altLang="en-US" sz="600" b="1" dirty="0" smtClean="0">
                <a:solidFill>
                  <a:schemeClr val="tx1"/>
                </a:solidFill>
                <a:latin typeface="Meiryo UI" panose="020B0604030504040204" pitchFamily="50" charset="-128"/>
                <a:ea typeface="Meiryo UI" panose="020B0604030504040204" pitchFamily="50" charset="-128"/>
              </a:rPr>
              <a:t>回財政運営検討</a:t>
            </a:r>
            <a:r>
              <a:rPr lang="en-US" altLang="ja-JP" sz="600" b="1" dirty="0" smtClean="0">
                <a:solidFill>
                  <a:schemeClr val="tx1"/>
                </a:solidFill>
                <a:latin typeface="Meiryo UI" panose="020B0604030504040204" pitchFamily="50" charset="-128"/>
                <a:ea typeface="Meiryo UI" panose="020B0604030504040204" pitchFamily="50" charset="-128"/>
              </a:rPr>
              <a:t>WG</a:t>
            </a:r>
          </a:p>
          <a:p>
            <a:pPr algn="ctr"/>
            <a:r>
              <a:rPr kumimoji="1" lang="ja-JP" altLang="en-US" sz="600" b="1" dirty="0" smtClean="0">
                <a:solidFill>
                  <a:schemeClr val="tx1"/>
                </a:solidFill>
                <a:latin typeface="Meiryo UI" panose="020B0604030504040204" pitchFamily="50" charset="-128"/>
                <a:ea typeface="Meiryo UI" panose="020B0604030504040204" pitchFamily="50" charset="-128"/>
              </a:rPr>
              <a:t>資料７</a:t>
            </a:r>
            <a:r>
              <a:rPr kumimoji="1" lang="en-US" altLang="ja-JP" sz="600" b="1" dirty="0" smtClean="0">
                <a:solidFill>
                  <a:schemeClr val="tx1"/>
                </a:solidFill>
                <a:latin typeface="Meiryo UI" panose="020B0604030504040204" pitchFamily="50" charset="-128"/>
                <a:ea typeface="Meiryo UI" panose="020B0604030504040204" pitchFamily="50" charset="-128"/>
              </a:rPr>
              <a:t>-</a:t>
            </a:r>
            <a:r>
              <a:rPr kumimoji="1" lang="ja-JP" altLang="en-US" sz="600" b="1" dirty="0" smtClean="0">
                <a:solidFill>
                  <a:schemeClr val="tx1"/>
                </a:solidFill>
                <a:latin typeface="Meiryo UI" panose="020B0604030504040204" pitchFamily="50" charset="-128"/>
                <a:ea typeface="Meiryo UI" panose="020B0604030504040204" pitchFamily="50" charset="-128"/>
              </a:rPr>
              <a:t>１</a:t>
            </a:r>
            <a:endParaRPr kumimoji="1" lang="ja-JP" altLang="en-US" sz="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56708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4864</TotalTime>
  <Words>1594</Words>
  <Application>Microsoft Office PowerPoint</Application>
  <PresentationFormat>画面に合わせる (4:3)</PresentationFormat>
  <Paragraphs>98</Paragraphs>
  <Slides>5</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Meiryo UI</vt:lpstr>
      <vt:lpstr>ＭＳ Ｐゴシック</vt:lpstr>
      <vt:lpstr>Arial</vt:lpstr>
      <vt:lpstr>Calibri</vt:lpstr>
      <vt:lpstr>Times New Roman</vt:lpstr>
      <vt:lpstr>Office ​​テーマ</vt:lpstr>
      <vt:lpstr>財政調整事業の検討結果について</vt:lpstr>
      <vt:lpstr>財政調整事業の検討結果について</vt:lpstr>
      <vt:lpstr>財政調整事業の検討結果について</vt:lpstr>
      <vt:lpstr>財政調整事業の検討結果について</vt:lpstr>
      <vt:lpstr>財政調整事業の検討結果について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大阪府の医療費の主な特徴と要因分析  ―第3期大阪府医療費適正化計画(素案)より―</dc:title>
  <dc:creator>atsuko</dc:creator>
  <cp:lastModifiedBy>小野　渚彩</cp:lastModifiedBy>
  <cp:revision>503</cp:revision>
  <cp:lastPrinted>2023-07-05T05:15:17Z</cp:lastPrinted>
  <dcterms:created xsi:type="dcterms:W3CDTF">2017-09-18T04:43:12Z</dcterms:created>
  <dcterms:modified xsi:type="dcterms:W3CDTF">2023-08-25T08:07:42Z</dcterms:modified>
</cp:coreProperties>
</file>