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270" r:id="rId2"/>
    <p:sldId id="285" r:id="rId3"/>
    <p:sldId id="284" r:id="rId4"/>
    <p:sldId id="281" r:id="rId5"/>
    <p:sldId id="282" r:id="rId6"/>
    <p:sldId id="283" r:id="rId7"/>
  </p:sldIdLst>
  <p:sldSz cx="12192000" cy="6858000"/>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柿花　啓史" initials="柿花　啓史" lastIdx="1" clrIdx="0">
    <p:extLst>
      <p:ext uri="{19B8F6BF-5375-455C-9EA6-DF929625EA0E}">
        <p15:presenceInfo xmlns:p15="http://schemas.microsoft.com/office/powerpoint/2012/main" userId="S::KakihanaH@lan.pref.osaka.jp::2cf65c28-ca8c-4c39-b8a7-5aca36bf9ce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EAEFF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012ECD-51FC-41F1-AA8D-1B2483CD663E}" styleName="淡色スタイル 2 - アクセント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97" d="100"/>
          <a:sy n="97" d="100"/>
        </p:scale>
        <p:origin x="58" y="8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0BDFCEDA-2A06-4295-A9CA-F49A28B2E169}" type="datetimeFigureOut">
              <a:rPr kumimoji="1" lang="ja-JP" altLang="en-US" smtClean="0"/>
              <a:t>2023/11/24</a:t>
            </a:fld>
            <a:endParaRPr kumimoji="1" lang="ja-JP" altLang="en-US"/>
          </a:p>
        </p:txBody>
      </p:sp>
      <p:sp>
        <p:nvSpPr>
          <p:cNvPr id="4" name="スライド イメージ プレースホルダー 3"/>
          <p:cNvSpPr>
            <a:spLocks noGrp="1" noRot="1" noChangeAspect="1"/>
          </p:cNvSpPr>
          <p:nvPr>
            <p:ph type="sldImg" idx="2"/>
          </p:nvPr>
        </p:nvSpPr>
        <p:spPr>
          <a:xfrm>
            <a:off x="422275" y="1243013"/>
            <a:ext cx="5962650"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F8846BB2-6856-43BA-B921-E1932B341AB2}" type="slidenum">
              <a:rPr kumimoji="1" lang="ja-JP" altLang="en-US" smtClean="0"/>
              <a:t>‹#›</a:t>
            </a:fld>
            <a:endParaRPr kumimoji="1" lang="ja-JP" altLang="en-US"/>
          </a:p>
        </p:txBody>
      </p:sp>
    </p:spTree>
    <p:extLst>
      <p:ext uri="{BB962C8B-B14F-4D97-AF65-F5344CB8AC3E}">
        <p14:creationId xmlns:p14="http://schemas.microsoft.com/office/powerpoint/2010/main" val="2190681419"/>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189" indent="0" algn="ctr">
              <a:buNone/>
              <a:defRPr sz="2000"/>
            </a:lvl2pPr>
            <a:lvl3pPr marL="914377" indent="0" algn="ctr">
              <a:buNone/>
              <a:defRPr sz="1800"/>
            </a:lvl3pPr>
            <a:lvl4pPr marL="1371566" indent="0" algn="ctr">
              <a:buNone/>
              <a:defRPr sz="1600"/>
            </a:lvl4pPr>
            <a:lvl5pPr marL="1828754" indent="0" algn="ctr">
              <a:buNone/>
              <a:defRPr sz="1600"/>
            </a:lvl5pPr>
            <a:lvl6pPr marL="2285943" indent="0" algn="ctr">
              <a:buNone/>
              <a:defRPr sz="1600"/>
            </a:lvl6pPr>
            <a:lvl7pPr marL="2743131" indent="0" algn="ctr">
              <a:buNone/>
              <a:defRPr sz="1600"/>
            </a:lvl7pPr>
            <a:lvl8pPr marL="3200320" indent="0" algn="ctr">
              <a:buNone/>
              <a:defRPr sz="1600"/>
            </a:lvl8pPr>
            <a:lvl9pPr marL="3657509" indent="0" algn="ctr">
              <a:buNone/>
              <a:defRPr sz="16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BD3E8BC7-7DCA-44F7-BB54-750A95C648E3}" type="datetime1">
              <a:rPr kumimoji="1" lang="ja-JP" altLang="en-US" smtClean="0"/>
              <a:t>2023/11/24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248CB4C-1C69-453B-AC2B-12FFFA827F83}" type="slidenum">
              <a:rPr kumimoji="1" lang="ja-JP" altLang="en-US" smtClean="0"/>
              <a:t>‹#›</a:t>
            </a:fld>
            <a:endParaRPr kumimoji="1" lang="ja-JP" altLang="en-US"/>
          </a:p>
        </p:txBody>
      </p:sp>
    </p:spTree>
    <p:extLst>
      <p:ext uri="{BB962C8B-B14F-4D97-AF65-F5344CB8AC3E}">
        <p14:creationId xmlns:p14="http://schemas.microsoft.com/office/powerpoint/2010/main" val="12991095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CB08C5FB-2BED-4315-BE47-3DBD16C44D26}" type="datetime1">
              <a:rPr kumimoji="1" lang="ja-JP" altLang="en-US" smtClean="0"/>
              <a:t>2023/11/24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248CB4C-1C69-453B-AC2B-12FFFA827F83}" type="slidenum">
              <a:rPr kumimoji="1" lang="ja-JP" altLang="en-US" smtClean="0"/>
              <a:t>‹#›</a:t>
            </a:fld>
            <a:endParaRPr kumimoji="1" lang="ja-JP" altLang="en-US"/>
          </a:p>
        </p:txBody>
      </p:sp>
    </p:spTree>
    <p:extLst>
      <p:ext uri="{BB962C8B-B14F-4D97-AF65-F5344CB8AC3E}">
        <p14:creationId xmlns:p14="http://schemas.microsoft.com/office/powerpoint/2010/main" val="34538702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2" y="365125"/>
            <a:ext cx="2628900"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838202"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E1FA89E6-DCBA-494A-B722-282B42ED9A23}" type="datetime1">
              <a:rPr kumimoji="1" lang="ja-JP" altLang="en-US" smtClean="0"/>
              <a:t>2023/11/24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248CB4C-1C69-453B-AC2B-12FFFA827F83}" type="slidenum">
              <a:rPr kumimoji="1" lang="ja-JP" altLang="en-US" smtClean="0"/>
              <a:t>‹#›</a:t>
            </a:fld>
            <a:endParaRPr kumimoji="1" lang="ja-JP" altLang="en-US"/>
          </a:p>
        </p:txBody>
      </p:sp>
    </p:spTree>
    <p:extLst>
      <p:ext uri="{BB962C8B-B14F-4D97-AF65-F5344CB8AC3E}">
        <p14:creationId xmlns:p14="http://schemas.microsoft.com/office/powerpoint/2010/main" val="204008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70F2669D-266D-4935-B0CD-6E5DE5217B3A}" type="datetime1">
              <a:rPr kumimoji="1" lang="ja-JP" altLang="en-US" smtClean="0"/>
              <a:t>2023/11/24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248CB4C-1C69-453B-AC2B-12FFFA827F83}" type="slidenum">
              <a:rPr kumimoji="1" lang="ja-JP" altLang="en-US" smtClean="0"/>
              <a:t>‹#›</a:t>
            </a:fld>
            <a:endParaRPr kumimoji="1" lang="ja-JP" altLang="en-US"/>
          </a:p>
        </p:txBody>
      </p:sp>
    </p:spTree>
    <p:extLst>
      <p:ext uri="{BB962C8B-B14F-4D97-AF65-F5344CB8AC3E}">
        <p14:creationId xmlns:p14="http://schemas.microsoft.com/office/powerpoint/2010/main" val="2698580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1" y="1709742"/>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831851" y="4589467"/>
            <a:ext cx="10515600" cy="1500187"/>
          </a:xfrm>
        </p:spPr>
        <p:txBody>
          <a:bodyPr/>
          <a:lstStyle>
            <a:lvl1pPr marL="0" indent="0">
              <a:buNone/>
              <a:defRPr sz="2400">
                <a:solidFill>
                  <a:schemeClr val="tx1">
                    <a:tint val="75000"/>
                  </a:schemeClr>
                </a:solidFill>
              </a:defRPr>
            </a:lvl1pPr>
            <a:lvl2pPr marL="457189" indent="0">
              <a:buNone/>
              <a:defRPr sz="2000">
                <a:solidFill>
                  <a:schemeClr val="tx1">
                    <a:tint val="75000"/>
                  </a:schemeClr>
                </a:solidFill>
              </a:defRPr>
            </a:lvl2pPr>
            <a:lvl3pPr marL="914377" indent="0">
              <a:buNone/>
              <a:defRPr sz="1800">
                <a:solidFill>
                  <a:schemeClr val="tx1">
                    <a:tint val="75000"/>
                  </a:schemeClr>
                </a:solidFill>
              </a:defRPr>
            </a:lvl3pPr>
            <a:lvl4pPr marL="1371566" indent="0">
              <a:buNone/>
              <a:defRPr sz="1600">
                <a:solidFill>
                  <a:schemeClr val="tx1">
                    <a:tint val="75000"/>
                  </a:schemeClr>
                </a:solidFill>
              </a:defRPr>
            </a:lvl4pPr>
            <a:lvl5pPr marL="1828754" indent="0">
              <a:buNone/>
              <a:defRPr sz="1600">
                <a:solidFill>
                  <a:schemeClr val="tx1">
                    <a:tint val="75000"/>
                  </a:schemeClr>
                </a:solidFill>
              </a:defRPr>
            </a:lvl5pPr>
            <a:lvl6pPr marL="2285943" indent="0">
              <a:buNone/>
              <a:defRPr sz="1600">
                <a:solidFill>
                  <a:schemeClr val="tx1">
                    <a:tint val="75000"/>
                  </a:schemeClr>
                </a:solidFill>
              </a:defRPr>
            </a:lvl6pPr>
            <a:lvl7pPr marL="2743131" indent="0">
              <a:buNone/>
              <a:defRPr sz="1600">
                <a:solidFill>
                  <a:schemeClr val="tx1">
                    <a:tint val="75000"/>
                  </a:schemeClr>
                </a:solidFill>
              </a:defRPr>
            </a:lvl7pPr>
            <a:lvl8pPr marL="3200320" indent="0">
              <a:buNone/>
              <a:defRPr sz="1600">
                <a:solidFill>
                  <a:schemeClr val="tx1">
                    <a:tint val="75000"/>
                  </a:schemeClr>
                </a:solidFill>
              </a:defRPr>
            </a:lvl8pPr>
            <a:lvl9pPr marL="3657509"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22564E07-4B89-4213-8BA3-B3A71EC688C6}" type="datetime1">
              <a:rPr kumimoji="1" lang="ja-JP" altLang="en-US" smtClean="0"/>
              <a:t>2023/11/24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248CB4C-1C69-453B-AC2B-12FFFA827F83}" type="slidenum">
              <a:rPr kumimoji="1" lang="ja-JP" altLang="en-US" smtClean="0"/>
              <a:t>‹#›</a:t>
            </a:fld>
            <a:endParaRPr kumimoji="1" lang="ja-JP" altLang="en-US"/>
          </a:p>
        </p:txBody>
      </p:sp>
    </p:spTree>
    <p:extLst>
      <p:ext uri="{BB962C8B-B14F-4D97-AF65-F5344CB8AC3E}">
        <p14:creationId xmlns:p14="http://schemas.microsoft.com/office/powerpoint/2010/main" val="38483299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2B400746-334F-4C1D-9BA5-51DC7A52A9BF}" type="datetime1">
              <a:rPr kumimoji="1" lang="ja-JP" altLang="en-US" smtClean="0"/>
              <a:t>2023/11/24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248CB4C-1C69-453B-AC2B-12FFFA827F83}" type="slidenum">
              <a:rPr kumimoji="1" lang="ja-JP" altLang="en-US" smtClean="0"/>
              <a:t>‹#›</a:t>
            </a:fld>
            <a:endParaRPr kumimoji="1" lang="ja-JP" altLang="en-US"/>
          </a:p>
        </p:txBody>
      </p:sp>
    </p:spTree>
    <p:extLst>
      <p:ext uri="{BB962C8B-B14F-4D97-AF65-F5344CB8AC3E}">
        <p14:creationId xmlns:p14="http://schemas.microsoft.com/office/powerpoint/2010/main" val="20213993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9"/>
            <a:ext cx="10515600"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9789" y="1681163"/>
            <a:ext cx="5157787" cy="823912"/>
          </a:xfrm>
        </p:spPr>
        <p:txBody>
          <a:bodyPr anchor="b"/>
          <a:lstStyle>
            <a:lvl1pPr marL="0" indent="0">
              <a:buNone/>
              <a:defRPr sz="2400" b="1"/>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839789"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172202" y="1681163"/>
            <a:ext cx="5183188" cy="823912"/>
          </a:xfrm>
        </p:spPr>
        <p:txBody>
          <a:bodyPr anchor="b"/>
          <a:lstStyle>
            <a:lvl1pPr marL="0" indent="0">
              <a:buNone/>
              <a:defRPr sz="2400" b="1"/>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172202"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00ABA3F1-A439-4D82-AEED-7D1C2E81476B}" type="datetime1">
              <a:rPr kumimoji="1" lang="ja-JP" altLang="en-US" smtClean="0"/>
              <a:t>2023/11/24</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9248CB4C-1C69-453B-AC2B-12FFFA827F83}" type="slidenum">
              <a:rPr kumimoji="1" lang="ja-JP" altLang="en-US" smtClean="0"/>
              <a:t>‹#›</a:t>
            </a:fld>
            <a:endParaRPr kumimoji="1" lang="ja-JP" altLang="en-US"/>
          </a:p>
        </p:txBody>
      </p:sp>
    </p:spTree>
    <p:extLst>
      <p:ext uri="{BB962C8B-B14F-4D97-AF65-F5344CB8AC3E}">
        <p14:creationId xmlns:p14="http://schemas.microsoft.com/office/powerpoint/2010/main" val="11128088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DBDD2D32-2CCD-4BB7-A442-55FB99C1B81D}" type="datetime1">
              <a:rPr kumimoji="1" lang="ja-JP" altLang="en-US" smtClean="0"/>
              <a:t>2023/11/24</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9248CB4C-1C69-453B-AC2B-12FFFA827F83}" type="slidenum">
              <a:rPr kumimoji="1" lang="ja-JP" altLang="en-US" smtClean="0"/>
              <a:t>‹#›</a:t>
            </a:fld>
            <a:endParaRPr kumimoji="1" lang="ja-JP" altLang="en-US"/>
          </a:p>
        </p:txBody>
      </p:sp>
    </p:spTree>
    <p:extLst>
      <p:ext uri="{BB962C8B-B14F-4D97-AF65-F5344CB8AC3E}">
        <p14:creationId xmlns:p14="http://schemas.microsoft.com/office/powerpoint/2010/main" val="13817123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36759C1B-C396-477E-9A22-F0AC3FA50CCB}" type="datetime1">
              <a:rPr kumimoji="1" lang="ja-JP" altLang="en-US" smtClean="0"/>
              <a:t>2023/11/24</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9248CB4C-1C69-453B-AC2B-12FFFA827F83}" type="slidenum">
              <a:rPr kumimoji="1" lang="ja-JP" altLang="en-US" smtClean="0"/>
              <a:t>‹#›</a:t>
            </a:fld>
            <a:endParaRPr kumimoji="1" lang="ja-JP" altLang="en-US"/>
          </a:p>
        </p:txBody>
      </p:sp>
    </p:spTree>
    <p:extLst>
      <p:ext uri="{BB962C8B-B14F-4D97-AF65-F5344CB8AC3E}">
        <p14:creationId xmlns:p14="http://schemas.microsoft.com/office/powerpoint/2010/main" val="10580036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p:cNvSpPr>
            <a:spLocks noGrp="1"/>
          </p:cNvSpPr>
          <p:nvPr>
            <p:ph idx="1"/>
          </p:nvPr>
        </p:nvSpPr>
        <p:spPr>
          <a:xfrm>
            <a:off x="5183188" y="987429"/>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189" indent="0">
              <a:buNone/>
              <a:defRPr sz="1400"/>
            </a:lvl2pPr>
            <a:lvl3pPr marL="914377" indent="0">
              <a:buNone/>
              <a:defRPr sz="1200"/>
            </a:lvl3pPr>
            <a:lvl4pPr marL="1371566" indent="0">
              <a:buNone/>
              <a:defRPr sz="1000"/>
            </a:lvl4pPr>
            <a:lvl5pPr marL="1828754" indent="0">
              <a:buNone/>
              <a:defRPr sz="1000"/>
            </a:lvl5pPr>
            <a:lvl6pPr marL="2285943" indent="0">
              <a:buNone/>
              <a:defRPr sz="1000"/>
            </a:lvl6pPr>
            <a:lvl7pPr marL="2743131" indent="0">
              <a:buNone/>
              <a:defRPr sz="1000"/>
            </a:lvl7pPr>
            <a:lvl8pPr marL="3200320" indent="0">
              <a:buNone/>
              <a:defRPr sz="1000"/>
            </a:lvl8pPr>
            <a:lvl9pPr marL="3657509"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D1AB08A2-26E7-4AFF-AF4F-7A2973D6A16C}" type="datetime1">
              <a:rPr kumimoji="1" lang="ja-JP" altLang="en-US" smtClean="0"/>
              <a:t>2023/11/24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248CB4C-1C69-453B-AC2B-12FFFA827F83}" type="slidenum">
              <a:rPr kumimoji="1" lang="ja-JP" altLang="en-US" smtClean="0"/>
              <a:t>‹#›</a:t>
            </a:fld>
            <a:endParaRPr kumimoji="1" lang="ja-JP" altLang="en-US"/>
          </a:p>
        </p:txBody>
      </p:sp>
    </p:spTree>
    <p:extLst>
      <p:ext uri="{BB962C8B-B14F-4D97-AF65-F5344CB8AC3E}">
        <p14:creationId xmlns:p14="http://schemas.microsoft.com/office/powerpoint/2010/main" val="18771890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p:cNvSpPr>
            <a:spLocks noGrp="1"/>
          </p:cNvSpPr>
          <p:nvPr>
            <p:ph type="pic" idx="1"/>
          </p:nvPr>
        </p:nvSpPr>
        <p:spPr>
          <a:xfrm>
            <a:off x="5183188" y="987429"/>
            <a:ext cx="6172200" cy="4873625"/>
          </a:xfrm>
        </p:spPr>
        <p:txBody>
          <a:bodyPr/>
          <a:lstStyle>
            <a:lvl1pPr marL="0" indent="0">
              <a:buNone/>
              <a:defRPr sz="3200"/>
            </a:lvl1pPr>
            <a:lvl2pPr marL="457189" indent="0">
              <a:buNone/>
              <a:defRPr sz="2800"/>
            </a:lvl2pPr>
            <a:lvl3pPr marL="914377" indent="0">
              <a:buNone/>
              <a:defRPr sz="2400"/>
            </a:lvl3pPr>
            <a:lvl4pPr marL="1371566" indent="0">
              <a:buNone/>
              <a:defRPr sz="2000"/>
            </a:lvl4pPr>
            <a:lvl5pPr marL="1828754" indent="0">
              <a:buNone/>
              <a:defRPr sz="2000"/>
            </a:lvl5pPr>
            <a:lvl6pPr marL="2285943" indent="0">
              <a:buNone/>
              <a:defRPr sz="2000"/>
            </a:lvl6pPr>
            <a:lvl7pPr marL="2743131" indent="0">
              <a:buNone/>
              <a:defRPr sz="2000"/>
            </a:lvl7pPr>
            <a:lvl8pPr marL="3200320" indent="0">
              <a:buNone/>
              <a:defRPr sz="2000"/>
            </a:lvl8pPr>
            <a:lvl9pPr marL="3657509"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189" indent="0">
              <a:buNone/>
              <a:defRPr sz="1400"/>
            </a:lvl2pPr>
            <a:lvl3pPr marL="914377" indent="0">
              <a:buNone/>
              <a:defRPr sz="1200"/>
            </a:lvl3pPr>
            <a:lvl4pPr marL="1371566" indent="0">
              <a:buNone/>
              <a:defRPr sz="1000"/>
            </a:lvl4pPr>
            <a:lvl5pPr marL="1828754" indent="0">
              <a:buNone/>
              <a:defRPr sz="1000"/>
            </a:lvl5pPr>
            <a:lvl6pPr marL="2285943" indent="0">
              <a:buNone/>
              <a:defRPr sz="1000"/>
            </a:lvl6pPr>
            <a:lvl7pPr marL="2743131" indent="0">
              <a:buNone/>
              <a:defRPr sz="1000"/>
            </a:lvl7pPr>
            <a:lvl8pPr marL="3200320" indent="0">
              <a:buNone/>
              <a:defRPr sz="1000"/>
            </a:lvl8pPr>
            <a:lvl9pPr marL="3657509"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77153524-A40A-46F5-859A-A2BD496BEC4B}" type="datetime1">
              <a:rPr kumimoji="1" lang="ja-JP" altLang="en-US" smtClean="0"/>
              <a:t>2023/11/24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248CB4C-1C69-453B-AC2B-12FFFA827F83}" type="slidenum">
              <a:rPr kumimoji="1" lang="ja-JP" altLang="en-US" smtClean="0"/>
              <a:t>‹#›</a:t>
            </a:fld>
            <a:endParaRPr kumimoji="1" lang="ja-JP" altLang="en-US"/>
          </a:p>
        </p:txBody>
      </p:sp>
    </p:spTree>
    <p:extLst>
      <p:ext uri="{BB962C8B-B14F-4D97-AF65-F5344CB8AC3E}">
        <p14:creationId xmlns:p14="http://schemas.microsoft.com/office/powerpoint/2010/main" val="37212494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9"/>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838200" y="6356354"/>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2CB8069-A6B0-4B98-BB5B-66967A3EA3A5}" type="datetime1">
              <a:rPr kumimoji="1" lang="ja-JP" altLang="en-US" smtClean="0"/>
              <a:t>2023/11/24</a:t>
            </a:fld>
            <a:endParaRPr kumimoji="1" lang="ja-JP" altLang="en-US"/>
          </a:p>
        </p:txBody>
      </p:sp>
      <p:sp>
        <p:nvSpPr>
          <p:cNvPr id="5" name="フッター プレースホルダー 4"/>
          <p:cNvSpPr>
            <a:spLocks noGrp="1"/>
          </p:cNvSpPr>
          <p:nvPr>
            <p:ph type="ftr" sz="quarter" idx="3"/>
          </p:nvPr>
        </p:nvSpPr>
        <p:spPr>
          <a:xfrm>
            <a:off x="4038600" y="6356354"/>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4"/>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248CB4C-1C69-453B-AC2B-12FFFA827F83}" type="slidenum">
              <a:rPr kumimoji="1" lang="ja-JP" altLang="en-US" smtClean="0"/>
              <a:t>‹#›</a:t>
            </a:fld>
            <a:endParaRPr kumimoji="1" lang="ja-JP" altLang="en-US"/>
          </a:p>
        </p:txBody>
      </p:sp>
    </p:spTree>
    <p:extLst>
      <p:ext uri="{BB962C8B-B14F-4D97-AF65-F5344CB8AC3E}">
        <p14:creationId xmlns:p14="http://schemas.microsoft.com/office/powerpoint/2010/main" val="13955162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377"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594" indent="-228594" algn="l" defTabSz="914377"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783" indent="-228594" algn="l" defTabSz="914377"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2971" indent="-228594" algn="l" defTabSz="914377"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160" indent="-228594" algn="l" defTabSz="914377"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349" indent="-228594" algn="l" defTabSz="914377"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537" indent="-228594" algn="l" defTabSz="914377"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726" indent="-228594" algn="l" defTabSz="914377"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8914" indent="-228594" algn="l" defTabSz="914377"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103" indent="-228594" algn="l" defTabSz="914377"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377" rtl="0" eaLnBrk="1" latinLnBrk="0" hangingPunct="1">
        <a:defRPr kumimoji="1" sz="1800" kern="1200">
          <a:solidFill>
            <a:schemeClr val="tx1"/>
          </a:solidFill>
          <a:latin typeface="+mn-lt"/>
          <a:ea typeface="+mn-ea"/>
          <a:cs typeface="+mn-cs"/>
        </a:defRPr>
      </a:lvl1pPr>
      <a:lvl2pPr marL="457189" algn="l" defTabSz="914377" rtl="0" eaLnBrk="1" latinLnBrk="0" hangingPunct="1">
        <a:defRPr kumimoji="1" sz="1800" kern="1200">
          <a:solidFill>
            <a:schemeClr val="tx1"/>
          </a:solidFill>
          <a:latin typeface="+mn-lt"/>
          <a:ea typeface="+mn-ea"/>
          <a:cs typeface="+mn-cs"/>
        </a:defRPr>
      </a:lvl2pPr>
      <a:lvl3pPr marL="914377" algn="l" defTabSz="914377" rtl="0" eaLnBrk="1" latinLnBrk="0" hangingPunct="1">
        <a:defRPr kumimoji="1" sz="1800" kern="1200">
          <a:solidFill>
            <a:schemeClr val="tx1"/>
          </a:solidFill>
          <a:latin typeface="+mn-lt"/>
          <a:ea typeface="+mn-ea"/>
          <a:cs typeface="+mn-cs"/>
        </a:defRPr>
      </a:lvl3pPr>
      <a:lvl4pPr marL="1371566" algn="l" defTabSz="914377" rtl="0" eaLnBrk="1" latinLnBrk="0" hangingPunct="1">
        <a:defRPr kumimoji="1" sz="1800" kern="1200">
          <a:solidFill>
            <a:schemeClr val="tx1"/>
          </a:solidFill>
          <a:latin typeface="+mn-lt"/>
          <a:ea typeface="+mn-ea"/>
          <a:cs typeface="+mn-cs"/>
        </a:defRPr>
      </a:lvl4pPr>
      <a:lvl5pPr marL="1828754" algn="l" defTabSz="914377" rtl="0" eaLnBrk="1" latinLnBrk="0" hangingPunct="1">
        <a:defRPr kumimoji="1" sz="1800" kern="1200">
          <a:solidFill>
            <a:schemeClr val="tx1"/>
          </a:solidFill>
          <a:latin typeface="+mn-lt"/>
          <a:ea typeface="+mn-ea"/>
          <a:cs typeface="+mn-cs"/>
        </a:defRPr>
      </a:lvl5pPr>
      <a:lvl6pPr marL="2285943" algn="l" defTabSz="914377" rtl="0" eaLnBrk="1" latinLnBrk="0" hangingPunct="1">
        <a:defRPr kumimoji="1" sz="1800" kern="1200">
          <a:solidFill>
            <a:schemeClr val="tx1"/>
          </a:solidFill>
          <a:latin typeface="+mn-lt"/>
          <a:ea typeface="+mn-ea"/>
          <a:cs typeface="+mn-cs"/>
        </a:defRPr>
      </a:lvl6pPr>
      <a:lvl7pPr marL="2743131" algn="l" defTabSz="914377" rtl="0" eaLnBrk="1" latinLnBrk="0" hangingPunct="1">
        <a:defRPr kumimoji="1" sz="1800" kern="1200">
          <a:solidFill>
            <a:schemeClr val="tx1"/>
          </a:solidFill>
          <a:latin typeface="+mn-lt"/>
          <a:ea typeface="+mn-ea"/>
          <a:cs typeface="+mn-cs"/>
        </a:defRPr>
      </a:lvl7pPr>
      <a:lvl8pPr marL="3200320" algn="l" defTabSz="914377" rtl="0" eaLnBrk="1" latinLnBrk="0" hangingPunct="1">
        <a:defRPr kumimoji="1" sz="1800" kern="1200">
          <a:solidFill>
            <a:schemeClr val="tx1"/>
          </a:solidFill>
          <a:latin typeface="+mn-lt"/>
          <a:ea typeface="+mn-ea"/>
          <a:cs typeface="+mn-cs"/>
        </a:defRPr>
      </a:lvl8pPr>
      <a:lvl9pPr marL="3657509" algn="l" defTabSz="914377"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6.xml"/><Relationship Id="rId5" Type="http://schemas.openxmlformats.org/officeDocument/2006/relationships/image" Target="../media/image5.PNG"/><Relationship Id="rId4" Type="http://schemas.openxmlformats.org/officeDocument/2006/relationships/image" Target="../media/image4.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9"/>
          <p:cNvSpPr>
            <a:spLocks noGrp="1"/>
          </p:cNvSpPr>
          <p:nvPr>
            <p:ph type="title"/>
          </p:nvPr>
        </p:nvSpPr>
        <p:spPr>
          <a:xfrm>
            <a:off x="200011" y="23686"/>
            <a:ext cx="8424000" cy="444544"/>
          </a:xfrm>
          <a:prstGeom prst="rect">
            <a:avLst/>
          </a:prstGeom>
          <a:solidFill>
            <a:schemeClr val="bg1">
              <a:lumMod val="8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ctr"/>
            <a:r>
              <a:rPr lang="ja-JP" altLang="en-US" sz="2100" b="1" dirty="0">
                <a:solidFill>
                  <a:schemeClr val="tx1"/>
                </a:solidFill>
                <a:latin typeface="UD デジタル 教科書体 NK-R" panose="02020400000000000000" pitchFamily="18" charset="-128"/>
                <a:ea typeface="UD デジタル 教科書体 NK-R" panose="02020400000000000000" pitchFamily="18" charset="-128"/>
              </a:rPr>
              <a:t>次期大阪府国民健康保険運営方針（素案）からの変更内容について</a:t>
            </a:r>
          </a:p>
        </p:txBody>
      </p:sp>
      <p:sp>
        <p:nvSpPr>
          <p:cNvPr id="17" name="テキスト ボックス 16"/>
          <p:cNvSpPr txBox="1"/>
          <p:nvPr/>
        </p:nvSpPr>
        <p:spPr>
          <a:xfrm>
            <a:off x="10803384" y="98066"/>
            <a:ext cx="1260000" cy="307777"/>
          </a:xfrm>
          <a:prstGeom prst="rect">
            <a:avLst/>
          </a:prstGeom>
          <a:solidFill>
            <a:schemeClr val="bg1"/>
          </a:solidFill>
          <a:ln w="28575"/>
        </p:spPr>
        <p:style>
          <a:lnRef idx="2">
            <a:schemeClr val="dk1"/>
          </a:lnRef>
          <a:fillRef idx="1">
            <a:schemeClr val="lt1"/>
          </a:fillRef>
          <a:effectRef idx="0">
            <a:schemeClr val="dk1"/>
          </a:effectRef>
          <a:fontRef idx="minor">
            <a:schemeClr val="dk1"/>
          </a:fontRef>
        </p:style>
        <p:txBody>
          <a:bodyPr wrap="square" rtlCol="0" anchor="ctr">
            <a:spAutoFit/>
          </a:bodyPr>
          <a:lstStyle/>
          <a:p>
            <a:pPr algn="ctr"/>
            <a:r>
              <a:rPr lang="ja-JP" altLang="en-US" sz="1400" b="1">
                <a:latin typeface="+mn-ea"/>
              </a:rPr>
              <a:t>資料４</a:t>
            </a:r>
            <a:endParaRPr lang="en-US" altLang="ja-JP" sz="900" b="1" dirty="0">
              <a:latin typeface="+mn-ea"/>
            </a:endParaRPr>
          </a:p>
        </p:txBody>
      </p:sp>
      <p:sp>
        <p:nvSpPr>
          <p:cNvPr id="11" name="テキスト ボックス 10"/>
          <p:cNvSpPr txBox="1"/>
          <p:nvPr/>
        </p:nvSpPr>
        <p:spPr>
          <a:xfrm>
            <a:off x="193039" y="509050"/>
            <a:ext cx="11870345" cy="1210558"/>
          </a:xfrm>
          <a:prstGeom prst="rect">
            <a:avLst/>
          </a:prstGeom>
          <a:noFill/>
          <a:ln w="28575">
            <a:noFill/>
          </a:ln>
        </p:spPr>
        <p:txBody>
          <a:bodyPr wrap="square" rtlCol="0" anchor="t">
            <a:noAutofit/>
          </a:bodyPr>
          <a:lstStyle/>
          <a:p>
            <a:pPr>
              <a:lnSpc>
                <a:spcPts val="1800"/>
              </a:lnSpc>
            </a:pPr>
            <a:r>
              <a:rPr lang="en-US" altLang="ja-JP" sz="1300" b="1" dirty="0">
                <a:latin typeface="Meiryo UI" panose="020B0604030504040204" pitchFamily="50" charset="-128"/>
                <a:ea typeface="Meiryo UI" panose="020B0604030504040204" pitchFamily="50" charset="-128"/>
              </a:rPr>
              <a:t>【</a:t>
            </a:r>
            <a:r>
              <a:rPr lang="ja-JP" altLang="en-US" sz="1300" b="1" dirty="0">
                <a:latin typeface="Meiryo UI" panose="020B0604030504040204" pitchFamily="50" charset="-128"/>
                <a:ea typeface="Meiryo UI" panose="020B0604030504040204" pitchFamily="50" charset="-128"/>
              </a:rPr>
              <a:t>次期大阪府国民健康保険運営方針（素案）（令和５年</a:t>
            </a:r>
            <a:r>
              <a:rPr lang="en-US" altLang="ja-JP" sz="1300" b="1" dirty="0">
                <a:latin typeface="Meiryo UI" panose="020B0604030504040204" pitchFamily="50" charset="-128"/>
                <a:ea typeface="Meiryo UI" panose="020B0604030504040204" pitchFamily="50" charset="-128"/>
              </a:rPr>
              <a:t>9</a:t>
            </a:r>
            <a:r>
              <a:rPr lang="ja-JP" altLang="en-US" sz="1300" b="1" dirty="0">
                <a:latin typeface="Meiryo UI" panose="020B0604030504040204" pitchFamily="50" charset="-128"/>
                <a:ea typeface="Meiryo UI" panose="020B0604030504040204" pitchFamily="50" charset="-128"/>
              </a:rPr>
              <a:t>月）からの変更内容</a:t>
            </a:r>
            <a:r>
              <a:rPr lang="en-US" altLang="ja-JP" sz="1300" b="1" dirty="0">
                <a:latin typeface="Meiryo UI" panose="020B0604030504040204" pitchFamily="50" charset="-128"/>
                <a:ea typeface="Meiryo UI" panose="020B0604030504040204" pitchFamily="50" charset="-128"/>
              </a:rPr>
              <a:t>】</a:t>
            </a:r>
          </a:p>
          <a:p>
            <a:pPr>
              <a:lnSpc>
                <a:spcPts val="1800"/>
              </a:lnSpc>
            </a:pPr>
            <a:r>
              <a:rPr lang="ja-JP" altLang="en-US" sz="1300" dirty="0">
                <a:latin typeface="Meiryo UI" panose="020B0604030504040204" pitchFamily="50" charset="-128"/>
                <a:ea typeface="Meiryo UI" panose="020B0604030504040204" pitchFamily="50" charset="-128"/>
              </a:rPr>
              <a:t>　・市町村への</a:t>
            </a:r>
            <a:r>
              <a:rPr lang="ja-JP" altLang="en-US" sz="1300">
                <a:latin typeface="Meiryo UI" panose="020B0604030504040204" pitchFamily="50" charset="-128"/>
                <a:ea typeface="Meiryo UI" panose="020B0604030504040204" pitchFamily="50" charset="-128"/>
              </a:rPr>
              <a:t>意見聴取・パブリックコメント</a:t>
            </a:r>
            <a:r>
              <a:rPr lang="ja-JP" altLang="en-US" sz="1300" dirty="0">
                <a:latin typeface="Meiryo UI" panose="020B0604030504040204" pitchFamily="50" charset="-128"/>
                <a:ea typeface="Meiryo UI" panose="020B0604030504040204" pitchFamily="50" charset="-128"/>
              </a:rPr>
              <a:t>の手続きを経て、次期大阪府国民健康保険運営方針（素案）から以下のとおり、必要な該当箇所を変更したもの。</a:t>
            </a:r>
            <a:endParaRPr lang="en-US" altLang="ja-JP" sz="1300" dirty="0">
              <a:latin typeface="Meiryo UI" panose="020B0604030504040204" pitchFamily="50" charset="-128"/>
              <a:ea typeface="Meiryo UI" panose="020B0604030504040204" pitchFamily="50" charset="-128"/>
            </a:endParaRPr>
          </a:p>
          <a:p>
            <a:pPr>
              <a:lnSpc>
                <a:spcPts val="1800"/>
              </a:lnSpc>
            </a:pPr>
            <a:r>
              <a:rPr lang="ja-JP" altLang="en-US" sz="1300" dirty="0">
                <a:latin typeface="Meiryo UI" panose="020B0604030504040204" pitchFamily="50" charset="-128"/>
                <a:ea typeface="Meiryo UI" panose="020B0604030504040204" pitchFamily="50" charset="-128"/>
              </a:rPr>
              <a:t>　・国保運営協議会（</a:t>
            </a:r>
            <a:r>
              <a:rPr lang="en-US" altLang="ja-JP" sz="1300" dirty="0">
                <a:latin typeface="Meiryo UI" panose="020B0604030504040204" pitchFamily="50" charset="-128"/>
                <a:ea typeface="Meiryo UI" panose="020B0604030504040204" pitchFamily="50" charset="-128"/>
              </a:rPr>
              <a:t>R5.8.29</a:t>
            </a:r>
            <a:r>
              <a:rPr lang="ja-JP" altLang="en-US" sz="1300" dirty="0">
                <a:latin typeface="Meiryo UI" panose="020B0604030504040204" pitchFamily="50" charset="-128"/>
                <a:ea typeface="Meiryo UI" panose="020B0604030504040204" pitchFamily="50" charset="-128"/>
              </a:rPr>
              <a:t>開催）委員意見においては、方針内容に変更を要する意見はない。</a:t>
            </a:r>
            <a:endParaRPr lang="en-US" altLang="ja-JP" sz="1300" dirty="0">
              <a:latin typeface="Meiryo UI" panose="020B0604030504040204" pitchFamily="50" charset="-128"/>
              <a:ea typeface="Meiryo UI" panose="020B0604030504040204" pitchFamily="50" charset="-128"/>
            </a:endParaRPr>
          </a:p>
          <a:p>
            <a:pPr>
              <a:lnSpc>
                <a:spcPts val="1800"/>
              </a:lnSpc>
            </a:pPr>
            <a:r>
              <a:rPr lang="ja-JP" altLang="en-US" sz="1300" dirty="0">
                <a:latin typeface="Meiryo UI" panose="020B0604030504040204" pitchFamily="50" charset="-128"/>
                <a:ea typeface="Meiryo UI" panose="020B0604030504040204" pitchFamily="50" charset="-128"/>
              </a:rPr>
              <a:t>　</a:t>
            </a:r>
            <a:r>
              <a:rPr lang="ja-JP" altLang="en-US" sz="1200" dirty="0">
                <a:latin typeface="Meiryo UI" panose="020B0604030504040204" pitchFamily="50" charset="-128"/>
                <a:ea typeface="Meiryo UI" panose="020B0604030504040204" pitchFamily="50" charset="-128"/>
              </a:rPr>
              <a:t>　</a:t>
            </a:r>
            <a:r>
              <a:rPr lang="ja-JP" altLang="en-US" sz="1050" dirty="0">
                <a:latin typeface="Meiryo UI" panose="020B0604030504040204" pitchFamily="50" charset="-128"/>
                <a:ea typeface="Meiryo UI" panose="020B0604030504040204" pitchFamily="50" charset="-128"/>
              </a:rPr>
              <a:t>（参考意見）・保険料完全統一によって、事務の効率化で事務費等の負担が減ることに、統一することの意味合いがある。</a:t>
            </a:r>
            <a:endParaRPr lang="en-US" altLang="ja-JP" sz="1050" dirty="0">
              <a:latin typeface="Meiryo UI" panose="020B0604030504040204" pitchFamily="50" charset="-128"/>
              <a:ea typeface="Meiryo UI" panose="020B0604030504040204" pitchFamily="50" charset="-128"/>
            </a:endParaRPr>
          </a:p>
          <a:p>
            <a:pPr>
              <a:lnSpc>
                <a:spcPts val="1800"/>
              </a:lnSpc>
            </a:pPr>
            <a:r>
              <a:rPr lang="ja-JP" altLang="en-US" sz="1050" dirty="0">
                <a:latin typeface="Meiryo UI" panose="020B0604030504040204" pitchFamily="50" charset="-128"/>
                <a:ea typeface="Meiryo UI" panose="020B0604030504040204" pitchFamily="50" charset="-128"/>
              </a:rPr>
              <a:t>　　　　　　　　　　　・法定外一般会計繰り入れを行わず、累積赤字が減少している。税金と保険料の二重負担をとなることから、このような取組に対して高評価。</a:t>
            </a:r>
            <a:endParaRPr lang="en-US" altLang="ja-JP" sz="1050" dirty="0">
              <a:latin typeface="Meiryo UI" panose="020B0604030504040204" pitchFamily="50" charset="-128"/>
              <a:ea typeface="Meiryo UI" panose="020B0604030504040204" pitchFamily="50" charset="-128"/>
            </a:endParaRPr>
          </a:p>
          <a:p>
            <a:pPr>
              <a:lnSpc>
                <a:spcPts val="1800"/>
              </a:lnSpc>
            </a:pPr>
            <a:r>
              <a:rPr lang="ja-JP" altLang="en-US" sz="1050" dirty="0">
                <a:latin typeface="Meiryo UI" panose="020B0604030504040204" pitchFamily="50" charset="-128"/>
                <a:ea typeface="Meiryo UI" panose="020B0604030504040204" pitchFamily="50" charset="-128"/>
              </a:rPr>
              <a:t>　　　　　　　　　　　・収納率向上につなげつつ、統一化という目的に向けて今後も取組を進めてほしい。　　　・この施策が先進的なものとして模範となるべき。</a:t>
            </a:r>
            <a:endParaRPr lang="en-US" altLang="ja-JP" sz="1050" dirty="0">
              <a:latin typeface="Meiryo UI" panose="020B0604030504040204" pitchFamily="50" charset="-128"/>
              <a:ea typeface="Meiryo UI" panose="020B0604030504040204" pitchFamily="50" charset="-128"/>
            </a:endParaRPr>
          </a:p>
          <a:p>
            <a:pPr>
              <a:lnSpc>
                <a:spcPts val="1800"/>
              </a:lnSpc>
            </a:pPr>
            <a:r>
              <a:rPr lang="ja-JP" altLang="en-US" sz="1050" dirty="0">
                <a:latin typeface="Meiryo UI" panose="020B0604030504040204" pitchFamily="50" charset="-128"/>
                <a:ea typeface="Meiryo UI" panose="020B0604030504040204" pitchFamily="50" charset="-128"/>
              </a:rPr>
              <a:t>　　　　　　　　　　　・保険者努力支援制度において、保険料抑制財源として活用する交付額の一定割合については、しっかりと考える必要がある。</a:t>
            </a:r>
            <a:endParaRPr lang="en-US" altLang="ja-JP" sz="1050" dirty="0">
              <a:latin typeface="Meiryo UI" panose="020B0604030504040204" pitchFamily="50" charset="-128"/>
              <a:ea typeface="Meiryo UI" panose="020B0604030504040204" pitchFamily="50" charset="-128"/>
            </a:endParaRPr>
          </a:p>
        </p:txBody>
      </p:sp>
      <p:sp>
        <p:nvSpPr>
          <p:cNvPr id="16" name="テキスト ボックス 5">
            <a:extLst>
              <a:ext uri="{FF2B5EF4-FFF2-40B4-BE49-F238E27FC236}">
                <a16:creationId xmlns:a16="http://schemas.microsoft.com/office/drawing/2014/main" id="{76B276E2-9B23-48C1-A315-4627ECF0CA8D}"/>
              </a:ext>
            </a:extLst>
          </p:cNvPr>
          <p:cNvSpPr txBox="1"/>
          <p:nvPr/>
        </p:nvSpPr>
        <p:spPr>
          <a:xfrm>
            <a:off x="12277095" y="106490"/>
            <a:ext cx="1266002" cy="338554"/>
          </a:xfrm>
          <a:prstGeom prst="rect">
            <a:avLst/>
          </a:prstGeom>
          <a:noFill/>
          <a:ln w="25400">
            <a:noFill/>
          </a:ln>
        </p:spPr>
        <p:txBody>
          <a:bodyPr wrap="square" rtlCol="0">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defRPr/>
            </a:pPr>
            <a:r>
              <a:rPr lang="ja-JP" altLang="en-US" sz="800" dirty="0">
                <a:solidFill>
                  <a:prstClr val="black"/>
                </a:solidFill>
                <a:latin typeface="HGSｺﾞｼｯｸE" panose="020B0900000000000000" pitchFamily="50" charset="-128"/>
                <a:ea typeface="HGSｺﾞｼｯｸE" panose="020B0900000000000000" pitchFamily="50" charset="-128"/>
              </a:rPr>
              <a:t>令和５年</a:t>
            </a:r>
            <a:r>
              <a:rPr lang="en-US" altLang="ja-JP" sz="800" dirty="0">
                <a:solidFill>
                  <a:prstClr val="black"/>
                </a:solidFill>
                <a:latin typeface="HGSｺﾞｼｯｸE" panose="020B0900000000000000" pitchFamily="50" charset="-128"/>
                <a:ea typeface="HGSｺﾞｼｯｸE" panose="020B0900000000000000" pitchFamily="50" charset="-128"/>
              </a:rPr>
              <a:t>11</a:t>
            </a:r>
            <a:r>
              <a:rPr lang="ja-JP" altLang="en-US" sz="800" dirty="0">
                <a:solidFill>
                  <a:prstClr val="black"/>
                </a:solidFill>
                <a:latin typeface="HGSｺﾞｼｯｸE" panose="020B0900000000000000" pitchFamily="50" charset="-128"/>
                <a:ea typeface="HGSｺﾞｼｯｸE" panose="020B0900000000000000" pitchFamily="50" charset="-128"/>
              </a:rPr>
              <a:t>月</a:t>
            </a:r>
            <a:r>
              <a:rPr lang="en-US" altLang="ja-JP" sz="800" dirty="0">
                <a:solidFill>
                  <a:prstClr val="black"/>
                </a:solidFill>
                <a:latin typeface="HGSｺﾞｼｯｸE" panose="020B0900000000000000" pitchFamily="50" charset="-128"/>
                <a:ea typeface="HGSｺﾞｼｯｸE" panose="020B0900000000000000" pitchFamily="50" charset="-128"/>
              </a:rPr>
              <a:t>14</a:t>
            </a:r>
            <a:r>
              <a:rPr lang="ja-JP" altLang="en-US" sz="800" dirty="0">
                <a:solidFill>
                  <a:prstClr val="black"/>
                </a:solidFill>
                <a:latin typeface="HGSｺﾞｼｯｸE" panose="020B0900000000000000" pitchFamily="50" charset="-128"/>
                <a:ea typeface="HGSｺﾞｼｯｸE" panose="020B0900000000000000" pitchFamily="50" charset="-128"/>
              </a:rPr>
              <a:t>日</a:t>
            </a:r>
            <a:endParaRPr lang="en-US" altLang="ja-JP" sz="800" dirty="0">
              <a:solidFill>
                <a:prstClr val="black"/>
              </a:solidFill>
              <a:latin typeface="HGSｺﾞｼｯｸE" panose="020B0900000000000000" pitchFamily="50" charset="-128"/>
              <a:ea typeface="HGSｺﾞｼｯｸE" panose="020B0900000000000000" pitchFamily="50" charset="-128"/>
            </a:endParaRPr>
          </a:p>
          <a:p>
            <a:pPr>
              <a:defRPr/>
            </a:pPr>
            <a:r>
              <a:rPr lang="ja-JP" altLang="en-US" sz="800" dirty="0">
                <a:solidFill>
                  <a:prstClr val="black"/>
                </a:solidFill>
                <a:latin typeface="HGSｺﾞｼｯｸE" panose="020B0900000000000000" pitchFamily="50" charset="-128"/>
                <a:ea typeface="HGSｺﾞｼｯｸE" panose="020B0900000000000000" pitchFamily="50" charset="-128"/>
              </a:rPr>
              <a:t>第</a:t>
            </a:r>
            <a:r>
              <a:rPr lang="en-US" altLang="ja-JP" sz="800" dirty="0">
                <a:solidFill>
                  <a:prstClr val="black"/>
                </a:solidFill>
                <a:latin typeface="HGSｺﾞｼｯｸE" panose="020B0900000000000000" pitchFamily="50" charset="-128"/>
                <a:ea typeface="HGSｺﾞｼｯｸE" panose="020B0900000000000000" pitchFamily="50" charset="-128"/>
              </a:rPr>
              <a:t>74</a:t>
            </a:r>
            <a:r>
              <a:rPr lang="ja-JP" altLang="en-US" sz="800" dirty="0">
                <a:solidFill>
                  <a:prstClr val="black"/>
                </a:solidFill>
                <a:latin typeface="HGSｺﾞｼｯｸE" panose="020B0900000000000000" pitchFamily="50" charset="-128"/>
                <a:ea typeface="HGSｺﾞｼｯｸE" panose="020B0900000000000000" pitchFamily="50" charset="-128"/>
              </a:rPr>
              <a:t>回事業運営検討</a:t>
            </a:r>
            <a:r>
              <a:rPr lang="en-US" altLang="ja-JP" sz="800" dirty="0">
                <a:solidFill>
                  <a:prstClr val="black"/>
                </a:solidFill>
                <a:latin typeface="HGSｺﾞｼｯｸE" panose="020B0900000000000000" pitchFamily="50" charset="-128"/>
                <a:ea typeface="HGSｺﾞｼｯｸE" panose="020B0900000000000000" pitchFamily="50" charset="-128"/>
              </a:rPr>
              <a:t>WG</a:t>
            </a:r>
            <a:endParaRPr lang="ja-JP" altLang="en-US" sz="800" dirty="0">
              <a:solidFill>
                <a:prstClr val="black"/>
              </a:solidFill>
              <a:latin typeface="HGSｺﾞｼｯｸE" panose="020B0900000000000000" pitchFamily="50" charset="-128"/>
              <a:ea typeface="HGSｺﾞｼｯｸE" panose="020B0900000000000000" pitchFamily="50" charset="-128"/>
            </a:endParaRPr>
          </a:p>
        </p:txBody>
      </p:sp>
      <p:graphicFrame>
        <p:nvGraphicFramePr>
          <p:cNvPr id="9" name="表 17">
            <a:extLst>
              <a:ext uri="{FF2B5EF4-FFF2-40B4-BE49-F238E27FC236}">
                <a16:creationId xmlns:a16="http://schemas.microsoft.com/office/drawing/2014/main" id="{0D0F6155-258C-4F84-B5E7-97E00D2376C5}"/>
              </a:ext>
            </a:extLst>
          </p:cNvPr>
          <p:cNvGraphicFramePr>
            <a:graphicFrameLocks noGrp="1"/>
          </p:cNvGraphicFramePr>
          <p:nvPr>
            <p:extLst>
              <p:ext uri="{D42A27DB-BD31-4B8C-83A1-F6EECF244321}">
                <p14:modId xmlns:p14="http://schemas.microsoft.com/office/powerpoint/2010/main" val="544931923"/>
              </p:ext>
            </p:extLst>
          </p:nvPr>
        </p:nvGraphicFramePr>
        <p:xfrm>
          <a:off x="193039" y="2422490"/>
          <a:ext cx="11870345" cy="4236720"/>
        </p:xfrm>
        <a:graphic>
          <a:graphicData uri="http://schemas.openxmlformats.org/drawingml/2006/table">
            <a:tbl>
              <a:tblPr firstRow="1" bandRow="1">
                <a:tableStyleId>{5C22544A-7EE6-4342-B048-85BDC9FD1C3A}</a:tableStyleId>
              </a:tblPr>
              <a:tblGrid>
                <a:gridCol w="288654">
                  <a:extLst>
                    <a:ext uri="{9D8B030D-6E8A-4147-A177-3AD203B41FA5}">
                      <a16:colId xmlns:a16="http://schemas.microsoft.com/office/drawing/2014/main" val="2055552242"/>
                    </a:ext>
                  </a:extLst>
                </a:gridCol>
                <a:gridCol w="587828">
                  <a:extLst>
                    <a:ext uri="{9D8B030D-6E8A-4147-A177-3AD203B41FA5}">
                      <a16:colId xmlns:a16="http://schemas.microsoft.com/office/drawing/2014/main" val="979189463"/>
                    </a:ext>
                  </a:extLst>
                </a:gridCol>
                <a:gridCol w="4792436">
                  <a:extLst>
                    <a:ext uri="{9D8B030D-6E8A-4147-A177-3AD203B41FA5}">
                      <a16:colId xmlns:a16="http://schemas.microsoft.com/office/drawing/2014/main" val="3655228805"/>
                    </a:ext>
                  </a:extLst>
                </a:gridCol>
                <a:gridCol w="4792436">
                  <a:extLst>
                    <a:ext uri="{9D8B030D-6E8A-4147-A177-3AD203B41FA5}">
                      <a16:colId xmlns:a16="http://schemas.microsoft.com/office/drawing/2014/main" val="1925305667"/>
                    </a:ext>
                  </a:extLst>
                </a:gridCol>
                <a:gridCol w="1408991">
                  <a:extLst>
                    <a:ext uri="{9D8B030D-6E8A-4147-A177-3AD203B41FA5}">
                      <a16:colId xmlns:a16="http://schemas.microsoft.com/office/drawing/2014/main" val="1884872765"/>
                    </a:ext>
                  </a:extLst>
                </a:gridCol>
              </a:tblGrid>
              <a:tr h="225214">
                <a:tc>
                  <a:txBody>
                    <a:bodyPr/>
                    <a:lstStyle/>
                    <a:p>
                      <a:pPr algn="ctr"/>
                      <a:r>
                        <a:rPr kumimoji="1" lang="ja-JP" altLang="en-US" sz="1100" dirty="0"/>
                        <a:t>№</a:t>
                      </a:r>
                      <a:endParaRPr kumimoji="1" lang="en-US" altLang="ja-JP" sz="1100" dirty="0"/>
                    </a:p>
                  </a:txBody>
                  <a:tcPr>
                    <a:solidFill>
                      <a:schemeClr val="accent5"/>
                    </a:solidFill>
                  </a:tcPr>
                </a:tc>
                <a:tc>
                  <a:txBody>
                    <a:bodyPr/>
                    <a:lstStyle/>
                    <a:p>
                      <a:pPr algn="ctr"/>
                      <a:r>
                        <a:rPr kumimoji="1" lang="ja-JP" altLang="en-US" sz="1050" dirty="0"/>
                        <a:t>ページ</a:t>
                      </a:r>
                      <a:endParaRPr kumimoji="1" lang="en-US" altLang="ja-JP" sz="1050" dirty="0"/>
                    </a:p>
                  </a:txBody>
                  <a:tcPr>
                    <a:solidFill>
                      <a:schemeClr val="accent5"/>
                    </a:solidFill>
                  </a:tcPr>
                </a:tc>
                <a:tc>
                  <a:txBody>
                    <a:bodyPr/>
                    <a:lstStyle/>
                    <a:p>
                      <a:pPr algn="ctr"/>
                      <a:r>
                        <a:rPr kumimoji="1" lang="ja-JP" altLang="en-US" sz="1100" dirty="0"/>
                        <a:t>方針（案）</a:t>
                      </a:r>
                    </a:p>
                  </a:txBody>
                  <a:tcPr>
                    <a:solidFill>
                      <a:schemeClr val="accent5"/>
                    </a:solidFill>
                  </a:tcPr>
                </a:tc>
                <a:tc>
                  <a:txBody>
                    <a:bodyPr/>
                    <a:lstStyle/>
                    <a:p>
                      <a:pPr algn="ctr"/>
                      <a:r>
                        <a:rPr kumimoji="1" lang="ja-JP" altLang="en-US" sz="1100" dirty="0"/>
                        <a:t>方針（素案）</a:t>
                      </a:r>
                    </a:p>
                  </a:txBody>
                  <a:tcPr>
                    <a:solidFill>
                      <a:schemeClr val="accent5"/>
                    </a:solidFill>
                  </a:tcPr>
                </a:tc>
                <a:tc>
                  <a:txBody>
                    <a:bodyPr/>
                    <a:lstStyle/>
                    <a:p>
                      <a:pPr algn="ctr"/>
                      <a:r>
                        <a:rPr kumimoji="1" lang="ja-JP" altLang="en-US" sz="1100" dirty="0"/>
                        <a:t>備考</a:t>
                      </a:r>
                    </a:p>
                  </a:txBody>
                  <a:tcPr>
                    <a:solidFill>
                      <a:schemeClr val="accent5"/>
                    </a:solidFill>
                  </a:tcPr>
                </a:tc>
                <a:extLst>
                  <a:ext uri="{0D108BD9-81ED-4DB2-BD59-A6C34878D82A}">
                    <a16:rowId xmlns:a16="http://schemas.microsoft.com/office/drawing/2014/main" val="2298694149"/>
                  </a:ext>
                </a:extLst>
              </a:tr>
              <a:tr h="370840">
                <a:tc>
                  <a:txBody>
                    <a:bodyPr/>
                    <a:lstStyle/>
                    <a:p>
                      <a:r>
                        <a:rPr kumimoji="1" lang="en-US" altLang="ja-JP" sz="900" dirty="0">
                          <a:latin typeface="ＭＳ 明朝" panose="02020609040205080304" pitchFamily="17" charset="-128"/>
                          <a:ea typeface="ＭＳ 明朝" panose="02020609040205080304" pitchFamily="17" charset="-128"/>
                        </a:rPr>
                        <a:t>1</a:t>
                      </a:r>
                      <a:endParaRPr kumimoji="1" lang="ja-JP" altLang="en-US" sz="900" dirty="0">
                        <a:latin typeface="ＭＳ 明朝" panose="02020609040205080304" pitchFamily="17" charset="-128"/>
                        <a:ea typeface="ＭＳ 明朝" panose="02020609040205080304" pitchFamily="17" charset="-128"/>
                      </a:endParaRPr>
                    </a:p>
                  </a:txBody>
                  <a:tcPr/>
                </a:tc>
                <a:tc>
                  <a:txBody>
                    <a:bodyPr/>
                    <a:lstStyle/>
                    <a:p>
                      <a:r>
                        <a:rPr kumimoji="1" lang="en-US" altLang="ja-JP" sz="900" dirty="0">
                          <a:latin typeface="ＭＳ 明朝" panose="02020609040205080304" pitchFamily="17" charset="-128"/>
                          <a:ea typeface="ＭＳ 明朝" panose="02020609040205080304" pitchFamily="17" charset="-128"/>
                        </a:rPr>
                        <a:t>P1</a:t>
                      </a:r>
                    </a:p>
                  </a:txBody>
                  <a:tcPr/>
                </a:tc>
                <a:tc>
                  <a:txBody>
                    <a:bodyPr/>
                    <a:lstStyle/>
                    <a:p>
                      <a:pPr marL="179388" marR="0" lvl="0" indent="-179388" algn="l" defTabSz="914377" rtl="0" eaLnBrk="1" fontAlgn="auto" latinLnBrk="0" hangingPunct="1">
                        <a:lnSpc>
                          <a:spcPct val="100000"/>
                        </a:lnSpc>
                        <a:spcBef>
                          <a:spcPts val="0"/>
                        </a:spcBef>
                        <a:spcAft>
                          <a:spcPts val="0"/>
                        </a:spcAft>
                        <a:buClrTx/>
                        <a:buSzTx/>
                        <a:buFontTx/>
                        <a:buNone/>
                        <a:tabLst/>
                        <a:defRPr/>
                      </a:pPr>
                      <a:r>
                        <a:rPr kumimoji="1" lang="ja-JP" altLang="ja-JP" sz="900" kern="1200" dirty="0">
                          <a:solidFill>
                            <a:schemeClr val="dk1"/>
                          </a:solidFill>
                          <a:effectLst/>
                          <a:latin typeface="ＭＳ ゴシック" panose="020B0609070205080204" pitchFamily="49" charset="-128"/>
                          <a:ea typeface="ＭＳ ゴシック" panose="020B0609070205080204" pitchFamily="49" charset="-128"/>
                          <a:cs typeface="+mn-cs"/>
                        </a:rPr>
                        <a:t>１　策定の目的</a:t>
                      </a:r>
                      <a:endParaRPr kumimoji="1" lang="en-US" altLang="ja-JP" sz="900" kern="1200" dirty="0">
                        <a:solidFill>
                          <a:schemeClr val="dk1"/>
                        </a:solidFill>
                        <a:effectLst/>
                        <a:latin typeface="ＭＳ ゴシック" panose="020B0609070205080204" pitchFamily="49" charset="-128"/>
                        <a:ea typeface="ＭＳ ゴシック" panose="020B0609070205080204" pitchFamily="49" charset="-128"/>
                        <a:cs typeface="+mn-cs"/>
                      </a:endParaRPr>
                    </a:p>
                    <a:p>
                      <a:pPr marL="179388" marR="0" lvl="0" indent="-179388" algn="l" defTabSz="914377" rtl="0" eaLnBrk="1" fontAlgn="auto" latinLnBrk="0" hangingPunct="1">
                        <a:lnSpc>
                          <a:spcPct val="100000"/>
                        </a:lnSpc>
                        <a:spcBef>
                          <a:spcPts val="0"/>
                        </a:spcBef>
                        <a:spcAft>
                          <a:spcPts val="0"/>
                        </a:spcAft>
                        <a:buClrTx/>
                        <a:buSzTx/>
                        <a:buFontTx/>
                        <a:buNone/>
                        <a:tabLst/>
                        <a:defRPr/>
                      </a:pPr>
                      <a:r>
                        <a:rPr kumimoji="1" lang="ja-JP" altLang="en-US" sz="900" kern="1200" dirty="0">
                          <a:solidFill>
                            <a:schemeClr val="dk1"/>
                          </a:solidFill>
                          <a:effectLst/>
                          <a:latin typeface="ＭＳ ゴシック" panose="020B0609070205080204" pitchFamily="49" charset="-128"/>
                          <a:ea typeface="ＭＳ ゴシック" panose="020B0609070205080204" pitchFamily="49" charset="-128"/>
                          <a:cs typeface="+mn-cs"/>
                        </a:rPr>
                        <a:t>（略）</a:t>
                      </a:r>
                      <a:endParaRPr kumimoji="1" lang="ja-JP" altLang="ja-JP" sz="900" kern="1200" dirty="0">
                        <a:solidFill>
                          <a:schemeClr val="dk1"/>
                        </a:solidFill>
                        <a:effectLst/>
                        <a:latin typeface="ＭＳ ゴシック" panose="020B0609070205080204" pitchFamily="49" charset="-128"/>
                        <a:ea typeface="ＭＳ ゴシック" panose="020B0609070205080204" pitchFamily="49" charset="-128"/>
                        <a:cs typeface="+mn-cs"/>
                      </a:endParaRPr>
                    </a:p>
                    <a:p>
                      <a:pPr marL="90488" indent="-90488"/>
                      <a:r>
                        <a:rPr kumimoji="1" lang="ja-JP" altLang="en-US" sz="900" kern="1200" dirty="0">
                          <a:solidFill>
                            <a:schemeClr val="dk1"/>
                          </a:solidFill>
                          <a:effectLst/>
                          <a:latin typeface="ＭＳ 明朝" panose="02020609040205080304" pitchFamily="17" charset="-128"/>
                          <a:ea typeface="ＭＳ 明朝" panose="02020609040205080304" pitchFamily="17" charset="-128"/>
                          <a:cs typeface="+mn-cs"/>
                        </a:rPr>
                        <a:t>　　</a:t>
                      </a:r>
                      <a:r>
                        <a:rPr kumimoji="1" lang="ja-JP" altLang="ja-JP" sz="900" kern="1200" dirty="0">
                          <a:solidFill>
                            <a:schemeClr val="dk1"/>
                          </a:solidFill>
                          <a:effectLst/>
                          <a:latin typeface="ＭＳ 明朝" panose="02020609040205080304" pitchFamily="17" charset="-128"/>
                          <a:ea typeface="ＭＳ 明朝" panose="02020609040205080304" pitchFamily="17" charset="-128"/>
                          <a:cs typeface="+mn-cs"/>
                        </a:rPr>
                        <a:t>しかしながら、市町村国保における被保険者の状況として、年齢構成が高く、一人当たりの医療費水準が高いこと、所得水準が相対的に低いことから、所得に占める一人あたり保険料の負担割合が高いこと、また、被保険者数が減少傾向にあることや、市町村規模の違いがあること、保険料収納率の状況などから、財政運営が不安定になるリスクが高いなど、構造的な課題を抱えており、</a:t>
                      </a:r>
                      <a:r>
                        <a:rPr kumimoji="1" lang="ja-JP" altLang="ja-JP" sz="900" u="sng" kern="1200" dirty="0">
                          <a:solidFill>
                            <a:srgbClr val="FF0000"/>
                          </a:solidFill>
                          <a:effectLst/>
                          <a:latin typeface="ＭＳ 明朝" panose="02020609040205080304" pitchFamily="17" charset="-128"/>
                          <a:ea typeface="ＭＳ 明朝" panose="02020609040205080304" pitchFamily="17" charset="-128"/>
                          <a:cs typeface="+mn-cs"/>
                        </a:rPr>
                        <a:t>公費等による財政支援が拡充されつつも、</a:t>
                      </a:r>
                      <a:r>
                        <a:rPr kumimoji="1" lang="ja-JP" altLang="ja-JP" sz="900" kern="1200" dirty="0">
                          <a:solidFill>
                            <a:schemeClr val="dk1"/>
                          </a:solidFill>
                          <a:effectLst/>
                          <a:latin typeface="ＭＳ 明朝" panose="02020609040205080304" pitchFamily="17" charset="-128"/>
                          <a:ea typeface="ＭＳ 明朝" panose="02020609040205080304" pitchFamily="17" charset="-128"/>
                          <a:cs typeface="+mn-cs"/>
                        </a:rPr>
                        <a:t>厳しい財政状況が続いている。</a:t>
                      </a:r>
                      <a:endParaRPr kumimoji="1" lang="en-US" altLang="ja-JP" sz="900" kern="1200" dirty="0">
                        <a:solidFill>
                          <a:schemeClr val="dk1"/>
                        </a:solidFill>
                        <a:effectLst/>
                        <a:latin typeface="ＭＳ 明朝" panose="02020609040205080304" pitchFamily="17" charset="-128"/>
                        <a:ea typeface="ＭＳ 明朝" panose="02020609040205080304" pitchFamily="17" charset="-128"/>
                        <a:cs typeface="+mn-cs"/>
                      </a:endParaRPr>
                    </a:p>
                    <a:p>
                      <a:pPr marL="90488" marR="0" lvl="0" indent="-90488" algn="l" defTabSz="914377" rtl="0" eaLnBrk="1" fontAlgn="auto" latinLnBrk="0" hangingPunct="1">
                        <a:lnSpc>
                          <a:spcPct val="100000"/>
                        </a:lnSpc>
                        <a:spcBef>
                          <a:spcPts val="0"/>
                        </a:spcBef>
                        <a:spcAft>
                          <a:spcPts val="0"/>
                        </a:spcAft>
                        <a:buClrTx/>
                        <a:buSzTx/>
                        <a:buFontTx/>
                        <a:buNone/>
                        <a:tabLst/>
                        <a:defRPr/>
                      </a:pPr>
                      <a:r>
                        <a:rPr kumimoji="1" lang="ja-JP" altLang="en-US" sz="900" u="none" kern="1200" dirty="0">
                          <a:solidFill>
                            <a:schemeClr val="tx1"/>
                          </a:solidFill>
                          <a:effectLst/>
                          <a:latin typeface="ＭＳ 明朝" panose="02020609040205080304" pitchFamily="17" charset="-128"/>
                          <a:ea typeface="ＭＳ 明朝" panose="02020609040205080304" pitchFamily="17" charset="-128"/>
                          <a:cs typeface="+mn-cs"/>
                        </a:rPr>
                        <a:t>　　</a:t>
                      </a:r>
                      <a:r>
                        <a:rPr kumimoji="1" lang="ja-JP" altLang="ja-JP" sz="900" u="sng" kern="1200" dirty="0">
                          <a:solidFill>
                            <a:srgbClr val="FF0000"/>
                          </a:solidFill>
                          <a:effectLst/>
                          <a:latin typeface="ＭＳ 明朝" panose="02020609040205080304" pitchFamily="17" charset="-128"/>
                          <a:ea typeface="ＭＳ 明朝" panose="02020609040205080304" pitchFamily="17" charset="-128"/>
                          <a:cs typeface="+mn-cs"/>
                        </a:rPr>
                        <a:t>人口減少、超高齢化が進展する中、市町村単位の国保の仕組みのままでは、</a:t>
                      </a:r>
                      <a:r>
                        <a:rPr kumimoji="1" lang="en-US" altLang="ja-JP" sz="900" u="sng" kern="1200" dirty="0">
                          <a:solidFill>
                            <a:srgbClr val="FF0000"/>
                          </a:solidFill>
                          <a:effectLst/>
                          <a:latin typeface="ＭＳ 明朝" panose="02020609040205080304" pitchFamily="17" charset="-128"/>
                          <a:ea typeface="ＭＳ 明朝" panose="02020609040205080304" pitchFamily="17" charset="-128"/>
                          <a:cs typeface="+mn-cs"/>
                        </a:rPr>
                        <a:t>10</a:t>
                      </a:r>
                      <a:r>
                        <a:rPr kumimoji="1" lang="ja-JP" altLang="ja-JP" sz="900" u="sng" kern="1200" dirty="0">
                          <a:solidFill>
                            <a:srgbClr val="FF0000"/>
                          </a:solidFill>
                          <a:effectLst/>
                          <a:latin typeface="ＭＳ 明朝" panose="02020609040205080304" pitchFamily="17" charset="-128"/>
                          <a:ea typeface="ＭＳ 明朝" panose="02020609040205080304" pitchFamily="17" charset="-128"/>
                          <a:cs typeface="+mn-cs"/>
                        </a:rPr>
                        <a:t>年後、</a:t>
                      </a:r>
                      <a:r>
                        <a:rPr kumimoji="1" lang="en-US" altLang="ja-JP" sz="900" u="sng" kern="1200" dirty="0">
                          <a:solidFill>
                            <a:srgbClr val="FF0000"/>
                          </a:solidFill>
                          <a:effectLst/>
                          <a:latin typeface="ＭＳ 明朝" panose="02020609040205080304" pitchFamily="17" charset="-128"/>
                          <a:ea typeface="ＭＳ 明朝" panose="02020609040205080304" pitchFamily="17" charset="-128"/>
                          <a:cs typeface="+mn-cs"/>
                        </a:rPr>
                        <a:t>20</a:t>
                      </a:r>
                      <a:r>
                        <a:rPr kumimoji="1" lang="ja-JP" altLang="ja-JP" sz="900" u="sng" kern="1200" dirty="0">
                          <a:solidFill>
                            <a:srgbClr val="FF0000"/>
                          </a:solidFill>
                          <a:effectLst/>
                          <a:latin typeface="ＭＳ 明朝" panose="02020609040205080304" pitchFamily="17" charset="-128"/>
                          <a:ea typeface="ＭＳ 明朝" panose="02020609040205080304" pitchFamily="17" charset="-128"/>
                          <a:cs typeface="+mn-cs"/>
                        </a:rPr>
                        <a:t>年後の府内市町村の保険料水準に大きな格差が生じることが見込まれる。</a:t>
                      </a:r>
                      <a:endParaRPr kumimoji="1" lang="ja-JP" altLang="ja-JP" sz="900" kern="1200" dirty="0">
                        <a:solidFill>
                          <a:srgbClr val="FF0000"/>
                        </a:solidFill>
                        <a:effectLst/>
                        <a:latin typeface="ＭＳ 明朝" panose="02020609040205080304" pitchFamily="17" charset="-128"/>
                        <a:ea typeface="ＭＳ 明朝" panose="02020609040205080304" pitchFamily="17" charset="-128"/>
                        <a:cs typeface="+mn-cs"/>
                      </a:endParaRPr>
                    </a:p>
                  </a:txBody>
                  <a:tcPr/>
                </a:tc>
                <a:tc>
                  <a:txBody>
                    <a:bodyPr/>
                    <a:lstStyle/>
                    <a:p>
                      <a:pPr marL="179388" marR="0" lvl="0" indent="-179388" algn="l" defTabSz="914377" rtl="0" eaLnBrk="1" fontAlgn="auto" latinLnBrk="0" hangingPunct="1">
                        <a:lnSpc>
                          <a:spcPct val="100000"/>
                        </a:lnSpc>
                        <a:spcBef>
                          <a:spcPts val="0"/>
                        </a:spcBef>
                        <a:spcAft>
                          <a:spcPts val="0"/>
                        </a:spcAft>
                        <a:buClrTx/>
                        <a:buSzTx/>
                        <a:buFontTx/>
                        <a:buNone/>
                        <a:tabLst/>
                        <a:defRPr/>
                      </a:pPr>
                      <a:r>
                        <a:rPr kumimoji="1" lang="ja-JP" altLang="ja-JP" sz="900" kern="1200" dirty="0">
                          <a:solidFill>
                            <a:schemeClr val="dk1"/>
                          </a:solidFill>
                          <a:effectLst/>
                          <a:latin typeface="ＭＳ ゴシック" panose="020B0609070205080204" pitchFamily="49" charset="-128"/>
                          <a:ea typeface="ＭＳ ゴシック" panose="020B0609070205080204" pitchFamily="49" charset="-128"/>
                          <a:cs typeface="+mn-cs"/>
                        </a:rPr>
                        <a:t>１　策定の目的</a:t>
                      </a:r>
                      <a:endParaRPr kumimoji="1" lang="en-US" altLang="ja-JP" sz="900" kern="1200" dirty="0">
                        <a:solidFill>
                          <a:schemeClr val="dk1"/>
                        </a:solidFill>
                        <a:effectLst/>
                        <a:latin typeface="ＭＳ ゴシック" panose="020B0609070205080204" pitchFamily="49" charset="-128"/>
                        <a:ea typeface="ＭＳ ゴシック" panose="020B0609070205080204" pitchFamily="49" charset="-128"/>
                        <a:cs typeface="+mn-cs"/>
                      </a:endParaRPr>
                    </a:p>
                    <a:p>
                      <a:pPr marL="179388" marR="0" lvl="0" indent="-179388" algn="l" defTabSz="914377" rtl="0" eaLnBrk="1" fontAlgn="auto" latinLnBrk="0" hangingPunct="1">
                        <a:lnSpc>
                          <a:spcPct val="100000"/>
                        </a:lnSpc>
                        <a:spcBef>
                          <a:spcPts val="0"/>
                        </a:spcBef>
                        <a:spcAft>
                          <a:spcPts val="0"/>
                        </a:spcAft>
                        <a:buClrTx/>
                        <a:buSzTx/>
                        <a:buFontTx/>
                        <a:buNone/>
                        <a:tabLst/>
                        <a:defRPr/>
                      </a:pPr>
                      <a:r>
                        <a:rPr kumimoji="1" lang="ja-JP" altLang="en-US" sz="900" kern="1200" dirty="0">
                          <a:solidFill>
                            <a:schemeClr val="dk1"/>
                          </a:solidFill>
                          <a:effectLst/>
                          <a:latin typeface="ＭＳ ゴシック" panose="020B0609070205080204" pitchFamily="49" charset="-128"/>
                          <a:ea typeface="ＭＳ ゴシック" panose="020B0609070205080204" pitchFamily="49" charset="-128"/>
                          <a:cs typeface="+mn-cs"/>
                        </a:rPr>
                        <a:t>（略）</a:t>
                      </a:r>
                      <a:endParaRPr kumimoji="1" lang="ja-JP" altLang="ja-JP" sz="900" kern="1200" dirty="0">
                        <a:solidFill>
                          <a:schemeClr val="dk1"/>
                        </a:solidFill>
                        <a:effectLst/>
                        <a:latin typeface="ＭＳ ゴシック" panose="020B0609070205080204" pitchFamily="49" charset="-128"/>
                        <a:ea typeface="ＭＳ ゴシック" panose="020B0609070205080204" pitchFamily="49" charset="-128"/>
                        <a:cs typeface="+mn-cs"/>
                      </a:endParaRPr>
                    </a:p>
                    <a:p>
                      <a:pPr marL="90488" indent="-90488"/>
                      <a:r>
                        <a:rPr kumimoji="1" lang="ja-JP" altLang="en-US" sz="900" kern="1200" dirty="0">
                          <a:solidFill>
                            <a:schemeClr val="dk1"/>
                          </a:solidFill>
                          <a:effectLst/>
                          <a:latin typeface="ＭＳ 明朝" panose="02020609040205080304" pitchFamily="17" charset="-128"/>
                          <a:ea typeface="ＭＳ 明朝" panose="02020609040205080304" pitchFamily="17" charset="-128"/>
                          <a:cs typeface="+mn-cs"/>
                        </a:rPr>
                        <a:t>　　</a:t>
                      </a:r>
                      <a:r>
                        <a:rPr kumimoji="1" lang="ja-JP" altLang="ja-JP" sz="900" kern="1200" dirty="0">
                          <a:solidFill>
                            <a:schemeClr val="dk1"/>
                          </a:solidFill>
                          <a:effectLst/>
                          <a:latin typeface="ＭＳ 明朝" panose="02020609040205080304" pitchFamily="17" charset="-128"/>
                          <a:ea typeface="ＭＳ 明朝" panose="02020609040205080304" pitchFamily="17" charset="-128"/>
                          <a:cs typeface="+mn-cs"/>
                        </a:rPr>
                        <a:t>しかしながら、市町村国保における被保険者の状況として、年齢構成が高く、一人当たりの医療費水準が高いこと、所得水準が相対的に低いことから、所得に占める一人あたり保険料の負担割合が高いこと、また、被保険者数が減少傾向にあることや、市町村規模の違いがあること、保険料収納率の状況などから、財政運営が不安定になるリスクが高いなど、構造的な課題を抱えており、厳しい財政状況が続いている。</a:t>
                      </a:r>
                      <a:endParaRPr kumimoji="1" lang="ja-JP" altLang="en-US" sz="900" strike="noStrike" dirty="0">
                        <a:latin typeface="ＭＳ 明朝" panose="02020609040205080304" pitchFamily="17" charset="-128"/>
                        <a:ea typeface="ＭＳ 明朝" panose="02020609040205080304" pitchFamily="17" charset="-128"/>
                      </a:endParaRPr>
                    </a:p>
                  </a:txBody>
                  <a:tcPr/>
                </a:tc>
                <a:tc>
                  <a:txBody>
                    <a:bodyPr/>
                    <a:lstStyle/>
                    <a:p>
                      <a:pPr marL="0" indent="0" algn="l"/>
                      <a:r>
                        <a:rPr kumimoji="1" lang="ja-JP" altLang="en-US" sz="900" strike="noStrike" dirty="0">
                          <a:latin typeface="ＭＳ 明朝" panose="02020609040205080304" pitchFamily="17" charset="-128"/>
                          <a:ea typeface="ＭＳ 明朝" panose="02020609040205080304" pitchFamily="17" charset="-128"/>
                        </a:rPr>
                        <a:t>統一に向けた背景や統一しない場合の影響について補強するため、文面を変更。</a:t>
                      </a:r>
                    </a:p>
                  </a:txBody>
                  <a:tcPr/>
                </a:tc>
                <a:extLst>
                  <a:ext uri="{0D108BD9-81ED-4DB2-BD59-A6C34878D82A}">
                    <a16:rowId xmlns:a16="http://schemas.microsoft.com/office/drawing/2014/main" val="1923620972"/>
                  </a:ext>
                </a:extLst>
              </a:tr>
              <a:tr h="370840">
                <a:tc>
                  <a:txBody>
                    <a:bodyPr/>
                    <a:lstStyle/>
                    <a:p>
                      <a:r>
                        <a:rPr kumimoji="1" lang="en-US" altLang="ja-JP" sz="900" dirty="0">
                          <a:latin typeface="ＭＳ 明朝" panose="02020609040205080304" pitchFamily="17" charset="-128"/>
                          <a:ea typeface="ＭＳ 明朝" panose="02020609040205080304" pitchFamily="17" charset="-128"/>
                        </a:rPr>
                        <a:t>2</a:t>
                      </a:r>
                      <a:endParaRPr kumimoji="1" lang="ja-JP" altLang="en-US" sz="900" dirty="0">
                        <a:latin typeface="ＭＳ 明朝" panose="02020609040205080304" pitchFamily="17" charset="-128"/>
                        <a:ea typeface="ＭＳ 明朝" panose="02020609040205080304" pitchFamily="17" charset="-128"/>
                      </a:endParaRPr>
                    </a:p>
                  </a:txBody>
                  <a:tcPr/>
                </a:tc>
                <a:tc>
                  <a:txBody>
                    <a:bodyPr/>
                    <a:lstStyle/>
                    <a:p>
                      <a:r>
                        <a:rPr kumimoji="1" lang="en-US" altLang="ja-JP" sz="900" dirty="0">
                          <a:latin typeface="ＭＳ 明朝" panose="02020609040205080304" pitchFamily="17" charset="-128"/>
                          <a:ea typeface="ＭＳ 明朝" panose="02020609040205080304" pitchFamily="17" charset="-128"/>
                        </a:rPr>
                        <a:t>P1</a:t>
                      </a:r>
                    </a:p>
                  </a:txBody>
                  <a:tcPr/>
                </a:tc>
                <a:tc>
                  <a:txBody>
                    <a:bodyPr/>
                    <a:lstStyle/>
                    <a:p>
                      <a:pPr marL="179388" marR="0" lvl="0" indent="-179388" algn="l" defTabSz="914377" rtl="0" eaLnBrk="1" fontAlgn="auto" latinLnBrk="0" hangingPunct="1">
                        <a:lnSpc>
                          <a:spcPct val="100000"/>
                        </a:lnSpc>
                        <a:spcBef>
                          <a:spcPts val="0"/>
                        </a:spcBef>
                        <a:spcAft>
                          <a:spcPts val="0"/>
                        </a:spcAft>
                        <a:buClrTx/>
                        <a:buSzTx/>
                        <a:buFontTx/>
                        <a:buNone/>
                        <a:tabLst/>
                        <a:defRPr/>
                      </a:pPr>
                      <a:r>
                        <a:rPr kumimoji="1" lang="ja-JP" altLang="ja-JP" sz="900" kern="1200" dirty="0">
                          <a:solidFill>
                            <a:schemeClr val="dk1"/>
                          </a:solidFill>
                          <a:effectLst/>
                          <a:latin typeface="ＭＳ ゴシック" panose="020B0609070205080204" pitchFamily="49" charset="-128"/>
                          <a:ea typeface="ＭＳ ゴシック" panose="020B0609070205080204" pitchFamily="49" charset="-128"/>
                          <a:cs typeface="+mn-cs"/>
                        </a:rPr>
                        <a:t>１　策定の目的</a:t>
                      </a:r>
                      <a:endParaRPr kumimoji="1" lang="en-US" altLang="ja-JP" sz="900" kern="1200" dirty="0">
                        <a:solidFill>
                          <a:schemeClr val="dk1"/>
                        </a:solidFill>
                        <a:effectLst/>
                        <a:latin typeface="ＭＳ ゴシック" panose="020B0609070205080204" pitchFamily="49" charset="-128"/>
                        <a:ea typeface="ＭＳ ゴシック" panose="020B0609070205080204" pitchFamily="49" charset="-128"/>
                        <a:cs typeface="+mn-cs"/>
                      </a:endParaRPr>
                    </a:p>
                    <a:p>
                      <a:pPr marL="179388" marR="0" lvl="0" indent="-179388" algn="l" defTabSz="914377" rtl="0" eaLnBrk="1" fontAlgn="auto" latinLnBrk="0" hangingPunct="1">
                        <a:lnSpc>
                          <a:spcPct val="100000"/>
                        </a:lnSpc>
                        <a:spcBef>
                          <a:spcPts val="0"/>
                        </a:spcBef>
                        <a:spcAft>
                          <a:spcPts val="0"/>
                        </a:spcAft>
                        <a:buClrTx/>
                        <a:buSzTx/>
                        <a:buFontTx/>
                        <a:buNone/>
                        <a:tabLst/>
                        <a:defRPr/>
                      </a:pPr>
                      <a:r>
                        <a:rPr kumimoji="1" lang="ja-JP" altLang="en-US" sz="900" kern="1200" dirty="0">
                          <a:solidFill>
                            <a:schemeClr val="dk1"/>
                          </a:solidFill>
                          <a:effectLst/>
                          <a:latin typeface="ＭＳ ゴシック" panose="020B0609070205080204" pitchFamily="49" charset="-128"/>
                          <a:ea typeface="ＭＳ ゴシック" panose="020B0609070205080204" pitchFamily="49" charset="-128"/>
                          <a:cs typeface="+mn-cs"/>
                        </a:rPr>
                        <a:t>（略）</a:t>
                      </a:r>
                      <a:endParaRPr kumimoji="1" lang="ja-JP" altLang="ja-JP" sz="900" kern="1200" dirty="0">
                        <a:solidFill>
                          <a:schemeClr val="dk1"/>
                        </a:solidFill>
                        <a:effectLst/>
                        <a:latin typeface="ＭＳ ゴシック" panose="020B0609070205080204" pitchFamily="49" charset="-128"/>
                        <a:ea typeface="ＭＳ ゴシック" panose="020B0609070205080204" pitchFamily="49" charset="-128"/>
                        <a:cs typeface="+mn-cs"/>
                      </a:endParaRPr>
                    </a:p>
                    <a:p>
                      <a:pPr marL="90488" indent="-90488"/>
                      <a:r>
                        <a:rPr kumimoji="1" lang="ja-JP" altLang="en-US" sz="900" kern="1200" dirty="0">
                          <a:solidFill>
                            <a:schemeClr val="dk1"/>
                          </a:solidFill>
                          <a:effectLst/>
                          <a:latin typeface="ＭＳ 明朝" panose="02020609040205080304" pitchFamily="17" charset="-128"/>
                          <a:ea typeface="ＭＳ 明朝" panose="02020609040205080304" pitchFamily="17" charset="-128"/>
                          <a:cs typeface="+mn-cs"/>
                        </a:rPr>
                        <a:t>　　</a:t>
                      </a:r>
                      <a:r>
                        <a:rPr kumimoji="1" lang="ja-JP" altLang="ja-JP" sz="900" kern="1200" dirty="0">
                          <a:solidFill>
                            <a:schemeClr val="dk1"/>
                          </a:solidFill>
                          <a:effectLst/>
                          <a:latin typeface="ＭＳ 明朝" panose="02020609040205080304" pitchFamily="17" charset="-128"/>
                          <a:ea typeface="ＭＳ 明朝" panose="02020609040205080304" pitchFamily="17" charset="-128"/>
                          <a:cs typeface="+mn-cs"/>
                        </a:rPr>
                        <a:t>この大阪府国民健康保険運営方針（以下「運営方針」という。）は、「全国に先駆けた保険料完全統一による国保運営」を実施するべく、府と</a:t>
                      </a:r>
                      <a:r>
                        <a:rPr kumimoji="1" lang="en-US" altLang="ja-JP" sz="900" kern="1200" dirty="0">
                          <a:solidFill>
                            <a:schemeClr val="dk1"/>
                          </a:solidFill>
                          <a:effectLst/>
                          <a:latin typeface="ＭＳ 明朝" panose="02020609040205080304" pitchFamily="17" charset="-128"/>
                          <a:ea typeface="ＭＳ 明朝" panose="02020609040205080304" pitchFamily="17" charset="-128"/>
                          <a:cs typeface="+mn-cs"/>
                        </a:rPr>
                        <a:t>43</a:t>
                      </a:r>
                      <a:r>
                        <a:rPr kumimoji="1" lang="ja-JP" altLang="ja-JP" sz="900" kern="1200" dirty="0">
                          <a:solidFill>
                            <a:schemeClr val="dk1"/>
                          </a:solidFill>
                          <a:effectLst/>
                          <a:latin typeface="ＭＳ 明朝" panose="02020609040205080304" pitchFamily="17" charset="-128"/>
                          <a:ea typeface="ＭＳ 明朝" panose="02020609040205080304" pitchFamily="17" charset="-128"/>
                          <a:cs typeface="+mn-cs"/>
                        </a:rPr>
                        <a:t>市町村の国保が「大阪府で一つの国保」として</a:t>
                      </a:r>
                      <a:r>
                        <a:rPr kumimoji="1" lang="ja-JP" altLang="ja-JP" sz="900" u="sng" kern="1200" dirty="0">
                          <a:solidFill>
                            <a:srgbClr val="FF0000"/>
                          </a:solidFill>
                          <a:effectLst/>
                          <a:latin typeface="ＭＳ 明朝" panose="02020609040205080304" pitchFamily="17" charset="-128"/>
                          <a:ea typeface="ＭＳ 明朝" panose="02020609040205080304" pitchFamily="17" charset="-128"/>
                          <a:cs typeface="+mn-cs"/>
                        </a:rPr>
                        <a:t>一体とな</a:t>
                      </a:r>
                      <a:r>
                        <a:rPr kumimoji="1" lang="ja-JP" altLang="en-US" sz="900" u="sng" kern="1200" dirty="0">
                          <a:solidFill>
                            <a:srgbClr val="FF0000"/>
                          </a:solidFill>
                          <a:effectLst/>
                          <a:latin typeface="ＭＳ 明朝" panose="02020609040205080304" pitchFamily="17" charset="-128"/>
                          <a:ea typeface="ＭＳ 明朝" panose="02020609040205080304" pitchFamily="17" charset="-128"/>
                          <a:cs typeface="+mn-cs"/>
                        </a:rPr>
                        <a:t>り</a:t>
                      </a:r>
                      <a:r>
                        <a:rPr kumimoji="1" lang="ja-JP" altLang="ja-JP" sz="900" u="sng" kern="1200" dirty="0">
                          <a:solidFill>
                            <a:srgbClr val="FF0000"/>
                          </a:solidFill>
                          <a:effectLst/>
                          <a:latin typeface="ＭＳ 明朝" panose="02020609040205080304" pitchFamily="17" charset="-128"/>
                          <a:ea typeface="ＭＳ 明朝" panose="02020609040205080304" pitchFamily="17" charset="-128"/>
                          <a:cs typeface="+mn-cs"/>
                        </a:rPr>
                        <a:t>、共通認識のもと</a:t>
                      </a:r>
                      <a:r>
                        <a:rPr kumimoji="1" lang="ja-JP" altLang="en-US" sz="900" u="sng" kern="1200" dirty="0">
                          <a:solidFill>
                            <a:srgbClr val="FF0000"/>
                          </a:solidFill>
                          <a:effectLst/>
                          <a:latin typeface="ＭＳ 明朝" panose="02020609040205080304" pitchFamily="17" charset="-128"/>
                          <a:ea typeface="ＭＳ 明朝" panose="02020609040205080304" pitchFamily="17" charset="-128"/>
                          <a:cs typeface="+mn-cs"/>
                        </a:rPr>
                        <a:t>、持続可能な国民健康保険制度を運営できるよう</a:t>
                      </a:r>
                      <a:r>
                        <a:rPr kumimoji="1" lang="ja-JP" altLang="ja-JP" sz="900" u="sng" kern="1200" dirty="0">
                          <a:solidFill>
                            <a:srgbClr val="FF0000"/>
                          </a:solidFill>
                          <a:effectLst/>
                          <a:latin typeface="ＭＳ 明朝" panose="02020609040205080304" pitchFamily="17" charset="-128"/>
                          <a:ea typeface="ＭＳ 明朝" panose="02020609040205080304" pitchFamily="17" charset="-128"/>
                          <a:cs typeface="+mn-cs"/>
                        </a:rPr>
                        <a:t>、</a:t>
                      </a:r>
                      <a:r>
                        <a:rPr kumimoji="1" lang="ja-JP" altLang="ja-JP" sz="900" kern="1200" dirty="0">
                          <a:solidFill>
                            <a:schemeClr val="dk1"/>
                          </a:solidFill>
                          <a:effectLst/>
                          <a:latin typeface="ＭＳ 明朝" panose="02020609040205080304" pitchFamily="17" charset="-128"/>
                          <a:ea typeface="ＭＳ 明朝" panose="02020609040205080304" pitchFamily="17" charset="-128"/>
                          <a:cs typeface="+mn-cs"/>
                        </a:rPr>
                        <a:t>基本的な考え方</a:t>
                      </a:r>
                      <a:r>
                        <a:rPr kumimoji="1" lang="ja-JP" altLang="ja-JP" sz="900" u="sng" kern="1200" dirty="0">
                          <a:solidFill>
                            <a:srgbClr val="FF0000"/>
                          </a:solidFill>
                          <a:effectLst/>
                          <a:latin typeface="ＭＳ 明朝" panose="02020609040205080304" pitchFamily="17" charset="-128"/>
                          <a:ea typeface="ＭＳ 明朝" panose="02020609040205080304" pitchFamily="17" charset="-128"/>
                          <a:cs typeface="+mn-cs"/>
                        </a:rPr>
                        <a:t>を</a:t>
                      </a:r>
                      <a:r>
                        <a:rPr kumimoji="1" lang="ja-JP" altLang="ja-JP" sz="900" kern="1200" dirty="0">
                          <a:solidFill>
                            <a:schemeClr val="dk1"/>
                          </a:solidFill>
                          <a:effectLst/>
                          <a:latin typeface="ＭＳ 明朝" panose="02020609040205080304" pitchFamily="17" charset="-128"/>
                          <a:ea typeface="ＭＳ 明朝" panose="02020609040205080304" pitchFamily="17" charset="-128"/>
                          <a:cs typeface="+mn-cs"/>
                        </a:rPr>
                        <a:t>共有するための方針として策定するものである。</a:t>
                      </a:r>
                      <a:endParaRPr kumimoji="1" lang="ja-JP" altLang="en-US" sz="900" strike="noStrike" dirty="0">
                        <a:latin typeface="ＭＳ 明朝" panose="02020609040205080304" pitchFamily="17" charset="-128"/>
                        <a:ea typeface="ＭＳ 明朝" panose="02020609040205080304" pitchFamily="17" charset="-128"/>
                      </a:endParaRPr>
                    </a:p>
                  </a:txBody>
                  <a:tcPr/>
                </a:tc>
                <a:tc>
                  <a:txBody>
                    <a:bodyPr/>
                    <a:lstStyle/>
                    <a:p>
                      <a:pPr marL="179388" marR="0" lvl="0" indent="-179388" algn="l" defTabSz="914377" rtl="0" eaLnBrk="1" fontAlgn="auto" latinLnBrk="0" hangingPunct="1">
                        <a:lnSpc>
                          <a:spcPct val="100000"/>
                        </a:lnSpc>
                        <a:spcBef>
                          <a:spcPts val="0"/>
                        </a:spcBef>
                        <a:spcAft>
                          <a:spcPts val="0"/>
                        </a:spcAft>
                        <a:buClrTx/>
                        <a:buSzTx/>
                        <a:buFontTx/>
                        <a:buNone/>
                        <a:tabLst/>
                        <a:defRPr/>
                      </a:pPr>
                      <a:r>
                        <a:rPr kumimoji="1" lang="ja-JP" altLang="ja-JP" sz="900" kern="1200" dirty="0">
                          <a:solidFill>
                            <a:schemeClr val="dk1"/>
                          </a:solidFill>
                          <a:effectLst/>
                          <a:latin typeface="ＭＳ ゴシック" panose="020B0609070205080204" pitchFamily="49" charset="-128"/>
                          <a:ea typeface="ＭＳ ゴシック" panose="020B0609070205080204" pitchFamily="49" charset="-128"/>
                          <a:cs typeface="+mn-cs"/>
                        </a:rPr>
                        <a:t>１　策定の目的</a:t>
                      </a:r>
                      <a:endParaRPr kumimoji="1" lang="en-US" altLang="ja-JP" sz="900" kern="1200" dirty="0">
                        <a:solidFill>
                          <a:schemeClr val="dk1"/>
                        </a:solidFill>
                        <a:effectLst/>
                        <a:latin typeface="ＭＳ ゴシック" panose="020B0609070205080204" pitchFamily="49" charset="-128"/>
                        <a:ea typeface="ＭＳ ゴシック" panose="020B0609070205080204" pitchFamily="49" charset="-128"/>
                        <a:cs typeface="+mn-cs"/>
                      </a:endParaRPr>
                    </a:p>
                    <a:p>
                      <a:pPr marL="179388" marR="0" lvl="0" indent="-179388" algn="l" defTabSz="914377" rtl="0" eaLnBrk="1" fontAlgn="auto" latinLnBrk="0" hangingPunct="1">
                        <a:lnSpc>
                          <a:spcPct val="100000"/>
                        </a:lnSpc>
                        <a:spcBef>
                          <a:spcPts val="0"/>
                        </a:spcBef>
                        <a:spcAft>
                          <a:spcPts val="0"/>
                        </a:spcAft>
                        <a:buClrTx/>
                        <a:buSzTx/>
                        <a:buFontTx/>
                        <a:buNone/>
                        <a:tabLst/>
                        <a:defRPr/>
                      </a:pPr>
                      <a:r>
                        <a:rPr kumimoji="1" lang="ja-JP" altLang="en-US" sz="900" kern="1200" dirty="0">
                          <a:solidFill>
                            <a:schemeClr val="dk1"/>
                          </a:solidFill>
                          <a:effectLst/>
                          <a:latin typeface="ＭＳ ゴシック" panose="020B0609070205080204" pitchFamily="49" charset="-128"/>
                          <a:ea typeface="ＭＳ ゴシック" panose="020B0609070205080204" pitchFamily="49" charset="-128"/>
                          <a:cs typeface="+mn-cs"/>
                        </a:rPr>
                        <a:t>（略）</a:t>
                      </a:r>
                      <a:endParaRPr kumimoji="1" lang="ja-JP" altLang="ja-JP" sz="900" kern="1200" dirty="0">
                        <a:solidFill>
                          <a:schemeClr val="dk1"/>
                        </a:solidFill>
                        <a:effectLst/>
                        <a:latin typeface="ＭＳ ゴシック" panose="020B0609070205080204" pitchFamily="49" charset="-128"/>
                        <a:ea typeface="ＭＳ ゴシック" panose="020B0609070205080204" pitchFamily="49" charset="-128"/>
                        <a:cs typeface="+mn-cs"/>
                      </a:endParaRPr>
                    </a:p>
                    <a:p>
                      <a:pPr marL="90488" indent="-90488"/>
                      <a:r>
                        <a:rPr kumimoji="1" lang="ja-JP" altLang="en-US" sz="900" kern="1200" dirty="0">
                          <a:solidFill>
                            <a:schemeClr val="dk1"/>
                          </a:solidFill>
                          <a:effectLst/>
                          <a:latin typeface="ＭＳ 明朝" panose="02020609040205080304" pitchFamily="17" charset="-128"/>
                          <a:ea typeface="ＭＳ 明朝" panose="02020609040205080304" pitchFamily="17" charset="-128"/>
                          <a:cs typeface="+mn-cs"/>
                        </a:rPr>
                        <a:t>　　</a:t>
                      </a:r>
                      <a:r>
                        <a:rPr kumimoji="1" lang="ja-JP" altLang="ja-JP" sz="900" kern="1200" dirty="0">
                          <a:solidFill>
                            <a:schemeClr val="dk1"/>
                          </a:solidFill>
                          <a:effectLst/>
                          <a:latin typeface="ＭＳ 明朝" panose="02020609040205080304" pitchFamily="17" charset="-128"/>
                          <a:ea typeface="ＭＳ 明朝" panose="02020609040205080304" pitchFamily="17" charset="-128"/>
                          <a:cs typeface="+mn-cs"/>
                        </a:rPr>
                        <a:t>この大阪府国民健康保険運営方針（以下「運営方針」という。）は、「全国に先駆けた保険料完全統一による国保運営」を実施するべく、府と</a:t>
                      </a:r>
                      <a:r>
                        <a:rPr kumimoji="1" lang="en-US" altLang="ja-JP" sz="900" kern="1200" dirty="0">
                          <a:solidFill>
                            <a:schemeClr val="dk1"/>
                          </a:solidFill>
                          <a:effectLst/>
                          <a:latin typeface="ＭＳ 明朝" panose="02020609040205080304" pitchFamily="17" charset="-128"/>
                          <a:ea typeface="ＭＳ 明朝" panose="02020609040205080304" pitchFamily="17" charset="-128"/>
                          <a:cs typeface="+mn-cs"/>
                        </a:rPr>
                        <a:t>43</a:t>
                      </a:r>
                      <a:r>
                        <a:rPr kumimoji="1" lang="ja-JP" altLang="ja-JP" sz="900" kern="1200" dirty="0">
                          <a:solidFill>
                            <a:schemeClr val="dk1"/>
                          </a:solidFill>
                          <a:effectLst/>
                          <a:latin typeface="ＭＳ 明朝" panose="02020609040205080304" pitchFamily="17" charset="-128"/>
                          <a:ea typeface="ＭＳ 明朝" panose="02020609040205080304" pitchFamily="17" charset="-128"/>
                          <a:cs typeface="+mn-cs"/>
                        </a:rPr>
                        <a:t>市町村の国保が「大阪府で一つの国保」として、基本的な考え方</a:t>
                      </a:r>
                      <a:r>
                        <a:rPr kumimoji="1" lang="ja-JP" altLang="ja-JP" sz="900" u="sng" strike="noStrike" kern="1200" baseline="0" dirty="0">
                          <a:solidFill>
                            <a:schemeClr val="dk1"/>
                          </a:solidFill>
                          <a:effectLst/>
                          <a:latin typeface="ＭＳ 明朝" panose="02020609040205080304" pitchFamily="17" charset="-128"/>
                          <a:ea typeface="ＭＳ 明朝" panose="02020609040205080304" pitchFamily="17" charset="-128"/>
                          <a:cs typeface="+mn-cs"/>
                        </a:rPr>
                        <a:t>となる二本柱を運営の基本として、府と市町村の適切な役割分担に基づく三つの施策を推進し、めざす方向性について</a:t>
                      </a:r>
                      <a:r>
                        <a:rPr kumimoji="1" lang="ja-JP" altLang="ja-JP" sz="900" kern="1200" dirty="0">
                          <a:solidFill>
                            <a:schemeClr val="dk1"/>
                          </a:solidFill>
                          <a:effectLst/>
                          <a:latin typeface="ＭＳ 明朝" panose="02020609040205080304" pitchFamily="17" charset="-128"/>
                          <a:ea typeface="ＭＳ 明朝" panose="02020609040205080304" pitchFamily="17" charset="-128"/>
                          <a:cs typeface="+mn-cs"/>
                        </a:rPr>
                        <a:t>共有するための方針として策定するものである。</a:t>
                      </a:r>
                      <a:endParaRPr kumimoji="1" lang="ja-JP" altLang="en-US" sz="900" strike="noStrike" dirty="0">
                        <a:latin typeface="ＭＳ 明朝" panose="02020609040205080304" pitchFamily="17" charset="-128"/>
                        <a:ea typeface="ＭＳ 明朝" panose="02020609040205080304" pitchFamily="17" charset="-128"/>
                      </a:endParaRPr>
                    </a:p>
                  </a:txBody>
                  <a:tcPr/>
                </a:tc>
                <a:tc>
                  <a:txBody>
                    <a:bodyPr/>
                    <a:lstStyle/>
                    <a:p>
                      <a:pPr marL="0" marR="0" lvl="0" indent="0" algn="l" defTabSz="914377" rtl="0" eaLnBrk="1" fontAlgn="auto" latinLnBrk="0" hangingPunct="1">
                        <a:lnSpc>
                          <a:spcPct val="100000"/>
                        </a:lnSpc>
                        <a:spcBef>
                          <a:spcPts val="0"/>
                        </a:spcBef>
                        <a:spcAft>
                          <a:spcPts val="0"/>
                        </a:spcAft>
                        <a:buClrTx/>
                        <a:buSzTx/>
                        <a:buFontTx/>
                        <a:buNone/>
                        <a:tabLst/>
                        <a:defRPr/>
                      </a:pPr>
                      <a:r>
                        <a:rPr kumimoji="1" lang="ja-JP" altLang="en-US" sz="900" strike="noStrike" dirty="0">
                          <a:latin typeface="ＭＳ 明朝" panose="02020609040205080304" pitchFamily="17" charset="-128"/>
                          <a:ea typeface="ＭＳ 明朝" panose="02020609040205080304" pitchFamily="17" charset="-128"/>
                        </a:rPr>
                        <a:t>市町村の意見を踏まえ、持続可能な国民健康保険制度の構築等が、運営方針の重要な策定目的であることを追記するため、文面を変更。</a:t>
                      </a:r>
                    </a:p>
                  </a:txBody>
                  <a:tcPr/>
                </a:tc>
                <a:extLst>
                  <a:ext uri="{0D108BD9-81ED-4DB2-BD59-A6C34878D82A}">
                    <a16:rowId xmlns:a16="http://schemas.microsoft.com/office/drawing/2014/main" val="1680650749"/>
                  </a:ext>
                </a:extLst>
              </a:tr>
              <a:tr h="370840">
                <a:tc>
                  <a:txBody>
                    <a:bodyPr/>
                    <a:lstStyle/>
                    <a:p>
                      <a:r>
                        <a:rPr kumimoji="1" lang="en-US" altLang="ja-JP" sz="900" dirty="0">
                          <a:latin typeface="ＭＳ 明朝" panose="02020609040205080304" pitchFamily="17" charset="-128"/>
                          <a:ea typeface="ＭＳ 明朝" panose="02020609040205080304" pitchFamily="17" charset="-128"/>
                        </a:rPr>
                        <a:t>3</a:t>
                      </a:r>
                      <a:endParaRPr kumimoji="1" lang="ja-JP" altLang="en-US" sz="900" dirty="0">
                        <a:latin typeface="ＭＳ 明朝" panose="02020609040205080304" pitchFamily="17" charset="-128"/>
                        <a:ea typeface="ＭＳ 明朝" panose="02020609040205080304" pitchFamily="17" charset="-128"/>
                      </a:endParaRPr>
                    </a:p>
                  </a:txBody>
                  <a:tcPr/>
                </a:tc>
                <a:tc>
                  <a:txBody>
                    <a:bodyPr/>
                    <a:lstStyle/>
                    <a:p>
                      <a:r>
                        <a:rPr kumimoji="1" lang="en-US" altLang="ja-JP" sz="900" dirty="0">
                          <a:latin typeface="ＭＳ 明朝" panose="02020609040205080304" pitchFamily="17" charset="-128"/>
                          <a:ea typeface="ＭＳ 明朝" panose="02020609040205080304" pitchFamily="17" charset="-128"/>
                        </a:rPr>
                        <a:t>P2</a:t>
                      </a:r>
                    </a:p>
                  </a:txBody>
                  <a:tcPr/>
                </a:tc>
                <a:tc>
                  <a:txBody>
                    <a:bodyPr/>
                    <a:lstStyle/>
                    <a:p>
                      <a:r>
                        <a:rPr kumimoji="1" lang="ja-JP" altLang="ja-JP" sz="900" kern="1200" dirty="0">
                          <a:solidFill>
                            <a:schemeClr val="dk1"/>
                          </a:solidFill>
                          <a:effectLst/>
                          <a:latin typeface="ＭＳ ゴシック" panose="020B0609070205080204" pitchFamily="49" charset="-128"/>
                          <a:ea typeface="ＭＳ ゴシック" panose="020B0609070205080204" pitchFamily="49" charset="-128"/>
                          <a:cs typeface="+mn-cs"/>
                        </a:rPr>
                        <a:t>１　国民健康保険制度のあるべき姿</a:t>
                      </a:r>
                    </a:p>
                    <a:p>
                      <a:pPr marL="90488" indent="-90488"/>
                      <a:r>
                        <a:rPr kumimoji="1" lang="ja-JP" altLang="en-US" sz="900" kern="1200" dirty="0">
                          <a:solidFill>
                            <a:schemeClr val="dk1"/>
                          </a:solidFill>
                          <a:effectLst/>
                          <a:latin typeface="ＭＳ 明朝" panose="02020609040205080304" pitchFamily="17" charset="-128"/>
                          <a:ea typeface="ＭＳ 明朝" panose="02020609040205080304" pitchFamily="17" charset="-128"/>
                          <a:cs typeface="+mn-cs"/>
                        </a:rPr>
                        <a:t>　　</a:t>
                      </a:r>
                      <a:r>
                        <a:rPr kumimoji="1" lang="ja-JP" altLang="ja-JP" sz="900" kern="1200" dirty="0">
                          <a:solidFill>
                            <a:schemeClr val="dk1"/>
                          </a:solidFill>
                          <a:effectLst/>
                          <a:latin typeface="ＭＳ 明朝" panose="02020609040205080304" pitchFamily="17" charset="-128"/>
                          <a:ea typeface="ＭＳ 明朝" panose="02020609040205080304" pitchFamily="17" charset="-128"/>
                          <a:cs typeface="+mn-cs"/>
                        </a:rPr>
                        <a:t>医療保障制度としての国民健康保険制度は、国民皆保険を支えるナショナル・ミニマムであり、その権限・財源・責任については、国が一元的に担うことが本来の姿である。また、</a:t>
                      </a:r>
                      <a:r>
                        <a:rPr kumimoji="1" lang="ja-JP" altLang="ja-JP" sz="900" u="sng" kern="1200" dirty="0">
                          <a:solidFill>
                            <a:srgbClr val="FF0000"/>
                          </a:solidFill>
                          <a:effectLst/>
                          <a:latin typeface="ＭＳ 明朝" panose="02020609040205080304" pitchFamily="17" charset="-128"/>
                          <a:ea typeface="ＭＳ 明朝" panose="02020609040205080304" pitchFamily="17" charset="-128"/>
                          <a:cs typeface="+mn-cs"/>
                        </a:rPr>
                        <a:t>国保法</a:t>
                      </a:r>
                      <a:r>
                        <a:rPr kumimoji="1" lang="ja-JP" altLang="ja-JP" sz="900" kern="1200" dirty="0">
                          <a:solidFill>
                            <a:schemeClr val="dk1"/>
                          </a:solidFill>
                          <a:effectLst/>
                          <a:latin typeface="ＭＳ 明朝" panose="02020609040205080304" pitchFamily="17" charset="-128"/>
                          <a:ea typeface="ＭＳ 明朝" panose="02020609040205080304" pitchFamily="17" charset="-128"/>
                          <a:cs typeface="+mn-cs"/>
                        </a:rPr>
                        <a:t>第４条において、国民健康保険事業の運営が健全に行われるよう、国が各般の措置を講ずる</a:t>
                      </a:r>
                      <a:r>
                        <a:rPr kumimoji="1" lang="ja-JP" altLang="ja-JP" sz="900" u="sng" kern="1200" dirty="0">
                          <a:solidFill>
                            <a:srgbClr val="FF0000"/>
                          </a:solidFill>
                          <a:effectLst/>
                          <a:latin typeface="ＭＳ 明朝" panose="02020609040205080304" pitchFamily="17" charset="-128"/>
                          <a:ea typeface="ＭＳ 明朝" panose="02020609040205080304" pitchFamily="17" charset="-128"/>
                          <a:cs typeface="+mn-cs"/>
                        </a:rPr>
                        <a:t>とともに、保健、医療及び福祉に関する施策を積極的に推進する</a:t>
                      </a:r>
                      <a:r>
                        <a:rPr kumimoji="1" lang="ja-JP" altLang="ja-JP" sz="900" kern="1200" dirty="0">
                          <a:solidFill>
                            <a:schemeClr val="dk1"/>
                          </a:solidFill>
                          <a:effectLst/>
                          <a:latin typeface="ＭＳ 明朝" panose="02020609040205080304" pitchFamily="17" charset="-128"/>
                          <a:ea typeface="ＭＳ 明朝" panose="02020609040205080304" pitchFamily="17" charset="-128"/>
                          <a:cs typeface="+mn-cs"/>
                        </a:rPr>
                        <a:t>旨規定されてい</a:t>
                      </a:r>
                      <a:r>
                        <a:rPr kumimoji="1" lang="ja-JP" altLang="en-US" sz="900" kern="1200" dirty="0">
                          <a:solidFill>
                            <a:schemeClr val="dk1"/>
                          </a:solidFill>
                          <a:effectLst/>
                          <a:latin typeface="ＭＳ 明朝" panose="02020609040205080304" pitchFamily="17" charset="-128"/>
                          <a:ea typeface="ＭＳ 明朝" panose="02020609040205080304" pitchFamily="17" charset="-128"/>
                          <a:cs typeface="+mn-cs"/>
                        </a:rPr>
                        <a:t>る。</a:t>
                      </a:r>
                      <a:endParaRPr kumimoji="1" lang="en-US" altLang="ja-JP" sz="900" kern="1200" dirty="0">
                        <a:solidFill>
                          <a:schemeClr val="dk1"/>
                        </a:solidFill>
                        <a:effectLst/>
                        <a:latin typeface="ＭＳ 明朝" panose="02020609040205080304" pitchFamily="17" charset="-128"/>
                        <a:ea typeface="ＭＳ 明朝" panose="02020609040205080304" pitchFamily="17" charset="-128"/>
                        <a:cs typeface="+mn-cs"/>
                      </a:endParaRPr>
                    </a:p>
                    <a:p>
                      <a:pPr marL="90488" indent="-90488"/>
                      <a:r>
                        <a:rPr kumimoji="1" lang="ja-JP" altLang="en-US" sz="900" kern="1200" dirty="0">
                          <a:solidFill>
                            <a:schemeClr val="dk1"/>
                          </a:solidFill>
                          <a:effectLst/>
                          <a:latin typeface="ＭＳ 明朝" panose="02020609040205080304" pitchFamily="17" charset="-128"/>
                          <a:ea typeface="ＭＳ 明朝" panose="02020609040205080304" pitchFamily="17" charset="-128"/>
                          <a:cs typeface="+mn-cs"/>
                        </a:rPr>
                        <a:t>　　</a:t>
                      </a:r>
                      <a:r>
                        <a:rPr kumimoji="1" lang="ja-JP" altLang="ja-JP" sz="900" kern="1200" dirty="0">
                          <a:solidFill>
                            <a:schemeClr val="dk1"/>
                          </a:solidFill>
                          <a:effectLst/>
                          <a:latin typeface="ＭＳ 明朝" panose="02020609040205080304" pitchFamily="17" charset="-128"/>
                          <a:ea typeface="ＭＳ 明朝" panose="02020609040205080304" pitchFamily="17" charset="-128"/>
                          <a:cs typeface="+mn-cs"/>
                        </a:rPr>
                        <a:t>将来にわたり国民皆保険を堅持していくために、国に対し、</a:t>
                      </a:r>
                      <a:r>
                        <a:rPr kumimoji="1" lang="ja-JP" altLang="en-US" sz="900" u="sng" kern="1200" dirty="0">
                          <a:solidFill>
                            <a:srgbClr val="FF0000"/>
                          </a:solidFill>
                          <a:effectLst/>
                          <a:latin typeface="ＭＳ 明朝" panose="02020609040205080304" pitchFamily="17" charset="-128"/>
                          <a:ea typeface="ＭＳ 明朝" panose="02020609040205080304" pitchFamily="17" charset="-128"/>
                          <a:cs typeface="+mn-cs"/>
                        </a:rPr>
                        <a:t>公費の拡充をはじめ、</a:t>
                      </a:r>
                      <a:r>
                        <a:rPr kumimoji="1" lang="ja-JP" altLang="ja-JP" sz="900" kern="1200" dirty="0">
                          <a:solidFill>
                            <a:schemeClr val="dk1"/>
                          </a:solidFill>
                          <a:effectLst/>
                          <a:latin typeface="ＭＳ 明朝" panose="02020609040205080304" pitchFamily="17" charset="-128"/>
                          <a:ea typeface="ＭＳ 明朝" panose="02020609040205080304" pitchFamily="17" charset="-128"/>
                          <a:cs typeface="+mn-cs"/>
                        </a:rPr>
                        <a:t>各医療保険制度間での保険料負担率等の格差を是正し、被用者保険を含む医療保険制度の一本化を求めていく上で、制度改革は、安定的かつ持続可能な医療保険制度の構築に向けた通過点であると考える。</a:t>
                      </a:r>
                      <a:endParaRPr kumimoji="1" lang="ja-JP" altLang="en-US" sz="900" strike="noStrike" dirty="0">
                        <a:latin typeface="ＭＳ 明朝" panose="02020609040205080304" pitchFamily="17" charset="-128"/>
                        <a:ea typeface="ＭＳ 明朝" panose="02020609040205080304" pitchFamily="17" charset="-128"/>
                      </a:endParaRPr>
                    </a:p>
                  </a:txBody>
                  <a:tcPr/>
                </a:tc>
                <a:tc>
                  <a:txBody>
                    <a:bodyPr/>
                    <a:lstStyle/>
                    <a:p>
                      <a:r>
                        <a:rPr kumimoji="1" lang="ja-JP" altLang="ja-JP" sz="900" kern="1200" dirty="0">
                          <a:solidFill>
                            <a:schemeClr val="dk1"/>
                          </a:solidFill>
                          <a:effectLst/>
                          <a:latin typeface="ＭＳ ゴシック" panose="020B0609070205080204" pitchFamily="49" charset="-128"/>
                          <a:ea typeface="ＭＳ ゴシック" panose="020B0609070205080204" pitchFamily="49" charset="-128"/>
                          <a:cs typeface="+mn-cs"/>
                        </a:rPr>
                        <a:t>１　国民健康保険制度のあるべき姿</a:t>
                      </a:r>
                    </a:p>
                    <a:p>
                      <a:pPr marL="90488" indent="-90488"/>
                      <a:r>
                        <a:rPr kumimoji="1" lang="ja-JP" altLang="en-US" sz="900" kern="1200" dirty="0">
                          <a:solidFill>
                            <a:schemeClr val="dk1"/>
                          </a:solidFill>
                          <a:effectLst/>
                          <a:latin typeface="ＭＳ 明朝" panose="02020609040205080304" pitchFamily="17" charset="-128"/>
                          <a:ea typeface="ＭＳ 明朝" panose="02020609040205080304" pitchFamily="17" charset="-128"/>
                          <a:cs typeface="+mn-cs"/>
                        </a:rPr>
                        <a:t>　　</a:t>
                      </a:r>
                      <a:r>
                        <a:rPr kumimoji="1" lang="ja-JP" altLang="ja-JP" sz="900" kern="1200" dirty="0">
                          <a:solidFill>
                            <a:schemeClr val="dk1"/>
                          </a:solidFill>
                          <a:effectLst/>
                          <a:latin typeface="ＭＳ 明朝" panose="02020609040205080304" pitchFamily="17" charset="-128"/>
                          <a:ea typeface="ＭＳ 明朝" panose="02020609040205080304" pitchFamily="17" charset="-128"/>
                          <a:cs typeface="+mn-cs"/>
                        </a:rPr>
                        <a:t>医療保障制度としての国民健康保険制度は、国民皆保険を支えるナショナル・ミニマムであり、その権限・財源・責任については、国が一元的に担うことが本来の姿である。また、</a:t>
                      </a:r>
                      <a:r>
                        <a:rPr kumimoji="1" lang="ja-JP" altLang="en-US" sz="900" u="sng" strike="noStrike" kern="1200" dirty="0">
                          <a:solidFill>
                            <a:schemeClr val="tx1"/>
                          </a:solidFill>
                          <a:effectLst/>
                          <a:latin typeface="ＭＳ 明朝" panose="02020609040205080304" pitchFamily="17" charset="-128"/>
                          <a:ea typeface="ＭＳ 明朝" panose="02020609040205080304" pitchFamily="17" charset="-128"/>
                          <a:cs typeface="+mn-cs"/>
                        </a:rPr>
                        <a:t>国民健康保険法</a:t>
                      </a:r>
                      <a:r>
                        <a:rPr kumimoji="1" lang="ja-JP" altLang="ja-JP" sz="900" kern="1200" dirty="0">
                          <a:solidFill>
                            <a:schemeClr val="dk1"/>
                          </a:solidFill>
                          <a:effectLst/>
                          <a:latin typeface="ＭＳ 明朝" panose="02020609040205080304" pitchFamily="17" charset="-128"/>
                          <a:ea typeface="ＭＳ 明朝" panose="02020609040205080304" pitchFamily="17" charset="-128"/>
                          <a:cs typeface="+mn-cs"/>
                        </a:rPr>
                        <a:t>第４条において、国民健康保険事業の運営が健全に行われるよう、国が各般の措置を講ずる旨規定されてい</a:t>
                      </a:r>
                      <a:r>
                        <a:rPr kumimoji="1" lang="ja-JP" altLang="en-US" sz="900" kern="1200" dirty="0">
                          <a:solidFill>
                            <a:schemeClr val="dk1"/>
                          </a:solidFill>
                          <a:effectLst/>
                          <a:latin typeface="ＭＳ 明朝" panose="02020609040205080304" pitchFamily="17" charset="-128"/>
                          <a:ea typeface="ＭＳ 明朝" panose="02020609040205080304" pitchFamily="17" charset="-128"/>
                          <a:cs typeface="+mn-cs"/>
                        </a:rPr>
                        <a:t>る。</a:t>
                      </a:r>
                      <a:endParaRPr kumimoji="1" lang="en-US" altLang="ja-JP" sz="900" kern="1200" dirty="0">
                        <a:solidFill>
                          <a:schemeClr val="dk1"/>
                        </a:solidFill>
                        <a:effectLst/>
                        <a:latin typeface="ＭＳ 明朝" panose="02020609040205080304" pitchFamily="17" charset="-128"/>
                        <a:ea typeface="ＭＳ 明朝" panose="02020609040205080304" pitchFamily="17" charset="-128"/>
                        <a:cs typeface="+mn-cs"/>
                      </a:endParaRPr>
                    </a:p>
                    <a:p>
                      <a:pPr marL="90488" indent="-90488"/>
                      <a:r>
                        <a:rPr kumimoji="1" lang="ja-JP" altLang="en-US" sz="900" kern="1200" dirty="0">
                          <a:solidFill>
                            <a:schemeClr val="dk1"/>
                          </a:solidFill>
                          <a:effectLst/>
                          <a:latin typeface="ＭＳ 明朝" panose="02020609040205080304" pitchFamily="17" charset="-128"/>
                          <a:ea typeface="ＭＳ 明朝" panose="02020609040205080304" pitchFamily="17" charset="-128"/>
                          <a:cs typeface="+mn-cs"/>
                        </a:rPr>
                        <a:t>　　</a:t>
                      </a:r>
                      <a:r>
                        <a:rPr kumimoji="1" lang="ja-JP" altLang="ja-JP" sz="900" kern="1200" dirty="0">
                          <a:solidFill>
                            <a:schemeClr val="dk1"/>
                          </a:solidFill>
                          <a:effectLst/>
                          <a:latin typeface="ＭＳ 明朝" panose="02020609040205080304" pitchFamily="17" charset="-128"/>
                          <a:ea typeface="ＭＳ 明朝" panose="02020609040205080304" pitchFamily="17" charset="-128"/>
                          <a:cs typeface="+mn-cs"/>
                        </a:rPr>
                        <a:t>将来にわたり国民皆保険を堅持していくために、国に対し、各医療保険制度間での保険料負担率等の格差を是正し、被用者保険を含む医療保険制度の一本化を求めていく上で、制度改革は、安定的かつ持続可能な医療保険制度の構築に向けた通過点であると考える。</a:t>
                      </a:r>
                      <a:endParaRPr kumimoji="1" lang="ja-JP" altLang="en-US" sz="900" strike="noStrike" dirty="0">
                        <a:latin typeface="ＭＳ 明朝" panose="02020609040205080304" pitchFamily="17" charset="-128"/>
                        <a:ea typeface="ＭＳ 明朝" panose="02020609040205080304" pitchFamily="17" charset="-128"/>
                      </a:endParaRPr>
                    </a:p>
                  </a:txBody>
                  <a:tcPr/>
                </a:tc>
                <a:tc>
                  <a:txBody>
                    <a:bodyPr/>
                    <a:lstStyle/>
                    <a:p>
                      <a:pPr marL="0" marR="0" lvl="0" indent="0" algn="l" defTabSz="914377" rtl="0" eaLnBrk="1" fontAlgn="auto" latinLnBrk="0" hangingPunct="1">
                        <a:lnSpc>
                          <a:spcPct val="100000"/>
                        </a:lnSpc>
                        <a:spcBef>
                          <a:spcPts val="0"/>
                        </a:spcBef>
                        <a:spcAft>
                          <a:spcPts val="0"/>
                        </a:spcAft>
                        <a:buClrTx/>
                        <a:buSzTx/>
                        <a:buFontTx/>
                        <a:buNone/>
                        <a:tabLst/>
                        <a:defRPr/>
                      </a:pPr>
                      <a:r>
                        <a:rPr kumimoji="1" lang="ja-JP" altLang="en-US" sz="900" strike="noStrike" dirty="0">
                          <a:latin typeface="ＭＳ 明朝" panose="02020609040205080304" pitchFamily="17" charset="-128"/>
                          <a:ea typeface="ＭＳ 明朝" panose="02020609040205080304" pitchFamily="17" charset="-128"/>
                        </a:rPr>
                        <a:t>市町村の意見を踏まえ、法の主旨及び国に対する要望すべき事項を追記するため、文面を変更。</a:t>
                      </a:r>
                    </a:p>
                  </a:txBody>
                  <a:tcPr/>
                </a:tc>
                <a:extLst>
                  <a:ext uri="{0D108BD9-81ED-4DB2-BD59-A6C34878D82A}">
                    <a16:rowId xmlns:a16="http://schemas.microsoft.com/office/drawing/2014/main" val="2350966800"/>
                  </a:ext>
                </a:extLst>
              </a:tr>
            </a:tbl>
          </a:graphicData>
        </a:graphic>
      </p:graphicFrame>
      <p:sp>
        <p:nvSpPr>
          <p:cNvPr id="13" name="テキスト ボックス 5">
            <a:extLst>
              <a:ext uri="{FF2B5EF4-FFF2-40B4-BE49-F238E27FC236}">
                <a16:creationId xmlns:a16="http://schemas.microsoft.com/office/drawing/2014/main" id="{F1AF58D8-2481-4114-82F4-D6F86E66863B}"/>
              </a:ext>
            </a:extLst>
          </p:cNvPr>
          <p:cNvSpPr txBox="1"/>
          <p:nvPr/>
        </p:nvSpPr>
        <p:spPr>
          <a:xfrm>
            <a:off x="200010" y="2239702"/>
            <a:ext cx="2902419" cy="246221"/>
          </a:xfrm>
          <a:prstGeom prst="rect">
            <a:avLst/>
          </a:prstGeom>
          <a:noFill/>
          <a:ln w="25400">
            <a:noFill/>
          </a:ln>
        </p:spPr>
        <p:txBody>
          <a:bodyPr wrap="square" rtlCol="0">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defRPr/>
            </a:pPr>
            <a:r>
              <a:rPr lang="en-US" altLang="ja-JP" sz="1000" dirty="0">
                <a:solidFill>
                  <a:prstClr val="black"/>
                </a:solidFill>
                <a:latin typeface="+mn-ea"/>
              </a:rPr>
              <a:t>※</a:t>
            </a:r>
            <a:r>
              <a:rPr lang="ja-JP" altLang="en-US" sz="1000" dirty="0">
                <a:solidFill>
                  <a:prstClr val="black"/>
                </a:solidFill>
                <a:latin typeface="+mn-ea"/>
              </a:rPr>
              <a:t>変更した方針（案）のページ番号を記載</a:t>
            </a:r>
          </a:p>
        </p:txBody>
      </p:sp>
      <p:sp>
        <p:nvSpPr>
          <p:cNvPr id="5" name="スライド番号プレースホルダー 4">
            <a:extLst>
              <a:ext uri="{FF2B5EF4-FFF2-40B4-BE49-F238E27FC236}">
                <a16:creationId xmlns:a16="http://schemas.microsoft.com/office/drawing/2014/main" id="{0ED45348-7E67-412B-9E73-531C6877F52A}"/>
              </a:ext>
            </a:extLst>
          </p:cNvPr>
          <p:cNvSpPr>
            <a:spLocks noGrp="1"/>
          </p:cNvSpPr>
          <p:nvPr>
            <p:ph type="sldNum" sz="quarter" idx="12"/>
          </p:nvPr>
        </p:nvSpPr>
        <p:spPr/>
        <p:txBody>
          <a:bodyPr/>
          <a:lstStyle/>
          <a:p>
            <a:fld id="{9248CB4C-1C69-453B-AC2B-12FFFA827F83}" type="slidenum">
              <a:rPr kumimoji="1" lang="ja-JP" altLang="en-US" smtClean="0"/>
              <a:t>1</a:t>
            </a:fld>
            <a:endParaRPr kumimoji="1" lang="ja-JP" altLang="en-US"/>
          </a:p>
        </p:txBody>
      </p:sp>
      <p:sp>
        <p:nvSpPr>
          <p:cNvPr id="2" name="正方形/長方形 1">
            <a:extLst>
              <a:ext uri="{FF2B5EF4-FFF2-40B4-BE49-F238E27FC236}">
                <a16:creationId xmlns:a16="http://schemas.microsoft.com/office/drawing/2014/main" id="{D854C59D-FBCB-454D-90DD-D01DB0079DDA}"/>
              </a:ext>
            </a:extLst>
          </p:cNvPr>
          <p:cNvSpPr/>
          <p:nvPr/>
        </p:nvSpPr>
        <p:spPr>
          <a:xfrm>
            <a:off x="530679" y="1240971"/>
            <a:ext cx="8294914" cy="900763"/>
          </a:xfrm>
          <a:prstGeom prst="rect">
            <a:avLst/>
          </a:prstGeom>
          <a:noFill/>
          <a:ln w="9525">
            <a:prstDash val="sysDash"/>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Tree>
    <p:extLst>
      <p:ext uri="{BB962C8B-B14F-4D97-AF65-F5344CB8AC3E}">
        <p14:creationId xmlns:p14="http://schemas.microsoft.com/office/powerpoint/2010/main" val="12303993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テキスト ボックス 16"/>
          <p:cNvSpPr txBox="1"/>
          <p:nvPr/>
        </p:nvSpPr>
        <p:spPr>
          <a:xfrm>
            <a:off x="12379091" y="596087"/>
            <a:ext cx="1260000" cy="307777"/>
          </a:xfrm>
          <a:prstGeom prst="rect">
            <a:avLst/>
          </a:prstGeom>
          <a:solidFill>
            <a:schemeClr val="bg1"/>
          </a:solidFill>
          <a:ln w="28575"/>
        </p:spPr>
        <p:style>
          <a:lnRef idx="2">
            <a:schemeClr val="dk1"/>
          </a:lnRef>
          <a:fillRef idx="1">
            <a:schemeClr val="lt1"/>
          </a:fillRef>
          <a:effectRef idx="0">
            <a:schemeClr val="dk1"/>
          </a:effectRef>
          <a:fontRef idx="minor">
            <a:schemeClr val="dk1"/>
          </a:fontRef>
        </p:style>
        <p:txBody>
          <a:bodyPr wrap="square" rtlCol="0" anchor="ctr">
            <a:spAutoFit/>
          </a:bodyPr>
          <a:lstStyle/>
          <a:p>
            <a:pPr algn="ctr"/>
            <a:r>
              <a:rPr lang="ja-JP" altLang="en-US" sz="1400" b="1" dirty="0">
                <a:latin typeface="+mn-ea"/>
              </a:rPr>
              <a:t>資料●</a:t>
            </a:r>
            <a:endParaRPr lang="en-US" altLang="ja-JP" sz="900" b="1" dirty="0">
              <a:latin typeface="+mn-ea"/>
            </a:endParaRPr>
          </a:p>
        </p:txBody>
      </p:sp>
      <p:sp>
        <p:nvSpPr>
          <p:cNvPr id="16" name="テキスト ボックス 5">
            <a:extLst>
              <a:ext uri="{FF2B5EF4-FFF2-40B4-BE49-F238E27FC236}">
                <a16:creationId xmlns:a16="http://schemas.microsoft.com/office/drawing/2014/main" id="{76B276E2-9B23-48C1-A315-4627ECF0CA8D}"/>
              </a:ext>
            </a:extLst>
          </p:cNvPr>
          <p:cNvSpPr txBox="1"/>
          <p:nvPr/>
        </p:nvSpPr>
        <p:spPr>
          <a:xfrm>
            <a:off x="12277095" y="106490"/>
            <a:ext cx="1266002" cy="338554"/>
          </a:xfrm>
          <a:prstGeom prst="rect">
            <a:avLst/>
          </a:prstGeom>
          <a:noFill/>
          <a:ln w="25400">
            <a:noFill/>
          </a:ln>
        </p:spPr>
        <p:txBody>
          <a:bodyPr wrap="square" rtlCol="0">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defRPr/>
            </a:pPr>
            <a:r>
              <a:rPr lang="ja-JP" altLang="en-US" sz="800" dirty="0">
                <a:solidFill>
                  <a:prstClr val="black"/>
                </a:solidFill>
                <a:latin typeface="HGSｺﾞｼｯｸE" panose="020B0900000000000000" pitchFamily="50" charset="-128"/>
                <a:ea typeface="HGSｺﾞｼｯｸE" panose="020B0900000000000000" pitchFamily="50" charset="-128"/>
              </a:rPr>
              <a:t>令和５年</a:t>
            </a:r>
            <a:r>
              <a:rPr lang="en-US" altLang="ja-JP" sz="800" dirty="0">
                <a:solidFill>
                  <a:prstClr val="black"/>
                </a:solidFill>
                <a:latin typeface="HGSｺﾞｼｯｸE" panose="020B0900000000000000" pitchFamily="50" charset="-128"/>
                <a:ea typeface="HGSｺﾞｼｯｸE" panose="020B0900000000000000" pitchFamily="50" charset="-128"/>
              </a:rPr>
              <a:t>11</a:t>
            </a:r>
            <a:r>
              <a:rPr lang="ja-JP" altLang="en-US" sz="800" dirty="0">
                <a:solidFill>
                  <a:prstClr val="black"/>
                </a:solidFill>
                <a:latin typeface="HGSｺﾞｼｯｸE" panose="020B0900000000000000" pitchFamily="50" charset="-128"/>
                <a:ea typeface="HGSｺﾞｼｯｸE" panose="020B0900000000000000" pitchFamily="50" charset="-128"/>
              </a:rPr>
              <a:t>月</a:t>
            </a:r>
            <a:r>
              <a:rPr lang="en-US" altLang="ja-JP" sz="800" dirty="0">
                <a:solidFill>
                  <a:prstClr val="black"/>
                </a:solidFill>
                <a:latin typeface="HGSｺﾞｼｯｸE" panose="020B0900000000000000" pitchFamily="50" charset="-128"/>
                <a:ea typeface="HGSｺﾞｼｯｸE" panose="020B0900000000000000" pitchFamily="50" charset="-128"/>
              </a:rPr>
              <a:t>14</a:t>
            </a:r>
            <a:r>
              <a:rPr lang="ja-JP" altLang="en-US" sz="800" dirty="0">
                <a:solidFill>
                  <a:prstClr val="black"/>
                </a:solidFill>
                <a:latin typeface="HGSｺﾞｼｯｸE" panose="020B0900000000000000" pitchFamily="50" charset="-128"/>
                <a:ea typeface="HGSｺﾞｼｯｸE" panose="020B0900000000000000" pitchFamily="50" charset="-128"/>
              </a:rPr>
              <a:t>日</a:t>
            </a:r>
            <a:endParaRPr lang="en-US" altLang="ja-JP" sz="800" dirty="0">
              <a:solidFill>
                <a:prstClr val="black"/>
              </a:solidFill>
              <a:latin typeface="HGSｺﾞｼｯｸE" panose="020B0900000000000000" pitchFamily="50" charset="-128"/>
              <a:ea typeface="HGSｺﾞｼｯｸE" panose="020B0900000000000000" pitchFamily="50" charset="-128"/>
            </a:endParaRPr>
          </a:p>
          <a:p>
            <a:pPr>
              <a:defRPr/>
            </a:pPr>
            <a:r>
              <a:rPr lang="ja-JP" altLang="en-US" sz="800" dirty="0">
                <a:solidFill>
                  <a:prstClr val="black"/>
                </a:solidFill>
                <a:latin typeface="HGSｺﾞｼｯｸE" panose="020B0900000000000000" pitchFamily="50" charset="-128"/>
                <a:ea typeface="HGSｺﾞｼｯｸE" panose="020B0900000000000000" pitchFamily="50" charset="-128"/>
              </a:rPr>
              <a:t>第</a:t>
            </a:r>
            <a:r>
              <a:rPr lang="en-US" altLang="ja-JP" sz="800" dirty="0">
                <a:solidFill>
                  <a:prstClr val="black"/>
                </a:solidFill>
                <a:latin typeface="HGSｺﾞｼｯｸE" panose="020B0900000000000000" pitchFamily="50" charset="-128"/>
                <a:ea typeface="HGSｺﾞｼｯｸE" panose="020B0900000000000000" pitchFamily="50" charset="-128"/>
              </a:rPr>
              <a:t>74</a:t>
            </a:r>
            <a:r>
              <a:rPr lang="ja-JP" altLang="en-US" sz="800" dirty="0">
                <a:solidFill>
                  <a:prstClr val="black"/>
                </a:solidFill>
                <a:latin typeface="HGSｺﾞｼｯｸE" panose="020B0900000000000000" pitchFamily="50" charset="-128"/>
                <a:ea typeface="HGSｺﾞｼｯｸE" panose="020B0900000000000000" pitchFamily="50" charset="-128"/>
              </a:rPr>
              <a:t>回事業運営検討</a:t>
            </a:r>
            <a:r>
              <a:rPr lang="en-US" altLang="ja-JP" sz="800" dirty="0">
                <a:solidFill>
                  <a:prstClr val="black"/>
                </a:solidFill>
                <a:latin typeface="HGSｺﾞｼｯｸE" panose="020B0900000000000000" pitchFamily="50" charset="-128"/>
                <a:ea typeface="HGSｺﾞｼｯｸE" panose="020B0900000000000000" pitchFamily="50" charset="-128"/>
              </a:rPr>
              <a:t>WG</a:t>
            </a:r>
            <a:endParaRPr lang="ja-JP" altLang="en-US" sz="800" dirty="0">
              <a:solidFill>
                <a:prstClr val="black"/>
              </a:solidFill>
              <a:latin typeface="HGSｺﾞｼｯｸE" panose="020B0900000000000000" pitchFamily="50" charset="-128"/>
              <a:ea typeface="HGSｺﾞｼｯｸE" panose="020B0900000000000000" pitchFamily="50" charset="-128"/>
            </a:endParaRPr>
          </a:p>
        </p:txBody>
      </p:sp>
      <p:graphicFrame>
        <p:nvGraphicFramePr>
          <p:cNvPr id="9" name="表 17">
            <a:extLst>
              <a:ext uri="{FF2B5EF4-FFF2-40B4-BE49-F238E27FC236}">
                <a16:creationId xmlns:a16="http://schemas.microsoft.com/office/drawing/2014/main" id="{0D0F6155-258C-4F84-B5E7-97E00D2376C5}"/>
              </a:ext>
            </a:extLst>
          </p:cNvPr>
          <p:cNvGraphicFramePr>
            <a:graphicFrameLocks noGrp="1"/>
          </p:cNvGraphicFramePr>
          <p:nvPr>
            <p:extLst>
              <p:ext uri="{D42A27DB-BD31-4B8C-83A1-F6EECF244321}">
                <p14:modId xmlns:p14="http://schemas.microsoft.com/office/powerpoint/2010/main" val="2764312724"/>
              </p:ext>
            </p:extLst>
          </p:nvPr>
        </p:nvGraphicFramePr>
        <p:xfrm>
          <a:off x="193039" y="520231"/>
          <a:ext cx="11865600" cy="5882640"/>
        </p:xfrm>
        <a:graphic>
          <a:graphicData uri="http://schemas.openxmlformats.org/drawingml/2006/table">
            <a:tbl>
              <a:tblPr firstRow="1" bandRow="1">
                <a:tableStyleId>{5C22544A-7EE6-4342-B048-85BDC9FD1C3A}</a:tableStyleId>
              </a:tblPr>
              <a:tblGrid>
                <a:gridCol w="288000">
                  <a:extLst>
                    <a:ext uri="{9D8B030D-6E8A-4147-A177-3AD203B41FA5}">
                      <a16:colId xmlns:a16="http://schemas.microsoft.com/office/drawing/2014/main" val="2871986988"/>
                    </a:ext>
                  </a:extLst>
                </a:gridCol>
                <a:gridCol w="586800">
                  <a:extLst>
                    <a:ext uri="{9D8B030D-6E8A-4147-A177-3AD203B41FA5}">
                      <a16:colId xmlns:a16="http://schemas.microsoft.com/office/drawing/2014/main" val="979189463"/>
                    </a:ext>
                  </a:extLst>
                </a:gridCol>
                <a:gridCol w="4791600">
                  <a:extLst>
                    <a:ext uri="{9D8B030D-6E8A-4147-A177-3AD203B41FA5}">
                      <a16:colId xmlns:a16="http://schemas.microsoft.com/office/drawing/2014/main" val="3655228805"/>
                    </a:ext>
                  </a:extLst>
                </a:gridCol>
                <a:gridCol w="4791600">
                  <a:extLst>
                    <a:ext uri="{9D8B030D-6E8A-4147-A177-3AD203B41FA5}">
                      <a16:colId xmlns:a16="http://schemas.microsoft.com/office/drawing/2014/main" val="1925305667"/>
                    </a:ext>
                  </a:extLst>
                </a:gridCol>
                <a:gridCol w="1407600">
                  <a:extLst>
                    <a:ext uri="{9D8B030D-6E8A-4147-A177-3AD203B41FA5}">
                      <a16:colId xmlns:a16="http://schemas.microsoft.com/office/drawing/2014/main" val="1884872765"/>
                    </a:ext>
                  </a:extLst>
                </a:gridCol>
              </a:tblGrid>
              <a:tr h="225214">
                <a:tc>
                  <a:txBody>
                    <a:bodyPr/>
                    <a:lstStyle/>
                    <a:p>
                      <a:pPr algn="ctr"/>
                      <a:r>
                        <a:rPr kumimoji="1" lang="ja-JP" altLang="en-US" sz="1100" dirty="0"/>
                        <a:t>№</a:t>
                      </a:r>
                      <a:endParaRPr kumimoji="1" lang="en-US" altLang="ja-JP" sz="1100" dirty="0"/>
                    </a:p>
                  </a:txBody>
                  <a:tcPr>
                    <a:solidFill>
                      <a:schemeClr val="accent5"/>
                    </a:solidFill>
                  </a:tcPr>
                </a:tc>
                <a:tc>
                  <a:txBody>
                    <a:bodyPr/>
                    <a:lstStyle/>
                    <a:p>
                      <a:pPr algn="ctr"/>
                      <a:r>
                        <a:rPr kumimoji="1" lang="ja-JP" altLang="en-US" sz="1050" dirty="0"/>
                        <a:t>ページ</a:t>
                      </a:r>
                      <a:endParaRPr kumimoji="1" lang="en-US" altLang="ja-JP" sz="1050" dirty="0"/>
                    </a:p>
                  </a:txBody>
                  <a:tcPr>
                    <a:solidFill>
                      <a:schemeClr val="accent5"/>
                    </a:solidFill>
                  </a:tcPr>
                </a:tc>
                <a:tc>
                  <a:txBody>
                    <a:bodyPr/>
                    <a:lstStyle/>
                    <a:p>
                      <a:pPr algn="ctr"/>
                      <a:r>
                        <a:rPr kumimoji="1" lang="ja-JP" altLang="en-US" sz="1100" dirty="0"/>
                        <a:t>方針（案）</a:t>
                      </a:r>
                    </a:p>
                  </a:txBody>
                  <a:tcPr>
                    <a:solidFill>
                      <a:schemeClr val="accent5"/>
                    </a:solidFill>
                  </a:tcPr>
                </a:tc>
                <a:tc>
                  <a:txBody>
                    <a:bodyPr/>
                    <a:lstStyle/>
                    <a:p>
                      <a:pPr algn="ctr"/>
                      <a:r>
                        <a:rPr kumimoji="1" lang="ja-JP" altLang="en-US" sz="1100" dirty="0"/>
                        <a:t>方針（素案）</a:t>
                      </a:r>
                    </a:p>
                  </a:txBody>
                  <a:tcPr>
                    <a:solidFill>
                      <a:schemeClr val="accent5"/>
                    </a:solidFill>
                  </a:tcPr>
                </a:tc>
                <a:tc>
                  <a:txBody>
                    <a:bodyPr/>
                    <a:lstStyle/>
                    <a:p>
                      <a:pPr algn="ctr"/>
                      <a:r>
                        <a:rPr kumimoji="1" lang="ja-JP" altLang="en-US" sz="1100" dirty="0"/>
                        <a:t>備考</a:t>
                      </a:r>
                    </a:p>
                  </a:txBody>
                  <a:tcPr>
                    <a:solidFill>
                      <a:schemeClr val="accent5"/>
                    </a:solidFill>
                  </a:tcPr>
                </a:tc>
                <a:extLst>
                  <a:ext uri="{0D108BD9-81ED-4DB2-BD59-A6C34878D82A}">
                    <a16:rowId xmlns:a16="http://schemas.microsoft.com/office/drawing/2014/main" val="2298694149"/>
                  </a:ext>
                </a:extLst>
              </a:tr>
              <a:tr h="370840">
                <a:tc>
                  <a:txBody>
                    <a:bodyPr/>
                    <a:lstStyle/>
                    <a:p>
                      <a:r>
                        <a:rPr kumimoji="1" lang="en-US" altLang="ja-JP" sz="900" dirty="0">
                          <a:latin typeface="ＭＳ 明朝" panose="02020609040205080304" pitchFamily="17" charset="-128"/>
                          <a:ea typeface="ＭＳ 明朝" panose="02020609040205080304" pitchFamily="17" charset="-128"/>
                        </a:rPr>
                        <a:t>4</a:t>
                      </a:r>
                      <a:endParaRPr kumimoji="1" lang="ja-JP" altLang="en-US" sz="900" dirty="0">
                        <a:latin typeface="ＭＳ 明朝" panose="02020609040205080304" pitchFamily="17" charset="-128"/>
                        <a:ea typeface="ＭＳ 明朝" panose="02020609040205080304" pitchFamily="17" charset="-128"/>
                      </a:endParaRPr>
                    </a:p>
                  </a:txBody>
                  <a:tcPr/>
                </a:tc>
                <a:tc>
                  <a:txBody>
                    <a:bodyPr/>
                    <a:lstStyle/>
                    <a:p>
                      <a:r>
                        <a:rPr kumimoji="1" lang="en-US" altLang="ja-JP" sz="900" dirty="0">
                          <a:latin typeface="ＭＳ 明朝" panose="02020609040205080304" pitchFamily="17" charset="-128"/>
                          <a:ea typeface="ＭＳ 明朝" panose="02020609040205080304" pitchFamily="17" charset="-128"/>
                        </a:rPr>
                        <a:t>P2</a:t>
                      </a:r>
                    </a:p>
                  </a:txBody>
                  <a:tcPr/>
                </a:tc>
                <a:tc>
                  <a:txBody>
                    <a:bodyPr/>
                    <a:lstStyle/>
                    <a:p>
                      <a:r>
                        <a:rPr kumimoji="1" lang="ja-JP" altLang="ja-JP" sz="900" kern="1200" dirty="0">
                          <a:solidFill>
                            <a:schemeClr val="dk1"/>
                          </a:solidFill>
                          <a:effectLst/>
                          <a:latin typeface="ＭＳ ゴシック" panose="020B0609070205080204" pitchFamily="49" charset="-128"/>
                          <a:ea typeface="ＭＳ ゴシック" panose="020B0609070205080204" pitchFamily="49" charset="-128"/>
                          <a:cs typeface="+mn-cs"/>
                        </a:rPr>
                        <a:t>２　基本的な考え方</a:t>
                      </a:r>
                    </a:p>
                    <a:p>
                      <a:r>
                        <a:rPr kumimoji="1" lang="ja-JP" altLang="en-US" sz="900" kern="1200" dirty="0">
                          <a:solidFill>
                            <a:schemeClr val="dk1"/>
                          </a:solidFill>
                          <a:effectLst/>
                          <a:latin typeface="ＭＳ 明朝" panose="02020609040205080304" pitchFamily="17" charset="-128"/>
                          <a:ea typeface="ＭＳ 明朝" panose="02020609040205080304" pitchFamily="17" charset="-128"/>
                          <a:cs typeface="+mn-cs"/>
                        </a:rPr>
                        <a:t>（略）</a:t>
                      </a:r>
                      <a:endParaRPr kumimoji="1" lang="en-US" altLang="ja-JP" sz="900" kern="1200" dirty="0">
                        <a:solidFill>
                          <a:schemeClr val="dk1"/>
                        </a:solidFill>
                        <a:effectLst/>
                        <a:latin typeface="ＭＳ 明朝" panose="02020609040205080304" pitchFamily="17" charset="-128"/>
                        <a:ea typeface="ＭＳ 明朝" panose="02020609040205080304" pitchFamily="17" charset="-128"/>
                        <a:cs typeface="+mn-cs"/>
                      </a:endParaRPr>
                    </a:p>
                    <a:p>
                      <a:pPr marL="90488" indent="-90488"/>
                      <a:r>
                        <a:rPr kumimoji="1" lang="ja-JP" altLang="en-US" sz="900" kern="1200" dirty="0">
                          <a:solidFill>
                            <a:schemeClr val="dk1"/>
                          </a:solidFill>
                          <a:effectLst/>
                          <a:latin typeface="ＭＳ 明朝" panose="02020609040205080304" pitchFamily="17" charset="-128"/>
                          <a:ea typeface="ＭＳ 明朝" panose="02020609040205080304" pitchFamily="17" charset="-128"/>
                          <a:cs typeface="+mn-cs"/>
                        </a:rPr>
                        <a:t>　　</a:t>
                      </a:r>
                      <a:r>
                        <a:rPr kumimoji="1" lang="ja-JP" altLang="ja-JP" sz="900" kern="1200" dirty="0">
                          <a:solidFill>
                            <a:schemeClr val="dk1"/>
                          </a:solidFill>
                          <a:effectLst/>
                          <a:latin typeface="ＭＳ 明朝" panose="02020609040205080304" pitchFamily="17" charset="-128"/>
                          <a:ea typeface="ＭＳ 明朝" panose="02020609040205080304" pitchFamily="17" charset="-128"/>
                          <a:cs typeface="+mn-cs"/>
                        </a:rPr>
                        <a:t>このような仕組みを勘案し、府内のどこに住んでいても、同じ所得・同じ世帯構成であれば同じ保険料額となるよう保険料水準を統一し、</a:t>
                      </a:r>
                      <a:r>
                        <a:rPr kumimoji="1" lang="ja-JP" altLang="ja-JP" sz="900" u="sng" kern="1200" dirty="0">
                          <a:solidFill>
                            <a:srgbClr val="FF0000"/>
                          </a:solidFill>
                          <a:effectLst/>
                          <a:latin typeface="ＭＳ 明朝" panose="02020609040205080304" pitchFamily="17" charset="-128"/>
                          <a:ea typeface="ＭＳ 明朝" panose="02020609040205080304" pitchFamily="17" charset="-128"/>
                          <a:cs typeface="+mn-cs"/>
                        </a:rPr>
                        <a:t>将来的にわたり府内格差を是正して、</a:t>
                      </a:r>
                      <a:r>
                        <a:rPr kumimoji="1" lang="ja-JP" altLang="ja-JP" sz="900" kern="1200" dirty="0">
                          <a:solidFill>
                            <a:schemeClr val="dk1"/>
                          </a:solidFill>
                          <a:effectLst/>
                          <a:latin typeface="ＭＳ 明朝" panose="02020609040205080304" pitchFamily="17" charset="-128"/>
                          <a:ea typeface="ＭＳ 明朝" panose="02020609040205080304" pitchFamily="17" charset="-128"/>
                          <a:cs typeface="+mn-cs"/>
                        </a:rPr>
                        <a:t>府内全体で被保険者間の受益と負担の公平化を図る</a:t>
                      </a:r>
                      <a:r>
                        <a:rPr kumimoji="1" lang="ja-JP" altLang="ja-JP" sz="900" u="sng" kern="1200" dirty="0">
                          <a:solidFill>
                            <a:srgbClr val="FF0000"/>
                          </a:solidFill>
                          <a:effectLst/>
                          <a:latin typeface="ＭＳ 明朝" panose="02020609040205080304" pitchFamily="17" charset="-128"/>
                          <a:ea typeface="ＭＳ 明朝" panose="02020609040205080304" pitchFamily="17" charset="-128"/>
                          <a:cs typeface="+mn-cs"/>
                        </a:rPr>
                        <a:t>とともに、保険財政の規模を大きくして、安定した財政運営を図るもの</a:t>
                      </a:r>
                      <a:r>
                        <a:rPr kumimoji="1" lang="ja-JP" altLang="ja-JP" sz="900" kern="1200" dirty="0">
                          <a:solidFill>
                            <a:schemeClr val="dk1"/>
                          </a:solidFill>
                          <a:effectLst/>
                          <a:latin typeface="ＭＳ 明朝" panose="02020609040205080304" pitchFamily="17" charset="-128"/>
                          <a:ea typeface="ＭＳ 明朝" panose="02020609040205080304" pitchFamily="17" charset="-128"/>
                          <a:cs typeface="+mn-cs"/>
                        </a:rPr>
                        <a:t>とする。また、将来的な医療費の増加は避けられない状況の中、被保険者の負担軽減を図りながら、持続可能な国保運営を実現する。</a:t>
                      </a:r>
                      <a:endParaRPr kumimoji="1" lang="en-US" altLang="ja-JP" sz="900" kern="1200" dirty="0">
                        <a:solidFill>
                          <a:schemeClr val="dk1"/>
                        </a:solidFill>
                        <a:effectLst/>
                        <a:latin typeface="ＭＳ 明朝" panose="02020609040205080304" pitchFamily="17" charset="-128"/>
                        <a:ea typeface="ＭＳ 明朝" panose="02020609040205080304" pitchFamily="17" charset="-128"/>
                        <a:cs typeface="+mn-cs"/>
                      </a:endParaRPr>
                    </a:p>
                    <a:p>
                      <a:pPr marL="90488" indent="-90488"/>
                      <a:r>
                        <a:rPr kumimoji="1" lang="ja-JP" altLang="en-US" sz="900" kern="1200" dirty="0">
                          <a:solidFill>
                            <a:schemeClr val="dk1"/>
                          </a:solidFill>
                          <a:effectLst/>
                          <a:latin typeface="ＭＳ 明朝" panose="02020609040205080304" pitchFamily="17" charset="-128"/>
                          <a:ea typeface="ＭＳ 明朝" panose="02020609040205080304" pitchFamily="17" charset="-128"/>
                          <a:cs typeface="+mn-cs"/>
                        </a:rPr>
                        <a:t>　　</a:t>
                      </a:r>
                      <a:r>
                        <a:rPr kumimoji="1" lang="ja-JP" altLang="ja-JP" sz="900" kern="1200" dirty="0">
                          <a:solidFill>
                            <a:schemeClr val="dk1"/>
                          </a:solidFill>
                          <a:effectLst/>
                          <a:latin typeface="ＭＳ 明朝" panose="02020609040205080304" pitchFamily="17" charset="-128"/>
                          <a:ea typeface="ＭＳ 明朝" panose="02020609040205080304" pitchFamily="17" charset="-128"/>
                          <a:cs typeface="+mn-cs"/>
                        </a:rPr>
                        <a:t>この二本柱の考え方を前提として、府と市町村の適切な役割分担を図りながら、「保険財政の安定的運営」「事業運営の広域化・効率化」を進めるとともに、大阪府医療費適正化計画との整合を図りつつ、「予防・健康づくり、医療費の適正化」に向けた取組を推進することにより、府内被保険者が安心して医療サービスを受けることができるとともに、人生</a:t>
                      </a:r>
                      <a:r>
                        <a:rPr kumimoji="1" lang="en-US" altLang="ja-JP" sz="900" kern="1200" dirty="0">
                          <a:solidFill>
                            <a:schemeClr val="dk1"/>
                          </a:solidFill>
                          <a:effectLst/>
                          <a:latin typeface="ＭＳ 明朝" panose="02020609040205080304" pitchFamily="17" charset="-128"/>
                          <a:ea typeface="ＭＳ 明朝" panose="02020609040205080304" pitchFamily="17" charset="-128"/>
                          <a:cs typeface="+mn-cs"/>
                        </a:rPr>
                        <a:t>100</a:t>
                      </a:r>
                      <a:r>
                        <a:rPr kumimoji="1" lang="ja-JP" altLang="ja-JP" sz="900" kern="1200" dirty="0">
                          <a:solidFill>
                            <a:schemeClr val="dk1"/>
                          </a:solidFill>
                          <a:effectLst/>
                          <a:latin typeface="ＭＳ 明朝" panose="02020609040205080304" pitchFamily="17" charset="-128"/>
                          <a:ea typeface="ＭＳ 明朝" panose="02020609040205080304" pitchFamily="17" charset="-128"/>
                          <a:cs typeface="+mn-cs"/>
                        </a:rPr>
                        <a:t>年時代を見据えた健康の保持に資する制度を実現する。</a:t>
                      </a:r>
                    </a:p>
                  </a:txBody>
                  <a:tcPr/>
                </a:tc>
                <a:tc>
                  <a:txBody>
                    <a:bodyPr/>
                    <a:lstStyle/>
                    <a:p>
                      <a:r>
                        <a:rPr kumimoji="1" lang="ja-JP" altLang="ja-JP" sz="900" kern="1200" dirty="0">
                          <a:solidFill>
                            <a:schemeClr val="dk1"/>
                          </a:solidFill>
                          <a:effectLst/>
                          <a:latin typeface="ＭＳ ゴシック" panose="020B0609070205080204" pitchFamily="49" charset="-128"/>
                          <a:ea typeface="ＭＳ ゴシック" panose="020B0609070205080204" pitchFamily="49" charset="-128"/>
                          <a:cs typeface="+mn-cs"/>
                        </a:rPr>
                        <a:t>２　基本的な考え方</a:t>
                      </a:r>
                    </a:p>
                    <a:p>
                      <a:r>
                        <a:rPr kumimoji="1" lang="ja-JP" altLang="en-US" sz="900" kern="1200" dirty="0">
                          <a:solidFill>
                            <a:schemeClr val="dk1"/>
                          </a:solidFill>
                          <a:effectLst/>
                          <a:latin typeface="ＭＳ 明朝" panose="02020609040205080304" pitchFamily="17" charset="-128"/>
                          <a:ea typeface="ＭＳ 明朝" panose="02020609040205080304" pitchFamily="17" charset="-128"/>
                          <a:cs typeface="+mn-cs"/>
                        </a:rPr>
                        <a:t>（略）</a:t>
                      </a:r>
                      <a:endParaRPr kumimoji="1" lang="en-US" altLang="ja-JP" sz="900" kern="1200" dirty="0">
                        <a:solidFill>
                          <a:schemeClr val="dk1"/>
                        </a:solidFill>
                        <a:effectLst/>
                        <a:latin typeface="ＭＳ 明朝" panose="02020609040205080304" pitchFamily="17" charset="-128"/>
                        <a:ea typeface="ＭＳ 明朝" panose="02020609040205080304" pitchFamily="17" charset="-128"/>
                        <a:cs typeface="+mn-cs"/>
                      </a:endParaRPr>
                    </a:p>
                    <a:p>
                      <a:pPr marL="90488" indent="-90488"/>
                      <a:r>
                        <a:rPr kumimoji="1" lang="ja-JP" altLang="en-US" sz="900" kern="1200" dirty="0">
                          <a:solidFill>
                            <a:schemeClr val="dk1"/>
                          </a:solidFill>
                          <a:effectLst/>
                          <a:latin typeface="ＭＳ 明朝" panose="02020609040205080304" pitchFamily="17" charset="-128"/>
                          <a:ea typeface="ＭＳ 明朝" panose="02020609040205080304" pitchFamily="17" charset="-128"/>
                          <a:cs typeface="+mn-cs"/>
                        </a:rPr>
                        <a:t>　　</a:t>
                      </a:r>
                      <a:r>
                        <a:rPr kumimoji="1" lang="ja-JP" altLang="ja-JP" sz="900" kern="1200" dirty="0">
                          <a:solidFill>
                            <a:schemeClr val="dk1"/>
                          </a:solidFill>
                          <a:effectLst/>
                          <a:latin typeface="ＭＳ 明朝" panose="02020609040205080304" pitchFamily="17" charset="-128"/>
                          <a:ea typeface="ＭＳ 明朝" panose="02020609040205080304" pitchFamily="17" charset="-128"/>
                          <a:cs typeface="+mn-cs"/>
                        </a:rPr>
                        <a:t>このような仕組みを勘案し、府内のどこに住んでいても、同じ所得・同じ世帯構成であれば同じ保険料額となるよう保険料水準を統一し、府内全体で被保険者間の受益と負担の公平化を図ることとする。また、将来的な医療費の増加は避けられない状況の中、</a:t>
                      </a:r>
                      <a:r>
                        <a:rPr kumimoji="1" lang="ja-JP" altLang="ja-JP" sz="900" u="sng" strike="noStrike" kern="1200" dirty="0">
                          <a:solidFill>
                            <a:schemeClr val="dk1"/>
                          </a:solidFill>
                          <a:effectLst/>
                          <a:latin typeface="ＭＳ 明朝" panose="02020609040205080304" pitchFamily="17" charset="-128"/>
                          <a:ea typeface="ＭＳ 明朝" panose="02020609040205080304" pitchFamily="17" charset="-128"/>
                          <a:cs typeface="+mn-cs"/>
                        </a:rPr>
                        <a:t>安心して医療が受けられるよう、</a:t>
                      </a:r>
                      <a:r>
                        <a:rPr kumimoji="1" lang="ja-JP" altLang="ja-JP" sz="900" kern="1200" dirty="0">
                          <a:solidFill>
                            <a:schemeClr val="dk1"/>
                          </a:solidFill>
                          <a:effectLst/>
                          <a:latin typeface="ＭＳ 明朝" panose="02020609040205080304" pitchFamily="17" charset="-128"/>
                          <a:ea typeface="ＭＳ 明朝" panose="02020609040205080304" pitchFamily="17" charset="-128"/>
                          <a:cs typeface="+mn-cs"/>
                        </a:rPr>
                        <a:t>被保険者の負担軽減を図りながら、持続可能な国保運営を実現する。</a:t>
                      </a:r>
                      <a:endParaRPr kumimoji="1" lang="en-US" altLang="ja-JP" sz="900" kern="1200" dirty="0">
                        <a:solidFill>
                          <a:schemeClr val="dk1"/>
                        </a:solidFill>
                        <a:effectLst/>
                        <a:latin typeface="ＭＳ 明朝" panose="02020609040205080304" pitchFamily="17" charset="-128"/>
                        <a:ea typeface="ＭＳ 明朝" panose="02020609040205080304" pitchFamily="17" charset="-128"/>
                        <a:cs typeface="+mn-cs"/>
                      </a:endParaRPr>
                    </a:p>
                    <a:p>
                      <a:pPr marL="90488" indent="-90488"/>
                      <a:r>
                        <a:rPr kumimoji="1" lang="ja-JP" altLang="en-US" sz="900" kern="1200" dirty="0">
                          <a:solidFill>
                            <a:schemeClr val="dk1"/>
                          </a:solidFill>
                          <a:effectLst/>
                          <a:latin typeface="ＭＳ 明朝" panose="02020609040205080304" pitchFamily="17" charset="-128"/>
                          <a:ea typeface="ＭＳ 明朝" panose="02020609040205080304" pitchFamily="17" charset="-128"/>
                          <a:cs typeface="+mn-cs"/>
                        </a:rPr>
                        <a:t>　　</a:t>
                      </a:r>
                      <a:r>
                        <a:rPr kumimoji="1" lang="ja-JP" altLang="ja-JP" sz="900" kern="1200" dirty="0">
                          <a:solidFill>
                            <a:schemeClr val="dk1"/>
                          </a:solidFill>
                          <a:effectLst/>
                          <a:latin typeface="ＭＳ 明朝" panose="02020609040205080304" pitchFamily="17" charset="-128"/>
                          <a:ea typeface="ＭＳ 明朝" panose="02020609040205080304" pitchFamily="17" charset="-128"/>
                          <a:cs typeface="+mn-cs"/>
                        </a:rPr>
                        <a:t>この二本柱の考え方を前提として、府と市町村の適切な役割分担を図りながら、「保険財政の安定的運営」「事業運営の広域化・効率化」を進めるとともに、大阪府医療費適正化計画との整合を図りつつ、「予防・健康づくり、医療費の適正化」に向けた取組を推進することにより、府内被保険者が安心して医療サービスを受けることができるとともに、人生</a:t>
                      </a:r>
                      <a:r>
                        <a:rPr kumimoji="1" lang="en-US" altLang="ja-JP" sz="900" kern="1200" dirty="0">
                          <a:solidFill>
                            <a:schemeClr val="dk1"/>
                          </a:solidFill>
                          <a:effectLst/>
                          <a:latin typeface="ＭＳ 明朝" panose="02020609040205080304" pitchFamily="17" charset="-128"/>
                          <a:ea typeface="ＭＳ 明朝" panose="02020609040205080304" pitchFamily="17" charset="-128"/>
                          <a:cs typeface="+mn-cs"/>
                        </a:rPr>
                        <a:t>100</a:t>
                      </a:r>
                      <a:r>
                        <a:rPr kumimoji="1" lang="ja-JP" altLang="ja-JP" sz="900" kern="1200" dirty="0">
                          <a:solidFill>
                            <a:schemeClr val="dk1"/>
                          </a:solidFill>
                          <a:effectLst/>
                          <a:latin typeface="ＭＳ 明朝" panose="02020609040205080304" pitchFamily="17" charset="-128"/>
                          <a:ea typeface="ＭＳ 明朝" panose="02020609040205080304" pitchFamily="17" charset="-128"/>
                          <a:cs typeface="+mn-cs"/>
                        </a:rPr>
                        <a:t>年時代を見据えた健康の保持に資する制度を実現する。</a:t>
                      </a:r>
                    </a:p>
                  </a:txBody>
                  <a:tcPr/>
                </a:tc>
                <a:tc rowSpan="2">
                  <a:txBody>
                    <a:bodyPr/>
                    <a:lstStyle/>
                    <a:p>
                      <a:pPr marL="0" marR="0" lvl="0" indent="0" algn="l" defTabSz="914377" rtl="0" eaLnBrk="1" fontAlgn="auto" latinLnBrk="0" hangingPunct="1">
                        <a:lnSpc>
                          <a:spcPct val="100000"/>
                        </a:lnSpc>
                        <a:spcBef>
                          <a:spcPts val="0"/>
                        </a:spcBef>
                        <a:spcAft>
                          <a:spcPts val="0"/>
                        </a:spcAft>
                        <a:buClrTx/>
                        <a:buSzTx/>
                        <a:buFontTx/>
                        <a:buNone/>
                        <a:tabLst/>
                        <a:defRPr/>
                      </a:pPr>
                      <a:r>
                        <a:rPr kumimoji="1" lang="ja-JP" altLang="en-US" sz="900" strike="noStrike" dirty="0">
                          <a:latin typeface="ＭＳ 明朝" panose="02020609040205080304" pitchFamily="17" charset="-128"/>
                          <a:ea typeface="ＭＳ 明朝" panose="02020609040205080304" pitchFamily="17" charset="-128"/>
                        </a:rPr>
                        <a:t>統一に向けての考え方について補強するため、文面を変更。</a:t>
                      </a:r>
                    </a:p>
                    <a:p>
                      <a:pPr marL="0" indent="0" algn="l"/>
                      <a:r>
                        <a:rPr kumimoji="1" lang="ja-JP" altLang="en-US" sz="900" strike="noStrike" dirty="0">
                          <a:latin typeface="ＭＳ 明朝" panose="02020609040205080304" pitchFamily="17" charset="-128"/>
                          <a:ea typeface="ＭＳ 明朝" panose="02020609040205080304" pitchFamily="17" charset="-128"/>
                        </a:rPr>
                        <a:t>同じ語句が重なるため、文面を変更。</a:t>
                      </a:r>
                    </a:p>
                  </a:txBody>
                  <a:tcPr/>
                </a:tc>
                <a:extLst>
                  <a:ext uri="{0D108BD9-81ED-4DB2-BD59-A6C34878D82A}">
                    <a16:rowId xmlns:a16="http://schemas.microsoft.com/office/drawing/2014/main" val="1518872721"/>
                  </a:ext>
                </a:extLst>
              </a:tr>
              <a:tr h="370840">
                <a:tc>
                  <a:txBody>
                    <a:bodyPr/>
                    <a:lstStyle/>
                    <a:p>
                      <a:r>
                        <a:rPr kumimoji="1" lang="en-US" altLang="ja-JP" sz="900" dirty="0">
                          <a:latin typeface="ＭＳ 明朝" panose="02020609040205080304" pitchFamily="17" charset="-128"/>
                          <a:ea typeface="ＭＳ 明朝" panose="02020609040205080304" pitchFamily="17" charset="-128"/>
                        </a:rPr>
                        <a:t>5</a:t>
                      </a:r>
                      <a:endParaRPr kumimoji="1" lang="ja-JP" altLang="en-US" sz="900" dirty="0">
                        <a:latin typeface="ＭＳ 明朝" panose="02020609040205080304" pitchFamily="17" charset="-128"/>
                        <a:ea typeface="ＭＳ 明朝" panose="02020609040205080304" pitchFamily="17" charset="-128"/>
                      </a:endParaRPr>
                    </a:p>
                  </a:txBody>
                  <a:tcPr/>
                </a:tc>
                <a:tc>
                  <a:txBody>
                    <a:bodyPr/>
                    <a:lstStyle/>
                    <a:p>
                      <a:r>
                        <a:rPr kumimoji="1" lang="en-US" altLang="ja-JP" sz="900" dirty="0">
                          <a:latin typeface="ＭＳ 明朝" panose="02020609040205080304" pitchFamily="17" charset="-128"/>
                          <a:ea typeface="ＭＳ 明朝" panose="02020609040205080304" pitchFamily="17" charset="-128"/>
                        </a:rPr>
                        <a:t>P2</a:t>
                      </a:r>
                    </a:p>
                  </a:txBody>
                  <a:tcPr/>
                </a:tc>
                <a:tc>
                  <a:txBody>
                    <a:bodyPr/>
                    <a:lstStyle/>
                    <a:p>
                      <a:pPr marL="179388" indent="-179388"/>
                      <a:endParaRPr kumimoji="1" lang="en-US" altLang="ja-JP" sz="900" strike="noStrike" dirty="0">
                        <a:latin typeface="ＭＳ 明朝" panose="02020609040205080304" pitchFamily="17" charset="-128"/>
                        <a:ea typeface="ＭＳ 明朝" panose="02020609040205080304" pitchFamily="17" charset="-128"/>
                      </a:endParaRPr>
                    </a:p>
                    <a:p>
                      <a:pPr marL="179388" indent="-179388"/>
                      <a:endParaRPr kumimoji="1" lang="en-US" altLang="ja-JP" sz="900" strike="noStrike" dirty="0">
                        <a:latin typeface="ＭＳ 明朝" panose="02020609040205080304" pitchFamily="17" charset="-128"/>
                        <a:ea typeface="ＭＳ 明朝" panose="02020609040205080304" pitchFamily="17" charset="-128"/>
                      </a:endParaRPr>
                    </a:p>
                    <a:p>
                      <a:pPr marL="179388" indent="-179388"/>
                      <a:endParaRPr kumimoji="1" lang="en-US" altLang="ja-JP" sz="900" strike="noStrike" dirty="0">
                        <a:latin typeface="ＭＳ 明朝" panose="02020609040205080304" pitchFamily="17" charset="-128"/>
                        <a:ea typeface="ＭＳ 明朝" panose="02020609040205080304" pitchFamily="17" charset="-128"/>
                      </a:endParaRPr>
                    </a:p>
                    <a:p>
                      <a:pPr marL="179388" indent="-179388"/>
                      <a:endParaRPr kumimoji="1" lang="en-US" altLang="ja-JP" sz="900" strike="noStrike" dirty="0">
                        <a:latin typeface="ＭＳ 明朝" panose="02020609040205080304" pitchFamily="17" charset="-128"/>
                        <a:ea typeface="ＭＳ 明朝" panose="02020609040205080304" pitchFamily="17" charset="-128"/>
                      </a:endParaRPr>
                    </a:p>
                    <a:p>
                      <a:pPr marL="179388" indent="-179388"/>
                      <a:endParaRPr kumimoji="1" lang="en-US" altLang="ja-JP" sz="900" strike="noStrike" dirty="0">
                        <a:latin typeface="ＭＳ 明朝" panose="02020609040205080304" pitchFamily="17" charset="-128"/>
                        <a:ea typeface="ＭＳ 明朝" panose="02020609040205080304" pitchFamily="17" charset="-128"/>
                      </a:endParaRPr>
                    </a:p>
                    <a:p>
                      <a:pPr marL="179388" indent="-179388"/>
                      <a:endParaRPr kumimoji="1" lang="en-US" altLang="ja-JP" sz="900" strike="noStrike" dirty="0">
                        <a:latin typeface="ＭＳ 明朝" panose="02020609040205080304" pitchFamily="17" charset="-128"/>
                        <a:ea typeface="ＭＳ 明朝" panose="02020609040205080304" pitchFamily="17" charset="-128"/>
                      </a:endParaRPr>
                    </a:p>
                    <a:p>
                      <a:pPr marL="179388" indent="-179388"/>
                      <a:endParaRPr kumimoji="1" lang="en-US" altLang="ja-JP" sz="900" strike="noStrike" dirty="0">
                        <a:latin typeface="ＭＳ 明朝" panose="02020609040205080304" pitchFamily="17" charset="-128"/>
                        <a:ea typeface="ＭＳ 明朝" panose="02020609040205080304" pitchFamily="17" charset="-128"/>
                      </a:endParaRPr>
                    </a:p>
                    <a:p>
                      <a:pPr marL="179388" indent="-179388"/>
                      <a:endParaRPr kumimoji="1" lang="en-US" altLang="ja-JP" sz="900" strike="noStrike" dirty="0">
                        <a:latin typeface="ＭＳ 明朝" panose="02020609040205080304" pitchFamily="17" charset="-128"/>
                        <a:ea typeface="ＭＳ 明朝" panose="02020609040205080304" pitchFamily="17" charset="-128"/>
                      </a:endParaRPr>
                    </a:p>
                    <a:p>
                      <a:pPr marL="179388" indent="-179388"/>
                      <a:endParaRPr kumimoji="1" lang="en-US" altLang="ja-JP" sz="900" strike="noStrike" dirty="0">
                        <a:latin typeface="ＭＳ 明朝" panose="02020609040205080304" pitchFamily="17" charset="-128"/>
                        <a:ea typeface="ＭＳ 明朝" panose="02020609040205080304" pitchFamily="17" charset="-128"/>
                      </a:endParaRPr>
                    </a:p>
                    <a:p>
                      <a:pPr marL="179388" indent="-179388"/>
                      <a:endParaRPr kumimoji="1" lang="en-US" altLang="ja-JP" sz="900" strike="noStrike" dirty="0">
                        <a:latin typeface="ＭＳ 明朝" panose="02020609040205080304" pitchFamily="17" charset="-128"/>
                        <a:ea typeface="ＭＳ 明朝" panose="02020609040205080304" pitchFamily="17" charset="-128"/>
                      </a:endParaRPr>
                    </a:p>
                    <a:p>
                      <a:pPr marL="179388" indent="-179388"/>
                      <a:endParaRPr kumimoji="1" lang="en-US" altLang="ja-JP" sz="900" strike="noStrike" dirty="0">
                        <a:latin typeface="ＭＳ 明朝" panose="02020609040205080304" pitchFamily="17" charset="-128"/>
                        <a:ea typeface="ＭＳ 明朝" panose="02020609040205080304" pitchFamily="17" charset="-128"/>
                      </a:endParaRPr>
                    </a:p>
                    <a:p>
                      <a:pPr marL="179388" indent="-179388"/>
                      <a:endParaRPr kumimoji="1" lang="en-US" altLang="ja-JP" sz="900" strike="noStrike" dirty="0">
                        <a:latin typeface="ＭＳ 明朝" panose="02020609040205080304" pitchFamily="17" charset="-128"/>
                        <a:ea typeface="ＭＳ 明朝" panose="02020609040205080304" pitchFamily="17" charset="-128"/>
                      </a:endParaRPr>
                    </a:p>
                    <a:p>
                      <a:pPr marL="179388" indent="-179388"/>
                      <a:endParaRPr kumimoji="1" lang="en-US" altLang="ja-JP" sz="900" strike="noStrike" dirty="0">
                        <a:latin typeface="ＭＳ 明朝" panose="02020609040205080304" pitchFamily="17" charset="-128"/>
                        <a:ea typeface="ＭＳ 明朝" panose="02020609040205080304" pitchFamily="17" charset="-128"/>
                      </a:endParaRPr>
                    </a:p>
                    <a:p>
                      <a:pPr marL="179388" indent="-179388"/>
                      <a:endParaRPr kumimoji="1" lang="en-US" altLang="ja-JP" sz="900" strike="noStrike" dirty="0">
                        <a:latin typeface="ＭＳ 明朝" panose="02020609040205080304" pitchFamily="17" charset="-128"/>
                        <a:ea typeface="ＭＳ 明朝" panose="02020609040205080304" pitchFamily="17" charset="-128"/>
                      </a:endParaRPr>
                    </a:p>
                  </a:txBody>
                  <a:tcPr/>
                </a:tc>
                <a:tc>
                  <a:txBody>
                    <a:bodyPr/>
                    <a:lstStyle/>
                    <a:p>
                      <a:pPr marL="179388" indent="-179388"/>
                      <a:endParaRPr kumimoji="1" lang="en-US" altLang="ja-JP" sz="900" strike="noStrike" dirty="0">
                        <a:latin typeface="ＭＳ 明朝" panose="02020609040205080304" pitchFamily="17" charset="-128"/>
                        <a:ea typeface="ＭＳ 明朝" panose="02020609040205080304" pitchFamily="17" charset="-128"/>
                      </a:endParaRPr>
                    </a:p>
                  </a:txBody>
                  <a:tcPr/>
                </a:tc>
                <a:tc vMerge="1">
                  <a:txBody>
                    <a:bodyPr/>
                    <a:lstStyle/>
                    <a:p>
                      <a:pPr marL="263525" marR="0" lvl="0" indent="-263525" algn="l" defTabSz="914377" rtl="0" eaLnBrk="1" fontAlgn="auto" latinLnBrk="0" hangingPunct="1">
                        <a:lnSpc>
                          <a:spcPct val="100000"/>
                        </a:lnSpc>
                        <a:spcBef>
                          <a:spcPts val="0"/>
                        </a:spcBef>
                        <a:spcAft>
                          <a:spcPts val="0"/>
                        </a:spcAft>
                        <a:buClrTx/>
                        <a:buSzTx/>
                        <a:buFontTx/>
                        <a:buNone/>
                        <a:tabLst/>
                        <a:defRPr/>
                      </a:pPr>
                      <a:endParaRPr kumimoji="1" lang="ja-JP" altLang="en-US" sz="900" strike="noStrike" dirty="0">
                        <a:latin typeface="ＭＳ 明朝" panose="02020609040205080304" pitchFamily="17" charset="-128"/>
                        <a:ea typeface="ＭＳ 明朝" panose="02020609040205080304" pitchFamily="17" charset="-128"/>
                      </a:endParaRPr>
                    </a:p>
                  </a:txBody>
                  <a:tcPr/>
                </a:tc>
                <a:extLst>
                  <a:ext uri="{0D108BD9-81ED-4DB2-BD59-A6C34878D82A}">
                    <a16:rowId xmlns:a16="http://schemas.microsoft.com/office/drawing/2014/main" val="2847506554"/>
                  </a:ext>
                </a:extLst>
              </a:tr>
              <a:tr h="370840">
                <a:tc>
                  <a:txBody>
                    <a:bodyPr/>
                    <a:lstStyle/>
                    <a:p>
                      <a:r>
                        <a:rPr kumimoji="1" lang="en-US" altLang="ja-JP" sz="900" dirty="0">
                          <a:latin typeface="ＭＳ 明朝" panose="02020609040205080304" pitchFamily="17" charset="-128"/>
                          <a:ea typeface="ＭＳ 明朝" panose="02020609040205080304" pitchFamily="17" charset="-128"/>
                        </a:rPr>
                        <a:t>6</a:t>
                      </a:r>
                      <a:endParaRPr kumimoji="1" lang="ja-JP" altLang="en-US" sz="900" dirty="0">
                        <a:latin typeface="ＭＳ 明朝" panose="02020609040205080304" pitchFamily="17" charset="-128"/>
                        <a:ea typeface="ＭＳ 明朝" panose="02020609040205080304" pitchFamily="17" charset="-128"/>
                      </a:endParaRPr>
                    </a:p>
                  </a:txBody>
                  <a:tcPr/>
                </a:tc>
                <a:tc>
                  <a:txBody>
                    <a:bodyPr/>
                    <a:lstStyle/>
                    <a:p>
                      <a:r>
                        <a:rPr kumimoji="1" lang="en-US" altLang="ja-JP" sz="900" dirty="0">
                          <a:latin typeface="ＭＳ 明朝" panose="02020609040205080304" pitchFamily="17" charset="-128"/>
                          <a:ea typeface="ＭＳ 明朝" panose="02020609040205080304" pitchFamily="17" charset="-128"/>
                        </a:rPr>
                        <a:t>P4</a:t>
                      </a:r>
                    </a:p>
                  </a:txBody>
                  <a:tcPr/>
                </a:tc>
                <a:tc>
                  <a:txBody>
                    <a:bodyPr/>
                    <a:lstStyle/>
                    <a:p>
                      <a:r>
                        <a:rPr kumimoji="1" lang="ja-JP" altLang="ja-JP" sz="900" kern="1200" dirty="0">
                          <a:solidFill>
                            <a:schemeClr val="dk1"/>
                          </a:solidFill>
                          <a:effectLst/>
                          <a:latin typeface="ＭＳ 明朝" panose="02020609040205080304" pitchFamily="17" charset="-128"/>
                          <a:ea typeface="ＭＳ 明朝" panose="02020609040205080304" pitchFamily="17" charset="-128"/>
                          <a:cs typeface="+mn-cs"/>
                        </a:rPr>
                        <a:t>１　医療費の動向と将来の見通し</a:t>
                      </a:r>
                    </a:p>
                    <a:p>
                      <a:r>
                        <a:rPr kumimoji="1" lang="ja-JP" altLang="ja-JP" sz="900" kern="1200" dirty="0">
                          <a:solidFill>
                            <a:schemeClr val="dk1"/>
                          </a:solidFill>
                          <a:effectLst/>
                          <a:latin typeface="ＭＳ 明朝" panose="02020609040205080304" pitchFamily="17" charset="-128"/>
                          <a:ea typeface="ＭＳ 明朝" panose="02020609040205080304" pitchFamily="17" charset="-128"/>
                          <a:cs typeface="+mn-cs"/>
                        </a:rPr>
                        <a:t>（１）府の人口</a:t>
                      </a:r>
                    </a:p>
                    <a:p>
                      <a:pPr marL="179388" indent="-179388"/>
                      <a:r>
                        <a:rPr kumimoji="1" lang="ja-JP" altLang="en-US" sz="900" kern="1200" dirty="0">
                          <a:solidFill>
                            <a:schemeClr val="dk1"/>
                          </a:solidFill>
                          <a:effectLst/>
                          <a:latin typeface="ＭＳ 明朝" panose="02020609040205080304" pitchFamily="17" charset="-128"/>
                          <a:ea typeface="ＭＳ 明朝" panose="02020609040205080304" pitchFamily="17" charset="-128"/>
                          <a:cs typeface="+mn-cs"/>
                        </a:rPr>
                        <a:t>　　　</a:t>
                      </a:r>
                      <a:r>
                        <a:rPr kumimoji="1" lang="ja-JP" altLang="ja-JP" sz="900" kern="1200" dirty="0">
                          <a:solidFill>
                            <a:schemeClr val="dk1"/>
                          </a:solidFill>
                          <a:effectLst/>
                          <a:latin typeface="ＭＳ 明朝" panose="02020609040205080304" pitchFamily="17" charset="-128"/>
                          <a:ea typeface="ＭＳ 明朝" panose="02020609040205080304" pitchFamily="17" charset="-128"/>
                          <a:cs typeface="+mn-cs"/>
                        </a:rPr>
                        <a:t>総務省人口推計によると、府の総人口は、令和４年</a:t>
                      </a:r>
                      <a:r>
                        <a:rPr kumimoji="1" lang="en-US" altLang="ja-JP" sz="900" kern="1200" dirty="0">
                          <a:solidFill>
                            <a:schemeClr val="dk1"/>
                          </a:solidFill>
                          <a:effectLst/>
                          <a:latin typeface="ＭＳ 明朝" panose="02020609040205080304" pitchFamily="17" charset="-128"/>
                          <a:ea typeface="ＭＳ 明朝" panose="02020609040205080304" pitchFamily="17" charset="-128"/>
                          <a:cs typeface="+mn-cs"/>
                        </a:rPr>
                        <a:t>10</a:t>
                      </a:r>
                      <a:r>
                        <a:rPr kumimoji="1" lang="ja-JP" altLang="ja-JP" sz="900" kern="1200" dirty="0">
                          <a:solidFill>
                            <a:schemeClr val="dk1"/>
                          </a:solidFill>
                          <a:effectLst/>
                          <a:latin typeface="ＭＳ 明朝" panose="02020609040205080304" pitchFamily="17" charset="-128"/>
                          <a:ea typeface="ＭＳ 明朝" panose="02020609040205080304" pitchFamily="17" charset="-128"/>
                          <a:cs typeface="+mn-cs"/>
                        </a:rPr>
                        <a:t>月１日現在で約</a:t>
                      </a:r>
                      <a:r>
                        <a:rPr kumimoji="1" lang="en-US" altLang="ja-JP" sz="900" kern="1200" dirty="0">
                          <a:solidFill>
                            <a:schemeClr val="dk1"/>
                          </a:solidFill>
                          <a:effectLst/>
                          <a:latin typeface="ＭＳ 明朝" panose="02020609040205080304" pitchFamily="17" charset="-128"/>
                          <a:ea typeface="ＭＳ 明朝" panose="02020609040205080304" pitchFamily="17" charset="-128"/>
                          <a:cs typeface="+mn-cs"/>
                        </a:rPr>
                        <a:t>878</a:t>
                      </a:r>
                      <a:r>
                        <a:rPr kumimoji="1" lang="ja-JP" altLang="ja-JP" sz="900" kern="1200" dirty="0">
                          <a:solidFill>
                            <a:schemeClr val="dk1"/>
                          </a:solidFill>
                          <a:effectLst/>
                          <a:latin typeface="ＭＳ 明朝" panose="02020609040205080304" pitchFamily="17" charset="-128"/>
                          <a:ea typeface="ＭＳ 明朝" panose="02020609040205080304" pitchFamily="17" charset="-128"/>
                          <a:cs typeface="+mn-cs"/>
                        </a:rPr>
                        <a:t>万２千人、</a:t>
                      </a:r>
                      <a:r>
                        <a:rPr kumimoji="1" lang="en-US" altLang="ja-JP" sz="900" kern="1200" dirty="0">
                          <a:solidFill>
                            <a:schemeClr val="dk1"/>
                          </a:solidFill>
                          <a:effectLst/>
                          <a:latin typeface="ＭＳ 明朝" panose="02020609040205080304" pitchFamily="17" charset="-128"/>
                          <a:ea typeface="ＭＳ 明朝" panose="02020609040205080304" pitchFamily="17" charset="-128"/>
                          <a:cs typeface="+mn-cs"/>
                        </a:rPr>
                        <a:t>65</a:t>
                      </a:r>
                      <a:r>
                        <a:rPr kumimoji="1" lang="ja-JP" altLang="ja-JP" sz="900" kern="1200" dirty="0">
                          <a:solidFill>
                            <a:schemeClr val="dk1"/>
                          </a:solidFill>
                          <a:effectLst/>
                          <a:latin typeface="ＭＳ 明朝" panose="02020609040205080304" pitchFamily="17" charset="-128"/>
                          <a:ea typeface="ＭＳ 明朝" panose="02020609040205080304" pitchFamily="17" charset="-128"/>
                          <a:cs typeface="+mn-cs"/>
                        </a:rPr>
                        <a:t>歳以上の高齢者人口は約</a:t>
                      </a:r>
                      <a:r>
                        <a:rPr kumimoji="1" lang="en-US" altLang="ja-JP" sz="900" kern="1200" dirty="0">
                          <a:solidFill>
                            <a:schemeClr val="dk1"/>
                          </a:solidFill>
                          <a:effectLst/>
                          <a:latin typeface="ＭＳ 明朝" panose="02020609040205080304" pitchFamily="17" charset="-128"/>
                          <a:ea typeface="ＭＳ 明朝" panose="02020609040205080304" pitchFamily="17" charset="-128"/>
                          <a:cs typeface="+mn-cs"/>
                        </a:rPr>
                        <a:t>243</a:t>
                      </a:r>
                      <a:r>
                        <a:rPr kumimoji="1" lang="ja-JP" altLang="ja-JP" sz="900" kern="1200" dirty="0">
                          <a:solidFill>
                            <a:schemeClr val="dk1"/>
                          </a:solidFill>
                          <a:effectLst/>
                          <a:latin typeface="ＭＳ 明朝" panose="02020609040205080304" pitchFamily="17" charset="-128"/>
                          <a:ea typeface="ＭＳ 明朝" panose="02020609040205080304" pitchFamily="17" charset="-128"/>
                          <a:cs typeface="+mn-cs"/>
                        </a:rPr>
                        <a:t>万２千人となっている。</a:t>
                      </a:r>
                    </a:p>
                    <a:p>
                      <a:pPr marL="179388" indent="-179388"/>
                      <a:r>
                        <a:rPr kumimoji="1" lang="ja-JP" altLang="en-US" sz="900" kern="1200" dirty="0">
                          <a:solidFill>
                            <a:schemeClr val="dk1"/>
                          </a:solidFill>
                          <a:effectLst/>
                          <a:latin typeface="ＭＳ 明朝" panose="02020609040205080304" pitchFamily="17" charset="-128"/>
                          <a:ea typeface="ＭＳ 明朝" panose="02020609040205080304" pitchFamily="17" charset="-128"/>
                          <a:cs typeface="+mn-cs"/>
                        </a:rPr>
                        <a:t>　　　</a:t>
                      </a:r>
                      <a:r>
                        <a:rPr kumimoji="1" lang="ja-JP" altLang="ja-JP" sz="900" kern="1200" dirty="0">
                          <a:solidFill>
                            <a:schemeClr val="dk1"/>
                          </a:solidFill>
                          <a:effectLst/>
                          <a:latin typeface="ＭＳ 明朝" panose="02020609040205080304" pitchFamily="17" charset="-128"/>
                          <a:ea typeface="ＭＳ 明朝" panose="02020609040205080304" pitchFamily="17" charset="-128"/>
                          <a:cs typeface="+mn-cs"/>
                        </a:rPr>
                        <a:t>府の高齢化率（</a:t>
                      </a:r>
                      <a:r>
                        <a:rPr kumimoji="1" lang="en-US" altLang="ja-JP" sz="900" kern="1200" dirty="0">
                          <a:solidFill>
                            <a:schemeClr val="dk1"/>
                          </a:solidFill>
                          <a:effectLst/>
                          <a:latin typeface="ＭＳ 明朝" panose="02020609040205080304" pitchFamily="17" charset="-128"/>
                          <a:ea typeface="ＭＳ 明朝" panose="02020609040205080304" pitchFamily="17" charset="-128"/>
                          <a:cs typeface="+mn-cs"/>
                        </a:rPr>
                        <a:t>65</a:t>
                      </a:r>
                      <a:r>
                        <a:rPr kumimoji="1" lang="ja-JP" altLang="ja-JP" sz="900" kern="1200" dirty="0">
                          <a:solidFill>
                            <a:schemeClr val="dk1"/>
                          </a:solidFill>
                          <a:effectLst/>
                          <a:latin typeface="ＭＳ 明朝" panose="02020609040205080304" pitchFamily="17" charset="-128"/>
                          <a:ea typeface="ＭＳ 明朝" panose="02020609040205080304" pitchFamily="17" charset="-128"/>
                          <a:cs typeface="+mn-cs"/>
                        </a:rPr>
                        <a:t>歳以上の人口）は、令和４年</a:t>
                      </a:r>
                      <a:r>
                        <a:rPr kumimoji="1" lang="en-US" altLang="ja-JP" sz="900" kern="1200" dirty="0">
                          <a:solidFill>
                            <a:schemeClr val="dk1"/>
                          </a:solidFill>
                          <a:effectLst/>
                          <a:latin typeface="ＭＳ 明朝" panose="02020609040205080304" pitchFamily="17" charset="-128"/>
                          <a:ea typeface="ＭＳ 明朝" panose="02020609040205080304" pitchFamily="17" charset="-128"/>
                          <a:cs typeface="+mn-cs"/>
                        </a:rPr>
                        <a:t>10</a:t>
                      </a:r>
                      <a:r>
                        <a:rPr kumimoji="1" lang="ja-JP" altLang="ja-JP" sz="900" kern="1200" dirty="0">
                          <a:solidFill>
                            <a:schemeClr val="dk1"/>
                          </a:solidFill>
                          <a:effectLst/>
                          <a:latin typeface="ＭＳ 明朝" panose="02020609040205080304" pitchFamily="17" charset="-128"/>
                          <a:ea typeface="ＭＳ 明朝" panose="02020609040205080304" pitchFamily="17" charset="-128"/>
                          <a:cs typeface="+mn-cs"/>
                        </a:rPr>
                        <a:t>月</a:t>
                      </a:r>
                      <a:r>
                        <a:rPr kumimoji="1" lang="en-US" altLang="ja-JP" sz="900" kern="1200" dirty="0">
                          <a:solidFill>
                            <a:schemeClr val="dk1"/>
                          </a:solidFill>
                          <a:effectLst/>
                          <a:latin typeface="ＭＳ 明朝" panose="02020609040205080304" pitchFamily="17" charset="-128"/>
                          <a:ea typeface="ＭＳ 明朝" panose="02020609040205080304" pitchFamily="17" charset="-128"/>
                          <a:cs typeface="+mn-cs"/>
                        </a:rPr>
                        <a:t>1</a:t>
                      </a:r>
                      <a:r>
                        <a:rPr kumimoji="1" lang="ja-JP" altLang="ja-JP" sz="900" kern="1200" dirty="0">
                          <a:solidFill>
                            <a:schemeClr val="dk1"/>
                          </a:solidFill>
                          <a:effectLst/>
                          <a:latin typeface="ＭＳ 明朝" panose="02020609040205080304" pitchFamily="17" charset="-128"/>
                          <a:ea typeface="ＭＳ 明朝" panose="02020609040205080304" pitchFamily="17" charset="-128"/>
                          <a:cs typeface="+mn-cs"/>
                        </a:rPr>
                        <a:t>日時点では</a:t>
                      </a:r>
                      <a:r>
                        <a:rPr kumimoji="1" lang="en-US" altLang="ja-JP" sz="900" kern="1200" dirty="0">
                          <a:solidFill>
                            <a:schemeClr val="dk1"/>
                          </a:solidFill>
                          <a:effectLst/>
                          <a:latin typeface="ＭＳ 明朝" panose="02020609040205080304" pitchFamily="17" charset="-128"/>
                          <a:ea typeface="ＭＳ 明朝" panose="02020609040205080304" pitchFamily="17" charset="-128"/>
                          <a:cs typeface="+mn-cs"/>
                        </a:rPr>
                        <a:t>27.7</a:t>
                      </a:r>
                      <a:r>
                        <a:rPr kumimoji="1" lang="ja-JP" altLang="ja-JP" sz="900" kern="1200" dirty="0">
                          <a:solidFill>
                            <a:schemeClr val="dk1"/>
                          </a:solidFill>
                          <a:effectLst/>
                          <a:latin typeface="ＭＳ 明朝" panose="02020609040205080304" pitchFamily="17" charset="-128"/>
                          <a:ea typeface="ＭＳ 明朝" panose="02020609040205080304" pitchFamily="17" charset="-128"/>
                          <a:cs typeface="+mn-cs"/>
                        </a:rPr>
                        <a:t>％であり、全国の高齢化率</a:t>
                      </a:r>
                      <a:r>
                        <a:rPr kumimoji="1" lang="en-US" altLang="ja-JP" sz="900" kern="1200" dirty="0">
                          <a:solidFill>
                            <a:schemeClr val="dk1"/>
                          </a:solidFill>
                          <a:effectLst/>
                          <a:latin typeface="ＭＳ 明朝" panose="02020609040205080304" pitchFamily="17" charset="-128"/>
                          <a:ea typeface="ＭＳ 明朝" panose="02020609040205080304" pitchFamily="17" charset="-128"/>
                          <a:cs typeface="+mn-cs"/>
                        </a:rPr>
                        <a:t>29.0</a:t>
                      </a:r>
                      <a:r>
                        <a:rPr kumimoji="1" lang="ja-JP" altLang="ja-JP" sz="900" kern="1200" dirty="0">
                          <a:solidFill>
                            <a:schemeClr val="dk1"/>
                          </a:solidFill>
                          <a:effectLst/>
                          <a:latin typeface="ＭＳ 明朝" panose="02020609040205080304" pitchFamily="17" charset="-128"/>
                          <a:ea typeface="ＭＳ 明朝" panose="02020609040205080304" pitchFamily="17" charset="-128"/>
                          <a:cs typeface="+mn-cs"/>
                        </a:rPr>
                        <a:t>％より</a:t>
                      </a:r>
                      <a:r>
                        <a:rPr kumimoji="1" lang="en-US" altLang="ja-JP" sz="900" kern="1200" dirty="0">
                          <a:solidFill>
                            <a:schemeClr val="dk1"/>
                          </a:solidFill>
                          <a:effectLst/>
                          <a:latin typeface="ＭＳ 明朝" panose="02020609040205080304" pitchFamily="17" charset="-128"/>
                          <a:ea typeface="ＭＳ 明朝" panose="02020609040205080304" pitchFamily="17" charset="-128"/>
                          <a:cs typeface="+mn-cs"/>
                        </a:rPr>
                        <a:t>1.3</a:t>
                      </a:r>
                      <a:r>
                        <a:rPr kumimoji="1" lang="ja-JP" altLang="ja-JP" sz="900" kern="1200" dirty="0">
                          <a:solidFill>
                            <a:schemeClr val="dk1"/>
                          </a:solidFill>
                          <a:effectLst/>
                          <a:latin typeface="ＭＳ 明朝" panose="02020609040205080304" pitchFamily="17" charset="-128"/>
                          <a:ea typeface="ＭＳ 明朝" panose="02020609040205080304" pitchFamily="17" charset="-128"/>
                          <a:cs typeface="+mn-cs"/>
                        </a:rPr>
                        <a:t>ポイント低いものの、いわゆる団塊の世代が後期高齢者となる</a:t>
                      </a:r>
                      <a:r>
                        <a:rPr kumimoji="1" lang="ja-JP" altLang="ja-JP" sz="900" u="sng" kern="1200" dirty="0">
                          <a:solidFill>
                            <a:srgbClr val="FF0000"/>
                          </a:solidFill>
                          <a:effectLst/>
                          <a:latin typeface="ＭＳ 明朝" panose="02020609040205080304" pitchFamily="17" charset="-128"/>
                          <a:ea typeface="ＭＳ 明朝" panose="02020609040205080304" pitchFamily="17" charset="-128"/>
                          <a:cs typeface="+mn-cs"/>
                        </a:rPr>
                        <a:t>令和７年（</a:t>
                      </a:r>
                      <a:r>
                        <a:rPr kumimoji="1" lang="en-US" altLang="ja-JP" sz="900" u="sng" kern="1200" dirty="0">
                          <a:solidFill>
                            <a:srgbClr val="FF0000"/>
                          </a:solidFill>
                          <a:effectLst/>
                          <a:latin typeface="ＭＳ 明朝" panose="02020609040205080304" pitchFamily="17" charset="-128"/>
                          <a:ea typeface="ＭＳ 明朝" panose="02020609040205080304" pitchFamily="17" charset="-128"/>
                          <a:cs typeface="+mn-cs"/>
                        </a:rPr>
                        <a:t>2025</a:t>
                      </a:r>
                      <a:r>
                        <a:rPr kumimoji="1" lang="ja-JP" altLang="ja-JP" sz="900" u="sng" kern="1200" dirty="0">
                          <a:solidFill>
                            <a:srgbClr val="FF0000"/>
                          </a:solidFill>
                          <a:effectLst/>
                          <a:latin typeface="ＭＳ 明朝" panose="02020609040205080304" pitchFamily="17" charset="-128"/>
                          <a:ea typeface="ＭＳ 明朝" panose="02020609040205080304" pitchFamily="17" charset="-128"/>
                          <a:cs typeface="+mn-cs"/>
                        </a:rPr>
                        <a:t>年）</a:t>
                      </a:r>
                      <a:r>
                        <a:rPr kumimoji="1" lang="ja-JP" altLang="ja-JP" sz="900" kern="1200" dirty="0">
                          <a:solidFill>
                            <a:schemeClr val="dk1"/>
                          </a:solidFill>
                          <a:effectLst/>
                          <a:latin typeface="ＭＳ 明朝" panose="02020609040205080304" pitchFamily="17" charset="-128"/>
                          <a:ea typeface="ＭＳ 明朝" panose="02020609040205080304" pitchFamily="17" charset="-128"/>
                          <a:cs typeface="+mn-cs"/>
                        </a:rPr>
                        <a:t>には</a:t>
                      </a:r>
                      <a:r>
                        <a:rPr kumimoji="1" lang="en-US" altLang="ja-JP" sz="900" kern="1200" dirty="0">
                          <a:solidFill>
                            <a:schemeClr val="dk1"/>
                          </a:solidFill>
                          <a:effectLst/>
                          <a:latin typeface="ＭＳ 明朝" panose="02020609040205080304" pitchFamily="17" charset="-128"/>
                          <a:ea typeface="ＭＳ 明朝" panose="02020609040205080304" pitchFamily="17" charset="-128"/>
                          <a:cs typeface="+mn-cs"/>
                        </a:rPr>
                        <a:t>65</a:t>
                      </a:r>
                      <a:r>
                        <a:rPr kumimoji="1" lang="ja-JP" altLang="ja-JP" sz="900" kern="1200" dirty="0">
                          <a:solidFill>
                            <a:schemeClr val="dk1"/>
                          </a:solidFill>
                          <a:effectLst/>
                          <a:latin typeface="ＭＳ 明朝" panose="02020609040205080304" pitchFamily="17" charset="-128"/>
                          <a:ea typeface="ＭＳ 明朝" panose="02020609040205080304" pitchFamily="17" charset="-128"/>
                          <a:cs typeface="+mn-cs"/>
                        </a:rPr>
                        <a:t>歳以上の高齢者が約</a:t>
                      </a:r>
                      <a:r>
                        <a:rPr kumimoji="1" lang="en-US" altLang="ja-JP" sz="900" u="sng" kern="1200" dirty="0">
                          <a:solidFill>
                            <a:srgbClr val="FF0000"/>
                          </a:solidFill>
                          <a:effectLst/>
                          <a:latin typeface="ＭＳ 明朝" panose="02020609040205080304" pitchFamily="17" charset="-128"/>
                          <a:ea typeface="ＭＳ 明朝" panose="02020609040205080304" pitchFamily="17" charset="-128"/>
                          <a:cs typeface="+mn-cs"/>
                        </a:rPr>
                        <a:t>242</a:t>
                      </a:r>
                      <a:r>
                        <a:rPr kumimoji="1" lang="ja-JP" altLang="ja-JP" sz="900" u="sng" kern="1200" dirty="0">
                          <a:solidFill>
                            <a:srgbClr val="FF0000"/>
                          </a:solidFill>
                          <a:effectLst/>
                          <a:latin typeface="ＭＳ 明朝" panose="02020609040205080304" pitchFamily="17" charset="-128"/>
                          <a:ea typeface="ＭＳ 明朝" panose="02020609040205080304" pitchFamily="17" charset="-128"/>
                          <a:cs typeface="+mn-cs"/>
                        </a:rPr>
                        <a:t>万８千人（</a:t>
                      </a:r>
                      <a:r>
                        <a:rPr kumimoji="1" lang="en-US" altLang="ja-JP" sz="900" u="sng" kern="1200" dirty="0">
                          <a:solidFill>
                            <a:srgbClr val="FF0000"/>
                          </a:solidFill>
                          <a:effectLst/>
                          <a:latin typeface="ＭＳ 明朝" panose="02020609040205080304" pitchFamily="17" charset="-128"/>
                          <a:ea typeface="ＭＳ 明朝" panose="02020609040205080304" pitchFamily="17" charset="-128"/>
                          <a:cs typeface="+mn-cs"/>
                        </a:rPr>
                        <a:t>28.5</a:t>
                      </a:r>
                      <a:r>
                        <a:rPr kumimoji="1" lang="ja-JP" altLang="ja-JP" sz="900" u="sng" kern="1200" dirty="0">
                          <a:solidFill>
                            <a:srgbClr val="FF0000"/>
                          </a:solidFill>
                          <a:effectLst/>
                          <a:latin typeface="ＭＳ 明朝" panose="02020609040205080304" pitchFamily="17" charset="-128"/>
                          <a:ea typeface="ＭＳ 明朝" panose="02020609040205080304" pitchFamily="17" charset="-128"/>
                          <a:cs typeface="+mn-cs"/>
                        </a:rPr>
                        <a:t>％）</a:t>
                      </a:r>
                      <a:r>
                        <a:rPr kumimoji="1" lang="ja-JP" altLang="ja-JP" sz="900" kern="1200" dirty="0">
                          <a:solidFill>
                            <a:schemeClr val="dk1"/>
                          </a:solidFill>
                          <a:effectLst/>
                          <a:latin typeface="ＭＳ 明朝" panose="02020609040205080304" pitchFamily="17" charset="-128"/>
                          <a:ea typeface="ＭＳ 明朝" panose="02020609040205080304" pitchFamily="17" charset="-128"/>
                          <a:cs typeface="+mn-cs"/>
                        </a:rPr>
                        <a:t>に、また、高齢者人口がピークとされる</a:t>
                      </a:r>
                      <a:r>
                        <a:rPr kumimoji="1" lang="ja-JP" altLang="ja-JP" sz="900" u="sng" kern="1200" dirty="0">
                          <a:solidFill>
                            <a:srgbClr val="FF0000"/>
                          </a:solidFill>
                          <a:effectLst/>
                          <a:latin typeface="ＭＳ 明朝" panose="02020609040205080304" pitchFamily="17" charset="-128"/>
                          <a:ea typeface="ＭＳ 明朝" panose="02020609040205080304" pitchFamily="17" charset="-128"/>
                          <a:cs typeface="+mn-cs"/>
                        </a:rPr>
                        <a:t>令和</a:t>
                      </a:r>
                      <a:r>
                        <a:rPr kumimoji="1" lang="en-US" altLang="ja-JP" sz="900" u="sng" kern="1200" dirty="0">
                          <a:solidFill>
                            <a:srgbClr val="FF0000"/>
                          </a:solidFill>
                          <a:effectLst/>
                          <a:latin typeface="ＭＳ 明朝" panose="02020609040205080304" pitchFamily="17" charset="-128"/>
                          <a:ea typeface="ＭＳ 明朝" panose="02020609040205080304" pitchFamily="17" charset="-128"/>
                          <a:cs typeface="+mn-cs"/>
                        </a:rPr>
                        <a:t>22</a:t>
                      </a:r>
                      <a:r>
                        <a:rPr kumimoji="1" lang="ja-JP" altLang="ja-JP" sz="900" u="sng" kern="1200" dirty="0">
                          <a:solidFill>
                            <a:srgbClr val="FF0000"/>
                          </a:solidFill>
                          <a:effectLst/>
                          <a:latin typeface="ＭＳ 明朝" panose="02020609040205080304" pitchFamily="17" charset="-128"/>
                          <a:ea typeface="ＭＳ 明朝" panose="02020609040205080304" pitchFamily="17" charset="-128"/>
                          <a:cs typeface="+mn-cs"/>
                        </a:rPr>
                        <a:t>年（</a:t>
                      </a:r>
                      <a:r>
                        <a:rPr kumimoji="1" lang="en-US" altLang="ja-JP" sz="900" u="sng" kern="1200" dirty="0">
                          <a:solidFill>
                            <a:srgbClr val="FF0000"/>
                          </a:solidFill>
                          <a:effectLst/>
                          <a:latin typeface="ＭＳ 明朝" panose="02020609040205080304" pitchFamily="17" charset="-128"/>
                          <a:ea typeface="ＭＳ 明朝" panose="02020609040205080304" pitchFamily="17" charset="-128"/>
                          <a:cs typeface="+mn-cs"/>
                        </a:rPr>
                        <a:t>2040</a:t>
                      </a:r>
                      <a:r>
                        <a:rPr kumimoji="1" lang="ja-JP" altLang="ja-JP" sz="900" u="sng" kern="1200" dirty="0">
                          <a:solidFill>
                            <a:srgbClr val="FF0000"/>
                          </a:solidFill>
                          <a:effectLst/>
                          <a:latin typeface="ＭＳ 明朝" panose="02020609040205080304" pitchFamily="17" charset="-128"/>
                          <a:ea typeface="ＭＳ 明朝" panose="02020609040205080304" pitchFamily="17" charset="-128"/>
                          <a:cs typeface="+mn-cs"/>
                        </a:rPr>
                        <a:t>年）</a:t>
                      </a:r>
                      <a:r>
                        <a:rPr kumimoji="1" lang="ja-JP" altLang="ja-JP" sz="900" kern="1200" dirty="0">
                          <a:solidFill>
                            <a:schemeClr val="dk1"/>
                          </a:solidFill>
                          <a:effectLst/>
                          <a:latin typeface="ＭＳ 明朝" panose="02020609040205080304" pitchFamily="17" charset="-128"/>
                          <a:ea typeface="ＭＳ 明朝" panose="02020609040205080304" pitchFamily="17" charset="-128"/>
                          <a:cs typeface="+mn-cs"/>
                        </a:rPr>
                        <a:t>には</a:t>
                      </a:r>
                      <a:r>
                        <a:rPr kumimoji="1" lang="ja-JP" altLang="ja-JP" sz="900" u="sng" kern="1200" dirty="0">
                          <a:solidFill>
                            <a:srgbClr val="FF0000"/>
                          </a:solidFill>
                          <a:effectLst/>
                          <a:latin typeface="ＭＳ 明朝" panose="02020609040205080304" pitchFamily="17" charset="-128"/>
                          <a:ea typeface="ＭＳ 明朝" panose="02020609040205080304" pitchFamily="17" charset="-128"/>
                          <a:cs typeface="+mn-cs"/>
                        </a:rPr>
                        <a:t>約</a:t>
                      </a:r>
                      <a:r>
                        <a:rPr kumimoji="1" lang="en-US" altLang="ja-JP" sz="900" u="sng" kern="1200" dirty="0">
                          <a:solidFill>
                            <a:srgbClr val="FF0000"/>
                          </a:solidFill>
                          <a:effectLst/>
                          <a:latin typeface="ＭＳ 明朝" panose="02020609040205080304" pitchFamily="17" charset="-128"/>
                          <a:ea typeface="ＭＳ 明朝" panose="02020609040205080304" pitchFamily="17" charset="-128"/>
                          <a:cs typeface="+mn-cs"/>
                        </a:rPr>
                        <a:t>265</a:t>
                      </a:r>
                      <a:r>
                        <a:rPr kumimoji="1" lang="ja-JP" altLang="ja-JP" sz="900" u="sng" kern="1200" dirty="0">
                          <a:solidFill>
                            <a:srgbClr val="FF0000"/>
                          </a:solidFill>
                          <a:effectLst/>
                          <a:latin typeface="ＭＳ 明朝" panose="02020609040205080304" pitchFamily="17" charset="-128"/>
                          <a:ea typeface="ＭＳ 明朝" panose="02020609040205080304" pitchFamily="17" charset="-128"/>
                          <a:cs typeface="+mn-cs"/>
                        </a:rPr>
                        <a:t>万３千人（</a:t>
                      </a:r>
                      <a:r>
                        <a:rPr kumimoji="1" lang="en-US" altLang="ja-JP" sz="900" u="sng" kern="1200" dirty="0">
                          <a:solidFill>
                            <a:srgbClr val="FF0000"/>
                          </a:solidFill>
                          <a:effectLst/>
                          <a:latin typeface="ＭＳ 明朝" panose="02020609040205080304" pitchFamily="17" charset="-128"/>
                          <a:ea typeface="ＭＳ 明朝" panose="02020609040205080304" pitchFamily="17" charset="-128"/>
                          <a:cs typeface="+mn-cs"/>
                        </a:rPr>
                        <a:t>34.7</a:t>
                      </a:r>
                      <a:r>
                        <a:rPr kumimoji="1" lang="ja-JP" altLang="ja-JP" sz="900" u="sng" kern="1200" dirty="0">
                          <a:solidFill>
                            <a:srgbClr val="FF0000"/>
                          </a:solidFill>
                          <a:effectLst/>
                          <a:latin typeface="ＭＳ 明朝" panose="02020609040205080304" pitchFamily="17" charset="-128"/>
                          <a:ea typeface="ＭＳ 明朝" panose="02020609040205080304" pitchFamily="17" charset="-128"/>
                          <a:cs typeface="+mn-cs"/>
                        </a:rPr>
                        <a:t>％）</a:t>
                      </a:r>
                      <a:r>
                        <a:rPr kumimoji="1" lang="ja-JP" altLang="ja-JP" sz="900" kern="1200" dirty="0">
                          <a:solidFill>
                            <a:schemeClr val="dk1"/>
                          </a:solidFill>
                          <a:effectLst/>
                          <a:latin typeface="ＭＳ 明朝" panose="02020609040205080304" pitchFamily="17" charset="-128"/>
                          <a:ea typeface="ＭＳ 明朝" panose="02020609040205080304" pitchFamily="17" charset="-128"/>
                          <a:cs typeface="+mn-cs"/>
                        </a:rPr>
                        <a:t>になると推計されており、今後も高齢化が進行する見込みの下、将来的に医療ニーズのさらなる増加が見込まれる。</a:t>
                      </a:r>
                    </a:p>
                    <a:p>
                      <a:pPr marL="179388" indent="-179388"/>
                      <a:r>
                        <a:rPr kumimoji="1" lang="ja-JP" altLang="en-US" sz="900" kern="1200" dirty="0">
                          <a:solidFill>
                            <a:schemeClr val="dk1"/>
                          </a:solidFill>
                          <a:effectLst/>
                          <a:latin typeface="ＭＳ 明朝" panose="02020609040205080304" pitchFamily="17" charset="-128"/>
                          <a:ea typeface="ＭＳ 明朝" panose="02020609040205080304" pitchFamily="17" charset="-128"/>
                          <a:cs typeface="+mn-cs"/>
                        </a:rPr>
                        <a:t>　　　</a:t>
                      </a:r>
                      <a:r>
                        <a:rPr kumimoji="1" lang="ja-JP" altLang="ja-JP" sz="900" kern="1200" dirty="0">
                          <a:solidFill>
                            <a:schemeClr val="dk1"/>
                          </a:solidFill>
                          <a:effectLst/>
                          <a:latin typeface="ＭＳ 明朝" panose="02020609040205080304" pitchFamily="17" charset="-128"/>
                          <a:ea typeface="ＭＳ 明朝" panose="02020609040205080304" pitchFamily="17" charset="-128"/>
                          <a:cs typeface="+mn-cs"/>
                        </a:rPr>
                        <a:t>また、令和４年の</a:t>
                      </a:r>
                      <a:r>
                        <a:rPr kumimoji="1" lang="en-US" altLang="ja-JP" sz="900" kern="1200" dirty="0">
                          <a:solidFill>
                            <a:schemeClr val="dk1"/>
                          </a:solidFill>
                          <a:effectLst/>
                          <a:latin typeface="ＭＳ 明朝" panose="02020609040205080304" pitchFamily="17" charset="-128"/>
                          <a:ea typeface="ＭＳ 明朝" panose="02020609040205080304" pitchFamily="17" charset="-128"/>
                          <a:cs typeface="+mn-cs"/>
                        </a:rPr>
                        <a:t>70</a:t>
                      </a:r>
                      <a:r>
                        <a:rPr kumimoji="1" lang="ja-JP" altLang="ja-JP" sz="900" kern="1200" dirty="0">
                          <a:solidFill>
                            <a:schemeClr val="dk1"/>
                          </a:solidFill>
                          <a:effectLst/>
                          <a:latin typeface="ＭＳ 明朝" panose="02020609040205080304" pitchFamily="17" charset="-128"/>
                          <a:ea typeface="ＭＳ 明朝" panose="02020609040205080304" pitchFamily="17" charset="-128"/>
                          <a:cs typeface="+mn-cs"/>
                        </a:rPr>
                        <a:t>歳以上人口は、約</a:t>
                      </a:r>
                      <a:r>
                        <a:rPr kumimoji="1" lang="en-US" altLang="ja-JP" sz="900" kern="1200" dirty="0">
                          <a:solidFill>
                            <a:schemeClr val="dk1"/>
                          </a:solidFill>
                          <a:effectLst/>
                          <a:latin typeface="ＭＳ 明朝" panose="02020609040205080304" pitchFamily="17" charset="-128"/>
                          <a:ea typeface="ＭＳ 明朝" panose="02020609040205080304" pitchFamily="17" charset="-128"/>
                          <a:cs typeface="+mn-cs"/>
                        </a:rPr>
                        <a:t>197</a:t>
                      </a:r>
                      <a:r>
                        <a:rPr kumimoji="1" lang="ja-JP" altLang="ja-JP" sz="900" kern="1200" dirty="0">
                          <a:solidFill>
                            <a:schemeClr val="dk1"/>
                          </a:solidFill>
                          <a:effectLst/>
                          <a:latin typeface="ＭＳ 明朝" panose="02020609040205080304" pitchFamily="17" charset="-128"/>
                          <a:ea typeface="ＭＳ 明朝" panose="02020609040205080304" pitchFamily="17" charset="-128"/>
                          <a:cs typeface="+mn-cs"/>
                        </a:rPr>
                        <a:t>万４千人（</a:t>
                      </a:r>
                      <a:r>
                        <a:rPr kumimoji="1" lang="en-US" altLang="ja-JP" sz="900" kern="1200" dirty="0">
                          <a:solidFill>
                            <a:schemeClr val="dk1"/>
                          </a:solidFill>
                          <a:effectLst/>
                          <a:latin typeface="ＭＳ 明朝" panose="02020609040205080304" pitchFamily="17" charset="-128"/>
                          <a:ea typeface="ＭＳ 明朝" panose="02020609040205080304" pitchFamily="17" charset="-128"/>
                          <a:cs typeface="+mn-cs"/>
                        </a:rPr>
                        <a:t>22.5</a:t>
                      </a:r>
                      <a:r>
                        <a:rPr kumimoji="1" lang="ja-JP" altLang="ja-JP" sz="900" kern="1200" dirty="0">
                          <a:solidFill>
                            <a:schemeClr val="dk1"/>
                          </a:solidFill>
                          <a:effectLst/>
                          <a:latin typeface="ＭＳ 明朝" panose="02020609040205080304" pitchFamily="17" charset="-128"/>
                          <a:ea typeface="ＭＳ 明朝" panose="02020609040205080304" pitchFamily="17" charset="-128"/>
                          <a:cs typeface="+mn-cs"/>
                        </a:rPr>
                        <a:t>％）であり、</a:t>
                      </a:r>
                      <a:r>
                        <a:rPr kumimoji="1" lang="ja-JP" altLang="ja-JP" sz="900" u="sng" kern="1200" dirty="0">
                          <a:solidFill>
                            <a:srgbClr val="FF0000"/>
                          </a:solidFill>
                          <a:effectLst/>
                          <a:latin typeface="ＭＳ 明朝" panose="02020609040205080304" pitchFamily="17" charset="-128"/>
                          <a:ea typeface="ＭＳ 明朝" panose="02020609040205080304" pitchFamily="17" charset="-128"/>
                          <a:cs typeface="+mn-cs"/>
                        </a:rPr>
                        <a:t>令和７年（</a:t>
                      </a:r>
                      <a:r>
                        <a:rPr kumimoji="1" lang="en-US" altLang="ja-JP" sz="900" u="sng" kern="1200" dirty="0">
                          <a:solidFill>
                            <a:srgbClr val="FF0000"/>
                          </a:solidFill>
                          <a:effectLst/>
                          <a:latin typeface="ＭＳ 明朝" panose="02020609040205080304" pitchFamily="17" charset="-128"/>
                          <a:ea typeface="ＭＳ 明朝" panose="02020609040205080304" pitchFamily="17" charset="-128"/>
                          <a:cs typeface="+mn-cs"/>
                        </a:rPr>
                        <a:t>2025</a:t>
                      </a:r>
                      <a:r>
                        <a:rPr kumimoji="1" lang="ja-JP" altLang="ja-JP" sz="900" u="sng" kern="1200" dirty="0">
                          <a:solidFill>
                            <a:srgbClr val="FF0000"/>
                          </a:solidFill>
                          <a:effectLst/>
                          <a:latin typeface="ＭＳ 明朝" panose="02020609040205080304" pitchFamily="17" charset="-128"/>
                          <a:ea typeface="ＭＳ 明朝" panose="02020609040205080304" pitchFamily="17" charset="-128"/>
                          <a:cs typeface="+mn-cs"/>
                        </a:rPr>
                        <a:t>年）</a:t>
                      </a:r>
                      <a:r>
                        <a:rPr kumimoji="1" lang="ja-JP" altLang="ja-JP" sz="900" kern="1200" dirty="0">
                          <a:solidFill>
                            <a:schemeClr val="dk1"/>
                          </a:solidFill>
                          <a:effectLst/>
                          <a:latin typeface="ＭＳ 明朝" panose="02020609040205080304" pitchFamily="17" charset="-128"/>
                          <a:ea typeface="ＭＳ 明朝" panose="02020609040205080304" pitchFamily="17" charset="-128"/>
                          <a:cs typeface="+mn-cs"/>
                        </a:rPr>
                        <a:t>には</a:t>
                      </a:r>
                      <a:r>
                        <a:rPr kumimoji="1" lang="ja-JP" altLang="ja-JP" sz="900" u="sng" kern="1200" dirty="0">
                          <a:solidFill>
                            <a:srgbClr val="FF0000"/>
                          </a:solidFill>
                          <a:effectLst/>
                          <a:latin typeface="ＭＳ 明朝" panose="02020609040205080304" pitchFamily="17" charset="-128"/>
                          <a:ea typeface="ＭＳ 明朝" panose="02020609040205080304" pitchFamily="17" charset="-128"/>
                          <a:cs typeface="+mn-cs"/>
                        </a:rPr>
                        <a:t>約</a:t>
                      </a:r>
                      <a:r>
                        <a:rPr kumimoji="1" lang="en-US" altLang="ja-JP" sz="900" u="sng" kern="1200" dirty="0">
                          <a:solidFill>
                            <a:srgbClr val="FF0000"/>
                          </a:solidFill>
                          <a:effectLst/>
                          <a:latin typeface="ＭＳ 明朝" panose="02020609040205080304" pitchFamily="17" charset="-128"/>
                          <a:ea typeface="ＭＳ 明朝" panose="02020609040205080304" pitchFamily="17" charset="-128"/>
                          <a:cs typeface="+mn-cs"/>
                        </a:rPr>
                        <a:t>199</a:t>
                      </a:r>
                      <a:r>
                        <a:rPr kumimoji="1" lang="ja-JP" altLang="ja-JP" sz="900" u="sng" kern="1200" dirty="0">
                          <a:solidFill>
                            <a:srgbClr val="FF0000"/>
                          </a:solidFill>
                          <a:effectLst/>
                          <a:latin typeface="ＭＳ 明朝" panose="02020609040205080304" pitchFamily="17" charset="-128"/>
                          <a:ea typeface="ＭＳ 明朝" panose="02020609040205080304" pitchFamily="17" charset="-128"/>
                          <a:cs typeface="+mn-cs"/>
                        </a:rPr>
                        <a:t>万人（</a:t>
                      </a:r>
                      <a:r>
                        <a:rPr kumimoji="1" lang="en-US" altLang="ja-JP" sz="900" u="sng" kern="1200" dirty="0">
                          <a:solidFill>
                            <a:srgbClr val="FF0000"/>
                          </a:solidFill>
                          <a:effectLst/>
                          <a:latin typeface="ＭＳ 明朝" panose="02020609040205080304" pitchFamily="17" charset="-128"/>
                          <a:ea typeface="ＭＳ 明朝" panose="02020609040205080304" pitchFamily="17" charset="-128"/>
                          <a:cs typeface="+mn-cs"/>
                        </a:rPr>
                        <a:t>23.3</a:t>
                      </a:r>
                      <a:r>
                        <a:rPr kumimoji="1" lang="ja-JP" altLang="ja-JP" sz="900" u="sng" kern="1200" dirty="0">
                          <a:solidFill>
                            <a:srgbClr val="FF0000"/>
                          </a:solidFill>
                          <a:effectLst/>
                          <a:latin typeface="ＭＳ 明朝" panose="02020609040205080304" pitchFamily="17" charset="-128"/>
                          <a:ea typeface="ＭＳ 明朝" panose="02020609040205080304" pitchFamily="17" charset="-128"/>
                          <a:cs typeface="+mn-cs"/>
                        </a:rPr>
                        <a:t>％）</a:t>
                      </a:r>
                      <a:r>
                        <a:rPr kumimoji="1" lang="ja-JP" altLang="ja-JP" sz="900" kern="1200" dirty="0">
                          <a:solidFill>
                            <a:schemeClr val="dk1"/>
                          </a:solidFill>
                          <a:effectLst/>
                          <a:latin typeface="ＭＳ 明朝" panose="02020609040205080304" pitchFamily="17" charset="-128"/>
                          <a:ea typeface="ＭＳ 明朝" panose="02020609040205080304" pitchFamily="17" charset="-128"/>
                          <a:cs typeface="+mn-cs"/>
                        </a:rPr>
                        <a:t>、</a:t>
                      </a:r>
                      <a:r>
                        <a:rPr kumimoji="1" lang="ja-JP" altLang="ja-JP" sz="900" u="sng" kern="1200" dirty="0">
                          <a:solidFill>
                            <a:srgbClr val="FF0000"/>
                          </a:solidFill>
                          <a:effectLst/>
                          <a:latin typeface="ＭＳ 明朝" panose="02020609040205080304" pitchFamily="17" charset="-128"/>
                          <a:ea typeface="ＭＳ 明朝" panose="02020609040205080304" pitchFamily="17" charset="-128"/>
                          <a:cs typeface="+mn-cs"/>
                        </a:rPr>
                        <a:t>令和</a:t>
                      </a:r>
                      <a:r>
                        <a:rPr kumimoji="1" lang="en-US" altLang="ja-JP" sz="900" u="sng" kern="1200" dirty="0">
                          <a:solidFill>
                            <a:srgbClr val="FF0000"/>
                          </a:solidFill>
                          <a:effectLst/>
                          <a:latin typeface="ＭＳ 明朝" panose="02020609040205080304" pitchFamily="17" charset="-128"/>
                          <a:ea typeface="ＭＳ 明朝" panose="02020609040205080304" pitchFamily="17" charset="-128"/>
                          <a:cs typeface="+mn-cs"/>
                        </a:rPr>
                        <a:t>22</a:t>
                      </a:r>
                      <a:r>
                        <a:rPr kumimoji="1" lang="ja-JP" altLang="ja-JP" sz="900" u="sng" kern="1200" dirty="0">
                          <a:solidFill>
                            <a:srgbClr val="FF0000"/>
                          </a:solidFill>
                          <a:effectLst/>
                          <a:latin typeface="ＭＳ 明朝" panose="02020609040205080304" pitchFamily="17" charset="-128"/>
                          <a:ea typeface="ＭＳ 明朝" panose="02020609040205080304" pitchFamily="17" charset="-128"/>
                          <a:cs typeface="+mn-cs"/>
                        </a:rPr>
                        <a:t>年（</a:t>
                      </a:r>
                      <a:r>
                        <a:rPr kumimoji="1" lang="en-US" altLang="ja-JP" sz="900" u="sng" kern="1200" dirty="0">
                          <a:solidFill>
                            <a:srgbClr val="FF0000"/>
                          </a:solidFill>
                          <a:effectLst/>
                          <a:latin typeface="ＭＳ 明朝" panose="02020609040205080304" pitchFamily="17" charset="-128"/>
                          <a:ea typeface="ＭＳ 明朝" panose="02020609040205080304" pitchFamily="17" charset="-128"/>
                          <a:cs typeface="+mn-cs"/>
                        </a:rPr>
                        <a:t>2040</a:t>
                      </a:r>
                      <a:r>
                        <a:rPr kumimoji="1" lang="ja-JP" altLang="ja-JP" sz="900" u="sng" kern="1200" dirty="0">
                          <a:solidFill>
                            <a:srgbClr val="FF0000"/>
                          </a:solidFill>
                          <a:effectLst/>
                          <a:latin typeface="ＭＳ 明朝" panose="02020609040205080304" pitchFamily="17" charset="-128"/>
                          <a:ea typeface="ＭＳ 明朝" panose="02020609040205080304" pitchFamily="17" charset="-128"/>
                          <a:cs typeface="+mn-cs"/>
                        </a:rPr>
                        <a:t>年）</a:t>
                      </a:r>
                      <a:r>
                        <a:rPr kumimoji="1" lang="ja-JP" altLang="ja-JP" sz="900" kern="1200" dirty="0">
                          <a:solidFill>
                            <a:schemeClr val="dk1"/>
                          </a:solidFill>
                          <a:effectLst/>
                          <a:latin typeface="ＭＳ 明朝" panose="02020609040205080304" pitchFamily="17" charset="-128"/>
                          <a:ea typeface="ＭＳ 明朝" panose="02020609040205080304" pitchFamily="17" charset="-128"/>
                          <a:cs typeface="+mn-cs"/>
                        </a:rPr>
                        <a:t>には</a:t>
                      </a:r>
                      <a:r>
                        <a:rPr kumimoji="1" lang="ja-JP" altLang="ja-JP" sz="900" u="sng" kern="1200" dirty="0">
                          <a:solidFill>
                            <a:srgbClr val="FF0000"/>
                          </a:solidFill>
                          <a:effectLst/>
                          <a:latin typeface="ＭＳ 明朝" panose="02020609040205080304" pitchFamily="17" charset="-128"/>
                          <a:ea typeface="ＭＳ 明朝" panose="02020609040205080304" pitchFamily="17" charset="-128"/>
                          <a:cs typeface="+mn-cs"/>
                        </a:rPr>
                        <a:t>約</a:t>
                      </a:r>
                      <a:r>
                        <a:rPr kumimoji="1" lang="en-US" altLang="ja-JP" sz="900" u="sng" kern="1200" dirty="0">
                          <a:solidFill>
                            <a:srgbClr val="FF0000"/>
                          </a:solidFill>
                          <a:effectLst/>
                          <a:latin typeface="ＭＳ 明朝" panose="02020609040205080304" pitchFamily="17" charset="-128"/>
                          <a:ea typeface="ＭＳ 明朝" panose="02020609040205080304" pitchFamily="17" charset="-128"/>
                          <a:cs typeface="+mn-cs"/>
                        </a:rPr>
                        <a:t>199</a:t>
                      </a:r>
                      <a:r>
                        <a:rPr kumimoji="1" lang="ja-JP" altLang="ja-JP" sz="900" u="sng" kern="1200" dirty="0">
                          <a:solidFill>
                            <a:srgbClr val="FF0000"/>
                          </a:solidFill>
                          <a:effectLst/>
                          <a:latin typeface="ＭＳ 明朝" panose="02020609040205080304" pitchFamily="17" charset="-128"/>
                          <a:ea typeface="ＭＳ 明朝" panose="02020609040205080304" pitchFamily="17" charset="-128"/>
                          <a:cs typeface="+mn-cs"/>
                        </a:rPr>
                        <a:t>万５千人（</a:t>
                      </a:r>
                      <a:r>
                        <a:rPr kumimoji="1" lang="en-US" altLang="ja-JP" sz="900" u="sng" kern="1200" dirty="0">
                          <a:solidFill>
                            <a:srgbClr val="FF0000"/>
                          </a:solidFill>
                          <a:effectLst/>
                          <a:latin typeface="ＭＳ 明朝" panose="02020609040205080304" pitchFamily="17" charset="-128"/>
                          <a:ea typeface="ＭＳ 明朝" panose="02020609040205080304" pitchFamily="17" charset="-128"/>
                          <a:cs typeface="+mn-cs"/>
                        </a:rPr>
                        <a:t>26.1</a:t>
                      </a:r>
                      <a:r>
                        <a:rPr kumimoji="1" lang="ja-JP" altLang="ja-JP" sz="900" u="sng" kern="1200" dirty="0">
                          <a:solidFill>
                            <a:srgbClr val="FF0000"/>
                          </a:solidFill>
                          <a:effectLst/>
                          <a:latin typeface="ＭＳ 明朝" panose="02020609040205080304" pitchFamily="17" charset="-128"/>
                          <a:ea typeface="ＭＳ 明朝" panose="02020609040205080304" pitchFamily="17" charset="-128"/>
                          <a:cs typeface="+mn-cs"/>
                        </a:rPr>
                        <a:t>％）</a:t>
                      </a:r>
                      <a:r>
                        <a:rPr kumimoji="1" lang="ja-JP" altLang="ja-JP" sz="900" kern="1200" dirty="0">
                          <a:solidFill>
                            <a:schemeClr val="dk1"/>
                          </a:solidFill>
                          <a:effectLst/>
                          <a:latin typeface="ＭＳ 明朝" panose="02020609040205080304" pitchFamily="17" charset="-128"/>
                          <a:ea typeface="ＭＳ 明朝" panose="02020609040205080304" pitchFamily="17" charset="-128"/>
                          <a:cs typeface="+mn-cs"/>
                        </a:rPr>
                        <a:t>と見込まれる。</a:t>
                      </a:r>
                      <a:endParaRPr kumimoji="1" lang="ja-JP" altLang="en-US" sz="900" strike="noStrike" dirty="0">
                        <a:latin typeface="ＭＳ 明朝" panose="02020609040205080304" pitchFamily="17" charset="-128"/>
                        <a:ea typeface="ＭＳ 明朝" panose="02020609040205080304" pitchFamily="17" charset="-128"/>
                      </a:endParaRPr>
                    </a:p>
                  </a:txBody>
                  <a:tcPr/>
                </a:tc>
                <a:tc>
                  <a:txBody>
                    <a:bodyPr/>
                    <a:lstStyle/>
                    <a:p>
                      <a:r>
                        <a:rPr kumimoji="1" lang="ja-JP" altLang="ja-JP" sz="900" kern="1200" dirty="0">
                          <a:solidFill>
                            <a:schemeClr val="dk1"/>
                          </a:solidFill>
                          <a:effectLst/>
                          <a:latin typeface="ＭＳ ゴシック" panose="020B0609070205080204" pitchFamily="49" charset="-128"/>
                          <a:ea typeface="ＭＳ ゴシック" panose="020B0609070205080204" pitchFamily="49" charset="-128"/>
                          <a:cs typeface="+mn-cs"/>
                        </a:rPr>
                        <a:t>１　医療費の動向と将来の見通し</a:t>
                      </a:r>
                    </a:p>
                    <a:p>
                      <a:r>
                        <a:rPr kumimoji="1" lang="ja-JP" altLang="ja-JP" sz="900" kern="1200" dirty="0">
                          <a:solidFill>
                            <a:schemeClr val="dk1"/>
                          </a:solidFill>
                          <a:effectLst/>
                          <a:latin typeface="ＭＳ ゴシック" panose="020B0609070205080204" pitchFamily="49" charset="-128"/>
                          <a:ea typeface="ＭＳ ゴシック" panose="020B0609070205080204" pitchFamily="49" charset="-128"/>
                          <a:cs typeface="+mn-cs"/>
                        </a:rPr>
                        <a:t>（１）府の人口</a:t>
                      </a:r>
                    </a:p>
                    <a:p>
                      <a:pPr marL="179388" indent="-179388"/>
                      <a:r>
                        <a:rPr kumimoji="1" lang="ja-JP" altLang="en-US" sz="900" kern="1200" dirty="0">
                          <a:solidFill>
                            <a:schemeClr val="dk1"/>
                          </a:solidFill>
                          <a:effectLst/>
                          <a:latin typeface="ＭＳ 明朝" panose="02020609040205080304" pitchFamily="17" charset="-128"/>
                          <a:ea typeface="ＭＳ 明朝" panose="02020609040205080304" pitchFamily="17" charset="-128"/>
                          <a:cs typeface="+mn-cs"/>
                        </a:rPr>
                        <a:t>　　　</a:t>
                      </a:r>
                      <a:r>
                        <a:rPr kumimoji="1" lang="ja-JP" altLang="ja-JP" sz="900" kern="1200" dirty="0">
                          <a:solidFill>
                            <a:schemeClr val="dk1"/>
                          </a:solidFill>
                          <a:effectLst/>
                          <a:latin typeface="ＭＳ 明朝" panose="02020609040205080304" pitchFamily="17" charset="-128"/>
                          <a:ea typeface="ＭＳ 明朝" panose="02020609040205080304" pitchFamily="17" charset="-128"/>
                          <a:cs typeface="+mn-cs"/>
                        </a:rPr>
                        <a:t>総務省人口推計によると、府の総人口は、令和４年</a:t>
                      </a:r>
                      <a:r>
                        <a:rPr kumimoji="1" lang="en-US" altLang="ja-JP" sz="900" kern="1200" dirty="0">
                          <a:solidFill>
                            <a:schemeClr val="dk1"/>
                          </a:solidFill>
                          <a:effectLst/>
                          <a:latin typeface="ＭＳ 明朝" panose="02020609040205080304" pitchFamily="17" charset="-128"/>
                          <a:ea typeface="ＭＳ 明朝" panose="02020609040205080304" pitchFamily="17" charset="-128"/>
                          <a:cs typeface="+mn-cs"/>
                        </a:rPr>
                        <a:t>10</a:t>
                      </a:r>
                      <a:r>
                        <a:rPr kumimoji="1" lang="ja-JP" altLang="ja-JP" sz="900" kern="1200" dirty="0">
                          <a:solidFill>
                            <a:schemeClr val="dk1"/>
                          </a:solidFill>
                          <a:effectLst/>
                          <a:latin typeface="ＭＳ 明朝" panose="02020609040205080304" pitchFamily="17" charset="-128"/>
                          <a:ea typeface="ＭＳ 明朝" panose="02020609040205080304" pitchFamily="17" charset="-128"/>
                          <a:cs typeface="+mn-cs"/>
                        </a:rPr>
                        <a:t>月１日現在で約</a:t>
                      </a:r>
                      <a:r>
                        <a:rPr kumimoji="1" lang="en-US" altLang="ja-JP" sz="900" kern="1200" dirty="0">
                          <a:solidFill>
                            <a:schemeClr val="dk1"/>
                          </a:solidFill>
                          <a:effectLst/>
                          <a:latin typeface="ＭＳ 明朝" panose="02020609040205080304" pitchFamily="17" charset="-128"/>
                          <a:ea typeface="ＭＳ 明朝" panose="02020609040205080304" pitchFamily="17" charset="-128"/>
                          <a:cs typeface="+mn-cs"/>
                        </a:rPr>
                        <a:t>878</a:t>
                      </a:r>
                      <a:r>
                        <a:rPr kumimoji="1" lang="ja-JP" altLang="ja-JP" sz="900" kern="1200" dirty="0">
                          <a:solidFill>
                            <a:schemeClr val="dk1"/>
                          </a:solidFill>
                          <a:effectLst/>
                          <a:latin typeface="ＭＳ 明朝" panose="02020609040205080304" pitchFamily="17" charset="-128"/>
                          <a:ea typeface="ＭＳ 明朝" panose="02020609040205080304" pitchFamily="17" charset="-128"/>
                          <a:cs typeface="+mn-cs"/>
                        </a:rPr>
                        <a:t>万２千人、</a:t>
                      </a:r>
                      <a:r>
                        <a:rPr kumimoji="1" lang="en-US" altLang="ja-JP" sz="900" kern="1200" dirty="0">
                          <a:solidFill>
                            <a:schemeClr val="dk1"/>
                          </a:solidFill>
                          <a:effectLst/>
                          <a:latin typeface="ＭＳ 明朝" panose="02020609040205080304" pitchFamily="17" charset="-128"/>
                          <a:ea typeface="ＭＳ 明朝" panose="02020609040205080304" pitchFamily="17" charset="-128"/>
                          <a:cs typeface="+mn-cs"/>
                        </a:rPr>
                        <a:t>65</a:t>
                      </a:r>
                      <a:r>
                        <a:rPr kumimoji="1" lang="ja-JP" altLang="ja-JP" sz="900" kern="1200" dirty="0">
                          <a:solidFill>
                            <a:schemeClr val="dk1"/>
                          </a:solidFill>
                          <a:effectLst/>
                          <a:latin typeface="ＭＳ 明朝" panose="02020609040205080304" pitchFamily="17" charset="-128"/>
                          <a:ea typeface="ＭＳ 明朝" panose="02020609040205080304" pitchFamily="17" charset="-128"/>
                          <a:cs typeface="+mn-cs"/>
                        </a:rPr>
                        <a:t>歳以上の高齢者人口は約</a:t>
                      </a:r>
                      <a:r>
                        <a:rPr kumimoji="1" lang="en-US" altLang="ja-JP" sz="900" kern="1200" dirty="0">
                          <a:solidFill>
                            <a:schemeClr val="dk1"/>
                          </a:solidFill>
                          <a:effectLst/>
                          <a:latin typeface="ＭＳ 明朝" panose="02020609040205080304" pitchFamily="17" charset="-128"/>
                          <a:ea typeface="ＭＳ 明朝" panose="02020609040205080304" pitchFamily="17" charset="-128"/>
                          <a:cs typeface="+mn-cs"/>
                        </a:rPr>
                        <a:t>243</a:t>
                      </a:r>
                      <a:r>
                        <a:rPr kumimoji="1" lang="ja-JP" altLang="ja-JP" sz="900" kern="1200" dirty="0">
                          <a:solidFill>
                            <a:schemeClr val="dk1"/>
                          </a:solidFill>
                          <a:effectLst/>
                          <a:latin typeface="ＭＳ 明朝" panose="02020609040205080304" pitchFamily="17" charset="-128"/>
                          <a:ea typeface="ＭＳ 明朝" panose="02020609040205080304" pitchFamily="17" charset="-128"/>
                          <a:cs typeface="+mn-cs"/>
                        </a:rPr>
                        <a:t>万２千人となっている。</a:t>
                      </a:r>
                    </a:p>
                    <a:p>
                      <a:pPr marL="179388" indent="-179388"/>
                      <a:r>
                        <a:rPr kumimoji="1" lang="ja-JP" altLang="en-US" sz="900" kern="1200" dirty="0">
                          <a:solidFill>
                            <a:schemeClr val="dk1"/>
                          </a:solidFill>
                          <a:effectLst/>
                          <a:latin typeface="ＭＳ 明朝" panose="02020609040205080304" pitchFamily="17" charset="-128"/>
                          <a:ea typeface="ＭＳ 明朝" panose="02020609040205080304" pitchFamily="17" charset="-128"/>
                          <a:cs typeface="+mn-cs"/>
                        </a:rPr>
                        <a:t>　　　</a:t>
                      </a:r>
                      <a:r>
                        <a:rPr kumimoji="1" lang="ja-JP" altLang="ja-JP" sz="900" kern="1200" dirty="0">
                          <a:solidFill>
                            <a:schemeClr val="dk1"/>
                          </a:solidFill>
                          <a:effectLst/>
                          <a:latin typeface="ＭＳ 明朝" panose="02020609040205080304" pitchFamily="17" charset="-128"/>
                          <a:ea typeface="ＭＳ 明朝" panose="02020609040205080304" pitchFamily="17" charset="-128"/>
                          <a:cs typeface="+mn-cs"/>
                        </a:rPr>
                        <a:t>府の高齢化率（</a:t>
                      </a:r>
                      <a:r>
                        <a:rPr kumimoji="1" lang="en-US" altLang="ja-JP" sz="900" kern="1200" dirty="0">
                          <a:solidFill>
                            <a:schemeClr val="dk1"/>
                          </a:solidFill>
                          <a:effectLst/>
                          <a:latin typeface="ＭＳ 明朝" panose="02020609040205080304" pitchFamily="17" charset="-128"/>
                          <a:ea typeface="ＭＳ 明朝" panose="02020609040205080304" pitchFamily="17" charset="-128"/>
                          <a:cs typeface="+mn-cs"/>
                        </a:rPr>
                        <a:t>65</a:t>
                      </a:r>
                      <a:r>
                        <a:rPr kumimoji="1" lang="ja-JP" altLang="ja-JP" sz="900" kern="1200" dirty="0">
                          <a:solidFill>
                            <a:schemeClr val="dk1"/>
                          </a:solidFill>
                          <a:effectLst/>
                          <a:latin typeface="ＭＳ 明朝" panose="02020609040205080304" pitchFamily="17" charset="-128"/>
                          <a:ea typeface="ＭＳ 明朝" panose="02020609040205080304" pitchFamily="17" charset="-128"/>
                          <a:cs typeface="+mn-cs"/>
                        </a:rPr>
                        <a:t>歳以上の人口）は、令和４年</a:t>
                      </a:r>
                      <a:r>
                        <a:rPr kumimoji="1" lang="en-US" altLang="ja-JP" sz="900" kern="1200" dirty="0">
                          <a:solidFill>
                            <a:schemeClr val="dk1"/>
                          </a:solidFill>
                          <a:effectLst/>
                          <a:latin typeface="ＭＳ 明朝" panose="02020609040205080304" pitchFamily="17" charset="-128"/>
                          <a:ea typeface="ＭＳ 明朝" panose="02020609040205080304" pitchFamily="17" charset="-128"/>
                          <a:cs typeface="+mn-cs"/>
                        </a:rPr>
                        <a:t>10</a:t>
                      </a:r>
                      <a:r>
                        <a:rPr kumimoji="1" lang="ja-JP" altLang="ja-JP" sz="900" kern="1200" dirty="0">
                          <a:solidFill>
                            <a:schemeClr val="dk1"/>
                          </a:solidFill>
                          <a:effectLst/>
                          <a:latin typeface="ＭＳ 明朝" panose="02020609040205080304" pitchFamily="17" charset="-128"/>
                          <a:ea typeface="ＭＳ 明朝" panose="02020609040205080304" pitchFamily="17" charset="-128"/>
                          <a:cs typeface="+mn-cs"/>
                        </a:rPr>
                        <a:t>月</a:t>
                      </a:r>
                      <a:r>
                        <a:rPr kumimoji="1" lang="en-US" altLang="ja-JP" sz="900" kern="1200" dirty="0">
                          <a:solidFill>
                            <a:schemeClr val="dk1"/>
                          </a:solidFill>
                          <a:effectLst/>
                          <a:latin typeface="ＭＳ 明朝" panose="02020609040205080304" pitchFamily="17" charset="-128"/>
                          <a:ea typeface="ＭＳ 明朝" panose="02020609040205080304" pitchFamily="17" charset="-128"/>
                          <a:cs typeface="+mn-cs"/>
                        </a:rPr>
                        <a:t>1</a:t>
                      </a:r>
                      <a:r>
                        <a:rPr kumimoji="1" lang="ja-JP" altLang="ja-JP" sz="900" kern="1200" dirty="0">
                          <a:solidFill>
                            <a:schemeClr val="dk1"/>
                          </a:solidFill>
                          <a:effectLst/>
                          <a:latin typeface="ＭＳ 明朝" panose="02020609040205080304" pitchFamily="17" charset="-128"/>
                          <a:ea typeface="ＭＳ 明朝" panose="02020609040205080304" pitchFamily="17" charset="-128"/>
                          <a:cs typeface="+mn-cs"/>
                        </a:rPr>
                        <a:t>日時点では、</a:t>
                      </a:r>
                      <a:r>
                        <a:rPr kumimoji="1" lang="en-US" altLang="ja-JP" sz="900" kern="1200" dirty="0">
                          <a:solidFill>
                            <a:schemeClr val="dk1"/>
                          </a:solidFill>
                          <a:effectLst/>
                          <a:latin typeface="ＭＳ 明朝" panose="02020609040205080304" pitchFamily="17" charset="-128"/>
                          <a:ea typeface="ＭＳ 明朝" panose="02020609040205080304" pitchFamily="17" charset="-128"/>
                          <a:cs typeface="+mn-cs"/>
                        </a:rPr>
                        <a:t>27.7</a:t>
                      </a:r>
                      <a:r>
                        <a:rPr kumimoji="1" lang="ja-JP" altLang="ja-JP" sz="900" kern="1200" dirty="0">
                          <a:solidFill>
                            <a:schemeClr val="dk1"/>
                          </a:solidFill>
                          <a:effectLst/>
                          <a:latin typeface="ＭＳ 明朝" panose="02020609040205080304" pitchFamily="17" charset="-128"/>
                          <a:ea typeface="ＭＳ 明朝" panose="02020609040205080304" pitchFamily="17" charset="-128"/>
                          <a:cs typeface="+mn-cs"/>
                        </a:rPr>
                        <a:t>％と、全国の高齢化率</a:t>
                      </a:r>
                      <a:r>
                        <a:rPr kumimoji="1" lang="en-US" altLang="ja-JP" sz="900" kern="1200" dirty="0">
                          <a:solidFill>
                            <a:schemeClr val="dk1"/>
                          </a:solidFill>
                          <a:effectLst/>
                          <a:latin typeface="ＭＳ 明朝" panose="02020609040205080304" pitchFamily="17" charset="-128"/>
                          <a:ea typeface="ＭＳ 明朝" panose="02020609040205080304" pitchFamily="17" charset="-128"/>
                          <a:cs typeface="+mn-cs"/>
                        </a:rPr>
                        <a:t>29.0</a:t>
                      </a:r>
                      <a:r>
                        <a:rPr kumimoji="1" lang="ja-JP" altLang="ja-JP" sz="900" kern="1200" dirty="0">
                          <a:solidFill>
                            <a:schemeClr val="dk1"/>
                          </a:solidFill>
                          <a:effectLst/>
                          <a:latin typeface="ＭＳ 明朝" panose="02020609040205080304" pitchFamily="17" charset="-128"/>
                          <a:ea typeface="ＭＳ 明朝" panose="02020609040205080304" pitchFamily="17" charset="-128"/>
                          <a:cs typeface="+mn-cs"/>
                        </a:rPr>
                        <a:t>％より</a:t>
                      </a:r>
                      <a:r>
                        <a:rPr kumimoji="1" lang="en-US" altLang="ja-JP" sz="900" kern="1200" dirty="0">
                          <a:solidFill>
                            <a:schemeClr val="dk1"/>
                          </a:solidFill>
                          <a:effectLst/>
                          <a:latin typeface="ＭＳ 明朝" panose="02020609040205080304" pitchFamily="17" charset="-128"/>
                          <a:ea typeface="ＭＳ 明朝" panose="02020609040205080304" pitchFamily="17" charset="-128"/>
                          <a:cs typeface="+mn-cs"/>
                        </a:rPr>
                        <a:t>1.3</a:t>
                      </a:r>
                      <a:r>
                        <a:rPr kumimoji="1" lang="ja-JP" altLang="ja-JP" sz="900" kern="1200" dirty="0">
                          <a:solidFill>
                            <a:schemeClr val="dk1"/>
                          </a:solidFill>
                          <a:effectLst/>
                          <a:latin typeface="ＭＳ 明朝" panose="02020609040205080304" pitchFamily="17" charset="-128"/>
                          <a:ea typeface="ＭＳ 明朝" panose="02020609040205080304" pitchFamily="17" charset="-128"/>
                          <a:cs typeface="+mn-cs"/>
                        </a:rPr>
                        <a:t>ポイント低いものの、いわゆる団塊の世代が後期高齢者となる令和７年（</a:t>
                      </a:r>
                      <a:r>
                        <a:rPr kumimoji="1" lang="en-US" altLang="ja-JP" sz="900" kern="1200" dirty="0">
                          <a:solidFill>
                            <a:schemeClr val="dk1"/>
                          </a:solidFill>
                          <a:effectLst/>
                          <a:latin typeface="ＭＳ 明朝" panose="02020609040205080304" pitchFamily="17" charset="-128"/>
                          <a:ea typeface="ＭＳ 明朝" panose="02020609040205080304" pitchFamily="17" charset="-128"/>
                          <a:cs typeface="+mn-cs"/>
                        </a:rPr>
                        <a:t>2025</a:t>
                      </a:r>
                      <a:r>
                        <a:rPr kumimoji="1" lang="ja-JP" altLang="ja-JP" sz="900" kern="1200" dirty="0">
                          <a:solidFill>
                            <a:schemeClr val="dk1"/>
                          </a:solidFill>
                          <a:effectLst/>
                          <a:latin typeface="ＭＳ 明朝" panose="02020609040205080304" pitchFamily="17" charset="-128"/>
                          <a:ea typeface="ＭＳ 明朝" panose="02020609040205080304" pitchFamily="17" charset="-128"/>
                          <a:cs typeface="+mn-cs"/>
                        </a:rPr>
                        <a:t>年）には</a:t>
                      </a:r>
                      <a:r>
                        <a:rPr kumimoji="1" lang="en-US" altLang="ja-JP" sz="900" kern="1200" dirty="0">
                          <a:solidFill>
                            <a:schemeClr val="dk1"/>
                          </a:solidFill>
                          <a:effectLst/>
                          <a:latin typeface="ＭＳ 明朝" panose="02020609040205080304" pitchFamily="17" charset="-128"/>
                          <a:ea typeface="ＭＳ 明朝" panose="02020609040205080304" pitchFamily="17" charset="-128"/>
                          <a:cs typeface="+mn-cs"/>
                        </a:rPr>
                        <a:t>65</a:t>
                      </a:r>
                      <a:r>
                        <a:rPr kumimoji="1" lang="ja-JP" altLang="ja-JP" sz="900" kern="1200" dirty="0">
                          <a:solidFill>
                            <a:schemeClr val="dk1"/>
                          </a:solidFill>
                          <a:effectLst/>
                          <a:latin typeface="ＭＳ 明朝" panose="02020609040205080304" pitchFamily="17" charset="-128"/>
                          <a:ea typeface="ＭＳ 明朝" panose="02020609040205080304" pitchFamily="17" charset="-128"/>
                          <a:cs typeface="+mn-cs"/>
                        </a:rPr>
                        <a:t>歳以上の高齢者が</a:t>
                      </a:r>
                      <a:r>
                        <a:rPr kumimoji="1" lang="ja-JP" altLang="ja-JP" sz="900" u="sng" kern="1200" dirty="0">
                          <a:solidFill>
                            <a:schemeClr val="dk1"/>
                          </a:solidFill>
                          <a:effectLst/>
                          <a:latin typeface="ＭＳ 明朝" panose="02020609040205080304" pitchFamily="17" charset="-128"/>
                          <a:ea typeface="ＭＳ 明朝" panose="02020609040205080304" pitchFamily="17" charset="-128"/>
                          <a:cs typeface="+mn-cs"/>
                        </a:rPr>
                        <a:t>約●万●千人（●％）</a:t>
                      </a:r>
                      <a:r>
                        <a:rPr kumimoji="1" lang="ja-JP" altLang="ja-JP" sz="900" kern="1200" dirty="0">
                          <a:solidFill>
                            <a:schemeClr val="dk1"/>
                          </a:solidFill>
                          <a:effectLst/>
                          <a:latin typeface="ＭＳ 明朝" panose="02020609040205080304" pitchFamily="17" charset="-128"/>
                          <a:ea typeface="ＭＳ 明朝" panose="02020609040205080304" pitchFamily="17" charset="-128"/>
                          <a:cs typeface="+mn-cs"/>
                        </a:rPr>
                        <a:t>に、また、高齢者人口がピークとされる</a:t>
                      </a:r>
                      <a:r>
                        <a:rPr kumimoji="1" lang="ja-JP" altLang="ja-JP" sz="900" u="sng" kern="1200" dirty="0">
                          <a:solidFill>
                            <a:schemeClr val="dk1"/>
                          </a:solidFill>
                          <a:effectLst/>
                          <a:latin typeface="ＭＳ 明朝" panose="02020609040205080304" pitchFamily="17" charset="-128"/>
                          <a:ea typeface="ＭＳ 明朝" panose="02020609040205080304" pitchFamily="17" charset="-128"/>
                          <a:cs typeface="+mn-cs"/>
                        </a:rPr>
                        <a:t>令和●年（●年）</a:t>
                      </a:r>
                      <a:r>
                        <a:rPr kumimoji="1" lang="ja-JP" altLang="ja-JP" sz="900" kern="1200" dirty="0">
                          <a:solidFill>
                            <a:schemeClr val="dk1"/>
                          </a:solidFill>
                          <a:effectLst/>
                          <a:latin typeface="ＭＳ 明朝" panose="02020609040205080304" pitchFamily="17" charset="-128"/>
                          <a:ea typeface="ＭＳ 明朝" panose="02020609040205080304" pitchFamily="17" charset="-128"/>
                          <a:cs typeface="+mn-cs"/>
                        </a:rPr>
                        <a:t>には</a:t>
                      </a:r>
                      <a:r>
                        <a:rPr kumimoji="1" lang="ja-JP" altLang="ja-JP" sz="900" u="sng" kern="1200" dirty="0">
                          <a:solidFill>
                            <a:schemeClr val="dk1"/>
                          </a:solidFill>
                          <a:effectLst/>
                          <a:latin typeface="ＭＳ 明朝" panose="02020609040205080304" pitchFamily="17" charset="-128"/>
                          <a:ea typeface="ＭＳ 明朝" panose="02020609040205080304" pitchFamily="17" charset="-128"/>
                          <a:cs typeface="+mn-cs"/>
                        </a:rPr>
                        <a:t>約●万●千人（●％）</a:t>
                      </a:r>
                      <a:r>
                        <a:rPr kumimoji="1" lang="ja-JP" altLang="ja-JP" sz="900" kern="1200" dirty="0">
                          <a:solidFill>
                            <a:schemeClr val="dk1"/>
                          </a:solidFill>
                          <a:effectLst/>
                          <a:latin typeface="ＭＳ 明朝" panose="02020609040205080304" pitchFamily="17" charset="-128"/>
                          <a:ea typeface="ＭＳ 明朝" panose="02020609040205080304" pitchFamily="17" charset="-128"/>
                          <a:cs typeface="+mn-cs"/>
                        </a:rPr>
                        <a:t>になると推計されており、今後も高齢化が進行する見込みの下、将来的に医療ニーズのさらなる増加が見込まれる。</a:t>
                      </a:r>
                    </a:p>
                    <a:p>
                      <a:pPr marL="179388" indent="-179388"/>
                      <a:r>
                        <a:rPr kumimoji="1" lang="ja-JP" altLang="en-US" sz="900" kern="1200" dirty="0">
                          <a:solidFill>
                            <a:schemeClr val="dk1"/>
                          </a:solidFill>
                          <a:effectLst/>
                          <a:latin typeface="ＭＳ 明朝" panose="02020609040205080304" pitchFamily="17" charset="-128"/>
                          <a:ea typeface="ＭＳ 明朝" panose="02020609040205080304" pitchFamily="17" charset="-128"/>
                          <a:cs typeface="+mn-cs"/>
                        </a:rPr>
                        <a:t>　　　</a:t>
                      </a:r>
                      <a:r>
                        <a:rPr kumimoji="1" lang="ja-JP" altLang="ja-JP" sz="900" kern="1200" dirty="0">
                          <a:solidFill>
                            <a:schemeClr val="dk1"/>
                          </a:solidFill>
                          <a:effectLst/>
                          <a:latin typeface="ＭＳ 明朝" panose="02020609040205080304" pitchFamily="17" charset="-128"/>
                          <a:ea typeface="ＭＳ 明朝" panose="02020609040205080304" pitchFamily="17" charset="-128"/>
                          <a:cs typeface="+mn-cs"/>
                        </a:rPr>
                        <a:t>また、令和４年の</a:t>
                      </a:r>
                      <a:r>
                        <a:rPr kumimoji="1" lang="en-US" altLang="ja-JP" sz="900" kern="1200" dirty="0">
                          <a:solidFill>
                            <a:schemeClr val="dk1"/>
                          </a:solidFill>
                          <a:effectLst/>
                          <a:latin typeface="ＭＳ 明朝" panose="02020609040205080304" pitchFamily="17" charset="-128"/>
                          <a:ea typeface="ＭＳ 明朝" panose="02020609040205080304" pitchFamily="17" charset="-128"/>
                          <a:cs typeface="+mn-cs"/>
                        </a:rPr>
                        <a:t>70</a:t>
                      </a:r>
                      <a:r>
                        <a:rPr kumimoji="1" lang="ja-JP" altLang="ja-JP" sz="900" kern="1200" dirty="0">
                          <a:solidFill>
                            <a:schemeClr val="dk1"/>
                          </a:solidFill>
                          <a:effectLst/>
                          <a:latin typeface="ＭＳ 明朝" panose="02020609040205080304" pitchFamily="17" charset="-128"/>
                          <a:ea typeface="ＭＳ 明朝" panose="02020609040205080304" pitchFamily="17" charset="-128"/>
                          <a:cs typeface="+mn-cs"/>
                        </a:rPr>
                        <a:t>歳以上人口は、約</a:t>
                      </a:r>
                      <a:r>
                        <a:rPr kumimoji="1" lang="en-US" altLang="ja-JP" sz="900" kern="1200" dirty="0">
                          <a:solidFill>
                            <a:schemeClr val="dk1"/>
                          </a:solidFill>
                          <a:effectLst/>
                          <a:latin typeface="ＭＳ 明朝" panose="02020609040205080304" pitchFamily="17" charset="-128"/>
                          <a:ea typeface="ＭＳ 明朝" panose="02020609040205080304" pitchFamily="17" charset="-128"/>
                          <a:cs typeface="+mn-cs"/>
                        </a:rPr>
                        <a:t>197</a:t>
                      </a:r>
                      <a:r>
                        <a:rPr kumimoji="1" lang="ja-JP" altLang="ja-JP" sz="900" kern="1200" dirty="0">
                          <a:solidFill>
                            <a:schemeClr val="dk1"/>
                          </a:solidFill>
                          <a:effectLst/>
                          <a:latin typeface="ＭＳ 明朝" panose="02020609040205080304" pitchFamily="17" charset="-128"/>
                          <a:ea typeface="ＭＳ 明朝" panose="02020609040205080304" pitchFamily="17" charset="-128"/>
                          <a:cs typeface="+mn-cs"/>
                        </a:rPr>
                        <a:t>万４千人（</a:t>
                      </a:r>
                      <a:r>
                        <a:rPr kumimoji="1" lang="en-US" altLang="ja-JP" sz="900" kern="1200" dirty="0">
                          <a:solidFill>
                            <a:schemeClr val="dk1"/>
                          </a:solidFill>
                          <a:effectLst/>
                          <a:latin typeface="ＭＳ 明朝" panose="02020609040205080304" pitchFamily="17" charset="-128"/>
                          <a:ea typeface="ＭＳ 明朝" panose="02020609040205080304" pitchFamily="17" charset="-128"/>
                          <a:cs typeface="+mn-cs"/>
                        </a:rPr>
                        <a:t>22.5</a:t>
                      </a:r>
                      <a:r>
                        <a:rPr kumimoji="1" lang="ja-JP" altLang="ja-JP" sz="900" kern="1200" dirty="0">
                          <a:solidFill>
                            <a:schemeClr val="dk1"/>
                          </a:solidFill>
                          <a:effectLst/>
                          <a:latin typeface="ＭＳ 明朝" panose="02020609040205080304" pitchFamily="17" charset="-128"/>
                          <a:ea typeface="ＭＳ 明朝" panose="02020609040205080304" pitchFamily="17" charset="-128"/>
                          <a:cs typeface="+mn-cs"/>
                        </a:rPr>
                        <a:t>％）であり、令和７年（</a:t>
                      </a:r>
                      <a:r>
                        <a:rPr kumimoji="1" lang="en-US" altLang="ja-JP" sz="900" kern="1200" dirty="0">
                          <a:solidFill>
                            <a:schemeClr val="dk1"/>
                          </a:solidFill>
                          <a:effectLst/>
                          <a:latin typeface="ＭＳ 明朝" panose="02020609040205080304" pitchFamily="17" charset="-128"/>
                          <a:ea typeface="ＭＳ 明朝" panose="02020609040205080304" pitchFamily="17" charset="-128"/>
                          <a:cs typeface="+mn-cs"/>
                        </a:rPr>
                        <a:t>2025</a:t>
                      </a:r>
                      <a:r>
                        <a:rPr kumimoji="1" lang="ja-JP" altLang="ja-JP" sz="900" kern="1200" dirty="0">
                          <a:solidFill>
                            <a:schemeClr val="dk1"/>
                          </a:solidFill>
                          <a:effectLst/>
                          <a:latin typeface="ＭＳ 明朝" panose="02020609040205080304" pitchFamily="17" charset="-128"/>
                          <a:ea typeface="ＭＳ 明朝" panose="02020609040205080304" pitchFamily="17" charset="-128"/>
                          <a:cs typeface="+mn-cs"/>
                        </a:rPr>
                        <a:t>年）に</a:t>
                      </a:r>
                      <a:r>
                        <a:rPr kumimoji="1" lang="ja-JP" altLang="ja-JP" sz="900" u="sng" kern="1200" dirty="0">
                          <a:solidFill>
                            <a:schemeClr val="dk1"/>
                          </a:solidFill>
                          <a:effectLst/>
                          <a:latin typeface="ＭＳ 明朝" panose="02020609040205080304" pitchFamily="17" charset="-128"/>
                          <a:ea typeface="ＭＳ 明朝" panose="02020609040205080304" pitchFamily="17" charset="-128"/>
                          <a:cs typeface="+mn-cs"/>
                        </a:rPr>
                        <a:t>は約●万人（●％）</a:t>
                      </a:r>
                      <a:r>
                        <a:rPr kumimoji="1" lang="ja-JP" altLang="ja-JP" sz="900" kern="1200" dirty="0">
                          <a:solidFill>
                            <a:schemeClr val="dk1"/>
                          </a:solidFill>
                          <a:effectLst/>
                          <a:latin typeface="ＭＳ 明朝" panose="02020609040205080304" pitchFamily="17" charset="-128"/>
                          <a:ea typeface="ＭＳ 明朝" panose="02020609040205080304" pitchFamily="17" charset="-128"/>
                          <a:cs typeface="+mn-cs"/>
                        </a:rPr>
                        <a:t>、</a:t>
                      </a:r>
                      <a:r>
                        <a:rPr kumimoji="1" lang="ja-JP" altLang="ja-JP" sz="900" u="sng" kern="1200" dirty="0">
                          <a:solidFill>
                            <a:schemeClr val="dk1"/>
                          </a:solidFill>
                          <a:effectLst/>
                          <a:latin typeface="ＭＳ 明朝" panose="02020609040205080304" pitchFamily="17" charset="-128"/>
                          <a:ea typeface="ＭＳ 明朝" panose="02020609040205080304" pitchFamily="17" charset="-128"/>
                          <a:cs typeface="+mn-cs"/>
                        </a:rPr>
                        <a:t>令和●年（●年）</a:t>
                      </a:r>
                      <a:r>
                        <a:rPr kumimoji="1" lang="ja-JP" altLang="ja-JP" sz="900" kern="1200" dirty="0">
                          <a:solidFill>
                            <a:schemeClr val="dk1"/>
                          </a:solidFill>
                          <a:effectLst/>
                          <a:latin typeface="ＭＳ 明朝" panose="02020609040205080304" pitchFamily="17" charset="-128"/>
                          <a:ea typeface="ＭＳ 明朝" panose="02020609040205080304" pitchFamily="17" charset="-128"/>
                          <a:cs typeface="+mn-cs"/>
                        </a:rPr>
                        <a:t>には</a:t>
                      </a:r>
                      <a:r>
                        <a:rPr kumimoji="1" lang="ja-JP" altLang="ja-JP" sz="900" u="sng" kern="1200" dirty="0">
                          <a:solidFill>
                            <a:schemeClr val="dk1"/>
                          </a:solidFill>
                          <a:effectLst/>
                          <a:latin typeface="ＭＳ 明朝" panose="02020609040205080304" pitchFamily="17" charset="-128"/>
                          <a:ea typeface="ＭＳ 明朝" panose="02020609040205080304" pitchFamily="17" charset="-128"/>
                          <a:cs typeface="+mn-cs"/>
                        </a:rPr>
                        <a:t>約●万●千人（●％）</a:t>
                      </a:r>
                      <a:r>
                        <a:rPr kumimoji="1" lang="ja-JP" altLang="ja-JP" sz="900" kern="1200" dirty="0">
                          <a:solidFill>
                            <a:schemeClr val="dk1"/>
                          </a:solidFill>
                          <a:effectLst/>
                          <a:latin typeface="ＭＳ 明朝" panose="02020609040205080304" pitchFamily="17" charset="-128"/>
                          <a:ea typeface="ＭＳ 明朝" panose="02020609040205080304" pitchFamily="17" charset="-128"/>
                          <a:cs typeface="+mn-cs"/>
                        </a:rPr>
                        <a:t>と見込まれる。</a:t>
                      </a:r>
                      <a:endParaRPr kumimoji="1" lang="en-US" altLang="ja-JP" sz="900" strike="noStrike" dirty="0">
                        <a:latin typeface="ＭＳ 明朝" panose="02020609040205080304" pitchFamily="17" charset="-128"/>
                        <a:ea typeface="ＭＳ 明朝" panose="02020609040205080304" pitchFamily="17" charset="-128"/>
                      </a:endParaRPr>
                    </a:p>
                  </a:txBody>
                  <a:tcPr/>
                </a:tc>
                <a:tc>
                  <a:txBody>
                    <a:bodyPr/>
                    <a:lstStyle/>
                    <a:p>
                      <a:pPr marL="0" indent="0"/>
                      <a:r>
                        <a:rPr kumimoji="1" lang="ja-JP" altLang="en-US" sz="900" strike="noStrike" dirty="0">
                          <a:latin typeface="ＭＳ 明朝" panose="02020609040205080304" pitchFamily="17" charset="-128"/>
                          <a:ea typeface="ＭＳ 明朝" panose="02020609040205080304" pitchFamily="17" charset="-128"/>
                        </a:rPr>
                        <a:t>府の人口推計の更新による文面の変更。</a:t>
                      </a:r>
                      <a:endParaRPr kumimoji="1" lang="en-US" altLang="ja-JP" sz="900" strike="noStrike" dirty="0">
                        <a:latin typeface="ＭＳ 明朝" panose="02020609040205080304" pitchFamily="17" charset="-128"/>
                        <a:ea typeface="ＭＳ 明朝" panose="02020609040205080304" pitchFamily="17" charset="-128"/>
                      </a:endParaRPr>
                    </a:p>
                    <a:p>
                      <a:pPr marL="0" indent="0"/>
                      <a:r>
                        <a:rPr kumimoji="1" lang="ja-JP" altLang="en-US" sz="900" strike="noStrike" dirty="0">
                          <a:latin typeface="ＭＳ 明朝" panose="02020609040205080304" pitchFamily="17" charset="-128"/>
                          <a:ea typeface="ＭＳ 明朝" panose="02020609040205080304" pitchFamily="17" charset="-128"/>
                        </a:rPr>
                        <a:t>合わせて図１を更新のうえ変更。</a:t>
                      </a:r>
                    </a:p>
                  </a:txBody>
                  <a:tcPr/>
                </a:tc>
                <a:extLst>
                  <a:ext uri="{0D108BD9-81ED-4DB2-BD59-A6C34878D82A}">
                    <a16:rowId xmlns:a16="http://schemas.microsoft.com/office/drawing/2014/main" val="3517720013"/>
                  </a:ext>
                </a:extLst>
              </a:tr>
            </a:tbl>
          </a:graphicData>
        </a:graphic>
      </p:graphicFrame>
      <p:sp>
        <p:nvSpPr>
          <p:cNvPr id="13" name="テキスト ボックス 5">
            <a:extLst>
              <a:ext uri="{FF2B5EF4-FFF2-40B4-BE49-F238E27FC236}">
                <a16:creationId xmlns:a16="http://schemas.microsoft.com/office/drawing/2014/main" id="{F1AF58D8-2481-4114-82F4-D6F86E66863B}"/>
              </a:ext>
            </a:extLst>
          </p:cNvPr>
          <p:cNvSpPr txBox="1"/>
          <p:nvPr/>
        </p:nvSpPr>
        <p:spPr>
          <a:xfrm>
            <a:off x="200010" y="304787"/>
            <a:ext cx="2902419" cy="246221"/>
          </a:xfrm>
          <a:prstGeom prst="rect">
            <a:avLst/>
          </a:prstGeom>
          <a:noFill/>
          <a:ln w="25400">
            <a:noFill/>
          </a:ln>
        </p:spPr>
        <p:txBody>
          <a:bodyPr wrap="square" rtlCol="0">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defRPr/>
            </a:pPr>
            <a:r>
              <a:rPr lang="en-US" altLang="ja-JP" sz="1000" dirty="0">
                <a:solidFill>
                  <a:prstClr val="black"/>
                </a:solidFill>
                <a:latin typeface="+mn-ea"/>
              </a:rPr>
              <a:t>※</a:t>
            </a:r>
            <a:r>
              <a:rPr lang="ja-JP" altLang="en-US" sz="1000" dirty="0">
                <a:solidFill>
                  <a:prstClr val="black"/>
                </a:solidFill>
                <a:latin typeface="+mn-ea"/>
              </a:rPr>
              <a:t>変更した方針（案）のページ番号を記載</a:t>
            </a:r>
          </a:p>
        </p:txBody>
      </p:sp>
      <p:sp>
        <p:nvSpPr>
          <p:cNvPr id="5" name="スライド番号プレースホルダー 4">
            <a:extLst>
              <a:ext uri="{FF2B5EF4-FFF2-40B4-BE49-F238E27FC236}">
                <a16:creationId xmlns:a16="http://schemas.microsoft.com/office/drawing/2014/main" id="{63DCCD8D-DBF6-41CA-8395-76080784AD7C}"/>
              </a:ext>
            </a:extLst>
          </p:cNvPr>
          <p:cNvSpPr>
            <a:spLocks noGrp="1"/>
          </p:cNvSpPr>
          <p:nvPr>
            <p:ph type="sldNum" sz="quarter" idx="12"/>
          </p:nvPr>
        </p:nvSpPr>
        <p:spPr/>
        <p:txBody>
          <a:bodyPr/>
          <a:lstStyle/>
          <a:p>
            <a:fld id="{9248CB4C-1C69-453B-AC2B-12FFFA827F83}" type="slidenum">
              <a:rPr kumimoji="1" lang="ja-JP" altLang="en-US" smtClean="0"/>
              <a:t>2</a:t>
            </a:fld>
            <a:endParaRPr kumimoji="1" lang="ja-JP" altLang="en-US"/>
          </a:p>
        </p:txBody>
      </p:sp>
      <p:pic>
        <p:nvPicPr>
          <p:cNvPr id="4" name="図 3">
            <a:extLst>
              <a:ext uri="{FF2B5EF4-FFF2-40B4-BE49-F238E27FC236}">
                <a16:creationId xmlns:a16="http://schemas.microsoft.com/office/drawing/2014/main" id="{6A1FC2CD-8F73-4A2C-A2C7-FF602D97F89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78166" y="2587576"/>
            <a:ext cx="3448938" cy="1879671"/>
          </a:xfrm>
          <a:prstGeom prst="rect">
            <a:avLst/>
          </a:prstGeom>
        </p:spPr>
      </p:pic>
      <p:pic>
        <p:nvPicPr>
          <p:cNvPr id="7" name="図 6">
            <a:extLst>
              <a:ext uri="{FF2B5EF4-FFF2-40B4-BE49-F238E27FC236}">
                <a16:creationId xmlns:a16="http://schemas.microsoft.com/office/drawing/2014/main" id="{E2669946-A7FA-4D65-87C4-80B79DE22B9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548865" y="2544526"/>
            <a:ext cx="3527928" cy="1922721"/>
          </a:xfrm>
          <a:prstGeom prst="rect">
            <a:avLst/>
          </a:prstGeom>
        </p:spPr>
      </p:pic>
    </p:spTree>
    <p:extLst>
      <p:ext uri="{BB962C8B-B14F-4D97-AF65-F5344CB8AC3E}">
        <p14:creationId xmlns:p14="http://schemas.microsoft.com/office/powerpoint/2010/main" val="6148798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テキスト ボックス 16"/>
          <p:cNvSpPr txBox="1"/>
          <p:nvPr/>
        </p:nvSpPr>
        <p:spPr>
          <a:xfrm>
            <a:off x="12379091" y="596087"/>
            <a:ext cx="1260000" cy="307777"/>
          </a:xfrm>
          <a:prstGeom prst="rect">
            <a:avLst/>
          </a:prstGeom>
          <a:solidFill>
            <a:schemeClr val="bg1"/>
          </a:solidFill>
          <a:ln w="28575"/>
        </p:spPr>
        <p:style>
          <a:lnRef idx="2">
            <a:schemeClr val="dk1"/>
          </a:lnRef>
          <a:fillRef idx="1">
            <a:schemeClr val="lt1"/>
          </a:fillRef>
          <a:effectRef idx="0">
            <a:schemeClr val="dk1"/>
          </a:effectRef>
          <a:fontRef idx="minor">
            <a:schemeClr val="dk1"/>
          </a:fontRef>
        </p:style>
        <p:txBody>
          <a:bodyPr wrap="square" rtlCol="0" anchor="ctr">
            <a:spAutoFit/>
          </a:bodyPr>
          <a:lstStyle/>
          <a:p>
            <a:pPr algn="ctr"/>
            <a:r>
              <a:rPr lang="ja-JP" altLang="en-US" sz="1400" b="1" dirty="0">
                <a:latin typeface="+mn-ea"/>
              </a:rPr>
              <a:t>資料●</a:t>
            </a:r>
            <a:endParaRPr lang="en-US" altLang="ja-JP" sz="900" b="1" dirty="0">
              <a:latin typeface="+mn-ea"/>
            </a:endParaRPr>
          </a:p>
        </p:txBody>
      </p:sp>
      <p:sp>
        <p:nvSpPr>
          <p:cNvPr id="16" name="テキスト ボックス 5">
            <a:extLst>
              <a:ext uri="{FF2B5EF4-FFF2-40B4-BE49-F238E27FC236}">
                <a16:creationId xmlns:a16="http://schemas.microsoft.com/office/drawing/2014/main" id="{76B276E2-9B23-48C1-A315-4627ECF0CA8D}"/>
              </a:ext>
            </a:extLst>
          </p:cNvPr>
          <p:cNvSpPr txBox="1"/>
          <p:nvPr/>
        </p:nvSpPr>
        <p:spPr>
          <a:xfrm>
            <a:off x="12277095" y="106490"/>
            <a:ext cx="1266002" cy="338554"/>
          </a:xfrm>
          <a:prstGeom prst="rect">
            <a:avLst/>
          </a:prstGeom>
          <a:noFill/>
          <a:ln w="25400">
            <a:noFill/>
          </a:ln>
        </p:spPr>
        <p:txBody>
          <a:bodyPr wrap="square" rtlCol="0">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defRPr/>
            </a:pPr>
            <a:r>
              <a:rPr lang="ja-JP" altLang="en-US" sz="800" dirty="0">
                <a:solidFill>
                  <a:prstClr val="black"/>
                </a:solidFill>
                <a:latin typeface="HGSｺﾞｼｯｸE" panose="020B0900000000000000" pitchFamily="50" charset="-128"/>
                <a:ea typeface="HGSｺﾞｼｯｸE" panose="020B0900000000000000" pitchFamily="50" charset="-128"/>
              </a:rPr>
              <a:t>令和５年</a:t>
            </a:r>
            <a:r>
              <a:rPr lang="en-US" altLang="ja-JP" sz="800" dirty="0">
                <a:solidFill>
                  <a:prstClr val="black"/>
                </a:solidFill>
                <a:latin typeface="HGSｺﾞｼｯｸE" panose="020B0900000000000000" pitchFamily="50" charset="-128"/>
                <a:ea typeface="HGSｺﾞｼｯｸE" panose="020B0900000000000000" pitchFamily="50" charset="-128"/>
              </a:rPr>
              <a:t>11</a:t>
            </a:r>
            <a:r>
              <a:rPr lang="ja-JP" altLang="en-US" sz="800" dirty="0">
                <a:solidFill>
                  <a:prstClr val="black"/>
                </a:solidFill>
                <a:latin typeface="HGSｺﾞｼｯｸE" panose="020B0900000000000000" pitchFamily="50" charset="-128"/>
                <a:ea typeface="HGSｺﾞｼｯｸE" panose="020B0900000000000000" pitchFamily="50" charset="-128"/>
              </a:rPr>
              <a:t>月</a:t>
            </a:r>
            <a:r>
              <a:rPr lang="en-US" altLang="ja-JP" sz="800" dirty="0">
                <a:solidFill>
                  <a:prstClr val="black"/>
                </a:solidFill>
                <a:latin typeface="HGSｺﾞｼｯｸE" panose="020B0900000000000000" pitchFamily="50" charset="-128"/>
                <a:ea typeface="HGSｺﾞｼｯｸE" panose="020B0900000000000000" pitchFamily="50" charset="-128"/>
              </a:rPr>
              <a:t>14</a:t>
            </a:r>
            <a:r>
              <a:rPr lang="ja-JP" altLang="en-US" sz="800" dirty="0">
                <a:solidFill>
                  <a:prstClr val="black"/>
                </a:solidFill>
                <a:latin typeface="HGSｺﾞｼｯｸE" panose="020B0900000000000000" pitchFamily="50" charset="-128"/>
                <a:ea typeface="HGSｺﾞｼｯｸE" panose="020B0900000000000000" pitchFamily="50" charset="-128"/>
              </a:rPr>
              <a:t>日</a:t>
            </a:r>
            <a:endParaRPr lang="en-US" altLang="ja-JP" sz="800" dirty="0">
              <a:solidFill>
                <a:prstClr val="black"/>
              </a:solidFill>
              <a:latin typeface="HGSｺﾞｼｯｸE" panose="020B0900000000000000" pitchFamily="50" charset="-128"/>
              <a:ea typeface="HGSｺﾞｼｯｸE" panose="020B0900000000000000" pitchFamily="50" charset="-128"/>
            </a:endParaRPr>
          </a:p>
          <a:p>
            <a:pPr>
              <a:defRPr/>
            </a:pPr>
            <a:r>
              <a:rPr lang="ja-JP" altLang="en-US" sz="800" dirty="0">
                <a:solidFill>
                  <a:prstClr val="black"/>
                </a:solidFill>
                <a:latin typeface="HGSｺﾞｼｯｸE" panose="020B0900000000000000" pitchFamily="50" charset="-128"/>
                <a:ea typeface="HGSｺﾞｼｯｸE" panose="020B0900000000000000" pitchFamily="50" charset="-128"/>
              </a:rPr>
              <a:t>第</a:t>
            </a:r>
            <a:r>
              <a:rPr lang="en-US" altLang="ja-JP" sz="800" dirty="0">
                <a:solidFill>
                  <a:prstClr val="black"/>
                </a:solidFill>
                <a:latin typeface="HGSｺﾞｼｯｸE" panose="020B0900000000000000" pitchFamily="50" charset="-128"/>
                <a:ea typeface="HGSｺﾞｼｯｸE" panose="020B0900000000000000" pitchFamily="50" charset="-128"/>
              </a:rPr>
              <a:t>74</a:t>
            </a:r>
            <a:r>
              <a:rPr lang="ja-JP" altLang="en-US" sz="800" dirty="0">
                <a:solidFill>
                  <a:prstClr val="black"/>
                </a:solidFill>
                <a:latin typeface="HGSｺﾞｼｯｸE" panose="020B0900000000000000" pitchFamily="50" charset="-128"/>
                <a:ea typeface="HGSｺﾞｼｯｸE" panose="020B0900000000000000" pitchFamily="50" charset="-128"/>
              </a:rPr>
              <a:t>回事業運営検討</a:t>
            </a:r>
            <a:r>
              <a:rPr lang="en-US" altLang="ja-JP" sz="800" dirty="0">
                <a:solidFill>
                  <a:prstClr val="black"/>
                </a:solidFill>
                <a:latin typeface="HGSｺﾞｼｯｸE" panose="020B0900000000000000" pitchFamily="50" charset="-128"/>
                <a:ea typeface="HGSｺﾞｼｯｸE" panose="020B0900000000000000" pitchFamily="50" charset="-128"/>
              </a:rPr>
              <a:t>WG</a:t>
            </a:r>
            <a:endParaRPr lang="ja-JP" altLang="en-US" sz="800" dirty="0">
              <a:solidFill>
                <a:prstClr val="black"/>
              </a:solidFill>
              <a:latin typeface="HGSｺﾞｼｯｸE" panose="020B0900000000000000" pitchFamily="50" charset="-128"/>
              <a:ea typeface="HGSｺﾞｼｯｸE" panose="020B0900000000000000" pitchFamily="50" charset="-128"/>
            </a:endParaRPr>
          </a:p>
        </p:txBody>
      </p:sp>
      <p:graphicFrame>
        <p:nvGraphicFramePr>
          <p:cNvPr id="9" name="表 17">
            <a:extLst>
              <a:ext uri="{FF2B5EF4-FFF2-40B4-BE49-F238E27FC236}">
                <a16:creationId xmlns:a16="http://schemas.microsoft.com/office/drawing/2014/main" id="{0D0F6155-258C-4F84-B5E7-97E00D2376C5}"/>
              </a:ext>
            </a:extLst>
          </p:cNvPr>
          <p:cNvGraphicFramePr>
            <a:graphicFrameLocks noGrp="1"/>
          </p:cNvGraphicFramePr>
          <p:nvPr>
            <p:extLst>
              <p:ext uri="{D42A27DB-BD31-4B8C-83A1-F6EECF244321}">
                <p14:modId xmlns:p14="http://schemas.microsoft.com/office/powerpoint/2010/main" val="3662601061"/>
              </p:ext>
            </p:extLst>
          </p:nvPr>
        </p:nvGraphicFramePr>
        <p:xfrm>
          <a:off x="193039" y="520231"/>
          <a:ext cx="11865600" cy="6065520"/>
        </p:xfrm>
        <a:graphic>
          <a:graphicData uri="http://schemas.openxmlformats.org/drawingml/2006/table">
            <a:tbl>
              <a:tblPr firstRow="1" bandRow="1">
                <a:tableStyleId>{5C22544A-7EE6-4342-B048-85BDC9FD1C3A}</a:tableStyleId>
              </a:tblPr>
              <a:tblGrid>
                <a:gridCol w="288000">
                  <a:extLst>
                    <a:ext uri="{9D8B030D-6E8A-4147-A177-3AD203B41FA5}">
                      <a16:colId xmlns:a16="http://schemas.microsoft.com/office/drawing/2014/main" val="712709293"/>
                    </a:ext>
                  </a:extLst>
                </a:gridCol>
                <a:gridCol w="586800">
                  <a:extLst>
                    <a:ext uri="{9D8B030D-6E8A-4147-A177-3AD203B41FA5}">
                      <a16:colId xmlns:a16="http://schemas.microsoft.com/office/drawing/2014/main" val="979189463"/>
                    </a:ext>
                  </a:extLst>
                </a:gridCol>
                <a:gridCol w="4791600">
                  <a:extLst>
                    <a:ext uri="{9D8B030D-6E8A-4147-A177-3AD203B41FA5}">
                      <a16:colId xmlns:a16="http://schemas.microsoft.com/office/drawing/2014/main" val="3655228805"/>
                    </a:ext>
                  </a:extLst>
                </a:gridCol>
                <a:gridCol w="4791600">
                  <a:extLst>
                    <a:ext uri="{9D8B030D-6E8A-4147-A177-3AD203B41FA5}">
                      <a16:colId xmlns:a16="http://schemas.microsoft.com/office/drawing/2014/main" val="1925305667"/>
                    </a:ext>
                  </a:extLst>
                </a:gridCol>
                <a:gridCol w="1407600">
                  <a:extLst>
                    <a:ext uri="{9D8B030D-6E8A-4147-A177-3AD203B41FA5}">
                      <a16:colId xmlns:a16="http://schemas.microsoft.com/office/drawing/2014/main" val="1884872765"/>
                    </a:ext>
                  </a:extLst>
                </a:gridCol>
              </a:tblGrid>
              <a:tr h="225214">
                <a:tc>
                  <a:txBody>
                    <a:bodyPr/>
                    <a:lstStyle/>
                    <a:p>
                      <a:pPr algn="ctr"/>
                      <a:r>
                        <a:rPr kumimoji="1" lang="ja-JP" altLang="en-US" sz="1100" dirty="0"/>
                        <a:t>№</a:t>
                      </a:r>
                      <a:endParaRPr kumimoji="1" lang="en-US" altLang="ja-JP" sz="1100" dirty="0"/>
                    </a:p>
                  </a:txBody>
                  <a:tcPr>
                    <a:solidFill>
                      <a:schemeClr val="accent5"/>
                    </a:solidFill>
                  </a:tcPr>
                </a:tc>
                <a:tc>
                  <a:txBody>
                    <a:bodyPr/>
                    <a:lstStyle/>
                    <a:p>
                      <a:pPr algn="ctr"/>
                      <a:r>
                        <a:rPr kumimoji="1" lang="ja-JP" altLang="en-US" sz="1050" dirty="0"/>
                        <a:t>ページ</a:t>
                      </a:r>
                      <a:endParaRPr kumimoji="1" lang="en-US" altLang="ja-JP" sz="1050" dirty="0"/>
                    </a:p>
                  </a:txBody>
                  <a:tcPr>
                    <a:solidFill>
                      <a:schemeClr val="accent5"/>
                    </a:solidFill>
                  </a:tcPr>
                </a:tc>
                <a:tc>
                  <a:txBody>
                    <a:bodyPr/>
                    <a:lstStyle/>
                    <a:p>
                      <a:pPr algn="ctr"/>
                      <a:r>
                        <a:rPr kumimoji="1" lang="ja-JP" altLang="en-US" sz="1100" dirty="0"/>
                        <a:t>方針（案）</a:t>
                      </a:r>
                    </a:p>
                  </a:txBody>
                  <a:tcPr>
                    <a:solidFill>
                      <a:schemeClr val="accent5"/>
                    </a:solidFill>
                  </a:tcPr>
                </a:tc>
                <a:tc>
                  <a:txBody>
                    <a:bodyPr/>
                    <a:lstStyle/>
                    <a:p>
                      <a:pPr algn="ctr"/>
                      <a:r>
                        <a:rPr kumimoji="1" lang="ja-JP" altLang="en-US" sz="1100" dirty="0"/>
                        <a:t>方針（素案）</a:t>
                      </a:r>
                    </a:p>
                  </a:txBody>
                  <a:tcPr>
                    <a:solidFill>
                      <a:schemeClr val="accent5"/>
                    </a:solidFill>
                  </a:tcPr>
                </a:tc>
                <a:tc>
                  <a:txBody>
                    <a:bodyPr/>
                    <a:lstStyle/>
                    <a:p>
                      <a:pPr algn="ctr"/>
                      <a:r>
                        <a:rPr kumimoji="1" lang="ja-JP" altLang="en-US" sz="1100" dirty="0"/>
                        <a:t>備考</a:t>
                      </a:r>
                    </a:p>
                  </a:txBody>
                  <a:tcPr>
                    <a:solidFill>
                      <a:schemeClr val="accent5"/>
                    </a:solidFill>
                  </a:tcPr>
                </a:tc>
                <a:extLst>
                  <a:ext uri="{0D108BD9-81ED-4DB2-BD59-A6C34878D82A}">
                    <a16:rowId xmlns:a16="http://schemas.microsoft.com/office/drawing/2014/main" val="2298694149"/>
                  </a:ext>
                </a:extLst>
              </a:tr>
              <a:tr h="370840">
                <a:tc>
                  <a:txBody>
                    <a:bodyPr/>
                    <a:lstStyle/>
                    <a:p>
                      <a:r>
                        <a:rPr kumimoji="1" lang="en-US" altLang="ja-JP" sz="900" dirty="0">
                          <a:latin typeface="ＭＳ 明朝" panose="02020609040205080304" pitchFamily="17" charset="-128"/>
                          <a:ea typeface="ＭＳ 明朝" panose="02020609040205080304" pitchFamily="17" charset="-128"/>
                        </a:rPr>
                        <a:t>7</a:t>
                      </a:r>
                      <a:endParaRPr kumimoji="1" lang="ja-JP" altLang="en-US" sz="900" dirty="0">
                        <a:latin typeface="ＭＳ 明朝" panose="02020609040205080304" pitchFamily="17" charset="-128"/>
                        <a:ea typeface="ＭＳ 明朝" panose="02020609040205080304" pitchFamily="17" charset="-128"/>
                      </a:endParaRPr>
                    </a:p>
                  </a:txBody>
                  <a:tcPr/>
                </a:tc>
                <a:tc>
                  <a:txBody>
                    <a:bodyPr/>
                    <a:lstStyle/>
                    <a:p>
                      <a:r>
                        <a:rPr kumimoji="1" lang="en-US" altLang="ja-JP" sz="900" dirty="0">
                          <a:latin typeface="ＭＳ 明朝" panose="02020609040205080304" pitchFamily="17" charset="-128"/>
                          <a:ea typeface="ＭＳ 明朝" panose="02020609040205080304" pitchFamily="17" charset="-128"/>
                        </a:rPr>
                        <a:t>P6</a:t>
                      </a:r>
                    </a:p>
                  </a:txBody>
                  <a:tcPr/>
                </a:tc>
                <a:tc>
                  <a:txBody>
                    <a:bodyPr/>
                    <a:lstStyle/>
                    <a:p>
                      <a:r>
                        <a:rPr kumimoji="1" lang="ja-JP" altLang="ja-JP" sz="900" kern="1200" dirty="0">
                          <a:solidFill>
                            <a:schemeClr val="dk1"/>
                          </a:solidFill>
                          <a:effectLst/>
                          <a:latin typeface="ＭＳ ゴシック" panose="020B0609070205080204" pitchFamily="49" charset="-128"/>
                          <a:ea typeface="ＭＳ ゴシック" panose="020B0609070205080204" pitchFamily="49" charset="-128"/>
                          <a:cs typeface="+mn-cs"/>
                        </a:rPr>
                        <a:t>（３）医療費の動向</a:t>
                      </a:r>
                    </a:p>
                    <a:p>
                      <a:pPr marL="179388" indent="-179388"/>
                      <a:r>
                        <a:rPr kumimoji="1" lang="ja-JP" altLang="en-US" sz="900" kern="1200" dirty="0">
                          <a:solidFill>
                            <a:schemeClr val="dk1"/>
                          </a:solidFill>
                          <a:effectLst/>
                          <a:latin typeface="ＭＳ 明朝" panose="02020609040205080304" pitchFamily="17" charset="-128"/>
                          <a:ea typeface="ＭＳ 明朝" panose="02020609040205080304" pitchFamily="17" charset="-128"/>
                          <a:cs typeface="+mn-cs"/>
                        </a:rPr>
                        <a:t>　　　</a:t>
                      </a:r>
                      <a:r>
                        <a:rPr kumimoji="1" lang="ja-JP" altLang="ja-JP" sz="900" kern="1200" dirty="0">
                          <a:solidFill>
                            <a:schemeClr val="dk1"/>
                          </a:solidFill>
                          <a:effectLst/>
                          <a:latin typeface="ＭＳ 明朝" panose="02020609040205080304" pitchFamily="17" charset="-128"/>
                          <a:ea typeface="ＭＳ 明朝" panose="02020609040205080304" pitchFamily="17" charset="-128"/>
                          <a:cs typeface="+mn-cs"/>
                        </a:rPr>
                        <a:t>図３のとおり、令和３年度の府内市町村国保における医療費総額は</a:t>
                      </a:r>
                      <a:r>
                        <a:rPr kumimoji="1" lang="ja-JP" altLang="ja-JP" sz="900" u="sng" kern="1200" dirty="0">
                          <a:solidFill>
                            <a:srgbClr val="FF0000"/>
                          </a:solidFill>
                          <a:effectLst/>
                          <a:latin typeface="ＭＳ 明朝" panose="02020609040205080304" pitchFamily="17" charset="-128"/>
                          <a:ea typeface="ＭＳ 明朝" panose="02020609040205080304" pitchFamily="17" charset="-128"/>
                          <a:cs typeface="+mn-cs"/>
                        </a:rPr>
                        <a:t>約</a:t>
                      </a:r>
                      <a:r>
                        <a:rPr kumimoji="1" lang="en-US" altLang="ja-JP" sz="900" u="sng" kern="1200" dirty="0">
                          <a:solidFill>
                            <a:srgbClr val="FF0000"/>
                          </a:solidFill>
                          <a:effectLst/>
                          <a:latin typeface="ＭＳ 明朝" panose="02020609040205080304" pitchFamily="17" charset="-128"/>
                          <a:ea typeface="ＭＳ 明朝" panose="02020609040205080304" pitchFamily="17" charset="-128"/>
                          <a:cs typeface="+mn-cs"/>
                        </a:rPr>
                        <a:t>7,302</a:t>
                      </a:r>
                      <a:r>
                        <a:rPr kumimoji="1" lang="ja-JP" altLang="ja-JP" sz="900" u="sng" kern="1200" dirty="0">
                          <a:solidFill>
                            <a:srgbClr val="FF0000"/>
                          </a:solidFill>
                          <a:effectLst/>
                          <a:latin typeface="ＭＳ 明朝" panose="02020609040205080304" pitchFamily="17" charset="-128"/>
                          <a:ea typeface="ＭＳ 明朝" panose="02020609040205080304" pitchFamily="17" charset="-128"/>
                          <a:cs typeface="+mn-cs"/>
                        </a:rPr>
                        <a:t>億８千万円</a:t>
                      </a:r>
                      <a:r>
                        <a:rPr kumimoji="1" lang="ja-JP" altLang="ja-JP" sz="900" kern="1200" dirty="0">
                          <a:solidFill>
                            <a:schemeClr val="dk1"/>
                          </a:solidFill>
                          <a:effectLst/>
                          <a:latin typeface="ＭＳ 明朝" panose="02020609040205080304" pitchFamily="17" charset="-128"/>
                          <a:ea typeface="ＭＳ 明朝" panose="02020609040205080304" pitchFamily="17" charset="-128"/>
                          <a:cs typeface="+mn-cs"/>
                        </a:rPr>
                        <a:t>で、前年度と比較して</a:t>
                      </a:r>
                      <a:r>
                        <a:rPr kumimoji="1" lang="ja-JP" altLang="ja-JP" sz="900" kern="1200" dirty="0">
                          <a:solidFill>
                            <a:srgbClr val="FF0000"/>
                          </a:solidFill>
                          <a:effectLst/>
                          <a:latin typeface="ＭＳ 明朝" panose="02020609040205080304" pitchFamily="17" charset="-128"/>
                          <a:ea typeface="ＭＳ 明朝" panose="02020609040205080304" pitchFamily="17" charset="-128"/>
                          <a:cs typeface="+mn-cs"/>
                        </a:rPr>
                        <a:t>、</a:t>
                      </a:r>
                      <a:r>
                        <a:rPr kumimoji="1" lang="ja-JP" altLang="ja-JP" sz="900" u="sng" kern="1200" dirty="0">
                          <a:solidFill>
                            <a:srgbClr val="FF0000"/>
                          </a:solidFill>
                          <a:effectLst/>
                          <a:latin typeface="ＭＳ 明朝" panose="02020609040205080304" pitchFamily="17" charset="-128"/>
                          <a:ea typeface="ＭＳ 明朝" panose="02020609040205080304" pitchFamily="17" charset="-128"/>
                          <a:cs typeface="+mn-cs"/>
                        </a:rPr>
                        <a:t>約</a:t>
                      </a:r>
                      <a:r>
                        <a:rPr kumimoji="1" lang="en-US" altLang="ja-JP" sz="900" u="sng" kern="1200" dirty="0">
                          <a:solidFill>
                            <a:srgbClr val="FF0000"/>
                          </a:solidFill>
                          <a:effectLst/>
                          <a:latin typeface="ＭＳ 明朝" panose="02020609040205080304" pitchFamily="17" charset="-128"/>
                          <a:ea typeface="ＭＳ 明朝" panose="02020609040205080304" pitchFamily="17" charset="-128"/>
                          <a:cs typeface="+mn-cs"/>
                        </a:rPr>
                        <a:t>208</a:t>
                      </a:r>
                      <a:r>
                        <a:rPr kumimoji="1" lang="ja-JP" altLang="ja-JP" sz="900" u="sng" kern="1200" dirty="0">
                          <a:solidFill>
                            <a:srgbClr val="FF0000"/>
                          </a:solidFill>
                          <a:effectLst/>
                          <a:latin typeface="ＭＳ 明朝" panose="02020609040205080304" pitchFamily="17" charset="-128"/>
                          <a:ea typeface="ＭＳ 明朝" panose="02020609040205080304" pitchFamily="17" charset="-128"/>
                          <a:cs typeface="+mn-cs"/>
                        </a:rPr>
                        <a:t>億２千万円（</a:t>
                      </a:r>
                      <a:r>
                        <a:rPr kumimoji="1" lang="en-US" altLang="ja-JP" sz="900" u="sng" kern="1200" dirty="0">
                          <a:solidFill>
                            <a:srgbClr val="FF0000"/>
                          </a:solidFill>
                          <a:effectLst/>
                          <a:latin typeface="ＭＳ 明朝" panose="02020609040205080304" pitchFamily="17" charset="-128"/>
                          <a:ea typeface="ＭＳ 明朝" panose="02020609040205080304" pitchFamily="17" charset="-128"/>
                          <a:cs typeface="+mn-cs"/>
                        </a:rPr>
                        <a:t>2.9</a:t>
                      </a:r>
                      <a:r>
                        <a:rPr kumimoji="1" lang="ja-JP" altLang="ja-JP" sz="900" u="sng" kern="1200" dirty="0">
                          <a:solidFill>
                            <a:srgbClr val="FF0000"/>
                          </a:solidFill>
                          <a:effectLst/>
                          <a:latin typeface="ＭＳ 明朝" panose="02020609040205080304" pitchFamily="17" charset="-128"/>
                          <a:ea typeface="ＭＳ 明朝" panose="02020609040205080304" pitchFamily="17" charset="-128"/>
                          <a:cs typeface="+mn-cs"/>
                        </a:rPr>
                        <a:t>％）</a:t>
                      </a:r>
                      <a:r>
                        <a:rPr kumimoji="1" lang="ja-JP" altLang="ja-JP" sz="900" kern="1200" dirty="0">
                          <a:solidFill>
                            <a:schemeClr val="dk1"/>
                          </a:solidFill>
                          <a:effectLst/>
                          <a:latin typeface="ＭＳ 明朝" panose="02020609040205080304" pitchFamily="17" charset="-128"/>
                          <a:ea typeface="ＭＳ 明朝" panose="02020609040205080304" pitchFamily="17" charset="-128"/>
                          <a:cs typeface="+mn-cs"/>
                        </a:rPr>
                        <a:t>の</a:t>
                      </a:r>
                      <a:r>
                        <a:rPr kumimoji="1" lang="ja-JP" altLang="ja-JP" sz="900" u="sng" kern="1200" dirty="0">
                          <a:solidFill>
                            <a:srgbClr val="FF0000"/>
                          </a:solidFill>
                          <a:effectLst/>
                          <a:latin typeface="ＭＳ 明朝" panose="02020609040205080304" pitchFamily="17" charset="-128"/>
                          <a:ea typeface="ＭＳ 明朝" panose="02020609040205080304" pitchFamily="17" charset="-128"/>
                          <a:cs typeface="+mn-cs"/>
                        </a:rPr>
                        <a:t>増加</a:t>
                      </a:r>
                      <a:r>
                        <a:rPr kumimoji="1" lang="ja-JP" altLang="ja-JP" sz="900" kern="1200" dirty="0">
                          <a:solidFill>
                            <a:schemeClr val="dk1"/>
                          </a:solidFill>
                          <a:effectLst/>
                          <a:latin typeface="ＭＳ 明朝" panose="02020609040205080304" pitchFamily="17" charset="-128"/>
                          <a:ea typeface="ＭＳ 明朝" panose="02020609040205080304" pitchFamily="17" charset="-128"/>
                          <a:cs typeface="+mn-cs"/>
                        </a:rPr>
                        <a:t>となった。</a:t>
                      </a:r>
                      <a:endParaRPr kumimoji="1" lang="en-US" altLang="ja-JP" sz="900" kern="1200" dirty="0">
                        <a:solidFill>
                          <a:schemeClr val="dk1"/>
                        </a:solidFill>
                        <a:effectLst/>
                        <a:latin typeface="ＭＳ 明朝" panose="02020609040205080304" pitchFamily="17" charset="-128"/>
                        <a:ea typeface="ＭＳ 明朝" panose="02020609040205080304" pitchFamily="17" charset="-128"/>
                        <a:cs typeface="+mn-cs"/>
                      </a:endParaRPr>
                    </a:p>
                    <a:p>
                      <a:pPr marL="179388" indent="-179388"/>
                      <a:r>
                        <a:rPr kumimoji="1" lang="ja-JP" altLang="en-US" sz="900" kern="1200">
                          <a:solidFill>
                            <a:schemeClr val="dk1"/>
                          </a:solidFill>
                          <a:effectLst/>
                          <a:latin typeface="ＭＳ 明朝" panose="02020609040205080304" pitchFamily="17" charset="-128"/>
                          <a:ea typeface="ＭＳ 明朝" panose="02020609040205080304" pitchFamily="17" charset="-128"/>
                          <a:cs typeface="+mn-cs"/>
                        </a:rPr>
                        <a:t>　　　</a:t>
                      </a:r>
                      <a:r>
                        <a:rPr kumimoji="1" lang="ja-JP" altLang="ja-JP" sz="900" kern="1200">
                          <a:solidFill>
                            <a:schemeClr val="dk1"/>
                          </a:solidFill>
                          <a:effectLst/>
                          <a:latin typeface="ＭＳ 明朝" panose="02020609040205080304" pitchFamily="17" charset="-128"/>
                          <a:ea typeface="ＭＳ 明朝" panose="02020609040205080304" pitchFamily="17" charset="-128"/>
                          <a:cs typeface="+mn-cs"/>
                        </a:rPr>
                        <a:t>また</a:t>
                      </a:r>
                      <a:r>
                        <a:rPr kumimoji="1" lang="ja-JP" altLang="ja-JP" sz="900" kern="1200" dirty="0">
                          <a:solidFill>
                            <a:schemeClr val="dk1"/>
                          </a:solidFill>
                          <a:effectLst/>
                          <a:latin typeface="ＭＳ 明朝" panose="02020609040205080304" pitchFamily="17" charset="-128"/>
                          <a:ea typeface="ＭＳ 明朝" panose="02020609040205080304" pitchFamily="17" charset="-128"/>
                          <a:cs typeface="+mn-cs"/>
                        </a:rPr>
                        <a:t>、一人当たり医療費は</a:t>
                      </a:r>
                      <a:r>
                        <a:rPr kumimoji="1" lang="ja-JP" altLang="ja-JP" sz="900" u="sng" kern="1200" dirty="0">
                          <a:solidFill>
                            <a:srgbClr val="FF0000"/>
                          </a:solidFill>
                          <a:effectLst/>
                          <a:latin typeface="ＭＳ 明朝" panose="02020609040205080304" pitchFamily="17" charset="-128"/>
                          <a:ea typeface="ＭＳ 明朝" panose="02020609040205080304" pitchFamily="17" charset="-128"/>
                          <a:cs typeface="+mn-cs"/>
                        </a:rPr>
                        <a:t>約</a:t>
                      </a:r>
                      <a:r>
                        <a:rPr kumimoji="1" lang="en-US" altLang="ja-JP" sz="900" u="sng" kern="1200" dirty="0">
                          <a:solidFill>
                            <a:srgbClr val="FF0000"/>
                          </a:solidFill>
                          <a:effectLst/>
                          <a:latin typeface="ＭＳ 明朝" panose="02020609040205080304" pitchFamily="17" charset="-128"/>
                          <a:ea typeface="ＭＳ 明朝" panose="02020609040205080304" pitchFamily="17" charset="-128"/>
                          <a:cs typeface="+mn-cs"/>
                        </a:rPr>
                        <a:t>39</a:t>
                      </a:r>
                      <a:r>
                        <a:rPr kumimoji="1" lang="ja-JP" altLang="ja-JP" sz="900" u="sng" kern="1200" dirty="0">
                          <a:solidFill>
                            <a:srgbClr val="FF0000"/>
                          </a:solidFill>
                          <a:effectLst/>
                          <a:latin typeface="ＭＳ 明朝" panose="02020609040205080304" pitchFamily="17" charset="-128"/>
                          <a:ea typeface="ＭＳ 明朝" panose="02020609040205080304" pitchFamily="17" charset="-128"/>
                          <a:cs typeface="+mn-cs"/>
                        </a:rPr>
                        <a:t>万４千円</a:t>
                      </a:r>
                      <a:r>
                        <a:rPr kumimoji="1" lang="ja-JP" altLang="ja-JP" sz="900" kern="1200" dirty="0">
                          <a:solidFill>
                            <a:schemeClr val="dk1"/>
                          </a:solidFill>
                          <a:effectLst/>
                          <a:latin typeface="ＭＳ 明朝" panose="02020609040205080304" pitchFamily="17" charset="-128"/>
                          <a:ea typeface="ＭＳ 明朝" panose="02020609040205080304" pitchFamily="17" charset="-128"/>
                          <a:cs typeface="+mn-cs"/>
                        </a:rPr>
                        <a:t>で、前年度に比べ</a:t>
                      </a:r>
                      <a:r>
                        <a:rPr kumimoji="1" lang="ja-JP" altLang="ja-JP" sz="900" u="sng" kern="1200" dirty="0">
                          <a:solidFill>
                            <a:srgbClr val="FF0000"/>
                          </a:solidFill>
                          <a:effectLst/>
                          <a:latin typeface="ＭＳ 明朝" panose="02020609040205080304" pitchFamily="17" charset="-128"/>
                          <a:ea typeface="ＭＳ 明朝" panose="02020609040205080304" pitchFamily="17" charset="-128"/>
                          <a:cs typeface="+mn-cs"/>
                        </a:rPr>
                        <a:t>約１万９千円（</a:t>
                      </a:r>
                      <a:r>
                        <a:rPr kumimoji="1" lang="en-US" altLang="ja-JP" sz="900" u="sng" kern="1200" dirty="0">
                          <a:solidFill>
                            <a:srgbClr val="FF0000"/>
                          </a:solidFill>
                          <a:effectLst/>
                          <a:latin typeface="ＭＳ 明朝" panose="02020609040205080304" pitchFamily="17" charset="-128"/>
                          <a:ea typeface="ＭＳ 明朝" panose="02020609040205080304" pitchFamily="17" charset="-128"/>
                          <a:cs typeface="+mn-cs"/>
                        </a:rPr>
                        <a:t>5.1</a:t>
                      </a:r>
                      <a:r>
                        <a:rPr kumimoji="1" lang="ja-JP" altLang="ja-JP" sz="900" u="sng" kern="1200" dirty="0">
                          <a:solidFill>
                            <a:srgbClr val="FF0000"/>
                          </a:solidFill>
                          <a:effectLst/>
                          <a:latin typeface="ＭＳ 明朝" panose="02020609040205080304" pitchFamily="17" charset="-128"/>
                          <a:ea typeface="ＭＳ 明朝" panose="02020609040205080304" pitchFamily="17" charset="-128"/>
                          <a:cs typeface="+mn-cs"/>
                        </a:rPr>
                        <a:t>％）増加</a:t>
                      </a:r>
                      <a:r>
                        <a:rPr kumimoji="1" lang="ja-JP" altLang="ja-JP" sz="900" kern="1200" dirty="0">
                          <a:solidFill>
                            <a:schemeClr val="dk1"/>
                          </a:solidFill>
                          <a:effectLst/>
                          <a:latin typeface="ＭＳ 明朝" panose="02020609040205080304" pitchFamily="17" charset="-128"/>
                          <a:ea typeface="ＭＳ 明朝" panose="02020609040205080304" pitchFamily="17" charset="-128"/>
                          <a:cs typeface="+mn-cs"/>
                        </a:rPr>
                        <a:t>した（図６－１）。</a:t>
                      </a:r>
                    </a:p>
                    <a:p>
                      <a:pPr marL="179388" indent="-179388"/>
                      <a:r>
                        <a:rPr kumimoji="1" lang="ja-JP" altLang="en-US" sz="900" kern="1200" dirty="0">
                          <a:solidFill>
                            <a:schemeClr val="dk1"/>
                          </a:solidFill>
                          <a:effectLst/>
                          <a:latin typeface="ＭＳ 明朝" panose="02020609040205080304" pitchFamily="17" charset="-128"/>
                          <a:ea typeface="ＭＳ 明朝" panose="02020609040205080304" pitchFamily="17" charset="-128"/>
                          <a:cs typeface="+mn-cs"/>
                        </a:rPr>
                        <a:t>　　　</a:t>
                      </a:r>
                      <a:r>
                        <a:rPr kumimoji="1" lang="ja-JP" altLang="ja-JP" sz="900" kern="1200" dirty="0">
                          <a:solidFill>
                            <a:schemeClr val="dk1"/>
                          </a:solidFill>
                          <a:effectLst/>
                          <a:latin typeface="ＭＳ 明朝" panose="02020609040205080304" pitchFamily="17" charset="-128"/>
                          <a:ea typeface="ＭＳ 明朝" panose="02020609040205080304" pitchFamily="17" charset="-128"/>
                          <a:cs typeface="+mn-cs"/>
                        </a:rPr>
                        <a:t>年齢階級別にみると、令和３年度は、</a:t>
                      </a:r>
                      <a:r>
                        <a:rPr kumimoji="1" lang="en-US" altLang="ja-JP" sz="900" kern="1200" dirty="0">
                          <a:solidFill>
                            <a:schemeClr val="dk1"/>
                          </a:solidFill>
                          <a:effectLst/>
                          <a:latin typeface="ＭＳ 明朝" panose="02020609040205080304" pitchFamily="17" charset="-128"/>
                          <a:ea typeface="ＭＳ 明朝" panose="02020609040205080304" pitchFamily="17" charset="-128"/>
                          <a:cs typeface="+mn-cs"/>
                        </a:rPr>
                        <a:t>65</a:t>
                      </a:r>
                      <a:r>
                        <a:rPr kumimoji="1" lang="ja-JP" altLang="ja-JP" sz="900" kern="1200" dirty="0">
                          <a:solidFill>
                            <a:schemeClr val="dk1"/>
                          </a:solidFill>
                          <a:effectLst/>
                          <a:latin typeface="ＭＳ 明朝" panose="02020609040205080304" pitchFamily="17" charset="-128"/>
                          <a:ea typeface="ＭＳ 明朝" panose="02020609040205080304" pitchFamily="17" charset="-128"/>
                          <a:cs typeface="+mn-cs"/>
                        </a:rPr>
                        <a:t>歳未満が</a:t>
                      </a:r>
                      <a:r>
                        <a:rPr kumimoji="1" lang="ja-JP" altLang="ja-JP" sz="900" kern="1200" dirty="0">
                          <a:solidFill>
                            <a:schemeClr val="tx1"/>
                          </a:solidFill>
                          <a:effectLst/>
                          <a:latin typeface="ＭＳ 明朝" panose="02020609040205080304" pitchFamily="17" charset="-128"/>
                          <a:ea typeface="ＭＳ 明朝" panose="02020609040205080304" pitchFamily="17" charset="-128"/>
                          <a:cs typeface="+mn-cs"/>
                        </a:rPr>
                        <a:t>およそ</a:t>
                      </a:r>
                      <a:r>
                        <a:rPr kumimoji="1" lang="en-US" altLang="ja-JP" sz="900" u="sng" kern="1200" dirty="0">
                          <a:solidFill>
                            <a:srgbClr val="FF0000"/>
                          </a:solidFill>
                          <a:effectLst/>
                          <a:latin typeface="ＭＳ 明朝" panose="02020609040205080304" pitchFamily="17" charset="-128"/>
                          <a:ea typeface="ＭＳ 明朝" panose="02020609040205080304" pitchFamily="17" charset="-128"/>
                          <a:cs typeface="+mn-cs"/>
                        </a:rPr>
                        <a:t>2,935</a:t>
                      </a:r>
                      <a:r>
                        <a:rPr kumimoji="1" lang="ja-JP" altLang="ja-JP" sz="900" u="sng" kern="1200" dirty="0">
                          <a:solidFill>
                            <a:srgbClr val="FF0000"/>
                          </a:solidFill>
                          <a:effectLst/>
                          <a:latin typeface="ＭＳ 明朝" panose="02020609040205080304" pitchFamily="17" charset="-128"/>
                          <a:ea typeface="ＭＳ 明朝" panose="02020609040205080304" pitchFamily="17" charset="-128"/>
                          <a:cs typeface="+mn-cs"/>
                        </a:rPr>
                        <a:t>億３千万円（</a:t>
                      </a:r>
                      <a:r>
                        <a:rPr kumimoji="1" lang="en-US" altLang="ja-JP" sz="900" u="sng" kern="1200" dirty="0">
                          <a:solidFill>
                            <a:srgbClr val="FF0000"/>
                          </a:solidFill>
                          <a:effectLst/>
                          <a:latin typeface="ＭＳ 明朝" panose="02020609040205080304" pitchFamily="17" charset="-128"/>
                          <a:ea typeface="ＭＳ 明朝" panose="02020609040205080304" pitchFamily="17" charset="-128"/>
                          <a:cs typeface="+mn-cs"/>
                        </a:rPr>
                        <a:t>40.2</a:t>
                      </a:r>
                      <a:r>
                        <a:rPr kumimoji="1" lang="ja-JP" altLang="ja-JP" sz="900" u="sng" kern="1200" dirty="0">
                          <a:solidFill>
                            <a:srgbClr val="FF0000"/>
                          </a:solidFill>
                          <a:effectLst/>
                          <a:latin typeface="ＭＳ 明朝" panose="02020609040205080304" pitchFamily="17" charset="-128"/>
                          <a:ea typeface="ＭＳ 明朝" panose="02020609040205080304" pitchFamily="17" charset="-128"/>
                          <a:cs typeface="+mn-cs"/>
                        </a:rPr>
                        <a:t>％）</a:t>
                      </a:r>
                      <a:r>
                        <a:rPr kumimoji="1" lang="ja-JP" altLang="ja-JP" sz="900" kern="1200" dirty="0">
                          <a:solidFill>
                            <a:schemeClr val="dk1"/>
                          </a:solidFill>
                          <a:effectLst/>
                          <a:latin typeface="ＭＳ 明朝" panose="02020609040205080304" pitchFamily="17" charset="-128"/>
                          <a:ea typeface="ＭＳ 明朝" panose="02020609040205080304" pitchFamily="17" charset="-128"/>
                          <a:cs typeface="+mn-cs"/>
                        </a:rPr>
                        <a:t>、</a:t>
                      </a:r>
                      <a:r>
                        <a:rPr kumimoji="1" lang="en-US" altLang="ja-JP" sz="900" kern="1200" dirty="0">
                          <a:solidFill>
                            <a:schemeClr val="dk1"/>
                          </a:solidFill>
                          <a:effectLst/>
                          <a:latin typeface="ＭＳ 明朝" panose="02020609040205080304" pitchFamily="17" charset="-128"/>
                          <a:ea typeface="ＭＳ 明朝" panose="02020609040205080304" pitchFamily="17" charset="-128"/>
                          <a:cs typeface="+mn-cs"/>
                        </a:rPr>
                        <a:t>65</a:t>
                      </a:r>
                      <a:r>
                        <a:rPr kumimoji="1" lang="ja-JP" altLang="ja-JP" sz="900" kern="1200" dirty="0">
                          <a:solidFill>
                            <a:schemeClr val="dk1"/>
                          </a:solidFill>
                          <a:effectLst/>
                          <a:latin typeface="ＭＳ 明朝" panose="02020609040205080304" pitchFamily="17" charset="-128"/>
                          <a:ea typeface="ＭＳ 明朝" panose="02020609040205080304" pitchFamily="17" charset="-128"/>
                          <a:cs typeface="+mn-cs"/>
                        </a:rPr>
                        <a:t>歳以上が約</a:t>
                      </a:r>
                      <a:r>
                        <a:rPr kumimoji="1" lang="en-US" altLang="ja-JP" sz="900" u="sng" kern="1200" dirty="0">
                          <a:solidFill>
                            <a:srgbClr val="FF0000"/>
                          </a:solidFill>
                          <a:effectLst/>
                          <a:latin typeface="ＭＳ 明朝" panose="02020609040205080304" pitchFamily="17" charset="-128"/>
                          <a:ea typeface="ＭＳ 明朝" panose="02020609040205080304" pitchFamily="17" charset="-128"/>
                          <a:cs typeface="+mn-cs"/>
                        </a:rPr>
                        <a:t>4,367</a:t>
                      </a:r>
                      <a:r>
                        <a:rPr kumimoji="1" lang="ja-JP" altLang="ja-JP" sz="900" u="sng" kern="1200" dirty="0">
                          <a:solidFill>
                            <a:srgbClr val="FF0000"/>
                          </a:solidFill>
                          <a:effectLst/>
                          <a:latin typeface="ＭＳ 明朝" panose="02020609040205080304" pitchFamily="17" charset="-128"/>
                          <a:ea typeface="ＭＳ 明朝" panose="02020609040205080304" pitchFamily="17" charset="-128"/>
                          <a:cs typeface="+mn-cs"/>
                        </a:rPr>
                        <a:t>億５千万円（</a:t>
                      </a:r>
                      <a:r>
                        <a:rPr kumimoji="1" lang="en-US" altLang="ja-JP" sz="900" u="sng" kern="1200" dirty="0">
                          <a:solidFill>
                            <a:srgbClr val="FF0000"/>
                          </a:solidFill>
                          <a:effectLst/>
                          <a:latin typeface="ＭＳ 明朝" panose="02020609040205080304" pitchFamily="17" charset="-128"/>
                          <a:ea typeface="ＭＳ 明朝" panose="02020609040205080304" pitchFamily="17" charset="-128"/>
                          <a:cs typeface="+mn-cs"/>
                        </a:rPr>
                        <a:t>59.8</a:t>
                      </a:r>
                      <a:r>
                        <a:rPr kumimoji="1" lang="ja-JP" altLang="ja-JP" sz="900" u="sng" kern="1200" dirty="0">
                          <a:solidFill>
                            <a:srgbClr val="FF0000"/>
                          </a:solidFill>
                          <a:effectLst/>
                          <a:latin typeface="ＭＳ 明朝" panose="02020609040205080304" pitchFamily="17" charset="-128"/>
                          <a:ea typeface="ＭＳ 明朝" panose="02020609040205080304" pitchFamily="17" charset="-128"/>
                          <a:cs typeface="+mn-cs"/>
                        </a:rPr>
                        <a:t>％）</a:t>
                      </a:r>
                      <a:r>
                        <a:rPr kumimoji="1" lang="ja-JP" altLang="ja-JP" sz="900" kern="1200" dirty="0">
                          <a:solidFill>
                            <a:schemeClr val="dk1"/>
                          </a:solidFill>
                          <a:effectLst/>
                          <a:latin typeface="ＭＳ 明朝" panose="02020609040205080304" pitchFamily="17" charset="-128"/>
                          <a:ea typeface="ＭＳ 明朝" panose="02020609040205080304" pitchFamily="17" charset="-128"/>
                          <a:cs typeface="+mn-cs"/>
                        </a:rPr>
                        <a:t>となっている（表４、図４）。また、図５のとおり、</a:t>
                      </a:r>
                      <a:r>
                        <a:rPr kumimoji="1" lang="en-US" altLang="ja-JP" sz="900" kern="1200" dirty="0">
                          <a:solidFill>
                            <a:schemeClr val="dk1"/>
                          </a:solidFill>
                          <a:effectLst/>
                          <a:latin typeface="ＭＳ 明朝" panose="02020609040205080304" pitchFamily="17" charset="-128"/>
                          <a:ea typeface="ＭＳ 明朝" panose="02020609040205080304" pitchFamily="17" charset="-128"/>
                          <a:cs typeface="+mn-cs"/>
                        </a:rPr>
                        <a:t>65</a:t>
                      </a:r>
                      <a:r>
                        <a:rPr kumimoji="1" lang="ja-JP" altLang="ja-JP" sz="900" kern="1200" dirty="0">
                          <a:solidFill>
                            <a:schemeClr val="dk1"/>
                          </a:solidFill>
                          <a:effectLst/>
                          <a:latin typeface="ＭＳ 明朝" panose="02020609040205080304" pitchFamily="17" charset="-128"/>
                          <a:ea typeface="ＭＳ 明朝" panose="02020609040205080304" pitchFamily="17" charset="-128"/>
                          <a:cs typeface="+mn-cs"/>
                        </a:rPr>
                        <a:t>歳以上の医療費は、</a:t>
                      </a:r>
                      <a:r>
                        <a:rPr kumimoji="1" lang="ja-JP" altLang="ja-JP" sz="900" u="sng" kern="1200" dirty="0">
                          <a:solidFill>
                            <a:srgbClr val="FF0000"/>
                          </a:solidFill>
                          <a:effectLst/>
                          <a:latin typeface="ＭＳ 明朝" panose="02020609040205080304" pitchFamily="17" charset="-128"/>
                          <a:ea typeface="ＭＳ 明朝" panose="02020609040205080304" pitchFamily="17" charset="-128"/>
                          <a:cs typeface="+mn-cs"/>
                        </a:rPr>
                        <a:t>医療費総額（図３）の傾向と同様に、令和３年度は令和２年度に比べ増加したものの、令和元年度と比較すると減少しており、全体の傾向としては平成</a:t>
                      </a:r>
                      <a:r>
                        <a:rPr kumimoji="1" lang="en-US" altLang="ja-JP" sz="900" u="sng" kern="1200" dirty="0">
                          <a:solidFill>
                            <a:srgbClr val="FF0000"/>
                          </a:solidFill>
                          <a:effectLst/>
                          <a:latin typeface="ＭＳ 明朝" panose="02020609040205080304" pitchFamily="17" charset="-128"/>
                          <a:ea typeface="ＭＳ 明朝" panose="02020609040205080304" pitchFamily="17" charset="-128"/>
                          <a:cs typeface="+mn-cs"/>
                        </a:rPr>
                        <a:t>28</a:t>
                      </a:r>
                      <a:r>
                        <a:rPr kumimoji="1" lang="ja-JP" altLang="ja-JP" sz="900" u="sng" kern="1200" dirty="0">
                          <a:solidFill>
                            <a:srgbClr val="FF0000"/>
                          </a:solidFill>
                          <a:effectLst/>
                          <a:latin typeface="ＭＳ 明朝" panose="02020609040205080304" pitchFamily="17" charset="-128"/>
                          <a:ea typeface="ＭＳ 明朝" panose="02020609040205080304" pitchFamily="17" charset="-128"/>
                          <a:cs typeface="+mn-cs"/>
                        </a:rPr>
                        <a:t>年度以降、減少が続いている。</a:t>
                      </a:r>
                      <a:endParaRPr kumimoji="1" lang="ja-JP" altLang="ja-JP" sz="900" kern="1200" dirty="0">
                        <a:solidFill>
                          <a:srgbClr val="FF0000"/>
                        </a:solidFill>
                        <a:effectLst/>
                        <a:latin typeface="ＭＳ 明朝" panose="02020609040205080304" pitchFamily="17" charset="-128"/>
                        <a:ea typeface="ＭＳ 明朝" panose="02020609040205080304" pitchFamily="17" charset="-128"/>
                        <a:cs typeface="+mn-cs"/>
                      </a:endParaRPr>
                    </a:p>
                    <a:p>
                      <a:pPr marL="179388" indent="-179388"/>
                      <a:r>
                        <a:rPr kumimoji="1" lang="ja-JP" altLang="en-US" sz="900" kern="1200" dirty="0">
                          <a:solidFill>
                            <a:schemeClr val="dk1"/>
                          </a:solidFill>
                          <a:effectLst/>
                          <a:latin typeface="ＭＳ 明朝" panose="02020609040205080304" pitchFamily="17" charset="-128"/>
                          <a:ea typeface="ＭＳ 明朝" panose="02020609040205080304" pitchFamily="17" charset="-128"/>
                          <a:cs typeface="+mn-cs"/>
                        </a:rPr>
                        <a:t>　　　</a:t>
                      </a:r>
                      <a:r>
                        <a:rPr kumimoji="1" lang="ja-JP" altLang="ja-JP" sz="900" kern="1200" dirty="0">
                          <a:solidFill>
                            <a:schemeClr val="dk1"/>
                          </a:solidFill>
                          <a:effectLst/>
                          <a:latin typeface="ＭＳ 明朝" panose="02020609040205080304" pitchFamily="17" charset="-128"/>
                          <a:ea typeface="ＭＳ 明朝" panose="02020609040205080304" pitchFamily="17" charset="-128"/>
                          <a:cs typeface="+mn-cs"/>
                        </a:rPr>
                        <a:t>５歳ごとの年齢階級別では、一人当たり医療費が最も低いのは</a:t>
                      </a:r>
                      <a:r>
                        <a:rPr kumimoji="1" lang="en-US" altLang="ja-JP" sz="900" u="none" kern="1200" dirty="0">
                          <a:solidFill>
                            <a:schemeClr val="tx1"/>
                          </a:solidFill>
                          <a:effectLst/>
                          <a:latin typeface="ＭＳ 明朝" panose="02020609040205080304" pitchFamily="17" charset="-128"/>
                          <a:ea typeface="ＭＳ 明朝" panose="02020609040205080304" pitchFamily="17" charset="-128"/>
                          <a:cs typeface="+mn-cs"/>
                        </a:rPr>
                        <a:t>20</a:t>
                      </a:r>
                      <a:r>
                        <a:rPr kumimoji="1" lang="ja-JP" altLang="ja-JP" sz="900" u="none" kern="1200" dirty="0">
                          <a:solidFill>
                            <a:schemeClr val="tx1"/>
                          </a:solidFill>
                          <a:effectLst/>
                          <a:latin typeface="ＭＳ 明朝" panose="02020609040205080304" pitchFamily="17" charset="-128"/>
                          <a:ea typeface="ＭＳ 明朝" panose="02020609040205080304" pitchFamily="17" charset="-128"/>
                          <a:cs typeface="+mn-cs"/>
                        </a:rPr>
                        <a:t>～</a:t>
                      </a:r>
                      <a:r>
                        <a:rPr kumimoji="1" lang="en-US" altLang="ja-JP" sz="900" u="none" kern="1200" dirty="0">
                          <a:solidFill>
                            <a:schemeClr val="tx1"/>
                          </a:solidFill>
                          <a:effectLst/>
                          <a:latin typeface="ＭＳ 明朝" panose="02020609040205080304" pitchFamily="17" charset="-128"/>
                          <a:ea typeface="ＭＳ 明朝" panose="02020609040205080304" pitchFamily="17" charset="-128"/>
                          <a:cs typeface="+mn-cs"/>
                        </a:rPr>
                        <a:t>24</a:t>
                      </a:r>
                      <a:r>
                        <a:rPr kumimoji="1" lang="ja-JP" altLang="ja-JP" sz="900" u="sng" kern="1200" dirty="0">
                          <a:solidFill>
                            <a:schemeClr val="dk1"/>
                          </a:solidFill>
                          <a:effectLst/>
                          <a:latin typeface="ＭＳ 明朝" panose="02020609040205080304" pitchFamily="17" charset="-128"/>
                          <a:ea typeface="ＭＳ 明朝" panose="02020609040205080304" pitchFamily="17" charset="-128"/>
                          <a:cs typeface="+mn-cs"/>
                        </a:rPr>
                        <a:t>歳</a:t>
                      </a:r>
                      <a:r>
                        <a:rPr kumimoji="1" lang="ja-JP" altLang="ja-JP" sz="900" kern="1200" dirty="0">
                          <a:solidFill>
                            <a:schemeClr val="dk1"/>
                          </a:solidFill>
                          <a:effectLst/>
                          <a:latin typeface="ＭＳ 明朝" panose="02020609040205080304" pitchFamily="17" charset="-128"/>
                          <a:ea typeface="ＭＳ 明朝" panose="02020609040205080304" pitchFamily="17" charset="-128"/>
                          <a:cs typeface="+mn-cs"/>
                        </a:rPr>
                        <a:t>で</a:t>
                      </a:r>
                      <a:r>
                        <a:rPr kumimoji="1" lang="en-US" altLang="ja-JP" sz="900" u="sng" kern="1200" dirty="0">
                          <a:solidFill>
                            <a:srgbClr val="FF0000"/>
                          </a:solidFill>
                          <a:effectLst/>
                          <a:latin typeface="ＭＳ 明朝" panose="02020609040205080304" pitchFamily="17" charset="-128"/>
                          <a:ea typeface="ＭＳ 明朝" panose="02020609040205080304" pitchFamily="17" charset="-128"/>
                          <a:cs typeface="+mn-cs"/>
                        </a:rPr>
                        <a:t>103,569</a:t>
                      </a:r>
                      <a:r>
                        <a:rPr kumimoji="1" lang="ja-JP" altLang="ja-JP" sz="900" u="sng" kern="1200" dirty="0">
                          <a:solidFill>
                            <a:srgbClr val="FF0000"/>
                          </a:solidFill>
                          <a:effectLst/>
                          <a:latin typeface="ＭＳ 明朝" panose="02020609040205080304" pitchFamily="17" charset="-128"/>
                          <a:ea typeface="ＭＳ 明朝" panose="02020609040205080304" pitchFamily="17" charset="-128"/>
                          <a:cs typeface="+mn-cs"/>
                        </a:rPr>
                        <a:t>円</a:t>
                      </a:r>
                      <a:r>
                        <a:rPr kumimoji="1" lang="ja-JP" altLang="ja-JP" sz="900" kern="1200" dirty="0">
                          <a:solidFill>
                            <a:schemeClr val="dk1"/>
                          </a:solidFill>
                          <a:effectLst/>
                          <a:latin typeface="ＭＳ 明朝" panose="02020609040205080304" pitchFamily="17" charset="-128"/>
                          <a:ea typeface="ＭＳ 明朝" panose="02020609040205080304" pitchFamily="17" charset="-128"/>
                          <a:cs typeface="+mn-cs"/>
                        </a:rPr>
                        <a:t>、最も高いのは</a:t>
                      </a:r>
                      <a:r>
                        <a:rPr kumimoji="1" lang="en-US" altLang="ja-JP" sz="900" u="none" kern="1200" dirty="0">
                          <a:solidFill>
                            <a:schemeClr val="tx1"/>
                          </a:solidFill>
                          <a:effectLst/>
                          <a:latin typeface="ＭＳ 明朝" panose="02020609040205080304" pitchFamily="17" charset="-128"/>
                          <a:ea typeface="ＭＳ 明朝" panose="02020609040205080304" pitchFamily="17" charset="-128"/>
                          <a:cs typeface="+mn-cs"/>
                        </a:rPr>
                        <a:t>70</a:t>
                      </a:r>
                      <a:r>
                        <a:rPr kumimoji="1" lang="ja-JP" altLang="ja-JP" sz="900" u="none" kern="1200" dirty="0">
                          <a:solidFill>
                            <a:schemeClr val="tx1"/>
                          </a:solidFill>
                          <a:effectLst/>
                          <a:latin typeface="ＭＳ 明朝" panose="02020609040205080304" pitchFamily="17" charset="-128"/>
                          <a:ea typeface="ＭＳ 明朝" panose="02020609040205080304" pitchFamily="17" charset="-128"/>
                          <a:cs typeface="+mn-cs"/>
                        </a:rPr>
                        <a:t>～</a:t>
                      </a:r>
                      <a:r>
                        <a:rPr kumimoji="1" lang="en-US" altLang="ja-JP" sz="900" u="none" kern="1200" dirty="0">
                          <a:solidFill>
                            <a:schemeClr val="tx1"/>
                          </a:solidFill>
                          <a:effectLst/>
                          <a:latin typeface="ＭＳ 明朝" panose="02020609040205080304" pitchFamily="17" charset="-128"/>
                          <a:ea typeface="ＭＳ 明朝" panose="02020609040205080304" pitchFamily="17" charset="-128"/>
                          <a:cs typeface="+mn-cs"/>
                        </a:rPr>
                        <a:t>74</a:t>
                      </a:r>
                      <a:r>
                        <a:rPr kumimoji="1" lang="ja-JP" altLang="ja-JP" sz="900" u="none" kern="1200" dirty="0">
                          <a:solidFill>
                            <a:schemeClr val="tx1"/>
                          </a:solidFill>
                          <a:effectLst/>
                          <a:latin typeface="ＭＳ 明朝" panose="02020609040205080304" pitchFamily="17" charset="-128"/>
                          <a:ea typeface="ＭＳ 明朝" panose="02020609040205080304" pitchFamily="17" charset="-128"/>
                          <a:cs typeface="+mn-cs"/>
                        </a:rPr>
                        <a:t>歳</a:t>
                      </a:r>
                      <a:r>
                        <a:rPr kumimoji="1" lang="ja-JP" altLang="ja-JP" sz="900" kern="1200" dirty="0">
                          <a:solidFill>
                            <a:schemeClr val="dk1"/>
                          </a:solidFill>
                          <a:effectLst/>
                          <a:latin typeface="ＭＳ 明朝" panose="02020609040205080304" pitchFamily="17" charset="-128"/>
                          <a:ea typeface="ＭＳ 明朝" panose="02020609040205080304" pitchFamily="17" charset="-128"/>
                          <a:cs typeface="+mn-cs"/>
                        </a:rPr>
                        <a:t>で</a:t>
                      </a:r>
                      <a:r>
                        <a:rPr kumimoji="1" lang="en-US" altLang="ja-JP" sz="900" u="sng" kern="1200" dirty="0">
                          <a:solidFill>
                            <a:srgbClr val="FF0000"/>
                          </a:solidFill>
                          <a:effectLst/>
                          <a:latin typeface="ＭＳ 明朝" panose="02020609040205080304" pitchFamily="17" charset="-128"/>
                          <a:ea typeface="ＭＳ 明朝" panose="02020609040205080304" pitchFamily="17" charset="-128"/>
                          <a:cs typeface="+mn-cs"/>
                        </a:rPr>
                        <a:t>626,985</a:t>
                      </a:r>
                      <a:r>
                        <a:rPr kumimoji="1" lang="ja-JP" altLang="ja-JP" sz="900" u="sng" kern="1200" dirty="0">
                          <a:solidFill>
                            <a:srgbClr val="FF0000"/>
                          </a:solidFill>
                          <a:effectLst/>
                          <a:latin typeface="ＭＳ 明朝" panose="02020609040205080304" pitchFamily="17" charset="-128"/>
                          <a:ea typeface="ＭＳ 明朝" panose="02020609040205080304" pitchFamily="17" charset="-128"/>
                          <a:cs typeface="+mn-cs"/>
                        </a:rPr>
                        <a:t>円</a:t>
                      </a:r>
                      <a:r>
                        <a:rPr kumimoji="1" lang="ja-JP" altLang="ja-JP" sz="900" kern="1200" dirty="0">
                          <a:solidFill>
                            <a:schemeClr val="dk1"/>
                          </a:solidFill>
                          <a:effectLst/>
                          <a:latin typeface="ＭＳ 明朝" panose="02020609040205080304" pitchFamily="17" charset="-128"/>
                          <a:ea typeface="ＭＳ 明朝" panose="02020609040205080304" pitchFamily="17" charset="-128"/>
                          <a:cs typeface="+mn-cs"/>
                        </a:rPr>
                        <a:t>となっており、</a:t>
                      </a:r>
                      <a:r>
                        <a:rPr kumimoji="1" lang="ja-JP" altLang="ja-JP" sz="900" u="sng" kern="1200" dirty="0">
                          <a:solidFill>
                            <a:srgbClr val="FF0000"/>
                          </a:solidFill>
                          <a:effectLst/>
                          <a:latin typeface="ＭＳ 明朝" panose="02020609040205080304" pitchFamily="17" charset="-128"/>
                          <a:ea typeface="ＭＳ 明朝" panose="02020609040205080304" pitchFamily="17" charset="-128"/>
                          <a:cs typeface="+mn-cs"/>
                        </a:rPr>
                        <a:t>約</a:t>
                      </a:r>
                      <a:r>
                        <a:rPr kumimoji="1" lang="en-US" altLang="ja-JP" sz="900" u="sng" kern="1200" dirty="0">
                          <a:solidFill>
                            <a:srgbClr val="FF0000"/>
                          </a:solidFill>
                          <a:effectLst/>
                          <a:latin typeface="ＭＳ 明朝" panose="02020609040205080304" pitchFamily="17" charset="-128"/>
                          <a:ea typeface="ＭＳ 明朝" panose="02020609040205080304" pitchFamily="17" charset="-128"/>
                          <a:cs typeface="+mn-cs"/>
                        </a:rPr>
                        <a:t>6.1</a:t>
                      </a:r>
                      <a:r>
                        <a:rPr kumimoji="1" lang="ja-JP" altLang="ja-JP" sz="900" u="sng" kern="1200" dirty="0">
                          <a:solidFill>
                            <a:srgbClr val="FF0000"/>
                          </a:solidFill>
                          <a:effectLst/>
                          <a:latin typeface="ＭＳ 明朝" panose="02020609040205080304" pitchFamily="17" charset="-128"/>
                          <a:ea typeface="ＭＳ 明朝" panose="02020609040205080304" pitchFamily="17" charset="-128"/>
                          <a:cs typeface="+mn-cs"/>
                        </a:rPr>
                        <a:t>倍</a:t>
                      </a:r>
                      <a:r>
                        <a:rPr kumimoji="1" lang="ja-JP" altLang="ja-JP" sz="900" kern="1200" dirty="0">
                          <a:solidFill>
                            <a:schemeClr val="dk1"/>
                          </a:solidFill>
                          <a:effectLst/>
                          <a:latin typeface="ＭＳ 明朝" panose="02020609040205080304" pitchFamily="17" charset="-128"/>
                          <a:ea typeface="ＭＳ 明朝" panose="02020609040205080304" pitchFamily="17" charset="-128"/>
                          <a:cs typeface="+mn-cs"/>
                        </a:rPr>
                        <a:t>の格差が生じている（図６－２）。</a:t>
                      </a:r>
                      <a:endParaRPr kumimoji="1" lang="ja-JP" altLang="en-US" sz="900" strike="noStrike" dirty="0">
                        <a:latin typeface="ＭＳ 明朝" panose="02020609040205080304" pitchFamily="17" charset="-128"/>
                        <a:ea typeface="ＭＳ 明朝" panose="02020609040205080304" pitchFamily="17" charset="-128"/>
                      </a:endParaRPr>
                    </a:p>
                  </a:txBody>
                  <a:tcPr/>
                </a:tc>
                <a:tc>
                  <a:txBody>
                    <a:bodyPr/>
                    <a:lstStyle/>
                    <a:p>
                      <a:r>
                        <a:rPr kumimoji="1" lang="ja-JP" altLang="ja-JP" sz="900" kern="1200" dirty="0">
                          <a:solidFill>
                            <a:schemeClr val="dk1"/>
                          </a:solidFill>
                          <a:effectLst/>
                          <a:latin typeface="ＭＳ ゴシック" panose="020B0609070205080204" pitchFamily="49" charset="-128"/>
                          <a:ea typeface="ＭＳ ゴシック" panose="020B0609070205080204" pitchFamily="49" charset="-128"/>
                          <a:cs typeface="+mn-cs"/>
                        </a:rPr>
                        <a:t>（３）医療費の動向</a:t>
                      </a:r>
                    </a:p>
                    <a:p>
                      <a:pPr marL="179388" indent="-179388"/>
                      <a:r>
                        <a:rPr kumimoji="1" lang="ja-JP" altLang="en-US" sz="900" kern="1200" dirty="0">
                          <a:solidFill>
                            <a:schemeClr val="dk1"/>
                          </a:solidFill>
                          <a:effectLst/>
                          <a:latin typeface="ＭＳ 明朝" panose="02020609040205080304" pitchFamily="17" charset="-128"/>
                          <a:ea typeface="ＭＳ 明朝" panose="02020609040205080304" pitchFamily="17" charset="-128"/>
                          <a:cs typeface="+mn-cs"/>
                        </a:rPr>
                        <a:t>　　　</a:t>
                      </a:r>
                      <a:r>
                        <a:rPr kumimoji="1" lang="ja-JP" altLang="ja-JP" sz="900" kern="1200" dirty="0">
                          <a:solidFill>
                            <a:schemeClr val="dk1"/>
                          </a:solidFill>
                          <a:effectLst/>
                          <a:latin typeface="ＭＳ 明朝" panose="02020609040205080304" pitchFamily="17" charset="-128"/>
                          <a:ea typeface="ＭＳ 明朝" panose="02020609040205080304" pitchFamily="17" charset="-128"/>
                          <a:cs typeface="+mn-cs"/>
                        </a:rPr>
                        <a:t>図３のとおり、令和３年度の府内市町村国保における医療費総額は</a:t>
                      </a:r>
                      <a:r>
                        <a:rPr kumimoji="1" lang="ja-JP" altLang="ja-JP" sz="900" u="sng" kern="1200" dirty="0">
                          <a:solidFill>
                            <a:schemeClr val="tx1"/>
                          </a:solidFill>
                          <a:effectLst/>
                          <a:latin typeface="ＭＳ 明朝" panose="02020609040205080304" pitchFamily="17" charset="-128"/>
                          <a:ea typeface="ＭＳ 明朝" panose="02020609040205080304" pitchFamily="17" charset="-128"/>
                          <a:cs typeface="+mn-cs"/>
                        </a:rPr>
                        <a:t>約●億●千万円</a:t>
                      </a:r>
                      <a:r>
                        <a:rPr kumimoji="1" lang="ja-JP" altLang="ja-JP" sz="900" kern="1200" dirty="0">
                          <a:solidFill>
                            <a:schemeClr val="dk1"/>
                          </a:solidFill>
                          <a:effectLst/>
                          <a:latin typeface="ＭＳ 明朝" panose="02020609040205080304" pitchFamily="17" charset="-128"/>
                          <a:ea typeface="ＭＳ 明朝" panose="02020609040205080304" pitchFamily="17" charset="-128"/>
                          <a:cs typeface="+mn-cs"/>
                        </a:rPr>
                        <a:t>で、前年度と比較して、</a:t>
                      </a:r>
                      <a:r>
                        <a:rPr kumimoji="1" lang="ja-JP" altLang="ja-JP" sz="900" u="sng" kern="1200" dirty="0">
                          <a:solidFill>
                            <a:schemeClr val="dk1"/>
                          </a:solidFill>
                          <a:effectLst/>
                          <a:latin typeface="ＭＳ 明朝" panose="02020609040205080304" pitchFamily="17" charset="-128"/>
                          <a:ea typeface="ＭＳ 明朝" panose="02020609040205080304" pitchFamily="17" charset="-128"/>
                          <a:cs typeface="+mn-cs"/>
                        </a:rPr>
                        <a:t>約●億●千万円</a:t>
                      </a:r>
                      <a:r>
                        <a:rPr kumimoji="1" lang="ja-JP" altLang="ja-JP" sz="900" kern="1200" dirty="0">
                          <a:solidFill>
                            <a:schemeClr val="dk1"/>
                          </a:solidFill>
                          <a:effectLst/>
                          <a:latin typeface="ＭＳ 明朝" panose="02020609040205080304" pitchFamily="17" charset="-128"/>
                          <a:ea typeface="ＭＳ 明朝" panose="02020609040205080304" pitchFamily="17" charset="-128"/>
                          <a:cs typeface="+mn-cs"/>
                        </a:rPr>
                        <a:t>、</a:t>
                      </a:r>
                      <a:r>
                        <a:rPr kumimoji="1" lang="ja-JP" altLang="ja-JP" sz="900" u="sng" kern="1200" dirty="0">
                          <a:solidFill>
                            <a:schemeClr val="dk1"/>
                          </a:solidFill>
                          <a:effectLst/>
                          <a:latin typeface="ＭＳ 明朝" panose="02020609040205080304" pitchFamily="17" charset="-128"/>
                          <a:ea typeface="ＭＳ 明朝" panose="02020609040205080304" pitchFamily="17" charset="-128"/>
                          <a:cs typeface="+mn-cs"/>
                        </a:rPr>
                        <a:t>●％</a:t>
                      </a:r>
                      <a:r>
                        <a:rPr kumimoji="1" lang="ja-JP" altLang="ja-JP" sz="900" kern="1200" dirty="0">
                          <a:solidFill>
                            <a:schemeClr val="dk1"/>
                          </a:solidFill>
                          <a:effectLst/>
                          <a:latin typeface="ＭＳ 明朝" panose="02020609040205080304" pitchFamily="17" charset="-128"/>
                          <a:ea typeface="ＭＳ 明朝" panose="02020609040205080304" pitchFamily="17" charset="-128"/>
                          <a:cs typeface="+mn-cs"/>
                        </a:rPr>
                        <a:t>の</a:t>
                      </a:r>
                      <a:r>
                        <a:rPr kumimoji="1" lang="ja-JP" altLang="ja-JP" sz="900" u="sng" kern="1200" dirty="0">
                          <a:solidFill>
                            <a:schemeClr val="dk1"/>
                          </a:solidFill>
                          <a:effectLst/>
                          <a:latin typeface="ＭＳ 明朝" panose="02020609040205080304" pitchFamily="17" charset="-128"/>
                          <a:ea typeface="ＭＳ 明朝" panose="02020609040205080304" pitchFamily="17" charset="-128"/>
                          <a:cs typeface="+mn-cs"/>
                        </a:rPr>
                        <a:t>●●</a:t>
                      </a:r>
                      <a:r>
                        <a:rPr kumimoji="1" lang="ja-JP" altLang="ja-JP" sz="900" kern="1200" dirty="0">
                          <a:solidFill>
                            <a:schemeClr val="dk1"/>
                          </a:solidFill>
                          <a:effectLst/>
                          <a:latin typeface="ＭＳ 明朝" panose="02020609040205080304" pitchFamily="17" charset="-128"/>
                          <a:ea typeface="ＭＳ 明朝" panose="02020609040205080304" pitchFamily="17" charset="-128"/>
                          <a:cs typeface="+mn-cs"/>
                        </a:rPr>
                        <a:t>となった。また、一人当たり医療費は</a:t>
                      </a:r>
                      <a:r>
                        <a:rPr kumimoji="1" lang="ja-JP" altLang="ja-JP" sz="900" u="sng" kern="1200" dirty="0">
                          <a:solidFill>
                            <a:schemeClr val="dk1"/>
                          </a:solidFill>
                          <a:effectLst/>
                          <a:latin typeface="ＭＳ 明朝" panose="02020609040205080304" pitchFamily="17" charset="-128"/>
                          <a:ea typeface="ＭＳ 明朝" panose="02020609040205080304" pitchFamily="17" charset="-128"/>
                          <a:cs typeface="+mn-cs"/>
                        </a:rPr>
                        <a:t>約●万●千円</a:t>
                      </a:r>
                      <a:r>
                        <a:rPr kumimoji="1" lang="ja-JP" altLang="ja-JP" sz="900" kern="1200" dirty="0">
                          <a:solidFill>
                            <a:schemeClr val="dk1"/>
                          </a:solidFill>
                          <a:effectLst/>
                          <a:latin typeface="ＭＳ 明朝" panose="02020609040205080304" pitchFamily="17" charset="-128"/>
                          <a:ea typeface="ＭＳ 明朝" panose="02020609040205080304" pitchFamily="17" charset="-128"/>
                          <a:cs typeface="+mn-cs"/>
                        </a:rPr>
                        <a:t>で、前年度に比べ</a:t>
                      </a:r>
                      <a:r>
                        <a:rPr kumimoji="1" lang="ja-JP" altLang="ja-JP" sz="900" u="sng" kern="1200" dirty="0">
                          <a:solidFill>
                            <a:schemeClr val="dk1"/>
                          </a:solidFill>
                          <a:effectLst/>
                          <a:latin typeface="ＭＳ 明朝" panose="02020609040205080304" pitchFamily="17" charset="-128"/>
                          <a:ea typeface="ＭＳ 明朝" panose="02020609040205080304" pitchFamily="17" charset="-128"/>
                          <a:cs typeface="+mn-cs"/>
                        </a:rPr>
                        <a:t>約●千円</a:t>
                      </a:r>
                      <a:r>
                        <a:rPr kumimoji="1" lang="ja-JP" altLang="ja-JP" sz="900" kern="1200" dirty="0">
                          <a:solidFill>
                            <a:schemeClr val="dk1"/>
                          </a:solidFill>
                          <a:effectLst/>
                          <a:latin typeface="ＭＳ 明朝" panose="02020609040205080304" pitchFamily="17" charset="-128"/>
                          <a:ea typeface="ＭＳ 明朝" panose="02020609040205080304" pitchFamily="17" charset="-128"/>
                          <a:cs typeface="+mn-cs"/>
                        </a:rPr>
                        <a:t>、</a:t>
                      </a:r>
                      <a:r>
                        <a:rPr kumimoji="1" lang="ja-JP" altLang="ja-JP" sz="900" u="sng" kern="1200" dirty="0">
                          <a:solidFill>
                            <a:schemeClr val="dk1"/>
                          </a:solidFill>
                          <a:effectLst/>
                          <a:latin typeface="ＭＳ 明朝" panose="02020609040205080304" pitchFamily="17" charset="-128"/>
                          <a:ea typeface="ＭＳ 明朝" panose="02020609040205080304" pitchFamily="17" charset="-128"/>
                          <a:cs typeface="+mn-cs"/>
                        </a:rPr>
                        <a:t>●％●●</a:t>
                      </a:r>
                      <a:r>
                        <a:rPr kumimoji="1" lang="ja-JP" altLang="ja-JP" sz="900" kern="1200" dirty="0">
                          <a:solidFill>
                            <a:schemeClr val="dk1"/>
                          </a:solidFill>
                          <a:effectLst/>
                          <a:latin typeface="ＭＳ 明朝" panose="02020609040205080304" pitchFamily="17" charset="-128"/>
                          <a:ea typeface="ＭＳ 明朝" panose="02020609040205080304" pitchFamily="17" charset="-128"/>
                          <a:cs typeface="+mn-cs"/>
                        </a:rPr>
                        <a:t>した（図６－１）。</a:t>
                      </a:r>
                    </a:p>
                    <a:p>
                      <a:pPr marL="179388" indent="-179388"/>
                      <a:r>
                        <a:rPr kumimoji="1" lang="ja-JP" altLang="en-US" sz="900" kern="1200" dirty="0">
                          <a:solidFill>
                            <a:schemeClr val="dk1"/>
                          </a:solidFill>
                          <a:effectLst/>
                          <a:latin typeface="ＭＳ 明朝" panose="02020609040205080304" pitchFamily="17" charset="-128"/>
                          <a:ea typeface="ＭＳ 明朝" panose="02020609040205080304" pitchFamily="17" charset="-128"/>
                          <a:cs typeface="+mn-cs"/>
                        </a:rPr>
                        <a:t>　　　</a:t>
                      </a:r>
                      <a:r>
                        <a:rPr kumimoji="1" lang="ja-JP" altLang="ja-JP" sz="900" kern="1200" dirty="0">
                          <a:solidFill>
                            <a:schemeClr val="dk1"/>
                          </a:solidFill>
                          <a:effectLst/>
                          <a:latin typeface="ＭＳ 明朝" panose="02020609040205080304" pitchFamily="17" charset="-128"/>
                          <a:ea typeface="ＭＳ 明朝" panose="02020609040205080304" pitchFamily="17" charset="-128"/>
                          <a:cs typeface="+mn-cs"/>
                        </a:rPr>
                        <a:t>年齢階級別にみると、令和３年度は、</a:t>
                      </a:r>
                      <a:r>
                        <a:rPr kumimoji="1" lang="en-US" altLang="ja-JP" sz="900" kern="1200" dirty="0">
                          <a:solidFill>
                            <a:schemeClr val="dk1"/>
                          </a:solidFill>
                          <a:effectLst/>
                          <a:latin typeface="ＭＳ 明朝" panose="02020609040205080304" pitchFamily="17" charset="-128"/>
                          <a:ea typeface="ＭＳ 明朝" panose="02020609040205080304" pitchFamily="17" charset="-128"/>
                          <a:cs typeface="+mn-cs"/>
                        </a:rPr>
                        <a:t>65</a:t>
                      </a:r>
                      <a:r>
                        <a:rPr kumimoji="1" lang="ja-JP" altLang="ja-JP" sz="900" kern="1200" dirty="0">
                          <a:solidFill>
                            <a:schemeClr val="dk1"/>
                          </a:solidFill>
                          <a:effectLst/>
                          <a:latin typeface="ＭＳ 明朝" panose="02020609040205080304" pitchFamily="17" charset="-128"/>
                          <a:ea typeface="ＭＳ 明朝" panose="02020609040205080304" pitchFamily="17" charset="-128"/>
                          <a:cs typeface="+mn-cs"/>
                        </a:rPr>
                        <a:t>歳未満がおよそ</a:t>
                      </a:r>
                      <a:r>
                        <a:rPr kumimoji="1" lang="ja-JP" altLang="ja-JP" sz="900" u="sng" kern="1200" dirty="0">
                          <a:solidFill>
                            <a:schemeClr val="dk1"/>
                          </a:solidFill>
                          <a:effectLst/>
                          <a:latin typeface="ＭＳ 明朝" panose="02020609040205080304" pitchFamily="17" charset="-128"/>
                          <a:ea typeface="ＭＳ 明朝" panose="02020609040205080304" pitchFamily="17" charset="-128"/>
                          <a:cs typeface="+mn-cs"/>
                        </a:rPr>
                        <a:t>●億●千万円（●％）</a:t>
                      </a:r>
                      <a:r>
                        <a:rPr kumimoji="1" lang="ja-JP" altLang="ja-JP" sz="900" kern="1200" dirty="0">
                          <a:solidFill>
                            <a:schemeClr val="dk1"/>
                          </a:solidFill>
                          <a:effectLst/>
                          <a:latin typeface="ＭＳ 明朝" panose="02020609040205080304" pitchFamily="17" charset="-128"/>
                          <a:ea typeface="ＭＳ 明朝" panose="02020609040205080304" pitchFamily="17" charset="-128"/>
                          <a:cs typeface="+mn-cs"/>
                        </a:rPr>
                        <a:t>、</a:t>
                      </a:r>
                      <a:r>
                        <a:rPr kumimoji="1" lang="en-US" altLang="ja-JP" sz="900" kern="1200" dirty="0">
                          <a:solidFill>
                            <a:schemeClr val="dk1"/>
                          </a:solidFill>
                          <a:effectLst/>
                          <a:latin typeface="ＭＳ 明朝" panose="02020609040205080304" pitchFamily="17" charset="-128"/>
                          <a:ea typeface="ＭＳ 明朝" panose="02020609040205080304" pitchFamily="17" charset="-128"/>
                          <a:cs typeface="+mn-cs"/>
                        </a:rPr>
                        <a:t>65</a:t>
                      </a:r>
                      <a:r>
                        <a:rPr kumimoji="1" lang="ja-JP" altLang="ja-JP" sz="900" kern="1200" dirty="0">
                          <a:solidFill>
                            <a:schemeClr val="dk1"/>
                          </a:solidFill>
                          <a:effectLst/>
                          <a:latin typeface="ＭＳ 明朝" panose="02020609040205080304" pitchFamily="17" charset="-128"/>
                          <a:ea typeface="ＭＳ 明朝" panose="02020609040205080304" pitchFamily="17" charset="-128"/>
                          <a:cs typeface="+mn-cs"/>
                        </a:rPr>
                        <a:t>歳以上が</a:t>
                      </a:r>
                      <a:r>
                        <a:rPr kumimoji="1" lang="ja-JP" altLang="ja-JP" sz="900" u="sng" kern="1200" dirty="0">
                          <a:solidFill>
                            <a:schemeClr val="dk1"/>
                          </a:solidFill>
                          <a:effectLst/>
                          <a:latin typeface="ＭＳ 明朝" panose="02020609040205080304" pitchFamily="17" charset="-128"/>
                          <a:ea typeface="ＭＳ 明朝" panose="02020609040205080304" pitchFamily="17" charset="-128"/>
                          <a:cs typeface="+mn-cs"/>
                        </a:rPr>
                        <a:t>約●億●千万円（●％）</a:t>
                      </a:r>
                      <a:r>
                        <a:rPr kumimoji="1" lang="ja-JP" altLang="ja-JP" sz="900" kern="1200" dirty="0">
                          <a:solidFill>
                            <a:schemeClr val="dk1"/>
                          </a:solidFill>
                          <a:effectLst/>
                          <a:latin typeface="ＭＳ 明朝" panose="02020609040205080304" pitchFamily="17" charset="-128"/>
                          <a:ea typeface="ＭＳ 明朝" panose="02020609040205080304" pitchFamily="17" charset="-128"/>
                          <a:cs typeface="+mn-cs"/>
                        </a:rPr>
                        <a:t>となっている（表４、図４）。</a:t>
                      </a:r>
                      <a:r>
                        <a:rPr kumimoji="1" lang="ja-JP" altLang="en-US" sz="900" kern="1200" dirty="0">
                          <a:solidFill>
                            <a:schemeClr val="dk1"/>
                          </a:solidFill>
                          <a:effectLst/>
                          <a:latin typeface="ＭＳ 明朝" panose="02020609040205080304" pitchFamily="17" charset="-128"/>
                          <a:ea typeface="ＭＳ 明朝" panose="02020609040205080304" pitchFamily="17" charset="-128"/>
                          <a:cs typeface="+mn-cs"/>
                        </a:rPr>
                        <a:t>　　　</a:t>
                      </a:r>
                      <a:r>
                        <a:rPr kumimoji="1" lang="ja-JP" altLang="ja-JP" sz="900" kern="1200" dirty="0">
                          <a:solidFill>
                            <a:schemeClr val="dk1"/>
                          </a:solidFill>
                          <a:effectLst/>
                          <a:latin typeface="ＭＳ 明朝" panose="02020609040205080304" pitchFamily="17" charset="-128"/>
                          <a:ea typeface="ＭＳ 明朝" panose="02020609040205080304" pitchFamily="17" charset="-128"/>
                          <a:cs typeface="+mn-cs"/>
                        </a:rPr>
                        <a:t>また、図５のとおり、</a:t>
                      </a:r>
                      <a:r>
                        <a:rPr kumimoji="1" lang="en-US" altLang="ja-JP" sz="900" kern="1200" dirty="0">
                          <a:solidFill>
                            <a:schemeClr val="dk1"/>
                          </a:solidFill>
                          <a:effectLst/>
                          <a:latin typeface="ＭＳ 明朝" panose="02020609040205080304" pitchFamily="17" charset="-128"/>
                          <a:ea typeface="ＭＳ 明朝" panose="02020609040205080304" pitchFamily="17" charset="-128"/>
                          <a:cs typeface="+mn-cs"/>
                        </a:rPr>
                        <a:t>65</a:t>
                      </a:r>
                      <a:r>
                        <a:rPr kumimoji="1" lang="ja-JP" altLang="ja-JP" sz="900" kern="1200" dirty="0">
                          <a:solidFill>
                            <a:schemeClr val="dk1"/>
                          </a:solidFill>
                          <a:effectLst/>
                          <a:latin typeface="ＭＳ 明朝" panose="02020609040205080304" pitchFamily="17" charset="-128"/>
                          <a:ea typeface="ＭＳ 明朝" panose="02020609040205080304" pitchFamily="17" charset="-128"/>
                          <a:cs typeface="+mn-cs"/>
                        </a:rPr>
                        <a:t>歳以上の医療費は、平成</a:t>
                      </a:r>
                      <a:r>
                        <a:rPr kumimoji="1" lang="en-US" altLang="ja-JP" sz="900" kern="1200" dirty="0">
                          <a:solidFill>
                            <a:schemeClr val="dk1"/>
                          </a:solidFill>
                          <a:effectLst/>
                          <a:latin typeface="ＭＳ 明朝" panose="02020609040205080304" pitchFamily="17" charset="-128"/>
                          <a:ea typeface="ＭＳ 明朝" panose="02020609040205080304" pitchFamily="17" charset="-128"/>
                          <a:cs typeface="+mn-cs"/>
                        </a:rPr>
                        <a:t>27</a:t>
                      </a:r>
                      <a:r>
                        <a:rPr kumimoji="1" lang="ja-JP" altLang="ja-JP" sz="900" kern="1200" dirty="0">
                          <a:solidFill>
                            <a:schemeClr val="dk1"/>
                          </a:solidFill>
                          <a:effectLst/>
                          <a:latin typeface="ＭＳ 明朝" panose="02020609040205080304" pitchFamily="17" charset="-128"/>
                          <a:ea typeface="ＭＳ 明朝" panose="02020609040205080304" pitchFamily="17" charset="-128"/>
                          <a:cs typeface="+mn-cs"/>
                        </a:rPr>
                        <a:t>年度までは上昇していたが、平成</a:t>
                      </a:r>
                      <a:r>
                        <a:rPr kumimoji="1" lang="en-US" altLang="ja-JP" sz="900" kern="1200" dirty="0">
                          <a:solidFill>
                            <a:schemeClr val="dk1"/>
                          </a:solidFill>
                          <a:effectLst/>
                          <a:latin typeface="ＭＳ 明朝" panose="02020609040205080304" pitchFamily="17" charset="-128"/>
                          <a:ea typeface="ＭＳ 明朝" panose="02020609040205080304" pitchFamily="17" charset="-128"/>
                          <a:cs typeface="+mn-cs"/>
                        </a:rPr>
                        <a:t>28</a:t>
                      </a:r>
                      <a:r>
                        <a:rPr kumimoji="1" lang="ja-JP" altLang="ja-JP" sz="900" kern="1200" dirty="0">
                          <a:solidFill>
                            <a:schemeClr val="dk1"/>
                          </a:solidFill>
                          <a:effectLst/>
                          <a:latin typeface="ＭＳ 明朝" panose="02020609040205080304" pitchFamily="17" charset="-128"/>
                          <a:ea typeface="ＭＳ 明朝" panose="02020609040205080304" pitchFamily="17" charset="-128"/>
                          <a:cs typeface="+mn-cs"/>
                        </a:rPr>
                        <a:t>年度からは被保険者数の推移と同様に減少に転じている。</a:t>
                      </a:r>
                    </a:p>
                    <a:p>
                      <a:pPr marL="179388" indent="-179388"/>
                      <a:r>
                        <a:rPr kumimoji="1" lang="ja-JP" altLang="en-US" sz="900" kern="1200" dirty="0">
                          <a:solidFill>
                            <a:schemeClr val="dk1"/>
                          </a:solidFill>
                          <a:effectLst/>
                          <a:latin typeface="ＭＳ 明朝" panose="02020609040205080304" pitchFamily="17" charset="-128"/>
                          <a:ea typeface="ＭＳ 明朝" panose="02020609040205080304" pitchFamily="17" charset="-128"/>
                          <a:cs typeface="+mn-cs"/>
                        </a:rPr>
                        <a:t>　　　</a:t>
                      </a:r>
                      <a:r>
                        <a:rPr kumimoji="1" lang="ja-JP" altLang="ja-JP" sz="900" kern="1200" dirty="0">
                          <a:solidFill>
                            <a:schemeClr val="dk1"/>
                          </a:solidFill>
                          <a:effectLst/>
                          <a:latin typeface="ＭＳ 明朝" panose="02020609040205080304" pitchFamily="17" charset="-128"/>
                          <a:ea typeface="ＭＳ 明朝" panose="02020609040205080304" pitchFamily="17" charset="-128"/>
                          <a:cs typeface="+mn-cs"/>
                        </a:rPr>
                        <a:t>５歳ごとの年齢階級別では、一人当たり医療費が最も低いのは</a:t>
                      </a:r>
                      <a:r>
                        <a:rPr kumimoji="1" lang="en-US" altLang="ja-JP" sz="900" kern="1200" dirty="0">
                          <a:solidFill>
                            <a:schemeClr val="dk1"/>
                          </a:solidFill>
                          <a:effectLst/>
                          <a:latin typeface="ＭＳ 明朝" panose="02020609040205080304" pitchFamily="17" charset="-128"/>
                          <a:ea typeface="ＭＳ 明朝" panose="02020609040205080304" pitchFamily="17" charset="-128"/>
                          <a:cs typeface="+mn-cs"/>
                        </a:rPr>
                        <a:t>20</a:t>
                      </a:r>
                      <a:r>
                        <a:rPr kumimoji="1" lang="ja-JP" altLang="ja-JP" sz="900" kern="1200" dirty="0">
                          <a:solidFill>
                            <a:schemeClr val="dk1"/>
                          </a:solidFill>
                          <a:effectLst/>
                          <a:latin typeface="ＭＳ 明朝" panose="02020609040205080304" pitchFamily="17" charset="-128"/>
                          <a:ea typeface="ＭＳ 明朝" panose="02020609040205080304" pitchFamily="17" charset="-128"/>
                          <a:cs typeface="+mn-cs"/>
                        </a:rPr>
                        <a:t>～</a:t>
                      </a:r>
                      <a:r>
                        <a:rPr kumimoji="1" lang="en-US" altLang="ja-JP" sz="900" kern="1200" dirty="0">
                          <a:solidFill>
                            <a:schemeClr val="dk1"/>
                          </a:solidFill>
                          <a:effectLst/>
                          <a:latin typeface="ＭＳ 明朝" panose="02020609040205080304" pitchFamily="17" charset="-128"/>
                          <a:ea typeface="ＭＳ 明朝" panose="02020609040205080304" pitchFamily="17" charset="-128"/>
                          <a:cs typeface="+mn-cs"/>
                        </a:rPr>
                        <a:t>24</a:t>
                      </a:r>
                      <a:r>
                        <a:rPr kumimoji="1" lang="ja-JP" altLang="ja-JP" sz="900" kern="1200" dirty="0">
                          <a:solidFill>
                            <a:schemeClr val="dk1"/>
                          </a:solidFill>
                          <a:effectLst/>
                          <a:latin typeface="ＭＳ 明朝" panose="02020609040205080304" pitchFamily="17" charset="-128"/>
                          <a:ea typeface="ＭＳ 明朝" panose="02020609040205080304" pitchFamily="17" charset="-128"/>
                          <a:cs typeface="+mn-cs"/>
                        </a:rPr>
                        <a:t>歳で</a:t>
                      </a:r>
                      <a:r>
                        <a:rPr kumimoji="1" lang="ja-JP" altLang="ja-JP" sz="900" u="sng" kern="1200" dirty="0">
                          <a:solidFill>
                            <a:schemeClr val="dk1"/>
                          </a:solidFill>
                          <a:effectLst/>
                          <a:latin typeface="ＭＳ 明朝" panose="02020609040205080304" pitchFamily="17" charset="-128"/>
                          <a:ea typeface="ＭＳ 明朝" panose="02020609040205080304" pitchFamily="17" charset="-128"/>
                          <a:cs typeface="+mn-cs"/>
                        </a:rPr>
                        <a:t>●円</a:t>
                      </a:r>
                      <a:r>
                        <a:rPr kumimoji="1" lang="ja-JP" altLang="ja-JP" sz="900" kern="1200" dirty="0">
                          <a:solidFill>
                            <a:schemeClr val="dk1"/>
                          </a:solidFill>
                          <a:effectLst/>
                          <a:latin typeface="ＭＳ 明朝" panose="02020609040205080304" pitchFamily="17" charset="-128"/>
                          <a:ea typeface="ＭＳ 明朝" panose="02020609040205080304" pitchFamily="17" charset="-128"/>
                          <a:cs typeface="+mn-cs"/>
                        </a:rPr>
                        <a:t>、最も高いのは</a:t>
                      </a:r>
                      <a:r>
                        <a:rPr kumimoji="1" lang="en-US" altLang="ja-JP" sz="900" kern="1200" dirty="0">
                          <a:solidFill>
                            <a:schemeClr val="dk1"/>
                          </a:solidFill>
                          <a:effectLst/>
                          <a:latin typeface="ＭＳ 明朝" panose="02020609040205080304" pitchFamily="17" charset="-128"/>
                          <a:ea typeface="ＭＳ 明朝" panose="02020609040205080304" pitchFamily="17" charset="-128"/>
                          <a:cs typeface="+mn-cs"/>
                        </a:rPr>
                        <a:t>70</a:t>
                      </a:r>
                      <a:r>
                        <a:rPr kumimoji="1" lang="ja-JP" altLang="ja-JP" sz="900" kern="1200" dirty="0">
                          <a:solidFill>
                            <a:schemeClr val="dk1"/>
                          </a:solidFill>
                          <a:effectLst/>
                          <a:latin typeface="ＭＳ 明朝" panose="02020609040205080304" pitchFamily="17" charset="-128"/>
                          <a:ea typeface="ＭＳ 明朝" panose="02020609040205080304" pitchFamily="17" charset="-128"/>
                          <a:cs typeface="+mn-cs"/>
                        </a:rPr>
                        <a:t>～</a:t>
                      </a:r>
                      <a:r>
                        <a:rPr kumimoji="1" lang="en-US" altLang="ja-JP" sz="900" kern="1200" dirty="0">
                          <a:solidFill>
                            <a:schemeClr val="dk1"/>
                          </a:solidFill>
                          <a:effectLst/>
                          <a:latin typeface="ＭＳ 明朝" panose="02020609040205080304" pitchFamily="17" charset="-128"/>
                          <a:ea typeface="ＭＳ 明朝" panose="02020609040205080304" pitchFamily="17" charset="-128"/>
                          <a:cs typeface="+mn-cs"/>
                        </a:rPr>
                        <a:t>74</a:t>
                      </a:r>
                      <a:r>
                        <a:rPr kumimoji="1" lang="ja-JP" altLang="ja-JP" sz="900" kern="1200" dirty="0">
                          <a:solidFill>
                            <a:schemeClr val="dk1"/>
                          </a:solidFill>
                          <a:effectLst/>
                          <a:latin typeface="ＭＳ 明朝" panose="02020609040205080304" pitchFamily="17" charset="-128"/>
                          <a:ea typeface="ＭＳ 明朝" panose="02020609040205080304" pitchFamily="17" charset="-128"/>
                          <a:cs typeface="+mn-cs"/>
                        </a:rPr>
                        <a:t>歳で</a:t>
                      </a:r>
                      <a:r>
                        <a:rPr kumimoji="1" lang="ja-JP" altLang="ja-JP" sz="900" u="sng" kern="1200" dirty="0">
                          <a:solidFill>
                            <a:schemeClr val="dk1"/>
                          </a:solidFill>
                          <a:effectLst/>
                          <a:latin typeface="ＭＳ 明朝" panose="02020609040205080304" pitchFamily="17" charset="-128"/>
                          <a:ea typeface="ＭＳ 明朝" panose="02020609040205080304" pitchFamily="17" charset="-128"/>
                          <a:cs typeface="+mn-cs"/>
                        </a:rPr>
                        <a:t>●円</a:t>
                      </a:r>
                      <a:r>
                        <a:rPr kumimoji="1" lang="ja-JP" altLang="ja-JP" sz="900" kern="1200" dirty="0">
                          <a:solidFill>
                            <a:schemeClr val="dk1"/>
                          </a:solidFill>
                          <a:effectLst/>
                          <a:latin typeface="ＭＳ 明朝" panose="02020609040205080304" pitchFamily="17" charset="-128"/>
                          <a:ea typeface="ＭＳ 明朝" panose="02020609040205080304" pitchFamily="17" charset="-128"/>
                          <a:cs typeface="+mn-cs"/>
                        </a:rPr>
                        <a:t>となっており、</a:t>
                      </a:r>
                      <a:r>
                        <a:rPr kumimoji="1" lang="ja-JP" altLang="ja-JP" sz="900" u="sng" kern="1200" dirty="0">
                          <a:solidFill>
                            <a:schemeClr val="dk1"/>
                          </a:solidFill>
                          <a:effectLst/>
                          <a:latin typeface="ＭＳ 明朝" panose="02020609040205080304" pitchFamily="17" charset="-128"/>
                          <a:ea typeface="ＭＳ 明朝" panose="02020609040205080304" pitchFamily="17" charset="-128"/>
                          <a:cs typeface="+mn-cs"/>
                        </a:rPr>
                        <a:t>約●倍</a:t>
                      </a:r>
                      <a:r>
                        <a:rPr kumimoji="1" lang="ja-JP" altLang="ja-JP" sz="900" kern="1200" dirty="0">
                          <a:solidFill>
                            <a:schemeClr val="dk1"/>
                          </a:solidFill>
                          <a:effectLst/>
                          <a:latin typeface="ＭＳ 明朝" panose="02020609040205080304" pitchFamily="17" charset="-128"/>
                          <a:ea typeface="ＭＳ 明朝" panose="02020609040205080304" pitchFamily="17" charset="-128"/>
                          <a:cs typeface="+mn-cs"/>
                        </a:rPr>
                        <a:t>の格差が生じている（図６－２）。</a:t>
                      </a:r>
                      <a:endParaRPr kumimoji="1" lang="en-US" altLang="ja-JP" sz="900" strike="noStrike" dirty="0">
                        <a:latin typeface="ＭＳ 明朝" panose="02020609040205080304" pitchFamily="17" charset="-128"/>
                        <a:ea typeface="ＭＳ 明朝" panose="02020609040205080304" pitchFamily="17" charset="-128"/>
                      </a:endParaRPr>
                    </a:p>
                  </a:txBody>
                  <a:tcPr/>
                </a:tc>
                <a:tc>
                  <a:txBody>
                    <a:bodyPr/>
                    <a:lstStyle/>
                    <a:p>
                      <a:pPr marL="0" indent="0"/>
                      <a:r>
                        <a:rPr kumimoji="1" lang="ja-JP" altLang="en-US" sz="900" strike="noStrike" dirty="0">
                          <a:latin typeface="ＭＳ 明朝" panose="02020609040205080304" pitchFamily="17" charset="-128"/>
                          <a:ea typeface="ＭＳ 明朝" panose="02020609040205080304" pitchFamily="17" charset="-128"/>
                        </a:rPr>
                        <a:t>医療費総額等の更新による文面の変更。</a:t>
                      </a:r>
                      <a:endParaRPr kumimoji="1" lang="en-US" altLang="ja-JP" sz="900" strike="noStrike" dirty="0">
                        <a:latin typeface="ＭＳ 明朝" panose="02020609040205080304" pitchFamily="17" charset="-128"/>
                        <a:ea typeface="ＭＳ 明朝" panose="02020609040205080304" pitchFamily="17" charset="-128"/>
                      </a:endParaRPr>
                    </a:p>
                    <a:p>
                      <a:pPr marL="0" indent="0"/>
                      <a:r>
                        <a:rPr kumimoji="1" lang="ja-JP" altLang="en-US" sz="900" strike="noStrike" dirty="0">
                          <a:latin typeface="ＭＳ 明朝" panose="02020609040205080304" pitchFamily="17" charset="-128"/>
                          <a:ea typeface="ＭＳ 明朝" panose="02020609040205080304" pitchFamily="17" charset="-128"/>
                        </a:rPr>
                        <a:t>数値の更新を踏まえ図３、図４、図５、図６－１、図６－２及び表４を更新のうえ変更。</a:t>
                      </a:r>
                    </a:p>
                  </a:txBody>
                  <a:tcPr/>
                </a:tc>
                <a:extLst>
                  <a:ext uri="{0D108BD9-81ED-4DB2-BD59-A6C34878D82A}">
                    <a16:rowId xmlns:a16="http://schemas.microsoft.com/office/drawing/2014/main" val="3791342818"/>
                  </a:ext>
                </a:extLst>
              </a:tr>
              <a:tr h="370840">
                <a:tc>
                  <a:txBody>
                    <a:bodyPr/>
                    <a:lstStyle/>
                    <a:p>
                      <a:r>
                        <a:rPr kumimoji="1" lang="en-US" altLang="ja-JP" sz="900" dirty="0">
                          <a:latin typeface="ＭＳ 明朝" panose="02020609040205080304" pitchFamily="17" charset="-128"/>
                          <a:ea typeface="ＭＳ 明朝" panose="02020609040205080304" pitchFamily="17" charset="-128"/>
                        </a:rPr>
                        <a:t>8</a:t>
                      </a:r>
                      <a:endParaRPr kumimoji="1" lang="ja-JP" altLang="en-US" sz="900" dirty="0">
                        <a:latin typeface="ＭＳ 明朝" panose="02020609040205080304" pitchFamily="17" charset="-128"/>
                        <a:ea typeface="ＭＳ 明朝" panose="02020609040205080304" pitchFamily="17" charset="-128"/>
                      </a:endParaRPr>
                    </a:p>
                  </a:txBody>
                  <a:tcPr/>
                </a:tc>
                <a:tc>
                  <a:txBody>
                    <a:bodyPr/>
                    <a:lstStyle/>
                    <a:p>
                      <a:r>
                        <a:rPr kumimoji="1" lang="en-US" altLang="ja-JP" sz="900" dirty="0">
                          <a:latin typeface="ＭＳ 明朝" panose="02020609040205080304" pitchFamily="17" charset="-128"/>
                          <a:ea typeface="ＭＳ 明朝" panose="02020609040205080304" pitchFamily="17" charset="-128"/>
                        </a:rPr>
                        <a:t>P10</a:t>
                      </a:r>
                    </a:p>
                  </a:txBody>
                  <a:tcPr/>
                </a:tc>
                <a:tc>
                  <a:txBody>
                    <a:bodyPr/>
                    <a:lstStyle/>
                    <a:p>
                      <a:pPr marL="179388" marR="0" lvl="0" indent="-179388" algn="l" defTabSz="914377" rtl="0" eaLnBrk="1" fontAlgn="auto" latinLnBrk="0" hangingPunct="1">
                        <a:lnSpc>
                          <a:spcPct val="100000"/>
                        </a:lnSpc>
                        <a:spcBef>
                          <a:spcPts val="0"/>
                        </a:spcBef>
                        <a:spcAft>
                          <a:spcPts val="0"/>
                        </a:spcAft>
                        <a:buClrTx/>
                        <a:buSzTx/>
                        <a:buFontTx/>
                        <a:buNone/>
                        <a:tabLst/>
                        <a:defRPr/>
                      </a:pPr>
                      <a:r>
                        <a:rPr kumimoji="1" lang="ja-JP" altLang="ja-JP" sz="900" kern="1200" dirty="0">
                          <a:solidFill>
                            <a:schemeClr val="dk1"/>
                          </a:solidFill>
                          <a:effectLst/>
                          <a:latin typeface="ＭＳ ゴシック" panose="020B0609070205080204" pitchFamily="49" charset="-128"/>
                          <a:ea typeface="ＭＳ ゴシック" panose="020B0609070205080204" pitchFamily="49" charset="-128"/>
                          <a:cs typeface="+mn-cs"/>
                        </a:rPr>
                        <a:t>（４）将来の国民健康保険財政の見通し</a:t>
                      </a:r>
                      <a:endParaRPr kumimoji="1" lang="en-US" altLang="ja-JP" sz="900" kern="1200" dirty="0">
                        <a:solidFill>
                          <a:schemeClr val="dk1"/>
                        </a:solidFill>
                        <a:effectLst/>
                        <a:latin typeface="ＭＳ ゴシック" panose="020B0609070205080204" pitchFamily="49" charset="-128"/>
                        <a:ea typeface="ＭＳ ゴシック" panose="020B0609070205080204" pitchFamily="49" charset="-128"/>
                        <a:cs typeface="+mn-cs"/>
                      </a:endParaRPr>
                    </a:p>
                    <a:p>
                      <a:pPr marL="179388" marR="0" lvl="0" indent="-179388" algn="l" defTabSz="914377" rtl="0" eaLnBrk="1" fontAlgn="auto" latinLnBrk="0" hangingPunct="1">
                        <a:lnSpc>
                          <a:spcPct val="100000"/>
                        </a:lnSpc>
                        <a:spcBef>
                          <a:spcPts val="0"/>
                        </a:spcBef>
                        <a:spcAft>
                          <a:spcPts val="0"/>
                        </a:spcAft>
                        <a:buClrTx/>
                        <a:buSzTx/>
                        <a:buFontTx/>
                        <a:buNone/>
                        <a:tabLst/>
                        <a:defRPr/>
                      </a:pPr>
                      <a:endParaRPr kumimoji="1" lang="en-US" altLang="ja-JP" sz="900" kern="1200" dirty="0">
                        <a:solidFill>
                          <a:schemeClr val="dk1"/>
                        </a:solidFill>
                        <a:effectLst/>
                        <a:latin typeface="ＭＳ ゴシック" panose="020B0609070205080204" pitchFamily="49" charset="-128"/>
                        <a:ea typeface="ＭＳ ゴシック" panose="020B0609070205080204" pitchFamily="49" charset="-128"/>
                        <a:cs typeface="+mn-cs"/>
                      </a:endParaRPr>
                    </a:p>
                    <a:p>
                      <a:pPr marL="179388" marR="0" lvl="0" indent="-179388" algn="l" defTabSz="914377" rtl="0" eaLnBrk="1" fontAlgn="auto" latinLnBrk="0" hangingPunct="1">
                        <a:lnSpc>
                          <a:spcPct val="100000"/>
                        </a:lnSpc>
                        <a:spcBef>
                          <a:spcPts val="0"/>
                        </a:spcBef>
                        <a:spcAft>
                          <a:spcPts val="0"/>
                        </a:spcAft>
                        <a:buClrTx/>
                        <a:buSzTx/>
                        <a:buFontTx/>
                        <a:buNone/>
                        <a:tabLst/>
                        <a:defRPr/>
                      </a:pPr>
                      <a:endParaRPr kumimoji="1" lang="en-US" altLang="ja-JP" sz="900" kern="1200" dirty="0">
                        <a:solidFill>
                          <a:schemeClr val="dk1"/>
                        </a:solidFill>
                        <a:effectLst/>
                        <a:latin typeface="ＭＳ ゴシック" panose="020B0609070205080204" pitchFamily="49" charset="-128"/>
                        <a:ea typeface="ＭＳ ゴシック" panose="020B0609070205080204" pitchFamily="49" charset="-128"/>
                        <a:cs typeface="+mn-cs"/>
                      </a:endParaRPr>
                    </a:p>
                    <a:p>
                      <a:pPr marL="179388" marR="0" lvl="0" indent="-179388" algn="l" defTabSz="914377" rtl="0" eaLnBrk="1" fontAlgn="auto" latinLnBrk="0" hangingPunct="1">
                        <a:lnSpc>
                          <a:spcPct val="100000"/>
                        </a:lnSpc>
                        <a:spcBef>
                          <a:spcPts val="0"/>
                        </a:spcBef>
                        <a:spcAft>
                          <a:spcPts val="0"/>
                        </a:spcAft>
                        <a:buClrTx/>
                        <a:buSzTx/>
                        <a:buFontTx/>
                        <a:buNone/>
                        <a:tabLst/>
                        <a:defRPr/>
                      </a:pPr>
                      <a:endParaRPr kumimoji="1" lang="en-US" altLang="ja-JP" sz="900" kern="1200" dirty="0">
                        <a:solidFill>
                          <a:schemeClr val="dk1"/>
                        </a:solidFill>
                        <a:effectLst/>
                        <a:latin typeface="ＭＳ ゴシック" panose="020B0609070205080204" pitchFamily="49" charset="-128"/>
                        <a:ea typeface="ＭＳ ゴシック" panose="020B0609070205080204" pitchFamily="49" charset="-128"/>
                        <a:cs typeface="+mn-cs"/>
                      </a:endParaRPr>
                    </a:p>
                    <a:p>
                      <a:pPr marL="179388" marR="0" lvl="0" indent="-179388" algn="l" defTabSz="914377" rtl="0" eaLnBrk="1" fontAlgn="auto" latinLnBrk="0" hangingPunct="1">
                        <a:lnSpc>
                          <a:spcPct val="100000"/>
                        </a:lnSpc>
                        <a:spcBef>
                          <a:spcPts val="0"/>
                        </a:spcBef>
                        <a:spcAft>
                          <a:spcPts val="0"/>
                        </a:spcAft>
                        <a:buClrTx/>
                        <a:buSzTx/>
                        <a:buFontTx/>
                        <a:buNone/>
                        <a:tabLst/>
                        <a:defRPr/>
                      </a:pPr>
                      <a:endParaRPr kumimoji="1" lang="en-US" altLang="ja-JP" sz="900" kern="1200" dirty="0">
                        <a:solidFill>
                          <a:schemeClr val="dk1"/>
                        </a:solidFill>
                        <a:effectLst/>
                        <a:latin typeface="ＭＳ ゴシック" panose="020B0609070205080204" pitchFamily="49" charset="-128"/>
                        <a:ea typeface="ＭＳ ゴシック" panose="020B0609070205080204" pitchFamily="49" charset="-128"/>
                        <a:cs typeface="+mn-cs"/>
                      </a:endParaRPr>
                    </a:p>
                    <a:p>
                      <a:pPr marL="179388" marR="0" lvl="0" indent="-179388" algn="l" defTabSz="914377" rtl="0" eaLnBrk="1" fontAlgn="auto" latinLnBrk="0" hangingPunct="1">
                        <a:lnSpc>
                          <a:spcPct val="100000"/>
                        </a:lnSpc>
                        <a:spcBef>
                          <a:spcPts val="0"/>
                        </a:spcBef>
                        <a:spcAft>
                          <a:spcPts val="0"/>
                        </a:spcAft>
                        <a:buClrTx/>
                        <a:buSzTx/>
                        <a:buFontTx/>
                        <a:buNone/>
                        <a:tabLst/>
                        <a:defRPr/>
                      </a:pPr>
                      <a:endParaRPr kumimoji="1" lang="en-US" altLang="ja-JP" sz="900" kern="1200" dirty="0">
                        <a:solidFill>
                          <a:schemeClr val="dk1"/>
                        </a:solidFill>
                        <a:effectLst/>
                        <a:latin typeface="ＭＳ ゴシック" panose="020B0609070205080204" pitchFamily="49" charset="-128"/>
                        <a:ea typeface="ＭＳ ゴシック" panose="020B0609070205080204" pitchFamily="49" charset="-128"/>
                        <a:cs typeface="+mn-cs"/>
                      </a:endParaRPr>
                    </a:p>
                    <a:p>
                      <a:pPr marL="179388" marR="0" lvl="0" indent="-179388" algn="l" defTabSz="914377" rtl="0" eaLnBrk="1" fontAlgn="auto" latinLnBrk="0" hangingPunct="1">
                        <a:lnSpc>
                          <a:spcPct val="100000"/>
                        </a:lnSpc>
                        <a:spcBef>
                          <a:spcPts val="0"/>
                        </a:spcBef>
                        <a:spcAft>
                          <a:spcPts val="0"/>
                        </a:spcAft>
                        <a:buClrTx/>
                        <a:buSzTx/>
                        <a:buFontTx/>
                        <a:buNone/>
                        <a:tabLst/>
                        <a:defRPr/>
                      </a:pPr>
                      <a:endParaRPr kumimoji="1" lang="en-US" altLang="ja-JP" sz="900" kern="1200" dirty="0">
                        <a:solidFill>
                          <a:schemeClr val="dk1"/>
                        </a:solidFill>
                        <a:effectLst/>
                        <a:latin typeface="ＭＳ ゴシック" panose="020B0609070205080204" pitchFamily="49" charset="-128"/>
                        <a:ea typeface="ＭＳ ゴシック" panose="020B0609070205080204" pitchFamily="49" charset="-128"/>
                        <a:cs typeface="+mn-cs"/>
                      </a:endParaRPr>
                    </a:p>
                    <a:p>
                      <a:pPr marL="179388" marR="0" lvl="0" indent="-179388" algn="l" defTabSz="914377" rtl="0" eaLnBrk="1" fontAlgn="auto" latinLnBrk="0" hangingPunct="1">
                        <a:lnSpc>
                          <a:spcPct val="100000"/>
                        </a:lnSpc>
                        <a:spcBef>
                          <a:spcPts val="0"/>
                        </a:spcBef>
                        <a:spcAft>
                          <a:spcPts val="0"/>
                        </a:spcAft>
                        <a:buClrTx/>
                        <a:buSzTx/>
                        <a:buFontTx/>
                        <a:buNone/>
                        <a:tabLst/>
                        <a:defRPr/>
                      </a:pPr>
                      <a:endParaRPr kumimoji="1" lang="en-US" altLang="ja-JP" sz="900" kern="1200" dirty="0">
                        <a:solidFill>
                          <a:schemeClr val="dk1"/>
                        </a:solidFill>
                        <a:effectLst/>
                        <a:latin typeface="ＭＳ ゴシック" panose="020B0609070205080204" pitchFamily="49" charset="-128"/>
                        <a:ea typeface="ＭＳ ゴシック" panose="020B0609070205080204" pitchFamily="49" charset="-128"/>
                        <a:cs typeface="+mn-cs"/>
                      </a:endParaRPr>
                    </a:p>
                    <a:p>
                      <a:pPr marL="179388" marR="0" lvl="0" indent="-179388" algn="l" defTabSz="914377" rtl="0" eaLnBrk="1" fontAlgn="auto" latinLnBrk="0" hangingPunct="1">
                        <a:lnSpc>
                          <a:spcPct val="100000"/>
                        </a:lnSpc>
                        <a:spcBef>
                          <a:spcPts val="0"/>
                        </a:spcBef>
                        <a:spcAft>
                          <a:spcPts val="0"/>
                        </a:spcAft>
                        <a:buClrTx/>
                        <a:buSzTx/>
                        <a:buFontTx/>
                        <a:buNone/>
                        <a:tabLst/>
                        <a:defRPr/>
                      </a:pPr>
                      <a:endParaRPr kumimoji="1" lang="en-US" altLang="ja-JP" sz="900" kern="1200" dirty="0">
                        <a:solidFill>
                          <a:schemeClr val="dk1"/>
                        </a:solidFill>
                        <a:effectLst/>
                        <a:latin typeface="ＭＳ ゴシック" panose="020B0609070205080204" pitchFamily="49" charset="-128"/>
                        <a:ea typeface="ＭＳ ゴシック" panose="020B0609070205080204" pitchFamily="49" charset="-128"/>
                        <a:cs typeface="+mn-cs"/>
                      </a:endParaRPr>
                    </a:p>
                    <a:p>
                      <a:pPr marL="179388" marR="0" lvl="0" indent="-179388" algn="l" defTabSz="914377" rtl="0" eaLnBrk="1" fontAlgn="auto" latinLnBrk="0" hangingPunct="1">
                        <a:lnSpc>
                          <a:spcPct val="100000"/>
                        </a:lnSpc>
                        <a:spcBef>
                          <a:spcPts val="0"/>
                        </a:spcBef>
                        <a:spcAft>
                          <a:spcPts val="0"/>
                        </a:spcAft>
                        <a:buClrTx/>
                        <a:buSzTx/>
                        <a:buFontTx/>
                        <a:buNone/>
                        <a:tabLst/>
                        <a:defRPr/>
                      </a:pPr>
                      <a:endParaRPr kumimoji="1" lang="en-US" altLang="ja-JP" sz="900" kern="1200" dirty="0">
                        <a:solidFill>
                          <a:schemeClr val="dk1"/>
                        </a:solidFill>
                        <a:effectLst/>
                        <a:latin typeface="ＭＳ ゴシック" panose="020B0609070205080204" pitchFamily="49" charset="-128"/>
                        <a:ea typeface="ＭＳ ゴシック" panose="020B0609070205080204" pitchFamily="49" charset="-128"/>
                        <a:cs typeface="+mn-cs"/>
                      </a:endParaRPr>
                    </a:p>
                    <a:p>
                      <a:pPr marL="179388" marR="0" lvl="0" indent="-179388" algn="l" defTabSz="914377" rtl="0" eaLnBrk="1" fontAlgn="auto" latinLnBrk="0" hangingPunct="1">
                        <a:lnSpc>
                          <a:spcPct val="100000"/>
                        </a:lnSpc>
                        <a:spcBef>
                          <a:spcPts val="0"/>
                        </a:spcBef>
                        <a:spcAft>
                          <a:spcPts val="0"/>
                        </a:spcAft>
                        <a:buClrTx/>
                        <a:buSzTx/>
                        <a:buFontTx/>
                        <a:buNone/>
                        <a:tabLst/>
                        <a:defRPr/>
                      </a:pPr>
                      <a:endParaRPr kumimoji="1" lang="en-US" altLang="ja-JP" sz="900" kern="1200" dirty="0">
                        <a:solidFill>
                          <a:schemeClr val="dk1"/>
                        </a:solidFill>
                        <a:effectLst/>
                        <a:latin typeface="ＭＳ ゴシック" panose="020B0609070205080204" pitchFamily="49" charset="-128"/>
                        <a:ea typeface="ＭＳ ゴシック" panose="020B0609070205080204" pitchFamily="49" charset="-128"/>
                        <a:cs typeface="+mn-cs"/>
                      </a:endParaRPr>
                    </a:p>
                    <a:p>
                      <a:pPr marL="179388" marR="0" lvl="0" indent="-179388" algn="l" defTabSz="914377" rtl="0" eaLnBrk="1" fontAlgn="auto" latinLnBrk="0" hangingPunct="1">
                        <a:lnSpc>
                          <a:spcPct val="100000"/>
                        </a:lnSpc>
                        <a:spcBef>
                          <a:spcPts val="0"/>
                        </a:spcBef>
                        <a:spcAft>
                          <a:spcPts val="0"/>
                        </a:spcAft>
                        <a:buClrTx/>
                        <a:buSzTx/>
                        <a:buFontTx/>
                        <a:buNone/>
                        <a:tabLst/>
                        <a:defRPr/>
                      </a:pPr>
                      <a:endParaRPr kumimoji="1" lang="en-US" altLang="ja-JP" sz="900" kern="1200" dirty="0">
                        <a:solidFill>
                          <a:schemeClr val="dk1"/>
                        </a:solidFill>
                        <a:effectLst/>
                        <a:latin typeface="ＭＳ ゴシック" panose="020B0609070205080204" pitchFamily="49" charset="-128"/>
                        <a:ea typeface="ＭＳ ゴシック" panose="020B0609070205080204" pitchFamily="49" charset="-128"/>
                        <a:cs typeface="+mn-cs"/>
                      </a:endParaRPr>
                    </a:p>
                    <a:p>
                      <a:pPr marL="179388" marR="0" lvl="0" indent="-179388" algn="l" defTabSz="914377" rtl="0" eaLnBrk="1" fontAlgn="auto" latinLnBrk="0" hangingPunct="1">
                        <a:lnSpc>
                          <a:spcPct val="100000"/>
                        </a:lnSpc>
                        <a:spcBef>
                          <a:spcPts val="0"/>
                        </a:spcBef>
                        <a:spcAft>
                          <a:spcPts val="0"/>
                        </a:spcAft>
                        <a:buClrTx/>
                        <a:buSzTx/>
                        <a:buFontTx/>
                        <a:buNone/>
                        <a:tabLst/>
                        <a:defRPr/>
                      </a:pPr>
                      <a:endParaRPr kumimoji="1" lang="en-US" altLang="ja-JP" sz="900" kern="1200" dirty="0">
                        <a:solidFill>
                          <a:schemeClr val="dk1"/>
                        </a:solidFill>
                        <a:effectLst/>
                        <a:latin typeface="ＭＳ ゴシック" panose="020B0609070205080204" pitchFamily="49" charset="-128"/>
                        <a:ea typeface="ＭＳ ゴシック" panose="020B0609070205080204" pitchFamily="49" charset="-128"/>
                        <a:cs typeface="+mn-cs"/>
                      </a:endParaRPr>
                    </a:p>
                    <a:p>
                      <a:pPr marL="179388" marR="0" lvl="0" indent="-179388" algn="l" defTabSz="914377" rtl="0" eaLnBrk="1" fontAlgn="auto" latinLnBrk="0" hangingPunct="1">
                        <a:lnSpc>
                          <a:spcPct val="100000"/>
                        </a:lnSpc>
                        <a:spcBef>
                          <a:spcPts val="0"/>
                        </a:spcBef>
                        <a:spcAft>
                          <a:spcPts val="0"/>
                        </a:spcAft>
                        <a:buClrTx/>
                        <a:buSzTx/>
                        <a:buFontTx/>
                        <a:buNone/>
                        <a:tabLst/>
                        <a:defRPr/>
                      </a:pPr>
                      <a:endParaRPr kumimoji="1" lang="en-US" altLang="ja-JP" sz="900" kern="1200" dirty="0">
                        <a:solidFill>
                          <a:schemeClr val="dk1"/>
                        </a:solidFill>
                        <a:effectLst/>
                        <a:latin typeface="ＭＳ ゴシック" panose="020B0609070205080204" pitchFamily="49" charset="-128"/>
                        <a:ea typeface="ＭＳ ゴシック" panose="020B0609070205080204" pitchFamily="49" charset="-128"/>
                        <a:cs typeface="+mn-cs"/>
                      </a:endParaRPr>
                    </a:p>
                    <a:p>
                      <a:pPr marL="179388" marR="0" lvl="0" indent="-179388" algn="l" defTabSz="914377" rtl="0" eaLnBrk="1" fontAlgn="auto" latinLnBrk="0" hangingPunct="1">
                        <a:lnSpc>
                          <a:spcPct val="100000"/>
                        </a:lnSpc>
                        <a:spcBef>
                          <a:spcPts val="0"/>
                        </a:spcBef>
                        <a:spcAft>
                          <a:spcPts val="0"/>
                        </a:spcAft>
                        <a:buClrTx/>
                        <a:buSzTx/>
                        <a:buFontTx/>
                        <a:buNone/>
                        <a:tabLst/>
                        <a:defRPr/>
                      </a:pPr>
                      <a:endParaRPr kumimoji="1" lang="en-US" altLang="ja-JP" sz="900" kern="1200" dirty="0">
                        <a:solidFill>
                          <a:schemeClr val="dk1"/>
                        </a:solidFill>
                        <a:effectLst/>
                        <a:latin typeface="ＭＳ ゴシック" panose="020B0609070205080204" pitchFamily="49" charset="-128"/>
                        <a:ea typeface="ＭＳ ゴシック" panose="020B0609070205080204" pitchFamily="49" charset="-128"/>
                        <a:cs typeface="+mn-cs"/>
                      </a:endParaRPr>
                    </a:p>
                    <a:p>
                      <a:pPr marL="179388" marR="0" lvl="0" indent="-179388" algn="l" defTabSz="914377" rtl="0" eaLnBrk="1" fontAlgn="auto" latinLnBrk="0" hangingPunct="1">
                        <a:lnSpc>
                          <a:spcPct val="100000"/>
                        </a:lnSpc>
                        <a:spcBef>
                          <a:spcPts val="0"/>
                        </a:spcBef>
                        <a:spcAft>
                          <a:spcPts val="0"/>
                        </a:spcAft>
                        <a:buClrTx/>
                        <a:buSzTx/>
                        <a:buFontTx/>
                        <a:buNone/>
                        <a:tabLst/>
                        <a:defRPr/>
                      </a:pPr>
                      <a:endParaRPr kumimoji="1" lang="en-US" altLang="ja-JP" sz="900" kern="1200" dirty="0">
                        <a:solidFill>
                          <a:schemeClr val="dk1"/>
                        </a:solidFill>
                        <a:effectLst/>
                        <a:latin typeface="ＭＳ ゴシック" panose="020B0609070205080204" pitchFamily="49" charset="-128"/>
                        <a:ea typeface="ＭＳ ゴシック" panose="020B0609070205080204" pitchFamily="49" charset="-128"/>
                        <a:cs typeface="+mn-cs"/>
                      </a:endParaRPr>
                    </a:p>
                    <a:p>
                      <a:pPr marL="179388" marR="0" lvl="0" indent="-179388" algn="l" defTabSz="914377" rtl="0" eaLnBrk="1" fontAlgn="auto" latinLnBrk="0" hangingPunct="1">
                        <a:lnSpc>
                          <a:spcPct val="100000"/>
                        </a:lnSpc>
                        <a:spcBef>
                          <a:spcPts val="0"/>
                        </a:spcBef>
                        <a:spcAft>
                          <a:spcPts val="0"/>
                        </a:spcAft>
                        <a:buClrTx/>
                        <a:buSzTx/>
                        <a:buFontTx/>
                        <a:buNone/>
                        <a:tabLst/>
                        <a:defRPr/>
                      </a:pPr>
                      <a:endParaRPr kumimoji="1" lang="en-US" altLang="ja-JP" sz="900" kern="1200" dirty="0">
                        <a:solidFill>
                          <a:schemeClr val="dk1"/>
                        </a:solidFill>
                        <a:effectLst/>
                        <a:latin typeface="ＭＳ ゴシック" panose="020B0609070205080204" pitchFamily="49" charset="-128"/>
                        <a:ea typeface="ＭＳ ゴシック" panose="020B0609070205080204" pitchFamily="49" charset="-128"/>
                        <a:cs typeface="+mn-cs"/>
                      </a:endParaRPr>
                    </a:p>
                    <a:p>
                      <a:pPr marL="179388" marR="0" lvl="0" indent="-179388" algn="l" defTabSz="914377" rtl="0" eaLnBrk="1" fontAlgn="auto" latinLnBrk="0" hangingPunct="1">
                        <a:lnSpc>
                          <a:spcPct val="100000"/>
                        </a:lnSpc>
                        <a:spcBef>
                          <a:spcPts val="0"/>
                        </a:spcBef>
                        <a:spcAft>
                          <a:spcPts val="0"/>
                        </a:spcAft>
                        <a:buClrTx/>
                        <a:buSzTx/>
                        <a:buFontTx/>
                        <a:buNone/>
                        <a:tabLst/>
                        <a:defRPr/>
                      </a:pPr>
                      <a:endParaRPr kumimoji="1" lang="en-US" altLang="ja-JP" sz="900" kern="1200" dirty="0">
                        <a:solidFill>
                          <a:schemeClr val="dk1"/>
                        </a:solidFill>
                        <a:effectLst/>
                        <a:latin typeface="ＭＳ ゴシック" panose="020B0609070205080204" pitchFamily="49" charset="-128"/>
                        <a:ea typeface="ＭＳ ゴシック" panose="020B0609070205080204" pitchFamily="49" charset="-128"/>
                        <a:cs typeface="+mn-cs"/>
                      </a:endParaRPr>
                    </a:p>
                    <a:p>
                      <a:pPr marL="179388" marR="0" lvl="0" indent="-179388" algn="l" defTabSz="914377" rtl="0" eaLnBrk="1" fontAlgn="auto" latinLnBrk="0" hangingPunct="1">
                        <a:lnSpc>
                          <a:spcPct val="100000"/>
                        </a:lnSpc>
                        <a:spcBef>
                          <a:spcPts val="0"/>
                        </a:spcBef>
                        <a:spcAft>
                          <a:spcPts val="0"/>
                        </a:spcAft>
                        <a:buClrTx/>
                        <a:buSzTx/>
                        <a:buFontTx/>
                        <a:buNone/>
                        <a:tabLst/>
                        <a:defRPr/>
                      </a:pPr>
                      <a:endParaRPr kumimoji="1" lang="en-US" altLang="ja-JP" sz="900" kern="1200" dirty="0">
                        <a:solidFill>
                          <a:schemeClr val="dk1"/>
                        </a:solidFill>
                        <a:effectLst/>
                        <a:latin typeface="ＭＳ ゴシック" panose="020B0609070205080204" pitchFamily="49" charset="-128"/>
                        <a:ea typeface="ＭＳ ゴシック" panose="020B0609070205080204" pitchFamily="49" charset="-128"/>
                        <a:cs typeface="+mn-cs"/>
                      </a:endParaRPr>
                    </a:p>
                    <a:p>
                      <a:pPr marL="179388" marR="0" lvl="0" indent="-179388" algn="l" defTabSz="914377" rtl="0" eaLnBrk="1" fontAlgn="auto" latinLnBrk="0" hangingPunct="1">
                        <a:lnSpc>
                          <a:spcPct val="100000"/>
                        </a:lnSpc>
                        <a:spcBef>
                          <a:spcPts val="0"/>
                        </a:spcBef>
                        <a:spcAft>
                          <a:spcPts val="0"/>
                        </a:spcAft>
                        <a:buClrTx/>
                        <a:buSzTx/>
                        <a:buFontTx/>
                        <a:buNone/>
                        <a:tabLst/>
                        <a:defRPr/>
                      </a:pPr>
                      <a:endParaRPr kumimoji="1" lang="en-US" altLang="ja-JP" sz="900" kern="1200" dirty="0">
                        <a:solidFill>
                          <a:schemeClr val="dk1"/>
                        </a:solidFill>
                        <a:effectLst/>
                        <a:latin typeface="ＭＳ ゴシック" panose="020B0609070205080204" pitchFamily="49" charset="-128"/>
                        <a:ea typeface="ＭＳ ゴシック" panose="020B0609070205080204" pitchFamily="49" charset="-128"/>
                        <a:cs typeface="+mn-cs"/>
                      </a:endParaRPr>
                    </a:p>
                    <a:p>
                      <a:pPr marL="179388" marR="0" lvl="0" indent="-179388" algn="l" defTabSz="914377" rtl="0" eaLnBrk="1" fontAlgn="auto" latinLnBrk="0" hangingPunct="1">
                        <a:lnSpc>
                          <a:spcPct val="100000"/>
                        </a:lnSpc>
                        <a:spcBef>
                          <a:spcPts val="0"/>
                        </a:spcBef>
                        <a:spcAft>
                          <a:spcPts val="0"/>
                        </a:spcAft>
                        <a:buClrTx/>
                        <a:buSzTx/>
                        <a:buFontTx/>
                        <a:buNone/>
                        <a:tabLst/>
                        <a:defRPr/>
                      </a:pPr>
                      <a:endParaRPr kumimoji="1" lang="en-US" altLang="ja-JP" sz="900" kern="1200" dirty="0">
                        <a:solidFill>
                          <a:schemeClr val="dk1"/>
                        </a:solidFill>
                        <a:effectLst/>
                        <a:latin typeface="ＭＳ ゴシック" panose="020B0609070205080204" pitchFamily="49" charset="-128"/>
                        <a:ea typeface="ＭＳ ゴシック" panose="020B0609070205080204" pitchFamily="49" charset="-128"/>
                        <a:cs typeface="+mn-cs"/>
                      </a:endParaRPr>
                    </a:p>
                    <a:p>
                      <a:pPr marL="179388" marR="0" lvl="0" indent="-179388" algn="l" defTabSz="914377" rtl="0" eaLnBrk="1" fontAlgn="auto" latinLnBrk="0" hangingPunct="1">
                        <a:lnSpc>
                          <a:spcPct val="100000"/>
                        </a:lnSpc>
                        <a:spcBef>
                          <a:spcPts val="0"/>
                        </a:spcBef>
                        <a:spcAft>
                          <a:spcPts val="0"/>
                        </a:spcAft>
                        <a:buClrTx/>
                        <a:buSzTx/>
                        <a:buFontTx/>
                        <a:buNone/>
                        <a:tabLst/>
                        <a:defRPr/>
                      </a:pPr>
                      <a:endParaRPr kumimoji="1" lang="en-US" altLang="ja-JP" sz="900" kern="1200" dirty="0">
                        <a:solidFill>
                          <a:schemeClr val="dk1"/>
                        </a:solidFill>
                        <a:effectLst/>
                        <a:latin typeface="ＭＳ ゴシック" panose="020B0609070205080204" pitchFamily="49" charset="-128"/>
                        <a:ea typeface="ＭＳ ゴシック" panose="020B0609070205080204" pitchFamily="49" charset="-128"/>
                        <a:cs typeface="+mn-cs"/>
                      </a:endParaRPr>
                    </a:p>
                    <a:p>
                      <a:pPr marL="179388" marR="0" lvl="0" indent="-179388" algn="l" defTabSz="914377" rtl="0" eaLnBrk="1" fontAlgn="auto" latinLnBrk="0" hangingPunct="1">
                        <a:lnSpc>
                          <a:spcPct val="100000"/>
                        </a:lnSpc>
                        <a:spcBef>
                          <a:spcPts val="0"/>
                        </a:spcBef>
                        <a:spcAft>
                          <a:spcPts val="0"/>
                        </a:spcAft>
                        <a:buClrTx/>
                        <a:buSzTx/>
                        <a:buFontTx/>
                        <a:buNone/>
                        <a:tabLst/>
                        <a:defRPr/>
                      </a:pPr>
                      <a:endParaRPr kumimoji="1" lang="en-US" altLang="ja-JP" sz="900" kern="1200" dirty="0">
                        <a:solidFill>
                          <a:schemeClr val="dk1"/>
                        </a:solidFill>
                        <a:effectLst/>
                        <a:latin typeface="ＭＳ ゴシック" panose="020B0609070205080204" pitchFamily="49" charset="-128"/>
                        <a:ea typeface="ＭＳ ゴシック" panose="020B0609070205080204" pitchFamily="49" charset="-128"/>
                        <a:cs typeface="+mn-cs"/>
                      </a:endParaRPr>
                    </a:p>
                  </a:txBody>
                  <a:tcPr/>
                </a:tc>
                <a:tc>
                  <a:txBody>
                    <a:bodyPr/>
                    <a:lstStyle/>
                    <a:p>
                      <a:pPr marL="179388" marR="0" lvl="0" indent="-179388" algn="l" defTabSz="914377" rtl="0" eaLnBrk="1" fontAlgn="auto" latinLnBrk="0" hangingPunct="1">
                        <a:lnSpc>
                          <a:spcPct val="100000"/>
                        </a:lnSpc>
                        <a:spcBef>
                          <a:spcPts val="0"/>
                        </a:spcBef>
                        <a:spcAft>
                          <a:spcPts val="0"/>
                        </a:spcAft>
                        <a:buClrTx/>
                        <a:buSzTx/>
                        <a:buFontTx/>
                        <a:buNone/>
                        <a:tabLst/>
                        <a:defRPr/>
                      </a:pPr>
                      <a:r>
                        <a:rPr kumimoji="1" lang="ja-JP" altLang="ja-JP" sz="900" kern="1200" dirty="0">
                          <a:solidFill>
                            <a:schemeClr val="dk1"/>
                          </a:solidFill>
                          <a:effectLst/>
                          <a:latin typeface="ＭＳ ゴシック" panose="020B0609070205080204" pitchFamily="49" charset="-128"/>
                          <a:ea typeface="ＭＳ ゴシック" panose="020B0609070205080204" pitchFamily="49" charset="-128"/>
                          <a:cs typeface="+mn-cs"/>
                        </a:rPr>
                        <a:t>（４）将来の国民健康保険財政の見通し</a:t>
                      </a:r>
                    </a:p>
                    <a:p>
                      <a:pPr marL="179388" indent="-179388"/>
                      <a:endParaRPr kumimoji="1" lang="en-US" altLang="ja-JP" sz="900" strike="noStrike" dirty="0">
                        <a:latin typeface="ＭＳ 明朝" panose="02020609040205080304" pitchFamily="17" charset="-128"/>
                        <a:ea typeface="ＭＳ 明朝" panose="02020609040205080304" pitchFamily="17" charset="-128"/>
                      </a:endParaRPr>
                    </a:p>
                    <a:p>
                      <a:pPr marL="179388" indent="-179388"/>
                      <a:endParaRPr kumimoji="1" lang="en-US" altLang="ja-JP" sz="900" strike="noStrike" dirty="0">
                        <a:latin typeface="ＭＳ 明朝" panose="02020609040205080304" pitchFamily="17" charset="-128"/>
                        <a:ea typeface="ＭＳ 明朝" panose="02020609040205080304" pitchFamily="17" charset="-128"/>
                      </a:endParaRPr>
                    </a:p>
                    <a:p>
                      <a:pPr marL="179388" indent="-179388"/>
                      <a:endParaRPr kumimoji="1" lang="en-US" altLang="ja-JP" sz="900" strike="noStrike" dirty="0">
                        <a:latin typeface="ＭＳ 明朝" panose="02020609040205080304" pitchFamily="17" charset="-128"/>
                        <a:ea typeface="ＭＳ 明朝" panose="02020609040205080304" pitchFamily="17" charset="-128"/>
                      </a:endParaRPr>
                    </a:p>
                    <a:p>
                      <a:pPr marL="179388" indent="-179388"/>
                      <a:endParaRPr kumimoji="1" lang="en-US" altLang="ja-JP" sz="900" strike="noStrike" dirty="0">
                        <a:latin typeface="ＭＳ 明朝" panose="02020609040205080304" pitchFamily="17" charset="-128"/>
                        <a:ea typeface="ＭＳ 明朝" panose="02020609040205080304" pitchFamily="17" charset="-128"/>
                      </a:endParaRPr>
                    </a:p>
                    <a:p>
                      <a:pPr marL="179388" indent="-179388"/>
                      <a:endParaRPr kumimoji="1" lang="en-US" altLang="ja-JP" sz="900" strike="noStrike" dirty="0">
                        <a:latin typeface="ＭＳ 明朝" panose="02020609040205080304" pitchFamily="17" charset="-128"/>
                        <a:ea typeface="ＭＳ 明朝" panose="02020609040205080304" pitchFamily="17" charset="-128"/>
                      </a:endParaRPr>
                    </a:p>
                    <a:p>
                      <a:pPr marL="179388" indent="-179388"/>
                      <a:endParaRPr kumimoji="1" lang="en-US" altLang="ja-JP" sz="900" strike="noStrike" dirty="0">
                        <a:latin typeface="ＭＳ 明朝" panose="02020609040205080304" pitchFamily="17" charset="-128"/>
                        <a:ea typeface="ＭＳ 明朝" panose="02020609040205080304" pitchFamily="17" charset="-128"/>
                      </a:endParaRPr>
                    </a:p>
                    <a:p>
                      <a:pPr marL="179388" indent="-179388"/>
                      <a:endParaRPr kumimoji="1" lang="en-US" altLang="ja-JP" sz="900" strike="noStrike" dirty="0">
                        <a:latin typeface="ＭＳ 明朝" panose="02020609040205080304" pitchFamily="17" charset="-128"/>
                        <a:ea typeface="ＭＳ 明朝" panose="02020609040205080304" pitchFamily="17" charset="-128"/>
                      </a:endParaRPr>
                    </a:p>
                    <a:p>
                      <a:pPr marL="179388" indent="-179388"/>
                      <a:endParaRPr kumimoji="1" lang="en-US" altLang="ja-JP" sz="900" strike="noStrike" dirty="0">
                        <a:latin typeface="ＭＳ 明朝" panose="02020609040205080304" pitchFamily="17" charset="-128"/>
                        <a:ea typeface="ＭＳ 明朝" panose="02020609040205080304" pitchFamily="17" charset="-128"/>
                      </a:endParaRPr>
                    </a:p>
                    <a:p>
                      <a:pPr marL="179388" indent="-179388"/>
                      <a:endParaRPr kumimoji="1" lang="en-US" altLang="ja-JP" sz="900" strike="noStrike" dirty="0">
                        <a:latin typeface="ＭＳ 明朝" panose="02020609040205080304" pitchFamily="17" charset="-128"/>
                        <a:ea typeface="ＭＳ 明朝" panose="02020609040205080304" pitchFamily="17" charset="-128"/>
                      </a:endParaRPr>
                    </a:p>
                    <a:p>
                      <a:pPr marL="179388" indent="-179388"/>
                      <a:endParaRPr kumimoji="1" lang="en-US" altLang="ja-JP" sz="900" strike="noStrike" dirty="0">
                        <a:latin typeface="ＭＳ 明朝" panose="02020609040205080304" pitchFamily="17" charset="-128"/>
                        <a:ea typeface="ＭＳ 明朝" panose="02020609040205080304" pitchFamily="17" charset="-128"/>
                      </a:endParaRPr>
                    </a:p>
                    <a:p>
                      <a:pPr marL="179388" indent="-179388"/>
                      <a:endParaRPr kumimoji="1" lang="en-US" altLang="ja-JP" sz="900" strike="noStrike" dirty="0">
                        <a:latin typeface="ＭＳ 明朝" panose="02020609040205080304" pitchFamily="17" charset="-128"/>
                        <a:ea typeface="ＭＳ 明朝" panose="02020609040205080304" pitchFamily="17" charset="-128"/>
                      </a:endParaRPr>
                    </a:p>
                    <a:p>
                      <a:pPr marL="179388" indent="-179388"/>
                      <a:endParaRPr kumimoji="1" lang="en-US" altLang="ja-JP" sz="900" strike="noStrike" dirty="0">
                        <a:latin typeface="ＭＳ 明朝" panose="02020609040205080304" pitchFamily="17" charset="-128"/>
                        <a:ea typeface="ＭＳ 明朝" panose="02020609040205080304" pitchFamily="17" charset="-128"/>
                      </a:endParaRPr>
                    </a:p>
                    <a:p>
                      <a:pPr marL="179388" indent="-179388"/>
                      <a:endParaRPr kumimoji="1" lang="en-US" altLang="ja-JP" sz="900" strike="noStrike" dirty="0">
                        <a:latin typeface="ＭＳ 明朝" panose="02020609040205080304" pitchFamily="17" charset="-128"/>
                        <a:ea typeface="ＭＳ 明朝" panose="02020609040205080304" pitchFamily="17" charset="-128"/>
                      </a:endParaRPr>
                    </a:p>
                    <a:p>
                      <a:pPr marL="179388" indent="-179388"/>
                      <a:endParaRPr kumimoji="1" lang="en-US" altLang="ja-JP" sz="900" strike="noStrike" dirty="0">
                        <a:latin typeface="ＭＳ 明朝" panose="02020609040205080304" pitchFamily="17" charset="-128"/>
                        <a:ea typeface="ＭＳ 明朝" panose="02020609040205080304" pitchFamily="17" charset="-128"/>
                      </a:endParaRPr>
                    </a:p>
                    <a:p>
                      <a:pPr marL="179388" indent="-179388"/>
                      <a:endParaRPr kumimoji="1" lang="en-US" altLang="ja-JP" sz="900" strike="noStrike" dirty="0">
                        <a:latin typeface="ＭＳ 明朝" panose="02020609040205080304" pitchFamily="17" charset="-128"/>
                        <a:ea typeface="ＭＳ 明朝" panose="02020609040205080304" pitchFamily="17" charset="-128"/>
                      </a:endParaRPr>
                    </a:p>
                    <a:p>
                      <a:pPr marL="179388" indent="-179388"/>
                      <a:endParaRPr kumimoji="1" lang="en-US" altLang="ja-JP" sz="900" strike="noStrike" dirty="0">
                        <a:latin typeface="ＭＳ 明朝" panose="02020609040205080304" pitchFamily="17" charset="-128"/>
                        <a:ea typeface="ＭＳ 明朝" panose="02020609040205080304" pitchFamily="17" charset="-128"/>
                      </a:endParaRPr>
                    </a:p>
                    <a:p>
                      <a:pPr marL="179388" indent="-179388"/>
                      <a:endParaRPr kumimoji="1" lang="en-US" altLang="ja-JP" sz="900" strike="noStrike" dirty="0">
                        <a:latin typeface="ＭＳ 明朝" panose="02020609040205080304" pitchFamily="17" charset="-128"/>
                        <a:ea typeface="ＭＳ 明朝" panose="02020609040205080304" pitchFamily="17" charset="-128"/>
                      </a:endParaRPr>
                    </a:p>
                    <a:p>
                      <a:pPr marL="179388" indent="-179388"/>
                      <a:endParaRPr kumimoji="1" lang="en-US" altLang="ja-JP" sz="900" strike="noStrike" dirty="0">
                        <a:latin typeface="ＭＳ 明朝" panose="02020609040205080304" pitchFamily="17" charset="-128"/>
                        <a:ea typeface="ＭＳ 明朝" panose="02020609040205080304" pitchFamily="17" charset="-128"/>
                      </a:endParaRPr>
                    </a:p>
                    <a:p>
                      <a:pPr marL="179388" indent="-179388"/>
                      <a:endParaRPr kumimoji="1" lang="en-US" altLang="ja-JP" sz="900" strike="noStrike" dirty="0">
                        <a:latin typeface="ＭＳ 明朝" panose="02020609040205080304" pitchFamily="17" charset="-128"/>
                        <a:ea typeface="ＭＳ 明朝" panose="02020609040205080304" pitchFamily="17" charset="-128"/>
                      </a:endParaRPr>
                    </a:p>
                    <a:p>
                      <a:pPr marL="179388" indent="-179388"/>
                      <a:endParaRPr kumimoji="1" lang="en-US" altLang="ja-JP" sz="900" strike="noStrike" dirty="0">
                        <a:latin typeface="ＭＳ 明朝" panose="02020609040205080304" pitchFamily="17" charset="-128"/>
                        <a:ea typeface="ＭＳ 明朝" panose="02020609040205080304" pitchFamily="17" charset="-128"/>
                      </a:endParaRPr>
                    </a:p>
                    <a:p>
                      <a:pPr marL="179388" indent="-179388"/>
                      <a:endParaRPr kumimoji="1" lang="en-US" altLang="ja-JP" sz="900" strike="noStrike" dirty="0">
                        <a:latin typeface="ＭＳ 明朝" panose="02020609040205080304" pitchFamily="17" charset="-128"/>
                        <a:ea typeface="ＭＳ 明朝" panose="02020609040205080304" pitchFamily="17" charset="-128"/>
                      </a:endParaRPr>
                    </a:p>
                    <a:p>
                      <a:pPr marL="179388" indent="-179388"/>
                      <a:endParaRPr kumimoji="1" lang="en-US" altLang="ja-JP" sz="900" strike="noStrike" dirty="0">
                        <a:latin typeface="ＭＳ 明朝" panose="02020609040205080304" pitchFamily="17" charset="-128"/>
                        <a:ea typeface="ＭＳ 明朝" panose="02020609040205080304" pitchFamily="17" charset="-128"/>
                      </a:endParaRPr>
                    </a:p>
                    <a:p>
                      <a:pPr marL="179388" indent="-179388"/>
                      <a:endParaRPr kumimoji="1" lang="en-US" altLang="ja-JP" sz="900" strike="noStrike" dirty="0">
                        <a:latin typeface="ＭＳ 明朝" panose="02020609040205080304" pitchFamily="17" charset="-128"/>
                        <a:ea typeface="ＭＳ 明朝" panose="02020609040205080304" pitchFamily="17" charset="-128"/>
                      </a:endParaRPr>
                    </a:p>
                    <a:p>
                      <a:pPr marL="179388" indent="-179388"/>
                      <a:endParaRPr kumimoji="1" lang="en-US" altLang="ja-JP" sz="900" strike="noStrike" dirty="0">
                        <a:latin typeface="ＭＳ 明朝" panose="02020609040205080304" pitchFamily="17" charset="-128"/>
                        <a:ea typeface="ＭＳ 明朝" panose="02020609040205080304" pitchFamily="17" charset="-128"/>
                      </a:endParaRPr>
                    </a:p>
                    <a:p>
                      <a:pPr marL="179388" indent="-179388"/>
                      <a:endParaRPr kumimoji="1" lang="en-US" altLang="ja-JP" sz="900" strike="noStrike" dirty="0">
                        <a:latin typeface="ＭＳ 明朝" panose="02020609040205080304" pitchFamily="17" charset="-128"/>
                        <a:ea typeface="ＭＳ 明朝" panose="02020609040205080304" pitchFamily="17" charset="-128"/>
                      </a:endParaRPr>
                    </a:p>
                    <a:p>
                      <a:pPr marL="179388" indent="-179388"/>
                      <a:endParaRPr kumimoji="1" lang="en-US" altLang="ja-JP" sz="900" strike="noStrike" dirty="0">
                        <a:latin typeface="ＭＳ 明朝" panose="02020609040205080304" pitchFamily="17" charset="-128"/>
                        <a:ea typeface="ＭＳ 明朝" panose="02020609040205080304" pitchFamily="17" charset="-128"/>
                      </a:endParaRPr>
                    </a:p>
                    <a:p>
                      <a:pPr marL="179388" indent="-179388"/>
                      <a:endParaRPr kumimoji="1" lang="en-US" altLang="ja-JP" sz="900" strike="noStrike" dirty="0">
                        <a:latin typeface="ＭＳ 明朝" panose="02020609040205080304" pitchFamily="17" charset="-128"/>
                        <a:ea typeface="ＭＳ 明朝" panose="02020609040205080304" pitchFamily="17" charset="-128"/>
                      </a:endParaRPr>
                    </a:p>
                  </a:txBody>
                  <a:tcPr/>
                </a:tc>
                <a:tc>
                  <a:txBody>
                    <a:bodyPr/>
                    <a:lstStyle/>
                    <a:p>
                      <a:pPr marL="0" indent="0"/>
                      <a:r>
                        <a:rPr kumimoji="1" lang="ja-JP" altLang="en-US" sz="900" strike="noStrike" dirty="0">
                          <a:latin typeface="ＭＳ 明朝" panose="02020609040205080304" pitchFamily="17" charset="-128"/>
                          <a:ea typeface="ＭＳ 明朝" panose="02020609040205080304" pitchFamily="17" charset="-128"/>
                        </a:rPr>
                        <a:t>医療費総額及び一人当たりの医療費の更新による変更。</a:t>
                      </a:r>
                      <a:endParaRPr kumimoji="1" lang="en-US" altLang="ja-JP" sz="900" strike="noStrike" dirty="0">
                        <a:latin typeface="ＭＳ 明朝" panose="02020609040205080304" pitchFamily="17" charset="-128"/>
                        <a:ea typeface="ＭＳ 明朝" panose="02020609040205080304" pitchFamily="17" charset="-128"/>
                      </a:endParaRPr>
                    </a:p>
                  </a:txBody>
                  <a:tcPr/>
                </a:tc>
                <a:extLst>
                  <a:ext uri="{0D108BD9-81ED-4DB2-BD59-A6C34878D82A}">
                    <a16:rowId xmlns:a16="http://schemas.microsoft.com/office/drawing/2014/main" val="1723086458"/>
                  </a:ext>
                </a:extLst>
              </a:tr>
            </a:tbl>
          </a:graphicData>
        </a:graphic>
      </p:graphicFrame>
      <p:sp>
        <p:nvSpPr>
          <p:cNvPr id="13" name="テキスト ボックス 5">
            <a:extLst>
              <a:ext uri="{FF2B5EF4-FFF2-40B4-BE49-F238E27FC236}">
                <a16:creationId xmlns:a16="http://schemas.microsoft.com/office/drawing/2014/main" id="{F1AF58D8-2481-4114-82F4-D6F86E66863B}"/>
              </a:ext>
            </a:extLst>
          </p:cNvPr>
          <p:cNvSpPr txBox="1"/>
          <p:nvPr/>
        </p:nvSpPr>
        <p:spPr>
          <a:xfrm>
            <a:off x="200010" y="304787"/>
            <a:ext cx="2902419" cy="246221"/>
          </a:xfrm>
          <a:prstGeom prst="rect">
            <a:avLst/>
          </a:prstGeom>
          <a:noFill/>
          <a:ln w="25400">
            <a:noFill/>
          </a:ln>
        </p:spPr>
        <p:txBody>
          <a:bodyPr wrap="square" rtlCol="0">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defRPr/>
            </a:pPr>
            <a:r>
              <a:rPr lang="en-US" altLang="ja-JP" sz="1000" dirty="0">
                <a:solidFill>
                  <a:prstClr val="black"/>
                </a:solidFill>
                <a:latin typeface="+mn-ea"/>
              </a:rPr>
              <a:t>※</a:t>
            </a:r>
            <a:r>
              <a:rPr lang="ja-JP" altLang="en-US" sz="1000" dirty="0">
                <a:solidFill>
                  <a:prstClr val="black"/>
                </a:solidFill>
                <a:latin typeface="+mn-ea"/>
              </a:rPr>
              <a:t>変更した方針（案）のページ番号を記載</a:t>
            </a:r>
          </a:p>
        </p:txBody>
      </p:sp>
      <p:sp>
        <p:nvSpPr>
          <p:cNvPr id="5" name="スライド番号プレースホルダー 4">
            <a:extLst>
              <a:ext uri="{FF2B5EF4-FFF2-40B4-BE49-F238E27FC236}">
                <a16:creationId xmlns:a16="http://schemas.microsoft.com/office/drawing/2014/main" id="{63DCCD8D-DBF6-41CA-8395-76080784AD7C}"/>
              </a:ext>
            </a:extLst>
          </p:cNvPr>
          <p:cNvSpPr>
            <a:spLocks noGrp="1"/>
          </p:cNvSpPr>
          <p:nvPr>
            <p:ph type="sldNum" sz="quarter" idx="12"/>
          </p:nvPr>
        </p:nvSpPr>
        <p:spPr/>
        <p:txBody>
          <a:bodyPr/>
          <a:lstStyle/>
          <a:p>
            <a:fld id="{9248CB4C-1C69-453B-AC2B-12FFFA827F83}" type="slidenum">
              <a:rPr kumimoji="1" lang="ja-JP" altLang="en-US" smtClean="0"/>
              <a:t>3</a:t>
            </a:fld>
            <a:endParaRPr kumimoji="1" lang="ja-JP" altLang="en-US"/>
          </a:p>
        </p:txBody>
      </p:sp>
      <p:grpSp>
        <p:nvGrpSpPr>
          <p:cNvPr id="7" name="グループ化 6">
            <a:extLst>
              <a:ext uri="{FF2B5EF4-FFF2-40B4-BE49-F238E27FC236}">
                <a16:creationId xmlns:a16="http://schemas.microsoft.com/office/drawing/2014/main" id="{39FC381A-7767-4D41-9CD3-9E8FC4447B0A}"/>
              </a:ext>
            </a:extLst>
          </p:cNvPr>
          <p:cNvGrpSpPr/>
          <p:nvPr/>
        </p:nvGrpSpPr>
        <p:grpSpPr>
          <a:xfrm>
            <a:off x="1410554" y="3059503"/>
            <a:ext cx="3824622" cy="3060745"/>
            <a:chOff x="1073950" y="13379155"/>
            <a:chExt cx="3824622" cy="3060745"/>
          </a:xfrm>
        </p:grpSpPr>
        <p:pic>
          <p:nvPicPr>
            <p:cNvPr id="8" name="図 7">
              <a:extLst>
                <a:ext uri="{FF2B5EF4-FFF2-40B4-BE49-F238E27FC236}">
                  <a16:creationId xmlns:a16="http://schemas.microsoft.com/office/drawing/2014/main" id="{10DE4E80-3B2D-4BC0-81B7-7A6BD2CA9AD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73950" y="13379155"/>
              <a:ext cx="3824622" cy="860912"/>
            </a:xfrm>
            <a:prstGeom prst="rect">
              <a:avLst/>
            </a:prstGeom>
          </p:spPr>
        </p:pic>
        <p:pic>
          <p:nvPicPr>
            <p:cNvPr id="10" name="図 9">
              <a:extLst>
                <a:ext uri="{FF2B5EF4-FFF2-40B4-BE49-F238E27FC236}">
                  <a16:creationId xmlns:a16="http://schemas.microsoft.com/office/drawing/2014/main" id="{A164D20A-69E7-4AD4-BBEF-55F19B95594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73950" y="14240247"/>
              <a:ext cx="3824622" cy="2199653"/>
            </a:xfrm>
            <a:prstGeom prst="rect">
              <a:avLst/>
            </a:prstGeom>
          </p:spPr>
        </p:pic>
      </p:grpSp>
      <p:grpSp>
        <p:nvGrpSpPr>
          <p:cNvPr id="11" name="グループ化 10">
            <a:extLst>
              <a:ext uri="{FF2B5EF4-FFF2-40B4-BE49-F238E27FC236}">
                <a16:creationId xmlns:a16="http://schemas.microsoft.com/office/drawing/2014/main" id="{8D7C7F63-927F-4DD8-996E-2593B39504AD}"/>
              </a:ext>
            </a:extLst>
          </p:cNvPr>
          <p:cNvGrpSpPr/>
          <p:nvPr/>
        </p:nvGrpSpPr>
        <p:grpSpPr>
          <a:xfrm>
            <a:off x="6484973" y="3032742"/>
            <a:ext cx="2928449" cy="3466029"/>
            <a:chOff x="5414376" y="13370991"/>
            <a:chExt cx="3334746" cy="3912318"/>
          </a:xfrm>
        </p:grpSpPr>
        <p:pic>
          <p:nvPicPr>
            <p:cNvPr id="12" name="図 11">
              <a:extLst>
                <a:ext uri="{FF2B5EF4-FFF2-40B4-BE49-F238E27FC236}">
                  <a16:creationId xmlns:a16="http://schemas.microsoft.com/office/drawing/2014/main" id="{054813A1-A202-4A99-BB83-70447A0C1060}"/>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414376" y="13370991"/>
              <a:ext cx="3296492" cy="1498959"/>
            </a:xfrm>
            <a:prstGeom prst="rect">
              <a:avLst/>
            </a:prstGeom>
          </p:spPr>
        </p:pic>
        <p:pic>
          <p:nvPicPr>
            <p:cNvPr id="14" name="図 13">
              <a:extLst>
                <a:ext uri="{FF2B5EF4-FFF2-40B4-BE49-F238E27FC236}">
                  <a16:creationId xmlns:a16="http://schemas.microsoft.com/office/drawing/2014/main" id="{E9325BC5-3167-4EF4-A93E-4620848234DE}"/>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5414376" y="14869950"/>
              <a:ext cx="3334746" cy="2413359"/>
            </a:xfrm>
            <a:prstGeom prst="rect">
              <a:avLst/>
            </a:prstGeom>
          </p:spPr>
        </p:pic>
      </p:grpSp>
    </p:spTree>
    <p:extLst>
      <p:ext uri="{BB962C8B-B14F-4D97-AF65-F5344CB8AC3E}">
        <p14:creationId xmlns:p14="http://schemas.microsoft.com/office/powerpoint/2010/main" val="27257145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テキスト ボックス 16"/>
          <p:cNvSpPr txBox="1"/>
          <p:nvPr/>
        </p:nvSpPr>
        <p:spPr>
          <a:xfrm>
            <a:off x="12379091" y="596087"/>
            <a:ext cx="1260000" cy="307777"/>
          </a:xfrm>
          <a:prstGeom prst="rect">
            <a:avLst/>
          </a:prstGeom>
          <a:solidFill>
            <a:schemeClr val="bg1"/>
          </a:solidFill>
          <a:ln w="28575"/>
        </p:spPr>
        <p:style>
          <a:lnRef idx="2">
            <a:schemeClr val="dk1"/>
          </a:lnRef>
          <a:fillRef idx="1">
            <a:schemeClr val="lt1"/>
          </a:fillRef>
          <a:effectRef idx="0">
            <a:schemeClr val="dk1"/>
          </a:effectRef>
          <a:fontRef idx="minor">
            <a:schemeClr val="dk1"/>
          </a:fontRef>
        </p:style>
        <p:txBody>
          <a:bodyPr wrap="square" rtlCol="0" anchor="ctr">
            <a:spAutoFit/>
          </a:bodyPr>
          <a:lstStyle/>
          <a:p>
            <a:pPr algn="ctr"/>
            <a:r>
              <a:rPr lang="ja-JP" altLang="en-US" sz="1400" b="1" dirty="0">
                <a:latin typeface="+mn-ea"/>
              </a:rPr>
              <a:t>資料●</a:t>
            </a:r>
            <a:endParaRPr lang="en-US" altLang="ja-JP" sz="900" b="1" dirty="0">
              <a:latin typeface="+mn-ea"/>
            </a:endParaRPr>
          </a:p>
        </p:txBody>
      </p:sp>
      <p:sp>
        <p:nvSpPr>
          <p:cNvPr id="16" name="テキスト ボックス 5">
            <a:extLst>
              <a:ext uri="{FF2B5EF4-FFF2-40B4-BE49-F238E27FC236}">
                <a16:creationId xmlns:a16="http://schemas.microsoft.com/office/drawing/2014/main" id="{76B276E2-9B23-48C1-A315-4627ECF0CA8D}"/>
              </a:ext>
            </a:extLst>
          </p:cNvPr>
          <p:cNvSpPr txBox="1"/>
          <p:nvPr/>
        </p:nvSpPr>
        <p:spPr>
          <a:xfrm>
            <a:off x="12277095" y="106490"/>
            <a:ext cx="1266002" cy="338554"/>
          </a:xfrm>
          <a:prstGeom prst="rect">
            <a:avLst/>
          </a:prstGeom>
          <a:noFill/>
          <a:ln w="25400">
            <a:noFill/>
          </a:ln>
        </p:spPr>
        <p:txBody>
          <a:bodyPr wrap="square" rtlCol="0">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defRPr/>
            </a:pPr>
            <a:r>
              <a:rPr lang="ja-JP" altLang="en-US" sz="800" dirty="0">
                <a:solidFill>
                  <a:prstClr val="black"/>
                </a:solidFill>
                <a:latin typeface="HGSｺﾞｼｯｸE" panose="020B0900000000000000" pitchFamily="50" charset="-128"/>
                <a:ea typeface="HGSｺﾞｼｯｸE" panose="020B0900000000000000" pitchFamily="50" charset="-128"/>
              </a:rPr>
              <a:t>令和５年</a:t>
            </a:r>
            <a:r>
              <a:rPr lang="en-US" altLang="ja-JP" sz="800" dirty="0">
                <a:solidFill>
                  <a:prstClr val="black"/>
                </a:solidFill>
                <a:latin typeface="HGSｺﾞｼｯｸE" panose="020B0900000000000000" pitchFamily="50" charset="-128"/>
                <a:ea typeface="HGSｺﾞｼｯｸE" panose="020B0900000000000000" pitchFamily="50" charset="-128"/>
              </a:rPr>
              <a:t>11</a:t>
            </a:r>
            <a:r>
              <a:rPr lang="ja-JP" altLang="en-US" sz="800" dirty="0">
                <a:solidFill>
                  <a:prstClr val="black"/>
                </a:solidFill>
                <a:latin typeface="HGSｺﾞｼｯｸE" panose="020B0900000000000000" pitchFamily="50" charset="-128"/>
                <a:ea typeface="HGSｺﾞｼｯｸE" panose="020B0900000000000000" pitchFamily="50" charset="-128"/>
              </a:rPr>
              <a:t>月</a:t>
            </a:r>
            <a:r>
              <a:rPr lang="en-US" altLang="ja-JP" sz="800" dirty="0">
                <a:solidFill>
                  <a:prstClr val="black"/>
                </a:solidFill>
                <a:latin typeface="HGSｺﾞｼｯｸE" panose="020B0900000000000000" pitchFamily="50" charset="-128"/>
                <a:ea typeface="HGSｺﾞｼｯｸE" panose="020B0900000000000000" pitchFamily="50" charset="-128"/>
              </a:rPr>
              <a:t>14</a:t>
            </a:r>
            <a:r>
              <a:rPr lang="ja-JP" altLang="en-US" sz="800" dirty="0">
                <a:solidFill>
                  <a:prstClr val="black"/>
                </a:solidFill>
                <a:latin typeface="HGSｺﾞｼｯｸE" panose="020B0900000000000000" pitchFamily="50" charset="-128"/>
                <a:ea typeface="HGSｺﾞｼｯｸE" panose="020B0900000000000000" pitchFamily="50" charset="-128"/>
              </a:rPr>
              <a:t>日</a:t>
            </a:r>
            <a:endParaRPr lang="en-US" altLang="ja-JP" sz="800" dirty="0">
              <a:solidFill>
                <a:prstClr val="black"/>
              </a:solidFill>
              <a:latin typeface="HGSｺﾞｼｯｸE" panose="020B0900000000000000" pitchFamily="50" charset="-128"/>
              <a:ea typeface="HGSｺﾞｼｯｸE" panose="020B0900000000000000" pitchFamily="50" charset="-128"/>
            </a:endParaRPr>
          </a:p>
          <a:p>
            <a:pPr>
              <a:defRPr/>
            </a:pPr>
            <a:r>
              <a:rPr lang="ja-JP" altLang="en-US" sz="800" dirty="0">
                <a:solidFill>
                  <a:prstClr val="black"/>
                </a:solidFill>
                <a:latin typeface="HGSｺﾞｼｯｸE" panose="020B0900000000000000" pitchFamily="50" charset="-128"/>
                <a:ea typeface="HGSｺﾞｼｯｸE" panose="020B0900000000000000" pitchFamily="50" charset="-128"/>
              </a:rPr>
              <a:t>第</a:t>
            </a:r>
            <a:r>
              <a:rPr lang="en-US" altLang="ja-JP" sz="800" dirty="0">
                <a:solidFill>
                  <a:prstClr val="black"/>
                </a:solidFill>
                <a:latin typeface="HGSｺﾞｼｯｸE" panose="020B0900000000000000" pitchFamily="50" charset="-128"/>
                <a:ea typeface="HGSｺﾞｼｯｸE" panose="020B0900000000000000" pitchFamily="50" charset="-128"/>
              </a:rPr>
              <a:t>74</a:t>
            </a:r>
            <a:r>
              <a:rPr lang="ja-JP" altLang="en-US" sz="800" dirty="0">
                <a:solidFill>
                  <a:prstClr val="black"/>
                </a:solidFill>
                <a:latin typeface="HGSｺﾞｼｯｸE" panose="020B0900000000000000" pitchFamily="50" charset="-128"/>
                <a:ea typeface="HGSｺﾞｼｯｸE" panose="020B0900000000000000" pitchFamily="50" charset="-128"/>
              </a:rPr>
              <a:t>回事業運営検討</a:t>
            </a:r>
            <a:r>
              <a:rPr lang="en-US" altLang="ja-JP" sz="800" dirty="0">
                <a:solidFill>
                  <a:prstClr val="black"/>
                </a:solidFill>
                <a:latin typeface="HGSｺﾞｼｯｸE" panose="020B0900000000000000" pitchFamily="50" charset="-128"/>
                <a:ea typeface="HGSｺﾞｼｯｸE" panose="020B0900000000000000" pitchFamily="50" charset="-128"/>
              </a:rPr>
              <a:t>WG</a:t>
            </a:r>
            <a:endParaRPr lang="ja-JP" altLang="en-US" sz="800" dirty="0">
              <a:solidFill>
                <a:prstClr val="black"/>
              </a:solidFill>
              <a:latin typeface="HGSｺﾞｼｯｸE" panose="020B0900000000000000" pitchFamily="50" charset="-128"/>
              <a:ea typeface="HGSｺﾞｼｯｸE" panose="020B0900000000000000" pitchFamily="50" charset="-128"/>
            </a:endParaRPr>
          </a:p>
        </p:txBody>
      </p:sp>
      <p:graphicFrame>
        <p:nvGraphicFramePr>
          <p:cNvPr id="9" name="表 17">
            <a:extLst>
              <a:ext uri="{FF2B5EF4-FFF2-40B4-BE49-F238E27FC236}">
                <a16:creationId xmlns:a16="http://schemas.microsoft.com/office/drawing/2014/main" id="{0D0F6155-258C-4F84-B5E7-97E00D2376C5}"/>
              </a:ext>
            </a:extLst>
          </p:cNvPr>
          <p:cNvGraphicFramePr>
            <a:graphicFrameLocks noGrp="1"/>
          </p:cNvGraphicFramePr>
          <p:nvPr>
            <p:extLst>
              <p:ext uri="{D42A27DB-BD31-4B8C-83A1-F6EECF244321}">
                <p14:modId xmlns:p14="http://schemas.microsoft.com/office/powerpoint/2010/main" val="1088946709"/>
              </p:ext>
            </p:extLst>
          </p:nvPr>
        </p:nvGraphicFramePr>
        <p:xfrm>
          <a:off x="160383" y="520231"/>
          <a:ext cx="11976011" cy="5219200"/>
        </p:xfrm>
        <a:graphic>
          <a:graphicData uri="http://schemas.openxmlformats.org/drawingml/2006/table">
            <a:tbl>
              <a:tblPr firstRow="1" bandRow="1">
                <a:tableStyleId>{5C22544A-7EE6-4342-B048-85BDC9FD1C3A}</a:tableStyleId>
              </a:tblPr>
              <a:tblGrid>
                <a:gridCol w="324000">
                  <a:extLst>
                    <a:ext uri="{9D8B030D-6E8A-4147-A177-3AD203B41FA5}">
                      <a16:colId xmlns:a16="http://schemas.microsoft.com/office/drawing/2014/main" val="2396817542"/>
                    </a:ext>
                  </a:extLst>
                </a:gridCol>
                <a:gridCol w="568285">
                  <a:extLst>
                    <a:ext uri="{9D8B030D-6E8A-4147-A177-3AD203B41FA5}">
                      <a16:colId xmlns:a16="http://schemas.microsoft.com/office/drawing/2014/main" val="979189463"/>
                    </a:ext>
                  </a:extLst>
                </a:gridCol>
                <a:gridCol w="4255427">
                  <a:extLst>
                    <a:ext uri="{9D8B030D-6E8A-4147-A177-3AD203B41FA5}">
                      <a16:colId xmlns:a16="http://schemas.microsoft.com/office/drawing/2014/main" val="3655228805"/>
                    </a:ext>
                  </a:extLst>
                </a:gridCol>
                <a:gridCol w="4256910">
                  <a:extLst>
                    <a:ext uri="{9D8B030D-6E8A-4147-A177-3AD203B41FA5}">
                      <a16:colId xmlns:a16="http://schemas.microsoft.com/office/drawing/2014/main" val="1925305667"/>
                    </a:ext>
                  </a:extLst>
                </a:gridCol>
                <a:gridCol w="2571389">
                  <a:extLst>
                    <a:ext uri="{9D8B030D-6E8A-4147-A177-3AD203B41FA5}">
                      <a16:colId xmlns:a16="http://schemas.microsoft.com/office/drawing/2014/main" val="1884872765"/>
                    </a:ext>
                  </a:extLst>
                </a:gridCol>
              </a:tblGrid>
              <a:tr h="225214">
                <a:tc>
                  <a:txBody>
                    <a:bodyPr/>
                    <a:lstStyle/>
                    <a:p>
                      <a:pPr algn="ctr"/>
                      <a:r>
                        <a:rPr kumimoji="1" lang="ja-JP" altLang="en-US" sz="1100" dirty="0"/>
                        <a:t>№</a:t>
                      </a:r>
                      <a:endParaRPr kumimoji="1" lang="en-US" altLang="ja-JP" sz="1100" dirty="0"/>
                    </a:p>
                  </a:txBody>
                  <a:tcPr>
                    <a:solidFill>
                      <a:schemeClr val="accent5"/>
                    </a:solidFill>
                  </a:tcPr>
                </a:tc>
                <a:tc>
                  <a:txBody>
                    <a:bodyPr/>
                    <a:lstStyle/>
                    <a:p>
                      <a:pPr algn="ctr"/>
                      <a:r>
                        <a:rPr kumimoji="1" lang="ja-JP" altLang="en-US" sz="1000" dirty="0"/>
                        <a:t>ページ</a:t>
                      </a:r>
                      <a:endParaRPr kumimoji="1" lang="en-US" altLang="ja-JP" sz="1000" dirty="0"/>
                    </a:p>
                  </a:txBody>
                  <a:tcPr>
                    <a:solidFill>
                      <a:schemeClr val="accent5"/>
                    </a:solidFill>
                  </a:tcPr>
                </a:tc>
                <a:tc>
                  <a:txBody>
                    <a:bodyPr/>
                    <a:lstStyle/>
                    <a:p>
                      <a:pPr algn="ctr"/>
                      <a:r>
                        <a:rPr kumimoji="1" lang="ja-JP" altLang="en-US" sz="1100" dirty="0"/>
                        <a:t>方針（案）</a:t>
                      </a:r>
                    </a:p>
                  </a:txBody>
                  <a:tcPr>
                    <a:solidFill>
                      <a:schemeClr val="accent5"/>
                    </a:solidFill>
                  </a:tcPr>
                </a:tc>
                <a:tc>
                  <a:txBody>
                    <a:bodyPr/>
                    <a:lstStyle/>
                    <a:p>
                      <a:pPr algn="ctr"/>
                      <a:r>
                        <a:rPr kumimoji="1" lang="ja-JP" altLang="en-US" sz="1100" dirty="0"/>
                        <a:t>方針（素案）</a:t>
                      </a:r>
                    </a:p>
                  </a:txBody>
                  <a:tcPr>
                    <a:solidFill>
                      <a:schemeClr val="accent5"/>
                    </a:solidFill>
                  </a:tcPr>
                </a:tc>
                <a:tc>
                  <a:txBody>
                    <a:bodyPr/>
                    <a:lstStyle/>
                    <a:p>
                      <a:pPr algn="ctr"/>
                      <a:r>
                        <a:rPr kumimoji="1" lang="ja-JP" altLang="en-US" sz="1100" dirty="0"/>
                        <a:t>備考</a:t>
                      </a:r>
                    </a:p>
                  </a:txBody>
                  <a:tcPr>
                    <a:solidFill>
                      <a:schemeClr val="accent5"/>
                    </a:solidFill>
                  </a:tcPr>
                </a:tc>
                <a:extLst>
                  <a:ext uri="{0D108BD9-81ED-4DB2-BD59-A6C34878D82A}">
                    <a16:rowId xmlns:a16="http://schemas.microsoft.com/office/drawing/2014/main" val="2298694149"/>
                  </a:ext>
                </a:extLst>
              </a:tr>
              <a:tr h="370840">
                <a:tc>
                  <a:txBody>
                    <a:bodyPr/>
                    <a:lstStyle/>
                    <a:p>
                      <a:r>
                        <a:rPr kumimoji="1" lang="en-US" altLang="ja-JP" sz="900" dirty="0">
                          <a:latin typeface="ＭＳ 明朝" panose="02020609040205080304" pitchFamily="17" charset="-128"/>
                          <a:ea typeface="ＭＳ 明朝" panose="02020609040205080304" pitchFamily="17" charset="-128"/>
                        </a:rPr>
                        <a:t>9</a:t>
                      </a:r>
                      <a:endParaRPr kumimoji="1" lang="ja-JP" altLang="en-US" sz="900" dirty="0">
                        <a:latin typeface="ＭＳ 明朝" panose="02020609040205080304" pitchFamily="17" charset="-128"/>
                        <a:ea typeface="ＭＳ 明朝" panose="02020609040205080304" pitchFamily="17" charset="-128"/>
                      </a:endParaRPr>
                    </a:p>
                  </a:txBody>
                  <a:tcPr/>
                </a:tc>
                <a:tc>
                  <a:txBody>
                    <a:bodyPr/>
                    <a:lstStyle/>
                    <a:p>
                      <a:r>
                        <a:rPr kumimoji="1" lang="en-US" altLang="ja-JP" sz="900" dirty="0">
                          <a:latin typeface="ＭＳ 明朝" panose="02020609040205080304" pitchFamily="17" charset="-128"/>
                          <a:ea typeface="ＭＳ 明朝" panose="02020609040205080304" pitchFamily="17" charset="-128"/>
                        </a:rPr>
                        <a:t>P22</a:t>
                      </a:r>
                    </a:p>
                    <a:p>
                      <a:endParaRPr kumimoji="1" lang="ja-JP" altLang="en-US" sz="900" dirty="0">
                        <a:latin typeface="ＭＳ 明朝" panose="02020609040205080304" pitchFamily="17" charset="-128"/>
                        <a:ea typeface="ＭＳ 明朝" panose="02020609040205080304" pitchFamily="17" charset="-128"/>
                      </a:endParaRPr>
                    </a:p>
                  </a:txBody>
                  <a:tcPr/>
                </a:tc>
                <a:tc>
                  <a:txBody>
                    <a:bodyPr/>
                    <a:lstStyle/>
                    <a:p>
                      <a:pPr marL="0" marR="0" lvl="0" indent="0" algn="l" defTabSz="914377" rtl="0" eaLnBrk="1" fontAlgn="auto" latinLnBrk="0" hangingPunct="1">
                        <a:lnSpc>
                          <a:spcPct val="100000"/>
                        </a:lnSpc>
                        <a:spcBef>
                          <a:spcPts val="0"/>
                        </a:spcBef>
                        <a:spcAft>
                          <a:spcPts val="0"/>
                        </a:spcAft>
                        <a:buClrTx/>
                        <a:buSzTx/>
                        <a:buFontTx/>
                        <a:buNone/>
                        <a:tabLst/>
                        <a:defRPr/>
                      </a:pPr>
                      <a:r>
                        <a:rPr lang="ja-JP" altLang="ja-JP" sz="900" b="1" i="0" u="none" baseline="0" dirty="0">
                          <a:effectLst/>
                          <a:latin typeface="ＭＳ ゴシック" panose="020B0609070205080204" pitchFamily="49" charset="-128"/>
                          <a:ea typeface="ＭＳ ゴシック" panose="020B0609070205080204" pitchFamily="49" charset="-128"/>
                          <a:cs typeface="+mn-cs"/>
                        </a:rPr>
                        <a:t>図</a:t>
                      </a:r>
                      <a:r>
                        <a:rPr lang="en-US" altLang="ja-JP" sz="900" b="1" i="0" u="none" baseline="0" dirty="0">
                          <a:effectLst/>
                          <a:latin typeface="ＭＳ ゴシック" panose="020B0609070205080204" pitchFamily="49" charset="-128"/>
                          <a:ea typeface="ＭＳ ゴシック" panose="020B0609070205080204" pitchFamily="49" charset="-128"/>
                          <a:cs typeface="+mn-cs"/>
                        </a:rPr>
                        <a:t>11 </a:t>
                      </a:r>
                      <a:r>
                        <a:rPr lang="ja-JP" altLang="ja-JP" sz="900" b="1" i="0" u="none" baseline="0" dirty="0">
                          <a:effectLst/>
                          <a:latin typeface="ＭＳ ゴシック" panose="020B0609070205080204" pitchFamily="49" charset="-128"/>
                          <a:ea typeface="ＭＳ ゴシック" panose="020B0609070205080204" pitchFamily="49" charset="-128"/>
                          <a:cs typeface="+mn-cs"/>
                        </a:rPr>
                        <a:t>市町村国保の収納率の推移（全被保険者　現年分）</a:t>
                      </a:r>
                      <a:endParaRPr lang="ja-JP" altLang="ja-JP" sz="900" b="1" u="none" dirty="0">
                        <a:effectLst/>
                        <a:latin typeface="ＭＳ ゴシック" panose="020B0609070205080204" pitchFamily="49" charset="-128"/>
                        <a:ea typeface="ＭＳ ゴシック" panose="020B0609070205080204" pitchFamily="49" charset="-128"/>
                      </a:endParaRPr>
                    </a:p>
                    <a:p>
                      <a:pPr marL="0" marR="0" lvl="0" indent="0" algn="l" defTabSz="914377" rtl="0" eaLnBrk="1" fontAlgn="auto" latinLnBrk="0" hangingPunct="1">
                        <a:lnSpc>
                          <a:spcPct val="100000"/>
                        </a:lnSpc>
                        <a:spcBef>
                          <a:spcPts val="0"/>
                        </a:spcBef>
                        <a:spcAft>
                          <a:spcPts val="0"/>
                        </a:spcAft>
                        <a:buClrTx/>
                        <a:buSzTx/>
                        <a:buFontTx/>
                        <a:buNone/>
                        <a:tabLst/>
                        <a:defRPr/>
                      </a:pPr>
                      <a:r>
                        <a:rPr lang="ja-JP" altLang="en-US" sz="900" dirty="0">
                          <a:latin typeface="ＭＳ ゴシック" panose="020B0609070205080204" pitchFamily="49" charset="-128"/>
                          <a:ea typeface="ＭＳ ゴシック" panose="020B0609070205080204" pitchFamily="49" charset="-128"/>
                        </a:rPr>
                        <a:t>出典：厚生労働省　令和３年度国民健康保険（市町村</a:t>
                      </a:r>
                      <a:r>
                        <a:rPr lang="ja-JP" altLang="en-US" sz="900" u="sng" baseline="0" dirty="0">
                          <a:solidFill>
                            <a:srgbClr val="FF0000"/>
                          </a:solidFill>
                          <a:latin typeface="ＭＳ ゴシック" panose="020B0609070205080204" pitchFamily="49" charset="-128"/>
                          <a:ea typeface="ＭＳ ゴシック" panose="020B0609070205080204" pitchFamily="49" charset="-128"/>
                        </a:rPr>
                        <a:t>国保</a:t>
                      </a:r>
                      <a:r>
                        <a:rPr lang="ja-JP" altLang="en-US" sz="900" dirty="0">
                          <a:latin typeface="ＭＳ ゴシック" panose="020B0609070205080204" pitchFamily="49" charset="-128"/>
                          <a:ea typeface="ＭＳ ゴシック" panose="020B0609070205080204" pitchFamily="49" charset="-128"/>
                        </a:rPr>
                        <a:t>）の財政状況について</a:t>
                      </a:r>
                      <a:endParaRPr lang="en-US" altLang="ja-JP" sz="900" dirty="0">
                        <a:latin typeface="ＭＳ ゴシック" panose="020B0609070205080204" pitchFamily="49" charset="-128"/>
                        <a:ea typeface="ＭＳ ゴシック" panose="020B0609070205080204" pitchFamily="49" charset="-128"/>
                      </a:endParaRPr>
                    </a:p>
                    <a:p>
                      <a:pPr marL="0" marR="0" lvl="0" indent="0" algn="l" defTabSz="914377" rtl="0" eaLnBrk="1" fontAlgn="auto" latinLnBrk="0" hangingPunct="1">
                        <a:lnSpc>
                          <a:spcPct val="100000"/>
                        </a:lnSpc>
                        <a:spcBef>
                          <a:spcPts val="0"/>
                        </a:spcBef>
                        <a:spcAft>
                          <a:spcPts val="0"/>
                        </a:spcAft>
                        <a:buClrTx/>
                        <a:buSzTx/>
                        <a:buFontTx/>
                        <a:buNone/>
                        <a:tabLst/>
                        <a:defRPr/>
                      </a:pPr>
                      <a:endParaRPr lang="en-US" altLang="ja-JP" sz="900" dirty="0">
                        <a:latin typeface="ＭＳ ゴシック" panose="020B0609070205080204" pitchFamily="49" charset="-128"/>
                        <a:ea typeface="ＭＳ ゴシック" panose="020B0609070205080204" pitchFamily="49" charset="-128"/>
                      </a:endParaRPr>
                    </a:p>
                    <a:p>
                      <a:pPr marL="0" marR="0" lvl="0" indent="0" algn="l" defTabSz="914377" rtl="0" eaLnBrk="1" fontAlgn="auto" latinLnBrk="0" hangingPunct="1">
                        <a:lnSpc>
                          <a:spcPct val="100000"/>
                        </a:lnSpc>
                        <a:spcBef>
                          <a:spcPts val="0"/>
                        </a:spcBef>
                        <a:spcAft>
                          <a:spcPts val="0"/>
                        </a:spcAft>
                        <a:buClrTx/>
                        <a:buSzTx/>
                        <a:buFontTx/>
                        <a:buNone/>
                        <a:tabLst/>
                        <a:defRPr/>
                      </a:pPr>
                      <a:r>
                        <a:rPr lang="ja-JP" altLang="en-US" sz="900" b="1" dirty="0">
                          <a:latin typeface="ＭＳ ゴシック" panose="020B0609070205080204" pitchFamily="49" charset="-128"/>
                          <a:ea typeface="ＭＳ ゴシック" panose="020B0609070205080204" pitchFamily="49" charset="-128"/>
                        </a:rPr>
                        <a:t>図</a:t>
                      </a:r>
                      <a:r>
                        <a:rPr lang="en-US" altLang="ja-JP" sz="900" b="1" dirty="0">
                          <a:latin typeface="ＭＳ ゴシック" panose="020B0609070205080204" pitchFamily="49" charset="-128"/>
                          <a:ea typeface="ＭＳ ゴシック" panose="020B0609070205080204" pitchFamily="49" charset="-128"/>
                        </a:rPr>
                        <a:t>12 </a:t>
                      </a:r>
                      <a:r>
                        <a:rPr lang="ja-JP" altLang="en-US" sz="900" b="1" dirty="0">
                          <a:latin typeface="ＭＳ ゴシック" panose="020B0609070205080204" pitchFamily="49" charset="-128"/>
                          <a:ea typeface="ＭＳ ゴシック" panose="020B0609070205080204" pitchFamily="49" charset="-128"/>
                        </a:rPr>
                        <a:t>市町村国保の滞納世帯の割合の推移</a:t>
                      </a:r>
                      <a:endParaRPr lang="en-US" altLang="ja-JP" sz="900" b="1" dirty="0">
                        <a:latin typeface="ＭＳ ゴシック" panose="020B0609070205080204" pitchFamily="49" charset="-128"/>
                        <a:ea typeface="ＭＳ ゴシック" panose="020B0609070205080204" pitchFamily="49" charset="-128"/>
                      </a:endParaRPr>
                    </a:p>
                    <a:p>
                      <a:pPr marL="0" marR="0" lvl="0" indent="0" algn="l" defTabSz="914377" rtl="0" eaLnBrk="1" fontAlgn="auto" latinLnBrk="0" hangingPunct="1">
                        <a:lnSpc>
                          <a:spcPct val="100000"/>
                        </a:lnSpc>
                        <a:spcBef>
                          <a:spcPts val="0"/>
                        </a:spcBef>
                        <a:spcAft>
                          <a:spcPts val="0"/>
                        </a:spcAft>
                        <a:buClrTx/>
                        <a:buSzTx/>
                        <a:buFontTx/>
                        <a:buNone/>
                        <a:tabLst/>
                        <a:defRPr/>
                      </a:pPr>
                      <a:r>
                        <a:rPr lang="ja-JP" altLang="en-US" sz="900" dirty="0">
                          <a:latin typeface="ＭＳ ゴシック" panose="020B0609070205080204" pitchFamily="49" charset="-128"/>
                          <a:ea typeface="ＭＳ ゴシック" panose="020B0609070205080204" pitchFamily="49" charset="-128"/>
                        </a:rPr>
                        <a:t>出典：厚生労働省　令和３年度国民健康保険（市町村</a:t>
                      </a:r>
                      <a:r>
                        <a:rPr lang="ja-JP" altLang="en-US" sz="900" u="sng" dirty="0">
                          <a:solidFill>
                            <a:srgbClr val="FF0000"/>
                          </a:solidFill>
                          <a:latin typeface="ＭＳ ゴシック" panose="020B0609070205080204" pitchFamily="49" charset="-128"/>
                          <a:ea typeface="ＭＳ ゴシック" panose="020B0609070205080204" pitchFamily="49" charset="-128"/>
                        </a:rPr>
                        <a:t>国保</a:t>
                      </a:r>
                      <a:r>
                        <a:rPr lang="ja-JP" altLang="en-US" sz="900" dirty="0">
                          <a:latin typeface="ＭＳ ゴシック" panose="020B0609070205080204" pitchFamily="49" charset="-128"/>
                          <a:ea typeface="ＭＳ ゴシック" panose="020B0609070205080204" pitchFamily="49" charset="-128"/>
                        </a:rPr>
                        <a:t>）の財政状況に</a:t>
                      </a:r>
                      <a:r>
                        <a:rPr lang="ja-JP" altLang="en-US" sz="900" u="sng" dirty="0">
                          <a:solidFill>
                            <a:srgbClr val="FF0000"/>
                          </a:solidFill>
                          <a:latin typeface="ＭＳ ゴシック" panose="020B0609070205080204" pitchFamily="49" charset="-128"/>
                          <a:ea typeface="ＭＳ ゴシック" panose="020B0609070205080204" pitchFamily="49" charset="-128"/>
                        </a:rPr>
                        <a:t>ついて</a:t>
                      </a:r>
                      <a:endParaRPr lang="ja-JP" altLang="en-US" sz="900" dirty="0">
                        <a:latin typeface="ＭＳ ゴシック" panose="020B0609070205080204" pitchFamily="49" charset="-128"/>
                        <a:ea typeface="ＭＳ ゴシック" panose="020B0609070205080204" pitchFamily="49" charset="-128"/>
                      </a:endParaRPr>
                    </a:p>
                    <a:p>
                      <a:pPr marL="179388" indent="-179388"/>
                      <a:r>
                        <a:rPr kumimoji="1" lang="en-US" altLang="ja-JP" sz="900" u="sng" strike="noStrike" dirty="0">
                          <a:solidFill>
                            <a:srgbClr val="FF0000"/>
                          </a:solidFill>
                          <a:latin typeface="ＭＳ 明朝" panose="02020609040205080304" pitchFamily="17" charset="-128"/>
                          <a:ea typeface="ＭＳ 明朝" panose="02020609040205080304" pitchFamily="17" charset="-128"/>
                        </a:rPr>
                        <a:t>※</a:t>
                      </a:r>
                      <a:r>
                        <a:rPr kumimoji="1" lang="ja-JP" altLang="en-US" sz="900" u="sng" strike="noStrike" dirty="0">
                          <a:solidFill>
                            <a:srgbClr val="FF0000"/>
                          </a:solidFill>
                          <a:latin typeface="ＭＳ 明朝" panose="02020609040205080304" pitchFamily="17" charset="-128"/>
                          <a:ea typeface="ＭＳ 明朝" panose="02020609040205080304" pitchFamily="17" charset="-128"/>
                        </a:rPr>
                        <a:t>令和４年度は速報値</a:t>
                      </a:r>
                    </a:p>
                  </a:txBody>
                  <a:tcPr/>
                </a:tc>
                <a:tc>
                  <a:txBody>
                    <a:bodyPr/>
                    <a:lstStyle/>
                    <a:p>
                      <a:pPr marL="179388" marR="0" lvl="0" indent="-179388" algn="l" defTabSz="914377" rtl="0" eaLnBrk="1" fontAlgn="auto" latinLnBrk="0" hangingPunct="1">
                        <a:lnSpc>
                          <a:spcPct val="100000"/>
                        </a:lnSpc>
                        <a:spcBef>
                          <a:spcPts val="0"/>
                        </a:spcBef>
                        <a:spcAft>
                          <a:spcPts val="0"/>
                        </a:spcAft>
                        <a:buClrTx/>
                        <a:buSzTx/>
                        <a:buFontTx/>
                        <a:buNone/>
                        <a:tabLst/>
                        <a:defRPr/>
                      </a:pPr>
                      <a:r>
                        <a:rPr lang="ja-JP" altLang="ja-JP" sz="900" b="1" i="0" u="none" baseline="0" dirty="0">
                          <a:effectLst/>
                          <a:latin typeface="ＭＳ ゴシック" panose="020B0609070205080204" pitchFamily="49" charset="-128"/>
                          <a:ea typeface="ＭＳ ゴシック" panose="020B0609070205080204" pitchFamily="49" charset="-128"/>
                          <a:cs typeface="+mn-cs"/>
                        </a:rPr>
                        <a:t>図</a:t>
                      </a:r>
                      <a:r>
                        <a:rPr lang="en-US" altLang="ja-JP" sz="900" b="1" i="0" u="none" baseline="0" dirty="0">
                          <a:effectLst/>
                          <a:latin typeface="ＭＳ ゴシック" panose="020B0609070205080204" pitchFamily="49" charset="-128"/>
                          <a:ea typeface="ＭＳ ゴシック" panose="020B0609070205080204" pitchFamily="49" charset="-128"/>
                          <a:cs typeface="+mn-cs"/>
                        </a:rPr>
                        <a:t>11 </a:t>
                      </a:r>
                      <a:r>
                        <a:rPr lang="ja-JP" altLang="ja-JP" sz="900" b="1" i="0" u="none" baseline="0" dirty="0">
                          <a:effectLst/>
                          <a:latin typeface="ＭＳ ゴシック" panose="020B0609070205080204" pitchFamily="49" charset="-128"/>
                          <a:ea typeface="ＭＳ ゴシック" panose="020B0609070205080204" pitchFamily="49" charset="-128"/>
                          <a:cs typeface="+mn-cs"/>
                        </a:rPr>
                        <a:t>市町村国保の収納率の推移（全被保険者　現年分）</a:t>
                      </a:r>
                      <a:endParaRPr lang="en-US" altLang="ja-JP" sz="900" dirty="0">
                        <a:latin typeface="ＭＳ ゴシック" panose="020B0609070205080204" pitchFamily="49" charset="-128"/>
                        <a:ea typeface="ＭＳ ゴシック" panose="020B0609070205080204" pitchFamily="49" charset="-128"/>
                      </a:endParaRPr>
                    </a:p>
                    <a:p>
                      <a:pPr marL="179388" marR="0" lvl="0" indent="-179388" algn="l" defTabSz="914377" rtl="0" eaLnBrk="1" fontAlgn="auto" latinLnBrk="0" hangingPunct="1">
                        <a:lnSpc>
                          <a:spcPct val="100000"/>
                        </a:lnSpc>
                        <a:spcBef>
                          <a:spcPts val="0"/>
                        </a:spcBef>
                        <a:spcAft>
                          <a:spcPts val="0"/>
                        </a:spcAft>
                        <a:buClrTx/>
                        <a:buSzTx/>
                        <a:buFontTx/>
                        <a:buNone/>
                        <a:tabLst/>
                        <a:defRPr/>
                      </a:pPr>
                      <a:r>
                        <a:rPr lang="ja-JP" altLang="en-US" sz="900" dirty="0">
                          <a:latin typeface="ＭＳ ゴシック" panose="020B0609070205080204" pitchFamily="49" charset="-128"/>
                          <a:ea typeface="ＭＳ ゴシック" panose="020B0609070205080204" pitchFamily="49" charset="-128"/>
                        </a:rPr>
                        <a:t>出典：厚生労働省　令和３年度国民健康保険（市町村）の財政状況について</a:t>
                      </a:r>
                    </a:p>
                    <a:p>
                      <a:pPr marL="179388" indent="-179388"/>
                      <a:endParaRPr kumimoji="1" lang="en-US" altLang="ja-JP" sz="900" strike="noStrike" dirty="0">
                        <a:latin typeface="ＭＳ 明朝" panose="02020609040205080304" pitchFamily="17" charset="-128"/>
                        <a:ea typeface="ＭＳ 明朝" panose="02020609040205080304" pitchFamily="17" charset="-128"/>
                      </a:endParaRPr>
                    </a:p>
                    <a:p>
                      <a:pPr marL="179388" indent="-179388"/>
                      <a:endParaRPr kumimoji="1" lang="en-US" altLang="ja-JP" sz="900" strike="noStrike" dirty="0">
                        <a:latin typeface="ＭＳ 明朝" panose="02020609040205080304" pitchFamily="17" charset="-128"/>
                        <a:ea typeface="ＭＳ 明朝" panose="02020609040205080304" pitchFamily="17" charset="-128"/>
                      </a:endParaRPr>
                    </a:p>
                    <a:p>
                      <a:pPr marL="0" marR="0" lvl="0" indent="0" algn="l" defTabSz="914377" rtl="0" eaLnBrk="1" fontAlgn="auto" latinLnBrk="0" hangingPunct="1">
                        <a:lnSpc>
                          <a:spcPct val="100000"/>
                        </a:lnSpc>
                        <a:spcBef>
                          <a:spcPts val="0"/>
                        </a:spcBef>
                        <a:spcAft>
                          <a:spcPts val="0"/>
                        </a:spcAft>
                        <a:buClrTx/>
                        <a:buSzTx/>
                        <a:buFontTx/>
                        <a:buNone/>
                        <a:tabLst/>
                        <a:defRPr/>
                      </a:pPr>
                      <a:r>
                        <a:rPr lang="ja-JP" altLang="en-US" sz="900" b="1" dirty="0">
                          <a:latin typeface="ＭＳ ゴシック" panose="020B0609070205080204" pitchFamily="49" charset="-128"/>
                          <a:ea typeface="ＭＳ ゴシック" panose="020B0609070205080204" pitchFamily="49" charset="-128"/>
                        </a:rPr>
                        <a:t>図</a:t>
                      </a:r>
                      <a:r>
                        <a:rPr lang="en-US" altLang="ja-JP" sz="900" b="1" dirty="0">
                          <a:latin typeface="ＭＳ ゴシック" panose="020B0609070205080204" pitchFamily="49" charset="-128"/>
                          <a:ea typeface="ＭＳ ゴシック" panose="020B0609070205080204" pitchFamily="49" charset="-128"/>
                        </a:rPr>
                        <a:t>12 </a:t>
                      </a:r>
                      <a:r>
                        <a:rPr lang="ja-JP" altLang="en-US" sz="900" b="1" dirty="0">
                          <a:latin typeface="ＭＳ ゴシック" panose="020B0609070205080204" pitchFamily="49" charset="-128"/>
                          <a:ea typeface="ＭＳ ゴシック" panose="020B0609070205080204" pitchFamily="49" charset="-128"/>
                        </a:rPr>
                        <a:t>市町村国保の滞納世帯の割合の推移</a:t>
                      </a:r>
                      <a:endParaRPr lang="en-US" altLang="ja-JP" sz="900" b="1" dirty="0">
                        <a:latin typeface="ＭＳ ゴシック" panose="020B0609070205080204" pitchFamily="49" charset="-128"/>
                        <a:ea typeface="ＭＳ ゴシック" panose="020B0609070205080204" pitchFamily="49" charset="-128"/>
                      </a:endParaRPr>
                    </a:p>
                    <a:p>
                      <a:pPr marL="0" marR="0" lvl="0" indent="0" algn="l" defTabSz="914377" rtl="0" eaLnBrk="1" fontAlgn="auto" latinLnBrk="0" hangingPunct="1">
                        <a:lnSpc>
                          <a:spcPct val="100000"/>
                        </a:lnSpc>
                        <a:spcBef>
                          <a:spcPts val="0"/>
                        </a:spcBef>
                        <a:spcAft>
                          <a:spcPts val="0"/>
                        </a:spcAft>
                        <a:buClrTx/>
                        <a:buSzTx/>
                        <a:buFontTx/>
                        <a:buNone/>
                        <a:tabLst/>
                        <a:defRPr/>
                      </a:pPr>
                      <a:r>
                        <a:rPr lang="ja-JP" altLang="en-US" sz="900" dirty="0">
                          <a:latin typeface="ＭＳ ゴシック" panose="020B0609070205080204" pitchFamily="49" charset="-128"/>
                          <a:ea typeface="ＭＳ ゴシック" panose="020B0609070205080204" pitchFamily="49" charset="-128"/>
                        </a:rPr>
                        <a:t>出典：厚生労働省　令和３年度国民健康保険（市町村）の財政状況に</a:t>
                      </a:r>
                    </a:p>
                  </a:txBody>
                  <a:tcPr/>
                </a:tc>
                <a:tc>
                  <a:txBody>
                    <a:bodyPr/>
                    <a:lstStyle/>
                    <a:p>
                      <a:pPr marL="263525" indent="-263525" algn="l"/>
                      <a:r>
                        <a:rPr kumimoji="1" lang="ja-JP" altLang="en-US" sz="900" strike="noStrike" dirty="0">
                          <a:latin typeface="ＭＳ 明朝" panose="02020609040205080304" pitchFamily="17" charset="-128"/>
                          <a:ea typeface="ＭＳ 明朝" panose="02020609040205080304" pitchFamily="17" charset="-128"/>
                        </a:rPr>
                        <a:t>出典名に表記誤りがあったため変更。</a:t>
                      </a:r>
                    </a:p>
                  </a:txBody>
                  <a:tcPr/>
                </a:tc>
                <a:extLst>
                  <a:ext uri="{0D108BD9-81ED-4DB2-BD59-A6C34878D82A}">
                    <a16:rowId xmlns:a16="http://schemas.microsoft.com/office/drawing/2014/main" val="289552837"/>
                  </a:ext>
                </a:extLst>
              </a:tr>
              <a:tr h="370840">
                <a:tc>
                  <a:txBody>
                    <a:bodyPr/>
                    <a:lstStyle/>
                    <a:p>
                      <a:r>
                        <a:rPr kumimoji="1" lang="en-US" altLang="ja-JP" sz="900" dirty="0">
                          <a:latin typeface="ＭＳ 明朝" panose="02020609040205080304" pitchFamily="17" charset="-128"/>
                          <a:ea typeface="ＭＳ 明朝" panose="02020609040205080304" pitchFamily="17" charset="-128"/>
                        </a:rPr>
                        <a:t>10</a:t>
                      </a:r>
                      <a:endParaRPr kumimoji="1" lang="ja-JP" altLang="en-US" sz="900" dirty="0">
                        <a:latin typeface="ＭＳ 明朝" panose="02020609040205080304" pitchFamily="17" charset="-128"/>
                        <a:ea typeface="ＭＳ 明朝" panose="02020609040205080304" pitchFamily="17" charset="-128"/>
                      </a:endParaRPr>
                    </a:p>
                  </a:txBody>
                  <a:tcPr/>
                </a:tc>
                <a:tc>
                  <a:txBody>
                    <a:bodyPr/>
                    <a:lstStyle/>
                    <a:p>
                      <a:r>
                        <a:rPr kumimoji="1" lang="en-US" altLang="ja-JP" sz="900" dirty="0">
                          <a:latin typeface="ＭＳ 明朝" panose="02020609040205080304" pitchFamily="17" charset="-128"/>
                          <a:ea typeface="ＭＳ 明朝" panose="02020609040205080304" pitchFamily="17" charset="-128"/>
                        </a:rPr>
                        <a:t>P22</a:t>
                      </a:r>
                    </a:p>
                    <a:p>
                      <a:endParaRPr kumimoji="1" lang="ja-JP" altLang="en-US" sz="900" dirty="0">
                        <a:latin typeface="ＭＳ 明朝" panose="02020609040205080304" pitchFamily="17" charset="-128"/>
                        <a:ea typeface="ＭＳ 明朝" panose="02020609040205080304" pitchFamily="17" charset="-128"/>
                      </a:endParaRPr>
                    </a:p>
                  </a:txBody>
                  <a:tcPr/>
                </a:tc>
                <a:tc>
                  <a:txBody>
                    <a:bodyPr/>
                    <a:lstStyle/>
                    <a:p>
                      <a:r>
                        <a:rPr kumimoji="1" lang="ja-JP" altLang="en-US" sz="900" kern="1200" dirty="0">
                          <a:solidFill>
                            <a:schemeClr val="dk1"/>
                          </a:solidFill>
                          <a:effectLst/>
                          <a:latin typeface="ＭＳ ゴシック" panose="020B0609070205080204" pitchFamily="49" charset="-128"/>
                          <a:ea typeface="ＭＳ ゴシック" panose="020B0609070205080204" pitchFamily="49" charset="-128"/>
                          <a:cs typeface="+mn-cs"/>
                        </a:rPr>
                        <a:t>（１）目標収納率の設定</a:t>
                      </a:r>
                      <a:endParaRPr kumimoji="1" lang="en-US" altLang="ja-JP" sz="900" kern="1200" dirty="0">
                        <a:solidFill>
                          <a:schemeClr val="dk1"/>
                        </a:solidFill>
                        <a:effectLst/>
                        <a:latin typeface="ＭＳ ゴシック" panose="020B0609070205080204" pitchFamily="49" charset="-128"/>
                        <a:ea typeface="ＭＳ ゴシック" panose="020B0609070205080204" pitchFamily="49" charset="-128"/>
                        <a:cs typeface="+mn-cs"/>
                      </a:endParaRPr>
                    </a:p>
                    <a:p>
                      <a:pPr marL="179388" indent="-179388"/>
                      <a:r>
                        <a:rPr kumimoji="1" lang="ja-JP" altLang="en-US" sz="900" kern="1200" dirty="0">
                          <a:solidFill>
                            <a:schemeClr val="dk1"/>
                          </a:solidFill>
                          <a:effectLst/>
                          <a:latin typeface="ＭＳ 明朝" panose="02020609040205080304" pitchFamily="17" charset="-128"/>
                          <a:ea typeface="ＭＳ 明朝" panose="02020609040205080304" pitchFamily="17" charset="-128"/>
                          <a:cs typeface="+mn-cs"/>
                        </a:rPr>
                        <a:t>　　　</a:t>
                      </a:r>
                      <a:r>
                        <a:rPr kumimoji="1" lang="ja-JP" altLang="ja-JP" sz="900" kern="1200" dirty="0">
                          <a:solidFill>
                            <a:schemeClr val="dk1"/>
                          </a:solidFill>
                          <a:effectLst/>
                          <a:latin typeface="ＭＳ 明朝" panose="02020609040205080304" pitchFamily="17" charset="-128"/>
                          <a:ea typeface="ＭＳ 明朝" panose="02020609040205080304" pitchFamily="17" charset="-128"/>
                          <a:cs typeface="+mn-cs"/>
                        </a:rPr>
                        <a:t>現年度分の収納率について、</a:t>
                      </a:r>
                      <a:r>
                        <a:rPr kumimoji="1" lang="ja-JP" altLang="ja-JP" sz="900" u="sng" kern="1200" dirty="0">
                          <a:solidFill>
                            <a:srgbClr val="FF0000"/>
                          </a:solidFill>
                          <a:effectLst/>
                          <a:latin typeface="ＭＳ 明朝" panose="02020609040205080304" pitchFamily="17" charset="-128"/>
                          <a:ea typeface="ＭＳ 明朝" panose="02020609040205080304" pitchFamily="17" charset="-128"/>
                          <a:cs typeface="+mn-cs"/>
                        </a:rPr>
                        <a:t>第２の４</a:t>
                      </a:r>
                      <a:r>
                        <a:rPr kumimoji="1" lang="ja-JP" altLang="ja-JP" sz="900" kern="1200" dirty="0">
                          <a:solidFill>
                            <a:schemeClr val="dk1"/>
                          </a:solidFill>
                          <a:effectLst/>
                          <a:latin typeface="ＭＳ 明朝" panose="02020609040205080304" pitchFamily="17" charset="-128"/>
                          <a:ea typeface="ＭＳ 明朝" panose="02020609040205080304" pitchFamily="17" charset="-128"/>
                          <a:cs typeface="+mn-cs"/>
                        </a:rPr>
                        <a:t>で定めた「標準的な収納率」とは別に、各市町村における収納率を向上させる観点から目標収納率を定める。</a:t>
                      </a:r>
                    </a:p>
                    <a:p>
                      <a:pPr marL="179388" indent="-179388"/>
                      <a:r>
                        <a:rPr kumimoji="1" lang="ja-JP" altLang="en-US" sz="900" kern="1200" dirty="0">
                          <a:solidFill>
                            <a:schemeClr val="dk1"/>
                          </a:solidFill>
                          <a:effectLst/>
                          <a:latin typeface="ＭＳ 明朝" panose="02020609040205080304" pitchFamily="17" charset="-128"/>
                          <a:ea typeface="ＭＳ 明朝" panose="02020609040205080304" pitchFamily="17" charset="-128"/>
                          <a:cs typeface="+mn-cs"/>
                        </a:rPr>
                        <a:t>　　　</a:t>
                      </a:r>
                      <a:r>
                        <a:rPr kumimoji="1" lang="ja-JP" altLang="ja-JP" sz="900" kern="1200" dirty="0">
                          <a:solidFill>
                            <a:schemeClr val="dk1"/>
                          </a:solidFill>
                          <a:effectLst/>
                          <a:latin typeface="ＭＳ 明朝" panose="02020609040205080304" pitchFamily="17" charset="-128"/>
                          <a:ea typeface="ＭＳ 明朝" panose="02020609040205080304" pitchFamily="17" charset="-128"/>
                          <a:cs typeface="+mn-cs"/>
                        </a:rPr>
                        <a:t>設定に当たっては、</a:t>
                      </a:r>
                      <a:r>
                        <a:rPr kumimoji="1" lang="ja-JP" altLang="ja-JP" sz="900" u="sng" kern="1200" dirty="0">
                          <a:solidFill>
                            <a:srgbClr val="FF0000"/>
                          </a:solidFill>
                          <a:effectLst/>
                          <a:latin typeface="ＭＳ 明朝" panose="02020609040205080304" pitchFamily="17" charset="-128"/>
                          <a:ea typeface="ＭＳ 明朝" panose="02020609040205080304" pitchFamily="17" charset="-128"/>
                          <a:cs typeface="+mn-cs"/>
                        </a:rPr>
                        <a:t>保険者努力支援制度</a:t>
                      </a:r>
                      <a:r>
                        <a:rPr kumimoji="1" lang="ja-JP" altLang="ja-JP" sz="900" kern="1200" dirty="0">
                          <a:solidFill>
                            <a:schemeClr val="dk1"/>
                          </a:solidFill>
                          <a:effectLst/>
                          <a:latin typeface="ＭＳ 明朝" panose="02020609040205080304" pitchFamily="17" charset="-128"/>
                          <a:ea typeface="ＭＳ 明朝" panose="02020609040205080304" pitchFamily="17" charset="-128"/>
                          <a:cs typeface="+mn-cs"/>
                        </a:rPr>
                        <a:t>における</a:t>
                      </a:r>
                      <a:r>
                        <a:rPr kumimoji="1" lang="ja-JP" altLang="ja-JP" sz="900" u="sng" kern="1200" dirty="0">
                          <a:solidFill>
                            <a:srgbClr val="FF0000"/>
                          </a:solidFill>
                          <a:effectLst/>
                          <a:latin typeface="ＭＳ 明朝" panose="02020609040205080304" pitchFamily="17" charset="-128"/>
                          <a:ea typeface="ＭＳ 明朝" panose="02020609040205080304" pitchFamily="17" charset="-128"/>
                          <a:cs typeface="+mn-cs"/>
                        </a:rPr>
                        <a:t>当該年度の</a:t>
                      </a:r>
                      <a:r>
                        <a:rPr kumimoji="1" lang="ja-JP" altLang="ja-JP" sz="900" kern="1200" dirty="0">
                          <a:solidFill>
                            <a:schemeClr val="dk1"/>
                          </a:solidFill>
                          <a:effectLst/>
                          <a:latin typeface="ＭＳ 明朝" panose="02020609040205080304" pitchFamily="17" charset="-128"/>
                          <a:ea typeface="ＭＳ 明朝" panose="02020609040205080304" pitchFamily="17" charset="-128"/>
                          <a:cs typeface="+mn-cs"/>
                        </a:rPr>
                        <a:t>評価指標で示された、被保険者数による市町村規模別の上位３割に当たる収納率を目標収納率とすることとする。</a:t>
                      </a:r>
                      <a:endParaRPr kumimoji="1" lang="ja-JP" altLang="en-US" sz="900" strike="noStrike" dirty="0">
                        <a:latin typeface="ＭＳ 明朝" panose="02020609040205080304" pitchFamily="17" charset="-128"/>
                        <a:ea typeface="ＭＳ 明朝" panose="02020609040205080304" pitchFamily="17" charset="-128"/>
                      </a:endParaRPr>
                    </a:p>
                  </a:txBody>
                  <a:tcPr/>
                </a:tc>
                <a:tc>
                  <a:txBody>
                    <a:bodyPr/>
                    <a:lstStyle/>
                    <a:p>
                      <a:r>
                        <a:rPr kumimoji="1" lang="ja-JP" altLang="ja-JP" sz="900" kern="1200" dirty="0">
                          <a:solidFill>
                            <a:schemeClr val="dk1"/>
                          </a:solidFill>
                          <a:effectLst/>
                          <a:latin typeface="ＭＳ ゴシック" panose="020B0609070205080204" pitchFamily="49" charset="-128"/>
                          <a:ea typeface="ＭＳ ゴシック" panose="020B0609070205080204" pitchFamily="49" charset="-128"/>
                          <a:cs typeface="+mn-cs"/>
                        </a:rPr>
                        <a:t>（１）目標収納率の設定</a:t>
                      </a:r>
                    </a:p>
                    <a:p>
                      <a:pPr marL="179388" indent="-179388"/>
                      <a:r>
                        <a:rPr kumimoji="1" lang="ja-JP" altLang="en-US" sz="900" kern="1200" dirty="0">
                          <a:solidFill>
                            <a:schemeClr val="dk1"/>
                          </a:solidFill>
                          <a:effectLst/>
                          <a:latin typeface="ＭＳ 明朝" panose="02020609040205080304" pitchFamily="17" charset="-128"/>
                          <a:ea typeface="ＭＳ 明朝" panose="02020609040205080304" pitchFamily="17" charset="-128"/>
                          <a:cs typeface="+mn-cs"/>
                        </a:rPr>
                        <a:t>　　　</a:t>
                      </a:r>
                      <a:r>
                        <a:rPr kumimoji="1" lang="ja-JP" altLang="ja-JP" sz="900" kern="1200" dirty="0">
                          <a:solidFill>
                            <a:schemeClr val="dk1"/>
                          </a:solidFill>
                          <a:effectLst/>
                          <a:latin typeface="ＭＳ 明朝" panose="02020609040205080304" pitchFamily="17" charset="-128"/>
                          <a:ea typeface="ＭＳ 明朝" panose="02020609040205080304" pitchFamily="17" charset="-128"/>
                          <a:cs typeface="+mn-cs"/>
                        </a:rPr>
                        <a:t>現年度分の収納率について、</a:t>
                      </a:r>
                      <a:r>
                        <a:rPr kumimoji="1" lang="ja-JP" altLang="ja-JP" sz="900" u="sng" kern="1200" dirty="0">
                          <a:solidFill>
                            <a:schemeClr val="dk1"/>
                          </a:solidFill>
                          <a:effectLst/>
                          <a:latin typeface="ＭＳ 明朝" panose="02020609040205080304" pitchFamily="17" charset="-128"/>
                          <a:ea typeface="ＭＳ 明朝" panose="02020609040205080304" pitchFamily="17" charset="-128"/>
                          <a:cs typeface="+mn-cs"/>
                        </a:rPr>
                        <a:t>Ⅳ５</a:t>
                      </a:r>
                      <a:r>
                        <a:rPr kumimoji="1" lang="ja-JP" altLang="ja-JP" sz="900" kern="1200" dirty="0">
                          <a:solidFill>
                            <a:schemeClr val="dk1"/>
                          </a:solidFill>
                          <a:effectLst/>
                          <a:latin typeface="ＭＳ 明朝" panose="02020609040205080304" pitchFamily="17" charset="-128"/>
                          <a:ea typeface="ＭＳ 明朝" panose="02020609040205080304" pitchFamily="17" charset="-128"/>
                          <a:cs typeface="+mn-cs"/>
                        </a:rPr>
                        <a:t>で定めた「標準的な収納率」とは別に、各市町村における収納率を向上させる観点から目標収納率を定める。</a:t>
                      </a:r>
                    </a:p>
                    <a:p>
                      <a:pPr marL="179388" indent="-179388"/>
                      <a:r>
                        <a:rPr kumimoji="1" lang="ja-JP" altLang="en-US" sz="900" kern="1200" dirty="0">
                          <a:solidFill>
                            <a:schemeClr val="dk1"/>
                          </a:solidFill>
                          <a:effectLst/>
                          <a:latin typeface="ＭＳ 明朝" panose="02020609040205080304" pitchFamily="17" charset="-128"/>
                          <a:ea typeface="ＭＳ 明朝" panose="02020609040205080304" pitchFamily="17" charset="-128"/>
                          <a:cs typeface="+mn-cs"/>
                        </a:rPr>
                        <a:t>　　　</a:t>
                      </a:r>
                      <a:r>
                        <a:rPr kumimoji="1" lang="ja-JP" altLang="ja-JP" sz="900" kern="1200" dirty="0">
                          <a:solidFill>
                            <a:schemeClr val="dk1"/>
                          </a:solidFill>
                          <a:effectLst/>
                          <a:latin typeface="ＭＳ 明朝" panose="02020609040205080304" pitchFamily="17" charset="-128"/>
                          <a:ea typeface="ＭＳ 明朝" panose="02020609040205080304" pitchFamily="17" charset="-128"/>
                          <a:cs typeface="+mn-cs"/>
                        </a:rPr>
                        <a:t>設定に当たっては、</a:t>
                      </a:r>
                      <a:r>
                        <a:rPr kumimoji="1" lang="ja-JP" altLang="ja-JP" sz="900" u="sng" strike="noStrike" kern="1200" dirty="0">
                          <a:solidFill>
                            <a:schemeClr val="dk1"/>
                          </a:solidFill>
                          <a:effectLst/>
                          <a:latin typeface="ＭＳ 明朝" panose="02020609040205080304" pitchFamily="17" charset="-128"/>
                          <a:ea typeface="ＭＳ 明朝" panose="02020609040205080304" pitchFamily="17" charset="-128"/>
                          <a:cs typeface="+mn-cs"/>
                        </a:rPr>
                        <a:t>令和６年度</a:t>
                      </a:r>
                      <a:r>
                        <a:rPr kumimoji="1" lang="ja-JP" altLang="ja-JP" sz="900" u="sng" kern="1200" dirty="0">
                          <a:solidFill>
                            <a:schemeClr val="dk1"/>
                          </a:solidFill>
                          <a:effectLst/>
                          <a:latin typeface="ＭＳ 明朝" panose="02020609040205080304" pitchFamily="17" charset="-128"/>
                          <a:ea typeface="ＭＳ 明朝" panose="02020609040205080304" pitchFamily="17" charset="-128"/>
                          <a:cs typeface="+mn-cs"/>
                        </a:rPr>
                        <a:t>保険者努力支援制度</a:t>
                      </a:r>
                      <a:r>
                        <a:rPr kumimoji="1" lang="ja-JP" altLang="ja-JP" sz="900" u="sng" strike="noStrike" kern="1200" dirty="0">
                          <a:solidFill>
                            <a:schemeClr val="dk1"/>
                          </a:solidFill>
                          <a:effectLst/>
                          <a:latin typeface="ＭＳ 明朝" panose="02020609040205080304" pitchFamily="17" charset="-128"/>
                          <a:ea typeface="ＭＳ 明朝" panose="02020609040205080304" pitchFamily="17" charset="-128"/>
                          <a:cs typeface="+mn-cs"/>
                        </a:rPr>
                        <a:t>（令和４年度実績）</a:t>
                      </a:r>
                      <a:r>
                        <a:rPr kumimoji="1" lang="ja-JP" altLang="ja-JP" sz="900" kern="1200" dirty="0">
                          <a:solidFill>
                            <a:schemeClr val="dk1"/>
                          </a:solidFill>
                          <a:effectLst/>
                          <a:latin typeface="ＭＳ 明朝" panose="02020609040205080304" pitchFamily="17" charset="-128"/>
                          <a:ea typeface="ＭＳ 明朝" panose="02020609040205080304" pitchFamily="17" charset="-128"/>
                          <a:cs typeface="+mn-cs"/>
                        </a:rPr>
                        <a:t>における評価指標で示された、被保険者数による市町村規模別の上位３割に当たる収納率を目標収納率とすることとする。</a:t>
                      </a:r>
                      <a:endParaRPr kumimoji="1" lang="en-US" altLang="ja-JP" sz="900" strike="noStrike" dirty="0">
                        <a:latin typeface="ＭＳ 明朝" panose="02020609040205080304" pitchFamily="17" charset="-128"/>
                        <a:ea typeface="ＭＳ 明朝" panose="02020609040205080304" pitchFamily="17" charset="-128"/>
                      </a:endParaRPr>
                    </a:p>
                  </a:txBody>
                  <a:tcPr/>
                </a:tc>
                <a:tc>
                  <a:txBody>
                    <a:bodyPr/>
                    <a:lstStyle/>
                    <a:p>
                      <a:pPr marL="0" marR="0" lvl="0" indent="0" algn="l" defTabSz="914377" rtl="0" eaLnBrk="1" fontAlgn="auto" latinLnBrk="0" hangingPunct="1">
                        <a:lnSpc>
                          <a:spcPct val="100000"/>
                        </a:lnSpc>
                        <a:spcBef>
                          <a:spcPts val="0"/>
                        </a:spcBef>
                        <a:spcAft>
                          <a:spcPts val="0"/>
                        </a:spcAft>
                        <a:buClrTx/>
                        <a:buSzTx/>
                        <a:buFontTx/>
                        <a:buNone/>
                        <a:tabLst/>
                        <a:defRPr/>
                      </a:pPr>
                      <a:r>
                        <a:rPr kumimoji="1" lang="ja-JP" altLang="en-US" sz="900" strike="noStrike" dirty="0">
                          <a:latin typeface="ＭＳ 明朝" panose="02020609040205080304" pitchFamily="17" charset="-128"/>
                          <a:ea typeface="ＭＳ 明朝" panose="02020609040205080304" pitchFamily="17" charset="-128"/>
                        </a:rPr>
                        <a:t>附番の変更に伴う軽微な変更及び年度ごとに対象年度が異なるため表記を変更。</a:t>
                      </a:r>
                    </a:p>
                  </a:txBody>
                  <a:tcPr/>
                </a:tc>
                <a:extLst>
                  <a:ext uri="{0D108BD9-81ED-4DB2-BD59-A6C34878D82A}">
                    <a16:rowId xmlns:a16="http://schemas.microsoft.com/office/drawing/2014/main" val="1151612232"/>
                  </a:ext>
                </a:extLst>
              </a:tr>
              <a:tr h="468380">
                <a:tc>
                  <a:txBody>
                    <a:bodyPr/>
                    <a:lstStyle/>
                    <a:p>
                      <a:r>
                        <a:rPr kumimoji="1" lang="en-US" altLang="ja-JP" sz="900" dirty="0">
                          <a:latin typeface="ＭＳ 明朝" panose="02020609040205080304" pitchFamily="17" charset="-128"/>
                          <a:ea typeface="ＭＳ 明朝" panose="02020609040205080304" pitchFamily="17" charset="-128"/>
                        </a:rPr>
                        <a:t>11</a:t>
                      </a:r>
                    </a:p>
                  </a:txBody>
                  <a:tcPr/>
                </a:tc>
                <a:tc>
                  <a:txBody>
                    <a:bodyPr/>
                    <a:lstStyle/>
                    <a:p>
                      <a:r>
                        <a:rPr kumimoji="1" lang="en-US" altLang="ja-JP" sz="900" dirty="0">
                          <a:latin typeface="ＭＳ 明朝" panose="02020609040205080304" pitchFamily="17" charset="-128"/>
                          <a:ea typeface="ＭＳ 明朝" panose="02020609040205080304" pitchFamily="17" charset="-128"/>
                        </a:rPr>
                        <a:t>P22</a:t>
                      </a:r>
                    </a:p>
                  </a:txBody>
                  <a:tcPr/>
                </a:tc>
                <a:tc>
                  <a:txBody>
                    <a:bodyPr/>
                    <a:lstStyle/>
                    <a:p>
                      <a:r>
                        <a:rPr kumimoji="1" lang="ja-JP" altLang="en-US" sz="900" kern="1200" dirty="0">
                          <a:solidFill>
                            <a:schemeClr val="dk1"/>
                          </a:solidFill>
                          <a:effectLst/>
                          <a:latin typeface="ＭＳ ゴシック" panose="020B0609070205080204" pitchFamily="49" charset="-128"/>
                          <a:ea typeface="ＭＳ ゴシック" panose="020B0609070205080204" pitchFamily="49" charset="-128"/>
                          <a:cs typeface="+mn-cs"/>
                        </a:rPr>
                        <a:t>（</a:t>
                      </a:r>
                      <a:r>
                        <a:rPr kumimoji="1" lang="ja-JP" altLang="en-US" sz="900" u="sng" kern="1200" dirty="0">
                          <a:solidFill>
                            <a:srgbClr val="FF0000"/>
                          </a:solidFill>
                          <a:effectLst/>
                          <a:latin typeface="ＭＳ ゴシック" panose="020B0609070205080204" pitchFamily="49" charset="-128"/>
                          <a:ea typeface="ＭＳ ゴシック" panose="020B0609070205080204" pitchFamily="49" charset="-128"/>
                          <a:cs typeface="+mn-cs"/>
                        </a:rPr>
                        <a:t>２</a:t>
                      </a:r>
                      <a:r>
                        <a:rPr kumimoji="1" lang="ja-JP" altLang="en-US" sz="900" kern="1200" dirty="0">
                          <a:solidFill>
                            <a:schemeClr val="dk1"/>
                          </a:solidFill>
                          <a:effectLst/>
                          <a:latin typeface="ＭＳ ゴシック" panose="020B0609070205080204" pitchFamily="49" charset="-128"/>
                          <a:ea typeface="ＭＳ ゴシック" panose="020B0609070205080204" pitchFamily="49" charset="-128"/>
                          <a:cs typeface="+mn-cs"/>
                        </a:rPr>
                        <a:t>）収納率向上に向けた取組</a:t>
                      </a:r>
                      <a:endParaRPr kumimoji="1" lang="ja-JP" altLang="ja-JP" sz="900" kern="1200" dirty="0">
                        <a:solidFill>
                          <a:schemeClr val="dk1"/>
                        </a:solidFill>
                        <a:effectLst/>
                        <a:latin typeface="ＭＳ ゴシック" panose="020B0609070205080204" pitchFamily="49" charset="-128"/>
                        <a:ea typeface="ＭＳ ゴシック" panose="020B0609070205080204" pitchFamily="49" charset="-128"/>
                        <a:cs typeface="+mn-cs"/>
                      </a:endParaRPr>
                    </a:p>
                  </a:txBody>
                  <a:tcPr/>
                </a:tc>
                <a:tc>
                  <a:txBody>
                    <a:bodyPr/>
                    <a:lstStyle/>
                    <a:p>
                      <a:r>
                        <a:rPr kumimoji="1" lang="ja-JP" altLang="en-US" sz="900" kern="1200" dirty="0">
                          <a:solidFill>
                            <a:schemeClr val="dk1"/>
                          </a:solidFill>
                          <a:effectLst/>
                          <a:latin typeface="ＭＳ ゴシック" panose="020B0609070205080204" pitchFamily="49" charset="-128"/>
                          <a:ea typeface="ＭＳ ゴシック" panose="020B0609070205080204" pitchFamily="49" charset="-128"/>
                          <a:cs typeface="+mn-cs"/>
                        </a:rPr>
                        <a:t>（</a:t>
                      </a:r>
                      <a:r>
                        <a:rPr kumimoji="1" lang="ja-JP" altLang="en-US" sz="900" u="sng" kern="1200" dirty="0">
                          <a:solidFill>
                            <a:schemeClr val="dk1"/>
                          </a:solidFill>
                          <a:effectLst/>
                          <a:latin typeface="ＭＳ ゴシック" panose="020B0609070205080204" pitchFamily="49" charset="-128"/>
                          <a:ea typeface="ＭＳ ゴシック" panose="020B0609070205080204" pitchFamily="49" charset="-128"/>
                          <a:cs typeface="+mn-cs"/>
                        </a:rPr>
                        <a:t>３</a:t>
                      </a:r>
                      <a:r>
                        <a:rPr kumimoji="1" lang="ja-JP" altLang="en-US" sz="900" kern="1200" dirty="0">
                          <a:solidFill>
                            <a:schemeClr val="dk1"/>
                          </a:solidFill>
                          <a:effectLst/>
                          <a:latin typeface="ＭＳ ゴシック" panose="020B0609070205080204" pitchFamily="49" charset="-128"/>
                          <a:ea typeface="ＭＳ ゴシック" panose="020B0609070205080204" pitchFamily="49" charset="-128"/>
                          <a:cs typeface="+mn-cs"/>
                        </a:rPr>
                        <a:t>）収納率向上に向けた取組</a:t>
                      </a:r>
                      <a:endParaRPr kumimoji="1" lang="ja-JP" altLang="ja-JP" sz="900" kern="1200" dirty="0">
                        <a:solidFill>
                          <a:schemeClr val="dk1"/>
                        </a:solidFill>
                        <a:effectLst/>
                        <a:latin typeface="ＭＳ ゴシック" panose="020B0609070205080204" pitchFamily="49" charset="-128"/>
                        <a:ea typeface="ＭＳ ゴシック" panose="020B0609070205080204" pitchFamily="49" charset="-128"/>
                        <a:cs typeface="+mn-cs"/>
                      </a:endParaRPr>
                    </a:p>
                  </a:txBody>
                  <a:tcPr/>
                </a:tc>
                <a:tc>
                  <a:txBody>
                    <a:bodyPr/>
                    <a:lstStyle/>
                    <a:p>
                      <a:pPr marL="0" marR="0" lvl="0" indent="0" algn="l" defTabSz="914377" rtl="0" eaLnBrk="1" fontAlgn="auto" latinLnBrk="0" hangingPunct="1">
                        <a:lnSpc>
                          <a:spcPct val="100000"/>
                        </a:lnSpc>
                        <a:spcBef>
                          <a:spcPts val="0"/>
                        </a:spcBef>
                        <a:spcAft>
                          <a:spcPts val="0"/>
                        </a:spcAft>
                        <a:buClrTx/>
                        <a:buSzTx/>
                        <a:buFontTx/>
                        <a:buNone/>
                        <a:tabLst/>
                        <a:defRPr/>
                      </a:pPr>
                      <a:r>
                        <a:rPr kumimoji="1" lang="ja-JP" altLang="en-US" sz="900" strike="noStrike" dirty="0">
                          <a:latin typeface="ＭＳ 明朝" panose="02020609040205080304" pitchFamily="17" charset="-128"/>
                          <a:ea typeface="ＭＳ 明朝" panose="02020609040205080304" pitchFamily="17" charset="-128"/>
                        </a:rPr>
                        <a:t>附番の変更に伴う項目の入れ替えによる軽微な変更。</a:t>
                      </a:r>
                    </a:p>
                  </a:txBody>
                  <a:tcPr/>
                </a:tc>
                <a:extLst>
                  <a:ext uri="{0D108BD9-81ED-4DB2-BD59-A6C34878D82A}">
                    <a16:rowId xmlns:a16="http://schemas.microsoft.com/office/drawing/2014/main" val="2305635932"/>
                  </a:ext>
                </a:extLst>
              </a:tr>
              <a:tr h="468380">
                <a:tc>
                  <a:txBody>
                    <a:bodyPr/>
                    <a:lstStyle/>
                    <a:p>
                      <a:r>
                        <a:rPr kumimoji="1" lang="en-US" altLang="ja-JP" sz="900" dirty="0">
                          <a:latin typeface="ＭＳ 明朝" panose="02020609040205080304" pitchFamily="17" charset="-128"/>
                          <a:ea typeface="ＭＳ 明朝" panose="02020609040205080304" pitchFamily="17" charset="-128"/>
                        </a:rPr>
                        <a:t>12</a:t>
                      </a:r>
                    </a:p>
                  </a:txBody>
                  <a:tcPr/>
                </a:tc>
                <a:tc>
                  <a:txBody>
                    <a:bodyPr/>
                    <a:lstStyle/>
                    <a:p>
                      <a:r>
                        <a:rPr kumimoji="1" lang="en-US" altLang="ja-JP" sz="900" dirty="0">
                          <a:latin typeface="ＭＳ 明朝" panose="02020609040205080304" pitchFamily="17" charset="-128"/>
                          <a:ea typeface="ＭＳ 明朝" panose="02020609040205080304" pitchFamily="17" charset="-128"/>
                        </a:rPr>
                        <a:t>P23</a:t>
                      </a:r>
                    </a:p>
                  </a:txBody>
                  <a:tcPr/>
                </a:tc>
                <a:tc>
                  <a:txBody>
                    <a:bodyPr/>
                    <a:lstStyle/>
                    <a:p>
                      <a:r>
                        <a:rPr kumimoji="1" lang="ja-JP" altLang="ja-JP" sz="900" kern="1200" dirty="0">
                          <a:solidFill>
                            <a:schemeClr val="dk1"/>
                          </a:solidFill>
                          <a:effectLst/>
                          <a:latin typeface="ＭＳ ゴシック" panose="020B0609070205080204" pitchFamily="49" charset="-128"/>
                          <a:ea typeface="ＭＳ ゴシック" panose="020B0609070205080204" pitchFamily="49" charset="-128"/>
                          <a:cs typeface="+mn-cs"/>
                        </a:rPr>
                        <a:t>（</a:t>
                      </a:r>
                      <a:r>
                        <a:rPr kumimoji="1" lang="ja-JP" altLang="en-US" sz="900" u="sng" kern="1200" dirty="0">
                          <a:solidFill>
                            <a:srgbClr val="FF0000"/>
                          </a:solidFill>
                          <a:effectLst/>
                          <a:latin typeface="ＭＳ ゴシック" panose="020B0609070205080204" pitchFamily="49" charset="-128"/>
                          <a:ea typeface="ＭＳ ゴシック" panose="020B0609070205080204" pitchFamily="49" charset="-128"/>
                          <a:cs typeface="+mn-cs"/>
                        </a:rPr>
                        <a:t>３</a:t>
                      </a:r>
                      <a:r>
                        <a:rPr kumimoji="1" lang="ja-JP" altLang="ja-JP" sz="900" kern="1200" dirty="0">
                          <a:solidFill>
                            <a:schemeClr val="dk1"/>
                          </a:solidFill>
                          <a:effectLst/>
                          <a:latin typeface="ＭＳ ゴシック" panose="020B0609070205080204" pitchFamily="49" charset="-128"/>
                          <a:ea typeface="ＭＳ ゴシック" panose="020B0609070205080204" pitchFamily="49" charset="-128"/>
                          <a:cs typeface="+mn-cs"/>
                        </a:rPr>
                        <a:t>）</a:t>
                      </a:r>
                      <a:r>
                        <a:rPr kumimoji="1" lang="ja-JP" altLang="en-US" sz="900" kern="1200" dirty="0">
                          <a:solidFill>
                            <a:schemeClr val="dk1"/>
                          </a:solidFill>
                          <a:effectLst/>
                          <a:latin typeface="ＭＳ ゴシック" panose="020B0609070205080204" pitchFamily="49" charset="-128"/>
                          <a:ea typeface="ＭＳ ゴシック" panose="020B0609070205080204" pitchFamily="49" charset="-128"/>
                          <a:cs typeface="+mn-cs"/>
                        </a:rPr>
                        <a:t>収納対策の体制強化に資する取組</a:t>
                      </a:r>
                      <a:endParaRPr kumimoji="1" lang="en-US" altLang="ja-JP" sz="900" kern="1200" dirty="0">
                        <a:solidFill>
                          <a:schemeClr val="dk1"/>
                        </a:solidFill>
                        <a:effectLst/>
                        <a:latin typeface="ＭＳ ゴシック" panose="020B0609070205080204" pitchFamily="49" charset="-128"/>
                        <a:ea typeface="ＭＳ ゴシック" panose="020B0609070205080204" pitchFamily="49" charset="-128"/>
                        <a:cs typeface="+mn-cs"/>
                      </a:endParaRPr>
                    </a:p>
                  </a:txBody>
                  <a:tcPr/>
                </a:tc>
                <a:tc>
                  <a:txBody>
                    <a:bodyPr/>
                    <a:lstStyle/>
                    <a:p>
                      <a:r>
                        <a:rPr kumimoji="1" lang="ja-JP" altLang="ja-JP" sz="900" kern="1200" dirty="0">
                          <a:solidFill>
                            <a:schemeClr val="dk1"/>
                          </a:solidFill>
                          <a:effectLst/>
                          <a:latin typeface="ＭＳ ゴシック" panose="020B0609070205080204" pitchFamily="49" charset="-128"/>
                          <a:ea typeface="ＭＳ ゴシック" panose="020B0609070205080204" pitchFamily="49" charset="-128"/>
                          <a:cs typeface="+mn-cs"/>
                        </a:rPr>
                        <a:t>（</a:t>
                      </a:r>
                      <a:r>
                        <a:rPr kumimoji="1" lang="ja-JP" altLang="en-US" sz="900" u="sng" kern="1200" dirty="0">
                          <a:solidFill>
                            <a:schemeClr val="dk1"/>
                          </a:solidFill>
                          <a:effectLst/>
                          <a:latin typeface="ＭＳ ゴシック" panose="020B0609070205080204" pitchFamily="49" charset="-128"/>
                          <a:ea typeface="ＭＳ ゴシック" panose="020B0609070205080204" pitchFamily="49" charset="-128"/>
                          <a:cs typeface="+mn-cs"/>
                        </a:rPr>
                        <a:t>２</a:t>
                      </a:r>
                      <a:r>
                        <a:rPr kumimoji="1" lang="ja-JP" altLang="ja-JP" sz="900" kern="1200" dirty="0">
                          <a:solidFill>
                            <a:schemeClr val="dk1"/>
                          </a:solidFill>
                          <a:effectLst/>
                          <a:latin typeface="ＭＳ ゴシック" panose="020B0609070205080204" pitchFamily="49" charset="-128"/>
                          <a:ea typeface="ＭＳ ゴシック" panose="020B0609070205080204" pitchFamily="49" charset="-128"/>
                          <a:cs typeface="+mn-cs"/>
                        </a:rPr>
                        <a:t>）</a:t>
                      </a:r>
                      <a:r>
                        <a:rPr kumimoji="1" lang="ja-JP" altLang="en-US" sz="900" kern="1200" dirty="0">
                          <a:solidFill>
                            <a:schemeClr val="dk1"/>
                          </a:solidFill>
                          <a:effectLst/>
                          <a:latin typeface="ＭＳ ゴシック" panose="020B0609070205080204" pitchFamily="49" charset="-128"/>
                          <a:ea typeface="ＭＳ ゴシック" panose="020B0609070205080204" pitchFamily="49" charset="-128"/>
                          <a:cs typeface="+mn-cs"/>
                        </a:rPr>
                        <a:t>収納対策の体制強化に資する取組</a:t>
                      </a:r>
                      <a:endParaRPr kumimoji="1" lang="en-US" altLang="ja-JP" sz="900" kern="1200" dirty="0">
                        <a:solidFill>
                          <a:schemeClr val="dk1"/>
                        </a:solidFill>
                        <a:effectLst/>
                        <a:latin typeface="ＭＳ ゴシック" panose="020B0609070205080204" pitchFamily="49" charset="-128"/>
                        <a:ea typeface="ＭＳ ゴシック" panose="020B0609070205080204" pitchFamily="49" charset="-128"/>
                        <a:cs typeface="+mn-cs"/>
                      </a:endParaRPr>
                    </a:p>
                  </a:txBody>
                  <a:tcPr/>
                </a:tc>
                <a:tc>
                  <a:txBody>
                    <a:bodyPr/>
                    <a:lstStyle/>
                    <a:p>
                      <a:pPr marL="0" indent="0"/>
                      <a:r>
                        <a:rPr kumimoji="1" lang="ja-JP" altLang="en-US" sz="900" strike="noStrike" dirty="0">
                          <a:latin typeface="ＭＳ 明朝" panose="02020609040205080304" pitchFamily="17" charset="-128"/>
                          <a:ea typeface="ＭＳ 明朝" panose="02020609040205080304" pitchFamily="17" charset="-128"/>
                        </a:rPr>
                        <a:t>附番の変更に伴う項目の入れ替えによる軽微な変更。</a:t>
                      </a:r>
                    </a:p>
                  </a:txBody>
                  <a:tcPr/>
                </a:tc>
                <a:extLst>
                  <a:ext uri="{0D108BD9-81ED-4DB2-BD59-A6C34878D82A}">
                    <a16:rowId xmlns:a16="http://schemas.microsoft.com/office/drawing/2014/main" val="1475989334"/>
                  </a:ext>
                </a:extLst>
              </a:tr>
              <a:tr h="370840">
                <a:tc>
                  <a:txBody>
                    <a:bodyPr/>
                    <a:lstStyle/>
                    <a:p>
                      <a:r>
                        <a:rPr kumimoji="1" lang="en-US" altLang="ja-JP" sz="900" dirty="0">
                          <a:latin typeface="ＭＳ 明朝" panose="02020609040205080304" pitchFamily="17" charset="-128"/>
                          <a:ea typeface="ＭＳ 明朝" panose="02020609040205080304" pitchFamily="17" charset="-128"/>
                        </a:rPr>
                        <a:t>13</a:t>
                      </a:r>
                    </a:p>
                  </a:txBody>
                  <a:tcPr/>
                </a:tc>
                <a:tc>
                  <a:txBody>
                    <a:bodyPr/>
                    <a:lstStyle/>
                    <a:p>
                      <a:r>
                        <a:rPr kumimoji="1" lang="en-US" altLang="ja-JP" sz="900" dirty="0">
                          <a:latin typeface="ＭＳ 明朝" panose="02020609040205080304" pitchFamily="17" charset="-128"/>
                          <a:ea typeface="ＭＳ 明朝" panose="02020609040205080304" pitchFamily="17" charset="-128"/>
                        </a:rPr>
                        <a:t>P22</a:t>
                      </a:r>
                    </a:p>
                  </a:txBody>
                  <a:tcPr/>
                </a:tc>
                <a:tc>
                  <a:txBody>
                    <a:bodyPr/>
                    <a:lstStyle/>
                    <a:p>
                      <a:r>
                        <a:rPr kumimoji="1" lang="ja-JP" altLang="ja-JP" sz="900" kern="1200" dirty="0">
                          <a:solidFill>
                            <a:schemeClr val="dk1"/>
                          </a:solidFill>
                          <a:effectLst/>
                          <a:latin typeface="ＭＳ 明朝" panose="02020609040205080304" pitchFamily="17" charset="-128"/>
                          <a:ea typeface="ＭＳ 明朝" panose="02020609040205080304" pitchFamily="17" charset="-128"/>
                          <a:cs typeface="+mn-cs"/>
                        </a:rPr>
                        <a:t>①　収納方法に関する取組</a:t>
                      </a:r>
                    </a:p>
                    <a:p>
                      <a:r>
                        <a:rPr kumimoji="1" lang="ja-JP" altLang="ja-JP" sz="900" kern="1200" dirty="0">
                          <a:solidFill>
                            <a:schemeClr val="dk1"/>
                          </a:solidFill>
                          <a:effectLst/>
                          <a:latin typeface="ＭＳ 明朝" panose="02020609040205080304" pitchFamily="17" charset="-128"/>
                          <a:ea typeface="ＭＳ 明朝" panose="02020609040205080304" pitchFamily="17" charset="-128"/>
                          <a:cs typeface="+mn-cs"/>
                        </a:rPr>
                        <a:t>　　・口座振替の</a:t>
                      </a:r>
                      <a:r>
                        <a:rPr kumimoji="1" lang="ja-JP" altLang="ja-JP" sz="900" u="sng" kern="1200" dirty="0">
                          <a:solidFill>
                            <a:srgbClr val="FF0000"/>
                          </a:solidFill>
                          <a:effectLst/>
                          <a:latin typeface="ＭＳ 明朝" panose="02020609040205080304" pitchFamily="17" charset="-128"/>
                          <a:ea typeface="ＭＳ 明朝" panose="02020609040205080304" pitchFamily="17" charset="-128"/>
                          <a:cs typeface="+mn-cs"/>
                        </a:rPr>
                        <a:t>さらなる推進</a:t>
                      </a:r>
                      <a:endParaRPr kumimoji="1" lang="ja-JP" altLang="ja-JP" sz="900" kern="1200" dirty="0">
                        <a:solidFill>
                          <a:srgbClr val="FF0000"/>
                        </a:solidFill>
                        <a:effectLst/>
                        <a:latin typeface="ＭＳ 明朝" panose="02020609040205080304" pitchFamily="17" charset="-128"/>
                        <a:ea typeface="ＭＳ 明朝" panose="02020609040205080304" pitchFamily="17" charset="-128"/>
                        <a:cs typeface="+mn-cs"/>
                      </a:endParaRPr>
                    </a:p>
                  </a:txBody>
                  <a:tcPr/>
                </a:tc>
                <a:tc>
                  <a:txBody>
                    <a:bodyPr/>
                    <a:lstStyle/>
                    <a:p>
                      <a:r>
                        <a:rPr kumimoji="1" lang="ja-JP" altLang="ja-JP" sz="900" kern="1200" dirty="0">
                          <a:solidFill>
                            <a:schemeClr val="dk1"/>
                          </a:solidFill>
                          <a:effectLst/>
                          <a:latin typeface="ＭＳ 明朝" panose="02020609040205080304" pitchFamily="17" charset="-128"/>
                          <a:ea typeface="ＭＳ 明朝" panose="02020609040205080304" pitchFamily="17" charset="-128"/>
                          <a:cs typeface="+mn-cs"/>
                        </a:rPr>
                        <a:t>①　収納方法に関する取組</a:t>
                      </a:r>
                    </a:p>
                    <a:p>
                      <a:r>
                        <a:rPr kumimoji="1" lang="ja-JP" altLang="ja-JP" sz="900" kern="1200" dirty="0">
                          <a:solidFill>
                            <a:schemeClr val="dk1"/>
                          </a:solidFill>
                          <a:effectLst/>
                          <a:latin typeface="ＭＳ 明朝" panose="02020609040205080304" pitchFamily="17" charset="-128"/>
                          <a:ea typeface="ＭＳ 明朝" panose="02020609040205080304" pitchFamily="17" charset="-128"/>
                          <a:cs typeface="+mn-cs"/>
                        </a:rPr>
                        <a:t>　　・口座振替推奨の</a:t>
                      </a:r>
                      <a:r>
                        <a:rPr kumimoji="1" lang="ja-JP" altLang="ja-JP" sz="900" u="sng" kern="1200" dirty="0">
                          <a:solidFill>
                            <a:schemeClr val="dk1"/>
                          </a:solidFill>
                          <a:effectLst/>
                          <a:latin typeface="ＭＳ 明朝" panose="02020609040205080304" pitchFamily="17" charset="-128"/>
                          <a:ea typeface="ＭＳ 明朝" panose="02020609040205080304" pitchFamily="17" charset="-128"/>
                          <a:cs typeface="+mn-cs"/>
                        </a:rPr>
                        <a:t>取組</a:t>
                      </a:r>
                    </a:p>
                  </a:txBody>
                  <a:tcPr/>
                </a:tc>
                <a:tc>
                  <a:txBody>
                    <a:bodyPr/>
                    <a:lstStyle/>
                    <a:p>
                      <a:pPr marL="0" marR="0" lvl="0" indent="0" algn="l" defTabSz="914377" rtl="0" eaLnBrk="1" fontAlgn="auto" latinLnBrk="0" hangingPunct="1">
                        <a:lnSpc>
                          <a:spcPct val="100000"/>
                        </a:lnSpc>
                        <a:spcBef>
                          <a:spcPts val="0"/>
                        </a:spcBef>
                        <a:spcAft>
                          <a:spcPts val="0"/>
                        </a:spcAft>
                        <a:buClrTx/>
                        <a:buSzTx/>
                        <a:buFontTx/>
                        <a:buNone/>
                        <a:tabLst/>
                        <a:defRPr/>
                      </a:pPr>
                      <a:r>
                        <a:rPr kumimoji="1" lang="ja-JP" altLang="en-US" sz="900" strike="noStrike" dirty="0">
                          <a:latin typeface="ＭＳ 明朝" panose="02020609040205080304" pitchFamily="17" charset="-128"/>
                          <a:ea typeface="ＭＳ 明朝" panose="02020609040205080304" pitchFamily="17" charset="-128"/>
                        </a:rPr>
                        <a:t>市町村の意見を踏まえ、口座振替において既に実施している市町村が多いため、さらなる推進を図るという趣旨で文面と変更。</a:t>
                      </a:r>
                    </a:p>
                  </a:txBody>
                  <a:tcPr/>
                </a:tc>
                <a:extLst>
                  <a:ext uri="{0D108BD9-81ED-4DB2-BD59-A6C34878D82A}">
                    <a16:rowId xmlns:a16="http://schemas.microsoft.com/office/drawing/2014/main" val="389477890"/>
                  </a:ext>
                </a:extLst>
              </a:tr>
              <a:tr h="370840">
                <a:tc>
                  <a:txBody>
                    <a:bodyPr/>
                    <a:lstStyle/>
                    <a:p>
                      <a:r>
                        <a:rPr kumimoji="1" lang="en-US" altLang="ja-JP" sz="900" dirty="0">
                          <a:latin typeface="ＭＳ 明朝" panose="02020609040205080304" pitchFamily="17" charset="-128"/>
                          <a:ea typeface="ＭＳ 明朝" panose="02020609040205080304" pitchFamily="17" charset="-128"/>
                        </a:rPr>
                        <a:t>14</a:t>
                      </a:r>
                      <a:endParaRPr kumimoji="1" lang="ja-JP" altLang="en-US" sz="900" dirty="0">
                        <a:latin typeface="ＭＳ 明朝" panose="02020609040205080304" pitchFamily="17" charset="-128"/>
                        <a:ea typeface="ＭＳ 明朝" panose="02020609040205080304" pitchFamily="17" charset="-128"/>
                      </a:endParaRPr>
                    </a:p>
                  </a:txBody>
                  <a:tcPr/>
                </a:tc>
                <a:tc>
                  <a:txBody>
                    <a:bodyPr/>
                    <a:lstStyle/>
                    <a:p>
                      <a:r>
                        <a:rPr kumimoji="1" lang="en-US" altLang="ja-JP" sz="900" dirty="0">
                          <a:latin typeface="ＭＳ 明朝" panose="02020609040205080304" pitchFamily="17" charset="-128"/>
                          <a:ea typeface="ＭＳ 明朝" panose="02020609040205080304" pitchFamily="17" charset="-128"/>
                        </a:rPr>
                        <a:t>P23</a:t>
                      </a:r>
                    </a:p>
                  </a:txBody>
                  <a:tcPr/>
                </a:tc>
                <a:tc>
                  <a:txBody>
                    <a:bodyPr/>
                    <a:lstStyle/>
                    <a:p>
                      <a:r>
                        <a:rPr kumimoji="1" lang="ja-JP" altLang="ja-JP" sz="900" kern="1200" dirty="0">
                          <a:solidFill>
                            <a:schemeClr val="dk1"/>
                          </a:solidFill>
                          <a:effectLst/>
                          <a:latin typeface="ＭＳ 明朝" panose="02020609040205080304" pitchFamily="17" charset="-128"/>
                          <a:ea typeface="ＭＳ 明朝" panose="02020609040205080304" pitchFamily="17" charset="-128"/>
                          <a:cs typeface="+mn-cs"/>
                        </a:rPr>
                        <a:t>③　他部署等との連携</a:t>
                      </a:r>
                    </a:p>
                    <a:p>
                      <a:r>
                        <a:rPr kumimoji="1" lang="ja-JP" altLang="ja-JP" sz="900" kern="1200" dirty="0">
                          <a:solidFill>
                            <a:schemeClr val="dk1"/>
                          </a:solidFill>
                          <a:effectLst/>
                          <a:latin typeface="ＭＳ 明朝" panose="02020609040205080304" pitchFamily="17" charset="-128"/>
                          <a:ea typeface="ＭＳ 明朝" panose="02020609040205080304" pitchFamily="17" charset="-128"/>
                          <a:cs typeface="+mn-cs"/>
                        </a:rPr>
                        <a:t>　　・生活保護や多重債務問題等の庁内相談窓口との連携</a:t>
                      </a:r>
                    </a:p>
                    <a:p>
                      <a:r>
                        <a:rPr kumimoji="1" lang="ja-JP" altLang="ja-JP" sz="900" kern="1200" dirty="0">
                          <a:solidFill>
                            <a:schemeClr val="dk1"/>
                          </a:solidFill>
                          <a:effectLst/>
                          <a:latin typeface="ＭＳ 明朝" panose="02020609040205080304" pitchFamily="17" charset="-128"/>
                          <a:ea typeface="ＭＳ 明朝" panose="02020609040205080304" pitchFamily="17" charset="-128"/>
                          <a:cs typeface="+mn-cs"/>
                        </a:rPr>
                        <a:t>　　・</a:t>
                      </a:r>
                      <a:r>
                        <a:rPr kumimoji="1" lang="ja-JP" altLang="ja-JP" sz="900" u="sng" kern="1200" dirty="0">
                          <a:solidFill>
                            <a:srgbClr val="FF0000"/>
                          </a:solidFill>
                          <a:effectLst/>
                          <a:latin typeface="ＭＳ 明朝" panose="02020609040205080304" pitchFamily="17" charset="-128"/>
                          <a:ea typeface="ＭＳ 明朝" panose="02020609040205080304" pitchFamily="17" charset="-128"/>
                          <a:cs typeface="+mn-cs"/>
                        </a:rPr>
                        <a:t>生活再建を見据えた</a:t>
                      </a:r>
                      <a:r>
                        <a:rPr kumimoji="1" lang="ja-JP" altLang="ja-JP" sz="900" kern="1200" dirty="0">
                          <a:solidFill>
                            <a:schemeClr val="dk1"/>
                          </a:solidFill>
                          <a:effectLst/>
                          <a:latin typeface="ＭＳ 明朝" panose="02020609040205080304" pitchFamily="17" charset="-128"/>
                          <a:ea typeface="ＭＳ 明朝" panose="02020609040205080304" pitchFamily="17" charset="-128"/>
                          <a:cs typeface="+mn-cs"/>
                        </a:rPr>
                        <a:t>自立支援体制の充実（就労支援部門との連携等）</a:t>
                      </a:r>
                    </a:p>
                  </a:txBody>
                  <a:tcPr/>
                </a:tc>
                <a:tc>
                  <a:txBody>
                    <a:bodyPr/>
                    <a:lstStyle/>
                    <a:p>
                      <a:r>
                        <a:rPr kumimoji="1" lang="ja-JP" altLang="ja-JP" sz="900" kern="1200" dirty="0">
                          <a:solidFill>
                            <a:schemeClr val="dk1"/>
                          </a:solidFill>
                          <a:effectLst/>
                          <a:latin typeface="ＭＳ 明朝" panose="02020609040205080304" pitchFamily="17" charset="-128"/>
                          <a:ea typeface="ＭＳ 明朝" panose="02020609040205080304" pitchFamily="17" charset="-128"/>
                          <a:cs typeface="+mn-cs"/>
                        </a:rPr>
                        <a:t>③　他部署等との連携</a:t>
                      </a:r>
                    </a:p>
                    <a:p>
                      <a:r>
                        <a:rPr kumimoji="1" lang="ja-JP" altLang="ja-JP" sz="900" kern="1200" dirty="0">
                          <a:solidFill>
                            <a:schemeClr val="dk1"/>
                          </a:solidFill>
                          <a:effectLst/>
                          <a:latin typeface="ＭＳ 明朝" panose="02020609040205080304" pitchFamily="17" charset="-128"/>
                          <a:ea typeface="ＭＳ 明朝" panose="02020609040205080304" pitchFamily="17" charset="-128"/>
                          <a:cs typeface="+mn-cs"/>
                        </a:rPr>
                        <a:t>　　・生活保護や多重債務問題等の庁内相談窓口との連携</a:t>
                      </a:r>
                    </a:p>
                    <a:p>
                      <a:r>
                        <a:rPr kumimoji="1" lang="ja-JP" altLang="ja-JP" sz="900" kern="1200" dirty="0">
                          <a:solidFill>
                            <a:schemeClr val="dk1"/>
                          </a:solidFill>
                          <a:effectLst/>
                          <a:latin typeface="ＭＳ 明朝" panose="02020609040205080304" pitchFamily="17" charset="-128"/>
                          <a:ea typeface="ＭＳ 明朝" panose="02020609040205080304" pitchFamily="17" charset="-128"/>
                          <a:cs typeface="+mn-cs"/>
                        </a:rPr>
                        <a:t>　　・自立支援体制の充実（就労支援部門との連携等）</a:t>
                      </a:r>
                    </a:p>
                  </a:txBody>
                  <a:tcPr/>
                </a:tc>
                <a:tc>
                  <a:txBody>
                    <a:bodyPr/>
                    <a:lstStyle/>
                    <a:p>
                      <a:pPr marL="0" marR="0" lvl="0" indent="0" algn="l" defTabSz="914377" rtl="0" eaLnBrk="1" fontAlgn="auto" latinLnBrk="0" hangingPunct="1">
                        <a:lnSpc>
                          <a:spcPct val="100000"/>
                        </a:lnSpc>
                        <a:spcBef>
                          <a:spcPts val="0"/>
                        </a:spcBef>
                        <a:spcAft>
                          <a:spcPts val="0"/>
                        </a:spcAft>
                        <a:buClrTx/>
                        <a:buSzTx/>
                        <a:buFontTx/>
                        <a:buNone/>
                        <a:tabLst/>
                        <a:defRPr/>
                      </a:pPr>
                      <a:r>
                        <a:rPr kumimoji="1" lang="ja-JP" altLang="en-US" sz="900" strike="noStrike" dirty="0">
                          <a:latin typeface="ＭＳ 明朝" panose="02020609040205080304" pitchFamily="17" charset="-128"/>
                          <a:ea typeface="ＭＳ 明朝" panose="02020609040205080304" pitchFamily="17" charset="-128"/>
                        </a:rPr>
                        <a:t>市町村の意見を踏まえ、他部局との連携において、滞納者だけではなく保険料の支払いが困難な者の生活再建を見据えた自立支援体制の充実を図ることで、収納率向上に向けた取組につながるため、文面に追記。</a:t>
                      </a:r>
                    </a:p>
                  </a:txBody>
                  <a:tcPr/>
                </a:tc>
                <a:extLst>
                  <a:ext uri="{0D108BD9-81ED-4DB2-BD59-A6C34878D82A}">
                    <a16:rowId xmlns:a16="http://schemas.microsoft.com/office/drawing/2014/main" val="690473052"/>
                  </a:ext>
                </a:extLst>
              </a:tr>
              <a:tr h="370840">
                <a:tc>
                  <a:txBody>
                    <a:bodyPr/>
                    <a:lstStyle/>
                    <a:p>
                      <a:r>
                        <a:rPr kumimoji="1" lang="en-US" altLang="ja-JP" sz="900" dirty="0">
                          <a:latin typeface="ＭＳ 明朝" panose="02020609040205080304" pitchFamily="17" charset="-128"/>
                          <a:ea typeface="ＭＳ 明朝" panose="02020609040205080304" pitchFamily="17" charset="-128"/>
                        </a:rPr>
                        <a:t>15</a:t>
                      </a:r>
                      <a:endParaRPr kumimoji="1" lang="ja-JP" altLang="en-US" sz="900" dirty="0">
                        <a:latin typeface="ＭＳ 明朝" panose="02020609040205080304" pitchFamily="17" charset="-128"/>
                        <a:ea typeface="ＭＳ 明朝" panose="02020609040205080304" pitchFamily="17" charset="-128"/>
                      </a:endParaRPr>
                    </a:p>
                  </a:txBody>
                  <a:tcPr/>
                </a:tc>
                <a:tc>
                  <a:txBody>
                    <a:bodyPr/>
                    <a:lstStyle/>
                    <a:p>
                      <a:r>
                        <a:rPr kumimoji="1" lang="en-US" altLang="ja-JP" sz="900" dirty="0">
                          <a:latin typeface="ＭＳ 明朝" panose="02020609040205080304" pitchFamily="17" charset="-128"/>
                          <a:ea typeface="ＭＳ 明朝" panose="02020609040205080304" pitchFamily="17" charset="-128"/>
                        </a:rPr>
                        <a:t>P23</a:t>
                      </a:r>
                    </a:p>
                  </a:txBody>
                  <a:tcPr/>
                </a:tc>
                <a:tc>
                  <a:txBody>
                    <a:bodyPr/>
                    <a:lstStyle/>
                    <a:p>
                      <a:r>
                        <a:rPr kumimoji="1" lang="ja-JP" altLang="ja-JP" sz="900" kern="1200" dirty="0">
                          <a:solidFill>
                            <a:schemeClr val="dk1"/>
                          </a:solidFill>
                          <a:effectLst/>
                          <a:latin typeface="ＭＳ 明朝" panose="02020609040205080304" pitchFamily="17" charset="-128"/>
                          <a:ea typeface="ＭＳ 明朝" panose="02020609040205080304" pitchFamily="17" charset="-128"/>
                          <a:cs typeface="+mn-cs"/>
                        </a:rPr>
                        <a:t>②　収納対策の全体的な底上げに向けた取組</a:t>
                      </a:r>
                    </a:p>
                    <a:p>
                      <a:pPr marL="179388" indent="-179388"/>
                      <a:r>
                        <a:rPr kumimoji="1" lang="ja-JP" altLang="ja-JP" sz="900" kern="1200" dirty="0">
                          <a:solidFill>
                            <a:schemeClr val="dk1"/>
                          </a:solidFill>
                          <a:effectLst/>
                          <a:latin typeface="ＭＳ 明朝" panose="02020609040205080304" pitchFamily="17" charset="-128"/>
                          <a:ea typeface="ＭＳ 明朝" panose="02020609040205080304" pitchFamily="17" charset="-128"/>
                          <a:cs typeface="+mn-cs"/>
                        </a:rPr>
                        <a:t>　　　収納対策については、各市町村における地域の実情を考慮しつつ、公平性確保や、事務の効率化・広域化の観点から、収納対策の全体的な底上げが図られるよう、</a:t>
                      </a:r>
                      <a:r>
                        <a:rPr kumimoji="1" lang="ja-JP" altLang="ja-JP" sz="900" u="sng" kern="1200" dirty="0">
                          <a:solidFill>
                            <a:srgbClr val="FF0000"/>
                          </a:solidFill>
                          <a:effectLst/>
                          <a:latin typeface="ＭＳ 明朝" panose="02020609040205080304" pitchFamily="17" charset="-128"/>
                          <a:ea typeface="ＭＳ 明朝" panose="02020609040205080304" pitchFamily="17" charset="-128"/>
                          <a:cs typeface="+mn-cs"/>
                        </a:rPr>
                        <a:t>滞納繰越分を含め、</a:t>
                      </a:r>
                      <a:r>
                        <a:rPr kumimoji="1" lang="ja-JP" altLang="ja-JP" sz="900" kern="1200" dirty="0">
                          <a:solidFill>
                            <a:schemeClr val="dk1"/>
                          </a:solidFill>
                          <a:effectLst/>
                          <a:latin typeface="ＭＳ 明朝" panose="02020609040205080304" pitchFamily="17" charset="-128"/>
                          <a:ea typeface="ＭＳ 明朝" panose="02020609040205080304" pitchFamily="17" charset="-128"/>
                          <a:cs typeface="+mn-cs"/>
                        </a:rPr>
                        <a:t>調整会議において検討を進める。</a:t>
                      </a:r>
                    </a:p>
                  </a:txBody>
                  <a:tcPr/>
                </a:tc>
                <a:tc>
                  <a:txBody>
                    <a:bodyPr/>
                    <a:lstStyle/>
                    <a:p>
                      <a:r>
                        <a:rPr kumimoji="1" lang="ja-JP" altLang="ja-JP" sz="900" kern="1200" dirty="0">
                          <a:solidFill>
                            <a:schemeClr val="dk1"/>
                          </a:solidFill>
                          <a:effectLst/>
                          <a:latin typeface="ＭＳ 明朝" panose="02020609040205080304" pitchFamily="17" charset="-128"/>
                          <a:ea typeface="ＭＳ 明朝" panose="02020609040205080304" pitchFamily="17" charset="-128"/>
                          <a:cs typeface="+mn-cs"/>
                        </a:rPr>
                        <a:t>②　収納対策の全体的な底上げに向けた取組</a:t>
                      </a:r>
                    </a:p>
                    <a:p>
                      <a:pPr marL="179388" indent="-179388"/>
                      <a:r>
                        <a:rPr kumimoji="1" lang="ja-JP" altLang="ja-JP" sz="900" kern="1200" dirty="0">
                          <a:solidFill>
                            <a:schemeClr val="dk1"/>
                          </a:solidFill>
                          <a:effectLst/>
                          <a:latin typeface="ＭＳ 明朝" panose="02020609040205080304" pitchFamily="17" charset="-128"/>
                          <a:ea typeface="ＭＳ 明朝" panose="02020609040205080304" pitchFamily="17" charset="-128"/>
                          <a:cs typeface="+mn-cs"/>
                        </a:rPr>
                        <a:t>　　　収納対策については、各市町村における地域の実情を考慮しつつ、公平性確保や、事務の効率化・広域化の観点から、収納対策の全体的な底上げが図られるよう、調整会議において検討を進める。</a:t>
                      </a:r>
                    </a:p>
                  </a:txBody>
                  <a:tcPr/>
                </a:tc>
                <a:tc>
                  <a:txBody>
                    <a:bodyPr/>
                    <a:lstStyle/>
                    <a:p>
                      <a:pPr marL="0" marR="0" lvl="0" indent="0" algn="l" defTabSz="914377" rtl="0" eaLnBrk="1" fontAlgn="auto" latinLnBrk="0" hangingPunct="1">
                        <a:lnSpc>
                          <a:spcPct val="100000"/>
                        </a:lnSpc>
                        <a:spcBef>
                          <a:spcPts val="0"/>
                        </a:spcBef>
                        <a:spcAft>
                          <a:spcPts val="0"/>
                        </a:spcAft>
                        <a:buClrTx/>
                        <a:buSzTx/>
                        <a:buFontTx/>
                        <a:buNone/>
                        <a:tabLst/>
                        <a:defRPr/>
                      </a:pPr>
                      <a:r>
                        <a:rPr kumimoji="1" lang="ja-JP" altLang="en-US" sz="900" strike="noStrike" dirty="0">
                          <a:latin typeface="ＭＳ 明朝" panose="02020609040205080304" pitchFamily="17" charset="-128"/>
                          <a:ea typeface="ＭＳ 明朝" panose="02020609040205080304" pitchFamily="17" charset="-128"/>
                        </a:rPr>
                        <a:t>収納対策の底上げに向けた取組として、滞納繰越分の目標設定も必要との市町村の意見を踏まえ、文面を変更。</a:t>
                      </a:r>
                    </a:p>
                  </a:txBody>
                  <a:tcPr/>
                </a:tc>
                <a:extLst>
                  <a:ext uri="{0D108BD9-81ED-4DB2-BD59-A6C34878D82A}">
                    <a16:rowId xmlns:a16="http://schemas.microsoft.com/office/drawing/2014/main" val="3211539014"/>
                  </a:ext>
                </a:extLst>
              </a:tr>
            </a:tbl>
          </a:graphicData>
        </a:graphic>
      </p:graphicFrame>
      <p:sp>
        <p:nvSpPr>
          <p:cNvPr id="13" name="テキスト ボックス 5">
            <a:extLst>
              <a:ext uri="{FF2B5EF4-FFF2-40B4-BE49-F238E27FC236}">
                <a16:creationId xmlns:a16="http://schemas.microsoft.com/office/drawing/2014/main" id="{F1AF58D8-2481-4114-82F4-D6F86E66863B}"/>
              </a:ext>
            </a:extLst>
          </p:cNvPr>
          <p:cNvSpPr txBox="1"/>
          <p:nvPr/>
        </p:nvSpPr>
        <p:spPr>
          <a:xfrm>
            <a:off x="200010" y="304787"/>
            <a:ext cx="2902419" cy="246221"/>
          </a:xfrm>
          <a:prstGeom prst="rect">
            <a:avLst/>
          </a:prstGeom>
          <a:noFill/>
          <a:ln w="25400">
            <a:noFill/>
          </a:ln>
        </p:spPr>
        <p:txBody>
          <a:bodyPr wrap="square" rtlCol="0">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defRPr/>
            </a:pPr>
            <a:r>
              <a:rPr lang="en-US" altLang="ja-JP" sz="1000" dirty="0">
                <a:solidFill>
                  <a:prstClr val="black"/>
                </a:solidFill>
                <a:latin typeface="+mn-ea"/>
              </a:rPr>
              <a:t>※</a:t>
            </a:r>
            <a:r>
              <a:rPr lang="ja-JP" altLang="en-US" sz="1000" dirty="0">
                <a:solidFill>
                  <a:prstClr val="black"/>
                </a:solidFill>
                <a:latin typeface="+mn-ea"/>
              </a:rPr>
              <a:t>変更した方針（案）のページ番号を記載</a:t>
            </a:r>
          </a:p>
        </p:txBody>
      </p:sp>
      <p:sp>
        <p:nvSpPr>
          <p:cNvPr id="5" name="スライド番号プレースホルダー 4">
            <a:extLst>
              <a:ext uri="{FF2B5EF4-FFF2-40B4-BE49-F238E27FC236}">
                <a16:creationId xmlns:a16="http://schemas.microsoft.com/office/drawing/2014/main" id="{63DCCD8D-DBF6-41CA-8395-76080784AD7C}"/>
              </a:ext>
            </a:extLst>
          </p:cNvPr>
          <p:cNvSpPr>
            <a:spLocks noGrp="1"/>
          </p:cNvSpPr>
          <p:nvPr>
            <p:ph type="sldNum" sz="quarter" idx="12"/>
          </p:nvPr>
        </p:nvSpPr>
        <p:spPr/>
        <p:txBody>
          <a:bodyPr/>
          <a:lstStyle/>
          <a:p>
            <a:fld id="{9248CB4C-1C69-453B-AC2B-12FFFA827F83}" type="slidenum">
              <a:rPr kumimoji="1" lang="ja-JP" altLang="en-US" smtClean="0"/>
              <a:t>4</a:t>
            </a:fld>
            <a:endParaRPr kumimoji="1" lang="ja-JP" altLang="en-US"/>
          </a:p>
        </p:txBody>
      </p:sp>
    </p:spTree>
    <p:extLst>
      <p:ext uri="{BB962C8B-B14F-4D97-AF65-F5344CB8AC3E}">
        <p14:creationId xmlns:p14="http://schemas.microsoft.com/office/powerpoint/2010/main" val="25719366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テキスト ボックス 16"/>
          <p:cNvSpPr txBox="1"/>
          <p:nvPr/>
        </p:nvSpPr>
        <p:spPr>
          <a:xfrm>
            <a:off x="12379091" y="596087"/>
            <a:ext cx="1260000" cy="307777"/>
          </a:xfrm>
          <a:prstGeom prst="rect">
            <a:avLst/>
          </a:prstGeom>
          <a:solidFill>
            <a:schemeClr val="bg1"/>
          </a:solidFill>
          <a:ln w="28575"/>
        </p:spPr>
        <p:style>
          <a:lnRef idx="2">
            <a:schemeClr val="dk1"/>
          </a:lnRef>
          <a:fillRef idx="1">
            <a:schemeClr val="lt1"/>
          </a:fillRef>
          <a:effectRef idx="0">
            <a:schemeClr val="dk1"/>
          </a:effectRef>
          <a:fontRef idx="minor">
            <a:schemeClr val="dk1"/>
          </a:fontRef>
        </p:style>
        <p:txBody>
          <a:bodyPr wrap="square" rtlCol="0" anchor="ctr">
            <a:spAutoFit/>
          </a:bodyPr>
          <a:lstStyle/>
          <a:p>
            <a:pPr algn="ctr"/>
            <a:r>
              <a:rPr lang="ja-JP" altLang="en-US" sz="1400" b="1" dirty="0">
                <a:latin typeface="+mn-ea"/>
              </a:rPr>
              <a:t>資料●</a:t>
            </a:r>
            <a:endParaRPr lang="en-US" altLang="ja-JP" sz="900" b="1" dirty="0">
              <a:latin typeface="+mn-ea"/>
            </a:endParaRPr>
          </a:p>
        </p:txBody>
      </p:sp>
      <p:sp>
        <p:nvSpPr>
          <p:cNvPr id="16" name="テキスト ボックス 5">
            <a:extLst>
              <a:ext uri="{FF2B5EF4-FFF2-40B4-BE49-F238E27FC236}">
                <a16:creationId xmlns:a16="http://schemas.microsoft.com/office/drawing/2014/main" id="{76B276E2-9B23-48C1-A315-4627ECF0CA8D}"/>
              </a:ext>
            </a:extLst>
          </p:cNvPr>
          <p:cNvSpPr txBox="1"/>
          <p:nvPr/>
        </p:nvSpPr>
        <p:spPr>
          <a:xfrm>
            <a:off x="12277095" y="106490"/>
            <a:ext cx="1266002" cy="338554"/>
          </a:xfrm>
          <a:prstGeom prst="rect">
            <a:avLst/>
          </a:prstGeom>
          <a:noFill/>
          <a:ln w="25400">
            <a:noFill/>
          </a:ln>
        </p:spPr>
        <p:txBody>
          <a:bodyPr wrap="square" rtlCol="0">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defRPr/>
            </a:pPr>
            <a:r>
              <a:rPr lang="ja-JP" altLang="en-US" sz="800" dirty="0">
                <a:solidFill>
                  <a:prstClr val="black"/>
                </a:solidFill>
                <a:latin typeface="HGSｺﾞｼｯｸE" panose="020B0900000000000000" pitchFamily="50" charset="-128"/>
                <a:ea typeface="HGSｺﾞｼｯｸE" panose="020B0900000000000000" pitchFamily="50" charset="-128"/>
              </a:rPr>
              <a:t>令和５年</a:t>
            </a:r>
            <a:r>
              <a:rPr lang="en-US" altLang="ja-JP" sz="800" dirty="0">
                <a:solidFill>
                  <a:prstClr val="black"/>
                </a:solidFill>
                <a:latin typeface="HGSｺﾞｼｯｸE" panose="020B0900000000000000" pitchFamily="50" charset="-128"/>
                <a:ea typeface="HGSｺﾞｼｯｸE" panose="020B0900000000000000" pitchFamily="50" charset="-128"/>
              </a:rPr>
              <a:t>11</a:t>
            </a:r>
            <a:r>
              <a:rPr lang="ja-JP" altLang="en-US" sz="800" dirty="0">
                <a:solidFill>
                  <a:prstClr val="black"/>
                </a:solidFill>
                <a:latin typeface="HGSｺﾞｼｯｸE" panose="020B0900000000000000" pitchFamily="50" charset="-128"/>
                <a:ea typeface="HGSｺﾞｼｯｸE" panose="020B0900000000000000" pitchFamily="50" charset="-128"/>
              </a:rPr>
              <a:t>月</a:t>
            </a:r>
            <a:r>
              <a:rPr lang="en-US" altLang="ja-JP" sz="800" dirty="0">
                <a:solidFill>
                  <a:prstClr val="black"/>
                </a:solidFill>
                <a:latin typeface="HGSｺﾞｼｯｸE" panose="020B0900000000000000" pitchFamily="50" charset="-128"/>
                <a:ea typeface="HGSｺﾞｼｯｸE" panose="020B0900000000000000" pitchFamily="50" charset="-128"/>
              </a:rPr>
              <a:t>14</a:t>
            </a:r>
            <a:r>
              <a:rPr lang="ja-JP" altLang="en-US" sz="800" dirty="0">
                <a:solidFill>
                  <a:prstClr val="black"/>
                </a:solidFill>
                <a:latin typeface="HGSｺﾞｼｯｸE" panose="020B0900000000000000" pitchFamily="50" charset="-128"/>
                <a:ea typeface="HGSｺﾞｼｯｸE" panose="020B0900000000000000" pitchFamily="50" charset="-128"/>
              </a:rPr>
              <a:t>日</a:t>
            </a:r>
            <a:endParaRPr lang="en-US" altLang="ja-JP" sz="800" dirty="0">
              <a:solidFill>
                <a:prstClr val="black"/>
              </a:solidFill>
              <a:latin typeface="HGSｺﾞｼｯｸE" panose="020B0900000000000000" pitchFamily="50" charset="-128"/>
              <a:ea typeface="HGSｺﾞｼｯｸE" panose="020B0900000000000000" pitchFamily="50" charset="-128"/>
            </a:endParaRPr>
          </a:p>
          <a:p>
            <a:pPr>
              <a:defRPr/>
            </a:pPr>
            <a:r>
              <a:rPr lang="ja-JP" altLang="en-US" sz="800" dirty="0">
                <a:solidFill>
                  <a:prstClr val="black"/>
                </a:solidFill>
                <a:latin typeface="HGSｺﾞｼｯｸE" panose="020B0900000000000000" pitchFamily="50" charset="-128"/>
                <a:ea typeface="HGSｺﾞｼｯｸE" panose="020B0900000000000000" pitchFamily="50" charset="-128"/>
              </a:rPr>
              <a:t>第</a:t>
            </a:r>
            <a:r>
              <a:rPr lang="en-US" altLang="ja-JP" sz="800" dirty="0">
                <a:solidFill>
                  <a:prstClr val="black"/>
                </a:solidFill>
                <a:latin typeface="HGSｺﾞｼｯｸE" panose="020B0900000000000000" pitchFamily="50" charset="-128"/>
                <a:ea typeface="HGSｺﾞｼｯｸE" panose="020B0900000000000000" pitchFamily="50" charset="-128"/>
              </a:rPr>
              <a:t>74</a:t>
            </a:r>
            <a:r>
              <a:rPr lang="ja-JP" altLang="en-US" sz="800" dirty="0">
                <a:solidFill>
                  <a:prstClr val="black"/>
                </a:solidFill>
                <a:latin typeface="HGSｺﾞｼｯｸE" panose="020B0900000000000000" pitchFamily="50" charset="-128"/>
                <a:ea typeface="HGSｺﾞｼｯｸE" panose="020B0900000000000000" pitchFamily="50" charset="-128"/>
              </a:rPr>
              <a:t>回事業運営検討</a:t>
            </a:r>
            <a:r>
              <a:rPr lang="en-US" altLang="ja-JP" sz="800" dirty="0">
                <a:solidFill>
                  <a:prstClr val="black"/>
                </a:solidFill>
                <a:latin typeface="HGSｺﾞｼｯｸE" panose="020B0900000000000000" pitchFamily="50" charset="-128"/>
                <a:ea typeface="HGSｺﾞｼｯｸE" panose="020B0900000000000000" pitchFamily="50" charset="-128"/>
              </a:rPr>
              <a:t>WG</a:t>
            </a:r>
            <a:endParaRPr lang="ja-JP" altLang="en-US" sz="800" dirty="0">
              <a:solidFill>
                <a:prstClr val="black"/>
              </a:solidFill>
              <a:latin typeface="HGSｺﾞｼｯｸE" panose="020B0900000000000000" pitchFamily="50" charset="-128"/>
              <a:ea typeface="HGSｺﾞｼｯｸE" panose="020B0900000000000000" pitchFamily="50" charset="-128"/>
            </a:endParaRPr>
          </a:p>
        </p:txBody>
      </p:sp>
      <p:graphicFrame>
        <p:nvGraphicFramePr>
          <p:cNvPr id="9" name="表 17">
            <a:extLst>
              <a:ext uri="{FF2B5EF4-FFF2-40B4-BE49-F238E27FC236}">
                <a16:creationId xmlns:a16="http://schemas.microsoft.com/office/drawing/2014/main" id="{0D0F6155-258C-4F84-B5E7-97E00D2376C5}"/>
              </a:ext>
            </a:extLst>
          </p:cNvPr>
          <p:cNvGraphicFramePr>
            <a:graphicFrameLocks noGrp="1"/>
          </p:cNvGraphicFramePr>
          <p:nvPr>
            <p:extLst>
              <p:ext uri="{D42A27DB-BD31-4B8C-83A1-F6EECF244321}">
                <p14:modId xmlns:p14="http://schemas.microsoft.com/office/powerpoint/2010/main" val="13929380"/>
              </p:ext>
            </p:extLst>
          </p:nvPr>
        </p:nvGraphicFramePr>
        <p:xfrm>
          <a:off x="106136" y="520231"/>
          <a:ext cx="11952502" cy="5765800"/>
        </p:xfrm>
        <a:graphic>
          <a:graphicData uri="http://schemas.openxmlformats.org/drawingml/2006/table">
            <a:tbl>
              <a:tblPr firstRow="1" bandRow="1">
                <a:tableStyleId>{5C22544A-7EE6-4342-B048-85BDC9FD1C3A}</a:tableStyleId>
              </a:tblPr>
              <a:tblGrid>
                <a:gridCol w="310243">
                  <a:extLst>
                    <a:ext uri="{9D8B030D-6E8A-4147-A177-3AD203B41FA5}">
                      <a16:colId xmlns:a16="http://schemas.microsoft.com/office/drawing/2014/main" val="2862155952"/>
                    </a:ext>
                  </a:extLst>
                </a:gridCol>
                <a:gridCol w="570964">
                  <a:extLst>
                    <a:ext uri="{9D8B030D-6E8A-4147-A177-3AD203B41FA5}">
                      <a16:colId xmlns:a16="http://schemas.microsoft.com/office/drawing/2014/main" val="979189463"/>
                    </a:ext>
                  </a:extLst>
                </a:gridCol>
                <a:gridCol w="4826693">
                  <a:extLst>
                    <a:ext uri="{9D8B030D-6E8A-4147-A177-3AD203B41FA5}">
                      <a16:colId xmlns:a16="http://schemas.microsoft.com/office/drawing/2014/main" val="3655228805"/>
                    </a:ext>
                  </a:extLst>
                </a:gridCol>
                <a:gridCol w="4826693">
                  <a:extLst>
                    <a:ext uri="{9D8B030D-6E8A-4147-A177-3AD203B41FA5}">
                      <a16:colId xmlns:a16="http://schemas.microsoft.com/office/drawing/2014/main" val="1925305667"/>
                    </a:ext>
                  </a:extLst>
                </a:gridCol>
                <a:gridCol w="1417909">
                  <a:extLst>
                    <a:ext uri="{9D8B030D-6E8A-4147-A177-3AD203B41FA5}">
                      <a16:colId xmlns:a16="http://schemas.microsoft.com/office/drawing/2014/main" val="1884872765"/>
                    </a:ext>
                  </a:extLst>
                </a:gridCol>
              </a:tblGrid>
              <a:tr h="225214">
                <a:tc>
                  <a:txBody>
                    <a:bodyPr/>
                    <a:lstStyle/>
                    <a:p>
                      <a:pPr algn="ctr"/>
                      <a:r>
                        <a:rPr kumimoji="1" lang="ja-JP" altLang="en-US" sz="1100" dirty="0"/>
                        <a:t>№</a:t>
                      </a:r>
                      <a:endParaRPr kumimoji="1" lang="en-US" altLang="ja-JP" sz="1100" dirty="0"/>
                    </a:p>
                  </a:txBody>
                  <a:tcPr>
                    <a:solidFill>
                      <a:schemeClr val="accent5"/>
                    </a:solidFill>
                  </a:tcPr>
                </a:tc>
                <a:tc>
                  <a:txBody>
                    <a:bodyPr/>
                    <a:lstStyle/>
                    <a:p>
                      <a:pPr algn="ctr"/>
                      <a:r>
                        <a:rPr kumimoji="1" lang="ja-JP" altLang="en-US" sz="1050" dirty="0"/>
                        <a:t>ページ</a:t>
                      </a:r>
                      <a:endParaRPr kumimoji="1" lang="en-US" altLang="ja-JP" sz="1050" dirty="0"/>
                    </a:p>
                  </a:txBody>
                  <a:tcPr>
                    <a:solidFill>
                      <a:schemeClr val="accent5"/>
                    </a:solidFill>
                  </a:tcPr>
                </a:tc>
                <a:tc>
                  <a:txBody>
                    <a:bodyPr/>
                    <a:lstStyle/>
                    <a:p>
                      <a:pPr algn="ctr"/>
                      <a:r>
                        <a:rPr kumimoji="1" lang="ja-JP" altLang="en-US" sz="1100" dirty="0"/>
                        <a:t>方針（案）</a:t>
                      </a:r>
                    </a:p>
                  </a:txBody>
                  <a:tcPr>
                    <a:solidFill>
                      <a:schemeClr val="accent5"/>
                    </a:solidFill>
                  </a:tcPr>
                </a:tc>
                <a:tc>
                  <a:txBody>
                    <a:bodyPr/>
                    <a:lstStyle/>
                    <a:p>
                      <a:pPr algn="ctr"/>
                      <a:r>
                        <a:rPr kumimoji="1" lang="ja-JP" altLang="en-US" sz="1100" dirty="0"/>
                        <a:t>方針（素案）</a:t>
                      </a:r>
                    </a:p>
                  </a:txBody>
                  <a:tcPr>
                    <a:solidFill>
                      <a:schemeClr val="accent5"/>
                    </a:solidFill>
                  </a:tcPr>
                </a:tc>
                <a:tc>
                  <a:txBody>
                    <a:bodyPr/>
                    <a:lstStyle/>
                    <a:p>
                      <a:pPr algn="ctr"/>
                      <a:r>
                        <a:rPr kumimoji="1" lang="ja-JP" altLang="en-US" sz="1100" dirty="0"/>
                        <a:t>備考</a:t>
                      </a:r>
                    </a:p>
                  </a:txBody>
                  <a:tcPr>
                    <a:solidFill>
                      <a:schemeClr val="accent5"/>
                    </a:solidFill>
                  </a:tcPr>
                </a:tc>
                <a:extLst>
                  <a:ext uri="{0D108BD9-81ED-4DB2-BD59-A6C34878D82A}">
                    <a16:rowId xmlns:a16="http://schemas.microsoft.com/office/drawing/2014/main" val="2298694149"/>
                  </a:ext>
                </a:extLst>
              </a:tr>
              <a:tr h="370840">
                <a:tc>
                  <a:txBody>
                    <a:bodyPr/>
                    <a:lstStyle/>
                    <a:p>
                      <a:r>
                        <a:rPr kumimoji="1" lang="en-US" altLang="ja-JP" sz="900" dirty="0">
                          <a:latin typeface="ＭＳ 明朝" panose="02020609040205080304" pitchFamily="17" charset="-128"/>
                          <a:ea typeface="ＭＳ 明朝" panose="02020609040205080304" pitchFamily="17" charset="-128"/>
                        </a:rPr>
                        <a:t>16</a:t>
                      </a:r>
                      <a:endParaRPr kumimoji="1" lang="ja-JP" altLang="en-US" sz="900" dirty="0">
                        <a:latin typeface="ＭＳ 明朝" panose="02020609040205080304" pitchFamily="17" charset="-128"/>
                        <a:ea typeface="ＭＳ 明朝" panose="02020609040205080304" pitchFamily="17" charset="-128"/>
                      </a:endParaRPr>
                    </a:p>
                  </a:txBody>
                  <a:tcPr/>
                </a:tc>
                <a:tc>
                  <a:txBody>
                    <a:bodyPr/>
                    <a:lstStyle/>
                    <a:p>
                      <a:r>
                        <a:rPr kumimoji="1" lang="en-US" altLang="ja-JP" sz="900" dirty="0">
                          <a:latin typeface="ＭＳ 明朝" panose="02020609040205080304" pitchFamily="17" charset="-128"/>
                          <a:ea typeface="ＭＳ 明朝" panose="02020609040205080304" pitchFamily="17" charset="-128"/>
                        </a:rPr>
                        <a:t>P27</a:t>
                      </a:r>
                    </a:p>
                  </a:txBody>
                  <a:tcPr/>
                </a:tc>
                <a:tc>
                  <a:txBody>
                    <a:bodyPr/>
                    <a:lstStyle/>
                    <a:p>
                      <a:r>
                        <a:rPr kumimoji="1" lang="ja-JP" altLang="en-US" sz="900" kern="1200" dirty="0">
                          <a:solidFill>
                            <a:schemeClr val="dk1"/>
                          </a:solidFill>
                          <a:effectLst/>
                          <a:latin typeface="ＭＳ ゴシック" panose="020B0609070205080204" pitchFamily="49" charset="-128"/>
                          <a:ea typeface="ＭＳ ゴシック" panose="020B0609070205080204" pitchFamily="49" charset="-128"/>
                        </a:rPr>
                        <a:t>８　その他</a:t>
                      </a:r>
                      <a:r>
                        <a:rPr kumimoji="1" lang="ja-JP" altLang="en-US" sz="900" u="sng" kern="1200" dirty="0">
                          <a:solidFill>
                            <a:srgbClr val="FF0000"/>
                          </a:solidFill>
                          <a:effectLst/>
                          <a:latin typeface="ＭＳ ゴシック" panose="020B0609070205080204" pitchFamily="49" charset="-128"/>
                          <a:ea typeface="ＭＳ ゴシック" panose="020B0609070205080204" pitchFamily="49" charset="-128"/>
                        </a:rPr>
                        <a:t>の給付</a:t>
                      </a:r>
                      <a:endParaRPr kumimoji="1" lang="ja-JP" altLang="ja-JP" sz="900" u="sng" kern="1200" dirty="0">
                        <a:solidFill>
                          <a:srgbClr val="FF0000"/>
                        </a:solidFill>
                        <a:effectLst/>
                        <a:latin typeface="ＭＳ ゴシック" panose="020B0609070205080204" pitchFamily="49" charset="-128"/>
                        <a:ea typeface="ＭＳ ゴシック" panose="020B0609070205080204" pitchFamily="49" charset="-128"/>
                      </a:endParaRPr>
                    </a:p>
                    <a:p>
                      <a:pPr marL="90488" indent="-90488"/>
                      <a:r>
                        <a:rPr kumimoji="1" lang="ja-JP" altLang="en-US" sz="900" kern="1200" dirty="0">
                          <a:solidFill>
                            <a:schemeClr val="dk1"/>
                          </a:solidFill>
                          <a:effectLst/>
                          <a:latin typeface="ＭＳ 明朝" panose="02020609040205080304" pitchFamily="17" charset="-128"/>
                          <a:ea typeface="ＭＳ 明朝" panose="02020609040205080304" pitchFamily="17" charset="-128"/>
                          <a:cs typeface="+mn-cs"/>
                        </a:rPr>
                        <a:t>　　</a:t>
                      </a:r>
                      <a:r>
                        <a:rPr kumimoji="1" lang="ja-JP" altLang="ja-JP" sz="900" kern="1200" dirty="0">
                          <a:solidFill>
                            <a:schemeClr val="dk1"/>
                          </a:solidFill>
                          <a:effectLst/>
                          <a:latin typeface="ＭＳ 明朝" panose="02020609040205080304" pitchFamily="17" charset="-128"/>
                          <a:ea typeface="ＭＳ 明朝" panose="02020609040205080304" pitchFamily="17" charset="-128"/>
                          <a:cs typeface="+mn-cs"/>
                        </a:rPr>
                        <a:t>府内統一保険料率の設定に伴い、被保険者間の受益と負担の公平性の観点</a:t>
                      </a:r>
                      <a:r>
                        <a:rPr kumimoji="1" lang="ja-JP" altLang="en-US" sz="900" kern="1200" dirty="0">
                          <a:solidFill>
                            <a:schemeClr val="dk1"/>
                          </a:solidFill>
                          <a:effectLst/>
                          <a:latin typeface="ＭＳ 明朝" panose="02020609040205080304" pitchFamily="17" charset="-128"/>
                          <a:ea typeface="ＭＳ 明朝" panose="02020609040205080304" pitchFamily="17" charset="-128"/>
                          <a:cs typeface="+mn-cs"/>
                        </a:rPr>
                        <a:t>　</a:t>
                      </a:r>
                      <a:r>
                        <a:rPr kumimoji="1" lang="ja-JP" altLang="ja-JP" sz="900" kern="1200" dirty="0">
                          <a:solidFill>
                            <a:schemeClr val="dk1"/>
                          </a:solidFill>
                          <a:effectLst/>
                          <a:latin typeface="ＭＳ 明朝" panose="02020609040205080304" pitchFamily="17" charset="-128"/>
                          <a:ea typeface="ＭＳ 明朝" panose="02020609040205080304" pitchFamily="17" charset="-128"/>
                          <a:cs typeface="+mn-cs"/>
                        </a:rPr>
                        <a:t>から、</a:t>
                      </a:r>
                      <a:r>
                        <a:rPr kumimoji="1" lang="ja-JP" altLang="en-US" sz="900" u="sng" kern="1200" dirty="0">
                          <a:solidFill>
                            <a:srgbClr val="FF0000"/>
                          </a:solidFill>
                          <a:effectLst/>
                          <a:latin typeface="ＭＳ 明朝" panose="02020609040205080304" pitchFamily="17" charset="-128"/>
                          <a:ea typeface="ＭＳ 明朝" panose="02020609040205080304" pitchFamily="17" charset="-128"/>
                          <a:cs typeface="+mn-cs"/>
                        </a:rPr>
                        <a:t>その他の</a:t>
                      </a:r>
                      <a:r>
                        <a:rPr kumimoji="1" lang="ja-JP" altLang="ja-JP" sz="900" kern="1200" dirty="0">
                          <a:solidFill>
                            <a:schemeClr val="dk1"/>
                          </a:solidFill>
                          <a:effectLst/>
                          <a:latin typeface="ＭＳ 明朝" panose="02020609040205080304" pitchFamily="17" charset="-128"/>
                          <a:ea typeface="ＭＳ 明朝" panose="02020609040205080304" pitchFamily="17" charset="-128"/>
                          <a:cs typeface="+mn-cs"/>
                        </a:rPr>
                        <a:t>給付に係る項目について、</a:t>
                      </a:r>
                      <a:r>
                        <a:rPr kumimoji="1" lang="ja-JP" altLang="ja-JP" sz="900" u="sng" kern="1200" dirty="0">
                          <a:solidFill>
                            <a:srgbClr val="FF0000"/>
                          </a:solidFill>
                          <a:effectLst/>
                          <a:latin typeface="ＭＳ 明朝" panose="02020609040205080304" pitchFamily="17" charset="-128"/>
                          <a:ea typeface="ＭＳ 明朝" panose="02020609040205080304" pitchFamily="17" charset="-128"/>
                          <a:cs typeface="+mn-cs"/>
                        </a:rPr>
                        <a:t>次</a:t>
                      </a:r>
                      <a:r>
                        <a:rPr kumimoji="1" lang="ja-JP" altLang="en-US" sz="900" u="sng" kern="1200" dirty="0">
                          <a:solidFill>
                            <a:srgbClr val="FF0000"/>
                          </a:solidFill>
                          <a:effectLst/>
                          <a:latin typeface="ＭＳ 明朝" panose="02020609040205080304" pitchFamily="17" charset="-128"/>
                          <a:ea typeface="ＭＳ 明朝" panose="02020609040205080304" pitchFamily="17" charset="-128"/>
                          <a:cs typeface="+mn-cs"/>
                        </a:rPr>
                        <a:t>に定めるものを</a:t>
                      </a:r>
                      <a:r>
                        <a:rPr kumimoji="1" lang="ja-JP" altLang="ja-JP" sz="900" kern="1200" dirty="0">
                          <a:solidFill>
                            <a:schemeClr val="dk1"/>
                          </a:solidFill>
                          <a:effectLst/>
                          <a:latin typeface="ＭＳ 明朝" panose="02020609040205080304" pitchFamily="17" charset="-128"/>
                          <a:ea typeface="ＭＳ 明朝" panose="02020609040205080304" pitchFamily="17" charset="-128"/>
                          <a:cs typeface="+mn-cs"/>
                        </a:rPr>
                        <a:t>府内統一基準</a:t>
                      </a:r>
                      <a:r>
                        <a:rPr kumimoji="1" lang="ja-JP" altLang="en-US" sz="900" u="sng" kern="1200" dirty="0">
                          <a:solidFill>
                            <a:srgbClr val="FF0000"/>
                          </a:solidFill>
                          <a:effectLst/>
                          <a:latin typeface="ＭＳ 明朝" panose="02020609040205080304" pitchFamily="17" charset="-128"/>
                          <a:ea typeface="ＭＳ 明朝" panose="02020609040205080304" pitchFamily="17" charset="-128"/>
                          <a:cs typeface="+mn-cs"/>
                        </a:rPr>
                        <a:t>とする</a:t>
                      </a:r>
                      <a:r>
                        <a:rPr kumimoji="1" lang="ja-JP" altLang="ja-JP" sz="900" kern="1200" dirty="0">
                          <a:solidFill>
                            <a:schemeClr val="dk1"/>
                          </a:solidFill>
                          <a:effectLst/>
                          <a:latin typeface="ＭＳ 明朝" panose="02020609040205080304" pitchFamily="17" charset="-128"/>
                          <a:ea typeface="ＭＳ 明朝" panose="02020609040205080304" pitchFamily="17" charset="-128"/>
                          <a:cs typeface="+mn-cs"/>
                        </a:rPr>
                        <a:t>。</a:t>
                      </a:r>
                    </a:p>
                  </a:txBody>
                  <a:tcPr/>
                </a:tc>
                <a:tc>
                  <a:txBody>
                    <a:bodyPr/>
                    <a:lstStyle/>
                    <a:p>
                      <a:r>
                        <a:rPr kumimoji="1" lang="ja-JP" altLang="en-US" sz="900" kern="1200" dirty="0">
                          <a:solidFill>
                            <a:schemeClr val="dk1"/>
                          </a:solidFill>
                          <a:effectLst/>
                          <a:latin typeface="ＭＳ ゴシック" panose="020B0609070205080204" pitchFamily="49" charset="-128"/>
                          <a:ea typeface="ＭＳ ゴシック" panose="020B0609070205080204" pitchFamily="49" charset="-128"/>
                        </a:rPr>
                        <a:t>８　その他</a:t>
                      </a:r>
                      <a:endParaRPr kumimoji="1" lang="ja-JP" altLang="ja-JP" sz="900" kern="1200" dirty="0">
                        <a:solidFill>
                          <a:schemeClr val="dk1"/>
                        </a:solidFill>
                        <a:effectLst/>
                        <a:latin typeface="ＭＳ ゴシック" panose="020B0609070205080204" pitchFamily="49" charset="-128"/>
                        <a:ea typeface="ＭＳ ゴシック" panose="020B0609070205080204" pitchFamily="49" charset="-128"/>
                      </a:endParaRPr>
                    </a:p>
                    <a:p>
                      <a:pPr marL="90488" indent="-90488"/>
                      <a:r>
                        <a:rPr kumimoji="1" lang="ja-JP" altLang="en-US" sz="900" kern="1200" dirty="0">
                          <a:solidFill>
                            <a:schemeClr val="dk1"/>
                          </a:solidFill>
                          <a:effectLst/>
                          <a:latin typeface="ＭＳ 明朝" panose="02020609040205080304" pitchFamily="17" charset="-128"/>
                          <a:ea typeface="ＭＳ 明朝" panose="02020609040205080304" pitchFamily="17" charset="-128"/>
                          <a:cs typeface="+mn-cs"/>
                        </a:rPr>
                        <a:t>　　</a:t>
                      </a:r>
                      <a:r>
                        <a:rPr kumimoji="1" lang="ja-JP" altLang="ja-JP" sz="900" kern="1200" dirty="0">
                          <a:solidFill>
                            <a:schemeClr val="dk1"/>
                          </a:solidFill>
                          <a:effectLst/>
                          <a:latin typeface="ＭＳ 明朝" panose="02020609040205080304" pitchFamily="17" charset="-128"/>
                          <a:ea typeface="ＭＳ 明朝" panose="02020609040205080304" pitchFamily="17" charset="-128"/>
                          <a:cs typeface="+mn-cs"/>
                        </a:rPr>
                        <a:t>府内統一保険料率の設定に伴い、被保険者間の受益と負担の公平性の観点から、給付に係る項目について、</a:t>
                      </a:r>
                      <a:r>
                        <a:rPr kumimoji="1" lang="ja-JP" altLang="ja-JP" sz="900" strike="noStrike" kern="1200" dirty="0">
                          <a:solidFill>
                            <a:schemeClr val="dk1"/>
                          </a:solidFill>
                          <a:effectLst/>
                          <a:latin typeface="ＭＳ 明朝" panose="02020609040205080304" pitchFamily="17" charset="-128"/>
                          <a:ea typeface="ＭＳ 明朝" panose="02020609040205080304" pitchFamily="17" charset="-128"/>
                          <a:cs typeface="+mn-cs"/>
                        </a:rPr>
                        <a:t>府内統一基準</a:t>
                      </a:r>
                      <a:r>
                        <a:rPr kumimoji="1" lang="ja-JP" altLang="ja-JP" sz="900" u="sng" strike="noStrike" kern="1200" dirty="0">
                          <a:solidFill>
                            <a:schemeClr val="dk1"/>
                          </a:solidFill>
                          <a:effectLst/>
                          <a:latin typeface="ＭＳ 明朝" panose="02020609040205080304" pitchFamily="17" charset="-128"/>
                          <a:ea typeface="ＭＳ 明朝" panose="02020609040205080304" pitchFamily="17" charset="-128"/>
                          <a:cs typeface="+mn-cs"/>
                        </a:rPr>
                        <a:t>を次のとおり定める</a:t>
                      </a:r>
                      <a:r>
                        <a:rPr kumimoji="1" lang="ja-JP" altLang="ja-JP" sz="900" kern="1200" dirty="0">
                          <a:solidFill>
                            <a:schemeClr val="dk1"/>
                          </a:solidFill>
                          <a:effectLst/>
                          <a:latin typeface="ＭＳ 明朝" panose="02020609040205080304" pitchFamily="17" charset="-128"/>
                          <a:ea typeface="ＭＳ 明朝" panose="02020609040205080304" pitchFamily="17" charset="-128"/>
                          <a:cs typeface="+mn-cs"/>
                        </a:rPr>
                        <a:t>。</a:t>
                      </a:r>
                    </a:p>
                  </a:txBody>
                  <a:tcPr/>
                </a:tc>
                <a:tc>
                  <a:txBody>
                    <a:bodyPr/>
                    <a:lstStyle/>
                    <a:p>
                      <a:pPr marL="0" indent="0" algn="l"/>
                      <a:r>
                        <a:rPr kumimoji="1" lang="ja-JP" altLang="en-US" sz="900" strike="noStrike" dirty="0">
                          <a:latin typeface="ＭＳ 明朝" panose="02020609040205080304" pitchFamily="17" charset="-128"/>
                          <a:ea typeface="ＭＳ 明朝" panose="02020609040205080304" pitchFamily="17" charset="-128"/>
                        </a:rPr>
                        <a:t>市町村の意見を踏まえ、その他の給付として府内統一基準とするよう明確に表記するため、文面を変更。</a:t>
                      </a:r>
                    </a:p>
                  </a:txBody>
                  <a:tcPr/>
                </a:tc>
                <a:extLst>
                  <a:ext uri="{0D108BD9-81ED-4DB2-BD59-A6C34878D82A}">
                    <a16:rowId xmlns:a16="http://schemas.microsoft.com/office/drawing/2014/main" val="4045715842"/>
                  </a:ext>
                </a:extLst>
              </a:tr>
              <a:tr h="370840">
                <a:tc>
                  <a:txBody>
                    <a:bodyPr/>
                    <a:lstStyle/>
                    <a:p>
                      <a:r>
                        <a:rPr kumimoji="1" lang="en-US" altLang="ja-JP" sz="900" dirty="0">
                          <a:latin typeface="ＭＳ 明朝" panose="02020609040205080304" pitchFamily="17" charset="-128"/>
                          <a:ea typeface="ＭＳ 明朝" panose="02020609040205080304" pitchFamily="17" charset="-128"/>
                        </a:rPr>
                        <a:t>17</a:t>
                      </a:r>
                      <a:endParaRPr kumimoji="1" lang="ja-JP" altLang="en-US" sz="900" dirty="0">
                        <a:latin typeface="ＭＳ 明朝" panose="02020609040205080304" pitchFamily="17" charset="-128"/>
                        <a:ea typeface="ＭＳ 明朝" panose="02020609040205080304" pitchFamily="17" charset="-128"/>
                      </a:endParaRPr>
                    </a:p>
                  </a:txBody>
                  <a:tcPr/>
                </a:tc>
                <a:tc>
                  <a:txBody>
                    <a:bodyPr/>
                    <a:lstStyle/>
                    <a:p>
                      <a:r>
                        <a:rPr kumimoji="1" lang="en-US" altLang="ja-JP" sz="900" dirty="0">
                          <a:latin typeface="ＭＳ 明朝" panose="02020609040205080304" pitchFamily="17" charset="-128"/>
                          <a:ea typeface="ＭＳ 明朝" panose="02020609040205080304" pitchFamily="17" charset="-128"/>
                        </a:rPr>
                        <a:t>P27</a:t>
                      </a:r>
                    </a:p>
                  </a:txBody>
                  <a:tcPr/>
                </a:tc>
                <a:tc>
                  <a:txBody>
                    <a:bodyPr/>
                    <a:lstStyle/>
                    <a:p>
                      <a:r>
                        <a:rPr kumimoji="1" lang="ja-JP" altLang="ja-JP" sz="900" kern="1200" dirty="0">
                          <a:solidFill>
                            <a:schemeClr val="dk1"/>
                          </a:solidFill>
                          <a:effectLst/>
                          <a:latin typeface="ＭＳ ゴシック" panose="020B0609070205080204" pitchFamily="49" charset="-128"/>
                          <a:ea typeface="ＭＳ ゴシック" panose="020B0609070205080204" pitchFamily="49" charset="-128"/>
                        </a:rPr>
                        <a:t>（</a:t>
                      </a:r>
                      <a:r>
                        <a:rPr kumimoji="1" lang="ja-JP" altLang="en-US" sz="900" kern="1200" dirty="0">
                          <a:solidFill>
                            <a:schemeClr val="dk1"/>
                          </a:solidFill>
                          <a:effectLst/>
                          <a:latin typeface="ＭＳ ゴシック" panose="020B0609070205080204" pitchFamily="49" charset="-128"/>
                          <a:ea typeface="ＭＳ ゴシック" panose="020B0609070205080204" pitchFamily="49" charset="-128"/>
                        </a:rPr>
                        <a:t>１</a:t>
                      </a:r>
                      <a:r>
                        <a:rPr kumimoji="1" lang="ja-JP" altLang="ja-JP" sz="900" kern="1200" dirty="0">
                          <a:solidFill>
                            <a:schemeClr val="dk1"/>
                          </a:solidFill>
                          <a:effectLst/>
                          <a:latin typeface="ＭＳ ゴシック" panose="020B0609070205080204" pitchFamily="49" charset="-128"/>
                          <a:ea typeface="ＭＳ ゴシック" panose="020B0609070205080204" pitchFamily="49" charset="-128"/>
                        </a:rPr>
                        <a:t>）</a:t>
                      </a:r>
                      <a:r>
                        <a:rPr kumimoji="1" lang="ja-JP" altLang="en-US" sz="900" kern="1200" dirty="0">
                          <a:solidFill>
                            <a:schemeClr val="dk1"/>
                          </a:solidFill>
                          <a:effectLst/>
                          <a:latin typeface="ＭＳ ゴシック" panose="020B0609070205080204" pitchFamily="49" charset="-128"/>
                          <a:ea typeface="ＭＳ ゴシック" panose="020B0609070205080204" pitchFamily="49" charset="-128"/>
                        </a:rPr>
                        <a:t>一部負担金の減免及び徴収猶予</a:t>
                      </a:r>
                      <a:endParaRPr kumimoji="1" lang="ja-JP" altLang="ja-JP" sz="900" kern="1200" dirty="0">
                        <a:solidFill>
                          <a:schemeClr val="dk1"/>
                        </a:solidFill>
                        <a:effectLst/>
                        <a:latin typeface="ＭＳ ゴシック" panose="020B0609070205080204" pitchFamily="49" charset="-128"/>
                        <a:ea typeface="ＭＳ ゴシック" panose="020B0609070205080204" pitchFamily="49" charset="-128"/>
                      </a:endParaRPr>
                    </a:p>
                    <a:p>
                      <a:pPr marL="263525" indent="-263525"/>
                      <a:r>
                        <a:rPr kumimoji="1" lang="ja-JP" altLang="en-US" sz="900" kern="1200" dirty="0">
                          <a:solidFill>
                            <a:schemeClr val="dk1"/>
                          </a:solidFill>
                          <a:effectLst/>
                          <a:latin typeface="ＭＳ 明朝" panose="02020609040205080304" pitchFamily="17" charset="-128"/>
                          <a:ea typeface="ＭＳ 明朝" panose="02020609040205080304" pitchFamily="17" charset="-128"/>
                        </a:rPr>
                        <a:t>　　　一部負担金</a:t>
                      </a:r>
                      <a:r>
                        <a:rPr kumimoji="1" lang="ja-JP" altLang="ja-JP" sz="900" kern="1200" dirty="0">
                          <a:solidFill>
                            <a:schemeClr val="dk1"/>
                          </a:solidFill>
                          <a:effectLst/>
                          <a:latin typeface="ＭＳ 明朝" panose="02020609040205080304" pitchFamily="17" charset="-128"/>
                          <a:ea typeface="ＭＳ 明朝" panose="02020609040205080304" pitchFamily="17" charset="-128"/>
                        </a:rPr>
                        <a:t>の減免</a:t>
                      </a:r>
                      <a:r>
                        <a:rPr kumimoji="1" lang="ja-JP" altLang="en-US" sz="900" kern="1200" dirty="0">
                          <a:solidFill>
                            <a:schemeClr val="dk1"/>
                          </a:solidFill>
                          <a:effectLst/>
                          <a:latin typeface="ＭＳ 明朝" panose="02020609040205080304" pitchFamily="17" charset="-128"/>
                          <a:ea typeface="ＭＳ 明朝" panose="02020609040205080304" pitchFamily="17" charset="-128"/>
                        </a:rPr>
                        <a:t>及び徴収猶予</a:t>
                      </a:r>
                      <a:r>
                        <a:rPr kumimoji="1" lang="ja-JP" altLang="ja-JP" sz="900" kern="1200" dirty="0">
                          <a:solidFill>
                            <a:schemeClr val="dk1"/>
                          </a:solidFill>
                          <a:effectLst/>
                          <a:latin typeface="ＭＳ 明朝" panose="02020609040205080304" pitchFamily="17" charset="-128"/>
                          <a:ea typeface="ＭＳ 明朝" panose="02020609040205080304" pitchFamily="17" charset="-128"/>
                        </a:rPr>
                        <a:t>については、「別に定める基準」を府内統一基準とする。</a:t>
                      </a:r>
                    </a:p>
                    <a:p>
                      <a:pPr marL="263525" indent="-263525"/>
                      <a:r>
                        <a:rPr kumimoji="1" lang="ja-JP" altLang="en-US" sz="900" u="none" kern="1200" dirty="0">
                          <a:solidFill>
                            <a:schemeClr val="dk1"/>
                          </a:solidFill>
                          <a:effectLst/>
                          <a:latin typeface="ＭＳ 明朝" panose="02020609040205080304" pitchFamily="17" charset="-128"/>
                          <a:ea typeface="ＭＳ 明朝" panose="02020609040205080304" pitchFamily="17" charset="-128"/>
                        </a:rPr>
                        <a:t>　　　</a:t>
                      </a:r>
                      <a:r>
                        <a:rPr kumimoji="1" lang="ja-JP" altLang="ja-JP" sz="900" u="sng" kern="1200" dirty="0">
                          <a:solidFill>
                            <a:schemeClr val="dk1"/>
                          </a:solidFill>
                          <a:effectLst/>
                          <a:latin typeface="ＭＳ 明朝" panose="02020609040205080304" pitchFamily="17" charset="-128"/>
                          <a:ea typeface="ＭＳ 明朝" panose="02020609040205080304" pitchFamily="17" charset="-128"/>
                        </a:rPr>
                        <a:t>また、国が示す基準及び財政支援に基づく</a:t>
                      </a:r>
                      <a:r>
                        <a:rPr kumimoji="1" lang="ja-JP" altLang="en-US" sz="900" u="sng" kern="1200" dirty="0">
                          <a:solidFill>
                            <a:schemeClr val="dk1"/>
                          </a:solidFill>
                          <a:effectLst/>
                          <a:latin typeface="ＭＳ 明朝" panose="02020609040205080304" pitchFamily="17" charset="-128"/>
                          <a:ea typeface="ＭＳ 明朝" panose="02020609040205080304" pitchFamily="17" charset="-128"/>
                        </a:rPr>
                        <a:t>一部負担金の</a:t>
                      </a:r>
                      <a:r>
                        <a:rPr kumimoji="1" lang="ja-JP" altLang="ja-JP" sz="900" u="sng" kern="1200" dirty="0">
                          <a:solidFill>
                            <a:schemeClr val="dk1"/>
                          </a:solidFill>
                          <a:effectLst/>
                          <a:latin typeface="ＭＳ 明朝" panose="02020609040205080304" pitchFamily="17" charset="-128"/>
                          <a:ea typeface="ＭＳ 明朝" panose="02020609040205080304" pitchFamily="17" charset="-128"/>
                        </a:rPr>
                        <a:t>減免</a:t>
                      </a:r>
                      <a:r>
                        <a:rPr kumimoji="1" lang="ja-JP" altLang="en-US" sz="900" u="sng" kern="1200" dirty="0">
                          <a:solidFill>
                            <a:schemeClr val="dk1"/>
                          </a:solidFill>
                          <a:effectLst/>
                          <a:latin typeface="ＭＳ 明朝" panose="02020609040205080304" pitchFamily="17" charset="-128"/>
                          <a:ea typeface="ＭＳ 明朝" panose="02020609040205080304" pitchFamily="17" charset="-128"/>
                        </a:rPr>
                        <a:t>及び徴収猶予</a:t>
                      </a:r>
                      <a:r>
                        <a:rPr kumimoji="1" lang="ja-JP" altLang="ja-JP" sz="900" u="sng" kern="1200" dirty="0">
                          <a:solidFill>
                            <a:schemeClr val="dk1"/>
                          </a:solidFill>
                          <a:effectLst/>
                          <a:latin typeface="ＭＳ 明朝" panose="02020609040205080304" pitchFamily="17" charset="-128"/>
                          <a:ea typeface="ＭＳ 明朝" panose="02020609040205080304" pitchFamily="17" charset="-128"/>
                        </a:rPr>
                        <a:t>については、府内統一的に実施することを基本として、実施にあたっては、</a:t>
                      </a:r>
                      <a:r>
                        <a:rPr kumimoji="1" lang="ja-JP" altLang="ja-JP" sz="900" u="none" kern="1200" dirty="0">
                          <a:solidFill>
                            <a:schemeClr val="dk1"/>
                          </a:solidFill>
                          <a:effectLst/>
                          <a:latin typeface="ＭＳ 明朝" panose="02020609040205080304" pitchFamily="17" charset="-128"/>
                          <a:ea typeface="ＭＳ 明朝" panose="02020609040205080304" pitchFamily="17" charset="-128"/>
                        </a:rPr>
                        <a:t>国</a:t>
                      </a:r>
                      <a:r>
                        <a:rPr kumimoji="1" lang="ja-JP" altLang="en-US" sz="900" u="none" kern="1200" dirty="0">
                          <a:solidFill>
                            <a:schemeClr val="dk1"/>
                          </a:solidFill>
                          <a:effectLst/>
                          <a:latin typeface="ＭＳ 明朝" panose="02020609040205080304" pitchFamily="17" charset="-128"/>
                          <a:ea typeface="ＭＳ 明朝" panose="02020609040205080304" pitchFamily="17" charset="-128"/>
                        </a:rPr>
                        <a:t>の財政措置の状況や</a:t>
                      </a:r>
                      <a:r>
                        <a:rPr kumimoji="1" lang="ja-JP" altLang="ja-JP" sz="900" u="none" kern="1200" dirty="0">
                          <a:solidFill>
                            <a:schemeClr val="dk1"/>
                          </a:solidFill>
                          <a:effectLst/>
                          <a:latin typeface="ＭＳ 明朝" panose="02020609040205080304" pitchFamily="17" charset="-128"/>
                          <a:ea typeface="ＭＳ 明朝" panose="02020609040205080304" pitchFamily="17" charset="-128"/>
                        </a:rPr>
                        <a:t>大阪府後期高齢者医療制度を参考にしつつ、</a:t>
                      </a:r>
                      <a:r>
                        <a:rPr kumimoji="1" lang="ja-JP" altLang="ja-JP" sz="900" u="sng" kern="1200" dirty="0">
                          <a:solidFill>
                            <a:schemeClr val="dk1"/>
                          </a:solidFill>
                          <a:effectLst/>
                          <a:latin typeface="ＭＳ 明朝" panose="02020609040205080304" pitchFamily="17" charset="-128"/>
                          <a:ea typeface="ＭＳ 明朝" panose="02020609040205080304" pitchFamily="17" charset="-128"/>
                        </a:rPr>
                        <a:t>調整会議</a:t>
                      </a:r>
                      <a:r>
                        <a:rPr kumimoji="1" lang="ja-JP" altLang="en-US" sz="900" u="sng" kern="1200" dirty="0">
                          <a:solidFill>
                            <a:schemeClr val="dk1"/>
                          </a:solidFill>
                          <a:effectLst/>
                          <a:latin typeface="ＭＳ 明朝" panose="02020609040205080304" pitchFamily="17" charset="-128"/>
                          <a:ea typeface="ＭＳ 明朝" panose="02020609040205080304" pitchFamily="17" charset="-128"/>
                        </a:rPr>
                        <a:t>における協議により</a:t>
                      </a:r>
                      <a:r>
                        <a:rPr kumimoji="1" lang="ja-JP" altLang="ja-JP" sz="900" u="sng" kern="1200" dirty="0">
                          <a:solidFill>
                            <a:schemeClr val="dk1"/>
                          </a:solidFill>
                          <a:effectLst/>
                          <a:latin typeface="ＭＳ 明朝" panose="02020609040205080304" pitchFamily="17" charset="-128"/>
                          <a:ea typeface="ＭＳ 明朝" panose="02020609040205080304" pitchFamily="17" charset="-128"/>
                        </a:rPr>
                        <a:t>、方針決定するものとする。</a:t>
                      </a:r>
                      <a:endParaRPr kumimoji="1" lang="ja-JP" altLang="ja-JP" sz="900" kern="1200" dirty="0">
                        <a:solidFill>
                          <a:schemeClr val="dk1"/>
                        </a:solidFill>
                        <a:effectLst/>
                        <a:latin typeface="ＭＳ 明朝" panose="02020609040205080304" pitchFamily="17" charset="-128"/>
                        <a:ea typeface="ＭＳ 明朝" panose="02020609040205080304" pitchFamily="17" charset="-128"/>
                      </a:endParaRPr>
                    </a:p>
                    <a:p>
                      <a:pPr marL="263525" indent="-263525"/>
                      <a:r>
                        <a:rPr kumimoji="1" lang="ja-JP" altLang="en-US" sz="900" u="none" kern="1200" dirty="0">
                          <a:solidFill>
                            <a:schemeClr val="dk1"/>
                          </a:solidFill>
                          <a:effectLst/>
                          <a:latin typeface="ＭＳ 明朝" panose="02020609040205080304" pitchFamily="17" charset="-128"/>
                          <a:ea typeface="ＭＳ 明朝" panose="02020609040205080304" pitchFamily="17" charset="-128"/>
                        </a:rPr>
                        <a:t>　　　</a:t>
                      </a:r>
                      <a:r>
                        <a:rPr kumimoji="1" lang="ja-JP" altLang="ja-JP" sz="900" u="sng" kern="1200" dirty="0">
                          <a:solidFill>
                            <a:schemeClr val="dk1"/>
                          </a:solidFill>
                          <a:effectLst/>
                          <a:latin typeface="ＭＳ 明朝" panose="02020609040205080304" pitchFamily="17" charset="-128"/>
                          <a:ea typeface="ＭＳ 明朝" panose="02020609040205080304" pitchFamily="17" charset="-128"/>
                        </a:rPr>
                        <a:t>なお、上記以外の国通知に基づく</a:t>
                      </a:r>
                      <a:r>
                        <a:rPr kumimoji="1" lang="ja-JP" altLang="en-US" sz="900" u="sng" kern="1200" dirty="0">
                          <a:solidFill>
                            <a:schemeClr val="dk1"/>
                          </a:solidFill>
                          <a:effectLst/>
                          <a:latin typeface="ＭＳ 明朝" panose="02020609040205080304" pitchFamily="17" charset="-128"/>
                          <a:ea typeface="ＭＳ 明朝" panose="02020609040205080304" pitchFamily="17" charset="-128"/>
                        </a:rPr>
                        <a:t>一部負担金の</a:t>
                      </a:r>
                      <a:r>
                        <a:rPr kumimoji="1" lang="ja-JP" altLang="ja-JP" sz="900" u="sng" kern="1200" dirty="0">
                          <a:solidFill>
                            <a:schemeClr val="dk1"/>
                          </a:solidFill>
                          <a:effectLst/>
                          <a:latin typeface="ＭＳ 明朝" panose="02020609040205080304" pitchFamily="17" charset="-128"/>
                          <a:ea typeface="ＭＳ 明朝" panose="02020609040205080304" pitchFamily="17" charset="-128"/>
                        </a:rPr>
                        <a:t>減免</a:t>
                      </a:r>
                      <a:r>
                        <a:rPr kumimoji="1" lang="ja-JP" altLang="en-US" sz="900" u="sng" kern="1200" dirty="0">
                          <a:solidFill>
                            <a:schemeClr val="dk1"/>
                          </a:solidFill>
                          <a:effectLst/>
                          <a:latin typeface="ＭＳ 明朝" panose="02020609040205080304" pitchFamily="17" charset="-128"/>
                          <a:ea typeface="ＭＳ 明朝" panose="02020609040205080304" pitchFamily="17" charset="-128"/>
                        </a:rPr>
                        <a:t>及び徴収猶予</a:t>
                      </a:r>
                      <a:r>
                        <a:rPr kumimoji="1" lang="ja-JP" altLang="ja-JP" sz="900" u="sng" kern="1200" dirty="0">
                          <a:solidFill>
                            <a:schemeClr val="dk1"/>
                          </a:solidFill>
                          <a:effectLst/>
                          <a:latin typeface="ＭＳ 明朝" panose="02020609040205080304" pitchFamily="17" charset="-128"/>
                          <a:ea typeface="ＭＳ 明朝" panose="02020609040205080304" pitchFamily="17" charset="-128"/>
                        </a:rPr>
                        <a:t>については、その必要性や保険料への影響等も勘案した上で、調整会議での協議</a:t>
                      </a:r>
                      <a:r>
                        <a:rPr kumimoji="1" lang="ja-JP" altLang="en-US" sz="900" u="sng" kern="1200" dirty="0">
                          <a:solidFill>
                            <a:schemeClr val="dk1"/>
                          </a:solidFill>
                          <a:effectLst/>
                          <a:latin typeface="ＭＳ 明朝" panose="02020609040205080304" pitchFamily="17" charset="-128"/>
                          <a:ea typeface="ＭＳ 明朝" panose="02020609040205080304" pitchFamily="17" charset="-128"/>
                        </a:rPr>
                        <a:t>により</a:t>
                      </a:r>
                      <a:r>
                        <a:rPr kumimoji="1" lang="ja-JP" altLang="ja-JP" sz="900" u="sng" kern="1200" dirty="0">
                          <a:solidFill>
                            <a:schemeClr val="dk1"/>
                          </a:solidFill>
                          <a:effectLst/>
                          <a:latin typeface="ＭＳ 明朝" panose="02020609040205080304" pitchFamily="17" charset="-128"/>
                          <a:ea typeface="ＭＳ 明朝" panose="02020609040205080304" pitchFamily="17" charset="-128"/>
                        </a:rPr>
                        <a:t>、統一的な対応方針を決定することとする。</a:t>
                      </a:r>
                      <a:endParaRPr kumimoji="1" lang="ja-JP" altLang="ja-JP" sz="900" kern="1200" dirty="0">
                        <a:solidFill>
                          <a:schemeClr val="dk1"/>
                        </a:solidFill>
                        <a:effectLst/>
                        <a:latin typeface="ＭＳ 明朝" panose="02020609040205080304" pitchFamily="17" charset="-128"/>
                        <a:ea typeface="ＭＳ 明朝" panose="02020609040205080304" pitchFamily="17" charset="-128"/>
                        <a:cs typeface="+mn-cs"/>
                      </a:endParaRPr>
                    </a:p>
                  </a:txBody>
                  <a:tcPr/>
                </a:tc>
                <a:tc>
                  <a:txBody>
                    <a:bodyPr/>
                    <a:lstStyle/>
                    <a:p>
                      <a:pPr marL="0" marR="0" lvl="0" indent="0" algn="l" defTabSz="914377" rtl="0" eaLnBrk="1" fontAlgn="auto" latinLnBrk="0" hangingPunct="1">
                        <a:lnSpc>
                          <a:spcPct val="100000"/>
                        </a:lnSpc>
                        <a:spcBef>
                          <a:spcPts val="0"/>
                        </a:spcBef>
                        <a:spcAft>
                          <a:spcPts val="0"/>
                        </a:spcAft>
                        <a:buClrTx/>
                        <a:buSzTx/>
                        <a:buFontTx/>
                        <a:buNone/>
                        <a:tabLst/>
                        <a:defRPr/>
                      </a:pPr>
                      <a:r>
                        <a:rPr kumimoji="1" lang="ja-JP" altLang="ja-JP" sz="900" kern="1200" dirty="0">
                          <a:solidFill>
                            <a:schemeClr val="dk1"/>
                          </a:solidFill>
                          <a:effectLst/>
                          <a:latin typeface="ＭＳ ゴシック" panose="020B0609070205080204" pitchFamily="49" charset="-128"/>
                          <a:ea typeface="ＭＳ ゴシック" panose="020B0609070205080204" pitchFamily="49" charset="-128"/>
                        </a:rPr>
                        <a:t>（</a:t>
                      </a:r>
                      <a:r>
                        <a:rPr kumimoji="1" lang="ja-JP" altLang="en-US" sz="900" kern="1200" dirty="0">
                          <a:solidFill>
                            <a:schemeClr val="dk1"/>
                          </a:solidFill>
                          <a:effectLst/>
                          <a:latin typeface="ＭＳ ゴシック" panose="020B0609070205080204" pitchFamily="49" charset="-128"/>
                          <a:ea typeface="ＭＳ ゴシック" panose="020B0609070205080204" pitchFamily="49" charset="-128"/>
                        </a:rPr>
                        <a:t>１</a:t>
                      </a:r>
                      <a:r>
                        <a:rPr kumimoji="1" lang="ja-JP" altLang="ja-JP" sz="900" kern="1200" dirty="0">
                          <a:solidFill>
                            <a:schemeClr val="dk1"/>
                          </a:solidFill>
                          <a:effectLst/>
                          <a:latin typeface="ＭＳ ゴシック" panose="020B0609070205080204" pitchFamily="49" charset="-128"/>
                          <a:ea typeface="ＭＳ ゴシック" panose="020B0609070205080204" pitchFamily="49" charset="-128"/>
                        </a:rPr>
                        <a:t>）</a:t>
                      </a:r>
                      <a:r>
                        <a:rPr kumimoji="1" lang="ja-JP" altLang="en-US" sz="900" kern="1200" dirty="0">
                          <a:solidFill>
                            <a:schemeClr val="dk1"/>
                          </a:solidFill>
                          <a:effectLst/>
                          <a:latin typeface="ＭＳ ゴシック" panose="020B0609070205080204" pitchFamily="49" charset="-128"/>
                          <a:ea typeface="ＭＳ ゴシック" panose="020B0609070205080204" pitchFamily="49" charset="-128"/>
                        </a:rPr>
                        <a:t>一部負担金の減免及び徴収猶予</a:t>
                      </a:r>
                      <a:endParaRPr kumimoji="1" lang="en-US" altLang="ja-JP" sz="900" dirty="0">
                        <a:latin typeface="ＭＳ ゴシック" panose="020B0609070205080204" pitchFamily="49" charset="-128"/>
                        <a:ea typeface="ＭＳ ゴシック" panose="020B0609070205080204" pitchFamily="49" charset="-128"/>
                      </a:endParaRPr>
                    </a:p>
                    <a:p>
                      <a:pPr marL="263525" indent="-263525"/>
                      <a:r>
                        <a:rPr kumimoji="1" lang="ja-JP" altLang="en-US" sz="900" dirty="0">
                          <a:latin typeface="ＭＳ 明朝" panose="02020609040205080304" pitchFamily="17" charset="-128"/>
                          <a:ea typeface="ＭＳ 明朝" panose="02020609040205080304" pitchFamily="17" charset="-128"/>
                        </a:rPr>
                        <a:t>　　　一部負担金の減免及び徴収猶予については、「別に定める基準」を府内統一基準とする。</a:t>
                      </a:r>
                      <a:endParaRPr kumimoji="1" lang="en-US" altLang="ja-JP" sz="900" dirty="0">
                        <a:latin typeface="ＭＳ 明朝" panose="02020609040205080304" pitchFamily="17" charset="-128"/>
                        <a:ea typeface="ＭＳ 明朝" panose="02020609040205080304" pitchFamily="17" charset="-128"/>
                      </a:endParaRPr>
                    </a:p>
                    <a:p>
                      <a:pPr marL="263525" indent="-263525"/>
                      <a:r>
                        <a:rPr kumimoji="1" lang="ja-JP" altLang="en-US" sz="900" dirty="0">
                          <a:latin typeface="ＭＳ 明朝" panose="02020609040205080304" pitchFamily="17" charset="-128"/>
                          <a:ea typeface="ＭＳ 明朝" panose="02020609040205080304" pitchFamily="17" charset="-128"/>
                        </a:rPr>
                        <a:t>　　　</a:t>
                      </a:r>
                      <a:r>
                        <a:rPr kumimoji="1" lang="ja-JP" altLang="en-US" sz="900" strike="noStrike" dirty="0">
                          <a:latin typeface="ＭＳ 明朝" panose="02020609040205080304" pitchFamily="17" charset="-128"/>
                          <a:ea typeface="ＭＳ 明朝" panose="02020609040205080304" pitchFamily="17" charset="-128"/>
                        </a:rPr>
                        <a:t>なお、国の財政措置の状況や後期高齢者医療制度を参考にしつつ、</a:t>
                      </a:r>
                      <a:r>
                        <a:rPr kumimoji="1" lang="ja-JP" altLang="en-US" sz="900" u="sng" strike="noStrike" dirty="0">
                          <a:latin typeface="ＭＳ 明朝" panose="02020609040205080304" pitchFamily="17" charset="-128"/>
                          <a:ea typeface="ＭＳ 明朝" panose="02020609040205080304" pitchFamily="17" charset="-128"/>
                        </a:rPr>
                        <a:t>必要に応じて調整会議において検討する。</a:t>
                      </a:r>
                    </a:p>
                  </a:txBody>
                  <a:tcPr/>
                </a:tc>
                <a:tc>
                  <a:txBody>
                    <a:bodyPr/>
                    <a:lstStyle/>
                    <a:p>
                      <a:pPr marL="0" marR="0" lvl="0" indent="0" algn="l" defTabSz="914377" rtl="0" eaLnBrk="1" fontAlgn="auto" latinLnBrk="0" hangingPunct="1">
                        <a:lnSpc>
                          <a:spcPct val="100000"/>
                        </a:lnSpc>
                        <a:spcBef>
                          <a:spcPts val="0"/>
                        </a:spcBef>
                        <a:spcAft>
                          <a:spcPts val="0"/>
                        </a:spcAft>
                        <a:buClrTx/>
                        <a:buSzTx/>
                        <a:buFontTx/>
                        <a:buNone/>
                        <a:tabLst/>
                        <a:defRPr/>
                      </a:pPr>
                      <a:r>
                        <a:rPr kumimoji="1" lang="ja-JP" altLang="en-US" sz="900" strike="noStrike" dirty="0">
                          <a:latin typeface="ＭＳ 明朝" panose="02020609040205080304" pitchFamily="17" charset="-128"/>
                          <a:ea typeface="ＭＳ 明朝" panose="02020609040205080304" pitchFamily="17" charset="-128"/>
                        </a:rPr>
                        <a:t>事業運営検討</a:t>
                      </a:r>
                      <a:r>
                        <a:rPr kumimoji="1" lang="en-US" altLang="ja-JP" sz="900" strike="noStrike" dirty="0">
                          <a:latin typeface="ＭＳ 明朝" panose="02020609040205080304" pitchFamily="17" charset="-128"/>
                          <a:ea typeface="ＭＳ 明朝" panose="02020609040205080304" pitchFamily="17" charset="-128"/>
                        </a:rPr>
                        <a:t>WG</a:t>
                      </a:r>
                      <a:r>
                        <a:rPr kumimoji="1" lang="ja-JP" altLang="en-US" sz="900" strike="noStrike" dirty="0">
                          <a:latin typeface="ＭＳ 明朝" panose="02020609040205080304" pitchFamily="17" charset="-128"/>
                          <a:ea typeface="ＭＳ 明朝" panose="02020609040205080304" pitchFamily="17" charset="-128"/>
                        </a:rPr>
                        <a:t>における検討結果により文面を変更。</a:t>
                      </a:r>
                    </a:p>
                  </a:txBody>
                  <a:tcPr/>
                </a:tc>
                <a:extLst>
                  <a:ext uri="{0D108BD9-81ED-4DB2-BD59-A6C34878D82A}">
                    <a16:rowId xmlns:a16="http://schemas.microsoft.com/office/drawing/2014/main" val="1717093857"/>
                  </a:ext>
                </a:extLst>
              </a:tr>
              <a:tr h="370840">
                <a:tc>
                  <a:txBody>
                    <a:bodyPr/>
                    <a:lstStyle/>
                    <a:p>
                      <a:r>
                        <a:rPr kumimoji="1" lang="en-US" altLang="ja-JP" sz="900" dirty="0">
                          <a:latin typeface="ＭＳ 明朝" panose="02020609040205080304" pitchFamily="17" charset="-128"/>
                          <a:ea typeface="ＭＳ 明朝" panose="02020609040205080304" pitchFamily="17" charset="-128"/>
                        </a:rPr>
                        <a:t>18</a:t>
                      </a:r>
                      <a:endParaRPr kumimoji="1" lang="ja-JP" altLang="en-US" sz="900" dirty="0">
                        <a:latin typeface="ＭＳ 明朝" panose="02020609040205080304" pitchFamily="17" charset="-128"/>
                        <a:ea typeface="ＭＳ 明朝" panose="02020609040205080304" pitchFamily="17" charset="-128"/>
                      </a:endParaRPr>
                    </a:p>
                  </a:txBody>
                  <a:tcPr/>
                </a:tc>
                <a:tc>
                  <a:txBody>
                    <a:bodyPr/>
                    <a:lstStyle/>
                    <a:p>
                      <a:r>
                        <a:rPr kumimoji="1" lang="en-US" altLang="ja-JP" sz="900" dirty="0">
                          <a:latin typeface="ＭＳ 明朝" panose="02020609040205080304" pitchFamily="17" charset="-128"/>
                          <a:ea typeface="ＭＳ 明朝" panose="02020609040205080304" pitchFamily="17" charset="-128"/>
                        </a:rPr>
                        <a:t>P30</a:t>
                      </a:r>
                    </a:p>
                  </a:txBody>
                  <a:tcPr/>
                </a:tc>
                <a:tc>
                  <a:txBody>
                    <a:bodyPr/>
                    <a:lstStyle/>
                    <a:p>
                      <a:r>
                        <a:rPr kumimoji="1" lang="ja-JP" altLang="ja-JP" sz="900" kern="1200" dirty="0">
                          <a:solidFill>
                            <a:schemeClr val="dk1"/>
                          </a:solidFill>
                          <a:effectLst/>
                          <a:latin typeface="ＭＳ ゴシック" panose="020B0609070205080204" pitchFamily="49" charset="-128"/>
                          <a:ea typeface="ＭＳ ゴシック" panose="020B0609070205080204" pitchFamily="49" charset="-128"/>
                          <a:cs typeface="+mn-cs"/>
                        </a:rPr>
                        <a:t>２　医療費の適正化に向けた取組及び医療費適正化計画との関係</a:t>
                      </a:r>
                    </a:p>
                    <a:p>
                      <a:r>
                        <a:rPr kumimoji="1" lang="ja-JP" altLang="en-US" sz="900" kern="1200" dirty="0">
                          <a:solidFill>
                            <a:schemeClr val="dk1"/>
                          </a:solidFill>
                          <a:effectLst/>
                          <a:latin typeface="ＭＳ 明朝" panose="02020609040205080304" pitchFamily="17" charset="-128"/>
                          <a:ea typeface="ＭＳ 明朝" panose="02020609040205080304" pitchFamily="17" charset="-128"/>
                          <a:cs typeface="+mn-cs"/>
                        </a:rPr>
                        <a:t>（略）</a:t>
                      </a:r>
                      <a:endParaRPr kumimoji="1" lang="en-US" altLang="ja-JP" sz="900" kern="1200" dirty="0">
                        <a:solidFill>
                          <a:schemeClr val="dk1"/>
                        </a:solidFill>
                        <a:effectLst/>
                        <a:latin typeface="ＭＳ 明朝" panose="02020609040205080304" pitchFamily="17" charset="-128"/>
                        <a:ea typeface="ＭＳ 明朝" panose="02020609040205080304" pitchFamily="17" charset="-128"/>
                        <a:cs typeface="+mn-cs"/>
                      </a:endParaRPr>
                    </a:p>
                    <a:p>
                      <a:pPr marL="90488" indent="-90488"/>
                      <a:r>
                        <a:rPr kumimoji="1" lang="ja-JP" altLang="en-US" sz="900" kern="1200" dirty="0">
                          <a:solidFill>
                            <a:schemeClr val="dk1"/>
                          </a:solidFill>
                          <a:effectLst/>
                          <a:latin typeface="ＭＳ 明朝" panose="02020609040205080304" pitchFamily="17" charset="-128"/>
                          <a:ea typeface="ＭＳ 明朝" panose="02020609040205080304" pitchFamily="17" charset="-128"/>
                          <a:cs typeface="+mn-cs"/>
                        </a:rPr>
                        <a:t>　　</a:t>
                      </a:r>
                      <a:r>
                        <a:rPr kumimoji="1" lang="ja-JP" altLang="ja-JP" sz="900" kern="1200" dirty="0">
                          <a:solidFill>
                            <a:schemeClr val="dk1"/>
                          </a:solidFill>
                          <a:effectLst/>
                          <a:latin typeface="ＭＳ 明朝" panose="02020609040205080304" pitchFamily="17" charset="-128"/>
                          <a:ea typeface="ＭＳ 明朝" panose="02020609040205080304" pitchFamily="17" charset="-128"/>
                          <a:cs typeface="+mn-cs"/>
                        </a:rPr>
                        <a:t>こうした考え方の下、</a:t>
                      </a:r>
                      <a:r>
                        <a:rPr kumimoji="1" lang="ja-JP" altLang="ja-JP" sz="900" u="sng" kern="1200" dirty="0">
                          <a:solidFill>
                            <a:srgbClr val="FF0000"/>
                          </a:solidFill>
                          <a:effectLst/>
                          <a:latin typeface="ＭＳ 明朝" panose="02020609040205080304" pitchFamily="17" charset="-128"/>
                          <a:ea typeface="ＭＳ 明朝" panose="02020609040205080304" pitchFamily="17" charset="-128"/>
                          <a:cs typeface="+mn-cs"/>
                        </a:rPr>
                        <a:t>国保法</a:t>
                      </a:r>
                      <a:r>
                        <a:rPr kumimoji="1" lang="ja-JP" altLang="ja-JP" sz="900" kern="1200" dirty="0">
                          <a:solidFill>
                            <a:schemeClr val="dk1"/>
                          </a:solidFill>
                          <a:effectLst/>
                          <a:latin typeface="ＭＳ 明朝" panose="02020609040205080304" pitchFamily="17" charset="-128"/>
                          <a:ea typeface="ＭＳ 明朝" panose="02020609040205080304" pitchFamily="17" charset="-128"/>
                          <a:cs typeface="+mn-cs"/>
                        </a:rPr>
                        <a:t>に基づく保健事業の実施等に関する指針（令和２年４月１日改定）に示された保健事業の内容や、保険者努力支援制度において定められる指標を参考にした上で、第４期大阪府医療費適正化計画（令和６年３月策定）に定められる目標や施策の内容と整合を図りながら取組を進める。</a:t>
                      </a:r>
                    </a:p>
                  </a:txBody>
                  <a:tcPr/>
                </a:tc>
                <a:tc>
                  <a:txBody>
                    <a:bodyPr/>
                    <a:lstStyle/>
                    <a:p>
                      <a:r>
                        <a:rPr kumimoji="1" lang="ja-JP" altLang="ja-JP" sz="900" kern="1200" dirty="0">
                          <a:solidFill>
                            <a:schemeClr val="dk1"/>
                          </a:solidFill>
                          <a:effectLst/>
                          <a:latin typeface="ＭＳ ゴシック" panose="020B0609070205080204" pitchFamily="49" charset="-128"/>
                          <a:ea typeface="ＭＳ ゴシック" panose="020B0609070205080204" pitchFamily="49" charset="-128"/>
                          <a:cs typeface="+mn-cs"/>
                        </a:rPr>
                        <a:t>２　医療費の適正化に向けた取組及び医療費適正化計画との関係</a:t>
                      </a:r>
                    </a:p>
                    <a:p>
                      <a:r>
                        <a:rPr kumimoji="1" lang="ja-JP" altLang="en-US" sz="900" kern="1200" dirty="0">
                          <a:solidFill>
                            <a:schemeClr val="dk1"/>
                          </a:solidFill>
                          <a:effectLst/>
                          <a:latin typeface="ＭＳ 明朝" panose="02020609040205080304" pitchFamily="17" charset="-128"/>
                          <a:ea typeface="ＭＳ 明朝" panose="02020609040205080304" pitchFamily="17" charset="-128"/>
                          <a:cs typeface="+mn-cs"/>
                        </a:rPr>
                        <a:t>（略）</a:t>
                      </a:r>
                      <a:endParaRPr kumimoji="1" lang="en-US" altLang="ja-JP" sz="900" kern="1200" dirty="0">
                        <a:solidFill>
                          <a:schemeClr val="dk1"/>
                        </a:solidFill>
                        <a:effectLst/>
                        <a:latin typeface="ＭＳ 明朝" panose="02020609040205080304" pitchFamily="17" charset="-128"/>
                        <a:ea typeface="ＭＳ 明朝" panose="02020609040205080304" pitchFamily="17" charset="-128"/>
                        <a:cs typeface="+mn-cs"/>
                      </a:endParaRPr>
                    </a:p>
                    <a:p>
                      <a:pPr marL="90488" indent="-90488"/>
                      <a:r>
                        <a:rPr kumimoji="1" lang="ja-JP" altLang="en-US" sz="900" kern="1200" dirty="0">
                          <a:solidFill>
                            <a:schemeClr val="dk1"/>
                          </a:solidFill>
                          <a:effectLst/>
                          <a:latin typeface="ＭＳ 明朝" panose="02020609040205080304" pitchFamily="17" charset="-128"/>
                          <a:ea typeface="ＭＳ 明朝" panose="02020609040205080304" pitchFamily="17" charset="-128"/>
                          <a:cs typeface="+mn-cs"/>
                        </a:rPr>
                        <a:t>　　</a:t>
                      </a:r>
                      <a:r>
                        <a:rPr kumimoji="1" lang="ja-JP" altLang="ja-JP" sz="900" kern="1200" dirty="0">
                          <a:solidFill>
                            <a:schemeClr val="dk1"/>
                          </a:solidFill>
                          <a:effectLst/>
                          <a:latin typeface="ＭＳ 明朝" panose="02020609040205080304" pitchFamily="17" charset="-128"/>
                          <a:ea typeface="ＭＳ 明朝" panose="02020609040205080304" pitchFamily="17" charset="-128"/>
                          <a:cs typeface="+mn-cs"/>
                        </a:rPr>
                        <a:t>こうした考え方の下、</a:t>
                      </a:r>
                      <a:r>
                        <a:rPr kumimoji="1" lang="ja-JP" altLang="ja-JP" sz="900" u="sng" strike="noStrike" kern="1200" dirty="0">
                          <a:solidFill>
                            <a:schemeClr val="dk1"/>
                          </a:solidFill>
                          <a:effectLst/>
                          <a:latin typeface="ＭＳ 明朝" panose="02020609040205080304" pitchFamily="17" charset="-128"/>
                          <a:ea typeface="ＭＳ 明朝" panose="02020609040205080304" pitchFamily="17" charset="-128"/>
                          <a:cs typeface="+mn-cs"/>
                        </a:rPr>
                        <a:t>国民健康保険法</a:t>
                      </a:r>
                      <a:r>
                        <a:rPr kumimoji="1" lang="ja-JP" altLang="ja-JP" sz="900" kern="1200" dirty="0">
                          <a:solidFill>
                            <a:schemeClr val="dk1"/>
                          </a:solidFill>
                          <a:effectLst/>
                          <a:latin typeface="ＭＳ 明朝" panose="02020609040205080304" pitchFamily="17" charset="-128"/>
                          <a:ea typeface="ＭＳ 明朝" panose="02020609040205080304" pitchFamily="17" charset="-128"/>
                          <a:cs typeface="+mn-cs"/>
                        </a:rPr>
                        <a:t>に基づく保健事業の実施等に関する指針（令和２年４月１日改定）に示された保健事業の内容や、保険者努力支援制度において定められる指標を参考にした上で、第４期大阪府医療費適正化計画（令和６年３月策定）に定められる目標や施策の内容と整合を図りながら取組を進める。</a:t>
                      </a:r>
                    </a:p>
                  </a:txBody>
                  <a:tcPr/>
                </a:tc>
                <a:tc>
                  <a:txBody>
                    <a:bodyPr/>
                    <a:lstStyle/>
                    <a:p>
                      <a:pPr marL="263525" indent="-263525" algn="l"/>
                      <a:r>
                        <a:rPr kumimoji="1" lang="ja-JP" altLang="en-US" sz="900" strike="noStrike" dirty="0">
                          <a:latin typeface="ＭＳ 明朝" panose="02020609040205080304" pitchFamily="17" charset="-128"/>
                          <a:ea typeface="ＭＳ 明朝" panose="02020609040205080304" pitchFamily="17" charset="-128"/>
                        </a:rPr>
                        <a:t>略称表記のため文面を変更。</a:t>
                      </a:r>
                    </a:p>
                  </a:txBody>
                  <a:tcPr/>
                </a:tc>
                <a:extLst>
                  <a:ext uri="{0D108BD9-81ED-4DB2-BD59-A6C34878D82A}">
                    <a16:rowId xmlns:a16="http://schemas.microsoft.com/office/drawing/2014/main" val="3793329170"/>
                  </a:ext>
                </a:extLst>
              </a:tr>
              <a:tr h="370840">
                <a:tc>
                  <a:txBody>
                    <a:bodyPr/>
                    <a:lstStyle/>
                    <a:p>
                      <a:r>
                        <a:rPr kumimoji="1" lang="en-US" altLang="ja-JP" sz="900" dirty="0">
                          <a:latin typeface="ＭＳ 明朝" panose="02020609040205080304" pitchFamily="17" charset="-128"/>
                          <a:ea typeface="ＭＳ 明朝" panose="02020609040205080304" pitchFamily="17" charset="-128"/>
                        </a:rPr>
                        <a:t>19</a:t>
                      </a:r>
                      <a:endParaRPr kumimoji="1" lang="ja-JP" altLang="en-US" sz="900" dirty="0">
                        <a:latin typeface="ＭＳ 明朝" panose="02020609040205080304" pitchFamily="17" charset="-128"/>
                        <a:ea typeface="ＭＳ 明朝" panose="02020609040205080304" pitchFamily="17" charset="-128"/>
                      </a:endParaRPr>
                    </a:p>
                  </a:txBody>
                  <a:tcPr/>
                </a:tc>
                <a:tc>
                  <a:txBody>
                    <a:bodyPr/>
                    <a:lstStyle/>
                    <a:p>
                      <a:r>
                        <a:rPr kumimoji="1" lang="en-US" altLang="ja-JP" sz="900" dirty="0">
                          <a:latin typeface="ＭＳ 明朝" panose="02020609040205080304" pitchFamily="17" charset="-128"/>
                          <a:ea typeface="ＭＳ 明朝" panose="02020609040205080304" pitchFamily="17" charset="-128"/>
                        </a:rPr>
                        <a:t>P31</a:t>
                      </a:r>
                    </a:p>
                  </a:txBody>
                  <a:tcPr/>
                </a:tc>
                <a:tc>
                  <a:txBody>
                    <a:bodyPr/>
                    <a:lstStyle/>
                    <a:p>
                      <a:r>
                        <a:rPr kumimoji="1" lang="ja-JP" altLang="ja-JP" sz="900" kern="1200" dirty="0">
                          <a:solidFill>
                            <a:schemeClr val="dk1"/>
                          </a:solidFill>
                          <a:effectLst/>
                          <a:latin typeface="ＭＳ ゴシック" panose="020B0609070205080204" pitchFamily="49" charset="-128"/>
                          <a:ea typeface="ＭＳ ゴシック" panose="020B0609070205080204" pitchFamily="49" charset="-128"/>
                          <a:cs typeface="+mn-cs"/>
                        </a:rPr>
                        <a:t>（３）適正受診・適正服薬</a:t>
                      </a:r>
                    </a:p>
                    <a:p>
                      <a:pPr marL="179388" indent="-179388">
                        <a:tabLst>
                          <a:tab pos="179388" algn="l"/>
                        </a:tabLst>
                      </a:pPr>
                      <a:r>
                        <a:rPr kumimoji="1" lang="ja-JP" altLang="en-US" sz="900" kern="1200" dirty="0">
                          <a:solidFill>
                            <a:schemeClr val="dk1"/>
                          </a:solidFill>
                          <a:effectLst/>
                          <a:latin typeface="ＭＳ 明朝" panose="02020609040205080304" pitchFamily="17" charset="-128"/>
                          <a:ea typeface="ＭＳ 明朝" panose="02020609040205080304" pitchFamily="17" charset="-128"/>
                          <a:cs typeface="+mn-cs"/>
                        </a:rPr>
                        <a:t>　　　</a:t>
                      </a:r>
                      <a:r>
                        <a:rPr kumimoji="1" lang="ja-JP" altLang="ja-JP" sz="900" kern="1200" dirty="0">
                          <a:solidFill>
                            <a:schemeClr val="dk1"/>
                          </a:solidFill>
                          <a:effectLst/>
                          <a:latin typeface="ＭＳ 明朝" panose="02020609040205080304" pitchFamily="17" charset="-128"/>
                          <a:ea typeface="ＭＳ 明朝" panose="02020609040205080304" pitchFamily="17" charset="-128"/>
                          <a:cs typeface="+mn-cs"/>
                        </a:rPr>
                        <a:t>適正受診・適正服薬について、市町村は効果的な保健事業の横展開などにより、医療費適正化効果や対象者の減少数等の目標値を設定した上で、医師会・薬剤師会等の医療関係団体と連携を図るとともに、保険者努力支援制度を活用した重複・頻回受診者等に対する取組や、</a:t>
                      </a:r>
                      <a:r>
                        <a:rPr kumimoji="1" lang="ja-JP" altLang="ja-JP" sz="900" u="sng" kern="1200" dirty="0">
                          <a:solidFill>
                            <a:srgbClr val="FF0000"/>
                          </a:solidFill>
                          <a:effectLst/>
                          <a:latin typeface="ＭＳ 明朝" panose="02020609040205080304" pitchFamily="17" charset="-128"/>
                          <a:ea typeface="ＭＳ 明朝" panose="02020609040205080304" pitchFamily="17" charset="-128"/>
                          <a:cs typeface="+mn-cs"/>
                        </a:rPr>
                        <a:t>マイナンバーカードの保険証利用の普及促進と合わせて、</a:t>
                      </a:r>
                      <a:r>
                        <a:rPr kumimoji="1" lang="ja-JP" altLang="ja-JP" sz="900" kern="1200" dirty="0">
                          <a:solidFill>
                            <a:schemeClr val="dk1"/>
                          </a:solidFill>
                          <a:effectLst/>
                          <a:latin typeface="ＭＳ 明朝" panose="02020609040205080304" pitchFamily="17" charset="-128"/>
                          <a:ea typeface="ＭＳ 明朝" panose="02020609040205080304" pitchFamily="17" charset="-128"/>
                          <a:cs typeface="+mn-cs"/>
                        </a:rPr>
                        <a:t>医療機関受診時に薬剤情報等の提供への同意を促すなど被保険者への周知・啓発に向けた取組を推進する。</a:t>
                      </a:r>
                    </a:p>
                  </a:txBody>
                  <a:tcPr/>
                </a:tc>
                <a:tc>
                  <a:txBody>
                    <a:bodyPr/>
                    <a:lstStyle/>
                    <a:p>
                      <a:r>
                        <a:rPr kumimoji="1" lang="ja-JP" altLang="ja-JP" sz="900" kern="1200" dirty="0">
                          <a:solidFill>
                            <a:schemeClr val="dk1"/>
                          </a:solidFill>
                          <a:effectLst/>
                          <a:latin typeface="ＭＳ ゴシック" panose="020B0609070205080204" pitchFamily="49" charset="-128"/>
                          <a:ea typeface="ＭＳ ゴシック" panose="020B0609070205080204" pitchFamily="49" charset="-128"/>
                          <a:cs typeface="+mn-cs"/>
                        </a:rPr>
                        <a:t>（３）適正受診・適正服薬</a:t>
                      </a:r>
                    </a:p>
                    <a:p>
                      <a:pPr marL="179388" indent="-179388">
                        <a:tabLst>
                          <a:tab pos="179388" algn="l"/>
                        </a:tabLst>
                      </a:pPr>
                      <a:r>
                        <a:rPr kumimoji="1" lang="ja-JP" altLang="en-US" sz="900" kern="1200" dirty="0">
                          <a:solidFill>
                            <a:schemeClr val="dk1"/>
                          </a:solidFill>
                          <a:effectLst/>
                          <a:latin typeface="ＭＳ 明朝" panose="02020609040205080304" pitchFamily="17" charset="-128"/>
                          <a:ea typeface="ＭＳ 明朝" panose="02020609040205080304" pitchFamily="17" charset="-128"/>
                          <a:cs typeface="+mn-cs"/>
                        </a:rPr>
                        <a:t>　　　</a:t>
                      </a:r>
                      <a:r>
                        <a:rPr kumimoji="1" lang="ja-JP" altLang="ja-JP" sz="900" kern="1200" dirty="0">
                          <a:solidFill>
                            <a:schemeClr val="dk1"/>
                          </a:solidFill>
                          <a:effectLst/>
                          <a:latin typeface="ＭＳ 明朝" panose="02020609040205080304" pitchFamily="17" charset="-128"/>
                          <a:ea typeface="ＭＳ 明朝" panose="02020609040205080304" pitchFamily="17" charset="-128"/>
                          <a:cs typeface="+mn-cs"/>
                        </a:rPr>
                        <a:t>適正受診・適正服薬について、市町村は効果的な保健事業の横展開などにより、医療費適正化効果や対象者の減少数等の目標値を設定した上で、医師会・薬剤師会等の医療関係団体と連携を図るとともに、保険者努力支援制度を活用した重複・頻回受診者等に対する取組や、医療機関受診時に薬剤情報等の提供への同意を促すなど被保険者への周知・啓発に向けた取組を推進する。</a:t>
                      </a:r>
                    </a:p>
                  </a:txBody>
                  <a:tcPr/>
                </a:tc>
                <a:tc rowSpan="2">
                  <a:txBody>
                    <a:bodyPr/>
                    <a:lstStyle/>
                    <a:p>
                      <a:pPr marL="0" marR="0" lvl="0" indent="0" algn="l" defTabSz="914377" rtl="0" eaLnBrk="1" fontAlgn="auto" latinLnBrk="0" hangingPunct="1">
                        <a:lnSpc>
                          <a:spcPct val="100000"/>
                        </a:lnSpc>
                        <a:spcBef>
                          <a:spcPts val="0"/>
                        </a:spcBef>
                        <a:spcAft>
                          <a:spcPts val="0"/>
                        </a:spcAft>
                        <a:buClrTx/>
                        <a:buSzTx/>
                        <a:buFontTx/>
                        <a:buNone/>
                        <a:tabLst/>
                        <a:defRPr/>
                      </a:pPr>
                      <a:r>
                        <a:rPr kumimoji="1" lang="ja-JP" altLang="en-US" sz="900" strike="noStrike" dirty="0">
                          <a:latin typeface="ＭＳ 明朝" panose="02020609040205080304" pitchFamily="17" charset="-128"/>
                          <a:ea typeface="ＭＳ 明朝" panose="02020609040205080304" pitchFamily="17" charset="-128"/>
                        </a:rPr>
                        <a:t>医療機関等でのマイナンバーカード利用という観点について、国からの意見・要望を踏まえ、文面に追記。</a:t>
                      </a:r>
                    </a:p>
                    <a:p>
                      <a:pPr marL="263525" indent="-263525" algn="l"/>
                      <a:endParaRPr kumimoji="1" lang="en-US" altLang="ja-JP" sz="900" strike="noStrike" dirty="0">
                        <a:latin typeface="ＭＳ 明朝" panose="02020609040205080304" pitchFamily="17" charset="-128"/>
                        <a:ea typeface="ＭＳ 明朝" panose="02020609040205080304" pitchFamily="17" charset="-128"/>
                      </a:endParaRPr>
                    </a:p>
                  </a:txBody>
                  <a:tcPr/>
                </a:tc>
                <a:extLst>
                  <a:ext uri="{0D108BD9-81ED-4DB2-BD59-A6C34878D82A}">
                    <a16:rowId xmlns:a16="http://schemas.microsoft.com/office/drawing/2014/main" val="2988422916"/>
                  </a:ext>
                </a:extLst>
              </a:tr>
              <a:tr h="370840">
                <a:tc>
                  <a:txBody>
                    <a:bodyPr/>
                    <a:lstStyle/>
                    <a:p>
                      <a:r>
                        <a:rPr kumimoji="1" lang="en-US" altLang="ja-JP" sz="900" dirty="0">
                          <a:latin typeface="ＭＳ 明朝" panose="02020609040205080304" pitchFamily="17" charset="-128"/>
                          <a:ea typeface="ＭＳ 明朝" panose="02020609040205080304" pitchFamily="17" charset="-128"/>
                        </a:rPr>
                        <a:t>20</a:t>
                      </a:r>
                      <a:endParaRPr kumimoji="1" lang="ja-JP" altLang="en-US" sz="900" dirty="0">
                        <a:latin typeface="ＭＳ 明朝" panose="02020609040205080304" pitchFamily="17" charset="-128"/>
                        <a:ea typeface="ＭＳ 明朝" panose="02020609040205080304" pitchFamily="17" charset="-128"/>
                      </a:endParaRPr>
                    </a:p>
                  </a:txBody>
                  <a:tcPr/>
                </a:tc>
                <a:tc>
                  <a:txBody>
                    <a:bodyPr/>
                    <a:lstStyle/>
                    <a:p>
                      <a:r>
                        <a:rPr kumimoji="1" lang="en-US" altLang="ja-JP" sz="900" dirty="0">
                          <a:latin typeface="ＭＳ 明朝" panose="02020609040205080304" pitchFamily="17" charset="-128"/>
                          <a:ea typeface="ＭＳ 明朝" panose="02020609040205080304" pitchFamily="17" charset="-128"/>
                        </a:rPr>
                        <a:t>P34</a:t>
                      </a:r>
                    </a:p>
                  </a:txBody>
                  <a:tcPr/>
                </a:tc>
                <a:tc>
                  <a:txBody>
                    <a:bodyPr/>
                    <a:lstStyle/>
                    <a:p>
                      <a:r>
                        <a:rPr kumimoji="1" lang="ja-JP" altLang="ja-JP" sz="900" kern="1200" dirty="0">
                          <a:solidFill>
                            <a:schemeClr val="dk1"/>
                          </a:solidFill>
                          <a:effectLst/>
                          <a:latin typeface="ＭＳ ゴシック" panose="020B0609070205080204" pitchFamily="49" charset="-128"/>
                          <a:ea typeface="ＭＳ ゴシック" panose="020B0609070205080204" pitchFamily="49" charset="-128"/>
                          <a:cs typeface="+mn-cs"/>
                        </a:rPr>
                        <a:t>（１）被保険者証（資格確認書）等</a:t>
                      </a:r>
                    </a:p>
                    <a:p>
                      <a:r>
                        <a:rPr kumimoji="1" lang="ja-JP" altLang="ja-JP" sz="900" kern="1200" dirty="0">
                          <a:solidFill>
                            <a:schemeClr val="dk1"/>
                          </a:solidFill>
                          <a:effectLst/>
                          <a:latin typeface="ＭＳ 明朝" panose="02020609040205080304" pitchFamily="17" charset="-128"/>
                          <a:ea typeface="ＭＳ 明朝" panose="02020609040205080304" pitchFamily="17" charset="-128"/>
                          <a:cs typeface="+mn-cs"/>
                        </a:rPr>
                        <a:t>　　</a:t>
                      </a:r>
                      <a:r>
                        <a:rPr kumimoji="1" lang="ja-JP" altLang="en-US" sz="900" kern="1200" dirty="0">
                          <a:solidFill>
                            <a:schemeClr val="dk1"/>
                          </a:solidFill>
                          <a:effectLst/>
                          <a:latin typeface="ＭＳ 明朝" panose="02020609040205080304" pitchFamily="17" charset="-128"/>
                          <a:ea typeface="ＭＳ 明朝" panose="02020609040205080304" pitchFamily="17" charset="-128"/>
                          <a:cs typeface="+mn-cs"/>
                        </a:rPr>
                        <a:t>　（略）</a:t>
                      </a:r>
                      <a:endParaRPr kumimoji="1" lang="en-US" altLang="ja-JP" sz="900" kern="1200" dirty="0">
                        <a:solidFill>
                          <a:schemeClr val="dk1"/>
                        </a:solidFill>
                        <a:effectLst/>
                        <a:latin typeface="ＭＳ 明朝" panose="02020609040205080304" pitchFamily="17" charset="-128"/>
                        <a:ea typeface="ＭＳ 明朝" panose="02020609040205080304" pitchFamily="17" charset="-128"/>
                        <a:cs typeface="+mn-cs"/>
                      </a:endParaRPr>
                    </a:p>
                    <a:p>
                      <a:pPr marL="179388" indent="-179388"/>
                      <a:r>
                        <a:rPr kumimoji="1" lang="ja-JP" altLang="en-US" sz="900" kern="1200" dirty="0">
                          <a:solidFill>
                            <a:schemeClr val="dk1"/>
                          </a:solidFill>
                          <a:effectLst/>
                          <a:latin typeface="ＭＳ 明朝" panose="02020609040205080304" pitchFamily="17" charset="-128"/>
                          <a:ea typeface="ＭＳ 明朝" panose="02020609040205080304" pitchFamily="17" charset="-128"/>
                          <a:cs typeface="+mn-cs"/>
                        </a:rPr>
                        <a:t>　　</a:t>
                      </a:r>
                      <a:r>
                        <a:rPr kumimoji="1" lang="ja-JP" altLang="ja-JP" sz="900" kern="1200" dirty="0">
                          <a:solidFill>
                            <a:schemeClr val="dk1"/>
                          </a:solidFill>
                          <a:effectLst/>
                          <a:latin typeface="ＭＳ 明朝" panose="02020609040205080304" pitchFamily="17" charset="-128"/>
                          <a:ea typeface="ＭＳ 明朝" panose="02020609040205080304" pitchFamily="17" charset="-128"/>
                          <a:cs typeface="+mn-cs"/>
                        </a:rPr>
                        <a:t>　なお、正確なデータに基づくより良い医療の推進、被保険者の利便性に資するため、マイナンバーカードの保険証利用登録者数向上の取組を継続して実施する</a:t>
                      </a:r>
                      <a:r>
                        <a:rPr kumimoji="1" lang="ja-JP" altLang="ja-JP" sz="900" u="sng" kern="1200" dirty="0">
                          <a:solidFill>
                            <a:srgbClr val="FF0000"/>
                          </a:solidFill>
                          <a:effectLst/>
                          <a:latin typeface="ＭＳ 明朝" panose="02020609040205080304" pitchFamily="17" charset="-128"/>
                          <a:ea typeface="ＭＳ 明朝" panose="02020609040205080304" pitchFamily="17" charset="-128"/>
                          <a:cs typeface="+mn-cs"/>
                        </a:rPr>
                        <a:t>とともに、医療機関等におけるマイナンバーカードの保険証利用を積極的に促進する</a:t>
                      </a:r>
                      <a:r>
                        <a:rPr kumimoji="1" lang="ja-JP" altLang="ja-JP" sz="900" kern="1200" dirty="0">
                          <a:solidFill>
                            <a:schemeClr val="dk1"/>
                          </a:solidFill>
                          <a:effectLst/>
                          <a:latin typeface="ＭＳ 明朝" panose="02020609040205080304" pitchFamily="17" charset="-128"/>
                          <a:ea typeface="ＭＳ 明朝" panose="02020609040205080304" pitchFamily="17" charset="-128"/>
                          <a:cs typeface="+mn-cs"/>
                        </a:rPr>
                        <a:t>ものとする。</a:t>
                      </a:r>
                    </a:p>
                  </a:txBody>
                  <a:tcPr/>
                </a:tc>
                <a:tc>
                  <a:txBody>
                    <a:bodyPr/>
                    <a:lstStyle/>
                    <a:p>
                      <a:r>
                        <a:rPr kumimoji="1" lang="ja-JP" altLang="ja-JP" sz="900" kern="1200" dirty="0">
                          <a:solidFill>
                            <a:schemeClr val="dk1"/>
                          </a:solidFill>
                          <a:effectLst/>
                          <a:latin typeface="ＭＳ ゴシック" panose="020B0609070205080204" pitchFamily="49" charset="-128"/>
                          <a:ea typeface="ＭＳ ゴシック" panose="020B0609070205080204" pitchFamily="49" charset="-128"/>
                          <a:cs typeface="+mn-cs"/>
                        </a:rPr>
                        <a:t>（１）被保険者証（資格確認書）等</a:t>
                      </a:r>
                    </a:p>
                    <a:p>
                      <a:r>
                        <a:rPr kumimoji="1" lang="ja-JP" altLang="ja-JP" sz="900" kern="1200" dirty="0">
                          <a:solidFill>
                            <a:schemeClr val="dk1"/>
                          </a:solidFill>
                          <a:effectLst/>
                          <a:latin typeface="ＭＳ 明朝" panose="02020609040205080304" pitchFamily="17" charset="-128"/>
                          <a:ea typeface="ＭＳ 明朝" panose="02020609040205080304" pitchFamily="17" charset="-128"/>
                          <a:cs typeface="+mn-cs"/>
                        </a:rPr>
                        <a:t>　　</a:t>
                      </a:r>
                      <a:r>
                        <a:rPr kumimoji="1" lang="ja-JP" altLang="en-US" sz="900" kern="1200" dirty="0">
                          <a:solidFill>
                            <a:schemeClr val="dk1"/>
                          </a:solidFill>
                          <a:effectLst/>
                          <a:latin typeface="ＭＳ 明朝" panose="02020609040205080304" pitchFamily="17" charset="-128"/>
                          <a:ea typeface="ＭＳ 明朝" panose="02020609040205080304" pitchFamily="17" charset="-128"/>
                          <a:cs typeface="+mn-cs"/>
                        </a:rPr>
                        <a:t>　（略）</a:t>
                      </a:r>
                      <a:endParaRPr kumimoji="1" lang="en-US" altLang="ja-JP" sz="900" kern="1200" dirty="0">
                        <a:solidFill>
                          <a:schemeClr val="dk1"/>
                        </a:solidFill>
                        <a:effectLst/>
                        <a:latin typeface="ＭＳ 明朝" panose="02020609040205080304" pitchFamily="17" charset="-128"/>
                        <a:ea typeface="ＭＳ 明朝" panose="02020609040205080304" pitchFamily="17" charset="-128"/>
                        <a:cs typeface="+mn-cs"/>
                      </a:endParaRPr>
                    </a:p>
                    <a:p>
                      <a:pPr marL="179388" indent="-179388"/>
                      <a:r>
                        <a:rPr kumimoji="1" lang="ja-JP" altLang="en-US" sz="900" kern="1200" dirty="0">
                          <a:solidFill>
                            <a:schemeClr val="dk1"/>
                          </a:solidFill>
                          <a:effectLst/>
                          <a:latin typeface="ＭＳ 明朝" panose="02020609040205080304" pitchFamily="17" charset="-128"/>
                          <a:ea typeface="ＭＳ 明朝" panose="02020609040205080304" pitchFamily="17" charset="-128"/>
                          <a:cs typeface="+mn-cs"/>
                        </a:rPr>
                        <a:t>　　</a:t>
                      </a:r>
                      <a:r>
                        <a:rPr kumimoji="1" lang="ja-JP" altLang="ja-JP" sz="900" kern="1200" dirty="0">
                          <a:solidFill>
                            <a:schemeClr val="dk1"/>
                          </a:solidFill>
                          <a:effectLst/>
                          <a:latin typeface="ＭＳ 明朝" panose="02020609040205080304" pitchFamily="17" charset="-128"/>
                          <a:ea typeface="ＭＳ 明朝" panose="02020609040205080304" pitchFamily="17" charset="-128"/>
                          <a:cs typeface="+mn-cs"/>
                        </a:rPr>
                        <a:t>　なお、正確なデータに基づくより良い医療の推進、被保険者の利便性に資するため、マイナンバーカードの保険証利用登録者数向上の取組を継続して実施するものとする。</a:t>
                      </a:r>
                    </a:p>
                  </a:txBody>
                  <a:tcPr/>
                </a:tc>
                <a:tc vMerge="1">
                  <a:txBody>
                    <a:bodyPr/>
                    <a:lstStyle/>
                    <a:p>
                      <a:pPr marL="263525" indent="-263525" algn="l"/>
                      <a:endParaRPr kumimoji="1" lang="en-US" altLang="ja-JP" sz="900" strike="noStrike" dirty="0">
                        <a:latin typeface="ＭＳ 明朝" panose="02020609040205080304" pitchFamily="17" charset="-128"/>
                        <a:ea typeface="ＭＳ 明朝" panose="02020609040205080304" pitchFamily="17" charset="-128"/>
                      </a:endParaRPr>
                    </a:p>
                  </a:txBody>
                  <a:tcPr/>
                </a:tc>
                <a:extLst>
                  <a:ext uri="{0D108BD9-81ED-4DB2-BD59-A6C34878D82A}">
                    <a16:rowId xmlns:a16="http://schemas.microsoft.com/office/drawing/2014/main" val="701448277"/>
                  </a:ext>
                </a:extLst>
              </a:tr>
              <a:tr h="370840">
                <a:tc>
                  <a:txBody>
                    <a:bodyPr/>
                    <a:lstStyle/>
                    <a:p>
                      <a:r>
                        <a:rPr kumimoji="1" lang="en-US" altLang="ja-JP" sz="900" dirty="0">
                          <a:latin typeface="ＭＳ 明朝" panose="02020609040205080304" pitchFamily="17" charset="-128"/>
                          <a:ea typeface="ＭＳ 明朝" panose="02020609040205080304" pitchFamily="17" charset="-128"/>
                        </a:rPr>
                        <a:t>21</a:t>
                      </a:r>
                      <a:endParaRPr kumimoji="1" lang="ja-JP" altLang="en-US" sz="900" dirty="0">
                        <a:latin typeface="ＭＳ 明朝" panose="02020609040205080304" pitchFamily="17" charset="-128"/>
                        <a:ea typeface="ＭＳ 明朝" panose="02020609040205080304" pitchFamily="17" charset="-128"/>
                      </a:endParaRPr>
                    </a:p>
                  </a:txBody>
                  <a:tcPr/>
                </a:tc>
                <a:tc>
                  <a:txBody>
                    <a:bodyPr/>
                    <a:lstStyle/>
                    <a:p>
                      <a:r>
                        <a:rPr kumimoji="1" lang="en-US" altLang="ja-JP" sz="900" dirty="0">
                          <a:latin typeface="ＭＳ 明朝" panose="02020609040205080304" pitchFamily="17" charset="-128"/>
                          <a:ea typeface="ＭＳ 明朝" panose="02020609040205080304" pitchFamily="17" charset="-128"/>
                        </a:rPr>
                        <a:t>P34</a:t>
                      </a:r>
                    </a:p>
                  </a:txBody>
                  <a:tcPr/>
                </a:tc>
                <a:tc>
                  <a:txBody>
                    <a:bodyPr/>
                    <a:lstStyle/>
                    <a:p>
                      <a:pPr marL="179388" indent="-179388"/>
                      <a:r>
                        <a:rPr kumimoji="1" lang="ja-JP" altLang="ja-JP" sz="900" kern="1200" dirty="0">
                          <a:solidFill>
                            <a:schemeClr val="dk1"/>
                          </a:solidFill>
                          <a:effectLst/>
                          <a:latin typeface="ＭＳ ゴシック" panose="020B0609070205080204" pitchFamily="49" charset="-128"/>
                          <a:ea typeface="ＭＳ ゴシック" panose="020B0609070205080204" pitchFamily="49" charset="-128"/>
                          <a:cs typeface="+mn-cs"/>
                        </a:rPr>
                        <a:t>２　保険給付費等交付金の</a:t>
                      </a:r>
                      <a:r>
                        <a:rPr kumimoji="1" lang="ja-JP" altLang="ja-JP" sz="900" u="sng" kern="1200" dirty="0">
                          <a:solidFill>
                            <a:srgbClr val="FF0000"/>
                          </a:solidFill>
                          <a:effectLst/>
                          <a:latin typeface="ＭＳ ゴシック" panose="020B0609070205080204" pitchFamily="49" charset="-128"/>
                          <a:ea typeface="ＭＳ ゴシック" panose="020B0609070205080204" pitchFamily="49" charset="-128"/>
                          <a:cs typeface="+mn-cs"/>
                        </a:rPr>
                        <a:t>府</a:t>
                      </a:r>
                      <a:r>
                        <a:rPr kumimoji="1" lang="ja-JP" altLang="ja-JP" sz="900" kern="1200" dirty="0">
                          <a:solidFill>
                            <a:schemeClr val="dk1"/>
                          </a:solidFill>
                          <a:effectLst/>
                          <a:latin typeface="ＭＳ ゴシック" panose="020B0609070205080204" pitchFamily="49" charset="-128"/>
                          <a:ea typeface="ＭＳ ゴシック" panose="020B0609070205080204" pitchFamily="49" charset="-128"/>
                          <a:cs typeface="+mn-cs"/>
                        </a:rPr>
                        <a:t>国保連合会への直接支払い</a:t>
                      </a:r>
                    </a:p>
                  </a:txBody>
                  <a:tcPr/>
                </a:tc>
                <a:tc>
                  <a:txBody>
                    <a:bodyPr/>
                    <a:lstStyle/>
                    <a:p>
                      <a:pPr marL="179388" marR="0" lvl="0" indent="-179388" algn="l" defTabSz="914377" rtl="0" eaLnBrk="1" fontAlgn="auto" latinLnBrk="0" hangingPunct="1">
                        <a:lnSpc>
                          <a:spcPct val="100000"/>
                        </a:lnSpc>
                        <a:spcBef>
                          <a:spcPts val="0"/>
                        </a:spcBef>
                        <a:spcAft>
                          <a:spcPts val="0"/>
                        </a:spcAft>
                        <a:buClrTx/>
                        <a:buSzTx/>
                        <a:buFontTx/>
                        <a:buNone/>
                        <a:tabLst/>
                        <a:defRPr/>
                      </a:pPr>
                      <a:r>
                        <a:rPr kumimoji="1" lang="ja-JP" altLang="ja-JP" sz="900" kern="1200" dirty="0">
                          <a:solidFill>
                            <a:schemeClr val="dk1"/>
                          </a:solidFill>
                          <a:effectLst/>
                          <a:latin typeface="ＭＳ ゴシック" panose="020B0609070205080204" pitchFamily="49" charset="-128"/>
                          <a:ea typeface="ＭＳ ゴシック" panose="020B0609070205080204" pitchFamily="49" charset="-128"/>
                          <a:cs typeface="+mn-cs"/>
                        </a:rPr>
                        <a:t>２　保険給付費等交付金の国保連合会への直接支払い</a:t>
                      </a:r>
                    </a:p>
                  </a:txBody>
                  <a:tcPr/>
                </a:tc>
                <a:tc>
                  <a:txBody>
                    <a:bodyPr/>
                    <a:lstStyle/>
                    <a:p>
                      <a:pPr marL="263525" indent="-263525" algn="l"/>
                      <a:r>
                        <a:rPr kumimoji="1" lang="ja-JP" altLang="en-US" sz="900" strike="noStrike" dirty="0">
                          <a:latin typeface="ＭＳ 明朝" panose="02020609040205080304" pitchFamily="17" charset="-128"/>
                          <a:ea typeface="ＭＳ 明朝" panose="02020609040205080304" pitchFamily="17" charset="-128"/>
                        </a:rPr>
                        <a:t>略称表記のため文面を変更。</a:t>
                      </a:r>
                    </a:p>
                  </a:txBody>
                  <a:tcPr/>
                </a:tc>
                <a:extLst>
                  <a:ext uri="{0D108BD9-81ED-4DB2-BD59-A6C34878D82A}">
                    <a16:rowId xmlns:a16="http://schemas.microsoft.com/office/drawing/2014/main" val="1243657073"/>
                  </a:ext>
                </a:extLst>
              </a:tr>
            </a:tbl>
          </a:graphicData>
        </a:graphic>
      </p:graphicFrame>
      <p:sp>
        <p:nvSpPr>
          <p:cNvPr id="13" name="テキスト ボックス 5">
            <a:extLst>
              <a:ext uri="{FF2B5EF4-FFF2-40B4-BE49-F238E27FC236}">
                <a16:creationId xmlns:a16="http://schemas.microsoft.com/office/drawing/2014/main" id="{F1AF58D8-2481-4114-82F4-D6F86E66863B}"/>
              </a:ext>
            </a:extLst>
          </p:cNvPr>
          <p:cNvSpPr txBox="1"/>
          <p:nvPr/>
        </p:nvSpPr>
        <p:spPr>
          <a:xfrm>
            <a:off x="200010" y="304787"/>
            <a:ext cx="2902419" cy="246221"/>
          </a:xfrm>
          <a:prstGeom prst="rect">
            <a:avLst/>
          </a:prstGeom>
          <a:noFill/>
          <a:ln w="25400">
            <a:noFill/>
          </a:ln>
        </p:spPr>
        <p:txBody>
          <a:bodyPr wrap="square" rtlCol="0">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defRPr/>
            </a:pPr>
            <a:r>
              <a:rPr lang="en-US" altLang="ja-JP" sz="1000" dirty="0">
                <a:solidFill>
                  <a:prstClr val="black"/>
                </a:solidFill>
                <a:latin typeface="+mn-ea"/>
              </a:rPr>
              <a:t>※</a:t>
            </a:r>
            <a:r>
              <a:rPr lang="ja-JP" altLang="en-US" sz="1000" dirty="0">
                <a:solidFill>
                  <a:prstClr val="black"/>
                </a:solidFill>
                <a:latin typeface="+mn-ea"/>
              </a:rPr>
              <a:t>変更した方針（案）のページ番号を記載</a:t>
            </a:r>
          </a:p>
        </p:txBody>
      </p:sp>
      <p:sp>
        <p:nvSpPr>
          <p:cNvPr id="5" name="スライド番号プレースホルダー 4">
            <a:extLst>
              <a:ext uri="{FF2B5EF4-FFF2-40B4-BE49-F238E27FC236}">
                <a16:creationId xmlns:a16="http://schemas.microsoft.com/office/drawing/2014/main" id="{63DCCD8D-DBF6-41CA-8395-76080784AD7C}"/>
              </a:ext>
            </a:extLst>
          </p:cNvPr>
          <p:cNvSpPr>
            <a:spLocks noGrp="1"/>
          </p:cNvSpPr>
          <p:nvPr>
            <p:ph type="sldNum" sz="quarter" idx="12"/>
          </p:nvPr>
        </p:nvSpPr>
        <p:spPr/>
        <p:txBody>
          <a:bodyPr/>
          <a:lstStyle/>
          <a:p>
            <a:fld id="{9248CB4C-1C69-453B-AC2B-12FFFA827F83}" type="slidenum">
              <a:rPr kumimoji="1" lang="ja-JP" altLang="en-US" smtClean="0"/>
              <a:t>5</a:t>
            </a:fld>
            <a:endParaRPr kumimoji="1" lang="ja-JP" altLang="en-US"/>
          </a:p>
        </p:txBody>
      </p:sp>
      <p:sp>
        <p:nvSpPr>
          <p:cNvPr id="7" name="テキスト ボックス 6">
            <a:extLst>
              <a:ext uri="{FF2B5EF4-FFF2-40B4-BE49-F238E27FC236}">
                <a16:creationId xmlns:a16="http://schemas.microsoft.com/office/drawing/2014/main" id="{B30B4766-F88D-4C04-B83C-4EDC7D368DCB}"/>
              </a:ext>
            </a:extLst>
          </p:cNvPr>
          <p:cNvSpPr txBox="1"/>
          <p:nvPr/>
        </p:nvSpPr>
        <p:spPr>
          <a:xfrm>
            <a:off x="12379091" y="1581579"/>
            <a:ext cx="3347358" cy="3694841"/>
          </a:xfrm>
          <a:prstGeom prst="rect">
            <a:avLst/>
          </a:prstGeom>
          <a:solidFill>
            <a:schemeClr val="bg1"/>
          </a:solidFill>
          <a:ln w="22225"/>
        </p:spPr>
        <p:style>
          <a:lnRef idx="2">
            <a:schemeClr val="dk1"/>
          </a:lnRef>
          <a:fillRef idx="1">
            <a:schemeClr val="lt1"/>
          </a:fillRef>
          <a:effectRef idx="0">
            <a:schemeClr val="dk1"/>
          </a:effectRef>
          <a:fontRef idx="minor">
            <a:schemeClr val="dk1"/>
          </a:fontRef>
        </p:style>
        <p:txBody>
          <a:bodyPr wrap="square" rtlCol="0" anchor="t">
            <a:noAutofit/>
          </a:bodyPr>
          <a:lstStyle/>
          <a:p>
            <a:r>
              <a:rPr lang="ja-JP" altLang="en-US" sz="900" dirty="0">
                <a:latin typeface="+mn-ea"/>
              </a:rPr>
              <a:t>８　その他の給付について</a:t>
            </a:r>
            <a:endParaRPr lang="en-US" altLang="ja-JP" sz="900" dirty="0">
              <a:latin typeface="+mn-ea"/>
            </a:endParaRPr>
          </a:p>
          <a:p>
            <a:endParaRPr lang="en-US" altLang="ja-JP" sz="900" dirty="0">
              <a:latin typeface="+mn-ea"/>
            </a:endParaRPr>
          </a:p>
          <a:p>
            <a:r>
              <a:rPr lang="ja-JP" altLang="en-US" sz="900" dirty="0">
                <a:latin typeface="+mn-ea"/>
              </a:rPr>
              <a:t>（１）から（４）までに定めるものが府内統一基準</a:t>
            </a:r>
            <a:endParaRPr lang="en-US" altLang="ja-JP" sz="900" dirty="0">
              <a:latin typeface="+mn-ea"/>
            </a:endParaRPr>
          </a:p>
          <a:p>
            <a:r>
              <a:rPr lang="ja-JP" altLang="en-US" sz="900" dirty="0">
                <a:latin typeface="+mn-ea"/>
              </a:rPr>
              <a:t>↓</a:t>
            </a:r>
            <a:endParaRPr lang="en-US" altLang="ja-JP" sz="900" dirty="0">
              <a:latin typeface="+mn-ea"/>
            </a:endParaRPr>
          </a:p>
          <a:p>
            <a:r>
              <a:rPr lang="ja-JP" altLang="en-US" sz="900" dirty="0">
                <a:latin typeface="+mn-ea"/>
              </a:rPr>
              <a:t>（市町村の意見）</a:t>
            </a:r>
            <a:endParaRPr lang="en-US" altLang="ja-JP" sz="900" dirty="0">
              <a:latin typeface="+mn-ea"/>
            </a:endParaRPr>
          </a:p>
          <a:p>
            <a:r>
              <a:rPr lang="ja-JP" altLang="en-US" sz="900" dirty="0">
                <a:latin typeface="+mn-ea"/>
              </a:rPr>
              <a:t>・それ以外は市町村独自で実施してもいいのか？</a:t>
            </a:r>
            <a:endParaRPr lang="en-US" altLang="ja-JP" sz="900" dirty="0">
              <a:latin typeface="+mn-ea"/>
            </a:endParaRPr>
          </a:p>
          <a:p>
            <a:r>
              <a:rPr lang="ja-JP" altLang="en-US" sz="900" dirty="0">
                <a:latin typeface="+mn-ea"/>
              </a:rPr>
              <a:t>・府内統一基準として定めていないものならば、運営方針にも定められていないうえで、</a:t>
            </a:r>
            <a:r>
              <a:rPr lang="en-US" altLang="ja-JP" sz="900" dirty="0">
                <a:latin typeface="+mn-ea"/>
              </a:rPr>
              <a:t>WG</a:t>
            </a:r>
            <a:r>
              <a:rPr lang="ja-JP" altLang="en-US" sz="900" dirty="0">
                <a:latin typeface="+mn-ea"/>
              </a:rPr>
              <a:t>等でも定められていないため、そういうことは実施できるという解釈もできるのではないか？</a:t>
            </a:r>
            <a:endParaRPr lang="en-US" altLang="ja-JP" sz="900" dirty="0">
              <a:latin typeface="+mn-ea"/>
            </a:endParaRPr>
          </a:p>
          <a:p>
            <a:r>
              <a:rPr lang="ja-JP" altLang="en-US" sz="900" dirty="0">
                <a:latin typeface="+mn-ea"/>
              </a:rPr>
              <a:t>↓</a:t>
            </a:r>
            <a:endParaRPr lang="en-US" altLang="ja-JP" sz="900" dirty="0">
              <a:latin typeface="+mn-ea"/>
            </a:endParaRPr>
          </a:p>
          <a:p>
            <a:r>
              <a:rPr lang="ja-JP" altLang="en-US" sz="900" dirty="0">
                <a:latin typeface="+mn-ea"/>
              </a:rPr>
              <a:t>（府の考え）</a:t>
            </a:r>
            <a:endParaRPr lang="en-US" altLang="ja-JP" sz="900" dirty="0">
              <a:latin typeface="+mn-ea"/>
            </a:endParaRPr>
          </a:p>
          <a:p>
            <a:r>
              <a:rPr lang="ja-JP" altLang="en-US" sz="900" dirty="0">
                <a:latin typeface="+mn-ea"/>
              </a:rPr>
              <a:t>・基本的な考え方として、</a:t>
            </a:r>
            <a:r>
              <a:rPr lang="en-US" altLang="ja-JP" sz="900" dirty="0">
                <a:latin typeface="+mn-ea"/>
              </a:rPr>
              <a:t>R6</a:t>
            </a:r>
            <a:r>
              <a:rPr lang="ja-JP" altLang="en-US" sz="900" dirty="0">
                <a:latin typeface="+mn-ea"/>
              </a:rPr>
              <a:t>から完全統一するということで、方針を定めている。</a:t>
            </a:r>
            <a:endParaRPr lang="en-US" altLang="ja-JP" sz="900" dirty="0">
              <a:latin typeface="+mn-ea"/>
            </a:endParaRPr>
          </a:p>
          <a:p>
            <a:r>
              <a:rPr lang="ja-JP" altLang="en-US" sz="900" dirty="0">
                <a:latin typeface="+mn-ea"/>
              </a:rPr>
              <a:t>・そのため、府内市町村合意の下で完全統一する考え方のもと実施しているため、イチ市町村が独自で実施するということは、方針にそぐわない。</a:t>
            </a:r>
            <a:endParaRPr lang="en-US" altLang="ja-JP" sz="900" dirty="0">
              <a:latin typeface="+mn-ea"/>
            </a:endParaRPr>
          </a:p>
          <a:p>
            <a:r>
              <a:rPr lang="ja-JP" altLang="en-US" sz="900" dirty="0">
                <a:latin typeface="+mn-ea"/>
              </a:rPr>
              <a:t>・また、府内共通基準といして定めていないということは、共通基準以外のものは</a:t>
            </a:r>
            <a:r>
              <a:rPr lang="en-US" altLang="ja-JP" sz="900" dirty="0">
                <a:latin typeface="+mn-ea"/>
              </a:rPr>
              <a:t>WG</a:t>
            </a:r>
            <a:r>
              <a:rPr lang="ja-JP" altLang="en-US" sz="900" dirty="0">
                <a:latin typeface="+mn-ea"/>
              </a:rPr>
              <a:t>等で議論しない限り、府内共通した実施はできないと考える。</a:t>
            </a:r>
            <a:endParaRPr lang="en-US" altLang="ja-JP" sz="900" dirty="0">
              <a:latin typeface="+mn-ea"/>
            </a:endParaRPr>
          </a:p>
          <a:p>
            <a:r>
              <a:rPr lang="ja-JP" altLang="en-US" sz="900" dirty="0">
                <a:latin typeface="+mn-ea"/>
              </a:rPr>
              <a:t>・なお、突発的及び緊急的、または、国からの新たな通知等が発せられた場合は、方針の最終頁に記載しているとおり（「円滑な制度運営に向けた調整」）、制度全般的な事項として調整会議等で議論して方向性を決定していくものと考える。</a:t>
            </a:r>
            <a:endParaRPr lang="en-US" altLang="ja-JP" sz="900" dirty="0">
              <a:latin typeface="+mn-ea"/>
            </a:endParaRPr>
          </a:p>
        </p:txBody>
      </p:sp>
      <p:sp>
        <p:nvSpPr>
          <p:cNvPr id="8" name="テキスト ボックス 7">
            <a:extLst>
              <a:ext uri="{FF2B5EF4-FFF2-40B4-BE49-F238E27FC236}">
                <a16:creationId xmlns:a16="http://schemas.microsoft.com/office/drawing/2014/main" id="{930D52B5-D011-463F-AF93-FA7B8060DF00}"/>
              </a:ext>
            </a:extLst>
          </p:cNvPr>
          <p:cNvSpPr txBox="1"/>
          <p:nvPr/>
        </p:nvSpPr>
        <p:spPr>
          <a:xfrm>
            <a:off x="12379091" y="903864"/>
            <a:ext cx="3347358" cy="549380"/>
          </a:xfrm>
          <a:prstGeom prst="rect">
            <a:avLst/>
          </a:prstGeom>
          <a:solidFill>
            <a:schemeClr val="bg1"/>
          </a:solidFill>
          <a:ln w="22225"/>
        </p:spPr>
        <p:style>
          <a:lnRef idx="2">
            <a:schemeClr val="dk1"/>
          </a:lnRef>
          <a:fillRef idx="1">
            <a:schemeClr val="lt1"/>
          </a:fillRef>
          <a:effectRef idx="0">
            <a:schemeClr val="dk1"/>
          </a:effectRef>
          <a:fontRef idx="minor">
            <a:schemeClr val="dk1"/>
          </a:fontRef>
        </p:style>
        <p:txBody>
          <a:bodyPr wrap="square" rtlCol="0" anchor="t">
            <a:noAutofit/>
          </a:bodyPr>
          <a:lstStyle/>
          <a:p>
            <a:r>
              <a:rPr lang="ja-JP" altLang="en-US" sz="900" dirty="0">
                <a:latin typeface="+mn-ea"/>
              </a:rPr>
              <a:t>←なお、国通知の基づくあらたなその他の給付（任意給付）については、方針の最終頁にの記載通り、調整会議で協議することができると考えている。</a:t>
            </a:r>
            <a:endParaRPr lang="en-US" altLang="ja-JP" sz="900" dirty="0">
              <a:latin typeface="+mn-ea"/>
            </a:endParaRPr>
          </a:p>
        </p:txBody>
      </p:sp>
    </p:spTree>
    <p:extLst>
      <p:ext uri="{BB962C8B-B14F-4D97-AF65-F5344CB8AC3E}">
        <p14:creationId xmlns:p14="http://schemas.microsoft.com/office/powerpoint/2010/main" val="35969927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テキスト ボックス 16"/>
          <p:cNvSpPr txBox="1"/>
          <p:nvPr/>
        </p:nvSpPr>
        <p:spPr>
          <a:xfrm>
            <a:off x="12379091" y="596087"/>
            <a:ext cx="1260000" cy="307777"/>
          </a:xfrm>
          <a:prstGeom prst="rect">
            <a:avLst/>
          </a:prstGeom>
          <a:solidFill>
            <a:schemeClr val="bg1"/>
          </a:solidFill>
          <a:ln w="28575"/>
        </p:spPr>
        <p:style>
          <a:lnRef idx="2">
            <a:schemeClr val="dk1"/>
          </a:lnRef>
          <a:fillRef idx="1">
            <a:schemeClr val="lt1"/>
          </a:fillRef>
          <a:effectRef idx="0">
            <a:schemeClr val="dk1"/>
          </a:effectRef>
          <a:fontRef idx="minor">
            <a:schemeClr val="dk1"/>
          </a:fontRef>
        </p:style>
        <p:txBody>
          <a:bodyPr wrap="square" rtlCol="0" anchor="ctr">
            <a:spAutoFit/>
          </a:bodyPr>
          <a:lstStyle/>
          <a:p>
            <a:pPr algn="ctr"/>
            <a:r>
              <a:rPr lang="ja-JP" altLang="en-US" sz="1400" b="1" dirty="0">
                <a:latin typeface="+mn-ea"/>
              </a:rPr>
              <a:t>資料●</a:t>
            </a:r>
            <a:endParaRPr lang="en-US" altLang="ja-JP" sz="900" b="1" dirty="0">
              <a:latin typeface="+mn-ea"/>
            </a:endParaRPr>
          </a:p>
        </p:txBody>
      </p:sp>
      <p:sp>
        <p:nvSpPr>
          <p:cNvPr id="16" name="テキスト ボックス 5">
            <a:extLst>
              <a:ext uri="{FF2B5EF4-FFF2-40B4-BE49-F238E27FC236}">
                <a16:creationId xmlns:a16="http://schemas.microsoft.com/office/drawing/2014/main" id="{76B276E2-9B23-48C1-A315-4627ECF0CA8D}"/>
              </a:ext>
            </a:extLst>
          </p:cNvPr>
          <p:cNvSpPr txBox="1"/>
          <p:nvPr/>
        </p:nvSpPr>
        <p:spPr>
          <a:xfrm>
            <a:off x="12277095" y="106490"/>
            <a:ext cx="1266002" cy="338554"/>
          </a:xfrm>
          <a:prstGeom prst="rect">
            <a:avLst/>
          </a:prstGeom>
          <a:noFill/>
          <a:ln w="25400">
            <a:noFill/>
          </a:ln>
        </p:spPr>
        <p:txBody>
          <a:bodyPr wrap="square" rtlCol="0">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defRPr/>
            </a:pPr>
            <a:r>
              <a:rPr lang="ja-JP" altLang="en-US" sz="800" dirty="0">
                <a:solidFill>
                  <a:prstClr val="black"/>
                </a:solidFill>
                <a:latin typeface="HGSｺﾞｼｯｸE" panose="020B0900000000000000" pitchFamily="50" charset="-128"/>
                <a:ea typeface="HGSｺﾞｼｯｸE" panose="020B0900000000000000" pitchFamily="50" charset="-128"/>
              </a:rPr>
              <a:t>令和５年</a:t>
            </a:r>
            <a:r>
              <a:rPr lang="en-US" altLang="ja-JP" sz="800" dirty="0">
                <a:solidFill>
                  <a:prstClr val="black"/>
                </a:solidFill>
                <a:latin typeface="HGSｺﾞｼｯｸE" panose="020B0900000000000000" pitchFamily="50" charset="-128"/>
                <a:ea typeface="HGSｺﾞｼｯｸE" panose="020B0900000000000000" pitchFamily="50" charset="-128"/>
              </a:rPr>
              <a:t>11</a:t>
            </a:r>
            <a:r>
              <a:rPr lang="ja-JP" altLang="en-US" sz="800" dirty="0">
                <a:solidFill>
                  <a:prstClr val="black"/>
                </a:solidFill>
                <a:latin typeface="HGSｺﾞｼｯｸE" panose="020B0900000000000000" pitchFamily="50" charset="-128"/>
                <a:ea typeface="HGSｺﾞｼｯｸE" panose="020B0900000000000000" pitchFamily="50" charset="-128"/>
              </a:rPr>
              <a:t>月</a:t>
            </a:r>
            <a:r>
              <a:rPr lang="en-US" altLang="ja-JP" sz="800" dirty="0">
                <a:solidFill>
                  <a:prstClr val="black"/>
                </a:solidFill>
                <a:latin typeface="HGSｺﾞｼｯｸE" panose="020B0900000000000000" pitchFamily="50" charset="-128"/>
                <a:ea typeface="HGSｺﾞｼｯｸE" panose="020B0900000000000000" pitchFamily="50" charset="-128"/>
              </a:rPr>
              <a:t>14</a:t>
            </a:r>
            <a:r>
              <a:rPr lang="ja-JP" altLang="en-US" sz="800" dirty="0">
                <a:solidFill>
                  <a:prstClr val="black"/>
                </a:solidFill>
                <a:latin typeface="HGSｺﾞｼｯｸE" panose="020B0900000000000000" pitchFamily="50" charset="-128"/>
                <a:ea typeface="HGSｺﾞｼｯｸE" panose="020B0900000000000000" pitchFamily="50" charset="-128"/>
              </a:rPr>
              <a:t>日</a:t>
            </a:r>
            <a:endParaRPr lang="en-US" altLang="ja-JP" sz="800" dirty="0">
              <a:solidFill>
                <a:prstClr val="black"/>
              </a:solidFill>
              <a:latin typeface="HGSｺﾞｼｯｸE" panose="020B0900000000000000" pitchFamily="50" charset="-128"/>
              <a:ea typeface="HGSｺﾞｼｯｸE" panose="020B0900000000000000" pitchFamily="50" charset="-128"/>
            </a:endParaRPr>
          </a:p>
          <a:p>
            <a:pPr>
              <a:defRPr/>
            </a:pPr>
            <a:r>
              <a:rPr lang="ja-JP" altLang="en-US" sz="800" dirty="0">
                <a:solidFill>
                  <a:prstClr val="black"/>
                </a:solidFill>
                <a:latin typeface="HGSｺﾞｼｯｸE" panose="020B0900000000000000" pitchFamily="50" charset="-128"/>
                <a:ea typeface="HGSｺﾞｼｯｸE" panose="020B0900000000000000" pitchFamily="50" charset="-128"/>
              </a:rPr>
              <a:t>第</a:t>
            </a:r>
            <a:r>
              <a:rPr lang="en-US" altLang="ja-JP" sz="800" dirty="0">
                <a:solidFill>
                  <a:prstClr val="black"/>
                </a:solidFill>
                <a:latin typeface="HGSｺﾞｼｯｸE" panose="020B0900000000000000" pitchFamily="50" charset="-128"/>
                <a:ea typeface="HGSｺﾞｼｯｸE" panose="020B0900000000000000" pitchFamily="50" charset="-128"/>
              </a:rPr>
              <a:t>74</a:t>
            </a:r>
            <a:r>
              <a:rPr lang="ja-JP" altLang="en-US" sz="800" dirty="0">
                <a:solidFill>
                  <a:prstClr val="black"/>
                </a:solidFill>
                <a:latin typeface="HGSｺﾞｼｯｸE" panose="020B0900000000000000" pitchFamily="50" charset="-128"/>
                <a:ea typeface="HGSｺﾞｼｯｸE" panose="020B0900000000000000" pitchFamily="50" charset="-128"/>
              </a:rPr>
              <a:t>回事業運営検討</a:t>
            </a:r>
            <a:r>
              <a:rPr lang="en-US" altLang="ja-JP" sz="800" dirty="0">
                <a:solidFill>
                  <a:prstClr val="black"/>
                </a:solidFill>
                <a:latin typeface="HGSｺﾞｼｯｸE" panose="020B0900000000000000" pitchFamily="50" charset="-128"/>
                <a:ea typeface="HGSｺﾞｼｯｸE" panose="020B0900000000000000" pitchFamily="50" charset="-128"/>
              </a:rPr>
              <a:t>WG</a:t>
            </a:r>
            <a:endParaRPr lang="ja-JP" altLang="en-US" sz="800" dirty="0">
              <a:solidFill>
                <a:prstClr val="black"/>
              </a:solidFill>
              <a:latin typeface="HGSｺﾞｼｯｸE" panose="020B0900000000000000" pitchFamily="50" charset="-128"/>
              <a:ea typeface="HGSｺﾞｼｯｸE" panose="020B0900000000000000" pitchFamily="50" charset="-128"/>
            </a:endParaRPr>
          </a:p>
        </p:txBody>
      </p:sp>
      <p:graphicFrame>
        <p:nvGraphicFramePr>
          <p:cNvPr id="9" name="表 17">
            <a:extLst>
              <a:ext uri="{FF2B5EF4-FFF2-40B4-BE49-F238E27FC236}">
                <a16:creationId xmlns:a16="http://schemas.microsoft.com/office/drawing/2014/main" id="{0D0F6155-258C-4F84-B5E7-97E00D2376C5}"/>
              </a:ext>
            </a:extLst>
          </p:cNvPr>
          <p:cNvGraphicFramePr>
            <a:graphicFrameLocks noGrp="1"/>
          </p:cNvGraphicFramePr>
          <p:nvPr>
            <p:extLst>
              <p:ext uri="{D42A27DB-BD31-4B8C-83A1-F6EECF244321}">
                <p14:modId xmlns:p14="http://schemas.microsoft.com/office/powerpoint/2010/main" val="1026097957"/>
              </p:ext>
            </p:extLst>
          </p:nvPr>
        </p:nvGraphicFramePr>
        <p:xfrm>
          <a:off x="193039" y="520231"/>
          <a:ext cx="11901600" cy="1584960"/>
        </p:xfrm>
        <a:graphic>
          <a:graphicData uri="http://schemas.openxmlformats.org/drawingml/2006/table">
            <a:tbl>
              <a:tblPr firstRow="1" bandRow="1">
                <a:tableStyleId>{5C22544A-7EE6-4342-B048-85BDC9FD1C3A}</a:tableStyleId>
              </a:tblPr>
              <a:tblGrid>
                <a:gridCol w="324000">
                  <a:extLst>
                    <a:ext uri="{9D8B030D-6E8A-4147-A177-3AD203B41FA5}">
                      <a16:colId xmlns:a16="http://schemas.microsoft.com/office/drawing/2014/main" val="2289292252"/>
                    </a:ext>
                  </a:extLst>
                </a:gridCol>
                <a:gridCol w="586800">
                  <a:extLst>
                    <a:ext uri="{9D8B030D-6E8A-4147-A177-3AD203B41FA5}">
                      <a16:colId xmlns:a16="http://schemas.microsoft.com/office/drawing/2014/main" val="979189463"/>
                    </a:ext>
                  </a:extLst>
                </a:gridCol>
                <a:gridCol w="4791600">
                  <a:extLst>
                    <a:ext uri="{9D8B030D-6E8A-4147-A177-3AD203B41FA5}">
                      <a16:colId xmlns:a16="http://schemas.microsoft.com/office/drawing/2014/main" val="3655228805"/>
                    </a:ext>
                  </a:extLst>
                </a:gridCol>
                <a:gridCol w="4791600">
                  <a:extLst>
                    <a:ext uri="{9D8B030D-6E8A-4147-A177-3AD203B41FA5}">
                      <a16:colId xmlns:a16="http://schemas.microsoft.com/office/drawing/2014/main" val="1925305667"/>
                    </a:ext>
                  </a:extLst>
                </a:gridCol>
                <a:gridCol w="1407600">
                  <a:extLst>
                    <a:ext uri="{9D8B030D-6E8A-4147-A177-3AD203B41FA5}">
                      <a16:colId xmlns:a16="http://schemas.microsoft.com/office/drawing/2014/main" val="1884872765"/>
                    </a:ext>
                  </a:extLst>
                </a:gridCol>
              </a:tblGrid>
              <a:tr h="225214">
                <a:tc>
                  <a:txBody>
                    <a:bodyPr/>
                    <a:lstStyle/>
                    <a:p>
                      <a:pPr algn="ctr"/>
                      <a:r>
                        <a:rPr kumimoji="1" lang="ja-JP" altLang="en-US" sz="1100" dirty="0"/>
                        <a:t>№</a:t>
                      </a:r>
                      <a:endParaRPr kumimoji="1" lang="en-US" altLang="ja-JP" sz="1100" dirty="0"/>
                    </a:p>
                  </a:txBody>
                  <a:tcPr>
                    <a:solidFill>
                      <a:schemeClr val="accent5"/>
                    </a:solidFill>
                  </a:tcPr>
                </a:tc>
                <a:tc>
                  <a:txBody>
                    <a:bodyPr/>
                    <a:lstStyle/>
                    <a:p>
                      <a:pPr algn="ctr"/>
                      <a:r>
                        <a:rPr kumimoji="1" lang="ja-JP" altLang="en-US" sz="1050" dirty="0"/>
                        <a:t>ページ</a:t>
                      </a:r>
                      <a:endParaRPr kumimoji="1" lang="en-US" altLang="ja-JP" sz="1050" dirty="0"/>
                    </a:p>
                  </a:txBody>
                  <a:tcPr>
                    <a:solidFill>
                      <a:schemeClr val="accent5"/>
                    </a:solidFill>
                  </a:tcPr>
                </a:tc>
                <a:tc>
                  <a:txBody>
                    <a:bodyPr/>
                    <a:lstStyle/>
                    <a:p>
                      <a:pPr algn="ctr"/>
                      <a:r>
                        <a:rPr kumimoji="1" lang="ja-JP" altLang="en-US" sz="1100" dirty="0"/>
                        <a:t>方針（案）</a:t>
                      </a:r>
                    </a:p>
                  </a:txBody>
                  <a:tcPr>
                    <a:solidFill>
                      <a:schemeClr val="accent5"/>
                    </a:solidFill>
                  </a:tcPr>
                </a:tc>
                <a:tc>
                  <a:txBody>
                    <a:bodyPr/>
                    <a:lstStyle/>
                    <a:p>
                      <a:pPr algn="ctr"/>
                      <a:r>
                        <a:rPr kumimoji="1" lang="ja-JP" altLang="en-US" sz="1100" dirty="0"/>
                        <a:t>方針（素案）</a:t>
                      </a:r>
                    </a:p>
                  </a:txBody>
                  <a:tcPr>
                    <a:solidFill>
                      <a:schemeClr val="accent5"/>
                    </a:solidFill>
                  </a:tcPr>
                </a:tc>
                <a:tc>
                  <a:txBody>
                    <a:bodyPr/>
                    <a:lstStyle/>
                    <a:p>
                      <a:pPr algn="ctr"/>
                      <a:r>
                        <a:rPr kumimoji="1" lang="ja-JP" altLang="en-US" sz="1100" dirty="0"/>
                        <a:t>備考</a:t>
                      </a:r>
                    </a:p>
                  </a:txBody>
                  <a:tcPr>
                    <a:solidFill>
                      <a:schemeClr val="accent5"/>
                    </a:solidFill>
                  </a:tcPr>
                </a:tc>
                <a:extLst>
                  <a:ext uri="{0D108BD9-81ED-4DB2-BD59-A6C34878D82A}">
                    <a16:rowId xmlns:a16="http://schemas.microsoft.com/office/drawing/2014/main" val="2298694149"/>
                  </a:ext>
                </a:extLst>
              </a:tr>
              <a:tr h="370840">
                <a:tc>
                  <a:txBody>
                    <a:bodyPr/>
                    <a:lstStyle/>
                    <a:p>
                      <a:r>
                        <a:rPr kumimoji="1" lang="en-US" altLang="ja-JP" sz="900" dirty="0">
                          <a:latin typeface="ＭＳ 明朝" panose="02020609040205080304" pitchFamily="17" charset="-128"/>
                          <a:ea typeface="ＭＳ 明朝" panose="02020609040205080304" pitchFamily="17" charset="-128"/>
                        </a:rPr>
                        <a:t>22</a:t>
                      </a:r>
                      <a:endParaRPr kumimoji="1" lang="ja-JP" altLang="en-US" sz="900" dirty="0">
                        <a:latin typeface="ＭＳ 明朝" panose="02020609040205080304" pitchFamily="17" charset="-128"/>
                        <a:ea typeface="ＭＳ 明朝" panose="02020609040205080304" pitchFamily="17" charset="-128"/>
                      </a:endParaRPr>
                    </a:p>
                  </a:txBody>
                  <a:tcPr/>
                </a:tc>
                <a:tc>
                  <a:txBody>
                    <a:bodyPr/>
                    <a:lstStyle/>
                    <a:p>
                      <a:r>
                        <a:rPr kumimoji="1" lang="ja-JP" altLang="en-US" sz="900" dirty="0">
                          <a:latin typeface="ＭＳ 明朝" panose="02020609040205080304" pitchFamily="17" charset="-128"/>
                          <a:ea typeface="ＭＳ 明朝" panose="02020609040205080304" pitchFamily="17" charset="-128"/>
                        </a:rPr>
                        <a:t>全般</a:t>
                      </a:r>
                    </a:p>
                  </a:txBody>
                  <a:tcPr/>
                </a:tc>
                <a:tc>
                  <a:txBody>
                    <a:bodyPr/>
                    <a:lstStyle/>
                    <a:p>
                      <a:pPr marL="0" indent="0"/>
                      <a:r>
                        <a:rPr kumimoji="1" lang="ja-JP" altLang="en-US" sz="900" kern="1200" dirty="0">
                          <a:solidFill>
                            <a:schemeClr val="dk1"/>
                          </a:solidFill>
                          <a:effectLst/>
                          <a:latin typeface="ＭＳ 明朝" panose="02020609040205080304" pitchFamily="17" charset="-128"/>
                          <a:ea typeface="ＭＳ 明朝" panose="02020609040205080304" pitchFamily="17" charset="-128"/>
                          <a:cs typeface="+mn-cs"/>
                        </a:rPr>
                        <a:t>序章　第１、第２</a:t>
                      </a:r>
                      <a:endParaRPr kumimoji="1" lang="en-US" altLang="ja-JP" sz="900" kern="1200" dirty="0">
                        <a:solidFill>
                          <a:schemeClr val="dk1"/>
                        </a:solidFill>
                        <a:effectLst/>
                        <a:latin typeface="ＭＳ 明朝" panose="02020609040205080304" pitchFamily="17" charset="-128"/>
                        <a:ea typeface="ＭＳ 明朝" panose="02020609040205080304" pitchFamily="17" charset="-128"/>
                        <a:cs typeface="+mn-cs"/>
                      </a:endParaRPr>
                    </a:p>
                    <a:p>
                      <a:pPr marL="0" indent="0"/>
                      <a:r>
                        <a:rPr kumimoji="1" lang="ja-JP" altLang="en-US" sz="900" kern="1200" dirty="0">
                          <a:solidFill>
                            <a:schemeClr val="dk1"/>
                          </a:solidFill>
                          <a:effectLst/>
                          <a:latin typeface="ＭＳ 明朝" panose="02020609040205080304" pitchFamily="17" charset="-128"/>
                          <a:ea typeface="ＭＳ 明朝" panose="02020609040205080304" pitchFamily="17" charset="-128"/>
                          <a:cs typeface="+mn-cs"/>
                        </a:rPr>
                        <a:t>第一章　第１、第２、第３、第４</a:t>
                      </a:r>
                      <a:endParaRPr kumimoji="1" lang="en-US" altLang="ja-JP" sz="900" kern="1200" dirty="0">
                        <a:solidFill>
                          <a:schemeClr val="dk1"/>
                        </a:solidFill>
                        <a:effectLst/>
                        <a:latin typeface="ＭＳ 明朝" panose="02020609040205080304" pitchFamily="17" charset="-128"/>
                        <a:ea typeface="ＭＳ 明朝" panose="02020609040205080304" pitchFamily="17" charset="-128"/>
                        <a:cs typeface="+mn-cs"/>
                      </a:endParaRPr>
                    </a:p>
                    <a:p>
                      <a:pPr marL="0" indent="0"/>
                      <a:r>
                        <a:rPr kumimoji="1" lang="ja-JP" altLang="en-US" sz="900" kern="1200" dirty="0">
                          <a:solidFill>
                            <a:schemeClr val="dk1"/>
                          </a:solidFill>
                          <a:effectLst/>
                          <a:latin typeface="ＭＳ 明朝" panose="02020609040205080304" pitchFamily="17" charset="-128"/>
                          <a:ea typeface="ＭＳ 明朝" panose="02020609040205080304" pitchFamily="17" charset="-128"/>
                          <a:cs typeface="+mn-cs"/>
                        </a:rPr>
                        <a:t>第二章　</a:t>
                      </a:r>
                      <a:r>
                        <a:rPr kumimoji="1" lang="ja-JP" altLang="en-US" sz="900" u="sng" kern="1200" dirty="0">
                          <a:solidFill>
                            <a:schemeClr val="dk1"/>
                          </a:solidFill>
                          <a:effectLst/>
                          <a:latin typeface="ＭＳ 明朝" panose="02020609040205080304" pitchFamily="17" charset="-128"/>
                          <a:ea typeface="ＭＳ 明朝" panose="02020609040205080304" pitchFamily="17" charset="-128"/>
                          <a:cs typeface="+mn-cs"/>
                        </a:rPr>
                        <a:t>第１</a:t>
                      </a:r>
                      <a:r>
                        <a:rPr kumimoji="1" lang="ja-JP" altLang="en-US" sz="900" kern="1200" dirty="0">
                          <a:solidFill>
                            <a:schemeClr val="dk1"/>
                          </a:solidFill>
                          <a:effectLst/>
                          <a:latin typeface="ＭＳ 明朝" panose="02020609040205080304" pitchFamily="17" charset="-128"/>
                          <a:ea typeface="ＭＳ 明朝" panose="02020609040205080304" pitchFamily="17" charset="-128"/>
                          <a:cs typeface="+mn-cs"/>
                        </a:rPr>
                        <a:t>、</a:t>
                      </a:r>
                      <a:r>
                        <a:rPr kumimoji="1" lang="ja-JP" altLang="en-US" sz="900" u="sng" kern="1200" dirty="0">
                          <a:solidFill>
                            <a:schemeClr val="dk1"/>
                          </a:solidFill>
                          <a:effectLst/>
                          <a:latin typeface="ＭＳ 明朝" panose="02020609040205080304" pitchFamily="17" charset="-128"/>
                          <a:ea typeface="ＭＳ 明朝" panose="02020609040205080304" pitchFamily="17" charset="-128"/>
                          <a:cs typeface="+mn-cs"/>
                        </a:rPr>
                        <a:t>第２</a:t>
                      </a:r>
                      <a:endParaRPr kumimoji="1" lang="en-US" altLang="ja-JP" sz="900" u="sng" kern="1200" dirty="0">
                        <a:solidFill>
                          <a:schemeClr val="dk1"/>
                        </a:solidFill>
                        <a:effectLst/>
                        <a:latin typeface="ＭＳ 明朝" panose="02020609040205080304" pitchFamily="17" charset="-128"/>
                        <a:ea typeface="ＭＳ 明朝" panose="02020609040205080304" pitchFamily="17" charset="-128"/>
                        <a:cs typeface="+mn-cs"/>
                      </a:endParaRPr>
                    </a:p>
                    <a:p>
                      <a:pPr marL="0" indent="0"/>
                      <a:r>
                        <a:rPr kumimoji="1" lang="ja-JP" altLang="en-US" sz="900" kern="1200" dirty="0">
                          <a:solidFill>
                            <a:schemeClr val="dk1"/>
                          </a:solidFill>
                          <a:effectLst/>
                          <a:latin typeface="ＭＳ 明朝" panose="02020609040205080304" pitchFamily="17" charset="-128"/>
                          <a:ea typeface="ＭＳ 明朝" panose="02020609040205080304" pitchFamily="17" charset="-128"/>
                          <a:cs typeface="+mn-cs"/>
                        </a:rPr>
                        <a:t>第三章　</a:t>
                      </a:r>
                      <a:r>
                        <a:rPr kumimoji="1" lang="ja-JP" altLang="en-US" sz="900" u="sng" kern="1200" dirty="0">
                          <a:solidFill>
                            <a:schemeClr val="dk1"/>
                          </a:solidFill>
                          <a:effectLst/>
                          <a:latin typeface="ＭＳ 明朝" panose="02020609040205080304" pitchFamily="17" charset="-128"/>
                          <a:ea typeface="ＭＳ 明朝" panose="02020609040205080304" pitchFamily="17" charset="-128"/>
                          <a:cs typeface="+mn-cs"/>
                        </a:rPr>
                        <a:t>第１</a:t>
                      </a:r>
                      <a:r>
                        <a:rPr kumimoji="1" lang="ja-JP" altLang="en-US" sz="900" kern="1200" dirty="0">
                          <a:solidFill>
                            <a:schemeClr val="dk1"/>
                          </a:solidFill>
                          <a:effectLst/>
                          <a:latin typeface="ＭＳ 明朝" panose="02020609040205080304" pitchFamily="17" charset="-128"/>
                          <a:ea typeface="ＭＳ 明朝" panose="02020609040205080304" pitchFamily="17" charset="-128"/>
                          <a:cs typeface="+mn-cs"/>
                        </a:rPr>
                        <a:t>、</a:t>
                      </a:r>
                      <a:r>
                        <a:rPr kumimoji="1" lang="ja-JP" altLang="en-US" sz="900" u="sng" kern="1200" dirty="0">
                          <a:solidFill>
                            <a:schemeClr val="dk1"/>
                          </a:solidFill>
                          <a:effectLst/>
                          <a:latin typeface="ＭＳ 明朝" panose="02020609040205080304" pitchFamily="17" charset="-128"/>
                          <a:ea typeface="ＭＳ 明朝" panose="02020609040205080304" pitchFamily="17" charset="-128"/>
                          <a:cs typeface="+mn-cs"/>
                        </a:rPr>
                        <a:t>第２</a:t>
                      </a:r>
                      <a:endParaRPr kumimoji="1" lang="en-US" altLang="ja-JP" sz="900" u="sng" kern="1200" dirty="0">
                        <a:solidFill>
                          <a:schemeClr val="dk1"/>
                        </a:solidFill>
                        <a:effectLst/>
                        <a:latin typeface="ＭＳ 明朝" panose="02020609040205080304" pitchFamily="17" charset="-128"/>
                        <a:ea typeface="ＭＳ 明朝" panose="02020609040205080304" pitchFamily="17" charset="-128"/>
                        <a:cs typeface="+mn-cs"/>
                      </a:endParaRPr>
                    </a:p>
                  </a:txBody>
                  <a:tcPr/>
                </a:tc>
                <a:tc>
                  <a:txBody>
                    <a:bodyPr/>
                    <a:lstStyle/>
                    <a:p>
                      <a:pPr marL="0" indent="0"/>
                      <a:r>
                        <a:rPr kumimoji="1" lang="ja-JP" altLang="en-US" sz="900" kern="1200" dirty="0">
                          <a:solidFill>
                            <a:schemeClr val="dk1"/>
                          </a:solidFill>
                          <a:effectLst/>
                          <a:latin typeface="ＭＳ 明朝" panose="02020609040205080304" pitchFamily="17" charset="-128"/>
                          <a:ea typeface="ＭＳ 明朝" panose="02020609040205080304" pitchFamily="17" charset="-128"/>
                          <a:cs typeface="+mn-cs"/>
                        </a:rPr>
                        <a:t>序章　第１、第２</a:t>
                      </a:r>
                      <a:endParaRPr kumimoji="1" lang="en-US" altLang="ja-JP" sz="900" kern="1200" dirty="0">
                        <a:solidFill>
                          <a:schemeClr val="dk1"/>
                        </a:solidFill>
                        <a:effectLst/>
                        <a:latin typeface="ＭＳ 明朝" panose="02020609040205080304" pitchFamily="17" charset="-128"/>
                        <a:ea typeface="ＭＳ 明朝" panose="02020609040205080304" pitchFamily="17" charset="-128"/>
                        <a:cs typeface="+mn-cs"/>
                      </a:endParaRPr>
                    </a:p>
                    <a:p>
                      <a:pPr marL="0" indent="0"/>
                      <a:r>
                        <a:rPr kumimoji="1" lang="ja-JP" altLang="en-US" sz="900" kern="1200" dirty="0">
                          <a:solidFill>
                            <a:schemeClr val="dk1"/>
                          </a:solidFill>
                          <a:effectLst/>
                          <a:latin typeface="ＭＳ 明朝" panose="02020609040205080304" pitchFamily="17" charset="-128"/>
                          <a:ea typeface="ＭＳ 明朝" panose="02020609040205080304" pitchFamily="17" charset="-128"/>
                          <a:cs typeface="+mn-cs"/>
                        </a:rPr>
                        <a:t>第一章　第１、第２、第３、第４</a:t>
                      </a:r>
                      <a:endParaRPr kumimoji="1" lang="en-US" altLang="ja-JP" sz="900" kern="1200" dirty="0">
                        <a:solidFill>
                          <a:schemeClr val="dk1"/>
                        </a:solidFill>
                        <a:effectLst/>
                        <a:latin typeface="ＭＳ 明朝" panose="02020609040205080304" pitchFamily="17" charset="-128"/>
                        <a:ea typeface="ＭＳ 明朝" panose="02020609040205080304" pitchFamily="17" charset="-128"/>
                        <a:cs typeface="+mn-cs"/>
                      </a:endParaRPr>
                    </a:p>
                    <a:p>
                      <a:pPr marL="0" indent="0"/>
                      <a:r>
                        <a:rPr kumimoji="1" lang="ja-JP" altLang="en-US" sz="900" kern="1200" dirty="0">
                          <a:solidFill>
                            <a:schemeClr val="dk1"/>
                          </a:solidFill>
                          <a:effectLst/>
                          <a:latin typeface="ＭＳ 明朝" panose="02020609040205080304" pitchFamily="17" charset="-128"/>
                          <a:ea typeface="ＭＳ 明朝" panose="02020609040205080304" pitchFamily="17" charset="-128"/>
                          <a:cs typeface="+mn-cs"/>
                        </a:rPr>
                        <a:t>第二章　</a:t>
                      </a:r>
                      <a:r>
                        <a:rPr kumimoji="1" lang="ja-JP" altLang="en-US" sz="900" u="sng" kern="1200" dirty="0">
                          <a:solidFill>
                            <a:schemeClr val="dk1"/>
                          </a:solidFill>
                          <a:effectLst/>
                          <a:latin typeface="ＭＳ 明朝" panose="02020609040205080304" pitchFamily="17" charset="-128"/>
                          <a:ea typeface="ＭＳ 明朝" panose="02020609040205080304" pitchFamily="17" charset="-128"/>
                          <a:cs typeface="+mn-cs"/>
                        </a:rPr>
                        <a:t>第５</a:t>
                      </a:r>
                      <a:r>
                        <a:rPr kumimoji="1" lang="ja-JP" altLang="en-US" sz="900" kern="1200" dirty="0">
                          <a:solidFill>
                            <a:schemeClr val="dk1"/>
                          </a:solidFill>
                          <a:effectLst/>
                          <a:latin typeface="ＭＳ 明朝" panose="02020609040205080304" pitchFamily="17" charset="-128"/>
                          <a:ea typeface="ＭＳ 明朝" panose="02020609040205080304" pitchFamily="17" charset="-128"/>
                          <a:cs typeface="+mn-cs"/>
                        </a:rPr>
                        <a:t>、</a:t>
                      </a:r>
                      <a:r>
                        <a:rPr kumimoji="1" lang="ja-JP" altLang="en-US" sz="900" u="sng" kern="1200" dirty="0">
                          <a:solidFill>
                            <a:schemeClr val="dk1"/>
                          </a:solidFill>
                          <a:effectLst/>
                          <a:latin typeface="ＭＳ 明朝" panose="02020609040205080304" pitchFamily="17" charset="-128"/>
                          <a:ea typeface="ＭＳ 明朝" panose="02020609040205080304" pitchFamily="17" charset="-128"/>
                          <a:cs typeface="+mn-cs"/>
                        </a:rPr>
                        <a:t>第６</a:t>
                      </a:r>
                      <a:endParaRPr kumimoji="1" lang="en-US" altLang="ja-JP" sz="900" u="sng" kern="1200" dirty="0">
                        <a:solidFill>
                          <a:schemeClr val="dk1"/>
                        </a:solidFill>
                        <a:effectLst/>
                        <a:latin typeface="ＭＳ 明朝" panose="02020609040205080304" pitchFamily="17" charset="-128"/>
                        <a:ea typeface="ＭＳ 明朝" panose="02020609040205080304" pitchFamily="17" charset="-128"/>
                        <a:cs typeface="+mn-cs"/>
                      </a:endParaRPr>
                    </a:p>
                    <a:p>
                      <a:pPr marL="0" indent="0"/>
                      <a:r>
                        <a:rPr kumimoji="1" lang="ja-JP" altLang="en-US" sz="900" kern="1200" dirty="0">
                          <a:solidFill>
                            <a:schemeClr val="dk1"/>
                          </a:solidFill>
                          <a:effectLst/>
                          <a:latin typeface="ＭＳ 明朝" panose="02020609040205080304" pitchFamily="17" charset="-128"/>
                          <a:ea typeface="ＭＳ 明朝" panose="02020609040205080304" pitchFamily="17" charset="-128"/>
                          <a:cs typeface="+mn-cs"/>
                        </a:rPr>
                        <a:t>第三章　</a:t>
                      </a:r>
                      <a:r>
                        <a:rPr kumimoji="1" lang="ja-JP" altLang="en-US" sz="900" u="sng" kern="1200" dirty="0">
                          <a:solidFill>
                            <a:schemeClr val="dk1"/>
                          </a:solidFill>
                          <a:effectLst/>
                          <a:latin typeface="ＭＳ 明朝" panose="02020609040205080304" pitchFamily="17" charset="-128"/>
                          <a:ea typeface="ＭＳ 明朝" panose="02020609040205080304" pitchFamily="17" charset="-128"/>
                          <a:cs typeface="+mn-cs"/>
                        </a:rPr>
                        <a:t>第７</a:t>
                      </a:r>
                      <a:r>
                        <a:rPr kumimoji="1" lang="ja-JP" altLang="en-US" sz="900" kern="1200" dirty="0">
                          <a:solidFill>
                            <a:schemeClr val="dk1"/>
                          </a:solidFill>
                          <a:effectLst/>
                          <a:latin typeface="ＭＳ 明朝" panose="02020609040205080304" pitchFamily="17" charset="-128"/>
                          <a:ea typeface="ＭＳ 明朝" panose="02020609040205080304" pitchFamily="17" charset="-128"/>
                          <a:cs typeface="+mn-cs"/>
                        </a:rPr>
                        <a:t>、</a:t>
                      </a:r>
                      <a:r>
                        <a:rPr kumimoji="1" lang="ja-JP" altLang="en-US" sz="900" u="sng" kern="1200" dirty="0">
                          <a:solidFill>
                            <a:schemeClr val="dk1"/>
                          </a:solidFill>
                          <a:effectLst/>
                          <a:latin typeface="ＭＳ 明朝" panose="02020609040205080304" pitchFamily="17" charset="-128"/>
                          <a:ea typeface="ＭＳ 明朝" panose="02020609040205080304" pitchFamily="17" charset="-128"/>
                          <a:cs typeface="+mn-cs"/>
                        </a:rPr>
                        <a:t>第８</a:t>
                      </a:r>
                      <a:endParaRPr kumimoji="1" lang="en-US" altLang="ja-JP" sz="900" u="sng" kern="1200" dirty="0">
                        <a:solidFill>
                          <a:schemeClr val="dk1"/>
                        </a:solidFill>
                        <a:effectLst/>
                        <a:latin typeface="ＭＳ 明朝" panose="02020609040205080304" pitchFamily="17" charset="-128"/>
                        <a:ea typeface="ＭＳ 明朝" panose="02020609040205080304" pitchFamily="17" charset="-128"/>
                        <a:cs typeface="+mn-cs"/>
                      </a:endParaRPr>
                    </a:p>
                  </a:txBody>
                  <a:tcPr/>
                </a:tc>
                <a:tc>
                  <a:txBody>
                    <a:bodyPr/>
                    <a:lstStyle/>
                    <a:p>
                      <a:pPr marL="0" indent="0"/>
                      <a:r>
                        <a:rPr kumimoji="1" lang="ja-JP" altLang="en-US" sz="900" kern="1200" dirty="0">
                          <a:solidFill>
                            <a:schemeClr val="dk1"/>
                          </a:solidFill>
                          <a:effectLst/>
                          <a:latin typeface="ＭＳ 明朝" panose="02020609040205080304" pitchFamily="17" charset="-128"/>
                          <a:ea typeface="ＭＳ 明朝" panose="02020609040205080304" pitchFamily="17" charset="-128"/>
                          <a:cs typeface="+mn-cs"/>
                        </a:rPr>
                        <a:t>章立て（序章、第一章、第二章、第三章）の附番（第１、第２、第３・・・）について、第二章以降は章をまたいでも、通し番号になっているので変更。</a:t>
                      </a:r>
                      <a:endParaRPr kumimoji="1" lang="en-US" altLang="ja-JP" sz="900" kern="1200" dirty="0">
                        <a:solidFill>
                          <a:schemeClr val="dk1"/>
                        </a:solidFill>
                        <a:effectLst/>
                        <a:latin typeface="ＭＳ 明朝" panose="02020609040205080304" pitchFamily="17" charset="-128"/>
                        <a:ea typeface="ＭＳ 明朝" panose="02020609040205080304" pitchFamily="17" charset="-128"/>
                        <a:cs typeface="+mn-cs"/>
                      </a:endParaRPr>
                    </a:p>
                    <a:p>
                      <a:pPr marL="0" indent="0"/>
                      <a:r>
                        <a:rPr kumimoji="1" lang="ja-JP" altLang="en-US" sz="900" kern="1200" dirty="0">
                          <a:solidFill>
                            <a:schemeClr val="dk1"/>
                          </a:solidFill>
                          <a:effectLst/>
                          <a:latin typeface="ＭＳ 明朝" panose="02020609040205080304" pitchFamily="17" charset="-128"/>
                          <a:ea typeface="ＭＳ 明朝" panose="02020609040205080304" pitchFamily="17" charset="-128"/>
                          <a:cs typeface="+mn-cs"/>
                        </a:rPr>
                        <a:t>また、目次も同様に変更。</a:t>
                      </a:r>
                      <a:endParaRPr kumimoji="1" lang="ja-JP" altLang="ja-JP" sz="900" kern="1200" dirty="0">
                        <a:solidFill>
                          <a:schemeClr val="dk1"/>
                        </a:solidFill>
                        <a:effectLst/>
                        <a:latin typeface="ＭＳ 明朝" panose="02020609040205080304" pitchFamily="17" charset="-128"/>
                        <a:ea typeface="ＭＳ 明朝" panose="02020609040205080304" pitchFamily="17" charset="-128"/>
                        <a:cs typeface="+mn-cs"/>
                      </a:endParaRPr>
                    </a:p>
                  </a:txBody>
                  <a:tcPr/>
                </a:tc>
                <a:extLst>
                  <a:ext uri="{0D108BD9-81ED-4DB2-BD59-A6C34878D82A}">
                    <a16:rowId xmlns:a16="http://schemas.microsoft.com/office/drawing/2014/main" val="2141506480"/>
                  </a:ext>
                </a:extLst>
              </a:tr>
            </a:tbl>
          </a:graphicData>
        </a:graphic>
      </p:graphicFrame>
      <p:sp>
        <p:nvSpPr>
          <p:cNvPr id="13" name="テキスト ボックス 5">
            <a:extLst>
              <a:ext uri="{FF2B5EF4-FFF2-40B4-BE49-F238E27FC236}">
                <a16:creationId xmlns:a16="http://schemas.microsoft.com/office/drawing/2014/main" id="{F1AF58D8-2481-4114-82F4-D6F86E66863B}"/>
              </a:ext>
            </a:extLst>
          </p:cNvPr>
          <p:cNvSpPr txBox="1"/>
          <p:nvPr/>
        </p:nvSpPr>
        <p:spPr>
          <a:xfrm>
            <a:off x="200010" y="304787"/>
            <a:ext cx="2902419" cy="246221"/>
          </a:xfrm>
          <a:prstGeom prst="rect">
            <a:avLst/>
          </a:prstGeom>
          <a:noFill/>
          <a:ln w="25400">
            <a:noFill/>
          </a:ln>
        </p:spPr>
        <p:txBody>
          <a:bodyPr wrap="square" rtlCol="0">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defRPr/>
            </a:pPr>
            <a:r>
              <a:rPr lang="en-US" altLang="ja-JP" sz="1000" dirty="0">
                <a:solidFill>
                  <a:prstClr val="black"/>
                </a:solidFill>
                <a:latin typeface="+mn-ea"/>
              </a:rPr>
              <a:t>※</a:t>
            </a:r>
            <a:r>
              <a:rPr lang="ja-JP" altLang="en-US" sz="1000" dirty="0">
                <a:solidFill>
                  <a:prstClr val="black"/>
                </a:solidFill>
                <a:latin typeface="+mn-ea"/>
              </a:rPr>
              <a:t>変更した方針（案）のページ番号を記載</a:t>
            </a:r>
          </a:p>
        </p:txBody>
      </p:sp>
      <p:sp>
        <p:nvSpPr>
          <p:cNvPr id="5" name="スライド番号プレースホルダー 4">
            <a:extLst>
              <a:ext uri="{FF2B5EF4-FFF2-40B4-BE49-F238E27FC236}">
                <a16:creationId xmlns:a16="http://schemas.microsoft.com/office/drawing/2014/main" id="{63DCCD8D-DBF6-41CA-8395-76080784AD7C}"/>
              </a:ext>
            </a:extLst>
          </p:cNvPr>
          <p:cNvSpPr>
            <a:spLocks noGrp="1"/>
          </p:cNvSpPr>
          <p:nvPr>
            <p:ph type="sldNum" sz="quarter" idx="12"/>
          </p:nvPr>
        </p:nvSpPr>
        <p:spPr/>
        <p:txBody>
          <a:bodyPr/>
          <a:lstStyle/>
          <a:p>
            <a:fld id="{9248CB4C-1C69-453B-AC2B-12FFFA827F83}" type="slidenum">
              <a:rPr kumimoji="1" lang="ja-JP" altLang="en-US" smtClean="0"/>
              <a:t>6</a:t>
            </a:fld>
            <a:endParaRPr kumimoji="1" lang="ja-JP" altLang="en-US"/>
          </a:p>
        </p:txBody>
      </p:sp>
    </p:spTree>
    <p:extLst>
      <p:ext uri="{BB962C8B-B14F-4D97-AF65-F5344CB8AC3E}">
        <p14:creationId xmlns:p14="http://schemas.microsoft.com/office/powerpoint/2010/main" val="24239679"/>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3962</TotalTime>
  <Words>5091</Words>
  <Application>Microsoft Office PowerPoint</Application>
  <PresentationFormat>ワイド画面</PresentationFormat>
  <Paragraphs>328</Paragraphs>
  <Slides>6</Slides>
  <Notes>0</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6</vt:i4>
      </vt:variant>
    </vt:vector>
  </HeadingPairs>
  <TitlesOfParts>
    <vt:vector size="15" baseType="lpstr">
      <vt:lpstr>HGSｺﾞｼｯｸE</vt:lpstr>
      <vt:lpstr>Meiryo UI</vt:lpstr>
      <vt:lpstr>ＭＳ ゴシック</vt:lpstr>
      <vt:lpstr>ＭＳ 明朝</vt:lpstr>
      <vt:lpstr>UD デジタル 教科書体 NK-R</vt:lpstr>
      <vt:lpstr>游ゴシック</vt:lpstr>
      <vt:lpstr>游ゴシック Light</vt:lpstr>
      <vt:lpstr>Arial</vt:lpstr>
      <vt:lpstr>Office テーマ</vt:lpstr>
      <vt:lpstr>次期大阪府国民健康保険運営方針（素案）からの変更内容について</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診療費推計のパターンについて</dc:title>
  <dc:creator>原　慎太郎</dc:creator>
  <cp:lastModifiedBy>小野　渚彩</cp:lastModifiedBy>
  <cp:revision>459</cp:revision>
  <cp:lastPrinted>2023-11-22T04:36:22Z</cp:lastPrinted>
  <dcterms:created xsi:type="dcterms:W3CDTF">2021-11-11T00:06:27Z</dcterms:created>
  <dcterms:modified xsi:type="dcterms:W3CDTF">2023-11-24T02:14:07Z</dcterms:modified>
</cp:coreProperties>
</file>