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0" r:id="rId2"/>
    <p:sldId id="285" r:id="rId3"/>
    <p:sldId id="284" r:id="rId4"/>
    <p:sldId id="281" r:id="rId5"/>
    <p:sldId id="282" r:id="rId6"/>
    <p:sldId id="283"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柿花　啓史" initials="柿花　啓史" lastIdx="1" clrIdx="0">
    <p:extLst>
      <p:ext uri="{19B8F6BF-5375-455C-9EA6-DF929625EA0E}">
        <p15:presenceInfo xmlns:p15="http://schemas.microsoft.com/office/powerpoint/2012/main" userId="S::KakihanaH@lan.pref.osaka.jp::2cf65c28-ca8c-4c39-b8a7-5aca36bf9ce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7" d="100"/>
          <a:sy n="97" d="100"/>
        </p:scale>
        <p:origin x="5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BDFCEDA-2A06-4295-A9CA-F49A28B2E169}" type="datetimeFigureOut">
              <a:rPr kumimoji="1" lang="ja-JP" altLang="en-US" smtClean="0"/>
              <a:t>2023/11/24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8846BB2-6856-43BA-B921-E1932B341AB2}" type="slidenum">
              <a:rPr kumimoji="1" lang="ja-JP" altLang="en-US" smtClean="0"/>
              <a:t>‹#›</a:t>
            </a:fld>
            <a:endParaRPr kumimoji="1" lang="ja-JP" altLang="en-US"/>
          </a:p>
        </p:txBody>
      </p:sp>
    </p:spTree>
    <p:extLst>
      <p:ext uri="{BB962C8B-B14F-4D97-AF65-F5344CB8AC3E}">
        <p14:creationId xmlns:p14="http://schemas.microsoft.com/office/powerpoint/2010/main" val="2190681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D3E8BC7-7DCA-44F7-BB54-750A95C648E3}"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2991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08C5FB-2BED-4315-BE47-3DBD16C44D26}"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3453870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2"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2"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FA89E6-DCBA-494A-B722-282B42ED9A23}"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20400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0F2669D-266D-4935-B0CD-6E5DE5217B3A}"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26985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42"/>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2564E07-4B89-4213-8BA3-B3A71EC688C6}"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384832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B400746-334F-4C1D-9BA5-51DC7A52A9BF}"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202139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9"/>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2"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ABA3F1-A439-4D82-AEED-7D1C2E81476B}" type="datetime1">
              <a:rPr kumimoji="1" lang="ja-JP" altLang="en-US" smtClean="0"/>
              <a:t>2023/11/24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11280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DD2D32-2CCD-4BB7-A442-55FB99C1B81D}" type="datetime1">
              <a:rPr kumimoji="1" lang="ja-JP" altLang="en-US" smtClean="0"/>
              <a:t>2023/11/24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38171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759C1B-C396-477E-9A22-F0AC3FA50CCB}" type="datetime1">
              <a:rPr kumimoji="1" lang="ja-JP" altLang="en-US" smtClean="0"/>
              <a:t>2023/11/24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05800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AB08A2-26E7-4AFF-AF4F-7A2973D6A16C}"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87718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7153524-A40A-46F5-859A-A2BD496BEC4B}"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372124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B8069-A6B0-4B98-BB5B-66967A3EA3A5}" type="datetime1">
              <a:rPr kumimoji="1" lang="ja-JP" altLang="en-US" smtClean="0"/>
              <a:t>2023/11/24</a:t>
            </a:fld>
            <a:endParaRPr kumimoji="1" lang="ja-JP" altLang="en-US"/>
          </a:p>
        </p:txBody>
      </p:sp>
      <p:sp>
        <p:nvSpPr>
          <p:cNvPr id="5" name="フッター プレースホルダー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39551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9"/>
          <p:cNvSpPr>
            <a:spLocks noGrp="1"/>
          </p:cNvSpPr>
          <p:nvPr>
            <p:ph type="title"/>
          </p:nvPr>
        </p:nvSpPr>
        <p:spPr>
          <a:xfrm>
            <a:off x="200011" y="23686"/>
            <a:ext cx="8424000" cy="44454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ja-JP" altLang="en-US" sz="2100" b="1" dirty="0">
                <a:solidFill>
                  <a:schemeClr val="tx1"/>
                </a:solidFill>
                <a:latin typeface="UD デジタル 教科書体 NK-R" panose="02020400000000000000" pitchFamily="18" charset="-128"/>
                <a:ea typeface="UD デジタル 教科書体 NK-R" panose="02020400000000000000" pitchFamily="18" charset="-128"/>
              </a:rPr>
              <a:t>次期大阪府国民健康保険運営方針（素案）からの変更内容について</a:t>
            </a:r>
          </a:p>
        </p:txBody>
      </p:sp>
      <p:sp>
        <p:nvSpPr>
          <p:cNvPr id="17" name="テキスト ボックス 16"/>
          <p:cNvSpPr txBox="1"/>
          <p:nvPr/>
        </p:nvSpPr>
        <p:spPr>
          <a:xfrm>
            <a:off x="10803384" y="98066"/>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a:latin typeface="+mn-ea"/>
              </a:rPr>
              <a:t>資料４</a:t>
            </a:r>
            <a:endParaRPr lang="en-US" altLang="ja-JP" sz="900" b="1" dirty="0">
              <a:latin typeface="+mn-ea"/>
            </a:endParaRPr>
          </a:p>
        </p:txBody>
      </p:sp>
      <p:sp>
        <p:nvSpPr>
          <p:cNvPr id="11" name="テキスト ボックス 10"/>
          <p:cNvSpPr txBox="1"/>
          <p:nvPr/>
        </p:nvSpPr>
        <p:spPr>
          <a:xfrm>
            <a:off x="193039" y="509050"/>
            <a:ext cx="11870345" cy="1210558"/>
          </a:xfrm>
          <a:prstGeom prst="rect">
            <a:avLst/>
          </a:prstGeom>
          <a:noFill/>
          <a:ln w="28575">
            <a:noFill/>
          </a:ln>
        </p:spPr>
        <p:txBody>
          <a:bodyPr wrap="square" rtlCol="0" anchor="t">
            <a:noAutofit/>
          </a:bodyPr>
          <a:lstStyle/>
          <a:p>
            <a:pPr>
              <a:lnSpc>
                <a:spcPts val="1800"/>
              </a:lnSpc>
            </a:pPr>
            <a:r>
              <a:rPr lang="en-US" altLang="ja-JP" sz="1300" b="1" dirty="0">
                <a:latin typeface="Meiryo UI" panose="020B0604030504040204" pitchFamily="50" charset="-128"/>
                <a:ea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rPr>
              <a:t>次期大阪府国民健康保険運営方針（素案）（令和５年</a:t>
            </a:r>
            <a:r>
              <a:rPr lang="en-US" altLang="ja-JP" sz="1300" b="1" dirty="0">
                <a:latin typeface="Meiryo UI" panose="020B0604030504040204" pitchFamily="50" charset="-128"/>
                <a:ea typeface="Meiryo UI" panose="020B0604030504040204" pitchFamily="50" charset="-128"/>
              </a:rPr>
              <a:t>9</a:t>
            </a:r>
            <a:r>
              <a:rPr lang="ja-JP" altLang="en-US" sz="1300" b="1" dirty="0">
                <a:latin typeface="Meiryo UI" panose="020B0604030504040204" pitchFamily="50" charset="-128"/>
                <a:ea typeface="Meiryo UI" panose="020B0604030504040204" pitchFamily="50" charset="-128"/>
              </a:rPr>
              <a:t>月）からの変更内容</a:t>
            </a:r>
            <a:r>
              <a:rPr lang="en-US" altLang="ja-JP" sz="1300" b="1" dirty="0">
                <a:latin typeface="Meiryo UI" panose="020B0604030504040204" pitchFamily="50" charset="-128"/>
                <a:ea typeface="Meiryo UI" panose="020B0604030504040204" pitchFamily="50" charset="-128"/>
              </a:rPr>
              <a:t>】</a:t>
            </a:r>
          </a:p>
          <a:p>
            <a:pPr>
              <a:lnSpc>
                <a:spcPts val="1800"/>
              </a:lnSpc>
            </a:pPr>
            <a:r>
              <a:rPr lang="ja-JP" altLang="en-US" sz="1300" dirty="0">
                <a:latin typeface="Meiryo UI" panose="020B0604030504040204" pitchFamily="50" charset="-128"/>
                <a:ea typeface="Meiryo UI" panose="020B0604030504040204" pitchFamily="50" charset="-128"/>
              </a:rPr>
              <a:t>　・市町村への</a:t>
            </a:r>
            <a:r>
              <a:rPr lang="ja-JP" altLang="en-US" sz="1300">
                <a:latin typeface="Meiryo UI" panose="020B0604030504040204" pitchFamily="50" charset="-128"/>
                <a:ea typeface="Meiryo UI" panose="020B0604030504040204" pitchFamily="50" charset="-128"/>
              </a:rPr>
              <a:t>意見聴取・パブリックコメント</a:t>
            </a:r>
            <a:r>
              <a:rPr lang="ja-JP" altLang="en-US" sz="1300" dirty="0">
                <a:latin typeface="Meiryo UI" panose="020B0604030504040204" pitchFamily="50" charset="-128"/>
                <a:ea typeface="Meiryo UI" panose="020B0604030504040204" pitchFamily="50" charset="-128"/>
              </a:rPr>
              <a:t>の手続きを経て、次期大阪府国民健康保険運営方針（素案）から以下のとおり、必要な該当箇所を変更したもの。</a:t>
            </a:r>
            <a:endParaRPr lang="en-US" altLang="ja-JP" sz="1300" dirty="0">
              <a:latin typeface="Meiryo UI" panose="020B0604030504040204" pitchFamily="50" charset="-128"/>
              <a:ea typeface="Meiryo UI" panose="020B0604030504040204" pitchFamily="50" charset="-128"/>
            </a:endParaRPr>
          </a:p>
          <a:p>
            <a:pPr>
              <a:lnSpc>
                <a:spcPts val="1800"/>
              </a:lnSpc>
            </a:pPr>
            <a:r>
              <a:rPr lang="ja-JP" altLang="en-US" sz="1300" dirty="0">
                <a:latin typeface="Meiryo UI" panose="020B0604030504040204" pitchFamily="50" charset="-128"/>
                <a:ea typeface="Meiryo UI" panose="020B0604030504040204" pitchFamily="50" charset="-128"/>
              </a:rPr>
              <a:t>　・国保運営協議会（</a:t>
            </a:r>
            <a:r>
              <a:rPr lang="en-US" altLang="ja-JP" sz="1300" dirty="0">
                <a:latin typeface="Meiryo UI" panose="020B0604030504040204" pitchFamily="50" charset="-128"/>
                <a:ea typeface="Meiryo UI" panose="020B0604030504040204" pitchFamily="50" charset="-128"/>
              </a:rPr>
              <a:t>R5.8.29</a:t>
            </a:r>
            <a:r>
              <a:rPr lang="ja-JP" altLang="en-US" sz="1300" dirty="0">
                <a:latin typeface="Meiryo UI" panose="020B0604030504040204" pitchFamily="50" charset="-128"/>
                <a:ea typeface="Meiryo UI" panose="020B0604030504040204" pitchFamily="50" charset="-128"/>
              </a:rPr>
              <a:t>開催）委員意見においては、方針内容に変更を要する意見はない。</a:t>
            </a:r>
            <a:endParaRPr lang="en-US" altLang="ja-JP" sz="1300" dirty="0">
              <a:latin typeface="Meiryo UI" panose="020B0604030504040204" pitchFamily="50" charset="-128"/>
              <a:ea typeface="Meiryo UI" panose="020B0604030504040204" pitchFamily="50" charset="-128"/>
            </a:endParaRPr>
          </a:p>
          <a:p>
            <a:pPr>
              <a:lnSpc>
                <a:spcPts val="18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（参考意見）・保険料完全統一によって、事務の効率化で事務費等の負担が減ることに、統一することの意味合いがある。</a:t>
            </a:r>
            <a:endParaRPr lang="en-US" altLang="ja-JP" sz="1050" dirty="0">
              <a:latin typeface="Meiryo UI" panose="020B0604030504040204" pitchFamily="50" charset="-128"/>
              <a:ea typeface="Meiryo UI" panose="020B0604030504040204" pitchFamily="50" charset="-128"/>
            </a:endParaRPr>
          </a:p>
          <a:p>
            <a:pPr>
              <a:lnSpc>
                <a:spcPts val="1800"/>
              </a:lnSpc>
            </a:pPr>
            <a:r>
              <a:rPr lang="ja-JP" altLang="en-US" sz="1050" dirty="0">
                <a:latin typeface="Meiryo UI" panose="020B0604030504040204" pitchFamily="50" charset="-128"/>
                <a:ea typeface="Meiryo UI" panose="020B0604030504040204" pitchFamily="50" charset="-128"/>
              </a:rPr>
              <a:t>　　　　　　　　　　　・法定外一般会計繰り入れを行わず、累積赤字が減少している。税金と保険料の二重負担をとなることから、このような取組に対して高評価。</a:t>
            </a:r>
            <a:endParaRPr lang="en-US" altLang="ja-JP" sz="1050" dirty="0">
              <a:latin typeface="Meiryo UI" panose="020B0604030504040204" pitchFamily="50" charset="-128"/>
              <a:ea typeface="Meiryo UI" panose="020B0604030504040204" pitchFamily="50" charset="-128"/>
            </a:endParaRPr>
          </a:p>
          <a:p>
            <a:pPr>
              <a:lnSpc>
                <a:spcPts val="1800"/>
              </a:lnSpc>
            </a:pPr>
            <a:r>
              <a:rPr lang="ja-JP" altLang="en-US" sz="1050" dirty="0">
                <a:latin typeface="Meiryo UI" panose="020B0604030504040204" pitchFamily="50" charset="-128"/>
                <a:ea typeface="Meiryo UI" panose="020B0604030504040204" pitchFamily="50" charset="-128"/>
              </a:rPr>
              <a:t>　　　　　　　　　　　・収納率向上につなげつつ、統一化という目的に向けて今後も取組を進めてほしい。　　　・この施策が先進的なものとして模範となるべき。</a:t>
            </a:r>
            <a:endParaRPr lang="en-US" altLang="ja-JP" sz="1050" dirty="0">
              <a:latin typeface="Meiryo UI" panose="020B0604030504040204" pitchFamily="50" charset="-128"/>
              <a:ea typeface="Meiryo UI" panose="020B0604030504040204" pitchFamily="50" charset="-128"/>
            </a:endParaRPr>
          </a:p>
          <a:p>
            <a:pPr>
              <a:lnSpc>
                <a:spcPts val="1800"/>
              </a:lnSpc>
            </a:pPr>
            <a:r>
              <a:rPr lang="ja-JP" altLang="en-US" sz="1050" dirty="0">
                <a:latin typeface="Meiryo UI" panose="020B0604030504040204" pitchFamily="50" charset="-128"/>
                <a:ea typeface="Meiryo UI" panose="020B0604030504040204" pitchFamily="50" charset="-128"/>
              </a:rPr>
              <a:t>　　　　　　　　　　　・保険者努力支援制度において、保険料抑制財源として活用する交付額の一定割合については、しっかりと考える必要がある。</a:t>
            </a:r>
            <a:endParaRPr lang="en-US" altLang="ja-JP" sz="1050" dirty="0">
              <a:latin typeface="Meiryo UI" panose="020B0604030504040204" pitchFamily="50" charset="-128"/>
              <a:ea typeface="Meiryo UI" panose="020B0604030504040204" pitchFamily="50" charset="-128"/>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544931923"/>
              </p:ext>
            </p:extLst>
          </p:nvPr>
        </p:nvGraphicFramePr>
        <p:xfrm>
          <a:off x="193039" y="2422490"/>
          <a:ext cx="11870345" cy="4236720"/>
        </p:xfrm>
        <a:graphic>
          <a:graphicData uri="http://schemas.openxmlformats.org/drawingml/2006/table">
            <a:tbl>
              <a:tblPr firstRow="1" bandRow="1">
                <a:tableStyleId>{5C22544A-7EE6-4342-B048-85BDC9FD1C3A}</a:tableStyleId>
              </a:tblPr>
              <a:tblGrid>
                <a:gridCol w="288654">
                  <a:extLst>
                    <a:ext uri="{9D8B030D-6E8A-4147-A177-3AD203B41FA5}">
                      <a16:colId xmlns:a16="http://schemas.microsoft.com/office/drawing/2014/main" val="2055552242"/>
                    </a:ext>
                  </a:extLst>
                </a:gridCol>
                <a:gridCol w="587828">
                  <a:extLst>
                    <a:ext uri="{9D8B030D-6E8A-4147-A177-3AD203B41FA5}">
                      <a16:colId xmlns:a16="http://schemas.microsoft.com/office/drawing/2014/main" val="979189463"/>
                    </a:ext>
                  </a:extLst>
                </a:gridCol>
                <a:gridCol w="4792436">
                  <a:extLst>
                    <a:ext uri="{9D8B030D-6E8A-4147-A177-3AD203B41FA5}">
                      <a16:colId xmlns:a16="http://schemas.microsoft.com/office/drawing/2014/main" val="3655228805"/>
                    </a:ext>
                  </a:extLst>
                </a:gridCol>
                <a:gridCol w="4792436">
                  <a:extLst>
                    <a:ext uri="{9D8B030D-6E8A-4147-A177-3AD203B41FA5}">
                      <a16:colId xmlns:a16="http://schemas.microsoft.com/office/drawing/2014/main" val="1925305667"/>
                    </a:ext>
                  </a:extLst>
                </a:gridCol>
                <a:gridCol w="1408991">
                  <a:extLst>
                    <a:ext uri="{9D8B030D-6E8A-4147-A177-3AD203B41FA5}">
                      <a16:colId xmlns:a16="http://schemas.microsoft.com/office/drawing/2014/main" val="1884872765"/>
                    </a:ext>
                  </a:extLst>
                </a:gridCol>
              </a:tblGrid>
              <a:tr h="225214">
                <a:tc>
                  <a:txBody>
                    <a:bodyPr/>
                    <a:lstStyle/>
                    <a:p>
                      <a:pPr algn="ctr"/>
                      <a:r>
                        <a:rPr kumimoji="1" lang="ja-JP" altLang="en-US" sz="1100" dirty="0"/>
                        <a:t>№</a:t>
                      </a:r>
                      <a:endParaRPr kumimoji="1" lang="en-US" altLang="ja-JP" sz="1100" dirty="0"/>
                    </a:p>
                  </a:txBody>
                  <a:tcPr>
                    <a:solidFill>
                      <a:schemeClr val="accent5"/>
                    </a:solidFill>
                  </a:tcPr>
                </a:tc>
                <a:tc>
                  <a:txBody>
                    <a:bodyPr/>
                    <a:lstStyle/>
                    <a:p>
                      <a:pPr algn="ctr"/>
                      <a:r>
                        <a:rPr kumimoji="1" lang="ja-JP" altLang="en-US" sz="1050" dirty="0"/>
                        <a:t>ページ</a:t>
                      </a:r>
                      <a:endParaRPr kumimoji="1" lang="en-US" altLang="ja-JP" sz="105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1</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P1</a:t>
                      </a: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策定の目的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（略）</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しかしながら、市町村国保における被保険者の状況として、年齢構成が高く、一人当たりの医療費水準が高いこと、所得水準が相対的に低いことから、所得に占める一人あたり保険料の負担割合が高いこと、また、被保険者数が減少傾向にあることや、市町村規模の違いがあること、保険料収納率の状況などから、財政運営が不安定になるリスクが高いなど、構造的な課題を抱えており、</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公費等による財政支援が拡充されつつも、</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厳しい財政状況が続いている。</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marR="0" lvl="0" indent="-90488" algn="l" defTabSz="914377" rtl="0" eaLnBrk="1" fontAlgn="auto" latinLnBrk="0" hangingPunct="1">
                        <a:lnSpc>
                          <a:spcPct val="100000"/>
                        </a:lnSpc>
                        <a:spcBef>
                          <a:spcPts val="0"/>
                        </a:spcBef>
                        <a:spcAft>
                          <a:spcPts val="0"/>
                        </a:spcAft>
                        <a:buClrTx/>
                        <a:buSzTx/>
                        <a:buFontTx/>
                        <a:buNone/>
                        <a:tabLst/>
                        <a:defRPr/>
                      </a:pPr>
                      <a:r>
                        <a:rPr kumimoji="1" lang="ja-JP" altLang="en-US" sz="900" u="none" kern="1200" dirty="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人口減少、超高齢化が進展する中、市町村単位の国保の仕組みのままでは、</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10</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年後、</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年後の府内市町村の保険料水準に大きな格差が生じることが見込まれる。</a:t>
                      </a:r>
                      <a:endParaRPr kumimoji="1" lang="ja-JP" altLang="ja-JP" sz="900" kern="1200" dirty="0">
                        <a:solidFill>
                          <a:srgbClr val="FF0000"/>
                        </a:solidFill>
                        <a:effectLst/>
                        <a:latin typeface="ＭＳ 明朝" panose="02020609040205080304" pitchFamily="17" charset="-128"/>
                        <a:ea typeface="ＭＳ 明朝" panose="02020609040205080304" pitchFamily="17" charset="-128"/>
                        <a:cs typeface="+mn-cs"/>
                      </a:endParaRP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策定の目的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（略）</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しかしながら、市町村国保における被保険者の状況として、年齢構成が高く、一人当たりの医療費水準が高いこと、所得水準が相対的に低いことから、所得に占める一人あたり保険料の負担割合が高いこと、また、被保険者数が減少傾向にあることや、市町村規模の違いがあること、保険料収納率の状況などから、財政運営が不安定になるリスクが高いなど、構造的な課題を抱えており、厳しい財政状況が続いてい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pPr marL="0" indent="0" algn="l"/>
                      <a:r>
                        <a:rPr kumimoji="1" lang="ja-JP" altLang="en-US" sz="900" strike="noStrike" dirty="0">
                          <a:latin typeface="ＭＳ 明朝" panose="02020609040205080304" pitchFamily="17" charset="-128"/>
                          <a:ea typeface="ＭＳ 明朝" panose="02020609040205080304" pitchFamily="17" charset="-128"/>
                        </a:rPr>
                        <a:t>統一に向けた背景や統一しない場合の影響について補強するため、文面を変更。</a:t>
                      </a:r>
                    </a:p>
                  </a:txBody>
                  <a:tcPr/>
                </a:tc>
                <a:extLst>
                  <a:ext uri="{0D108BD9-81ED-4DB2-BD59-A6C34878D82A}">
                    <a16:rowId xmlns:a16="http://schemas.microsoft.com/office/drawing/2014/main" val="1923620972"/>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2</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P1</a:t>
                      </a: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策定の目的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（略）</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この大阪府国民健康保険運営方針（以下「運営方針」という。）は、「全国に先駆けた保険料完全統一による国保運営」を実施するべく、府と</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43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市町村の国保が「大阪府で一つの国保」として</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一体とな</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り</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、共通認識のもと</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、持続可能な国民健康保険制度を運営できるよう</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基本的な考え方</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を</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共有するための方針として策定するものである。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策定の目的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（略）</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この大阪府国民健康保険運営方針（以下「運営方針」という。）は、「全国に先駆けた保険料完全統一による国保運営」を実施するべく、府と</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43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市町村の国保が「大阪府で一つの国保」として、基本的な考え方</a:t>
                      </a:r>
                      <a:r>
                        <a:rPr kumimoji="1" lang="ja-JP" altLang="ja-JP" sz="900" u="sng" strike="noStrike" kern="1200" baseline="0" dirty="0">
                          <a:solidFill>
                            <a:schemeClr val="dk1"/>
                          </a:solidFill>
                          <a:effectLst/>
                          <a:latin typeface="ＭＳ 明朝" panose="02020609040205080304" pitchFamily="17" charset="-128"/>
                          <a:ea typeface="ＭＳ 明朝" panose="02020609040205080304" pitchFamily="17" charset="-128"/>
                          <a:cs typeface="+mn-cs"/>
                        </a:rPr>
                        <a:t>となる二本柱を運営の基本として、府と市町村の適切な役割分担に基づく三つの施策を推進し、めざす方向性について</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共有するための方針として策定するものである。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市町村の意見を踏まえ、持続可能な国民健康保険制度の構築等が、運営方針の重要な策定目的であることを追記するため、文面を変更。</a:t>
                      </a:r>
                    </a:p>
                  </a:txBody>
                  <a:tcPr/>
                </a:tc>
                <a:extLst>
                  <a:ext uri="{0D108BD9-81ED-4DB2-BD59-A6C34878D82A}">
                    <a16:rowId xmlns:a16="http://schemas.microsoft.com/office/drawing/2014/main" val="16806507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3</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P2</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国民健康保険制度のあるべき姿</a:t>
                      </a: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医療保障制度としての国民健康保険制度は、国民皆保険を支えるナショナル・ミニマムであり、その権限・財源・責任については、国が一元的に担うことが本来の姿である。また、</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国保法</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第４条において、国民健康保険事業の運営が健全に行われるよう、国が各般の措置を講ずる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とともに、保健、医療及び福祉に関する施策を積極的に推進する</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旨規定されてい</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る。</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将来にわたり国民皆保険を堅持していくために、国に対し、</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公費の拡充をはじめ、</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各医療保険制度間での保険料負担率等の格差を是正し、被用者保険を含む医療保険制度の一本化を求めていく上で、制度改革は、安定的かつ持続可能な医療保険制度の構築に向けた通過点であると考える。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国民健康保険制度のあるべき姿</a:t>
                      </a: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医療保障制度としての国民健康保険制度は、国民皆保険を支えるナショナル・ミニマムであり、その権限・財源・責任については、国が一元的に担うことが本来の姿である。また、</a:t>
                      </a:r>
                      <a:r>
                        <a:rPr kumimoji="1" lang="ja-JP" altLang="en-US" sz="900" u="sng" strike="noStrike" kern="1200" dirty="0">
                          <a:solidFill>
                            <a:schemeClr val="tx1"/>
                          </a:solidFill>
                          <a:effectLst/>
                          <a:latin typeface="ＭＳ 明朝" panose="02020609040205080304" pitchFamily="17" charset="-128"/>
                          <a:ea typeface="ＭＳ 明朝" panose="02020609040205080304" pitchFamily="17" charset="-128"/>
                          <a:cs typeface="+mn-cs"/>
                        </a:rPr>
                        <a:t>国民健康保険法</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第４条において、国民健康保険事業の運営が健全に行われるよう、国が各般の措置を講ずる旨規定されてい</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る。</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将来にわたり国民皆保険を堅持していくために、国に対し、各医療保険制度間での保険料負担率等の格差を是正し、被用者保険を含む医療保険制度の一本化を求めていく上で、制度改革は、安定的かつ持続可能な医療保険制度の構築に向けた通過点であると考え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市町村の意見を踏まえ、法の主旨及び国に対する要望すべき事項を追記するため、文面を変更。</a:t>
                      </a:r>
                    </a:p>
                  </a:txBody>
                  <a:tcPr/>
                </a:tc>
                <a:extLst>
                  <a:ext uri="{0D108BD9-81ED-4DB2-BD59-A6C34878D82A}">
                    <a16:rowId xmlns:a16="http://schemas.microsoft.com/office/drawing/2014/main" val="2350966800"/>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2239702"/>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0ED45348-7E67-412B-9E73-531C6877F52A}"/>
              </a:ext>
            </a:extLst>
          </p:cNvPr>
          <p:cNvSpPr>
            <a:spLocks noGrp="1"/>
          </p:cNvSpPr>
          <p:nvPr>
            <p:ph type="sldNum" sz="quarter" idx="12"/>
          </p:nvPr>
        </p:nvSpPr>
        <p:spPr/>
        <p:txBody>
          <a:bodyPr/>
          <a:lstStyle/>
          <a:p>
            <a:fld id="{9248CB4C-1C69-453B-AC2B-12FFFA827F83}" type="slidenum">
              <a:rPr kumimoji="1" lang="ja-JP" altLang="en-US" smtClean="0"/>
              <a:t>1</a:t>
            </a:fld>
            <a:endParaRPr kumimoji="1" lang="ja-JP" altLang="en-US"/>
          </a:p>
        </p:txBody>
      </p:sp>
      <p:sp>
        <p:nvSpPr>
          <p:cNvPr id="2" name="正方形/長方形 1">
            <a:extLst>
              <a:ext uri="{FF2B5EF4-FFF2-40B4-BE49-F238E27FC236}">
                <a16:creationId xmlns:a16="http://schemas.microsoft.com/office/drawing/2014/main" id="{D854C59D-FBCB-454D-90DD-D01DB0079DDA}"/>
              </a:ext>
            </a:extLst>
          </p:cNvPr>
          <p:cNvSpPr/>
          <p:nvPr/>
        </p:nvSpPr>
        <p:spPr>
          <a:xfrm>
            <a:off x="530679" y="1240971"/>
            <a:ext cx="8294914" cy="900763"/>
          </a:xfrm>
          <a:prstGeom prst="rect">
            <a:avLst/>
          </a:prstGeom>
          <a:noFill/>
          <a:ln w="9525">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23039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2379091" y="596087"/>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dirty="0">
                <a:latin typeface="+mn-ea"/>
              </a:rPr>
              <a:t>資料●</a:t>
            </a:r>
            <a:endParaRPr lang="en-US" altLang="ja-JP" sz="900" b="1" dirty="0">
              <a:latin typeface="+mn-ea"/>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2764312724"/>
              </p:ext>
            </p:extLst>
          </p:nvPr>
        </p:nvGraphicFramePr>
        <p:xfrm>
          <a:off x="193039" y="520231"/>
          <a:ext cx="11865600" cy="5882640"/>
        </p:xfrm>
        <a:graphic>
          <a:graphicData uri="http://schemas.openxmlformats.org/drawingml/2006/table">
            <a:tbl>
              <a:tblPr firstRow="1" bandRow="1">
                <a:tableStyleId>{5C22544A-7EE6-4342-B048-85BDC9FD1C3A}</a:tableStyleId>
              </a:tblPr>
              <a:tblGrid>
                <a:gridCol w="288000">
                  <a:extLst>
                    <a:ext uri="{9D8B030D-6E8A-4147-A177-3AD203B41FA5}">
                      <a16:colId xmlns:a16="http://schemas.microsoft.com/office/drawing/2014/main" val="2871986988"/>
                    </a:ext>
                  </a:extLst>
                </a:gridCol>
                <a:gridCol w="586800">
                  <a:extLst>
                    <a:ext uri="{9D8B030D-6E8A-4147-A177-3AD203B41FA5}">
                      <a16:colId xmlns:a16="http://schemas.microsoft.com/office/drawing/2014/main" val="979189463"/>
                    </a:ext>
                  </a:extLst>
                </a:gridCol>
                <a:gridCol w="4791600">
                  <a:extLst>
                    <a:ext uri="{9D8B030D-6E8A-4147-A177-3AD203B41FA5}">
                      <a16:colId xmlns:a16="http://schemas.microsoft.com/office/drawing/2014/main" val="3655228805"/>
                    </a:ext>
                  </a:extLst>
                </a:gridCol>
                <a:gridCol w="4791600">
                  <a:extLst>
                    <a:ext uri="{9D8B030D-6E8A-4147-A177-3AD203B41FA5}">
                      <a16:colId xmlns:a16="http://schemas.microsoft.com/office/drawing/2014/main" val="1925305667"/>
                    </a:ext>
                  </a:extLst>
                </a:gridCol>
                <a:gridCol w="1407600">
                  <a:extLst>
                    <a:ext uri="{9D8B030D-6E8A-4147-A177-3AD203B41FA5}">
                      <a16:colId xmlns:a16="http://schemas.microsoft.com/office/drawing/2014/main" val="1884872765"/>
                    </a:ext>
                  </a:extLst>
                </a:gridCol>
              </a:tblGrid>
              <a:tr h="225214">
                <a:tc>
                  <a:txBody>
                    <a:bodyPr/>
                    <a:lstStyle/>
                    <a:p>
                      <a:pPr algn="ctr"/>
                      <a:r>
                        <a:rPr kumimoji="1" lang="ja-JP" altLang="en-US" sz="1100" dirty="0"/>
                        <a:t>№</a:t>
                      </a:r>
                      <a:endParaRPr kumimoji="1" lang="en-US" altLang="ja-JP" sz="1100" dirty="0"/>
                    </a:p>
                  </a:txBody>
                  <a:tcPr>
                    <a:solidFill>
                      <a:schemeClr val="accent5"/>
                    </a:solidFill>
                  </a:tcPr>
                </a:tc>
                <a:tc>
                  <a:txBody>
                    <a:bodyPr/>
                    <a:lstStyle/>
                    <a:p>
                      <a:pPr algn="ctr"/>
                      <a:r>
                        <a:rPr kumimoji="1" lang="ja-JP" altLang="en-US" sz="1050" dirty="0"/>
                        <a:t>ページ</a:t>
                      </a:r>
                      <a:endParaRPr kumimoji="1" lang="en-US" altLang="ja-JP" sz="105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4</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P2</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基本的な考え方</a:t>
                      </a:r>
                    </a:p>
                    <a:p>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このような仕組みを勘案し、府内のどこに住んでいても、同じ所得・同じ世帯構成であれば同じ保険料額となるよう保険料水準を統一し、</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将来的にわたり府内格差を是正して、</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府内全体で被保険者間の受益と負担の公平化を図る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とともに、保険財政の規模を大きくして、安定した財政運営を図るもの</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とする。また、将来的な医療費の増加は避けられない状況の中、被保険者の負担軽減を図りながら、持続可能な国保運営を実現する。</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二本柱の考え方を前提として、府と市町村の適切な役割分担を図りながら、「保険財政の安定的運営」「事業運営の広域化・効率化」を進めるとともに、大阪府医療費適正化計画との整合を図りつつ、「予防・健康づくり、医療費の適正化」に向けた取組を推進することにより、府内被保険者が安心して医療サービスを受けることができるとともに、人生</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年時代を見据えた健康の保持に資する制度を実現する。</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基本的な考え方</a:t>
                      </a:r>
                    </a:p>
                    <a:p>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ような仕組みを勘案し、府内のどこに住んでいても、同じ所得・同じ世帯構成であれば同じ保険料額となるよう保険料水準を統一し、府内全体で被保険者間の受益と負担の公平化を図ることとする。また、将来的な医療費の増加は避けられない状況の中、</a:t>
                      </a:r>
                      <a:r>
                        <a:rPr kumimoji="1" lang="ja-JP" altLang="ja-JP" sz="900" u="sng" strike="noStrike" kern="1200" dirty="0">
                          <a:solidFill>
                            <a:schemeClr val="dk1"/>
                          </a:solidFill>
                          <a:effectLst/>
                          <a:latin typeface="ＭＳ 明朝" panose="02020609040205080304" pitchFamily="17" charset="-128"/>
                          <a:ea typeface="ＭＳ 明朝" panose="02020609040205080304" pitchFamily="17" charset="-128"/>
                          <a:cs typeface="+mn-cs"/>
                        </a:rPr>
                        <a:t>安心して医療が受けられるよう、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被保険者の負担軽減を図りながら、持続可能な国保運営を実現する。</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の二本柱の考え方を前提として、府と市町村の適切な役割分担を図りながら、「保険財政の安定的運営」「事業運営の広域化・効率化」を進めるとともに、大阪府医療費適正化計画との整合を図りつつ、「予防・健康づくり、医療費の適正化」に向けた取組を推進することにより、府内被保険者が安心して医療サービスを受けることができるとともに、人生</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年時代を見据えた健康の保持に資する制度を実現する。</a:t>
                      </a:r>
                    </a:p>
                  </a:txBody>
                  <a:tcPr/>
                </a:tc>
                <a:tc rowSpan="2">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統一に向けての考え方について補強するため、文面を変更。</a:t>
                      </a:r>
                    </a:p>
                    <a:p>
                      <a:pPr marL="0" indent="0" algn="l"/>
                      <a:r>
                        <a:rPr kumimoji="1" lang="ja-JP" altLang="en-US" sz="900" strike="noStrike" dirty="0">
                          <a:latin typeface="ＭＳ 明朝" panose="02020609040205080304" pitchFamily="17" charset="-128"/>
                          <a:ea typeface="ＭＳ 明朝" panose="02020609040205080304" pitchFamily="17" charset="-128"/>
                        </a:rPr>
                        <a:t>同じ語句が重なるため、文面を変更。</a:t>
                      </a:r>
                    </a:p>
                  </a:txBody>
                  <a:tcPr/>
                </a:tc>
                <a:extLst>
                  <a:ext uri="{0D108BD9-81ED-4DB2-BD59-A6C34878D82A}">
                    <a16:rowId xmlns:a16="http://schemas.microsoft.com/office/drawing/2014/main" val="1518872721"/>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5</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P2</a:t>
                      </a:r>
                    </a:p>
                  </a:txBody>
                  <a:tcPr/>
                </a:tc>
                <a:tc>
                  <a:txBody>
                    <a:bodyPr/>
                    <a:lstStyle/>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txBody>
                  <a:tcPr/>
                </a:tc>
                <a:tc>
                  <a:txBody>
                    <a:bodyPr/>
                    <a:lstStyle/>
                    <a:p>
                      <a:pPr marL="179388" indent="-179388"/>
                      <a:endParaRPr kumimoji="1" lang="en-US" altLang="ja-JP" sz="900" strike="noStrike" dirty="0">
                        <a:latin typeface="ＭＳ 明朝" panose="02020609040205080304" pitchFamily="17" charset="-128"/>
                        <a:ea typeface="ＭＳ 明朝" panose="02020609040205080304" pitchFamily="17" charset="-128"/>
                      </a:endParaRPr>
                    </a:p>
                  </a:txBody>
                  <a:tcPr/>
                </a:tc>
                <a:tc vMerge="1">
                  <a:txBody>
                    <a:bodyPr/>
                    <a:lstStyle/>
                    <a:p>
                      <a:pPr marL="263525" marR="0" lvl="0" indent="-263525" algn="l" defTabSz="914377" rtl="0" eaLnBrk="1" fontAlgn="auto" latinLnBrk="0" hangingPunct="1">
                        <a:lnSpc>
                          <a:spcPct val="100000"/>
                        </a:lnSpc>
                        <a:spcBef>
                          <a:spcPts val="0"/>
                        </a:spcBef>
                        <a:spcAft>
                          <a:spcPts val="0"/>
                        </a:spcAft>
                        <a:buClrTx/>
                        <a:buSzTx/>
                        <a:buFontTx/>
                        <a:buNone/>
                        <a:tabLst/>
                        <a:defRPr/>
                      </a:pPr>
                      <a:endParaRPr kumimoji="1" lang="ja-JP" altLang="en-US" sz="900" strike="noStrike"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2847506554"/>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6</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P4</a:t>
                      </a: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１　医療費の動向と将来の見通し</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（１）府の人口</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総務省人口推計によると、府の総人口は、令和４年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月１日現在で約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878</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万２千人、</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歳以上の高齢者人口は約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243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万２千人となっている。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府の高齢化率（</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歳以上の人口）は、令和４年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月</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日時点では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27.7</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％であり、全国の高齢化率</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29.0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％より</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ポイント低いものの、いわゆる団塊の世代が後期高齢者となる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令和７年（</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2025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歳以上の高齢者が約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242</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万８千人（</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28.5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に、また、高齢者人口がピークとされる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令和</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22</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2040</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265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万３千人（</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34.7</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になると推計されており、今後も高齢化が進行する見込みの下、将来的に医療ニーズのさらなる増加が見込まれる。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また、令和４年の</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70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歳以上人口は、約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197</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万４千人（</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22.5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％）であり、</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令和７年（</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2025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199</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万人（</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23.3</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令和</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22</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2040</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199</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万５千人（</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26.1</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と見込まれる。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　医療費の動向と将来の見通し</a:t>
                      </a:r>
                    </a:p>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（１）府の人口</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総務省人口推計によると、府の総人口は、令和４年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月１日現在で約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878</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万２千人、</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歳以上の高齢者人口は約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243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万２千人となっている。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府の高齢化率（</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歳以上の人口）は、令和４年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月</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日時点では、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27.7</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％と、全国の高齢化率</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29.0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％より</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1.3</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ポイント低いものの、いわゆる団塊の世代が後期高齢者となる令和７年（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2025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年）には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歳以上の高齢者が</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約●万●千人（●％）</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に、また、高齢者人口がピークとされる</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令和●年（●年）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約●万●千人（●％）</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になると推計されており、今後も高齢化が進行する見込みの下、将来的に医療ニーズのさらなる増加が見込まれる。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また、令和４年の</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70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歳以上人口は、約</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197</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万４千人（</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22.5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％）であり、令和７年（</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2025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年）に</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は約●万人（●％）</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令和●年（●年）</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には</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約●万●千人（●％）</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と見込まれる。</a:t>
                      </a:r>
                      <a:endParaRPr kumimoji="1" lang="en-US" altLang="ja-JP" sz="900" strike="noStrike" dirty="0">
                        <a:latin typeface="ＭＳ 明朝" panose="02020609040205080304" pitchFamily="17" charset="-128"/>
                        <a:ea typeface="ＭＳ 明朝" panose="02020609040205080304" pitchFamily="17" charset="-128"/>
                      </a:endParaRPr>
                    </a:p>
                  </a:txBody>
                  <a:tcPr/>
                </a:tc>
                <a:tc>
                  <a:txBody>
                    <a:bodyPr/>
                    <a:lstStyle/>
                    <a:p>
                      <a:pPr marL="0" indent="0"/>
                      <a:r>
                        <a:rPr kumimoji="1" lang="ja-JP" altLang="en-US" sz="900" strike="noStrike" dirty="0">
                          <a:latin typeface="ＭＳ 明朝" panose="02020609040205080304" pitchFamily="17" charset="-128"/>
                          <a:ea typeface="ＭＳ 明朝" panose="02020609040205080304" pitchFamily="17" charset="-128"/>
                        </a:rPr>
                        <a:t>府の人口推計の更新による文面の変更。</a:t>
                      </a:r>
                      <a:endParaRPr kumimoji="1" lang="en-US" altLang="ja-JP" sz="900" strike="noStrike" dirty="0">
                        <a:latin typeface="ＭＳ 明朝" panose="02020609040205080304" pitchFamily="17" charset="-128"/>
                        <a:ea typeface="ＭＳ 明朝" panose="02020609040205080304" pitchFamily="17" charset="-128"/>
                      </a:endParaRPr>
                    </a:p>
                    <a:p>
                      <a:pPr marL="0" indent="0"/>
                      <a:r>
                        <a:rPr kumimoji="1" lang="ja-JP" altLang="en-US" sz="900" strike="noStrike" dirty="0">
                          <a:latin typeface="ＭＳ 明朝" panose="02020609040205080304" pitchFamily="17" charset="-128"/>
                          <a:ea typeface="ＭＳ 明朝" panose="02020609040205080304" pitchFamily="17" charset="-128"/>
                        </a:rPr>
                        <a:t>合わせて図１を更新のうえ変更。</a:t>
                      </a:r>
                    </a:p>
                  </a:txBody>
                  <a:tcPr/>
                </a:tc>
                <a:extLst>
                  <a:ext uri="{0D108BD9-81ED-4DB2-BD59-A6C34878D82A}">
                    <a16:rowId xmlns:a16="http://schemas.microsoft.com/office/drawing/2014/main" val="3517720013"/>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304787"/>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63DCCD8D-DBF6-41CA-8395-76080784AD7C}"/>
              </a:ext>
            </a:extLst>
          </p:cNvPr>
          <p:cNvSpPr>
            <a:spLocks noGrp="1"/>
          </p:cNvSpPr>
          <p:nvPr>
            <p:ph type="sldNum" sz="quarter" idx="12"/>
          </p:nvPr>
        </p:nvSpPr>
        <p:spPr/>
        <p:txBody>
          <a:bodyPr/>
          <a:lstStyle/>
          <a:p>
            <a:fld id="{9248CB4C-1C69-453B-AC2B-12FFFA827F83}" type="slidenum">
              <a:rPr kumimoji="1" lang="ja-JP" altLang="en-US" smtClean="0"/>
              <a:t>2</a:t>
            </a:fld>
            <a:endParaRPr kumimoji="1" lang="ja-JP" altLang="en-US"/>
          </a:p>
        </p:txBody>
      </p:sp>
      <p:pic>
        <p:nvPicPr>
          <p:cNvPr id="4" name="図 3">
            <a:extLst>
              <a:ext uri="{FF2B5EF4-FFF2-40B4-BE49-F238E27FC236}">
                <a16:creationId xmlns:a16="http://schemas.microsoft.com/office/drawing/2014/main" id="{6A1FC2CD-8F73-4A2C-A2C7-FF602D97F8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8166" y="2587576"/>
            <a:ext cx="3448938" cy="1879671"/>
          </a:xfrm>
          <a:prstGeom prst="rect">
            <a:avLst/>
          </a:prstGeom>
        </p:spPr>
      </p:pic>
      <p:pic>
        <p:nvPicPr>
          <p:cNvPr id="7" name="図 6">
            <a:extLst>
              <a:ext uri="{FF2B5EF4-FFF2-40B4-BE49-F238E27FC236}">
                <a16:creationId xmlns:a16="http://schemas.microsoft.com/office/drawing/2014/main" id="{E2669946-A7FA-4D65-87C4-80B79DE22B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8865" y="2544526"/>
            <a:ext cx="3527928" cy="1922721"/>
          </a:xfrm>
          <a:prstGeom prst="rect">
            <a:avLst/>
          </a:prstGeom>
        </p:spPr>
      </p:pic>
    </p:spTree>
    <p:extLst>
      <p:ext uri="{BB962C8B-B14F-4D97-AF65-F5344CB8AC3E}">
        <p14:creationId xmlns:p14="http://schemas.microsoft.com/office/powerpoint/2010/main" val="61487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2379091" y="596087"/>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dirty="0">
                <a:latin typeface="+mn-ea"/>
              </a:rPr>
              <a:t>資料●</a:t>
            </a:r>
            <a:endParaRPr lang="en-US" altLang="ja-JP" sz="900" b="1" dirty="0">
              <a:latin typeface="+mn-ea"/>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3662601061"/>
              </p:ext>
            </p:extLst>
          </p:nvPr>
        </p:nvGraphicFramePr>
        <p:xfrm>
          <a:off x="193039" y="520231"/>
          <a:ext cx="11865600" cy="6065520"/>
        </p:xfrm>
        <a:graphic>
          <a:graphicData uri="http://schemas.openxmlformats.org/drawingml/2006/table">
            <a:tbl>
              <a:tblPr firstRow="1" bandRow="1">
                <a:tableStyleId>{5C22544A-7EE6-4342-B048-85BDC9FD1C3A}</a:tableStyleId>
              </a:tblPr>
              <a:tblGrid>
                <a:gridCol w="288000">
                  <a:extLst>
                    <a:ext uri="{9D8B030D-6E8A-4147-A177-3AD203B41FA5}">
                      <a16:colId xmlns:a16="http://schemas.microsoft.com/office/drawing/2014/main" val="712709293"/>
                    </a:ext>
                  </a:extLst>
                </a:gridCol>
                <a:gridCol w="586800">
                  <a:extLst>
                    <a:ext uri="{9D8B030D-6E8A-4147-A177-3AD203B41FA5}">
                      <a16:colId xmlns:a16="http://schemas.microsoft.com/office/drawing/2014/main" val="979189463"/>
                    </a:ext>
                  </a:extLst>
                </a:gridCol>
                <a:gridCol w="4791600">
                  <a:extLst>
                    <a:ext uri="{9D8B030D-6E8A-4147-A177-3AD203B41FA5}">
                      <a16:colId xmlns:a16="http://schemas.microsoft.com/office/drawing/2014/main" val="3655228805"/>
                    </a:ext>
                  </a:extLst>
                </a:gridCol>
                <a:gridCol w="4791600">
                  <a:extLst>
                    <a:ext uri="{9D8B030D-6E8A-4147-A177-3AD203B41FA5}">
                      <a16:colId xmlns:a16="http://schemas.microsoft.com/office/drawing/2014/main" val="1925305667"/>
                    </a:ext>
                  </a:extLst>
                </a:gridCol>
                <a:gridCol w="1407600">
                  <a:extLst>
                    <a:ext uri="{9D8B030D-6E8A-4147-A177-3AD203B41FA5}">
                      <a16:colId xmlns:a16="http://schemas.microsoft.com/office/drawing/2014/main" val="1884872765"/>
                    </a:ext>
                  </a:extLst>
                </a:gridCol>
              </a:tblGrid>
              <a:tr h="225214">
                <a:tc>
                  <a:txBody>
                    <a:bodyPr/>
                    <a:lstStyle/>
                    <a:p>
                      <a:pPr algn="ctr"/>
                      <a:r>
                        <a:rPr kumimoji="1" lang="ja-JP" altLang="en-US" sz="1100" dirty="0"/>
                        <a:t>№</a:t>
                      </a:r>
                      <a:endParaRPr kumimoji="1" lang="en-US" altLang="ja-JP" sz="1100" dirty="0"/>
                    </a:p>
                  </a:txBody>
                  <a:tcPr>
                    <a:solidFill>
                      <a:schemeClr val="accent5"/>
                    </a:solidFill>
                  </a:tcPr>
                </a:tc>
                <a:tc>
                  <a:txBody>
                    <a:bodyPr/>
                    <a:lstStyle/>
                    <a:p>
                      <a:pPr algn="ctr"/>
                      <a:r>
                        <a:rPr kumimoji="1" lang="ja-JP" altLang="en-US" sz="1050" dirty="0"/>
                        <a:t>ページ</a:t>
                      </a:r>
                      <a:endParaRPr kumimoji="1" lang="en-US" altLang="ja-JP" sz="105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7</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P6</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（３）医療費の動向</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図３のとおり、令和３年度の府内市町村国保における医療費総額は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7,302</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億８千万円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で、前年度と比較して</a:t>
                      </a:r>
                      <a:r>
                        <a:rPr kumimoji="1" lang="ja-JP" altLang="ja-JP" sz="900"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208</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億２千万円（</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2.9</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の</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増加</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となった。</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179388" indent="-179388"/>
                      <a:r>
                        <a:rPr kumimoji="1" lang="ja-JP" altLang="en-US" sz="900" kern="120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a:solidFill>
                            <a:schemeClr val="dk1"/>
                          </a:solidFill>
                          <a:effectLst/>
                          <a:latin typeface="ＭＳ 明朝" panose="02020609040205080304" pitchFamily="17" charset="-128"/>
                          <a:ea typeface="ＭＳ 明朝" panose="02020609040205080304" pitchFamily="17" charset="-128"/>
                          <a:cs typeface="+mn-cs"/>
                        </a:rPr>
                        <a:t>また</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、一人当たり医療費は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39</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万４千円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で、前年度に比べ</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約１万９千円（</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5.1</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％）増加</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した（図６－１）。</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年齢階級別にみると、令和３年度は、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歳未満が</a:t>
                      </a:r>
                      <a:r>
                        <a:rPr kumimoji="1" lang="ja-JP" altLang="ja-JP" sz="900" kern="1200" dirty="0">
                          <a:solidFill>
                            <a:schemeClr val="tx1"/>
                          </a:solidFill>
                          <a:effectLst/>
                          <a:latin typeface="ＭＳ 明朝" panose="02020609040205080304" pitchFamily="17" charset="-128"/>
                          <a:ea typeface="ＭＳ 明朝" panose="02020609040205080304" pitchFamily="17" charset="-128"/>
                          <a:cs typeface="+mn-cs"/>
                        </a:rPr>
                        <a:t>およそ</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2,935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億３千万円（</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40.2</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歳以上が約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4,367</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億５千万円（</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59.8</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となっている（表４、図４）。また、図５のとおり、</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歳以上の医療費は、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医療費総額（図３）の傾向と同様に、令和３年度は令和２年度に比べ増加したものの、令和元年度と比較すると減少しており、全体の傾向としては平成</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28</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年度以降、減少が続いている。</a:t>
                      </a:r>
                      <a:endParaRPr kumimoji="1" lang="ja-JP" altLang="ja-JP" sz="900" kern="1200" dirty="0">
                        <a:solidFill>
                          <a:srgbClr val="FF0000"/>
                        </a:solidFill>
                        <a:effectLst/>
                        <a:latin typeface="ＭＳ 明朝" panose="02020609040205080304" pitchFamily="17" charset="-128"/>
                        <a:ea typeface="ＭＳ 明朝" panose="02020609040205080304" pitchFamily="17" charset="-128"/>
                        <a:cs typeface="+mn-cs"/>
                      </a:endParaRP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５歳ごとの年齢階級別では、一人当たり医療費が最も低いのは</a:t>
                      </a:r>
                      <a:r>
                        <a:rPr kumimoji="1" lang="en-US" altLang="ja-JP" sz="900" u="none" kern="1200" dirty="0">
                          <a:solidFill>
                            <a:schemeClr val="tx1"/>
                          </a:solidFill>
                          <a:effectLst/>
                          <a:latin typeface="ＭＳ 明朝" panose="02020609040205080304" pitchFamily="17" charset="-128"/>
                          <a:ea typeface="ＭＳ 明朝" panose="02020609040205080304" pitchFamily="17" charset="-128"/>
                          <a:cs typeface="+mn-cs"/>
                        </a:rPr>
                        <a:t>20</a:t>
                      </a:r>
                      <a:r>
                        <a:rPr kumimoji="1" lang="ja-JP" altLang="ja-JP" sz="900" u="none" kern="1200" dirty="0">
                          <a:solidFill>
                            <a:schemeClr val="tx1"/>
                          </a:solidFill>
                          <a:effectLst/>
                          <a:latin typeface="ＭＳ 明朝" panose="02020609040205080304" pitchFamily="17" charset="-128"/>
                          <a:ea typeface="ＭＳ 明朝" panose="02020609040205080304" pitchFamily="17" charset="-128"/>
                          <a:cs typeface="+mn-cs"/>
                        </a:rPr>
                        <a:t>～</a:t>
                      </a:r>
                      <a:r>
                        <a:rPr kumimoji="1" lang="en-US" altLang="ja-JP" sz="900" u="none" kern="1200" dirty="0">
                          <a:solidFill>
                            <a:schemeClr val="tx1"/>
                          </a:solidFill>
                          <a:effectLst/>
                          <a:latin typeface="ＭＳ 明朝" panose="02020609040205080304" pitchFamily="17" charset="-128"/>
                          <a:ea typeface="ＭＳ 明朝" panose="02020609040205080304" pitchFamily="17" charset="-128"/>
                          <a:cs typeface="+mn-cs"/>
                        </a:rPr>
                        <a:t>24</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歳</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103,569</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、最も高いのは</a:t>
                      </a:r>
                      <a:r>
                        <a:rPr kumimoji="1" lang="en-US" altLang="ja-JP" sz="900" u="none" kern="1200" dirty="0">
                          <a:solidFill>
                            <a:schemeClr val="tx1"/>
                          </a:solidFill>
                          <a:effectLst/>
                          <a:latin typeface="ＭＳ 明朝" panose="02020609040205080304" pitchFamily="17" charset="-128"/>
                          <a:ea typeface="ＭＳ 明朝" panose="02020609040205080304" pitchFamily="17" charset="-128"/>
                          <a:cs typeface="+mn-cs"/>
                        </a:rPr>
                        <a:t>70</a:t>
                      </a:r>
                      <a:r>
                        <a:rPr kumimoji="1" lang="ja-JP" altLang="ja-JP" sz="900" u="none" kern="1200" dirty="0">
                          <a:solidFill>
                            <a:schemeClr val="tx1"/>
                          </a:solidFill>
                          <a:effectLst/>
                          <a:latin typeface="ＭＳ 明朝" panose="02020609040205080304" pitchFamily="17" charset="-128"/>
                          <a:ea typeface="ＭＳ 明朝" panose="02020609040205080304" pitchFamily="17" charset="-128"/>
                          <a:cs typeface="+mn-cs"/>
                        </a:rPr>
                        <a:t>～</a:t>
                      </a:r>
                      <a:r>
                        <a:rPr kumimoji="1" lang="en-US" altLang="ja-JP" sz="900" u="none" kern="1200" dirty="0">
                          <a:solidFill>
                            <a:schemeClr val="tx1"/>
                          </a:solidFill>
                          <a:effectLst/>
                          <a:latin typeface="ＭＳ 明朝" panose="02020609040205080304" pitchFamily="17" charset="-128"/>
                          <a:ea typeface="ＭＳ 明朝" panose="02020609040205080304" pitchFamily="17" charset="-128"/>
                          <a:cs typeface="+mn-cs"/>
                        </a:rPr>
                        <a:t>74</a:t>
                      </a:r>
                      <a:r>
                        <a:rPr kumimoji="1" lang="ja-JP" altLang="ja-JP" sz="900" u="none" kern="1200" dirty="0">
                          <a:solidFill>
                            <a:schemeClr val="tx1"/>
                          </a:solidFill>
                          <a:effectLst/>
                          <a:latin typeface="ＭＳ 明朝" panose="02020609040205080304" pitchFamily="17" charset="-128"/>
                          <a:ea typeface="ＭＳ 明朝" panose="02020609040205080304" pitchFamily="17" charset="-128"/>
                          <a:cs typeface="+mn-cs"/>
                        </a:rPr>
                        <a:t>歳</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626,985</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となっており、</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約</a:t>
                      </a:r>
                      <a:r>
                        <a:rPr kumimoji="1" lang="en-US" altLang="ja-JP" sz="900" u="sng" kern="1200" dirty="0">
                          <a:solidFill>
                            <a:srgbClr val="FF0000"/>
                          </a:solidFill>
                          <a:effectLst/>
                          <a:latin typeface="ＭＳ 明朝" panose="02020609040205080304" pitchFamily="17" charset="-128"/>
                          <a:ea typeface="ＭＳ 明朝" panose="02020609040205080304" pitchFamily="17" charset="-128"/>
                          <a:cs typeface="+mn-cs"/>
                        </a:rPr>
                        <a:t>6.1</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倍</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の格差が生じている（図６－２）。</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（３）医療費の動向</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図３のとおり、令和３年度の府内市町村国保における医療費総額は</a:t>
                      </a:r>
                      <a:r>
                        <a:rPr kumimoji="1" lang="ja-JP" altLang="ja-JP" sz="900" u="sng" kern="1200" dirty="0">
                          <a:solidFill>
                            <a:schemeClr val="tx1"/>
                          </a:solidFill>
                          <a:effectLst/>
                          <a:latin typeface="ＭＳ 明朝" panose="02020609040205080304" pitchFamily="17" charset="-128"/>
                          <a:ea typeface="ＭＳ 明朝" panose="02020609040205080304" pitchFamily="17" charset="-128"/>
                          <a:cs typeface="+mn-cs"/>
                        </a:rPr>
                        <a:t>約●億●千万円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で、前年度と比較して、</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約●億●千万円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の</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となった。また、一人当たり医療費は</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約●万●千円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で、前年度に比べ</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約●千円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した（図６－１）。</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年齢階級別にみると、令和３年度は、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歳未満がおよそ</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●億●千万円（●％）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歳以上が</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約●億●千万円（●％）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となっている（表４、図４）。</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また、図５のとおり、</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65</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歳以上の医療費は、平成</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27</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年度までは上昇していたが、平成</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28</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年度からは被保険者数の推移と同様に減少に転じている。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５歳ごとの年齢階級別では、一人当たり医療費が最も低いのは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24</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歳で</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、最も高いのは</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70</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rPr>
                        <a:t>74</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歳で</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●円</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となっており、</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約●倍</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の格差が生じている（図６－２）。</a:t>
                      </a:r>
                      <a:endParaRPr kumimoji="1" lang="en-US" altLang="ja-JP" sz="900" strike="noStrike" dirty="0">
                        <a:latin typeface="ＭＳ 明朝" panose="02020609040205080304" pitchFamily="17" charset="-128"/>
                        <a:ea typeface="ＭＳ 明朝" panose="02020609040205080304" pitchFamily="17" charset="-128"/>
                      </a:endParaRPr>
                    </a:p>
                  </a:txBody>
                  <a:tcPr/>
                </a:tc>
                <a:tc>
                  <a:txBody>
                    <a:bodyPr/>
                    <a:lstStyle/>
                    <a:p>
                      <a:pPr marL="0" indent="0"/>
                      <a:r>
                        <a:rPr kumimoji="1" lang="ja-JP" altLang="en-US" sz="900" strike="noStrike" dirty="0">
                          <a:latin typeface="ＭＳ 明朝" panose="02020609040205080304" pitchFamily="17" charset="-128"/>
                          <a:ea typeface="ＭＳ 明朝" panose="02020609040205080304" pitchFamily="17" charset="-128"/>
                        </a:rPr>
                        <a:t>医療費総額等の更新による文面の変更。</a:t>
                      </a:r>
                      <a:endParaRPr kumimoji="1" lang="en-US" altLang="ja-JP" sz="900" strike="noStrike" dirty="0">
                        <a:latin typeface="ＭＳ 明朝" panose="02020609040205080304" pitchFamily="17" charset="-128"/>
                        <a:ea typeface="ＭＳ 明朝" panose="02020609040205080304" pitchFamily="17" charset="-128"/>
                      </a:endParaRPr>
                    </a:p>
                    <a:p>
                      <a:pPr marL="0" indent="0"/>
                      <a:r>
                        <a:rPr kumimoji="1" lang="ja-JP" altLang="en-US" sz="900" strike="noStrike" dirty="0">
                          <a:latin typeface="ＭＳ 明朝" panose="02020609040205080304" pitchFamily="17" charset="-128"/>
                          <a:ea typeface="ＭＳ 明朝" panose="02020609040205080304" pitchFamily="17" charset="-128"/>
                        </a:rPr>
                        <a:t>数値の更新を踏まえ図３、図４、図５、図６－１、図６－２及び表４を更新のうえ変更。</a:t>
                      </a:r>
                    </a:p>
                  </a:txBody>
                  <a:tcPr/>
                </a:tc>
                <a:extLst>
                  <a:ext uri="{0D108BD9-81ED-4DB2-BD59-A6C34878D82A}">
                    <a16:rowId xmlns:a16="http://schemas.microsoft.com/office/drawing/2014/main" val="3791342818"/>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8</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P10</a:t>
                      </a: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（４）将来の国民健康保険財政の見通し</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（４）将来の国民健康保険財政の見通し</a:t>
                      </a: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txBody>
                  <a:tcPr/>
                </a:tc>
                <a:tc>
                  <a:txBody>
                    <a:bodyPr/>
                    <a:lstStyle/>
                    <a:p>
                      <a:pPr marL="0" indent="0"/>
                      <a:r>
                        <a:rPr kumimoji="1" lang="ja-JP" altLang="en-US" sz="900" strike="noStrike" dirty="0">
                          <a:latin typeface="ＭＳ 明朝" panose="02020609040205080304" pitchFamily="17" charset="-128"/>
                          <a:ea typeface="ＭＳ 明朝" panose="02020609040205080304" pitchFamily="17" charset="-128"/>
                        </a:rPr>
                        <a:t>医療費総額及び一人当たりの医療費の更新による変更。</a:t>
                      </a:r>
                      <a:endParaRPr kumimoji="1" lang="en-US" altLang="ja-JP" sz="900" strike="noStrike"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723086458"/>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304787"/>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63DCCD8D-DBF6-41CA-8395-76080784AD7C}"/>
              </a:ext>
            </a:extLst>
          </p:cNvPr>
          <p:cNvSpPr>
            <a:spLocks noGrp="1"/>
          </p:cNvSpPr>
          <p:nvPr>
            <p:ph type="sldNum" sz="quarter" idx="12"/>
          </p:nvPr>
        </p:nvSpPr>
        <p:spPr/>
        <p:txBody>
          <a:bodyPr/>
          <a:lstStyle/>
          <a:p>
            <a:fld id="{9248CB4C-1C69-453B-AC2B-12FFFA827F83}" type="slidenum">
              <a:rPr kumimoji="1" lang="ja-JP" altLang="en-US" smtClean="0"/>
              <a:t>3</a:t>
            </a:fld>
            <a:endParaRPr kumimoji="1" lang="ja-JP" altLang="en-US"/>
          </a:p>
        </p:txBody>
      </p:sp>
      <p:grpSp>
        <p:nvGrpSpPr>
          <p:cNvPr id="7" name="グループ化 6">
            <a:extLst>
              <a:ext uri="{FF2B5EF4-FFF2-40B4-BE49-F238E27FC236}">
                <a16:creationId xmlns:a16="http://schemas.microsoft.com/office/drawing/2014/main" id="{39FC381A-7767-4D41-9CD3-9E8FC4447B0A}"/>
              </a:ext>
            </a:extLst>
          </p:cNvPr>
          <p:cNvGrpSpPr/>
          <p:nvPr/>
        </p:nvGrpSpPr>
        <p:grpSpPr>
          <a:xfrm>
            <a:off x="1410554" y="3059503"/>
            <a:ext cx="3824622" cy="3060745"/>
            <a:chOff x="1073950" y="13379155"/>
            <a:chExt cx="3824622" cy="3060745"/>
          </a:xfrm>
        </p:grpSpPr>
        <p:pic>
          <p:nvPicPr>
            <p:cNvPr id="8" name="図 7">
              <a:extLst>
                <a:ext uri="{FF2B5EF4-FFF2-40B4-BE49-F238E27FC236}">
                  <a16:creationId xmlns:a16="http://schemas.microsoft.com/office/drawing/2014/main" id="{10DE4E80-3B2D-4BC0-81B7-7A6BD2CA9A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950" y="13379155"/>
              <a:ext cx="3824622" cy="860912"/>
            </a:xfrm>
            <a:prstGeom prst="rect">
              <a:avLst/>
            </a:prstGeom>
          </p:spPr>
        </p:pic>
        <p:pic>
          <p:nvPicPr>
            <p:cNvPr id="10" name="図 9">
              <a:extLst>
                <a:ext uri="{FF2B5EF4-FFF2-40B4-BE49-F238E27FC236}">
                  <a16:creationId xmlns:a16="http://schemas.microsoft.com/office/drawing/2014/main" id="{A164D20A-69E7-4AD4-BBEF-55F19B9559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3950" y="14240247"/>
              <a:ext cx="3824622" cy="2199653"/>
            </a:xfrm>
            <a:prstGeom prst="rect">
              <a:avLst/>
            </a:prstGeom>
          </p:spPr>
        </p:pic>
      </p:grpSp>
      <p:grpSp>
        <p:nvGrpSpPr>
          <p:cNvPr id="11" name="グループ化 10">
            <a:extLst>
              <a:ext uri="{FF2B5EF4-FFF2-40B4-BE49-F238E27FC236}">
                <a16:creationId xmlns:a16="http://schemas.microsoft.com/office/drawing/2014/main" id="{8D7C7F63-927F-4DD8-996E-2593B39504AD}"/>
              </a:ext>
            </a:extLst>
          </p:cNvPr>
          <p:cNvGrpSpPr/>
          <p:nvPr/>
        </p:nvGrpSpPr>
        <p:grpSpPr>
          <a:xfrm>
            <a:off x="6484973" y="3032742"/>
            <a:ext cx="2928449" cy="3466029"/>
            <a:chOff x="5414376" y="13370991"/>
            <a:chExt cx="3334746" cy="3912318"/>
          </a:xfrm>
        </p:grpSpPr>
        <p:pic>
          <p:nvPicPr>
            <p:cNvPr id="12" name="図 11">
              <a:extLst>
                <a:ext uri="{FF2B5EF4-FFF2-40B4-BE49-F238E27FC236}">
                  <a16:creationId xmlns:a16="http://schemas.microsoft.com/office/drawing/2014/main" id="{054813A1-A202-4A99-BB83-70447A0C10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4376" y="13370991"/>
              <a:ext cx="3296492" cy="1498959"/>
            </a:xfrm>
            <a:prstGeom prst="rect">
              <a:avLst/>
            </a:prstGeom>
          </p:spPr>
        </p:pic>
        <p:pic>
          <p:nvPicPr>
            <p:cNvPr id="14" name="図 13">
              <a:extLst>
                <a:ext uri="{FF2B5EF4-FFF2-40B4-BE49-F238E27FC236}">
                  <a16:creationId xmlns:a16="http://schemas.microsoft.com/office/drawing/2014/main" id="{E9325BC5-3167-4EF4-A93E-4620848234D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14376" y="14869950"/>
              <a:ext cx="3334746" cy="2413359"/>
            </a:xfrm>
            <a:prstGeom prst="rect">
              <a:avLst/>
            </a:prstGeom>
          </p:spPr>
        </p:pic>
      </p:grpSp>
    </p:spTree>
    <p:extLst>
      <p:ext uri="{BB962C8B-B14F-4D97-AF65-F5344CB8AC3E}">
        <p14:creationId xmlns:p14="http://schemas.microsoft.com/office/powerpoint/2010/main" val="2725714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2379091" y="596087"/>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dirty="0">
                <a:latin typeface="+mn-ea"/>
              </a:rPr>
              <a:t>資料●</a:t>
            </a:r>
            <a:endParaRPr lang="en-US" altLang="ja-JP" sz="900" b="1" dirty="0">
              <a:latin typeface="+mn-ea"/>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1088946709"/>
              </p:ext>
            </p:extLst>
          </p:nvPr>
        </p:nvGraphicFramePr>
        <p:xfrm>
          <a:off x="160383" y="520231"/>
          <a:ext cx="11976011" cy="521920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396817542"/>
                    </a:ext>
                  </a:extLst>
                </a:gridCol>
                <a:gridCol w="568285">
                  <a:extLst>
                    <a:ext uri="{9D8B030D-6E8A-4147-A177-3AD203B41FA5}">
                      <a16:colId xmlns:a16="http://schemas.microsoft.com/office/drawing/2014/main" val="979189463"/>
                    </a:ext>
                  </a:extLst>
                </a:gridCol>
                <a:gridCol w="4255427">
                  <a:extLst>
                    <a:ext uri="{9D8B030D-6E8A-4147-A177-3AD203B41FA5}">
                      <a16:colId xmlns:a16="http://schemas.microsoft.com/office/drawing/2014/main" val="3655228805"/>
                    </a:ext>
                  </a:extLst>
                </a:gridCol>
                <a:gridCol w="4256910">
                  <a:extLst>
                    <a:ext uri="{9D8B030D-6E8A-4147-A177-3AD203B41FA5}">
                      <a16:colId xmlns:a16="http://schemas.microsoft.com/office/drawing/2014/main" val="1925305667"/>
                    </a:ext>
                  </a:extLst>
                </a:gridCol>
                <a:gridCol w="2571389">
                  <a:extLst>
                    <a:ext uri="{9D8B030D-6E8A-4147-A177-3AD203B41FA5}">
                      <a16:colId xmlns:a16="http://schemas.microsoft.com/office/drawing/2014/main" val="1884872765"/>
                    </a:ext>
                  </a:extLst>
                </a:gridCol>
              </a:tblGrid>
              <a:tr h="225214">
                <a:tc>
                  <a:txBody>
                    <a:bodyPr/>
                    <a:lstStyle/>
                    <a:p>
                      <a:pPr algn="ctr"/>
                      <a:r>
                        <a:rPr kumimoji="1" lang="ja-JP" altLang="en-US" sz="1100" dirty="0"/>
                        <a:t>№</a:t>
                      </a:r>
                      <a:endParaRPr kumimoji="1" lang="en-US" altLang="ja-JP" sz="1100" dirty="0"/>
                    </a:p>
                  </a:txBody>
                  <a:tcPr>
                    <a:solidFill>
                      <a:schemeClr val="accent5"/>
                    </a:solidFill>
                  </a:tcPr>
                </a:tc>
                <a:tc>
                  <a:txBody>
                    <a:bodyPr/>
                    <a:lstStyle/>
                    <a:p>
                      <a:pPr algn="ctr"/>
                      <a:r>
                        <a:rPr kumimoji="1" lang="ja-JP" altLang="en-US" sz="1000" dirty="0"/>
                        <a:t>ページ</a:t>
                      </a:r>
                      <a:endParaRPr kumimoji="1" lang="en-US" altLang="ja-JP" sz="100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9</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P22</a:t>
                      </a:r>
                    </a:p>
                    <a:p>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ja-JP" altLang="ja-JP" sz="900" b="1" i="0" u="none" baseline="0" dirty="0">
                          <a:effectLst/>
                          <a:latin typeface="ＭＳ ゴシック" panose="020B0609070205080204" pitchFamily="49" charset="-128"/>
                          <a:ea typeface="ＭＳ ゴシック" panose="020B0609070205080204" pitchFamily="49" charset="-128"/>
                          <a:cs typeface="+mn-cs"/>
                        </a:rPr>
                        <a:t>図</a:t>
                      </a:r>
                      <a:r>
                        <a:rPr lang="en-US" altLang="ja-JP" sz="900" b="1" i="0" u="none" baseline="0" dirty="0">
                          <a:effectLst/>
                          <a:latin typeface="ＭＳ ゴシック" panose="020B0609070205080204" pitchFamily="49" charset="-128"/>
                          <a:ea typeface="ＭＳ ゴシック" panose="020B0609070205080204" pitchFamily="49" charset="-128"/>
                          <a:cs typeface="+mn-cs"/>
                        </a:rPr>
                        <a:t>11 </a:t>
                      </a:r>
                      <a:r>
                        <a:rPr lang="ja-JP" altLang="ja-JP" sz="900" b="1" i="0" u="none" baseline="0" dirty="0">
                          <a:effectLst/>
                          <a:latin typeface="ＭＳ ゴシック" panose="020B0609070205080204" pitchFamily="49" charset="-128"/>
                          <a:ea typeface="ＭＳ ゴシック" panose="020B0609070205080204" pitchFamily="49" charset="-128"/>
                          <a:cs typeface="+mn-cs"/>
                        </a:rPr>
                        <a:t>市町村国保の収納率の推移（全被保険者　現年分）</a:t>
                      </a:r>
                      <a:endParaRPr lang="ja-JP" altLang="ja-JP" sz="900" b="1" u="none" dirty="0">
                        <a:effectLst/>
                        <a:latin typeface="ＭＳ ゴシック" panose="020B0609070205080204" pitchFamily="49" charset="-128"/>
                        <a:ea typeface="ＭＳ ゴシック" panose="020B0609070205080204" pitchFamily="49"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dirty="0">
                          <a:latin typeface="ＭＳ ゴシック" panose="020B0609070205080204" pitchFamily="49" charset="-128"/>
                          <a:ea typeface="ＭＳ ゴシック" panose="020B0609070205080204" pitchFamily="49" charset="-128"/>
                        </a:rPr>
                        <a:t>出典：厚生労働省　令和３年度国民健康保険（市町村</a:t>
                      </a:r>
                      <a:r>
                        <a:rPr lang="ja-JP" altLang="en-US" sz="900" u="sng" baseline="0" dirty="0">
                          <a:solidFill>
                            <a:srgbClr val="FF0000"/>
                          </a:solidFill>
                          <a:latin typeface="ＭＳ ゴシック" panose="020B0609070205080204" pitchFamily="49" charset="-128"/>
                          <a:ea typeface="ＭＳ ゴシック" panose="020B0609070205080204" pitchFamily="49" charset="-128"/>
                        </a:rPr>
                        <a:t>国保</a:t>
                      </a:r>
                      <a:r>
                        <a:rPr lang="ja-JP" altLang="en-US" sz="900" dirty="0">
                          <a:latin typeface="ＭＳ ゴシック" panose="020B0609070205080204" pitchFamily="49" charset="-128"/>
                          <a:ea typeface="ＭＳ ゴシック" panose="020B0609070205080204" pitchFamily="49" charset="-128"/>
                        </a:rPr>
                        <a:t>）の財政状況について</a:t>
                      </a:r>
                      <a:endParaRPr lang="en-US" altLang="ja-JP" sz="900" dirty="0">
                        <a:latin typeface="ＭＳ ゴシック" panose="020B0609070205080204" pitchFamily="49" charset="-128"/>
                        <a:ea typeface="ＭＳ ゴシック" panose="020B0609070205080204" pitchFamily="49"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lang="en-US" altLang="ja-JP" sz="900" dirty="0">
                        <a:latin typeface="ＭＳ ゴシック" panose="020B0609070205080204" pitchFamily="49" charset="-128"/>
                        <a:ea typeface="ＭＳ ゴシック" panose="020B0609070205080204" pitchFamily="49"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b="1" dirty="0">
                          <a:latin typeface="ＭＳ ゴシック" panose="020B0609070205080204" pitchFamily="49" charset="-128"/>
                          <a:ea typeface="ＭＳ ゴシック" panose="020B0609070205080204" pitchFamily="49" charset="-128"/>
                        </a:rPr>
                        <a:t>図</a:t>
                      </a:r>
                      <a:r>
                        <a:rPr lang="en-US" altLang="ja-JP" sz="900" b="1" dirty="0">
                          <a:latin typeface="ＭＳ ゴシック" panose="020B0609070205080204" pitchFamily="49" charset="-128"/>
                          <a:ea typeface="ＭＳ ゴシック" panose="020B0609070205080204" pitchFamily="49" charset="-128"/>
                        </a:rPr>
                        <a:t>12 </a:t>
                      </a:r>
                      <a:r>
                        <a:rPr lang="ja-JP" altLang="en-US" sz="900" b="1" dirty="0">
                          <a:latin typeface="ＭＳ ゴシック" panose="020B0609070205080204" pitchFamily="49" charset="-128"/>
                          <a:ea typeface="ＭＳ ゴシック" panose="020B0609070205080204" pitchFamily="49" charset="-128"/>
                        </a:rPr>
                        <a:t>市町村国保の滞納世帯の割合の推移</a:t>
                      </a:r>
                      <a:endParaRPr lang="en-US" altLang="ja-JP" sz="900" b="1" dirty="0">
                        <a:latin typeface="ＭＳ ゴシック" panose="020B0609070205080204" pitchFamily="49" charset="-128"/>
                        <a:ea typeface="ＭＳ ゴシック" panose="020B0609070205080204" pitchFamily="49"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dirty="0">
                          <a:latin typeface="ＭＳ ゴシック" panose="020B0609070205080204" pitchFamily="49" charset="-128"/>
                          <a:ea typeface="ＭＳ ゴシック" panose="020B0609070205080204" pitchFamily="49" charset="-128"/>
                        </a:rPr>
                        <a:t>出典：厚生労働省　令和３年度国民健康保険（市町村</a:t>
                      </a:r>
                      <a:r>
                        <a:rPr lang="ja-JP" altLang="en-US" sz="900" u="sng" dirty="0">
                          <a:solidFill>
                            <a:srgbClr val="FF0000"/>
                          </a:solidFill>
                          <a:latin typeface="ＭＳ ゴシック" panose="020B0609070205080204" pitchFamily="49" charset="-128"/>
                          <a:ea typeface="ＭＳ ゴシック" panose="020B0609070205080204" pitchFamily="49" charset="-128"/>
                        </a:rPr>
                        <a:t>国保</a:t>
                      </a:r>
                      <a:r>
                        <a:rPr lang="ja-JP" altLang="en-US" sz="900" dirty="0">
                          <a:latin typeface="ＭＳ ゴシック" panose="020B0609070205080204" pitchFamily="49" charset="-128"/>
                          <a:ea typeface="ＭＳ ゴシック" panose="020B0609070205080204" pitchFamily="49" charset="-128"/>
                        </a:rPr>
                        <a:t>）の財政状況に</a:t>
                      </a:r>
                      <a:r>
                        <a:rPr lang="ja-JP" altLang="en-US" sz="900" u="sng" dirty="0">
                          <a:solidFill>
                            <a:srgbClr val="FF0000"/>
                          </a:solidFill>
                          <a:latin typeface="ＭＳ ゴシック" panose="020B0609070205080204" pitchFamily="49" charset="-128"/>
                          <a:ea typeface="ＭＳ ゴシック" panose="020B0609070205080204" pitchFamily="49" charset="-128"/>
                        </a:rPr>
                        <a:t>ついて</a:t>
                      </a:r>
                      <a:endParaRPr lang="ja-JP" altLang="en-US" sz="900" dirty="0">
                        <a:latin typeface="ＭＳ ゴシック" panose="020B0609070205080204" pitchFamily="49" charset="-128"/>
                        <a:ea typeface="ＭＳ ゴシック" panose="020B0609070205080204" pitchFamily="49" charset="-128"/>
                      </a:endParaRPr>
                    </a:p>
                    <a:p>
                      <a:pPr marL="179388" indent="-179388"/>
                      <a:r>
                        <a:rPr kumimoji="1" lang="en-US" altLang="ja-JP" sz="900" u="sng" strike="noStrike" dirty="0">
                          <a:solidFill>
                            <a:srgbClr val="FF0000"/>
                          </a:solidFill>
                          <a:latin typeface="ＭＳ 明朝" panose="02020609040205080304" pitchFamily="17" charset="-128"/>
                          <a:ea typeface="ＭＳ 明朝" panose="02020609040205080304" pitchFamily="17" charset="-128"/>
                        </a:rPr>
                        <a:t>※</a:t>
                      </a:r>
                      <a:r>
                        <a:rPr kumimoji="1" lang="ja-JP" altLang="en-US" sz="900" u="sng" strike="noStrike" dirty="0">
                          <a:solidFill>
                            <a:srgbClr val="FF0000"/>
                          </a:solidFill>
                          <a:latin typeface="ＭＳ 明朝" panose="02020609040205080304" pitchFamily="17" charset="-128"/>
                          <a:ea typeface="ＭＳ 明朝" panose="02020609040205080304" pitchFamily="17" charset="-128"/>
                        </a:rPr>
                        <a:t>令和４年度は速報値</a:t>
                      </a: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lang="ja-JP" altLang="ja-JP" sz="900" b="1" i="0" u="none" baseline="0" dirty="0">
                          <a:effectLst/>
                          <a:latin typeface="ＭＳ ゴシック" panose="020B0609070205080204" pitchFamily="49" charset="-128"/>
                          <a:ea typeface="ＭＳ ゴシック" panose="020B0609070205080204" pitchFamily="49" charset="-128"/>
                          <a:cs typeface="+mn-cs"/>
                        </a:rPr>
                        <a:t>図</a:t>
                      </a:r>
                      <a:r>
                        <a:rPr lang="en-US" altLang="ja-JP" sz="900" b="1" i="0" u="none" baseline="0" dirty="0">
                          <a:effectLst/>
                          <a:latin typeface="ＭＳ ゴシック" panose="020B0609070205080204" pitchFamily="49" charset="-128"/>
                          <a:ea typeface="ＭＳ ゴシック" panose="020B0609070205080204" pitchFamily="49" charset="-128"/>
                          <a:cs typeface="+mn-cs"/>
                        </a:rPr>
                        <a:t>11 </a:t>
                      </a:r>
                      <a:r>
                        <a:rPr lang="ja-JP" altLang="ja-JP" sz="900" b="1" i="0" u="none" baseline="0" dirty="0">
                          <a:effectLst/>
                          <a:latin typeface="ＭＳ ゴシック" panose="020B0609070205080204" pitchFamily="49" charset="-128"/>
                          <a:ea typeface="ＭＳ ゴシック" panose="020B0609070205080204" pitchFamily="49" charset="-128"/>
                          <a:cs typeface="+mn-cs"/>
                        </a:rPr>
                        <a:t>市町村国保の収納率の推移（全被保険者　現年分）</a:t>
                      </a:r>
                      <a:endParaRPr lang="en-US" altLang="ja-JP" sz="900" dirty="0">
                        <a:latin typeface="ＭＳ ゴシック" panose="020B0609070205080204" pitchFamily="49" charset="-128"/>
                        <a:ea typeface="ＭＳ ゴシック" panose="020B0609070205080204" pitchFamily="49" charset="-128"/>
                      </a:endParaRPr>
                    </a:p>
                    <a:p>
                      <a:pPr marL="179388" marR="0" lvl="0" indent="-179388" algn="l" defTabSz="914377" rtl="0" eaLnBrk="1" fontAlgn="auto" latinLnBrk="0" hangingPunct="1">
                        <a:lnSpc>
                          <a:spcPct val="100000"/>
                        </a:lnSpc>
                        <a:spcBef>
                          <a:spcPts val="0"/>
                        </a:spcBef>
                        <a:spcAft>
                          <a:spcPts val="0"/>
                        </a:spcAft>
                        <a:buClrTx/>
                        <a:buSzTx/>
                        <a:buFontTx/>
                        <a:buNone/>
                        <a:tabLst/>
                        <a:defRPr/>
                      </a:pPr>
                      <a:r>
                        <a:rPr lang="ja-JP" altLang="en-US" sz="900" dirty="0">
                          <a:latin typeface="ＭＳ ゴシック" panose="020B0609070205080204" pitchFamily="49" charset="-128"/>
                          <a:ea typeface="ＭＳ ゴシック" panose="020B0609070205080204" pitchFamily="49" charset="-128"/>
                        </a:rPr>
                        <a:t>出典：厚生労働省　令和３年度国民健康保険（市町村）の財政状況について</a:t>
                      </a: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179388" indent="-179388"/>
                      <a:endParaRPr kumimoji="1" lang="en-US" altLang="ja-JP" sz="900" strike="noStrike" dirty="0">
                        <a:latin typeface="ＭＳ 明朝" panose="02020609040205080304" pitchFamily="17" charset="-128"/>
                        <a:ea typeface="ＭＳ 明朝" panose="02020609040205080304" pitchFamily="17"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b="1" dirty="0">
                          <a:latin typeface="ＭＳ ゴシック" panose="020B0609070205080204" pitchFamily="49" charset="-128"/>
                          <a:ea typeface="ＭＳ ゴシック" panose="020B0609070205080204" pitchFamily="49" charset="-128"/>
                        </a:rPr>
                        <a:t>図</a:t>
                      </a:r>
                      <a:r>
                        <a:rPr lang="en-US" altLang="ja-JP" sz="900" b="1" dirty="0">
                          <a:latin typeface="ＭＳ ゴシック" panose="020B0609070205080204" pitchFamily="49" charset="-128"/>
                          <a:ea typeface="ＭＳ ゴシック" panose="020B0609070205080204" pitchFamily="49" charset="-128"/>
                        </a:rPr>
                        <a:t>12 </a:t>
                      </a:r>
                      <a:r>
                        <a:rPr lang="ja-JP" altLang="en-US" sz="900" b="1" dirty="0">
                          <a:latin typeface="ＭＳ ゴシック" panose="020B0609070205080204" pitchFamily="49" charset="-128"/>
                          <a:ea typeface="ＭＳ ゴシック" panose="020B0609070205080204" pitchFamily="49" charset="-128"/>
                        </a:rPr>
                        <a:t>市町村国保の滞納世帯の割合の推移</a:t>
                      </a:r>
                      <a:endParaRPr lang="en-US" altLang="ja-JP" sz="900" b="1" dirty="0">
                        <a:latin typeface="ＭＳ ゴシック" panose="020B0609070205080204" pitchFamily="49" charset="-128"/>
                        <a:ea typeface="ＭＳ ゴシック" panose="020B0609070205080204" pitchFamily="49"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ja-JP" altLang="en-US" sz="900" dirty="0">
                          <a:latin typeface="ＭＳ ゴシック" panose="020B0609070205080204" pitchFamily="49" charset="-128"/>
                          <a:ea typeface="ＭＳ ゴシック" panose="020B0609070205080204" pitchFamily="49" charset="-128"/>
                        </a:rPr>
                        <a:t>出典：厚生労働省　令和３年度国民健康保険（市町村）の財政状況に</a:t>
                      </a:r>
                    </a:p>
                  </a:txBody>
                  <a:tcPr/>
                </a:tc>
                <a:tc>
                  <a:txBody>
                    <a:bodyPr/>
                    <a:lstStyle/>
                    <a:p>
                      <a:pPr marL="263525" indent="-263525" algn="l"/>
                      <a:r>
                        <a:rPr kumimoji="1" lang="ja-JP" altLang="en-US" sz="900" strike="noStrike" dirty="0">
                          <a:latin typeface="ＭＳ 明朝" panose="02020609040205080304" pitchFamily="17" charset="-128"/>
                          <a:ea typeface="ＭＳ 明朝" panose="02020609040205080304" pitchFamily="17" charset="-128"/>
                        </a:rPr>
                        <a:t>出典名に表記誤りがあったため変更。</a:t>
                      </a:r>
                    </a:p>
                  </a:txBody>
                  <a:tcPr/>
                </a:tc>
                <a:extLst>
                  <a:ext uri="{0D108BD9-81ED-4DB2-BD59-A6C34878D82A}">
                    <a16:rowId xmlns:a16="http://schemas.microsoft.com/office/drawing/2014/main" val="289552837"/>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10</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P22</a:t>
                      </a:r>
                    </a:p>
                    <a:p>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（１）目標収納率の設定</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現年度分の収納率について、</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第２の４</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で定めた「標準的な収納率」とは別に、各市町村における収納率を向上させる観点から目標収納率を定める。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設定に当たっては、</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保険者努力支援制度</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における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当該年度の</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評価指標で示された、被保険者数による市町村規模別の上位３割に当たる収納率を目標収納率とすることとする。</a:t>
                      </a:r>
                      <a:endParaRPr kumimoji="1" lang="ja-JP" altLang="en-US" sz="900" strike="noStrike" dirty="0">
                        <a:latin typeface="ＭＳ 明朝" panose="02020609040205080304" pitchFamily="17" charset="-128"/>
                        <a:ea typeface="ＭＳ 明朝" panose="02020609040205080304" pitchFamily="17" charset="-128"/>
                      </a:endParaRP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（１）目標収納率の設定</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現年度分の収納率について、</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Ⅳ５</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で定めた「標準的な収納率」とは別に、各市町村における収納率を向上させる観点から目標収納率を定める。</a:t>
                      </a: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設定に当たっては、</a:t>
                      </a:r>
                      <a:r>
                        <a:rPr kumimoji="1" lang="ja-JP" altLang="ja-JP" sz="900" u="sng" strike="noStrike" kern="1200" dirty="0">
                          <a:solidFill>
                            <a:schemeClr val="dk1"/>
                          </a:solidFill>
                          <a:effectLst/>
                          <a:latin typeface="ＭＳ 明朝" panose="02020609040205080304" pitchFamily="17" charset="-128"/>
                          <a:ea typeface="ＭＳ 明朝" panose="02020609040205080304" pitchFamily="17" charset="-128"/>
                          <a:cs typeface="+mn-cs"/>
                        </a:rPr>
                        <a:t>令和６年度</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保険者努力支援制度</a:t>
                      </a:r>
                      <a:r>
                        <a:rPr kumimoji="1" lang="ja-JP" altLang="ja-JP" sz="900" u="sng" strike="noStrike" kern="1200" dirty="0">
                          <a:solidFill>
                            <a:schemeClr val="dk1"/>
                          </a:solidFill>
                          <a:effectLst/>
                          <a:latin typeface="ＭＳ 明朝" panose="02020609040205080304" pitchFamily="17" charset="-128"/>
                          <a:ea typeface="ＭＳ 明朝" panose="02020609040205080304" pitchFamily="17" charset="-128"/>
                          <a:cs typeface="+mn-cs"/>
                        </a:rPr>
                        <a:t>（令和４年度実績）</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における評価指標で示された、被保険者数による市町村規模別の上位３割に当たる収納率を目標収納率とすることとする。</a:t>
                      </a:r>
                      <a:endParaRPr kumimoji="1" lang="en-US" altLang="ja-JP" sz="900" strike="noStrike" dirty="0">
                        <a:latin typeface="ＭＳ 明朝" panose="02020609040205080304" pitchFamily="17" charset="-128"/>
                        <a:ea typeface="ＭＳ 明朝" panose="02020609040205080304" pitchFamily="17" charset="-128"/>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附番の変更に伴う軽微な変更及び年度ごとに対象年度が異なるため表記を変更。</a:t>
                      </a:r>
                    </a:p>
                  </a:txBody>
                  <a:tcPr/>
                </a:tc>
                <a:extLst>
                  <a:ext uri="{0D108BD9-81ED-4DB2-BD59-A6C34878D82A}">
                    <a16:rowId xmlns:a16="http://schemas.microsoft.com/office/drawing/2014/main" val="1151612232"/>
                  </a:ext>
                </a:extLst>
              </a:tr>
              <a:tr h="468380">
                <a:tc>
                  <a:txBody>
                    <a:bodyPr/>
                    <a:lstStyle/>
                    <a:p>
                      <a:r>
                        <a:rPr kumimoji="1" lang="en-US" altLang="ja-JP" sz="900" dirty="0">
                          <a:latin typeface="ＭＳ 明朝" panose="02020609040205080304" pitchFamily="17" charset="-128"/>
                          <a:ea typeface="ＭＳ 明朝" panose="02020609040205080304" pitchFamily="17" charset="-128"/>
                        </a:rPr>
                        <a:t>11</a:t>
                      </a:r>
                    </a:p>
                  </a:txBody>
                  <a:tcPr/>
                </a:tc>
                <a:tc>
                  <a:txBody>
                    <a:bodyPr/>
                    <a:lstStyle/>
                    <a:p>
                      <a:r>
                        <a:rPr kumimoji="1" lang="en-US" altLang="ja-JP" sz="900" dirty="0">
                          <a:latin typeface="ＭＳ 明朝" panose="02020609040205080304" pitchFamily="17" charset="-128"/>
                          <a:ea typeface="ＭＳ 明朝" panose="02020609040205080304" pitchFamily="17" charset="-128"/>
                        </a:rPr>
                        <a:t>P22</a:t>
                      </a:r>
                    </a:p>
                  </a:txBody>
                  <a:tcPr/>
                </a:tc>
                <a:tc>
                  <a:txBody>
                    <a:bodyPr/>
                    <a:lstStyle/>
                    <a:p>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u="sng" kern="1200" dirty="0">
                          <a:solidFill>
                            <a:srgbClr val="FF0000"/>
                          </a:solidFill>
                          <a:effectLst/>
                          <a:latin typeface="ＭＳ ゴシック" panose="020B0609070205080204" pitchFamily="49" charset="-128"/>
                          <a:ea typeface="ＭＳ ゴシック" panose="020B0609070205080204" pitchFamily="49" charset="-128"/>
                          <a:cs typeface="+mn-cs"/>
                        </a:rPr>
                        <a:t>２</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）収納率向上に向けた取組</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a:tc>
                <a:tc>
                  <a:txBody>
                    <a:bodyPr/>
                    <a:lstStyle/>
                    <a:p>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u="sng" kern="1200" dirty="0">
                          <a:solidFill>
                            <a:schemeClr val="dk1"/>
                          </a:solidFill>
                          <a:effectLst/>
                          <a:latin typeface="ＭＳ ゴシック" panose="020B0609070205080204" pitchFamily="49" charset="-128"/>
                          <a:ea typeface="ＭＳ ゴシック" panose="020B0609070205080204" pitchFamily="49" charset="-128"/>
                          <a:cs typeface="+mn-cs"/>
                        </a:rPr>
                        <a:t>３</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）収納率向上に向けた取組</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附番の変更に伴う項目の入れ替えによる軽微な変更。</a:t>
                      </a:r>
                    </a:p>
                  </a:txBody>
                  <a:tcPr/>
                </a:tc>
                <a:extLst>
                  <a:ext uri="{0D108BD9-81ED-4DB2-BD59-A6C34878D82A}">
                    <a16:rowId xmlns:a16="http://schemas.microsoft.com/office/drawing/2014/main" val="2305635932"/>
                  </a:ext>
                </a:extLst>
              </a:tr>
              <a:tr h="468380">
                <a:tc>
                  <a:txBody>
                    <a:bodyPr/>
                    <a:lstStyle/>
                    <a:p>
                      <a:r>
                        <a:rPr kumimoji="1" lang="en-US" altLang="ja-JP" sz="900" dirty="0">
                          <a:latin typeface="ＭＳ 明朝" panose="02020609040205080304" pitchFamily="17" charset="-128"/>
                          <a:ea typeface="ＭＳ 明朝" panose="02020609040205080304" pitchFamily="17" charset="-128"/>
                        </a:rPr>
                        <a:t>12</a:t>
                      </a:r>
                    </a:p>
                  </a:txBody>
                  <a:tcPr/>
                </a:tc>
                <a:tc>
                  <a:txBody>
                    <a:bodyPr/>
                    <a:lstStyle/>
                    <a:p>
                      <a:r>
                        <a:rPr kumimoji="1" lang="en-US" altLang="ja-JP" sz="900" dirty="0">
                          <a:latin typeface="ＭＳ 明朝" panose="02020609040205080304" pitchFamily="17" charset="-128"/>
                          <a:ea typeface="ＭＳ 明朝" panose="02020609040205080304" pitchFamily="17" charset="-128"/>
                        </a:rPr>
                        <a:t>P23</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u="sng" kern="1200" dirty="0">
                          <a:solidFill>
                            <a:srgbClr val="FF0000"/>
                          </a:solidFill>
                          <a:effectLst/>
                          <a:latin typeface="ＭＳ ゴシック" panose="020B0609070205080204" pitchFamily="49" charset="-128"/>
                          <a:ea typeface="ＭＳ ゴシック" panose="020B0609070205080204" pitchFamily="49" charset="-128"/>
                          <a:cs typeface="+mn-cs"/>
                        </a:rPr>
                        <a:t>３</a:t>
                      </a: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収納対策の体制強化に資する取組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u="sng" kern="1200" dirty="0">
                          <a:solidFill>
                            <a:schemeClr val="dk1"/>
                          </a:solidFill>
                          <a:effectLst/>
                          <a:latin typeface="ＭＳ ゴシック" panose="020B0609070205080204" pitchFamily="49" charset="-128"/>
                          <a:ea typeface="ＭＳ ゴシック" panose="020B0609070205080204" pitchFamily="49" charset="-128"/>
                          <a:cs typeface="+mn-cs"/>
                        </a:rPr>
                        <a:t>２</a:t>
                      </a: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cs typeface="+mn-cs"/>
                        </a:rPr>
                        <a:t>収納対策の体制強化に資する取組</a:t>
                      </a:r>
                      <a:endParaRPr kumimoji="1" lang="en-US" altLang="ja-JP" sz="900"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a:tc>
                <a:tc>
                  <a:txBody>
                    <a:bodyPr/>
                    <a:lstStyle/>
                    <a:p>
                      <a:pPr marL="0" indent="0"/>
                      <a:r>
                        <a:rPr kumimoji="1" lang="ja-JP" altLang="en-US" sz="900" strike="noStrike" dirty="0">
                          <a:latin typeface="ＭＳ 明朝" panose="02020609040205080304" pitchFamily="17" charset="-128"/>
                          <a:ea typeface="ＭＳ 明朝" panose="02020609040205080304" pitchFamily="17" charset="-128"/>
                        </a:rPr>
                        <a:t>附番の変更に伴う項目の入れ替えによる軽微な変更。</a:t>
                      </a:r>
                    </a:p>
                  </a:txBody>
                  <a:tcPr/>
                </a:tc>
                <a:extLst>
                  <a:ext uri="{0D108BD9-81ED-4DB2-BD59-A6C34878D82A}">
                    <a16:rowId xmlns:a16="http://schemas.microsoft.com/office/drawing/2014/main" val="1475989334"/>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13</a:t>
                      </a:r>
                    </a:p>
                  </a:txBody>
                  <a:tcPr/>
                </a:tc>
                <a:tc>
                  <a:txBody>
                    <a:bodyPr/>
                    <a:lstStyle/>
                    <a:p>
                      <a:r>
                        <a:rPr kumimoji="1" lang="en-US" altLang="ja-JP" sz="900" dirty="0">
                          <a:latin typeface="ＭＳ 明朝" panose="02020609040205080304" pitchFamily="17" charset="-128"/>
                          <a:ea typeface="ＭＳ 明朝" panose="02020609040205080304" pitchFamily="17" charset="-128"/>
                        </a:rPr>
                        <a:t>P22</a:t>
                      </a: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①　収納方法に関する取組</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・口座振替の</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さらなる推進</a:t>
                      </a:r>
                      <a:endParaRPr kumimoji="1" lang="ja-JP" altLang="ja-JP" sz="900" kern="1200" dirty="0">
                        <a:solidFill>
                          <a:srgbClr val="FF0000"/>
                        </a:solidFill>
                        <a:effectLst/>
                        <a:latin typeface="ＭＳ 明朝" panose="02020609040205080304" pitchFamily="17" charset="-128"/>
                        <a:ea typeface="ＭＳ 明朝" panose="02020609040205080304" pitchFamily="17" charset="-128"/>
                        <a:cs typeface="+mn-cs"/>
                      </a:endParaRP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①　収納方法に関する取組</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・口座振替推奨の</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cs typeface="+mn-cs"/>
                        </a:rPr>
                        <a:t>取組</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市町村の意見を踏まえ、口座振替において既に実施している市町村が多いため、さらなる推進を図るという趣旨で文面と変更。</a:t>
                      </a:r>
                    </a:p>
                  </a:txBody>
                  <a:tcPr/>
                </a:tc>
                <a:extLst>
                  <a:ext uri="{0D108BD9-81ED-4DB2-BD59-A6C34878D82A}">
                    <a16:rowId xmlns:a16="http://schemas.microsoft.com/office/drawing/2014/main" val="389477890"/>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14</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P23</a:t>
                      </a: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③　他部署等との連携</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・生活保護や多重債務問題等の庁内相談窓口との連携</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生活再建を見据えた</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自立支援体制の充実（就労支援部門との連携等）</a:t>
                      </a: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③　他部署等との連携</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・生活保護や多重債務問題等の庁内相談窓口との連携</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・自立支援体制の充実（就労支援部門との連携等）</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市町村の意見を踏まえ、他部局との連携において、滞納者だけではなく保険料の支払いが困難な者の生活再建を見据えた自立支援体制の充実を図ることで、収納率向上に向けた取組につながるため、文面に追記。</a:t>
                      </a:r>
                    </a:p>
                  </a:txBody>
                  <a:tcPr/>
                </a:tc>
                <a:extLst>
                  <a:ext uri="{0D108BD9-81ED-4DB2-BD59-A6C34878D82A}">
                    <a16:rowId xmlns:a16="http://schemas.microsoft.com/office/drawing/2014/main" val="690473052"/>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15</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P23</a:t>
                      </a: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②　収納対策の全体的な底上げに向けた取組</a:t>
                      </a:r>
                    </a:p>
                    <a:p>
                      <a:pPr marL="179388" indent="-179388"/>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収納対策については、各市町村における地域の実情を考慮しつつ、公平性確保や、事務の効率化・広域化の観点から、収納対策の全体的な底上げが図られるよう、</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滞納繰越分を含め、</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調整会議において検討を進める。</a:t>
                      </a:r>
                    </a:p>
                  </a:txBody>
                  <a:tcPr/>
                </a:tc>
                <a:tc>
                  <a:txBody>
                    <a:bodyPr/>
                    <a:lstStyle/>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②　収納対策の全体的な底上げに向けた取組</a:t>
                      </a:r>
                    </a:p>
                    <a:p>
                      <a:pPr marL="179388" indent="-179388"/>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収納対策については、各市町村における地域の実情を考慮しつつ、公平性確保や、事務の効率化・広域化の観点から、収納対策の全体的な底上げが図られるよう、調整会議において検討を進める。</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収納対策の底上げに向けた取組として、滞納繰越分の目標設定も必要との市町村の意見を踏まえ、文面を変更。</a:t>
                      </a:r>
                    </a:p>
                  </a:txBody>
                  <a:tcPr/>
                </a:tc>
                <a:extLst>
                  <a:ext uri="{0D108BD9-81ED-4DB2-BD59-A6C34878D82A}">
                    <a16:rowId xmlns:a16="http://schemas.microsoft.com/office/drawing/2014/main" val="3211539014"/>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304787"/>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63DCCD8D-DBF6-41CA-8395-76080784AD7C}"/>
              </a:ext>
            </a:extLst>
          </p:cNvPr>
          <p:cNvSpPr>
            <a:spLocks noGrp="1"/>
          </p:cNvSpPr>
          <p:nvPr>
            <p:ph type="sldNum" sz="quarter" idx="12"/>
          </p:nvPr>
        </p:nvSpPr>
        <p:spPr/>
        <p:txBody>
          <a:bodyPr/>
          <a:lstStyle/>
          <a:p>
            <a:fld id="{9248CB4C-1C69-453B-AC2B-12FFFA827F83}" type="slidenum">
              <a:rPr kumimoji="1" lang="ja-JP" altLang="en-US" smtClean="0"/>
              <a:t>4</a:t>
            </a:fld>
            <a:endParaRPr kumimoji="1" lang="ja-JP" altLang="en-US"/>
          </a:p>
        </p:txBody>
      </p:sp>
    </p:spTree>
    <p:extLst>
      <p:ext uri="{BB962C8B-B14F-4D97-AF65-F5344CB8AC3E}">
        <p14:creationId xmlns:p14="http://schemas.microsoft.com/office/powerpoint/2010/main" val="257193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2379091" y="596087"/>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dirty="0">
                <a:latin typeface="+mn-ea"/>
              </a:rPr>
              <a:t>資料●</a:t>
            </a:r>
            <a:endParaRPr lang="en-US" altLang="ja-JP" sz="900" b="1" dirty="0">
              <a:latin typeface="+mn-ea"/>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13929380"/>
              </p:ext>
            </p:extLst>
          </p:nvPr>
        </p:nvGraphicFramePr>
        <p:xfrm>
          <a:off x="106136" y="520231"/>
          <a:ext cx="11952502" cy="5765800"/>
        </p:xfrm>
        <a:graphic>
          <a:graphicData uri="http://schemas.openxmlformats.org/drawingml/2006/table">
            <a:tbl>
              <a:tblPr firstRow="1" bandRow="1">
                <a:tableStyleId>{5C22544A-7EE6-4342-B048-85BDC9FD1C3A}</a:tableStyleId>
              </a:tblPr>
              <a:tblGrid>
                <a:gridCol w="310243">
                  <a:extLst>
                    <a:ext uri="{9D8B030D-6E8A-4147-A177-3AD203B41FA5}">
                      <a16:colId xmlns:a16="http://schemas.microsoft.com/office/drawing/2014/main" val="2862155952"/>
                    </a:ext>
                  </a:extLst>
                </a:gridCol>
                <a:gridCol w="570964">
                  <a:extLst>
                    <a:ext uri="{9D8B030D-6E8A-4147-A177-3AD203B41FA5}">
                      <a16:colId xmlns:a16="http://schemas.microsoft.com/office/drawing/2014/main" val="979189463"/>
                    </a:ext>
                  </a:extLst>
                </a:gridCol>
                <a:gridCol w="4826693">
                  <a:extLst>
                    <a:ext uri="{9D8B030D-6E8A-4147-A177-3AD203B41FA5}">
                      <a16:colId xmlns:a16="http://schemas.microsoft.com/office/drawing/2014/main" val="3655228805"/>
                    </a:ext>
                  </a:extLst>
                </a:gridCol>
                <a:gridCol w="4826693">
                  <a:extLst>
                    <a:ext uri="{9D8B030D-6E8A-4147-A177-3AD203B41FA5}">
                      <a16:colId xmlns:a16="http://schemas.microsoft.com/office/drawing/2014/main" val="1925305667"/>
                    </a:ext>
                  </a:extLst>
                </a:gridCol>
                <a:gridCol w="1417909">
                  <a:extLst>
                    <a:ext uri="{9D8B030D-6E8A-4147-A177-3AD203B41FA5}">
                      <a16:colId xmlns:a16="http://schemas.microsoft.com/office/drawing/2014/main" val="1884872765"/>
                    </a:ext>
                  </a:extLst>
                </a:gridCol>
              </a:tblGrid>
              <a:tr h="225214">
                <a:tc>
                  <a:txBody>
                    <a:bodyPr/>
                    <a:lstStyle/>
                    <a:p>
                      <a:pPr algn="ctr"/>
                      <a:r>
                        <a:rPr kumimoji="1" lang="ja-JP" altLang="en-US" sz="1100" dirty="0"/>
                        <a:t>№</a:t>
                      </a:r>
                      <a:endParaRPr kumimoji="1" lang="en-US" altLang="ja-JP" sz="1100" dirty="0"/>
                    </a:p>
                  </a:txBody>
                  <a:tcPr>
                    <a:solidFill>
                      <a:schemeClr val="accent5"/>
                    </a:solidFill>
                  </a:tcPr>
                </a:tc>
                <a:tc>
                  <a:txBody>
                    <a:bodyPr/>
                    <a:lstStyle/>
                    <a:p>
                      <a:pPr algn="ctr"/>
                      <a:r>
                        <a:rPr kumimoji="1" lang="ja-JP" altLang="en-US" sz="1050" dirty="0"/>
                        <a:t>ページ</a:t>
                      </a:r>
                      <a:endParaRPr kumimoji="1" lang="en-US" altLang="ja-JP" sz="105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16</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P27</a:t>
                      </a:r>
                    </a:p>
                  </a:txBody>
                  <a:tcPr/>
                </a:tc>
                <a:tc>
                  <a:txBody>
                    <a:bodyPr/>
                    <a:lstStyle/>
                    <a:p>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８　その他</a:t>
                      </a:r>
                      <a:r>
                        <a:rPr kumimoji="1" lang="ja-JP" altLang="en-US" sz="900" u="sng" kern="1200" dirty="0">
                          <a:solidFill>
                            <a:srgbClr val="FF0000"/>
                          </a:solidFill>
                          <a:effectLst/>
                          <a:latin typeface="ＭＳ ゴシック" panose="020B0609070205080204" pitchFamily="49" charset="-128"/>
                          <a:ea typeface="ＭＳ ゴシック" panose="020B0609070205080204" pitchFamily="49" charset="-128"/>
                        </a:rPr>
                        <a:t>の給付</a:t>
                      </a:r>
                      <a:endParaRPr kumimoji="1" lang="ja-JP" altLang="ja-JP" sz="900" u="sng" kern="1200" dirty="0">
                        <a:solidFill>
                          <a:srgbClr val="FF0000"/>
                        </a:solidFill>
                        <a:effectLst/>
                        <a:latin typeface="ＭＳ ゴシック" panose="020B0609070205080204" pitchFamily="49" charset="-128"/>
                        <a:ea typeface="ＭＳ ゴシック" panose="020B0609070205080204" pitchFamily="49" charset="-128"/>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府内統一保険料率の設定に伴い、被保険者間の受益と負担の公平性の観点</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から、</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その他の</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給付に係る項目について、</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次</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に定めるものを</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府内統一基準</a:t>
                      </a:r>
                      <a:r>
                        <a:rPr kumimoji="1" lang="ja-JP" altLang="en-US" sz="900" u="sng" kern="1200" dirty="0">
                          <a:solidFill>
                            <a:srgbClr val="FF0000"/>
                          </a:solidFill>
                          <a:effectLst/>
                          <a:latin typeface="ＭＳ 明朝" panose="02020609040205080304" pitchFamily="17" charset="-128"/>
                          <a:ea typeface="ＭＳ 明朝" panose="02020609040205080304" pitchFamily="17" charset="-128"/>
                          <a:cs typeface="+mn-cs"/>
                        </a:rPr>
                        <a:t>とする</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p>
                  </a:txBody>
                  <a:tcPr/>
                </a:tc>
                <a:tc>
                  <a:txBody>
                    <a:bodyPr/>
                    <a:lstStyle/>
                    <a:p>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８　その他</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府内統一保険料率の設定に伴い、被保険者間の受益と負担の公平性の観点から、給付に係る項目について、</a:t>
                      </a:r>
                      <a:r>
                        <a:rPr kumimoji="1" lang="ja-JP" altLang="ja-JP" sz="900" strike="noStrike" kern="1200" dirty="0">
                          <a:solidFill>
                            <a:schemeClr val="dk1"/>
                          </a:solidFill>
                          <a:effectLst/>
                          <a:latin typeface="ＭＳ 明朝" panose="02020609040205080304" pitchFamily="17" charset="-128"/>
                          <a:ea typeface="ＭＳ 明朝" panose="02020609040205080304" pitchFamily="17" charset="-128"/>
                          <a:cs typeface="+mn-cs"/>
                        </a:rPr>
                        <a:t>府内統一基準</a:t>
                      </a:r>
                      <a:r>
                        <a:rPr kumimoji="1" lang="ja-JP" altLang="ja-JP" sz="900" u="sng" strike="noStrike" kern="1200" dirty="0">
                          <a:solidFill>
                            <a:schemeClr val="dk1"/>
                          </a:solidFill>
                          <a:effectLst/>
                          <a:latin typeface="ＭＳ 明朝" panose="02020609040205080304" pitchFamily="17" charset="-128"/>
                          <a:ea typeface="ＭＳ 明朝" panose="02020609040205080304" pitchFamily="17" charset="-128"/>
                          <a:cs typeface="+mn-cs"/>
                        </a:rPr>
                        <a:t>を次のとおり定める</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a:t>
                      </a:r>
                    </a:p>
                  </a:txBody>
                  <a:tcPr/>
                </a:tc>
                <a:tc>
                  <a:txBody>
                    <a:bodyPr/>
                    <a:lstStyle/>
                    <a:p>
                      <a:pPr marL="0" indent="0" algn="l"/>
                      <a:r>
                        <a:rPr kumimoji="1" lang="ja-JP" altLang="en-US" sz="900" strike="noStrike" dirty="0">
                          <a:latin typeface="ＭＳ 明朝" panose="02020609040205080304" pitchFamily="17" charset="-128"/>
                          <a:ea typeface="ＭＳ 明朝" panose="02020609040205080304" pitchFamily="17" charset="-128"/>
                        </a:rPr>
                        <a:t>市町村の意見を踏まえ、その他の給付として府内統一基準とするよう明確に表記するため、文面を変更。</a:t>
                      </a:r>
                    </a:p>
                  </a:txBody>
                  <a:tcPr/>
                </a:tc>
                <a:extLst>
                  <a:ext uri="{0D108BD9-81ED-4DB2-BD59-A6C34878D82A}">
                    <a16:rowId xmlns:a16="http://schemas.microsoft.com/office/drawing/2014/main" val="4045715842"/>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17</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P27</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１</a:t>
                      </a: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一部負担金の減免及び徴収猶予</a:t>
                      </a:r>
                      <a:endPar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endParaRPr>
                    </a:p>
                    <a:p>
                      <a:pPr marL="263525" indent="-263525"/>
                      <a:r>
                        <a:rPr kumimoji="1" lang="ja-JP" altLang="en-US" sz="900" kern="1200" dirty="0">
                          <a:solidFill>
                            <a:schemeClr val="dk1"/>
                          </a:solidFill>
                          <a:effectLst/>
                          <a:latin typeface="ＭＳ 明朝" panose="02020609040205080304" pitchFamily="17" charset="-128"/>
                          <a:ea typeface="ＭＳ 明朝" panose="02020609040205080304" pitchFamily="17" charset="-128"/>
                        </a:rPr>
                        <a:t>　　　一部負担金</a:t>
                      </a:r>
                      <a:r>
                        <a:rPr kumimoji="1" lang="ja-JP" altLang="ja-JP" sz="900" kern="1200" dirty="0">
                          <a:solidFill>
                            <a:schemeClr val="dk1"/>
                          </a:solidFill>
                          <a:effectLst/>
                          <a:latin typeface="ＭＳ 明朝" panose="02020609040205080304" pitchFamily="17" charset="-128"/>
                          <a:ea typeface="ＭＳ 明朝" panose="02020609040205080304" pitchFamily="17" charset="-128"/>
                        </a:rPr>
                        <a:t>の減免</a:t>
                      </a:r>
                      <a:r>
                        <a:rPr kumimoji="1" lang="ja-JP" altLang="en-US" sz="900" kern="1200" dirty="0">
                          <a:solidFill>
                            <a:schemeClr val="dk1"/>
                          </a:solidFill>
                          <a:effectLst/>
                          <a:latin typeface="ＭＳ 明朝" panose="02020609040205080304" pitchFamily="17" charset="-128"/>
                          <a:ea typeface="ＭＳ 明朝" panose="02020609040205080304" pitchFamily="17" charset="-128"/>
                        </a:rPr>
                        <a:t>及び徴収猶予</a:t>
                      </a:r>
                      <a:r>
                        <a:rPr kumimoji="1" lang="ja-JP" altLang="ja-JP" sz="900" kern="1200" dirty="0">
                          <a:solidFill>
                            <a:schemeClr val="dk1"/>
                          </a:solidFill>
                          <a:effectLst/>
                          <a:latin typeface="ＭＳ 明朝" panose="02020609040205080304" pitchFamily="17" charset="-128"/>
                          <a:ea typeface="ＭＳ 明朝" panose="02020609040205080304" pitchFamily="17" charset="-128"/>
                        </a:rPr>
                        <a:t>については、「別に定める基準」を府内統一基準とする。</a:t>
                      </a:r>
                    </a:p>
                    <a:p>
                      <a:pPr marL="263525" indent="-263525"/>
                      <a:r>
                        <a:rPr kumimoji="1" lang="ja-JP" altLang="en-US" sz="900" u="none" kern="1200" dirty="0">
                          <a:solidFill>
                            <a:schemeClr val="dk1"/>
                          </a:solidFill>
                          <a:effectLst/>
                          <a:latin typeface="ＭＳ 明朝" panose="02020609040205080304" pitchFamily="17" charset="-128"/>
                          <a:ea typeface="ＭＳ 明朝" panose="02020609040205080304" pitchFamily="17" charset="-128"/>
                        </a:rPr>
                        <a:t>　　　</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また、国が示す基準及び財政支援に基づく</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一部負担金の</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減免</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及び徴収猶予</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については、府内統一的に実施することを基本として、実施にあたっては、</a:t>
                      </a:r>
                      <a:r>
                        <a:rPr kumimoji="1" lang="ja-JP" altLang="ja-JP" sz="900" u="none" kern="1200" dirty="0">
                          <a:solidFill>
                            <a:schemeClr val="dk1"/>
                          </a:solidFill>
                          <a:effectLst/>
                          <a:latin typeface="ＭＳ 明朝" panose="02020609040205080304" pitchFamily="17" charset="-128"/>
                          <a:ea typeface="ＭＳ 明朝" panose="02020609040205080304" pitchFamily="17" charset="-128"/>
                        </a:rPr>
                        <a:t>国</a:t>
                      </a:r>
                      <a:r>
                        <a:rPr kumimoji="1" lang="ja-JP" altLang="en-US" sz="900" u="none" kern="1200" dirty="0">
                          <a:solidFill>
                            <a:schemeClr val="dk1"/>
                          </a:solidFill>
                          <a:effectLst/>
                          <a:latin typeface="ＭＳ 明朝" panose="02020609040205080304" pitchFamily="17" charset="-128"/>
                          <a:ea typeface="ＭＳ 明朝" panose="02020609040205080304" pitchFamily="17" charset="-128"/>
                        </a:rPr>
                        <a:t>の財政措置の状況や</a:t>
                      </a:r>
                      <a:r>
                        <a:rPr kumimoji="1" lang="ja-JP" altLang="ja-JP" sz="900" u="none" kern="1200" dirty="0">
                          <a:solidFill>
                            <a:schemeClr val="dk1"/>
                          </a:solidFill>
                          <a:effectLst/>
                          <a:latin typeface="ＭＳ 明朝" panose="02020609040205080304" pitchFamily="17" charset="-128"/>
                          <a:ea typeface="ＭＳ 明朝" panose="02020609040205080304" pitchFamily="17" charset="-128"/>
                        </a:rPr>
                        <a:t>大阪府後期高齢者医療制度を参考にしつつ、</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調整会議</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における協議により</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、方針決定するものとする。</a:t>
                      </a:r>
                      <a:endParaRPr kumimoji="1" lang="ja-JP" altLang="ja-JP" sz="900" kern="1200" dirty="0">
                        <a:solidFill>
                          <a:schemeClr val="dk1"/>
                        </a:solidFill>
                        <a:effectLst/>
                        <a:latin typeface="ＭＳ 明朝" panose="02020609040205080304" pitchFamily="17" charset="-128"/>
                        <a:ea typeface="ＭＳ 明朝" panose="02020609040205080304" pitchFamily="17" charset="-128"/>
                      </a:endParaRPr>
                    </a:p>
                    <a:p>
                      <a:pPr marL="263525" indent="-263525"/>
                      <a:r>
                        <a:rPr kumimoji="1" lang="ja-JP" altLang="en-US" sz="900" u="none" kern="1200" dirty="0">
                          <a:solidFill>
                            <a:schemeClr val="dk1"/>
                          </a:solidFill>
                          <a:effectLst/>
                          <a:latin typeface="ＭＳ 明朝" panose="02020609040205080304" pitchFamily="17" charset="-128"/>
                          <a:ea typeface="ＭＳ 明朝" panose="02020609040205080304" pitchFamily="17" charset="-128"/>
                        </a:rPr>
                        <a:t>　　　</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なお、上記以外の国通知に基づく</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一部負担金の</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減免</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及び徴収猶予</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については、その必要性や保険料への影響等も勘案した上で、調整会議での協議</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rPr>
                        <a:t>により</a:t>
                      </a:r>
                      <a:r>
                        <a:rPr kumimoji="1" lang="ja-JP" altLang="ja-JP" sz="900" u="sng" kern="1200" dirty="0">
                          <a:solidFill>
                            <a:schemeClr val="dk1"/>
                          </a:solidFill>
                          <a:effectLst/>
                          <a:latin typeface="ＭＳ 明朝" panose="02020609040205080304" pitchFamily="17" charset="-128"/>
                          <a:ea typeface="ＭＳ 明朝" panose="02020609040205080304" pitchFamily="17" charset="-128"/>
                        </a:rPr>
                        <a:t>、統一的な対応方針を決定することとする。</a:t>
                      </a:r>
                      <a:endPar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１</a:t>
                      </a: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rPr>
                        <a:t>）</a:t>
                      </a:r>
                      <a:r>
                        <a:rPr kumimoji="1" lang="ja-JP" altLang="en-US" sz="900" kern="1200" dirty="0">
                          <a:solidFill>
                            <a:schemeClr val="dk1"/>
                          </a:solidFill>
                          <a:effectLst/>
                          <a:latin typeface="ＭＳ ゴシック" panose="020B0609070205080204" pitchFamily="49" charset="-128"/>
                          <a:ea typeface="ＭＳ ゴシック" panose="020B0609070205080204" pitchFamily="49" charset="-128"/>
                        </a:rPr>
                        <a:t>一部負担金の減免及び徴収猶予</a:t>
                      </a:r>
                      <a:endParaRPr kumimoji="1" lang="en-US" altLang="ja-JP" sz="900" dirty="0">
                        <a:latin typeface="ＭＳ ゴシック" panose="020B0609070205080204" pitchFamily="49" charset="-128"/>
                        <a:ea typeface="ＭＳ ゴシック" panose="020B0609070205080204" pitchFamily="49" charset="-128"/>
                      </a:endParaRPr>
                    </a:p>
                    <a:p>
                      <a:pPr marL="263525" indent="-263525"/>
                      <a:r>
                        <a:rPr kumimoji="1" lang="ja-JP" altLang="en-US" sz="900" dirty="0">
                          <a:latin typeface="ＭＳ 明朝" panose="02020609040205080304" pitchFamily="17" charset="-128"/>
                          <a:ea typeface="ＭＳ 明朝" panose="02020609040205080304" pitchFamily="17" charset="-128"/>
                        </a:rPr>
                        <a:t>　　　一部負担金の減免及び徴収猶予については、「別に定める基準」を府内統一基準とする。</a:t>
                      </a:r>
                      <a:endParaRPr kumimoji="1" lang="en-US" altLang="ja-JP" sz="900" dirty="0">
                        <a:latin typeface="ＭＳ 明朝" panose="02020609040205080304" pitchFamily="17" charset="-128"/>
                        <a:ea typeface="ＭＳ 明朝" panose="02020609040205080304" pitchFamily="17" charset="-128"/>
                      </a:endParaRPr>
                    </a:p>
                    <a:p>
                      <a:pPr marL="263525" indent="-263525"/>
                      <a:r>
                        <a:rPr kumimoji="1" lang="ja-JP" altLang="en-US" sz="900" dirty="0">
                          <a:latin typeface="ＭＳ 明朝" panose="02020609040205080304" pitchFamily="17" charset="-128"/>
                          <a:ea typeface="ＭＳ 明朝" panose="02020609040205080304" pitchFamily="17" charset="-128"/>
                        </a:rPr>
                        <a:t>　　　</a:t>
                      </a:r>
                      <a:r>
                        <a:rPr kumimoji="1" lang="ja-JP" altLang="en-US" sz="900" strike="noStrike" dirty="0">
                          <a:latin typeface="ＭＳ 明朝" panose="02020609040205080304" pitchFamily="17" charset="-128"/>
                          <a:ea typeface="ＭＳ 明朝" panose="02020609040205080304" pitchFamily="17" charset="-128"/>
                        </a:rPr>
                        <a:t>なお、国の財政措置の状況や後期高齢者医療制度を参考にしつつ、</a:t>
                      </a:r>
                      <a:r>
                        <a:rPr kumimoji="1" lang="ja-JP" altLang="en-US" sz="900" u="sng" strike="noStrike" dirty="0">
                          <a:latin typeface="ＭＳ 明朝" panose="02020609040205080304" pitchFamily="17" charset="-128"/>
                          <a:ea typeface="ＭＳ 明朝" panose="02020609040205080304" pitchFamily="17" charset="-128"/>
                        </a:rPr>
                        <a:t>必要に応じて調整会議において検討する。</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事業運営検討</a:t>
                      </a:r>
                      <a:r>
                        <a:rPr kumimoji="1" lang="en-US" altLang="ja-JP" sz="900" strike="noStrike" dirty="0">
                          <a:latin typeface="ＭＳ 明朝" panose="02020609040205080304" pitchFamily="17" charset="-128"/>
                          <a:ea typeface="ＭＳ 明朝" panose="02020609040205080304" pitchFamily="17" charset="-128"/>
                        </a:rPr>
                        <a:t>WG</a:t>
                      </a:r>
                      <a:r>
                        <a:rPr kumimoji="1" lang="ja-JP" altLang="en-US" sz="900" strike="noStrike" dirty="0">
                          <a:latin typeface="ＭＳ 明朝" panose="02020609040205080304" pitchFamily="17" charset="-128"/>
                          <a:ea typeface="ＭＳ 明朝" panose="02020609040205080304" pitchFamily="17" charset="-128"/>
                        </a:rPr>
                        <a:t>における検討結果により文面を変更。</a:t>
                      </a:r>
                    </a:p>
                  </a:txBody>
                  <a:tcPr/>
                </a:tc>
                <a:extLst>
                  <a:ext uri="{0D108BD9-81ED-4DB2-BD59-A6C34878D82A}">
                    <a16:rowId xmlns:a16="http://schemas.microsoft.com/office/drawing/2014/main" val="1717093857"/>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18</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P30</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医療費の適正化に向けた取組及び医療費適正化計画との関係</a:t>
                      </a:r>
                    </a:p>
                    <a:p>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こうした考え方の下、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国保法</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基づく保健事業の実施等に関する指針（令和２年４月１日改定）に示された保健事業の内容や、保険者努力支援制度において定められる指標を参考にした上で、第４期大阪府医療費適正化計画（令和６年３月策定）に定められる目標や施策の内容と整合を図りながら取組を進める。</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医療費の適正化に向けた取組及び医療費適正化計画との関係</a:t>
                      </a:r>
                    </a:p>
                    <a:p>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90488" indent="-904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こうした考え方の下、</a:t>
                      </a:r>
                      <a:r>
                        <a:rPr kumimoji="1" lang="ja-JP" altLang="ja-JP" sz="900" u="sng" strike="noStrike" kern="1200" dirty="0">
                          <a:solidFill>
                            <a:schemeClr val="dk1"/>
                          </a:solidFill>
                          <a:effectLst/>
                          <a:latin typeface="ＭＳ 明朝" panose="02020609040205080304" pitchFamily="17" charset="-128"/>
                          <a:ea typeface="ＭＳ 明朝" panose="02020609040205080304" pitchFamily="17" charset="-128"/>
                          <a:cs typeface="+mn-cs"/>
                        </a:rPr>
                        <a:t>国民健康保険法</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に基づく保健事業の実施等に関する指針（令和２年４月１日改定）に示された保健事業の内容や、保険者努力支援制度において定められる指標を参考にした上で、第４期大阪府医療費適正化計画（令和６年３月策定）に定められる目標や施策の内容と整合を図りながら取組を進める。</a:t>
                      </a:r>
                    </a:p>
                  </a:txBody>
                  <a:tcPr/>
                </a:tc>
                <a:tc>
                  <a:txBody>
                    <a:bodyPr/>
                    <a:lstStyle/>
                    <a:p>
                      <a:pPr marL="263525" indent="-263525" algn="l"/>
                      <a:r>
                        <a:rPr kumimoji="1" lang="ja-JP" altLang="en-US" sz="900" strike="noStrike" dirty="0">
                          <a:latin typeface="ＭＳ 明朝" panose="02020609040205080304" pitchFamily="17" charset="-128"/>
                          <a:ea typeface="ＭＳ 明朝" panose="02020609040205080304" pitchFamily="17" charset="-128"/>
                        </a:rPr>
                        <a:t>略称表記のため文面を変更。</a:t>
                      </a:r>
                    </a:p>
                  </a:txBody>
                  <a:tcPr/>
                </a:tc>
                <a:extLst>
                  <a:ext uri="{0D108BD9-81ED-4DB2-BD59-A6C34878D82A}">
                    <a16:rowId xmlns:a16="http://schemas.microsoft.com/office/drawing/2014/main" val="3793329170"/>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19</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P31</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（３）適正受診・適正服薬</a:t>
                      </a:r>
                    </a:p>
                    <a:p>
                      <a:pPr marL="179388" indent="-179388">
                        <a:tabLst>
                          <a:tab pos="179388" algn="l"/>
                        </a:tabLst>
                      </a:pP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適正受診・適正服薬について、市町村は効果的な保健事業の横展開などにより、医療費適正化効果や対象者の減少数等の目標値を設定した上で、医師会・薬剤師会等の医療関係団体と連携を図るとともに、保険者努力支援制度を活用した重複・頻回受診者等に対する取組や、</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マイナンバーカードの保険証利用の普及促進と合わせて、</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医療機関受診時に薬剤情報等の提供への同意を促すなど被保険者への周知・啓発に向けた取組を推進する。</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（３）適正受診・適正服薬</a:t>
                      </a:r>
                    </a:p>
                    <a:p>
                      <a:pPr marL="179388" indent="-179388">
                        <a:tabLst>
                          <a:tab pos="179388" algn="l"/>
                        </a:tabLst>
                      </a:pP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適正受診・適正服薬について、市町村は効果的な保健事業の横展開などにより、医療費適正化効果や対象者の減少数等の目標値を設定した上で、医師会・薬剤師会等の医療関係団体と連携を図るとともに、保険者努力支援制度を活用した重複・頻回受診者等に対する取組や、医療機関受診時に薬剤情報等の提供への同意を促すなど被保険者への周知・啓発に向けた取組を推進する。</a:t>
                      </a:r>
                    </a:p>
                  </a:txBody>
                  <a:tcPr/>
                </a:tc>
                <a:tc rowSpan="2">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900" strike="noStrike" dirty="0">
                          <a:latin typeface="ＭＳ 明朝" panose="02020609040205080304" pitchFamily="17" charset="-128"/>
                          <a:ea typeface="ＭＳ 明朝" panose="02020609040205080304" pitchFamily="17" charset="-128"/>
                        </a:rPr>
                        <a:t>医療機関等でのマイナンバーカード利用という観点について、国からの意見・要望を踏まえ、文面に追記。</a:t>
                      </a:r>
                    </a:p>
                    <a:p>
                      <a:pPr marL="263525" indent="-263525" algn="l"/>
                      <a:endParaRPr kumimoji="1" lang="en-US" altLang="ja-JP" sz="900" strike="noStrike"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2988422916"/>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20</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P34</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（１）被保険者証（資格確認書）等</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なお、正確なデータに基づくより良い医療の推進、被保険者の利便性に資するため、マイナンバーカードの保険証利用登録者数向上の取組を継続して実施する</a:t>
                      </a:r>
                      <a:r>
                        <a:rPr kumimoji="1" lang="ja-JP" altLang="ja-JP" sz="900" u="sng" kern="1200" dirty="0">
                          <a:solidFill>
                            <a:srgbClr val="FF0000"/>
                          </a:solidFill>
                          <a:effectLst/>
                          <a:latin typeface="ＭＳ 明朝" panose="02020609040205080304" pitchFamily="17" charset="-128"/>
                          <a:ea typeface="ＭＳ 明朝" panose="02020609040205080304" pitchFamily="17" charset="-128"/>
                          <a:cs typeface="+mn-cs"/>
                        </a:rPr>
                        <a:t>とともに、医療機関等におけるマイナンバーカードの保険証利用を積極的に促進する</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ものとする。</a:t>
                      </a:r>
                    </a:p>
                  </a:txBody>
                  <a:tcPr/>
                </a:tc>
                <a:tc>
                  <a:txBody>
                    <a:bodyPr/>
                    <a:lstStyle/>
                    <a:p>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（１）被保険者証（資格確認書）等</a:t>
                      </a:r>
                    </a:p>
                    <a:p>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（略）</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179388" indent="-179388"/>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rPr>
                        <a:t>　なお、正確なデータに基づくより良い医療の推進、被保険者の利便性に資するため、マイナンバーカードの保険証利用登録者数向上の取組を継続して実施するものとする。</a:t>
                      </a:r>
                    </a:p>
                  </a:txBody>
                  <a:tcPr/>
                </a:tc>
                <a:tc vMerge="1">
                  <a:txBody>
                    <a:bodyPr/>
                    <a:lstStyle/>
                    <a:p>
                      <a:pPr marL="263525" indent="-263525" algn="l"/>
                      <a:endParaRPr kumimoji="1" lang="en-US" altLang="ja-JP" sz="900" strike="noStrike"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701448277"/>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21</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en-US" altLang="ja-JP" sz="900" dirty="0">
                          <a:latin typeface="ＭＳ 明朝" panose="02020609040205080304" pitchFamily="17" charset="-128"/>
                          <a:ea typeface="ＭＳ 明朝" panose="02020609040205080304" pitchFamily="17" charset="-128"/>
                        </a:rPr>
                        <a:t>P34</a:t>
                      </a:r>
                    </a:p>
                  </a:txBody>
                  <a:tcPr/>
                </a:tc>
                <a:tc>
                  <a:txBody>
                    <a:bodyPr/>
                    <a:lstStyle/>
                    <a:p>
                      <a:pPr marL="179388" indent="-179388"/>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保険給付費等交付金の</a:t>
                      </a:r>
                      <a:r>
                        <a:rPr kumimoji="1" lang="ja-JP" altLang="ja-JP" sz="900" u="sng" kern="1200" dirty="0">
                          <a:solidFill>
                            <a:srgbClr val="FF0000"/>
                          </a:solidFill>
                          <a:effectLst/>
                          <a:latin typeface="ＭＳ ゴシック" panose="020B0609070205080204" pitchFamily="49" charset="-128"/>
                          <a:ea typeface="ＭＳ ゴシック" panose="020B0609070205080204" pitchFamily="49" charset="-128"/>
                          <a:cs typeface="+mn-cs"/>
                        </a:rPr>
                        <a:t>府</a:t>
                      </a: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国保連合会への直接支払い</a:t>
                      </a:r>
                    </a:p>
                  </a:txBody>
                  <a:tcPr/>
                </a:tc>
                <a:tc>
                  <a:txBody>
                    <a:bodyPr/>
                    <a:lstStyle/>
                    <a:p>
                      <a:pPr marL="179388" marR="0" lvl="0" indent="-179388" algn="l" defTabSz="914377"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ＭＳ ゴシック" panose="020B0609070205080204" pitchFamily="49" charset="-128"/>
                          <a:ea typeface="ＭＳ ゴシック" panose="020B0609070205080204" pitchFamily="49" charset="-128"/>
                          <a:cs typeface="+mn-cs"/>
                        </a:rPr>
                        <a:t>２　保険給付費等交付金の国保連合会への直接支払い</a:t>
                      </a:r>
                    </a:p>
                  </a:txBody>
                  <a:tcPr/>
                </a:tc>
                <a:tc>
                  <a:txBody>
                    <a:bodyPr/>
                    <a:lstStyle/>
                    <a:p>
                      <a:pPr marL="263525" indent="-263525" algn="l"/>
                      <a:r>
                        <a:rPr kumimoji="1" lang="ja-JP" altLang="en-US" sz="900" strike="noStrike" dirty="0">
                          <a:latin typeface="ＭＳ 明朝" panose="02020609040205080304" pitchFamily="17" charset="-128"/>
                          <a:ea typeface="ＭＳ 明朝" panose="02020609040205080304" pitchFamily="17" charset="-128"/>
                        </a:rPr>
                        <a:t>略称表記のため文面を変更。</a:t>
                      </a:r>
                    </a:p>
                  </a:txBody>
                  <a:tcPr/>
                </a:tc>
                <a:extLst>
                  <a:ext uri="{0D108BD9-81ED-4DB2-BD59-A6C34878D82A}">
                    <a16:rowId xmlns:a16="http://schemas.microsoft.com/office/drawing/2014/main" val="1243657073"/>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304787"/>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63DCCD8D-DBF6-41CA-8395-76080784AD7C}"/>
              </a:ext>
            </a:extLst>
          </p:cNvPr>
          <p:cNvSpPr>
            <a:spLocks noGrp="1"/>
          </p:cNvSpPr>
          <p:nvPr>
            <p:ph type="sldNum" sz="quarter" idx="12"/>
          </p:nvPr>
        </p:nvSpPr>
        <p:spPr/>
        <p:txBody>
          <a:bodyPr/>
          <a:lstStyle/>
          <a:p>
            <a:fld id="{9248CB4C-1C69-453B-AC2B-12FFFA827F83}" type="slidenum">
              <a:rPr kumimoji="1" lang="ja-JP" altLang="en-US" smtClean="0"/>
              <a:t>5</a:t>
            </a:fld>
            <a:endParaRPr kumimoji="1" lang="ja-JP" altLang="en-US"/>
          </a:p>
        </p:txBody>
      </p:sp>
      <p:sp>
        <p:nvSpPr>
          <p:cNvPr id="7" name="テキスト ボックス 6">
            <a:extLst>
              <a:ext uri="{FF2B5EF4-FFF2-40B4-BE49-F238E27FC236}">
                <a16:creationId xmlns:a16="http://schemas.microsoft.com/office/drawing/2014/main" id="{B30B4766-F88D-4C04-B83C-4EDC7D368DCB}"/>
              </a:ext>
            </a:extLst>
          </p:cNvPr>
          <p:cNvSpPr txBox="1"/>
          <p:nvPr/>
        </p:nvSpPr>
        <p:spPr>
          <a:xfrm>
            <a:off x="12379091" y="1581579"/>
            <a:ext cx="3347358" cy="3694841"/>
          </a:xfrm>
          <a:prstGeom prst="rect">
            <a:avLst/>
          </a:prstGeom>
          <a:solidFill>
            <a:schemeClr val="bg1"/>
          </a:solidFill>
          <a:ln w="22225"/>
        </p:spPr>
        <p:style>
          <a:lnRef idx="2">
            <a:schemeClr val="dk1"/>
          </a:lnRef>
          <a:fillRef idx="1">
            <a:schemeClr val="lt1"/>
          </a:fillRef>
          <a:effectRef idx="0">
            <a:schemeClr val="dk1"/>
          </a:effectRef>
          <a:fontRef idx="minor">
            <a:schemeClr val="dk1"/>
          </a:fontRef>
        </p:style>
        <p:txBody>
          <a:bodyPr wrap="square" rtlCol="0" anchor="t">
            <a:noAutofit/>
          </a:bodyPr>
          <a:lstStyle/>
          <a:p>
            <a:r>
              <a:rPr lang="ja-JP" altLang="en-US" sz="900" dirty="0">
                <a:latin typeface="+mn-ea"/>
              </a:rPr>
              <a:t>８　その他の給付について</a:t>
            </a:r>
            <a:endParaRPr lang="en-US" altLang="ja-JP" sz="900" dirty="0">
              <a:latin typeface="+mn-ea"/>
            </a:endParaRPr>
          </a:p>
          <a:p>
            <a:endParaRPr lang="en-US" altLang="ja-JP" sz="900" dirty="0">
              <a:latin typeface="+mn-ea"/>
            </a:endParaRPr>
          </a:p>
          <a:p>
            <a:r>
              <a:rPr lang="ja-JP" altLang="en-US" sz="900" dirty="0">
                <a:latin typeface="+mn-ea"/>
              </a:rPr>
              <a:t>（１）から（４）までに定めるものが府内統一基準</a:t>
            </a:r>
            <a:endParaRPr lang="en-US" altLang="ja-JP" sz="900" dirty="0">
              <a:latin typeface="+mn-ea"/>
            </a:endParaRPr>
          </a:p>
          <a:p>
            <a:r>
              <a:rPr lang="ja-JP" altLang="en-US" sz="900" dirty="0">
                <a:latin typeface="+mn-ea"/>
              </a:rPr>
              <a:t>↓</a:t>
            </a:r>
            <a:endParaRPr lang="en-US" altLang="ja-JP" sz="900" dirty="0">
              <a:latin typeface="+mn-ea"/>
            </a:endParaRPr>
          </a:p>
          <a:p>
            <a:r>
              <a:rPr lang="ja-JP" altLang="en-US" sz="900" dirty="0">
                <a:latin typeface="+mn-ea"/>
              </a:rPr>
              <a:t>（市町村の意見）</a:t>
            </a:r>
            <a:endParaRPr lang="en-US" altLang="ja-JP" sz="900" dirty="0">
              <a:latin typeface="+mn-ea"/>
            </a:endParaRPr>
          </a:p>
          <a:p>
            <a:r>
              <a:rPr lang="ja-JP" altLang="en-US" sz="900" dirty="0">
                <a:latin typeface="+mn-ea"/>
              </a:rPr>
              <a:t>・それ以外は市町村独自で実施してもいいのか？</a:t>
            </a:r>
            <a:endParaRPr lang="en-US" altLang="ja-JP" sz="900" dirty="0">
              <a:latin typeface="+mn-ea"/>
            </a:endParaRPr>
          </a:p>
          <a:p>
            <a:r>
              <a:rPr lang="ja-JP" altLang="en-US" sz="900" dirty="0">
                <a:latin typeface="+mn-ea"/>
              </a:rPr>
              <a:t>・府内統一基準として定めていないものならば、運営方針にも定められていないうえで、</a:t>
            </a:r>
            <a:r>
              <a:rPr lang="en-US" altLang="ja-JP" sz="900" dirty="0">
                <a:latin typeface="+mn-ea"/>
              </a:rPr>
              <a:t>WG</a:t>
            </a:r>
            <a:r>
              <a:rPr lang="ja-JP" altLang="en-US" sz="900" dirty="0">
                <a:latin typeface="+mn-ea"/>
              </a:rPr>
              <a:t>等でも定められていないため、そういうことは実施できるという解釈もできるのではないか？</a:t>
            </a:r>
            <a:endParaRPr lang="en-US" altLang="ja-JP" sz="900" dirty="0">
              <a:latin typeface="+mn-ea"/>
            </a:endParaRPr>
          </a:p>
          <a:p>
            <a:r>
              <a:rPr lang="ja-JP" altLang="en-US" sz="900" dirty="0">
                <a:latin typeface="+mn-ea"/>
              </a:rPr>
              <a:t>↓</a:t>
            </a:r>
            <a:endParaRPr lang="en-US" altLang="ja-JP" sz="900" dirty="0">
              <a:latin typeface="+mn-ea"/>
            </a:endParaRPr>
          </a:p>
          <a:p>
            <a:r>
              <a:rPr lang="ja-JP" altLang="en-US" sz="900" dirty="0">
                <a:latin typeface="+mn-ea"/>
              </a:rPr>
              <a:t>（府の考え）</a:t>
            </a:r>
            <a:endParaRPr lang="en-US" altLang="ja-JP" sz="900" dirty="0">
              <a:latin typeface="+mn-ea"/>
            </a:endParaRPr>
          </a:p>
          <a:p>
            <a:r>
              <a:rPr lang="ja-JP" altLang="en-US" sz="900" dirty="0">
                <a:latin typeface="+mn-ea"/>
              </a:rPr>
              <a:t>・基本的な考え方として、</a:t>
            </a:r>
            <a:r>
              <a:rPr lang="en-US" altLang="ja-JP" sz="900" dirty="0">
                <a:latin typeface="+mn-ea"/>
              </a:rPr>
              <a:t>R6</a:t>
            </a:r>
            <a:r>
              <a:rPr lang="ja-JP" altLang="en-US" sz="900" dirty="0">
                <a:latin typeface="+mn-ea"/>
              </a:rPr>
              <a:t>から完全統一するということで、方針を定めている。</a:t>
            </a:r>
            <a:endParaRPr lang="en-US" altLang="ja-JP" sz="900" dirty="0">
              <a:latin typeface="+mn-ea"/>
            </a:endParaRPr>
          </a:p>
          <a:p>
            <a:r>
              <a:rPr lang="ja-JP" altLang="en-US" sz="900" dirty="0">
                <a:latin typeface="+mn-ea"/>
              </a:rPr>
              <a:t>・そのため、府内市町村合意の下で完全統一する考え方のもと実施しているため、イチ市町村が独自で実施するということは、方針にそぐわない。</a:t>
            </a:r>
            <a:endParaRPr lang="en-US" altLang="ja-JP" sz="900" dirty="0">
              <a:latin typeface="+mn-ea"/>
            </a:endParaRPr>
          </a:p>
          <a:p>
            <a:r>
              <a:rPr lang="ja-JP" altLang="en-US" sz="900" dirty="0">
                <a:latin typeface="+mn-ea"/>
              </a:rPr>
              <a:t>・また、府内共通基準といして定めていないということは、共通基準以外のものは</a:t>
            </a:r>
            <a:r>
              <a:rPr lang="en-US" altLang="ja-JP" sz="900" dirty="0">
                <a:latin typeface="+mn-ea"/>
              </a:rPr>
              <a:t>WG</a:t>
            </a:r>
            <a:r>
              <a:rPr lang="ja-JP" altLang="en-US" sz="900" dirty="0">
                <a:latin typeface="+mn-ea"/>
              </a:rPr>
              <a:t>等で議論しない限り、府内共通した実施はできないと考える。</a:t>
            </a:r>
            <a:endParaRPr lang="en-US" altLang="ja-JP" sz="900" dirty="0">
              <a:latin typeface="+mn-ea"/>
            </a:endParaRPr>
          </a:p>
          <a:p>
            <a:r>
              <a:rPr lang="ja-JP" altLang="en-US" sz="900" dirty="0">
                <a:latin typeface="+mn-ea"/>
              </a:rPr>
              <a:t>・なお、突発的及び緊急的、または、国からの新たな通知等が発せられた場合は、方針の最終頁に記載しているとおり（「円滑な制度運営に向けた調整」）、制度全般的な事項として調整会議等で議論して方向性を決定していくものと考える。</a:t>
            </a:r>
            <a:endParaRPr lang="en-US" altLang="ja-JP" sz="900" dirty="0">
              <a:latin typeface="+mn-ea"/>
            </a:endParaRPr>
          </a:p>
        </p:txBody>
      </p:sp>
      <p:sp>
        <p:nvSpPr>
          <p:cNvPr id="8" name="テキスト ボックス 7">
            <a:extLst>
              <a:ext uri="{FF2B5EF4-FFF2-40B4-BE49-F238E27FC236}">
                <a16:creationId xmlns:a16="http://schemas.microsoft.com/office/drawing/2014/main" id="{930D52B5-D011-463F-AF93-FA7B8060DF00}"/>
              </a:ext>
            </a:extLst>
          </p:cNvPr>
          <p:cNvSpPr txBox="1"/>
          <p:nvPr/>
        </p:nvSpPr>
        <p:spPr>
          <a:xfrm>
            <a:off x="12379091" y="903864"/>
            <a:ext cx="3347358" cy="549380"/>
          </a:xfrm>
          <a:prstGeom prst="rect">
            <a:avLst/>
          </a:prstGeom>
          <a:solidFill>
            <a:schemeClr val="bg1"/>
          </a:solidFill>
          <a:ln w="22225"/>
        </p:spPr>
        <p:style>
          <a:lnRef idx="2">
            <a:schemeClr val="dk1"/>
          </a:lnRef>
          <a:fillRef idx="1">
            <a:schemeClr val="lt1"/>
          </a:fillRef>
          <a:effectRef idx="0">
            <a:schemeClr val="dk1"/>
          </a:effectRef>
          <a:fontRef idx="minor">
            <a:schemeClr val="dk1"/>
          </a:fontRef>
        </p:style>
        <p:txBody>
          <a:bodyPr wrap="square" rtlCol="0" anchor="t">
            <a:noAutofit/>
          </a:bodyPr>
          <a:lstStyle/>
          <a:p>
            <a:r>
              <a:rPr lang="ja-JP" altLang="en-US" sz="900" dirty="0">
                <a:latin typeface="+mn-ea"/>
              </a:rPr>
              <a:t>←なお、国通知の基づくあらたなその他の給付（任意給付）については、方針の最終頁にの記載通り、調整会議で協議することができると考えている。</a:t>
            </a:r>
            <a:endParaRPr lang="en-US" altLang="ja-JP" sz="900" dirty="0">
              <a:latin typeface="+mn-ea"/>
            </a:endParaRPr>
          </a:p>
        </p:txBody>
      </p:sp>
    </p:spTree>
    <p:extLst>
      <p:ext uri="{BB962C8B-B14F-4D97-AF65-F5344CB8AC3E}">
        <p14:creationId xmlns:p14="http://schemas.microsoft.com/office/powerpoint/2010/main" val="359699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2379091" y="596087"/>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dirty="0">
                <a:latin typeface="+mn-ea"/>
              </a:rPr>
              <a:t>資料●</a:t>
            </a:r>
            <a:endParaRPr lang="en-US" altLang="ja-JP" sz="900" b="1" dirty="0">
              <a:latin typeface="+mn-ea"/>
            </a:endParaRPr>
          </a:p>
        </p:txBody>
      </p:sp>
      <p:sp>
        <p:nvSpPr>
          <p:cNvPr id="16" name="テキスト ボックス 5">
            <a:extLst>
              <a:ext uri="{FF2B5EF4-FFF2-40B4-BE49-F238E27FC236}">
                <a16:creationId xmlns:a16="http://schemas.microsoft.com/office/drawing/2014/main" id="{76B276E2-9B23-48C1-A315-4627ECF0CA8D}"/>
              </a:ext>
            </a:extLst>
          </p:cNvPr>
          <p:cNvSpPr txBox="1"/>
          <p:nvPr/>
        </p:nvSpPr>
        <p:spPr>
          <a:xfrm>
            <a:off x="12277095" y="106490"/>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令和５年</a:t>
            </a:r>
            <a:r>
              <a:rPr lang="en-US" altLang="ja-JP" sz="800" dirty="0">
                <a:solidFill>
                  <a:prstClr val="black"/>
                </a:solidFill>
                <a:latin typeface="HGSｺﾞｼｯｸE" panose="020B0900000000000000" pitchFamily="50" charset="-128"/>
                <a:ea typeface="HGSｺﾞｼｯｸE" panose="020B0900000000000000" pitchFamily="50" charset="-128"/>
              </a:rPr>
              <a:t>11</a:t>
            </a:r>
            <a:r>
              <a:rPr lang="ja-JP" altLang="en-US" sz="800" dirty="0">
                <a:solidFill>
                  <a:prstClr val="black"/>
                </a:solidFill>
                <a:latin typeface="HGSｺﾞｼｯｸE" panose="020B0900000000000000" pitchFamily="50" charset="-128"/>
                <a:ea typeface="HGSｺﾞｼｯｸE" panose="020B0900000000000000" pitchFamily="50" charset="-128"/>
              </a:rPr>
              <a:t>月</a:t>
            </a:r>
            <a:r>
              <a:rPr lang="en-US" altLang="ja-JP" sz="800" dirty="0">
                <a:solidFill>
                  <a:prstClr val="black"/>
                </a:solidFill>
                <a:latin typeface="HGSｺﾞｼｯｸE" panose="020B0900000000000000" pitchFamily="50" charset="-128"/>
                <a:ea typeface="HGSｺﾞｼｯｸE" panose="020B0900000000000000" pitchFamily="50" charset="-128"/>
              </a:rPr>
              <a:t>14</a:t>
            </a:r>
            <a:r>
              <a:rPr lang="ja-JP" altLang="en-US" sz="800" dirty="0">
                <a:solidFill>
                  <a:prstClr val="black"/>
                </a:solidFill>
                <a:latin typeface="HGSｺﾞｼｯｸE" panose="020B0900000000000000" pitchFamily="50" charset="-128"/>
                <a:ea typeface="HGSｺﾞｼｯｸE" panose="020B0900000000000000" pitchFamily="50" charset="-128"/>
              </a:rPr>
              <a:t>日</a:t>
            </a:r>
            <a:endParaRPr lang="en-US" altLang="ja-JP" sz="800" dirty="0">
              <a:solidFill>
                <a:prstClr val="black"/>
              </a:solidFill>
              <a:latin typeface="HGSｺﾞｼｯｸE" panose="020B0900000000000000" pitchFamily="50" charset="-128"/>
              <a:ea typeface="HGSｺﾞｼｯｸE" panose="020B0900000000000000" pitchFamily="50" charset="-128"/>
            </a:endParaRPr>
          </a:p>
          <a:p>
            <a:pPr>
              <a:defRPr/>
            </a:pPr>
            <a:r>
              <a:rPr lang="ja-JP" altLang="en-US" sz="800" dirty="0">
                <a:solidFill>
                  <a:prstClr val="black"/>
                </a:solidFill>
                <a:latin typeface="HGSｺﾞｼｯｸE" panose="020B0900000000000000" pitchFamily="50" charset="-128"/>
                <a:ea typeface="HGSｺﾞｼｯｸE" panose="020B0900000000000000" pitchFamily="50" charset="-128"/>
              </a:rPr>
              <a:t>第</a:t>
            </a:r>
            <a:r>
              <a:rPr lang="en-US" altLang="ja-JP" sz="800" dirty="0">
                <a:solidFill>
                  <a:prstClr val="black"/>
                </a:solidFill>
                <a:latin typeface="HGSｺﾞｼｯｸE" panose="020B0900000000000000" pitchFamily="50" charset="-128"/>
                <a:ea typeface="HGSｺﾞｼｯｸE" panose="020B0900000000000000" pitchFamily="50" charset="-128"/>
              </a:rPr>
              <a:t>74</a:t>
            </a:r>
            <a:r>
              <a:rPr lang="ja-JP" altLang="en-US" sz="800" dirty="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a:solidFill>
                  <a:prstClr val="black"/>
                </a:solidFill>
                <a:latin typeface="HGSｺﾞｼｯｸE" panose="020B0900000000000000" pitchFamily="50" charset="-128"/>
                <a:ea typeface="HGSｺﾞｼｯｸE" panose="020B0900000000000000" pitchFamily="50" charset="-128"/>
              </a:rPr>
              <a:t>WG</a:t>
            </a:r>
            <a:endParaRPr lang="ja-JP" altLang="en-US" sz="800" dirty="0">
              <a:solidFill>
                <a:prstClr val="black"/>
              </a:solidFill>
              <a:latin typeface="HGSｺﾞｼｯｸE" panose="020B0900000000000000" pitchFamily="50" charset="-128"/>
              <a:ea typeface="HGSｺﾞｼｯｸE" panose="020B0900000000000000" pitchFamily="50" charset="-128"/>
            </a:endParaRPr>
          </a:p>
        </p:txBody>
      </p:sp>
      <p:graphicFrame>
        <p:nvGraphicFramePr>
          <p:cNvPr id="9" name="表 17">
            <a:extLst>
              <a:ext uri="{FF2B5EF4-FFF2-40B4-BE49-F238E27FC236}">
                <a16:creationId xmlns:a16="http://schemas.microsoft.com/office/drawing/2014/main" id="{0D0F6155-258C-4F84-B5E7-97E00D2376C5}"/>
              </a:ext>
            </a:extLst>
          </p:cNvPr>
          <p:cNvGraphicFramePr>
            <a:graphicFrameLocks noGrp="1"/>
          </p:cNvGraphicFramePr>
          <p:nvPr>
            <p:extLst>
              <p:ext uri="{D42A27DB-BD31-4B8C-83A1-F6EECF244321}">
                <p14:modId xmlns:p14="http://schemas.microsoft.com/office/powerpoint/2010/main" val="1026097957"/>
              </p:ext>
            </p:extLst>
          </p:nvPr>
        </p:nvGraphicFramePr>
        <p:xfrm>
          <a:off x="193039" y="520231"/>
          <a:ext cx="11901600" cy="1584960"/>
        </p:xfrm>
        <a:graphic>
          <a:graphicData uri="http://schemas.openxmlformats.org/drawingml/2006/table">
            <a:tbl>
              <a:tblPr firstRow="1" bandRow="1">
                <a:tableStyleId>{5C22544A-7EE6-4342-B048-85BDC9FD1C3A}</a:tableStyleId>
              </a:tblPr>
              <a:tblGrid>
                <a:gridCol w="324000">
                  <a:extLst>
                    <a:ext uri="{9D8B030D-6E8A-4147-A177-3AD203B41FA5}">
                      <a16:colId xmlns:a16="http://schemas.microsoft.com/office/drawing/2014/main" val="2289292252"/>
                    </a:ext>
                  </a:extLst>
                </a:gridCol>
                <a:gridCol w="586800">
                  <a:extLst>
                    <a:ext uri="{9D8B030D-6E8A-4147-A177-3AD203B41FA5}">
                      <a16:colId xmlns:a16="http://schemas.microsoft.com/office/drawing/2014/main" val="979189463"/>
                    </a:ext>
                  </a:extLst>
                </a:gridCol>
                <a:gridCol w="4791600">
                  <a:extLst>
                    <a:ext uri="{9D8B030D-6E8A-4147-A177-3AD203B41FA5}">
                      <a16:colId xmlns:a16="http://schemas.microsoft.com/office/drawing/2014/main" val="3655228805"/>
                    </a:ext>
                  </a:extLst>
                </a:gridCol>
                <a:gridCol w="4791600">
                  <a:extLst>
                    <a:ext uri="{9D8B030D-6E8A-4147-A177-3AD203B41FA5}">
                      <a16:colId xmlns:a16="http://schemas.microsoft.com/office/drawing/2014/main" val="1925305667"/>
                    </a:ext>
                  </a:extLst>
                </a:gridCol>
                <a:gridCol w="1407600">
                  <a:extLst>
                    <a:ext uri="{9D8B030D-6E8A-4147-A177-3AD203B41FA5}">
                      <a16:colId xmlns:a16="http://schemas.microsoft.com/office/drawing/2014/main" val="1884872765"/>
                    </a:ext>
                  </a:extLst>
                </a:gridCol>
              </a:tblGrid>
              <a:tr h="225214">
                <a:tc>
                  <a:txBody>
                    <a:bodyPr/>
                    <a:lstStyle/>
                    <a:p>
                      <a:pPr algn="ctr"/>
                      <a:r>
                        <a:rPr kumimoji="1" lang="ja-JP" altLang="en-US" sz="1100" dirty="0"/>
                        <a:t>№</a:t>
                      </a:r>
                      <a:endParaRPr kumimoji="1" lang="en-US" altLang="ja-JP" sz="1100" dirty="0"/>
                    </a:p>
                  </a:txBody>
                  <a:tcPr>
                    <a:solidFill>
                      <a:schemeClr val="accent5"/>
                    </a:solidFill>
                  </a:tcPr>
                </a:tc>
                <a:tc>
                  <a:txBody>
                    <a:bodyPr/>
                    <a:lstStyle/>
                    <a:p>
                      <a:pPr algn="ctr"/>
                      <a:r>
                        <a:rPr kumimoji="1" lang="ja-JP" altLang="en-US" sz="1050" dirty="0"/>
                        <a:t>ページ</a:t>
                      </a:r>
                      <a:endParaRPr kumimoji="1" lang="en-US" altLang="ja-JP" sz="1050" dirty="0"/>
                    </a:p>
                  </a:txBody>
                  <a:tcPr>
                    <a:solidFill>
                      <a:schemeClr val="accent5"/>
                    </a:solidFill>
                  </a:tcPr>
                </a:tc>
                <a:tc>
                  <a:txBody>
                    <a:bodyPr/>
                    <a:lstStyle/>
                    <a:p>
                      <a:pPr algn="ctr"/>
                      <a:r>
                        <a:rPr kumimoji="1" lang="ja-JP" altLang="en-US" sz="1100" dirty="0"/>
                        <a:t>方針（案）</a:t>
                      </a:r>
                    </a:p>
                  </a:txBody>
                  <a:tcPr>
                    <a:solidFill>
                      <a:schemeClr val="accent5"/>
                    </a:solidFill>
                  </a:tcPr>
                </a:tc>
                <a:tc>
                  <a:txBody>
                    <a:bodyPr/>
                    <a:lstStyle/>
                    <a:p>
                      <a:pPr algn="ctr"/>
                      <a:r>
                        <a:rPr kumimoji="1" lang="ja-JP" altLang="en-US" sz="1100" dirty="0"/>
                        <a:t>方針（素案）</a:t>
                      </a:r>
                    </a:p>
                  </a:txBody>
                  <a:tcPr>
                    <a:solidFill>
                      <a:schemeClr val="accent5"/>
                    </a:solidFill>
                  </a:tcPr>
                </a:tc>
                <a:tc>
                  <a:txBody>
                    <a:bodyPr/>
                    <a:lstStyle/>
                    <a:p>
                      <a:pPr algn="ctr"/>
                      <a:r>
                        <a:rPr kumimoji="1" lang="ja-JP" altLang="en-US" sz="1100" dirty="0"/>
                        <a:t>備考</a:t>
                      </a:r>
                    </a:p>
                  </a:txBody>
                  <a:tcPr>
                    <a:solidFill>
                      <a:schemeClr val="accent5"/>
                    </a:solidFill>
                  </a:tcPr>
                </a:tc>
                <a:extLst>
                  <a:ext uri="{0D108BD9-81ED-4DB2-BD59-A6C34878D82A}">
                    <a16:rowId xmlns:a16="http://schemas.microsoft.com/office/drawing/2014/main" val="2298694149"/>
                  </a:ext>
                </a:extLst>
              </a:tr>
              <a:tr h="370840">
                <a:tc>
                  <a:txBody>
                    <a:bodyPr/>
                    <a:lstStyle/>
                    <a:p>
                      <a:r>
                        <a:rPr kumimoji="1" lang="en-US" altLang="ja-JP" sz="900" dirty="0">
                          <a:latin typeface="ＭＳ 明朝" panose="02020609040205080304" pitchFamily="17" charset="-128"/>
                          <a:ea typeface="ＭＳ 明朝" panose="02020609040205080304" pitchFamily="17" charset="-128"/>
                        </a:rPr>
                        <a:t>22</a:t>
                      </a:r>
                      <a:endParaRPr kumimoji="1" lang="ja-JP" altLang="en-US" sz="900" dirty="0">
                        <a:latin typeface="ＭＳ 明朝" panose="02020609040205080304" pitchFamily="17" charset="-128"/>
                        <a:ea typeface="ＭＳ 明朝" panose="02020609040205080304" pitchFamily="17" charset="-128"/>
                      </a:endParaRPr>
                    </a:p>
                  </a:txBody>
                  <a:tcPr/>
                </a:tc>
                <a:tc>
                  <a:txBody>
                    <a:bodyPr/>
                    <a:lstStyle/>
                    <a:p>
                      <a:r>
                        <a:rPr kumimoji="1" lang="ja-JP" altLang="en-US" sz="900" dirty="0">
                          <a:latin typeface="ＭＳ 明朝" panose="02020609040205080304" pitchFamily="17" charset="-128"/>
                          <a:ea typeface="ＭＳ 明朝" panose="02020609040205080304" pitchFamily="17" charset="-128"/>
                        </a:rPr>
                        <a:t>全般</a:t>
                      </a:r>
                    </a:p>
                  </a:txBody>
                  <a:tcPr/>
                </a:tc>
                <a:tc>
                  <a:txBody>
                    <a:bodyPr/>
                    <a:lstStyle/>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序章　第１、第２</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第一章　第１、第２、第３、第４</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第二章　</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第１</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第２</a:t>
                      </a:r>
                      <a:endParaRPr kumimoji="1" lang="en-US" altLang="ja-JP" sz="900" u="sng"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第三章　</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第１</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第２</a:t>
                      </a:r>
                      <a:endParaRPr kumimoji="1" lang="en-US" altLang="ja-JP" sz="900" u="sng" kern="1200" dirty="0">
                        <a:solidFill>
                          <a:schemeClr val="dk1"/>
                        </a:solidFill>
                        <a:effectLst/>
                        <a:latin typeface="ＭＳ 明朝" panose="02020609040205080304" pitchFamily="17" charset="-128"/>
                        <a:ea typeface="ＭＳ 明朝" panose="02020609040205080304" pitchFamily="17" charset="-128"/>
                        <a:cs typeface="+mn-cs"/>
                      </a:endParaRPr>
                    </a:p>
                  </a:txBody>
                  <a:tcPr/>
                </a:tc>
                <a:tc>
                  <a:txBody>
                    <a:bodyPr/>
                    <a:lstStyle/>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序章　第１、第２</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第一章　第１、第２、第３、第４</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第二章　</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第５</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第６</a:t>
                      </a:r>
                      <a:endParaRPr kumimoji="1" lang="en-US" altLang="ja-JP" sz="900" u="sng"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第三章　</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第７</a:t>
                      </a:r>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900" u="sng" kern="1200" dirty="0">
                          <a:solidFill>
                            <a:schemeClr val="dk1"/>
                          </a:solidFill>
                          <a:effectLst/>
                          <a:latin typeface="ＭＳ 明朝" panose="02020609040205080304" pitchFamily="17" charset="-128"/>
                          <a:ea typeface="ＭＳ 明朝" panose="02020609040205080304" pitchFamily="17" charset="-128"/>
                          <a:cs typeface="+mn-cs"/>
                        </a:rPr>
                        <a:t>第８</a:t>
                      </a:r>
                      <a:endParaRPr kumimoji="1" lang="en-US" altLang="ja-JP" sz="900" u="sng" kern="1200" dirty="0">
                        <a:solidFill>
                          <a:schemeClr val="dk1"/>
                        </a:solidFill>
                        <a:effectLst/>
                        <a:latin typeface="ＭＳ 明朝" panose="02020609040205080304" pitchFamily="17" charset="-128"/>
                        <a:ea typeface="ＭＳ 明朝" panose="02020609040205080304" pitchFamily="17" charset="-128"/>
                        <a:cs typeface="+mn-cs"/>
                      </a:endParaRPr>
                    </a:p>
                  </a:txBody>
                  <a:tcPr/>
                </a:tc>
                <a:tc>
                  <a:txBody>
                    <a:bodyPr/>
                    <a:lstStyle/>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章立て（序章、第一章、第二章、第三章）の附番（第１、第２、第３・・・）について、第二章以降は章をまたいでも、通し番号になっているので変更。</a:t>
                      </a:r>
                      <a:endParaRPr kumimoji="1" lang="en-US" altLang="ja-JP" sz="900" kern="1200" dirty="0">
                        <a:solidFill>
                          <a:schemeClr val="dk1"/>
                        </a:solidFill>
                        <a:effectLst/>
                        <a:latin typeface="ＭＳ 明朝" panose="02020609040205080304" pitchFamily="17" charset="-128"/>
                        <a:ea typeface="ＭＳ 明朝" panose="02020609040205080304" pitchFamily="17" charset="-128"/>
                        <a:cs typeface="+mn-cs"/>
                      </a:endParaRPr>
                    </a:p>
                    <a:p>
                      <a:pPr marL="0" indent="0"/>
                      <a:r>
                        <a:rPr kumimoji="1" lang="ja-JP" altLang="en-US" sz="900" kern="1200" dirty="0">
                          <a:solidFill>
                            <a:schemeClr val="dk1"/>
                          </a:solidFill>
                          <a:effectLst/>
                          <a:latin typeface="ＭＳ 明朝" panose="02020609040205080304" pitchFamily="17" charset="-128"/>
                          <a:ea typeface="ＭＳ 明朝" panose="02020609040205080304" pitchFamily="17" charset="-128"/>
                          <a:cs typeface="+mn-cs"/>
                        </a:rPr>
                        <a:t>また、目次も同様に変更。</a:t>
                      </a:r>
                      <a:endParaRPr kumimoji="1" lang="ja-JP" altLang="ja-JP" sz="900" kern="1200" dirty="0">
                        <a:solidFill>
                          <a:schemeClr val="dk1"/>
                        </a:solidFill>
                        <a:effectLst/>
                        <a:latin typeface="ＭＳ 明朝" panose="02020609040205080304" pitchFamily="17" charset="-128"/>
                        <a:ea typeface="ＭＳ 明朝" panose="02020609040205080304" pitchFamily="17" charset="-128"/>
                        <a:cs typeface="+mn-cs"/>
                      </a:endParaRPr>
                    </a:p>
                  </a:txBody>
                  <a:tcPr/>
                </a:tc>
                <a:extLst>
                  <a:ext uri="{0D108BD9-81ED-4DB2-BD59-A6C34878D82A}">
                    <a16:rowId xmlns:a16="http://schemas.microsoft.com/office/drawing/2014/main" val="2141506480"/>
                  </a:ext>
                </a:extLst>
              </a:tr>
            </a:tbl>
          </a:graphicData>
        </a:graphic>
      </p:graphicFrame>
      <p:sp>
        <p:nvSpPr>
          <p:cNvPr id="13" name="テキスト ボックス 5">
            <a:extLst>
              <a:ext uri="{FF2B5EF4-FFF2-40B4-BE49-F238E27FC236}">
                <a16:creationId xmlns:a16="http://schemas.microsoft.com/office/drawing/2014/main" id="{F1AF58D8-2481-4114-82F4-D6F86E66863B}"/>
              </a:ext>
            </a:extLst>
          </p:cNvPr>
          <p:cNvSpPr txBox="1"/>
          <p:nvPr/>
        </p:nvSpPr>
        <p:spPr>
          <a:xfrm>
            <a:off x="200010" y="304787"/>
            <a:ext cx="2902419" cy="246221"/>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00" dirty="0">
                <a:solidFill>
                  <a:prstClr val="black"/>
                </a:solidFill>
                <a:latin typeface="+mn-ea"/>
              </a:rPr>
              <a:t>※</a:t>
            </a:r>
            <a:r>
              <a:rPr lang="ja-JP" altLang="en-US" sz="1000" dirty="0">
                <a:solidFill>
                  <a:prstClr val="black"/>
                </a:solidFill>
                <a:latin typeface="+mn-ea"/>
              </a:rPr>
              <a:t>変更した方針（案）のページ番号を記載</a:t>
            </a:r>
          </a:p>
        </p:txBody>
      </p:sp>
      <p:sp>
        <p:nvSpPr>
          <p:cNvPr id="5" name="スライド番号プレースホルダー 4">
            <a:extLst>
              <a:ext uri="{FF2B5EF4-FFF2-40B4-BE49-F238E27FC236}">
                <a16:creationId xmlns:a16="http://schemas.microsoft.com/office/drawing/2014/main" id="{63DCCD8D-DBF6-41CA-8395-76080784AD7C}"/>
              </a:ext>
            </a:extLst>
          </p:cNvPr>
          <p:cNvSpPr>
            <a:spLocks noGrp="1"/>
          </p:cNvSpPr>
          <p:nvPr>
            <p:ph type="sldNum" sz="quarter" idx="12"/>
          </p:nvPr>
        </p:nvSpPr>
        <p:spPr/>
        <p:txBody>
          <a:bodyPr/>
          <a:lstStyle/>
          <a:p>
            <a:fld id="{9248CB4C-1C69-453B-AC2B-12FFFA827F83}" type="slidenum">
              <a:rPr kumimoji="1" lang="ja-JP" altLang="en-US" smtClean="0"/>
              <a:t>6</a:t>
            </a:fld>
            <a:endParaRPr kumimoji="1" lang="ja-JP" altLang="en-US"/>
          </a:p>
        </p:txBody>
      </p:sp>
    </p:spTree>
    <p:extLst>
      <p:ext uri="{BB962C8B-B14F-4D97-AF65-F5344CB8AC3E}">
        <p14:creationId xmlns:p14="http://schemas.microsoft.com/office/powerpoint/2010/main" val="242396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3962</TotalTime>
  <Words>5091</Words>
  <Application>Microsoft Office PowerPoint</Application>
  <PresentationFormat>ワイド画面</PresentationFormat>
  <Paragraphs>328</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HGSｺﾞｼｯｸE</vt:lpstr>
      <vt:lpstr>Meiryo UI</vt:lpstr>
      <vt:lpstr>ＭＳ ゴシック</vt:lpstr>
      <vt:lpstr>ＭＳ 明朝</vt:lpstr>
      <vt:lpstr>UD デジタル 教科書体 NK-R</vt:lpstr>
      <vt:lpstr>游ゴシック</vt:lpstr>
      <vt:lpstr>游ゴシック Light</vt:lpstr>
      <vt:lpstr>Arial</vt:lpstr>
      <vt:lpstr>Office テーマ</vt:lpstr>
      <vt:lpstr>次期大阪府国民健康保険運営方針（素案）からの変更内容について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診療費推計のパターンについて</dc:title>
  <dc:creator>原　慎太郎</dc:creator>
  <cp:lastModifiedBy>小野　渚彩</cp:lastModifiedBy>
  <cp:revision>459</cp:revision>
  <cp:lastPrinted>2023-11-22T04:36:22Z</cp:lastPrinted>
  <dcterms:created xsi:type="dcterms:W3CDTF">2021-11-11T00:06:27Z</dcterms:created>
  <dcterms:modified xsi:type="dcterms:W3CDTF">2023-11-24T02:14:07Z</dcterms:modified>
</cp:coreProperties>
</file>