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260" r:id="rId2"/>
    <p:sldId id="264" r:id="rId3"/>
    <p:sldId id="262" r:id="rId4"/>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FD0F851-EC5A-4D38-B0AD-8093EC10F338}" styleName="淡色スタイル 1 - アクセント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35758FB7-9AC5-4552-8A53-C91805E547FA}" styleName="テーマ スタイル 1 - アクセント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397" autoAdjust="0"/>
    <p:restoredTop sz="93514" autoAdjust="0"/>
  </p:normalViewPr>
  <p:slideViewPr>
    <p:cSldViewPr>
      <p:cViewPr varScale="1">
        <p:scale>
          <a:sx n="90" d="100"/>
          <a:sy n="90" d="100"/>
        </p:scale>
        <p:origin x="893" y="6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notesViewPr>
    <p:cSldViewPr>
      <p:cViewPr varScale="1">
        <p:scale>
          <a:sx n="52" d="100"/>
          <a:sy n="52" d="100"/>
        </p:scale>
        <p:origin x="2952"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dirty="0"/>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D2B6E85F-79FB-4631-9183-2CD1A5F445A3}" type="datetimeFigureOut">
              <a:rPr kumimoji="1" lang="ja-JP" altLang="en-US" smtClean="0"/>
              <a:t>2023/12/20</a:t>
            </a:fld>
            <a:endParaRPr kumimoji="1" lang="ja-JP" altLang="en-US" dirty="0"/>
          </a:p>
        </p:txBody>
      </p:sp>
      <p:sp>
        <p:nvSpPr>
          <p:cNvPr id="4" name="スライド イメージ プレースホルダー 3"/>
          <p:cNvSpPr>
            <a:spLocks noGrp="1" noRot="1" noChangeAspect="1"/>
          </p:cNvSpPr>
          <p:nvPr>
            <p:ph type="sldImg" idx="2"/>
          </p:nvPr>
        </p:nvSpPr>
        <p:spPr>
          <a:xfrm>
            <a:off x="1166813" y="1243013"/>
            <a:ext cx="4473575" cy="3354387"/>
          </a:xfrm>
          <a:prstGeom prst="rect">
            <a:avLst/>
          </a:prstGeom>
          <a:noFill/>
          <a:ln w="12700">
            <a:solidFill>
              <a:prstClr val="black"/>
            </a:solidFill>
          </a:ln>
        </p:spPr>
        <p:txBody>
          <a:bodyPr vert="horz" lIns="91440" tIns="45720" rIns="91440" bIns="45720" rtlCol="0" anchor="ctr"/>
          <a:lstStyle/>
          <a:p>
            <a:endParaRPr lang="ja-JP" altLang="en-US" dirty="0"/>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dirty="0"/>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651C6647-B049-4368-B944-3CA6764AF839}" type="slidenum">
              <a:rPr kumimoji="1" lang="ja-JP" altLang="en-US" smtClean="0"/>
              <a:t>‹#›</a:t>
            </a:fld>
            <a:endParaRPr kumimoji="1" lang="ja-JP" altLang="en-US" dirty="0"/>
          </a:p>
        </p:txBody>
      </p:sp>
    </p:spTree>
    <p:extLst>
      <p:ext uri="{BB962C8B-B14F-4D97-AF65-F5344CB8AC3E}">
        <p14:creationId xmlns:p14="http://schemas.microsoft.com/office/powerpoint/2010/main" val="130396156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51C6647-B049-4368-B944-3CA6764AF839}" type="slidenum">
              <a:rPr kumimoji="1" lang="ja-JP" altLang="en-US" smtClean="0"/>
              <a:t>1</a:t>
            </a:fld>
            <a:endParaRPr kumimoji="1" lang="ja-JP" altLang="en-US" dirty="0"/>
          </a:p>
        </p:txBody>
      </p:sp>
    </p:spTree>
    <p:extLst>
      <p:ext uri="{BB962C8B-B14F-4D97-AF65-F5344CB8AC3E}">
        <p14:creationId xmlns:p14="http://schemas.microsoft.com/office/powerpoint/2010/main" val="38406800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51C6647-B049-4368-B944-3CA6764AF839}" type="slidenum">
              <a:rPr kumimoji="1" lang="ja-JP" altLang="en-US" smtClean="0"/>
              <a:t>2</a:t>
            </a:fld>
            <a:endParaRPr kumimoji="1" lang="ja-JP" altLang="en-US" dirty="0"/>
          </a:p>
        </p:txBody>
      </p:sp>
    </p:spTree>
    <p:extLst>
      <p:ext uri="{BB962C8B-B14F-4D97-AF65-F5344CB8AC3E}">
        <p14:creationId xmlns:p14="http://schemas.microsoft.com/office/powerpoint/2010/main" val="29332575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51C6647-B049-4368-B944-3CA6764AF839}" type="slidenum">
              <a:rPr kumimoji="1" lang="ja-JP" altLang="en-US" smtClean="0"/>
              <a:t>3</a:t>
            </a:fld>
            <a:endParaRPr kumimoji="1" lang="ja-JP" altLang="en-US" dirty="0"/>
          </a:p>
        </p:txBody>
      </p:sp>
    </p:spTree>
    <p:extLst>
      <p:ext uri="{BB962C8B-B14F-4D97-AF65-F5344CB8AC3E}">
        <p14:creationId xmlns:p14="http://schemas.microsoft.com/office/powerpoint/2010/main" val="15511001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E1EDFB35-34F0-47D9-9F03-34835D55F3EA}" type="datetime1">
              <a:rPr kumimoji="1" lang="ja-JP" altLang="en-US" smtClean="0"/>
              <a:t>2023/12/20</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E4D4D2C3-0BAC-45EE-BEAA-AC94A6365396}" type="slidenum">
              <a:rPr kumimoji="1" lang="ja-JP" altLang="en-US" smtClean="0"/>
              <a:t>‹#›</a:t>
            </a:fld>
            <a:endParaRPr kumimoji="1" lang="ja-JP" altLang="en-US" dirty="0"/>
          </a:p>
        </p:txBody>
      </p:sp>
    </p:spTree>
    <p:extLst>
      <p:ext uri="{BB962C8B-B14F-4D97-AF65-F5344CB8AC3E}">
        <p14:creationId xmlns:p14="http://schemas.microsoft.com/office/powerpoint/2010/main" val="31648738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AE62D7E-78AA-4F97-856E-1214C629C9C7}" type="datetime1">
              <a:rPr kumimoji="1" lang="ja-JP" altLang="en-US" smtClean="0"/>
              <a:t>2023/12/20</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E4D4D2C3-0BAC-45EE-BEAA-AC94A6365396}" type="slidenum">
              <a:rPr kumimoji="1" lang="ja-JP" altLang="en-US" smtClean="0"/>
              <a:t>‹#›</a:t>
            </a:fld>
            <a:endParaRPr kumimoji="1" lang="ja-JP" altLang="en-US" dirty="0"/>
          </a:p>
        </p:txBody>
      </p:sp>
    </p:spTree>
    <p:extLst>
      <p:ext uri="{BB962C8B-B14F-4D97-AF65-F5344CB8AC3E}">
        <p14:creationId xmlns:p14="http://schemas.microsoft.com/office/powerpoint/2010/main" val="14301383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DFE8F78A-D2F2-4BD8-8FCC-F6FFE741BA83}" type="datetime1">
              <a:rPr kumimoji="1" lang="ja-JP" altLang="en-US" smtClean="0"/>
              <a:t>2023/12/20</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E4D4D2C3-0BAC-45EE-BEAA-AC94A6365396}" type="slidenum">
              <a:rPr kumimoji="1" lang="ja-JP" altLang="en-US" smtClean="0"/>
              <a:t>‹#›</a:t>
            </a:fld>
            <a:endParaRPr kumimoji="1" lang="ja-JP" altLang="en-US" dirty="0"/>
          </a:p>
        </p:txBody>
      </p:sp>
    </p:spTree>
    <p:extLst>
      <p:ext uri="{BB962C8B-B14F-4D97-AF65-F5344CB8AC3E}">
        <p14:creationId xmlns:p14="http://schemas.microsoft.com/office/powerpoint/2010/main" val="6000334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B801DA3-5292-4032-A77E-2CC9837E44C1}" type="datetime1">
              <a:rPr kumimoji="1" lang="ja-JP" altLang="en-US" smtClean="0"/>
              <a:t>2023/12/20</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E4D4D2C3-0BAC-45EE-BEAA-AC94A6365396}" type="slidenum">
              <a:rPr kumimoji="1" lang="ja-JP" altLang="en-US" smtClean="0"/>
              <a:t>‹#›</a:t>
            </a:fld>
            <a:endParaRPr kumimoji="1" lang="ja-JP" altLang="en-US" dirty="0"/>
          </a:p>
        </p:txBody>
      </p:sp>
    </p:spTree>
    <p:extLst>
      <p:ext uri="{BB962C8B-B14F-4D97-AF65-F5344CB8AC3E}">
        <p14:creationId xmlns:p14="http://schemas.microsoft.com/office/powerpoint/2010/main" val="22469436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EDCBD225-8F12-411F-B6BF-26B68BB75588}" type="datetime1">
              <a:rPr kumimoji="1" lang="ja-JP" altLang="en-US" smtClean="0"/>
              <a:t>2023/12/20</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E4D4D2C3-0BAC-45EE-BEAA-AC94A6365396}" type="slidenum">
              <a:rPr kumimoji="1" lang="ja-JP" altLang="en-US" smtClean="0"/>
              <a:t>‹#›</a:t>
            </a:fld>
            <a:endParaRPr kumimoji="1" lang="ja-JP" altLang="en-US" dirty="0"/>
          </a:p>
        </p:txBody>
      </p:sp>
    </p:spTree>
    <p:extLst>
      <p:ext uri="{BB962C8B-B14F-4D97-AF65-F5344CB8AC3E}">
        <p14:creationId xmlns:p14="http://schemas.microsoft.com/office/powerpoint/2010/main" val="16118613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84ECF126-A479-4436-9DC1-79F394E89F80}" type="datetime1">
              <a:rPr kumimoji="1" lang="ja-JP" altLang="en-US" smtClean="0"/>
              <a:t>2023/12/20</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E4D4D2C3-0BAC-45EE-BEAA-AC94A6365396}" type="slidenum">
              <a:rPr kumimoji="1" lang="ja-JP" altLang="en-US" smtClean="0"/>
              <a:t>‹#›</a:t>
            </a:fld>
            <a:endParaRPr kumimoji="1" lang="ja-JP" altLang="en-US" dirty="0"/>
          </a:p>
        </p:txBody>
      </p:sp>
    </p:spTree>
    <p:extLst>
      <p:ext uri="{BB962C8B-B14F-4D97-AF65-F5344CB8AC3E}">
        <p14:creationId xmlns:p14="http://schemas.microsoft.com/office/powerpoint/2010/main" val="25070578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036650CC-06E8-45FF-A83B-5CB75DD25D51}" type="datetime1">
              <a:rPr kumimoji="1" lang="ja-JP" altLang="en-US" smtClean="0"/>
              <a:t>2023/12/20</a:t>
            </a:fld>
            <a:endParaRPr kumimoji="1" lang="ja-JP" altLang="en-US" dirty="0"/>
          </a:p>
        </p:txBody>
      </p:sp>
      <p:sp>
        <p:nvSpPr>
          <p:cNvPr id="8" name="フッター プレースホルダー 7"/>
          <p:cNvSpPr>
            <a:spLocks noGrp="1"/>
          </p:cNvSpPr>
          <p:nvPr>
            <p:ph type="ftr" sz="quarter" idx="11"/>
          </p:nvPr>
        </p:nvSpPr>
        <p:spPr/>
        <p:txBody>
          <a:bodyPr/>
          <a:lstStyle/>
          <a:p>
            <a:endParaRPr kumimoji="1" lang="ja-JP" altLang="en-US" dirty="0"/>
          </a:p>
        </p:txBody>
      </p:sp>
      <p:sp>
        <p:nvSpPr>
          <p:cNvPr id="9" name="スライド番号プレースホルダー 8"/>
          <p:cNvSpPr>
            <a:spLocks noGrp="1"/>
          </p:cNvSpPr>
          <p:nvPr>
            <p:ph type="sldNum" sz="quarter" idx="12"/>
          </p:nvPr>
        </p:nvSpPr>
        <p:spPr/>
        <p:txBody>
          <a:bodyPr/>
          <a:lstStyle/>
          <a:p>
            <a:fld id="{E4D4D2C3-0BAC-45EE-BEAA-AC94A6365396}" type="slidenum">
              <a:rPr kumimoji="1" lang="ja-JP" altLang="en-US" smtClean="0"/>
              <a:t>‹#›</a:t>
            </a:fld>
            <a:endParaRPr kumimoji="1" lang="ja-JP" altLang="en-US" dirty="0"/>
          </a:p>
        </p:txBody>
      </p:sp>
    </p:spTree>
    <p:extLst>
      <p:ext uri="{BB962C8B-B14F-4D97-AF65-F5344CB8AC3E}">
        <p14:creationId xmlns:p14="http://schemas.microsoft.com/office/powerpoint/2010/main" val="18550901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A05D3434-34FF-41EB-8161-228CAB8A22D1}" type="datetime1">
              <a:rPr kumimoji="1" lang="ja-JP" altLang="en-US" smtClean="0"/>
              <a:t>2023/12/20</a:t>
            </a:fld>
            <a:endParaRPr kumimoji="1" lang="ja-JP" altLang="en-US" dirty="0"/>
          </a:p>
        </p:txBody>
      </p:sp>
      <p:sp>
        <p:nvSpPr>
          <p:cNvPr id="4" name="フッター プレースホルダー 3"/>
          <p:cNvSpPr>
            <a:spLocks noGrp="1"/>
          </p:cNvSpPr>
          <p:nvPr>
            <p:ph type="ftr" sz="quarter" idx="11"/>
          </p:nvPr>
        </p:nvSpPr>
        <p:spPr/>
        <p:txBody>
          <a:bodyPr/>
          <a:lstStyle/>
          <a:p>
            <a:endParaRPr kumimoji="1" lang="ja-JP" altLang="en-US" dirty="0"/>
          </a:p>
        </p:txBody>
      </p:sp>
      <p:sp>
        <p:nvSpPr>
          <p:cNvPr id="5" name="スライド番号プレースホルダー 4"/>
          <p:cNvSpPr>
            <a:spLocks noGrp="1"/>
          </p:cNvSpPr>
          <p:nvPr>
            <p:ph type="sldNum" sz="quarter" idx="12"/>
          </p:nvPr>
        </p:nvSpPr>
        <p:spPr/>
        <p:txBody>
          <a:bodyPr/>
          <a:lstStyle/>
          <a:p>
            <a:fld id="{E4D4D2C3-0BAC-45EE-BEAA-AC94A6365396}" type="slidenum">
              <a:rPr kumimoji="1" lang="ja-JP" altLang="en-US" smtClean="0"/>
              <a:t>‹#›</a:t>
            </a:fld>
            <a:endParaRPr kumimoji="1" lang="ja-JP" altLang="en-US" dirty="0"/>
          </a:p>
        </p:txBody>
      </p:sp>
    </p:spTree>
    <p:extLst>
      <p:ext uri="{BB962C8B-B14F-4D97-AF65-F5344CB8AC3E}">
        <p14:creationId xmlns:p14="http://schemas.microsoft.com/office/powerpoint/2010/main" val="15496900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EA05B4F3-10AE-42E6-98DD-AF5D1A082AF9}" type="datetime1">
              <a:rPr kumimoji="1" lang="ja-JP" altLang="en-US" smtClean="0"/>
              <a:t>2023/12/20</a:t>
            </a:fld>
            <a:endParaRPr kumimoji="1" lang="ja-JP" altLang="en-US" dirty="0"/>
          </a:p>
        </p:txBody>
      </p:sp>
      <p:sp>
        <p:nvSpPr>
          <p:cNvPr id="3" name="フッター プレースホルダー 2"/>
          <p:cNvSpPr>
            <a:spLocks noGrp="1"/>
          </p:cNvSpPr>
          <p:nvPr>
            <p:ph type="ftr" sz="quarter" idx="11"/>
          </p:nvPr>
        </p:nvSpPr>
        <p:spPr/>
        <p:txBody>
          <a:bodyPr/>
          <a:lstStyle/>
          <a:p>
            <a:endParaRPr kumimoji="1" lang="ja-JP" altLang="en-US" dirty="0"/>
          </a:p>
        </p:txBody>
      </p:sp>
      <p:sp>
        <p:nvSpPr>
          <p:cNvPr id="4" name="スライド番号プレースホルダー 3"/>
          <p:cNvSpPr>
            <a:spLocks noGrp="1"/>
          </p:cNvSpPr>
          <p:nvPr>
            <p:ph type="sldNum" sz="quarter" idx="12"/>
          </p:nvPr>
        </p:nvSpPr>
        <p:spPr/>
        <p:txBody>
          <a:bodyPr/>
          <a:lstStyle/>
          <a:p>
            <a:fld id="{E4D4D2C3-0BAC-45EE-BEAA-AC94A6365396}" type="slidenum">
              <a:rPr kumimoji="1" lang="ja-JP" altLang="en-US" smtClean="0"/>
              <a:t>‹#›</a:t>
            </a:fld>
            <a:endParaRPr kumimoji="1" lang="ja-JP" altLang="en-US" dirty="0"/>
          </a:p>
        </p:txBody>
      </p:sp>
    </p:spTree>
    <p:extLst>
      <p:ext uri="{BB962C8B-B14F-4D97-AF65-F5344CB8AC3E}">
        <p14:creationId xmlns:p14="http://schemas.microsoft.com/office/powerpoint/2010/main" val="38085997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6E7FC9A8-8F00-4A22-B114-E51AA186F76F}" type="datetime1">
              <a:rPr kumimoji="1" lang="ja-JP" altLang="en-US" smtClean="0"/>
              <a:t>2023/12/20</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E4D4D2C3-0BAC-45EE-BEAA-AC94A6365396}" type="slidenum">
              <a:rPr kumimoji="1" lang="ja-JP" altLang="en-US" smtClean="0"/>
              <a:t>‹#›</a:t>
            </a:fld>
            <a:endParaRPr kumimoji="1" lang="ja-JP" altLang="en-US" dirty="0"/>
          </a:p>
        </p:txBody>
      </p:sp>
    </p:spTree>
    <p:extLst>
      <p:ext uri="{BB962C8B-B14F-4D97-AF65-F5344CB8AC3E}">
        <p14:creationId xmlns:p14="http://schemas.microsoft.com/office/powerpoint/2010/main" val="3333086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dirty="0"/>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EB35A490-0736-4E57-9918-91A600BDEF5A}" type="datetime1">
              <a:rPr kumimoji="1" lang="ja-JP" altLang="en-US" smtClean="0"/>
              <a:t>2023/12/20</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E4D4D2C3-0BAC-45EE-BEAA-AC94A6365396}" type="slidenum">
              <a:rPr kumimoji="1" lang="ja-JP" altLang="en-US" smtClean="0"/>
              <a:t>‹#›</a:t>
            </a:fld>
            <a:endParaRPr kumimoji="1" lang="ja-JP" altLang="en-US" dirty="0"/>
          </a:p>
        </p:txBody>
      </p:sp>
    </p:spTree>
    <p:extLst>
      <p:ext uri="{BB962C8B-B14F-4D97-AF65-F5344CB8AC3E}">
        <p14:creationId xmlns:p14="http://schemas.microsoft.com/office/powerpoint/2010/main" val="14054668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F48146-774C-4512-B7D5-AC84D357F424}" type="datetime1">
              <a:rPr kumimoji="1" lang="ja-JP" altLang="en-US" smtClean="0"/>
              <a:t>2023/12/20</a:t>
            </a:fld>
            <a:endParaRPr kumimoji="1" lang="ja-JP" altLang="en-US" dirty="0"/>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dirty="0"/>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4D4D2C3-0BAC-45EE-BEAA-AC94A6365396}" type="slidenum">
              <a:rPr kumimoji="1" lang="ja-JP" altLang="en-US" smtClean="0"/>
              <a:t>‹#›</a:t>
            </a:fld>
            <a:endParaRPr kumimoji="1" lang="ja-JP" altLang="en-US" dirty="0"/>
          </a:p>
        </p:txBody>
      </p:sp>
    </p:spTree>
    <p:extLst>
      <p:ext uri="{BB962C8B-B14F-4D97-AF65-F5344CB8AC3E}">
        <p14:creationId xmlns:p14="http://schemas.microsoft.com/office/powerpoint/2010/main" val="5038742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0" y="151775"/>
            <a:ext cx="9000000" cy="468000"/>
          </a:xfrm>
        </p:spPr>
        <p:txBody>
          <a:bodyPr>
            <a:noAutofit/>
          </a:bodyPr>
          <a:lstStyle/>
          <a:p>
            <a:r>
              <a:rPr lang="ja-JP" altLang="en-US" sz="1800" b="1" dirty="0">
                <a:latin typeface="HGS創英角ｺﾞｼｯｸUB" panose="020B0900000000000000" pitchFamily="50" charset="-128"/>
                <a:ea typeface="HGS創英角ｺﾞｼｯｸUB" panose="020B0900000000000000" pitchFamily="50" charset="-128"/>
              </a:rPr>
              <a:t>令和５年度　財政</a:t>
            </a:r>
            <a:r>
              <a:rPr lang="ja-JP" altLang="ja-JP" sz="1800" b="1" dirty="0">
                <a:latin typeface="HGS創英角ｺﾞｼｯｸUB" panose="020B0900000000000000" pitchFamily="50" charset="-128"/>
                <a:ea typeface="HGS創英角ｺﾞｼｯｸUB" panose="020B0900000000000000" pitchFamily="50" charset="-128"/>
              </a:rPr>
              <a:t>運営検討Ｗ・Ｇ</a:t>
            </a:r>
            <a:r>
              <a:rPr lang="ja-JP" altLang="en-US" sz="1800" b="1" dirty="0">
                <a:latin typeface="HGS創英角ｺﾞｼｯｸUB" panose="020B0900000000000000" pitchFamily="50" charset="-128"/>
                <a:ea typeface="HGS創英角ｺﾞｼｯｸUB" panose="020B0900000000000000" pitchFamily="50" charset="-128"/>
              </a:rPr>
              <a:t>の検討事項（中間報告）</a:t>
            </a:r>
            <a:endParaRPr kumimoji="1" lang="ja-JP" altLang="en-US" sz="1800" dirty="0">
              <a:latin typeface="HGS創英角ｺﾞｼｯｸUB" panose="020B0900000000000000" pitchFamily="50" charset="-128"/>
              <a:ea typeface="HGS創英角ｺﾞｼｯｸUB" panose="020B0900000000000000" pitchFamily="50" charset="-128"/>
            </a:endParaRPr>
          </a:p>
        </p:txBody>
      </p:sp>
      <p:graphicFrame>
        <p:nvGraphicFramePr>
          <p:cNvPr id="11" name="表 10"/>
          <p:cNvGraphicFramePr>
            <a:graphicFrameLocks noGrp="1"/>
          </p:cNvGraphicFramePr>
          <p:nvPr>
            <p:extLst>
              <p:ext uri="{D42A27DB-BD31-4B8C-83A1-F6EECF244321}">
                <p14:modId xmlns:p14="http://schemas.microsoft.com/office/powerpoint/2010/main" val="1012329918"/>
              </p:ext>
            </p:extLst>
          </p:nvPr>
        </p:nvGraphicFramePr>
        <p:xfrm>
          <a:off x="34934" y="607259"/>
          <a:ext cx="9000000" cy="5831409"/>
        </p:xfrm>
        <a:graphic>
          <a:graphicData uri="http://schemas.openxmlformats.org/drawingml/2006/table">
            <a:tbl>
              <a:tblPr firstRow="1" bandRow="1">
                <a:tableStyleId>{5940675A-B579-460E-94D1-54222C63F5DA}</a:tableStyleId>
              </a:tblPr>
              <a:tblGrid>
                <a:gridCol w="720000">
                  <a:extLst>
                    <a:ext uri="{9D8B030D-6E8A-4147-A177-3AD203B41FA5}">
                      <a16:colId xmlns:a16="http://schemas.microsoft.com/office/drawing/2014/main" val="20000"/>
                    </a:ext>
                  </a:extLst>
                </a:gridCol>
                <a:gridCol w="2880000">
                  <a:extLst>
                    <a:ext uri="{9D8B030D-6E8A-4147-A177-3AD203B41FA5}">
                      <a16:colId xmlns:a16="http://schemas.microsoft.com/office/drawing/2014/main" val="4110931989"/>
                    </a:ext>
                  </a:extLst>
                </a:gridCol>
                <a:gridCol w="2520000">
                  <a:extLst>
                    <a:ext uri="{9D8B030D-6E8A-4147-A177-3AD203B41FA5}">
                      <a16:colId xmlns:a16="http://schemas.microsoft.com/office/drawing/2014/main" val="877537854"/>
                    </a:ext>
                  </a:extLst>
                </a:gridCol>
                <a:gridCol w="2880000">
                  <a:extLst>
                    <a:ext uri="{9D8B030D-6E8A-4147-A177-3AD203B41FA5}">
                      <a16:colId xmlns:a16="http://schemas.microsoft.com/office/drawing/2014/main" val="444786263"/>
                    </a:ext>
                  </a:extLst>
                </a:gridCol>
              </a:tblGrid>
              <a:tr h="448196">
                <a:tc>
                  <a:txBody>
                    <a:bodyPr/>
                    <a:lstStyle/>
                    <a:p>
                      <a:pPr algn="ctr"/>
                      <a:r>
                        <a:rPr kumimoji="1" lang="ja-JP" altLang="en-US" sz="1000" dirty="0">
                          <a:solidFill>
                            <a:sysClr val="windowText" lastClr="000000"/>
                          </a:solidFill>
                          <a:latin typeface="HGPｺﾞｼｯｸE" panose="020B0900000000000000" pitchFamily="50" charset="-128"/>
                          <a:ea typeface="HGPｺﾞｼｯｸE" panose="020B0900000000000000" pitchFamily="50" charset="-128"/>
                        </a:rPr>
                        <a:t>項目</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r>
                        <a:rPr kumimoji="1" lang="ja-JP" altLang="en-US" sz="1000" dirty="0">
                          <a:solidFill>
                            <a:sysClr val="windowText" lastClr="000000"/>
                          </a:solidFill>
                          <a:latin typeface="HGPｺﾞｼｯｸE" panose="020B0900000000000000" pitchFamily="50" charset="-128"/>
                          <a:ea typeface="HGPｺﾞｼｯｸE" panose="020B0900000000000000" pitchFamily="50" charset="-128"/>
                        </a:rPr>
                        <a:t>これまでの検討結果</a:t>
                      </a:r>
                    </a:p>
                  </a:txBody>
                  <a:tcPr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ysClr val="windowText" lastClr="000000"/>
                          </a:solidFill>
                          <a:latin typeface="HGPｺﾞｼｯｸE" panose="020B0900000000000000" pitchFamily="50" charset="-128"/>
                          <a:ea typeface="HGPｺﾞｼｯｸE" panose="020B0900000000000000" pitchFamily="50" charset="-128"/>
                        </a:rPr>
                        <a:t>令和５年度に検討すべき主な事項</a:t>
                      </a:r>
                      <a:endParaRPr kumimoji="1" lang="en-US" altLang="ja-JP" sz="1000" dirty="0">
                        <a:solidFill>
                          <a:sysClr val="windowText" lastClr="000000"/>
                        </a:solidFill>
                        <a:latin typeface="HGPｺﾞｼｯｸE" panose="020B0900000000000000" pitchFamily="50" charset="-128"/>
                        <a:ea typeface="HGPｺﾞｼｯｸE" panose="020B09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ysClr val="windowText" lastClr="000000"/>
                          </a:solidFill>
                          <a:latin typeface="HGPｺﾞｼｯｸE" panose="020B0900000000000000" pitchFamily="50" charset="-128"/>
                          <a:ea typeface="HGPｺﾞｼｯｸE" panose="020B0900000000000000" pitchFamily="50" charset="-128"/>
                        </a:rPr>
                        <a:t>（</a:t>
                      </a:r>
                      <a:r>
                        <a:rPr kumimoji="1" lang="en-US" altLang="ja-JP" sz="1000" dirty="0">
                          <a:solidFill>
                            <a:sysClr val="windowText" lastClr="000000"/>
                          </a:solidFill>
                          <a:latin typeface="HGPｺﾞｼｯｸE" panose="020B0900000000000000" pitchFamily="50" charset="-128"/>
                          <a:ea typeface="HGPｺﾞｼｯｸE" panose="020B0900000000000000" pitchFamily="50" charset="-128"/>
                        </a:rPr>
                        <a:t>4/28</a:t>
                      </a:r>
                      <a:r>
                        <a:rPr kumimoji="1" lang="ja-JP" altLang="en-US" sz="1000" dirty="0">
                          <a:solidFill>
                            <a:sysClr val="windowText" lastClr="000000"/>
                          </a:solidFill>
                          <a:latin typeface="HGPｺﾞｼｯｸE" panose="020B0900000000000000" pitchFamily="50" charset="-128"/>
                          <a:ea typeface="HGPｺﾞｼｯｸE" panose="020B0900000000000000" pitchFamily="50" charset="-128"/>
                        </a:rPr>
                        <a:t>広域化調整会議にて決定）</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ysClr val="windowText" lastClr="000000"/>
                          </a:solidFill>
                          <a:latin typeface="HGPｺﾞｼｯｸE" panose="020B0900000000000000" pitchFamily="50" charset="-128"/>
                          <a:ea typeface="HGPｺﾞｼｯｸE" panose="020B0900000000000000" pitchFamily="50" charset="-128"/>
                        </a:rPr>
                        <a:t>これまでの検討状況</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extLst>
                  <a:ext uri="{0D108BD9-81ED-4DB2-BD59-A6C34878D82A}">
                    <a16:rowId xmlns:a16="http://schemas.microsoft.com/office/drawing/2014/main" val="10000"/>
                  </a:ext>
                </a:extLst>
              </a:tr>
              <a:tr h="4320000">
                <a:tc>
                  <a:txBody>
                    <a:bodyPr/>
                    <a:lstStyle/>
                    <a:p>
                      <a:r>
                        <a:rPr kumimoji="1" lang="ja-JP" altLang="en-US" sz="950" dirty="0">
                          <a:solidFill>
                            <a:sysClr val="windowText" lastClr="000000"/>
                          </a:solidFill>
                          <a:latin typeface="HGPｺﾞｼｯｸE" panose="020B0900000000000000" pitchFamily="50" charset="-128"/>
                          <a:ea typeface="HGPｺﾞｼｯｸE" panose="020B0900000000000000" pitchFamily="50" charset="-128"/>
                        </a:rPr>
                        <a:t>保険料率</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marL="0" marR="0" indent="0"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kumimoji="1" lang="ja-JP" altLang="en-US" sz="950" dirty="0">
                          <a:solidFill>
                            <a:schemeClr val="tx1"/>
                          </a:solidFill>
                          <a:latin typeface="HGPｺﾞｼｯｸM" panose="020B0600000000000000" pitchFamily="50" charset="-128"/>
                          <a:ea typeface="HGPｺﾞｼｯｸM" panose="020B0600000000000000" pitchFamily="50" charset="-128"/>
                        </a:rPr>
                        <a:t>●　府全体の共通公費の範囲の検討</a:t>
                      </a:r>
                      <a:endParaRPr kumimoji="1" lang="en-US" altLang="ja-JP" sz="950" dirty="0">
                        <a:solidFill>
                          <a:schemeClr val="tx1"/>
                        </a:solidFill>
                        <a:latin typeface="HGPｺﾞｼｯｸM" panose="020B0600000000000000" pitchFamily="50" charset="-128"/>
                        <a:ea typeface="HGPｺﾞｼｯｸM" panose="020B0600000000000000" pitchFamily="50" charset="-128"/>
                      </a:endParaRPr>
                    </a:p>
                    <a:p>
                      <a:pPr marL="87313" marR="0" indent="-87313"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kumimoji="1" lang="ja-JP" altLang="en-US" sz="950" dirty="0">
                          <a:solidFill>
                            <a:schemeClr val="tx1"/>
                          </a:solidFill>
                          <a:latin typeface="HGPｺﾞｼｯｸM" panose="020B0600000000000000" pitchFamily="50" charset="-128"/>
                          <a:ea typeface="HGPｺﾞｼｯｸM" panose="020B0600000000000000" pitchFamily="50" charset="-128"/>
                        </a:rPr>
                        <a:t>①　過年度の保険料収納見込み（一般分）</a:t>
                      </a:r>
                      <a:endParaRPr kumimoji="1" lang="en-US" altLang="ja-JP" sz="950" dirty="0">
                        <a:solidFill>
                          <a:schemeClr val="tx1"/>
                        </a:solidFill>
                        <a:latin typeface="HGPｺﾞｼｯｸM" panose="020B0600000000000000" pitchFamily="50" charset="-128"/>
                        <a:ea typeface="HGPｺﾞｼｯｸM" panose="020B0600000000000000" pitchFamily="50" charset="-128"/>
                      </a:endParaRPr>
                    </a:p>
                    <a:p>
                      <a:pPr marL="87313" marR="0" indent="-87313"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kumimoji="1" lang="ja-JP" altLang="en-US" sz="950" dirty="0">
                          <a:solidFill>
                            <a:schemeClr val="tx1"/>
                          </a:solidFill>
                          <a:latin typeface="HGPｺﾞｼｯｸM" panose="020B0600000000000000" pitchFamily="50" charset="-128"/>
                          <a:ea typeface="HGPｺﾞｼｯｸM" panose="020B0600000000000000" pitchFamily="50" charset="-128"/>
                        </a:rPr>
                        <a:t>　　</a:t>
                      </a:r>
                      <a:endParaRPr kumimoji="1" lang="en-US" altLang="ja-JP" sz="950" dirty="0">
                        <a:solidFill>
                          <a:schemeClr val="tx1"/>
                        </a:solidFill>
                        <a:latin typeface="HGPｺﾞｼｯｸM" panose="020B0600000000000000" pitchFamily="50" charset="-128"/>
                        <a:ea typeface="HGPｺﾞｼｯｸM" panose="020B0600000000000000" pitchFamily="50" charset="-128"/>
                      </a:endParaRPr>
                    </a:p>
                    <a:p>
                      <a:pPr marL="87313" marR="0" indent="-87313"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endParaRPr kumimoji="1" lang="en-US" altLang="ja-JP" sz="950" dirty="0">
                        <a:solidFill>
                          <a:schemeClr val="tx1"/>
                        </a:solidFill>
                        <a:latin typeface="HGPｺﾞｼｯｸM" panose="020B0600000000000000" pitchFamily="50" charset="-128"/>
                        <a:ea typeface="HGPｺﾞｼｯｸM" panose="020B0600000000000000" pitchFamily="50" charset="-128"/>
                      </a:endParaRPr>
                    </a:p>
                    <a:p>
                      <a:pPr marL="87313" marR="0" indent="-87313"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endParaRPr kumimoji="1" lang="en-US" altLang="ja-JP" sz="950" dirty="0">
                        <a:solidFill>
                          <a:schemeClr val="tx1"/>
                        </a:solidFill>
                        <a:latin typeface="HGPｺﾞｼｯｸM" panose="020B0600000000000000" pitchFamily="50" charset="-128"/>
                        <a:ea typeface="HGPｺﾞｼｯｸM" panose="020B0600000000000000" pitchFamily="50" charset="-128"/>
                      </a:endParaRPr>
                    </a:p>
                    <a:p>
                      <a:pPr marL="87313" marR="0" indent="-87313"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endParaRPr kumimoji="1" lang="en-US" altLang="ja-JP" sz="950" dirty="0">
                        <a:solidFill>
                          <a:schemeClr val="tx1"/>
                        </a:solidFill>
                        <a:latin typeface="HGPｺﾞｼｯｸM" panose="020B0600000000000000" pitchFamily="50" charset="-128"/>
                        <a:ea typeface="HGPｺﾞｼｯｸM" panose="020B0600000000000000" pitchFamily="50" charset="-128"/>
                      </a:endParaRPr>
                    </a:p>
                    <a:p>
                      <a:pPr marL="87313" marR="0" indent="-87313"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endParaRPr kumimoji="1" lang="en-US" altLang="ja-JP" sz="950" dirty="0">
                        <a:solidFill>
                          <a:schemeClr val="tx1"/>
                        </a:solidFill>
                        <a:latin typeface="HGPｺﾞｼｯｸM" panose="020B0600000000000000" pitchFamily="50" charset="-128"/>
                        <a:ea typeface="HGPｺﾞｼｯｸM" panose="020B0600000000000000" pitchFamily="50" charset="-128"/>
                      </a:endParaRPr>
                    </a:p>
                    <a:p>
                      <a:pPr marL="85725" marR="0" indent="-85725"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kumimoji="1" lang="ja-JP" altLang="en-US" sz="950" dirty="0">
                          <a:solidFill>
                            <a:schemeClr val="tx1"/>
                          </a:solidFill>
                          <a:latin typeface="HGPｺﾞｼｯｸM" panose="020B0600000000000000" pitchFamily="50" charset="-128"/>
                          <a:ea typeface="HGPｺﾞｼｯｸM" panose="020B0600000000000000" pitchFamily="50" charset="-128"/>
                        </a:rPr>
                        <a:t>　　</a:t>
                      </a:r>
                      <a:endParaRPr kumimoji="1" lang="en-US" altLang="ja-JP" sz="950" dirty="0">
                        <a:solidFill>
                          <a:schemeClr val="tx1"/>
                        </a:solidFill>
                        <a:latin typeface="HGPｺﾞｼｯｸM" panose="020B0600000000000000" pitchFamily="50" charset="-128"/>
                        <a:ea typeface="HGPｺﾞｼｯｸM" panose="020B0600000000000000" pitchFamily="50" charset="-128"/>
                      </a:endParaRPr>
                    </a:p>
                    <a:p>
                      <a:pPr marL="85725" marR="0" indent="-85725"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kumimoji="1" lang="ja-JP" altLang="en-US" sz="950" dirty="0">
                          <a:solidFill>
                            <a:schemeClr val="tx1"/>
                          </a:solidFill>
                          <a:latin typeface="HGPｺﾞｼｯｸM" panose="020B0600000000000000" pitchFamily="50" charset="-128"/>
                          <a:ea typeface="HGPｺﾞｼｯｸM" panose="020B0600000000000000" pitchFamily="50" charset="-128"/>
                        </a:rPr>
                        <a:t>　　仮算定結果を受けて、緊急対応措置として、本算定では、保険料額抑制のため、以下のとおり、引上げることとする。</a:t>
                      </a:r>
                      <a:endParaRPr kumimoji="1" lang="en-US" altLang="ja-JP" sz="950" dirty="0">
                        <a:solidFill>
                          <a:schemeClr val="tx1"/>
                        </a:solidFill>
                        <a:latin typeface="HGPｺﾞｼｯｸM" panose="020B0600000000000000" pitchFamily="50" charset="-128"/>
                        <a:ea typeface="HGPｺﾞｼｯｸM" panose="020B0600000000000000" pitchFamily="50" charset="-128"/>
                      </a:endParaRPr>
                    </a:p>
                    <a:p>
                      <a:pPr marL="85725" marR="0" indent="-85725"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endParaRPr kumimoji="1" lang="en-US" altLang="ja-JP" sz="950" dirty="0">
                        <a:solidFill>
                          <a:schemeClr val="tx1"/>
                        </a:solidFill>
                        <a:latin typeface="HGPｺﾞｼｯｸM" panose="020B0600000000000000" pitchFamily="50" charset="-128"/>
                        <a:ea typeface="HGPｺﾞｼｯｸM" panose="020B0600000000000000" pitchFamily="50" charset="-128"/>
                      </a:endParaRPr>
                    </a:p>
                    <a:p>
                      <a:pPr marL="87313" marR="0" indent="-87313"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endParaRPr kumimoji="1" lang="en-US" altLang="ja-JP" sz="950" dirty="0">
                        <a:solidFill>
                          <a:schemeClr val="tx1"/>
                        </a:solidFill>
                        <a:latin typeface="HGPｺﾞｼｯｸM" panose="020B0600000000000000" pitchFamily="50" charset="-128"/>
                        <a:ea typeface="HGPｺﾞｼｯｸM" panose="020B0600000000000000" pitchFamily="50" charset="-128"/>
                      </a:endParaRPr>
                    </a:p>
                    <a:p>
                      <a:pPr marL="87313" marR="0" indent="-87313"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endParaRPr kumimoji="1" lang="en-US" altLang="ja-JP" sz="950" dirty="0">
                        <a:solidFill>
                          <a:schemeClr val="tx1"/>
                        </a:solidFill>
                        <a:latin typeface="HGPｺﾞｼｯｸM" panose="020B0600000000000000" pitchFamily="50" charset="-128"/>
                        <a:ea typeface="HGPｺﾞｼｯｸM" panose="020B0600000000000000" pitchFamily="50" charset="-128"/>
                      </a:endParaRPr>
                    </a:p>
                    <a:p>
                      <a:pPr marL="87313" marR="0" indent="-87313"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endParaRPr kumimoji="1" lang="en-US" altLang="ja-JP" sz="950" dirty="0">
                        <a:solidFill>
                          <a:schemeClr val="tx1"/>
                        </a:solidFill>
                        <a:latin typeface="HGPｺﾞｼｯｸM" panose="020B0600000000000000" pitchFamily="50" charset="-128"/>
                        <a:ea typeface="HGPｺﾞｼｯｸM" panose="020B0600000000000000" pitchFamily="50" charset="-128"/>
                      </a:endParaRPr>
                    </a:p>
                    <a:p>
                      <a:pPr marL="87313" marR="0" indent="-87313"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endParaRPr kumimoji="1" lang="en-US" altLang="ja-JP" sz="950" dirty="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endParaRPr kumimoji="1" lang="en-US" altLang="ja-JP" sz="950" dirty="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kumimoji="1" lang="ja-JP" altLang="en-US" sz="950" dirty="0">
                          <a:solidFill>
                            <a:schemeClr val="tx1"/>
                          </a:solidFill>
                          <a:latin typeface="HGPｺﾞｼｯｸM" panose="020B0600000000000000" pitchFamily="50" charset="-128"/>
                          <a:ea typeface="HGPｺﾞｼｯｸM" panose="020B0600000000000000" pitchFamily="50" charset="-128"/>
                        </a:rPr>
                        <a:t>②　保険者努力支援制度（都道府県分）</a:t>
                      </a:r>
                      <a:endParaRPr kumimoji="1" lang="en-US" altLang="ja-JP" sz="950" dirty="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ts val="1100"/>
                        </a:lnSpc>
                        <a:spcBef>
                          <a:spcPts val="0"/>
                        </a:spcBef>
                        <a:spcAft>
                          <a:spcPts val="0"/>
                        </a:spcAft>
                        <a:buClrTx/>
                        <a:buSzTx/>
                        <a:buFontTx/>
                        <a:buNone/>
                        <a:tabLst/>
                        <a:defRPr/>
                      </a:pPr>
                      <a:r>
                        <a:rPr kumimoji="1" lang="ja-JP" altLang="en-US" sz="950" dirty="0">
                          <a:solidFill>
                            <a:schemeClr val="tx1"/>
                          </a:solidFill>
                          <a:latin typeface="HGPｺﾞｼｯｸM" panose="020B0600000000000000" pitchFamily="50" charset="-128"/>
                          <a:ea typeface="HGPｺﾞｼｯｸM" panose="020B0600000000000000" pitchFamily="50" charset="-128"/>
                        </a:rPr>
                        <a:t>　　 引き続き、保険料引き下げ財源として活用</a:t>
                      </a:r>
                      <a:endParaRPr kumimoji="1" lang="en-US" altLang="ja-JP" sz="950" dirty="0">
                        <a:solidFill>
                          <a:schemeClr val="tx1"/>
                        </a:solidFill>
                        <a:latin typeface="HGPｺﾞｼｯｸM" panose="020B0600000000000000" pitchFamily="50" charset="-128"/>
                        <a:ea typeface="HGPｺﾞｼｯｸM" panose="020B0600000000000000" pitchFamily="50" charset="-128"/>
                      </a:endParaRPr>
                    </a:p>
                    <a:p>
                      <a:pPr marL="0" marR="0" lvl="0" indent="0" algn="l" defTabSz="914400" rtl="0" eaLnBrk="1" fontAlgn="auto" latinLnBrk="0" hangingPunct="1">
                        <a:lnSpc>
                          <a:spcPts val="1100"/>
                        </a:lnSpc>
                        <a:spcBef>
                          <a:spcPts val="0"/>
                        </a:spcBef>
                        <a:spcAft>
                          <a:spcPts val="0"/>
                        </a:spcAft>
                        <a:buClrTx/>
                        <a:buSzTx/>
                        <a:buFontTx/>
                        <a:buNone/>
                        <a:tabLst/>
                        <a:defRPr/>
                      </a:pPr>
                      <a:endParaRPr kumimoji="1" lang="en-US" altLang="ja-JP" sz="950" dirty="0">
                        <a:solidFill>
                          <a:schemeClr val="tx1"/>
                        </a:solidFill>
                        <a:latin typeface="HGPｺﾞｼｯｸM" panose="020B0600000000000000" pitchFamily="50" charset="-128"/>
                        <a:ea typeface="HGPｺﾞｼｯｸM" panose="020B0600000000000000" pitchFamily="50" charset="-128"/>
                      </a:endParaRPr>
                    </a:p>
                    <a:p>
                      <a:pPr marL="0" marR="0" lvl="0" indent="0" algn="l" defTabSz="914400" rtl="0" eaLnBrk="1" fontAlgn="auto" latinLnBrk="0" hangingPunct="1">
                        <a:lnSpc>
                          <a:spcPts val="1100"/>
                        </a:lnSpc>
                        <a:spcBef>
                          <a:spcPts val="0"/>
                        </a:spcBef>
                        <a:spcAft>
                          <a:spcPts val="0"/>
                        </a:spcAft>
                        <a:buClrTx/>
                        <a:buSzTx/>
                        <a:buFontTx/>
                        <a:buNone/>
                        <a:tabLst/>
                        <a:defRPr/>
                      </a:pPr>
                      <a:r>
                        <a:rPr kumimoji="1" lang="ja-JP" altLang="en-US" sz="950" dirty="0">
                          <a:solidFill>
                            <a:schemeClr val="tx1"/>
                          </a:solidFill>
                          <a:latin typeface="HGPｺﾞｼｯｸM" panose="020B0600000000000000" pitchFamily="50" charset="-128"/>
                          <a:ea typeface="HGPｺﾞｼｯｸM" panose="020B0600000000000000" pitchFamily="50" charset="-128"/>
                        </a:rPr>
                        <a:t>●　</a:t>
                      </a:r>
                      <a:r>
                        <a:rPr kumimoji="1" lang="ja-JP" altLang="en-US" sz="950" b="0" dirty="0">
                          <a:solidFill>
                            <a:schemeClr val="tx1"/>
                          </a:solidFill>
                          <a:latin typeface="HGPｺﾞｼｯｸM" panose="020B0600000000000000" pitchFamily="50" charset="-128"/>
                          <a:ea typeface="HGPｺﾞｼｯｸM" panose="020B0600000000000000" pitchFamily="50" charset="-128"/>
                        </a:rPr>
                        <a:t>被保険者数の推計方法</a:t>
                      </a:r>
                      <a:endParaRPr kumimoji="1" lang="en-US" altLang="ja-JP" sz="950" b="0" dirty="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ts val="1100"/>
                        </a:lnSpc>
                        <a:spcBef>
                          <a:spcPts val="0"/>
                        </a:spcBef>
                        <a:spcAft>
                          <a:spcPts val="0"/>
                        </a:spcAft>
                        <a:buClrTx/>
                        <a:buSzTx/>
                        <a:buFontTx/>
                        <a:buNone/>
                        <a:tabLst/>
                        <a:defRPr/>
                      </a:pPr>
                      <a:r>
                        <a:rPr kumimoji="1" lang="ja-JP" altLang="en-US" sz="950" dirty="0">
                          <a:solidFill>
                            <a:schemeClr val="tx1"/>
                          </a:solidFill>
                          <a:latin typeface="HGPｺﾞｼｯｸM" panose="020B0600000000000000" pitchFamily="50" charset="-128"/>
                          <a:ea typeface="HGPｺﾞｼｯｸM" panose="020B0600000000000000" pitchFamily="50" charset="-128"/>
                        </a:rPr>
                        <a:t>  　 団塊世代の後期高齢者医療制度への移行を反映  </a:t>
                      </a:r>
                      <a:endParaRPr kumimoji="1" lang="en-US" altLang="ja-JP" sz="950" dirty="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ts val="1100"/>
                        </a:lnSpc>
                        <a:spcBef>
                          <a:spcPts val="0"/>
                        </a:spcBef>
                        <a:spcAft>
                          <a:spcPts val="0"/>
                        </a:spcAft>
                        <a:buClrTx/>
                        <a:buSzTx/>
                        <a:buFontTx/>
                        <a:buNone/>
                        <a:tabLst/>
                        <a:defRPr/>
                      </a:pPr>
                      <a:r>
                        <a:rPr kumimoji="1" lang="en-US" altLang="ja-JP" sz="950" dirty="0">
                          <a:solidFill>
                            <a:schemeClr val="tx1"/>
                          </a:solidFill>
                          <a:latin typeface="HGPｺﾞｼｯｸM" panose="020B0600000000000000" pitchFamily="50" charset="-128"/>
                          <a:ea typeface="HGPｺﾞｼｯｸM" panose="020B0600000000000000" pitchFamily="50" charset="-128"/>
                        </a:rPr>
                        <a:t>  </a:t>
                      </a:r>
                      <a:r>
                        <a:rPr kumimoji="1" lang="ja-JP" altLang="en-US" sz="950" dirty="0">
                          <a:solidFill>
                            <a:schemeClr val="tx1"/>
                          </a:solidFill>
                          <a:latin typeface="HGPｺﾞｼｯｸM" panose="020B0600000000000000" pitchFamily="50" charset="-128"/>
                          <a:ea typeface="HGPｺﾞｼｯｸM" panose="020B0600000000000000" pitchFamily="50" charset="-128"/>
                        </a:rPr>
                        <a:t>するため、令和４年度算定から採用した</a:t>
                      </a:r>
                      <a:r>
                        <a:rPr kumimoji="1" lang="en-US" altLang="ja-JP" sz="950" dirty="0">
                          <a:solidFill>
                            <a:schemeClr val="tx1"/>
                          </a:solidFill>
                          <a:latin typeface="HGPｺﾞｼｯｸM" panose="020B0600000000000000" pitchFamily="50" charset="-128"/>
                          <a:ea typeface="HGPｺﾞｼｯｸM" panose="020B0600000000000000" pitchFamily="50" charset="-128"/>
                        </a:rPr>
                        <a:t>75</a:t>
                      </a:r>
                      <a:r>
                        <a:rPr kumimoji="1" lang="ja-JP" altLang="en-US" sz="950" dirty="0">
                          <a:solidFill>
                            <a:schemeClr val="tx1"/>
                          </a:solidFill>
                          <a:latin typeface="HGPｺﾞｼｯｸM" panose="020B0600000000000000" pitchFamily="50" charset="-128"/>
                          <a:ea typeface="HGPｺﾞｼｯｸM" panose="020B0600000000000000" pitchFamily="50" charset="-128"/>
                        </a:rPr>
                        <a:t>歳の誕生</a:t>
                      </a:r>
                      <a:endParaRPr kumimoji="1" lang="en-US" altLang="ja-JP" sz="950" dirty="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ts val="1100"/>
                        </a:lnSpc>
                        <a:spcBef>
                          <a:spcPts val="0"/>
                        </a:spcBef>
                        <a:spcAft>
                          <a:spcPts val="0"/>
                        </a:spcAft>
                        <a:buClrTx/>
                        <a:buSzTx/>
                        <a:buFontTx/>
                        <a:buNone/>
                        <a:tabLst/>
                        <a:defRPr/>
                      </a:pPr>
                      <a:r>
                        <a:rPr kumimoji="1" lang="en-US" altLang="ja-JP" sz="950" dirty="0">
                          <a:solidFill>
                            <a:schemeClr val="tx1"/>
                          </a:solidFill>
                          <a:latin typeface="HGPｺﾞｼｯｸM" panose="020B0600000000000000" pitchFamily="50" charset="-128"/>
                          <a:ea typeface="HGPｺﾞｼｯｸM" panose="020B0600000000000000" pitchFamily="50" charset="-128"/>
                        </a:rPr>
                        <a:t>  </a:t>
                      </a:r>
                      <a:r>
                        <a:rPr kumimoji="1" lang="ja-JP" altLang="en-US" sz="950" dirty="0">
                          <a:solidFill>
                            <a:schemeClr val="tx1"/>
                          </a:solidFill>
                          <a:latin typeface="HGPｺﾞｼｯｸM" panose="020B0600000000000000" pitchFamily="50" charset="-128"/>
                          <a:ea typeface="HGPｺﾞｼｯｸM" panose="020B0600000000000000" pitchFamily="50" charset="-128"/>
                        </a:rPr>
                        <a:t>月で減算するコーホート　要因法（「自然増減」（出生</a:t>
                      </a:r>
                      <a:endParaRPr kumimoji="1" lang="en-US" altLang="ja-JP" sz="950" dirty="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ts val="1100"/>
                        </a:lnSpc>
                        <a:spcBef>
                          <a:spcPts val="0"/>
                        </a:spcBef>
                        <a:spcAft>
                          <a:spcPts val="0"/>
                        </a:spcAft>
                        <a:buClrTx/>
                        <a:buSzTx/>
                        <a:buFontTx/>
                        <a:buNone/>
                        <a:tabLst/>
                        <a:defRPr/>
                      </a:pPr>
                      <a:r>
                        <a:rPr kumimoji="1" lang="en-US" altLang="ja-JP" sz="950" dirty="0">
                          <a:solidFill>
                            <a:schemeClr val="tx1"/>
                          </a:solidFill>
                          <a:latin typeface="HGPｺﾞｼｯｸM" panose="020B0600000000000000" pitchFamily="50" charset="-128"/>
                          <a:ea typeface="HGPｺﾞｼｯｸM" panose="020B0600000000000000" pitchFamily="50" charset="-128"/>
                        </a:rPr>
                        <a:t>  </a:t>
                      </a:r>
                      <a:r>
                        <a:rPr kumimoji="1" lang="ja-JP" altLang="en-US" sz="950" dirty="0">
                          <a:solidFill>
                            <a:schemeClr val="tx1"/>
                          </a:solidFill>
                          <a:latin typeface="HGPｺﾞｼｯｸM" panose="020B0600000000000000" pitchFamily="50" charset="-128"/>
                          <a:ea typeface="HGPｺﾞｼｯｸM" panose="020B0600000000000000" pitchFamily="50" charset="-128"/>
                        </a:rPr>
                        <a:t>と死亡）及び「純移動」（資格取得・喪失）という、二つ</a:t>
                      </a:r>
                      <a:endParaRPr kumimoji="1" lang="en-US" altLang="ja-JP" sz="950" dirty="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ts val="1100"/>
                        </a:lnSpc>
                        <a:spcBef>
                          <a:spcPts val="0"/>
                        </a:spcBef>
                        <a:spcAft>
                          <a:spcPts val="0"/>
                        </a:spcAft>
                        <a:buClrTx/>
                        <a:buSzTx/>
                        <a:buFontTx/>
                        <a:buNone/>
                        <a:tabLst/>
                        <a:defRPr/>
                      </a:pPr>
                      <a:r>
                        <a:rPr kumimoji="1" lang="en-US" altLang="ja-JP" sz="950" dirty="0">
                          <a:solidFill>
                            <a:schemeClr val="tx1"/>
                          </a:solidFill>
                          <a:latin typeface="HGPｺﾞｼｯｸM" panose="020B0600000000000000" pitchFamily="50" charset="-128"/>
                          <a:ea typeface="HGPｺﾞｼｯｸM" panose="020B0600000000000000" pitchFamily="50" charset="-128"/>
                        </a:rPr>
                        <a:t>  </a:t>
                      </a:r>
                      <a:r>
                        <a:rPr kumimoji="1" lang="ja-JP" altLang="en-US" sz="950" dirty="0">
                          <a:solidFill>
                            <a:schemeClr val="tx1"/>
                          </a:solidFill>
                          <a:latin typeface="HGPｺﾞｼｯｸM" panose="020B0600000000000000" pitchFamily="50" charset="-128"/>
                          <a:ea typeface="HGPｺﾞｼｯｸM" panose="020B0600000000000000" pitchFamily="50" charset="-128"/>
                        </a:rPr>
                        <a:t>の「変動要因」の将来値を仮定し、それに基づいた被</a:t>
                      </a:r>
                      <a:endParaRPr kumimoji="1" lang="en-US" altLang="ja-JP" sz="950" dirty="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ts val="1100"/>
                        </a:lnSpc>
                        <a:spcBef>
                          <a:spcPts val="0"/>
                        </a:spcBef>
                        <a:spcAft>
                          <a:spcPts val="0"/>
                        </a:spcAft>
                        <a:buClrTx/>
                        <a:buSzTx/>
                        <a:buFontTx/>
                        <a:buNone/>
                        <a:tabLst/>
                        <a:defRPr/>
                      </a:pPr>
                      <a:r>
                        <a:rPr kumimoji="1" lang="ja-JP" altLang="en-US" sz="950" dirty="0">
                          <a:solidFill>
                            <a:schemeClr val="tx1"/>
                          </a:solidFill>
                          <a:latin typeface="HGPｺﾞｼｯｸM" panose="020B0600000000000000" pitchFamily="50" charset="-128"/>
                          <a:ea typeface="HGPｺﾞｼｯｸM" panose="020B0600000000000000" pitchFamily="50" charset="-128"/>
                        </a:rPr>
                        <a:t>  保険者数の推計を行う方法）を</a:t>
                      </a:r>
                      <a:r>
                        <a:rPr kumimoji="1" lang="ja-JP" altLang="en-US" sz="950" strike="noStrike" dirty="0">
                          <a:solidFill>
                            <a:schemeClr val="tx1"/>
                          </a:solidFill>
                          <a:latin typeface="HGPｺﾞｼｯｸM" panose="020B0600000000000000" pitchFamily="50" charset="-128"/>
                          <a:ea typeface="HGPｺﾞｼｯｸM" panose="020B0600000000000000" pitchFamily="50" charset="-128"/>
                        </a:rPr>
                        <a:t>令和５年度も採用</a:t>
                      </a:r>
                      <a:endParaRPr kumimoji="1" lang="en-US" altLang="ja-JP" sz="950" strike="noStrike" dirty="0">
                        <a:solidFill>
                          <a:schemeClr val="tx1"/>
                        </a:solidFill>
                        <a:latin typeface="HGPｺﾞｼｯｸM" panose="020B0600000000000000" pitchFamily="50" charset="-128"/>
                        <a:ea typeface="HGPｺﾞｼｯｸM" panose="020B0600000000000000" pitchFamily="50" charset="-128"/>
                      </a:endParaRPr>
                    </a:p>
                  </a:txBody>
                  <a:tcPr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kumimoji="1" lang="ja-JP" altLang="en-US" sz="950" dirty="0">
                          <a:solidFill>
                            <a:schemeClr val="tx1"/>
                          </a:solidFill>
                          <a:latin typeface="HGPｺﾞｼｯｸM" panose="020B0600000000000000" pitchFamily="50" charset="-128"/>
                          <a:ea typeface="HGPｺﾞｼｯｸM" panose="020B0600000000000000" pitchFamily="50" charset="-128"/>
                        </a:rPr>
                        <a:t>●　府全体の共通公費の範囲の検討</a:t>
                      </a:r>
                      <a:endParaRPr kumimoji="1" lang="en-US" altLang="ja-JP" sz="950" dirty="0">
                        <a:solidFill>
                          <a:schemeClr val="tx1"/>
                        </a:solidFill>
                        <a:latin typeface="HGPｺﾞｼｯｸM" panose="020B0600000000000000" pitchFamily="50" charset="-128"/>
                        <a:ea typeface="HGPｺﾞｼｯｸM" panose="020B0600000000000000" pitchFamily="50" charset="-128"/>
                      </a:endParaRPr>
                    </a:p>
                    <a:p>
                      <a:pPr marL="87313" marR="0" indent="-87313"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kumimoji="1" lang="ja-JP" altLang="en-US" sz="950" dirty="0">
                          <a:solidFill>
                            <a:schemeClr val="tx1"/>
                          </a:solidFill>
                          <a:latin typeface="HGPｺﾞｼｯｸM" panose="020B0600000000000000" pitchFamily="50" charset="-128"/>
                          <a:ea typeface="HGPｺﾞｼｯｸM" panose="020B0600000000000000" pitchFamily="50" charset="-128"/>
                        </a:rPr>
                        <a:t>①　過年度の保険料収納見込み（一般分）</a:t>
                      </a:r>
                      <a:endParaRPr kumimoji="1" lang="en-US" altLang="ja-JP" sz="950" dirty="0">
                        <a:solidFill>
                          <a:schemeClr val="tx1"/>
                        </a:solidFill>
                        <a:latin typeface="HGPｺﾞｼｯｸM" panose="020B0600000000000000" pitchFamily="50" charset="-128"/>
                        <a:ea typeface="HGPｺﾞｼｯｸM" panose="020B0600000000000000" pitchFamily="50" charset="-128"/>
                      </a:endParaRPr>
                    </a:p>
                    <a:p>
                      <a:pPr marL="87313" marR="0" indent="-87313"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kumimoji="1" lang="ja-JP" altLang="en-US" sz="950" dirty="0">
                          <a:solidFill>
                            <a:schemeClr val="tx1"/>
                          </a:solidFill>
                          <a:latin typeface="HGPｺﾞｼｯｸM" panose="020B0600000000000000" pitchFamily="50" charset="-128"/>
                          <a:ea typeface="HGPｺﾞｼｯｸM" panose="020B0600000000000000" pitchFamily="50" charset="-128"/>
                        </a:rPr>
                        <a:t>　　</a:t>
                      </a:r>
                      <a:endParaRPr kumimoji="1" lang="en-US" altLang="ja-JP" sz="950" dirty="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kumimoji="1" lang="ja-JP" altLang="en-US" sz="950" dirty="0">
                          <a:solidFill>
                            <a:schemeClr val="tx1"/>
                          </a:solidFill>
                          <a:latin typeface="HGPｺﾞｼｯｸM" panose="020B0600000000000000" pitchFamily="50" charset="-128"/>
                          <a:ea typeface="HGPｺﾞｼｯｸM" panose="020B0600000000000000" pitchFamily="50" charset="-128"/>
                        </a:rPr>
                        <a:t>②　保険者努力支援制度（都道府県分）</a:t>
                      </a:r>
                      <a:endParaRPr kumimoji="1" lang="en-US" altLang="ja-JP" sz="950" dirty="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ts val="1100"/>
                        </a:lnSpc>
                        <a:spcBef>
                          <a:spcPts val="0"/>
                        </a:spcBef>
                        <a:spcAft>
                          <a:spcPts val="0"/>
                        </a:spcAft>
                        <a:buClrTx/>
                        <a:buSzTx/>
                        <a:buFontTx/>
                        <a:buNone/>
                        <a:tabLst/>
                        <a:defRPr/>
                      </a:pPr>
                      <a:endParaRPr kumimoji="1" lang="en-US" altLang="ja-JP" sz="950" dirty="0">
                        <a:solidFill>
                          <a:schemeClr val="tx1"/>
                        </a:solidFill>
                        <a:latin typeface="HGPｺﾞｼｯｸM" panose="020B0600000000000000" pitchFamily="50" charset="-128"/>
                        <a:ea typeface="HGPｺﾞｼｯｸM" panose="020B0600000000000000" pitchFamily="50" charset="-128"/>
                      </a:endParaRPr>
                    </a:p>
                    <a:p>
                      <a:pPr marL="0" marR="0" lvl="0" indent="0" algn="l" defTabSz="914400" rtl="0" eaLnBrk="1" fontAlgn="auto" latinLnBrk="0" hangingPunct="1">
                        <a:lnSpc>
                          <a:spcPts val="1100"/>
                        </a:lnSpc>
                        <a:spcBef>
                          <a:spcPts val="0"/>
                        </a:spcBef>
                        <a:spcAft>
                          <a:spcPts val="0"/>
                        </a:spcAft>
                        <a:buClrTx/>
                        <a:buSzTx/>
                        <a:buFontTx/>
                        <a:buNone/>
                        <a:tabLst/>
                        <a:defRPr/>
                      </a:pPr>
                      <a:r>
                        <a:rPr kumimoji="1" lang="ja-JP" altLang="en-US" sz="950" dirty="0">
                          <a:solidFill>
                            <a:schemeClr val="tx1"/>
                          </a:solidFill>
                          <a:latin typeface="HGPｺﾞｼｯｸM" panose="020B0600000000000000" pitchFamily="50" charset="-128"/>
                          <a:ea typeface="HGPｺﾞｼｯｸM" panose="020B0600000000000000" pitchFamily="50" charset="-128"/>
                        </a:rPr>
                        <a:t>③　保険者努力支援制度（市町村分）</a:t>
                      </a:r>
                      <a:endParaRPr kumimoji="1" lang="en-US" altLang="ja-JP" sz="950" dirty="0">
                        <a:solidFill>
                          <a:schemeClr val="tx1"/>
                        </a:solidFill>
                        <a:latin typeface="HGPｺﾞｼｯｸM" panose="020B0600000000000000" pitchFamily="50" charset="-128"/>
                        <a:ea typeface="HGPｺﾞｼｯｸM" panose="020B0600000000000000" pitchFamily="50" charset="-128"/>
                      </a:endParaRPr>
                    </a:p>
                    <a:p>
                      <a:pPr marL="0" marR="0" lvl="0" indent="0" algn="l" defTabSz="914400" rtl="0" eaLnBrk="1" fontAlgn="auto" latinLnBrk="0" hangingPunct="1">
                        <a:lnSpc>
                          <a:spcPts val="1100"/>
                        </a:lnSpc>
                        <a:spcBef>
                          <a:spcPts val="0"/>
                        </a:spcBef>
                        <a:spcAft>
                          <a:spcPts val="0"/>
                        </a:spcAft>
                        <a:buClrTx/>
                        <a:buSzTx/>
                        <a:buFontTx/>
                        <a:buNone/>
                        <a:tabLst/>
                        <a:defRPr/>
                      </a:pPr>
                      <a:endParaRPr kumimoji="1" lang="en-US" altLang="ja-JP" sz="950" dirty="0">
                        <a:solidFill>
                          <a:schemeClr val="tx1"/>
                        </a:solidFill>
                        <a:latin typeface="HGPｺﾞｼｯｸM" panose="020B0600000000000000" pitchFamily="50" charset="-128"/>
                        <a:ea typeface="HGPｺﾞｼｯｸM" panose="020B0600000000000000" pitchFamily="50" charset="-128"/>
                      </a:endParaRPr>
                    </a:p>
                    <a:p>
                      <a:pPr marL="0" marR="0" lvl="0" indent="0" algn="l" defTabSz="914400" rtl="0" eaLnBrk="1" fontAlgn="auto" latinLnBrk="0" hangingPunct="1">
                        <a:lnSpc>
                          <a:spcPts val="1100"/>
                        </a:lnSpc>
                        <a:spcBef>
                          <a:spcPts val="0"/>
                        </a:spcBef>
                        <a:spcAft>
                          <a:spcPts val="0"/>
                        </a:spcAft>
                        <a:buClrTx/>
                        <a:buSzTx/>
                        <a:buFontTx/>
                        <a:buNone/>
                        <a:tabLst/>
                        <a:defRPr/>
                      </a:pPr>
                      <a:r>
                        <a:rPr kumimoji="1" lang="ja-JP" altLang="en-US" sz="950" dirty="0">
                          <a:solidFill>
                            <a:schemeClr val="tx1"/>
                          </a:solidFill>
                          <a:latin typeface="HGPｺﾞｼｯｸM" panose="020B0600000000000000" pitchFamily="50" charset="-128"/>
                          <a:ea typeface="HGPｺﾞｼｯｸM" panose="020B0600000000000000" pitchFamily="50" charset="-128"/>
                        </a:rPr>
                        <a:t>④　府２号繰入金</a:t>
                      </a:r>
                      <a:endParaRPr kumimoji="1" lang="en-US" altLang="ja-JP" sz="950" dirty="0">
                        <a:solidFill>
                          <a:schemeClr val="tx1"/>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kumimoji="1" lang="ja-JP" altLang="en-US" sz="950" dirty="0">
                          <a:solidFill>
                            <a:schemeClr val="tx1"/>
                          </a:solidFill>
                          <a:latin typeface="HGPｺﾞｼｯｸM" panose="020B0600000000000000" pitchFamily="50" charset="-128"/>
                          <a:ea typeface="HGPｺﾞｼｯｸM" panose="020B0600000000000000" pitchFamily="50" charset="-128"/>
                        </a:rPr>
                        <a:t>■　府全体の共通公費の範囲の検討</a:t>
                      </a:r>
                      <a:endParaRPr kumimoji="1" lang="en-US" altLang="ja-JP" sz="950" dirty="0">
                        <a:solidFill>
                          <a:schemeClr val="tx1"/>
                        </a:solidFill>
                        <a:latin typeface="HGPｺﾞｼｯｸM" panose="020B0600000000000000" pitchFamily="50" charset="-128"/>
                        <a:ea typeface="HGPｺﾞｼｯｸM" panose="020B0600000000000000" pitchFamily="50" charset="-128"/>
                      </a:endParaRPr>
                    </a:p>
                    <a:p>
                      <a:pPr marL="87313" marR="0" indent="-87313"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kumimoji="1" lang="ja-JP" altLang="en-US" sz="950" dirty="0">
                          <a:solidFill>
                            <a:schemeClr val="tx1"/>
                          </a:solidFill>
                          <a:latin typeface="HGPｺﾞｼｯｸM" panose="020B0600000000000000" pitchFamily="50" charset="-128"/>
                          <a:ea typeface="HGPｺﾞｼｯｸM" panose="020B0600000000000000" pitchFamily="50" charset="-128"/>
                        </a:rPr>
                        <a:t>①　過年度の保険料収納見込み</a:t>
                      </a:r>
                      <a:endParaRPr kumimoji="1" lang="en-US" altLang="ja-JP" sz="950" strike="sngStrike" dirty="0">
                        <a:solidFill>
                          <a:srgbClr val="FF0000"/>
                        </a:solidFill>
                        <a:latin typeface="HGPｺﾞｼｯｸM" panose="020B0600000000000000" pitchFamily="50" charset="-128"/>
                        <a:ea typeface="HGPｺﾞｼｯｸM" panose="020B0600000000000000" pitchFamily="50" charset="-128"/>
                      </a:endParaRPr>
                    </a:p>
                    <a:p>
                      <a:pPr marL="87313" marR="0" indent="-87313"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kumimoji="1" lang="ja-JP" altLang="en-US" sz="950" dirty="0">
                          <a:solidFill>
                            <a:schemeClr val="tx1"/>
                          </a:solidFill>
                          <a:latin typeface="HGPｺﾞｼｯｸM" panose="020B0600000000000000" pitchFamily="50" charset="-128"/>
                          <a:ea typeface="HGPｺﾞｼｯｸM" panose="020B0600000000000000" pitchFamily="50" charset="-128"/>
                        </a:rPr>
                        <a:t>　　　市町村間の納付額の水準の偏り等を是正する</a:t>
                      </a:r>
                      <a:endParaRPr kumimoji="1" lang="en-US" altLang="ja-JP" sz="950" dirty="0">
                        <a:solidFill>
                          <a:schemeClr val="tx1"/>
                        </a:solidFill>
                        <a:latin typeface="HGPｺﾞｼｯｸM" panose="020B0600000000000000" pitchFamily="50" charset="-128"/>
                        <a:ea typeface="HGPｺﾞｼｯｸM" panose="020B0600000000000000" pitchFamily="50" charset="-128"/>
                      </a:endParaRPr>
                    </a:p>
                    <a:p>
                      <a:pPr marL="87313" marR="0" indent="-87313"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kumimoji="1" lang="ja-JP" altLang="en-US" sz="950" dirty="0">
                          <a:solidFill>
                            <a:schemeClr val="tx1"/>
                          </a:solidFill>
                          <a:latin typeface="HGPｺﾞｼｯｸM" panose="020B0600000000000000" pitchFamily="50" charset="-128"/>
                          <a:ea typeface="HGPｺﾞｼｯｸM" panose="020B0600000000000000" pitchFamily="50" charset="-128"/>
                        </a:rPr>
                        <a:t>　　　観点から、「令和４年度の過年度収納額に一定</a:t>
                      </a:r>
                      <a:endParaRPr kumimoji="1" lang="en-US" altLang="ja-JP" sz="950" dirty="0">
                        <a:solidFill>
                          <a:schemeClr val="tx1"/>
                        </a:solidFill>
                        <a:latin typeface="HGPｺﾞｼｯｸM" panose="020B0600000000000000" pitchFamily="50" charset="-128"/>
                        <a:ea typeface="HGPｺﾞｼｯｸM" panose="020B0600000000000000" pitchFamily="50" charset="-128"/>
                      </a:endParaRPr>
                    </a:p>
                    <a:p>
                      <a:pPr marL="87313" marR="0" indent="-87313"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kumimoji="1" lang="ja-JP" altLang="en-US" sz="950" dirty="0">
                          <a:solidFill>
                            <a:schemeClr val="tx1"/>
                          </a:solidFill>
                          <a:latin typeface="HGPｺﾞｼｯｸM" panose="020B0600000000000000" pitchFamily="50" charset="-128"/>
                          <a:ea typeface="HGPｺﾞｼｯｸM" panose="020B0600000000000000" pitchFamily="50" charset="-128"/>
                        </a:rPr>
                        <a:t> 　　 割合を乗じた額」とした上で、</a:t>
                      </a:r>
                      <a:r>
                        <a:rPr lang="ja-JP" altLang="en-US" sz="1000" dirty="0">
                          <a:solidFill>
                            <a:schemeClr val="tx1"/>
                          </a:solidFill>
                          <a:latin typeface="HGPｺﾞｼｯｸM" panose="020B0600000000000000" pitchFamily="50" charset="-128"/>
                          <a:ea typeface="HGPｺﾞｼｯｸM" panose="020B0600000000000000" pitchFamily="50" charset="-128"/>
                          <a:cs typeface="Meiryo UI" panose="020B0604030504040204" pitchFamily="50" charset="-128"/>
                        </a:rPr>
                        <a:t>収納対策に力を</a:t>
                      </a:r>
                      <a:endParaRPr lang="en-US" altLang="ja-JP" sz="1000" dirty="0">
                        <a:solidFill>
                          <a:schemeClr val="tx1"/>
                        </a:solidFill>
                        <a:latin typeface="HGPｺﾞｼｯｸM" panose="020B0600000000000000" pitchFamily="50" charset="-128"/>
                        <a:ea typeface="HGPｺﾞｼｯｸM" panose="020B0600000000000000" pitchFamily="50" charset="-128"/>
                        <a:cs typeface="Meiryo UI" panose="020B0604030504040204" pitchFamily="50" charset="-128"/>
                      </a:endParaRPr>
                    </a:p>
                    <a:p>
                      <a:pPr marL="87313" marR="0" indent="-87313"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lang="ja-JP" altLang="en-US" sz="1000" dirty="0">
                          <a:solidFill>
                            <a:schemeClr val="tx1"/>
                          </a:solidFill>
                          <a:latin typeface="HGPｺﾞｼｯｸM" panose="020B0600000000000000" pitchFamily="50" charset="-128"/>
                          <a:ea typeface="HGPｺﾞｼｯｸM" panose="020B0600000000000000" pitchFamily="50" charset="-128"/>
                          <a:cs typeface="Meiryo UI" panose="020B0604030504040204" pitchFamily="50" charset="-128"/>
                        </a:rPr>
                        <a:t>　　  入れている市町村においては過年度調定額が</a:t>
                      </a:r>
                      <a:endParaRPr lang="en-US" altLang="ja-JP" sz="1000" dirty="0">
                        <a:solidFill>
                          <a:schemeClr val="tx1"/>
                        </a:solidFill>
                        <a:latin typeface="HGPｺﾞｼｯｸM" panose="020B0600000000000000" pitchFamily="50" charset="-128"/>
                        <a:ea typeface="HGPｺﾞｼｯｸM" panose="020B0600000000000000" pitchFamily="50" charset="-128"/>
                        <a:cs typeface="Meiryo UI" panose="020B0604030504040204" pitchFamily="50" charset="-128"/>
                      </a:endParaRPr>
                    </a:p>
                    <a:p>
                      <a:pPr marL="87313" marR="0" indent="-87313"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lang="ja-JP" altLang="en-US" sz="1000" dirty="0">
                          <a:solidFill>
                            <a:schemeClr val="tx1"/>
                          </a:solidFill>
                          <a:latin typeface="HGPｺﾞｼｯｸM" panose="020B0600000000000000" pitchFamily="50" charset="-128"/>
                          <a:ea typeface="HGPｺﾞｼｯｸM" panose="020B0600000000000000" pitchFamily="50" charset="-128"/>
                          <a:cs typeface="Meiryo UI" panose="020B0604030504040204" pitchFamily="50" charset="-128"/>
                        </a:rPr>
                        <a:t>　　  縮小していることを踏まえ、公平性を担保する</a:t>
                      </a:r>
                      <a:endParaRPr lang="en-US" altLang="ja-JP" sz="1000" dirty="0">
                        <a:solidFill>
                          <a:schemeClr val="tx1"/>
                        </a:solidFill>
                        <a:latin typeface="HGPｺﾞｼｯｸM" panose="020B0600000000000000" pitchFamily="50" charset="-128"/>
                        <a:ea typeface="HGPｺﾞｼｯｸM" panose="020B0600000000000000" pitchFamily="50" charset="-128"/>
                        <a:cs typeface="Meiryo UI" panose="020B0604030504040204" pitchFamily="50" charset="-128"/>
                      </a:endParaRPr>
                    </a:p>
                    <a:p>
                      <a:pPr marL="87313" marR="0" indent="-87313"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lang="ja-JP" altLang="en-US" sz="1000" dirty="0">
                          <a:solidFill>
                            <a:schemeClr val="tx1"/>
                          </a:solidFill>
                          <a:latin typeface="HGPｺﾞｼｯｸM" panose="020B0600000000000000" pitchFamily="50" charset="-128"/>
                          <a:ea typeface="HGPｺﾞｼｯｸM" panose="020B0600000000000000" pitchFamily="50" charset="-128"/>
                          <a:cs typeface="Meiryo UI" panose="020B0604030504040204" pitchFamily="50" charset="-128"/>
                        </a:rPr>
                        <a:t>　　  ため、過年度分の調定額の</a:t>
                      </a:r>
                      <a:r>
                        <a:rPr lang="en-US" altLang="ja-JP" sz="1000" dirty="0">
                          <a:solidFill>
                            <a:schemeClr val="tx1"/>
                          </a:solidFill>
                          <a:latin typeface="HGPｺﾞｼｯｸM" panose="020B0600000000000000" pitchFamily="50" charset="-128"/>
                          <a:ea typeface="HGPｺﾞｼｯｸM" panose="020B0600000000000000" pitchFamily="50" charset="-128"/>
                          <a:cs typeface="Meiryo UI" panose="020B0604030504040204" pitchFamily="50" charset="-128"/>
                        </a:rPr>
                        <a:t>30</a:t>
                      </a:r>
                      <a:r>
                        <a:rPr lang="ja-JP" altLang="en-US" sz="1000" dirty="0">
                          <a:solidFill>
                            <a:schemeClr val="tx1"/>
                          </a:solidFill>
                          <a:latin typeface="HGPｺﾞｼｯｸM" panose="020B0600000000000000" pitchFamily="50" charset="-128"/>
                          <a:ea typeface="HGPｺﾞｼｯｸM" panose="020B0600000000000000" pitchFamily="50" charset="-128"/>
                          <a:cs typeface="Meiryo UI" panose="020B0604030504040204" pitchFamily="50" charset="-128"/>
                        </a:rPr>
                        <a:t>％を上限として</a:t>
                      </a:r>
                      <a:endParaRPr lang="en-US" altLang="ja-JP" sz="1000" dirty="0">
                        <a:solidFill>
                          <a:schemeClr val="tx1"/>
                        </a:solidFill>
                        <a:latin typeface="HGPｺﾞｼｯｸM" panose="020B0600000000000000" pitchFamily="50" charset="-128"/>
                        <a:ea typeface="HGPｺﾞｼｯｸM" panose="020B0600000000000000" pitchFamily="50" charset="-128"/>
                        <a:cs typeface="Meiryo UI" panose="020B0604030504040204" pitchFamily="50" charset="-128"/>
                      </a:endParaRPr>
                    </a:p>
                    <a:p>
                      <a:pPr marL="87313" marR="0" indent="-87313"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lang="ja-JP" altLang="en-US" sz="1000" dirty="0">
                          <a:solidFill>
                            <a:schemeClr val="tx1"/>
                          </a:solidFill>
                          <a:latin typeface="HGPｺﾞｼｯｸM" panose="020B0600000000000000" pitchFamily="50" charset="-128"/>
                          <a:ea typeface="HGPｺﾞｼｯｸM" panose="020B0600000000000000" pitchFamily="50" charset="-128"/>
                          <a:cs typeface="Meiryo UI" panose="020B0604030504040204" pitchFamily="50" charset="-128"/>
                        </a:rPr>
                        <a:t>　　　設定</a:t>
                      </a:r>
                      <a:endParaRPr lang="en-US" altLang="ja-JP" sz="1000" dirty="0">
                        <a:solidFill>
                          <a:schemeClr val="tx1"/>
                        </a:solidFill>
                        <a:latin typeface="HGPｺﾞｼｯｸM" panose="020B0600000000000000" pitchFamily="50" charset="-128"/>
                        <a:ea typeface="HGPｺﾞｼｯｸM" panose="020B0600000000000000" pitchFamily="50" charset="-128"/>
                        <a:cs typeface="Meiryo UI" panose="020B0604030504040204" pitchFamily="50" charset="-128"/>
                      </a:endParaRPr>
                    </a:p>
                    <a:p>
                      <a:pPr marL="0" marR="0" indent="0"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endParaRPr kumimoji="1" lang="en-US" altLang="ja-JP" sz="950" dirty="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kumimoji="1" lang="ja-JP" altLang="en-US" sz="950" dirty="0">
                          <a:solidFill>
                            <a:schemeClr val="tx1"/>
                          </a:solidFill>
                          <a:latin typeface="HGPｺﾞｼｯｸM" panose="020B0600000000000000" pitchFamily="50" charset="-128"/>
                          <a:ea typeface="HGPｺﾞｼｯｸM" panose="020B0600000000000000" pitchFamily="50" charset="-128"/>
                        </a:rPr>
                        <a:t>②　保険者努力支援制度（都道府県分）</a:t>
                      </a:r>
                      <a:endParaRPr kumimoji="1" lang="en-US" altLang="ja-JP" sz="950" dirty="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ts val="1100"/>
                        </a:lnSpc>
                        <a:spcBef>
                          <a:spcPts val="0"/>
                        </a:spcBef>
                        <a:spcAft>
                          <a:spcPts val="0"/>
                        </a:spcAft>
                        <a:buClrTx/>
                        <a:buSzTx/>
                        <a:buFontTx/>
                        <a:buNone/>
                        <a:tabLst/>
                        <a:defRPr/>
                      </a:pPr>
                      <a:r>
                        <a:rPr kumimoji="1" lang="ja-JP" altLang="en-US" sz="950" dirty="0">
                          <a:solidFill>
                            <a:schemeClr val="tx1"/>
                          </a:solidFill>
                          <a:latin typeface="HGPｺﾞｼｯｸM" panose="020B0600000000000000" pitchFamily="50" charset="-128"/>
                          <a:ea typeface="HGPｺﾞｼｯｸM" panose="020B0600000000000000" pitchFamily="50" charset="-128"/>
                        </a:rPr>
                        <a:t>　　 引き続き、保険料抑制財源として活用</a:t>
                      </a:r>
                      <a:endParaRPr kumimoji="1" lang="en-US" altLang="ja-JP" sz="950" dirty="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ts val="1100"/>
                        </a:lnSpc>
                        <a:spcBef>
                          <a:spcPts val="0"/>
                        </a:spcBef>
                        <a:spcAft>
                          <a:spcPts val="0"/>
                        </a:spcAft>
                        <a:buClrTx/>
                        <a:buSzTx/>
                        <a:buFontTx/>
                        <a:buNone/>
                        <a:tabLst/>
                        <a:defRPr/>
                      </a:pPr>
                      <a:endParaRPr kumimoji="1" lang="en-US" altLang="ja-JP" sz="950" dirty="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ts val="1100"/>
                        </a:lnSpc>
                        <a:spcBef>
                          <a:spcPts val="0"/>
                        </a:spcBef>
                        <a:spcAft>
                          <a:spcPts val="0"/>
                        </a:spcAft>
                        <a:buClrTx/>
                        <a:buSzTx/>
                        <a:buFontTx/>
                        <a:buNone/>
                        <a:tabLst/>
                        <a:defRPr/>
                      </a:pPr>
                      <a:r>
                        <a:rPr kumimoji="1" lang="ja-JP" altLang="en-US" sz="950" dirty="0">
                          <a:solidFill>
                            <a:schemeClr val="tx1"/>
                          </a:solidFill>
                          <a:latin typeface="HGPｺﾞｼｯｸM" panose="020B0600000000000000" pitchFamily="50" charset="-128"/>
                          <a:ea typeface="HGPｺﾞｼｯｸM" panose="020B0600000000000000" pitchFamily="50" charset="-128"/>
                        </a:rPr>
                        <a:t>③　保険者努力支援制度（市町村分）</a:t>
                      </a:r>
                      <a:endParaRPr kumimoji="1" lang="en-US" altLang="ja-JP" sz="950" dirty="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ts val="1100"/>
                        </a:lnSpc>
                        <a:spcBef>
                          <a:spcPts val="0"/>
                        </a:spcBef>
                        <a:spcAft>
                          <a:spcPts val="0"/>
                        </a:spcAft>
                        <a:buClrTx/>
                        <a:buSzTx/>
                        <a:buFontTx/>
                        <a:buNone/>
                        <a:tabLst/>
                        <a:defRPr/>
                      </a:pPr>
                      <a:r>
                        <a:rPr kumimoji="1" lang="ja-JP" altLang="en-US" sz="950" dirty="0">
                          <a:solidFill>
                            <a:schemeClr val="tx1"/>
                          </a:solidFill>
                          <a:latin typeface="HGPｺﾞｼｯｸM" panose="020B0600000000000000" pitchFamily="50" charset="-128"/>
                          <a:ea typeface="HGPｺﾞｼｯｸM" panose="020B0600000000000000" pitchFamily="50" charset="-128"/>
                        </a:rPr>
                        <a:t>　　　当該年度の各市町村の交付額の一定割合を保</a:t>
                      </a:r>
                      <a:endParaRPr kumimoji="1" lang="en-US" altLang="ja-JP" sz="950" dirty="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ts val="1100"/>
                        </a:lnSpc>
                        <a:spcBef>
                          <a:spcPts val="0"/>
                        </a:spcBef>
                        <a:spcAft>
                          <a:spcPts val="0"/>
                        </a:spcAft>
                        <a:buClrTx/>
                        <a:buSzTx/>
                        <a:buFontTx/>
                        <a:buNone/>
                        <a:tabLst/>
                        <a:defRPr/>
                      </a:pPr>
                      <a:r>
                        <a:rPr kumimoji="1" lang="ja-JP" altLang="en-US" sz="950" dirty="0">
                          <a:solidFill>
                            <a:schemeClr val="tx1"/>
                          </a:solidFill>
                          <a:latin typeface="HGPｺﾞｼｯｸM" panose="020B0600000000000000" pitchFamily="50" charset="-128"/>
                          <a:ea typeface="HGPｺﾞｼｯｸM" panose="020B0600000000000000" pitchFamily="50" charset="-128"/>
                        </a:rPr>
                        <a:t>　　　険料抑制財源として活用することとし、令和６年度</a:t>
                      </a:r>
                      <a:endParaRPr kumimoji="1" lang="en-US" altLang="ja-JP" sz="950" dirty="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ts val="1100"/>
                        </a:lnSpc>
                        <a:spcBef>
                          <a:spcPts val="0"/>
                        </a:spcBef>
                        <a:spcAft>
                          <a:spcPts val="0"/>
                        </a:spcAft>
                        <a:buClrTx/>
                        <a:buSzTx/>
                        <a:buFontTx/>
                        <a:buNone/>
                        <a:tabLst/>
                        <a:defRPr/>
                      </a:pPr>
                      <a:r>
                        <a:rPr kumimoji="1" lang="ja-JP" altLang="en-US" sz="950" dirty="0">
                          <a:solidFill>
                            <a:schemeClr val="tx1"/>
                          </a:solidFill>
                          <a:latin typeface="HGPｺﾞｼｯｸM" panose="020B0600000000000000" pitchFamily="50" charset="-128"/>
                          <a:ea typeface="HGPｺﾞｼｯｸM" panose="020B0600000000000000" pitchFamily="50" charset="-128"/>
                        </a:rPr>
                        <a:t>　　　の一定割合は</a:t>
                      </a:r>
                      <a:r>
                        <a:rPr kumimoji="1" lang="en-US" altLang="ja-JP" sz="950" dirty="0">
                          <a:solidFill>
                            <a:schemeClr val="tx1"/>
                          </a:solidFill>
                          <a:latin typeface="HGPｺﾞｼｯｸM" panose="020B0600000000000000" pitchFamily="50" charset="-128"/>
                          <a:ea typeface="HGPｺﾞｼｯｸM" panose="020B0600000000000000" pitchFamily="50" charset="-128"/>
                        </a:rPr>
                        <a:t>50</a:t>
                      </a:r>
                      <a:r>
                        <a:rPr kumimoji="1" lang="ja-JP" altLang="en-US" sz="950" dirty="0">
                          <a:solidFill>
                            <a:schemeClr val="tx1"/>
                          </a:solidFill>
                          <a:latin typeface="HGPｺﾞｼｯｸM" panose="020B0600000000000000" pitchFamily="50" charset="-128"/>
                          <a:ea typeface="HGPｺﾞｼｯｸM" panose="020B0600000000000000" pitchFamily="50" charset="-128"/>
                        </a:rPr>
                        <a:t>％に設定</a:t>
                      </a:r>
                      <a:endParaRPr kumimoji="1" lang="en-US" altLang="ja-JP" sz="950" dirty="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ts val="1100"/>
                        </a:lnSpc>
                        <a:spcBef>
                          <a:spcPts val="0"/>
                        </a:spcBef>
                        <a:spcAft>
                          <a:spcPts val="0"/>
                        </a:spcAft>
                        <a:buClrTx/>
                        <a:buSzTx/>
                        <a:buFontTx/>
                        <a:buNone/>
                        <a:tabLst/>
                        <a:defRPr/>
                      </a:pPr>
                      <a:endParaRPr kumimoji="1" lang="en-US" altLang="ja-JP" sz="950" dirty="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ts val="1100"/>
                        </a:lnSpc>
                        <a:spcBef>
                          <a:spcPts val="0"/>
                        </a:spcBef>
                        <a:spcAft>
                          <a:spcPts val="0"/>
                        </a:spcAft>
                        <a:buClrTx/>
                        <a:buSzTx/>
                        <a:buFontTx/>
                        <a:buNone/>
                        <a:tabLst/>
                        <a:defRPr/>
                      </a:pPr>
                      <a:r>
                        <a:rPr kumimoji="1" lang="ja-JP" altLang="en-US" sz="950" dirty="0">
                          <a:solidFill>
                            <a:schemeClr val="tx1"/>
                          </a:solidFill>
                          <a:latin typeface="HGPｺﾞｼｯｸM" panose="020B0600000000000000" pitchFamily="50" charset="-128"/>
                          <a:ea typeface="HGPｺﾞｼｯｸM" panose="020B0600000000000000" pitchFamily="50" charset="-128"/>
                        </a:rPr>
                        <a:t>④　府２号繰入金</a:t>
                      </a:r>
                      <a:endParaRPr kumimoji="1" lang="en-US" altLang="ja-JP" sz="950" dirty="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ts val="1100"/>
                        </a:lnSpc>
                        <a:spcBef>
                          <a:spcPts val="0"/>
                        </a:spcBef>
                        <a:spcAft>
                          <a:spcPts val="0"/>
                        </a:spcAft>
                        <a:buClrTx/>
                        <a:buSzTx/>
                        <a:buFontTx/>
                        <a:buNone/>
                        <a:tabLst/>
                        <a:defRPr/>
                      </a:pPr>
                      <a:r>
                        <a:rPr kumimoji="1" lang="ja-JP" altLang="en-US" sz="950" dirty="0">
                          <a:solidFill>
                            <a:schemeClr val="tx1"/>
                          </a:solidFill>
                          <a:latin typeface="HGPｺﾞｼｯｸM" panose="020B0600000000000000" pitchFamily="50" charset="-128"/>
                          <a:ea typeface="HGPｺﾞｼｯｸM" panose="020B0600000000000000" pitchFamily="50" charset="-128"/>
                        </a:rPr>
                        <a:t>　　 全額府１号繰入金に振り替え</a:t>
                      </a:r>
                      <a:r>
                        <a:rPr kumimoji="1" lang="ja-JP" altLang="en-US" sz="950" dirty="0">
                          <a:solidFill>
                            <a:srgbClr val="FF0000"/>
                          </a:solidFill>
                          <a:latin typeface="HGPｺﾞｼｯｸM" panose="020B0600000000000000" pitchFamily="50" charset="-128"/>
                          <a:ea typeface="HGPｺﾞｼｯｸM" panose="020B0600000000000000" pitchFamily="50" charset="-128"/>
                        </a:rPr>
                        <a:t>、</a:t>
                      </a:r>
                      <a:r>
                        <a:rPr kumimoji="1" lang="ja-JP" altLang="en-US" sz="950" dirty="0">
                          <a:solidFill>
                            <a:schemeClr val="tx1"/>
                          </a:solidFill>
                          <a:latin typeface="HGPｺﾞｼｯｸM" panose="020B0600000000000000" pitchFamily="50" charset="-128"/>
                          <a:ea typeface="HGPｺﾞｼｯｸM" panose="020B0600000000000000" pitchFamily="50" charset="-128"/>
                        </a:rPr>
                        <a:t>保険料抑制財源</a:t>
                      </a:r>
                      <a:endParaRPr kumimoji="1" lang="en-US" altLang="ja-JP" sz="950" dirty="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ts val="1100"/>
                        </a:lnSpc>
                        <a:spcBef>
                          <a:spcPts val="0"/>
                        </a:spcBef>
                        <a:spcAft>
                          <a:spcPts val="0"/>
                        </a:spcAft>
                        <a:buClrTx/>
                        <a:buSzTx/>
                        <a:buFontTx/>
                        <a:buNone/>
                        <a:tabLst/>
                        <a:defRPr/>
                      </a:pPr>
                      <a:r>
                        <a:rPr kumimoji="1" lang="ja-JP" altLang="en-US" sz="950" dirty="0">
                          <a:solidFill>
                            <a:schemeClr val="tx1"/>
                          </a:solidFill>
                          <a:latin typeface="HGPｺﾞｼｯｸM" panose="020B0600000000000000" pitchFamily="50" charset="-128"/>
                          <a:ea typeface="HGPｺﾞｼｯｸM" panose="020B0600000000000000" pitchFamily="50" charset="-128"/>
                        </a:rPr>
                        <a:t>　　　財源として活用</a:t>
                      </a:r>
                      <a:endParaRPr kumimoji="1" lang="en-US" altLang="ja-JP" sz="950" dirty="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ts val="1100"/>
                        </a:lnSpc>
                        <a:spcBef>
                          <a:spcPts val="0"/>
                        </a:spcBef>
                        <a:spcAft>
                          <a:spcPts val="0"/>
                        </a:spcAft>
                        <a:buClrTx/>
                        <a:buSzTx/>
                        <a:buFontTx/>
                        <a:buNone/>
                        <a:tabLst/>
                        <a:defRPr/>
                      </a:pPr>
                      <a:endParaRPr kumimoji="1" lang="en-US" altLang="ja-JP" sz="950" dirty="0">
                        <a:solidFill>
                          <a:schemeClr val="tx1"/>
                        </a:solidFill>
                        <a:latin typeface="HGPｺﾞｼｯｸM" panose="020B0600000000000000" pitchFamily="50" charset="-128"/>
                        <a:ea typeface="HGPｺﾞｼｯｸM" panose="020B0600000000000000" pitchFamily="50" charset="-128"/>
                      </a:endParaRPr>
                    </a:p>
                    <a:p>
                      <a:pPr marL="0" marR="0" lvl="0" indent="0" algn="l" defTabSz="914400" rtl="0" eaLnBrk="1" fontAlgn="auto" latinLnBrk="0" hangingPunct="1">
                        <a:lnSpc>
                          <a:spcPts val="1100"/>
                        </a:lnSpc>
                        <a:spcBef>
                          <a:spcPts val="0"/>
                        </a:spcBef>
                        <a:spcAft>
                          <a:spcPts val="0"/>
                        </a:spcAft>
                        <a:buClrTx/>
                        <a:buSzTx/>
                        <a:buFontTx/>
                        <a:buNone/>
                        <a:tabLst/>
                        <a:defRPr/>
                      </a:pPr>
                      <a:r>
                        <a:rPr kumimoji="1" lang="ja-JP" altLang="en-US" sz="950" dirty="0">
                          <a:solidFill>
                            <a:schemeClr val="tx1"/>
                          </a:solidFill>
                          <a:latin typeface="HGPｺﾞｼｯｸM" panose="020B0600000000000000" pitchFamily="50" charset="-128"/>
                          <a:ea typeface="HGPｺﾞｼｯｸM" panose="020B0600000000000000" pitchFamily="50" charset="-128"/>
                        </a:rPr>
                        <a:t>■　</a:t>
                      </a:r>
                      <a:r>
                        <a:rPr kumimoji="1" lang="ja-JP" altLang="en-US" sz="950" b="0" dirty="0">
                          <a:solidFill>
                            <a:schemeClr val="tx1"/>
                          </a:solidFill>
                          <a:latin typeface="HGPｺﾞｼｯｸM" panose="020B0600000000000000" pitchFamily="50" charset="-128"/>
                          <a:ea typeface="HGPｺﾞｼｯｸM" panose="020B0600000000000000" pitchFamily="50" charset="-128"/>
                        </a:rPr>
                        <a:t>被保険者数の推計方法</a:t>
                      </a:r>
                      <a:endParaRPr kumimoji="1" lang="en-US" altLang="ja-JP" sz="950" b="0" dirty="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ts val="1100"/>
                        </a:lnSpc>
                        <a:spcBef>
                          <a:spcPts val="0"/>
                        </a:spcBef>
                        <a:spcAft>
                          <a:spcPts val="0"/>
                        </a:spcAft>
                        <a:buClrTx/>
                        <a:buSzTx/>
                        <a:buFontTx/>
                        <a:buNone/>
                        <a:tabLst/>
                        <a:defRPr/>
                      </a:pPr>
                      <a:r>
                        <a:rPr kumimoji="1" lang="ja-JP" altLang="en-US" sz="950" dirty="0">
                          <a:solidFill>
                            <a:schemeClr val="tx1"/>
                          </a:solidFill>
                          <a:latin typeface="HGPｺﾞｼｯｸM" panose="020B0600000000000000" pitchFamily="50" charset="-128"/>
                          <a:ea typeface="HGPｺﾞｼｯｸM" panose="020B0600000000000000" pitchFamily="50" charset="-128"/>
                        </a:rPr>
                        <a:t>     団塊世代の後期高齢者医療制度への移行を反映  </a:t>
                      </a:r>
                      <a:endParaRPr kumimoji="1" lang="en-US" altLang="ja-JP" sz="950" dirty="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ts val="1100"/>
                        </a:lnSpc>
                        <a:spcBef>
                          <a:spcPts val="0"/>
                        </a:spcBef>
                        <a:spcAft>
                          <a:spcPts val="0"/>
                        </a:spcAft>
                        <a:buClrTx/>
                        <a:buSzTx/>
                        <a:buFontTx/>
                        <a:buNone/>
                        <a:tabLst/>
                        <a:defRPr/>
                      </a:pPr>
                      <a:r>
                        <a:rPr kumimoji="1" lang="en-US" altLang="ja-JP" sz="950" dirty="0">
                          <a:solidFill>
                            <a:schemeClr val="tx1"/>
                          </a:solidFill>
                          <a:latin typeface="HGPｺﾞｼｯｸM" panose="020B0600000000000000" pitchFamily="50" charset="-128"/>
                          <a:ea typeface="HGPｺﾞｼｯｸM" panose="020B0600000000000000" pitchFamily="50" charset="-128"/>
                        </a:rPr>
                        <a:t>  </a:t>
                      </a:r>
                      <a:r>
                        <a:rPr kumimoji="1" lang="ja-JP" altLang="en-US" sz="950" dirty="0">
                          <a:solidFill>
                            <a:schemeClr val="tx1"/>
                          </a:solidFill>
                          <a:latin typeface="HGPｺﾞｼｯｸM" panose="020B0600000000000000" pitchFamily="50" charset="-128"/>
                          <a:ea typeface="HGPｺﾞｼｯｸM" panose="020B0600000000000000" pitchFamily="50" charset="-128"/>
                        </a:rPr>
                        <a:t>するため、令和４年度算定から採用した</a:t>
                      </a:r>
                      <a:r>
                        <a:rPr kumimoji="1" lang="en-US" altLang="ja-JP" sz="950" dirty="0">
                          <a:solidFill>
                            <a:schemeClr val="tx1"/>
                          </a:solidFill>
                          <a:latin typeface="HGPｺﾞｼｯｸM" panose="020B0600000000000000" pitchFamily="50" charset="-128"/>
                          <a:ea typeface="HGPｺﾞｼｯｸM" panose="020B0600000000000000" pitchFamily="50" charset="-128"/>
                        </a:rPr>
                        <a:t>75</a:t>
                      </a:r>
                      <a:r>
                        <a:rPr kumimoji="1" lang="ja-JP" altLang="en-US" sz="950" dirty="0">
                          <a:solidFill>
                            <a:schemeClr val="tx1"/>
                          </a:solidFill>
                          <a:latin typeface="HGPｺﾞｼｯｸM" panose="020B0600000000000000" pitchFamily="50" charset="-128"/>
                          <a:ea typeface="HGPｺﾞｼｯｸM" panose="020B0600000000000000" pitchFamily="50" charset="-128"/>
                        </a:rPr>
                        <a:t>歳の誕生</a:t>
                      </a:r>
                      <a:endParaRPr kumimoji="1" lang="en-US" altLang="ja-JP" sz="950" dirty="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ts val="1100"/>
                        </a:lnSpc>
                        <a:spcBef>
                          <a:spcPts val="0"/>
                        </a:spcBef>
                        <a:spcAft>
                          <a:spcPts val="0"/>
                        </a:spcAft>
                        <a:buClrTx/>
                        <a:buSzTx/>
                        <a:buFontTx/>
                        <a:buNone/>
                        <a:tabLst/>
                        <a:defRPr/>
                      </a:pPr>
                      <a:r>
                        <a:rPr kumimoji="1" lang="en-US" altLang="ja-JP" sz="950" dirty="0">
                          <a:solidFill>
                            <a:schemeClr val="tx1"/>
                          </a:solidFill>
                          <a:latin typeface="HGPｺﾞｼｯｸM" panose="020B0600000000000000" pitchFamily="50" charset="-128"/>
                          <a:ea typeface="HGPｺﾞｼｯｸM" panose="020B0600000000000000" pitchFamily="50" charset="-128"/>
                        </a:rPr>
                        <a:t>  </a:t>
                      </a:r>
                      <a:r>
                        <a:rPr kumimoji="1" lang="ja-JP" altLang="en-US" sz="950" dirty="0">
                          <a:solidFill>
                            <a:schemeClr val="tx1"/>
                          </a:solidFill>
                          <a:latin typeface="HGPｺﾞｼｯｸM" panose="020B0600000000000000" pitchFamily="50" charset="-128"/>
                          <a:ea typeface="HGPｺﾞｼｯｸM" panose="020B0600000000000000" pitchFamily="50" charset="-128"/>
                        </a:rPr>
                        <a:t>月で減算するコーホート　要因法（「自然増減」（出生</a:t>
                      </a:r>
                      <a:endParaRPr kumimoji="1" lang="en-US" altLang="ja-JP" sz="950" dirty="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ts val="1100"/>
                        </a:lnSpc>
                        <a:spcBef>
                          <a:spcPts val="0"/>
                        </a:spcBef>
                        <a:spcAft>
                          <a:spcPts val="0"/>
                        </a:spcAft>
                        <a:buClrTx/>
                        <a:buSzTx/>
                        <a:buFontTx/>
                        <a:buNone/>
                        <a:tabLst/>
                        <a:defRPr/>
                      </a:pPr>
                      <a:r>
                        <a:rPr kumimoji="1" lang="en-US" altLang="ja-JP" sz="950" dirty="0">
                          <a:solidFill>
                            <a:schemeClr val="tx1"/>
                          </a:solidFill>
                          <a:latin typeface="HGPｺﾞｼｯｸM" panose="020B0600000000000000" pitchFamily="50" charset="-128"/>
                          <a:ea typeface="HGPｺﾞｼｯｸM" panose="020B0600000000000000" pitchFamily="50" charset="-128"/>
                        </a:rPr>
                        <a:t>  </a:t>
                      </a:r>
                      <a:r>
                        <a:rPr kumimoji="1" lang="ja-JP" altLang="en-US" sz="950" dirty="0">
                          <a:solidFill>
                            <a:schemeClr val="tx1"/>
                          </a:solidFill>
                          <a:latin typeface="HGPｺﾞｼｯｸM" panose="020B0600000000000000" pitchFamily="50" charset="-128"/>
                          <a:ea typeface="HGPｺﾞｼｯｸM" panose="020B0600000000000000" pitchFamily="50" charset="-128"/>
                        </a:rPr>
                        <a:t>と死亡）及び「純移動」（資格取得・喪失）という、二つ</a:t>
                      </a:r>
                      <a:endParaRPr kumimoji="1" lang="en-US" altLang="ja-JP" sz="950" dirty="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ts val="1100"/>
                        </a:lnSpc>
                        <a:spcBef>
                          <a:spcPts val="0"/>
                        </a:spcBef>
                        <a:spcAft>
                          <a:spcPts val="0"/>
                        </a:spcAft>
                        <a:buClrTx/>
                        <a:buSzTx/>
                        <a:buFontTx/>
                        <a:buNone/>
                        <a:tabLst/>
                        <a:defRPr/>
                      </a:pPr>
                      <a:r>
                        <a:rPr kumimoji="1" lang="en-US" altLang="ja-JP" sz="950" dirty="0">
                          <a:solidFill>
                            <a:schemeClr val="tx1"/>
                          </a:solidFill>
                          <a:latin typeface="HGPｺﾞｼｯｸM" panose="020B0600000000000000" pitchFamily="50" charset="-128"/>
                          <a:ea typeface="HGPｺﾞｼｯｸM" panose="020B0600000000000000" pitchFamily="50" charset="-128"/>
                        </a:rPr>
                        <a:t>  </a:t>
                      </a:r>
                      <a:r>
                        <a:rPr kumimoji="1" lang="ja-JP" altLang="en-US" sz="950" dirty="0">
                          <a:solidFill>
                            <a:schemeClr val="tx1"/>
                          </a:solidFill>
                          <a:latin typeface="HGPｺﾞｼｯｸM" panose="020B0600000000000000" pitchFamily="50" charset="-128"/>
                          <a:ea typeface="HGPｺﾞｼｯｸM" panose="020B0600000000000000" pitchFamily="50" charset="-128"/>
                        </a:rPr>
                        <a:t>の「変動要因」の将来値を仮定し、それに基づいた被</a:t>
                      </a:r>
                      <a:endParaRPr kumimoji="1" lang="en-US" altLang="ja-JP" sz="950" dirty="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ts val="1100"/>
                        </a:lnSpc>
                        <a:spcBef>
                          <a:spcPts val="0"/>
                        </a:spcBef>
                        <a:spcAft>
                          <a:spcPts val="0"/>
                        </a:spcAft>
                        <a:buClrTx/>
                        <a:buSzTx/>
                        <a:buFontTx/>
                        <a:buNone/>
                        <a:tabLst/>
                        <a:defRPr/>
                      </a:pPr>
                      <a:r>
                        <a:rPr kumimoji="1" lang="en-US" altLang="ja-JP" sz="950" dirty="0">
                          <a:solidFill>
                            <a:schemeClr val="tx1"/>
                          </a:solidFill>
                          <a:latin typeface="HGPｺﾞｼｯｸM" panose="020B0600000000000000" pitchFamily="50" charset="-128"/>
                          <a:ea typeface="HGPｺﾞｼｯｸM" panose="020B0600000000000000" pitchFamily="50" charset="-128"/>
                        </a:rPr>
                        <a:t>  </a:t>
                      </a:r>
                      <a:r>
                        <a:rPr kumimoji="1" lang="ja-JP" altLang="en-US" sz="950" dirty="0">
                          <a:solidFill>
                            <a:schemeClr val="tx1"/>
                          </a:solidFill>
                          <a:latin typeface="HGPｺﾞｼｯｸM" panose="020B0600000000000000" pitchFamily="50" charset="-128"/>
                          <a:ea typeface="HGPｺﾞｼｯｸM" panose="020B0600000000000000" pitchFamily="50" charset="-128"/>
                        </a:rPr>
                        <a:t>保険者数の推計を行う方法）を</a:t>
                      </a:r>
                      <a:r>
                        <a:rPr kumimoji="1" lang="ja-JP" altLang="en-US" sz="950" strike="noStrike" dirty="0">
                          <a:solidFill>
                            <a:schemeClr val="tx1"/>
                          </a:solidFill>
                          <a:latin typeface="HGPｺﾞｼｯｸM" panose="020B0600000000000000" pitchFamily="50" charset="-128"/>
                          <a:ea typeface="HGPｺﾞｼｯｸM" panose="020B0600000000000000" pitchFamily="50" charset="-128"/>
                        </a:rPr>
                        <a:t>令和６年度</a:t>
                      </a:r>
                      <a:r>
                        <a:rPr kumimoji="1" lang="ja-JP" altLang="en-US" sz="950" dirty="0">
                          <a:solidFill>
                            <a:schemeClr val="tx1"/>
                          </a:solidFill>
                          <a:latin typeface="HGPｺﾞｼｯｸM" panose="020B0600000000000000" pitchFamily="50" charset="-128"/>
                          <a:ea typeface="HGPｺﾞｼｯｸM" panose="020B0600000000000000" pitchFamily="50" charset="-128"/>
                        </a:rPr>
                        <a:t>も採用</a:t>
                      </a:r>
                      <a:endParaRPr kumimoji="1" lang="en-US" altLang="ja-JP" sz="950" dirty="0">
                        <a:solidFill>
                          <a:schemeClr val="tx1"/>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5"/>
                  </a:ext>
                </a:extLst>
              </a:tr>
              <a:tr h="1063213">
                <a:tc>
                  <a:txBody>
                    <a:bodyPr/>
                    <a:lstStyle/>
                    <a:p>
                      <a:pPr algn="l"/>
                      <a:r>
                        <a:rPr kumimoji="1" lang="ja-JP" altLang="en-US" sz="950" dirty="0">
                          <a:solidFill>
                            <a:sysClr val="windowText" lastClr="000000"/>
                          </a:solidFill>
                          <a:latin typeface="HGPｺﾞｼｯｸE" panose="020B0900000000000000" pitchFamily="50" charset="-128"/>
                          <a:ea typeface="HGPｺﾞｼｯｸE" panose="020B0900000000000000" pitchFamily="50" charset="-128"/>
                        </a:rPr>
                        <a:t>保険料減免・軽減</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marL="87313" marR="0" indent="-87313"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kumimoji="1" lang="ja-JP" altLang="en-US" sz="950" dirty="0">
                          <a:solidFill>
                            <a:sysClr val="windowText" lastClr="000000"/>
                          </a:solidFill>
                          <a:latin typeface="HGPｺﾞｼｯｸM" panose="020B0600000000000000" pitchFamily="50" charset="-128"/>
                          <a:ea typeface="HGPｺﾞｼｯｸM" panose="020B0600000000000000" pitchFamily="50" charset="-128"/>
                        </a:rPr>
                        <a:t>●　国において、子ども（未就学児）に係る被保険者均等割額を減額し、その減額相当額を公費で支援する法改正（令和４年４月１日施行）を実施</a:t>
                      </a:r>
                    </a:p>
                    <a:p>
                      <a:pPr marL="0" marR="0" indent="0"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endParaRPr kumimoji="1" lang="en-US" altLang="ja-JP" sz="950" dirty="0">
                        <a:solidFill>
                          <a:schemeClr val="tx1"/>
                        </a:solidFill>
                        <a:latin typeface="HGPｺﾞｼｯｸM" panose="020B0600000000000000" pitchFamily="50" charset="-128"/>
                        <a:ea typeface="HGPｺﾞｼｯｸM" panose="020B0600000000000000" pitchFamily="50" charset="-128"/>
                      </a:endParaRPr>
                    </a:p>
                    <a:p>
                      <a:pPr marL="87313" marR="0" indent="-87313"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kumimoji="1" lang="ja-JP" altLang="en-US" sz="950" dirty="0">
                          <a:solidFill>
                            <a:schemeClr val="tx1"/>
                          </a:solidFill>
                          <a:latin typeface="HGPｺﾞｼｯｸM" panose="020B0600000000000000" pitchFamily="50" charset="-128"/>
                          <a:ea typeface="HGPｺﾞｼｯｸM" panose="020B0600000000000000" pitchFamily="50" charset="-128"/>
                        </a:rPr>
                        <a:t>●  子どもに係る均等割額減額措置に係る対象年齢及び軽減額の拡充について国へ要望</a:t>
                      </a:r>
                    </a:p>
                  </a:txBody>
                  <a:tcPr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87313" marR="0" indent="-87313"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kumimoji="1" lang="ja-JP" altLang="en-US" sz="950" dirty="0">
                          <a:solidFill>
                            <a:schemeClr val="tx1"/>
                          </a:solidFill>
                          <a:latin typeface="HGPｺﾞｼｯｸM" panose="020B0600000000000000" pitchFamily="50" charset="-128"/>
                          <a:ea typeface="HGPｺﾞｼｯｸM" panose="020B0600000000000000" pitchFamily="50" charset="-128"/>
                        </a:rPr>
                        <a:t>●　子どもに係る均等割額減額措置について、対象年齢及び軽減額の拡充の動向をみながら必要に応じ国へ要望（継続）</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87313" marR="0" indent="-87313"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kumimoji="1" lang="ja-JP" altLang="en-US" sz="950" dirty="0">
                          <a:solidFill>
                            <a:schemeClr val="tx1"/>
                          </a:solidFill>
                          <a:latin typeface="HGPｺﾞｼｯｸM" panose="020B0600000000000000" pitchFamily="50" charset="-128"/>
                          <a:ea typeface="HGPｺﾞｼｯｸM" panose="020B0600000000000000" pitchFamily="50" charset="-128"/>
                        </a:rPr>
                        <a:t>■　子どもに係る均等割減額措置に係る対象年齢及び軽減額の拡充について国へ要望</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80981838"/>
                  </a:ext>
                </a:extLst>
              </a:tr>
            </a:tbl>
          </a:graphicData>
        </a:graphic>
      </p:graphicFrame>
      <p:sp>
        <p:nvSpPr>
          <p:cNvPr id="5" name="正方形/長方形 4"/>
          <p:cNvSpPr/>
          <p:nvPr/>
        </p:nvSpPr>
        <p:spPr>
          <a:xfrm>
            <a:off x="7812360" y="151775"/>
            <a:ext cx="1206425" cy="285750"/>
          </a:xfrm>
          <a:prstGeom prst="rect">
            <a:avLst/>
          </a:prstGeom>
          <a:solidFill>
            <a:sysClr val="window" lastClr="FF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ja-JP" altLang="en-US" sz="1600" b="1">
                <a:solidFill>
                  <a:schemeClr val="tx1"/>
                </a:solidFill>
              </a:rPr>
              <a:t>資料３</a:t>
            </a:r>
            <a:endParaRPr lang="en-US" altLang="ja-JP" sz="1600" b="1" dirty="0">
              <a:solidFill>
                <a:schemeClr val="tx1"/>
              </a:solidFill>
            </a:endParaRPr>
          </a:p>
        </p:txBody>
      </p:sp>
      <p:graphicFrame>
        <p:nvGraphicFramePr>
          <p:cNvPr id="4" name="表 3"/>
          <p:cNvGraphicFramePr>
            <a:graphicFrameLocks noGrp="1"/>
          </p:cNvGraphicFramePr>
          <p:nvPr>
            <p:extLst>
              <p:ext uri="{D42A27DB-BD31-4B8C-83A1-F6EECF244321}">
                <p14:modId xmlns:p14="http://schemas.microsoft.com/office/powerpoint/2010/main" val="3370833508"/>
              </p:ext>
            </p:extLst>
          </p:nvPr>
        </p:nvGraphicFramePr>
        <p:xfrm>
          <a:off x="899592" y="1649741"/>
          <a:ext cx="2628000" cy="684000"/>
        </p:xfrm>
        <a:graphic>
          <a:graphicData uri="http://schemas.openxmlformats.org/drawingml/2006/table">
            <a:tbl>
              <a:tblPr firstRow="1" bandRow="1">
                <a:tableStyleId>{7DF18680-E054-41AD-8BC1-D1AEF772440D}</a:tableStyleId>
              </a:tblPr>
              <a:tblGrid>
                <a:gridCol w="216000">
                  <a:extLst>
                    <a:ext uri="{9D8B030D-6E8A-4147-A177-3AD203B41FA5}">
                      <a16:colId xmlns:a16="http://schemas.microsoft.com/office/drawing/2014/main" val="4137625715"/>
                    </a:ext>
                  </a:extLst>
                </a:gridCol>
                <a:gridCol w="2412000">
                  <a:extLst>
                    <a:ext uri="{9D8B030D-6E8A-4147-A177-3AD203B41FA5}">
                      <a16:colId xmlns:a16="http://schemas.microsoft.com/office/drawing/2014/main" val="1837794094"/>
                    </a:ext>
                  </a:extLst>
                </a:gridCol>
              </a:tblGrid>
              <a:tr h="684000">
                <a:tc>
                  <a:txBody>
                    <a:bodyPr/>
                    <a:lstStyle/>
                    <a:p>
                      <a:pPr algn="ctr"/>
                      <a:r>
                        <a:rPr kumimoji="1" lang="ja-JP" altLang="en-US" sz="950" b="0" dirty="0">
                          <a:solidFill>
                            <a:schemeClr val="tx1"/>
                          </a:solidFill>
                          <a:latin typeface="HGSｺﾞｼｯｸM" panose="020B0600000000000000" pitchFamily="50" charset="-128"/>
                          <a:ea typeface="HGSｺﾞｼｯｸM" panose="020B0600000000000000" pitchFamily="50" charset="-128"/>
                        </a:rPr>
                        <a:t>仮算定</a:t>
                      </a:r>
                    </a:p>
                  </a:txBody>
                  <a:tcPr marL="72000" marT="36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a:r>
                        <a:rPr kumimoji="1" lang="ja-JP" altLang="en-US" sz="950" b="0" dirty="0">
                          <a:solidFill>
                            <a:schemeClr val="tx1"/>
                          </a:solidFill>
                          <a:latin typeface="HGSｺﾞｼｯｸM" panose="020B0600000000000000" pitchFamily="50" charset="-128"/>
                          <a:ea typeface="HGSｺﾞｼｯｸM" panose="020B0600000000000000" pitchFamily="50" charset="-128"/>
                        </a:rPr>
                        <a:t>　過去３ヵ年の平均収納額の</a:t>
                      </a:r>
                      <a:r>
                        <a:rPr kumimoji="1" lang="en-US" altLang="ja-JP" sz="950" b="0" dirty="0">
                          <a:solidFill>
                            <a:schemeClr val="tx1"/>
                          </a:solidFill>
                          <a:latin typeface="HGSｺﾞｼｯｸM" panose="020B0600000000000000" pitchFamily="50" charset="-128"/>
                          <a:ea typeface="HGSｺﾞｼｯｸM" panose="020B0600000000000000" pitchFamily="50" charset="-128"/>
                        </a:rPr>
                        <a:t>75</a:t>
                      </a:r>
                      <a:r>
                        <a:rPr kumimoji="1" lang="ja-JP" altLang="en-US" sz="950" b="0" dirty="0">
                          <a:solidFill>
                            <a:schemeClr val="tx1"/>
                          </a:solidFill>
                          <a:latin typeface="HGSｺﾞｼｯｸM" panose="020B0600000000000000" pitchFamily="50" charset="-128"/>
                          <a:ea typeface="HGSｺﾞｼｯｸM" panose="020B0600000000000000" pitchFamily="50" charset="-128"/>
                        </a:rPr>
                        <a:t>％に、令和元年度～令和３年度調定額の平均と、直近値である令和３年度の調定額から算出した変動率を乗じた額と設定。</a:t>
                      </a:r>
                    </a:p>
                  </a:txBody>
                  <a:tcPr marT="36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852753672"/>
                  </a:ext>
                </a:extLst>
              </a:tr>
            </a:tbl>
          </a:graphicData>
        </a:graphic>
      </p:graphicFrame>
      <p:graphicFrame>
        <p:nvGraphicFramePr>
          <p:cNvPr id="8" name="表 7"/>
          <p:cNvGraphicFramePr>
            <a:graphicFrameLocks noGrp="1"/>
          </p:cNvGraphicFramePr>
          <p:nvPr>
            <p:extLst>
              <p:ext uri="{D42A27DB-BD31-4B8C-83A1-F6EECF244321}">
                <p14:modId xmlns:p14="http://schemas.microsoft.com/office/powerpoint/2010/main" val="1069075180"/>
              </p:ext>
            </p:extLst>
          </p:nvPr>
        </p:nvGraphicFramePr>
        <p:xfrm>
          <a:off x="899592" y="2936704"/>
          <a:ext cx="2628000" cy="651120"/>
        </p:xfrm>
        <a:graphic>
          <a:graphicData uri="http://schemas.openxmlformats.org/drawingml/2006/table">
            <a:tbl>
              <a:tblPr firstRow="1" bandRow="1">
                <a:tableStyleId>{7DF18680-E054-41AD-8BC1-D1AEF772440D}</a:tableStyleId>
              </a:tblPr>
              <a:tblGrid>
                <a:gridCol w="216000">
                  <a:extLst>
                    <a:ext uri="{9D8B030D-6E8A-4147-A177-3AD203B41FA5}">
                      <a16:colId xmlns:a16="http://schemas.microsoft.com/office/drawing/2014/main" val="4137625715"/>
                    </a:ext>
                  </a:extLst>
                </a:gridCol>
                <a:gridCol w="2412000">
                  <a:extLst>
                    <a:ext uri="{9D8B030D-6E8A-4147-A177-3AD203B41FA5}">
                      <a16:colId xmlns:a16="http://schemas.microsoft.com/office/drawing/2014/main" val="1837794094"/>
                    </a:ext>
                  </a:extLst>
                </a:gridCol>
              </a:tblGrid>
              <a:tr h="370840">
                <a:tc>
                  <a:txBody>
                    <a:bodyPr/>
                    <a:lstStyle/>
                    <a:p>
                      <a:pPr algn="ctr"/>
                      <a:r>
                        <a:rPr kumimoji="1" lang="ja-JP" altLang="en-US" sz="950" b="0" dirty="0">
                          <a:solidFill>
                            <a:schemeClr val="tx1"/>
                          </a:solidFill>
                          <a:latin typeface="HGSｺﾞｼｯｸM" panose="020B0600000000000000" pitchFamily="50" charset="-128"/>
                          <a:ea typeface="HGSｺﾞｼｯｸM" panose="020B0600000000000000" pitchFamily="50" charset="-128"/>
                        </a:rPr>
                        <a:t>本算定</a:t>
                      </a:r>
                    </a:p>
                  </a:txBody>
                  <a:tcPr marL="72000" marT="36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50" b="0" dirty="0">
                          <a:solidFill>
                            <a:schemeClr val="tx1"/>
                          </a:solidFill>
                          <a:latin typeface="HGSｺﾞｼｯｸM" panose="020B0600000000000000" pitchFamily="50" charset="-128"/>
                          <a:ea typeface="HGSｺﾞｼｯｸM" panose="020B0600000000000000" pitchFamily="50" charset="-128"/>
                        </a:rPr>
                        <a:t>　過去３ヵ年の平均収納額の</a:t>
                      </a:r>
                      <a:r>
                        <a:rPr kumimoji="1" lang="en-US" altLang="ja-JP" sz="950" b="0" dirty="0">
                          <a:solidFill>
                            <a:schemeClr val="tx1"/>
                          </a:solidFill>
                          <a:latin typeface="HGSｺﾞｼｯｸM" panose="020B0600000000000000" pitchFamily="50" charset="-128"/>
                          <a:ea typeface="HGSｺﾞｼｯｸM" panose="020B0600000000000000" pitchFamily="50" charset="-128"/>
                        </a:rPr>
                        <a:t>80</a:t>
                      </a:r>
                      <a:r>
                        <a:rPr kumimoji="1" lang="ja-JP" altLang="en-US" sz="950" b="0" dirty="0">
                          <a:solidFill>
                            <a:schemeClr val="tx1"/>
                          </a:solidFill>
                          <a:latin typeface="HGSｺﾞｼｯｸM" panose="020B0600000000000000" pitchFamily="50" charset="-128"/>
                          <a:ea typeface="HGSｺﾞｼｯｸM" panose="020B0600000000000000" pitchFamily="50" charset="-128"/>
                        </a:rPr>
                        <a:t>％に、令和元年度～令和３年度調定額の平均と、直近値である令和３年度の調定額から算出した変動率を乗じた額と設定。</a:t>
                      </a:r>
                      <a:endParaRPr kumimoji="1" lang="ja-JP" altLang="en-US" sz="950" dirty="0">
                        <a:solidFill>
                          <a:schemeClr val="tx1"/>
                        </a:solidFill>
                        <a:latin typeface="HGSｺﾞｼｯｸM" panose="020B0600000000000000" pitchFamily="50" charset="-128"/>
                        <a:ea typeface="HGSｺﾞｼｯｸM" panose="020B0600000000000000" pitchFamily="50" charset="-128"/>
                      </a:endParaRPr>
                    </a:p>
                  </a:txBody>
                  <a:tcPr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4260549933"/>
                  </a:ext>
                </a:extLst>
              </a:tr>
            </a:tbl>
          </a:graphicData>
        </a:graphic>
      </p:graphicFrame>
      <p:sp>
        <p:nvSpPr>
          <p:cNvPr id="3" name="テキスト ボックス 2">
            <a:extLst>
              <a:ext uri="{FF2B5EF4-FFF2-40B4-BE49-F238E27FC236}">
                <a16:creationId xmlns:a16="http://schemas.microsoft.com/office/drawing/2014/main" id="{A59913C1-3177-44DC-84D5-329456E0CC26}"/>
              </a:ext>
            </a:extLst>
          </p:cNvPr>
          <p:cNvSpPr txBox="1"/>
          <p:nvPr/>
        </p:nvSpPr>
        <p:spPr>
          <a:xfrm>
            <a:off x="8209066" y="597357"/>
            <a:ext cx="900000" cy="450000"/>
          </a:xfrm>
          <a:prstGeom prst="rect">
            <a:avLst/>
          </a:prstGeom>
          <a:noFill/>
        </p:spPr>
        <p:txBody>
          <a:bodyPr wrap="square" rtlCol="0" anchor="ctr">
            <a:spAutoFit/>
          </a:bodyPr>
          <a:lstStyle/>
          <a:p>
            <a:r>
              <a:rPr kumimoji="1" lang="ja-JP" altLang="en-US" sz="900" dirty="0">
                <a:latin typeface="HGPｺﾞｼｯｸE" panose="020B0900000000000000" pitchFamily="50" charset="-128"/>
                <a:ea typeface="HGPｺﾞｼｯｸE" panose="020B0900000000000000" pitchFamily="50" charset="-128"/>
              </a:rPr>
              <a:t>検討済み</a:t>
            </a:r>
            <a:r>
              <a:rPr kumimoji="1" lang="en-US" altLang="ja-JP" sz="900" dirty="0">
                <a:latin typeface="HGPｺﾞｼｯｸE" panose="020B0900000000000000" pitchFamily="50" charset="-128"/>
                <a:ea typeface="HGPｺﾞｼｯｸE" panose="020B0900000000000000" pitchFamily="50" charset="-128"/>
              </a:rPr>
              <a:t>…</a:t>
            </a:r>
            <a:r>
              <a:rPr kumimoji="1" lang="ja-JP" altLang="en-US" sz="900" dirty="0">
                <a:latin typeface="HGPｺﾞｼｯｸE" panose="020B0900000000000000" pitchFamily="50" charset="-128"/>
                <a:ea typeface="HGPｺﾞｼｯｸE" panose="020B0900000000000000" pitchFamily="50" charset="-128"/>
              </a:rPr>
              <a:t>■</a:t>
            </a:r>
            <a:endParaRPr kumimoji="1" lang="en-US" altLang="ja-JP" sz="900" dirty="0">
              <a:latin typeface="HGPｺﾞｼｯｸE" panose="020B0900000000000000" pitchFamily="50" charset="-128"/>
              <a:ea typeface="HGPｺﾞｼｯｸE" panose="020B0900000000000000" pitchFamily="50" charset="-128"/>
            </a:endParaRPr>
          </a:p>
          <a:p>
            <a:r>
              <a:rPr kumimoji="1" lang="ja-JP" altLang="en-US" sz="900" dirty="0">
                <a:latin typeface="HGPｺﾞｼｯｸE" panose="020B0900000000000000" pitchFamily="50" charset="-128"/>
                <a:ea typeface="HGPｺﾞｼｯｸE" panose="020B0900000000000000" pitchFamily="50" charset="-128"/>
              </a:rPr>
              <a:t>検討中</a:t>
            </a:r>
            <a:r>
              <a:rPr kumimoji="1" lang="en-US" altLang="ja-JP" sz="900" dirty="0">
                <a:latin typeface="HGPｺﾞｼｯｸE" panose="020B0900000000000000" pitchFamily="50" charset="-128"/>
                <a:ea typeface="HGPｺﾞｼｯｸE" panose="020B0900000000000000" pitchFamily="50" charset="-128"/>
              </a:rPr>
              <a:t>…</a:t>
            </a:r>
            <a:r>
              <a:rPr kumimoji="1" lang="ja-JP" altLang="en-US" sz="900" dirty="0">
                <a:latin typeface="HGPｺﾞｼｯｸE" panose="020B0900000000000000" pitchFamily="50" charset="-128"/>
                <a:ea typeface="HGPｺﾞｼｯｸE" panose="020B0900000000000000" pitchFamily="50" charset="-128"/>
              </a:rPr>
              <a:t>○</a:t>
            </a:r>
          </a:p>
        </p:txBody>
      </p:sp>
      <p:sp>
        <p:nvSpPr>
          <p:cNvPr id="6" name="スライド番号プレースホルダー 5">
            <a:extLst>
              <a:ext uri="{FF2B5EF4-FFF2-40B4-BE49-F238E27FC236}">
                <a16:creationId xmlns:a16="http://schemas.microsoft.com/office/drawing/2014/main" id="{CD0816A7-CAA0-4FA8-B3D9-61AC99F8A1B7}"/>
              </a:ext>
            </a:extLst>
          </p:cNvPr>
          <p:cNvSpPr>
            <a:spLocks noGrp="1"/>
          </p:cNvSpPr>
          <p:nvPr>
            <p:ph type="sldNum" sz="quarter" idx="12"/>
          </p:nvPr>
        </p:nvSpPr>
        <p:spPr/>
        <p:txBody>
          <a:bodyPr/>
          <a:lstStyle/>
          <a:p>
            <a:fld id="{E4D4D2C3-0BAC-45EE-BEAA-AC94A6365396}" type="slidenum">
              <a:rPr kumimoji="1" lang="ja-JP" altLang="en-US" smtClean="0"/>
              <a:t>1</a:t>
            </a:fld>
            <a:endParaRPr kumimoji="1" lang="ja-JP" altLang="en-US" dirty="0"/>
          </a:p>
        </p:txBody>
      </p:sp>
    </p:spTree>
    <p:extLst>
      <p:ext uri="{BB962C8B-B14F-4D97-AF65-F5344CB8AC3E}">
        <p14:creationId xmlns:p14="http://schemas.microsoft.com/office/powerpoint/2010/main" val="1905431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表 10"/>
          <p:cNvGraphicFramePr>
            <a:graphicFrameLocks noGrp="1"/>
          </p:cNvGraphicFramePr>
          <p:nvPr>
            <p:extLst>
              <p:ext uri="{D42A27DB-BD31-4B8C-83A1-F6EECF244321}">
                <p14:modId xmlns:p14="http://schemas.microsoft.com/office/powerpoint/2010/main" val="3489588084"/>
              </p:ext>
            </p:extLst>
          </p:nvPr>
        </p:nvGraphicFramePr>
        <p:xfrm>
          <a:off x="50355" y="390921"/>
          <a:ext cx="9000000" cy="3438000"/>
        </p:xfrm>
        <a:graphic>
          <a:graphicData uri="http://schemas.openxmlformats.org/drawingml/2006/table">
            <a:tbl>
              <a:tblPr firstRow="1" bandRow="1">
                <a:tableStyleId>{5940675A-B579-460E-94D1-54222C63F5DA}</a:tableStyleId>
              </a:tblPr>
              <a:tblGrid>
                <a:gridCol w="720000">
                  <a:extLst>
                    <a:ext uri="{9D8B030D-6E8A-4147-A177-3AD203B41FA5}">
                      <a16:colId xmlns:a16="http://schemas.microsoft.com/office/drawing/2014/main" val="20000"/>
                    </a:ext>
                  </a:extLst>
                </a:gridCol>
                <a:gridCol w="2880000">
                  <a:extLst>
                    <a:ext uri="{9D8B030D-6E8A-4147-A177-3AD203B41FA5}">
                      <a16:colId xmlns:a16="http://schemas.microsoft.com/office/drawing/2014/main" val="4110931989"/>
                    </a:ext>
                  </a:extLst>
                </a:gridCol>
                <a:gridCol w="2520000">
                  <a:extLst>
                    <a:ext uri="{9D8B030D-6E8A-4147-A177-3AD203B41FA5}">
                      <a16:colId xmlns:a16="http://schemas.microsoft.com/office/drawing/2014/main" val="877537854"/>
                    </a:ext>
                  </a:extLst>
                </a:gridCol>
                <a:gridCol w="2880000">
                  <a:extLst>
                    <a:ext uri="{9D8B030D-6E8A-4147-A177-3AD203B41FA5}">
                      <a16:colId xmlns:a16="http://schemas.microsoft.com/office/drawing/2014/main" val="1540405671"/>
                    </a:ext>
                  </a:extLst>
                </a:gridCol>
              </a:tblGrid>
              <a:tr h="450000">
                <a:tc>
                  <a:txBody>
                    <a:bodyPr/>
                    <a:lstStyle/>
                    <a:p>
                      <a:pPr algn="ctr"/>
                      <a:r>
                        <a:rPr kumimoji="1" lang="ja-JP" altLang="en-US" sz="1000" dirty="0">
                          <a:solidFill>
                            <a:sysClr val="windowText" lastClr="000000"/>
                          </a:solidFill>
                          <a:latin typeface="HGPｺﾞｼｯｸE" panose="020B0900000000000000" pitchFamily="50" charset="-128"/>
                          <a:ea typeface="HGPｺﾞｼｯｸE" panose="020B0900000000000000" pitchFamily="50" charset="-128"/>
                        </a:rPr>
                        <a:t>項目</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ysClr val="windowText" lastClr="000000"/>
                          </a:solidFill>
                          <a:latin typeface="HGPｺﾞｼｯｸE" panose="020B0900000000000000" pitchFamily="50" charset="-128"/>
                          <a:ea typeface="HGPｺﾞｼｯｸE" panose="020B0900000000000000" pitchFamily="50" charset="-128"/>
                        </a:rPr>
                        <a:t>これまでの検討結果</a:t>
                      </a:r>
                    </a:p>
                  </a:txBody>
                  <a:tcPr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ysClr val="windowText" lastClr="000000"/>
                          </a:solidFill>
                          <a:latin typeface="HGPｺﾞｼｯｸE" panose="020B0900000000000000" pitchFamily="50" charset="-128"/>
                          <a:ea typeface="HGPｺﾞｼｯｸE" panose="020B0900000000000000" pitchFamily="50" charset="-128"/>
                        </a:rPr>
                        <a:t>令和５年度に検討すべき主な事項</a:t>
                      </a:r>
                      <a:endParaRPr kumimoji="1" lang="en-US" altLang="ja-JP" sz="1000" dirty="0">
                        <a:solidFill>
                          <a:sysClr val="windowText" lastClr="000000"/>
                        </a:solidFill>
                        <a:latin typeface="HGPｺﾞｼｯｸE" panose="020B0900000000000000" pitchFamily="50" charset="-128"/>
                        <a:ea typeface="HGPｺﾞｼｯｸE" panose="020B09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ysClr val="windowText" lastClr="000000"/>
                          </a:solidFill>
                          <a:latin typeface="HGPｺﾞｼｯｸE" panose="020B0900000000000000" pitchFamily="50" charset="-128"/>
                          <a:ea typeface="HGPｺﾞｼｯｸE" panose="020B0900000000000000" pitchFamily="50" charset="-128"/>
                        </a:rPr>
                        <a:t>（</a:t>
                      </a:r>
                      <a:r>
                        <a:rPr kumimoji="1" lang="en-US" altLang="ja-JP" sz="1000" dirty="0">
                          <a:solidFill>
                            <a:sysClr val="windowText" lastClr="000000"/>
                          </a:solidFill>
                          <a:latin typeface="HGPｺﾞｼｯｸE" panose="020B0900000000000000" pitchFamily="50" charset="-128"/>
                          <a:ea typeface="HGPｺﾞｼｯｸE" panose="020B0900000000000000" pitchFamily="50" charset="-128"/>
                        </a:rPr>
                        <a:t>4/28</a:t>
                      </a:r>
                      <a:r>
                        <a:rPr kumimoji="1" lang="ja-JP" altLang="en-US" sz="1000" dirty="0">
                          <a:solidFill>
                            <a:sysClr val="windowText" lastClr="000000"/>
                          </a:solidFill>
                          <a:latin typeface="HGPｺﾞｼｯｸE" panose="020B0900000000000000" pitchFamily="50" charset="-128"/>
                          <a:ea typeface="HGPｺﾞｼｯｸE" panose="020B0900000000000000" pitchFamily="50" charset="-128"/>
                        </a:rPr>
                        <a:t>広域化調整会議にて決定）</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ysClr val="windowText" lastClr="000000"/>
                          </a:solidFill>
                          <a:latin typeface="HGPｺﾞｼｯｸE" panose="020B0900000000000000" pitchFamily="50" charset="-128"/>
                          <a:ea typeface="HGPｺﾞｼｯｸE" panose="020B0900000000000000" pitchFamily="50" charset="-128"/>
                        </a:rPr>
                        <a:t>これまでの検討状況</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extLst>
                  <a:ext uri="{0D108BD9-81ED-4DB2-BD59-A6C34878D82A}">
                    <a16:rowId xmlns:a16="http://schemas.microsoft.com/office/drawing/2014/main" val="10000"/>
                  </a:ext>
                </a:extLst>
              </a:tr>
              <a:tr h="2988000">
                <a:tc>
                  <a:txBody>
                    <a:bodyPr/>
                    <a:lstStyle/>
                    <a:p>
                      <a:r>
                        <a:rPr kumimoji="1" lang="ja-JP" altLang="en-US" sz="950" dirty="0">
                          <a:solidFill>
                            <a:sysClr val="windowText" lastClr="000000"/>
                          </a:solidFill>
                          <a:latin typeface="HGPｺﾞｼｯｸE" panose="020B0900000000000000" pitchFamily="50" charset="-128"/>
                          <a:ea typeface="HGPｺﾞｼｯｸE" panose="020B0900000000000000" pitchFamily="50" charset="-128"/>
                        </a:rPr>
                        <a:t>標準</a:t>
                      </a:r>
                      <a:endParaRPr kumimoji="1" lang="en-US" altLang="ja-JP" sz="950" dirty="0">
                        <a:solidFill>
                          <a:sysClr val="windowText" lastClr="000000"/>
                        </a:solidFill>
                        <a:latin typeface="HGPｺﾞｼｯｸE" panose="020B0900000000000000" pitchFamily="50" charset="-128"/>
                        <a:ea typeface="HGPｺﾞｼｯｸE" panose="020B0900000000000000" pitchFamily="50" charset="-128"/>
                      </a:endParaRPr>
                    </a:p>
                    <a:p>
                      <a:r>
                        <a:rPr kumimoji="1" lang="ja-JP" altLang="en-US" sz="950" dirty="0">
                          <a:solidFill>
                            <a:sysClr val="windowText" lastClr="000000"/>
                          </a:solidFill>
                          <a:latin typeface="HGPｺﾞｼｯｸE" panose="020B0900000000000000" pitchFamily="50" charset="-128"/>
                          <a:ea typeface="HGPｺﾞｼｯｸE" panose="020B0900000000000000" pitchFamily="50" charset="-128"/>
                        </a:rPr>
                        <a:t>収納率</a:t>
                      </a:r>
                      <a:endParaRPr kumimoji="1" lang="en-US" altLang="ja-JP" sz="950" dirty="0">
                        <a:solidFill>
                          <a:sysClr val="windowText" lastClr="000000"/>
                        </a:solidFill>
                        <a:latin typeface="HGPｺﾞｼｯｸE" panose="020B0900000000000000" pitchFamily="50" charset="-128"/>
                        <a:ea typeface="HGPｺﾞｼｯｸE" panose="020B09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marL="0" marR="0" lvl="0" indent="0"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kumimoji="1" lang="ja-JP" altLang="en-US" sz="950" dirty="0">
                          <a:solidFill>
                            <a:schemeClr val="tx1"/>
                          </a:solidFill>
                          <a:latin typeface="HGPｺﾞｼｯｸM" panose="020B0600000000000000" pitchFamily="50" charset="-128"/>
                          <a:ea typeface="HGPｺﾞｼｯｸM" panose="020B0600000000000000" pitchFamily="50" charset="-128"/>
                        </a:rPr>
                        <a:t>●  令和３年度を含む直近３年間の収納率実績の最高値と令和３年度の収納率の平均値を算定の基準とし、条件を以下のとおり設定。</a:t>
                      </a:r>
                      <a:endParaRPr kumimoji="1" lang="en-US" altLang="ja-JP" sz="950" dirty="0">
                        <a:solidFill>
                          <a:schemeClr val="tx1"/>
                        </a:solidFill>
                        <a:latin typeface="HGPｺﾞｼｯｸM" panose="020B0600000000000000" pitchFamily="50" charset="-128"/>
                        <a:ea typeface="HGPｺﾞｼｯｸM" panose="020B0600000000000000" pitchFamily="50" charset="-128"/>
                      </a:endParaRPr>
                    </a:p>
                    <a:p>
                      <a:pPr marL="0" marR="0" lvl="0" indent="0"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endParaRPr kumimoji="1" lang="en-US" altLang="ja-JP" sz="950" dirty="0">
                        <a:solidFill>
                          <a:schemeClr val="tx1"/>
                        </a:solidFill>
                        <a:latin typeface="HGPｺﾞｼｯｸM" panose="020B0600000000000000" pitchFamily="50" charset="-128"/>
                        <a:ea typeface="HGPｺﾞｼｯｸM" panose="020B0600000000000000" pitchFamily="50" charset="-128"/>
                      </a:endParaRPr>
                    </a:p>
                    <a:p>
                      <a:pPr marL="0" marR="0" lvl="0" indent="0"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endParaRPr kumimoji="1" lang="en-US" altLang="ja-JP" sz="950" dirty="0">
                        <a:solidFill>
                          <a:schemeClr val="tx1"/>
                        </a:solidFill>
                        <a:latin typeface="HGPｺﾞｼｯｸM" panose="020B0600000000000000" pitchFamily="50" charset="-128"/>
                        <a:ea typeface="HGPｺﾞｼｯｸM" panose="020B0600000000000000" pitchFamily="50" charset="-128"/>
                      </a:endParaRPr>
                    </a:p>
                    <a:p>
                      <a:pPr marL="0" marR="0" lvl="0" indent="0"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endParaRPr kumimoji="1" lang="en-US" altLang="ja-JP" sz="950" dirty="0">
                        <a:solidFill>
                          <a:schemeClr val="tx1"/>
                        </a:solidFill>
                        <a:latin typeface="HGPｺﾞｼｯｸM" panose="020B0600000000000000" pitchFamily="50" charset="-128"/>
                        <a:ea typeface="HGPｺﾞｼｯｸM" panose="020B0600000000000000" pitchFamily="50" charset="-128"/>
                      </a:endParaRPr>
                    </a:p>
                    <a:p>
                      <a:pPr marL="0" marR="0" lvl="0" indent="0"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endParaRPr kumimoji="1" lang="en-US" altLang="ja-JP" sz="950" dirty="0">
                        <a:solidFill>
                          <a:schemeClr val="tx1"/>
                        </a:solidFill>
                        <a:latin typeface="HGPｺﾞｼｯｸM" panose="020B0600000000000000" pitchFamily="50" charset="-128"/>
                        <a:ea typeface="HGPｺﾞｼｯｸM" panose="020B0600000000000000" pitchFamily="50" charset="-128"/>
                      </a:endParaRPr>
                    </a:p>
                    <a:p>
                      <a:pPr marL="0" marR="0" lvl="0" indent="0"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endParaRPr kumimoji="1" lang="en-US" altLang="ja-JP" sz="950" dirty="0">
                        <a:solidFill>
                          <a:schemeClr val="tx1"/>
                        </a:solidFill>
                        <a:latin typeface="HGPｺﾞｼｯｸM" panose="020B0600000000000000" pitchFamily="50" charset="-128"/>
                        <a:ea typeface="HGPｺﾞｼｯｸM" panose="020B0600000000000000" pitchFamily="50" charset="-128"/>
                      </a:endParaRPr>
                    </a:p>
                    <a:p>
                      <a:pPr marL="0" marR="0" lvl="0" indent="0"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endParaRPr kumimoji="1" lang="en-US" altLang="ja-JP" sz="950" dirty="0">
                        <a:solidFill>
                          <a:schemeClr val="tx1"/>
                        </a:solidFill>
                        <a:latin typeface="HGPｺﾞｼｯｸM" panose="020B0600000000000000" pitchFamily="50" charset="-128"/>
                        <a:ea typeface="HGPｺﾞｼｯｸM" panose="020B0600000000000000" pitchFamily="50" charset="-128"/>
                      </a:endParaRPr>
                    </a:p>
                    <a:p>
                      <a:pPr marL="0" marR="0" lvl="0" indent="0"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endParaRPr kumimoji="1" lang="en-US" altLang="ja-JP" sz="950" dirty="0">
                        <a:solidFill>
                          <a:schemeClr val="tx1"/>
                        </a:solidFill>
                        <a:latin typeface="HGPｺﾞｼｯｸM" panose="020B0600000000000000" pitchFamily="50" charset="-128"/>
                        <a:ea typeface="HGPｺﾞｼｯｸM" panose="020B0600000000000000" pitchFamily="50" charset="-128"/>
                      </a:endParaRPr>
                    </a:p>
                    <a:p>
                      <a:pPr marL="87313" marR="0" lvl="0" indent="-87313"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kumimoji="1" lang="ja-JP" altLang="en-US" sz="950" dirty="0">
                          <a:solidFill>
                            <a:schemeClr val="tx1"/>
                          </a:solidFill>
                          <a:latin typeface="HGPｺﾞｼｯｸM" panose="020B0600000000000000" pitchFamily="50" charset="-128"/>
                          <a:ea typeface="HGPｺﾞｼｯｸM" panose="020B0600000000000000" pitchFamily="50" charset="-128"/>
                        </a:rPr>
                        <a:t>　　</a:t>
                      </a:r>
                      <a:r>
                        <a:rPr kumimoji="1" lang="ja-JP" altLang="en-US" sz="950" baseline="0" dirty="0">
                          <a:solidFill>
                            <a:schemeClr val="tx1"/>
                          </a:solidFill>
                          <a:latin typeface="HGPｺﾞｼｯｸM" panose="020B0600000000000000" pitchFamily="50" charset="-128"/>
                          <a:ea typeface="HGPｺﾞｼｯｸM" panose="020B0600000000000000" pitchFamily="50" charset="-128"/>
                        </a:rPr>
                        <a:t> </a:t>
                      </a:r>
                      <a:r>
                        <a:rPr kumimoji="1" lang="ja-JP" altLang="en-US" sz="950" dirty="0">
                          <a:solidFill>
                            <a:schemeClr val="tx1"/>
                          </a:solidFill>
                          <a:latin typeface="HGPｺﾞｼｯｸM" panose="020B0600000000000000" pitchFamily="50" charset="-128"/>
                          <a:ea typeface="HGPｺﾞｼｯｸM" panose="020B0600000000000000" pitchFamily="50" charset="-128"/>
                        </a:rPr>
                        <a:t>仮算定結果を受けて、緊急対応措置として、本算定では、保険料率抑制のため、以下のとおり、設定条件を見直すこととする。</a:t>
                      </a:r>
                      <a:endParaRPr kumimoji="1" lang="en-US" altLang="ja-JP" sz="950" dirty="0">
                        <a:solidFill>
                          <a:schemeClr val="tx1"/>
                        </a:solidFill>
                        <a:latin typeface="HGPｺﾞｼｯｸM" panose="020B0600000000000000" pitchFamily="50" charset="-128"/>
                        <a:ea typeface="HGPｺﾞｼｯｸM" panose="020B0600000000000000" pitchFamily="50" charset="-128"/>
                      </a:endParaRPr>
                    </a:p>
                    <a:p>
                      <a:pPr marL="0" marR="0" lvl="0" indent="0"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endParaRPr kumimoji="1" lang="en-US" altLang="ja-JP" sz="950" dirty="0">
                        <a:solidFill>
                          <a:schemeClr val="tx1"/>
                        </a:solidFill>
                        <a:latin typeface="HGPｺﾞｼｯｸM" panose="020B0600000000000000" pitchFamily="50" charset="-128"/>
                        <a:ea typeface="HGPｺﾞｼｯｸM" panose="020B0600000000000000" pitchFamily="50" charset="-128"/>
                      </a:endParaRPr>
                    </a:p>
                    <a:p>
                      <a:pPr marL="0" marR="0" lvl="0" indent="0"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endParaRPr kumimoji="1" lang="en-US" altLang="ja-JP" sz="950" dirty="0">
                        <a:solidFill>
                          <a:schemeClr val="tx1"/>
                        </a:solidFill>
                        <a:latin typeface="HGPｺﾞｼｯｸM" panose="020B0600000000000000" pitchFamily="50" charset="-128"/>
                        <a:ea typeface="HGPｺﾞｼｯｸM" panose="020B0600000000000000" pitchFamily="50" charset="-128"/>
                      </a:endParaRPr>
                    </a:p>
                    <a:p>
                      <a:pPr marL="0" marR="0" lvl="0" indent="0"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endParaRPr kumimoji="1" lang="en-US" altLang="ja-JP" sz="950" dirty="0">
                        <a:solidFill>
                          <a:schemeClr val="tx1"/>
                        </a:solidFill>
                        <a:latin typeface="HGPｺﾞｼｯｸM" panose="020B0600000000000000" pitchFamily="50" charset="-128"/>
                        <a:ea typeface="HGPｺﾞｼｯｸM" panose="020B0600000000000000" pitchFamily="50" charset="-128"/>
                      </a:endParaRPr>
                    </a:p>
                    <a:p>
                      <a:pPr marL="85725" marR="0" lvl="0" indent="-85725"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endParaRPr kumimoji="1" lang="en-US" altLang="ja-JP" sz="950" dirty="0">
                        <a:solidFill>
                          <a:sysClr val="windowText" lastClr="000000"/>
                        </a:solidFill>
                        <a:latin typeface="HGPｺﾞｼｯｸM" panose="020B0600000000000000" pitchFamily="50" charset="-128"/>
                        <a:ea typeface="HGPｺﾞｼｯｸM" panose="020B0600000000000000" pitchFamily="50" charset="-128"/>
                      </a:endParaRPr>
                    </a:p>
                  </a:txBody>
                  <a:tcPr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85725" marR="0" lvl="0" indent="-85725"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950" dirty="0">
                          <a:solidFill>
                            <a:sysClr val="windowText" lastClr="000000"/>
                          </a:solidFill>
                          <a:latin typeface="HGPｺﾞｼｯｸM" panose="020B0600000000000000" pitchFamily="50" charset="-128"/>
                          <a:ea typeface="HGPｺﾞｼｯｸM" panose="020B0600000000000000" pitchFamily="50" charset="-128"/>
                        </a:rPr>
                        <a:t>●　令和４年度決算状況を踏まえた検証</a:t>
                      </a:r>
                      <a:endParaRPr kumimoji="1" lang="en-US" altLang="ja-JP" sz="950" dirty="0">
                        <a:solidFill>
                          <a:sysClr val="windowText" lastClr="000000"/>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85725" marR="0" lvl="0" indent="-85725"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950" dirty="0">
                          <a:solidFill>
                            <a:sysClr val="windowText" lastClr="000000"/>
                          </a:solidFill>
                          <a:latin typeface="HGPｺﾞｼｯｸM" panose="020B0600000000000000" pitchFamily="50" charset="-128"/>
                          <a:ea typeface="HGPｺﾞｼｯｸM" panose="020B0600000000000000" pitchFamily="50" charset="-128"/>
                        </a:rPr>
                        <a:t>■</a:t>
                      </a:r>
                      <a:r>
                        <a:rPr kumimoji="1" lang="ja-JP" altLang="en-US" sz="950" dirty="0">
                          <a:solidFill>
                            <a:schemeClr val="tx1"/>
                          </a:solidFill>
                          <a:latin typeface="HGPｺﾞｼｯｸM" panose="020B0600000000000000" pitchFamily="50" charset="-128"/>
                          <a:ea typeface="HGPｺﾞｼｯｸM" panose="020B0600000000000000" pitchFamily="50" charset="-128"/>
                        </a:rPr>
                        <a:t>  令和４年度を含む直近３年間の収納率実績の最高値と令和４年度の収納率の平均値を算定の基準とし、条件を以下のとおり設定。</a:t>
                      </a:r>
                      <a:endParaRPr kumimoji="1" lang="en-US" altLang="ja-JP" sz="950" dirty="0">
                        <a:solidFill>
                          <a:schemeClr val="tx1"/>
                        </a:solidFill>
                        <a:latin typeface="HGPｺﾞｼｯｸM" panose="020B0600000000000000" pitchFamily="50" charset="-128"/>
                        <a:ea typeface="HGPｺﾞｼｯｸM" panose="020B0600000000000000" pitchFamily="50" charset="-128"/>
                      </a:endParaRPr>
                    </a:p>
                    <a:p>
                      <a:pPr marL="85725" marR="0" lvl="0" indent="-85725"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endParaRPr kumimoji="1" lang="en-US" altLang="ja-JP" sz="950" dirty="0">
                        <a:solidFill>
                          <a:schemeClr val="tx1"/>
                        </a:solidFill>
                        <a:latin typeface="HGPｺﾞｼｯｸM" panose="020B0600000000000000" pitchFamily="50" charset="-128"/>
                        <a:ea typeface="HGPｺﾞｼｯｸM" panose="020B0600000000000000" pitchFamily="50" charset="-128"/>
                      </a:endParaRPr>
                    </a:p>
                    <a:p>
                      <a:r>
                        <a:rPr kumimoji="1" lang="ja-JP" altLang="en-US" sz="1000" b="0" dirty="0">
                          <a:solidFill>
                            <a:schemeClr val="tx1"/>
                          </a:solidFill>
                          <a:latin typeface="HGSｺﾞｼｯｸM" panose="020B0600000000000000" pitchFamily="50" charset="-128"/>
                          <a:ea typeface="HGSｺﾞｼｯｸM" panose="020B0600000000000000" pitchFamily="50" charset="-128"/>
                        </a:rPr>
                        <a:t>◉ 規模別基準収納率</a:t>
                      </a:r>
                    </a:p>
                    <a:p>
                      <a:r>
                        <a:rPr kumimoji="1" lang="ja-JP" altLang="en-US" sz="1000" b="0" dirty="0">
                          <a:solidFill>
                            <a:schemeClr val="tx1"/>
                          </a:solidFill>
                          <a:latin typeface="HGSｺﾞｼｯｸM" panose="020B0600000000000000" pitchFamily="50" charset="-128"/>
                          <a:ea typeface="HGSｺﾞｼｯｸM" panose="020B0600000000000000" pitchFamily="50" charset="-128"/>
                        </a:rPr>
                        <a:t>　規模別平均収納率▲１％</a:t>
                      </a:r>
                    </a:p>
                    <a:p>
                      <a:r>
                        <a:rPr kumimoji="1" lang="ja-JP" altLang="en-US" sz="1000" b="0" dirty="0">
                          <a:solidFill>
                            <a:schemeClr val="tx1"/>
                          </a:solidFill>
                          <a:latin typeface="HGSｺﾞｼｯｸM" panose="020B0600000000000000" pitchFamily="50" charset="-128"/>
                          <a:ea typeface="HGSｺﾞｼｯｸM" panose="020B0600000000000000" pitchFamily="50" charset="-128"/>
                        </a:rPr>
                        <a:t>◉ インセンティブ</a:t>
                      </a:r>
                    </a:p>
                    <a:p>
                      <a:r>
                        <a:rPr kumimoji="1" lang="ja-JP" altLang="en-US" sz="1000" b="0" dirty="0">
                          <a:solidFill>
                            <a:schemeClr val="tx1"/>
                          </a:solidFill>
                          <a:latin typeface="HGSｺﾞｼｯｸM" panose="020B0600000000000000" pitchFamily="50" charset="-128"/>
                          <a:ea typeface="HGSｺﾞｼｯｸM" panose="020B0600000000000000" pitchFamily="50" charset="-128"/>
                        </a:rPr>
                        <a:t>　規模別基準収納率を上回っている値の</a:t>
                      </a:r>
                      <a:r>
                        <a:rPr kumimoji="1" lang="en-US" altLang="ja-JP" sz="1000" b="0" dirty="0">
                          <a:solidFill>
                            <a:schemeClr val="tx1"/>
                          </a:solidFill>
                          <a:latin typeface="HGSｺﾞｼｯｸM" panose="020B0600000000000000" pitchFamily="50" charset="-128"/>
                          <a:ea typeface="HGSｺﾞｼｯｸM" panose="020B0600000000000000" pitchFamily="50" charset="-128"/>
                        </a:rPr>
                        <a:t>1/2</a:t>
                      </a:r>
                    </a:p>
                    <a:p>
                      <a:r>
                        <a:rPr kumimoji="1" lang="ja-JP" altLang="en-US" sz="1000" b="0" dirty="0">
                          <a:solidFill>
                            <a:schemeClr val="tx1"/>
                          </a:solidFill>
                          <a:latin typeface="HGSｺﾞｼｯｸM" panose="020B0600000000000000" pitchFamily="50" charset="-128"/>
                          <a:ea typeface="HGSｺﾞｼｯｸM" panose="020B0600000000000000" pitchFamily="50" charset="-128"/>
                        </a:rPr>
                        <a:t>◉ 努力分</a:t>
                      </a:r>
                    </a:p>
                    <a:p>
                      <a:r>
                        <a:rPr kumimoji="1" lang="ja-JP" altLang="en-US" sz="1000" b="0" dirty="0">
                          <a:solidFill>
                            <a:schemeClr val="tx1"/>
                          </a:solidFill>
                          <a:latin typeface="HGSｺﾞｼｯｸM" panose="020B0600000000000000" pitchFamily="50" charset="-128"/>
                          <a:ea typeface="HGSｺﾞｼｯｸM" panose="020B0600000000000000" pitchFamily="50" charset="-128"/>
                        </a:rPr>
                        <a:t>　実収納率＋</a:t>
                      </a:r>
                      <a:r>
                        <a:rPr kumimoji="1" lang="en-US" altLang="ja-JP" sz="1000" b="0" dirty="0">
                          <a:solidFill>
                            <a:schemeClr val="tx1"/>
                          </a:solidFill>
                          <a:latin typeface="HGSｺﾞｼｯｸM" panose="020B0600000000000000" pitchFamily="50" charset="-128"/>
                          <a:ea typeface="HGSｺﾞｼｯｸM" panose="020B0600000000000000" pitchFamily="50" charset="-128"/>
                        </a:rPr>
                        <a:t>0.5</a:t>
                      </a:r>
                      <a:r>
                        <a:rPr kumimoji="1" lang="ja-JP" altLang="en-US" sz="1000" b="0" dirty="0">
                          <a:solidFill>
                            <a:schemeClr val="tx1"/>
                          </a:solidFill>
                          <a:latin typeface="HGSｺﾞｼｯｸM" panose="020B0600000000000000" pitchFamily="50" charset="-128"/>
                          <a:ea typeface="HGSｺﾞｼｯｸM" panose="020B0600000000000000" pitchFamily="50" charset="-128"/>
                        </a:rPr>
                        <a:t>％</a:t>
                      </a:r>
                    </a:p>
                    <a:p>
                      <a:pPr marL="85725" marR="0" lvl="0" indent="-85725"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endParaRPr kumimoji="1" lang="en-US" altLang="ja-JP" sz="950" dirty="0">
                        <a:solidFill>
                          <a:schemeClr val="tx1"/>
                        </a:solidFill>
                        <a:latin typeface="HGPｺﾞｼｯｸM" panose="020B0600000000000000" pitchFamily="50" charset="-128"/>
                        <a:ea typeface="HGPｺﾞｼｯｸM" panose="020B0600000000000000" pitchFamily="50" charset="-128"/>
                      </a:endParaRPr>
                    </a:p>
                    <a:p>
                      <a:pPr marL="85725" marR="0" lvl="0" indent="-85725"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endParaRPr kumimoji="1" lang="en-US" altLang="ja-JP" sz="950" dirty="0">
                        <a:solidFill>
                          <a:sysClr val="windowText" lastClr="000000"/>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27884415"/>
                  </a:ext>
                </a:extLst>
              </a:tr>
            </a:tbl>
          </a:graphicData>
        </a:graphic>
      </p:graphicFrame>
      <p:graphicFrame>
        <p:nvGraphicFramePr>
          <p:cNvPr id="3" name="表 2"/>
          <p:cNvGraphicFramePr>
            <a:graphicFrameLocks noGrp="1"/>
          </p:cNvGraphicFramePr>
          <p:nvPr>
            <p:extLst>
              <p:ext uri="{D42A27DB-BD31-4B8C-83A1-F6EECF244321}">
                <p14:modId xmlns:p14="http://schemas.microsoft.com/office/powerpoint/2010/main" val="2899125163"/>
              </p:ext>
            </p:extLst>
          </p:nvPr>
        </p:nvGraphicFramePr>
        <p:xfrm>
          <a:off x="50355" y="3839544"/>
          <a:ext cx="9000000" cy="2885440"/>
        </p:xfrm>
        <a:graphic>
          <a:graphicData uri="http://schemas.openxmlformats.org/drawingml/2006/table">
            <a:tbl>
              <a:tblPr firstRow="1" bandRow="1">
                <a:tableStyleId>{5940675A-B579-460E-94D1-54222C63F5DA}</a:tableStyleId>
              </a:tblPr>
              <a:tblGrid>
                <a:gridCol w="720000">
                  <a:extLst>
                    <a:ext uri="{9D8B030D-6E8A-4147-A177-3AD203B41FA5}">
                      <a16:colId xmlns:a16="http://schemas.microsoft.com/office/drawing/2014/main" val="3442292603"/>
                    </a:ext>
                  </a:extLst>
                </a:gridCol>
                <a:gridCol w="2880000">
                  <a:extLst>
                    <a:ext uri="{9D8B030D-6E8A-4147-A177-3AD203B41FA5}">
                      <a16:colId xmlns:a16="http://schemas.microsoft.com/office/drawing/2014/main" val="2298063748"/>
                    </a:ext>
                  </a:extLst>
                </a:gridCol>
                <a:gridCol w="2520000">
                  <a:extLst>
                    <a:ext uri="{9D8B030D-6E8A-4147-A177-3AD203B41FA5}">
                      <a16:colId xmlns:a16="http://schemas.microsoft.com/office/drawing/2014/main" val="1031571040"/>
                    </a:ext>
                  </a:extLst>
                </a:gridCol>
                <a:gridCol w="2880000">
                  <a:extLst>
                    <a:ext uri="{9D8B030D-6E8A-4147-A177-3AD203B41FA5}">
                      <a16:colId xmlns:a16="http://schemas.microsoft.com/office/drawing/2014/main" val="2681179151"/>
                    </a:ext>
                  </a:extLst>
                </a:gridCol>
              </a:tblGrid>
              <a:tr h="1686684">
                <a:tc>
                  <a:txBody>
                    <a:bodyPr/>
                    <a:lstStyle/>
                    <a:p>
                      <a:r>
                        <a:rPr kumimoji="1" lang="ja-JP" altLang="en-US" sz="950" dirty="0">
                          <a:solidFill>
                            <a:sysClr val="windowText" lastClr="000000"/>
                          </a:solidFill>
                          <a:latin typeface="HGPｺﾞｼｯｸE" panose="020B0900000000000000" pitchFamily="50" charset="-128"/>
                          <a:ea typeface="HGPｺﾞｼｯｸE" panose="020B0900000000000000" pitchFamily="50" charset="-128"/>
                        </a:rPr>
                        <a:t>保健事業</a:t>
                      </a:r>
                      <a:endParaRPr kumimoji="1" lang="en-US" altLang="ja-JP" sz="950" dirty="0">
                        <a:solidFill>
                          <a:sysClr val="windowText" lastClr="000000"/>
                        </a:solidFill>
                        <a:latin typeface="HGPｺﾞｼｯｸE" panose="020B0900000000000000" pitchFamily="50" charset="-128"/>
                        <a:ea typeface="HGPｺﾞｼｯｸE" panose="020B0900000000000000" pitchFamily="50" charset="-128"/>
                      </a:endParaRPr>
                    </a:p>
                    <a:p>
                      <a:r>
                        <a:rPr kumimoji="1" lang="ja-JP" altLang="en-US" sz="950" dirty="0">
                          <a:solidFill>
                            <a:sysClr val="windowText" lastClr="000000"/>
                          </a:solidFill>
                          <a:latin typeface="HGPｺﾞｼｯｸE" panose="020B0900000000000000" pitchFamily="50" charset="-128"/>
                          <a:ea typeface="HGPｺﾞｼｯｸE" panose="020B0900000000000000" pitchFamily="50" charset="-128"/>
                        </a:rPr>
                        <a:t>（算定条件に関する事項のみ</a:t>
                      </a:r>
                      <a:endParaRPr kumimoji="1" lang="en-US" altLang="ja-JP" sz="950" dirty="0">
                        <a:solidFill>
                          <a:sysClr val="windowText" lastClr="000000"/>
                        </a:solidFill>
                        <a:latin typeface="HGPｺﾞｼｯｸE" panose="020B0900000000000000" pitchFamily="50" charset="-128"/>
                        <a:ea typeface="HGPｺﾞｼｯｸE" panose="020B09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marL="85725" marR="0" indent="-85725"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kumimoji="1" lang="ja-JP" altLang="en-US" sz="950" u="none" dirty="0">
                          <a:solidFill>
                            <a:schemeClr val="tx1"/>
                          </a:solidFill>
                          <a:latin typeface="HGPｺﾞｼｯｸM" panose="020B0600000000000000" pitchFamily="50" charset="-128"/>
                          <a:ea typeface="HGPｺﾞｼｯｸM" panose="020B0600000000000000" pitchFamily="50" charset="-128"/>
                        </a:rPr>
                        <a:t>●　標準保険料率で賄う対象経費の取扱いについて、以下のとおり設定。</a:t>
                      </a:r>
                      <a:endParaRPr kumimoji="1" lang="en-US" altLang="ja-JP" sz="950" u="none" dirty="0">
                        <a:solidFill>
                          <a:schemeClr val="tx1"/>
                        </a:solidFill>
                        <a:latin typeface="HGPｺﾞｼｯｸM" panose="020B0600000000000000" pitchFamily="50" charset="-128"/>
                        <a:ea typeface="HGPｺﾞｼｯｸM" panose="020B0600000000000000" pitchFamily="50" charset="-128"/>
                      </a:endParaRPr>
                    </a:p>
                    <a:p>
                      <a:pPr marL="85725" marR="0" indent="-85725"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endParaRPr kumimoji="1" lang="en-US" altLang="ja-JP" sz="950" dirty="0">
                        <a:solidFill>
                          <a:schemeClr val="tx1"/>
                        </a:solidFill>
                        <a:latin typeface="HGPｺﾞｼｯｸM" panose="020B0600000000000000" pitchFamily="50" charset="-128"/>
                        <a:ea typeface="HGPｺﾞｼｯｸM" panose="020B0600000000000000" pitchFamily="50" charset="-128"/>
                      </a:endParaRPr>
                    </a:p>
                    <a:p>
                      <a:pPr marL="85725" marR="0" indent="-85725"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endParaRPr kumimoji="1" lang="en-US" altLang="ja-JP" sz="950" dirty="0">
                        <a:solidFill>
                          <a:schemeClr val="tx1"/>
                        </a:solidFill>
                        <a:latin typeface="HGPｺﾞｼｯｸM" panose="020B0600000000000000" pitchFamily="50" charset="-128"/>
                        <a:ea typeface="HGPｺﾞｼｯｸM" panose="020B0600000000000000" pitchFamily="50" charset="-128"/>
                      </a:endParaRPr>
                    </a:p>
                    <a:p>
                      <a:pPr marL="85725" marR="0" indent="-85725"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endParaRPr kumimoji="1" lang="en-US" altLang="ja-JP" sz="950" dirty="0">
                        <a:solidFill>
                          <a:schemeClr val="tx1"/>
                        </a:solidFill>
                        <a:latin typeface="HGPｺﾞｼｯｸM" panose="020B0600000000000000" pitchFamily="50" charset="-128"/>
                        <a:ea typeface="HGPｺﾞｼｯｸM" panose="020B0600000000000000" pitchFamily="50" charset="-128"/>
                      </a:endParaRPr>
                    </a:p>
                    <a:p>
                      <a:pPr marL="85725" marR="0" indent="-85725"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endParaRPr kumimoji="1" lang="en-US" altLang="ja-JP" sz="950" dirty="0">
                        <a:solidFill>
                          <a:schemeClr val="tx1"/>
                        </a:solidFill>
                        <a:latin typeface="HGPｺﾞｼｯｸM" panose="020B0600000000000000" pitchFamily="50" charset="-128"/>
                        <a:ea typeface="HGPｺﾞｼｯｸM" panose="020B0600000000000000" pitchFamily="50" charset="-128"/>
                      </a:endParaRPr>
                    </a:p>
                    <a:p>
                      <a:pPr marL="85725" marR="0" indent="-85725"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endParaRPr kumimoji="1" lang="en-US" altLang="ja-JP" sz="950" dirty="0">
                        <a:solidFill>
                          <a:schemeClr val="tx1"/>
                        </a:solidFill>
                        <a:latin typeface="HGPｺﾞｼｯｸM" panose="020B0600000000000000" pitchFamily="50" charset="-128"/>
                        <a:ea typeface="HGPｺﾞｼｯｸM" panose="020B0600000000000000" pitchFamily="50" charset="-128"/>
                      </a:endParaRPr>
                    </a:p>
                    <a:p>
                      <a:pPr marL="85725" marR="0" indent="-85725"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endParaRPr kumimoji="1" lang="en-US" altLang="ja-JP" sz="950" dirty="0">
                        <a:solidFill>
                          <a:schemeClr val="tx1"/>
                        </a:solidFill>
                        <a:latin typeface="HGPｺﾞｼｯｸM" panose="020B0600000000000000" pitchFamily="50" charset="-128"/>
                        <a:ea typeface="HGPｺﾞｼｯｸM" panose="020B0600000000000000" pitchFamily="50" charset="-128"/>
                      </a:endParaRPr>
                    </a:p>
                    <a:p>
                      <a:pPr marL="85725" marR="0" indent="-85725"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kumimoji="1" lang="ja-JP" altLang="en-US" sz="950" dirty="0">
                          <a:solidFill>
                            <a:schemeClr val="tx1"/>
                          </a:solidFill>
                          <a:latin typeface="HGPｺﾞｼｯｸM" panose="020B0600000000000000" pitchFamily="50" charset="-128"/>
                          <a:ea typeface="HGPｺﾞｼｯｸM" panose="020B0600000000000000" pitchFamily="50" charset="-128"/>
                        </a:rPr>
                        <a:t>　　　仮算定結果を受けて、緊急対応措置として、本算定では、保険料額抑制のため、以下のとおりとする。</a:t>
                      </a:r>
                      <a:endParaRPr kumimoji="1" lang="en-US" altLang="ja-JP" sz="950" u="none" dirty="0">
                        <a:solidFill>
                          <a:schemeClr val="tx1"/>
                        </a:solidFill>
                        <a:latin typeface="HGPｺﾞｼｯｸM" panose="020B0600000000000000" pitchFamily="50" charset="-128"/>
                        <a:ea typeface="HGPｺﾞｼｯｸM" panose="020B0600000000000000" pitchFamily="50" charset="-128"/>
                      </a:endParaRPr>
                    </a:p>
                    <a:p>
                      <a:pPr marL="85725" marR="0" indent="-85725"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endParaRPr kumimoji="1" lang="en-US" altLang="ja-JP" sz="950" u="none" dirty="0">
                        <a:solidFill>
                          <a:schemeClr val="tx1"/>
                        </a:solidFill>
                        <a:latin typeface="HGPｺﾞｼｯｸM" panose="020B0600000000000000" pitchFamily="50" charset="-128"/>
                        <a:ea typeface="HGPｺﾞｼｯｸM" panose="020B0600000000000000" pitchFamily="50" charset="-128"/>
                      </a:endParaRPr>
                    </a:p>
                    <a:p>
                      <a:pPr marL="85725" marR="0" indent="-85725"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endParaRPr kumimoji="1" lang="en-US" altLang="ja-JP" sz="950" u="none" dirty="0">
                        <a:solidFill>
                          <a:schemeClr val="tx1"/>
                        </a:solidFill>
                        <a:latin typeface="HGPｺﾞｼｯｸM" panose="020B0600000000000000" pitchFamily="50" charset="-128"/>
                        <a:ea typeface="HGPｺﾞｼｯｸM" panose="020B0600000000000000" pitchFamily="50" charset="-128"/>
                      </a:endParaRPr>
                    </a:p>
                    <a:p>
                      <a:pPr marL="85725" marR="0" indent="-85725"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endParaRPr kumimoji="1" lang="en-US" altLang="ja-JP" sz="950" u="none" dirty="0">
                        <a:solidFill>
                          <a:schemeClr val="tx1"/>
                        </a:solidFill>
                        <a:latin typeface="HGPｺﾞｼｯｸM" panose="020B0600000000000000" pitchFamily="50" charset="-128"/>
                        <a:ea typeface="HGPｺﾞｼｯｸM" panose="020B0600000000000000" pitchFamily="50" charset="-128"/>
                      </a:endParaRPr>
                    </a:p>
                    <a:p>
                      <a:pPr marL="85725" marR="0" indent="-85725"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endParaRPr kumimoji="1" lang="en-US" altLang="ja-JP" sz="950" u="none" dirty="0">
                        <a:solidFill>
                          <a:schemeClr val="tx1"/>
                        </a:solidFill>
                        <a:latin typeface="HGPｺﾞｼｯｸM" panose="020B0600000000000000" pitchFamily="50" charset="-128"/>
                        <a:ea typeface="HGPｺﾞｼｯｸM" panose="020B0600000000000000" pitchFamily="50" charset="-128"/>
                      </a:endParaRPr>
                    </a:p>
                    <a:p>
                      <a:pPr marL="85725" marR="0" indent="-85725"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kumimoji="1" lang="ja-JP" altLang="en-US" sz="950" u="none" dirty="0">
                          <a:solidFill>
                            <a:schemeClr val="tx1"/>
                          </a:solidFill>
                          <a:latin typeface="HGPｺﾞｼｯｸM" panose="020B0600000000000000" pitchFamily="50" charset="-128"/>
                          <a:ea typeface="HGPｺﾞｼｯｸM" panose="020B0600000000000000" pitchFamily="50" charset="-128"/>
                        </a:rPr>
                        <a:t>●　対象経費の基準額は、前年度保険料総額（医療分）の一定割合と、納付金算定時の報告額のいずれか低い額とする。本算定時には、仮算定時からの増額変更は行わない。</a:t>
                      </a:r>
                      <a:endParaRPr kumimoji="1" lang="en-US" altLang="ja-JP" sz="950" u="none" dirty="0">
                        <a:solidFill>
                          <a:schemeClr val="tx1"/>
                        </a:solidFill>
                        <a:latin typeface="HGPｺﾞｼｯｸM" panose="020B0600000000000000" pitchFamily="50" charset="-128"/>
                        <a:ea typeface="HGPｺﾞｼｯｸM" panose="020B0600000000000000" pitchFamily="50" charset="-128"/>
                      </a:endParaRPr>
                    </a:p>
                    <a:p>
                      <a:pPr marL="85725" marR="0" indent="-85725"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kumimoji="1" lang="ja-JP" altLang="en-US" sz="950" u="none" dirty="0">
                          <a:solidFill>
                            <a:schemeClr val="tx1"/>
                          </a:solidFill>
                          <a:latin typeface="HGPｺﾞｼｯｸM" panose="020B0600000000000000" pitchFamily="50" charset="-128"/>
                          <a:ea typeface="HGPｺﾞｼｯｸM" panose="020B0600000000000000" pitchFamily="50" charset="-128"/>
                        </a:rPr>
                        <a:t>●　保健事業における財源の在り方について、引き続き検討。</a:t>
                      </a:r>
                      <a:endParaRPr kumimoji="1" lang="en-US" altLang="ja-JP" sz="950" u="none" dirty="0">
                        <a:solidFill>
                          <a:schemeClr val="tx1"/>
                        </a:solidFill>
                        <a:latin typeface="HGPｺﾞｼｯｸM" panose="020B0600000000000000" pitchFamily="50" charset="-128"/>
                        <a:ea typeface="HGPｺﾞｼｯｸM" panose="020B0600000000000000" pitchFamily="50" charset="-128"/>
                      </a:endParaRPr>
                    </a:p>
                  </a:txBody>
                  <a:tcPr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85725" marR="0" lvl="0" indent="-85725"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950" dirty="0">
                          <a:solidFill>
                            <a:sysClr val="windowText" lastClr="000000"/>
                          </a:solidFill>
                          <a:latin typeface="HGPｺﾞｼｯｸM" panose="020B0600000000000000" pitchFamily="50" charset="-128"/>
                          <a:ea typeface="HGPｺﾞｼｯｸM" panose="020B0600000000000000" pitchFamily="50" charset="-128"/>
                        </a:rPr>
                        <a:t>●　独自事業分を含む保健事業における財源の在り方について</a:t>
                      </a:r>
                      <a:r>
                        <a:rPr kumimoji="1" lang="ja-JP" altLang="en-US" sz="950" dirty="0">
                          <a:solidFill>
                            <a:schemeClr val="tx1"/>
                          </a:solidFill>
                          <a:latin typeface="HGPｺﾞｼｯｸM" panose="020B0600000000000000" pitchFamily="50" charset="-128"/>
                          <a:ea typeface="HGPｺﾞｼｯｸM" panose="020B0600000000000000" pitchFamily="50" charset="-128"/>
                        </a:rPr>
                        <a:t>検討（継続）</a:t>
                      </a:r>
                      <a:endParaRPr kumimoji="1" lang="en-US" altLang="ja-JP" sz="950" dirty="0">
                        <a:solidFill>
                          <a:schemeClr val="tx1"/>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85725" marR="0" lvl="0" indent="-85725"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950" u="none" dirty="0">
                          <a:solidFill>
                            <a:schemeClr val="tx1"/>
                          </a:solidFill>
                          <a:latin typeface="HGPｺﾞｼｯｸM" panose="020B0600000000000000" pitchFamily="50" charset="-128"/>
                          <a:ea typeface="HGPｺﾞｼｯｸM" panose="020B0600000000000000" pitchFamily="50" charset="-128"/>
                        </a:rPr>
                        <a:t>■　標準保険料率で賄う対象経費の取扱いについて、以下のとおり設定。</a:t>
                      </a:r>
                      <a:endParaRPr kumimoji="1" lang="en-US" altLang="ja-JP" sz="950" u="none" dirty="0">
                        <a:solidFill>
                          <a:schemeClr val="tx1"/>
                        </a:solidFill>
                        <a:latin typeface="HGPｺﾞｼｯｸM" panose="020B0600000000000000" pitchFamily="50" charset="-128"/>
                        <a:ea typeface="HGPｺﾞｼｯｸM" panose="020B0600000000000000" pitchFamily="50" charset="-128"/>
                      </a:endParaRPr>
                    </a:p>
                    <a:p>
                      <a:pPr marL="85725" marR="0" lvl="0" indent="-85725"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950" b="0" u="none" baseline="0" dirty="0">
                          <a:solidFill>
                            <a:schemeClr val="tx1"/>
                          </a:solidFill>
                          <a:latin typeface="HGPｺﾞｼｯｸM" panose="020B0600000000000000" pitchFamily="50" charset="-128"/>
                          <a:ea typeface="HGPｺﾞｼｯｸM" panose="020B0600000000000000" pitchFamily="50" charset="-128"/>
                        </a:rPr>
                        <a:t>　　</a:t>
                      </a:r>
                      <a:endParaRPr kumimoji="1" lang="en-US" altLang="ja-JP" sz="950" b="0" u="none" baseline="0" dirty="0">
                        <a:solidFill>
                          <a:schemeClr val="tx1"/>
                        </a:solidFill>
                        <a:latin typeface="HGPｺﾞｼｯｸM" panose="020B0600000000000000" pitchFamily="50" charset="-128"/>
                        <a:ea typeface="HGPｺﾞｼｯｸM" panose="020B0600000000000000" pitchFamily="50" charset="-128"/>
                      </a:endParaRPr>
                    </a:p>
                    <a:p>
                      <a:pPr marL="85725" marR="0" lvl="0" indent="-85725"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950" b="0" u="none" baseline="0" dirty="0">
                          <a:solidFill>
                            <a:schemeClr val="tx1"/>
                          </a:solidFill>
                          <a:latin typeface="HGPｺﾞｼｯｸM" panose="020B0600000000000000" pitchFamily="50" charset="-128"/>
                          <a:ea typeface="HGPｺﾞｼｯｸM" panose="020B0600000000000000" pitchFamily="50" charset="-128"/>
                        </a:rPr>
                        <a:t>　　</a:t>
                      </a:r>
                      <a:r>
                        <a:rPr kumimoji="1" lang="ja-JP" altLang="en-US" sz="1000" b="0" baseline="0" dirty="0">
                          <a:solidFill>
                            <a:schemeClr val="tx1"/>
                          </a:solidFill>
                          <a:latin typeface="HGSｺﾞｼｯｸM" panose="020B0600000000000000" pitchFamily="50" charset="-128"/>
                          <a:ea typeface="HGSｺﾞｼｯｸM" panose="020B0600000000000000" pitchFamily="50" charset="-128"/>
                        </a:rPr>
                        <a:t>府保険料総額 （医療分）の</a:t>
                      </a:r>
                      <a:r>
                        <a:rPr kumimoji="1" lang="en-US" altLang="ja-JP" sz="1000" b="0" baseline="0" dirty="0">
                          <a:solidFill>
                            <a:schemeClr val="tx1"/>
                          </a:solidFill>
                          <a:latin typeface="HGSｺﾞｼｯｸM" panose="020B0600000000000000" pitchFamily="50" charset="-128"/>
                          <a:ea typeface="HGSｺﾞｼｯｸM" panose="020B0600000000000000" pitchFamily="50" charset="-128"/>
                        </a:rPr>
                        <a:t>3.5</a:t>
                      </a:r>
                      <a:r>
                        <a:rPr kumimoji="1" lang="ja-JP" altLang="en-US" sz="1000" b="0" baseline="0" dirty="0">
                          <a:solidFill>
                            <a:schemeClr val="tx1"/>
                          </a:solidFill>
                          <a:latin typeface="HGSｺﾞｼｯｸM" panose="020B0600000000000000" pitchFamily="50" charset="-128"/>
                          <a:ea typeface="HGSｺﾞｼｯｸM" panose="020B0600000000000000" pitchFamily="50" charset="-128"/>
                        </a:rPr>
                        <a:t>％（被保険者数</a:t>
                      </a:r>
                      <a:r>
                        <a:rPr kumimoji="1" lang="en-US" altLang="ja-JP" sz="1000" b="0" baseline="0" dirty="0">
                          <a:solidFill>
                            <a:schemeClr val="tx1"/>
                          </a:solidFill>
                          <a:latin typeface="HGSｺﾞｼｯｸM" panose="020B0600000000000000" pitchFamily="50" charset="-128"/>
                          <a:ea typeface="HGSｺﾞｼｯｸM" panose="020B0600000000000000" pitchFamily="50" charset="-128"/>
                        </a:rPr>
                        <a:t>10</a:t>
                      </a:r>
                      <a:r>
                        <a:rPr kumimoji="1" lang="ja-JP" altLang="en-US" sz="1000" b="0" baseline="0" dirty="0">
                          <a:solidFill>
                            <a:schemeClr val="tx1"/>
                          </a:solidFill>
                          <a:latin typeface="HGSｺﾞｼｯｸM" panose="020B0600000000000000" pitchFamily="50" charset="-128"/>
                          <a:ea typeface="HGSｺﾞｼｯｸM" panose="020B0600000000000000" pitchFamily="50" charset="-128"/>
                        </a:rPr>
                        <a:t>万人以上の保険者）、</a:t>
                      </a:r>
                      <a:r>
                        <a:rPr kumimoji="1" lang="en-US" altLang="ja-JP" sz="1000" b="0" baseline="0" dirty="0">
                          <a:solidFill>
                            <a:schemeClr val="tx1"/>
                          </a:solidFill>
                          <a:latin typeface="HGSｺﾞｼｯｸM" panose="020B0600000000000000" pitchFamily="50" charset="-128"/>
                          <a:ea typeface="HGSｺﾞｼｯｸM" panose="020B0600000000000000" pitchFamily="50" charset="-128"/>
                        </a:rPr>
                        <a:t>5.0</a:t>
                      </a:r>
                      <a:r>
                        <a:rPr kumimoji="1" lang="ja-JP" altLang="en-US" sz="1000" b="0" baseline="0" dirty="0">
                          <a:solidFill>
                            <a:schemeClr val="tx1"/>
                          </a:solidFill>
                          <a:latin typeface="HGSｺﾞｼｯｸM" panose="020B0600000000000000" pitchFamily="50" charset="-128"/>
                          <a:ea typeface="HGSｺﾞｼｯｸM" panose="020B0600000000000000" pitchFamily="50" charset="-128"/>
                        </a:rPr>
                        <a:t>％ （その他の保険者）を保健事業分の上限と して、事業費納付金の対象となる保健事業費（共通分）を除く部分を独自事業分とする。</a:t>
                      </a:r>
                    </a:p>
                    <a:p>
                      <a:pPr marL="85725" marR="0" lvl="0" indent="-85725"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endParaRPr kumimoji="1" lang="en-US" altLang="ja-JP" sz="950" u="none" dirty="0">
                        <a:solidFill>
                          <a:schemeClr val="tx1"/>
                        </a:solidFill>
                        <a:latin typeface="HGPｺﾞｼｯｸM" panose="020B0600000000000000" pitchFamily="50" charset="-128"/>
                        <a:ea typeface="HGPｺﾞｼｯｸM" panose="020B0600000000000000" pitchFamily="50" charset="-128"/>
                      </a:endParaRPr>
                    </a:p>
                    <a:p>
                      <a:pPr marL="85725" marR="0" indent="-85725"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kumimoji="1" lang="ja-JP" altLang="en-US" sz="950" u="none" dirty="0">
                          <a:solidFill>
                            <a:schemeClr val="tx1"/>
                          </a:solidFill>
                          <a:latin typeface="HGPｺﾞｼｯｸM" panose="020B0600000000000000" pitchFamily="50" charset="-128"/>
                          <a:ea typeface="HGPｺﾞｼｯｸM" panose="020B0600000000000000" pitchFamily="50" charset="-128"/>
                        </a:rPr>
                        <a:t>■　対象経費の基準額は、前年度保険料総額（医療分）の一定割合と、納付金算定時の報告額のいずれか低い額とする。本算定時には、仮算定時からの増額変更は行わない。</a:t>
                      </a:r>
                      <a:endParaRPr kumimoji="1" lang="en-US" altLang="ja-JP" sz="950" u="none" dirty="0">
                        <a:solidFill>
                          <a:schemeClr val="tx1"/>
                        </a:solidFill>
                        <a:latin typeface="HGPｺﾞｼｯｸM" panose="020B0600000000000000" pitchFamily="50" charset="-128"/>
                        <a:ea typeface="HGPｺﾞｼｯｸM" panose="020B0600000000000000" pitchFamily="50" charset="-128"/>
                      </a:endParaRPr>
                    </a:p>
                    <a:p>
                      <a:pPr marL="85725" marR="0" indent="-85725"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endParaRPr kumimoji="1" lang="en-US" altLang="ja-JP" sz="950" u="none" dirty="0">
                        <a:solidFill>
                          <a:schemeClr val="tx1"/>
                        </a:solidFill>
                        <a:latin typeface="HGPｺﾞｼｯｸM" panose="020B0600000000000000" pitchFamily="50" charset="-128"/>
                        <a:ea typeface="HGPｺﾞｼｯｸM" panose="020B0600000000000000" pitchFamily="50" charset="-128"/>
                      </a:endParaRPr>
                    </a:p>
                    <a:p>
                      <a:pPr marL="85725" marR="0" indent="-85725"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kumimoji="1" lang="ja-JP" altLang="en-US" sz="950" b="0" dirty="0">
                          <a:latin typeface="HGPｺﾞｼｯｸM" panose="020B0600000000000000" pitchFamily="50" charset="-128"/>
                          <a:ea typeface="HGPｺﾞｼｯｸM" panose="020B0600000000000000" pitchFamily="50" charset="-128"/>
                        </a:rPr>
                        <a:t>○</a:t>
                      </a:r>
                      <a:r>
                        <a:rPr kumimoji="1" lang="ja-JP" altLang="en-US" sz="950" u="none" dirty="0">
                          <a:solidFill>
                            <a:schemeClr val="tx1"/>
                          </a:solidFill>
                          <a:latin typeface="HGPｺﾞｼｯｸM" panose="020B0600000000000000" pitchFamily="50" charset="-128"/>
                          <a:ea typeface="HGPｺﾞｼｯｸM" panose="020B0600000000000000" pitchFamily="50" charset="-128"/>
                        </a:rPr>
                        <a:t>　保健事業における財源の在り方について、引き続き検討。</a:t>
                      </a:r>
                      <a:endParaRPr kumimoji="1" lang="en-US" altLang="ja-JP" sz="950" dirty="0">
                        <a:solidFill>
                          <a:schemeClr val="tx1"/>
                        </a:solidFill>
                        <a:latin typeface="HGPｺﾞｼｯｸM" panose="020B0600000000000000" pitchFamily="50" charset="-128"/>
                        <a:ea typeface="HGPｺﾞｼｯｸM" panose="020B0600000000000000" pitchFamily="50" charset="-128"/>
                      </a:endParaRPr>
                    </a:p>
                    <a:p>
                      <a:pPr marL="85725" marR="0" lvl="0" indent="-85725"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endParaRPr kumimoji="1" lang="en-US" altLang="ja-JP" sz="950" dirty="0">
                        <a:solidFill>
                          <a:schemeClr val="tx1"/>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274996905"/>
                  </a:ext>
                </a:extLst>
              </a:tr>
            </a:tbl>
          </a:graphicData>
        </a:graphic>
      </p:graphicFrame>
      <p:sp>
        <p:nvSpPr>
          <p:cNvPr id="15" name="タイトル 1">
            <a:extLst>
              <a:ext uri="{FF2B5EF4-FFF2-40B4-BE49-F238E27FC236}">
                <a16:creationId xmlns:a16="http://schemas.microsoft.com/office/drawing/2014/main" id="{8C3A4BEE-A790-41C1-8549-C67EB6AAF206}"/>
              </a:ext>
            </a:extLst>
          </p:cNvPr>
          <p:cNvSpPr>
            <a:spLocks noGrp="1"/>
          </p:cNvSpPr>
          <p:nvPr>
            <p:ph type="ctrTitle"/>
          </p:nvPr>
        </p:nvSpPr>
        <p:spPr>
          <a:xfrm>
            <a:off x="42335" y="-51433"/>
            <a:ext cx="9000000" cy="468000"/>
          </a:xfrm>
        </p:spPr>
        <p:txBody>
          <a:bodyPr>
            <a:noAutofit/>
          </a:bodyPr>
          <a:lstStyle/>
          <a:p>
            <a:r>
              <a:rPr lang="ja-JP" altLang="en-US" sz="1800" b="1" dirty="0">
                <a:latin typeface="HGS創英角ｺﾞｼｯｸUB" panose="020B0900000000000000" pitchFamily="50" charset="-128"/>
                <a:ea typeface="HGS創英角ｺﾞｼｯｸUB" panose="020B0900000000000000" pitchFamily="50" charset="-128"/>
              </a:rPr>
              <a:t>令和５年度　財政</a:t>
            </a:r>
            <a:r>
              <a:rPr lang="ja-JP" altLang="ja-JP" sz="1800" b="1" dirty="0">
                <a:latin typeface="HGS創英角ｺﾞｼｯｸUB" panose="020B0900000000000000" pitchFamily="50" charset="-128"/>
                <a:ea typeface="HGS創英角ｺﾞｼｯｸUB" panose="020B0900000000000000" pitchFamily="50" charset="-128"/>
              </a:rPr>
              <a:t>運営検討Ｗ・Ｇ</a:t>
            </a:r>
            <a:r>
              <a:rPr lang="ja-JP" altLang="en-US" sz="1800" b="1" dirty="0">
                <a:latin typeface="HGS創英角ｺﾞｼｯｸUB" panose="020B0900000000000000" pitchFamily="50" charset="-128"/>
                <a:ea typeface="HGS創英角ｺﾞｼｯｸUB" panose="020B0900000000000000" pitchFamily="50" charset="-128"/>
              </a:rPr>
              <a:t>の検討事項（中間報告）</a:t>
            </a:r>
            <a:endParaRPr kumimoji="1" lang="ja-JP" altLang="en-US" sz="1800" dirty="0">
              <a:latin typeface="HGS創英角ｺﾞｼｯｸUB" panose="020B0900000000000000" pitchFamily="50" charset="-128"/>
              <a:ea typeface="HGS創英角ｺﾞｼｯｸUB" panose="020B0900000000000000" pitchFamily="50" charset="-128"/>
            </a:endParaRPr>
          </a:p>
        </p:txBody>
      </p:sp>
      <p:graphicFrame>
        <p:nvGraphicFramePr>
          <p:cNvPr id="16" name="表 15">
            <a:extLst>
              <a:ext uri="{FF2B5EF4-FFF2-40B4-BE49-F238E27FC236}">
                <a16:creationId xmlns:a16="http://schemas.microsoft.com/office/drawing/2014/main" id="{7A7B1AE4-0E20-481C-9EBA-4B519690C47D}"/>
              </a:ext>
            </a:extLst>
          </p:cNvPr>
          <p:cNvGraphicFramePr>
            <a:graphicFrameLocks noGrp="1"/>
          </p:cNvGraphicFramePr>
          <p:nvPr>
            <p:extLst>
              <p:ext uri="{D42A27DB-BD31-4B8C-83A1-F6EECF244321}">
                <p14:modId xmlns:p14="http://schemas.microsoft.com/office/powerpoint/2010/main" val="847632486"/>
              </p:ext>
            </p:extLst>
          </p:nvPr>
        </p:nvGraphicFramePr>
        <p:xfrm>
          <a:off x="860799" y="1668177"/>
          <a:ext cx="2628000" cy="803520"/>
        </p:xfrm>
        <a:graphic>
          <a:graphicData uri="http://schemas.openxmlformats.org/drawingml/2006/table">
            <a:tbl>
              <a:tblPr firstRow="1" bandRow="1">
                <a:tableStyleId>{7DF18680-E054-41AD-8BC1-D1AEF772440D}</a:tableStyleId>
              </a:tblPr>
              <a:tblGrid>
                <a:gridCol w="216000">
                  <a:extLst>
                    <a:ext uri="{9D8B030D-6E8A-4147-A177-3AD203B41FA5}">
                      <a16:colId xmlns:a16="http://schemas.microsoft.com/office/drawing/2014/main" val="4137625715"/>
                    </a:ext>
                  </a:extLst>
                </a:gridCol>
                <a:gridCol w="2412000">
                  <a:extLst>
                    <a:ext uri="{9D8B030D-6E8A-4147-A177-3AD203B41FA5}">
                      <a16:colId xmlns:a16="http://schemas.microsoft.com/office/drawing/2014/main" val="1837794094"/>
                    </a:ext>
                  </a:extLst>
                </a:gridCol>
              </a:tblGrid>
              <a:tr h="684000">
                <a:tc>
                  <a:txBody>
                    <a:bodyPr/>
                    <a:lstStyle/>
                    <a:p>
                      <a:pPr algn="ctr"/>
                      <a:r>
                        <a:rPr kumimoji="1" lang="ja-JP" altLang="en-US" sz="950" b="0" dirty="0">
                          <a:solidFill>
                            <a:schemeClr val="tx1"/>
                          </a:solidFill>
                          <a:latin typeface="HGSｺﾞｼｯｸM" panose="020B0600000000000000" pitchFamily="50" charset="-128"/>
                          <a:ea typeface="HGSｺﾞｼｯｸM" panose="020B0600000000000000" pitchFamily="50" charset="-128"/>
                        </a:rPr>
                        <a:t>仮算定</a:t>
                      </a:r>
                    </a:p>
                  </a:txBody>
                  <a:tcPr marL="72000" marT="36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r>
                        <a:rPr kumimoji="1" lang="ja-JP" altLang="en-US" sz="800" b="0" dirty="0">
                          <a:solidFill>
                            <a:schemeClr val="tx1"/>
                          </a:solidFill>
                          <a:latin typeface="HGSｺﾞｼｯｸM" panose="020B0600000000000000" pitchFamily="50" charset="-128"/>
                          <a:ea typeface="HGSｺﾞｼｯｸM" panose="020B0600000000000000" pitchFamily="50" charset="-128"/>
                        </a:rPr>
                        <a:t>◉ 規模別基準収納率</a:t>
                      </a:r>
                    </a:p>
                    <a:p>
                      <a:r>
                        <a:rPr kumimoji="1" lang="ja-JP" altLang="en-US" sz="800" b="0" dirty="0">
                          <a:solidFill>
                            <a:schemeClr val="tx1"/>
                          </a:solidFill>
                          <a:latin typeface="HGSｺﾞｼｯｸM" panose="020B0600000000000000" pitchFamily="50" charset="-128"/>
                          <a:ea typeface="HGSｺﾞｼｯｸM" panose="020B0600000000000000" pitchFamily="50" charset="-128"/>
                        </a:rPr>
                        <a:t>　規模別平均収納率▲１％</a:t>
                      </a:r>
                    </a:p>
                    <a:p>
                      <a:r>
                        <a:rPr kumimoji="1" lang="ja-JP" altLang="en-US" sz="800" b="0" dirty="0">
                          <a:solidFill>
                            <a:schemeClr val="tx1"/>
                          </a:solidFill>
                          <a:latin typeface="HGSｺﾞｼｯｸM" panose="020B0600000000000000" pitchFamily="50" charset="-128"/>
                          <a:ea typeface="HGSｺﾞｼｯｸM" panose="020B0600000000000000" pitchFamily="50" charset="-128"/>
                        </a:rPr>
                        <a:t>◉ インセンティブ</a:t>
                      </a:r>
                    </a:p>
                    <a:p>
                      <a:r>
                        <a:rPr kumimoji="1" lang="ja-JP" altLang="en-US" sz="800" b="0" dirty="0">
                          <a:solidFill>
                            <a:schemeClr val="tx1"/>
                          </a:solidFill>
                          <a:latin typeface="HGSｺﾞｼｯｸM" panose="020B0600000000000000" pitchFamily="50" charset="-128"/>
                          <a:ea typeface="HGSｺﾞｼｯｸM" panose="020B0600000000000000" pitchFamily="50" charset="-128"/>
                        </a:rPr>
                        <a:t>　規模別基準収納率を上回っている値の</a:t>
                      </a:r>
                      <a:r>
                        <a:rPr kumimoji="1" lang="en-US" altLang="ja-JP" sz="800" b="0" dirty="0">
                          <a:solidFill>
                            <a:schemeClr val="tx1"/>
                          </a:solidFill>
                          <a:latin typeface="HGSｺﾞｼｯｸM" panose="020B0600000000000000" pitchFamily="50" charset="-128"/>
                          <a:ea typeface="HGSｺﾞｼｯｸM" panose="020B0600000000000000" pitchFamily="50" charset="-128"/>
                        </a:rPr>
                        <a:t>1/2</a:t>
                      </a:r>
                    </a:p>
                    <a:p>
                      <a:r>
                        <a:rPr kumimoji="1" lang="ja-JP" altLang="en-US" sz="800" b="0" dirty="0">
                          <a:solidFill>
                            <a:schemeClr val="tx1"/>
                          </a:solidFill>
                          <a:latin typeface="HGSｺﾞｼｯｸM" panose="020B0600000000000000" pitchFamily="50" charset="-128"/>
                          <a:ea typeface="HGSｺﾞｼｯｸM" panose="020B0600000000000000" pitchFamily="50" charset="-128"/>
                        </a:rPr>
                        <a:t>◉ 努力分</a:t>
                      </a:r>
                    </a:p>
                    <a:p>
                      <a:r>
                        <a:rPr kumimoji="1" lang="ja-JP" altLang="en-US" sz="800" b="0" dirty="0">
                          <a:solidFill>
                            <a:schemeClr val="tx1"/>
                          </a:solidFill>
                          <a:latin typeface="HGSｺﾞｼｯｸM" panose="020B0600000000000000" pitchFamily="50" charset="-128"/>
                          <a:ea typeface="HGSｺﾞｼｯｸM" panose="020B0600000000000000" pitchFamily="50" charset="-128"/>
                        </a:rPr>
                        <a:t>　実収納率＋</a:t>
                      </a:r>
                      <a:r>
                        <a:rPr kumimoji="1" lang="en-US" altLang="ja-JP" sz="800" b="0" dirty="0">
                          <a:solidFill>
                            <a:schemeClr val="tx1"/>
                          </a:solidFill>
                          <a:latin typeface="HGSｺﾞｼｯｸM" panose="020B0600000000000000" pitchFamily="50" charset="-128"/>
                          <a:ea typeface="HGSｺﾞｼｯｸM" panose="020B0600000000000000" pitchFamily="50" charset="-128"/>
                        </a:rPr>
                        <a:t>0.5</a:t>
                      </a:r>
                      <a:r>
                        <a:rPr kumimoji="1" lang="ja-JP" altLang="en-US" sz="800" b="0" dirty="0">
                          <a:solidFill>
                            <a:schemeClr val="tx1"/>
                          </a:solidFill>
                          <a:latin typeface="HGSｺﾞｼｯｸM" panose="020B0600000000000000" pitchFamily="50" charset="-128"/>
                          <a:ea typeface="HGSｺﾞｼｯｸM" panose="020B0600000000000000" pitchFamily="50" charset="-128"/>
                        </a:rPr>
                        <a:t>％</a:t>
                      </a:r>
                    </a:p>
                  </a:txBody>
                  <a:tcPr marT="36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852753672"/>
                  </a:ext>
                </a:extLst>
              </a:tr>
            </a:tbl>
          </a:graphicData>
        </a:graphic>
      </p:graphicFrame>
      <p:graphicFrame>
        <p:nvGraphicFramePr>
          <p:cNvPr id="17" name="表 16">
            <a:extLst>
              <a:ext uri="{FF2B5EF4-FFF2-40B4-BE49-F238E27FC236}">
                <a16:creationId xmlns:a16="http://schemas.microsoft.com/office/drawing/2014/main" id="{3546B698-1984-4F1A-AC75-7924208D499B}"/>
              </a:ext>
            </a:extLst>
          </p:cNvPr>
          <p:cNvGraphicFramePr>
            <a:graphicFrameLocks noGrp="1"/>
          </p:cNvGraphicFramePr>
          <p:nvPr>
            <p:extLst>
              <p:ext uri="{D42A27DB-BD31-4B8C-83A1-F6EECF244321}">
                <p14:modId xmlns:p14="http://schemas.microsoft.com/office/powerpoint/2010/main" val="3467121053"/>
              </p:ext>
            </p:extLst>
          </p:nvPr>
        </p:nvGraphicFramePr>
        <p:xfrm>
          <a:off x="860799" y="2982255"/>
          <a:ext cx="2628000" cy="803520"/>
        </p:xfrm>
        <a:graphic>
          <a:graphicData uri="http://schemas.openxmlformats.org/drawingml/2006/table">
            <a:tbl>
              <a:tblPr firstRow="1" bandRow="1">
                <a:tableStyleId>{7DF18680-E054-41AD-8BC1-D1AEF772440D}</a:tableStyleId>
              </a:tblPr>
              <a:tblGrid>
                <a:gridCol w="216000">
                  <a:extLst>
                    <a:ext uri="{9D8B030D-6E8A-4147-A177-3AD203B41FA5}">
                      <a16:colId xmlns:a16="http://schemas.microsoft.com/office/drawing/2014/main" val="4137625715"/>
                    </a:ext>
                  </a:extLst>
                </a:gridCol>
                <a:gridCol w="2412000">
                  <a:extLst>
                    <a:ext uri="{9D8B030D-6E8A-4147-A177-3AD203B41FA5}">
                      <a16:colId xmlns:a16="http://schemas.microsoft.com/office/drawing/2014/main" val="1837794094"/>
                    </a:ext>
                  </a:extLst>
                </a:gridCol>
              </a:tblGrid>
              <a:tr h="0">
                <a:tc>
                  <a:txBody>
                    <a:bodyPr/>
                    <a:lstStyle/>
                    <a:p>
                      <a:pPr algn="ctr"/>
                      <a:r>
                        <a:rPr kumimoji="1" lang="ja-JP" altLang="en-US" sz="950" b="0" dirty="0">
                          <a:solidFill>
                            <a:schemeClr val="tx1"/>
                          </a:solidFill>
                          <a:latin typeface="HGSｺﾞｼｯｸM" panose="020B0600000000000000" pitchFamily="50" charset="-128"/>
                          <a:ea typeface="HGSｺﾞｼｯｸM" panose="020B0600000000000000" pitchFamily="50" charset="-128"/>
                        </a:rPr>
                        <a:t>本算定</a:t>
                      </a:r>
                    </a:p>
                  </a:txBody>
                  <a:tcPr marL="72000" marT="36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dirty="0">
                          <a:solidFill>
                            <a:schemeClr val="tx1"/>
                          </a:solidFill>
                          <a:latin typeface="HGSｺﾞｼｯｸM" panose="020B0600000000000000" pitchFamily="50" charset="-128"/>
                          <a:ea typeface="HGSｺﾞｼｯｸM" panose="020B0600000000000000" pitchFamily="50" charset="-128"/>
                        </a:rPr>
                        <a:t>◉ 規模別基準収納率</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dirty="0">
                          <a:solidFill>
                            <a:schemeClr val="tx1"/>
                          </a:solidFill>
                          <a:latin typeface="HGSｺﾞｼｯｸM" panose="020B0600000000000000" pitchFamily="50" charset="-128"/>
                          <a:ea typeface="HGSｺﾞｼｯｸM" panose="020B0600000000000000" pitchFamily="50" charset="-128"/>
                        </a:rPr>
                        <a:t>　　規模別平均収納率▲</a:t>
                      </a:r>
                      <a:r>
                        <a:rPr kumimoji="1" lang="en-US" altLang="ja-JP" sz="800" b="0" dirty="0">
                          <a:solidFill>
                            <a:schemeClr val="tx1"/>
                          </a:solidFill>
                          <a:latin typeface="HGSｺﾞｼｯｸM" panose="020B0600000000000000" pitchFamily="50" charset="-128"/>
                          <a:ea typeface="HGSｺﾞｼｯｸM" panose="020B0600000000000000" pitchFamily="50" charset="-128"/>
                        </a:rPr>
                        <a:t>0.5</a:t>
                      </a:r>
                      <a:r>
                        <a:rPr kumimoji="1" lang="ja-JP" altLang="en-US" sz="800" b="0" dirty="0">
                          <a:solidFill>
                            <a:schemeClr val="tx1"/>
                          </a:solidFill>
                          <a:latin typeface="HGSｺﾞｼｯｸM" panose="020B0600000000000000" pitchFamily="50" charset="-128"/>
                          <a:ea typeface="HGSｺﾞｼｯｸM" panose="020B0600000000000000" pitchFamily="50" charset="-128"/>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dirty="0">
                          <a:solidFill>
                            <a:schemeClr val="tx1"/>
                          </a:solidFill>
                          <a:latin typeface="HGSｺﾞｼｯｸM" panose="020B0600000000000000" pitchFamily="50" charset="-128"/>
                          <a:ea typeface="HGSｺﾞｼｯｸM" panose="020B0600000000000000" pitchFamily="50" charset="-128"/>
                        </a:rPr>
                        <a:t>◉ インセンティブ</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dirty="0">
                          <a:solidFill>
                            <a:schemeClr val="tx1"/>
                          </a:solidFill>
                          <a:latin typeface="HGSｺﾞｼｯｸM" panose="020B0600000000000000" pitchFamily="50" charset="-128"/>
                          <a:ea typeface="HGSｺﾞｼｯｸM" panose="020B0600000000000000" pitchFamily="50" charset="-128"/>
                        </a:rPr>
                        <a:t>　規模別基準収納率を上回っている値の</a:t>
                      </a:r>
                      <a:r>
                        <a:rPr kumimoji="1" lang="en-US" altLang="ja-JP" sz="800" b="0" dirty="0">
                          <a:solidFill>
                            <a:schemeClr val="tx1"/>
                          </a:solidFill>
                          <a:latin typeface="HGSｺﾞｼｯｸM" panose="020B0600000000000000" pitchFamily="50" charset="-128"/>
                          <a:ea typeface="HGSｺﾞｼｯｸM" panose="020B0600000000000000" pitchFamily="50" charset="-128"/>
                        </a:rPr>
                        <a:t>1/4</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dirty="0">
                          <a:solidFill>
                            <a:schemeClr val="tx1"/>
                          </a:solidFill>
                          <a:latin typeface="HGSｺﾞｼｯｸM" panose="020B0600000000000000" pitchFamily="50" charset="-128"/>
                          <a:ea typeface="HGSｺﾞｼｯｸM" panose="020B0600000000000000" pitchFamily="50" charset="-128"/>
                        </a:rPr>
                        <a:t>◉ 努力分</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dirty="0">
                          <a:solidFill>
                            <a:schemeClr val="tx1"/>
                          </a:solidFill>
                          <a:latin typeface="HGSｺﾞｼｯｸM" panose="020B0600000000000000" pitchFamily="50" charset="-128"/>
                          <a:ea typeface="HGSｺﾞｼｯｸM" panose="020B0600000000000000" pitchFamily="50" charset="-128"/>
                        </a:rPr>
                        <a:t>　実収納率＋</a:t>
                      </a:r>
                      <a:r>
                        <a:rPr kumimoji="1" lang="en-US" altLang="ja-JP" sz="800" b="0" dirty="0">
                          <a:solidFill>
                            <a:schemeClr val="tx1"/>
                          </a:solidFill>
                          <a:latin typeface="HGSｺﾞｼｯｸM" panose="020B0600000000000000" pitchFamily="50" charset="-128"/>
                          <a:ea typeface="HGSｺﾞｼｯｸM" panose="020B0600000000000000" pitchFamily="50" charset="-128"/>
                        </a:rPr>
                        <a:t>0.6</a:t>
                      </a:r>
                      <a:r>
                        <a:rPr kumimoji="1" lang="ja-JP" altLang="en-US" sz="800" b="0" dirty="0">
                          <a:solidFill>
                            <a:schemeClr val="tx1"/>
                          </a:solidFill>
                          <a:latin typeface="HGSｺﾞｼｯｸM" panose="020B0600000000000000" pitchFamily="50" charset="-128"/>
                          <a:ea typeface="HGSｺﾞｼｯｸM" panose="020B0600000000000000" pitchFamily="50" charset="-128"/>
                        </a:rPr>
                        <a:t>％</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4260549933"/>
                  </a:ext>
                </a:extLst>
              </a:tr>
            </a:tbl>
          </a:graphicData>
        </a:graphic>
      </p:graphicFrame>
      <p:graphicFrame>
        <p:nvGraphicFramePr>
          <p:cNvPr id="18" name="表 17">
            <a:extLst>
              <a:ext uri="{FF2B5EF4-FFF2-40B4-BE49-F238E27FC236}">
                <a16:creationId xmlns:a16="http://schemas.microsoft.com/office/drawing/2014/main" id="{357C1824-1F83-4898-BD8F-918E701C1EDD}"/>
              </a:ext>
            </a:extLst>
          </p:cNvPr>
          <p:cNvGraphicFramePr>
            <a:graphicFrameLocks noGrp="1"/>
          </p:cNvGraphicFramePr>
          <p:nvPr>
            <p:extLst>
              <p:ext uri="{D42A27DB-BD31-4B8C-83A1-F6EECF244321}">
                <p14:modId xmlns:p14="http://schemas.microsoft.com/office/powerpoint/2010/main" val="1197322341"/>
              </p:ext>
            </p:extLst>
          </p:nvPr>
        </p:nvGraphicFramePr>
        <p:xfrm>
          <a:off x="860799" y="4215411"/>
          <a:ext cx="2628000" cy="684000"/>
        </p:xfrm>
        <a:graphic>
          <a:graphicData uri="http://schemas.openxmlformats.org/drawingml/2006/table">
            <a:tbl>
              <a:tblPr firstRow="1" bandRow="1">
                <a:tableStyleId>{7DF18680-E054-41AD-8BC1-D1AEF772440D}</a:tableStyleId>
              </a:tblPr>
              <a:tblGrid>
                <a:gridCol w="216000">
                  <a:extLst>
                    <a:ext uri="{9D8B030D-6E8A-4147-A177-3AD203B41FA5}">
                      <a16:colId xmlns:a16="http://schemas.microsoft.com/office/drawing/2014/main" val="4137625715"/>
                    </a:ext>
                  </a:extLst>
                </a:gridCol>
                <a:gridCol w="2412000">
                  <a:extLst>
                    <a:ext uri="{9D8B030D-6E8A-4147-A177-3AD203B41FA5}">
                      <a16:colId xmlns:a16="http://schemas.microsoft.com/office/drawing/2014/main" val="1837794094"/>
                    </a:ext>
                  </a:extLst>
                </a:gridCol>
              </a:tblGrid>
              <a:tr h="684000">
                <a:tc>
                  <a:txBody>
                    <a:bodyPr/>
                    <a:lstStyle/>
                    <a:p>
                      <a:pPr algn="ctr"/>
                      <a:r>
                        <a:rPr kumimoji="1" lang="ja-JP" altLang="en-US" sz="950" b="0" dirty="0">
                          <a:solidFill>
                            <a:schemeClr val="tx1"/>
                          </a:solidFill>
                          <a:latin typeface="HGSｺﾞｼｯｸM" panose="020B0600000000000000" pitchFamily="50" charset="-128"/>
                          <a:ea typeface="HGSｺﾞｼｯｸM" panose="020B0600000000000000" pitchFamily="50" charset="-128"/>
                        </a:rPr>
                        <a:t>仮算定</a:t>
                      </a:r>
                    </a:p>
                  </a:txBody>
                  <a:tcPr marL="72000" marT="36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baseline="0" dirty="0">
                          <a:solidFill>
                            <a:schemeClr val="tx1"/>
                          </a:solidFill>
                          <a:latin typeface="HGSｺﾞｼｯｸM" panose="020B0600000000000000" pitchFamily="50" charset="-128"/>
                          <a:ea typeface="HGSｺﾞｼｯｸM" panose="020B0600000000000000" pitchFamily="50" charset="-128"/>
                        </a:rPr>
                        <a:t>　府保険料総額 （医療分）の</a:t>
                      </a:r>
                      <a:r>
                        <a:rPr kumimoji="1" lang="en-US" altLang="ja-JP" sz="800" b="0" baseline="0" dirty="0">
                          <a:solidFill>
                            <a:schemeClr val="tx1"/>
                          </a:solidFill>
                          <a:latin typeface="HGSｺﾞｼｯｸM" panose="020B0600000000000000" pitchFamily="50" charset="-128"/>
                          <a:ea typeface="HGSｺﾞｼｯｸM" panose="020B0600000000000000" pitchFamily="50" charset="-128"/>
                        </a:rPr>
                        <a:t>3.5</a:t>
                      </a:r>
                      <a:r>
                        <a:rPr kumimoji="1" lang="ja-JP" altLang="en-US" sz="800" b="0" baseline="0" dirty="0">
                          <a:solidFill>
                            <a:schemeClr val="tx1"/>
                          </a:solidFill>
                          <a:latin typeface="HGSｺﾞｼｯｸM" panose="020B0600000000000000" pitchFamily="50" charset="-128"/>
                          <a:ea typeface="HGSｺﾞｼｯｸM" panose="020B0600000000000000" pitchFamily="50" charset="-128"/>
                        </a:rPr>
                        <a:t>％（被保険者数</a:t>
                      </a:r>
                      <a:r>
                        <a:rPr kumimoji="1" lang="en-US" altLang="ja-JP" sz="800" b="0" baseline="0" dirty="0">
                          <a:solidFill>
                            <a:schemeClr val="tx1"/>
                          </a:solidFill>
                          <a:latin typeface="HGSｺﾞｼｯｸM" panose="020B0600000000000000" pitchFamily="50" charset="-128"/>
                          <a:ea typeface="HGSｺﾞｼｯｸM" panose="020B0600000000000000" pitchFamily="50" charset="-128"/>
                        </a:rPr>
                        <a:t>10</a:t>
                      </a:r>
                      <a:r>
                        <a:rPr kumimoji="1" lang="ja-JP" altLang="en-US" sz="800" b="0" baseline="0" dirty="0">
                          <a:solidFill>
                            <a:schemeClr val="tx1"/>
                          </a:solidFill>
                          <a:latin typeface="HGSｺﾞｼｯｸM" panose="020B0600000000000000" pitchFamily="50" charset="-128"/>
                          <a:ea typeface="HGSｺﾞｼｯｸM" panose="020B0600000000000000" pitchFamily="50" charset="-128"/>
                        </a:rPr>
                        <a:t>万人以上の保険者）、</a:t>
                      </a:r>
                      <a:r>
                        <a:rPr kumimoji="1" lang="en-US" altLang="ja-JP" sz="800" b="0" baseline="0" dirty="0">
                          <a:solidFill>
                            <a:schemeClr val="tx1"/>
                          </a:solidFill>
                          <a:latin typeface="HGSｺﾞｼｯｸM" panose="020B0600000000000000" pitchFamily="50" charset="-128"/>
                          <a:ea typeface="HGSｺﾞｼｯｸM" panose="020B0600000000000000" pitchFamily="50" charset="-128"/>
                        </a:rPr>
                        <a:t>5.0</a:t>
                      </a:r>
                      <a:r>
                        <a:rPr kumimoji="1" lang="ja-JP" altLang="en-US" sz="800" b="0" baseline="0" dirty="0">
                          <a:solidFill>
                            <a:schemeClr val="tx1"/>
                          </a:solidFill>
                          <a:latin typeface="HGSｺﾞｼｯｸM" panose="020B0600000000000000" pitchFamily="50" charset="-128"/>
                          <a:ea typeface="HGSｺﾞｼｯｸM" panose="020B0600000000000000" pitchFamily="50" charset="-128"/>
                        </a:rPr>
                        <a:t>％ （その他の保険者）を保健事業分の上限と して、事業費納付金の対象となる保健事業費（共通分）を除く部分を独自事業分とする。</a:t>
                      </a:r>
                    </a:p>
                  </a:txBody>
                  <a:tcPr marT="36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852753672"/>
                  </a:ext>
                </a:extLst>
              </a:tr>
            </a:tbl>
          </a:graphicData>
        </a:graphic>
      </p:graphicFrame>
      <p:graphicFrame>
        <p:nvGraphicFramePr>
          <p:cNvPr id="19" name="表 18">
            <a:extLst>
              <a:ext uri="{FF2B5EF4-FFF2-40B4-BE49-F238E27FC236}">
                <a16:creationId xmlns:a16="http://schemas.microsoft.com/office/drawing/2014/main" id="{847259E8-EA24-4C8D-B7E0-BAC3D410BCFF}"/>
              </a:ext>
            </a:extLst>
          </p:cNvPr>
          <p:cNvGraphicFramePr>
            <a:graphicFrameLocks noGrp="1"/>
          </p:cNvGraphicFramePr>
          <p:nvPr>
            <p:extLst>
              <p:ext uri="{D42A27DB-BD31-4B8C-83A1-F6EECF244321}">
                <p14:modId xmlns:p14="http://schemas.microsoft.com/office/powerpoint/2010/main" val="4120098777"/>
              </p:ext>
            </p:extLst>
          </p:nvPr>
        </p:nvGraphicFramePr>
        <p:xfrm>
          <a:off x="860799" y="5318041"/>
          <a:ext cx="2628000" cy="506340"/>
        </p:xfrm>
        <a:graphic>
          <a:graphicData uri="http://schemas.openxmlformats.org/drawingml/2006/table">
            <a:tbl>
              <a:tblPr firstRow="1" bandRow="1">
                <a:tableStyleId>{7DF18680-E054-41AD-8BC1-D1AEF772440D}</a:tableStyleId>
              </a:tblPr>
              <a:tblGrid>
                <a:gridCol w="216000">
                  <a:extLst>
                    <a:ext uri="{9D8B030D-6E8A-4147-A177-3AD203B41FA5}">
                      <a16:colId xmlns:a16="http://schemas.microsoft.com/office/drawing/2014/main" val="4137625715"/>
                    </a:ext>
                  </a:extLst>
                </a:gridCol>
                <a:gridCol w="2412000">
                  <a:extLst>
                    <a:ext uri="{9D8B030D-6E8A-4147-A177-3AD203B41FA5}">
                      <a16:colId xmlns:a16="http://schemas.microsoft.com/office/drawing/2014/main" val="1837794094"/>
                    </a:ext>
                  </a:extLst>
                </a:gridCol>
              </a:tblGrid>
              <a:tr h="0">
                <a:tc>
                  <a:txBody>
                    <a:bodyPr/>
                    <a:lstStyle/>
                    <a:p>
                      <a:pPr algn="ctr"/>
                      <a:r>
                        <a:rPr kumimoji="1" lang="ja-JP" altLang="en-US" sz="950" b="0" dirty="0">
                          <a:solidFill>
                            <a:schemeClr val="tx1"/>
                          </a:solidFill>
                          <a:latin typeface="HGSｺﾞｼｯｸM" panose="020B0600000000000000" pitchFamily="50" charset="-128"/>
                          <a:ea typeface="HGSｺﾞｼｯｸM" panose="020B0600000000000000" pitchFamily="50" charset="-128"/>
                        </a:rPr>
                        <a:t>本算定</a:t>
                      </a:r>
                    </a:p>
                  </a:txBody>
                  <a:tcPr marL="72000" marT="36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dirty="0">
                          <a:solidFill>
                            <a:schemeClr val="tx1"/>
                          </a:solidFill>
                          <a:latin typeface="HGSｺﾞｼｯｸM" panose="020B0600000000000000" pitchFamily="50" charset="-128"/>
                          <a:ea typeface="HGSｺﾞｼｯｸM" panose="020B0600000000000000" pitchFamily="50" charset="-128"/>
                        </a:rPr>
                        <a:t>　上記の設定に基づく仮算定時の申請額の</a:t>
                      </a:r>
                      <a:r>
                        <a:rPr kumimoji="1" lang="en-US" altLang="ja-JP" sz="800" b="0" dirty="0">
                          <a:solidFill>
                            <a:schemeClr val="tx1"/>
                          </a:solidFill>
                          <a:latin typeface="HGSｺﾞｼｯｸM" panose="020B0600000000000000" pitchFamily="50" charset="-128"/>
                          <a:ea typeface="HGSｺﾞｼｯｸM" panose="020B0600000000000000" pitchFamily="50" charset="-128"/>
                        </a:rPr>
                        <a:t>50</a:t>
                      </a:r>
                      <a:r>
                        <a:rPr kumimoji="1" lang="ja-JP" altLang="en-US" sz="800" b="0" dirty="0">
                          <a:solidFill>
                            <a:schemeClr val="tx1"/>
                          </a:solidFill>
                          <a:latin typeface="HGSｺﾞｼｯｸM" panose="020B0600000000000000" pitchFamily="50" charset="-128"/>
                          <a:ea typeface="HGSｺﾞｼｯｸM" panose="020B0600000000000000" pitchFamily="50" charset="-128"/>
                        </a:rPr>
                        <a:t>％を上限とすることとする。</a:t>
                      </a:r>
                    </a:p>
                  </a:txBody>
                  <a:tcPr marT="36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4260549933"/>
                  </a:ext>
                </a:extLst>
              </a:tr>
            </a:tbl>
          </a:graphicData>
        </a:graphic>
      </p:graphicFrame>
      <p:sp>
        <p:nvSpPr>
          <p:cNvPr id="20" name="テキスト ボックス 19">
            <a:extLst>
              <a:ext uri="{FF2B5EF4-FFF2-40B4-BE49-F238E27FC236}">
                <a16:creationId xmlns:a16="http://schemas.microsoft.com/office/drawing/2014/main" id="{653CAEED-CD66-4CE4-B286-8ECF9D593813}"/>
              </a:ext>
            </a:extLst>
          </p:cNvPr>
          <p:cNvSpPr txBox="1"/>
          <p:nvPr/>
        </p:nvSpPr>
        <p:spPr>
          <a:xfrm>
            <a:off x="8209066" y="394154"/>
            <a:ext cx="900000" cy="450000"/>
          </a:xfrm>
          <a:prstGeom prst="rect">
            <a:avLst/>
          </a:prstGeom>
          <a:noFill/>
        </p:spPr>
        <p:txBody>
          <a:bodyPr wrap="square" rtlCol="0" anchor="ctr">
            <a:spAutoFit/>
          </a:bodyPr>
          <a:lstStyle/>
          <a:p>
            <a:r>
              <a:rPr kumimoji="1" lang="ja-JP" altLang="en-US" sz="900" dirty="0">
                <a:latin typeface="HGPｺﾞｼｯｸE" panose="020B0900000000000000" pitchFamily="50" charset="-128"/>
                <a:ea typeface="HGPｺﾞｼｯｸE" panose="020B0900000000000000" pitchFamily="50" charset="-128"/>
              </a:rPr>
              <a:t>検討済み</a:t>
            </a:r>
            <a:r>
              <a:rPr kumimoji="1" lang="en-US" altLang="ja-JP" sz="900" dirty="0">
                <a:latin typeface="HGPｺﾞｼｯｸE" panose="020B0900000000000000" pitchFamily="50" charset="-128"/>
                <a:ea typeface="HGPｺﾞｼｯｸE" panose="020B0900000000000000" pitchFamily="50" charset="-128"/>
              </a:rPr>
              <a:t>…</a:t>
            </a:r>
            <a:r>
              <a:rPr kumimoji="1" lang="ja-JP" altLang="en-US" sz="900" dirty="0">
                <a:latin typeface="HGPｺﾞｼｯｸE" panose="020B0900000000000000" pitchFamily="50" charset="-128"/>
                <a:ea typeface="HGPｺﾞｼｯｸE" panose="020B0900000000000000" pitchFamily="50" charset="-128"/>
              </a:rPr>
              <a:t>■</a:t>
            </a:r>
            <a:endParaRPr kumimoji="1" lang="en-US" altLang="ja-JP" sz="900" dirty="0">
              <a:latin typeface="HGPｺﾞｼｯｸE" panose="020B0900000000000000" pitchFamily="50" charset="-128"/>
              <a:ea typeface="HGPｺﾞｼｯｸE" panose="020B0900000000000000" pitchFamily="50" charset="-128"/>
            </a:endParaRPr>
          </a:p>
          <a:p>
            <a:r>
              <a:rPr kumimoji="1" lang="ja-JP" altLang="en-US" sz="900" dirty="0">
                <a:latin typeface="HGPｺﾞｼｯｸE" panose="020B0900000000000000" pitchFamily="50" charset="-128"/>
                <a:ea typeface="HGPｺﾞｼｯｸE" panose="020B0900000000000000" pitchFamily="50" charset="-128"/>
              </a:rPr>
              <a:t>検討中</a:t>
            </a:r>
            <a:r>
              <a:rPr kumimoji="1" lang="en-US" altLang="ja-JP" sz="900" dirty="0">
                <a:latin typeface="HGPｺﾞｼｯｸE" panose="020B0900000000000000" pitchFamily="50" charset="-128"/>
                <a:ea typeface="HGPｺﾞｼｯｸE" panose="020B0900000000000000" pitchFamily="50" charset="-128"/>
              </a:rPr>
              <a:t>…</a:t>
            </a:r>
            <a:r>
              <a:rPr kumimoji="1" lang="ja-JP" altLang="en-US" sz="900" dirty="0">
                <a:latin typeface="HGPｺﾞｼｯｸE" panose="020B0900000000000000" pitchFamily="50" charset="-128"/>
                <a:ea typeface="HGPｺﾞｼｯｸE" panose="020B0900000000000000" pitchFamily="50" charset="-128"/>
              </a:rPr>
              <a:t>○</a:t>
            </a:r>
          </a:p>
        </p:txBody>
      </p:sp>
      <p:sp>
        <p:nvSpPr>
          <p:cNvPr id="2" name="スライド番号プレースホルダー 1">
            <a:extLst>
              <a:ext uri="{FF2B5EF4-FFF2-40B4-BE49-F238E27FC236}">
                <a16:creationId xmlns:a16="http://schemas.microsoft.com/office/drawing/2014/main" id="{91BCE87E-6E51-4A4F-ADC4-8595FE3E349A}"/>
              </a:ext>
            </a:extLst>
          </p:cNvPr>
          <p:cNvSpPr>
            <a:spLocks noGrp="1"/>
          </p:cNvSpPr>
          <p:nvPr>
            <p:ph type="sldNum" sz="quarter" idx="12"/>
          </p:nvPr>
        </p:nvSpPr>
        <p:spPr/>
        <p:txBody>
          <a:bodyPr/>
          <a:lstStyle/>
          <a:p>
            <a:fld id="{E4D4D2C3-0BAC-45EE-BEAA-AC94A6365396}" type="slidenum">
              <a:rPr kumimoji="1" lang="ja-JP" altLang="en-US" smtClean="0"/>
              <a:t>2</a:t>
            </a:fld>
            <a:endParaRPr kumimoji="1" lang="ja-JP" altLang="en-US" dirty="0"/>
          </a:p>
        </p:txBody>
      </p:sp>
    </p:spTree>
    <p:extLst>
      <p:ext uri="{BB962C8B-B14F-4D97-AF65-F5344CB8AC3E}">
        <p14:creationId xmlns:p14="http://schemas.microsoft.com/office/powerpoint/2010/main" val="8049381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表 10"/>
          <p:cNvGraphicFramePr>
            <a:graphicFrameLocks noGrp="1"/>
          </p:cNvGraphicFramePr>
          <p:nvPr>
            <p:extLst>
              <p:ext uri="{D42A27DB-BD31-4B8C-83A1-F6EECF244321}">
                <p14:modId xmlns:p14="http://schemas.microsoft.com/office/powerpoint/2010/main" val="3952093017"/>
              </p:ext>
            </p:extLst>
          </p:nvPr>
        </p:nvGraphicFramePr>
        <p:xfrm>
          <a:off x="52760" y="409972"/>
          <a:ext cx="9000000" cy="4313340"/>
        </p:xfrm>
        <a:graphic>
          <a:graphicData uri="http://schemas.openxmlformats.org/drawingml/2006/table">
            <a:tbl>
              <a:tblPr firstRow="1" bandRow="1">
                <a:tableStyleId>{5940675A-B579-460E-94D1-54222C63F5DA}</a:tableStyleId>
              </a:tblPr>
              <a:tblGrid>
                <a:gridCol w="720000">
                  <a:extLst>
                    <a:ext uri="{9D8B030D-6E8A-4147-A177-3AD203B41FA5}">
                      <a16:colId xmlns:a16="http://schemas.microsoft.com/office/drawing/2014/main" val="20000"/>
                    </a:ext>
                  </a:extLst>
                </a:gridCol>
                <a:gridCol w="2880000">
                  <a:extLst>
                    <a:ext uri="{9D8B030D-6E8A-4147-A177-3AD203B41FA5}">
                      <a16:colId xmlns:a16="http://schemas.microsoft.com/office/drawing/2014/main" val="4110931989"/>
                    </a:ext>
                  </a:extLst>
                </a:gridCol>
                <a:gridCol w="2520000">
                  <a:extLst>
                    <a:ext uri="{9D8B030D-6E8A-4147-A177-3AD203B41FA5}">
                      <a16:colId xmlns:a16="http://schemas.microsoft.com/office/drawing/2014/main" val="877537854"/>
                    </a:ext>
                  </a:extLst>
                </a:gridCol>
                <a:gridCol w="2880000">
                  <a:extLst>
                    <a:ext uri="{9D8B030D-6E8A-4147-A177-3AD203B41FA5}">
                      <a16:colId xmlns:a16="http://schemas.microsoft.com/office/drawing/2014/main" val="3043964973"/>
                    </a:ext>
                  </a:extLst>
                </a:gridCol>
              </a:tblGrid>
              <a:tr h="450000">
                <a:tc>
                  <a:txBody>
                    <a:bodyPr/>
                    <a:lstStyle/>
                    <a:p>
                      <a:pPr algn="ctr"/>
                      <a:r>
                        <a:rPr kumimoji="1" lang="ja-JP" altLang="en-US" sz="1000" dirty="0">
                          <a:solidFill>
                            <a:sysClr val="windowText" lastClr="000000"/>
                          </a:solidFill>
                          <a:latin typeface="HGPｺﾞｼｯｸE" panose="020B0900000000000000" pitchFamily="50" charset="-128"/>
                          <a:ea typeface="HGPｺﾞｼｯｸE" panose="020B0900000000000000" pitchFamily="50" charset="-128"/>
                        </a:rPr>
                        <a:t>項目</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r>
                        <a:rPr kumimoji="1" lang="ja-JP" altLang="en-US" sz="1000" dirty="0">
                          <a:solidFill>
                            <a:sysClr val="windowText" lastClr="000000"/>
                          </a:solidFill>
                          <a:latin typeface="HGPｺﾞｼｯｸE" panose="020B0900000000000000" pitchFamily="50" charset="-128"/>
                          <a:ea typeface="HGPｺﾞｼｯｸE" panose="020B0900000000000000" pitchFamily="50" charset="-128"/>
                        </a:rPr>
                        <a:t>これまでの検討結果</a:t>
                      </a:r>
                    </a:p>
                  </a:txBody>
                  <a:tcPr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ysClr val="windowText" lastClr="000000"/>
                          </a:solidFill>
                          <a:latin typeface="HGPｺﾞｼｯｸE" panose="020B0900000000000000" pitchFamily="50" charset="-128"/>
                          <a:ea typeface="HGPｺﾞｼｯｸE" panose="020B0900000000000000" pitchFamily="50" charset="-128"/>
                        </a:rPr>
                        <a:t>令和５年度に検討すべき主な事項</a:t>
                      </a:r>
                      <a:endParaRPr kumimoji="1" lang="en-US" altLang="ja-JP" sz="1000" dirty="0">
                        <a:solidFill>
                          <a:sysClr val="windowText" lastClr="000000"/>
                        </a:solidFill>
                        <a:latin typeface="HGPｺﾞｼｯｸE" panose="020B0900000000000000" pitchFamily="50" charset="-128"/>
                        <a:ea typeface="HGPｺﾞｼｯｸE" panose="020B09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ysClr val="windowText" lastClr="000000"/>
                          </a:solidFill>
                          <a:latin typeface="HGPｺﾞｼｯｸE" panose="020B0900000000000000" pitchFamily="50" charset="-128"/>
                          <a:ea typeface="HGPｺﾞｼｯｸE" panose="020B0900000000000000" pitchFamily="50" charset="-128"/>
                        </a:rPr>
                        <a:t>（</a:t>
                      </a:r>
                      <a:r>
                        <a:rPr kumimoji="1" lang="en-US" altLang="ja-JP" sz="1000" dirty="0">
                          <a:solidFill>
                            <a:sysClr val="windowText" lastClr="000000"/>
                          </a:solidFill>
                          <a:latin typeface="HGPｺﾞｼｯｸE" panose="020B0900000000000000" pitchFamily="50" charset="-128"/>
                          <a:ea typeface="HGPｺﾞｼｯｸE" panose="020B0900000000000000" pitchFamily="50" charset="-128"/>
                        </a:rPr>
                        <a:t>4/28</a:t>
                      </a:r>
                      <a:r>
                        <a:rPr kumimoji="1" lang="ja-JP" altLang="en-US" sz="1000" dirty="0">
                          <a:solidFill>
                            <a:sysClr val="windowText" lastClr="000000"/>
                          </a:solidFill>
                          <a:latin typeface="HGPｺﾞｼｯｸE" panose="020B0900000000000000" pitchFamily="50" charset="-128"/>
                          <a:ea typeface="HGPｺﾞｼｯｸE" panose="020B0900000000000000" pitchFamily="50" charset="-128"/>
                        </a:rPr>
                        <a:t>広域化調整会議にて決定）</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ysClr val="windowText" lastClr="000000"/>
                          </a:solidFill>
                          <a:latin typeface="HGPｺﾞｼｯｸE" panose="020B0900000000000000" pitchFamily="50" charset="-128"/>
                          <a:ea typeface="HGPｺﾞｼｯｸE" panose="020B0900000000000000" pitchFamily="50" charset="-128"/>
                        </a:rPr>
                        <a:t>これまでの検討状況</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extLst>
                  <a:ext uri="{0D108BD9-81ED-4DB2-BD59-A6C34878D82A}">
                    <a16:rowId xmlns:a16="http://schemas.microsoft.com/office/drawing/2014/main" val="10000"/>
                  </a:ext>
                </a:extLst>
              </a:tr>
              <a:tr h="1428854">
                <a:tc>
                  <a:txBody>
                    <a:bodyPr/>
                    <a:lstStyle/>
                    <a:p>
                      <a:r>
                        <a:rPr kumimoji="1" lang="ja-JP" altLang="en-US" sz="950" dirty="0">
                          <a:solidFill>
                            <a:sysClr val="windowText" lastClr="000000"/>
                          </a:solidFill>
                          <a:latin typeface="HGPｺﾞｼｯｸE" panose="020B0900000000000000" pitchFamily="50" charset="-128"/>
                          <a:ea typeface="HGPｺﾞｼｯｸE" panose="020B0900000000000000" pitchFamily="50" charset="-128"/>
                        </a:rPr>
                        <a:t>財政安定化基金</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marL="85725" marR="0" lvl="0" indent="-85725"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lang="en-US" altLang="ja-JP" sz="950" dirty="0">
                          <a:solidFill>
                            <a:schemeClr val="tx1"/>
                          </a:solidFill>
                          <a:latin typeface="HGPｺﾞｼｯｸM" panose="020B0600000000000000" pitchFamily="50" charset="-128"/>
                          <a:ea typeface="HGPｺﾞｼｯｸM" panose="020B0600000000000000" pitchFamily="50" charset="-128"/>
                        </a:rPr>
                        <a:t>【</a:t>
                      </a:r>
                      <a:r>
                        <a:rPr lang="ja-JP" altLang="en-US" sz="950" dirty="0">
                          <a:solidFill>
                            <a:schemeClr val="tx1"/>
                          </a:solidFill>
                          <a:latin typeface="HGPｺﾞｼｯｸM" panose="020B0600000000000000" pitchFamily="50" charset="-128"/>
                          <a:ea typeface="HGPｺﾞｼｯｸM" panose="020B0600000000000000" pitchFamily="50" charset="-128"/>
                        </a:rPr>
                        <a:t>前期高齢者交付金精算額の平準化</a:t>
                      </a:r>
                      <a:r>
                        <a:rPr lang="en-US" altLang="ja-JP" sz="950" dirty="0">
                          <a:solidFill>
                            <a:schemeClr val="tx1"/>
                          </a:solidFill>
                          <a:latin typeface="HGPｺﾞｼｯｸM" panose="020B0600000000000000" pitchFamily="50" charset="-128"/>
                          <a:ea typeface="HGPｺﾞｼｯｸM" panose="020B0600000000000000" pitchFamily="50" charset="-128"/>
                        </a:rPr>
                        <a:t>】</a:t>
                      </a:r>
                    </a:p>
                    <a:p>
                      <a:pPr marL="85725" marR="0" lvl="0" indent="-85725"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lang="ja-JP" altLang="en-US" sz="950" dirty="0">
                          <a:solidFill>
                            <a:schemeClr val="tx1"/>
                          </a:solidFill>
                          <a:latin typeface="HGPｺﾞｼｯｸM" panose="020B0600000000000000" pitchFamily="50" charset="-128"/>
                          <a:ea typeface="HGPｺﾞｼｯｸM" panose="020B0600000000000000" pitchFamily="50" charset="-128"/>
                        </a:rPr>
                        <a:t>　（</a:t>
                      </a:r>
                      <a:r>
                        <a:rPr lang="en-US" altLang="ja-JP" sz="950" dirty="0">
                          <a:solidFill>
                            <a:schemeClr val="tx1"/>
                          </a:solidFill>
                          <a:latin typeface="HGPｺﾞｼｯｸM" panose="020B0600000000000000" pitchFamily="50" charset="-128"/>
                          <a:ea typeface="HGPｺﾞｼｯｸM" panose="020B0600000000000000" pitchFamily="50" charset="-128"/>
                        </a:rPr>
                        <a:t>A</a:t>
                      </a:r>
                      <a:r>
                        <a:rPr lang="ja-JP" altLang="en-US" sz="950" dirty="0">
                          <a:solidFill>
                            <a:schemeClr val="tx1"/>
                          </a:solidFill>
                          <a:latin typeface="HGPｺﾞｼｯｸM" panose="020B0600000000000000" pitchFamily="50" charset="-128"/>
                          <a:ea typeface="HGPｺﾞｼｯｸM" panose="020B0600000000000000" pitchFamily="50" charset="-128"/>
                        </a:rPr>
                        <a:t>）・・・「当該年度の前期高齢者交付金に加減算される２年前の１人あたり精算額」</a:t>
                      </a:r>
                      <a:endParaRPr lang="en-US" altLang="ja-JP" sz="950" dirty="0">
                        <a:solidFill>
                          <a:schemeClr val="tx1"/>
                        </a:solidFill>
                        <a:latin typeface="HGPｺﾞｼｯｸM" panose="020B0600000000000000" pitchFamily="50" charset="-128"/>
                        <a:ea typeface="HGPｺﾞｼｯｸM" panose="020B0600000000000000" pitchFamily="50" charset="-128"/>
                      </a:endParaRPr>
                    </a:p>
                    <a:p>
                      <a:pPr marL="85725" marR="0" lvl="0" indent="-85725"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lang="ja-JP" altLang="en-US" sz="950" dirty="0">
                          <a:solidFill>
                            <a:schemeClr val="tx1"/>
                          </a:solidFill>
                          <a:latin typeface="HGPｺﾞｼｯｸM" panose="020B0600000000000000" pitchFamily="50" charset="-128"/>
                          <a:ea typeface="HGPｺﾞｼｯｸM" panose="020B0600000000000000" pitchFamily="50" charset="-128"/>
                        </a:rPr>
                        <a:t>　（</a:t>
                      </a:r>
                      <a:r>
                        <a:rPr lang="en-US" altLang="ja-JP" sz="950" dirty="0">
                          <a:solidFill>
                            <a:schemeClr val="tx1"/>
                          </a:solidFill>
                          <a:latin typeface="HGPｺﾞｼｯｸM" panose="020B0600000000000000" pitchFamily="50" charset="-128"/>
                          <a:ea typeface="HGPｺﾞｼｯｸM" panose="020B0600000000000000" pitchFamily="50" charset="-128"/>
                        </a:rPr>
                        <a:t>B</a:t>
                      </a:r>
                      <a:r>
                        <a:rPr lang="ja-JP" altLang="en-US" sz="950" dirty="0">
                          <a:solidFill>
                            <a:schemeClr val="tx1"/>
                          </a:solidFill>
                          <a:latin typeface="HGPｺﾞｼｯｸM" panose="020B0600000000000000" pitchFamily="50" charset="-128"/>
                          <a:ea typeface="HGPｺﾞｼｯｸM" panose="020B0600000000000000" pitchFamily="50" charset="-128"/>
                        </a:rPr>
                        <a:t>）・・・「直近３カ年平均の１人あたり精算額」</a:t>
                      </a:r>
                      <a:endParaRPr lang="en-US" altLang="ja-JP" sz="950" dirty="0">
                        <a:solidFill>
                          <a:schemeClr val="tx1"/>
                        </a:solidFill>
                        <a:latin typeface="HGPｺﾞｼｯｸM" panose="020B0600000000000000" pitchFamily="50" charset="-128"/>
                        <a:ea typeface="HGPｺﾞｼｯｸM" panose="020B0600000000000000" pitchFamily="50" charset="-128"/>
                      </a:endParaRPr>
                    </a:p>
                    <a:p>
                      <a:pPr marL="85725" marR="0" lvl="0" indent="-85725"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endParaRPr lang="ja-JP" altLang="en-US" sz="950" dirty="0">
                        <a:solidFill>
                          <a:schemeClr val="tx1"/>
                        </a:solidFill>
                        <a:latin typeface="HGPｺﾞｼｯｸM" panose="020B0600000000000000" pitchFamily="50" charset="-128"/>
                        <a:ea typeface="HGPｺﾞｼｯｸM" panose="020B0600000000000000" pitchFamily="50" charset="-128"/>
                      </a:endParaRPr>
                    </a:p>
                    <a:p>
                      <a:pPr marL="85725" marR="0" lvl="0" indent="-85725"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lang="ja-JP" altLang="en-US" sz="950" dirty="0">
                          <a:solidFill>
                            <a:schemeClr val="tx1"/>
                          </a:solidFill>
                          <a:latin typeface="HGPｺﾞｼｯｸM" panose="020B0600000000000000" pitchFamily="50" charset="-128"/>
                          <a:ea typeface="HGPｺﾞｼｯｸM" panose="020B0600000000000000" pitchFamily="50" charset="-128"/>
                        </a:rPr>
                        <a:t>●　保険料の平準化等を図る観点から、　（</a:t>
                      </a:r>
                      <a:r>
                        <a:rPr lang="en-US" altLang="ja-JP" sz="950" dirty="0">
                          <a:solidFill>
                            <a:schemeClr val="tx1"/>
                          </a:solidFill>
                          <a:latin typeface="HGPｺﾞｼｯｸM" panose="020B0600000000000000" pitchFamily="50" charset="-128"/>
                          <a:ea typeface="HGPｺﾞｼｯｸM" panose="020B0600000000000000" pitchFamily="50" charset="-128"/>
                        </a:rPr>
                        <a:t>A</a:t>
                      </a:r>
                      <a:r>
                        <a:rPr lang="ja-JP" altLang="en-US" sz="950" dirty="0">
                          <a:solidFill>
                            <a:schemeClr val="tx1"/>
                          </a:solidFill>
                          <a:latin typeface="HGPｺﾞｼｯｸM" panose="020B0600000000000000" pitchFamily="50" charset="-128"/>
                          <a:ea typeface="HGPｺﾞｼｯｸM" panose="020B0600000000000000" pitchFamily="50" charset="-128"/>
                        </a:rPr>
                        <a:t>）と（</a:t>
                      </a:r>
                      <a:r>
                        <a:rPr lang="en-US" altLang="ja-JP" sz="950" dirty="0">
                          <a:solidFill>
                            <a:schemeClr val="tx1"/>
                          </a:solidFill>
                          <a:latin typeface="HGPｺﾞｼｯｸM" panose="020B0600000000000000" pitchFamily="50" charset="-128"/>
                          <a:ea typeface="HGPｺﾞｼｯｸM" panose="020B0600000000000000" pitchFamily="50" charset="-128"/>
                        </a:rPr>
                        <a:t>B</a:t>
                      </a:r>
                      <a:r>
                        <a:rPr lang="ja-JP" altLang="en-US" sz="950" dirty="0">
                          <a:solidFill>
                            <a:schemeClr val="tx1"/>
                          </a:solidFill>
                          <a:latin typeface="HGPｺﾞｼｯｸM" panose="020B0600000000000000" pitchFamily="50" charset="-128"/>
                          <a:ea typeface="HGPｺﾞｼｯｸM" panose="020B0600000000000000" pitchFamily="50" charset="-128"/>
                        </a:rPr>
                        <a:t>）を比較し、（</a:t>
                      </a:r>
                      <a:r>
                        <a:rPr lang="en-US" altLang="ja-JP" sz="950" dirty="0">
                          <a:solidFill>
                            <a:schemeClr val="tx1"/>
                          </a:solidFill>
                          <a:latin typeface="HGPｺﾞｼｯｸM" panose="020B0600000000000000" pitchFamily="50" charset="-128"/>
                          <a:ea typeface="HGPｺﾞｼｯｸM" panose="020B0600000000000000" pitchFamily="50" charset="-128"/>
                        </a:rPr>
                        <a:t>A</a:t>
                      </a:r>
                      <a:r>
                        <a:rPr lang="ja-JP" altLang="en-US" sz="950" dirty="0">
                          <a:solidFill>
                            <a:schemeClr val="tx1"/>
                          </a:solidFill>
                          <a:latin typeface="HGPｺﾞｼｯｸM" panose="020B0600000000000000" pitchFamily="50" charset="-128"/>
                          <a:ea typeface="HGPｺﾞｼｯｸM" panose="020B0600000000000000" pitchFamily="50" charset="-128"/>
                        </a:rPr>
                        <a:t>）が（</a:t>
                      </a:r>
                      <a:r>
                        <a:rPr lang="en-US" altLang="ja-JP" sz="950" dirty="0">
                          <a:solidFill>
                            <a:schemeClr val="tx1"/>
                          </a:solidFill>
                          <a:latin typeface="HGPｺﾞｼｯｸM" panose="020B0600000000000000" pitchFamily="50" charset="-128"/>
                          <a:ea typeface="HGPｺﾞｼｯｸM" panose="020B0600000000000000" pitchFamily="50" charset="-128"/>
                        </a:rPr>
                        <a:t>B</a:t>
                      </a:r>
                      <a:r>
                        <a:rPr lang="ja-JP" altLang="en-US" sz="950" dirty="0">
                          <a:solidFill>
                            <a:schemeClr val="tx1"/>
                          </a:solidFill>
                          <a:latin typeface="HGPｺﾞｼｯｸM" panose="020B0600000000000000" pitchFamily="50" charset="-128"/>
                          <a:ea typeface="HGPｺﾞｼｯｸM" panose="020B0600000000000000" pitchFamily="50" charset="-128"/>
                        </a:rPr>
                        <a:t>）よりも低い場合は、その差額に２年前の被保険者数を乗じた額を後年度に生じる精算に備えて留保する。</a:t>
                      </a:r>
                    </a:p>
                    <a:p>
                      <a:pPr marL="85725" marR="0" lvl="0" indent="-85725"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lang="ja-JP" altLang="en-US" sz="950" dirty="0">
                          <a:solidFill>
                            <a:schemeClr val="tx1"/>
                          </a:solidFill>
                          <a:latin typeface="HGPｺﾞｼｯｸM" panose="020B0600000000000000" pitchFamily="50" charset="-128"/>
                          <a:ea typeface="HGPｺﾞｼｯｸM" panose="020B0600000000000000" pitchFamily="50" charset="-128"/>
                        </a:rPr>
                        <a:t>　　 （</a:t>
                      </a:r>
                      <a:r>
                        <a:rPr lang="en-US" altLang="ja-JP" sz="950" dirty="0">
                          <a:solidFill>
                            <a:schemeClr val="tx1"/>
                          </a:solidFill>
                          <a:latin typeface="HGPｺﾞｼｯｸM" panose="020B0600000000000000" pitchFamily="50" charset="-128"/>
                          <a:ea typeface="HGPｺﾞｼｯｸM" panose="020B0600000000000000" pitchFamily="50" charset="-128"/>
                        </a:rPr>
                        <a:t>A</a:t>
                      </a:r>
                      <a:r>
                        <a:rPr lang="ja-JP" altLang="en-US" sz="950" dirty="0">
                          <a:solidFill>
                            <a:schemeClr val="tx1"/>
                          </a:solidFill>
                          <a:latin typeface="HGPｺﾞｼｯｸM" panose="020B0600000000000000" pitchFamily="50" charset="-128"/>
                          <a:ea typeface="HGPｺﾞｼｯｸM" panose="020B0600000000000000" pitchFamily="50" charset="-128"/>
                        </a:rPr>
                        <a:t>）が（</a:t>
                      </a:r>
                      <a:r>
                        <a:rPr lang="en-US" altLang="ja-JP" sz="950" dirty="0">
                          <a:solidFill>
                            <a:schemeClr val="tx1"/>
                          </a:solidFill>
                          <a:latin typeface="HGPｺﾞｼｯｸM" panose="020B0600000000000000" pitchFamily="50" charset="-128"/>
                          <a:ea typeface="HGPｺﾞｼｯｸM" panose="020B0600000000000000" pitchFamily="50" charset="-128"/>
                        </a:rPr>
                        <a:t>B</a:t>
                      </a:r>
                      <a:r>
                        <a:rPr lang="ja-JP" altLang="en-US" sz="950" dirty="0">
                          <a:solidFill>
                            <a:schemeClr val="tx1"/>
                          </a:solidFill>
                          <a:latin typeface="HGPｺﾞｼｯｸM" panose="020B0600000000000000" pitchFamily="50" charset="-128"/>
                          <a:ea typeface="HGPｺﾞｼｯｸM" panose="020B0600000000000000" pitchFamily="50" charset="-128"/>
                        </a:rPr>
                        <a:t>）よりも高くなる場合は、上記留保財源の範囲内において、当該財源を活用し、３ヵ年平均となる水準まで（</a:t>
                      </a:r>
                      <a:r>
                        <a:rPr lang="en-US" altLang="ja-JP" sz="950" dirty="0">
                          <a:solidFill>
                            <a:schemeClr val="tx1"/>
                          </a:solidFill>
                          <a:latin typeface="HGPｺﾞｼｯｸM" panose="020B0600000000000000" pitchFamily="50" charset="-128"/>
                          <a:ea typeface="HGPｺﾞｼｯｸM" panose="020B0600000000000000" pitchFamily="50" charset="-128"/>
                        </a:rPr>
                        <a:t>A</a:t>
                      </a:r>
                      <a:r>
                        <a:rPr lang="ja-JP" altLang="en-US" sz="950" dirty="0">
                          <a:solidFill>
                            <a:schemeClr val="tx1"/>
                          </a:solidFill>
                          <a:latin typeface="HGPｺﾞｼｯｸM" panose="020B0600000000000000" pitchFamily="50" charset="-128"/>
                          <a:ea typeface="HGPｺﾞｼｯｸM" panose="020B0600000000000000" pitchFamily="50" charset="-128"/>
                        </a:rPr>
                        <a:t>）を抑制することにより、前期高齢者交付金の精算に伴う年度間の影響を緩和し、精算額の平準化を図る。</a:t>
                      </a:r>
                      <a:r>
                        <a:rPr kumimoji="1" lang="ja-JP" altLang="en-US" sz="950" dirty="0">
                          <a:solidFill>
                            <a:schemeClr val="tx1"/>
                          </a:solidFill>
                          <a:latin typeface="HGPｺﾞｼｯｸM" panose="020B0600000000000000" pitchFamily="50" charset="-128"/>
                          <a:ea typeface="HGPｺﾞｼｯｸM" panose="020B0600000000000000" pitchFamily="50" charset="-128"/>
                        </a:rPr>
                        <a:t>　</a:t>
                      </a:r>
                      <a:endParaRPr kumimoji="1" lang="en-US" altLang="ja-JP" sz="950" dirty="0">
                        <a:solidFill>
                          <a:schemeClr val="tx1"/>
                        </a:solidFill>
                        <a:latin typeface="HGPｺﾞｼｯｸM" panose="020B0600000000000000" pitchFamily="50" charset="-128"/>
                        <a:ea typeface="HGPｺﾞｼｯｸM" panose="020B0600000000000000" pitchFamily="50" charset="-128"/>
                      </a:endParaRPr>
                    </a:p>
                    <a:p>
                      <a:pPr marL="85725" marR="0" lvl="0" indent="-85725"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kumimoji="1" lang="ja-JP" altLang="en-US" sz="950" dirty="0">
                          <a:solidFill>
                            <a:schemeClr val="tx1"/>
                          </a:solidFill>
                          <a:latin typeface="HGPｺﾞｼｯｸM" panose="020B0600000000000000" pitchFamily="50" charset="-128"/>
                          <a:ea typeface="HGPｺﾞｼｯｸM" panose="020B0600000000000000" pitchFamily="50" charset="-128"/>
                        </a:rPr>
                        <a:t>　　</a:t>
                      </a:r>
                      <a:endParaRPr kumimoji="1" lang="en-US" altLang="ja-JP" sz="950" dirty="0">
                        <a:solidFill>
                          <a:schemeClr val="tx1"/>
                        </a:solidFill>
                        <a:latin typeface="HGPｺﾞｼｯｸM" panose="020B0600000000000000" pitchFamily="50" charset="-128"/>
                        <a:ea typeface="HGPｺﾞｼｯｸM" panose="020B0600000000000000" pitchFamily="50" charset="-128"/>
                      </a:endParaRPr>
                    </a:p>
                    <a:p>
                      <a:pPr marL="85725" marR="0" lvl="0" indent="-85725"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endParaRPr kumimoji="1" lang="en-US" altLang="ja-JP" sz="950" dirty="0">
                        <a:solidFill>
                          <a:schemeClr val="tx1"/>
                        </a:solidFill>
                        <a:latin typeface="HGPｺﾞｼｯｸM" panose="020B0600000000000000" pitchFamily="50" charset="-128"/>
                        <a:ea typeface="HGPｺﾞｼｯｸM" panose="020B0600000000000000" pitchFamily="50" charset="-128"/>
                      </a:endParaRPr>
                    </a:p>
                    <a:p>
                      <a:pPr marL="85725" marR="0" lvl="0" indent="-85725"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endParaRPr kumimoji="1" lang="en-US" altLang="ja-JP" sz="950" dirty="0">
                        <a:solidFill>
                          <a:schemeClr val="tx1"/>
                        </a:solidFill>
                        <a:latin typeface="HGPｺﾞｼｯｸM" panose="020B0600000000000000" pitchFamily="50" charset="-128"/>
                        <a:ea typeface="HGPｺﾞｼｯｸM" panose="020B0600000000000000" pitchFamily="50" charset="-128"/>
                      </a:endParaRPr>
                    </a:p>
                    <a:p>
                      <a:pPr marL="85725" marR="0" lvl="0" indent="-85725"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endParaRPr kumimoji="1" lang="en-US" altLang="ja-JP" sz="950" dirty="0">
                        <a:solidFill>
                          <a:schemeClr val="tx1"/>
                        </a:solidFill>
                        <a:latin typeface="HGPｺﾞｼｯｸM" panose="020B0600000000000000" pitchFamily="50" charset="-128"/>
                        <a:ea typeface="HGPｺﾞｼｯｸM" panose="020B0600000000000000" pitchFamily="50" charset="-128"/>
                      </a:endParaRPr>
                    </a:p>
                    <a:p>
                      <a:pPr marL="85725" marR="0" lvl="0" indent="-85725"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kumimoji="1" lang="ja-JP" altLang="en-US" sz="950" dirty="0">
                          <a:solidFill>
                            <a:schemeClr val="tx1"/>
                          </a:solidFill>
                          <a:latin typeface="HGPｺﾞｼｯｸM" panose="020B0600000000000000" pitchFamily="50" charset="-128"/>
                          <a:ea typeface="HGPｺﾞｼｯｸM" panose="020B0600000000000000" pitchFamily="50" charset="-128"/>
                        </a:rPr>
                        <a:t>　</a:t>
                      </a:r>
                      <a:endParaRPr kumimoji="1" lang="en-US" altLang="ja-JP" sz="950" dirty="0">
                        <a:solidFill>
                          <a:schemeClr val="tx1"/>
                        </a:solidFill>
                        <a:latin typeface="HGPｺﾞｼｯｸM" panose="020B0600000000000000" pitchFamily="50" charset="-128"/>
                        <a:ea typeface="HGPｺﾞｼｯｸM" panose="020B0600000000000000" pitchFamily="50" charset="-128"/>
                      </a:endParaRPr>
                    </a:p>
                    <a:p>
                      <a:pPr marL="85725" marR="0" lvl="0" indent="-85725"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kumimoji="1" lang="ja-JP" altLang="en-US" sz="950" dirty="0">
                          <a:solidFill>
                            <a:schemeClr val="tx1"/>
                          </a:solidFill>
                          <a:latin typeface="HGPｺﾞｼｯｸM" panose="020B0600000000000000" pitchFamily="50" charset="-128"/>
                          <a:ea typeface="HGPｺﾞｼｯｸM" panose="020B0600000000000000" pitchFamily="50" charset="-128"/>
                        </a:rPr>
                        <a:t>　　 仮算定結果を受けて、緊急対応措置として、本算定では、保険料額抑制のため、以下のとおりすることとする。</a:t>
                      </a:r>
                      <a:endParaRPr kumimoji="1" lang="en-US" altLang="ja-JP" sz="950" dirty="0">
                        <a:solidFill>
                          <a:schemeClr val="tx1"/>
                        </a:solidFill>
                        <a:latin typeface="HGPｺﾞｼｯｸM" panose="020B0600000000000000" pitchFamily="50" charset="-128"/>
                        <a:ea typeface="HGPｺﾞｼｯｸM" panose="020B0600000000000000" pitchFamily="50" charset="-128"/>
                      </a:endParaRPr>
                    </a:p>
                    <a:p>
                      <a:pPr marL="85725" marR="0" lvl="0" indent="-85725"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endParaRPr kumimoji="1" lang="en-US" altLang="ja-JP" sz="950" dirty="0">
                        <a:solidFill>
                          <a:schemeClr val="tx1"/>
                        </a:solidFill>
                        <a:latin typeface="HGPｺﾞｼｯｸM" panose="020B0600000000000000" pitchFamily="50" charset="-128"/>
                        <a:ea typeface="HGPｺﾞｼｯｸM" panose="020B0600000000000000" pitchFamily="50" charset="-128"/>
                      </a:endParaRPr>
                    </a:p>
                    <a:p>
                      <a:pPr marL="85725" marR="0" lvl="0" indent="-85725"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endParaRPr kumimoji="1" lang="en-US" altLang="ja-JP" sz="950" dirty="0">
                        <a:solidFill>
                          <a:schemeClr val="tx1"/>
                        </a:solidFill>
                        <a:latin typeface="HGPｺﾞｼｯｸM" panose="020B0600000000000000" pitchFamily="50" charset="-128"/>
                        <a:ea typeface="HGPｺﾞｼｯｸM" panose="020B0600000000000000" pitchFamily="50" charset="-128"/>
                      </a:endParaRPr>
                    </a:p>
                    <a:p>
                      <a:pPr marL="85725" marR="0" lvl="0" indent="-85725"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endParaRPr kumimoji="1" lang="en-US" altLang="ja-JP" sz="950" dirty="0">
                        <a:solidFill>
                          <a:schemeClr val="tx1"/>
                        </a:solidFill>
                        <a:latin typeface="HGPｺﾞｼｯｸM" panose="020B0600000000000000" pitchFamily="50" charset="-128"/>
                        <a:ea typeface="HGPｺﾞｼｯｸM" panose="020B0600000000000000" pitchFamily="50" charset="-128"/>
                      </a:endParaRPr>
                    </a:p>
                    <a:p>
                      <a:pPr marL="85725" marR="0" lvl="0" indent="-85725"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endParaRPr kumimoji="1" lang="en-US" altLang="ja-JP" sz="950" dirty="0">
                        <a:solidFill>
                          <a:schemeClr val="tx1"/>
                        </a:solidFill>
                        <a:latin typeface="HGPｺﾞｼｯｸM" panose="020B0600000000000000" pitchFamily="50" charset="-128"/>
                        <a:ea typeface="HGPｺﾞｼｯｸM" panose="020B0600000000000000" pitchFamily="50" charset="-128"/>
                      </a:endParaRPr>
                    </a:p>
                    <a:p>
                      <a:pPr marL="85725" marR="0" lvl="0" indent="-85725"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endParaRPr kumimoji="1" lang="en-US" altLang="ja-JP" sz="950" dirty="0">
                        <a:solidFill>
                          <a:schemeClr val="tx1"/>
                        </a:solidFill>
                        <a:latin typeface="HGPｺﾞｼｯｸM" panose="020B0600000000000000" pitchFamily="50" charset="-128"/>
                        <a:ea typeface="HGPｺﾞｼｯｸM" panose="020B0600000000000000" pitchFamily="50" charset="-128"/>
                      </a:endParaRPr>
                    </a:p>
                  </a:txBody>
                  <a:tcPr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85725" marR="0" lvl="0" indent="-85725"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kumimoji="1" lang="ja-JP" altLang="en-US" sz="950" dirty="0">
                          <a:solidFill>
                            <a:sysClr val="windowText" lastClr="000000"/>
                          </a:solidFill>
                          <a:latin typeface="HGPｺﾞｼｯｸM" panose="020B0600000000000000" pitchFamily="50" charset="-128"/>
                          <a:ea typeface="HGPｺﾞｼｯｸM" panose="020B0600000000000000" pitchFamily="50" charset="-128"/>
                        </a:rPr>
                        <a:t>●　</a:t>
                      </a:r>
                      <a:r>
                        <a:rPr lang="ja-JP" altLang="en-US" sz="950" dirty="0">
                          <a:solidFill>
                            <a:schemeClr val="tx1"/>
                          </a:solidFill>
                          <a:latin typeface="HGPｺﾞｼｯｸM" panose="020B0600000000000000" pitchFamily="50" charset="-128"/>
                          <a:ea typeface="HGPｺﾞｼｯｸM" panose="020B0600000000000000" pitchFamily="50" charset="-128"/>
                        </a:rPr>
                        <a:t>保険料の平準化等を図る観点から、財政調整事業に係る基本的な考え方等について、基金への積立を含め、引き続き検討</a:t>
                      </a:r>
                      <a:endParaRPr kumimoji="1" lang="en-US" altLang="ja-JP" sz="950" dirty="0">
                        <a:solidFill>
                          <a:sysClr val="windowText" lastClr="000000"/>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85725" marR="0" lvl="0" indent="-85725"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lang="en-US" altLang="ja-JP" sz="950" dirty="0">
                          <a:solidFill>
                            <a:schemeClr val="tx1"/>
                          </a:solidFill>
                          <a:latin typeface="HGPｺﾞｼｯｸM" panose="020B0600000000000000" pitchFamily="50" charset="-128"/>
                          <a:ea typeface="HGPｺﾞｼｯｸM" panose="020B0600000000000000" pitchFamily="50" charset="-128"/>
                        </a:rPr>
                        <a:t>【</a:t>
                      </a:r>
                      <a:r>
                        <a:rPr lang="ja-JP" altLang="en-US" sz="950" dirty="0">
                          <a:solidFill>
                            <a:schemeClr val="tx1"/>
                          </a:solidFill>
                          <a:latin typeface="HGPｺﾞｼｯｸM" panose="020B0600000000000000" pitchFamily="50" charset="-128"/>
                          <a:ea typeface="HGPｺﾞｼｯｸM" panose="020B0600000000000000" pitchFamily="50" charset="-128"/>
                        </a:rPr>
                        <a:t>前期高齢者交付金精算額の平準化</a:t>
                      </a:r>
                      <a:r>
                        <a:rPr lang="en-US" altLang="ja-JP" sz="950" dirty="0">
                          <a:solidFill>
                            <a:schemeClr val="tx1"/>
                          </a:solidFill>
                          <a:latin typeface="HGPｺﾞｼｯｸM" panose="020B0600000000000000" pitchFamily="50" charset="-128"/>
                          <a:ea typeface="HGPｺﾞｼｯｸM" panose="020B0600000000000000" pitchFamily="50" charset="-128"/>
                        </a:rPr>
                        <a:t>】</a:t>
                      </a:r>
                    </a:p>
                    <a:p>
                      <a:pPr marL="85725" marR="0" lvl="0" indent="-85725"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lang="ja-JP" altLang="en-US" sz="950" dirty="0">
                          <a:solidFill>
                            <a:schemeClr val="tx1"/>
                          </a:solidFill>
                          <a:latin typeface="HGPｺﾞｼｯｸM" panose="020B0600000000000000" pitchFamily="50" charset="-128"/>
                          <a:ea typeface="HGPｺﾞｼｯｸM" panose="020B0600000000000000" pitchFamily="50" charset="-128"/>
                        </a:rPr>
                        <a:t>　（</a:t>
                      </a:r>
                      <a:r>
                        <a:rPr lang="en-US" altLang="ja-JP" sz="950" dirty="0">
                          <a:solidFill>
                            <a:schemeClr val="tx1"/>
                          </a:solidFill>
                          <a:latin typeface="HGPｺﾞｼｯｸM" panose="020B0600000000000000" pitchFamily="50" charset="-128"/>
                          <a:ea typeface="HGPｺﾞｼｯｸM" panose="020B0600000000000000" pitchFamily="50" charset="-128"/>
                        </a:rPr>
                        <a:t>A</a:t>
                      </a:r>
                      <a:r>
                        <a:rPr lang="ja-JP" altLang="en-US" sz="950" dirty="0">
                          <a:solidFill>
                            <a:schemeClr val="tx1"/>
                          </a:solidFill>
                          <a:latin typeface="HGPｺﾞｼｯｸM" panose="020B0600000000000000" pitchFamily="50" charset="-128"/>
                          <a:ea typeface="HGPｺﾞｼｯｸM" panose="020B0600000000000000" pitchFamily="50" charset="-128"/>
                        </a:rPr>
                        <a:t>）・・・「当該年度の前期高齢者交付金に加減算される２年前の１人あたり精算額」</a:t>
                      </a:r>
                      <a:endParaRPr lang="en-US" altLang="ja-JP" sz="950" dirty="0">
                        <a:solidFill>
                          <a:schemeClr val="tx1"/>
                        </a:solidFill>
                        <a:latin typeface="HGPｺﾞｼｯｸM" panose="020B0600000000000000" pitchFamily="50" charset="-128"/>
                        <a:ea typeface="HGPｺﾞｼｯｸM" panose="020B0600000000000000" pitchFamily="50" charset="-128"/>
                      </a:endParaRPr>
                    </a:p>
                    <a:p>
                      <a:pPr marL="85725" marR="0" lvl="0" indent="-85725"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lang="ja-JP" altLang="en-US" sz="950" dirty="0">
                          <a:solidFill>
                            <a:schemeClr val="tx1"/>
                          </a:solidFill>
                          <a:latin typeface="HGPｺﾞｼｯｸM" panose="020B0600000000000000" pitchFamily="50" charset="-128"/>
                          <a:ea typeface="HGPｺﾞｼｯｸM" panose="020B0600000000000000" pitchFamily="50" charset="-128"/>
                        </a:rPr>
                        <a:t>　（</a:t>
                      </a:r>
                      <a:r>
                        <a:rPr lang="en-US" altLang="ja-JP" sz="950" dirty="0">
                          <a:solidFill>
                            <a:schemeClr val="tx1"/>
                          </a:solidFill>
                          <a:latin typeface="HGPｺﾞｼｯｸM" panose="020B0600000000000000" pitchFamily="50" charset="-128"/>
                          <a:ea typeface="HGPｺﾞｼｯｸM" panose="020B0600000000000000" pitchFamily="50" charset="-128"/>
                        </a:rPr>
                        <a:t>B</a:t>
                      </a:r>
                      <a:r>
                        <a:rPr lang="ja-JP" altLang="en-US" sz="950" dirty="0">
                          <a:solidFill>
                            <a:schemeClr val="tx1"/>
                          </a:solidFill>
                          <a:latin typeface="HGPｺﾞｼｯｸM" panose="020B0600000000000000" pitchFamily="50" charset="-128"/>
                          <a:ea typeface="HGPｺﾞｼｯｸM" panose="020B0600000000000000" pitchFamily="50" charset="-128"/>
                        </a:rPr>
                        <a:t>）・・・「直近３カ年平均の１人あたり精算額」</a:t>
                      </a:r>
                      <a:endParaRPr lang="en-US" altLang="ja-JP" sz="950" dirty="0">
                        <a:solidFill>
                          <a:schemeClr val="tx1"/>
                        </a:solidFill>
                        <a:latin typeface="HGPｺﾞｼｯｸM" panose="020B0600000000000000" pitchFamily="50" charset="-128"/>
                        <a:ea typeface="HGPｺﾞｼｯｸM" panose="020B0600000000000000" pitchFamily="50" charset="-128"/>
                      </a:endParaRPr>
                    </a:p>
                    <a:p>
                      <a:pPr marL="85725" marR="0" lvl="0" indent="-85725"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endParaRPr lang="ja-JP" altLang="en-US" sz="950" dirty="0">
                        <a:solidFill>
                          <a:schemeClr val="tx1"/>
                        </a:solidFill>
                        <a:latin typeface="HGPｺﾞｼｯｸM" panose="020B0600000000000000" pitchFamily="50" charset="-128"/>
                        <a:ea typeface="HGPｺﾞｼｯｸM" panose="020B0600000000000000" pitchFamily="50" charset="-128"/>
                      </a:endParaRPr>
                    </a:p>
                    <a:p>
                      <a:pPr marL="85725" marR="0" lvl="0" indent="-85725"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lang="ja-JP" altLang="en-US" sz="950" dirty="0">
                          <a:solidFill>
                            <a:schemeClr val="tx1"/>
                          </a:solidFill>
                          <a:latin typeface="HGPｺﾞｼｯｸM" panose="020B0600000000000000" pitchFamily="50" charset="-128"/>
                          <a:ea typeface="HGPｺﾞｼｯｸM" panose="020B0600000000000000" pitchFamily="50" charset="-128"/>
                        </a:rPr>
                        <a:t>■　保険料の平準化等を図る観点から、　（</a:t>
                      </a:r>
                      <a:r>
                        <a:rPr lang="en-US" altLang="ja-JP" sz="950" dirty="0">
                          <a:solidFill>
                            <a:schemeClr val="tx1"/>
                          </a:solidFill>
                          <a:latin typeface="HGPｺﾞｼｯｸM" panose="020B0600000000000000" pitchFamily="50" charset="-128"/>
                          <a:ea typeface="HGPｺﾞｼｯｸM" panose="020B0600000000000000" pitchFamily="50" charset="-128"/>
                        </a:rPr>
                        <a:t>A</a:t>
                      </a:r>
                      <a:r>
                        <a:rPr lang="ja-JP" altLang="en-US" sz="950" dirty="0">
                          <a:solidFill>
                            <a:schemeClr val="tx1"/>
                          </a:solidFill>
                          <a:latin typeface="HGPｺﾞｼｯｸM" panose="020B0600000000000000" pitchFamily="50" charset="-128"/>
                          <a:ea typeface="HGPｺﾞｼｯｸM" panose="020B0600000000000000" pitchFamily="50" charset="-128"/>
                        </a:rPr>
                        <a:t>）と（</a:t>
                      </a:r>
                      <a:r>
                        <a:rPr lang="en-US" altLang="ja-JP" sz="950" dirty="0">
                          <a:solidFill>
                            <a:schemeClr val="tx1"/>
                          </a:solidFill>
                          <a:latin typeface="HGPｺﾞｼｯｸM" panose="020B0600000000000000" pitchFamily="50" charset="-128"/>
                          <a:ea typeface="HGPｺﾞｼｯｸM" panose="020B0600000000000000" pitchFamily="50" charset="-128"/>
                        </a:rPr>
                        <a:t>B</a:t>
                      </a:r>
                      <a:r>
                        <a:rPr lang="ja-JP" altLang="en-US" sz="950" dirty="0">
                          <a:solidFill>
                            <a:schemeClr val="tx1"/>
                          </a:solidFill>
                          <a:latin typeface="HGPｺﾞｼｯｸM" panose="020B0600000000000000" pitchFamily="50" charset="-128"/>
                          <a:ea typeface="HGPｺﾞｼｯｸM" panose="020B0600000000000000" pitchFamily="50" charset="-128"/>
                        </a:rPr>
                        <a:t>）を比較し、（</a:t>
                      </a:r>
                      <a:r>
                        <a:rPr lang="en-US" altLang="ja-JP" sz="950" dirty="0">
                          <a:solidFill>
                            <a:schemeClr val="tx1"/>
                          </a:solidFill>
                          <a:latin typeface="HGPｺﾞｼｯｸM" panose="020B0600000000000000" pitchFamily="50" charset="-128"/>
                          <a:ea typeface="HGPｺﾞｼｯｸM" panose="020B0600000000000000" pitchFamily="50" charset="-128"/>
                        </a:rPr>
                        <a:t>A</a:t>
                      </a:r>
                      <a:r>
                        <a:rPr lang="ja-JP" altLang="en-US" sz="950" dirty="0">
                          <a:solidFill>
                            <a:schemeClr val="tx1"/>
                          </a:solidFill>
                          <a:latin typeface="HGPｺﾞｼｯｸM" panose="020B0600000000000000" pitchFamily="50" charset="-128"/>
                          <a:ea typeface="HGPｺﾞｼｯｸM" panose="020B0600000000000000" pitchFamily="50" charset="-128"/>
                        </a:rPr>
                        <a:t>）が（</a:t>
                      </a:r>
                      <a:r>
                        <a:rPr lang="en-US" altLang="ja-JP" sz="950" dirty="0">
                          <a:solidFill>
                            <a:schemeClr val="tx1"/>
                          </a:solidFill>
                          <a:latin typeface="HGPｺﾞｼｯｸM" panose="020B0600000000000000" pitchFamily="50" charset="-128"/>
                          <a:ea typeface="HGPｺﾞｼｯｸM" panose="020B0600000000000000" pitchFamily="50" charset="-128"/>
                        </a:rPr>
                        <a:t>B</a:t>
                      </a:r>
                      <a:r>
                        <a:rPr lang="ja-JP" altLang="en-US" sz="950" dirty="0">
                          <a:solidFill>
                            <a:schemeClr val="tx1"/>
                          </a:solidFill>
                          <a:latin typeface="HGPｺﾞｼｯｸM" panose="020B0600000000000000" pitchFamily="50" charset="-128"/>
                          <a:ea typeface="HGPｺﾞｼｯｸM" panose="020B0600000000000000" pitchFamily="50" charset="-128"/>
                        </a:rPr>
                        <a:t>）よりも低い場合は、その差額に２年前の被保険者数を乗じた額を後年度に生じる精算に備えて留保する。</a:t>
                      </a:r>
                    </a:p>
                    <a:p>
                      <a:pPr marL="85725" marR="0" lvl="0" indent="-85725"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lang="ja-JP" altLang="en-US" sz="950" dirty="0">
                          <a:solidFill>
                            <a:schemeClr val="tx1"/>
                          </a:solidFill>
                          <a:latin typeface="HGPｺﾞｼｯｸM" panose="020B0600000000000000" pitchFamily="50" charset="-128"/>
                          <a:ea typeface="HGPｺﾞｼｯｸM" panose="020B0600000000000000" pitchFamily="50" charset="-128"/>
                        </a:rPr>
                        <a:t>　　 （</a:t>
                      </a:r>
                      <a:r>
                        <a:rPr lang="en-US" altLang="ja-JP" sz="950" dirty="0">
                          <a:solidFill>
                            <a:schemeClr val="tx1"/>
                          </a:solidFill>
                          <a:latin typeface="HGPｺﾞｼｯｸM" panose="020B0600000000000000" pitchFamily="50" charset="-128"/>
                          <a:ea typeface="HGPｺﾞｼｯｸM" panose="020B0600000000000000" pitchFamily="50" charset="-128"/>
                        </a:rPr>
                        <a:t>A</a:t>
                      </a:r>
                      <a:r>
                        <a:rPr lang="ja-JP" altLang="en-US" sz="950" dirty="0">
                          <a:solidFill>
                            <a:schemeClr val="tx1"/>
                          </a:solidFill>
                          <a:latin typeface="HGPｺﾞｼｯｸM" panose="020B0600000000000000" pitchFamily="50" charset="-128"/>
                          <a:ea typeface="HGPｺﾞｼｯｸM" panose="020B0600000000000000" pitchFamily="50" charset="-128"/>
                        </a:rPr>
                        <a:t>）が（</a:t>
                      </a:r>
                      <a:r>
                        <a:rPr lang="en-US" altLang="ja-JP" sz="950" dirty="0">
                          <a:solidFill>
                            <a:schemeClr val="tx1"/>
                          </a:solidFill>
                          <a:latin typeface="HGPｺﾞｼｯｸM" panose="020B0600000000000000" pitchFamily="50" charset="-128"/>
                          <a:ea typeface="HGPｺﾞｼｯｸM" panose="020B0600000000000000" pitchFamily="50" charset="-128"/>
                        </a:rPr>
                        <a:t>B</a:t>
                      </a:r>
                      <a:r>
                        <a:rPr lang="ja-JP" altLang="en-US" sz="950" dirty="0">
                          <a:solidFill>
                            <a:schemeClr val="tx1"/>
                          </a:solidFill>
                          <a:latin typeface="HGPｺﾞｼｯｸM" panose="020B0600000000000000" pitchFamily="50" charset="-128"/>
                          <a:ea typeface="HGPｺﾞｼｯｸM" panose="020B0600000000000000" pitchFamily="50" charset="-128"/>
                        </a:rPr>
                        <a:t>）よりも高くなる場合は、上記留保財源の範囲内において、当該財源を活用し、３ヵ年平均となる水準まで（</a:t>
                      </a:r>
                      <a:r>
                        <a:rPr lang="en-US" altLang="ja-JP" sz="950" dirty="0">
                          <a:solidFill>
                            <a:schemeClr val="tx1"/>
                          </a:solidFill>
                          <a:latin typeface="HGPｺﾞｼｯｸM" panose="020B0600000000000000" pitchFamily="50" charset="-128"/>
                          <a:ea typeface="HGPｺﾞｼｯｸM" panose="020B0600000000000000" pitchFamily="50" charset="-128"/>
                        </a:rPr>
                        <a:t>A</a:t>
                      </a:r>
                      <a:r>
                        <a:rPr lang="ja-JP" altLang="en-US" sz="950" dirty="0">
                          <a:solidFill>
                            <a:schemeClr val="tx1"/>
                          </a:solidFill>
                          <a:latin typeface="HGPｺﾞｼｯｸM" panose="020B0600000000000000" pitchFamily="50" charset="-128"/>
                          <a:ea typeface="HGPｺﾞｼｯｸM" panose="020B0600000000000000" pitchFamily="50" charset="-128"/>
                        </a:rPr>
                        <a:t>）を抑制することにより、前期高齢者交付金の精算に伴う年度間の影響を緩和し、精算額の平準化を図る。</a:t>
                      </a:r>
                      <a:r>
                        <a:rPr kumimoji="1" lang="ja-JP" altLang="en-US" sz="950" dirty="0">
                          <a:solidFill>
                            <a:schemeClr val="tx1"/>
                          </a:solidFill>
                          <a:latin typeface="HGPｺﾞｼｯｸM" panose="020B0600000000000000" pitchFamily="50" charset="-128"/>
                          <a:ea typeface="HGPｺﾞｼｯｸM" panose="020B0600000000000000" pitchFamily="50" charset="-128"/>
                        </a:rPr>
                        <a:t>　</a:t>
                      </a:r>
                      <a:endParaRPr kumimoji="1" lang="en-US" altLang="ja-JP" sz="950" dirty="0">
                        <a:solidFill>
                          <a:schemeClr val="tx1"/>
                        </a:solidFill>
                        <a:latin typeface="HGPｺﾞｼｯｸM" panose="020B0600000000000000" pitchFamily="50" charset="-128"/>
                        <a:ea typeface="HGPｺﾞｼｯｸM" panose="020B0600000000000000" pitchFamily="50" charset="-128"/>
                      </a:endParaRPr>
                    </a:p>
                    <a:p>
                      <a:pPr marL="85725" marR="0" lvl="0" indent="-85725"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endParaRPr kumimoji="1" lang="en-US" altLang="ja-JP" sz="950" dirty="0">
                        <a:solidFill>
                          <a:schemeClr val="tx1"/>
                        </a:solidFill>
                        <a:latin typeface="HGPｺﾞｼｯｸM" panose="020B0600000000000000" pitchFamily="50" charset="-128"/>
                        <a:ea typeface="HGPｺﾞｼｯｸM" panose="020B0600000000000000" pitchFamily="50" charset="-128"/>
                      </a:endParaRPr>
                    </a:p>
                    <a:p>
                      <a:pPr marL="85725" marR="0" lvl="0" indent="-85725"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endParaRPr kumimoji="1" lang="en-US" altLang="ja-JP" sz="950" dirty="0">
                        <a:solidFill>
                          <a:schemeClr val="tx1"/>
                        </a:solidFill>
                        <a:latin typeface="HGPｺﾞｼｯｸM" panose="020B0600000000000000" pitchFamily="50" charset="-128"/>
                        <a:ea typeface="HGPｺﾞｼｯｸM" panose="020B0600000000000000" pitchFamily="50" charset="-128"/>
                      </a:endParaRPr>
                    </a:p>
                    <a:p>
                      <a:pPr marL="85725" marR="0" lvl="0" indent="-85725"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endParaRPr kumimoji="1" lang="en-US" altLang="ja-JP" sz="950" dirty="0">
                        <a:solidFill>
                          <a:schemeClr val="tx1"/>
                        </a:solidFill>
                        <a:latin typeface="HGPｺﾞｼｯｸM" panose="020B0600000000000000" pitchFamily="50" charset="-128"/>
                        <a:ea typeface="HGPｺﾞｼｯｸM" panose="020B0600000000000000" pitchFamily="50" charset="-128"/>
                      </a:endParaRPr>
                    </a:p>
                    <a:p>
                      <a:pPr marL="85725" marR="0" lvl="0" indent="-85725"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endParaRPr kumimoji="1" lang="en-US" altLang="ja-JP" sz="950" dirty="0">
                        <a:solidFill>
                          <a:schemeClr val="tx1"/>
                        </a:solidFill>
                        <a:latin typeface="HGPｺﾞｼｯｸM" panose="020B0600000000000000" pitchFamily="50" charset="-128"/>
                        <a:ea typeface="HGPｺﾞｼｯｸM" panose="020B0600000000000000" pitchFamily="50" charset="-128"/>
                      </a:endParaRPr>
                    </a:p>
                    <a:p>
                      <a:pPr marL="85725" marR="0" lvl="0" indent="-85725"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endParaRPr kumimoji="1" lang="en-US" altLang="ja-JP" sz="950" dirty="0">
                        <a:solidFill>
                          <a:schemeClr val="tx1"/>
                        </a:solidFill>
                        <a:latin typeface="HGPｺﾞｼｯｸM" panose="020B0600000000000000" pitchFamily="50" charset="-128"/>
                        <a:ea typeface="HGPｺﾞｼｯｸM" panose="020B0600000000000000" pitchFamily="50" charset="-128"/>
                      </a:endParaRPr>
                    </a:p>
                    <a:p>
                      <a:pPr marL="85725" marR="0" lvl="0" indent="-85725"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kumimoji="1" lang="ja-JP" altLang="en-US" sz="950" dirty="0">
                          <a:solidFill>
                            <a:schemeClr val="tx1"/>
                          </a:solidFill>
                          <a:latin typeface="HGPｺﾞｼｯｸM" panose="020B0600000000000000" pitchFamily="50" charset="-128"/>
                          <a:ea typeface="HGPｺﾞｼｯｸM" panose="020B0600000000000000" pitchFamily="50" charset="-128"/>
                        </a:rPr>
                        <a:t>　　 仮算定結果を受けて、</a:t>
                      </a:r>
                      <a:r>
                        <a:rPr kumimoji="1" lang="ja-JP" altLang="en-US" sz="950" strike="noStrike" dirty="0">
                          <a:solidFill>
                            <a:schemeClr val="tx1"/>
                          </a:solidFill>
                          <a:latin typeface="HGPｺﾞｼｯｸM" panose="020B0600000000000000" pitchFamily="50" charset="-128"/>
                          <a:ea typeface="HGPｺﾞｼｯｸM" panose="020B0600000000000000" pitchFamily="50" charset="-128"/>
                        </a:rPr>
                        <a:t>保険料完全統一初年度である令和６年度の府統一保険料率を抑制するために</a:t>
                      </a:r>
                      <a:r>
                        <a:rPr kumimoji="1" lang="ja-JP" altLang="en-US" sz="950" dirty="0">
                          <a:solidFill>
                            <a:schemeClr val="tx1"/>
                          </a:solidFill>
                          <a:latin typeface="HGPｺﾞｼｯｸM" panose="020B0600000000000000" pitchFamily="50" charset="-128"/>
                          <a:ea typeface="HGPｺﾞｼｯｸM" panose="020B0600000000000000" pitchFamily="50" charset="-128"/>
                        </a:rPr>
                        <a:t>、本算定では、以下のとおりすることとする。</a:t>
                      </a:r>
                      <a:endParaRPr kumimoji="1" lang="en-US" altLang="ja-JP" sz="950" dirty="0">
                        <a:solidFill>
                          <a:schemeClr val="tx1"/>
                        </a:solidFill>
                        <a:latin typeface="HGPｺﾞｼｯｸM" panose="020B0600000000000000" pitchFamily="50" charset="-128"/>
                        <a:ea typeface="HGPｺﾞｼｯｸM" panose="020B0600000000000000" pitchFamily="50" charset="-128"/>
                      </a:endParaRPr>
                    </a:p>
                    <a:p>
                      <a:pPr marL="85725" marR="0" lvl="0" indent="-85725"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endParaRPr kumimoji="1" lang="en-US" altLang="ja-JP" sz="950" dirty="0">
                        <a:solidFill>
                          <a:schemeClr val="tx1"/>
                        </a:solidFill>
                        <a:latin typeface="HGPｺﾞｼｯｸM" panose="020B0600000000000000" pitchFamily="50" charset="-128"/>
                        <a:ea typeface="HGPｺﾞｼｯｸM" panose="020B0600000000000000" pitchFamily="50" charset="-128"/>
                      </a:endParaRPr>
                    </a:p>
                    <a:p>
                      <a:pPr marL="85725" marR="0" lvl="0" indent="-85725"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endParaRPr kumimoji="1" lang="en-US" altLang="ja-JP" sz="950" dirty="0">
                        <a:solidFill>
                          <a:schemeClr val="tx1"/>
                        </a:solidFill>
                        <a:latin typeface="HGPｺﾞｼｯｸM" panose="020B0600000000000000" pitchFamily="50" charset="-128"/>
                        <a:ea typeface="HGPｺﾞｼｯｸM" panose="020B0600000000000000" pitchFamily="50" charset="-128"/>
                      </a:endParaRPr>
                    </a:p>
                    <a:p>
                      <a:pPr marL="85725" marR="0" lvl="0" indent="-85725"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endParaRPr kumimoji="1" lang="en-US" altLang="ja-JP" sz="950" dirty="0">
                        <a:solidFill>
                          <a:schemeClr val="tx1"/>
                        </a:solidFill>
                        <a:latin typeface="HGPｺﾞｼｯｸM" panose="020B0600000000000000" pitchFamily="50" charset="-128"/>
                        <a:ea typeface="HGPｺﾞｼｯｸM" panose="020B0600000000000000" pitchFamily="50" charset="-128"/>
                      </a:endParaRPr>
                    </a:p>
                    <a:p>
                      <a:pPr marL="85725" marR="0" lvl="0" indent="-85725"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endParaRPr kumimoji="1" lang="en-US" altLang="ja-JP" sz="950" dirty="0">
                        <a:solidFill>
                          <a:sysClr val="windowText" lastClr="000000"/>
                        </a:solidFill>
                        <a:latin typeface="HGPｺﾞｼｯｸM" panose="020B0600000000000000" pitchFamily="50" charset="-128"/>
                        <a:ea typeface="HGPｺﾞｼｯｸM" panose="020B0600000000000000" pitchFamily="50" charset="-128"/>
                      </a:endParaRPr>
                    </a:p>
                    <a:p>
                      <a:pPr marL="85725" marR="0" lvl="0" indent="-85725"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endParaRPr kumimoji="1" lang="en-US" altLang="ja-JP" sz="950" dirty="0">
                        <a:solidFill>
                          <a:sysClr val="windowText" lastClr="000000"/>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5"/>
                  </a:ext>
                </a:extLst>
              </a:tr>
            </a:tbl>
          </a:graphicData>
        </a:graphic>
      </p:graphicFrame>
      <p:sp>
        <p:nvSpPr>
          <p:cNvPr id="9" name="タイトル 1">
            <a:extLst>
              <a:ext uri="{FF2B5EF4-FFF2-40B4-BE49-F238E27FC236}">
                <a16:creationId xmlns:a16="http://schemas.microsoft.com/office/drawing/2014/main" id="{FB51F314-FFFF-4611-9484-63057BEBD3B6}"/>
              </a:ext>
            </a:extLst>
          </p:cNvPr>
          <p:cNvSpPr>
            <a:spLocks noGrp="1"/>
          </p:cNvSpPr>
          <p:nvPr>
            <p:ph type="ctrTitle"/>
          </p:nvPr>
        </p:nvSpPr>
        <p:spPr>
          <a:xfrm>
            <a:off x="42335" y="-51433"/>
            <a:ext cx="9000000" cy="468000"/>
          </a:xfrm>
        </p:spPr>
        <p:txBody>
          <a:bodyPr>
            <a:noAutofit/>
          </a:bodyPr>
          <a:lstStyle/>
          <a:p>
            <a:r>
              <a:rPr lang="ja-JP" altLang="en-US" sz="1800" b="1" dirty="0">
                <a:latin typeface="HGS創英角ｺﾞｼｯｸUB" panose="020B0900000000000000" pitchFamily="50" charset="-128"/>
                <a:ea typeface="HGS創英角ｺﾞｼｯｸUB" panose="020B0900000000000000" pitchFamily="50" charset="-128"/>
              </a:rPr>
              <a:t>令和５年度　財政</a:t>
            </a:r>
            <a:r>
              <a:rPr lang="ja-JP" altLang="ja-JP" sz="1800" b="1" dirty="0">
                <a:latin typeface="HGS創英角ｺﾞｼｯｸUB" panose="020B0900000000000000" pitchFamily="50" charset="-128"/>
                <a:ea typeface="HGS創英角ｺﾞｼｯｸUB" panose="020B0900000000000000" pitchFamily="50" charset="-128"/>
              </a:rPr>
              <a:t>運営検討Ｗ・Ｇ</a:t>
            </a:r>
            <a:r>
              <a:rPr lang="ja-JP" altLang="en-US" sz="1800" b="1" dirty="0">
                <a:latin typeface="HGS創英角ｺﾞｼｯｸUB" panose="020B0900000000000000" pitchFamily="50" charset="-128"/>
                <a:ea typeface="HGS創英角ｺﾞｼｯｸUB" panose="020B0900000000000000" pitchFamily="50" charset="-128"/>
              </a:rPr>
              <a:t>の検討事項（中間報告）</a:t>
            </a:r>
            <a:endParaRPr kumimoji="1" lang="ja-JP" altLang="en-US" sz="1800" dirty="0">
              <a:latin typeface="HGS創英角ｺﾞｼｯｸUB" panose="020B0900000000000000" pitchFamily="50" charset="-128"/>
              <a:ea typeface="HGS創英角ｺﾞｼｯｸUB" panose="020B0900000000000000" pitchFamily="50" charset="-128"/>
            </a:endParaRPr>
          </a:p>
        </p:txBody>
      </p:sp>
      <p:graphicFrame>
        <p:nvGraphicFramePr>
          <p:cNvPr id="6" name="表 5">
            <a:extLst>
              <a:ext uri="{FF2B5EF4-FFF2-40B4-BE49-F238E27FC236}">
                <a16:creationId xmlns:a16="http://schemas.microsoft.com/office/drawing/2014/main" id="{385300AA-128A-423B-B3E4-3D48F295E0CF}"/>
              </a:ext>
            </a:extLst>
          </p:cNvPr>
          <p:cNvGraphicFramePr>
            <a:graphicFrameLocks noGrp="1"/>
          </p:cNvGraphicFramePr>
          <p:nvPr>
            <p:extLst>
              <p:ext uri="{D42A27DB-BD31-4B8C-83A1-F6EECF244321}">
                <p14:modId xmlns:p14="http://schemas.microsoft.com/office/powerpoint/2010/main" val="2216936114"/>
              </p:ext>
            </p:extLst>
          </p:nvPr>
        </p:nvGraphicFramePr>
        <p:xfrm>
          <a:off x="899592" y="2955762"/>
          <a:ext cx="2628000" cy="540000"/>
        </p:xfrm>
        <a:graphic>
          <a:graphicData uri="http://schemas.openxmlformats.org/drawingml/2006/table">
            <a:tbl>
              <a:tblPr firstRow="1" bandRow="1">
                <a:tableStyleId>{7DF18680-E054-41AD-8BC1-D1AEF772440D}</a:tableStyleId>
              </a:tblPr>
              <a:tblGrid>
                <a:gridCol w="216000">
                  <a:extLst>
                    <a:ext uri="{9D8B030D-6E8A-4147-A177-3AD203B41FA5}">
                      <a16:colId xmlns:a16="http://schemas.microsoft.com/office/drawing/2014/main" val="4137625715"/>
                    </a:ext>
                  </a:extLst>
                </a:gridCol>
                <a:gridCol w="2412000">
                  <a:extLst>
                    <a:ext uri="{9D8B030D-6E8A-4147-A177-3AD203B41FA5}">
                      <a16:colId xmlns:a16="http://schemas.microsoft.com/office/drawing/2014/main" val="1837794094"/>
                    </a:ext>
                  </a:extLst>
                </a:gridCol>
              </a:tblGrid>
              <a:tr h="540000">
                <a:tc>
                  <a:txBody>
                    <a:bodyPr/>
                    <a:lstStyle/>
                    <a:p>
                      <a:pPr algn="ctr"/>
                      <a:r>
                        <a:rPr kumimoji="1" lang="ja-JP" altLang="en-US" sz="950" b="0" dirty="0">
                          <a:solidFill>
                            <a:schemeClr val="tx1"/>
                          </a:solidFill>
                          <a:latin typeface="HGSｺﾞｼｯｸM" panose="020B0600000000000000" pitchFamily="50" charset="-128"/>
                          <a:ea typeface="HGSｺﾞｼｯｸM" panose="020B0600000000000000" pitchFamily="50" charset="-128"/>
                        </a:rPr>
                        <a:t>仮算定</a:t>
                      </a:r>
                    </a:p>
                  </a:txBody>
                  <a:tcPr marL="72000" marT="36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a:r>
                        <a:rPr kumimoji="1" lang="ja-JP" altLang="en-US" sz="950" b="0" baseline="0" dirty="0">
                          <a:solidFill>
                            <a:schemeClr val="tx1"/>
                          </a:solidFill>
                          <a:latin typeface="HGPｺﾞｼｯｸM" panose="020B0600000000000000" pitchFamily="50" charset="-128"/>
                          <a:ea typeface="HGPｺﾞｼｯｸM" panose="020B0600000000000000" pitchFamily="50" charset="-128"/>
                        </a:rPr>
                        <a:t>　</a:t>
                      </a:r>
                      <a:r>
                        <a:rPr kumimoji="1" lang="ja-JP" altLang="en-US" sz="950" b="0" dirty="0">
                          <a:solidFill>
                            <a:schemeClr val="tx1"/>
                          </a:solidFill>
                          <a:latin typeface="HGPｺﾞｼｯｸM" panose="020B0600000000000000" pitchFamily="50" charset="-128"/>
                          <a:ea typeface="HGPｺﾞｼｯｸM" panose="020B0600000000000000" pitchFamily="50" charset="-128"/>
                        </a:rPr>
                        <a:t>（</a:t>
                      </a:r>
                      <a:r>
                        <a:rPr kumimoji="1" lang="en-US" altLang="ja-JP" sz="950" b="0" dirty="0">
                          <a:solidFill>
                            <a:schemeClr val="tx1"/>
                          </a:solidFill>
                          <a:latin typeface="HGPｺﾞｼｯｸM" panose="020B0600000000000000" pitchFamily="50" charset="-128"/>
                          <a:ea typeface="HGPｺﾞｼｯｸM" panose="020B0600000000000000" pitchFamily="50" charset="-128"/>
                        </a:rPr>
                        <a:t>A)</a:t>
                      </a:r>
                      <a:r>
                        <a:rPr kumimoji="1" lang="ja-JP" altLang="en-US" sz="950" b="0" dirty="0">
                          <a:solidFill>
                            <a:schemeClr val="tx1"/>
                          </a:solidFill>
                          <a:latin typeface="HGPｺﾞｼｯｸM" panose="020B0600000000000000" pitchFamily="50" charset="-128"/>
                          <a:ea typeface="HGPｺﾞｼｯｸM" panose="020B0600000000000000" pitchFamily="50" charset="-128"/>
                        </a:rPr>
                        <a:t>が（</a:t>
                      </a:r>
                      <a:r>
                        <a:rPr kumimoji="1" lang="en-US" altLang="ja-JP" sz="950" b="0" dirty="0">
                          <a:solidFill>
                            <a:schemeClr val="tx1"/>
                          </a:solidFill>
                          <a:latin typeface="HGPｺﾞｼｯｸM" panose="020B0600000000000000" pitchFamily="50" charset="-128"/>
                          <a:ea typeface="HGPｺﾞｼｯｸM" panose="020B0600000000000000" pitchFamily="50" charset="-128"/>
                        </a:rPr>
                        <a:t>B)</a:t>
                      </a:r>
                      <a:r>
                        <a:rPr kumimoji="1" lang="ja-JP" altLang="en-US" sz="950" b="0" dirty="0">
                          <a:solidFill>
                            <a:schemeClr val="tx1"/>
                          </a:solidFill>
                          <a:latin typeface="HGPｺﾞｼｯｸM" panose="020B0600000000000000" pitchFamily="50" charset="-128"/>
                          <a:ea typeface="HGPｺﾞｼｯｸM" panose="020B0600000000000000" pitchFamily="50" charset="-128"/>
                        </a:rPr>
                        <a:t>よりも低かったため、その差額に２年前の被保険者数を乗じた額を留保額とした。</a:t>
                      </a:r>
                      <a:endParaRPr kumimoji="1" lang="ja-JP" altLang="en-US" sz="950" b="0" dirty="0">
                        <a:solidFill>
                          <a:schemeClr val="tx1"/>
                        </a:solidFill>
                        <a:latin typeface="HGSｺﾞｼｯｸM" panose="020B0600000000000000" pitchFamily="50" charset="-128"/>
                        <a:ea typeface="HGSｺﾞｼｯｸM" panose="020B0600000000000000" pitchFamily="50" charset="-128"/>
                      </a:endParaRPr>
                    </a:p>
                  </a:txBody>
                  <a:tcPr marT="36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852753672"/>
                  </a:ext>
                </a:extLst>
              </a:tr>
            </a:tbl>
          </a:graphicData>
        </a:graphic>
      </p:graphicFrame>
      <p:graphicFrame>
        <p:nvGraphicFramePr>
          <p:cNvPr id="7" name="表 6">
            <a:extLst>
              <a:ext uri="{FF2B5EF4-FFF2-40B4-BE49-F238E27FC236}">
                <a16:creationId xmlns:a16="http://schemas.microsoft.com/office/drawing/2014/main" id="{88818382-BBD4-4894-A207-3668F817B8CB}"/>
              </a:ext>
            </a:extLst>
          </p:cNvPr>
          <p:cNvGraphicFramePr>
            <a:graphicFrameLocks noGrp="1"/>
          </p:cNvGraphicFramePr>
          <p:nvPr>
            <p:extLst>
              <p:ext uri="{D42A27DB-BD31-4B8C-83A1-F6EECF244321}">
                <p14:modId xmlns:p14="http://schemas.microsoft.com/office/powerpoint/2010/main" val="3704078418"/>
              </p:ext>
            </p:extLst>
          </p:nvPr>
        </p:nvGraphicFramePr>
        <p:xfrm>
          <a:off x="899592" y="4077072"/>
          <a:ext cx="2628000" cy="540000"/>
        </p:xfrm>
        <a:graphic>
          <a:graphicData uri="http://schemas.openxmlformats.org/drawingml/2006/table">
            <a:tbl>
              <a:tblPr firstRow="1" bandRow="1">
                <a:tableStyleId>{7DF18680-E054-41AD-8BC1-D1AEF772440D}</a:tableStyleId>
              </a:tblPr>
              <a:tblGrid>
                <a:gridCol w="216000">
                  <a:extLst>
                    <a:ext uri="{9D8B030D-6E8A-4147-A177-3AD203B41FA5}">
                      <a16:colId xmlns:a16="http://schemas.microsoft.com/office/drawing/2014/main" val="4137625715"/>
                    </a:ext>
                  </a:extLst>
                </a:gridCol>
                <a:gridCol w="2412000">
                  <a:extLst>
                    <a:ext uri="{9D8B030D-6E8A-4147-A177-3AD203B41FA5}">
                      <a16:colId xmlns:a16="http://schemas.microsoft.com/office/drawing/2014/main" val="1837794094"/>
                    </a:ext>
                  </a:extLst>
                </a:gridCol>
              </a:tblGrid>
              <a:tr h="540000">
                <a:tc>
                  <a:txBody>
                    <a:bodyPr/>
                    <a:lstStyle/>
                    <a:p>
                      <a:pPr algn="ctr"/>
                      <a:r>
                        <a:rPr kumimoji="1" lang="ja-JP" altLang="en-US" sz="950" b="0" dirty="0">
                          <a:solidFill>
                            <a:schemeClr val="tx1"/>
                          </a:solidFill>
                          <a:latin typeface="HGSｺﾞｼｯｸM" panose="020B0600000000000000" pitchFamily="50" charset="-128"/>
                          <a:ea typeface="HGSｺﾞｼｯｸM" panose="020B0600000000000000" pitchFamily="50" charset="-128"/>
                        </a:rPr>
                        <a:t>本算定</a:t>
                      </a:r>
                    </a:p>
                  </a:txBody>
                  <a:tcPr marL="72000" marT="36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50" b="0" u="none" dirty="0">
                          <a:solidFill>
                            <a:schemeClr val="tx1"/>
                          </a:solidFill>
                          <a:latin typeface="HGPｺﾞｼｯｸM" panose="020B0600000000000000" pitchFamily="50" charset="-128"/>
                          <a:ea typeface="HGPｺﾞｼｯｸM" panose="020B0600000000000000" pitchFamily="50" charset="-128"/>
                        </a:rPr>
                        <a:t>　仮算定で留保するとした額の</a:t>
                      </a:r>
                      <a:r>
                        <a:rPr kumimoji="1" lang="en-US" altLang="ja-JP" sz="950" b="0" u="none" dirty="0">
                          <a:solidFill>
                            <a:schemeClr val="tx1"/>
                          </a:solidFill>
                          <a:latin typeface="HGPｺﾞｼｯｸM" panose="020B0600000000000000" pitchFamily="50" charset="-128"/>
                          <a:ea typeface="HGPｺﾞｼｯｸM" panose="020B0600000000000000" pitchFamily="50" charset="-128"/>
                        </a:rPr>
                        <a:t>1/2</a:t>
                      </a:r>
                      <a:r>
                        <a:rPr kumimoji="1" lang="ja-JP" altLang="en-US" sz="950" b="0" u="none" dirty="0">
                          <a:solidFill>
                            <a:schemeClr val="tx1"/>
                          </a:solidFill>
                          <a:latin typeface="HGPｺﾞｼｯｸM" panose="020B0600000000000000" pitchFamily="50" charset="-128"/>
                          <a:ea typeface="HGPｺﾞｼｯｸM" panose="020B0600000000000000" pitchFamily="50" charset="-128"/>
                        </a:rPr>
                        <a:t>を留保額に、</a:t>
                      </a:r>
                      <a:r>
                        <a:rPr kumimoji="1" lang="en-US" altLang="ja-JP" sz="950" b="0" u="none" dirty="0">
                          <a:solidFill>
                            <a:schemeClr val="tx1"/>
                          </a:solidFill>
                          <a:latin typeface="HGPｺﾞｼｯｸM" panose="020B0600000000000000" pitchFamily="50" charset="-128"/>
                          <a:ea typeface="HGPｺﾞｼｯｸM" panose="020B0600000000000000" pitchFamily="50" charset="-128"/>
                        </a:rPr>
                        <a:t>1/2</a:t>
                      </a:r>
                      <a:r>
                        <a:rPr kumimoji="1" lang="ja-JP" altLang="en-US" sz="950" b="0" u="none" dirty="0">
                          <a:solidFill>
                            <a:schemeClr val="tx1"/>
                          </a:solidFill>
                          <a:latin typeface="HGPｺﾞｼｯｸM" panose="020B0600000000000000" pitchFamily="50" charset="-128"/>
                          <a:ea typeface="HGPｺﾞｼｯｸM" panose="020B0600000000000000" pitchFamily="50" charset="-128"/>
                        </a:rPr>
                        <a:t>を令和５年度保険料額の抑制財源とする。</a:t>
                      </a:r>
                      <a:endParaRPr kumimoji="1" lang="en-US" altLang="ja-JP" sz="950" b="0" u="none" dirty="0">
                        <a:solidFill>
                          <a:schemeClr val="tx1"/>
                        </a:solidFill>
                        <a:latin typeface="HGPｺﾞｼｯｸM" panose="020B0600000000000000" pitchFamily="50" charset="-128"/>
                        <a:ea typeface="HGPｺﾞｼｯｸM" panose="020B0600000000000000" pitchFamily="50" charset="-128"/>
                      </a:endParaRPr>
                    </a:p>
                  </a:txBody>
                  <a:tcPr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4260549933"/>
                  </a:ext>
                </a:extLst>
              </a:tr>
            </a:tbl>
          </a:graphicData>
        </a:graphic>
      </p:graphicFrame>
      <p:sp>
        <p:nvSpPr>
          <p:cNvPr id="8" name="テキスト ボックス 7">
            <a:extLst>
              <a:ext uri="{FF2B5EF4-FFF2-40B4-BE49-F238E27FC236}">
                <a16:creationId xmlns:a16="http://schemas.microsoft.com/office/drawing/2014/main" id="{43BC8F2B-8DC3-4582-82B6-CF88D16370E4}"/>
              </a:ext>
            </a:extLst>
          </p:cNvPr>
          <p:cNvSpPr txBox="1"/>
          <p:nvPr/>
        </p:nvSpPr>
        <p:spPr>
          <a:xfrm>
            <a:off x="8209066" y="394154"/>
            <a:ext cx="900000" cy="450000"/>
          </a:xfrm>
          <a:prstGeom prst="rect">
            <a:avLst/>
          </a:prstGeom>
          <a:noFill/>
        </p:spPr>
        <p:txBody>
          <a:bodyPr wrap="square" rtlCol="0" anchor="ctr">
            <a:spAutoFit/>
          </a:bodyPr>
          <a:lstStyle/>
          <a:p>
            <a:r>
              <a:rPr kumimoji="1" lang="ja-JP" altLang="en-US" sz="900" dirty="0">
                <a:latin typeface="HGPｺﾞｼｯｸE" panose="020B0900000000000000" pitchFamily="50" charset="-128"/>
                <a:ea typeface="HGPｺﾞｼｯｸE" panose="020B0900000000000000" pitchFamily="50" charset="-128"/>
              </a:rPr>
              <a:t>検討済み</a:t>
            </a:r>
            <a:r>
              <a:rPr kumimoji="1" lang="en-US" altLang="ja-JP" sz="900" dirty="0">
                <a:latin typeface="HGPｺﾞｼｯｸE" panose="020B0900000000000000" pitchFamily="50" charset="-128"/>
                <a:ea typeface="HGPｺﾞｼｯｸE" panose="020B0900000000000000" pitchFamily="50" charset="-128"/>
              </a:rPr>
              <a:t>…</a:t>
            </a:r>
            <a:r>
              <a:rPr kumimoji="1" lang="ja-JP" altLang="en-US" sz="900" dirty="0">
                <a:latin typeface="HGPｺﾞｼｯｸE" panose="020B0900000000000000" pitchFamily="50" charset="-128"/>
                <a:ea typeface="HGPｺﾞｼｯｸE" panose="020B0900000000000000" pitchFamily="50" charset="-128"/>
              </a:rPr>
              <a:t>■</a:t>
            </a:r>
            <a:endParaRPr kumimoji="1" lang="en-US" altLang="ja-JP" sz="900" dirty="0">
              <a:latin typeface="HGPｺﾞｼｯｸE" panose="020B0900000000000000" pitchFamily="50" charset="-128"/>
              <a:ea typeface="HGPｺﾞｼｯｸE" panose="020B0900000000000000" pitchFamily="50" charset="-128"/>
            </a:endParaRPr>
          </a:p>
          <a:p>
            <a:r>
              <a:rPr kumimoji="1" lang="ja-JP" altLang="en-US" sz="900" dirty="0">
                <a:latin typeface="HGPｺﾞｼｯｸE" panose="020B0900000000000000" pitchFamily="50" charset="-128"/>
                <a:ea typeface="HGPｺﾞｼｯｸE" panose="020B0900000000000000" pitchFamily="50" charset="-128"/>
              </a:rPr>
              <a:t>検討中</a:t>
            </a:r>
            <a:r>
              <a:rPr kumimoji="1" lang="en-US" altLang="ja-JP" sz="900" dirty="0">
                <a:latin typeface="HGPｺﾞｼｯｸE" panose="020B0900000000000000" pitchFamily="50" charset="-128"/>
                <a:ea typeface="HGPｺﾞｼｯｸE" panose="020B0900000000000000" pitchFamily="50" charset="-128"/>
              </a:rPr>
              <a:t>…</a:t>
            </a:r>
            <a:r>
              <a:rPr kumimoji="1" lang="ja-JP" altLang="en-US" sz="900" dirty="0">
                <a:latin typeface="HGPｺﾞｼｯｸE" panose="020B0900000000000000" pitchFamily="50" charset="-128"/>
                <a:ea typeface="HGPｺﾞｼｯｸE" panose="020B0900000000000000" pitchFamily="50" charset="-128"/>
              </a:rPr>
              <a:t>○</a:t>
            </a:r>
          </a:p>
        </p:txBody>
      </p:sp>
      <p:graphicFrame>
        <p:nvGraphicFramePr>
          <p:cNvPr id="10" name="表 9">
            <a:extLst>
              <a:ext uri="{FF2B5EF4-FFF2-40B4-BE49-F238E27FC236}">
                <a16:creationId xmlns:a16="http://schemas.microsoft.com/office/drawing/2014/main" id="{650D3ABD-ED02-4A84-A167-D3ACFE4C731D}"/>
              </a:ext>
            </a:extLst>
          </p:cNvPr>
          <p:cNvGraphicFramePr>
            <a:graphicFrameLocks noGrp="1"/>
          </p:cNvGraphicFramePr>
          <p:nvPr>
            <p:extLst>
              <p:ext uri="{D42A27DB-BD31-4B8C-83A1-F6EECF244321}">
                <p14:modId xmlns:p14="http://schemas.microsoft.com/office/powerpoint/2010/main" val="3996095831"/>
              </p:ext>
            </p:extLst>
          </p:nvPr>
        </p:nvGraphicFramePr>
        <p:xfrm>
          <a:off x="6300192" y="2955762"/>
          <a:ext cx="2628000" cy="540000"/>
        </p:xfrm>
        <a:graphic>
          <a:graphicData uri="http://schemas.openxmlformats.org/drawingml/2006/table">
            <a:tbl>
              <a:tblPr firstRow="1" bandRow="1">
                <a:tableStyleId>{7DF18680-E054-41AD-8BC1-D1AEF772440D}</a:tableStyleId>
              </a:tblPr>
              <a:tblGrid>
                <a:gridCol w="216000">
                  <a:extLst>
                    <a:ext uri="{9D8B030D-6E8A-4147-A177-3AD203B41FA5}">
                      <a16:colId xmlns:a16="http://schemas.microsoft.com/office/drawing/2014/main" val="4137625715"/>
                    </a:ext>
                  </a:extLst>
                </a:gridCol>
                <a:gridCol w="2412000">
                  <a:extLst>
                    <a:ext uri="{9D8B030D-6E8A-4147-A177-3AD203B41FA5}">
                      <a16:colId xmlns:a16="http://schemas.microsoft.com/office/drawing/2014/main" val="1837794094"/>
                    </a:ext>
                  </a:extLst>
                </a:gridCol>
              </a:tblGrid>
              <a:tr h="540000">
                <a:tc>
                  <a:txBody>
                    <a:bodyPr/>
                    <a:lstStyle/>
                    <a:p>
                      <a:pPr algn="ctr"/>
                      <a:r>
                        <a:rPr kumimoji="1" lang="ja-JP" altLang="en-US" sz="950" b="0" dirty="0">
                          <a:solidFill>
                            <a:schemeClr val="tx1"/>
                          </a:solidFill>
                          <a:latin typeface="HGSｺﾞｼｯｸM" panose="020B0600000000000000" pitchFamily="50" charset="-128"/>
                          <a:ea typeface="HGSｺﾞｼｯｸM" panose="020B0600000000000000" pitchFamily="50" charset="-128"/>
                        </a:rPr>
                        <a:t>仮算定</a:t>
                      </a:r>
                    </a:p>
                  </a:txBody>
                  <a:tcPr marL="72000" marT="36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a:r>
                        <a:rPr kumimoji="1" lang="ja-JP" altLang="en-US" sz="950" b="0" baseline="0" dirty="0">
                          <a:solidFill>
                            <a:schemeClr val="tx1"/>
                          </a:solidFill>
                          <a:latin typeface="HGPｺﾞｼｯｸM" panose="020B0600000000000000" pitchFamily="50" charset="-128"/>
                          <a:ea typeface="HGPｺﾞｼｯｸM" panose="020B0600000000000000" pitchFamily="50" charset="-128"/>
                        </a:rPr>
                        <a:t>　</a:t>
                      </a:r>
                      <a:r>
                        <a:rPr kumimoji="1" lang="ja-JP" altLang="en-US" sz="950" b="0" dirty="0">
                          <a:solidFill>
                            <a:schemeClr val="tx1"/>
                          </a:solidFill>
                          <a:latin typeface="HGPｺﾞｼｯｸM" panose="020B0600000000000000" pitchFamily="50" charset="-128"/>
                          <a:ea typeface="HGPｺﾞｼｯｸM" panose="020B0600000000000000" pitchFamily="50" charset="-128"/>
                        </a:rPr>
                        <a:t>（</a:t>
                      </a:r>
                      <a:r>
                        <a:rPr kumimoji="1" lang="en-US" altLang="ja-JP" sz="950" b="0" dirty="0">
                          <a:solidFill>
                            <a:schemeClr val="tx1"/>
                          </a:solidFill>
                          <a:latin typeface="HGPｺﾞｼｯｸM" panose="020B0600000000000000" pitchFamily="50" charset="-128"/>
                          <a:ea typeface="HGPｺﾞｼｯｸM" panose="020B0600000000000000" pitchFamily="50" charset="-128"/>
                        </a:rPr>
                        <a:t>A)</a:t>
                      </a:r>
                      <a:r>
                        <a:rPr kumimoji="1" lang="ja-JP" altLang="en-US" sz="950" b="0" dirty="0">
                          <a:solidFill>
                            <a:schemeClr val="tx1"/>
                          </a:solidFill>
                          <a:latin typeface="HGPｺﾞｼｯｸM" panose="020B0600000000000000" pitchFamily="50" charset="-128"/>
                          <a:ea typeface="HGPｺﾞｼｯｸM" panose="020B0600000000000000" pitchFamily="50" charset="-128"/>
                        </a:rPr>
                        <a:t>が（</a:t>
                      </a:r>
                      <a:r>
                        <a:rPr kumimoji="1" lang="en-US" altLang="ja-JP" sz="950" b="0" dirty="0">
                          <a:solidFill>
                            <a:schemeClr val="tx1"/>
                          </a:solidFill>
                          <a:latin typeface="HGPｺﾞｼｯｸM" panose="020B0600000000000000" pitchFamily="50" charset="-128"/>
                          <a:ea typeface="HGPｺﾞｼｯｸM" panose="020B0600000000000000" pitchFamily="50" charset="-128"/>
                        </a:rPr>
                        <a:t>B)</a:t>
                      </a:r>
                      <a:r>
                        <a:rPr kumimoji="1" lang="ja-JP" altLang="en-US" sz="950" b="0" dirty="0">
                          <a:solidFill>
                            <a:schemeClr val="tx1"/>
                          </a:solidFill>
                          <a:latin typeface="HGPｺﾞｼｯｸM" panose="020B0600000000000000" pitchFamily="50" charset="-128"/>
                          <a:ea typeface="HGPｺﾞｼｯｸM" panose="020B0600000000000000" pitchFamily="50" charset="-128"/>
                        </a:rPr>
                        <a:t>よりも低かったため、その差額に２年前の被保険者数を乗じた額を留保額とした。</a:t>
                      </a:r>
                      <a:endParaRPr kumimoji="1" lang="ja-JP" altLang="en-US" sz="950" b="0" dirty="0">
                        <a:solidFill>
                          <a:schemeClr val="tx1"/>
                        </a:solidFill>
                        <a:latin typeface="HGSｺﾞｼｯｸM" panose="020B0600000000000000" pitchFamily="50" charset="-128"/>
                        <a:ea typeface="HGSｺﾞｼｯｸM" panose="020B0600000000000000" pitchFamily="50" charset="-128"/>
                      </a:endParaRPr>
                    </a:p>
                  </a:txBody>
                  <a:tcPr marT="36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852753672"/>
                  </a:ext>
                </a:extLst>
              </a:tr>
            </a:tbl>
          </a:graphicData>
        </a:graphic>
      </p:graphicFrame>
      <p:graphicFrame>
        <p:nvGraphicFramePr>
          <p:cNvPr id="13" name="表 12">
            <a:extLst>
              <a:ext uri="{FF2B5EF4-FFF2-40B4-BE49-F238E27FC236}">
                <a16:creationId xmlns:a16="http://schemas.microsoft.com/office/drawing/2014/main" id="{6532C83B-8104-4D35-B98F-98D38847E556}"/>
              </a:ext>
            </a:extLst>
          </p:cNvPr>
          <p:cNvGraphicFramePr>
            <a:graphicFrameLocks noGrp="1"/>
          </p:cNvGraphicFramePr>
          <p:nvPr>
            <p:extLst>
              <p:ext uri="{D42A27DB-BD31-4B8C-83A1-F6EECF244321}">
                <p14:modId xmlns:p14="http://schemas.microsoft.com/office/powerpoint/2010/main" val="109763639"/>
              </p:ext>
            </p:extLst>
          </p:nvPr>
        </p:nvGraphicFramePr>
        <p:xfrm>
          <a:off x="6297561" y="4066700"/>
          <a:ext cx="2628000" cy="540000"/>
        </p:xfrm>
        <a:graphic>
          <a:graphicData uri="http://schemas.openxmlformats.org/drawingml/2006/table">
            <a:tbl>
              <a:tblPr firstRow="1" bandRow="1">
                <a:tableStyleId>{7DF18680-E054-41AD-8BC1-D1AEF772440D}</a:tableStyleId>
              </a:tblPr>
              <a:tblGrid>
                <a:gridCol w="216000">
                  <a:extLst>
                    <a:ext uri="{9D8B030D-6E8A-4147-A177-3AD203B41FA5}">
                      <a16:colId xmlns:a16="http://schemas.microsoft.com/office/drawing/2014/main" val="4137625715"/>
                    </a:ext>
                  </a:extLst>
                </a:gridCol>
                <a:gridCol w="2412000">
                  <a:extLst>
                    <a:ext uri="{9D8B030D-6E8A-4147-A177-3AD203B41FA5}">
                      <a16:colId xmlns:a16="http://schemas.microsoft.com/office/drawing/2014/main" val="1837794094"/>
                    </a:ext>
                  </a:extLst>
                </a:gridCol>
              </a:tblGrid>
              <a:tr h="540000">
                <a:tc>
                  <a:txBody>
                    <a:bodyPr/>
                    <a:lstStyle/>
                    <a:p>
                      <a:pPr algn="ctr"/>
                      <a:r>
                        <a:rPr kumimoji="1" lang="ja-JP" altLang="en-US" sz="950" b="0" dirty="0">
                          <a:solidFill>
                            <a:schemeClr val="tx1"/>
                          </a:solidFill>
                          <a:latin typeface="HGSｺﾞｼｯｸM" panose="020B0600000000000000" pitchFamily="50" charset="-128"/>
                          <a:ea typeface="HGSｺﾞｼｯｸM" panose="020B0600000000000000" pitchFamily="50" charset="-128"/>
                        </a:rPr>
                        <a:t>本算定</a:t>
                      </a:r>
                    </a:p>
                  </a:txBody>
                  <a:tcPr marL="72000" marT="36000" marB="3600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50" b="0" u="none" dirty="0">
                          <a:solidFill>
                            <a:schemeClr val="tx1"/>
                          </a:solidFill>
                          <a:latin typeface="HGPｺﾞｼｯｸM" panose="020B0600000000000000" pitchFamily="50" charset="-128"/>
                          <a:ea typeface="HGPｺﾞｼｯｸM" panose="020B0600000000000000" pitchFamily="50" charset="-128"/>
                        </a:rPr>
                        <a:t>　仮算定で留保するとした額の</a:t>
                      </a:r>
                      <a:r>
                        <a:rPr kumimoji="1" lang="en-US" altLang="ja-JP" sz="950" b="0" u="none" dirty="0">
                          <a:solidFill>
                            <a:schemeClr val="tx1"/>
                          </a:solidFill>
                          <a:latin typeface="HGPｺﾞｼｯｸM" panose="020B0600000000000000" pitchFamily="50" charset="-128"/>
                          <a:ea typeface="HGPｺﾞｼｯｸM" panose="020B0600000000000000" pitchFamily="50" charset="-128"/>
                        </a:rPr>
                        <a:t>1/2</a:t>
                      </a:r>
                      <a:r>
                        <a:rPr kumimoji="1" lang="ja-JP" altLang="en-US" sz="950" b="0" u="none" dirty="0">
                          <a:solidFill>
                            <a:schemeClr val="tx1"/>
                          </a:solidFill>
                          <a:latin typeface="HGPｺﾞｼｯｸM" panose="020B0600000000000000" pitchFamily="50" charset="-128"/>
                          <a:ea typeface="HGPｺﾞｼｯｸM" panose="020B0600000000000000" pitchFamily="50" charset="-128"/>
                        </a:rPr>
                        <a:t>を留保額に、</a:t>
                      </a:r>
                      <a:r>
                        <a:rPr kumimoji="1" lang="en-US" altLang="ja-JP" sz="950" b="0" u="none" dirty="0">
                          <a:solidFill>
                            <a:schemeClr val="tx1"/>
                          </a:solidFill>
                          <a:latin typeface="HGPｺﾞｼｯｸM" panose="020B0600000000000000" pitchFamily="50" charset="-128"/>
                          <a:ea typeface="HGPｺﾞｼｯｸM" panose="020B0600000000000000" pitchFamily="50" charset="-128"/>
                        </a:rPr>
                        <a:t>1/2</a:t>
                      </a:r>
                      <a:r>
                        <a:rPr kumimoji="1" lang="ja-JP" altLang="en-US" sz="950" b="0" u="none" dirty="0">
                          <a:solidFill>
                            <a:schemeClr val="tx1"/>
                          </a:solidFill>
                          <a:latin typeface="HGPｺﾞｼｯｸM" panose="020B0600000000000000" pitchFamily="50" charset="-128"/>
                          <a:ea typeface="HGPｺﾞｼｯｸM" panose="020B0600000000000000" pitchFamily="50" charset="-128"/>
                        </a:rPr>
                        <a:t>を令和６年度保険料額の抑制財源とする。</a:t>
                      </a:r>
                      <a:endParaRPr kumimoji="1" lang="en-US" altLang="ja-JP" sz="950" b="0" u="none" dirty="0">
                        <a:solidFill>
                          <a:schemeClr val="tx1"/>
                        </a:solidFill>
                        <a:latin typeface="HGPｺﾞｼｯｸM" panose="020B0600000000000000" pitchFamily="50" charset="-128"/>
                        <a:ea typeface="HGPｺﾞｼｯｸM" panose="020B0600000000000000" pitchFamily="50" charset="-128"/>
                      </a:endParaRPr>
                    </a:p>
                  </a:txBody>
                  <a:tcPr marT="36000" marB="3600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4260549933"/>
                  </a:ext>
                </a:extLst>
              </a:tr>
            </a:tbl>
          </a:graphicData>
        </a:graphic>
      </p:graphicFrame>
      <p:sp>
        <p:nvSpPr>
          <p:cNvPr id="2" name="スライド番号プレースホルダー 1">
            <a:extLst>
              <a:ext uri="{FF2B5EF4-FFF2-40B4-BE49-F238E27FC236}">
                <a16:creationId xmlns:a16="http://schemas.microsoft.com/office/drawing/2014/main" id="{799556AD-285A-4240-91FC-BBBE9C4AE15E}"/>
              </a:ext>
            </a:extLst>
          </p:cNvPr>
          <p:cNvSpPr>
            <a:spLocks noGrp="1"/>
          </p:cNvSpPr>
          <p:nvPr>
            <p:ph type="sldNum" sz="quarter" idx="12"/>
          </p:nvPr>
        </p:nvSpPr>
        <p:spPr/>
        <p:txBody>
          <a:bodyPr/>
          <a:lstStyle/>
          <a:p>
            <a:fld id="{E4D4D2C3-0BAC-45EE-BEAA-AC94A6365396}" type="slidenum">
              <a:rPr kumimoji="1" lang="ja-JP" altLang="en-US" smtClean="0"/>
              <a:t>3</a:t>
            </a:fld>
            <a:endParaRPr kumimoji="1" lang="ja-JP" altLang="en-US" dirty="0"/>
          </a:p>
        </p:txBody>
      </p:sp>
    </p:spTree>
    <p:extLst>
      <p:ext uri="{BB962C8B-B14F-4D97-AF65-F5344CB8AC3E}">
        <p14:creationId xmlns:p14="http://schemas.microsoft.com/office/powerpoint/2010/main" val="1311400502"/>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4940</TotalTime>
  <Words>2011</Words>
  <Application>Microsoft Office PowerPoint</Application>
  <PresentationFormat>画面に合わせる (4:3)</PresentationFormat>
  <Paragraphs>208</Paragraphs>
  <Slides>3</Slides>
  <Notes>3</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3</vt:i4>
      </vt:variant>
    </vt:vector>
  </HeadingPairs>
  <TitlesOfParts>
    <vt:vector size="12" baseType="lpstr">
      <vt:lpstr>HGPｺﾞｼｯｸE</vt:lpstr>
      <vt:lpstr>HGPｺﾞｼｯｸM</vt:lpstr>
      <vt:lpstr>HGSｺﾞｼｯｸM</vt:lpstr>
      <vt:lpstr>HGS創英角ｺﾞｼｯｸUB</vt:lpstr>
      <vt:lpstr>游ゴシック</vt:lpstr>
      <vt:lpstr>Arial</vt:lpstr>
      <vt:lpstr>Calibri</vt:lpstr>
      <vt:lpstr>Wingdings</vt:lpstr>
      <vt:lpstr>Office ​​テーマ</vt:lpstr>
      <vt:lpstr>令和５年度　財政運営検討Ｗ・Ｇの検討事項（中間報告）</vt:lpstr>
      <vt:lpstr>令和５年度　財政運営検討Ｗ・Ｇの検討事項（中間報告）</vt:lpstr>
      <vt:lpstr>令和５年度　財政運営検討Ｗ・Ｇの検討事項（中間報告）</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財政運営検討Ｗ・Ｇにおける検討課題</dc:title>
  <dc:creator>HOSTNAME</dc:creator>
  <cp:lastModifiedBy>柿花　啓史</cp:lastModifiedBy>
  <cp:revision>392</cp:revision>
  <cp:lastPrinted>2023-12-07T01:51:37Z</cp:lastPrinted>
  <dcterms:created xsi:type="dcterms:W3CDTF">2016-01-05T01:34:32Z</dcterms:created>
  <dcterms:modified xsi:type="dcterms:W3CDTF">2023-12-20T07:40:22Z</dcterms:modified>
</cp:coreProperties>
</file>