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8" r:id="rId3"/>
    <p:sldId id="259" r:id="rId4"/>
    <p:sldId id="260" r:id="rId5"/>
    <p:sldId id="261"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574" autoAdjust="0"/>
    <p:restoredTop sz="94434" autoAdjust="0"/>
  </p:normalViewPr>
  <p:slideViewPr>
    <p:cSldViewPr>
      <p:cViewPr varScale="1">
        <p:scale>
          <a:sx n="91" d="100"/>
          <a:sy n="91" d="100"/>
        </p:scale>
        <p:origin x="816"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2023/12/14</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３月の調整会議及び運協の運営方針等決定状況　</a:t>
            </a:r>
            <a:r>
              <a:rPr kumimoji="1" lang="en-US" altLang="ja-JP" dirty="0"/>
              <a:t>※</a:t>
            </a:r>
            <a:r>
              <a:rPr kumimoji="1" lang="ja-JP" altLang="en-US" dirty="0"/>
              <a:t>左から２行目</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新方針の内容を反映させること！</a:t>
            </a:r>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1</a:t>
            </a:fld>
            <a:endParaRPr kumimoji="1" lang="ja-JP" altLang="en-US"/>
          </a:p>
        </p:txBody>
      </p:sp>
    </p:spTree>
    <p:extLst>
      <p:ext uri="{BB962C8B-B14F-4D97-AF65-F5344CB8AC3E}">
        <p14:creationId xmlns:p14="http://schemas.microsoft.com/office/powerpoint/2010/main" val="11042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3FD7110-116F-46CC-9138-DD40F5C060FA}" type="slidenum">
              <a:rPr kumimoji="1" lang="ja-JP" altLang="en-US" smtClean="0"/>
              <a:t>3</a:t>
            </a:fld>
            <a:endParaRPr kumimoji="1" lang="ja-JP" altLang="en-US"/>
          </a:p>
        </p:txBody>
      </p:sp>
    </p:spTree>
    <p:extLst>
      <p:ext uri="{BB962C8B-B14F-4D97-AF65-F5344CB8AC3E}">
        <p14:creationId xmlns:p14="http://schemas.microsoft.com/office/powerpoint/2010/main" val="2501384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３月の調整会議及び運協の検討結果の欄に記載（案）</a:t>
            </a:r>
            <a:endParaRPr kumimoji="1" lang="en-US" altLang="ja-JP" dirty="0"/>
          </a:p>
          <a:p>
            <a:r>
              <a:rPr kumimoji="1" lang="ja-JP" altLang="en-US" dirty="0"/>
              <a:t>＜広報活動＞</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UD デジタル 教科書体 NP-B" panose="02020700000000000000" pitchFamily="18" charset="-128"/>
                <a:ea typeface="UD デジタル 教科書体 NP-B" panose="02020700000000000000" pitchFamily="18" charset="-128"/>
              </a:rPr>
              <a:t>年間広報計画について、計画どおり府と市町村が広域的に連携して実施（共同実施）することにより、被保険者へ効果的に浸透できる広報が実施可能と考えられるため、令和６年度から計画どおり取組を進める。</a:t>
            </a:r>
            <a:endParaRPr kumimoji="1" lang="en-US" altLang="ja-JP" sz="1200" dirty="0">
              <a:solidFill>
                <a:schemeClr val="tx1"/>
              </a:solidFill>
              <a:latin typeface="UD デジタル 教科書体 NP-B" panose="02020700000000000000" pitchFamily="18" charset="-128"/>
              <a:ea typeface="UD デジタル 教科書体 NP-B" panose="02020700000000000000" pitchFamily="18"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A3FD7110-116F-46CC-9138-DD40F5C060FA}" type="slidenum">
              <a:rPr kumimoji="1" lang="ja-JP" altLang="en-US" smtClean="0"/>
              <a:t>4</a:t>
            </a:fld>
            <a:endParaRPr kumimoji="1" lang="ja-JP" altLang="en-US"/>
          </a:p>
        </p:txBody>
      </p:sp>
    </p:spTree>
    <p:extLst>
      <p:ext uri="{BB962C8B-B14F-4D97-AF65-F5344CB8AC3E}">
        <p14:creationId xmlns:p14="http://schemas.microsoft.com/office/powerpoint/2010/main" val="3354328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8D90EC3-2059-4806-B4E7-04E8EDD2FB62}" type="datetime1">
              <a:rPr kumimoji="1" lang="ja-JP" altLang="en-US" smtClean="0"/>
              <a:t>2023/12/14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C33C87-0631-4C02-A014-82364BB7E01F}" type="datetime1">
              <a:rPr kumimoji="1" lang="ja-JP" altLang="en-US" smtClean="0"/>
              <a:t>2023/12/14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34BE70E-2CA6-4AE8-9F1C-DB7B2722C317}" type="datetime1">
              <a:rPr kumimoji="1" lang="ja-JP" altLang="en-US" smtClean="0"/>
              <a:t>2023/12/14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3C07D02-5576-4A84-85D1-CACB1278048E}" type="datetime1">
              <a:rPr kumimoji="1" lang="ja-JP" altLang="en-US" smtClean="0"/>
              <a:t>2023/12/14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B23EEE-AA80-4C3C-94FE-B836542D8425}" type="datetime1">
              <a:rPr kumimoji="1" lang="ja-JP" altLang="en-US" smtClean="0"/>
              <a:t>2023/12/14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6684090-64AC-43E1-81CF-A8AAD2DB9F6E}" type="datetime1">
              <a:rPr kumimoji="1" lang="ja-JP" altLang="en-US" smtClean="0"/>
              <a:t>2023/12/14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B2366FE-93AE-4E0E-BCFF-D3702D5E3336}" type="datetime1">
              <a:rPr kumimoji="1" lang="ja-JP" altLang="en-US" smtClean="0"/>
              <a:t>2023/12/14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9C454D3-94B1-4C8E-8B58-08C524B4EEEB}" type="datetime1">
              <a:rPr kumimoji="1" lang="ja-JP" altLang="en-US" smtClean="0"/>
              <a:t>2023/12/14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697DE36-645D-4CB0-8987-BAC3AE6F4D36}" type="datetime1">
              <a:rPr kumimoji="1" lang="ja-JP" altLang="en-US" smtClean="0"/>
              <a:t>2023/12/14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C3D68CB-13B8-4085-93DC-EE8382EF6C1E}" type="datetime1">
              <a:rPr kumimoji="1" lang="ja-JP" altLang="en-US" smtClean="0"/>
              <a:t>2023/12/14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0683ADE-5EAD-42D0-9115-8776C9EA0685}" type="datetime1">
              <a:rPr kumimoji="1" lang="ja-JP" altLang="en-US" smtClean="0"/>
              <a:t>2023/12/14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BF6D4-0AF8-4534-BBEF-F00E9997AC1B}" type="datetime1">
              <a:rPr kumimoji="1" lang="ja-JP" altLang="en-US" smtClean="0"/>
              <a:t>2023/12/14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25767"/>
            <a:ext cx="8784976" cy="434479"/>
          </a:xfrm>
        </p:spPr>
        <p:txBody>
          <a:bodyPr>
            <a:noAutofit/>
          </a:bodyPr>
          <a:lstStyle/>
          <a:p>
            <a:r>
              <a:rPr kumimoji="1" lang="ja-JP" altLang="en-US" sz="1800" dirty="0">
                <a:latin typeface="HGS創英角ｺﾞｼｯｸUB" panose="020B0900000000000000" pitchFamily="50" charset="-128"/>
                <a:ea typeface="HGS創英角ｺﾞｼｯｸUB" panose="020B0900000000000000" pitchFamily="50" charset="-128"/>
              </a:rPr>
              <a:t>令和</a:t>
            </a:r>
            <a:r>
              <a:rPr lang="ja-JP" altLang="en-US" sz="1800" dirty="0">
                <a:latin typeface="HGS創英角ｺﾞｼｯｸUB" panose="020B0900000000000000" pitchFamily="50" charset="-128"/>
                <a:ea typeface="HGS創英角ｺﾞｼｯｸUB" panose="020B0900000000000000" pitchFamily="50" charset="-128"/>
              </a:rPr>
              <a:t>５</a:t>
            </a:r>
            <a:r>
              <a:rPr kumimoji="1" lang="ja-JP" altLang="en-US" sz="1800" dirty="0">
                <a:latin typeface="HGS創英角ｺﾞｼｯｸUB" panose="020B0900000000000000" pitchFamily="50" charset="-128"/>
                <a:ea typeface="HGS創英角ｺﾞｼｯｸUB" panose="020B0900000000000000" pitchFamily="50" charset="-128"/>
              </a:rPr>
              <a:t>年度</a:t>
            </a:r>
            <a:r>
              <a:rPr lang="ja-JP" altLang="en-US" sz="1800" dirty="0">
                <a:latin typeface="HGS創英角ｺﾞｼｯｸUB" panose="020B0900000000000000" pitchFamily="50" charset="-128"/>
                <a:ea typeface="HGS創英角ｺﾞｼｯｸUB" panose="020B0900000000000000" pitchFamily="50" charset="-128"/>
              </a:rPr>
              <a:t>　</a:t>
            </a:r>
            <a:r>
              <a:rPr kumimoji="1" lang="ja-JP" altLang="en-US" sz="1800" dirty="0">
                <a:latin typeface="HGS創英角ｺﾞｼｯｸUB" panose="020B0900000000000000" pitchFamily="50" charset="-128"/>
                <a:ea typeface="HGS創英角ｺﾞｼｯｸUB" panose="020B0900000000000000" pitchFamily="50" charset="-128"/>
              </a:rPr>
              <a:t>事業運営検討Ｗ・Ｇ</a:t>
            </a:r>
            <a:r>
              <a:rPr lang="ja-JP" altLang="en-US" sz="1800" dirty="0">
                <a:latin typeface="HGS創英角ｺﾞｼｯｸUB" panose="020B0900000000000000" pitchFamily="50" charset="-128"/>
                <a:ea typeface="HGS創英角ｺﾞｼｯｸUB" panose="020B0900000000000000" pitchFamily="50" charset="-128"/>
              </a:rPr>
              <a:t>の</a:t>
            </a:r>
            <a:r>
              <a:rPr kumimoji="1" lang="ja-JP" altLang="en-US" sz="1800" dirty="0">
                <a:latin typeface="HGS創英角ｺﾞｼｯｸUB" panose="020B0900000000000000" pitchFamily="50" charset="-128"/>
                <a:ea typeface="HGS創英角ｺﾞｼｯｸUB" panose="020B0900000000000000" pitchFamily="50" charset="-128"/>
              </a:rPr>
              <a:t>検討事項</a:t>
            </a:r>
            <a:r>
              <a:rPr lang="ja-JP" altLang="en-US" sz="1800" dirty="0">
                <a:latin typeface="HGS創英角ｺﾞｼｯｸUB" panose="020B0900000000000000" pitchFamily="50" charset="-128"/>
                <a:ea typeface="HGS創英角ｺﾞｼｯｸUB" panose="020B0900000000000000" pitchFamily="50" charset="-128"/>
              </a:rPr>
              <a:t>（中間報告）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698339217"/>
              </p:ext>
            </p:extLst>
          </p:nvPr>
        </p:nvGraphicFramePr>
        <p:xfrm>
          <a:off x="302296" y="457815"/>
          <a:ext cx="8662193" cy="5368657"/>
        </p:xfrm>
        <a:graphic>
          <a:graphicData uri="http://schemas.openxmlformats.org/drawingml/2006/table">
            <a:tbl>
              <a:tblPr firstRow="1" bandRow="1">
                <a:tableStyleId>{5940675A-B579-460E-94D1-54222C63F5DA}</a:tableStyleId>
              </a:tblPr>
              <a:tblGrid>
                <a:gridCol w="669825">
                  <a:extLst>
                    <a:ext uri="{9D8B030D-6E8A-4147-A177-3AD203B41FA5}">
                      <a16:colId xmlns:a16="http://schemas.microsoft.com/office/drawing/2014/main" val="20000"/>
                    </a:ext>
                  </a:extLst>
                </a:gridCol>
                <a:gridCol w="585804">
                  <a:extLst>
                    <a:ext uri="{9D8B030D-6E8A-4147-A177-3AD203B41FA5}">
                      <a16:colId xmlns:a16="http://schemas.microsoft.com/office/drawing/2014/main" val="20001"/>
                    </a:ext>
                  </a:extLst>
                </a:gridCol>
                <a:gridCol w="3452391">
                  <a:extLst>
                    <a:ext uri="{9D8B030D-6E8A-4147-A177-3AD203B41FA5}">
                      <a16:colId xmlns:a16="http://schemas.microsoft.com/office/drawing/2014/main" val="20002"/>
                    </a:ext>
                  </a:extLst>
                </a:gridCol>
                <a:gridCol w="1977086">
                  <a:extLst>
                    <a:ext uri="{9D8B030D-6E8A-4147-A177-3AD203B41FA5}">
                      <a16:colId xmlns:a16="http://schemas.microsoft.com/office/drawing/2014/main" val="2756383616"/>
                    </a:ext>
                  </a:extLst>
                </a:gridCol>
                <a:gridCol w="1977087">
                  <a:extLst>
                    <a:ext uri="{9D8B030D-6E8A-4147-A177-3AD203B41FA5}">
                      <a16:colId xmlns:a16="http://schemas.microsoft.com/office/drawing/2014/main" val="20003"/>
                    </a:ext>
                  </a:extLst>
                </a:gridCol>
              </a:tblGrid>
              <a:tr h="291063">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令和５年度に検討すべき主な事項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ysClr val="windowText" lastClr="000000"/>
                          </a:solidFill>
                          <a:latin typeface="HGPｺﾞｼｯｸE" panose="020B0900000000000000" pitchFamily="50" charset="-128"/>
                          <a:ea typeface="HGPｺﾞｼｯｸE" panose="020B0900000000000000" pitchFamily="50" charset="-128"/>
                        </a:rPr>
                        <a:t>（</a:t>
                      </a:r>
                      <a:r>
                        <a:rPr kumimoji="1" lang="en-US" altLang="ja-JP" sz="800" dirty="0">
                          <a:solidFill>
                            <a:sysClr val="windowText" lastClr="000000"/>
                          </a:solidFill>
                          <a:latin typeface="HGPｺﾞｼｯｸE" panose="020B0900000000000000" pitchFamily="50" charset="-128"/>
                          <a:ea typeface="HGPｺﾞｼｯｸE" panose="020B0900000000000000" pitchFamily="50" charset="-128"/>
                        </a:rPr>
                        <a:t>4/28</a:t>
                      </a:r>
                      <a:r>
                        <a:rPr kumimoji="1" lang="ja-JP" altLang="en-US" sz="800" dirty="0">
                          <a:solidFill>
                            <a:sysClr val="windowText" lastClr="000000"/>
                          </a:solidFill>
                          <a:latin typeface="HGPｺﾞｼｯｸE" panose="020B0900000000000000" pitchFamily="50" charset="-128"/>
                          <a:ea typeface="HGPｺﾞｼｯｸE" panose="020B0900000000000000" pitchFamily="50" charset="-128"/>
                        </a:rPr>
                        <a:t>広域化調整会議にて決定）</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ysClr val="windowText" lastClr="000000"/>
                          </a:solidFill>
                          <a:latin typeface="HGPｺﾞｼｯｸE" panose="020B0900000000000000" pitchFamily="50" charset="-128"/>
                          <a:ea typeface="HGPｺﾞｼｯｸE" panose="020B0900000000000000" pitchFamily="50" charset="-128"/>
                        </a:rPr>
                        <a:t>これまでの検討</a:t>
                      </a:r>
                      <a:r>
                        <a:rPr kumimoji="1" lang="ja-JP" altLang="en-US" sz="800" dirty="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a:solidFill>
                          <a:sysClr val="windowText" lastClr="000000"/>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rgbClr val="FF0000"/>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94489">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838577">
                <a:tc>
                  <a:txBody>
                    <a:bodyPr/>
                    <a:lstStyle/>
                    <a:p>
                      <a:r>
                        <a:rPr kumimoji="1" lang="zh-TW" altLang="en-US" sz="800" dirty="0">
                          <a:solidFill>
                            <a:schemeClr val="tx1"/>
                          </a:solidFill>
                          <a:latin typeface="HGPｺﾞｼｯｸM" panose="020B0600000000000000" pitchFamily="50" charset="-128"/>
                          <a:ea typeface="HGPｺﾞｼｯｸM" panose="020B0600000000000000" pitchFamily="50" charset="-128"/>
                        </a:rPr>
                        <a:t>一</a:t>
                      </a:r>
                      <a:r>
                        <a:rPr kumimoji="1" lang="ja-JP" altLang="en-US" sz="800" dirty="0">
                          <a:solidFill>
                            <a:schemeClr val="tx1"/>
                          </a:solidFill>
                          <a:latin typeface="HGPｺﾞｼｯｸM" panose="020B0600000000000000" pitchFamily="50" charset="-128"/>
                          <a:ea typeface="HGPｺﾞｼｯｸM" panose="020B0600000000000000" pitchFamily="50" charset="-128"/>
                        </a:rPr>
                        <a:t>部負担金</a:t>
                      </a:r>
                      <a:r>
                        <a:rPr kumimoji="1" lang="zh-TW" altLang="en-US" sz="800" dirty="0">
                          <a:solidFill>
                            <a:schemeClr val="tx1"/>
                          </a:solidFill>
                          <a:latin typeface="HGPｺﾞｼｯｸM" panose="020B0600000000000000" pitchFamily="50" charset="-128"/>
                          <a:ea typeface="HGPｺﾞｼｯｸM" panose="020B0600000000000000" pitchFamily="50" charset="-128"/>
                        </a:rPr>
                        <a:t>減免</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H30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年度から、「災害」・「収入減少」の事由に基づく減免は「共通基準」として運営方針「別に定める基準」に定めている。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10003"/>
                  </a:ext>
                </a:extLst>
              </a:tr>
              <a:tr h="3124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出産育児一時金</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r>
                        <a:rPr kumimoji="1" lang="ja-JP" altLang="en-US" sz="800" dirty="0">
                          <a:solidFill>
                            <a:schemeClr val="tx1"/>
                          </a:solidFill>
                          <a:latin typeface="HGPｺﾞｼｯｸM" panose="020B0600000000000000" pitchFamily="50" charset="-128"/>
                          <a:ea typeface="HGPｺﾞｼｯｸM" panose="020B0600000000000000" pitchFamily="50" charset="-128"/>
                        </a:rPr>
                        <a:t>葬祭費</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出</a:t>
                      </a:r>
                      <a:r>
                        <a:rPr kumimoji="1" lang="ja-JP" altLang="en-US" sz="800" dirty="0">
                          <a:solidFill>
                            <a:schemeClr val="tx1"/>
                          </a:solidFill>
                          <a:latin typeface="HGPｺﾞｼｯｸM" panose="020B0600000000000000" pitchFamily="50" charset="-128"/>
                          <a:ea typeface="HGPｺﾞｼｯｸM" panose="020B0600000000000000" pitchFamily="50" charset="-128"/>
                        </a:rPr>
                        <a:t>産</a:t>
                      </a:r>
                      <a:r>
                        <a:rPr kumimoji="1" lang="zh-TW" altLang="en-US" sz="800" dirty="0">
                          <a:solidFill>
                            <a:schemeClr val="tx1"/>
                          </a:solidFill>
                          <a:latin typeface="HGPｺﾞｼｯｸM" panose="020B0600000000000000" pitchFamily="50" charset="-128"/>
                          <a:ea typeface="HGPｺﾞｼｯｸM" panose="020B0600000000000000" pitchFamily="50" charset="-128"/>
                        </a:rPr>
                        <a:t>育</a:t>
                      </a:r>
                      <a:r>
                        <a:rPr kumimoji="1" lang="ja-JP" altLang="en-US" sz="800" dirty="0">
                          <a:solidFill>
                            <a:schemeClr val="tx1"/>
                          </a:solidFill>
                          <a:latin typeface="HGPｺﾞｼｯｸM" panose="020B0600000000000000" pitchFamily="50" charset="-128"/>
                          <a:ea typeface="HGPｺﾞｼｯｸM" panose="020B0600000000000000" pitchFamily="50" charset="-128"/>
                        </a:rPr>
                        <a:t>児一時金：政令基準どおり一律</a:t>
                      </a:r>
                      <a:r>
                        <a:rPr kumimoji="1" lang="en-US" altLang="ja-JP" sz="800" dirty="0">
                          <a:solidFill>
                            <a:schemeClr val="tx1"/>
                          </a:solidFill>
                          <a:latin typeface="HGPｺﾞｼｯｸM" panose="020B0600000000000000" pitchFamily="50" charset="-128"/>
                          <a:ea typeface="HGPｺﾞｼｯｸM" panose="020B0600000000000000" pitchFamily="50" charset="-128"/>
                        </a:rPr>
                        <a:t>420,000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endParaRPr kumimoji="1" lang="en-US" altLang="zh-TW"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R5.4.1</a:t>
                      </a:r>
                      <a:r>
                        <a:rPr kumimoji="1" lang="ja-JP" altLang="en-US" sz="800" dirty="0">
                          <a:solidFill>
                            <a:schemeClr val="tx1"/>
                          </a:solidFill>
                          <a:latin typeface="HGPｺﾞｼｯｸM" panose="020B0600000000000000" pitchFamily="50" charset="-128"/>
                          <a:ea typeface="HGPｺﾞｼｯｸM" panose="020B0600000000000000" pitchFamily="50" charset="-128"/>
                        </a:rPr>
                        <a:t>より改正政令基準のとおり</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endParaRPr kumimoji="1" lang="zh-TW" altLang="en-US" sz="800" dirty="0">
                        <a:solidFill>
                          <a:schemeClr val="tx1"/>
                        </a:solidFill>
                        <a:latin typeface="HGPｺﾞｼｯｸM" panose="020B0600000000000000" pitchFamily="50" charset="-128"/>
                        <a:ea typeface="HGPｺﾞｼｯｸM" panose="020B0600000000000000" pitchFamily="50" charset="-128"/>
                      </a:endParaRPr>
                    </a:p>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a:t>
                      </a:r>
                      <a:r>
                        <a:rPr kumimoji="1" lang="zh-TW" altLang="en-US" sz="800" dirty="0">
                          <a:solidFill>
                            <a:schemeClr val="tx1"/>
                          </a:solidFill>
                          <a:latin typeface="HGPｺﾞｼｯｸM" panose="020B0600000000000000" pitchFamily="50" charset="-128"/>
                          <a:ea typeface="HGPｺﾞｼｯｸM" panose="020B0600000000000000" pitchFamily="50" charset="-128"/>
                        </a:rPr>
                        <a:t>葬祭</a:t>
                      </a:r>
                      <a:r>
                        <a:rPr kumimoji="1" lang="ja-JP" altLang="en-US" sz="800" dirty="0">
                          <a:solidFill>
                            <a:schemeClr val="tx1"/>
                          </a:solidFill>
                          <a:latin typeface="HGPｺﾞｼｯｸM" panose="020B0600000000000000" pitchFamily="50" charset="-128"/>
                          <a:ea typeface="HGPｺﾞｼｯｸM" panose="020B0600000000000000" pitchFamily="50" charset="-128"/>
                        </a:rPr>
                        <a:t>費：府内一律</a:t>
                      </a:r>
                      <a:r>
                        <a:rPr kumimoji="1" lang="zh-TW" altLang="en-US" sz="800" dirty="0">
                          <a:solidFill>
                            <a:schemeClr val="tx1"/>
                          </a:solidFill>
                          <a:latin typeface="HGPｺﾞｼｯｸM" panose="020B0600000000000000" pitchFamily="50" charset="-128"/>
                          <a:ea typeface="HGPｺﾞｼｯｸM" panose="020B0600000000000000" pitchFamily="50" charset="-128"/>
                        </a:rPr>
                        <a:t> </a:t>
                      </a:r>
                      <a:r>
                        <a:rPr kumimoji="1" lang="en-US" altLang="ja-JP" sz="800" dirty="0">
                          <a:solidFill>
                            <a:schemeClr val="tx1"/>
                          </a:solidFill>
                          <a:latin typeface="HGPｺﾞｼｯｸM" panose="020B0600000000000000" pitchFamily="50" charset="-128"/>
                          <a:ea typeface="HGPｺﾞｼｯｸM" panose="020B0600000000000000" pitchFamily="50" charset="-128"/>
                        </a:rPr>
                        <a:t>50,000</a:t>
                      </a:r>
                      <a:r>
                        <a:rPr kumimoji="1" lang="ja-JP" altLang="en-US" sz="800" dirty="0">
                          <a:solidFill>
                            <a:schemeClr val="tx1"/>
                          </a:solidFill>
                          <a:latin typeface="HGPｺﾞｼｯｸM" panose="020B0600000000000000" pitchFamily="50" charset="-128"/>
                          <a:ea typeface="HGPｺﾞｼｯｸM" panose="020B0600000000000000" pitchFamily="50" charset="-128"/>
                        </a:rPr>
                        <a:t>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a:solidFill>
                            <a:schemeClr val="tx1"/>
                          </a:solidFill>
                          <a:latin typeface="HGPｺﾞｼｯｸM" panose="020B0600000000000000" pitchFamily="50" charset="-128"/>
                          <a:ea typeface="HGPｺﾞｼｯｸM" panose="020B0600000000000000" pitchFamily="50" charset="-128"/>
                        </a:rPr>
                        <a:t>4</a:t>
                      </a:r>
                      <a:r>
                        <a:rPr kumimoji="1" lang="ja-JP" altLang="en-US" sz="800" dirty="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10004"/>
                  </a:ext>
                </a:extLst>
              </a:tr>
              <a:tr h="1618600">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保健事業</a:t>
                      </a:r>
                    </a:p>
                  </a:txBody>
                  <a:tcPr anchor="ct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特定健康診査：</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　　　血清クレアチニン検査（ｅＧＦＲ） 、血清尿酸検査 、血糖検査（ＨｂＡ１ｃ） について、特定健康診査の基本的な項目に加えて実施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indent="-171450">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人間ドック：</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800" dirty="0">
                          <a:solidFill>
                            <a:schemeClr val="tx1"/>
                          </a:solidFill>
                          <a:latin typeface="HGPｺﾞｼｯｸM" panose="020B0600000000000000" pitchFamily="50" charset="-128"/>
                          <a:ea typeface="HGPｺﾞｼｯｸM" panose="020B0600000000000000" pitchFamily="50" charset="-128"/>
                        </a:rPr>
                        <a:t>特定健診の検査項目等を充足する検査項目について、府内全市町村で実施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a:solidFill>
                            <a:schemeClr val="tx1"/>
                          </a:solidFill>
                          <a:latin typeface="HGPｺﾞｼｯｸM" panose="020B0600000000000000" pitchFamily="50" charset="-128"/>
                          <a:ea typeface="HGPｺﾞｼｯｸM" panose="020B0600000000000000" pitchFamily="50" charset="-128"/>
                        </a:rPr>
                        <a:t>4</a:t>
                      </a:r>
                      <a:r>
                        <a:rPr kumimoji="1" lang="ja-JP" altLang="en-US" sz="800" dirty="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ts val="1100"/>
                        </a:lnSpc>
                        <a:spcBef>
                          <a:spcPts val="0"/>
                        </a:spcBef>
                        <a:spcAft>
                          <a:spcPts val="0"/>
                        </a:spcAft>
                        <a:buClrTx/>
                        <a:buSzTx/>
                        <a:buFont typeface="Wingdings" panose="05000000000000000000" pitchFamily="2" charset="2"/>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独自事業分の財源は、標準保険料率（事業費納付金の対象経費）で確保するものとする。</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標準保険料率で賄う対象経費は、府保険料総額（医療分）の</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3.5</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％（被保険者数</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10</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万人以上の保険者）、</a:t>
                      </a:r>
                      <a:r>
                        <a:rPr kumimoji="1" lang="en-US" altLang="ja-JP" sz="800" u="none" dirty="0">
                          <a:solidFill>
                            <a:schemeClr val="tx1"/>
                          </a:solidFill>
                          <a:latin typeface="HGPｺﾞｼｯｸM" panose="020B0600000000000000" pitchFamily="50" charset="-128"/>
                          <a:ea typeface="HGPｺﾞｼｯｸM" panose="020B0600000000000000" pitchFamily="50" charset="-128"/>
                        </a:rPr>
                        <a:t>5.0</a:t>
                      </a:r>
                      <a:r>
                        <a:rPr kumimoji="1" lang="ja-JP" altLang="en-US" sz="800" u="none" dirty="0">
                          <a:solidFill>
                            <a:schemeClr val="tx1"/>
                          </a:solidFill>
                          <a:latin typeface="HGPｺﾞｼｯｸM" panose="020B0600000000000000" pitchFamily="50" charset="-128"/>
                          <a:ea typeface="HGPｺﾞｼｯｸM" panose="020B0600000000000000" pitchFamily="50" charset="-128"/>
                        </a:rPr>
                        <a:t>％ （その他の保険者）を保健事業分の上限として、事業費納付金の対象 となる保健事業費（共通分）を除く部分を独自事業分とする。</a:t>
                      </a: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保健事業の在り方について、引き続き、検討を進める。</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B" panose="02020700000000000000" pitchFamily="18" charset="-128"/>
                        <a:buChar char="○"/>
                        <a:tabLst/>
                        <a:defRPr/>
                      </a:pPr>
                      <a:r>
                        <a:rPr kumimoji="1" lang="ja-JP" altLang="en-US" sz="800">
                          <a:solidFill>
                            <a:schemeClr val="tx1"/>
                          </a:solidFill>
                          <a:latin typeface="UD デジタル 教科書体 NP-B" panose="02020700000000000000" pitchFamily="18" charset="-128"/>
                          <a:ea typeface="UD デジタル 教科書体 NP-B" panose="02020700000000000000" pitchFamily="18" charset="-128"/>
                        </a:rPr>
                        <a:t>保健</a:t>
                      </a: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事業の在り方について、次回</a:t>
                      </a:r>
                      <a:r>
                        <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rPr>
                        <a:t>WG</a:t>
                      </a: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以降、検討を進める。</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1152128">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医療費適正化</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（医療費通知、ジェネリック差額通知など）</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PｺﾞｼｯｸM" panose="020B0600000000000000" pitchFamily="50" charset="-128"/>
                          <a:ea typeface="HGPｺﾞｼｯｸM" panose="020B0600000000000000" pitchFamily="50" charset="-128"/>
                        </a:rPr>
                        <a:t>医療費通知及びジェネリック差額通知：</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9388" indent="-179388" algn="l">
                        <a:buFont typeface="Wingdings" panose="05000000000000000000" pitchFamily="2" charset="2"/>
                        <a:buNone/>
                      </a:pPr>
                      <a:r>
                        <a:rPr kumimoji="1" lang="ja-JP" altLang="en-US" sz="800" dirty="0">
                          <a:solidFill>
                            <a:schemeClr val="tx1"/>
                          </a:solidFill>
                          <a:latin typeface="HGPｺﾞｼｯｸM" panose="020B0600000000000000" pitchFamily="50" charset="-128"/>
                          <a:ea typeface="HGPｺﾞｼｯｸM" panose="020B0600000000000000" pitchFamily="50" charset="-128"/>
                        </a:rPr>
                        <a:t>　　</a:t>
                      </a:r>
                      <a:r>
                        <a:rPr kumimoji="1" lang="ja-JP" altLang="en-US" sz="800" baseline="0" dirty="0">
                          <a:solidFill>
                            <a:schemeClr val="tx1"/>
                          </a:solidFill>
                          <a:latin typeface="HGPｺﾞｼｯｸM" panose="020B0600000000000000" pitchFamily="50" charset="-128"/>
                          <a:ea typeface="HGPｺﾞｼｯｸM" panose="020B0600000000000000" pitchFamily="50" charset="-128"/>
                        </a:rPr>
                        <a:t> </a:t>
                      </a:r>
                      <a:r>
                        <a:rPr kumimoji="1" lang="ja-JP" altLang="en-US" sz="800" dirty="0">
                          <a:solidFill>
                            <a:schemeClr val="tx1"/>
                          </a:solidFill>
                          <a:latin typeface="HGPｺﾞｼｯｸM" panose="020B0600000000000000" pitchFamily="50" charset="-128"/>
                          <a:ea typeface="HGPｺﾞｼｯｸM" panose="020B0600000000000000" pitchFamily="50" charset="-128"/>
                        </a:rPr>
                        <a:t>実施回数、記載項目、通知の規格について、府内共通基準を設定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30</a:t>
                      </a:r>
                      <a:r>
                        <a:rPr kumimoji="1" lang="ja-JP" altLang="en-US" sz="800" dirty="0">
                          <a:solidFill>
                            <a:schemeClr val="tx1"/>
                          </a:solidFill>
                          <a:latin typeface="HGPｺﾞｼｯｸM" panose="020B0600000000000000" pitchFamily="50" charset="-128"/>
                          <a:ea typeface="HGPｺﾞｼｯｸM" panose="020B0600000000000000" pitchFamily="50" charset="-128"/>
                        </a:rPr>
                        <a:t>年</a:t>
                      </a:r>
                      <a:r>
                        <a:rPr kumimoji="1" lang="en-US" altLang="ja-JP" sz="800" dirty="0">
                          <a:solidFill>
                            <a:schemeClr val="tx1"/>
                          </a:solidFill>
                          <a:latin typeface="HGPｺﾞｼｯｸM" panose="020B0600000000000000" pitchFamily="50" charset="-128"/>
                          <a:ea typeface="HGPｺﾞｼｯｸM" panose="020B0600000000000000" pitchFamily="50" charset="-128"/>
                        </a:rPr>
                        <a:t>4</a:t>
                      </a:r>
                      <a:r>
                        <a:rPr kumimoji="1" lang="ja-JP" altLang="en-US" sz="800" dirty="0">
                          <a:solidFill>
                            <a:schemeClr val="tx1"/>
                          </a:solidFill>
                          <a:latin typeface="HGPｺﾞｼｯｸM" panose="020B0600000000000000" pitchFamily="50" charset="-128"/>
                          <a:ea typeface="HGPｺﾞｼｯｸM" panose="020B0600000000000000" pitchFamily="50" charset="-128"/>
                        </a:rPr>
                        <a:t>月統一）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10006"/>
                  </a:ext>
                </a:extLst>
              </a:tr>
            </a:tbl>
          </a:graphicData>
        </a:graphic>
      </p:graphicFrame>
      <p:sp>
        <p:nvSpPr>
          <p:cNvPr id="6" name="テキスト ボックス 5"/>
          <p:cNvSpPr txBox="1"/>
          <p:nvPr/>
        </p:nvSpPr>
        <p:spPr>
          <a:xfrm>
            <a:off x="7956376" y="127665"/>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a:latin typeface="HGSｺﾞｼｯｸE" panose="020B0900000000000000" pitchFamily="50" charset="-128"/>
                <a:ea typeface="HGSｺﾞｼｯｸE" panose="020B0900000000000000" pitchFamily="50" charset="-128"/>
              </a:rPr>
              <a:t>資料２</a:t>
            </a:r>
            <a:endParaRPr kumimoji="1" lang="en-US" altLang="ja-JP" sz="1200" b="1" dirty="0">
              <a:latin typeface="HGSｺﾞｼｯｸE" panose="020B0900000000000000" pitchFamily="50" charset="-128"/>
              <a:ea typeface="HGSｺﾞｼｯｸE" panose="020B0900000000000000" pitchFamily="50" charset="-128"/>
            </a:endParaRPr>
          </a:p>
        </p:txBody>
      </p:sp>
      <p:sp>
        <p:nvSpPr>
          <p:cNvPr id="4" name="スライド番号プレースホルダー 3"/>
          <p:cNvSpPr>
            <a:spLocks noGrp="1"/>
          </p:cNvSpPr>
          <p:nvPr>
            <p:ph type="sldNum" sz="quarter" idx="12"/>
          </p:nvPr>
        </p:nvSpPr>
        <p:spPr>
          <a:xfrm>
            <a:off x="7020272" y="6356350"/>
            <a:ext cx="2133600" cy="365125"/>
          </a:xfrm>
        </p:spPr>
        <p:txBody>
          <a:bodyPr/>
          <a:lstStyle/>
          <a:p>
            <a:fld id="{E4D4D2C3-0BAC-45EE-BEAA-AC94A6365396}" type="slidenum">
              <a:rPr kumimoji="1" lang="ja-JP" altLang="en-US" smtClean="0"/>
              <a:t>1</a:t>
            </a:fld>
            <a:endParaRPr kumimoji="1" lang="ja-JP" altLang="en-US" dirty="0"/>
          </a:p>
        </p:txBody>
      </p:sp>
      <p:sp>
        <p:nvSpPr>
          <p:cNvPr id="8" name="大かっこ 7"/>
          <p:cNvSpPr/>
          <p:nvPr/>
        </p:nvSpPr>
        <p:spPr>
          <a:xfrm>
            <a:off x="1619672" y="3861048"/>
            <a:ext cx="3312368" cy="792088"/>
          </a:xfrm>
          <a:prstGeom prst="bracketPair">
            <a:avLst>
              <a:gd name="adj" fmla="val 1157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3736696260"/>
              </p:ext>
            </p:extLst>
          </p:nvPr>
        </p:nvGraphicFramePr>
        <p:xfrm>
          <a:off x="5076056" y="3430705"/>
          <a:ext cx="1872208" cy="1222431"/>
        </p:xfrm>
        <a:graphic>
          <a:graphicData uri="http://schemas.openxmlformats.org/drawingml/2006/table">
            <a:tbl>
              <a:tblPr firstRow="1" bandRow="1">
                <a:tableStyleId>{7DF18680-E054-41AD-8BC1-D1AEF772440D}</a:tableStyleId>
              </a:tblPr>
              <a:tblGrid>
                <a:gridCol w="1872208">
                  <a:extLst>
                    <a:ext uri="{9D8B030D-6E8A-4147-A177-3AD203B41FA5}">
                      <a16:colId xmlns:a16="http://schemas.microsoft.com/office/drawing/2014/main" val="4137625715"/>
                    </a:ext>
                  </a:extLst>
                </a:gridCol>
              </a:tblGrid>
              <a:tr h="1222431">
                <a:tc>
                  <a:txBody>
                    <a:bodyPr/>
                    <a:lstStyle/>
                    <a:p>
                      <a:pPr marL="171450" indent="-171450">
                        <a:buFont typeface="HGSｺﾞｼｯｸM" panose="020B0600000000000000" pitchFamily="50" charset="-128"/>
                        <a:buChar char="○"/>
                      </a:pPr>
                      <a:r>
                        <a:rPr kumimoji="1" lang="ja-JP" altLang="en-US" sz="800" b="0" spc="-70" dirty="0">
                          <a:solidFill>
                            <a:schemeClr val="tx1"/>
                          </a:solidFill>
                          <a:latin typeface="UD デジタル 教科書体 NP-B" panose="02020700000000000000" pitchFamily="18" charset="-128"/>
                          <a:ea typeface="UD デジタル 教科書体 NP-B" panose="02020700000000000000" pitchFamily="18" charset="-128"/>
                        </a:rPr>
                        <a:t>府は、府独自インセンティブの仕組みを見直し、市町村が保健事業に取り組みやすくなるような環境を整備する</a:t>
                      </a:r>
                      <a:endParaRPr kumimoji="1" lang="en-US" altLang="ja-JP" sz="800" b="0" spc="-7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indent="-171450">
                        <a:buFont typeface="HGSｺﾞｼｯｸM" panose="020B0600000000000000" pitchFamily="50" charset="-128"/>
                        <a:buChar char="○"/>
                      </a:pPr>
                      <a:r>
                        <a:rPr kumimoji="1" lang="ja-JP" altLang="en-US" sz="800" b="0" dirty="0">
                          <a:solidFill>
                            <a:schemeClr val="tx1"/>
                          </a:solidFill>
                          <a:latin typeface="UD デジタル 教科書体 NP-B" panose="02020700000000000000" pitchFamily="18" charset="-128"/>
                          <a:ea typeface="UD デジタル 教科書体 NP-B" panose="02020700000000000000" pitchFamily="18" charset="-128"/>
                        </a:rPr>
                        <a:t>整備にあたっては、保険者努力支援制度の活用・評価点獲得及び透明性の確保を基本的方針とする</a:t>
                      </a:r>
                      <a:endParaRPr kumimoji="1" lang="en-US" altLang="ja-JP" sz="800" b="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indent="-171450">
                        <a:buFont typeface="HGSｺﾞｼｯｸM" panose="020B0600000000000000" pitchFamily="50" charset="-128"/>
                        <a:buChar char="○"/>
                      </a:pPr>
                      <a:r>
                        <a:rPr kumimoji="1" lang="ja-JP" altLang="en-US" sz="800" b="0" dirty="0">
                          <a:solidFill>
                            <a:schemeClr val="tx1"/>
                          </a:solidFill>
                          <a:latin typeface="UD デジタル 教科書体 NP-B" panose="02020700000000000000" pitchFamily="18" charset="-128"/>
                          <a:ea typeface="UD デジタル 教科書体 NP-B" panose="02020700000000000000" pitchFamily="18" charset="-128"/>
                        </a:rPr>
                        <a:t>被保険者の健康の保持増進及び保険料抑制につなげていく</a:t>
                      </a:r>
                    </a:p>
                  </a:txBody>
                  <a:tcPr marL="72000" marT="36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52753672"/>
                  </a:ext>
                </a:extLst>
              </a:tr>
            </a:tbl>
          </a:graphicData>
        </a:graphic>
      </p:graphicFrame>
      <p:sp>
        <p:nvSpPr>
          <p:cNvPr id="10" name="大かっこ 9">
            <a:extLst>
              <a:ext uri="{FF2B5EF4-FFF2-40B4-BE49-F238E27FC236}">
                <a16:creationId xmlns:a16="http://schemas.microsoft.com/office/drawing/2014/main" id="{86807F82-8E9E-417E-B72D-31CEA4050084}"/>
              </a:ext>
            </a:extLst>
          </p:cNvPr>
          <p:cNvSpPr/>
          <p:nvPr/>
        </p:nvSpPr>
        <p:spPr>
          <a:xfrm>
            <a:off x="7524328" y="764704"/>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a:latin typeface="HGPｺﾞｼｯｸM" panose="020B0600000000000000" pitchFamily="50" charset="-128"/>
                <a:ea typeface="HGPｺﾞｼｯｸM" panose="020B0600000000000000" pitchFamily="50" charset="-128"/>
              </a:rPr>
              <a:t>検討済み・・・■</a:t>
            </a:r>
            <a:endParaRPr kumimoji="1" lang="en-US" altLang="ja-JP" sz="800" dirty="0">
              <a:latin typeface="HGPｺﾞｼｯｸM" panose="020B0600000000000000" pitchFamily="50" charset="-128"/>
              <a:ea typeface="HGPｺﾞｼｯｸM" panose="020B0600000000000000" pitchFamily="50" charset="-128"/>
            </a:endParaRPr>
          </a:p>
          <a:p>
            <a:pPr algn="ctr"/>
            <a:r>
              <a:rPr lang="ja-JP" altLang="en-US" sz="800" dirty="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55266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4691"/>
            <a:ext cx="8784976" cy="434479"/>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令和５年度　事業運営検討Ｗ・Ｇの検討事項（中間報告）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4260651401"/>
              </p:ext>
            </p:extLst>
          </p:nvPr>
        </p:nvGraphicFramePr>
        <p:xfrm>
          <a:off x="396714" y="439170"/>
          <a:ext cx="8567774" cy="4941202"/>
        </p:xfrm>
        <a:graphic>
          <a:graphicData uri="http://schemas.openxmlformats.org/drawingml/2006/table">
            <a:tbl>
              <a:tblPr firstRow="1" bandRow="1">
                <a:tableStyleId>{5940675A-B579-460E-94D1-54222C63F5DA}</a:tableStyleId>
              </a:tblPr>
              <a:tblGrid>
                <a:gridCol w="1088275">
                  <a:extLst>
                    <a:ext uri="{9D8B030D-6E8A-4147-A177-3AD203B41FA5}">
                      <a16:colId xmlns:a16="http://schemas.microsoft.com/office/drawing/2014/main" val="20000"/>
                    </a:ext>
                  </a:extLst>
                </a:gridCol>
                <a:gridCol w="798939">
                  <a:extLst>
                    <a:ext uri="{9D8B030D-6E8A-4147-A177-3AD203B41FA5}">
                      <a16:colId xmlns:a16="http://schemas.microsoft.com/office/drawing/2014/main" val="20002"/>
                    </a:ext>
                  </a:extLst>
                </a:gridCol>
                <a:gridCol w="2614710">
                  <a:extLst>
                    <a:ext uri="{9D8B030D-6E8A-4147-A177-3AD203B41FA5}">
                      <a16:colId xmlns:a16="http://schemas.microsoft.com/office/drawing/2014/main" val="20003"/>
                    </a:ext>
                  </a:extLst>
                </a:gridCol>
                <a:gridCol w="2032925">
                  <a:extLst>
                    <a:ext uri="{9D8B030D-6E8A-4147-A177-3AD203B41FA5}">
                      <a16:colId xmlns:a16="http://schemas.microsoft.com/office/drawing/2014/main" val="3398176744"/>
                    </a:ext>
                  </a:extLst>
                </a:gridCol>
                <a:gridCol w="2032925">
                  <a:extLst>
                    <a:ext uri="{9D8B030D-6E8A-4147-A177-3AD203B41FA5}">
                      <a16:colId xmlns:a16="http://schemas.microsoft.com/office/drawing/2014/main" val="20004"/>
                    </a:ext>
                  </a:extLst>
                </a:gridCol>
              </a:tblGrid>
              <a:tr h="209201">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令和５年度に検討すべき主な事項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ysClr val="windowText" lastClr="000000"/>
                          </a:solidFill>
                          <a:latin typeface="HGPｺﾞｼｯｸE" panose="020B0900000000000000" pitchFamily="50" charset="-128"/>
                          <a:ea typeface="HGPｺﾞｼｯｸE" panose="020B0900000000000000" pitchFamily="50" charset="-128"/>
                        </a:rPr>
                        <a:t>（</a:t>
                      </a:r>
                      <a:r>
                        <a:rPr kumimoji="1" lang="en-US" altLang="ja-JP" sz="800" dirty="0">
                          <a:solidFill>
                            <a:sysClr val="windowText" lastClr="000000"/>
                          </a:solidFill>
                          <a:latin typeface="HGPｺﾞｼｯｸE" panose="020B0900000000000000" pitchFamily="50" charset="-128"/>
                          <a:ea typeface="HGPｺﾞｼｯｸE" panose="020B0900000000000000" pitchFamily="50" charset="-128"/>
                        </a:rPr>
                        <a:t>4/28</a:t>
                      </a:r>
                      <a:r>
                        <a:rPr kumimoji="1" lang="ja-JP" altLang="en-US" sz="800" dirty="0">
                          <a:solidFill>
                            <a:sysClr val="windowText" lastClr="000000"/>
                          </a:solidFill>
                          <a:latin typeface="HGPｺﾞｼｯｸE" panose="020B0900000000000000" pitchFamily="50" charset="-128"/>
                          <a:ea typeface="HGPｺﾞｼｯｸE" panose="020B0900000000000000" pitchFamily="50" charset="-128"/>
                        </a:rPr>
                        <a:t>広域化調整会議にて決定）</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ysClr val="windowText" lastClr="000000"/>
                          </a:solidFill>
                          <a:latin typeface="HGPｺﾞｼｯｸE" panose="020B0900000000000000" pitchFamily="50" charset="-128"/>
                          <a:ea typeface="HGPｺﾞｼｯｸE" panose="020B0900000000000000" pitchFamily="50" charset="-128"/>
                        </a:rPr>
                        <a:t>これまでの検討</a:t>
                      </a:r>
                      <a:r>
                        <a:rPr kumimoji="1" lang="ja-JP" altLang="en-US" sz="800" dirty="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a:solidFill>
                          <a:sysClr val="windowText" lastClr="000000"/>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rgbClr val="FF0000"/>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523551">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予防・健康づくり等の推進</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市町村は、被保険者の特性に応じたきめ細かい保健事業を実施し、府は市町村に対して、必要な助言・支援を行うという役割分担を踏まえ、保険者努力支援制度（予防・健康づくり支援交付金）の活用を図り、それぞれの取組みを行う。</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101417485"/>
                  </a:ext>
                </a:extLst>
              </a:tr>
              <a:tr h="597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a:solidFill>
                            <a:schemeClr val="tx1"/>
                          </a:solidFill>
                          <a:latin typeface="HGSｺﾞｼｯｸM" panose="020B0600000000000000" pitchFamily="50" charset="-128"/>
                          <a:ea typeface="HGSｺﾞｼｯｸM" panose="020B0600000000000000" pitchFamily="50" charset="-128"/>
                        </a:rPr>
                        <a:t>施術療養費の支給</a:t>
                      </a:r>
                      <a:endParaRPr lang="en-US" altLang="ja-JP" sz="800" strike="noStrike" dirty="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strike="noStrike" dirty="0">
                          <a:solidFill>
                            <a:schemeClr val="tx1"/>
                          </a:solidFill>
                          <a:latin typeface="HGSｺﾞｼｯｸM" panose="020B0600000000000000" pitchFamily="50" charset="-128"/>
                          <a:ea typeface="HGSｺﾞｼｯｸM" panose="020B0600000000000000" pitchFamily="50" charset="-128"/>
                        </a:rPr>
                        <a:t>に係る共通基準の設定</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「柔道整復」及び「あん摩・マッサージ、はり・きゅう」の施術に係る国等の議論の状況を踏まえ、府内共通基準の指標の設定について調整会議等において検討を進める。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10002"/>
                  </a:ext>
                </a:extLst>
              </a:tr>
              <a:tr h="1015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府による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給付点検</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当面は、国の例示項目が府による点検内容の対象</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具体的な点検内容については、国保総合システムのレセプト点検機能等を踏まえ、今後、検討を進め、可能なものから実施に努める。</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「大阪府給付点検調査に係る事務処理方針」（平成</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31</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年</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3</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月策定）に基づき運用。</a:t>
                      </a:r>
                      <a:endPar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　　</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平成</a:t>
                      </a:r>
                      <a:r>
                        <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30</a:t>
                      </a: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年度に整理済み（令和元年度から運用）</a:t>
                      </a:r>
                      <a:endParaRPr kumimoji="1" lang="ja-JP" altLang="en-US"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2771840354"/>
                  </a:ext>
                </a:extLst>
              </a:tr>
              <a:tr h="825378">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不正利得等の回収</a:t>
                      </a: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都道府県は、保険医療機関等による大規模な不正が発覚した場合、広域的又は医療に関する専門的な見地から、市町村の委託を受けて、不正請求等に係る費用返還を求める等の取組みを行うことが可能</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171450" indent="-171450" algn="l">
                        <a:buFont typeface="Wingdings" panose="05000000000000000000" pitchFamily="2" charset="2"/>
                        <a:buChar char="l"/>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「大阪府における国民健康保険診療報酬等の不正利得の回収に係る事務処理規約」（平成</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31</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4</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月施行）に基づき運用。</a:t>
                      </a:r>
                      <a:endPar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0" indent="0" algn="l">
                        <a:buFont typeface="Wingdings" panose="05000000000000000000" pitchFamily="2" charset="2"/>
                        <a:buNone/>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　</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平成</a:t>
                      </a:r>
                      <a:r>
                        <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30</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年度に整理済み（令和元年度から運用）</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472135670"/>
                  </a:ext>
                </a:extLst>
              </a:tr>
              <a:tr h="350520">
                <a:tc>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a:t>
                      </a: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solidFill>
                      <a:schemeClr val="bg1"/>
                    </a:solidFill>
                  </a:tcP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過誤調整の普及・促進に資する取組み（保険者間調整の徹底、過誤調整事務の円滑実施、過誤調整の好事例の横展開）</a:t>
                      </a:r>
                    </a:p>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過誤調整できなかった場合の速やかな債権回収の実施</a:t>
                      </a: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10003"/>
                  </a:ext>
                </a:extLst>
              </a:tr>
            </a:tbl>
          </a:graphicData>
        </a:graphic>
      </p:graphicFrame>
      <p:sp>
        <p:nvSpPr>
          <p:cNvPr id="3" name="スライド番号プレースホルダー 2"/>
          <p:cNvSpPr>
            <a:spLocks noGrp="1"/>
          </p:cNvSpPr>
          <p:nvPr>
            <p:ph type="sldNum" sz="quarter" idx="12"/>
          </p:nvPr>
        </p:nvSpPr>
        <p:spPr>
          <a:xfrm>
            <a:off x="7020272" y="6356350"/>
            <a:ext cx="2133600" cy="365125"/>
          </a:xfrm>
        </p:spPr>
        <p:txBody>
          <a:bodyPr/>
          <a:lstStyle/>
          <a:p>
            <a:fld id="{E4D4D2C3-0BAC-45EE-BEAA-AC94A6365396}" type="slidenum">
              <a:rPr kumimoji="1" lang="ja-JP" altLang="en-US" smtClean="0"/>
              <a:t>2</a:t>
            </a:fld>
            <a:endParaRPr kumimoji="1" lang="ja-JP" altLang="en-US" dirty="0"/>
          </a:p>
        </p:txBody>
      </p:sp>
      <p:sp>
        <p:nvSpPr>
          <p:cNvPr id="5" name="大かっこ 4">
            <a:extLst>
              <a:ext uri="{FF2B5EF4-FFF2-40B4-BE49-F238E27FC236}">
                <a16:creationId xmlns:a16="http://schemas.microsoft.com/office/drawing/2014/main" id="{EA797C56-3E59-4CD2-A95D-EEED0D90CA0E}"/>
              </a:ext>
            </a:extLst>
          </p:cNvPr>
          <p:cNvSpPr/>
          <p:nvPr/>
        </p:nvSpPr>
        <p:spPr>
          <a:xfrm>
            <a:off x="7524328" y="836712"/>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a:latin typeface="HGPｺﾞｼｯｸM" panose="020B0600000000000000" pitchFamily="50" charset="-128"/>
                <a:ea typeface="HGPｺﾞｼｯｸM" panose="020B0600000000000000" pitchFamily="50" charset="-128"/>
              </a:rPr>
              <a:t>検討済み・・・■</a:t>
            </a:r>
            <a:endParaRPr kumimoji="1" lang="en-US" altLang="ja-JP" sz="800" dirty="0">
              <a:latin typeface="HGPｺﾞｼｯｸM" panose="020B0600000000000000" pitchFamily="50" charset="-128"/>
              <a:ea typeface="HGPｺﾞｼｯｸM" panose="020B0600000000000000" pitchFamily="50" charset="-128"/>
            </a:endParaRPr>
          </a:p>
          <a:p>
            <a:pPr algn="ctr"/>
            <a:r>
              <a:rPr lang="ja-JP" altLang="en-US" sz="800" dirty="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591820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9512" y="14377"/>
            <a:ext cx="8784976" cy="434479"/>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令和５年度　事業運営検討Ｗ・Ｇの検討事項（中間報告）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555110108"/>
              </p:ext>
            </p:extLst>
          </p:nvPr>
        </p:nvGraphicFramePr>
        <p:xfrm>
          <a:off x="324707" y="474320"/>
          <a:ext cx="8495765" cy="4471449"/>
        </p:xfrm>
        <a:graphic>
          <a:graphicData uri="http://schemas.openxmlformats.org/drawingml/2006/table">
            <a:tbl>
              <a:tblPr firstRow="1" bandRow="1">
                <a:tableStyleId>{5940675A-B579-460E-94D1-54222C63F5DA}</a:tableStyleId>
              </a:tblPr>
              <a:tblGrid>
                <a:gridCol w="668035">
                  <a:extLst>
                    <a:ext uri="{9D8B030D-6E8A-4147-A177-3AD203B41FA5}">
                      <a16:colId xmlns:a16="http://schemas.microsoft.com/office/drawing/2014/main" val="20000"/>
                    </a:ext>
                  </a:extLst>
                </a:gridCol>
                <a:gridCol w="668035">
                  <a:extLst>
                    <a:ext uri="{9D8B030D-6E8A-4147-A177-3AD203B41FA5}">
                      <a16:colId xmlns:a16="http://schemas.microsoft.com/office/drawing/2014/main" val="3837712147"/>
                    </a:ext>
                  </a:extLst>
                </a:gridCol>
                <a:gridCol w="736044">
                  <a:extLst>
                    <a:ext uri="{9D8B030D-6E8A-4147-A177-3AD203B41FA5}">
                      <a16:colId xmlns:a16="http://schemas.microsoft.com/office/drawing/2014/main" val="20001"/>
                    </a:ext>
                  </a:extLst>
                </a:gridCol>
                <a:gridCol w="2141217">
                  <a:extLst>
                    <a:ext uri="{9D8B030D-6E8A-4147-A177-3AD203B41FA5}">
                      <a16:colId xmlns:a16="http://schemas.microsoft.com/office/drawing/2014/main" val="20002"/>
                    </a:ext>
                  </a:extLst>
                </a:gridCol>
                <a:gridCol w="2141217">
                  <a:extLst>
                    <a:ext uri="{9D8B030D-6E8A-4147-A177-3AD203B41FA5}">
                      <a16:colId xmlns:a16="http://schemas.microsoft.com/office/drawing/2014/main" val="585633033"/>
                    </a:ext>
                  </a:extLst>
                </a:gridCol>
                <a:gridCol w="2141217">
                  <a:extLst>
                    <a:ext uri="{9D8B030D-6E8A-4147-A177-3AD203B41FA5}">
                      <a16:colId xmlns:a16="http://schemas.microsoft.com/office/drawing/2014/main" val="20003"/>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令和５年度に検討すべき主な事項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ysClr val="windowText" lastClr="000000"/>
                          </a:solidFill>
                          <a:latin typeface="HGPｺﾞｼｯｸE" panose="020B0900000000000000" pitchFamily="50" charset="-128"/>
                          <a:ea typeface="HGPｺﾞｼｯｸE" panose="020B0900000000000000" pitchFamily="50" charset="-128"/>
                        </a:rPr>
                        <a:t>（</a:t>
                      </a:r>
                      <a:r>
                        <a:rPr kumimoji="1" lang="en-US" altLang="ja-JP" sz="800" dirty="0">
                          <a:solidFill>
                            <a:sysClr val="windowText" lastClr="000000"/>
                          </a:solidFill>
                          <a:latin typeface="HGPｺﾞｼｯｸE" panose="020B0900000000000000" pitchFamily="50" charset="-128"/>
                          <a:ea typeface="HGPｺﾞｼｯｸE" panose="020B0900000000000000" pitchFamily="50" charset="-128"/>
                        </a:rPr>
                        <a:t>4/28</a:t>
                      </a:r>
                      <a:r>
                        <a:rPr kumimoji="1" lang="ja-JP" altLang="en-US" sz="800" dirty="0">
                          <a:solidFill>
                            <a:sysClr val="windowText" lastClr="000000"/>
                          </a:solidFill>
                          <a:latin typeface="HGPｺﾞｼｯｸE" panose="020B0900000000000000" pitchFamily="50" charset="-128"/>
                          <a:ea typeface="HGPｺﾞｼｯｸE" panose="020B0900000000000000" pitchFamily="50" charset="-128"/>
                        </a:rPr>
                        <a:t>広域化調整会議にて決定）</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ysClr val="windowText" lastClr="000000"/>
                          </a:solidFill>
                          <a:latin typeface="HGPｺﾞｼｯｸE" panose="020B0900000000000000" pitchFamily="50" charset="-128"/>
                          <a:ea typeface="HGPｺﾞｼｯｸE" panose="020B0900000000000000" pitchFamily="50" charset="-128"/>
                        </a:rPr>
                        <a:t>これまでの検討</a:t>
                      </a:r>
                      <a:r>
                        <a:rPr kumimoji="1" lang="ja-JP" altLang="en-US" sz="800" dirty="0">
                          <a:solidFill>
                            <a:schemeClr val="tx1"/>
                          </a:solidFill>
                          <a:latin typeface="HGPｺﾞｼｯｸE" panose="020B0900000000000000" pitchFamily="50" charset="-128"/>
                          <a:ea typeface="HGPｺﾞｼｯｸE" panose="020B0900000000000000" pitchFamily="50" charset="-128"/>
                        </a:rPr>
                        <a:t>状況</a:t>
                      </a:r>
                      <a:endParaRPr kumimoji="1" lang="en-US" altLang="ja-JP" sz="800" dirty="0">
                        <a:solidFill>
                          <a:sysClr val="windowText" lastClr="000000"/>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rgbClr val="FF0000"/>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10000"/>
                  </a:ext>
                </a:extLst>
              </a:tr>
              <a:tr h="362392">
                <a:tc gridSpan="2"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10001"/>
                  </a:ext>
                </a:extLst>
              </a:tr>
              <a:tr h="397001">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あはき療養費受領委任制度導入検討</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保険給付費交付金の連合会直接払い</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令和元年度に整理済み（令和元年度から</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　　運用）</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269836947"/>
                  </a:ext>
                </a:extLst>
              </a:tr>
              <a:tr h="397001">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第三者行為求償</a:t>
                      </a:r>
                    </a:p>
                  </a:txBody>
                  <a:tcPr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indent="0" algn="l">
                        <a:buFont typeface="Wingdings" panose="05000000000000000000" pitchFamily="2" charset="2"/>
                        <a:buNone/>
                      </a:pPr>
                      <a:r>
                        <a:rPr kumimoji="1" lang="ja-JP" altLang="en-US" sz="800" dirty="0">
                          <a:solidFill>
                            <a:schemeClr val="tx1"/>
                          </a:solidFill>
                          <a:latin typeface="HGSｺﾞｼｯｸM" panose="020B0600000000000000" pitchFamily="50" charset="-128"/>
                          <a:ea typeface="HGSｺﾞｼｯｸM" panose="020B0600000000000000" pitchFamily="50" charset="-128"/>
                        </a:rPr>
                        <a:t>　　－</a:t>
                      </a: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府国保連合会が開催する研修会の継続実施</a:t>
                      </a:r>
                      <a:endParaRPr kumimoji="1" lang="en-US" altLang="ja-JP"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第三者直接求償に係る事務の請負体制の整備及び委託契約解除後における法的解決支援（</a:t>
                      </a:r>
                      <a:r>
                        <a:rPr kumimoji="1" lang="ja-JP" altLang="en-US" sz="800" dirty="0">
                          <a:solidFill>
                            <a:schemeClr val="tx1"/>
                          </a:solidFill>
                          <a:latin typeface="HGSｺﾞｼｯｸM" panose="020B0600000000000000" pitchFamily="50" charset="-128"/>
                          <a:ea typeface="HGSｺﾞｼｯｸM" panose="020B0600000000000000" pitchFamily="50" charset="-128"/>
                        </a:rPr>
                        <a:t>国保連顧問弁護士、保険者、国保連の協議の場を設定</a:t>
                      </a:r>
                      <a:r>
                        <a:rPr kumimoji="1" lang="ja-JP" altLang="en-US" sz="800" b="0" i="0" u="none" strike="noStrike" kern="1200" cap="none" spc="0" normalizeH="0" baseline="0" noProof="0" dirty="0">
                          <a:ln>
                            <a:noFill/>
                          </a:ln>
                          <a:solidFill>
                            <a:schemeClr val="tx1"/>
                          </a:solidFill>
                          <a:effectLst/>
                          <a:uLnTx/>
                          <a:uFillTx/>
                          <a:latin typeface="HGSｺﾞｼｯｸM" panose="020B0600000000000000" pitchFamily="50" charset="-128"/>
                          <a:ea typeface="HGSｺﾞｼｯｸM" panose="020B0600000000000000" pitchFamily="50" charset="-128"/>
                          <a:cs typeface="+mn-cs"/>
                        </a:rPr>
                        <a:t>）</a:t>
                      </a: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974951533"/>
                  </a:ext>
                </a:extLst>
              </a:tr>
              <a:tr h="397001">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被保険者証</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様式</a:t>
                      </a:r>
                    </a:p>
                  </a:txBody>
                  <a:tcPr anchor="ctr"/>
                </a:tc>
                <a:tc>
                  <a:txBody>
                    <a:bodyP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運営方針「別に定める基準」に記載の様式に統一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rowSpan="2">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strike="noStrike"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rowSpan="3">
                  <a:txBody>
                    <a:bodyPr/>
                    <a:lstStyle/>
                    <a:p>
                      <a:pPr marL="171450" marR="0" lvl="0" indent="-171450" algn="l" defTabSz="914400" rtl="0" eaLnBrk="1" fontAlgn="auto" latinLnBrk="0" hangingPunct="1">
                        <a:lnSpc>
                          <a:spcPct val="100000"/>
                        </a:lnSpc>
                        <a:spcBef>
                          <a:spcPts val="0"/>
                        </a:spcBef>
                        <a:spcAft>
                          <a:spcPts val="0"/>
                        </a:spcAft>
                        <a:buClrTx/>
                        <a:buSzTx/>
                        <a:buFont typeface="HGSｺﾞｼｯｸM" panose="020B0600000000000000" pitchFamily="50" charset="-128"/>
                        <a:buChar char="○"/>
                        <a:tabLst/>
                        <a:defRPr/>
                      </a:pPr>
                      <a:r>
                        <a:rPr kumimoji="1" lang="ja-JP" altLang="en-US" sz="800" strike="noStrike" dirty="0">
                          <a:solidFill>
                            <a:schemeClr val="tx1"/>
                          </a:solidFill>
                          <a:latin typeface="UD デジタル 教科書体 NP-B" panose="02020700000000000000" pitchFamily="18" charset="-128"/>
                          <a:ea typeface="UD デジタル 教科書体 NP-B" panose="02020700000000000000" pitchFamily="18" charset="-128"/>
                        </a:rPr>
                        <a:t>被保険者証（資格確認書）等に係る取扱いについて、マイナンバーカードの保険証利用開始に伴う資格確認書等の発行を含め、国の動向を注視している状況。今後、全市町村にアンケートを実施し、発行するタイミングや有効期限等について、検討を進める。</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562123419"/>
                  </a:ext>
                </a:extLst>
              </a:tr>
              <a:tr h="360040">
                <a:tc vMerge="1">
                  <a:txBody>
                    <a:bodyPr/>
                    <a:lstStyle/>
                    <a:p>
                      <a:endParaRPr kumimoji="1" lang="ja-JP" altLang="en-US"/>
                    </a:p>
                  </a:txBody>
                  <a:tcPr/>
                </a:tc>
                <a:tc>
                  <a:txBody>
                    <a:bodyPr/>
                    <a:lstStyle/>
                    <a:p>
                      <a:r>
                        <a:rPr kumimoji="1" lang="zh-TW" altLang="en-US" sz="800" dirty="0">
                          <a:solidFill>
                            <a:schemeClr val="tx1"/>
                          </a:solidFill>
                          <a:latin typeface="HGSｺﾞｼｯｸM" panose="020B0600000000000000" pitchFamily="50" charset="-128"/>
                          <a:ea typeface="HGSｺﾞｼｯｸM" panose="020B0600000000000000" pitchFamily="50" charset="-128"/>
                        </a:rPr>
                        <a:t>更新時期</a:t>
                      </a:r>
                    </a:p>
                    <a:p>
                      <a:r>
                        <a:rPr kumimoji="1" lang="zh-TW" altLang="en-US" sz="800" dirty="0">
                          <a:solidFill>
                            <a:schemeClr val="tx1"/>
                          </a:solidFill>
                          <a:latin typeface="HGSｺﾞｼｯｸM" panose="020B0600000000000000" pitchFamily="50" charset="-128"/>
                          <a:ea typeface="HGSｺﾞｼｯｸM" panose="020B0600000000000000" pitchFamily="50" charset="-128"/>
                        </a:rPr>
                        <a:t>有効期間</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p>
                  </a:txBody>
                  <a:tcPr anchor="ctr"/>
                </a:tc>
                <a:tc>
                  <a:txBody>
                    <a:bodyPr/>
                    <a:lstStyle/>
                    <a:p>
                      <a:pPr marL="171450" indent="-171450" algn="l">
                        <a:buFont typeface="Wingdings" panose="05000000000000000000" pitchFamily="2" charset="2"/>
                        <a:buChar char="l"/>
                      </a:pPr>
                      <a:r>
                        <a:rPr kumimoji="1" lang="ja-JP" altLang="en-US" sz="800" dirty="0">
                          <a:solidFill>
                            <a:schemeClr val="tx1"/>
                          </a:solidFill>
                          <a:latin typeface="HGSｺﾞｼｯｸM" panose="020B0600000000000000" pitchFamily="50" charset="-128"/>
                          <a:ea typeface="HGSｺﾞｼｯｸM" panose="020B0600000000000000" pitchFamily="50" charset="-128"/>
                        </a:rPr>
                        <a:t>「</a:t>
                      </a:r>
                      <a:r>
                        <a:rPr kumimoji="1" lang="en-US" altLang="ja-JP" sz="800" dirty="0">
                          <a:solidFill>
                            <a:schemeClr val="tx1"/>
                          </a:solidFill>
                          <a:latin typeface="HGSｺﾞｼｯｸM" panose="020B0600000000000000" pitchFamily="50" charset="-128"/>
                          <a:ea typeface="HGSｺﾞｼｯｸM" panose="020B0600000000000000" pitchFamily="50" charset="-128"/>
                        </a:rPr>
                        <a:t>11</a:t>
                      </a:r>
                      <a:r>
                        <a:rPr kumimoji="1" lang="ja-JP" altLang="en-US" sz="800" dirty="0">
                          <a:solidFill>
                            <a:schemeClr val="tx1"/>
                          </a:solidFill>
                          <a:latin typeface="HGSｺﾞｼｯｸM" panose="020B0600000000000000" pitchFamily="50" charset="-128"/>
                          <a:ea typeface="HGSｺﾞｼｯｸM" panose="020B0600000000000000" pitchFamily="50" charset="-128"/>
                        </a:rPr>
                        <a:t>月１日更新、有効期間は１年間」</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endParaRPr kumimoji="1" lang="ja-JP" altLang="en-US"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endParaRPr>
                    </a:p>
                  </a:txBody>
                  <a:tcPr anchor="ctr"/>
                </a:tc>
                <a:extLst>
                  <a:ext uri="{0D108BD9-81ED-4DB2-BD59-A6C34878D82A}">
                    <a16:rowId xmlns:a16="http://schemas.microsoft.com/office/drawing/2014/main" val="2958018120"/>
                  </a:ext>
                </a:extLst>
              </a:tr>
              <a:tr h="288032">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800" dirty="0">
                          <a:solidFill>
                            <a:schemeClr val="tx1"/>
                          </a:solidFill>
                          <a:latin typeface="HGSｺﾞｼｯｸM" panose="020B0600000000000000" pitchFamily="50" charset="-128"/>
                          <a:ea typeface="HGSｺﾞｼｯｸM" panose="020B0600000000000000" pitchFamily="50" charset="-128"/>
                        </a:rPr>
                        <a:t>交付方法</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algn="ct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vMerge="1">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946647807"/>
                  </a:ext>
                </a:extLst>
              </a:tr>
              <a:tr h="3848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被保険者番号</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現行どおり、各市町村の付番ルールに基づいて付番</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829004735"/>
                  </a:ext>
                </a:extLst>
              </a:tr>
              <a:tr h="28803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世帯の継続性</a:t>
                      </a:r>
                    </a:p>
                  </a:txBody>
                  <a:tcPr anchor="ct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国が示す基準どおりに判定</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276627008"/>
                  </a:ext>
                </a:extLst>
              </a:tr>
              <a:tr h="648072">
                <a:tc gridSpan="2">
                  <a:txBody>
                    <a:bodyPr/>
                    <a:lstStyle/>
                    <a:p>
                      <a:r>
                        <a:rPr kumimoji="1" lang="ja-JP" altLang="en-US" sz="800" dirty="0">
                          <a:solidFill>
                            <a:schemeClr val="tx1"/>
                          </a:solidFill>
                          <a:latin typeface="HGSｺﾞｼｯｸM" panose="020B0600000000000000" pitchFamily="50" charset="-128"/>
                          <a:ea typeface="HGSｺﾞｼｯｸM" panose="020B0600000000000000" pitchFamily="50" charset="-128"/>
                        </a:rPr>
                        <a:t>その他の証</a:t>
                      </a:r>
                    </a:p>
                  </a:txBody>
                  <a:tcPr anchor="ctr"/>
                </a:tc>
                <a:tc h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SｺﾞｼｯｸM" panose="020B0600000000000000" pitchFamily="50" charset="-128"/>
                          <a:ea typeface="HGSｺﾞｼｯｸM" panose="020B0600000000000000" pitchFamily="50" charset="-128"/>
                        </a:rPr>
                        <a:t>被保険者証以外の様式について、国民健康保険施行規則に定められている様式を府内共通様式とし、各市町村において、システム改修のタイミングで統一</a:t>
                      </a:r>
                      <a:endParaRPr kumimoji="1" lang="en-US" altLang="ja-JP" sz="800" dirty="0">
                        <a:solidFill>
                          <a:schemeClr val="tx1"/>
                        </a:solidFill>
                        <a:latin typeface="HGSｺﾞｼｯｸM" panose="020B0600000000000000" pitchFamily="50" charset="-128"/>
                        <a:ea typeface="HGS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SｺﾞｼｯｸM" panose="020B0600000000000000" pitchFamily="50" charset="-128"/>
                          <a:ea typeface="HGS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2421682862"/>
                  </a:ext>
                </a:extLst>
              </a:tr>
            </a:tbl>
          </a:graphicData>
        </a:graphic>
      </p:graphicFrame>
      <p:sp>
        <p:nvSpPr>
          <p:cNvPr id="3" name="スライド番号プレースホルダー 2"/>
          <p:cNvSpPr>
            <a:spLocks noGrp="1"/>
          </p:cNvSpPr>
          <p:nvPr>
            <p:ph type="sldNum" sz="quarter" idx="12"/>
          </p:nvPr>
        </p:nvSpPr>
        <p:spPr>
          <a:xfrm>
            <a:off x="7020272" y="6453336"/>
            <a:ext cx="2133600" cy="365125"/>
          </a:xfrm>
        </p:spPr>
        <p:txBody>
          <a:bodyPr/>
          <a:lstStyle/>
          <a:p>
            <a:fld id="{E4D4D2C3-0BAC-45EE-BEAA-AC94A6365396}" type="slidenum">
              <a:rPr kumimoji="1" lang="ja-JP" altLang="en-US" smtClean="0"/>
              <a:t>3</a:t>
            </a:fld>
            <a:endParaRPr kumimoji="1" lang="ja-JP" altLang="en-US" dirty="0"/>
          </a:p>
        </p:txBody>
      </p:sp>
      <p:sp>
        <p:nvSpPr>
          <p:cNvPr id="6" name="大かっこ 5">
            <a:extLst>
              <a:ext uri="{FF2B5EF4-FFF2-40B4-BE49-F238E27FC236}">
                <a16:creationId xmlns:a16="http://schemas.microsoft.com/office/drawing/2014/main" id="{E3EBA318-9F19-479B-AD21-658A1CF941B5}"/>
              </a:ext>
            </a:extLst>
          </p:cNvPr>
          <p:cNvSpPr/>
          <p:nvPr/>
        </p:nvSpPr>
        <p:spPr>
          <a:xfrm>
            <a:off x="7308304" y="802204"/>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a:latin typeface="HGPｺﾞｼｯｸM" panose="020B0600000000000000" pitchFamily="50" charset="-128"/>
                <a:ea typeface="HGPｺﾞｼｯｸM" panose="020B0600000000000000" pitchFamily="50" charset="-128"/>
              </a:rPr>
              <a:t>検討済み・・・■</a:t>
            </a:r>
            <a:endParaRPr kumimoji="1" lang="en-US" altLang="ja-JP" sz="800" dirty="0">
              <a:latin typeface="HGPｺﾞｼｯｸM" panose="020B0600000000000000" pitchFamily="50" charset="-128"/>
              <a:ea typeface="HGPｺﾞｼｯｸM" panose="020B0600000000000000" pitchFamily="50" charset="-128"/>
            </a:endParaRPr>
          </a:p>
          <a:p>
            <a:pPr algn="ctr"/>
            <a:r>
              <a:rPr lang="ja-JP" altLang="en-US" sz="800" dirty="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2751997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539441635"/>
              </p:ext>
            </p:extLst>
          </p:nvPr>
        </p:nvGraphicFramePr>
        <p:xfrm>
          <a:off x="457200" y="508663"/>
          <a:ext cx="8435278" cy="5120594"/>
        </p:xfrm>
        <a:graphic>
          <a:graphicData uri="http://schemas.openxmlformats.org/drawingml/2006/table">
            <a:tbl>
              <a:tblPr firstRow="1" bandRow="1">
                <a:tableStyleId>{5940675A-B579-460E-94D1-54222C63F5DA}</a:tableStyleId>
              </a:tblPr>
              <a:tblGrid>
                <a:gridCol w="658013">
                  <a:extLst>
                    <a:ext uri="{9D8B030D-6E8A-4147-A177-3AD203B41FA5}">
                      <a16:colId xmlns:a16="http://schemas.microsoft.com/office/drawing/2014/main" val="2964373169"/>
                    </a:ext>
                  </a:extLst>
                </a:gridCol>
                <a:gridCol w="724999">
                  <a:extLst>
                    <a:ext uri="{9D8B030D-6E8A-4147-A177-3AD203B41FA5}">
                      <a16:colId xmlns:a16="http://schemas.microsoft.com/office/drawing/2014/main" val="3609181759"/>
                    </a:ext>
                  </a:extLst>
                </a:gridCol>
                <a:gridCol w="724999">
                  <a:extLst>
                    <a:ext uri="{9D8B030D-6E8A-4147-A177-3AD203B41FA5}">
                      <a16:colId xmlns:a16="http://schemas.microsoft.com/office/drawing/2014/main" val="3143523431"/>
                    </a:ext>
                  </a:extLst>
                </a:gridCol>
                <a:gridCol w="2109089">
                  <a:extLst>
                    <a:ext uri="{9D8B030D-6E8A-4147-A177-3AD203B41FA5}">
                      <a16:colId xmlns:a16="http://schemas.microsoft.com/office/drawing/2014/main" val="1846586638"/>
                    </a:ext>
                  </a:extLst>
                </a:gridCol>
                <a:gridCol w="2109089">
                  <a:extLst>
                    <a:ext uri="{9D8B030D-6E8A-4147-A177-3AD203B41FA5}">
                      <a16:colId xmlns:a16="http://schemas.microsoft.com/office/drawing/2014/main" val="2350160649"/>
                    </a:ext>
                  </a:extLst>
                </a:gridCol>
                <a:gridCol w="2109089">
                  <a:extLst>
                    <a:ext uri="{9D8B030D-6E8A-4147-A177-3AD203B41FA5}">
                      <a16:colId xmlns:a16="http://schemas.microsoft.com/office/drawing/2014/main" val="850145452"/>
                    </a:ext>
                  </a:extLst>
                </a:gridCol>
              </a:tblGrid>
              <a:tr h="288032">
                <a:tc rowSpan="2"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rowSpan="2" h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令和５年度に検討すべき主な事項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ysClr val="windowText" lastClr="000000"/>
                          </a:solidFill>
                          <a:latin typeface="HGPｺﾞｼｯｸE" panose="020B0900000000000000" pitchFamily="50" charset="-128"/>
                          <a:ea typeface="HGPｺﾞｼｯｸE" panose="020B0900000000000000" pitchFamily="50" charset="-128"/>
                        </a:rPr>
                        <a:t>（</a:t>
                      </a:r>
                      <a:r>
                        <a:rPr kumimoji="1" lang="en-US" altLang="ja-JP" sz="800" dirty="0">
                          <a:solidFill>
                            <a:sysClr val="windowText" lastClr="000000"/>
                          </a:solidFill>
                          <a:latin typeface="HGPｺﾞｼｯｸE" panose="020B0900000000000000" pitchFamily="50" charset="-128"/>
                          <a:ea typeface="HGPｺﾞｼｯｸE" panose="020B0900000000000000" pitchFamily="50" charset="-128"/>
                        </a:rPr>
                        <a:t>4/28</a:t>
                      </a:r>
                      <a:r>
                        <a:rPr kumimoji="1" lang="ja-JP" altLang="en-US" sz="800" dirty="0">
                          <a:solidFill>
                            <a:sysClr val="windowText" lastClr="000000"/>
                          </a:solidFill>
                          <a:latin typeface="HGPｺﾞｼｯｸE" panose="020B0900000000000000" pitchFamily="50" charset="-128"/>
                          <a:ea typeface="HGPｺﾞｼｯｸE" panose="020B0900000000000000" pitchFamily="50" charset="-128"/>
                        </a:rPr>
                        <a:t>広域化調整会議にて決定）</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400057">
                <a:tc gridSpan="2" vMerge="1">
                  <a:txBody>
                    <a:bodyPr/>
                    <a:lstStyle/>
                    <a:p>
                      <a:endParaRPr kumimoji="1" lang="ja-JP" altLang="en-US"/>
                    </a:p>
                  </a:txBody>
                  <a:tcPr/>
                </a:tc>
                <a:tc hMerge="1" vMerge="1">
                  <a:txBody>
                    <a:bodyPr/>
                    <a:lstStyle/>
                    <a:p>
                      <a:pPr algn="ct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3377723001"/>
                  </a:ext>
                </a:extLst>
              </a:tr>
              <a:tr h="630469">
                <a:tc rowSpan="4">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収納対策</a:t>
                      </a:r>
                    </a:p>
                  </a:txBody>
                  <a:tcPr anchor="ctr"/>
                </a:tc>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短期証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rowSpan="3">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マイナンバーカードに関する国の動向を注視しながら、公平性確保や、事務の効率化・広域化の観点から、収納率向上のための取組みも踏まえた統一化すべき取組みについて、運営方針に掲げていくこととする。</a:t>
                      </a:r>
                      <a:endPar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rowSpan="4">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収納率向上に向けた取組みについて、運営方針に記載し、取組を進める。</a:t>
                      </a:r>
                      <a:endPar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00000"/>
                        </a:lnSpc>
                        <a:spcBef>
                          <a:spcPts val="0"/>
                        </a:spcBef>
                        <a:spcAft>
                          <a:spcPts val="0"/>
                        </a:spcAft>
                        <a:buClrTx/>
                        <a:buSzTx/>
                        <a:buFont typeface="UD デジタル 教科書体 NP-B" panose="02020700000000000000" pitchFamily="18" charset="-128"/>
                        <a:buChar char="○"/>
                        <a:tabLst/>
                        <a:defRPr/>
                      </a:pPr>
                      <a:r>
                        <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rPr>
                        <a:t>PDCA</a:t>
                      </a:r>
                      <a:r>
                        <a:rPr kumimoji="1" lang="ja-JP" altLang="en-US" sz="800" i="0" dirty="0">
                          <a:solidFill>
                            <a:schemeClr val="tx1"/>
                          </a:solidFill>
                          <a:latin typeface="UD デジタル 教科書体 NP-B" panose="02020700000000000000" pitchFamily="18" charset="-128"/>
                          <a:ea typeface="UD デジタル 教科書体 NP-B" panose="02020700000000000000" pitchFamily="18" charset="-128"/>
                        </a:rPr>
                        <a:t>サイクルに基づき管理していくにあたり、作業部会を立ち上げ、目標設定等の検討を進めることとし、検討項目について、全市町村にアンケートを実施する予定。</a:t>
                      </a:r>
                      <a:endPar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endParaRPr>
                    </a:p>
                    <a:p>
                      <a:pPr marL="171450" marR="0" lvl="0" indent="-171450" algn="l" defTabSz="914400" rtl="0" eaLnBrk="1" fontAlgn="auto" latinLnBrk="0" hangingPunct="1">
                        <a:lnSpc>
                          <a:spcPct val="100000"/>
                        </a:lnSpc>
                        <a:spcBef>
                          <a:spcPts val="0"/>
                        </a:spcBef>
                        <a:spcAft>
                          <a:spcPts val="0"/>
                        </a:spcAft>
                        <a:buClrTx/>
                        <a:buSzTx/>
                        <a:buFont typeface="UD デジタル 教科書体 NP-B" panose="02020700000000000000" pitchFamily="18" charset="-128"/>
                        <a:buChar char="○"/>
                        <a:tabLst/>
                        <a:defRPr/>
                      </a:pPr>
                      <a:endParaRPr kumimoji="1" lang="en-US" altLang="ja-JP" sz="800" i="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1192139837"/>
                  </a:ext>
                </a:extLst>
              </a:tr>
              <a:tr h="630469">
                <a:tc vMerge="1">
                  <a:txBody>
                    <a:bodyPr/>
                    <a:lstStyle/>
                    <a:p>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r>
                        <a:rPr kumimoji="1" lang="ja-JP" altLang="en-US" sz="800" dirty="0">
                          <a:solidFill>
                            <a:schemeClr val="tx1"/>
                          </a:solidFill>
                          <a:latin typeface="HGPｺﾞｼｯｸM" panose="020B0600000000000000" pitchFamily="50" charset="-128"/>
                          <a:ea typeface="HGPｺﾞｼｯｸM" panose="020B0600000000000000" pitchFamily="50" charset="-128"/>
                        </a:rPr>
                        <a:t>資格証明書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10573493"/>
                  </a:ext>
                </a:extLst>
              </a:tr>
              <a:tr h="63046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その他</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「収納担当者研修会」の実施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大阪府域地方税徴収機構への参加</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vMerge="1">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571010463"/>
                  </a:ext>
                </a:extLst>
              </a:tr>
              <a:tr h="63046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滞納処分</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HGPｺﾞｼｯｸM" panose="020B0600000000000000" pitchFamily="50" charset="-128"/>
                          <a:ea typeface="HGPｺﾞｼｯｸM" panose="020B0600000000000000" pitchFamily="50" charset="-128"/>
                          <a:cs typeface="+mn-cs"/>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各市町村で地域の実情に応じた収納対策を充実していくことを勘案し、当面、現行どおり市町村ごとの運用とする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rPr>
                        <a:t>滞納処分についての統一化すべき取組みについて、引き続き、市町村での取組状況、意見をうかがいながら、検討する。</a:t>
                      </a:r>
                      <a:endParaRPr kumimoji="1" lang="en-US" altLang="ja-JP" sz="8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800" b="0" i="0" u="none" strike="noStrike" kern="1200" cap="none" spc="0" normalizeH="0" baseline="0" noProof="0" dirty="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cs typeface="+mn-cs"/>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51081998"/>
                  </a:ext>
                </a:extLst>
              </a:tr>
              <a:tr h="63046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インセンティブ（収納）</a:t>
                      </a:r>
                    </a:p>
                  </a:txBody>
                  <a:tcPr anchor="ct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目標収納率及び</a:t>
                      </a:r>
                      <a:r>
                        <a:rPr kumimoji="1" lang="zh-TW" altLang="en-US" sz="800" dirty="0">
                          <a:solidFill>
                            <a:schemeClr val="tx1"/>
                          </a:solidFill>
                          <a:latin typeface="HGPｺﾞｼｯｸM" panose="020B0600000000000000" pitchFamily="50" charset="-128"/>
                          <a:ea typeface="HGPｺﾞｼｯｸM" panose="020B0600000000000000" pitchFamily="50" charset="-128"/>
                        </a:rPr>
                        <a:t>規模別収納率上昇目標値</a:t>
                      </a:r>
                      <a:r>
                        <a:rPr kumimoji="1" lang="ja-JP" altLang="en-US" sz="800" dirty="0">
                          <a:solidFill>
                            <a:schemeClr val="tx1"/>
                          </a:solidFill>
                          <a:latin typeface="HGPｺﾞｼｯｸM" panose="020B0600000000000000" pitchFamily="50" charset="-128"/>
                          <a:ea typeface="HGPｺﾞｼｯｸM" panose="020B0600000000000000" pitchFamily="50" charset="-128"/>
                        </a:rPr>
                        <a:t>を設定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4077441112"/>
                  </a:ext>
                </a:extLst>
              </a:tr>
              <a:tr h="63046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広報活動</a:t>
                      </a:r>
                    </a:p>
                  </a:txBody>
                  <a:tcPr anchor="ctr">
                    <a:solidFill>
                      <a:schemeClr val="bg1"/>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b="0" i="0" u="none" strike="noStrike" kern="1200" baseline="0" dirty="0">
                          <a:solidFill>
                            <a:schemeClr val="tx1"/>
                          </a:solidFill>
                          <a:latin typeface="HGPｺﾞｼｯｸM" panose="020B0600000000000000" pitchFamily="50" charset="-128"/>
                          <a:ea typeface="HGPｺﾞｼｯｸM" panose="020B0600000000000000" pitchFamily="50" charset="-128"/>
                          <a:cs typeface="+mn-cs"/>
                        </a:rPr>
                        <a:t>医療費適正化に関する啓発など、被保険者や関係機関等に対する広報事業について、府と市町村による共同実施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令和６年度からの広報における年間計画について、重点的に広報すべき項目を中心に検討を進める。</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UD デジタル 教科書体 NP-B" panose="02020700000000000000" pitchFamily="18" charset="-128"/>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年間広報計画の作成について、令和６年度から府と市町村が広域的に連携して実施（共同実施）するため、全市町村にアンケートを実施し、集計中。</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3213968001"/>
                  </a:ext>
                </a:extLst>
              </a:tr>
              <a:tr h="31523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報奨金制度</a:t>
                      </a:r>
                    </a:p>
                  </a:txBody>
                  <a:tcPr anchor="ctr">
                    <a:solidFill>
                      <a:schemeClr val="bg1"/>
                    </a:solidFill>
                  </a:tcPr>
                </a:tc>
                <a:tc hMerge="1">
                  <a:txBody>
                    <a:bodyPr/>
                    <a:lstStyle/>
                    <a:p>
                      <a:pPr algn="ct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（激変緩和対象）</a:t>
                      </a: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激変緩和措置期間に限り、実施</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r>
                        <a:rPr kumimoji="1" lang="ja-JP" altLang="en-US" sz="800" dirty="0">
                          <a:solidFill>
                            <a:schemeClr val="tx1"/>
                          </a:solidFill>
                          <a:latin typeface="HGPｺﾞｼｯｸM" panose="020B0600000000000000" pitchFamily="50" charset="-128"/>
                          <a:ea typeface="HGPｺﾞｼｯｸM" panose="020B0600000000000000" pitchFamily="50" charset="-128"/>
                        </a:rPr>
                        <a:t>平成</a:t>
                      </a:r>
                      <a:r>
                        <a:rPr kumimoji="1" lang="en-US" altLang="ja-JP" sz="800" dirty="0">
                          <a:solidFill>
                            <a:schemeClr val="tx1"/>
                          </a:solidFill>
                          <a:latin typeface="HGPｺﾞｼｯｸM" panose="020B0600000000000000" pitchFamily="50" charset="-128"/>
                          <a:ea typeface="HGPｺﾞｼｯｸM" panose="020B0600000000000000" pitchFamily="50" charset="-128"/>
                        </a:rPr>
                        <a:t>29</a:t>
                      </a:r>
                      <a:r>
                        <a:rPr kumimoji="1" lang="ja-JP" altLang="en-US" sz="800" dirty="0">
                          <a:solidFill>
                            <a:schemeClr val="tx1"/>
                          </a:solidFill>
                          <a:latin typeface="HGPｺﾞｼｯｸM" panose="020B0600000000000000" pitchFamily="50" charset="-128"/>
                          <a:ea typeface="HGPｺﾞｼｯｸM" panose="020B0600000000000000" pitchFamily="50" charset="-128"/>
                        </a:rPr>
                        <a:t>年度に整理済み</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extLst>
                  <a:ext uri="{0D108BD9-81ED-4DB2-BD59-A6C34878D82A}">
                    <a16:rowId xmlns:a16="http://schemas.microsoft.com/office/drawing/2014/main" val="3220917763"/>
                  </a:ext>
                </a:extLst>
              </a:tr>
            </a:tbl>
          </a:graphicData>
        </a:graphic>
      </p:graphicFrame>
      <p:sp>
        <p:nvSpPr>
          <p:cNvPr id="5" name="タイトル 1"/>
          <p:cNvSpPr>
            <a:spLocks noGrp="1"/>
          </p:cNvSpPr>
          <p:nvPr>
            <p:ph type="title"/>
          </p:nvPr>
        </p:nvSpPr>
        <p:spPr>
          <a:xfrm>
            <a:off x="457200" y="18597"/>
            <a:ext cx="8229600" cy="490066"/>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令和５年度　事業運営検討Ｗ・Ｇの検討事項（中間報告）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a:xfrm>
            <a:off x="6974904" y="6356350"/>
            <a:ext cx="2133600" cy="365125"/>
          </a:xfrm>
        </p:spPr>
        <p:txBody>
          <a:bodyPr/>
          <a:lstStyle/>
          <a:p>
            <a:fld id="{E4D4D2C3-0BAC-45EE-BEAA-AC94A6365396}" type="slidenum">
              <a:rPr kumimoji="1" lang="ja-JP" altLang="en-US" smtClean="0"/>
              <a:t>4</a:t>
            </a:fld>
            <a:endParaRPr kumimoji="1" lang="ja-JP" altLang="en-US" dirty="0"/>
          </a:p>
        </p:txBody>
      </p:sp>
      <p:sp>
        <p:nvSpPr>
          <p:cNvPr id="8" name="大かっこ 7">
            <a:extLst>
              <a:ext uri="{FF2B5EF4-FFF2-40B4-BE49-F238E27FC236}">
                <a16:creationId xmlns:a16="http://schemas.microsoft.com/office/drawing/2014/main" id="{31CF1A5F-8232-4BDC-87CB-92C5239EF107}"/>
              </a:ext>
            </a:extLst>
          </p:cNvPr>
          <p:cNvSpPr/>
          <p:nvPr/>
        </p:nvSpPr>
        <p:spPr>
          <a:xfrm>
            <a:off x="7380312" y="874212"/>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a:latin typeface="HGPｺﾞｼｯｸM" panose="020B0600000000000000" pitchFamily="50" charset="-128"/>
                <a:ea typeface="HGPｺﾞｼｯｸM" panose="020B0600000000000000" pitchFamily="50" charset="-128"/>
              </a:rPr>
              <a:t>検討済み・・・■</a:t>
            </a:r>
            <a:endParaRPr kumimoji="1" lang="en-US" altLang="ja-JP" sz="800" dirty="0">
              <a:latin typeface="HGPｺﾞｼｯｸM" panose="020B0600000000000000" pitchFamily="50" charset="-128"/>
              <a:ea typeface="HGPｺﾞｼｯｸM" panose="020B0600000000000000" pitchFamily="50" charset="-128"/>
            </a:endParaRPr>
          </a:p>
          <a:p>
            <a:pPr algn="ctr"/>
            <a:r>
              <a:rPr lang="ja-JP" altLang="en-US" sz="800" dirty="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714649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98527686"/>
              </p:ext>
            </p:extLst>
          </p:nvPr>
        </p:nvGraphicFramePr>
        <p:xfrm>
          <a:off x="457200" y="424557"/>
          <a:ext cx="8435282" cy="3209829"/>
        </p:xfrm>
        <a:graphic>
          <a:graphicData uri="http://schemas.openxmlformats.org/drawingml/2006/table">
            <a:tbl>
              <a:tblPr firstRow="1" bandRow="1">
                <a:tableStyleId>{5940675A-B579-460E-94D1-54222C63F5DA}</a:tableStyleId>
              </a:tblPr>
              <a:tblGrid>
                <a:gridCol w="719886">
                  <a:extLst>
                    <a:ext uri="{9D8B030D-6E8A-4147-A177-3AD203B41FA5}">
                      <a16:colId xmlns:a16="http://schemas.microsoft.com/office/drawing/2014/main" val="2964373169"/>
                    </a:ext>
                  </a:extLst>
                </a:gridCol>
                <a:gridCol w="793172">
                  <a:extLst>
                    <a:ext uri="{9D8B030D-6E8A-4147-A177-3AD203B41FA5}">
                      <a16:colId xmlns:a16="http://schemas.microsoft.com/office/drawing/2014/main" val="3143523431"/>
                    </a:ext>
                  </a:extLst>
                </a:gridCol>
                <a:gridCol w="2307408">
                  <a:extLst>
                    <a:ext uri="{9D8B030D-6E8A-4147-A177-3AD203B41FA5}">
                      <a16:colId xmlns:a16="http://schemas.microsoft.com/office/drawing/2014/main" val="1846586638"/>
                    </a:ext>
                  </a:extLst>
                </a:gridCol>
                <a:gridCol w="2307408">
                  <a:extLst>
                    <a:ext uri="{9D8B030D-6E8A-4147-A177-3AD203B41FA5}">
                      <a16:colId xmlns:a16="http://schemas.microsoft.com/office/drawing/2014/main" val="1831131068"/>
                    </a:ext>
                  </a:extLst>
                </a:gridCol>
                <a:gridCol w="2307408">
                  <a:extLst>
                    <a:ext uri="{9D8B030D-6E8A-4147-A177-3AD203B41FA5}">
                      <a16:colId xmlns:a16="http://schemas.microsoft.com/office/drawing/2014/main" val="850145452"/>
                    </a:ext>
                  </a:extLst>
                </a:gridCol>
              </a:tblGrid>
              <a:tr h="288032">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項目</a:t>
                      </a:r>
                    </a:p>
                  </a:txBody>
                  <a:tcPr anchor="ctr">
                    <a:solidFill>
                      <a:schemeClr val="accent6">
                        <a:lumMod val="60000"/>
                        <a:lumOff val="40000"/>
                      </a:schemeClr>
                    </a:solidFill>
                  </a:tcPr>
                </a:tc>
                <a:tc grid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運営方針等決定状況</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hMerge="1">
                  <a:txBody>
                    <a:bodyPr/>
                    <a:lstStyle/>
                    <a:p>
                      <a:pPr algn="ctr"/>
                      <a:endParaRPr kumimoji="1" lang="ja-JP" altLang="en-US" dirty="0"/>
                    </a:p>
                  </a:txBody>
                  <a:tcPr/>
                </a:tc>
                <a:tc rowSpan="2">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令和５年度に検討すべき主な事項</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ysClr val="windowText" lastClr="000000"/>
                          </a:solidFill>
                          <a:latin typeface="HGPｺﾞｼｯｸE" panose="020B0900000000000000" pitchFamily="50" charset="-128"/>
                          <a:ea typeface="HGPｺﾞｼｯｸE" panose="020B0900000000000000" pitchFamily="50" charset="-128"/>
                        </a:rPr>
                        <a:t>（</a:t>
                      </a:r>
                      <a:r>
                        <a:rPr kumimoji="1" lang="en-US" altLang="ja-JP" sz="800" dirty="0">
                          <a:solidFill>
                            <a:sysClr val="windowText" lastClr="000000"/>
                          </a:solidFill>
                          <a:latin typeface="HGPｺﾞｼｯｸE" panose="020B0900000000000000" pitchFamily="50" charset="-128"/>
                          <a:ea typeface="HGPｺﾞｼｯｸE" panose="020B0900000000000000" pitchFamily="50" charset="-128"/>
                        </a:rPr>
                        <a:t>4/28</a:t>
                      </a:r>
                      <a:r>
                        <a:rPr kumimoji="1" lang="ja-JP" altLang="en-US" sz="800" dirty="0">
                          <a:solidFill>
                            <a:sysClr val="windowText" lastClr="000000"/>
                          </a:solidFill>
                          <a:latin typeface="HGPｺﾞｼｯｸE" panose="020B0900000000000000" pitchFamily="50" charset="-128"/>
                          <a:ea typeface="HGPｺﾞｼｯｸE" panose="020B0900000000000000" pitchFamily="50" charset="-128"/>
                        </a:rPr>
                        <a:t>広域化調整会議にて決定）</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E" panose="020B0900000000000000" pitchFamily="50" charset="-128"/>
                          <a:ea typeface="HGPｺﾞｼｯｸE" panose="020B0900000000000000" pitchFamily="50" charset="-128"/>
                        </a:rPr>
                        <a:t>これまでの検討状況</a:t>
                      </a: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800" dirty="0">
                        <a:solidFill>
                          <a:schemeClr val="tx1"/>
                        </a:solidFill>
                        <a:latin typeface="HGPｺﾞｼｯｸE" panose="020B0900000000000000" pitchFamily="50" charset="-128"/>
                        <a:ea typeface="HGPｺﾞｼｯｸE" panose="020B0900000000000000"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6">
                        <a:lumMod val="60000"/>
                        <a:lumOff val="40000"/>
                      </a:schemeClr>
                    </a:solidFill>
                  </a:tcPr>
                </a:tc>
                <a:extLst>
                  <a:ext uri="{0D108BD9-81ED-4DB2-BD59-A6C34878D82A}">
                    <a16:rowId xmlns:a16="http://schemas.microsoft.com/office/drawing/2014/main" val="413587894"/>
                  </a:ext>
                </a:extLst>
              </a:tr>
              <a:tr h="432048">
                <a:tc vMerge="1">
                  <a:txBody>
                    <a:bodyPr/>
                    <a:lstStyle/>
                    <a:p>
                      <a:endParaRPr kumimoji="1" lang="ja-JP" altLang="en-US"/>
                    </a:p>
                  </a:txBody>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方向性</a:t>
                      </a:r>
                    </a:p>
                  </a:txBody>
                  <a:tcPr anchor="ctr">
                    <a:solidFill>
                      <a:schemeClr val="accent6">
                        <a:lumMod val="60000"/>
                        <a:lumOff val="40000"/>
                      </a:schemeClr>
                    </a:solidFill>
                  </a:tcPr>
                </a:tc>
                <a:tc>
                  <a:txBody>
                    <a:bodyPr/>
                    <a:lstStyle/>
                    <a:p>
                      <a:pPr algn="ctr"/>
                      <a:r>
                        <a:rPr kumimoji="1" lang="ja-JP" altLang="en-US" sz="800" dirty="0">
                          <a:solidFill>
                            <a:schemeClr val="tx1"/>
                          </a:solidFill>
                          <a:latin typeface="HGPｺﾞｼｯｸE" panose="020B0900000000000000" pitchFamily="50" charset="-128"/>
                          <a:ea typeface="HGPｺﾞｼｯｸE" panose="020B0900000000000000" pitchFamily="50" charset="-128"/>
                        </a:rPr>
                        <a:t>基　　　　準　　　　等</a:t>
                      </a:r>
                    </a:p>
                  </a:txBody>
                  <a:tcPr anchor="ctr">
                    <a:lnR w="28575" cap="flat" cmpd="sng" algn="ctr">
                      <a:solidFill>
                        <a:schemeClr val="tx1"/>
                      </a:solidFill>
                      <a:prstDash val="solid"/>
                      <a:round/>
                      <a:headEnd type="none" w="med" len="med"/>
                      <a:tailEnd type="none" w="med" len="med"/>
                    </a:lnR>
                    <a:solidFill>
                      <a:schemeClr val="accent6">
                        <a:lumMod val="60000"/>
                        <a:lumOff val="40000"/>
                      </a:schemeClr>
                    </a:solidFill>
                  </a:tcPr>
                </a:tc>
                <a:tc vMerge="1">
                  <a:txBody>
                    <a:bodyPr/>
                    <a:lstStyle/>
                    <a:p>
                      <a:endParaRPr kumimoji="1" lang="ja-JP" altLang="en-US" dirty="0"/>
                    </a:p>
                  </a:txBody>
                  <a:tcPr/>
                </a:tc>
                <a:tc vMerge="1">
                  <a:txBody>
                    <a:bodyPr/>
                    <a:lstStyle/>
                    <a:p>
                      <a:endParaRPr kumimoji="1" lang="ja-JP" altLang="en-US"/>
                    </a:p>
                  </a:txBody>
                  <a:tcPr/>
                </a:tc>
                <a:extLst>
                  <a:ext uri="{0D108BD9-81ED-4DB2-BD59-A6C34878D82A}">
                    <a16:rowId xmlns:a16="http://schemas.microsoft.com/office/drawing/2014/main" val="3377723001"/>
                  </a:ext>
                </a:extLst>
              </a:tr>
              <a:tr h="31523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精神・結核</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給付</a:t>
                      </a:r>
                    </a:p>
                  </a:txBody>
                  <a:tcPr anchor="ctr">
                    <a:solidFill>
                      <a:schemeClr val="bg1"/>
                    </a:solidFill>
                  </a:tcPr>
                </a:tc>
                <a:tc>
                  <a:txBody>
                    <a:bodyPr/>
                    <a:lstStyle/>
                    <a:p>
                      <a:pPr algn="ctr"/>
                      <a:r>
                        <a:rPr kumimoji="1" lang="ja-JP" altLang="en-US" sz="800" dirty="0" err="1">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激変緩和措置期間中である令和５年度末までは、現行制度を継続</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2462642917"/>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高額療養費の計算方法等</a:t>
                      </a:r>
                    </a:p>
                  </a:txBody>
                  <a:tcPr anchor="ctr">
                    <a:solidFill>
                      <a:schemeClr val="bg1"/>
                    </a:solidFill>
                  </a:tcPr>
                </a:tc>
                <a:tc>
                  <a:txBody>
                    <a:bodyPr/>
                    <a:lstStyle/>
                    <a:p>
                      <a:pPr algn="ctr"/>
                      <a:r>
                        <a:rPr kumimoji="1" lang="ja-JP" altLang="en-US" sz="800" dirty="0" err="1">
                          <a:solidFill>
                            <a:schemeClr val="tx1"/>
                          </a:solidFill>
                          <a:latin typeface="HGPｺﾞｼｯｸM" panose="020B0600000000000000" pitchFamily="50" charset="-128"/>
                          <a:ea typeface="HGPｺﾞｼｯｸM" panose="020B0600000000000000" pitchFamily="50" charset="-128"/>
                        </a:rPr>
                        <a:t>ー</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高額療養費の計算方法や申請勧奨事務については、適宜、事務運用を定めて実施。</a:t>
                      </a:r>
                      <a:endParaRPr kumimoji="1" lang="en-US" altLang="ja-JP" sz="800" strike="sngStrike" dirty="0">
                        <a:solidFill>
                          <a:schemeClr val="tx1"/>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strike="noStrike" dirty="0">
                          <a:solidFill>
                            <a:schemeClr val="tx1"/>
                          </a:solidFill>
                          <a:latin typeface="HGPｺﾞｼｯｸM" panose="020B0600000000000000" pitchFamily="50" charset="-128"/>
                          <a:ea typeface="HGPｺﾞｼｯｸM" panose="020B0600000000000000" pitchFamily="50" charset="-128"/>
                        </a:rPr>
                        <a:t>申請手続きの簡素化については市町村の判断で実施。</a:t>
                      </a:r>
                      <a:endParaRPr kumimoji="1" lang="en-US" altLang="ja-JP" sz="800" strike="noStrike"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568169998"/>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高齢者の保健事業と介護予防の取組みとの連携</a:t>
                      </a:r>
                    </a:p>
                  </a:txBody>
                  <a:tcPr anchor="ctr">
                    <a:solidFill>
                      <a:schemeClr val="bg1"/>
                    </a:solidFill>
                  </a:tcPr>
                </a:tc>
                <a:tc>
                  <a:txBody>
                    <a:bodyPr/>
                    <a:lstStyle/>
                    <a:p>
                      <a:pPr algn="ctr"/>
                      <a:r>
                        <a:rPr kumimoji="1" lang="ja-JP" altLang="en-US" sz="800" dirty="0">
                          <a:solidFill>
                            <a:schemeClr val="tx1"/>
                          </a:solidFill>
                          <a:latin typeface="HGPｺﾞｼｯｸM" panose="020B0600000000000000" pitchFamily="50" charset="-128"/>
                          <a:ea typeface="HGPｺﾞｼｯｸM" panose="020B0600000000000000" pitchFamily="50" charset="-128"/>
                        </a:rPr>
                        <a:t>統一</a:t>
                      </a: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市町村における国保の保健事業と後期高齢者医療制度の保健事業、介護保険の地域支援事業との一体的な実施を推進。</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府は、高齢者の保健事業と介護予防の取組を一体的に推進する市町村に、適切な助言や支援等を行う。</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pattFill prst="openDmnd">
                      <a:fgClr>
                        <a:schemeClr val="accent1"/>
                      </a:fgClr>
                      <a:bgClr>
                        <a:schemeClr val="bg1"/>
                      </a:bgClr>
                    </a:pattFill>
                  </a:tcPr>
                </a:tc>
                <a:extLst>
                  <a:ext uri="{0D108BD9-81ED-4DB2-BD59-A6C34878D82A}">
                    <a16:rowId xmlns:a16="http://schemas.microsoft.com/office/drawing/2014/main" val="3997424750"/>
                  </a:ext>
                </a:extLst>
              </a:tr>
              <a:tr h="630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円滑な制度運営に向けた調整</a:t>
                      </a:r>
                    </a:p>
                  </a:txBody>
                  <a:tcPr anchor="ctr">
                    <a:solidFill>
                      <a:schemeClr val="bg1"/>
                    </a:solidFill>
                  </a:tcPr>
                </a:tc>
                <a:tc>
                  <a:txBody>
                    <a:bodyPr/>
                    <a:lstStyle/>
                    <a:p>
                      <a:pPr algn="ctr"/>
                      <a:r>
                        <a:rPr kumimoji="1" lang="en-US" altLang="ja-JP" sz="800" dirty="0">
                          <a:solidFill>
                            <a:schemeClr val="tx1"/>
                          </a:solidFill>
                          <a:latin typeface="HGPｺﾞｼｯｸM" panose="020B0600000000000000" pitchFamily="50" charset="-128"/>
                          <a:ea typeface="HGPｺﾞｼｯｸM" panose="020B0600000000000000" pitchFamily="50" charset="-128"/>
                        </a:rPr>
                        <a:t>―</a:t>
                      </a:r>
                      <a:endParaRPr kumimoji="1" lang="ja-JP" altLang="en-US" sz="800" dirty="0">
                        <a:solidFill>
                          <a:schemeClr val="tx1"/>
                        </a:solidFill>
                        <a:latin typeface="HGPｺﾞｼｯｸM" panose="020B0600000000000000" pitchFamily="50" charset="-128"/>
                        <a:ea typeface="HGPｺﾞｼｯｸM" panose="020B0600000000000000" pitchFamily="50" charset="-128"/>
                      </a:endParaRPr>
                    </a:p>
                  </a:txBody>
                  <a:tcPr anchor="ctr">
                    <a:solidFill>
                      <a:schemeClr val="bg1"/>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800" dirty="0">
                          <a:solidFill>
                            <a:schemeClr val="tx1"/>
                          </a:solidFill>
                          <a:latin typeface="HGPｺﾞｼｯｸM" panose="020B0600000000000000" pitchFamily="50" charset="-128"/>
                          <a:ea typeface="HGPｺﾞｼｯｸM" panose="020B0600000000000000" pitchFamily="50" charset="-128"/>
                        </a:rPr>
                        <a:t>新型コロナウイルス感染症の影響について、今後、客観的な指標等により運営に重大な影響が認められる場合は、状況の把握・分析・検証のうえ、調整会議等の意見を聴きながら、運営方針に沿った対応措置を別途設ける。</a:t>
                      </a:r>
                      <a:endParaRPr kumimoji="1" lang="en-US" altLang="ja-JP" sz="800" dirty="0">
                        <a:solidFill>
                          <a:schemeClr val="tx1"/>
                        </a:solidFill>
                        <a:latin typeface="HGPｺﾞｼｯｸM" panose="020B0600000000000000" pitchFamily="50" charset="-128"/>
                        <a:ea typeface="HGPｺﾞｼｯｸM" panose="020B0600000000000000" pitchFamily="50" charset="-128"/>
                      </a:endParaRPr>
                    </a:p>
                  </a:txBody>
                  <a:tcPr anchor="ctr">
                    <a:lnR w="28575" cap="flat" cmpd="sng" algn="ctr">
                      <a:solidFill>
                        <a:schemeClr val="tx1"/>
                      </a:solidFill>
                      <a:prstDash val="solid"/>
                      <a:round/>
                      <a:headEnd type="none" w="med" len="med"/>
                      <a:tailEnd type="none" w="med" len="med"/>
                    </a:ln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HGPｺﾞｼｯｸM" panose="020B0600000000000000" pitchFamily="50" charset="-128"/>
                          <a:ea typeface="HGPｺﾞｼｯｸM" panose="020B0600000000000000" pitchFamily="50" charset="-128"/>
                        </a:rPr>
                        <a:t>―</a:t>
                      </a: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pattFill prst="openDmnd">
                      <a:fgClr>
                        <a:schemeClr val="accent1"/>
                      </a:fgClr>
                      <a:bgClr>
                        <a:schemeClr val="bg1"/>
                      </a:bgClr>
                    </a:patt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HGPｺﾞｼｯｸM" panose="020B0600000000000000" pitchFamily="50" charset="-128"/>
                        <a:buChar char="○"/>
                        <a:tabLst/>
                        <a:defRPr/>
                      </a:pP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令和６年度からの制度運営にあたり、次期国保運営方針に定める</a:t>
                      </a:r>
                      <a:r>
                        <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rPr>
                        <a:t>PDCA</a:t>
                      </a:r>
                      <a:r>
                        <a:rPr kumimoji="1" lang="ja-JP" altLang="en-US" sz="800" dirty="0">
                          <a:solidFill>
                            <a:schemeClr val="tx1"/>
                          </a:solidFill>
                          <a:latin typeface="UD デジタル 教科書体 NP-B" panose="02020700000000000000" pitchFamily="18" charset="-128"/>
                          <a:ea typeface="UD デジタル 教科書体 NP-B" panose="02020700000000000000" pitchFamily="18" charset="-128"/>
                        </a:rPr>
                        <a:t>サイクルに基づく進捗管理すべき取組を検討することとした。</a:t>
                      </a:r>
                      <a:endParaRPr kumimoji="1" lang="en-US" altLang="ja-JP" sz="800" dirty="0">
                        <a:solidFill>
                          <a:schemeClr val="tx1"/>
                        </a:solidFill>
                        <a:latin typeface="UD デジタル 教科書体 NP-B" panose="02020700000000000000" pitchFamily="18" charset="-128"/>
                        <a:ea typeface="UD デジタル 教科書体 NP-B" panose="02020700000000000000" pitchFamily="18"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3263086"/>
                  </a:ext>
                </a:extLst>
              </a:tr>
            </a:tbl>
          </a:graphicData>
        </a:graphic>
      </p:graphicFrame>
      <p:sp>
        <p:nvSpPr>
          <p:cNvPr id="5" name="タイトル 1"/>
          <p:cNvSpPr>
            <a:spLocks noGrp="1"/>
          </p:cNvSpPr>
          <p:nvPr>
            <p:ph type="title"/>
          </p:nvPr>
        </p:nvSpPr>
        <p:spPr>
          <a:xfrm>
            <a:off x="457200" y="6499"/>
            <a:ext cx="8229600" cy="418058"/>
          </a:xfrm>
        </p:spPr>
        <p:txBody>
          <a:bodyPr>
            <a:noAutofit/>
          </a:bodyPr>
          <a:lstStyle/>
          <a:p>
            <a:r>
              <a:rPr lang="ja-JP" altLang="en-US" sz="1800" dirty="0">
                <a:latin typeface="HGS創英角ｺﾞｼｯｸUB" panose="020B0900000000000000" pitchFamily="50" charset="-128"/>
                <a:ea typeface="HGS創英角ｺﾞｼｯｸUB" panose="020B0900000000000000" pitchFamily="50" charset="-128"/>
              </a:rPr>
              <a:t>令和５年度　事業運営検討Ｗ・Ｇの検討事項（中間報告）</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sp>
        <p:nvSpPr>
          <p:cNvPr id="6" name="スライド番号プレースホルダー 5"/>
          <p:cNvSpPr>
            <a:spLocks noGrp="1"/>
          </p:cNvSpPr>
          <p:nvPr>
            <p:ph type="sldNum" sz="quarter" idx="12"/>
          </p:nvPr>
        </p:nvSpPr>
        <p:spPr>
          <a:xfrm>
            <a:off x="6974904" y="6453336"/>
            <a:ext cx="2133600" cy="365125"/>
          </a:xfrm>
        </p:spPr>
        <p:txBody>
          <a:bodyPr/>
          <a:lstStyle/>
          <a:p>
            <a:fld id="{E4D4D2C3-0BAC-45EE-BEAA-AC94A6365396}" type="slidenum">
              <a:rPr kumimoji="1" lang="ja-JP" altLang="en-US" smtClean="0"/>
              <a:t>5</a:t>
            </a:fld>
            <a:endParaRPr kumimoji="1" lang="ja-JP" altLang="en-US" dirty="0"/>
          </a:p>
        </p:txBody>
      </p:sp>
      <p:sp>
        <p:nvSpPr>
          <p:cNvPr id="2" name="正方形/長方形 1"/>
          <p:cNvSpPr/>
          <p:nvPr/>
        </p:nvSpPr>
        <p:spPr>
          <a:xfrm>
            <a:off x="447655" y="3933056"/>
            <a:ext cx="8423541" cy="880085"/>
          </a:xfrm>
          <a:prstGeom prst="rect">
            <a:avLst/>
          </a:prstGeom>
          <a:noFill/>
          <a:ln>
            <a:solidFill>
              <a:schemeClr val="accent1">
                <a:alpha val="0"/>
              </a:schemeClr>
            </a:solidFill>
          </a:ln>
        </p:spPr>
        <p:style>
          <a:lnRef idx="2">
            <a:schemeClr val="dk1"/>
          </a:lnRef>
          <a:fillRef idx="1">
            <a:schemeClr val="lt1"/>
          </a:fillRef>
          <a:effectRef idx="0">
            <a:schemeClr val="dk1"/>
          </a:effectRef>
          <a:fontRef idx="minor">
            <a:schemeClr val="dk1"/>
          </a:fontRef>
        </p:style>
        <p:txBody>
          <a:bodyPr rtlCol="0" anchor="t"/>
          <a:lstStyle/>
          <a:p>
            <a:pPr marL="93663" indent="-93663"/>
            <a:r>
              <a:rPr kumimoji="1" lang="en-US" altLang="ja-JP" sz="1000" dirty="0">
                <a:solidFill>
                  <a:schemeClr val="tx1"/>
                </a:solidFill>
              </a:rPr>
              <a:t>※</a:t>
            </a:r>
            <a:r>
              <a:rPr kumimoji="1" lang="ja-JP" altLang="en-US" sz="1000" dirty="0">
                <a:solidFill>
                  <a:schemeClr val="tx1"/>
                </a:solidFill>
              </a:rPr>
              <a:t>「検討結果」・「検討すべき主な事項」欄に記載している「－」について、既に整理済み及び方向性等が決定、また国の動向を注視するものとして表記しているが、今後、必要に応じて検討するものとする。</a:t>
            </a:r>
            <a:endParaRPr kumimoji="1" lang="en-US" altLang="ja-JP" sz="1000" dirty="0">
              <a:solidFill>
                <a:schemeClr val="tx1"/>
              </a:solidFill>
            </a:endParaRPr>
          </a:p>
          <a:p>
            <a:pPr marL="93663" indent="-93663"/>
            <a:r>
              <a:rPr kumimoji="1" lang="en-US" altLang="ja-JP" sz="1000" dirty="0">
                <a:solidFill>
                  <a:schemeClr val="tx1"/>
                </a:solidFill>
              </a:rPr>
              <a:t>※</a:t>
            </a:r>
            <a:r>
              <a:rPr lang="ja-JP" altLang="en-US" sz="1000" dirty="0">
                <a:solidFill>
                  <a:schemeClr val="tx1"/>
                </a:solidFill>
              </a:rPr>
              <a:t>マイナンバーカードとの一体化による「マイナ保険証」への切り替えを進める国の動向を注視していくものとする。</a:t>
            </a:r>
            <a:r>
              <a:rPr lang="ja-JP" altLang="en-US" sz="1000" dirty="0">
                <a:solidFill>
                  <a:schemeClr val="tx1"/>
                </a:solidFill>
                <a:latin typeface="ＭＳ Ｐゴシック" panose="020B0600070205080204" pitchFamily="50" charset="-128"/>
                <a:ea typeface="ＭＳ Ｐゴシック" panose="020B0600070205080204" pitchFamily="50" charset="-128"/>
              </a:rPr>
              <a:t>なお、「マイナ保険証」の切り替えに伴い、影響が出る事項については、令和５年度に検討する。</a:t>
            </a:r>
            <a:endParaRPr lang="en-US" altLang="ja-JP" sz="1000" dirty="0">
              <a:solidFill>
                <a:schemeClr val="tx1"/>
              </a:solidFill>
              <a:latin typeface="ＭＳ Ｐゴシック" panose="020B0600070205080204" pitchFamily="50" charset="-128"/>
              <a:ea typeface="ＭＳ Ｐゴシック" panose="020B0600070205080204" pitchFamily="50" charset="-128"/>
            </a:endParaRPr>
          </a:p>
        </p:txBody>
      </p:sp>
      <p:sp>
        <p:nvSpPr>
          <p:cNvPr id="7" name="大かっこ 6">
            <a:extLst>
              <a:ext uri="{FF2B5EF4-FFF2-40B4-BE49-F238E27FC236}">
                <a16:creationId xmlns:a16="http://schemas.microsoft.com/office/drawing/2014/main" id="{97D43624-0BD3-4803-B1E0-B818988B7AA8}"/>
              </a:ext>
            </a:extLst>
          </p:cNvPr>
          <p:cNvSpPr/>
          <p:nvPr/>
        </p:nvSpPr>
        <p:spPr>
          <a:xfrm>
            <a:off x="7308304" y="802204"/>
            <a:ext cx="936104" cy="25053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800" dirty="0">
                <a:latin typeface="HGPｺﾞｼｯｸM" panose="020B0600000000000000" pitchFamily="50" charset="-128"/>
                <a:ea typeface="HGPｺﾞｼｯｸM" panose="020B0600000000000000" pitchFamily="50" charset="-128"/>
              </a:rPr>
              <a:t>検討済み・・・■</a:t>
            </a:r>
            <a:endParaRPr kumimoji="1" lang="en-US" altLang="ja-JP" sz="800" dirty="0">
              <a:latin typeface="HGPｺﾞｼｯｸM" panose="020B0600000000000000" pitchFamily="50" charset="-128"/>
              <a:ea typeface="HGPｺﾞｼｯｸM" panose="020B0600000000000000" pitchFamily="50" charset="-128"/>
            </a:endParaRPr>
          </a:p>
          <a:p>
            <a:pPr algn="ctr"/>
            <a:r>
              <a:rPr lang="ja-JP" altLang="en-US" sz="800" dirty="0">
                <a:latin typeface="HGPｺﾞｼｯｸM" panose="020B0600000000000000" pitchFamily="50" charset="-128"/>
                <a:ea typeface="HGPｺﾞｼｯｸM" panose="020B0600000000000000" pitchFamily="50" charset="-128"/>
              </a:rPr>
              <a:t>検討中　・・・〇</a:t>
            </a:r>
            <a:endParaRPr kumimoji="1" lang="ja-JP" altLang="en-US" sz="8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6272462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5280</TotalTime>
  <Words>2191</Words>
  <Application>Microsoft Office PowerPoint</Application>
  <PresentationFormat>画面に合わせる (4:3)</PresentationFormat>
  <Paragraphs>244</Paragraphs>
  <Slides>5</Slides>
  <Notes>3</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5</vt:i4>
      </vt:variant>
    </vt:vector>
  </HeadingPairs>
  <TitlesOfParts>
    <vt:vector size="17" baseType="lpstr">
      <vt:lpstr>HGPｺﾞｼｯｸE</vt:lpstr>
      <vt:lpstr>HGPｺﾞｼｯｸM</vt:lpstr>
      <vt:lpstr>HGSｺﾞｼｯｸE</vt:lpstr>
      <vt:lpstr>HGSｺﾞｼｯｸM</vt:lpstr>
      <vt:lpstr>HGS創英角ｺﾞｼｯｸUB</vt:lpstr>
      <vt:lpstr>ＭＳ Ｐゴシック</vt:lpstr>
      <vt:lpstr>UD デジタル 教科書体 NP-B</vt:lpstr>
      <vt:lpstr>游ゴシック</vt:lpstr>
      <vt:lpstr>Arial</vt:lpstr>
      <vt:lpstr>Calibri</vt:lpstr>
      <vt:lpstr>Wingdings</vt:lpstr>
      <vt:lpstr>Office ​​テーマ</vt:lpstr>
      <vt:lpstr>令和５年度　事業運営検討Ｗ・Ｇの検討事項（中間報告）</vt:lpstr>
      <vt:lpstr>令和５年度　事業運営検討Ｗ・Ｇの検討事項（中間報告）</vt:lpstr>
      <vt:lpstr>令和５年度　事業運営検討Ｗ・Ｇの検討事項（中間報告）</vt:lpstr>
      <vt:lpstr>令和５年度　事業運営検討Ｗ・Ｇの検討事項（中間報告）</vt:lpstr>
      <vt:lpstr>令和５年度　事業運営検討Ｗ・Ｇの検討事項（中間報告）</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柿花　啓史</cp:lastModifiedBy>
  <cp:revision>454</cp:revision>
  <cp:lastPrinted>2023-12-13T11:39:33Z</cp:lastPrinted>
  <dcterms:created xsi:type="dcterms:W3CDTF">2016-01-05T01:34:32Z</dcterms:created>
  <dcterms:modified xsi:type="dcterms:W3CDTF">2023-12-14T08:43:01Z</dcterms:modified>
</cp:coreProperties>
</file>