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2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434" autoAdjust="0"/>
  </p:normalViewPr>
  <p:slideViewPr>
    <p:cSldViewPr>
      <p:cViewPr varScale="1">
        <p:scale>
          <a:sx n="96" d="100"/>
          <a:sy n="96" d="100"/>
        </p:scale>
        <p:origin x="95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6057D-477C-4764-BC07-DCC020D03686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D7110-116F-46CC-9138-DD40F5C06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81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980D-5A31-48C1-BAE4-0E35FE8ECA60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18D9-34B6-4305-ABD0-1F02F91083C3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5B26-66A7-4315-9940-8C840ED431FA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7CC0-F641-432D-ABA2-E991E6C17EDE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944E-ED7D-44C5-9256-45210A6C8F73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79C5-6E41-4682-858A-E3F6A96F13ED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49BC-7B84-4B26-A325-8F1F1F1B8C20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C0C4-8123-407E-B666-6B53E7518C04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9A49-E01C-4484-B080-20ACDDC1AF63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F547-B17C-465C-8C5D-CACDF6A2F76F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F9B8-EDD6-4908-AE5D-A2297F3E71A2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4FB8-3E34-45F2-BA1A-C76360E0F5C8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0890" y="967481"/>
            <a:ext cx="8448310" cy="949351"/>
          </a:xfrm>
        </p:spPr>
        <p:txBody>
          <a:bodyPr>
            <a:noAutofit/>
          </a:bodyPr>
          <a:lstStyle/>
          <a:p>
            <a:pPr indent="174625" algn="l">
              <a:lnSpc>
                <a:spcPts val="2500"/>
              </a:lnSpc>
            </a:pPr>
            <a:r>
              <a:rPr lang="ja-JP" altLang="ja-JP" sz="1600" dirty="0"/>
              <a:t>大阪府</a:t>
            </a:r>
            <a:r>
              <a:rPr lang="ja-JP" altLang="en-US" sz="1600" dirty="0"/>
              <a:t>・ブロック</a:t>
            </a:r>
            <a:r>
              <a:rPr lang="ja-JP" altLang="ja-JP" sz="1600" dirty="0"/>
              <a:t>代表市町村</a:t>
            </a:r>
            <a:r>
              <a:rPr lang="ja-JP" altLang="en-US" sz="1600" dirty="0"/>
              <a:t>等</a:t>
            </a:r>
            <a:r>
              <a:rPr lang="ja-JP" altLang="ja-JP" sz="1600" dirty="0"/>
              <a:t>で構成</a:t>
            </a:r>
            <a:r>
              <a:rPr lang="ja-JP" altLang="en-US" sz="1600" dirty="0"/>
              <a:t>する「</a:t>
            </a:r>
            <a:r>
              <a:rPr lang="ja-JP" altLang="ja-JP" sz="1600" dirty="0"/>
              <a:t>大阪府・市町村国民健康保険広域化調整会議</a:t>
            </a:r>
            <a:r>
              <a:rPr lang="ja-JP" altLang="en-US" sz="1600" dirty="0"/>
              <a:t>」及び</a:t>
            </a:r>
            <a:r>
              <a:rPr lang="ja-JP" altLang="ja-JP" sz="1600" dirty="0"/>
              <a:t>調整会議のもとに</a:t>
            </a:r>
            <a:r>
              <a:rPr lang="ja-JP" altLang="en-US" sz="1600" dirty="0"/>
              <a:t>設置する「</a:t>
            </a:r>
            <a:r>
              <a:rPr lang="ja-JP" altLang="ja-JP" sz="1600" dirty="0"/>
              <a:t>事業運営</a:t>
            </a:r>
            <a:r>
              <a:rPr lang="ja-JP" altLang="en-US" sz="1600" dirty="0"/>
              <a:t>検討ワーキング</a:t>
            </a:r>
            <a:r>
              <a:rPr lang="ja-JP" altLang="en-US" sz="1050" dirty="0"/>
              <a:t>・</a:t>
            </a:r>
            <a:r>
              <a:rPr lang="ja-JP" altLang="en-US" sz="1600" dirty="0"/>
              <a:t>グループ」・「</a:t>
            </a:r>
            <a:r>
              <a:rPr lang="ja-JP" altLang="ja-JP" sz="1600" dirty="0"/>
              <a:t>財政運営</a:t>
            </a:r>
            <a:r>
              <a:rPr lang="ja-JP" altLang="en-US" sz="1600" dirty="0"/>
              <a:t>検討</a:t>
            </a:r>
            <a:r>
              <a:rPr lang="ja-JP" altLang="ja-JP" sz="1600" dirty="0"/>
              <a:t>ワーキング</a:t>
            </a:r>
            <a:r>
              <a:rPr lang="ja-JP" altLang="en-US" sz="1050" dirty="0"/>
              <a:t>・</a:t>
            </a:r>
            <a:r>
              <a:rPr lang="ja-JP" altLang="ja-JP" sz="1600" dirty="0"/>
              <a:t>グループ</a:t>
            </a:r>
            <a:r>
              <a:rPr lang="ja-JP" altLang="en-US" sz="1600" dirty="0"/>
              <a:t>」</a:t>
            </a:r>
            <a:r>
              <a:rPr lang="ja-JP" altLang="ja-JP" sz="1600" dirty="0"/>
              <a:t>を</a:t>
            </a:r>
            <a:r>
              <a:rPr lang="ja-JP" altLang="en-US" sz="1600" dirty="0"/>
              <a:t>開催し</a:t>
            </a:r>
            <a:r>
              <a:rPr lang="ja-JP" altLang="ja-JP" sz="1600" dirty="0"/>
              <a:t>、</a:t>
            </a:r>
            <a:r>
              <a:rPr lang="ja-JP" altLang="en-US" sz="1600" dirty="0"/>
              <a:t>国保運営における課題について、</a:t>
            </a:r>
            <a:r>
              <a:rPr lang="ja-JP" altLang="ja-JP" sz="1600" dirty="0"/>
              <a:t>検討</a:t>
            </a:r>
            <a:r>
              <a:rPr lang="ja-JP" altLang="en-US" sz="1600" dirty="0"/>
              <a:t>を行った</a:t>
            </a:r>
            <a:r>
              <a:rPr lang="ja-JP" altLang="ja-JP" sz="1600" dirty="0"/>
              <a:t>。</a:t>
            </a:r>
            <a:endParaRPr kumimoji="1" lang="ja-JP" altLang="en-US" sz="1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055763"/>
            <a:ext cx="8382000" cy="365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dirty="0"/>
              <a:t>　</a:t>
            </a:r>
            <a:r>
              <a:rPr lang="ja-JP" altLang="en-US" sz="1600" dirty="0"/>
              <a:t>１　　</a:t>
            </a:r>
            <a:r>
              <a:rPr kumimoji="1" lang="ja-JP" altLang="en-US" sz="1600" dirty="0"/>
              <a:t>大阪府・市町村国民健康保険広域化調整会議</a:t>
            </a:r>
            <a:endParaRPr kumimoji="1" lang="en-US" altLang="ja-JP" sz="1600" dirty="0"/>
          </a:p>
          <a:p>
            <a:pPr marL="0" indent="0">
              <a:buNone/>
            </a:pP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12360" y="127665"/>
            <a:ext cx="108012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資料１</a:t>
            </a:r>
            <a:endParaRPr kumimoji="1" lang="ja-JP" altLang="en-US" sz="12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33400" y="404664"/>
            <a:ext cx="8229600" cy="475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/>
              <a:t>令和５年度の国保運営にかかる</a:t>
            </a:r>
            <a:r>
              <a:rPr lang="ja-JP" altLang="en-US" sz="2400"/>
              <a:t>検討状況</a:t>
            </a:r>
            <a:endParaRPr lang="ja-JP" altLang="en-US" sz="2400" dirty="0"/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5EC23E1C-6F6C-47ED-825F-5BB002C7A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570253"/>
              </p:ext>
            </p:extLst>
          </p:nvPr>
        </p:nvGraphicFramePr>
        <p:xfrm>
          <a:off x="899592" y="2348880"/>
          <a:ext cx="7416824" cy="436494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35550">
                  <a:extLst>
                    <a:ext uri="{9D8B030D-6E8A-4147-A177-3AD203B41FA5}">
                      <a16:colId xmlns:a16="http://schemas.microsoft.com/office/drawing/2014/main" val="4223812174"/>
                    </a:ext>
                  </a:extLst>
                </a:gridCol>
                <a:gridCol w="5281274">
                  <a:extLst>
                    <a:ext uri="{9D8B030D-6E8A-4147-A177-3AD203B41FA5}">
                      <a16:colId xmlns:a16="http://schemas.microsoft.com/office/drawing/2014/main" val="2341447291"/>
                    </a:ext>
                  </a:extLst>
                </a:gridCol>
              </a:tblGrid>
              <a:tr h="27560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大阪府・市町村国民健康保険広域化調整会議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97231"/>
                  </a:ext>
                </a:extLst>
              </a:tr>
              <a:tr h="621224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34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R5.4.28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座長の選出及び副座長の指名について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ワーキング・グループの設置とメンバーについて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次期大阪府国民健康保険運営方針の策定について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令和５年度のワーキング・グループにおける検討事項について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/>
                        <a:t>　　　①令和５年度の事業運営検討ワーキング・グループの検討事項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/>
                        <a:t>　　　②令和５年度の財政運営検討ワーキング・グループの検討事項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0730266"/>
                  </a:ext>
                </a:extLst>
              </a:tr>
              <a:tr h="256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35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R5.8.24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次期大阪府国民健康保険運営方針の策定について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令和５年度の府独自インセンティブについて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606397"/>
                  </a:ext>
                </a:extLst>
              </a:tr>
              <a:tr h="2945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36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R5.11.22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大阪府国民健康保険運営方針（案）について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5045104"/>
                  </a:ext>
                </a:extLst>
              </a:tr>
              <a:tr h="283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37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R5.12.20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令和５年度の国保運営にかかる検討状況（中間報告）について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　　　①事業運営検討ワーキング・グループの検討状況（中間報告）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　　　②財政運営検討ワーキング・グループの検討状況（中間報告）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　　　　　　・令和６年度国保「市町村標準保険料率」の仮算定結果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564768"/>
                  </a:ext>
                </a:extLst>
              </a:tr>
              <a:tr h="283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38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R6.3.19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令和５年度の国保運営にかかる検討状況について</a:t>
                      </a:r>
                    </a:p>
                    <a:p>
                      <a:pPr eaLnBrk="0" hangingPunct="0"/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①事業運営検討ワーキング・グループの検討状況</a:t>
                      </a:r>
                    </a:p>
                    <a:p>
                      <a:pPr eaLnBrk="0" hangingPunct="0"/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・「別に定める基準」の改訂（案）について</a:t>
                      </a:r>
                    </a:p>
                    <a:p>
                      <a:pPr eaLnBrk="0" hangingPunct="0"/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②財政運営検討ワーキング・グループの検討状況</a:t>
                      </a:r>
                    </a:p>
                    <a:p>
                      <a:pPr eaLnBrk="0" hangingPunct="0"/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・令和６年度国保「市町村標準保険料率」の本算定結果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大阪府国民健康保険運営方針に基づく運営状況について</a:t>
                      </a:r>
                    </a:p>
                    <a:p>
                      <a:pPr eaLnBrk="0" hangingPunct="0"/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①令和６年度国民健康保険特別会計</a:t>
                      </a:r>
                    </a:p>
                    <a:p>
                      <a:pPr eaLnBrk="0" hangingPunct="0"/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・令和６年度国民健康保険特別会計予算の概要</a:t>
                      </a:r>
                    </a:p>
                    <a:p>
                      <a:pPr eaLnBrk="0" hangingPunct="0"/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・令和４年度国民健康保険事業　決算概況</a:t>
                      </a:r>
                    </a:p>
                    <a:p>
                      <a:pPr eaLnBrk="0" hangingPunct="0"/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②健康アプリ「アスマイル」の取組み</a:t>
                      </a:r>
                    </a:p>
                    <a:p>
                      <a:pPr eaLnBrk="0" hangingPunct="0"/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③令和６年度「</a:t>
                      </a:r>
                      <a:r>
                        <a:rPr kumimoji="1" lang="en-US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PDCA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サイクル進捗管理項目」について</a:t>
                      </a:r>
                    </a:p>
                    <a:p>
                      <a:pPr eaLnBrk="0" hangingPunct="0"/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④令和６年度からの広域化調整会議の進め方について</a:t>
                      </a:r>
                      <a:endParaRPr kumimoji="1" lang="en-US" altLang="ja-JP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その他</a:t>
                      </a:r>
                      <a:endParaRPr kumimoji="1" lang="ja-JP" altLang="ja-JP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9822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77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32656"/>
            <a:ext cx="8382000" cy="360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dirty="0"/>
              <a:t>２</a:t>
            </a:r>
            <a:r>
              <a:rPr lang="ja-JP" altLang="en-US" sz="1600" dirty="0"/>
              <a:t>　　</a:t>
            </a:r>
            <a:r>
              <a:rPr kumimoji="1" lang="ja-JP" altLang="en-US" sz="1600" dirty="0"/>
              <a:t>事業運営検討ワーキング・グループ</a:t>
            </a:r>
            <a:r>
              <a:rPr lang="ja-JP" altLang="en-US" sz="1600" dirty="0"/>
              <a:t>　・　財政運営検討ワーキング・グループ</a:t>
            </a:r>
            <a:endParaRPr lang="en-US" altLang="ja-JP" sz="16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C4600D2F-726F-4312-A211-8A7DEB6A2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76218"/>
              </p:ext>
            </p:extLst>
          </p:nvPr>
        </p:nvGraphicFramePr>
        <p:xfrm>
          <a:off x="107504" y="703497"/>
          <a:ext cx="4392488" cy="5708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743">
                  <a:extLst>
                    <a:ext uri="{9D8B030D-6E8A-4147-A177-3AD203B41FA5}">
                      <a16:colId xmlns:a16="http://schemas.microsoft.com/office/drawing/2014/main" val="4223812174"/>
                    </a:ext>
                  </a:extLst>
                </a:gridCol>
                <a:gridCol w="3127745">
                  <a:extLst>
                    <a:ext uri="{9D8B030D-6E8A-4147-A177-3AD203B41FA5}">
                      <a16:colId xmlns:a16="http://schemas.microsoft.com/office/drawing/2014/main" val="2341447291"/>
                    </a:ext>
                  </a:extLst>
                </a:gridCol>
              </a:tblGrid>
              <a:tr h="27560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事業運営検討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WG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事業運営検討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WG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97231"/>
                  </a:ext>
                </a:extLst>
              </a:tr>
              <a:tr h="621224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68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R5.6.2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座長及び副座長の選出について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令和５年度の事業運営検討ワーキング・グループの検討事項について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0730266"/>
                  </a:ext>
                </a:extLst>
              </a:tr>
              <a:tr h="256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69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R5.6.14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606397"/>
                  </a:ext>
                </a:extLst>
              </a:tr>
              <a:tr h="2945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R5.6.27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5045104"/>
                  </a:ext>
                </a:extLst>
              </a:tr>
              <a:tr h="283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71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R5.7.12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564768"/>
                  </a:ext>
                </a:extLst>
              </a:tr>
              <a:tr h="292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R5.7.26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893705"/>
                  </a:ext>
                </a:extLst>
              </a:tr>
              <a:tr h="281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73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R5.8.2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9250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74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R5.11.14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ウクライナ避難民に係る一部負担金減免の取扱について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収納対策について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広報事業の共同実施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その他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926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R5.12.12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被保険者証（資格確認書）等に係る取扱い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収納対策について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令和６年度からの制度運営＜</a:t>
                      </a:r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PDCA</a:t>
                      </a: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サイクルに基づく進捗管理＞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その他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0066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76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R6.2.2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保健事業のあり方</a:t>
                      </a:r>
                      <a:endParaRPr kumimoji="1" lang="en-US" altLang="ja-JP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令和６年度の収納対策の取り組みについて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被保険者証（資格確認書）等にかかる取り扱い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広報共同実施について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令和６年度「</a:t>
                      </a:r>
                      <a:r>
                        <a:rPr kumimoji="1" lang="en-US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PDCA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サイクル進捗管理項目」について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令和６年度からの広域化調整会議の進め方について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保険者努力支援制度評価指標等の共有について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7007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77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R6.3.4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保健事業のあり方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被保険者証（資格確認書）等にかかる取り扱い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広報共同実施について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端数処理の統一について</a:t>
                      </a: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令和６年度「</a:t>
                      </a:r>
                      <a:r>
                        <a:rPr kumimoji="1" lang="en-US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PDCA</a:t>
                      </a: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サイクル進捗管理項目」について</a:t>
                      </a:r>
                      <a:endParaRPr kumimoji="1" lang="ja-JP" alt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その他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0552139"/>
                  </a:ext>
                </a:extLst>
              </a:tr>
            </a:tbl>
          </a:graphicData>
        </a:graphic>
      </p:graphicFrame>
      <p:graphicFrame>
        <p:nvGraphicFramePr>
          <p:cNvPr id="10" name="表 8">
            <a:extLst>
              <a:ext uri="{FF2B5EF4-FFF2-40B4-BE49-F238E27FC236}">
                <a16:creationId xmlns:a16="http://schemas.microsoft.com/office/drawing/2014/main" id="{BA646DC3-01B7-4635-890F-3315168F9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312847"/>
              </p:ext>
            </p:extLst>
          </p:nvPr>
        </p:nvGraphicFramePr>
        <p:xfrm>
          <a:off x="4581942" y="692696"/>
          <a:ext cx="4392488" cy="52169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64743">
                  <a:extLst>
                    <a:ext uri="{9D8B030D-6E8A-4147-A177-3AD203B41FA5}">
                      <a16:colId xmlns:a16="http://schemas.microsoft.com/office/drawing/2014/main" val="4223812174"/>
                    </a:ext>
                  </a:extLst>
                </a:gridCol>
                <a:gridCol w="3127745">
                  <a:extLst>
                    <a:ext uri="{9D8B030D-6E8A-4147-A177-3AD203B41FA5}">
                      <a16:colId xmlns:a16="http://schemas.microsoft.com/office/drawing/2014/main" val="2341447291"/>
                    </a:ext>
                  </a:extLst>
                </a:gridCol>
              </a:tblGrid>
              <a:tr h="27560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財務運営検討</a:t>
                      </a:r>
                      <a:r>
                        <a:rPr kumimoji="1" lang="en-US" altLang="ja-JP" sz="1000" dirty="0"/>
                        <a:t>WG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財務運営検討</a:t>
                      </a:r>
                      <a:r>
                        <a:rPr kumimoji="1" lang="en-US" altLang="ja-JP" sz="1000" dirty="0"/>
                        <a:t>WG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97231"/>
                  </a:ext>
                </a:extLst>
              </a:tr>
              <a:tr h="367092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82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R5.5.12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座長及び副座長の選出について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令和５年度の財政運営検討ワーキング・グループの検討事項について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次期大阪府国民健康保険運営方針に係る主な検討事項について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財政調整事業の検討について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0730266"/>
                  </a:ext>
                </a:extLst>
              </a:tr>
              <a:tr h="250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83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R5.5.25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令和５年度の国民健康保険繰出金について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606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84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R5.6.26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次期大阪府国民健康保険運営方針に係る主な検討事項について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5045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85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R5.7.10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次期大阪府国民健康保険運営方針に係る主な検討事項について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564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86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R5.7.24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次期大阪府国民健康保険運営方針に係る主な検討事項について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89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87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R5.8.7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次期大阪府国民健康保険運営方針に係る主な検討事項 等について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令和５年度の府独自インセンティブの仕組みについて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9250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88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R5.9.22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国民健康保険事業費納付金の仮算定に係る主な検討事項について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926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89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R5.10.6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国民健康保険事業費納付金の仮算定に係る主な検討事項について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0066606"/>
                  </a:ext>
                </a:extLst>
              </a:tr>
              <a:tr h="307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90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R5.11.15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国民健康保険事業費納付金の仮算定結果について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79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91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R5.12.1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国民健康保険事業費納付金の本算定に向けた検討事項について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2757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92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R5.12.28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国民健康保険事業費納付金の本算定に向けた検討事項について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3861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93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R6.2.28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令和５年度の検討結果と令和６年度の主な検討事項等について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9004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75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3779</TotalTime>
  <Words>1036</Words>
  <Application>Microsoft Office PowerPoint</Application>
  <PresentationFormat>画面に合わせる (4:3)</PresentationFormat>
  <Paragraphs>108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HGSｺﾞｼｯｸE</vt:lpstr>
      <vt:lpstr>ＭＳ Ｐゴシック</vt:lpstr>
      <vt:lpstr>游ゴシック</vt:lpstr>
      <vt:lpstr>Arial</vt:lpstr>
      <vt:lpstr>Calibri</vt:lpstr>
      <vt:lpstr>Office ​​テーマ</vt:lpstr>
      <vt:lpstr>大阪府・ブロック代表市町村等で構成する「大阪府・市町村国民健康保険広域化調整会議」及び調整会議のもとに設置する「事業運営検討ワーキング・グループ」・「財政運営検討ワーキング・グループ」を開催し、国保運営における課題について、検討を行った。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柿花　啓史</cp:lastModifiedBy>
  <cp:revision>269</cp:revision>
  <cp:lastPrinted>2023-12-14T04:38:11Z</cp:lastPrinted>
  <dcterms:created xsi:type="dcterms:W3CDTF">2016-01-05T01:34:32Z</dcterms:created>
  <dcterms:modified xsi:type="dcterms:W3CDTF">2024-03-12T06:33:43Z</dcterms:modified>
</cp:coreProperties>
</file>