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62" r:id="rId2"/>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434" autoAdjust="0"/>
  </p:normalViewPr>
  <p:slideViewPr>
    <p:cSldViewPr snapToGrid="0">
      <p:cViewPr varScale="1">
        <p:scale>
          <a:sx n="68" d="100"/>
          <a:sy n="68" d="100"/>
        </p:scale>
        <p:origin x="10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1432" tIns="45716" rIns="91432" bIns="45716" rtlCol="0"/>
          <a:lstStyle>
            <a:lvl1pPr algn="r">
              <a:defRPr sz="1200"/>
            </a:lvl1pPr>
          </a:lstStyle>
          <a:p>
            <a:fld id="{52854DDA-001B-45F4-9548-561B6DE92FA7}" type="datetimeFigureOut">
              <a:rPr kumimoji="1" lang="ja-JP" altLang="en-US" smtClean="0"/>
              <a:t>2023/8/21</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32" tIns="45716" rIns="91432" bIns="45716" rtlCol="0" anchor="b"/>
          <a:lstStyle>
            <a:lvl1pPr algn="r">
              <a:defRPr sz="1200"/>
            </a:lvl1pPr>
          </a:lstStyle>
          <a:p>
            <a:fld id="{79AACB5F-7F76-4DD8-A5B6-8A172BF5778F}" type="slidenum">
              <a:rPr kumimoji="1" lang="ja-JP" altLang="en-US" smtClean="0"/>
              <a:t>‹#›</a:t>
            </a:fld>
            <a:endParaRPr kumimoji="1" lang="ja-JP" altLang="en-US"/>
          </a:p>
        </p:txBody>
      </p:sp>
    </p:spTree>
    <p:extLst>
      <p:ext uri="{BB962C8B-B14F-4D97-AF65-F5344CB8AC3E}">
        <p14:creationId xmlns:p14="http://schemas.microsoft.com/office/powerpoint/2010/main" val="1564410900"/>
      </p:ext>
    </p:extLst>
  </p:cSld>
  <p:clrMap bg1="lt1" tx1="dk1" bg2="lt2" tx2="dk2" accent1="accent1" accent2="accent2" accent3="accent3" accent4="accent4" accent5="accent5" accent6="accent6" hlink="hlink" folHlink="folHlink"/>
  <p:notesStyle>
    <a:lvl1pPr marL="0" algn="l" defTabSz="1042873" rtl="0" eaLnBrk="1" latinLnBrk="0" hangingPunct="1">
      <a:defRPr kumimoji="1" sz="1369" kern="1200">
        <a:solidFill>
          <a:schemeClr val="tx1"/>
        </a:solidFill>
        <a:latin typeface="+mn-lt"/>
        <a:ea typeface="+mn-ea"/>
        <a:cs typeface="+mn-cs"/>
      </a:defRPr>
    </a:lvl1pPr>
    <a:lvl2pPr marL="521437" algn="l" defTabSz="1042873" rtl="0" eaLnBrk="1" latinLnBrk="0" hangingPunct="1">
      <a:defRPr kumimoji="1" sz="1369" kern="1200">
        <a:solidFill>
          <a:schemeClr val="tx1"/>
        </a:solidFill>
        <a:latin typeface="+mn-lt"/>
        <a:ea typeface="+mn-ea"/>
        <a:cs typeface="+mn-cs"/>
      </a:defRPr>
    </a:lvl2pPr>
    <a:lvl3pPr marL="1042873" algn="l" defTabSz="1042873" rtl="0" eaLnBrk="1" latinLnBrk="0" hangingPunct="1">
      <a:defRPr kumimoji="1" sz="1369" kern="1200">
        <a:solidFill>
          <a:schemeClr val="tx1"/>
        </a:solidFill>
        <a:latin typeface="+mn-lt"/>
        <a:ea typeface="+mn-ea"/>
        <a:cs typeface="+mn-cs"/>
      </a:defRPr>
    </a:lvl3pPr>
    <a:lvl4pPr marL="1564310" algn="l" defTabSz="1042873" rtl="0" eaLnBrk="1" latinLnBrk="0" hangingPunct="1">
      <a:defRPr kumimoji="1" sz="1369" kern="1200">
        <a:solidFill>
          <a:schemeClr val="tx1"/>
        </a:solidFill>
        <a:latin typeface="+mn-lt"/>
        <a:ea typeface="+mn-ea"/>
        <a:cs typeface="+mn-cs"/>
      </a:defRPr>
    </a:lvl4pPr>
    <a:lvl5pPr marL="2085746" algn="l" defTabSz="1042873" rtl="0" eaLnBrk="1" latinLnBrk="0" hangingPunct="1">
      <a:defRPr kumimoji="1" sz="1369" kern="1200">
        <a:solidFill>
          <a:schemeClr val="tx1"/>
        </a:solidFill>
        <a:latin typeface="+mn-lt"/>
        <a:ea typeface="+mn-ea"/>
        <a:cs typeface="+mn-cs"/>
      </a:defRPr>
    </a:lvl5pPr>
    <a:lvl6pPr marL="2607183" algn="l" defTabSz="1042873" rtl="0" eaLnBrk="1" latinLnBrk="0" hangingPunct="1">
      <a:defRPr kumimoji="1" sz="1369" kern="1200">
        <a:solidFill>
          <a:schemeClr val="tx1"/>
        </a:solidFill>
        <a:latin typeface="+mn-lt"/>
        <a:ea typeface="+mn-ea"/>
        <a:cs typeface="+mn-cs"/>
      </a:defRPr>
    </a:lvl6pPr>
    <a:lvl7pPr marL="3128620" algn="l" defTabSz="1042873" rtl="0" eaLnBrk="1" latinLnBrk="0" hangingPunct="1">
      <a:defRPr kumimoji="1" sz="1369" kern="1200">
        <a:solidFill>
          <a:schemeClr val="tx1"/>
        </a:solidFill>
        <a:latin typeface="+mn-lt"/>
        <a:ea typeface="+mn-ea"/>
        <a:cs typeface="+mn-cs"/>
      </a:defRPr>
    </a:lvl7pPr>
    <a:lvl8pPr marL="3650056" algn="l" defTabSz="1042873" rtl="0" eaLnBrk="1" latinLnBrk="0" hangingPunct="1">
      <a:defRPr kumimoji="1" sz="1369" kern="1200">
        <a:solidFill>
          <a:schemeClr val="tx1"/>
        </a:solidFill>
        <a:latin typeface="+mn-lt"/>
        <a:ea typeface="+mn-ea"/>
        <a:cs typeface="+mn-cs"/>
      </a:defRPr>
    </a:lvl8pPr>
    <a:lvl9pPr marL="4171493" algn="l" defTabSz="1042873" rtl="0" eaLnBrk="1" latinLnBrk="0" hangingPunct="1">
      <a:defRPr kumimoji="1"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AACB5F-7F76-4DD8-A5B6-8A172BF5778F}" type="slidenum">
              <a:rPr kumimoji="1" lang="ja-JP" altLang="en-US" smtClean="0"/>
              <a:t>1</a:t>
            </a:fld>
            <a:endParaRPr kumimoji="1" lang="ja-JP" altLang="en-US"/>
          </a:p>
        </p:txBody>
      </p:sp>
    </p:spTree>
    <p:extLst>
      <p:ext uri="{BB962C8B-B14F-4D97-AF65-F5344CB8AC3E}">
        <p14:creationId xmlns:p14="http://schemas.microsoft.com/office/powerpoint/2010/main" val="4284481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428145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62968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7442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13219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1587148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2802233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035392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1230716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164160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7715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A6ED1A-D2ED-4E33-9FA8-06E033C61927}" type="datetimeFigureOut">
              <a:rPr kumimoji="1" lang="ja-JP" altLang="en-US" smtClean="0"/>
              <a:t>2023/8/21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432028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BA6ED1A-D2ED-4E33-9FA8-06E033C61927}" type="datetimeFigureOut">
              <a:rPr kumimoji="1" lang="ja-JP" altLang="en-US" smtClean="0"/>
              <a:t>2023/8/21</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98CEF351-25EA-4B96-BE3C-3D0CA800A0C9}" type="slidenum">
              <a:rPr kumimoji="1" lang="ja-JP" altLang="en-US" smtClean="0"/>
              <a:t>‹#›</a:t>
            </a:fld>
            <a:endParaRPr kumimoji="1" lang="ja-JP" altLang="en-US"/>
          </a:p>
        </p:txBody>
      </p:sp>
    </p:spTree>
    <p:extLst>
      <p:ext uri="{BB962C8B-B14F-4D97-AF65-F5344CB8AC3E}">
        <p14:creationId xmlns:p14="http://schemas.microsoft.com/office/powerpoint/2010/main" val="342692956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a:grpSpLocks noChangeAspect="1"/>
          </p:cNvGrpSpPr>
          <p:nvPr/>
        </p:nvGrpSpPr>
        <p:grpSpPr>
          <a:xfrm>
            <a:off x="402606" y="511055"/>
            <a:ext cx="1890004" cy="694286"/>
            <a:chOff x="4688071" y="862884"/>
            <a:chExt cx="2524259" cy="927277"/>
          </a:xfrm>
          <a:solidFill>
            <a:srgbClr val="0070C0"/>
          </a:solidFill>
        </p:grpSpPr>
        <p:sp>
          <p:nvSpPr>
            <p:cNvPr id="5" name="片側の 2 つの角を丸めた四角形 4"/>
            <p:cNvSpPr/>
            <p:nvPr/>
          </p:nvSpPr>
          <p:spPr>
            <a:xfrm flipV="1">
              <a:off x="4688071" y="862884"/>
              <a:ext cx="2524259" cy="927277"/>
            </a:xfrm>
            <a:prstGeom prst="round2Same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gn="ctr" defTabSz="326578">
                <a:defRPr/>
              </a:pPr>
              <a:endParaRPr kumimoji="1" lang="ja-JP" altLang="en-US" sz="1143" dirty="0">
                <a:solidFill>
                  <a:prstClr val="white"/>
                </a:solidFill>
                <a:latin typeface="Calibri" panose="020F0502020204030204"/>
                <a:ea typeface="游ゴシック" panose="020B0400000000000000" pitchFamily="50" charset="-128"/>
              </a:endParaRPr>
            </a:p>
          </p:txBody>
        </p:sp>
        <p:sp>
          <p:nvSpPr>
            <p:cNvPr id="6" name="テキスト ボックス 5"/>
            <p:cNvSpPr txBox="1"/>
            <p:nvPr/>
          </p:nvSpPr>
          <p:spPr>
            <a:xfrm>
              <a:off x="4757596" y="1013068"/>
              <a:ext cx="2404052" cy="554932"/>
            </a:xfrm>
            <a:prstGeom prst="rect">
              <a:avLst/>
            </a:prstGeom>
            <a:noFill/>
          </p:spPr>
          <p:txBody>
            <a:bodyPr wrap="square" rtlCol="0">
              <a:spAutoFit/>
            </a:bodyPr>
            <a:lstStyle/>
            <a:p>
              <a:pPr algn="ctr" defTabSz="326578">
                <a:defRPr/>
              </a:pPr>
              <a:r>
                <a:rPr kumimoji="1" lang="ja-JP" altLang="en-US" sz="2100" b="1" dirty="0">
                  <a:solidFill>
                    <a:prstClr val="white"/>
                  </a:solidFill>
                  <a:latin typeface="UD デジタル 教科書体 NP-R" panose="02020400000000000000" pitchFamily="18" charset="-128"/>
                  <a:ea typeface="UD デジタル 教科書体 NP-R" panose="02020400000000000000" pitchFamily="18" charset="-128"/>
                </a:rPr>
                <a:t>大阪府</a:t>
              </a:r>
              <a:r>
                <a:rPr kumimoji="1" lang="en-US" altLang="ja-JP" sz="2100" b="1" dirty="0">
                  <a:solidFill>
                    <a:prstClr val="white"/>
                  </a:solidFill>
                  <a:latin typeface="UD デジタル 教科書体 NP-R" panose="02020400000000000000" pitchFamily="18" charset="-128"/>
                  <a:ea typeface="UD デジタル 教科書体 NP-R" panose="02020400000000000000" pitchFamily="18" charset="-128"/>
                </a:rPr>
                <a:t>(</a:t>
              </a:r>
              <a:r>
                <a:rPr kumimoji="1" lang="ja-JP" altLang="en-US" sz="2100" b="1" dirty="0">
                  <a:solidFill>
                    <a:prstClr val="white"/>
                  </a:solidFill>
                  <a:latin typeface="UD デジタル 教科書体 NP-R" panose="02020400000000000000" pitchFamily="18" charset="-128"/>
                  <a:ea typeface="UD デジタル 教科書体 NP-R" panose="02020400000000000000" pitchFamily="18" charset="-128"/>
                </a:rPr>
                <a:t>改定</a:t>
              </a:r>
              <a:r>
                <a:rPr kumimoji="1" lang="en-US" altLang="ja-JP" sz="2100" b="1" dirty="0">
                  <a:solidFill>
                    <a:prstClr val="white"/>
                  </a:solidFill>
                  <a:latin typeface="UD デジタル 教科書体 NP-R" panose="02020400000000000000" pitchFamily="18" charset="-128"/>
                  <a:ea typeface="UD デジタル 教科書体 NP-R" panose="02020400000000000000" pitchFamily="18" charset="-128"/>
                </a:rPr>
                <a:t>)</a:t>
              </a:r>
            </a:p>
          </p:txBody>
        </p:sp>
      </p:grpSp>
      <p:grpSp>
        <p:nvGrpSpPr>
          <p:cNvPr id="2" name="グループ化 1"/>
          <p:cNvGrpSpPr/>
          <p:nvPr/>
        </p:nvGrpSpPr>
        <p:grpSpPr>
          <a:xfrm>
            <a:off x="2349911" y="511460"/>
            <a:ext cx="7938000" cy="680679"/>
            <a:chOff x="3715431" y="223589"/>
            <a:chExt cx="8910036" cy="969292"/>
          </a:xfrm>
        </p:grpSpPr>
        <p:cxnSp>
          <p:nvCxnSpPr>
            <p:cNvPr id="10" name="直線コネクタ 9"/>
            <p:cNvCxnSpPr/>
            <p:nvPr/>
          </p:nvCxnSpPr>
          <p:spPr>
            <a:xfrm>
              <a:off x="3718438" y="223589"/>
              <a:ext cx="8907029"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715431" y="1192881"/>
              <a:ext cx="8907029"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3" name="テキスト ボックス 22"/>
          <p:cNvSpPr txBox="1"/>
          <p:nvPr/>
        </p:nvSpPr>
        <p:spPr>
          <a:xfrm>
            <a:off x="2398286" y="531862"/>
            <a:ext cx="6853158" cy="400110"/>
          </a:xfrm>
          <a:prstGeom prst="rect">
            <a:avLst/>
          </a:prstGeom>
          <a:noFill/>
          <a:ln>
            <a:noFill/>
          </a:ln>
        </p:spPr>
        <p:txBody>
          <a:bodyPr wrap="none" rtlCol="0">
            <a:spAutoFit/>
          </a:bodyPr>
          <a:lstStyle/>
          <a:p>
            <a:pPr defTabSz="326578">
              <a:defRPr/>
            </a:pPr>
            <a:r>
              <a:rPr kumimoji="1" lang="ja-JP" altLang="en-US" sz="2000" b="1" dirty="0">
                <a:solidFill>
                  <a:srgbClr val="FF6600"/>
                </a:solidFill>
                <a:latin typeface="UD デジタル 教科書体 NP-R" panose="02020400000000000000" pitchFamily="18" charset="-128"/>
                <a:ea typeface="UD デジタル 教科書体 NP-R" panose="02020400000000000000" pitchFamily="18" charset="-128"/>
              </a:rPr>
              <a:t>大阪府における部活動等の在り方に関する方針 </a:t>
            </a:r>
            <a:r>
              <a:rPr kumimoji="1" lang="en-US" altLang="ja-JP" sz="2000" b="1" dirty="0">
                <a:solidFill>
                  <a:srgbClr val="FF6600"/>
                </a:solidFill>
                <a:latin typeface="UD デジタル 教科書体 NP-R" panose="02020400000000000000" pitchFamily="18" charset="-128"/>
                <a:ea typeface="UD デジタル 教科書体 NP-R" panose="02020400000000000000" pitchFamily="18" charset="-128"/>
              </a:rPr>
              <a:t>【</a:t>
            </a:r>
            <a:r>
              <a:rPr kumimoji="1" lang="ja-JP" altLang="en-US" sz="2000" b="1" dirty="0">
                <a:solidFill>
                  <a:srgbClr val="FF6600"/>
                </a:solidFill>
                <a:latin typeface="UD デジタル 教科書体 NP-R" panose="02020400000000000000" pitchFamily="18" charset="-128"/>
                <a:ea typeface="UD デジタル 教科書体 NP-R" panose="02020400000000000000" pitchFamily="18" charset="-128"/>
              </a:rPr>
              <a:t>概要</a:t>
            </a:r>
            <a:r>
              <a:rPr kumimoji="1" lang="en-US" altLang="ja-JP" sz="2000" b="1" dirty="0">
                <a:solidFill>
                  <a:srgbClr val="FF6600"/>
                </a:solidFill>
                <a:latin typeface="UD デジタル 教科書体 NP-R" panose="02020400000000000000" pitchFamily="18" charset="-128"/>
                <a:ea typeface="UD デジタル 教科書体 NP-R" panose="02020400000000000000" pitchFamily="18" charset="-128"/>
              </a:rPr>
              <a:t>】</a:t>
            </a:r>
            <a:endParaRPr kumimoji="1" lang="ja-JP" altLang="en-US" sz="2800" dirty="0">
              <a:solidFill>
                <a:srgbClr val="FF6600"/>
              </a:solidFill>
              <a:latin typeface="UD デジタル 教科書体 NP-R" panose="02020400000000000000" pitchFamily="18" charset="-128"/>
              <a:ea typeface="UD デジタル 教科書体 NP-R" panose="02020400000000000000" pitchFamily="18" charset="-128"/>
            </a:endParaRPr>
          </a:p>
        </p:txBody>
      </p:sp>
      <p:pic>
        <p:nvPicPr>
          <p:cNvPr id="37" name="図 36"/>
          <p:cNvPicPr>
            <a:picLocks noChangeAspect="1"/>
          </p:cNvPicPr>
          <p:nvPr/>
        </p:nvPicPr>
        <p:blipFill rotWithShape="1">
          <a:blip r:embed="rId3" cstate="print">
            <a:extLst>
              <a:ext uri="{28A0092B-C50C-407E-A947-70E740481C1C}">
                <a14:useLocalDpi xmlns:a14="http://schemas.microsoft.com/office/drawing/2010/main" val="0"/>
              </a:ext>
            </a:extLst>
          </a:blip>
          <a:srcRect b="43917"/>
          <a:stretch/>
        </p:blipFill>
        <p:spPr>
          <a:xfrm>
            <a:off x="9400223" y="593229"/>
            <a:ext cx="854453" cy="540000"/>
          </a:xfrm>
          <a:prstGeom prst="rect">
            <a:avLst/>
          </a:prstGeom>
        </p:spPr>
      </p:pic>
      <p:sp>
        <p:nvSpPr>
          <p:cNvPr id="39" name="テキスト ボックス 38"/>
          <p:cNvSpPr txBox="1"/>
          <p:nvPr/>
        </p:nvSpPr>
        <p:spPr>
          <a:xfrm>
            <a:off x="2830245" y="870606"/>
            <a:ext cx="6468437" cy="307777"/>
          </a:xfrm>
          <a:prstGeom prst="rect">
            <a:avLst/>
          </a:prstGeom>
          <a:noFill/>
        </p:spPr>
        <p:txBody>
          <a:bodyPr wrap="none" rtlCol="0">
            <a:spAutoFit/>
          </a:bodyPr>
          <a:lstStyle/>
          <a:p>
            <a:r>
              <a:rPr lang="ja-JP" altLang="en-US" sz="1400" dirty="0">
                <a:solidFill>
                  <a:srgbClr val="FFC000"/>
                </a:solidFill>
                <a:latin typeface="UD デジタル 教科書体 NP-R" panose="02020400000000000000" pitchFamily="18" charset="-128"/>
                <a:ea typeface="UD デジタル 教科書体 NP-R" panose="02020400000000000000" pitchFamily="18" charset="-128"/>
              </a:rPr>
              <a:t>～子どもたちの多様な活動機会の確保と学校の働き方改革の実現</a:t>
            </a:r>
            <a:r>
              <a:rPr lang="ja-JP" altLang="ja-JP" sz="1400" dirty="0">
                <a:solidFill>
                  <a:srgbClr val="FFC000"/>
                </a:solidFill>
                <a:latin typeface="UD デジタル 教科書体 NP-R" panose="02020400000000000000" pitchFamily="18" charset="-128"/>
                <a:ea typeface="UD デジタル 教科書体 NP-R" panose="02020400000000000000" pitchFamily="18" charset="-128"/>
              </a:rPr>
              <a:t>をめざ</a:t>
            </a:r>
            <a:r>
              <a:rPr lang="ja-JP" altLang="en-US" sz="1400" dirty="0">
                <a:solidFill>
                  <a:srgbClr val="FFC000"/>
                </a:solidFill>
                <a:latin typeface="UD デジタル 教科書体 NP-R" panose="02020400000000000000" pitchFamily="18" charset="-128"/>
                <a:ea typeface="UD デジタル 教科書体 NP-R" panose="02020400000000000000" pitchFamily="18" charset="-128"/>
              </a:rPr>
              <a:t>して～</a:t>
            </a:r>
            <a:endParaRPr kumimoji="1" lang="ja-JP" altLang="en-US" sz="1400" dirty="0">
              <a:solidFill>
                <a:srgbClr val="FFC000"/>
              </a:solidFill>
              <a:latin typeface="UD デジタル 教科書体 NP-R" panose="02020400000000000000" pitchFamily="18" charset="-128"/>
              <a:ea typeface="UD デジタル 教科書体 NP-R" panose="02020400000000000000" pitchFamily="18" charset="-128"/>
            </a:endParaRPr>
          </a:p>
        </p:txBody>
      </p:sp>
      <p:grpSp>
        <p:nvGrpSpPr>
          <p:cNvPr id="46" name="グループ化 45"/>
          <p:cNvGrpSpPr/>
          <p:nvPr/>
        </p:nvGrpSpPr>
        <p:grpSpPr>
          <a:xfrm>
            <a:off x="400767" y="1264108"/>
            <a:ext cx="9877954" cy="805619"/>
            <a:chOff x="368537" y="1257423"/>
            <a:chExt cx="9877954" cy="902159"/>
          </a:xfrm>
        </p:grpSpPr>
        <p:grpSp>
          <p:nvGrpSpPr>
            <p:cNvPr id="41" name="グループ化 40"/>
            <p:cNvGrpSpPr/>
            <p:nvPr/>
          </p:nvGrpSpPr>
          <p:grpSpPr>
            <a:xfrm>
              <a:off x="368537" y="1301868"/>
              <a:ext cx="9877662" cy="756000"/>
              <a:chOff x="368537" y="1375433"/>
              <a:chExt cx="9877662" cy="756000"/>
            </a:xfrm>
          </p:grpSpPr>
          <p:sp>
            <p:nvSpPr>
              <p:cNvPr id="112" name="正方形/長方形 17">
                <a:extLst>
                  <a:ext uri="{FF2B5EF4-FFF2-40B4-BE49-F238E27FC236}">
                    <a16:creationId xmlns:a16="http://schemas.microsoft.com/office/drawing/2014/main" id="{853FDF33-56A8-85D9-9DA0-6F73FDD44E30}"/>
                  </a:ext>
                </a:extLst>
              </p:cNvPr>
              <p:cNvSpPr/>
              <p:nvPr/>
            </p:nvSpPr>
            <p:spPr>
              <a:xfrm>
                <a:off x="368537" y="1375433"/>
                <a:ext cx="324000" cy="756000"/>
              </a:xfrm>
              <a:prstGeom prst="rect">
                <a:avLst/>
              </a:prstGeom>
              <a:solidFill>
                <a:schemeClr val="accent4"/>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eaVert" wrap="square" lIns="36000" tIns="72000" rIns="36000" bIns="72000" rtlCol="0" anchor="ctr" anchorCtr="1">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背景</a:t>
                </a:r>
                <a:endParaRPr kumimoji="1" lang="en-US" altLang="ja-JP" sz="1200" b="1" dirty="0">
                  <a:solidFill>
                    <a:prstClr val="white"/>
                  </a:solidFill>
                  <a:latin typeface="UD デジタル 教科書体 NP-R" panose="02020400000000000000" pitchFamily="18" charset="-128"/>
                  <a:ea typeface="UD デジタル 教科書体 NP-R" panose="02020400000000000000" pitchFamily="18" charset="-128"/>
                </a:endParaRPr>
              </a:p>
            </p:txBody>
          </p:sp>
          <p:sp>
            <p:nvSpPr>
              <p:cNvPr id="105" name="正方形/長方形 104"/>
              <p:cNvSpPr/>
              <p:nvPr/>
            </p:nvSpPr>
            <p:spPr>
              <a:xfrm>
                <a:off x="691799" y="1375433"/>
                <a:ext cx="9554400" cy="756000"/>
              </a:xfrm>
              <a:prstGeom prst="rect">
                <a:avLst/>
              </a:prstGeom>
              <a:solidFill>
                <a:schemeClr val="bg1"/>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0" bIns="36000" rtlCol="0" anchor="ct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平成</a:t>
                </a:r>
                <a:r>
                  <a:rPr kumimoji="1" lang="en-US" altLang="ja-JP"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31</a:t>
                </a:r>
                <a:r>
                  <a:rPr kumimoji="1" lang="ja-JP" altLang="en-US"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年２月　大阪府部活動の在り方に関する方針（府教委）</a:t>
                </a:r>
                <a:endParaRPr kumimoji="1" lang="en-US" altLang="ja-JP"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50" b="1" dirty="0">
                    <a:solidFill>
                      <a:prstClr val="black"/>
                    </a:solidFill>
                    <a:latin typeface="UD デジタル 教科書体 NP-R" panose="02020400000000000000" pitchFamily="18" charset="-128"/>
                    <a:ea typeface="UD デジタル 教科書体 NP-R" panose="02020400000000000000" pitchFamily="18" charset="-128"/>
                  </a:rPr>
                  <a:t>令和４年</a:t>
                </a:r>
                <a:r>
                  <a:rPr kumimoji="1" lang="en-US" altLang="ja-JP" sz="1150" b="1" dirty="0">
                    <a:solidFill>
                      <a:prstClr val="black"/>
                    </a:solidFill>
                    <a:latin typeface="UD デジタル 教科書体 NP-R" panose="02020400000000000000" pitchFamily="18" charset="-128"/>
                    <a:ea typeface="UD デジタル 教科書体 NP-R" panose="02020400000000000000" pitchFamily="18" charset="-128"/>
                  </a:rPr>
                  <a:t>12</a:t>
                </a:r>
                <a:r>
                  <a:rPr kumimoji="1" lang="ja-JP" altLang="en-US" sz="1150" b="1" dirty="0">
                    <a:solidFill>
                      <a:prstClr val="black"/>
                    </a:solidFill>
                    <a:latin typeface="UD デジタル 教科書体 NP-R" panose="02020400000000000000" pitchFamily="18" charset="-128"/>
                    <a:ea typeface="UD デジタル 教科書体 NP-R" panose="02020400000000000000" pitchFamily="18" charset="-128"/>
                  </a:rPr>
                  <a:t>月　学校部活動及び新たな地域クラブ活動の在り方等に関する</a:t>
                </a:r>
                <a:endParaRPr kumimoji="1" lang="en-US" altLang="ja-JP" sz="1150" b="1" dirty="0">
                  <a:solidFill>
                    <a:prstClr val="black"/>
                  </a:solidFill>
                  <a:latin typeface="UD デジタル 教科書体 NP-R" panose="02020400000000000000" pitchFamily="18" charset="-128"/>
                  <a:ea typeface="UD デジタル 教科書体 NP-R" panose="02020400000000000000" pitchFamily="18" charset="-128"/>
                </a:endParaRPr>
              </a:p>
              <a:p>
                <a:pPr marR="0" lvl="0" algn="l" defTabSz="457200" rtl="0" eaLnBrk="1" fontAlgn="auto" latinLnBrk="0" hangingPunct="1">
                  <a:lnSpc>
                    <a:spcPct val="100000"/>
                  </a:lnSpc>
                  <a:spcBef>
                    <a:spcPts val="0"/>
                  </a:spcBef>
                  <a:spcAft>
                    <a:spcPts val="0"/>
                  </a:spcAft>
                  <a:buClrTx/>
                  <a:buSzTx/>
                  <a:tabLst/>
                  <a:defRPr/>
                </a:pPr>
                <a:r>
                  <a:rPr kumimoji="1" lang="ja-JP" altLang="en-US" sz="1150" b="1" dirty="0">
                    <a:solidFill>
                      <a:prstClr val="black"/>
                    </a:solidFill>
                    <a:latin typeface="UD デジタル 教科書体 NP-R" panose="02020400000000000000" pitchFamily="18" charset="-128"/>
                    <a:ea typeface="UD デジタル 教科書体 NP-R" panose="02020400000000000000" pitchFamily="18" charset="-128"/>
                  </a:rPr>
                  <a:t>                            総合的なガイドライン（スポーツ庁・文化庁）</a:t>
                </a:r>
                <a:endParaRPr kumimoji="1" lang="en-US" altLang="ja-JP" sz="1150" b="1" i="0"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grpSp>
        <p:sp>
          <p:nvSpPr>
            <p:cNvPr id="113" name="山形 112"/>
            <p:cNvSpPr/>
            <p:nvPr/>
          </p:nvSpPr>
          <p:spPr>
            <a:xfrm>
              <a:off x="5869097" y="1398309"/>
              <a:ext cx="247650" cy="563118"/>
            </a:xfrm>
            <a:prstGeom prst="chevron">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spcFirstLastPara="0" vert="horz" wrap="square" lIns="206248" tIns="117856" rIns="206248" bIns="117856" numCol="1" spcCol="1270" rtlCol="0" anchor="ctr" anchorCtr="0">
              <a:noAutofit/>
            </a:bodyPr>
            <a:lstStyle/>
            <a:p>
              <a:pPr algn="ctr" defTabSz="1289050">
                <a:lnSpc>
                  <a:spcPct val="90000"/>
                </a:lnSpc>
                <a:spcBef>
                  <a:spcPct val="0"/>
                </a:spcBef>
                <a:spcAft>
                  <a:spcPct val="35000"/>
                </a:spcAft>
              </a:pPr>
              <a:endParaRPr kumimoji="1" lang="ja-JP" altLang="en-US" sz="2000" kern="1200" dirty="0">
                <a:solidFill>
                  <a:srgbClr val="0070C0"/>
                </a:solidFill>
                <a:latin typeface="メイリオ" panose="020B0604030504040204" pitchFamily="50" charset="-128"/>
                <a:ea typeface="メイリオ" panose="020B0604030504040204" pitchFamily="50" charset="-128"/>
              </a:endParaRPr>
            </a:p>
          </p:txBody>
        </p:sp>
        <p:grpSp>
          <p:nvGrpSpPr>
            <p:cNvPr id="42" name="グループ化 41"/>
            <p:cNvGrpSpPr/>
            <p:nvPr/>
          </p:nvGrpSpPr>
          <p:grpSpPr>
            <a:xfrm>
              <a:off x="6155818" y="1257423"/>
              <a:ext cx="4090673" cy="902159"/>
              <a:chOff x="6168518" y="1245767"/>
              <a:chExt cx="4090673" cy="902159"/>
            </a:xfrm>
          </p:grpSpPr>
          <p:sp>
            <p:nvSpPr>
              <p:cNvPr id="117" name="フリーフォーム 116"/>
              <p:cNvSpPr/>
              <p:nvPr/>
            </p:nvSpPr>
            <p:spPr>
              <a:xfrm>
                <a:off x="6666583" y="1245767"/>
                <a:ext cx="3592608" cy="902159"/>
              </a:xfrm>
              <a:custGeom>
                <a:avLst/>
                <a:gdLst>
                  <a:gd name="connsiteX0" fmla="*/ 0 w 1124024"/>
                  <a:gd name="connsiteY0" fmla="*/ 0 h 749724"/>
                  <a:gd name="connsiteX1" fmla="*/ 1124024 w 1124024"/>
                  <a:gd name="connsiteY1" fmla="*/ 0 h 749724"/>
                  <a:gd name="connsiteX2" fmla="*/ 1124024 w 1124024"/>
                  <a:gd name="connsiteY2" fmla="*/ 749724 h 749724"/>
                  <a:gd name="connsiteX3" fmla="*/ 0 w 1124024"/>
                  <a:gd name="connsiteY3" fmla="*/ 749724 h 749724"/>
                  <a:gd name="connsiteX4" fmla="*/ 0 w 1124024"/>
                  <a:gd name="connsiteY4" fmla="*/ 0 h 7497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024" h="749724">
                    <a:moveTo>
                      <a:pt x="0" y="0"/>
                    </a:moveTo>
                    <a:lnTo>
                      <a:pt x="1124024" y="0"/>
                    </a:lnTo>
                    <a:lnTo>
                      <a:pt x="1124024" y="749724"/>
                    </a:lnTo>
                    <a:lnTo>
                      <a:pt x="0" y="749724"/>
                    </a:lnTo>
                    <a:lnTo>
                      <a:pt x="0" y="0"/>
                    </a:lnTo>
                    <a:close/>
                  </a:path>
                </a:pathLst>
              </a:custGeom>
              <a:solidFill>
                <a:schemeClr val="accent4">
                  <a:lumMod val="20000"/>
                  <a:lumOff val="80000"/>
                  <a:alpha val="90000"/>
                </a:schemeClr>
              </a:solidFill>
              <a:ln w="12700" cap="flat" cmpd="sng" algn="ctr">
                <a:solidFill>
                  <a:sysClr val="window" lastClr="FFFFFF">
                    <a:hueOff val="0"/>
                    <a:satOff val="0"/>
                    <a:lumOff val="0"/>
                    <a:alphaOff val="0"/>
                  </a:sysClr>
                </a:solidFill>
                <a:prstDash val="solid"/>
                <a:miter lim="800000"/>
              </a:ln>
              <a:effectLst>
                <a:softEdge rad="127000"/>
              </a:effectLst>
            </p:spPr>
            <p:txBody>
              <a:bodyPr spcFirstLastPara="0" vert="horz" wrap="square" lIns="144000" tIns="216000" rIns="0" bIns="180000" numCol="1" spcCol="1270" anchor="ctr" anchorCtr="0">
                <a:spAutoFit/>
              </a:bodyPr>
              <a:lstStyle/>
              <a:p>
                <a:pPr lvl="0" defTabSz="586634">
                  <a:lnSpc>
                    <a:spcPct val="50000"/>
                  </a:lnSpc>
                  <a:spcBef>
                    <a:spcPct val="0"/>
                  </a:spcBef>
                  <a:spcAft>
                    <a:spcPct val="35000"/>
                  </a:spcAft>
                </a:pPr>
                <a:r>
                  <a:rPr kumimoji="1" lang="ja-JP" altLang="en-US" sz="942" b="0" i="0" u="none" strike="noStrike" kern="0" cap="none" spc="0" normalizeH="0" baseline="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　</a:t>
                </a:r>
                <a:r>
                  <a:rPr kumimoji="1" lang="ja-JP" altLang="en-US" sz="942" b="1" i="0" u="none" strike="noStrike" kern="0" cap="none" spc="0" normalizeH="0" baseline="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a:t>
                </a:r>
                <a:r>
                  <a:rPr kumimoji="1" lang="ja-JP" altLang="en-US" sz="942"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府内全体の地域移行が進むよう、</a:t>
                </a:r>
                <a:r>
                  <a:rPr kumimoji="1" lang="ja-JP" altLang="en-US" sz="100"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 </a:t>
                </a:r>
                <a:r>
                  <a:rPr kumimoji="1" lang="ja-JP" altLang="en-US" sz="942"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関係者と</a:t>
                </a:r>
                <a:r>
                  <a:rPr kumimoji="1" lang="ja-JP" altLang="en-US" sz="942"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検討会議を設置</a:t>
                </a:r>
                <a:endParaRPr kumimoji="1" lang="en-US" altLang="ja-JP" sz="942"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r>
                  <a:rPr kumimoji="1" lang="en-US" altLang="ja-JP" sz="942" b="1" kern="0" spc="-3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r>
                  <a:rPr kumimoji="1" lang="en-US" altLang="ja-JP" sz="800"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a:t>
                </a:r>
                <a:r>
                  <a:rPr kumimoji="1" lang="ja-JP" altLang="en-US" sz="800"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令和５年</a:t>
                </a:r>
                <a:r>
                  <a:rPr kumimoji="1" lang="en-US" altLang="ja-JP" sz="800"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5</a:t>
                </a:r>
                <a:r>
                  <a:rPr kumimoji="1" lang="ja-JP" altLang="en-US" sz="800" b="1" kern="0" spc="-30" noProof="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月）</a:t>
                </a:r>
                <a:r>
                  <a:rPr kumimoji="1" lang="ja-JP" altLang="en-US" sz="800"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rPr>
                  <a:t> </a:t>
                </a:r>
                <a:endParaRPr kumimoji="1" lang="en-US" altLang="ja-JP" sz="800" b="1"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endParaRPr kumimoji="1" lang="en-US" altLang="ja-JP" sz="500" i="0" u="none" strike="noStrike" kern="0" cap="none" spc="-30" normalizeH="0" noProof="0" dirty="0">
                  <a:ln>
                    <a:noFill/>
                  </a:ln>
                  <a:solidFill>
                    <a:prstClr val="black">
                      <a:hueOff val="0"/>
                      <a:satOff val="0"/>
                      <a:lumOff val="0"/>
                      <a:alphaOff val="0"/>
                    </a:prstClr>
                  </a:solidFill>
                  <a:effectLst/>
                  <a:uLnTx/>
                  <a:uFillTx/>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r>
                  <a:rPr kumimoji="1" lang="ja-JP" altLang="en-US" sz="100" b="1"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endParaRPr kumimoji="1" lang="en-US" altLang="ja-JP" sz="942" b="1"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endParaRPr>
              </a:p>
              <a:p>
                <a:pPr lvl="0" defTabSz="586634">
                  <a:lnSpc>
                    <a:spcPct val="50000"/>
                  </a:lnSpc>
                  <a:spcBef>
                    <a:spcPct val="0"/>
                  </a:spcBef>
                  <a:spcAft>
                    <a:spcPct val="35000"/>
                  </a:spcAft>
                </a:pPr>
                <a:r>
                  <a:rPr kumimoji="1" lang="ja-JP" altLang="en-US" sz="942"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a:t>
                </a:r>
                <a:r>
                  <a:rPr kumimoji="1" lang="ja-JP" altLang="en-US" sz="1050" kern="0" dirty="0">
                    <a:solidFill>
                      <a:prstClr val="black">
                        <a:hueOff val="0"/>
                        <a:satOff val="0"/>
                        <a:lumOff val="0"/>
                        <a:alphaOff val="0"/>
                      </a:prstClr>
                    </a:solidFill>
                    <a:latin typeface="UD デジタル 教科書体 NP-R" panose="02020400000000000000" pitchFamily="18" charset="-128"/>
                    <a:ea typeface="UD デジタル 教科書体 NP-R" panose="02020400000000000000" pitchFamily="18" charset="-128"/>
                  </a:rPr>
                  <a:t>  ・ 中学校部活動の地域への移行の在り方等を検討 </a:t>
                </a:r>
              </a:p>
            </p:txBody>
          </p:sp>
          <p:sp>
            <p:nvSpPr>
              <p:cNvPr id="118" name="フリーフォーム 117"/>
              <p:cNvSpPr/>
              <p:nvPr/>
            </p:nvSpPr>
            <p:spPr>
              <a:xfrm>
                <a:off x="6168518" y="1305674"/>
                <a:ext cx="648000" cy="725652"/>
              </a:xfrm>
              <a:custGeom>
                <a:avLst/>
                <a:gdLst>
                  <a:gd name="connsiteX0" fmla="*/ 0 w 749349"/>
                  <a:gd name="connsiteY0" fmla="*/ 374675 h 749349"/>
                  <a:gd name="connsiteX1" fmla="*/ 374675 w 749349"/>
                  <a:gd name="connsiteY1" fmla="*/ 0 h 749349"/>
                  <a:gd name="connsiteX2" fmla="*/ 749350 w 749349"/>
                  <a:gd name="connsiteY2" fmla="*/ 374675 h 749349"/>
                  <a:gd name="connsiteX3" fmla="*/ 374675 w 749349"/>
                  <a:gd name="connsiteY3" fmla="*/ 749350 h 749349"/>
                  <a:gd name="connsiteX4" fmla="*/ 0 w 749349"/>
                  <a:gd name="connsiteY4" fmla="*/ 374675 h 7493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349" h="749349">
                    <a:moveTo>
                      <a:pt x="0" y="374675"/>
                    </a:moveTo>
                    <a:cubicBezTo>
                      <a:pt x="0" y="167748"/>
                      <a:pt x="167748" y="0"/>
                      <a:pt x="374675" y="0"/>
                    </a:cubicBezTo>
                    <a:cubicBezTo>
                      <a:pt x="581602" y="0"/>
                      <a:pt x="749350" y="167748"/>
                      <a:pt x="749350" y="374675"/>
                    </a:cubicBezTo>
                    <a:cubicBezTo>
                      <a:pt x="749350" y="581602"/>
                      <a:pt x="581602" y="749350"/>
                      <a:pt x="374675" y="749350"/>
                    </a:cubicBezTo>
                    <a:cubicBezTo>
                      <a:pt x="167748" y="749350"/>
                      <a:pt x="0" y="581602"/>
                      <a:pt x="0" y="374675"/>
                    </a:cubicBezTo>
                    <a:close/>
                  </a:path>
                </a:pathLst>
              </a:custGeom>
              <a:solidFill>
                <a:srgbClr val="FFC000">
                  <a:alpha val="70000"/>
                </a:srgbClr>
              </a:solidFill>
              <a:ln w="12700" cap="flat" cmpd="sng" algn="ctr">
                <a:solidFill>
                  <a:sysClr val="window" lastClr="FFFFFF">
                    <a:hueOff val="0"/>
                    <a:satOff val="0"/>
                    <a:lumOff val="0"/>
                    <a:alphaOff val="0"/>
                  </a:sysClr>
                </a:solidFill>
                <a:prstDash val="solid"/>
                <a:miter lim="800000"/>
              </a:ln>
              <a:effectLst>
                <a:softEdge rad="31750"/>
              </a:effectLst>
            </p:spPr>
            <p:txBody>
              <a:bodyPr spcFirstLastPara="0" vert="horz" wrap="square" lIns="0" tIns="0" rIns="0" bIns="0" numCol="1" spcCol="1270" anchor="ctr" anchorCtr="0">
                <a:noAutofit/>
              </a:bodyPr>
              <a:lstStyle/>
              <a:p>
                <a:pPr marL="0" marR="0" lvl="0" indent="0" algn="ctr" defTabSz="377122" eaLnBrk="1" fontAlgn="auto" latinLnBrk="0" hangingPunct="1">
                  <a:lnSpc>
                    <a:spcPct val="90000"/>
                  </a:lnSpc>
                  <a:spcBef>
                    <a:spcPct val="0"/>
                  </a:spcBef>
                  <a:spcAft>
                    <a:spcPct val="3500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府</a:t>
                </a:r>
                <a:r>
                  <a:rPr kumimoji="1" lang="en-US" altLang="ja-JP" sz="9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t/>
                </a:r>
                <a:br>
                  <a:rPr kumimoji="1" lang="en-US" altLang="ja-JP" sz="9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rPr>
                </a:br>
                <a:r>
                  <a:rPr kumimoji="1" lang="ja-JP" altLang="en-US" sz="900" b="1" kern="0" dirty="0">
                    <a:solidFill>
                      <a:prstClr val="black"/>
                    </a:solidFill>
                    <a:latin typeface="UD デジタル 教科書体 NP-R" panose="02020400000000000000" pitchFamily="18" charset="-128"/>
                    <a:ea typeface="UD デジタル 教科書体 NP-R" panose="02020400000000000000" pitchFamily="18" charset="-128"/>
                  </a:rPr>
                  <a:t>検討会議</a:t>
                </a:r>
                <a:endParaRPr kumimoji="1" lang="ja-JP" altLang="en-US" sz="900" b="1" i="0" u="none" strike="noStrike" kern="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endParaRPr>
              </a:p>
            </p:txBody>
          </p:sp>
        </p:grpSp>
      </p:grpSp>
      <p:grpSp>
        <p:nvGrpSpPr>
          <p:cNvPr id="21" name="グループ化 20"/>
          <p:cNvGrpSpPr/>
          <p:nvPr/>
        </p:nvGrpSpPr>
        <p:grpSpPr>
          <a:xfrm>
            <a:off x="5391459" y="2032198"/>
            <a:ext cx="4896000" cy="2656845"/>
            <a:chOff x="5474009" y="2089348"/>
            <a:chExt cx="4896000" cy="2656845"/>
          </a:xfrm>
        </p:grpSpPr>
        <p:sp>
          <p:nvSpPr>
            <p:cNvPr id="8" name="正方形/長方形 7"/>
            <p:cNvSpPr/>
            <p:nvPr/>
          </p:nvSpPr>
          <p:spPr>
            <a:xfrm>
              <a:off x="5474009" y="2424193"/>
              <a:ext cx="4896000" cy="2322000"/>
            </a:xfrm>
            <a:prstGeom prst="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pPr defTabSz="326578"/>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 学校部活動の位置づけと活動にあたって遵守すべき事項</a:t>
              </a:r>
              <a:endParaRPr kumimoji="1" lang="en-US" altLang="ja-JP" sz="1200" u="sng" dirty="0">
                <a:solidFill>
                  <a:prstClr val="black"/>
                </a:solidFill>
                <a:latin typeface="UD デジタル 教科書体 NP-R" panose="02020400000000000000" pitchFamily="18" charset="-128"/>
                <a:ea typeface="UD デジタル 教科書体 NP-R" panose="02020400000000000000" pitchFamily="18" charset="-128"/>
              </a:endParaRPr>
            </a:p>
            <a:p>
              <a:pPr defTabSz="326578">
                <a:lnSpc>
                  <a:spcPts val="1200"/>
                </a:lnSpc>
              </a:pPr>
              <a:r>
                <a:rPr kumimoji="1" lang="ja-JP" altLang="en-US" sz="1100" dirty="0">
                  <a:solidFill>
                    <a:prstClr val="black"/>
                  </a:solidFill>
                  <a:latin typeface="UD デジタル 教科書体 NP-R" panose="02020400000000000000" pitchFamily="18" charset="-128"/>
                  <a:ea typeface="UD デジタル 教科書体 NP-R" panose="02020400000000000000" pitchFamily="18" charset="-128"/>
                </a:rPr>
                <a:t>　</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学校部活動は、学校教育の一環として実施される教育課程外の活動で</a:t>
              </a:r>
              <a:r>
                <a:rPr lang="ja-JP" altLang="en-US" sz="1100" dirty="0" err="1">
                  <a:solidFill>
                    <a:schemeClr val="tx1"/>
                  </a:solidFill>
                  <a:latin typeface="UD デジタル 教科書体 NP-R" panose="02020400000000000000" pitchFamily="18" charset="-128"/>
                  <a:ea typeface="UD デジタル 教科書体 NP-R" panose="02020400000000000000" pitchFamily="18" charset="-128"/>
                </a:rPr>
                <a:t>あ</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defTabSz="326578">
                <a:lnSpc>
                  <a:spcPts val="1200"/>
                </a:lnSpc>
              </a:pP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り、その教育的意義は大きく、その設置・運営は学校の判断により行われるもの。</a:t>
              </a:r>
              <a:endParaRPr kumimoji="1" lang="en-US" altLang="ja-JP" sz="1100" u="sng"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4" name="正方形/長方形 3"/>
            <p:cNvSpPr/>
            <p:nvPr/>
          </p:nvSpPr>
          <p:spPr>
            <a:xfrm>
              <a:off x="5474009" y="2089348"/>
              <a:ext cx="4896000" cy="360000"/>
            </a:xfrm>
            <a:prstGeom prst="rect">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tIns="54000" bIns="54000" rtlCol="0" anchor="ctr">
              <a:noAutofit/>
            </a:bodyPr>
            <a:lstStyle/>
            <a:p>
              <a:pPr defTabSz="326578"/>
              <a:r>
                <a:rPr kumimoji="1" lang="en-US" altLang="ja-JP" sz="1200" b="1" dirty="0">
                  <a:solidFill>
                    <a:prstClr val="white"/>
                  </a:solidFill>
                  <a:latin typeface="UD デジタル 教科書体 NP-R" panose="02020400000000000000" pitchFamily="18" charset="-128"/>
                  <a:ea typeface="UD デジタル 教科書体 NP-R" panose="02020400000000000000" pitchFamily="18" charset="-128"/>
                </a:rPr>
                <a:t>Ⅰ</a:t>
              </a:r>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 学校部活動</a:t>
              </a:r>
            </a:p>
          </p:txBody>
        </p:sp>
        <p:sp>
          <p:nvSpPr>
            <p:cNvPr id="9" name="フローチャート: 順次アクセス記憶 8"/>
            <p:cNvSpPr/>
            <p:nvPr/>
          </p:nvSpPr>
          <p:spPr>
            <a:xfrm flipH="1">
              <a:off x="9953336" y="2107348"/>
              <a:ext cx="360000" cy="324000"/>
            </a:xfrm>
            <a:prstGeom prst="flowChartMagneticTap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フローチャート: 代替処理 2"/>
            <p:cNvSpPr/>
            <p:nvPr/>
          </p:nvSpPr>
          <p:spPr>
            <a:xfrm>
              <a:off x="9989313" y="2196819"/>
              <a:ext cx="288047" cy="145058"/>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en-US" altLang="ja-JP" sz="800" spc="-100" dirty="0">
                  <a:solidFill>
                    <a:schemeClr val="tx1"/>
                  </a:solidFill>
                  <a:latin typeface="UD デジタル 教科書体 NP-R" panose="02020400000000000000" pitchFamily="18" charset="-128"/>
                  <a:ea typeface="UD デジタル 教科書体 NP-R" panose="02020400000000000000" pitchFamily="18" charset="-128"/>
                </a:rPr>
                <a:t>update</a:t>
              </a:r>
              <a:endParaRPr kumimoji="1" lang="ja-JP" altLang="en-US" sz="800" spc="-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13" name="角丸四角形 12"/>
            <p:cNvSpPr/>
            <p:nvPr/>
          </p:nvSpPr>
          <p:spPr>
            <a:xfrm>
              <a:off x="5528009" y="3112622"/>
              <a:ext cx="4788000" cy="1584000"/>
            </a:xfrm>
            <a:prstGeom prst="roundRect">
              <a:avLst>
                <a:gd name="adj" fmla="val 466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spAutoFit/>
            </a:bodyPr>
            <a:lstStyle/>
            <a:p>
              <a:pPr>
                <a:lnSpc>
                  <a:spcPts val="1300"/>
                </a:lnSpc>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≪概要≫</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教員の関与について、法令等に基づく業務改善や勤務管理</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部活動指導員や外部指導者の確保</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心身の健康管理・事故防止の徹底</a:t>
              </a:r>
              <a:endParaRPr kumimoji="1"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体罰・</a:t>
              </a:r>
              <a:r>
                <a:rPr kumimoji="1" lang="ja-JP" altLang="en-US" sz="1100" u="sng" dirty="0" smtClean="0">
                  <a:solidFill>
                    <a:schemeClr val="tx1"/>
                  </a:solidFill>
                  <a:latin typeface="UD デジタル 教科書体 NP-R" panose="02020400000000000000" pitchFamily="18" charset="-128"/>
                  <a:ea typeface="UD デジタル 教科書体 NP-R" panose="02020400000000000000" pitchFamily="18" charset="-128"/>
                </a:rPr>
                <a:t>ハラスメント防止の</a:t>
              </a: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徹底</a:t>
              </a:r>
              <a:endParaRPr kumimoji="1"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休養日：週あたり２日以上の設定（平日１日、週末１日）</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活動時間：平日２時間程度、休業日は３時間程度</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高校は</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時間程度</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a:t>
              </a:r>
            </a:p>
            <a:p>
              <a:pPr marL="171450" indent="-171450">
                <a:lnSpc>
                  <a:spcPts val="1200"/>
                </a:lnSpc>
                <a:buFont typeface="UD デジタル 教科書体 NP-R" panose="02020400000000000000" pitchFamily="18" charset="-128"/>
                <a:buChar char="○"/>
              </a:pP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府立高校における「部活動大阪モデル」の推進</a:t>
              </a:r>
              <a:endParaRPr kumimoji="1"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200"/>
                </a:lnSpc>
                <a:buFont typeface="UD デジタル 教科書体 NP-R" panose="02020400000000000000" pitchFamily="18" charset="-128"/>
                <a:buChar char="○"/>
              </a:pPr>
              <a:r>
                <a:rPr kumimoji="1" lang="ja-JP" altLang="en-US" sz="1100" u="sng" dirty="0">
                  <a:solidFill>
                    <a:schemeClr val="tx1"/>
                  </a:solidFill>
                  <a:latin typeface="UD デジタル 教科書体 NP-R" panose="02020400000000000000" pitchFamily="18" charset="-128"/>
                  <a:ea typeface="UD デジタル 教科書体 NP-R" panose="02020400000000000000" pitchFamily="18" charset="-128"/>
                </a:rPr>
                <a:t>学校や地域の状況に応じ、地域のスポーツ・文化芸術団体等の活用により、学校部活動の地域連携を推進</a:t>
              </a:r>
              <a:endParaRPr kumimoji="1" lang="en-US" altLang="ja-JP" sz="1100" u="sng" dirty="0">
                <a:solidFill>
                  <a:schemeClr val="tx1"/>
                </a:solidFill>
                <a:latin typeface="UD デジタル 教科書体 NP-R" panose="02020400000000000000" pitchFamily="18" charset="-128"/>
                <a:ea typeface="UD デジタル 教科書体 NP-R" panose="02020400000000000000" pitchFamily="18" charset="-128"/>
              </a:endParaRPr>
            </a:p>
          </p:txBody>
        </p:sp>
      </p:grpSp>
      <p:grpSp>
        <p:nvGrpSpPr>
          <p:cNvPr id="22" name="グループ化 21"/>
          <p:cNvGrpSpPr/>
          <p:nvPr/>
        </p:nvGrpSpPr>
        <p:grpSpPr>
          <a:xfrm>
            <a:off x="399154" y="4789407"/>
            <a:ext cx="4896000" cy="2671721"/>
            <a:chOff x="418545" y="4846557"/>
            <a:chExt cx="4896000" cy="2671721"/>
          </a:xfrm>
        </p:grpSpPr>
        <p:sp>
          <p:nvSpPr>
            <p:cNvPr id="123" name="正方形/長方形 122"/>
            <p:cNvSpPr/>
            <p:nvPr/>
          </p:nvSpPr>
          <p:spPr>
            <a:xfrm>
              <a:off x="418545" y="5178278"/>
              <a:ext cx="4896000" cy="2340000"/>
            </a:xfrm>
            <a:prstGeom prst="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pPr defTabSz="326578"/>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 地域クラブ活動の位置づけと活動にあたって遵守</a:t>
              </a:r>
              <a:r>
                <a:rPr kumimoji="1" lang="ja-JP" altLang="en-US" sz="1200" u="sng" dirty="0">
                  <a:solidFill>
                    <a:schemeClr val="tx1"/>
                  </a:solidFill>
                  <a:latin typeface="UD デジタル 教科書体 NP-R" panose="02020400000000000000" pitchFamily="18" charset="-128"/>
                  <a:ea typeface="UD デジタル 教科書体 NP-R" panose="02020400000000000000" pitchFamily="18" charset="-128"/>
                </a:rPr>
                <a:t>すべき</a:t>
              </a:r>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事項</a:t>
              </a:r>
              <a:endParaRPr kumimoji="1" lang="en-US" altLang="ja-JP" sz="1200" u="sng" dirty="0">
                <a:solidFill>
                  <a:prstClr val="black"/>
                </a:solidFill>
                <a:latin typeface="UD デジタル 教科書体 NP-R" panose="02020400000000000000" pitchFamily="18" charset="-128"/>
                <a:ea typeface="UD デジタル 教科書体 NP-R" panose="02020400000000000000" pitchFamily="18" charset="-128"/>
              </a:endParaRPr>
            </a:p>
            <a:p>
              <a:pPr defTabSz="326578"/>
              <a:r>
                <a:rPr kumimoji="1" lang="ja-JP" altLang="en-US" sz="1200" dirty="0">
                  <a:solidFill>
                    <a:prstClr val="black"/>
                  </a:solidFill>
                  <a:latin typeface="ＭＳ Ｐゴシック" panose="020B0600070205080204" pitchFamily="50" charset="-128"/>
                  <a:ea typeface="ＭＳ Ｐゴシック" panose="020B0600070205080204" pitchFamily="50" charset="-128"/>
                </a:rPr>
                <a:t>　</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中学校における部活動の維持が困難となる前に、学校と地域との連携・協働により学校部活動を地域移行し、新たな地域クラブ活動により、生徒のスポーツ・文化芸術活動の場の確保を進めるもの。</a:t>
              </a:r>
              <a:endParaRPr kumimoji="1" lang="en-US" altLang="ja-JP" sz="1100" dirty="0">
                <a:solidFill>
                  <a:prstClr val="black"/>
                </a:solidFill>
                <a:latin typeface="ＭＳ Ｐゴシック" panose="020B0600070205080204" pitchFamily="50" charset="-128"/>
                <a:ea typeface="ＭＳ Ｐゴシック" panose="020B0600070205080204" pitchFamily="50" charset="-128"/>
              </a:endParaRPr>
            </a:p>
          </p:txBody>
        </p:sp>
        <p:sp>
          <p:nvSpPr>
            <p:cNvPr id="124" name="正方形/長方形 123"/>
            <p:cNvSpPr/>
            <p:nvPr/>
          </p:nvSpPr>
          <p:spPr>
            <a:xfrm>
              <a:off x="418545" y="4846557"/>
              <a:ext cx="4896000" cy="359999"/>
            </a:xfrm>
            <a:prstGeom prst="rect">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tIns="54000" bIns="54000" rtlCol="0" anchor="ctr"/>
            <a:lstStyle/>
            <a:p>
              <a:pPr defTabSz="326578"/>
              <a:r>
                <a:rPr kumimoji="1" lang="en-US" altLang="ja-JP" sz="1200" b="1" dirty="0">
                  <a:solidFill>
                    <a:prstClr val="white"/>
                  </a:solidFill>
                  <a:latin typeface="UD デジタル 教科書体 NP-R" panose="02020400000000000000" pitchFamily="18" charset="-128"/>
                  <a:ea typeface="UD デジタル 教科書体 NP-R" panose="02020400000000000000" pitchFamily="18" charset="-128"/>
                </a:rPr>
                <a:t>Ⅱ</a:t>
              </a:r>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 新たな地域クラブ活動</a:t>
              </a:r>
            </a:p>
          </p:txBody>
        </p:sp>
        <p:sp>
          <p:nvSpPr>
            <p:cNvPr id="43" name="フローチャート: 順次アクセス記憶 42"/>
            <p:cNvSpPr/>
            <p:nvPr/>
          </p:nvSpPr>
          <p:spPr>
            <a:xfrm flipH="1">
              <a:off x="4902137" y="4864557"/>
              <a:ext cx="360000" cy="323999"/>
            </a:xfrm>
            <a:prstGeom prst="flowChartMagneticTap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フローチャート: 代替処理 43"/>
            <p:cNvSpPr/>
            <p:nvPr/>
          </p:nvSpPr>
          <p:spPr>
            <a:xfrm>
              <a:off x="4974137" y="4969504"/>
              <a:ext cx="216000" cy="114104"/>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en-US" altLang="ja-JP" sz="800" dirty="0">
                  <a:solidFill>
                    <a:schemeClr val="tx1"/>
                  </a:solidFill>
                  <a:latin typeface="UD デジタル 教科書体 NP-R" panose="02020400000000000000" pitchFamily="18" charset="-128"/>
                  <a:ea typeface="UD デジタル 教科書体 NP-R" panose="02020400000000000000" pitchFamily="18" charset="-128"/>
                </a:rPr>
                <a:t>new</a:t>
              </a:r>
              <a:endPar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52" name="角丸四角形 51"/>
            <p:cNvSpPr/>
            <p:nvPr/>
          </p:nvSpPr>
          <p:spPr>
            <a:xfrm>
              <a:off x="472545" y="5923605"/>
              <a:ext cx="4788000" cy="1552962"/>
            </a:xfrm>
            <a:prstGeom prst="roundRect">
              <a:avLst>
                <a:gd name="adj" fmla="val 466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spAutoFit/>
            </a:bodyP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≪概要≫</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地域クラブ活動の運営団体・実施主体による適切な運営及び充実</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地域スポーツ・文化振興担当部署や学校担当部署、関係団体、         学校等の関係者を集めた協議会などの体制整備と責任主体の明確化</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指導者資格等による質の高い指導者の確保と、人材バンクの整備、</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意欲ある教員等の円滑な兼職兼業</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競技志向の活動だけでなく、複数の運動種目・文化芸術分野に親しむ　　機会など、生徒の志向や体力等の状況に適したプログラム等も確保</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休養日・活動時間：「</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Ⅰ</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学校部活動」に準じた設定</a:t>
              </a:r>
            </a:p>
          </p:txBody>
        </p:sp>
      </p:grpSp>
      <p:grpSp>
        <p:nvGrpSpPr>
          <p:cNvPr id="24" name="グループ化 23"/>
          <p:cNvGrpSpPr/>
          <p:nvPr/>
        </p:nvGrpSpPr>
        <p:grpSpPr>
          <a:xfrm>
            <a:off x="5391459" y="4789407"/>
            <a:ext cx="4896000" cy="2680414"/>
            <a:chOff x="5474009" y="4846557"/>
            <a:chExt cx="4896000" cy="2680414"/>
          </a:xfrm>
        </p:grpSpPr>
        <p:sp>
          <p:nvSpPr>
            <p:cNvPr id="126" name="正方形/長方形 125"/>
            <p:cNvSpPr/>
            <p:nvPr/>
          </p:nvSpPr>
          <p:spPr>
            <a:xfrm>
              <a:off x="5474009" y="5186971"/>
              <a:ext cx="4896000" cy="2340000"/>
            </a:xfrm>
            <a:prstGeom prst="rect">
              <a:avLst/>
            </a:prstGeo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t" anchorCtr="0"/>
            <a:lstStyle/>
            <a:p>
              <a:pPr defTabSz="326578"/>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 </a:t>
              </a:r>
              <a:r>
                <a:rPr kumimoji="1" lang="ja-JP" altLang="en-US" sz="1200" u="sng" dirty="0" smtClean="0">
                  <a:solidFill>
                    <a:prstClr val="black"/>
                  </a:solidFill>
                  <a:latin typeface="UD デジタル 教科書体 NP-R" panose="02020400000000000000" pitchFamily="18" charset="-128"/>
                  <a:ea typeface="UD デジタル 教科書体 NP-R" panose="02020400000000000000" pitchFamily="18" charset="-128"/>
                </a:rPr>
                <a:t>地域の実情に応じた取組みの手法・留意す</a:t>
              </a:r>
              <a:r>
                <a:rPr kumimoji="1" lang="ja-JP" altLang="en-US" sz="1200" u="sng" dirty="0">
                  <a:solidFill>
                    <a:prstClr val="black"/>
                  </a:solidFill>
                  <a:latin typeface="UD デジタル 教科書体 NP-R" panose="02020400000000000000" pitchFamily="18" charset="-128"/>
                  <a:ea typeface="UD デジタル 教科書体 NP-R" panose="02020400000000000000" pitchFamily="18" charset="-128"/>
                </a:rPr>
                <a:t>べき事項</a:t>
              </a:r>
              <a:endParaRPr kumimoji="1" lang="en-US" altLang="ja-JP" sz="1200" u="sng" dirty="0">
                <a:solidFill>
                  <a:prstClr val="black"/>
                </a:solidFill>
                <a:latin typeface="UD デジタル 教科書体 NP-R" panose="02020400000000000000" pitchFamily="18" charset="-128"/>
                <a:ea typeface="UD デジタル 教科書体 NP-R" panose="02020400000000000000" pitchFamily="18" charset="-128"/>
              </a:endParaRPr>
            </a:p>
            <a:p>
              <a:pPr defTabSz="326578"/>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各市町村におけるスポーツ・文化芸術振興の</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方向性や、</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地域に根付いたスポーツ・文化芸術の活動実態やその環境等を踏まえて</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、学校部活動の地域</a:t>
              </a:r>
              <a:r>
                <a:rPr lang="ja-JP" altLang="en-US" sz="1100" smtClean="0">
                  <a:solidFill>
                    <a:schemeClr val="tx1"/>
                  </a:solidFill>
                  <a:latin typeface="UD デジタル 教科書体 NP-R" panose="02020400000000000000" pitchFamily="18" charset="-128"/>
                  <a:ea typeface="UD デジタル 教科書体 NP-R" panose="02020400000000000000" pitchFamily="18" charset="-128"/>
                </a:rPr>
                <a:t>連携・地域移行に</a:t>
              </a:r>
              <a:r>
                <a:rPr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向けた取組みをできるところから進めるもの。</a:t>
              </a:r>
              <a:endParaRPr kumimoji="1" lang="en-US" altLang="ja-JP" sz="1100" u="sng"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127" name="正方形/長方形 126"/>
            <p:cNvSpPr/>
            <p:nvPr/>
          </p:nvSpPr>
          <p:spPr>
            <a:xfrm>
              <a:off x="5474009" y="4846557"/>
              <a:ext cx="4896000" cy="360000"/>
            </a:xfrm>
            <a:prstGeom prst="rect">
              <a:avLst/>
            </a:prstGeom>
            <a:solidFill>
              <a:srgbClr val="FF6600"/>
            </a:solidFill>
            <a:ln>
              <a:noFill/>
            </a:ln>
          </p:spPr>
          <p:style>
            <a:lnRef idx="3">
              <a:schemeClr val="lt1"/>
            </a:lnRef>
            <a:fillRef idx="1">
              <a:schemeClr val="accent2"/>
            </a:fillRef>
            <a:effectRef idx="1">
              <a:schemeClr val="accent2"/>
            </a:effectRef>
            <a:fontRef idx="minor">
              <a:schemeClr val="lt1"/>
            </a:fontRef>
          </p:style>
          <p:txBody>
            <a:bodyPr wrap="square" tIns="54000" bIns="54000" rtlCol="0" anchor="ctr">
              <a:noAutofit/>
            </a:bodyPr>
            <a:lstStyle/>
            <a:p>
              <a:pPr defTabSz="326578"/>
              <a:r>
                <a:rPr kumimoji="1" lang="en-US" altLang="ja-JP" sz="1200" b="1" dirty="0">
                  <a:solidFill>
                    <a:prstClr val="white"/>
                  </a:solidFill>
                  <a:latin typeface="UD デジタル 教科書体 NP-R" panose="02020400000000000000" pitchFamily="18" charset="-128"/>
                  <a:ea typeface="UD デジタル 教科書体 NP-R" panose="02020400000000000000" pitchFamily="18" charset="-128"/>
                </a:rPr>
                <a:t>Ⅲ</a:t>
              </a:r>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 </a:t>
              </a:r>
              <a:r>
                <a:rPr kumimoji="1" lang="ja-JP" altLang="en-US" sz="1200" b="1" spc="-150" dirty="0">
                  <a:solidFill>
                    <a:prstClr val="white"/>
                  </a:solidFill>
                  <a:latin typeface="UD デジタル 教科書体 NP-R" panose="02020400000000000000" pitchFamily="18" charset="-128"/>
                  <a:ea typeface="UD デジタル 教科書体 NP-R" panose="02020400000000000000" pitchFamily="18" charset="-128"/>
                </a:rPr>
                <a:t>学校部活動の地域連携や地域クラブ活動への移行に向けた環境整備</a:t>
              </a:r>
            </a:p>
          </p:txBody>
        </p:sp>
        <p:sp>
          <p:nvSpPr>
            <p:cNvPr id="50" name="フローチャート: 順次アクセス記憶 49"/>
            <p:cNvSpPr/>
            <p:nvPr/>
          </p:nvSpPr>
          <p:spPr>
            <a:xfrm flipH="1">
              <a:off x="9958578" y="4864557"/>
              <a:ext cx="360000" cy="324000"/>
            </a:xfrm>
            <a:prstGeom prst="flowChartMagneticTape">
              <a:avLst/>
            </a:prstGeom>
            <a:solidFill>
              <a:schemeClr val="accent4">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ローチャート: 代替処理 50"/>
            <p:cNvSpPr/>
            <p:nvPr/>
          </p:nvSpPr>
          <p:spPr>
            <a:xfrm>
              <a:off x="10030578" y="4982489"/>
              <a:ext cx="216000" cy="88136"/>
            </a:xfrm>
            <a:prstGeom prst="flowChartAlternate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spAutoFit/>
            </a:bodyPr>
            <a:lstStyle/>
            <a:p>
              <a:pPr algn="ctr"/>
              <a:r>
                <a:rPr kumimoji="1" lang="en-US" altLang="ja-JP" sz="800" dirty="0">
                  <a:solidFill>
                    <a:schemeClr val="tx1"/>
                  </a:solidFill>
                  <a:latin typeface="UD デジタル 教科書体 NP-R" panose="02020400000000000000" pitchFamily="18" charset="-128"/>
                  <a:ea typeface="UD デジタル 教科書体 NP-R" panose="02020400000000000000" pitchFamily="18" charset="-128"/>
                </a:rPr>
                <a:t>new</a:t>
              </a:r>
              <a:endParaRPr kumimoji="1" lang="ja-JP" altLang="en-US" sz="8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53" name="角丸四角形 52"/>
            <p:cNvSpPr/>
            <p:nvPr/>
          </p:nvSpPr>
          <p:spPr>
            <a:xfrm>
              <a:off x="5525336" y="5954401"/>
              <a:ext cx="4788000" cy="1474530"/>
            </a:xfrm>
            <a:prstGeom prst="roundRect">
              <a:avLst>
                <a:gd name="adj" fmla="val 4666"/>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nchorCtr="0">
              <a:spAutoFit/>
            </a:bodyPr>
            <a:lstStyle/>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≪概要</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〇国</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は令和５年度から令和７年度までの３年間を改革推進期間と</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位置</a:t>
              </a:r>
              <a:r>
                <a:rPr kumimoji="1" lang="ja-JP" altLang="en-US" sz="1100" dirty="0" err="1" smtClean="0">
                  <a:solidFill>
                    <a:schemeClr val="tx1"/>
                  </a:solidFill>
                  <a:latin typeface="UD デジタル 教科書体 NP-R" panose="02020400000000000000" pitchFamily="18" charset="-128"/>
                  <a:ea typeface="UD デジタル 教科書体 NP-R" panose="02020400000000000000" pitchFamily="18" charset="-128"/>
                </a:rPr>
                <a:t>づ</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　</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けており</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、府においても地域スポーツ・文化芸術環境整備のための</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取</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組み</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を重点的に行っていく</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ために、</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休日の学校部活動の段階的な</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地域</a:t>
              </a:r>
              <a:endPar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endParaRPr>
            </a:p>
            <a:p>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連携</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・地域移行</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を</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推進</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3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平日の環境整備はできるところから取り組み、休日の取組</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み</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の進捗状況等を検証し、更なる改革を推進</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3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府内大会等における地域クラブ活動等の参加機会の確保等</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grpSp>
      <p:grpSp>
        <p:nvGrpSpPr>
          <p:cNvPr id="20" name="グループ化 19"/>
          <p:cNvGrpSpPr/>
          <p:nvPr/>
        </p:nvGrpSpPr>
        <p:grpSpPr>
          <a:xfrm>
            <a:off x="399154" y="2032198"/>
            <a:ext cx="4896339" cy="2656845"/>
            <a:chOff x="418206" y="2089348"/>
            <a:chExt cx="4896339" cy="2656845"/>
          </a:xfrm>
        </p:grpSpPr>
        <p:sp>
          <p:nvSpPr>
            <p:cNvPr id="17" name="正方形/長方形 16"/>
            <p:cNvSpPr/>
            <p:nvPr/>
          </p:nvSpPr>
          <p:spPr>
            <a:xfrm>
              <a:off x="418206" y="2424193"/>
              <a:ext cx="4896339" cy="23220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ts val="13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大阪府においても、少子化が進行する中、学校部活動を従前と同様の体制で運営することは困難であり、教員が部活動顧問を務める指導体制の継続も、学校の働き方改革が進む中、一層厳しい状況。</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3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このような中でも将来にわたり、生徒がスポーツ・文化芸術活動に継続して親しむことができる機会を確保することをめざし府の考え方を示す</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300"/>
                </a:lnSpc>
                <a:buFont typeface="UD デジタル 教科書体 NP-R" panose="02020400000000000000" pitchFamily="18" charset="-128"/>
                <a:buChar char="○"/>
              </a:pP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学校部活動の教育的意義や役割を、地域クラブ活動においても継承・発展させつつ、地域のスポーツ・文化芸術の振興の観点からも充実を図ることが重要。</a:t>
              </a:r>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endPar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a:p>
              <a:pPr marL="171450" indent="-171450">
                <a:lnSpc>
                  <a:spcPts val="1300"/>
                </a:lnSpc>
                <a:buFont typeface="UD デジタル 教科書体 NP-R" panose="02020400000000000000" pitchFamily="18" charset="-128"/>
                <a:buChar char="○"/>
              </a:pP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本方針は、義務教育である中学校の生徒の学校部活動及び地域クラブ活動を主な対象とする。</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 </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Ⅰ </a:t>
              </a:r>
              <a:r>
                <a:rPr lang="ja-JP" altLang="ja-JP" sz="1100" dirty="0">
                  <a:solidFill>
                    <a:schemeClr val="tx1"/>
                  </a:solidFill>
                  <a:latin typeface="UD デジタル 教科書体 NP-R" panose="02020400000000000000" pitchFamily="18" charset="-128"/>
                  <a:ea typeface="UD デジタル 教科書体 NP-R" panose="02020400000000000000" pitchFamily="18" charset="-128"/>
                </a:rPr>
                <a:t>学校部活動」</a:t>
              </a:r>
              <a:r>
                <a:rPr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は高等学校にも適用）</a:t>
              </a:r>
              <a:endParaRPr lang="en-US" altLang="ja-JP" sz="1100" dirty="0">
                <a:solidFill>
                  <a:schemeClr val="tx1"/>
                </a:solidFill>
                <a:latin typeface="UD デジタル 教科書体 NP-R" panose="02020400000000000000" pitchFamily="18" charset="-128"/>
                <a:ea typeface="UD デジタル 教科書体 NP-R" panose="02020400000000000000" pitchFamily="18" charset="-128"/>
              </a:endParaRPr>
            </a:p>
          </p:txBody>
        </p:sp>
        <p:sp>
          <p:nvSpPr>
            <p:cNvPr id="45" name="正方形/長方形 44"/>
            <p:cNvSpPr/>
            <p:nvPr/>
          </p:nvSpPr>
          <p:spPr>
            <a:xfrm>
              <a:off x="418545" y="2089348"/>
              <a:ext cx="4896000" cy="360000"/>
            </a:xfrm>
            <a:prstGeom prst="rect">
              <a:avLst/>
            </a:prstGeom>
            <a:solidFill>
              <a:schemeClr val="accent4"/>
            </a:solidFill>
            <a:ln>
              <a:noFill/>
            </a:ln>
          </p:spPr>
          <p:style>
            <a:lnRef idx="3">
              <a:schemeClr val="lt1"/>
            </a:lnRef>
            <a:fillRef idx="1">
              <a:schemeClr val="accent2"/>
            </a:fillRef>
            <a:effectRef idx="1">
              <a:schemeClr val="accent2"/>
            </a:effectRef>
            <a:fontRef idx="minor">
              <a:schemeClr val="lt1"/>
            </a:fontRef>
          </p:style>
          <p:txBody>
            <a:bodyPr wrap="square" tIns="54000" bIns="54000" rtlCol="0" anchor="ctr">
              <a:noAutofit/>
            </a:bodyPr>
            <a:lstStyle/>
            <a:p>
              <a:pPr defTabSz="326578"/>
              <a:r>
                <a:rPr kumimoji="1" lang="ja-JP" altLang="en-US" sz="1200" b="1" dirty="0">
                  <a:solidFill>
                    <a:prstClr val="white"/>
                  </a:solidFill>
                  <a:latin typeface="UD デジタル 教科書体 NP-R" panose="02020400000000000000" pitchFamily="18" charset="-128"/>
                  <a:ea typeface="UD デジタル 教科書体 NP-R" panose="02020400000000000000" pitchFamily="18" charset="-128"/>
                </a:rPr>
                <a:t>≪はじめに・本方針改定の趣旨等≫</a:t>
              </a:r>
            </a:p>
          </p:txBody>
        </p:sp>
      </p:grpSp>
      <p:sp>
        <p:nvSpPr>
          <p:cNvPr id="12" name="テキスト ボックス 11"/>
          <p:cNvSpPr txBox="1"/>
          <p:nvPr/>
        </p:nvSpPr>
        <p:spPr>
          <a:xfrm>
            <a:off x="9384030" y="297180"/>
            <a:ext cx="1031051" cy="261610"/>
          </a:xfrm>
          <a:prstGeom prst="rect">
            <a:avLst/>
          </a:prstGeom>
          <a:noFill/>
        </p:spPr>
        <p:txBody>
          <a:bodyPr wrap="none" rtlCol="0">
            <a:spAutoFit/>
          </a:bodyPr>
          <a:lstStyle/>
          <a:p>
            <a:r>
              <a:rPr kumimoji="1" lang="ja-JP" altLang="en-US" sz="1100" dirty="0">
                <a:latin typeface="Meiryo UI" panose="020B0604030504040204" pitchFamily="50" charset="-128"/>
                <a:ea typeface="Meiryo UI" panose="020B0604030504040204" pitchFamily="50" charset="-128"/>
              </a:rPr>
              <a:t>令和５年８月</a:t>
            </a:r>
          </a:p>
        </p:txBody>
      </p:sp>
      <p:sp>
        <p:nvSpPr>
          <p:cNvPr id="47" name="正方形/長方形 46"/>
          <p:cNvSpPr/>
          <p:nvPr/>
        </p:nvSpPr>
        <p:spPr>
          <a:xfrm rot="5400000">
            <a:off x="-226671" y="3641338"/>
            <a:ext cx="646331" cy="276999"/>
          </a:xfrm>
          <a:prstGeom prst="rect">
            <a:avLst/>
          </a:prstGeom>
        </p:spPr>
        <p:txBody>
          <a:bodyPr wrap="none">
            <a:spAutoFit/>
          </a:bodyPr>
          <a:lstStyle/>
          <a:p>
            <a:r>
              <a:rPr lang="ja-JP" altLang="en-US" sz="1200" dirty="0">
                <a:latin typeface="ＭＳ ゴシック" panose="020B0609070205080204" pitchFamily="49" charset="-128"/>
                <a:ea typeface="ＭＳ ゴシック" panose="020B0609070205080204" pitchFamily="49" charset="-128"/>
                <a:cs typeface="Times New Roman" panose="02020603050405020304" pitchFamily="18" charset="0"/>
              </a:rPr>
              <a:t>２</a:t>
            </a:r>
            <a:r>
              <a:rPr lang="ja-JP" altLang="ja-JP"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dirty="0" smtClean="0">
                <a:latin typeface="ＭＳ ゴシック" panose="020B0609070205080204" pitchFamily="49" charset="-128"/>
                <a:ea typeface="ＭＳ ゴシック" panose="020B0609070205080204" pitchFamily="49" charset="-128"/>
                <a:cs typeface="Times New Roman" panose="02020603050405020304" pitchFamily="18" charset="0"/>
              </a:rPr>
              <a:t>２</a:t>
            </a:r>
            <a:endParaRPr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01910297"/>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1339</TotalTime>
  <Words>868</Words>
  <Application>Microsoft Office PowerPoint</Application>
  <PresentationFormat>ユーザー設定</PresentationFormat>
  <Paragraphs>61</Paragraphs>
  <Slides>1</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Meiryo UI</vt:lpstr>
      <vt:lpstr>ＭＳ Ｐゴシック</vt:lpstr>
      <vt:lpstr>ＭＳ ゴシック</vt:lpstr>
      <vt:lpstr>UD デジタル 教科書体 NP-R</vt:lpstr>
      <vt:lpstr>メイリオ</vt:lpstr>
      <vt:lpstr>游ゴシック</vt:lpstr>
      <vt:lpstr>游ゴシック Light</vt:lpstr>
      <vt:lpstr>Arial</vt:lpstr>
      <vt:lpstr>Calibri</vt:lpstr>
      <vt:lpstr>Calibri Light</vt:lpstr>
      <vt:lpstr>Times New Roman</vt:lpstr>
      <vt:lpstr>Wingdings</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坂垣　友裕</dc:creator>
  <cp:lastModifiedBy>長谷川　史子</cp:lastModifiedBy>
  <cp:revision>141</cp:revision>
  <cp:lastPrinted>2023-08-17T01:19:06Z</cp:lastPrinted>
  <dcterms:created xsi:type="dcterms:W3CDTF">2021-11-12T07:33:35Z</dcterms:created>
  <dcterms:modified xsi:type="dcterms:W3CDTF">2023-08-21T03:44:04Z</dcterms:modified>
</cp:coreProperties>
</file>