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990" y="72"/>
      </p:cViewPr>
      <p:guideLst>
        <p:guide orient="horz" pos="2160"/>
        <p:guide pos="31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4F31D-F4BB-4F1F-94C5-6F0874F9D174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ECA8B-7B81-402F-A04C-6DE03EAE0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48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5FD3-08A9-424C-9247-F656EA3645DE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37566" y="6492832"/>
            <a:ext cx="2228850" cy="365125"/>
          </a:xfrm>
        </p:spPr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419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25E5-4262-4706-B04C-D09A5D2D454A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7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0E30-99E2-471A-BE1B-03DA1383924B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15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7E3AF-0B14-4C89-9CC1-FA2F4552D274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755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D9B7-AE1A-43E6-9DDF-8074604ADE64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56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20A4-1728-485A-8E8B-4AC2E256199B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D0BE-918D-47BC-BEF2-877558ABDF0B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06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80A3-6DA0-4753-9232-F6ABCC9923C7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08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F895-8199-4C42-AB03-D7EA94398DAD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76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E42B0-45EC-4191-A4F9-786479458DD0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11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08DE-C87B-41EB-B5F7-F43258CC5AA5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81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CA45-58A4-4916-A2EF-182D30B53047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0270" y="6465536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6B070-2EBE-49C2-A30C-39CB0A9B366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467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0" y="-3"/>
            <a:ext cx="9906000" cy="54809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高校等授業料無償化制度について（公立高校等）</a:t>
            </a:r>
            <a:endParaRPr lang="ja-JP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8019" y="1170229"/>
            <a:ext cx="9274167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　内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○府立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高校、大阪公立大学工業高等専門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（本科１～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年生）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国立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支援学校（高等部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）、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市立高校（堺・東大阪・岸和田）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全日制課程・定時制課程・通信制課程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　外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○近畿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１府４県の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国立高校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公立高校、国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公立高等専門学校（本科１～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年生）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　</a:t>
            </a:r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募集要件で、大阪府民の入学が認められている学校が対象とし、今後、各学校の設置者と調整する。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近畿１府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県以外の府外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校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：近畿１府４県における新制度の適用状況を見ながら、今後の実施手法を検討する。</a:t>
            </a:r>
            <a:endParaRPr kumimoji="1" lang="ja-JP" altLang="en-US" sz="1200" dirty="0"/>
          </a:p>
        </p:txBody>
      </p:sp>
      <p:sp>
        <p:nvSpPr>
          <p:cNvPr id="16" name="正方形/長方形 15"/>
          <p:cNvSpPr/>
          <p:nvPr/>
        </p:nvSpPr>
        <p:spPr>
          <a:xfrm>
            <a:off x="309093" y="3571892"/>
            <a:ext cx="2962142" cy="323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．授業料完全無償化の方法</a:t>
            </a:r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111055"/>
              </p:ext>
            </p:extLst>
          </p:nvPr>
        </p:nvGraphicFramePr>
        <p:xfrm>
          <a:off x="423788" y="4851253"/>
          <a:ext cx="9342455" cy="1626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3">
                  <a:extLst>
                    <a:ext uri="{9D8B030D-6E8A-4147-A177-3AD203B41FA5}">
                      <a16:colId xmlns:a16="http://schemas.microsoft.com/office/drawing/2014/main" val="838683403"/>
                    </a:ext>
                  </a:extLst>
                </a:gridCol>
                <a:gridCol w="2338408">
                  <a:extLst>
                    <a:ext uri="{9D8B030D-6E8A-4147-A177-3AD203B41FA5}">
                      <a16:colId xmlns:a16="http://schemas.microsoft.com/office/drawing/2014/main" val="2853823398"/>
                    </a:ext>
                  </a:extLst>
                </a:gridCol>
                <a:gridCol w="2099508">
                  <a:extLst>
                    <a:ext uri="{9D8B030D-6E8A-4147-A177-3AD203B41FA5}">
                      <a16:colId xmlns:a16="http://schemas.microsoft.com/office/drawing/2014/main" val="2684402264"/>
                    </a:ext>
                  </a:extLst>
                </a:gridCol>
                <a:gridCol w="2099508">
                  <a:extLst>
                    <a:ext uri="{9D8B030D-6E8A-4147-A177-3AD203B41FA5}">
                      <a16:colId xmlns:a16="http://schemas.microsoft.com/office/drawing/2014/main" val="4078358484"/>
                    </a:ext>
                  </a:extLst>
                </a:gridCol>
                <a:gridCol w="2099508">
                  <a:extLst>
                    <a:ext uri="{9D8B030D-6E8A-4147-A177-3AD203B41FA5}">
                      <a16:colId xmlns:a16="http://schemas.microsoft.com/office/drawing/2014/main" val="598168826"/>
                    </a:ext>
                  </a:extLst>
                </a:gridCol>
              </a:tblGrid>
              <a:tr h="406704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＜移行期間＞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＜移行期間＞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R8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＜制度完成＞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1682419"/>
                  </a:ext>
                </a:extLst>
              </a:tr>
              <a:tr h="610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所得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制限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en-US" altLang="ja-JP" sz="1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910</a:t>
                      </a:r>
                      <a:r>
                        <a:rPr kumimoji="1" lang="ja-JP" altLang="en-US" sz="1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万円以上支給対象外</a:t>
                      </a:r>
                      <a:endParaRPr kumimoji="1" lang="ja-JP" altLang="en-US" sz="1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（３年生）所得制限なし</a:t>
                      </a:r>
                      <a:endParaRPr kumimoji="1" lang="en-US" altLang="ja-JP" sz="115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（１・２年生）現行どおり</a:t>
                      </a:r>
                      <a:endParaRPr kumimoji="1" lang="ja-JP" altLang="en-US" sz="1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（２・３年生）所得制限なし</a:t>
                      </a:r>
                      <a:endParaRPr kumimoji="1" lang="en-US" altLang="ja-JP" sz="115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（１年生）現行どおり</a:t>
                      </a:r>
                      <a:endParaRPr kumimoji="1" lang="ja-JP" altLang="en-US" sz="1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5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（全学年）所得制限なし</a:t>
                      </a:r>
                      <a:endParaRPr kumimoji="1" lang="ja-JP" altLang="en-US" sz="11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1188359"/>
                  </a:ext>
                </a:extLst>
              </a:tr>
              <a:tr h="610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保護者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負担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en-US" altLang="ja-JP" sz="1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910</a:t>
                      </a:r>
                      <a:r>
                        <a:rPr kumimoji="1" lang="ja-JP" altLang="en-US" sz="1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　授業料全額</a:t>
                      </a:r>
                      <a:r>
                        <a:rPr kumimoji="1" lang="en-US" altLang="ja-JP" sz="1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（例：府立全日制 </a:t>
                      </a:r>
                      <a:r>
                        <a:rPr kumimoji="1" lang="en-US" altLang="ja-JP" sz="1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118,800</a:t>
                      </a:r>
                      <a:r>
                        <a:rPr kumimoji="1" lang="ja-JP" altLang="en-US" sz="11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円）</a:t>
                      </a:r>
                      <a:endParaRPr kumimoji="1" lang="en-US" altLang="ja-JP" sz="11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（３年生）　無償</a:t>
                      </a:r>
                      <a:endParaRPr kumimoji="1" lang="en-US" altLang="ja-JP" sz="115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（１・２年生）現行どおり</a:t>
                      </a:r>
                      <a:endParaRPr kumimoji="1" lang="ja-JP" altLang="en-US" sz="11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（２・３年生）　無償</a:t>
                      </a:r>
                      <a:endParaRPr kumimoji="1" lang="en-US" altLang="ja-JP" sz="115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（１年生）現行どおり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（全学年）無償</a:t>
                      </a:r>
                      <a:endParaRPr kumimoji="1" lang="ja-JP" altLang="en-US" sz="11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7556538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309093" y="769291"/>
            <a:ext cx="1163516" cy="323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kumimoji="1" lang="zh-TW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対象校</a:t>
            </a:r>
            <a:endParaRPr kumimoji="1" lang="zh-TW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0971" y="3895135"/>
            <a:ext cx="907977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○国の就学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金制度で所得超過により対象とならなかった生徒について、 府独自制度により令和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年度から段階的に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無償化、令和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年度制度完成。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00699" y="4465527"/>
            <a:ext cx="64310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制度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新設の趣旨に鑑み、生徒・保護者の対象要件（府内在住など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）を整理する。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 rot="5400000">
            <a:off x="-329069" y="3579787"/>
            <a:ext cx="965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３－３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7838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7010</TotalTime>
  <Words>339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松阪　博文</dc:creator>
  <cp:lastModifiedBy>田邊　史人</cp:lastModifiedBy>
  <cp:revision>769</cp:revision>
  <cp:lastPrinted>2023-08-22T01:02:10Z</cp:lastPrinted>
  <dcterms:created xsi:type="dcterms:W3CDTF">2023-02-03T05:20:04Z</dcterms:created>
  <dcterms:modified xsi:type="dcterms:W3CDTF">2023-08-22T03:57:49Z</dcterms:modified>
</cp:coreProperties>
</file>