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56" r:id="rId2"/>
  </p:sldIdLst>
  <p:sldSz cx="12801600" cy="9601200" type="A3"/>
  <p:notesSz cx="6646863" cy="977741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a:srgbClr val="F79646"/>
    <a:srgbClr val="007E39"/>
    <a:srgbClr val="FFFF00"/>
    <a:srgbClr val="FF0000"/>
    <a:srgbClr val="66FF33"/>
    <a:srgbClr val="FFFF66"/>
    <a:srgbClr val="33CC33"/>
    <a:srgbClr val="4A45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255" autoAdjust="0"/>
  </p:normalViewPr>
  <p:slideViewPr>
    <p:cSldViewPr>
      <p:cViewPr varScale="1">
        <p:scale>
          <a:sx n="59" d="100"/>
          <a:sy n="59" d="100"/>
        </p:scale>
        <p:origin x="1968" y="62"/>
      </p:cViewPr>
      <p:guideLst>
        <p:guide orient="horz" pos="3024"/>
        <p:guide pos="4032"/>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101" cy="490354"/>
          </a:xfrm>
          <a:prstGeom prst="rect">
            <a:avLst/>
          </a:prstGeom>
        </p:spPr>
        <p:txBody>
          <a:bodyPr vert="horz" lIns="89675" tIns="44838" rIns="89675" bIns="44838"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213" y="1"/>
            <a:ext cx="2880101" cy="490354"/>
          </a:xfrm>
          <a:prstGeom prst="rect">
            <a:avLst/>
          </a:prstGeom>
        </p:spPr>
        <p:txBody>
          <a:bodyPr vert="horz" lIns="89675" tIns="44838" rIns="89675" bIns="44838" rtlCol="0"/>
          <a:lstStyle>
            <a:lvl1pPr algn="r">
              <a:defRPr sz="1200"/>
            </a:lvl1pPr>
          </a:lstStyle>
          <a:p>
            <a:fld id="{9CF62528-9E46-49EB-BE67-09D93520FA3E}" type="datetimeFigureOut">
              <a:rPr kumimoji="1" lang="ja-JP" altLang="en-US" smtClean="0"/>
              <a:t>2023/11/15</a:t>
            </a:fld>
            <a:endParaRPr kumimoji="1" lang="ja-JP" altLang="en-US"/>
          </a:p>
        </p:txBody>
      </p:sp>
      <p:sp>
        <p:nvSpPr>
          <p:cNvPr id="4" name="スライド イメージ プレースホルダー 3"/>
          <p:cNvSpPr>
            <a:spLocks noGrp="1" noRot="1" noChangeAspect="1"/>
          </p:cNvSpPr>
          <p:nvPr>
            <p:ph type="sldImg" idx="2"/>
          </p:nvPr>
        </p:nvSpPr>
        <p:spPr>
          <a:xfrm>
            <a:off x="1123950" y="1222375"/>
            <a:ext cx="4398963" cy="3300413"/>
          </a:xfrm>
          <a:prstGeom prst="rect">
            <a:avLst/>
          </a:prstGeom>
          <a:noFill/>
          <a:ln w="12700">
            <a:solidFill>
              <a:prstClr val="black"/>
            </a:solidFill>
          </a:ln>
        </p:spPr>
        <p:txBody>
          <a:bodyPr vert="horz" lIns="89675" tIns="44838" rIns="89675" bIns="44838" rtlCol="0" anchor="ctr"/>
          <a:lstStyle/>
          <a:p>
            <a:endParaRPr lang="ja-JP" altLang="en-US"/>
          </a:p>
        </p:txBody>
      </p:sp>
      <p:sp>
        <p:nvSpPr>
          <p:cNvPr id="5" name="ノート プレースホルダー 4"/>
          <p:cNvSpPr>
            <a:spLocks noGrp="1"/>
          </p:cNvSpPr>
          <p:nvPr>
            <p:ph type="body" sz="quarter" idx="3"/>
          </p:nvPr>
        </p:nvSpPr>
        <p:spPr>
          <a:xfrm>
            <a:off x="664997" y="4705215"/>
            <a:ext cx="5316870" cy="3849436"/>
          </a:xfrm>
          <a:prstGeom prst="rect">
            <a:avLst/>
          </a:prstGeom>
        </p:spPr>
        <p:txBody>
          <a:bodyPr vert="horz" lIns="89675" tIns="44838" rIns="89675" bIns="4483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287059"/>
            <a:ext cx="2880101" cy="490354"/>
          </a:xfrm>
          <a:prstGeom prst="rect">
            <a:avLst/>
          </a:prstGeom>
        </p:spPr>
        <p:txBody>
          <a:bodyPr vert="horz" lIns="89675" tIns="44838" rIns="89675" bIns="4483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213" y="9287059"/>
            <a:ext cx="2880101" cy="490354"/>
          </a:xfrm>
          <a:prstGeom prst="rect">
            <a:avLst/>
          </a:prstGeom>
        </p:spPr>
        <p:txBody>
          <a:bodyPr vert="horz" lIns="89675" tIns="44838" rIns="89675" bIns="44838" rtlCol="0" anchor="b"/>
          <a:lstStyle>
            <a:lvl1pPr algn="r">
              <a:defRPr sz="1200"/>
            </a:lvl1pPr>
          </a:lstStyle>
          <a:p>
            <a:fld id="{5D0D6BCE-AEB3-4C5B-AF77-19045A8FE504}" type="slidenum">
              <a:rPr kumimoji="1" lang="ja-JP" altLang="en-US" smtClean="0"/>
              <a:t>‹#›</a:t>
            </a:fld>
            <a:endParaRPr kumimoji="1" lang="ja-JP" altLang="en-US"/>
          </a:p>
        </p:txBody>
      </p:sp>
    </p:spTree>
    <p:extLst>
      <p:ext uri="{BB962C8B-B14F-4D97-AF65-F5344CB8AC3E}">
        <p14:creationId xmlns:p14="http://schemas.microsoft.com/office/powerpoint/2010/main" val="336600836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D0D6BCE-AEB3-4C5B-AF77-19045A8FE504}" type="slidenum">
              <a:rPr kumimoji="1" lang="ja-JP" altLang="en-US" smtClean="0"/>
              <a:t>1</a:t>
            </a:fld>
            <a:endParaRPr kumimoji="1" lang="ja-JP" altLang="en-US"/>
          </a:p>
        </p:txBody>
      </p:sp>
    </p:spTree>
    <p:extLst>
      <p:ext uri="{BB962C8B-B14F-4D97-AF65-F5344CB8AC3E}">
        <p14:creationId xmlns:p14="http://schemas.microsoft.com/office/powerpoint/2010/main" val="4051024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285503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400281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38882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965601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B837422-5276-41F7-AFD5-762C53AC6E1B}" type="datetimeFigureOut">
              <a:rPr kumimoji="1" lang="ja-JP" altLang="en-US" smtClean="0"/>
              <a:t>2023/11/15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034915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2023/11/15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49587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B837422-5276-41F7-AFD5-762C53AC6E1B}" type="datetimeFigureOut">
              <a:rPr kumimoji="1" lang="ja-JP" altLang="en-US" smtClean="0"/>
              <a:t>2023/11/15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105637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B837422-5276-41F7-AFD5-762C53AC6E1B}" type="datetimeFigureOut">
              <a:rPr kumimoji="1" lang="ja-JP" altLang="en-US" smtClean="0"/>
              <a:t>2023/11/15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566261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B837422-5276-41F7-AFD5-762C53AC6E1B}" type="datetimeFigureOut">
              <a:rPr kumimoji="1" lang="ja-JP" altLang="en-US" smtClean="0"/>
              <a:t>2023/11/15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887405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2023/11/15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2938269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B837422-5276-41F7-AFD5-762C53AC6E1B}" type="datetimeFigureOut">
              <a:rPr kumimoji="1" lang="ja-JP" altLang="en-US" smtClean="0"/>
              <a:t>2023/11/15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3664940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3"/>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0B837422-5276-41F7-AFD5-762C53AC6E1B}" type="datetimeFigureOut">
              <a:rPr kumimoji="1" lang="ja-JP" altLang="en-US" smtClean="0"/>
              <a:t>2023/11/15</a:t>
            </a:fld>
            <a:endParaRPr kumimoji="1" lang="ja-JP" altLang="en-US"/>
          </a:p>
        </p:txBody>
      </p:sp>
      <p:sp>
        <p:nvSpPr>
          <p:cNvPr id="5" name="フッター プレースホルダー 4"/>
          <p:cNvSpPr>
            <a:spLocks noGrp="1"/>
          </p:cNvSpPr>
          <p:nvPr>
            <p:ph type="ftr" sz="quarter" idx="3"/>
          </p:nvPr>
        </p:nvSpPr>
        <p:spPr>
          <a:xfrm>
            <a:off x="4373880" y="8898893"/>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3"/>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3B4B82DA-F834-4B01-AD28-F124C4E621E0}" type="slidenum">
              <a:rPr kumimoji="1" lang="ja-JP" altLang="en-US" smtClean="0"/>
              <a:t>‹#›</a:t>
            </a:fld>
            <a:endParaRPr kumimoji="1" lang="ja-JP" altLang="en-US"/>
          </a:p>
        </p:txBody>
      </p:sp>
    </p:spTree>
    <p:extLst>
      <p:ext uri="{BB962C8B-B14F-4D97-AF65-F5344CB8AC3E}">
        <p14:creationId xmlns:p14="http://schemas.microsoft.com/office/powerpoint/2010/main" val="525197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テキスト ボックス 73"/>
          <p:cNvSpPr txBox="1"/>
          <p:nvPr/>
        </p:nvSpPr>
        <p:spPr>
          <a:xfrm>
            <a:off x="196460" y="3451868"/>
            <a:ext cx="6276115" cy="1203484"/>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marL="285750" indent="-285750">
              <a:buFont typeface="Wingdings" panose="05000000000000000000" pitchFamily="2" charset="2"/>
              <a:buChar char="l"/>
            </a:pPr>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本計画の対策（最新規制適合車や電動車等への転換 等）を推進した場合の令和８年度の排出量の推計値である「指標値」を大阪府独自で設定し、</a:t>
            </a:r>
            <a:br>
              <a:rPr lang="en-US" altLang="ja-JP" sz="1400" b="1" dirty="0">
                <a:ln/>
                <a:latin typeface="Meiryo UI" panose="020B0604030504040204" pitchFamily="50" charset="-128"/>
                <a:ea typeface="Meiryo UI" panose="020B0604030504040204" pitchFamily="50" charset="-128"/>
                <a:cs typeface="Meiryo UI" panose="020B0604030504040204" pitchFamily="50" charset="-128"/>
              </a:rPr>
            </a:br>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全ての測定局で二酸化窒素</a:t>
            </a:r>
            <a:r>
              <a:rPr lang="en-US" altLang="ja-JP" sz="1400" b="1" dirty="0">
                <a:ln/>
                <a:latin typeface="Meiryo UI" panose="020B0604030504040204" pitchFamily="50" charset="-128"/>
                <a:ea typeface="Meiryo UI" panose="020B0604030504040204" pitchFamily="50" charset="-128"/>
                <a:cs typeface="Meiryo UI" panose="020B0604030504040204" pitchFamily="50" charset="-128"/>
              </a:rPr>
              <a:t>(NO</a:t>
            </a:r>
            <a:r>
              <a:rPr lang="en-US" altLang="ja-JP" sz="1200" b="1" dirty="0">
                <a:ln/>
                <a:latin typeface="Meiryo UI" panose="020B0604030504040204" pitchFamily="50" charset="-128"/>
                <a:ea typeface="Meiryo UI" panose="020B0604030504040204" pitchFamily="50" charset="-128"/>
                <a:cs typeface="Meiryo UI" panose="020B0604030504040204" pitchFamily="50" charset="-128"/>
              </a:rPr>
              <a:t>2)</a:t>
            </a:r>
            <a:r>
              <a:rPr lang="ja-JP" altLang="en-US" sz="1200" b="1" dirty="0">
                <a:ln/>
                <a:latin typeface="Meiryo UI" panose="020B0604030504040204" pitchFamily="50" charset="-128"/>
                <a:ea typeface="Meiryo UI" panose="020B0604030504040204" pitchFamily="50" charset="-128"/>
                <a:cs typeface="Meiryo UI" panose="020B0604030504040204" pitchFamily="50" charset="-128"/>
              </a:rPr>
              <a:t>が</a:t>
            </a:r>
            <a:r>
              <a:rPr lang="en-US" altLang="ja-JP" sz="1400" b="1" dirty="0">
                <a:ln/>
                <a:latin typeface="Meiryo UI" panose="020B0604030504040204" pitchFamily="50" charset="-128"/>
                <a:ea typeface="Meiryo UI" panose="020B0604030504040204" pitchFamily="50" charset="-128"/>
                <a:cs typeface="Meiryo UI" panose="020B0604030504040204" pitchFamily="50" charset="-128"/>
              </a:rPr>
              <a:t>0.04ppm</a:t>
            </a:r>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を下回るなど、さらなる大気環境の改善に向けて取り組む。</a:t>
            </a:r>
          </a:p>
          <a:p>
            <a:pPr marL="285750" indent="-285750">
              <a:buFont typeface="Wingdings" panose="05000000000000000000" pitchFamily="2" charset="2"/>
              <a:buChar char="l"/>
            </a:pPr>
            <a:endParaRPr lang="ja-JP" altLang="en-US" sz="14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角丸四角形 55"/>
          <p:cNvSpPr/>
          <p:nvPr/>
        </p:nvSpPr>
        <p:spPr>
          <a:xfrm>
            <a:off x="100215" y="708189"/>
            <a:ext cx="12495542" cy="1296000"/>
          </a:xfrm>
          <a:prstGeom prst="roundRect">
            <a:avLst>
              <a:gd name="adj" fmla="val 7516"/>
            </a:avLst>
          </a:prstGeom>
          <a:solidFill>
            <a:schemeClr val="bg1"/>
          </a:solidFill>
          <a:ln>
            <a:noFill/>
          </a:ln>
          <a:effectLst>
            <a:glow rad="127000">
              <a:srgbClr val="00B050">
                <a:alpha val="40000"/>
              </a:srgbClr>
            </a:glow>
          </a:effectLst>
        </p:spPr>
        <p:style>
          <a:lnRef idx="2">
            <a:schemeClr val="accent1">
              <a:shade val="50000"/>
            </a:schemeClr>
          </a:lnRef>
          <a:fillRef idx="1">
            <a:schemeClr val="accent1"/>
          </a:fillRef>
          <a:effectRef idx="0">
            <a:schemeClr val="accent1"/>
          </a:effectRef>
          <a:fontRef idx="minor">
            <a:schemeClr val="lt1"/>
          </a:fontRef>
        </p:style>
        <p:txBody>
          <a:bodyPr tIns="0" rtlCol="0" anchor="t" anchorCtr="0"/>
          <a:lstStyle/>
          <a:p>
            <a:pPr marL="285750" indent="-285750">
              <a:lnSpc>
                <a:spcPct val="114000"/>
              </a:lnSpc>
              <a:buFont typeface="Wingdings" panose="05000000000000000000" pitchFamily="2" charset="2"/>
              <a:buChar char="u"/>
            </a:pP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大阪府は、自動車排出ガスによる大気汚染を改善するため、自動車</a:t>
            </a:r>
            <a:r>
              <a:rPr lang="en-US" altLang="ja-JP" sz="1500" dirty="0">
                <a:solidFill>
                  <a:schemeClr val="tx1"/>
                </a:solidFill>
                <a:latin typeface="UD デジタル 教科書体 NK-B" panose="02020700000000000000" pitchFamily="18" charset="-128"/>
                <a:ea typeface="UD デジタル 教科書体 NK-B" panose="02020700000000000000" pitchFamily="18" charset="-128"/>
              </a:rPr>
              <a:t>NOx</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a:t>
            </a:r>
            <a:r>
              <a:rPr lang="en-US" altLang="ja-JP" sz="1500" dirty="0">
                <a:solidFill>
                  <a:schemeClr val="tx1"/>
                </a:solidFill>
                <a:latin typeface="UD デジタル 教科書体 NK-B" panose="02020700000000000000" pitchFamily="18" charset="-128"/>
                <a:ea typeface="UD デジタル 教科書体 NK-B" panose="02020700000000000000" pitchFamily="18" charset="-128"/>
              </a:rPr>
              <a:t>PM</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法（平成４年）に基づき総量削減計画を策定し、総合的に対策を推進。</a:t>
            </a:r>
            <a:endParaRPr lang="en-US" altLang="ja-JP" sz="1500" dirty="0">
              <a:solidFill>
                <a:schemeClr val="tx1"/>
              </a:solidFill>
              <a:latin typeface="UD デジタル 教科書体 NK-B" panose="02020700000000000000" pitchFamily="18" charset="-128"/>
              <a:ea typeface="UD デジタル 教科書体 NK-B" panose="02020700000000000000" pitchFamily="18" charset="-128"/>
            </a:endParaRPr>
          </a:p>
          <a:p>
            <a:pPr marL="285750" indent="-285750">
              <a:lnSpc>
                <a:spcPct val="114000"/>
              </a:lnSpc>
              <a:buFont typeface="Wingdings" panose="05000000000000000000" pitchFamily="2" charset="2"/>
              <a:buChar char="u"/>
            </a:pP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大気環境基準（二酸化窒素</a:t>
            </a:r>
            <a:r>
              <a:rPr lang="en-US" altLang="ja-JP" sz="1500" baseline="30000" dirty="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500" dirty="0" err="1">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浮遊粒子状物質）は達成したが、交通量が集中する一部の大気常時監視測定局は二酸化窒素濃度が</a:t>
            </a:r>
            <a:r>
              <a:rPr lang="en-US" altLang="ja-JP" sz="1500" dirty="0">
                <a:solidFill>
                  <a:schemeClr val="tx1"/>
                </a:solidFill>
                <a:latin typeface="UD デジタル 教科書体 NK-B" panose="02020700000000000000" pitchFamily="18" charset="-128"/>
                <a:ea typeface="UD デジタル 教科書体 NK-B" panose="02020700000000000000" pitchFamily="18" charset="-128"/>
              </a:rPr>
              <a:t>0.04ppm</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以上。</a:t>
            </a:r>
            <a:endParaRPr lang="en-US" altLang="ja-JP" sz="1500" dirty="0">
              <a:solidFill>
                <a:schemeClr val="tx1"/>
              </a:solidFill>
              <a:latin typeface="UD デジタル 教科書体 NK-B" panose="02020700000000000000" pitchFamily="18" charset="-128"/>
              <a:ea typeface="UD デジタル 教科書体 NK-B" panose="02020700000000000000" pitchFamily="18" charset="-128"/>
            </a:endParaRPr>
          </a:p>
          <a:p>
            <a:pPr marL="285750" indent="-285750">
              <a:lnSpc>
                <a:spcPct val="114000"/>
              </a:lnSpc>
              <a:buFont typeface="Wingdings" panose="05000000000000000000" pitchFamily="2" charset="2"/>
              <a:buChar char="u"/>
            </a:pP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本計画（案）では、目標年度である令和８年度の</a:t>
            </a:r>
            <a:r>
              <a:rPr lang="en-US" altLang="ja-JP" sz="1500" dirty="0">
                <a:solidFill>
                  <a:schemeClr val="tx1"/>
                </a:solidFill>
                <a:latin typeface="UD デジタル 教科書体 NK-B" panose="02020700000000000000" pitchFamily="18" charset="-128"/>
                <a:ea typeface="UD デジタル 教科書体 NK-B" panose="02020700000000000000" pitchFamily="18" charset="-128"/>
              </a:rPr>
              <a:t>NO</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ｘ・</a:t>
            </a:r>
            <a:r>
              <a:rPr lang="en-US" altLang="ja-JP" sz="1500" dirty="0">
                <a:solidFill>
                  <a:schemeClr val="tx1"/>
                </a:solidFill>
                <a:latin typeface="UD デジタル 教科書体 NK-B" panose="02020700000000000000" pitchFamily="18" charset="-128"/>
                <a:ea typeface="UD デジタル 教科書体 NK-B" panose="02020700000000000000" pitchFamily="18" charset="-128"/>
              </a:rPr>
              <a:t>PM</a:t>
            </a: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排出量について、法定目標値を大きく下回る、大阪府独自の「指標値」を設定し、</a:t>
            </a:r>
            <a:br>
              <a:rPr lang="en-US" altLang="ja-JP" sz="1500" dirty="0">
                <a:solidFill>
                  <a:schemeClr val="tx1"/>
                </a:solidFill>
                <a:latin typeface="UD デジタル 教科書体 NK-B" panose="02020700000000000000" pitchFamily="18" charset="-128"/>
                <a:ea typeface="UD デジタル 教科書体 NK-B" panose="02020700000000000000" pitchFamily="18" charset="-128"/>
              </a:rPr>
            </a:br>
            <a:r>
              <a:rPr lang="ja-JP" altLang="en-US" sz="1500" dirty="0">
                <a:solidFill>
                  <a:schemeClr val="tx1"/>
                </a:solidFill>
                <a:latin typeface="UD デジタル 教科書体 NK-B" panose="02020700000000000000" pitchFamily="18" charset="-128"/>
                <a:ea typeface="UD デジタル 教科書体 NK-B" panose="02020700000000000000" pitchFamily="18" charset="-128"/>
              </a:rPr>
              <a:t>脱炭素対策にも資する「電動車等の普及促進」をはじめとした、総合的な自動車排出ガス対策をさらに推進。</a:t>
            </a:r>
            <a:endParaRPr kumimoji="1" lang="ja-JP" altLang="en-US" sz="1500" spc="-8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42" name="テキスト ボックス 41">
            <a:extLst>
              <a:ext uri="{FF2B5EF4-FFF2-40B4-BE49-F238E27FC236}">
                <a16:creationId xmlns:a16="http://schemas.microsoft.com/office/drawing/2014/main" id="{C2CD15DF-039D-4AF1-BE83-63BFAF3050C3}"/>
              </a:ext>
            </a:extLst>
          </p:cNvPr>
          <p:cNvSpPr txBox="1"/>
          <p:nvPr/>
        </p:nvSpPr>
        <p:spPr>
          <a:xfrm>
            <a:off x="66293" y="2128095"/>
            <a:ext cx="3144945" cy="338554"/>
          </a:xfrm>
          <a:prstGeom prst="rect">
            <a:avLst/>
          </a:prstGeom>
          <a:solidFill>
            <a:srgbClr val="0000FF"/>
          </a:solidFill>
          <a:ln w="9525">
            <a:noFill/>
          </a:ln>
        </p:spPr>
        <p:txBody>
          <a:bodyPr wrap="square" rtlCol="0" anchor="ctr" anchorCtr="0">
            <a:spAutoFit/>
          </a:bodyPr>
          <a:lstStyle/>
          <a:p>
            <a:pPr algn="ctr"/>
            <a:r>
              <a:rPr lang="ja-JP" altLang="en-US" sz="16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第４次総量削減計画</a:t>
            </a:r>
            <a:r>
              <a:rPr lang="en-US" altLang="ja-JP" sz="16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6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案</a:t>
            </a:r>
            <a:r>
              <a:rPr lang="en-US" altLang="ja-JP" sz="16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a:t>
            </a:r>
            <a:r>
              <a:rPr lang="ja-JP" altLang="en-US" sz="16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rPr>
              <a:t>の概要</a:t>
            </a:r>
            <a:endParaRPr lang="en-US" altLang="ja-JP" sz="1600" b="1" dirty="0">
              <a:solidFill>
                <a:schemeClr val="bg1"/>
              </a:solidFill>
              <a:latin typeface="BIZ UDゴシック" panose="020B0400000000000000" pitchFamily="49" charset="-128"/>
              <a:ea typeface="BIZ UDゴシック" panose="020B0400000000000000" pitchFamily="49" charset="-128"/>
              <a:cs typeface="Meiryo UI" panose="020B0604030504040204" pitchFamily="50" charset="-128"/>
            </a:endParaRPr>
          </a:p>
        </p:txBody>
      </p:sp>
      <p:sp>
        <p:nvSpPr>
          <p:cNvPr id="55" name="角丸四角形 54"/>
          <p:cNvSpPr/>
          <p:nvPr/>
        </p:nvSpPr>
        <p:spPr>
          <a:xfrm>
            <a:off x="6575794" y="6613659"/>
            <a:ext cx="6117535" cy="782888"/>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1450" indent="-171450">
              <a:lnSpc>
                <a:spcPts val="1600"/>
              </a:lnSpc>
              <a:buFont typeface="Arial" panose="020B0604020202020204" pitchFamily="34" charset="0"/>
              <a:buChar char="•"/>
            </a:pPr>
            <a:endParaRPr lang="ja-JP" altLang="en-US" sz="1400" b="1" dirty="0">
              <a:solidFill>
                <a:schemeClr val="tx1"/>
              </a:solidFill>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6452894" y="2874711"/>
            <a:ext cx="6485196" cy="538401"/>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marL="285750" indent="-285750">
              <a:buFont typeface="Wingdings" panose="05000000000000000000" pitchFamily="2" charset="2"/>
              <a:buChar char="l"/>
            </a:pPr>
            <a:r>
              <a:rPr lang="ja-JP" altLang="en-US" sz="1400" b="1" dirty="0">
                <a:latin typeface="Meiryo UI" panose="020B0604030504040204" pitchFamily="50" charset="-128"/>
                <a:ea typeface="Meiryo UI" panose="020B0604030504040204" pitchFamily="50" charset="-128"/>
              </a:rPr>
              <a:t>第３次計画の対策を継続しつつ、「電動車等の普及促進」など最新の取組みを</a:t>
            </a:r>
            <a:endParaRPr lang="en-US" altLang="ja-JP" sz="1400" b="1" dirty="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踏まえて所要の改定を実施。</a:t>
            </a:r>
            <a:endParaRPr lang="en-US" altLang="ja-JP" sz="14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テキスト ボックス 82"/>
          <p:cNvSpPr txBox="1"/>
          <p:nvPr/>
        </p:nvSpPr>
        <p:spPr>
          <a:xfrm>
            <a:off x="6450591" y="3864496"/>
            <a:ext cx="2369603" cy="316706"/>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●計画達成のための対策</a:t>
            </a:r>
            <a:endParaRPr lang="en-US" altLang="ja-JP" sz="14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6546147" y="3393611"/>
            <a:ext cx="6388309" cy="430887"/>
          </a:xfrm>
          <a:prstGeom prst="rect">
            <a:avLst/>
          </a:prstGeom>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電動車等：電動車（電気自動車（</a:t>
            </a:r>
            <a:r>
              <a:rPr lang="en-US" altLang="ja-JP" sz="1100" dirty="0">
                <a:latin typeface="Meiryo UI" panose="020B0604030504040204" pitchFamily="50" charset="-128"/>
                <a:ea typeface="Meiryo UI" panose="020B0604030504040204" pitchFamily="50" charset="-128"/>
              </a:rPr>
              <a:t>EV</a:t>
            </a:r>
            <a:r>
              <a:rPr lang="ja-JP" altLang="en-US" sz="1100" dirty="0">
                <a:latin typeface="Meiryo UI" panose="020B0604030504040204" pitchFamily="50" charset="-128"/>
                <a:ea typeface="Meiryo UI" panose="020B0604030504040204" pitchFamily="50" charset="-128"/>
              </a:rPr>
              <a:t>）・プラグインハイブリッド自動車（</a:t>
            </a:r>
            <a:r>
              <a:rPr lang="en-US" altLang="ja-JP" sz="1100" dirty="0">
                <a:latin typeface="Meiryo UI" panose="020B0604030504040204" pitchFamily="50" charset="-128"/>
                <a:ea typeface="Meiryo UI" panose="020B0604030504040204" pitchFamily="50" charset="-128"/>
              </a:rPr>
              <a:t>PHV</a:t>
            </a:r>
            <a:r>
              <a:rPr lang="ja-JP" altLang="en-US" sz="1100" dirty="0">
                <a:latin typeface="Meiryo UI" panose="020B0604030504040204" pitchFamily="50" charset="-128"/>
                <a:ea typeface="Meiryo UI" panose="020B0604030504040204" pitchFamily="50" charset="-128"/>
              </a:rPr>
              <a:t>）・燃料電池車（</a:t>
            </a:r>
            <a:r>
              <a:rPr lang="en-US" altLang="ja-JP" sz="1100" dirty="0">
                <a:latin typeface="Meiryo UI" panose="020B0604030504040204" pitchFamily="50" charset="-128"/>
                <a:ea typeface="Meiryo UI" panose="020B0604030504040204" pitchFamily="50" charset="-128"/>
              </a:rPr>
              <a:t>FCV</a:t>
            </a:r>
            <a:r>
              <a:rPr lang="ja-JP" altLang="en-US" sz="1100" dirty="0">
                <a:latin typeface="Meiryo UI" panose="020B0604030504040204" pitchFamily="50" charset="-128"/>
                <a:ea typeface="Meiryo UI" panose="020B0604030504040204" pitchFamily="50" charset="-128"/>
              </a:rPr>
              <a:t>）</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a:latin typeface="Meiryo UI" panose="020B0604030504040204" pitchFamily="50" charset="-128"/>
                <a:ea typeface="Meiryo UI" panose="020B0604030504040204" pitchFamily="50" charset="-128"/>
              </a:rPr>
              <a:t>　 及び</a:t>
            </a:r>
            <a:r>
              <a:rPr lang="ja-JP" altLang="en-US" sz="1100" dirty="0">
                <a:latin typeface="Meiryo UI" panose="020B0604030504040204" pitchFamily="50" charset="-128"/>
                <a:ea typeface="Meiryo UI" panose="020B0604030504040204" pitchFamily="50" charset="-128"/>
              </a:rPr>
              <a:t>ハイブリッド自動車）並びに天然ガス自動車及びクリーンディーゼル車のこと。</a:t>
            </a:r>
          </a:p>
        </p:txBody>
      </p:sp>
      <p:sp>
        <p:nvSpPr>
          <p:cNvPr id="86" name="テキスト ボックス 85"/>
          <p:cNvSpPr txBox="1"/>
          <p:nvPr/>
        </p:nvSpPr>
        <p:spPr>
          <a:xfrm>
            <a:off x="216142" y="2730707"/>
            <a:ext cx="6276115" cy="538401"/>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marL="285750" indent="-285750">
              <a:buFont typeface="Wingdings" panose="05000000000000000000" pitchFamily="2" charset="2"/>
              <a:buChar char="l"/>
            </a:pPr>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令和８年度までに、対策地域全体（</a:t>
            </a:r>
            <a:r>
              <a:rPr lang="en-US" altLang="ja-JP" sz="1400" b="1" dirty="0">
                <a:ln/>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）で二酸化窒素及び浮遊粒子状物質に係る大気環境基準を継続的・安定的に確保する。</a:t>
            </a:r>
          </a:p>
        </p:txBody>
      </p:sp>
      <p:graphicFrame>
        <p:nvGraphicFramePr>
          <p:cNvPr id="88" name="表 87"/>
          <p:cNvGraphicFramePr>
            <a:graphicFrameLocks noGrp="1"/>
          </p:cNvGraphicFramePr>
          <p:nvPr>
            <p:extLst>
              <p:ext uri="{D42A27DB-BD31-4B8C-83A1-F6EECF244321}">
                <p14:modId xmlns:p14="http://schemas.microsoft.com/office/powerpoint/2010/main" val="2471794981"/>
              </p:ext>
            </p:extLst>
          </p:nvPr>
        </p:nvGraphicFramePr>
        <p:xfrm>
          <a:off x="6654118" y="4171931"/>
          <a:ext cx="5902028" cy="1946656"/>
        </p:xfrm>
        <a:graphic>
          <a:graphicData uri="http://schemas.openxmlformats.org/drawingml/2006/table">
            <a:tbl>
              <a:tblPr firstCol="1" bandRow="1">
                <a:tableStyleId>{B301B821-A1FF-4177-AEE7-76D212191A09}</a:tableStyleId>
              </a:tblPr>
              <a:tblGrid>
                <a:gridCol w="5902028">
                  <a:extLst>
                    <a:ext uri="{9D8B030D-6E8A-4147-A177-3AD203B41FA5}">
                      <a16:colId xmlns:a16="http://schemas.microsoft.com/office/drawing/2014/main" val="2055037215"/>
                    </a:ext>
                  </a:extLst>
                </a:gridCol>
              </a:tblGrid>
              <a:tr h="243303">
                <a:tc>
                  <a:txBody>
                    <a:bodyPr/>
                    <a:lstStyle/>
                    <a:p>
                      <a:pPr>
                        <a:lnSpc>
                          <a:spcPct val="130000"/>
                        </a:lnSpc>
                      </a:pPr>
                      <a:r>
                        <a:rPr lang="ja-JP" altLang="en-US" sz="1400" b="0" dirty="0">
                          <a:latin typeface="Meiryo UI" panose="020B0604030504040204" pitchFamily="50" charset="-128"/>
                          <a:ea typeface="Meiryo UI" panose="020B0604030504040204" pitchFamily="50" charset="-128"/>
                        </a:rPr>
                        <a:t>❶ 自動車単体規制の推進（最新規制適合車への転換促進 等）</a:t>
                      </a:r>
                      <a:endParaRPr lang="en-US" altLang="ja-JP" sz="1400" b="0" dirty="0">
                        <a:solidFill>
                          <a:schemeClr val="bg1"/>
                        </a:solidFill>
                        <a:latin typeface="Meiryo UI" panose="020B0604030504040204" pitchFamily="50" charset="-128"/>
                        <a:ea typeface="Meiryo UI" panose="020B0604030504040204" pitchFamily="50" charset="-128"/>
                      </a:endParaRPr>
                    </a:p>
                  </a:txBody>
                  <a:tcPr marL="36000" marR="3600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761917657"/>
                  </a:ext>
                </a:extLst>
              </a:tr>
              <a:tr h="243303">
                <a:tc>
                  <a:txBody>
                    <a:bodyPr/>
                    <a:lstStyle/>
                    <a:p>
                      <a:pPr>
                        <a:lnSpc>
                          <a:spcPct val="130000"/>
                        </a:lnSpc>
                      </a:pPr>
                      <a:r>
                        <a:rPr lang="ja-JP" altLang="en-US" sz="1400" b="0" dirty="0">
                          <a:latin typeface="Meiryo UI" panose="020B0604030504040204" pitchFamily="50" charset="-128"/>
                          <a:ea typeface="Meiryo UI" panose="020B0604030504040204" pitchFamily="50" charset="-128"/>
                        </a:rPr>
                        <a:t>❷ 車種規制の実施等</a:t>
                      </a:r>
                      <a:r>
                        <a:rPr lang="en-US" altLang="ja-JP" sz="1400" b="0" dirty="0">
                          <a:latin typeface="Meiryo UI" panose="020B0604030504040204" pitchFamily="50" charset="-128"/>
                          <a:ea typeface="Meiryo UI" panose="020B0604030504040204" pitchFamily="50" charset="-128"/>
                        </a:rPr>
                        <a:t>(</a:t>
                      </a:r>
                      <a:r>
                        <a:rPr lang="ja-JP" altLang="en-US" sz="1400" b="0" dirty="0">
                          <a:latin typeface="Meiryo UI" panose="020B0604030504040204" pitchFamily="50" charset="-128"/>
                          <a:ea typeface="Meiryo UI" panose="020B0604030504040204" pitchFamily="50" charset="-128"/>
                        </a:rPr>
                        <a:t>ｸﾞﾘｰﾝ配送の推進 等</a:t>
                      </a:r>
                      <a:r>
                        <a:rPr lang="en-US" altLang="ja-JP" sz="1400" b="0" dirty="0">
                          <a:latin typeface="Meiryo UI" panose="020B0604030504040204" pitchFamily="50" charset="-128"/>
                          <a:ea typeface="Meiryo UI" panose="020B0604030504040204" pitchFamily="50" charset="-128"/>
                        </a:rPr>
                        <a:t>)</a:t>
                      </a:r>
                      <a:r>
                        <a:rPr lang="ja-JP" altLang="en-US" sz="1400" b="0" dirty="0">
                          <a:latin typeface="Meiryo UI" panose="020B0604030504040204" pitchFamily="50" charset="-128"/>
                          <a:ea typeface="Meiryo UI" panose="020B0604030504040204" pitchFamily="50" charset="-128"/>
                        </a:rPr>
                        <a:t> </a:t>
                      </a:r>
                      <a:endParaRPr kumimoji="1" lang="zh-TW" altLang="en-US" sz="1400" b="0" dirty="0">
                        <a:solidFill>
                          <a:schemeClr val="bg1"/>
                        </a:solidFill>
                        <a:latin typeface="Meiryo UI" panose="020B0604030504040204" pitchFamily="50" charset="-128"/>
                        <a:ea typeface="Meiryo UI" panose="020B0604030504040204" pitchFamily="50" charset="-128"/>
                      </a:endParaRPr>
                    </a:p>
                  </a:txBody>
                  <a:tcPr marL="36000" marR="3600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12517244"/>
                  </a:ext>
                </a:extLst>
              </a:tr>
              <a:tr h="243303">
                <a:tc>
                  <a:txBody>
                    <a:bodyPr/>
                    <a:lstStyle/>
                    <a:p>
                      <a:pPr>
                        <a:lnSpc>
                          <a:spcPct val="130000"/>
                        </a:lnSpc>
                      </a:pPr>
                      <a:r>
                        <a:rPr lang="ja-JP" altLang="en-US" sz="1400" b="0" dirty="0">
                          <a:latin typeface="Meiryo UI" panose="020B0604030504040204" pitchFamily="50" charset="-128"/>
                          <a:ea typeface="Meiryo UI" panose="020B0604030504040204" pitchFamily="50" charset="-128"/>
                        </a:rPr>
                        <a:t>❸ 電動車等の普及促進　</a:t>
                      </a:r>
                      <a:r>
                        <a:rPr lang="en-US" altLang="ja-JP" sz="1400" b="0" dirty="0">
                          <a:latin typeface="Meiryo UI" panose="020B0604030504040204" pitchFamily="50" charset="-128"/>
                          <a:ea typeface="Meiryo UI" panose="020B0604030504040204" pitchFamily="50" charset="-128"/>
                        </a:rPr>
                        <a:t>(</a:t>
                      </a:r>
                      <a:r>
                        <a:rPr lang="ja-JP" altLang="en-US" sz="1400" b="0" dirty="0">
                          <a:latin typeface="Meiryo UI" panose="020B0604030504040204" pitchFamily="50" charset="-128"/>
                          <a:ea typeface="Meiryo UI" panose="020B0604030504040204" pitchFamily="50" charset="-128"/>
                        </a:rPr>
                        <a:t>官民協働による導入促進 等</a:t>
                      </a:r>
                      <a:r>
                        <a:rPr lang="en-US" altLang="ja-JP" sz="1400" b="0" dirty="0">
                          <a:latin typeface="Meiryo UI" panose="020B0604030504040204" pitchFamily="50" charset="-128"/>
                          <a:ea typeface="Meiryo UI" panose="020B0604030504040204" pitchFamily="50" charset="-128"/>
                        </a:rPr>
                        <a:t>)</a:t>
                      </a:r>
                      <a:r>
                        <a:rPr lang="ja-JP" altLang="en-US" sz="1400" b="0" dirty="0">
                          <a:latin typeface="Meiryo UI" panose="020B0604030504040204" pitchFamily="50" charset="-128"/>
                          <a:ea typeface="Meiryo UI" panose="020B0604030504040204" pitchFamily="50" charset="-128"/>
                        </a:rPr>
                        <a:t>　 </a:t>
                      </a:r>
                      <a:endParaRPr kumimoji="1" lang="zh-TW" altLang="en-US" sz="1400" b="0" dirty="0">
                        <a:solidFill>
                          <a:schemeClr val="bg1"/>
                        </a:solidFill>
                        <a:latin typeface="Meiryo UI" panose="020B0604030504040204" pitchFamily="50" charset="-128"/>
                        <a:ea typeface="Meiryo UI" panose="020B0604030504040204" pitchFamily="50" charset="-128"/>
                      </a:endParaRPr>
                    </a:p>
                  </a:txBody>
                  <a:tcPr marL="36000" marR="3600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500259702"/>
                  </a:ext>
                </a:extLst>
              </a:tr>
              <a:tr h="243303">
                <a:tc>
                  <a:txBody>
                    <a:bodyPr/>
                    <a:lstStyle/>
                    <a:p>
                      <a:pPr>
                        <a:lnSpc>
                          <a:spcPct val="130000"/>
                        </a:lnSpc>
                      </a:pPr>
                      <a:r>
                        <a:rPr lang="ja-JP" altLang="en-US" sz="1400" b="0" dirty="0">
                          <a:latin typeface="Meiryo UI" panose="020B0604030504040204" pitchFamily="50" charset="-128"/>
                          <a:ea typeface="Meiryo UI" panose="020B0604030504040204" pitchFamily="50" charset="-128"/>
                        </a:rPr>
                        <a:t>❹ エコドライブの推進 </a:t>
                      </a:r>
                      <a:endParaRPr kumimoji="1" lang="ja-JP" altLang="en-US" sz="1400" b="0" dirty="0">
                        <a:solidFill>
                          <a:schemeClr val="bg1"/>
                        </a:solidFill>
                        <a:latin typeface="Meiryo UI" panose="020B0604030504040204" pitchFamily="50" charset="-128"/>
                        <a:ea typeface="Meiryo UI" panose="020B0604030504040204" pitchFamily="50" charset="-128"/>
                      </a:endParaRPr>
                    </a:p>
                  </a:txBody>
                  <a:tcPr marL="36000" marR="3600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838085471"/>
                  </a:ext>
                </a:extLst>
              </a:tr>
              <a:tr h="243303">
                <a:tc>
                  <a:txBody>
                    <a:bodyPr/>
                    <a:lstStyle/>
                    <a:p>
                      <a:pPr>
                        <a:lnSpc>
                          <a:spcPct val="130000"/>
                        </a:lnSpc>
                      </a:pPr>
                      <a:r>
                        <a:rPr lang="ja-JP" altLang="en-US" sz="1400" b="0" dirty="0">
                          <a:latin typeface="Meiryo UI" panose="020B0604030504040204" pitchFamily="50" charset="-128"/>
                          <a:ea typeface="Meiryo UI" panose="020B0604030504040204" pitchFamily="50" charset="-128"/>
                        </a:rPr>
                        <a:t>❺ 交通需要の調整・低減（輸送効率の向上、荷主事業者の取組促進　等） </a:t>
                      </a:r>
                      <a:endParaRPr kumimoji="1" lang="ja-JP" altLang="en-US" sz="1400" b="0" dirty="0">
                        <a:solidFill>
                          <a:schemeClr val="bg1"/>
                        </a:solidFill>
                        <a:latin typeface="Meiryo UI" panose="020B0604030504040204" pitchFamily="50" charset="-128"/>
                        <a:ea typeface="Meiryo UI" panose="020B0604030504040204" pitchFamily="50" charset="-128"/>
                      </a:endParaRPr>
                    </a:p>
                  </a:txBody>
                  <a:tcPr marL="36000" marR="3600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35298138"/>
                  </a:ext>
                </a:extLst>
              </a:tr>
              <a:tr h="243303">
                <a:tc>
                  <a:txBody>
                    <a:bodyPr/>
                    <a:lstStyle/>
                    <a:p>
                      <a:pPr>
                        <a:lnSpc>
                          <a:spcPct val="130000"/>
                        </a:lnSpc>
                      </a:pPr>
                      <a:r>
                        <a:rPr lang="ja-JP" altLang="en-US" sz="1400" b="0" dirty="0">
                          <a:latin typeface="Meiryo UI" panose="020B0604030504040204" pitchFamily="50" charset="-128"/>
                          <a:ea typeface="Meiryo UI" panose="020B0604030504040204" pitchFamily="50" charset="-128"/>
                        </a:rPr>
                        <a:t>❻ 交通流対策</a:t>
                      </a:r>
                      <a:r>
                        <a:rPr kumimoji="1" lang="ja-JP" altLang="en-US" sz="1400" b="0" dirty="0">
                          <a:latin typeface="Meiryo UI" panose="020B0604030504040204" pitchFamily="50" charset="-128"/>
                          <a:ea typeface="Meiryo UI" panose="020B0604030504040204" pitchFamily="50" charset="-128"/>
                        </a:rPr>
                        <a:t>（</a:t>
                      </a:r>
                      <a:r>
                        <a:rPr lang="ja-JP" altLang="en-US" sz="1400" b="0" dirty="0">
                          <a:latin typeface="Meiryo UI" panose="020B0604030504040204" pitchFamily="50" charset="-128"/>
                          <a:ea typeface="Meiryo UI" panose="020B0604030504040204" pitchFamily="50" charset="-128"/>
                        </a:rPr>
                        <a:t>交通ネットワークの充実・強化、道路拡張・交差点改良　等</a:t>
                      </a:r>
                      <a:r>
                        <a:rPr kumimoji="1" lang="ja-JP" altLang="en-US" sz="1400" b="0" dirty="0">
                          <a:latin typeface="Meiryo UI" panose="020B0604030504040204" pitchFamily="50" charset="-128"/>
                          <a:ea typeface="Meiryo UI" panose="020B0604030504040204" pitchFamily="50" charset="-128"/>
                        </a:rPr>
                        <a:t>）</a:t>
                      </a:r>
                      <a:endParaRPr kumimoji="1" lang="ja-JP" altLang="en-US" sz="1400" b="0" dirty="0">
                        <a:solidFill>
                          <a:schemeClr val="bg1"/>
                        </a:solidFill>
                        <a:latin typeface="Meiryo UI" panose="020B0604030504040204" pitchFamily="50" charset="-128"/>
                        <a:ea typeface="Meiryo UI" panose="020B0604030504040204" pitchFamily="50" charset="-128"/>
                      </a:endParaRPr>
                    </a:p>
                  </a:txBody>
                  <a:tcPr marL="36000" marR="3600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85010846"/>
                  </a:ext>
                </a:extLst>
              </a:tr>
              <a:tr h="243303">
                <a:tc>
                  <a:txBody>
                    <a:bodyPr/>
                    <a:lstStyle/>
                    <a:p>
                      <a:pPr>
                        <a:lnSpc>
                          <a:spcPct val="130000"/>
                        </a:lnSpc>
                      </a:pPr>
                      <a:r>
                        <a:rPr lang="ja-JP" altLang="en-US" sz="1400" b="0" dirty="0">
                          <a:latin typeface="Meiryo UI" panose="020B0604030504040204" pitchFamily="50" charset="-128"/>
                          <a:ea typeface="Meiryo UI" panose="020B0604030504040204" pitchFamily="50" charset="-128"/>
                        </a:rPr>
                        <a:t>❼ 普及啓発活動</a:t>
                      </a:r>
                      <a:r>
                        <a:rPr kumimoji="1" lang="ja-JP" altLang="en-US" sz="1400" b="0" dirty="0">
                          <a:latin typeface="Meiryo UI" panose="020B0604030504040204" pitchFamily="50" charset="-128"/>
                          <a:ea typeface="Meiryo UI" panose="020B0604030504040204" pitchFamily="50" charset="-128"/>
                        </a:rPr>
                        <a:t>　</a:t>
                      </a:r>
                      <a:r>
                        <a:rPr kumimoji="1" lang="en-US" altLang="ja-JP" sz="1400" b="0" dirty="0">
                          <a:latin typeface="Meiryo UI" panose="020B0604030504040204" pitchFamily="50" charset="-128"/>
                          <a:ea typeface="Meiryo UI" panose="020B0604030504040204" pitchFamily="50" charset="-128"/>
                        </a:rPr>
                        <a:t>(</a:t>
                      </a:r>
                      <a:r>
                        <a:rPr lang="ja-JP" altLang="en-US" sz="1400" b="0" dirty="0">
                          <a:latin typeface="Meiryo UI" panose="020B0604030504040204" pitchFamily="50" charset="-128"/>
                          <a:ea typeface="Meiryo UI" panose="020B0604030504040204" pitchFamily="50" charset="-128"/>
                        </a:rPr>
                        <a:t>大阪自動車環境対策推進会議における活動推進 等）</a:t>
                      </a:r>
                      <a:endParaRPr kumimoji="1" lang="ja-JP" altLang="en-US" sz="1400" b="0" dirty="0">
                        <a:solidFill>
                          <a:schemeClr val="bg1"/>
                        </a:solidFill>
                        <a:latin typeface="Meiryo UI" panose="020B0604030504040204" pitchFamily="50" charset="-128"/>
                        <a:ea typeface="Meiryo UI" panose="020B0604030504040204" pitchFamily="50" charset="-128"/>
                      </a:endParaRPr>
                    </a:p>
                  </a:txBody>
                  <a:tcPr marL="36000" marR="3600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727662934"/>
                  </a:ext>
                </a:extLst>
              </a:tr>
              <a:tr h="243303">
                <a:tc>
                  <a:txBody>
                    <a:bodyPr/>
                    <a:lstStyle/>
                    <a:p>
                      <a:pPr>
                        <a:lnSpc>
                          <a:spcPct val="130000"/>
                        </a:lnSpc>
                      </a:pPr>
                      <a:r>
                        <a:rPr lang="ja-JP" altLang="en-US" sz="1400" b="0" dirty="0">
                          <a:latin typeface="Meiryo UI" panose="020B0604030504040204" pitchFamily="50" charset="-128"/>
                          <a:ea typeface="Meiryo UI" panose="020B0604030504040204" pitchFamily="50" charset="-128"/>
                        </a:rPr>
                        <a:t>❽ 局地汚染対策</a:t>
                      </a:r>
                      <a:endParaRPr lang="ja-JP" altLang="en-US" sz="1400" b="0" dirty="0">
                        <a:solidFill>
                          <a:schemeClr val="bg1"/>
                        </a:solidFill>
                        <a:latin typeface="Meiryo UI" panose="020B0604030504040204" pitchFamily="50" charset="-128"/>
                        <a:ea typeface="Meiryo UI" panose="020B0604030504040204" pitchFamily="50" charset="-128"/>
                      </a:endParaRPr>
                    </a:p>
                  </a:txBody>
                  <a:tcPr marL="36000" marR="36000" marT="0" marB="0">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907494693"/>
                  </a:ext>
                </a:extLst>
              </a:tr>
            </a:tbl>
          </a:graphicData>
        </a:graphic>
      </p:graphicFrame>
      <p:sp>
        <p:nvSpPr>
          <p:cNvPr id="48" name="角丸四角形 47"/>
          <p:cNvSpPr/>
          <p:nvPr/>
        </p:nvSpPr>
        <p:spPr>
          <a:xfrm>
            <a:off x="1483179" y="6175002"/>
            <a:ext cx="4977729" cy="281782"/>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＊法定目標は、</a:t>
            </a:r>
            <a:r>
              <a:rPr lang="en-US" altLang="ja-JP" sz="1200" dirty="0">
                <a:solidFill>
                  <a:schemeClr val="tx1"/>
                </a:solidFill>
                <a:latin typeface="Meiryo UI" panose="020B0604030504040204" pitchFamily="50" charset="-128"/>
                <a:ea typeface="Meiryo UI" panose="020B0604030504040204" pitchFamily="50" charset="-128"/>
              </a:rPr>
              <a:t>NO</a:t>
            </a:r>
            <a:r>
              <a:rPr lang="en-US" altLang="ja-JP" sz="1050" dirty="0">
                <a:solidFill>
                  <a:schemeClr val="tx1"/>
                </a:solidFill>
                <a:latin typeface="Meiryo UI" panose="020B0604030504040204" pitchFamily="50" charset="-128"/>
                <a:ea typeface="Meiryo UI" panose="020B0604030504040204" pitchFamily="50" charset="-128"/>
              </a:rPr>
              <a:t>2</a:t>
            </a:r>
            <a:r>
              <a:rPr lang="ja-JP" altLang="en-US" sz="1200" dirty="0">
                <a:solidFill>
                  <a:schemeClr val="tx1"/>
                </a:solidFill>
                <a:latin typeface="Meiryo UI" panose="020B0604030504040204" pitchFamily="50" charset="-128"/>
                <a:ea typeface="Meiryo UI" panose="020B0604030504040204" pitchFamily="50" charset="-128"/>
              </a:rPr>
              <a:t>の場合は日平均値が</a:t>
            </a:r>
            <a:r>
              <a:rPr lang="en-US" altLang="ja-JP" sz="1200" dirty="0">
                <a:solidFill>
                  <a:schemeClr val="tx1"/>
                </a:solidFill>
                <a:latin typeface="Meiryo UI" panose="020B0604030504040204" pitchFamily="50" charset="-128"/>
                <a:ea typeface="Meiryo UI" panose="020B0604030504040204" pitchFamily="50" charset="-128"/>
              </a:rPr>
              <a:t>0.06ppm</a:t>
            </a:r>
            <a:r>
              <a:rPr lang="ja-JP" altLang="en-US" sz="1200" dirty="0">
                <a:solidFill>
                  <a:schemeClr val="tx1"/>
                </a:solidFill>
                <a:latin typeface="Meiryo UI" panose="020B0604030504040204" pitchFamily="50" charset="-128"/>
                <a:ea typeface="Meiryo UI" panose="020B0604030504040204" pitchFamily="50" charset="-128"/>
              </a:rPr>
              <a:t>以下を達成するための値</a:t>
            </a:r>
            <a:endParaRPr lang="en-US" altLang="ja-JP" sz="1200" dirty="0">
              <a:solidFill>
                <a:schemeClr val="tx1"/>
              </a:solidFill>
              <a:latin typeface="Meiryo UI" panose="020B0604030504040204" pitchFamily="50" charset="-128"/>
              <a:ea typeface="Meiryo UI" panose="020B0604030504040204" pitchFamily="50" charset="-128"/>
            </a:endParaRPr>
          </a:p>
        </p:txBody>
      </p:sp>
      <p:pic>
        <p:nvPicPr>
          <p:cNvPr id="50" name="図 49" descr="\\G0000sv0ns101\d10171w$\作業用\s21b\環境計画G\R05\05水質保全\20ブルーカーボン\0803_BOIとの事業連携協定\当日ロジ準備・手続\報道発表\SDGsアイコン\03_すべての人に健康と福祉を.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2968" y="28372"/>
            <a:ext cx="539750" cy="539750"/>
          </a:xfrm>
          <a:prstGeom prst="rect">
            <a:avLst/>
          </a:prstGeom>
          <a:noFill/>
          <a:ln>
            <a:noFill/>
          </a:ln>
        </p:spPr>
      </p:pic>
      <p:pic>
        <p:nvPicPr>
          <p:cNvPr id="57" name="図 56" descr="\\G0000sv0ns101\d10171w$\作業用\s21b\環境計画G\R05\05水質保全\20ブルーカーボン\0803_BOIとの事業連携協定\当日ロジ準備・手続\報道発表\SDGsアイコン\07_エネルギーをみんなに　そしてクリーンに.pn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46309" y="28372"/>
            <a:ext cx="539750" cy="539750"/>
          </a:xfrm>
          <a:prstGeom prst="rect">
            <a:avLst/>
          </a:prstGeom>
          <a:noFill/>
          <a:ln>
            <a:noFill/>
          </a:ln>
        </p:spPr>
      </p:pic>
      <p:pic>
        <p:nvPicPr>
          <p:cNvPr id="59" name="図 58"/>
          <p:cNvPicPr>
            <a:picLocks noChangeAspect="1"/>
          </p:cNvPicPr>
          <p:nvPr/>
        </p:nvPicPr>
        <p:blipFill>
          <a:blip r:embed="rId5"/>
          <a:stretch>
            <a:fillRect/>
          </a:stretch>
        </p:blipFill>
        <p:spPr>
          <a:xfrm>
            <a:off x="8986059" y="25531"/>
            <a:ext cx="542591" cy="542591"/>
          </a:xfrm>
          <a:prstGeom prst="rect">
            <a:avLst/>
          </a:prstGeom>
        </p:spPr>
      </p:pic>
      <p:pic>
        <p:nvPicPr>
          <p:cNvPr id="61" name="図 60"/>
          <p:cNvPicPr>
            <a:picLocks noChangeAspect="1"/>
          </p:cNvPicPr>
          <p:nvPr/>
        </p:nvPicPr>
        <p:blipFill>
          <a:blip r:embed="rId6"/>
          <a:stretch>
            <a:fillRect/>
          </a:stretch>
        </p:blipFill>
        <p:spPr>
          <a:xfrm>
            <a:off x="9525809" y="25531"/>
            <a:ext cx="542591" cy="542591"/>
          </a:xfrm>
          <a:prstGeom prst="rect">
            <a:avLst/>
          </a:prstGeom>
        </p:spPr>
      </p:pic>
      <p:pic>
        <p:nvPicPr>
          <p:cNvPr id="62" name="図 61"/>
          <p:cNvPicPr>
            <a:picLocks noChangeAspect="1"/>
          </p:cNvPicPr>
          <p:nvPr/>
        </p:nvPicPr>
        <p:blipFill>
          <a:blip r:embed="rId7"/>
          <a:stretch>
            <a:fillRect/>
          </a:stretch>
        </p:blipFill>
        <p:spPr>
          <a:xfrm>
            <a:off x="10061991" y="25531"/>
            <a:ext cx="542591" cy="542591"/>
          </a:xfrm>
          <a:prstGeom prst="rect">
            <a:avLst/>
          </a:prstGeom>
        </p:spPr>
      </p:pic>
      <p:pic>
        <p:nvPicPr>
          <p:cNvPr id="64" name="図 63"/>
          <p:cNvPicPr>
            <a:picLocks noChangeAspect="1"/>
          </p:cNvPicPr>
          <p:nvPr/>
        </p:nvPicPr>
        <p:blipFill>
          <a:blip r:embed="rId8"/>
          <a:stretch>
            <a:fillRect/>
          </a:stretch>
        </p:blipFill>
        <p:spPr>
          <a:xfrm>
            <a:off x="10601741" y="25531"/>
            <a:ext cx="542591" cy="542591"/>
          </a:xfrm>
          <a:prstGeom prst="rect">
            <a:avLst/>
          </a:prstGeom>
        </p:spPr>
      </p:pic>
      <p:sp>
        <p:nvSpPr>
          <p:cNvPr id="69" name="テキスト ボックス 1"/>
          <p:cNvSpPr txBox="1">
            <a:spLocks noChangeArrowheads="1"/>
          </p:cNvSpPr>
          <p:nvPr/>
        </p:nvSpPr>
        <p:spPr bwMode="auto">
          <a:xfrm>
            <a:off x="11414613" y="321878"/>
            <a:ext cx="1485074"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r>
              <a:rPr lang="en-US" altLang="ja-JP" b="0" i="0" dirty="0">
                <a:latin typeface="BIZ UDゴシック" panose="020B0400000000000000" pitchFamily="49" charset="-128"/>
                <a:ea typeface="BIZ UDゴシック" panose="020B0400000000000000" pitchFamily="49" charset="-128"/>
              </a:rPr>
              <a:t>R5.11</a:t>
            </a:r>
            <a:r>
              <a:rPr lang="ja-JP" altLang="en-US" b="0" i="0" dirty="0">
                <a:latin typeface="BIZ UDゴシック" panose="020B0400000000000000" pitchFamily="49" charset="-128"/>
                <a:ea typeface="BIZ UDゴシック" panose="020B0400000000000000" pitchFamily="49" charset="-128"/>
              </a:rPr>
              <a:t>大阪府</a:t>
            </a:r>
            <a:endParaRPr lang="en-US" altLang="ja-JP" b="0" i="0" dirty="0">
              <a:latin typeface="BIZ UDゴシック" panose="020B0400000000000000" pitchFamily="49" charset="-128"/>
              <a:ea typeface="BIZ UDゴシック" panose="020B0400000000000000" pitchFamily="49" charset="-128"/>
            </a:endParaRPr>
          </a:p>
        </p:txBody>
      </p:sp>
      <p:grpSp>
        <p:nvGrpSpPr>
          <p:cNvPr id="66" name="グループ化 3"/>
          <p:cNvGrpSpPr>
            <a:grpSpLocks/>
          </p:cNvGrpSpPr>
          <p:nvPr/>
        </p:nvGrpSpPr>
        <p:grpSpPr bwMode="auto">
          <a:xfrm>
            <a:off x="99782" y="40751"/>
            <a:ext cx="7741178" cy="530225"/>
            <a:chOff x="-3357182" y="3022600"/>
            <a:chExt cx="8274050" cy="530224"/>
          </a:xfrm>
        </p:grpSpPr>
        <p:sp>
          <p:nvSpPr>
            <p:cNvPr id="71" name="Rectangle 30"/>
            <p:cNvSpPr>
              <a:spLocks noChangeArrowheads="1"/>
            </p:cNvSpPr>
            <p:nvPr/>
          </p:nvSpPr>
          <p:spPr bwMode="auto">
            <a:xfrm>
              <a:off x="4664455" y="3022600"/>
              <a:ext cx="252413" cy="393700"/>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600"/>
            </a:p>
          </p:txBody>
        </p:sp>
        <p:sp>
          <p:nvSpPr>
            <p:cNvPr id="72" name="Rectangle 31"/>
            <p:cNvSpPr>
              <a:spLocks noChangeArrowheads="1"/>
            </p:cNvSpPr>
            <p:nvPr/>
          </p:nvSpPr>
          <p:spPr bwMode="auto">
            <a:xfrm>
              <a:off x="-3357182" y="3387725"/>
              <a:ext cx="8021637" cy="158750"/>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600"/>
            </a:p>
          </p:txBody>
        </p:sp>
        <p:sp>
          <p:nvSpPr>
            <p:cNvPr id="73" name="Rectangle 32"/>
            <p:cNvSpPr>
              <a:spLocks noChangeArrowheads="1"/>
            </p:cNvSpPr>
            <p:nvPr/>
          </p:nvSpPr>
          <p:spPr bwMode="auto">
            <a:xfrm>
              <a:off x="4664455" y="3411537"/>
              <a:ext cx="252413" cy="141287"/>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endParaRPr lang="ja-JP" altLang="en-US" sz="1600"/>
            </a:p>
          </p:txBody>
        </p:sp>
        <p:sp>
          <p:nvSpPr>
            <p:cNvPr id="75" name="Rectangle 29"/>
            <p:cNvSpPr>
              <a:spLocks noChangeArrowheads="1"/>
            </p:cNvSpPr>
            <p:nvPr/>
          </p:nvSpPr>
          <p:spPr bwMode="auto">
            <a:xfrm>
              <a:off x="-3357182" y="3022600"/>
              <a:ext cx="8021637" cy="394179"/>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74295" tIns="8890" rIns="74295" bIns="8890" anchor="ctr"/>
            <a:lstStyle>
              <a:lvl1pPr>
                <a:spcBef>
                  <a:spcPct val="20000"/>
                </a:spcBef>
                <a:buChar char="•"/>
                <a:defRPr kumimoji="1" sz="4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9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3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800">
                  <a:solidFill>
                    <a:schemeClr val="tx1"/>
                  </a:solidFill>
                  <a:latin typeface="Arial" panose="020B0604020202020204" pitchFamily="34" charset="0"/>
                  <a:ea typeface="ＭＳ Ｐゴシック" panose="020B0600070205080204" pitchFamily="50" charset="-128"/>
                </a:defRPr>
              </a:lvl9pPr>
            </a:lstStyle>
            <a:p>
              <a:pPr>
                <a:spcBef>
                  <a:spcPct val="50000"/>
                </a:spcBef>
                <a:buNone/>
              </a:pPr>
              <a:r>
                <a:rPr lang="ja-JP" altLang="en-US" sz="2000" b="1" dirty="0">
                  <a:solidFill>
                    <a:srgbClr val="FFFFFF"/>
                  </a:solidFill>
                  <a:latin typeface="+mj-ea"/>
                  <a:ea typeface="+mj-ea"/>
                </a:rPr>
                <a:t>大阪府自動車</a:t>
              </a:r>
              <a:r>
                <a:rPr lang="en-US" altLang="ja-JP" sz="2000" b="1" dirty="0">
                  <a:solidFill>
                    <a:srgbClr val="FFFFFF"/>
                  </a:solidFill>
                  <a:latin typeface="+mj-ea"/>
                  <a:ea typeface="+mj-ea"/>
                </a:rPr>
                <a:t>NOx</a:t>
              </a:r>
              <a:r>
                <a:rPr lang="ja-JP" altLang="en-US" sz="2000" b="1" dirty="0">
                  <a:solidFill>
                    <a:srgbClr val="FFFFFF"/>
                  </a:solidFill>
                  <a:latin typeface="+mj-ea"/>
                  <a:ea typeface="+mj-ea"/>
                </a:rPr>
                <a:t>・</a:t>
              </a:r>
              <a:r>
                <a:rPr lang="en-US" altLang="ja-JP" sz="2000" b="1" dirty="0">
                  <a:solidFill>
                    <a:srgbClr val="FFFFFF"/>
                  </a:solidFill>
                  <a:latin typeface="+mj-ea"/>
                  <a:ea typeface="+mj-ea"/>
                </a:rPr>
                <a:t>PM</a:t>
              </a:r>
              <a:r>
                <a:rPr lang="ja-JP" altLang="en-US" sz="2000" b="1" dirty="0">
                  <a:solidFill>
                    <a:srgbClr val="FFFFFF"/>
                  </a:solidFill>
                  <a:latin typeface="+mj-ea"/>
                  <a:ea typeface="+mj-ea"/>
                </a:rPr>
                <a:t>総量削減計画</a:t>
              </a:r>
              <a:r>
                <a:rPr lang="en-US" altLang="ja-JP" sz="2000" b="1" dirty="0">
                  <a:solidFill>
                    <a:srgbClr val="FFFFFF"/>
                  </a:solidFill>
                  <a:latin typeface="+mj-ea"/>
                  <a:ea typeface="+mj-ea"/>
                </a:rPr>
                <a:t>〔</a:t>
              </a:r>
              <a:r>
                <a:rPr lang="ja-JP" altLang="en-US" sz="2000" b="1" dirty="0">
                  <a:solidFill>
                    <a:srgbClr val="FFFFFF"/>
                  </a:solidFill>
                  <a:latin typeface="+mj-ea"/>
                  <a:ea typeface="+mj-ea"/>
                </a:rPr>
                <a:t>第４次</a:t>
              </a:r>
              <a:r>
                <a:rPr lang="en-US" altLang="ja-JP" sz="2000" b="1" dirty="0">
                  <a:solidFill>
                    <a:srgbClr val="FFFFFF"/>
                  </a:solidFill>
                  <a:latin typeface="+mj-ea"/>
                  <a:ea typeface="+mj-ea"/>
                </a:rPr>
                <a:t>〕</a:t>
              </a:r>
              <a:r>
                <a:rPr lang="ja-JP" altLang="en-US" sz="2000" b="1" dirty="0">
                  <a:solidFill>
                    <a:srgbClr val="FFFFFF"/>
                  </a:solidFill>
                  <a:latin typeface="+mj-ea"/>
                  <a:ea typeface="+mj-ea"/>
                </a:rPr>
                <a:t>（案）　概要</a:t>
              </a:r>
              <a:endParaRPr lang="ja-JP" altLang="en-US" sz="2000" b="1" i="0" dirty="0">
                <a:solidFill>
                  <a:srgbClr val="FFFFFF"/>
                </a:solidFill>
                <a:latin typeface="+mj-ea"/>
                <a:ea typeface="+mj-ea"/>
              </a:endParaRPr>
            </a:p>
          </p:txBody>
        </p:sp>
      </p:grpSp>
      <p:sp>
        <p:nvSpPr>
          <p:cNvPr id="3" name="角丸四角形 2"/>
          <p:cNvSpPr/>
          <p:nvPr/>
        </p:nvSpPr>
        <p:spPr>
          <a:xfrm>
            <a:off x="99392" y="7487329"/>
            <a:ext cx="6299612" cy="2052666"/>
          </a:xfrm>
          <a:prstGeom prst="roundRect">
            <a:avLst>
              <a:gd name="adj" fmla="val 5885"/>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sz="2800"/>
          </a:p>
        </p:txBody>
      </p:sp>
      <p:sp>
        <p:nvSpPr>
          <p:cNvPr id="53" name="正方形/長方形 52"/>
          <p:cNvSpPr/>
          <p:nvPr/>
        </p:nvSpPr>
        <p:spPr>
          <a:xfrm>
            <a:off x="205994" y="7314179"/>
            <a:ext cx="4095582" cy="280713"/>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latin typeface="BIZ UDゴシック" panose="020B0400000000000000" pitchFamily="49" charset="-128"/>
                <a:ea typeface="BIZ UDゴシック" panose="020B0400000000000000" pitchFamily="49" charset="-128"/>
              </a:rPr>
              <a:t>大阪府自動車総量削減計画</a:t>
            </a:r>
            <a:r>
              <a:rPr kumimoji="1" lang="en-US" altLang="ja-JP" sz="1400" b="1" dirty="0">
                <a:latin typeface="BIZ UDゴシック" panose="020B0400000000000000" pitchFamily="49" charset="-128"/>
                <a:ea typeface="BIZ UDゴシック" panose="020B0400000000000000" pitchFamily="49" charset="-128"/>
              </a:rPr>
              <a:t>〔</a:t>
            </a:r>
            <a:r>
              <a:rPr lang="ja-JP" altLang="en-US" sz="1400" b="1" dirty="0">
                <a:latin typeface="BIZ UDゴシック" panose="020B0400000000000000" pitchFamily="49" charset="-128"/>
                <a:ea typeface="BIZ UDゴシック" panose="020B0400000000000000" pitchFamily="49" charset="-128"/>
              </a:rPr>
              <a:t>第３次</a:t>
            </a:r>
            <a:r>
              <a:rPr kumimoji="1" lang="en-US" altLang="ja-JP" sz="1400" b="1" dirty="0">
                <a:latin typeface="BIZ UDゴシック" panose="020B0400000000000000" pitchFamily="49" charset="-128"/>
                <a:ea typeface="BIZ UDゴシック" panose="020B0400000000000000" pitchFamily="49" charset="-128"/>
              </a:rPr>
              <a:t>〕</a:t>
            </a:r>
            <a:r>
              <a:rPr kumimoji="1" lang="ja-JP" altLang="en-US" sz="1400" b="1" dirty="0">
                <a:latin typeface="BIZ UDゴシック" panose="020B0400000000000000" pitchFamily="49" charset="-128"/>
                <a:ea typeface="BIZ UDゴシック" panose="020B0400000000000000" pitchFamily="49" charset="-128"/>
              </a:rPr>
              <a:t>の最終評価</a:t>
            </a:r>
            <a:endParaRPr kumimoji="1" lang="en-US" altLang="ja-JP" sz="1400" b="1" dirty="0">
              <a:latin typeface="BIZ UDゴシック" panose="020B0400000000000000" pitchFamily="49" charset="-128"/>
              <a:ea typeface="BIZ UDゴシック" panose="020B0400000000000000" pitchFamily="49" charset="-128"/>
            </a:endParaRPr>
          </a:p>
        </p:txBody>
      </p:sp>
      <p:sp>
        <p:nvSpPr>
          <p:cNvPr id="40" name="角丸四角形 39"/>
          <p:cNvSpPr/>
          <p:nvPr/>
        </p:nvSpPr>
        <p:spPr>
          <a:xfrm>
            <a:off x="1472058" y="3190718"/>
            <a:ext cx="4926946" cy="312848"/>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600"/>
              </a:lnSpc>
            </a:pPr>
            <a:r>
              <a:rPr lang="ja-JP" altLang="en-US" sz="1200" spc="-80" dirty="0">
                <a:solidFill>
                  <a:schemeClr val="tx1"/>
                </a:solidFill>
                <a:latin typeface="Meiryo UI" panose="020B0604030504040204" pitchFamily="50" charset="-128"/>
                <a:ea typeface="Meiryo UI" panose="020B0604030504040204" pitchFamily="50" charset="-128"/>
              </a:rPr>
              <a:t>（</a:t>
            </a:r>
            <a:r>
              <a:rPr lang="en-US" altLang="ja-JP" sz="1200" spc="-80" dirty="0">
                <a:solidFill>
                  <a:schemeClr val="tx1"/>
                </a:solidFill>
                <a:latin typeface="Meiryo UI" panose="020B0604030504040204" pitchFamily="50" charset="-128"/>
                <a:ea typeface="Meiryo UI" panose="020B0604030504040204" pitchFamily="50" charset="-128"/>
              </a:rPr>
              <a:t>※</a:t>
            </a:r>
            <a:r>
              <a:rPr lang="ja-JP" altLang="en-US" sz="1200" spc="-80" dirty="0">
                <a:solidFill>
                  <a:schemeClr val="tx1"/>
                </a:solidFill>
                <a:latin typeface="Meiryo UI" panose="020B0604030504040204" pitchFamily="50" charset="-128"/>
                <a:ea typeface="Meiryo UI" panose="020B0604030504040204" pitchFamily="50" charset="-128"/>
              </a:rPr>
              <a:t>）能勢町、豊能町、太子町、河南町、岬町、千早赤阪村以外の府内</a:t>
            </a:r>
            <a:r>
              <a:rPr lang="en-US" altLang="ja-JP" sz="1200" spc="-80" dirty="0">
                <a:solidFill>
                  <a:schemeClr val="tx1"/>
                </a:solidFill>
                <a:latin typeface="Meiryo UI" panose="020B0604030504040204" pitchFamily="50" charset="-128"/>
                <a:ea typeface="Meiryo UI" panose="020B0604030504040204" pitchFamily="50" charset="-128"/>
              </a:rPr>
              <a:t>37</a:t>
            </a:r>
            <a:r>
              <a:rPr lang="ja-JP" altLang="en-US" sz="1200" spc="-80" dirty="0">
                <a:solidFill>
                  <a:schemeClr val="tx1"/>
                </a:solidFill>
                <a:latin typeface="Meiryo UI" panose="020B0604030504040204" pitchFamily="50" charset="-128"/>
                <a:ea typeface="Meiryo UI" panose="020B0604030504040204" pitchFamily="50" charset="-128"/>
              </a:rPr>
              <a:t>市町</a:t>
            </a:r>
            <a:endParaRPr kumimoji="1" lang="ja-JP" altLang="en-US" sz="1200" spc="-80" dirty="0">
              <a:solidFill>
                <a:schemeClr val="tx1"/>
              </a:solidFill>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117558" y="7625771"/>
            <a:ext cx="5766392" cy="300871"/>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300" b="1" dirty="0">
                <a:ln/>
                <a:latin typeface="Meiryo UI" panose="020B0604030504040204" pitchFamily="50" charset="-128"/>
                <a:ea typeface="Meiryo UI" panose="020B0604030504040204" pitchFamily="50" charset="-128"/>
                <a:cs typeface="Meiryo UI" panose="020B0604030504040204" pitchFamily="50" charset="-128"/>
              </a:rPr>
              <a:t>●目 　　標：令和２年度までに対策地域全体で大気環境基準を達成</a:t>
            </a:r>
            <a:endParaRPr lang="en-US" altLang="ja-JP" sz="13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p:cNvSpPr txBox="1"/>
          <p:nvPr/>
        </p:nvSpPr>
        <p:spPr>
          <a:xfrm>
            <a:off x="118065" y="7912564"/>
            <a:ext cx="6391031" cy="300871"/>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r>
              <a:rPr lang="ja-JP" altLang="en-US" sz="1300" b="1" dirty="0">
                <a:ln/>
                <a:latin typeface="Meiryo UI" panose="020B0604030504040204" pitchFamily="50" charset="-128"/>
                <a:ea typeface="Meiryo UI" panose="020B0604030504040204" pitchFamily="50" charset="-128"/>
                <a:cs typeface="Meiryo UI" panose="020B0604030504040204" pitchFamily="50" charset="-128"/>
              </a:rPr>
              <a:t>●達成状況：府内の全ての大気常時監視測定局で大気環境基準を満たすなど目標達成</a:t>
            </a:r>
            <a:endParaRPr lang="en-US" altLang="ja-JP" sz="13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正方形/長方形 69"/>
          <p:cNvSpPr/>
          <p:nvPr/>
        </p:nvSpPr>
        <p:spPr>
          <a:xfrm>
            <a:off x="142610" y="8564742"/>
            <a:ext cx="6117598" cy="972574"/>
          </a:xfrm>
          <a:prstGeom prst="rect">
            <a:avLst/>
          </a:prstGeom>
        </p:spPr>
        <p:txBody>
          <a:bodyPr wrap="square">
            <a:spAutoFit/>
          </a:bodyPr>
          <a:lstStyle/>
          <a:p>
            <a:pPr marL="171450" indent="-171450">
              <a:lnSpc>
                <a:spcPct val="110000"/>
              </a:lnSpc>
              <a:buFont typeface="Arial" panose="020B0604020202020204" pitchFamily="34" charset="0"/>
              <a:buChar char="•"/>
            </a:pPr>
            <a:r>
              <a:rPr lang="ja-JP" altLang="en-US" sz="1300" b="1" u="sng" dirty="0">
                <a:latin typeface="Meiryo UI" panose="020B0604030504040204" pitchFamily="50" charset="-128"/>
                <a:ea typeface="Meiryo UI" panose="020B0604030504040204" pitchFamily="50" charset="-128"/>
              </a:rPr>
              <a:t>交通量が集中する大型車混入率の高い一部の交差点などでは、二酸化窒素の濃度が</a:t>
            </a:r>
            <a:r>
              <a:rPr lang="en-US" altLang="ja-JP" sz="1300" b="1" u="sng" dirty="0">
                <a:latin typeface="Meiryo UI" panose="020B0604030504040204" pitchFamily="50" charset="-128"/>
                <a:ea typeface="Meiryo UI" panose="020B0604030504040204" pitchFamily="50" charset="-128"/>
              </a:rPr>
              <a:t>0.04ppm</a:t>
            </a:r>
            <a:r>
              <a:rPr lang="ja-JP" altLang="en-US" sz="1300" b="1" u="sng" dirty="0">
                <a:latin typeface="Meiryo UI" panose="020B0604030504040204" pitchFamily="50" charset="-128"/>
                <a:ea typeface="Meiryo UI" panose="020B0604030504040204" pitchFamily="50" charset="-128"/>
              </a:rPr>
              <a:t>以上であるため、引き続き対策が必要</a:t>
            </a:r>
            <a:endParaRPr lang="ja-JP" altLang="en-US" sz="1300" dirty="0">
              <a:latin typeface="Meiryo UI" panose="020B0604030504040204" pitchFamily="50" charset="-128"/>
              <a:ea typeface="Meiryo UI" panose="020B0604030504040204" pitchFamily="50" charset="-128"/>
            </a:endParaRPr>
          </a:p>
          <a:p>
            <a:pPr marL="171450" indent="-171450">
              <a:lnSpc>
                <a:spcPct val="110000"/>
              </a:lnSpc>
              <a:buFont typeface="Arial" panose="020B0604020202020204" pitchFamily="34" charset="0"/>
              <a:buChar char="•"/>
            </a:pPr>
            <a:r>
              <a:rPr lang="ja-JP" altLang="en-US" sz="1300" dirty="0">
                <a:latin typeface="Meiryo UI" panose="020B0604030504040204" pitchFamily="50" charset="-128"/>
                <a:ea typeface="Meiryo UI" panose="020B0604030504040204" pitchFamily="50" charset="-128"/>
              </a:rPr>
              <a:t>コロナの流行をきっかけとした</a:t>
            </a:r>
            <a:r>
              <a:rPr lang="ja-JP" altLang="en-US" sz="1300" b="1" u="sng" dirty="0">
                <a:latin typeface="Meiryo UI" panose="020B0604030504040204" pitchFamily="50" charset="-128"/>
                <a:ea typeface="Meiryo UI" panose="020B0604030504040204" pitchFamily="50" charset="-128"/>
              </a:rPr>
              <a:t>貨物・貨客の輸送事情の変化や、国の物流施策にも留意</a:t>
            </a:r>
            <a:endParaRPr lang="en-US" altLang="ja-JP" sz="1300" dirty="0">
              <a:latin typeface="Meiryo UI" panose="020B0604030504040204" pitchFamily="50" charset="-128"/>
              <a:ea typeface="Meiryo UI" panose="020B0604030504040204" pitchFamily="50" charset="-128"/>
            </a:endParaRPr>
          </a:p>
          <a:p>
            <a:pPr marL="171450" indent="-171450">
              <a:lnSpc>
                <a:spcPct val="110000"/>
              </a:lnSpc>
              <a:buFont typeface="Arial" panose="020B0604020202020204" pitchFamily="34" charset="0"/>
              <a:buChar char="•"/>
            </a:pPr>
            <a:r>
              <a:rPr lang="ja-JP" altLang="en-US" sz="1300" dirty="0">
                <a:latin typeface="Meiryo UI" panose="020B0604030504040204" pitchFamily="50" charset="-128"/>
                <a:ea typeface="Meiryo UI" panose="020B0604030504040204" pitchFamily="50" charset="-128"/>
              </a:rPr>
              <a:t>脱炭素対策としての</a:t>
            </a:r>
            <a:r>
              <a:rPr lang="ja-JP" altLang="en-US" sz="1300" b="1" u="sng" dirty="0">
                <a:latin typeface="Meiryo UI" panose="020B0604030504040204" pitchFamily="50" charset="-128"/>
                <a:ea typeface="Meiryo UI" panose="020B0604030504040204" pitchFamily="50" charset="-128"/>
              </a:rPr>
              <a:t>電動車の普及を図ることで、自動車</a:t>
            </a:r>
            <a:r>
              <a:rPr lang="en-US" altLang="ja-JP" sz="1300" b="1" u="sng" dirty="0">
                <a:latin typeface="Meiryo UI" panose="020B0604030504040204" pitchFamily="50" charset="-128"/>
                <a:ea typeface="Meiryo UI" panose="020B0604030504040204" pitchFamily="50" charset="-128"/>
              </a:rPr>
              <a:t>NOx</a:t>
            </a:r>
            <a:r>
              <a:rPr lang="ja-JP" altLang="en-US" sz="1300" b="1" u="sng" dirty="0">
                <a:latin typeface="Meiryo UI" panose="020B0604030504040204" pitchFamily="50" charset="-128"/>
                <a:ea typeface="Meiryo UI" panose="020B0604030504040204" pitchFamily="50" charset="-128"/>
              </a:rPr>
              <a:t>・</a:t>
            </a:r>
            <a:r>
              <a:rPr lang="en-US" altLang="ja-JP" sz="1300" b="1" u="sng" dirty="0">
                <a:latin typeface="Meiryo UI" panose="020B0604030504040204" pitchFamily="50" charset="-128"/>
                <a:ea typeface="Meiryo UI" panose="020B0604030504040204" pitchFamily="50" charset="-128"/>
              </a:rPr>
              <a:t>PM</a:t>
            </a:r>
            <a:r>
              <a:rPr lang="ja-JP" altLang="en-US" sz="1300" b="1" u="sng" dirty="0">
                <a:latin typeface="Meiryo UI" panose="020B0604030504040204" pitchFamily="50" charset="-128"/>
                <a:ea typeface="Meiryo UI" panose="020B0604030504040204" pitchFamily="50" charset="-128"/>
              </a:rPr>
              <a:t>対策を推進</a:t>
            </a:r>
            <a:endParaRPr lang="ja-JP" altLang="en-US" sz="1300" dirty="0">
              <a:latin typeface="Meiryo UI" panose="020B0604030504040204" pitchFamily="50" charset="-128"/>
              <a:ea typeface="Meiryo UI" panose="020B0604030504040204" pitchFamily="50" charset="-128"/>
            </a:endParaRPr>
          </a:p>
        </p:txBody>
      </p:sp>
      <p:sp>
        <p:nvSpPr>
          <p:cNvPr id="43" name="正方形/長方形 42"/>
          <p:cNvSpPr/>
          <p:nvPr/>
        </p:nvSpPr>
        <p:spPr>
          <a:xfrm>
            <a:off x="494009" y="6428196"/>
            <a:ext cx="5639141" cy="814618"/>
          </a:xfrm>
          <a:prstGeom prst="rect">
            <a:avLst/>
          </a:prstGeom>
          <a:solidFill>
            <a:schemeClr val="accent1">
              <a:lumMod val="20000"/>
              <a:lumOff val="80000"/>
            </a:schemeClr>
          </a:solidFill>
          <a:ln>
            <a:noFill/>
          </a:ln>
          <a:effectLst>
            <a:outerShdw blurRad="40000" dist="20000" dir="5400000" rotWithShape="0">
              <a:srgbClr val="000000">
                <a:alpha val="38000"/>
              </a:srgbClr>
            </a:outerShdw>
            <a:softEdge rad="31750"/>
          </a:effectLst>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1" name="角丸四角形 40"/>
          <p:cNvSpPr/>
          <p:nvPr/>
        </p:nvSpPr>
        <p:spPr>
          <a:xfrm>
            <a:off x="474981" y="6365979"/>
            <a:ext cx="5742389" cy="946039"/>
          </a:xfrm>
          <a:prstGeom prst="roundRect">
            <a:avLst>
              <a:gd name="adj" fmla="val 9085"/>
            </a:avLst>
          </a:prstGeom>
          <a:noFill/>
          <a:ln w="22225" cmpd="sng">
            <a:noFill/>
            <a:prstDash val="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171450" indent="-92075">
              <a:buFont typeface="Wingdings" panose="05000000000000000000" pitchFamily="2" charset="2"/>
              <a:buChar char="Ø"/>
            </a:pPr>
            <a:r>
              <a:rPr lang="ja-JP" altLang="en-US" sz="1400" b="1" dirty="0">
                <a:solidFill>
                  <a:schemeClr val="tx1"/>
                </a:solidFill>
                <a:latin typeface="Meiryo UI" panose="020B0604030504040204" pitchFamily="50" charset="-128"/>
                <a:ea typeface="Meiryo UI" panose="020B0604030504040204" pitchFamily="50" charset="-128"/>
              </a:rPr>
              <a:t>　</a:t>
            </a:r>
            <a:r>
              <a:rPr lang="en-US" altLang="ja-JP" sz="1400" b="1" dirty="0">
                <a:solidFill>
                  <a:schemeClr val="tx1"/>
                </a:solidFill>
                <a:latin typeface="Meiryo UI" panose="020B0604030504040204" pitchFamily="50" charset="-128"/>
                <a:ea typeface="Meiryo UI" panose="020B0604030504040204" pitchFamily="50" charset="-128"/>
              </a:rPr>
              <a:t> 〔</a:t>
            </a:r>
            <a:r>
              <a:rPr lang="ja-JP" altLang="en-US" sz="1400" b="1" dirty="0">
                <a:solidFill>
                  <a:schemeClr val="tx1"/>
                </a:solidFill>
                <a:latin typeface="Meiryo UI" panose="020B0604030504040204" pitchFamily="50" charset="-128"/>
                <a:ea typeface="Meiryo UI" panose="020B0604030504040204" pitchFamily="50" charset="-128"/>
              </a:rPr>
              <a:t>国</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自動車</a:t>
            </a:r>
            <a:r>
              <a:rPr lang="en-US" altLang="ja-JP" sz="1400" b="1" dirty="0">
                <a:solidFill>
                  <a:schemeClr val="tx1"/>
                </a:solidFill>
                <a:latin typeface="Meiryo UI" panose="020B0604030504040204" pitchFamily="50" charset="-128"/>
                <a:ea typeface="Meiryo UI" panose="020B0604030504040204" pitchFamily="50" charset="-128"/>
              </a:rPr>
              <a:t>NOx</a:t>
            </a:r>
            <a:r>
              <a:rPr lang="ja-JP" altLang="en-US" sz="1400" b="1" dirty="0">
                <a:solidFill>
                  <a:schemeClr val="tx1"/>
                </a:solidFill>
                <a:latin typeface="Meiryo UI" panose="020B0604030504040204" pitchFamily="50" charset="-128"/>
                <a:ea typeface="Meiryo UI" panose="020B0604030504040204" pitchFamily="50" charset="-128"/>
              </a:rPr>
              <a:t>・</a:t>
            </a:r>
            <a:r>
              <a:rPr lang="en-US" altLang="ja-JP" sz="1400" b="1" dirty="0">
                <a:solidFill>
                  <a:schemeClr val="tx1"/>
                </a:solidFill>
                <a:latin typeface="Meiryo UI" panose="020B0604030504040204" pitchFamily="50" charset="-128"/>
                <a:ea typeface="Meiryo UI" panose="020B0604030504040204" pitchFamily="50" charset="-128"/>
              </a:rPr>
              <a:t>PM</a:t>
            </a:r>
            <a:r>
              <a:rPr lang="ja-JP" altLang="en-US" sz="1400" b="1" dirty="0">
                <a:solidFill>
                  <a:schemeClr val="tx1"/>
                </a:solidFill>
                <a:latin typeface="Meiryo UI" panose="020B0604030504040204" pitchFamily="50" charset="-128"/>
                <a:ea typeface="Meiryo UI" panose="020B0604030504040204" pitchFamily="50" charset="-128"/>
              </a:rPr>
              <a:t>法に基づく総量削減基本方針改定</a:t>
            </a:r>
            <a:r>
              <a:rPr lang="en-US" altLang="ja-JP" sz="1400" b="1" dirty="0">
                <a:solidFill>
                  <a:schemeClr val="tx1"/>
                </a:solidFill>
                <a:latin typeface="Meiryo UI" panose="020B0604030504040204" pitchFamily="50" charset="-128"/>
                <a:ea typeface="Meiryo UI" panose="020B0604030504040204" pitchFamily="50" charset="-128"/>
              </a:rPr>
              <a:t>(R4.11)</a:t>
            </a:r>
          </a:p>
          <a:p>
            <a:r>
              <a:rPr lang="ja-JP" altLang="en-US" sz="1400" dirty="0">
                <a:solidFill>
                  <a:srgbClr val="333333"/>
                </a:solidFill>
                <a:latin typeface="Meiryo UI" panose="020B0604030504040204" pitchFamily="50" charset="-128"/>
                <a:ea typeface="Meiryo UI" panose="020B0604030504040204" pitchFamily="50" charset="-128"/>
              </a:rPr>
              <a:t>　・目標年度を平成 </a:t>
            </a:r>
            <a:r>
              <a:rPr lang="en-US" altLang="ja-JP" sz="1400" dirty="0">
                <a:solidFill>
                  <a:srgbClr val="333333"/>
                </a:solidFill>
                <a:latin typeface="Meiryo UI" panose="020B0604030504040204" pitchFamily="50" charset="-128"/>
                <a:ea typeface="Meiryo UI" panose="020B0604030504040204" pitchFamily="50" charset="-128"/>
              </a:rPr>
              <a:t>32 </a:t>
            </a:r>
            <a:r>
              <a:rPr lang="ja-JP" altLang="en-US" sz="1400" dirty="0">
                <a:solidFill>
                  <a:srgbClr val="333333"/>
                </a:solidFill>
                <a:latin typeface="Meiryo UI" panose="020B0604030504040204" pitchFamily="50" charset="-128"/>
                <a:ea typeface="Meiryo UI" panose="020B0604030504040204" pitchFamily="50" charset="-128"/>
              </a:rPr>
              <a:t>年度から令和８年度に変更する。</a:t>
            </a:r>
            <a:endParaRPr lang="en-US" altLang="ja-JP" sz="1400" dirty="0">
              <a:solidFill>
                <a:srgbClr val="333333"/>
              </a:solidFill>
              <a:latin typeface="Meiryo UI" panose="020B0604030504040204" pitchFamily="50" charset="-128"/>
              <a:ea typeface="Meiryo UI" panose="020B0604030504040204" pitchFamily="50" charset="-128"/>
            </a:endParaRPr>
          </a:p>
          <a:p>
            <a:pPr marL="628650" indent="-628650"/>
            <a:r>
              <a:rPr lang="ja-JP" altLang="en-US" sz="1400" dirty="0">
                <a:solidFill>
                  <a:srgbClr val="333333"/>
                </a:solidFill>
                <a:latin typeface="Meiryo UI" panose="020B0604030504040204" pitchFamily="50" charset="-128"/>
                <a:ea typeface="Meiryo UI" panose="020B0604030504040204" pitchFamily="50" charset="-128"/>
              </a:rPr>
              <a:t>　・対策地域における自動車環境対策や法定目標は継続（変更なし）。</a:t>
            </a:r>
            <a:endParaRPr lang="en-US" altLang="ja-JP" sz="1400" dirty="0">
              <a:solidFill>
                <a:srgbClr val="333333"/>
              </a:solidFill>
              <a:latin typeface="Meiryo UI" panose="020B0604030504040204" pitchFamily="50" charset="-128"/>
              <a:ea typeface="Meiryo UI" panose="020B0604030504040204" pitchFamily="50" charset="-128"/>
            </a:endParaRPr>
          </a:p>
        </p:txBody>
      </p:sp>
      <p:sp>
        <p:nvSpPr>
          <p:cNvPr id="60" name="テキスト ボックス 59">
            <a:extLst>
              <a:ext uri="{FF2B5EF4-FFF2-40B4-BE49-F238E27FC236}">
                <a16:creationId xmlns:a16="http://schemas.microsoft.com/office/drawing/2014/main" id="{4EB82A95-81CD-4F26-ABF4-6F9D8B501C0A}"/>
              </a:ext>
            </a:extLst>
          </p:cNvPr>
          <p:cNvSpPr txBox="1"/>
          <p:nvPr/>
        </p:nvSpPr>
        <p:spPr>
          <a:xfrm>
            <a:off x="6494991" y="7816397"/>
            <a:ext cx="2029441" cy="31670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dist"/>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今後のスケジュール</a:t>
            </a:r>
            <a:endParaRPr lang="en-US" altLang="ja-JP" sz="1400" b="1" dirty="0">
              <a:ln/>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テキスト ボックス 66">
            <a:extLst>
              <a:ext uri="{FF2B5EF4-FFF2-40B4-BE49-F238E27FC236}">
                <a16:creationId xmlns:a16="http://schemas.microsoft.com/office/drawing/2014/main" id="{4EB82A95-81CD-4F26-ABF4-6F9D8B501C0A}"/>
              </a:ext>
            </a:extLst>
          </p:cNvPr>
          <p:cNvSpPr txBox="1"/>
          <p:nvPr/>
        </p:nvSpPr>
        <p:spPr>
          <a:xfrm>
            <a:off x="142610" y="2496344"/>
            <a:ext cx="684000" cy="31670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dist"/>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目標</a:t>
            </a:r>
          </a:p>
        </p:txBody>
      </p:sp>
      <p:sp>
        <p:nvSpPr>
          <p:cNvPr id="76" name="テキスト ボックス 75">
            <a:extLst>
              <a:ext uri="{FF2B5EF4-FFF2-40B4-BE49-F238E27FC236}">
                <a16:creationId xmlns:a16="http://schemas.microsoft.com/office/drawing/2014/main" id="{4EB82A95-81CD-4F26-ABF4-6F9D8B501C0A}"/>
              </a:ext>
            </a:extLst>
          </p:cNvPr>
          <p:cNvSpPr txBox="1"/>
          <p:nvPr/>
        </p:nvSpPr>
        <p:spPr>
          <a:xfrm>
            <a:off x="6478222" y="2526485"/>
            <a:ext cx="1584108" cy="31670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dist"/>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取組方針と対策</a:t>
            </a:r>
          </a:p>
        </p:txBody>
      </p:sp>
      <p:sp>
        <p:nvSpPr>
          <p:cNvPr id="77" name="テキスト ボックス 76">
            <a:extLst>
              <a:ext uri="{FF2B5EF4-FFF2-40B4-BE49-F238E27FC236}">
                <a16:creationId xmlns:a16="http://schemas.microsoft.com/office/drawing/2014/main" id="{4EB82A95-81CD-4F26-ABF4-6F9D8B501C0A}"/>
              </a:ext>
            </a:extLst>
          </p:cNvPr>
          <p:cNvSpPr txBox="1"/>
          <p:nvPr/>
        </p:nvSpPr>
        <p:spPr>
          <a:xfrm>
            <a:off x="6491574" y="6401920"/>
            <a:ext cx="1297136" cy="316706"/>
          </a:xfrm>
          <a:prstGeom prst="roundRect">
            <a:avLst>
              <a:gd name="adj" fmla="val 6211"/>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5400000" scaled="1"/>
            <a:tileRect/>
          </a:gradFill>
          <a:ln w="190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algn="dist"/>
            <a:r>
              <a:rPr lang="ja-JP" altLang="en-US" sz="1400" b="1" dirty="0">
                <a:ln/>
                <a:latin typeface="Meiryo UI" panose="020B0604030504040204" pitchFamily="50" charset="-128"/>
                <a:ea typeface="Meiryo UI" panose="020B0604030504040204" pitchFamily="50" charset="-128"/>
                <a:cs typeface="Meiryo UI" panose="020B0604030504040204" pitchFamily="50" charset="-128"/>
              </a:rPr>
              <a:t>進捗管理</a:t>
            </a:r>
          </a:p>
        </p:txBody>
      </p:sp>
      <p:sp>
        <p:nvSpPr>
          <p:cNvPr id="44" name="角丸四角形 43"/>
          <p:cNvSpPr/>
          <p:nvPr/>
        </p:nvSpPr>
        <p:spPr>
          <a:xfrm>
            <a:off x="8201001" y="1733488"/>
            <a:ext cx="4599992" cy="317596"/>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600"/>
              </a:lnSpc>
            </a:pPr>
            <a:r>
              <a:rPr lang="en-US" altLang="ja-JP" sz="1200" dirty="0">
                <a:solidFill>
                  <a:schemeClr val="tx1"/>
                </a:solidFill>
                <a:latin typeface="Meiryo UI" panose="020B0604030504040204" pitchFamily="50" charset="-128"/>
                <a:ea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rPr>
              <a:t> 日平均値が</a:t>
            </a:r>
            <a:r>
              <a:rPr lang="en-US" altLang="ja-JP" sz="1200" dirty="0">
                <a:solidFill>
                  <a:schemeClr val="tx1"/>
                </a:solidFill>
                <a:latin typeface="Meiryo UI" panose="020B0604030504040204" pitchFamily="50" charset="-128"/>
                <a:ea typeface="Meiryo UI" panose="020B0604030504040204" pitchFamily="50" charset="-128"/>
              </a:rPr>
              <a:t>0.04ppm</a:t>
            </a:r>
            <a:r>
              <a:rPr lang="ja-JP" altLang="en-US" sz="1200" dirty="0">
                <a:solidFill>
                  <a:schemeClr val="tx1"/>
                </a:solidFill>
                <a:latin typeface="Meiryo UI" panose="020B0604030504040204" pitchFamily="50" charset="-128"/>
                <a:ea typeface="Meiryo UI" panose="020B0604030504040204" pitchFamily="50" charset="-128"/>
              </a:rPr>
              <a:t>から</a:t>
            </a:r>
            <a:r>
              <a:rPr lang="en-US" altLang="ja-JP" sz="1200" dirty="0">
                <a:solidFill>
                  <a:schemeClr val="tx1"/>
                </a:solidFill>
                <a:latin typeface="Meiryo UI" panose="020B0604030504040204" pitchFamily="50" charset="-128"/>
                <a:ea typeface="Meiryo UI" panose="020B0604030504040204" pitchFamily="50" charset="-128"/>
              </a:rPr>
              <a:t>0.06ppm</a:t>
            </a:r>
            <a:r>
              <a:rPr lang="ja-JP" altLang="en-US" sz="1200" dirty="0" err="1">
                <a:solidFill>
                  <a:schemeClr val="tx1"/>
                </a:solidFill>
                <a:latin typeface="Meiryo UI" panose="020B0604030504040204" pitchFamily="50" charset="-128"/>
                <a:ea typeface="Meiryo UI" panose="020B0604030504040204" pitchFamily="50" charset="-128"/>
              </a:rPr>
              <a:t>までの</a:t>
            </a:r>
            <a:r>
              <a:rPr lang="ja-JP" altLang="en-US" sz="1200" dirty="0">
                <a:solidFill>
                  <a:schemeClr val="tx1"/>
                </a:solidFill>
                <a:latin typeface="Meiryo UI" panose="020B0604030504040204" pitchFamily="50" charset="-128"/>
                <a:ea typeface="Meiryo UI" panose="020B0604030504040204" pitchFamily="50" charset="-128"/>
              </a:rPr>
              <a:t>ゾーン内又はそれ以下　</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823575054"/>
              </p:ext>
            </p:extLst>
          </p:nvPr>
        </p:nvGraphicFramePr>
        <p:xfrm>
          <a:off x="202468" y="4445782"/>
          <a:ext cx="6207657" cy="1745719"/>
        </p:xfrm>
        <a:graphic>
          <a:graphicData uri="http://schemas.openxmlformats.org/drawingml/2006/table">
            <a:tbl>
              <a:tblPr/>
              <a:tblGrid>
                <a:gridCol w="1197009">
                  <a:extLst>
                    <a:ext uri="{9D8B030D-6E8A-4147-A177-3AD203B41FA5}">
                      <a16:colId xmlns:a16="http://schemas.microsoft.com/office/drawing/2014/main" val="1945943673"/>
                    </a:ext>
                  </a:extLst>
                </a:gridCol>
                <a:gridCol w="1094825">
                  <a:extLst>
                    <a:ext uri="{9D8B030D-6E8A-4147-A177-3AD203B41FA5}">
                      <a16:colId xmlns:a16="http://schemas.microsoft.com/office/drawing/2014/main" val="2817608519"/>
                    </a:ext>
                  </a:extLst>
                </a:gridCol>
                <a:gridCol w="1051031">
                  <a:extLst>
                    <a:ext uri="{9D8B030D-6E8A-4147-A177-3AD203B41FA5}">
                      <a16:colId xmlns:a16="http://schemas.microsoft.com/office/drawing/2014/main" val="510896074"/>
                    </a:ext>
                  </a:extLst>
                </a:gridCol>
                <a:gridCol w="1642452">
                  <a:extLst>
                    <a:ext uri="{9D8B030D-6E8A-4147-A177-3AD203B41FA5}">
                      <a16:colId xmlns:a16="http://schemas.microsoft.com/office/drawing/2014/main" val="1280180404"/>
                    </a:ext>
                  </a:extLst>
                </a:gridCol>
                <a:gridCol w="1222340">
                  <a:extLst>
                    <a:ext uri="{9D8B030D-6E8A-4147-A177-3AD203B41FA5}">
                      <a16:colId xmlns:a16="http://schemas.microsoft.com/office/drawing/2014/main" val="2561026689"/>
                    </a:ext>
                  </a:extLst>
                </a:gridCol>
              </a:tblGrid>
              <a:tr h="714055">
                <a:tc>
                  <a:txBody>
                    <a:bodyPr/>
                    <a:lstStyle/>
                    <a:p>
                      <a:pPr algn="ctr" rtl="0" fontAlgn="ctr">
                        <a:lnSpc>
                          <a:spcPts val="1400"/>
                        </a:lnSpc>
                      </a:pPr>
                      <a:r>
                        <a:rPr lang="ja-JP" altLang="en-US" sz="1300" b="1" i="0" u="none" strike="noStrike">
                          <a:solidFill>
                            <a:srgbClr val="000000"/>
                          </a:solidFill>
                          <a:effectLst/>
                          <a:latin typeface="Meiryo UI" panose="020B0604030504040204" pitchFamily="50" charset="-128"/>
                          <a:ea typeface="Meiryo UI" panose="020B0604030504040204" pitchFamily="50" charset="-128"/>
                        </a:rPr>
                        <a:t>区分</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rtl="0" fontAlgn="ctr">
                        <a:lnSpc>
                          <a:spcPts val="1400"/>
                        </a:lnSpc>
                      </a:pPr>
                      <a:r>
                        <a:rPr lang="en-US" altLang="zh-TW" sz="1300" b="1" i="0" u="none" strike="noStrike">
                          <a:solidFill>
                            <a:srgbClr val="000000"/>
                          </a:solidFill>
                          <a:effectLst/>
                          <a:latin typeface="Meiryo UI" panose="020B0604030504040204" pitchFamily="50" charset="-128"/>
                          <a:ea typeface="Meiryo UI" panose="020B0604030504040204" pitchFamily="50" charset="-128"/>
                        </a:rPr>
                        <a:t>【</a:t>
                      </a:r>
                      <a:r>
                        <a:rPr lang="zh-TW" altLang="en-US" sz="1300" b="1" i="0" u="none" strike="noStrike">
                          <a:solidFill>
                            <a:srgbClr val="000000"/>
                          </a:solidFill>
                          <a:effectLst/>
                          <a:latin typeface="Meiryo UI" panose="020B0604030504040204" pitchFamily="50" charset="-128"/>
                          <a:ea typeface="Meiryo UI" panose="020B0604030504040204" pitchFamily="50" charset="-128"/>
                        </a:rPr>
                        <a:t>基準</a:t>
                      </a:r>
                      <a:r>
                        <a:rPr lang="en-US" altLang="zh-TW" sz="1300" b="1" i="0" u="none" strike="noStrike">
                          <a:solidFill>
                            <a:srgbClr val="000000"/>
                          </a:solidFill>
                          <a:effectLst/>
                          <a:latin typeface="Meiryo UI" panose="020B0604030504040204" pitchFamily="50" charset="-128"/>
                          <a:ea typeface="Meiryo UI" panose="020B0604030504040204" pitchFamily="50" charset="-128"/>
                        </a:rPr>
                        <a:t>】</a:t>
                      </a:r>
                      <a:br>
                        <a:rPr lang="en-US" altLang="zh-TW" sz="1300" b="1" i="0" u="none" strike="noStrike">
                          <a:solidFill>
                            <a:srgbClr val="000000"/>
                          </a:solidFill>
                          <a:effectLst/>
                          <a:latin typeface="Meiryo UI" panose="020B0604030504040204" pitchFamily="50" charset="-128"/>
                          <a:ea typeface="Meiryo UI" panose="020B0604030504040204" pitchFamily="50" charset="-128"/>
                        </a:rPr>
                      </a:br>
                      <a:r>
                        <a:rPr lang="zh-TW" altLang="en-US" sz="1300" b="1" i="0" u="none" strike="noStrike">
                          <a:solidFill>
                            <a:srgbClr val="000000"/>
                          </a:solidFill>
                          <a:effectLst/>
                          <a:latin typeface="Meiryo UI" panose="020B0604030504040204" pitchFamily="50" charset="-128"/>
                          <a:ea typeface="Meiryo UI" panose="020B0604030504040204" pitchFamily="50" charset="-128"/>
                        </a:rPr>
                        <a:t>平成</a:t>
                      </a:r>
                      <a:r>
                        <a:rPr lang="en-US" altLang="zh-TW" sz="1300" b="1" i="0" u="none" strike="noStrike">
                          <a:solidFill>
                            <a:srgbClr val="000000"/>
                          </a:solidFill>
                          <a:effectLst/>
                          <a:latin typeface="Meiryo UI" panose="020B0604030504040204" pitchFamily="50" charset="-128"/>
                          <a:ea typeface="Meiryo UI" panose="020B0604030504040204" pitchFamily="50" charset="-128"/>
                        </a:rPr>
                        <a:t>21</a:t>
                      </a:r>
                      <a:r>
                        <a:rPr lang="zh-TW" altLang="en-US" sz="1300" b="1" i="0" u="none" strike="noStrike">
                          <a:solidFill>
                            <a:srgbClr val="000000"/>
                          </a:solidFill>
                          <a:effectLst/>
                          <a:latin typeface="Meiryo UI" panose="020B0604030504040204" pitchFamily="50" charset="-128"/>
                          <a:ea typeface="Meiryo UI" panose="020B0604030504040204"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rtl="0" fontAlgn="ctr">
                        <a:lnSpc>
                          <a:spcPts val="1400"/>
                        </a:lnSpc>
                      </a:pPr>
                      <a:r>
                        <a:rPr lang="en-US" altLang="zh-TW" sz="1300" b="1" i="0" u="none" strike="noStrike" dirty="0">
                          <a:solidFill>
                            <a:srgbClr val="000000"/>
                          </a:solidFill>
                          <a:effectLst/>
                          <a:latin typeface="Meiryo UI" panose="020B0604030504040204" pitchFamily="50" charset="-128"/>
                          <a:ea typeface="Meiryo UI" panose="020B0604030504040204" pitchFamily="50" charset="-128"/>
                        </a:rPr>
                        <a:t>【</a:t>
                      </a:r>
                      <a:r>
                        <a:rPr lang="zh-TW" altLang="en-US" sz="1300" b="1" i="0" u="none" strike="noStrike" dirty="0">
                          <a:solidFill>
                            <a:srgbClr val="000000"/>
                          </a:solidFill>
                          <a:effectLst/>
                          <a:latin typeface="Meiryo UI" panose="020B0604030504040204" pitchFamily="50" charset="-128"/>
                          <a:ea typeface="Meiryo UI" panose="020B0604030504040204" pitchFamily="50" charset="-128"/>
                        </a:rPr>
                        <a:t>実績</a:t>
                      </a:r>
                      <a:r>
                        <a:rPr lang="en-US" altLang="zh-TW" sz="1300" b="1" i="0" u="none" strike="noStrike" dirty="0">
                          <a:solidFill>
                            <a:srgbClr val="000000"/>
                          </a:solidFill>
                          <a:effectLst/>
                          <a:latin typeface="Meiryo UI" panose="020B0604030504040204" pitchFamily="50" charset="-128"/>
                          <a:ea typeface="Meiryo UI" panose="020B0604030504040204" pitchFamily="50" charset="-128"/>
                        </a:rPr>
                        <a:t>】</a:t>
                      </a:r>
                      <a:br>
                        <a:rPr lang="en-US" altLang="zh-TW" sz="1300" b="1" i="0" u="none" strike="noStrike" dirty="0">
                          <a:solidFill>
                            <a:srgbClr val="000000"/>
                          </a:solidFill>
                          <a:effectLst/>
                          <a:latin typeface="Meiryo UI" panose="020B0604030504040204" pitchFamily="50" charset="-128"/>
                          <a:ea typeface="Meiryo UI" panose="020B0604030504040204" pitchFamily="50" charset="-128"/>
                        </a:rPr>
                      </a:br>
                      <a:r>
                        <a:rPr lang="zh-TW" altLang="en-US" sz="1300" b="1" i="0" u="none" strike="noStrike" dirty="0">
                          <a:solidFill>
                            <a:srgbClr val="000000"/>
                          </a:solidFill>
                          <a:effectLst/>
                          <a:latin typeface="Meiryo UI" panose="020B0604030504040204" pitchFamily="50" charset="-128"/>
                          <a:ea typeface="Meiryo UI" panose="020B0604030504040204" pitchFamily="50" charset="-128"/>
                        </a:rPr>
                        <a:t>令和３年度</a:t>
                      </a:r>
                    </a:p>
                  </a:txBody>
                  <a:tcPr marL="9525" marR="9525" marT="9525" marB="0" anchor="ctr">
                    <a:lnL w="63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rtl="0" fontAlgn="ctr">
                        <a:lnSpc>
                          <a:spcPts val="1400"/>
                        </a:lnSpc>
                      </a:pP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府独自指標値</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br>
                        <a:rPr lang="en-US" altLang="ja-JP" sz="13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令和８年度</a:t>
                      </a:r>
                      <a:br>
                        <a:rPr lang="ja-JP" altLang="en-US" sz="1300" b="1" i="0" u="none" strike="noStrike" dirty="0">
                          <a:solidFill>
                            <a:srgbClr val="000000"/>
                          </a:solidFill>
                          <a:effectLst/>
                          <a:latin typeface="Meiryo UI" panose="020B0604030504040204" pitchFamily="50" charset="-128"/>
                          <a:ea typeface="Meiryo UI" panose="020B0604030504040204" pitchFamily="50" charset="-128"/>
                        </a:rPr>
                      </a:b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r>
                        <a:rPr lang="en-US" sz="1300" b="1" i="0" u="none" strike="noStrike" dirty="0">
                          <a:solidFill>
                            <a:srgbClr val="000000"/>
                          </a:solidFill>
                          <a:effectLst/>
                          <a:latin typeface="Meiryo UI" panose="020B0604030504040204" pitchFamily="50" charset="-128"/>
                          <a:ea typeface="Meiryo UI" panose="020B0604030504040204" pitchFamily="50" charset="-128"/>
                        </a:rPr>
                        <a:t>H21</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比削減量</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tc>
                  <a:txBody>
                    <a:bodyPr/>
                    <a:lstStyle/>
                    <a:p>
                      <a:pPr algn="ctr" rtl="0" fontAlgn="ctr">
                        <a:lnSpc>
                          <a:spcPts val="1400"/>
                        </a:lnSpc>
                      </a:pPr>
                      <a:r>
                        <a:rPr lang="en-US" altLang="zh-TW" sz="1300" b="0" i="0" u="none" strike="noStrike" dirty="0">
                          <a:solidFill>
                            <a:srgbClr val="000000"/>
                          </a:solidFill>
                          <a:effectLst/>
                          <a:latin typeface="Meiryo UI" panose="020B0604030504040204" pitchFamily="50" charset="-128"/>
                          <a:ea typeface="Meiryo UI" panose="020B0604030504040204" pitchFamily="50" charset="-128"/>
                        </a:rPr>
                        <a:t>【</a:t>
                      </a:r>
                      <a:r>
                        <a:rPr lang="zh-TW" altLang="en-US" sz="1300" b="0" i="0" u="none" strike="noStrike" dirty="0">
                          <a:solidFill>
                            <a:srgbClr val="000000"/>
                          </a:solidFill>
                          <a:effectLst/>
                          <a:latin typeface="Meiryo UI" panose="020B0604030504040204" pitchFamily="50" charset="-128"/>
                          <a:ea typeface="Meiryo UI" panose="020B0604030504040204" pitchFamily="50" charset="-128"/>
                        </a:rPr>
                        <a:t>法定目標</a:t>
                      </a:r>
                      <a:r>
                        <a:rPr lang="ja-JP" altLang="en-US" sz="1300" b="0" i="0" u="none" strike="noStrike" dirty="0">
                          <a:solidFill>
                            <a:srgbClr val="000000"/>
                          </a:solidFill>
                          <a:effectLst/>
                          <a:latin typeface="Meiryo UI" panose="020B0604030504040204" pitchFamily="50" charset="-128"/>
                          <a:ea typeface="Meiryo UI" panose="020B0604030504040204" pitchFamily="50" charset="-128"/>
                        </a:rPr>
                        <a:t>＊</a:t>
                      </a:r>
                      <a:r>
                        <a:rPr lang="en-US" altLang="zh-TW" sz="1300" b="0" i="0" u="none" strike="noStrike" dirty="0">
                          <a:solidFill>
                            <a:srgbClr val="000000"/>
                          </a:solidFill>
                          <a:effectLst/>
                          <a:latin typeface="Meiryo UI" panose="020B0604030504040204" pitchFamily="50" charset="-128"/>
                          <a:ea typeface="Meiryo UI" panose="020B0604030504040204" pitchFamily="50" charset="-128"/>
                        </a:rPr>
                        <a:t>】</a:t>
                      </a:r>
                      <a:br>
                        <a:rPr lang="en-US" altLang="zh-TW" sz="1300" b="0" i="0" u="none" strike="noStrike" dirty="0">
                          <a:solidFill>
                            <a:srgbClr val="000000"/>
                          </a:solidFill>
                          <a:effectLst/>
                          <a:latin typeface="Meiryo UI" panose="020B0604030504040204" pitchFamily="50" charset="-128"/>
                          <a:ea typeface="Meiryo UI" panose="020B0604030504040204" pitchFamily="50" charset="-128"/>
                        </a:rPr>
                      </a:br>
                      <a:r>
                        <a:rPr lang="zh-TW" altLang="en-US" sz="1300" b="0" i="0" u="none" strike="noStrike" dirty="0">
                          <a:solidFill>
                            <a:srgbClr val="000000"/>
                          </a:solidFill>
                          <a:effectLst/>
                          <a:latin typeface="Meiryo UI" panose="020B0604030504040204" pitchFamily="50" charset="-128"/>
                          <a:ea typeface="Meiryo UI" panose="020B0604030504040204" pitchFamily="50" charset="-128"/>
                        </a:rPr>
                        <a:t>令和８年度</a:t>
                      </a:r>
                    </a:p>
                  </a:txBody>
                  <a:tcPr marL="9525" marR="9525" marT="9525" marB="0" anchor="ctr">
                    <a:lnL w="381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8CBAD"/>
                    </a:solidFill>
                  </a:tcPr>
                </a:tc>
                <a:extLst>
                  <a:ext uri="{0D108BD9-81ED-4DB2-BD59-A6C34878D82A}">
                    <a16:rowId xmlns:a16="http://schemas.microsoft.com/office/drawing/2014/main" val="1679601221"/>
                  </a:ext>
                </a:extLst>
              </a:tr>
              <a:tr h="515832">
                <a:tc>
                  <a:txBody>
                    <a:bodyPr/>
                    <a:lstStyle/>
                    <a:p>
                      <a:pPr algn="ctr" rtl="0" fontAlgn="ctr">
                        <a:lnSpc>
                          <a:spcPts val="1400"/>
                        </a:lnSpc>
                      </a:pP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窒素酸化物</a:t>
                      </a:r>
                      <a:r>
                        <a:rPr lang="en-US" altLang="ja-JP" sz="1300" b="1" i="0" u="none" strike="noStrike" dirty="0">
                          <a:solidFill>
                            <a:srgbClr val="000000"/>
                          </a:solidFill>
                          <a:effectLst/>
                          <a:latin typeface="Meiryo UI" panose="020B0604030504040204" pitchFamily="50" charset="-128"/>
                          <a:ea typeface="Meiryo UI" panose="020B0604030504040204" pitchFamily="50" charset="-128"/>
                        </a:rPr>
                        <a:t>(NOx)</a:t>
                      </a: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排出量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lnSpc>
                          <a:spcPts val="1400"/>
                        </a:lnSpc>
                      </a:pP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18,130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lnSpc>
                          <a:spcPts val="1400"/>
                        </a:lnSpc>
                      </a:pPr>
                      <a:r>
                        <a:rPr lang="en-US" altLang="ja-JP" sz="1400" b="1" i="0" u="none" strike="noStrike">
                          <a:solidFill>
                            <a:srgbClr val="000000"/>
                          </a:solidFill>
                          <a:effectLst/>
                          <a:latin typeface="Meiryo UI" panose="020B0604030504040204" pitchFamily="50" charset="-128"/>
                          <a:ea typeface="Meiryo UI" panose="020B0604030504040204" pitchFamily="50" charset="-128"/>
                        </a:rPr>
                        <a:t>8,340</a:t>
                      </a:r>
                    </a:p>
                  </a:txBody>
                  <a:tcPr marL="9525" marR="9525" marT="9525" marB="0" anchor="ctr">
                    <a:lnL w="63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lnSpc>
                          <a:spcPts val="1400"/>
                        </a:lnSpc>
                      </a:pP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6,650</a:t>
                      </a:r>
                      <a:br>
                        <a:rPr lang="en-US" altLang="ja-JP" sz="14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11,480</a:t>
                      </a: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lnSpc>
                          <a:spcPts val="1400"/>
                        </a:lnSpc>
                      </a:pP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11,220</a:t>
                      </a:r>
                    </a:p>
                  </a:txBody>
                  <a:tcPr marL="9525" marR="9525" marT="9525" marB="0" anchor="ctr">
                    <a:lnL w="381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1346741"/>
                  </a:ext>
                </a:extLst>
              </a:tr>
              <a:tr h="515832">
                <a:tc>
                  <a:txBody>
                    <a:bodyPr/>
                    <a:lstStyle/>
                    <a:p>
                      <a:pPr algn="ctr" rtl="0" fontAlgn="ctr">
                        <a:lnSpc>
                          <a:spcPts val="1400"/>
                        </a:lnSpc>
                      </a:pPr>
                      <a:r>
                        <a:rPr lang="ja-JP" altLang="en-US" sz="1300" b="1" i="0" u="none" strike="noStrike" dirty="0">
                          <a:solidFill>
                            <a:srgbClr val="000000"/>
                          </a:solidFill>
                          <a:effectLst/>
                          <a:latin typeface="Meiryo UI" panose="020B0604030504040204" pitchFamily="50" charset="-128"/>
                          <a:ea typeface="Meiryo UI" panose="020B0604030504040204" pitchFamily="50" charset="-128"/>
                        </a:rPr>
                        <a:t>粒子状物質</a:t>
                      </a:r>
                      <a:r>
                        <a:rPr lang="en-US" altLang="ja-JP" sz="1300" b="1" i="0" u="none" strike="noStrike">
                          <a:solidFill>
                            <a:srgbClr val="000000"/>
                          </a:solidFill>
                          <a:effectLst/>
                          <a:latin typeface="Meiryo UI" panose="020B0604030504040204" pitchFamily="50" charset="-128"/>
                          <a:ea typeface="Meiryo UI" panose="020B0604030504040204" pitchFamily="50" charset="-128"/>
                        </a:rPr>
                        <a:t>(PM)</a:t>
                      </a:r>
                      <a:r>
                        <a:rPr lang="ja-JP" altLang="en-US" sz="1300" b="1" i="0" u="none" strike="noStrike">
                          <a:solidFill>
                            <a:srgbClr val="000000"/>
                          </a:solidFill>
                          <a:effectLst/>
                          <a:latin typeface="Meiryo UI" panose="020B0604030504040204" pitchFamily="50" charset="-128"/>
                          <a:ea typeface="Meiryo UI" panose="020B0604030504040204" pitchFamily="50" charset="-128"/>
                        </a:rPr>
                        <a:t>排出量</a:t>
                      </a:r>
                      <a:endParaRPr lang="ja-JP" altLang="en-US" sz="1300" b="1"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lnSpc>
                          <a:spcPts val="1400"/>
                        </a:lnSpc>
                      </a:pP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910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lnSpc>
                          <a:spcPts val="1400"/>
                        </a:lnSpc>
                      </a:pP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440</a:t>
                      </a:r>
                    </a:p>
                  </a:txBody>
                  <a:tcPr marL="9525" marR="9525" marT="9525" marB="0" anchor="ctr">
                    <a:lnL w="6350" cap="flat" cmpd="sng" algn="ctr">
                      <a:solidFill>
                        <a:srgbClr val="000000"/>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lnSpc>
                          <a:spcPts val="1400"/>
                        </a:lnSpc>
                      </a:pP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370</a:t>
                      </a:r>
                      <a:br>
                        <a:rPr lang="en-US" altLang="ja-JP" sz="1400" b="1" i="0" u="none" strike="noStrike" dirty="0">
                          <a:solidFill>
                            <a:srgbClr val="000000"/>
                          </a:solidFill>
                          <a:effectLst/>
                          <a:latin typeface="Meiryo UI" panose="020B0604030504040204" pitchFamily="50" charset="-128"/>
                          <a:ea typeface="Meiryo UI" panose="020B0604030504040204" pitchFamily="50" charset="-128"/>
                        </a:rPr>
                      </a:b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400" b="1" i="0" u="none" strike="noStrike" dirty="0">
                          <a:solidFill>
                            <a:srgbClr val="000000"/>
                          </a:solidFill>
                          <a:effectLst/>
                          <a:latin typeface="Meiryo UI" panose="020B0604030504040204" pitchFamily="50" charset="-128"/>
                          <a:ea typeface="Meiryo UI" panose="020B0604030504040204" pitchFamily="50" charset="-128"/>
                        </a:rPr>
                        <a:t>540</a:t>
                      </a:r>
                      <a:r>
                        <a:rPr lang="ja-JP" altLang="en-US" sz="1400" b="1" i="0" u="none" strike="noStrike" dirty="0">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rtl="0" fontAlgn="ctr">
                        <a:lnSpc>
                          <a:spcPts val="1400"/>
                        </a:lnSpc>
                      </a:pPr>
                      <a:r>
                        <a:rPr lang="en-US" altLang="ja-JP" sz="1400" b="0" i="0" u="none" strike="noStrike" dirty="0">
                          <a:solidFill>
                            <a:srgbClr val="000000"/>
                          </a:solidFill>
                          <a:effectLst/>
                          <a:latin typeface="Meiryo UI" panose="020B0604030504040204" pitchFamily="50" charset="-128"/>
                          <a:ea typeface="Meiryo UI" panose="020B0604030504040204" pitchFamily="50" charset="-128"/>
                        </a:rPr>
                        <a:t>670</a:t>
                      </a:r>
                    </a:p>
                  </a:txBody>
                  <a:tcPr marL="9525" marR="9525" marT="9525" marB="0" anchor="ctr">
                    <a:lnL w="381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4472883"/>
                  </a:ext>
                </a:extLst>
              </a:tr>
            </a:tbl>
          </a:graphicData>
        </a:graphic>
      </p:graphicFrame>
      <p:sp>
        <p:nvSpPr>
          <p:cNvPr id="45" name="正方形/長方形 44"/>
          <p:cNvSpPr/>
          <p:nvPr/>
        </p:nvSpPr>
        <p:spPr>
          <a:xfrm>
            <a:off x="205994" y="8255055"/>
            <a:ext cx="2935260" cy="2788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latin typeface="BIZ UDゴシック" panose="020B0400000000000000" pitchFamily="49" charset="-128"/>
                <a:ea typeface="BIZ UDゴシック" panose="020B0400000000000000" pitchFamily="49" charset="-128"/>
              </a:rPr>
              <a:t>今後の自動車環境対策の留意事項</a:t>
            </a:r>
          </a:p>
        </p:txBody>
      </p:sp>
      <p:sp>
        <p:nvSpPr>
          <p:cNvPr id="63" name="角丸四角形 62"/>
          <p:cNvSpPr/>
          <p:nvPr/>
        </p:nvSpPr>
        <p:spPr>
          <a:xfrm>
            <a:off x="5341067" y="4169861"/>
            <a:ext cx="1297136" cy="334276"/>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rPr>
              <a:t>（単位：トン）</a:t>
            </a:r>
            <a:endParaRPr lang="en-US" altLang="ja-JP" sz="1200" b="1" dirty="0">
              <a:solidFill>
                <a:schemeClr val="tx1"/>
              </a:solidFill>
              <a:latin typeface="Meiryo UI" panose="020B0604030504040204" pitchFamily="50" charset="-128"/>
              <a:ea typeface="Meiryo UI" panose="020B0604030504040204" pitchFamily="50" charset="-128"/>
            </a:endParaRPr>
          </a:p>
        </p:txBody>
      </p:sp>
      <p:sp>
        <p:nvSpPr>
          <p:cNvPr id="78" name="テキスト ボックス 77"/>
          <p:cNvSpPr txBox="1"/>
          <p:nvPr/>
        </p:nvSpPr>
        <p:spPr>
          <a:xfrm>
            <a:off x="6575794" y="6767606"/>
            <a:ext cx="6270938" cy="826603"/>
          </a:xfrm>
          <a:prstGeom prst="roundRect">
            <a:avLst>
              <a:gd name="adj" fmla="val 6211"/>
            </a:avLst>
          </a:prstGeom>
          <a:noFill/>
          <a:ln w="6350">
            <a:noFill/>
          </a:ln>
        </p:spPr>
        <p:txBody>
          <a:bodyPr wrap="square" rtlCol="0">
            <a:spAutoFit/>
            <a:scene3d>
              <a:camera prst="orthographicFront"/>
              <a:lightRig rig="harsh" dir="t"/>
            </a:scene3d>
            <a:sp3d extrusionH="57150" prstMaterial="matte">
              <a:bevelT w="63500" h="12700" prst="angle"/>
              <a:contourClr>
                <a:schemeClr val="bg1">
                  <a:lumMod val="65000"/>
                </a:schemeClr>
              </a:contourClr>
            </a:sp3d>
          </a:bodyPr>
          <a:lstStyle/>
          <a:p>
            <a:pPr marL="285750" indent="-285750">
              <a:lnSpc>
                <a:spcPct val="110000"/>
              </a:lnSpc>
              <a:buFont typeface="Wingdings" panose="05000000000000000000" pitchFamily="2" charset="2"/>
              <a:buChar char="l"/>
            </a:pPr>
            <a:r>
              <a:rPr lang="ja-JP" altLang="en-US" sz="1400" b="1" dirty="0">
                <a:ln/>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「総量削減計画策定協議会」が施策の進捗を適切に点検・評価。</a:t>
            </a:r>
          </a:p>
          <a:p>
            <a:pPr marL="285750" indent="-285750">
              <a:lnSpc>
                <a:spcPct val="110000"/>
              </a:lnSpc>
              <a:buFont typeface="Wingdings" panose="05000000000000000000" pitchFamily="2" charset="2"/>
              <a:buChar char="l"/>
            </a:pPr>
            <a:r>
              <a:rPr lang="ja-JP" altLang="en-US" sz="1400" dirty="0">
                <a:latin typeface="Meiryo UI" panose="020B0604030504040204" pitchFamily="50" charset="-128"/>
                <a:ea typeface="Meiryo UI" panose="020B0604030504040204" pitchFamily="50" charset="-128"/>
              </a:rPr>
              <a:t>令和８年度の排出量推計値である</a:t>
            </a:r>
            <a:r>
              <a:rPr lang="ja-JP" altLang="en-US" sz="1400" b="1" dirty="0">
                <a:latin typeface="Meiryo UI" panose="020B0604030504040204" pitchFamily="50" charset="-128"/>
                <a:ea typeface="Meiryo UI" panose="020B0604030504040204" pitchFamily="50" charset="-128"/>
              </a:rPr>
              <a:t>「指標値」をもとに進捗管理を行うとともに、電動車の導入状況等により対策の進捗状況を把握</a:t>
            </a:r>
            <a:r>
              <a:rPr lang="ja-JP" altLang="en-US" sz="1400" dirty="0">
                <a:latin typeface="Meiryo UI" panose="020B0604030504040204" pitchFamily="50" charset="-128"/>
                <a:ea typeface="Meiryo UI" panose="020B0604030504040204" pitchFamily="50" charset="-128"/>
              </a:rPr>
              <a:t>。</a:t>
            </a:r>
          </a:p>
        </p:txBody>
      </p:sp>
      <p:graphicFrame>
        <p:nvGraphicFramePr>
          <p:cNvPr id="6" name="表 5">
            <a:extLst>
              <a:ext uri="{FF2B5EF4-FFF2-40B4-BE49-F238E27FC236}">
                <a16:creationId xmlns:a16="http://schemas.microsoft.com/office/drawing/2014/main" id="{B15ACB56-1DE4-47FC-82F9-9D723A8BB52B}"/>
              </a:ext>
            </a:extLst>
          </p:cNvPr>
          <p:cNvGraphicFramePr>
            <a:graphicFrameLocks noGrp="1"/>
          </p:cNvGraphicFramePr>
          <p:nvPr>
            <p:extLst>
              <p:ext uri="{D42A27DB-BD31-4B8C-83A1-F6EECF244321}">
                <p14:modId xmlns:p14="http://schemas.microsoft.com/office/powerpoint/2010/main" val="108898670"/>
              </p:ext>
            </p:extLst>
          </p:nvPr>
        </p:nvGraphicFramePr>
        <p:xfrm>
          <a:off x="6623356" y="8255054"/>
          <a:ext cx="5610092" cy="1082049"/>
        </p:xfrm>
        <a:graphic>
          <a:graphicData uri="http://schemas.openxmlformats.org/drawingml/2006/table">
            <a:tbl>
              <a:tblPr/>
              <a:tblGrid>
                <a:gridCol w="1697412">
                  <a:extLst>
                    <a:ext uri="{9D8B030D-6E8A-4147-A177-3AD203B41FA5}">
                      <a16:colId xmlns:a16="http://schemas.microsoft.com/office/drawing/2014/main" val="3793056720"/>
                    </a:ext>
                  </a:extLst>
                </a:gridCol>
                <a:gridCol w="3912680">
                  <a:extLst>
                    <a:ext uri="{9D8B030D-6E8A-4147-A177-3AD203B41FA5}">
                      <a16:colId xmlns:a16="http://schemas.microsoft.com/office/drawing/2014/main" val="3285583585"/>
                    </a:ext>
                  </a:extLst>
                </a:gridCol>
              </a:tblGrid>
              <a:tr h="360683">
                <a:tc>
                  <a:txBody>
                    <a:bodyPr/>
                    <a:lstStyle/>
                    <a:p>
                      <a:pPr algn="l" fontAlgn="ctr"/>
                      <a:r>
                        <a:rPr lang="ja-JP" altLang="en-US" sz="1200" b="0" i="0" u="none" strike="noStrike" dirty="0">
                          <a:solidFill>
                            <a:srgbClr val="000000"/>
                          </a:solidFill>
                          <a:effectLst/>
                          <a:latin typeface="BIZ UDゴシック" panose="020B0400000000000000" pitchFamily="49" charset="-128"/>
                          <a:ea typeface="BIZ UDゴシック" panose="020B0400000000000000" pitchFamily="49" charset="-128"/>
                        </a:rPr>
                        <a:t>令和５年</a:t>
                      </a:r>
                      <a:r>
                        <a:rPr lang="en-US" altLang="ja-JP" sz="1200" b="0" i="0" u="none" strike="noStrike" dirty="0">
                          <a:solidFill>
                            <a:srgbClr val="000000"/>
                          </a:solidFill>
                          <a:effectLst/>
                          <a:latin typeface="BIZ UDゴシック" panose="020B0400000000000000" pitchFamily="49" charset="-128"/>
                          <a:ea typeface="BIZ UDゴシック" panose="020B0400000000000000" pitchFamily="49" charset="-128"/>
                        </a:rPr>
                        <a:t>11</a:t>
                      </a:r>
                      <a:r>
                        <a:rPr lang="ja-JP" altLang="en-US" sz="1200" b="0" i="0" u="none" strike="noStrike" dirty="0">
                          <a:solidFill>
                            <a:srgbClr val="000000"/>
                          </a:solidFill>
                          <a:effectLst/>
                          <a:latin typeface="BIZ UDゴシック" panose="020B0400000000000000" pitchFamily="49" charset="-128"/>
                          <a:ea typeface="BIZ UDゴシック" panose="020B0400000000000000" pitchFamily="49" charset="-128"/>
                        </a:rPr>
                        <a:t>月</a:t>
                      </a:r>
                    </a:p>
                  </a:txBody>
                  <a:tcPr marL="6350" marR="6350" marT="6350" marB="0" anchor="ctr">
                    <a:lnL>
                      <a:noFill/>
                    </a:lnL>
                    <a:lnR>
                      <a:noFill/>
                    </a:lnR>
                    <a:lnT>
                      <a:noFill/>
                    </a:lnT>
                    <a:lnB>
                      <a:noFill/>
                    </a:lnB>
                    <a:solidFill>
                      <a:srgbClr val="DDEBF7"/>
                    </a:solidFill>
                  </a:tcPr>
                </a:tc>
                <a:tc>
                  <a:txBody>
                    <a:bodyPr/>
                    <a:lstStyle/>
                    <a:p>
                      <a:pPr algn="l" fontAlgn="ctr"/>
                      <a:r>
                        <a:rPr lang="ja-JP" altLang="en-US" sz="1200" b="0" i="0" u="none" strike="noStrike" dirty="0">
                          <a:solidFill>
                            <a:srgbClr val="000000"/>
                          </a:solidFill>
                          <a:effectLst/>
                          <a:latin typeface="BIZ UDゴシック" panose="020B0400000000000000" pitchFamily="49" charset="-128"/>
                          <a:ea typeface="BIZ UDゴシック" panose="020B0400000000000000" pitchFamily="49" charset="-128"/>
                        </a:rPr>
                        <a:t>協議会への意見聴取</a:t>
                      </a:r>
                    </a:p>
                  </a:txBody>
                  <a:tcPr marL="6350" marR="6350" marT="6350" marB="0" anchor="ctr">
                    <a:lnL>
                      <a:noFill/>
                    </a:lnL>
                    <a:lnR>
                      <a:noFill/>
                    </a:lnR>
                    <a:lnT>
                      <a:noFill/>
                    </a:lnT>
                    <a:lnB>
                      <a:noFill/>
                    </a:lnB>
                    <a:solidFill>
                      <a:srgbClr val="DDEBF7"/>
                    </a:solidFill>
                  </a:tcPr>
                </a:tc>
                <a:extLst>
                  <a:ext uri="{0D108BD9-81ED-4DB2-BD59-A6C34878D82A}">
                    <a16:rowId xmlns:a16="http://schemas.microsoft.com/office/drawing/2014/main" val="704541196"/>
                  </a:ext>
                </a:extLst>
              </a:tr>
              <a:tr h="360683">
                <a:tc>
                  <a:txBody>
                    <a:bodyPr/>
                    <a:lstStyle/>
                    <a:p>
                      <a:pPr algn="l" fontAlgn="ctr"/>
                      <a:r>
                        <a:rPr lang="ja-JP" altLang="en-US" sz="1200" b="0" i="0" u="none" strike="noStrike">
                          <a:solidFill>
                            <a:srgbClr val="000000"/>
                          </a:solidFill>
                          <a:effectLst/>
                          <a:latin typeface="BIZ UDゴシック" panose="020B0400000000000000" pitchFamily="49" charset="-128"/>
                          <a:ea typeface="BIZ UDゴシック" panose="020B0400000000000000" pitchFamily="49" charset="-128"/>
                        </a:rPr>
                        <a:t>～令和６年３月</a:t>
                      </a:r>
                    </a:p>
                  </a:txBody>
                  <a:tcPr marL="6350" marR="6350" marT="6350" marB="0" anchor="ctr">
                    <a:lnL>
                      <a:noFill/>
                    </a:lnL>
                    <a:lnR>
                      <a:noFill/>
                    </a:lnR>
                    <a:lnT>
                      <a:noFill/>
                    </a:lnT>
                    <a:lnB>
                      <a:noFill/>
                    </a:lnB>
                  </a:tcPr>
                </a:tc>
                <a:tc>
                  <a:txBody>
                    <a:bodyPr/>
                    <a:lstStyle/>
                    <a:p>
                      <a:pPr algn="l" fontAlgn="ctr"/>
                      <a:r>
                        <a:rPr lang="ja-JP" altLang="en-US" sz="1200" b="0" i="0" u="none" strike="noStrike" dirty="0">
                          <a:solidFill>
                            <a:srgbClr val="000000"/>
                          </a:solidFill>
                          <a:effectLst/>
                          <a:latin typeface="BIZ UDゴシック" panose="020B0400000000000000" pitchFamily="49" charset="-128"/>
                          <a:ea typeface="BIZ UDゴシック" panose="020B0400000000000000" pitchFamily="49" charset="-128"/>
                        </a:rPr>
                        <a:t>総量削減計画</a:t>
                      </a:r>
                      <a:r>
                        <a:rPr lang="en-US" altLang="ja-JP" sz="1200" b="0" i="0" u="none" strike="noStrike" dirty="0">
                          <a:solidFill>
                            <a:srgbClr val="000000"/>
                          </a:solidFill>
                          <a:effectLst/>
                          <a:latin typeface="BIZ UDゴシック" panose="020B0400000000000000" pitchFamily="49" charset="-128"/>
                          <a:ea typeface="BIZ UDゴシック" panose="020B0400000000000000" pitchFamily="49" charset="-128"/>
                        </a:rPr>
                        <a:t>〔</a:t>
                      </a:r>
                      <a:r>
                        <a:rPr lang="ja-JP" altLang="en-US" sz="1200" b="0" i="0" u="none" strike="noStrike" dirty="0">
                          <a:solidFill>
                            <a:srgbClr val="000000"/>
                          </a:solidFill>
                          <a:effectLst/>
                          <a:latin typeface="BIZ UDゴシック" panose="020B0400000000000000" pitchFamily="49" charset="-128"/>
                          <a:ea typeface="BIZ UDゴシック" panose="020B0400000000000000" pitchFamily="49" charset="-128"/>
                        </a:rPr>
                        <a:t>第４次</a:t>
                      </a:r>
                      <a:r>
                        <a:rPr lang="en-US" altLang="ja-JP" sz="1200" b="0" i="0" u="none" strike="noStrike" dirty="0">
                          <a:solidFill>
                            <a:srgbClr val="000000"/>
                          </a:solidFill>
                          <a:effectLst/>
                          <a:latin typeface="BIZ UDゴシック" panose="020B0400000000000000" pitchFamily="49" charset="-128"/>
                          <a:ea typeface="BIZ UDゴシック" panose="020B0400000000000000" pitchFamily="49" charset="-128"/>
                        </a:rPr>
                        <a:t>〕</a:t>
                      </a:r>
                      <a:r>
                        <a:rPr lang="ja-JP" altLang="en-US" sz="1200" b="0" i="0" u="none" strike="noStrike" dirty="0">
                          <a:solidFill>
                            <a:srgbClr val="000000"/>
                          </a:solidFill>
                          <a:effectLst/>
                          <a:latin typeface="BIZ UDゴシック" panose="020B0400000000000000" pitchFamily="49" charset="-128"/>
                          <a:ea typeface="BIZ UDゴシック" panose="020B0400000000000000" pitchFamily="49" charset="-128"/>
                        </a:rPr>
                        <a:t>の策定・告示</a:t>
                      </a:r>
                    </a:p>
                  </a:txBody>
                  <a:tcPr marL="6350" marR="6350" marT="6350" marB="0" anchor="ctr">
                    <a:lnL>
                      <a:noFill/>
                    </a:lnL>
                    <a:lnR>
                      <a:noFill/>
                    </a:lnR>
                    <a:lnT>
                      <a:noFill/>
                    </a:lnT>
                    <a:lnB>
                      <a:noFill/>
                    </a:lnB>
                  </a:tcPr>
                </a:tc>
                <a:extLst>
                  <a:ext uri="{0D108BD9-81ED-4DB2-BD59-A6C34878D82A}">
                    <a16:rowId xmlns:a16="http://schemas.microsoft.com/office/drawing/2014/main" val="1562481966"/>
                  </a:ext>
                </a:extLst>
              </a:tr>
              <a:tr h="360683">
                <a:tc>
                  <a:txBody>
                    <a:bodyPr/>
                    <a:lstStyle/>
                    <a:p>
                      <a:pPr algn="l" fontAlgn="ctr"/>
                      <a:r>
                        <a:rPr lang="ja-JP" altLang="en-US" sz="1200" b="0" i="0" u="none" strike="noStrike">
                          <a:solidFill>
                            <a:srgbClr val="000000"/>
                          </a:solidFill>
                          <a:effectLst/>
                          <a:latin typeface="BIZ UDゴシック" panose="020B0400000000000000" pitchFamily="49" charset="-128"/>
                          <a:ea typeface="BIZ UDゴシック" panose="020B0400000000000000" pitchFamily="49" charset="-128"/>
                        </a:rPr>
                        <a:t>令和６年４月～</a:t>
                      </a:r>
                    </a:p>
                  </a:txBody>
                  <a:tcPr marL="6350" marR="6350" marT="6350" marB="0" anchor="ctr">
                    <a:lnL>
                      <a:noFill/>
                    </a:lnL>
                    <a:lnR>
                      <a:noFill/>
                    </a:lnR>
                    <a:lnT>
                      <a:noFill/>
                    </a:lnT>
                    <a:lnB>
                      <a:noFill/>
                    </a:lnB>
                    <a:solidFill>
                      <a:srgbClr val="DDEBF7"/>
                    </a:solidFill>
                  </a:tcPr>
                </a:tc>
                <a:tc>
                  <a:txBody>
                    <a:bodyPr/>
                    <a:lstStyle/>
                    <a:p>
                      <a:pPr algn="l" fontAlgn="ctr"/>
                      <a:r>
                        <a:rPr lang="ja-JP" altLang="en-US" sz="1200" b="0" i="0" u="none" strike="noStrike" dirty="0">
                          <a:solidFill>
                            <a:srgbClr val="000000"/>
                          </a:solidFill>
                          <a:effectLst/>
                          <a:latin typeface="BIZ UDゴシック" panose="020B0400000000000000" pitchFamily="49" charset="-128"/>
                          <a:ea typeface="BIZ UDゴシック" panose="020B0400000000000000" pitchFamily="49" charset="-128"/>
                        </a:rPr>
                        <a:t>総量削減計画</a:t>
                      </a:r>
                      <a:r>
                        <a:rPr lang="en-US" altLang="ja-JP" sz="1200" b="0" i="0" u="none" strike="noStrike" dirty="0">
                          <a:solidFill>
                            <a:srgbClr val="000000"/>
                          </a:solidFill>
                          <a:effectLst/>
                          <a:latin typeface="BIZ UDゴシック" panose="020B0400000000000000" pitchFamily="49" charset="-128"/>
                          <a:ea typeface="BIZ UDゴシック" panose="020B0400000000000000" pitchFamily="49" charset="-128"/>
                        </a:rPr>
                        <a:t>〔</a:t>
                      </a:r>
                      <a:r>
                        <a:rPr lang="ja-JP" altLang="en-US" sz="1200" b="0" i="0" u="none" strike="noStrike" dirty="0">
                          <a:solidFill>
                            <a:srgbClr val="000000"/>
                          </a:solidFill>
                          <a:effectLst/>
                          <a:latin typeface="BIZ UDゴシック" panose="020B0400000000000000" pitchFamily="49" charset="-128"/>
                          <a:ea typeface="BIZ UDゴシック" panose="020B0400000000000000" pitchFamily="49" charset="-128"/>
                        </a:rPr>
                        <a:t>第４次</a:t>
                      </a:r>
                      <a:r>
                        <a:rPr lang="en-US" altLang="ja-JP" sz="1200" b="0" i="0" u="none" strike="noStrike" dirty="0">
                          <a:solidFill>
                            <a:srgbClr val="000000"/>
                          </a:solidFill>
                          <a:effectLst/>
                          <a:latin typeface="BIZ UDゴシック" panose="020B0400000000000000" pitchFamily="49" charset="-128"/>
                          <a:ea typeface="BIZ UDゴシック" panose="020B0400000000000000" pitchFamily="49" charset="-128"/>
                        </a:rPr>
                        <a:t>〕</a:t>
                      </a:r>
                      <a:r>
                        <a:rPr lang="ja-JP" altLang="en-US" sz="1200" b="0" i="0" u="none" strike="noStrike" dirty="0">
                          <a:solidFill>
                            <a:srgbClr val="000000"/>
                          </a:solidFill>
                          <a:effectLst/>
                          <a:latin typeface="BIZ UDゴシック" panose="020B0400000000000000" pitchFamily="49" charset="-128"/>
                          <a:ea typeface="BIZ UDゴシック" panose="020B0400000000000000" pitchFamily="49" charset="-128"/>
                        </a:rPr>
                        <a:t>に基づく対策推進</a:t>
                      </a:r>
                    </a:p>
                  </a:txBody>
                  <a:tcPr marL="6350" marR="6350" marT="6350" marB="0" anchor="ctr">
                    <a:lnL>
                      <a:noFill/>
                    </a:lnL>
                    <a:lnR>
                      <a:noFill/>
                    </a:lnR>
                    <a:lnT>
                      <a:noFill/>
                    </a:lnT>
                    <a:lnB>
                      <a:noFill/>
                    </a:lnB>
                    <a:solidFill>
                      <a:srgbClr val="DDEBF7"/>
                    </a:solidFill>
                  </a:tcPr>
                </a:tc>
                <a:extLst>
                  <a:ext uri="{0D108BD9-81ED-4DB2-BD59-A6C34878D82A}">
                    <a16:rowId xmlns:a16="http://schemas.microsoft.com/office/drawing/2014/main" val="3670240335"/>
                  </a:ext>
                </a:extLst>
              </a:tr>
            </a:tbl>
          </a:graphicData>
        </a:graphic>
      </p:graphicFrame>
      <p:sp>
        <p:nvSpPr>
          <p:cNvPr id="46" name="テキスト ボックス 1">
            <a:extLst>
              <a:ext uri="{FF2B5EF4-FFF2-40B4-BE49-F238E27FC236}">
                <a16:creationId xmlns:a16="http://schemas.microsoft.com/office/drawing/2014/main" id="{B2B008D9-BCDC-446C-9C52-B1BD1F1E84CB}"/>
              </a:ext>
            </a:extLst>
          </p:cNvPr>
          <p:cNvSpPr txBox="1">
            <a:spLocks noChangeArrowheads="1"/>
          </p:cNvSpPr>
          <p:nvPr/>
        </p:nvSpPr>
        <p:spPr bwMode="auto">
          <a:xfrm>
            <a:off x="11451654" y="79343"/>
            <a:ext cx="1107953" cy="276999"/>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sz="1200" b="1" i="1">
                <a:solidFill>
                  <a:schemeClr val="tx1"/>
                </a:solidFill>
                <a:latin typeface="Arial" panose="020B0604020202020204" pitchFamily="34" charset="0"/>
                <a:ea typeface="ＭＳ Ｐゴシック" panose="020B0600070205080204" pitchFamily="50" charset="-128"/>
              </a:defRPr>
            </a:lvl1pPr>
            <a:lvl2pPr marL="742950" indent="-285750">
              <a:defRPr kumimoji="1" sz="1200" b="1" i="1">
                <a:solidFill>
                  <a:schemeClr val="tx1"/>
                </a:solidFill>
                <a:latin typeface="Arial" panose="020B0604020202020204" pitchFamily="34" charset="0"/>
                <a:ea typeface="ＭＳ Ｐゴシック" panose="020B0600070205080204" pitchFamily="50" charset="-128"/>
              </a:defRPr>
            </a:lvl2pPr>
            <a:lvl3pPr marL="1143000" indent="-228600">
              <a:defRPr kumimoji="1" sz="1200" b="1" i="1">
                <a:solidFill>
                  <a:schemeClr val="tx1"/>
                </a:solidFill>
                <a:latin typeface="Arial" panose="020B0604020202020204" pitchFamily="34" charset="0"/>
                <a:ea typeface="ＭＳ Ｐゴシック" panose="020B0600070205080204" pitchFamily="50" charset="-128"/>
              </a:defRPr>
            </a:lvl3pPr>
            <a:lvl4pPr marL="1600200" indent="-228600">
              <a:defRPr kumimoji="1" sz="1200" b="1" i="1">
                <a:solidFill>
                  <a:schemeClr val="tx1"/>
                </a:solidFill>
                <a:latin typeface="Arial" panose="020B0604020202020204" pitchFamily="34" charset="0"/>
                <a:ea typeface="ＭＳ Ｐゴシック" panose="020B0600070205080204" pitchFamily="50" charset="-128"/>
              </a:defRPr>
            </a:lvl4pPr>
            <a:lvl5pPr marL="2057400" indent="-228600">
              <a:defRPr kumimoji="1" sz="1200" b="1" 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200" b="1" i="1">
                <a:solidFill>
                  <a:schemeClr val="tx1"/>
                </a:solidFill>
                <a:latin typeface="Arial" panose="020B0604020202020204" pitchFamily="34" charset="0"/>
                <a:ea typeface="ＭＳ Ｐゴシック" panose="020B0600070205080204" pitchFamily="50" charset="-128"/>
              </a:defRPr>
            </a:lvl9pPr>
          </a:lstStyle>
          <a:p>
            <a:pPr algn="ctr"/>
            <a:r>
              <a:rPr lang="ja-JP" altLang="en-US" b="0" i="0" dirty="0">
                <a:latin typeface="BIZ UDゴシック" panose="020B0400000000000000" pitchFamily="49" charset="-128"/>
                <a:ea typeface="BIZ UDゴシック" panose="020B0400000000000000" pitchFamily="49" charset="-128"/>
              </a:rPr>
              <a:t>資料２－１</a:t>
            </a:r>
            <a:endParaRPr lang="en-US" altLang="ja-JP" b="0" i="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6163555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868</Words>
  <Application>Microsoft Office PowerPoint</Application>
  <PresentationFormat>A3 297x420 mm</PresentationFormat>
  <Paragraphs>64</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UDゴシック</vt:lpstr>
      <vt:lpstr>Meiryo UI</vt:lpstr>
      <vt:lpstr>ＭＳ Ｐゴシック</vt:lpstr>
      <vt:lpstr>UD デジタル 教科書体 NK-B</vt:lpstr>
      <vt:lpstr>游ゴシック</vt:lpstr>
      <vt:lpstr>Arial</vt:lpstr>
      <vt:lpstr>Calibri</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2023-11-15T10:04:46Z</dcterms:created>
  <dcterms:modified xsi:type="dcterms:W3CDTF">2023-11-15T10:04:56Z</dcterms:modified>
</cp:coreProperties>
</file>