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handoutMasterIdLst>
    <p:handoutMasterId r:id="rId7"/>
  </p:handoutMasterIdLst>
  <p:sldIdLst>
    <p:sldId id="272" r:id="rId2"/>
    <p:sldId id="260" r:id="rId3"/>
    <p:sldId id="262" r:id="rId4"/>
    <p:sldId id="265"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BF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01" autoAdjust="0"/>
    <p:restoredTop sz="94660"/>
  </p:normalViewPr>
  <p:slideViewPr>
    <p:cSldViewPr snapToGrid="0">
      <p:cViewPr varScale="1">
        <p:scale>
          <a:sx n="64" d="100"/>
          <a:sy n="64" d="100"/>
        </p:scale>
        <p:origin x="192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30" tIns="45715" rIns="91430" bIns="45715" rtlCol="0"/>
          <a:lstStyle>
            <a:lvl1pPr algn="r">
              <a:defRPr sz="1200"/>
            </a:lvl1pPr>
          </a:lstStyle>
          <a:p>
            <a:fld id="{0B5C89B3-302E-45CD-9365-443609AC83CF}" type="datetimeFigureOut">
              <a:rPr kumimoji="1" lang="ja-JP" altLang="en-US" smtClean="0"/>
              <a:t>2024/5/15</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4"/>
            <a:ext cx="2949575" cy="498475"/>
          </a:xfrm>
          <a:prstGeom prst="rect">
            <a:avLst/>
          </a:prstGeom>
        </p:spPr>
        <p:txBody>
          <a:bodyPr vert="horz" lIns="91430" tIns="45715" rIns="91430" bIns="45715" rtlCol="0" anchor="b"/>
          <a:lstStyle>
            <a:lvl1pPr algn="r">
              <a:defRPr sz="1200"/>
            </a:lvl1pPr>
          </a:lstStyle>
          <a:p>
            <a:fld id="{7D2F6AA0-FC9D-4906-814A-7D7F038B9395}" type="slidenum">
              <a:rPr kumimoji="1" lang="ja-JP" altLang="en-US" smtClean="0"/>
              <a:t>‹#›</a:t>
            </a:fld>
            <a:endParaRPr kumimoji="1" lang="ja-JP" altLang="en-US"/>
          </a:p>
        </p:txBody>
      </p:sp>
    </p:spTree>
    <p:extLst>
      <p:ext uri="{BB962C8B-B14F-4D97-AF65-F5344CB8AC3E}">
        <p14:creationId xmlns:p14="http://schemas.microsoft.com/office/powerpoint/2010/main" val="395063038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9013A8-9E4E-4B7D-9C9E-D9BFAF8F79B0}"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16A25823-C851-4B30-95E5-9DC869B9B255}" type="slidenum">
              <a:rPr kumimoji="1" lang="ja-JP" altLang="en-US" smtClean="0"/>
              <a:t>‹#›</a:t>
            </a:fld>
            <a:endParaRPr kumimoji="1" lang="ja-JP" altLang="en-US"/>
          </a:p>
        </p:txBody>
      </p:sp>
    </p:spTree>
    <p:extLst>
      <p:ext uri="{BB962C8B-B14F-4D97-AF65-F5344CB8AC3E}">
        <p14:creationId xmlns:p14="http://schemas.microsoft.com/office/powerpoint/2010/main" val="181638008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7B98F9-429C-426C-AC16-A38738B6126A}" type="datetime1">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350326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14AB53-F812-437C-AD38-A4EC8C43570F}" type="datetime1">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253963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0E2A45-5C53-404D-AC44-D6EF63815815}" type="datetime1">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4882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E4EE1A-9188-499A-A28C-F6EC81E7A0B7}" type="datetime1">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8034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CCBCBE-77D3-4EEF-AA79-C6ED49A764FF}" type="datetime1">
              <a:rPr kumimoji="1" lang="ja-JP" altLang="en-US" smtClean="0"/>
              <a:t>2024/5/15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319064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7A1D64-9AE1-4481-B7D0-DC19CDACDFAD}" type="datetime1">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137292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D58673-47A6-43D7-9CAC-E4D3EE66B7C6}" type="datetime1">
              <a:rPr kumimoji="1" lang="ja-JP" altLang="en-US" smtClean="0"/>
              <a:t>2024/5/15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18328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74C0D8-039C-48AA-A185-F5C1249989DD}" type="datetime1">
              <a:rPr kumimoji="1" lang="ja-JP" altLang="en-US" smtClean="0"/>
              <a:t>2024/5/15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2999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B7465-CA9E-4BD6-A818-50DE41D8ECB0}" type="datetime1">
              <a:rPr kumimoji="1" lang="ja-JP" altLang="en-US" smtClean="0"/>
              <a:t>2024/5/15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119889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562ED-238E-405A-85E5-BFDA4CD31D9A}" type="datetime1">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18484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0FD546-D6DF-424B-A5AB-1CEF510AD04B}" type="datetime1">
              <a:rPr kumimoji="1" lang="ja-JP" altLang="en-US" smtClean="0"/>
              <a:t>2024/5/15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299453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1CD10DD-3ECB-45BB-916B-E1965DF85390}" type="datetime1">
              <a:rPr kumimoji="1" lang="ja-JP" altLang="en-US" smtClean="0"/>
              <a:t>2024/5/15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705F15E-8EBE-4A60-92E3-99CFA65D00FD}" type="slidenum">
              <a:rPr kumimoji="1" lang="ja-JP" altLang="en-US" smtClean="0"/>
              <a:t>‹#›</a:t>
            </a:fld>
            <a:endParaRPr kumimoji="1" lang="ja-JP" altLang="en-US"/>
          </a:p>
        </p:txBody>
      </p:sp>
    </p:spTree>
    <p:extLst>
      <p:ext uri="{BB962C8B-B14F-4D97-AF65-F5344CB8AC3E}">
        <p14:creationId xmlns:p14="http://schemas.microsoft.com/office/powerpoint/2010/main" val="6534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X:\ユーザ作業用フォルダ\16 遺族援護関係\☆遺族援護事業に関すること\追悼式（慰安会）関係\R04\09_次世代継承の取り組み\02_インタビュー等\写真（インタビュー時写真）\DSC07384.JPG"/>
          <p:cNvPicPr/>
          <p:nvPr/>
        </p:nvPicPr>
        <p:blipFill rotWithShape="1">
          <a:blip r:embed="rId2" cstate="print">
            <a:extLst>
              <a:ext uri="{28A0092B-C50C-407E-A947-70E740481C1C}">
                <a14:useLocalDpi xmlns:a14="http://schemas.microsoft.com/office/drawing/2010/main" val="0"/>
              </a:ext>
            </a:extLst>
          </a:blip>
          <a:srcRect b="-1"/>
          <a:stretch/>
        </p:blipFill>
        <p:spPr bwMode="auto">
          <a:xfrm>
            <a:off x="837044" y="6396728"/>
            <a:ext cx="5885584" cy="3381894"/>
          </a:xfrm>
          <a:prstGeom prst="rect">
            <a:avLst/>
          </a:prstGeom>
          <a:noFill/>
          <a:ln>
            <a:noFill/>
          </a:ln>
        </p:spPr>
      </p:pic>
      <p:sp>
        <p:nvSpPr>
          <p:cNvPr id="3" name="テキスト ボックス 2"/>
          <p:cNvSpPr txBox="1"/>
          <p:nvPr/>
        </p:nvSpPr>
        <p:spPr>
          <a:xfrm>
            <a:off x="788192" y="1141721"/>
            <a:ext cx="5983289" cy="4678204"/>
          </a:xfrm>
          <a:prstGeom prst="rect">
            <a:avLst/>
          </a:prstGeom>
          <a:noFill/>
        </p:spPr>
        <p:txBody>
          <a:bodyPr wrap="square" rIns="36000" rtlCol="0">
            <a:spAutoFit/>
          </a:bodyPr>
          <a:lstStyle/>
          <a:p>
            <a:r>
              <a:rPr kumimoji="1" lang="ja-JP" altLang="en-US" sz="1600" b="1" dirty="0"/>
              <a:t>食べ物がなく苦しかった戦後</a:t>
            </a:r>
            <a:endParaRPr kumimoji="1" lang="en-US" altLang="ja-JP" sz="1600" b="1" dirty="0"/>
          </a:p>
          <a:p>
            <a:r>
              <a:rPr kumimoji="1" lang="ja-JP" altLang="en-US" sz="1600" b="1" dirty="0"/>
              <a:t>　</a:t>
            </a:r>
            <a:endParaRPr kumimoji="1" lang="en-US" altLang="ja-JP" sz="1400" dirty="0"/>
          </a:p>
          <a:p>
            <a:r>
              <a:rPr kumimoji="1" lang="ja-JP" altLang="en-US" sz="1400" b="1" dirty="0"/>
              <a:t>　</a:t>
            </a:r>
            <a:r>
              <a:rPr kumimoji="1" lang="ja-JP" altLang="en-US" sz="1400" dirty="0">
                <a:latin typeface="+mn-ea"/>
              </a:rPr>
              <a:t>父は、昭和</a:t>
            </a:r>
            <a:r>
              <a:rPr kumimoji="1" lang="en-US" altLang="ja-JP" sz="1400" dirty="0">
                <a:latin typeface="+mn-ea"/>
              </a:rPr>
              <a:t>18</a:t>
            </a:r>
            <a:r>
              <a:rPr kumimoji="1" lang="ja-JP" altLang="en-US" sz="1400" dirty="0">
                <a:latin typeface="+mn-ea"/>
              </a:rPr>
              <a:t>年に召集され、昭和</a:t>
            </a:r>
            <a:r>
              <a:rPr kumimoji="1" lang="en-US" altLang="ja-JP" sz="1400" dirty="0">
                <a:latin typeface="+mn-ea"/>
              </a:rPr>
              <a:t>23</a:t>
            </a:r>
            <a:r>
              <a:rPr kumimoji="1" lang="ja-JP" altLang="en-US" sz="1400" dirty="0">
                <a:latin typeface="+mn-ea"/>
              </a:rPr>
              <a:t>年に大阪へ遺骨をもらいに行った。骨はなく、空箱が置いてあるだけだった。</a:t>
            </a:r>
            <a:endParaRPr kumimoji="1" lang="en-US" altLang="ja-JP" sz="1400" dirty="0">
              <a:latin typeface="+mn-ea"/>
            </a:endParaRPr>
          </a:p>
          <a:p>
            <a:endParaRPr kumimoji="1" lang="en-US" altLang="ja-JP" sz="1400" dirty="0">
              <a:latin typeface="+mn-ea"/>
            </a:endParaRPr>
          </a:p>
          <a:p>
            <a:r>
              <a:rPr kumimoji="1" lang="ja-JP" altLang="en-US" sz="1400" dirty="0">
                <a:latin typeface="+mn-ea"/>
              </a:rPr>
              <a:t>　一番つらかったのは、親がおらず、点々としていたため、食べ物がない状況だったこと。しらみも大量にわいていた。戦争が終わってからの方がつらいことが多かったかもしれない。</a:t>
            </a:r>
            <a:endParaRPr kumimoji="1" lang="en-US" altLang="ja-JP" sz="1400" dirty="0">
              <a:latin typeface="+mn-ea"/>
            </a:endParaRPr>
          </a:p>
          <a:p>
            <a:r>
              <a:rPr kumimoji="1" lang="ja-JP" altLang="en-US" sz="1400" dirty="0">
                <a:latin typeface="+mn-ea"/>
              </a:rPr>
              <a:t>　</a:t>
            </a:r>
            <a:endParaRPr kumimoji="1" lang="en-US" altLang="ja-JP" sz="1400" dirty="0">
              <a:latin typeface="+mn-ea"/>
            </a:endParaRPr>
          </a:p>
          <a:p>
            <a:r>
              <a:rPr kumimoji="1" lang="ja-JP" altLang="en-US" sz="1400" dirty="0">
                <a:latin typeface="+mn-ea"/>
              </a:rPr>
              <a:t>　空襲で焼けた様子は、大阪で開催された復興博覧会でようやく見ることができた。</a:t>
            </a:r>
            <a:endParaRPr kumimoji="1" lang="en-US" altLang="ja-JP" sz="1400" dirty="0">
              <a:latin typeface="+mn-ea"/>
            </a:endParaRPr>
          </a:p>
          <a:p>
            <a:endParaRPr kumimoji="1" lang="en-US" altLang="ja-JP" sz="1400" dirty="0">
              <a:latin typeface="+mn-ea"/>
            </a:endParaRPr>
          </a:p>
          <a:p>
            <a:r>
              <a:rPr kumimoji="1" lang="ja-JP" altLang="en-US" sz="1400" dirty="0">
                <a:latin typeface="+mn-ea"/>
              </a:rPr>
              <a:t>　今の人は平和でいいね。本当に戦争は嫌なことばかり。</a:t>
            </a:r>
            <a:endParaRPr kumimoji="1" lang="en-US" altLang="ja-JP" sz="1400" dirty="0">
              <a:latin typeface="+mn-ea"/>
            </a:endParaRPr>
          </a:p>
          <a:p>
            <a:r>
              <a:rPr kumimoji="1" lang="ja-JP" altLang="en-US" sz="1400" dirty="0">
                <a:latin typeface="+mn-ea"/>
              </a:rPr>
              <a:t>　ウクライナでは民間の方がいる市場が攻撃されている。巻き込まれたらあかん。国を守ら</a:t>
            </a:r>
            <a:r>
              <a:rPr kumimoji="1" lang="ja-JP" altLang="en-US" sz="1400" dirty="0" err="1">
                <a:latin typeface="+mn-ea"/>
              </a:rPr>
              <a:t>な</a:t>
            </a:r>
            <a:r>
              <a:rPr kumimoji="1" lang="ja-JP" altLang="en-US" sz="1400" dirty="0">
                <a:latin typeface="+mn-ea"/>
              </a:rPr>
              <a:t>。家族も守ら</a:t>
            </a:r>
            <a:r>
              <a:rPr kumimoji="1" lang="ja-JP" altLang="en-US" sz="1400" dirty="0" err="1">
                <a:latin typeface="+mn-ea"/>
              </a:rPr>
              <a:t>な</a:t>
            </a:r>
            <a:r>
              <a:rPr kumimoji="1" lang="ja-JP" altLang="en-US" sz="1400" dirty="0">
                <a:latin typeface="+mn-ea"/>
              </a:rPr>
              <a:t>。それは第一で考えなければならないこと。戦争で苦しんでいるのは家族。</a:t>
            </a:r>
            <a:endParaRPr kumimoji="1" lang="en-US" altLang="ja-JP" sz="1400" dirty="0">
              <a:latin typeface="+mn-ea"/>
            </a:endParaRPr>
          </a:p>
          <a:p>
            <a:endParaRPr kumimoji="1" lang="en-US" altLang="ja-JP" sz="1400" dirty="0">
              <a:latin typeface="+mn-ea"/>
            </a:endParaRPr>
          </a:p>
          <a:p>
            <a:r>
              <a:rPr kumimoji="1" lang="ja-JP" altLang="en-US" sz="1400" dirty="0">
                <a:latin typeface="+mn-ea"/>
              </a:rPr>
              <a:t>　テレビのゲームで戦争とかもやっているけど、ゲームやからできること。実際には血を流してやるんだから</a:t>
            </a:r>
            <a:r>
              <a:rPr kumimoji="1" lang="en-US" altLang="ja-JP" sz="1400" dirty="0">
                <a:latin typeface="+mn-ea"/>
              </a:rPr>
              <a:t>…</a:t>
            </a:r>
            <a:r>
              <a:rPr kumimoji="1" lang="ja-JP" altLang="en-US" sz="1400" dirty="0">
                <a:latin typeface="+mn-ea"/>
              </a:rPr>
              <a:t>戦争はしないようにしなければならないね。</a:t>
            </a:r>
            <a:endParaRPr kumimoji="1" lang="en-US" altLang="ja-JP" sz="1400" dirty="0">
              <a:latin typeface="+mn-ea"/>
            </a:endParaRPr>
          </a:p>
          <a:p>
            <a:r>
              <a:rPr kumimoji="1" lang="ja-JP" altLang="en-US" sz="1400" dirty="0">
                <a:latin typeface="+mn-ea"/>
              </a:rPr>
              <a:t>　</a:t>
            </a:r>
            <a:endParaRPr kumimoji="1" lang="en-US" altLang="ja-JP" sz="1400" dirty="0">
              <a:latin typeface="+mn-ea"/>
            </a:endParaRPr>
          </a:p>
        </p:txBody>
      </p:sp>
      <p:cxnSp>
        <p:nvCxnSpPr>
          <p:cNvPr id="4" name="直線コネクタ 3"/>
          <p:cNvCxnSpPr/>
          <p:nvPr/>
        </p:nvCxnSpPr>
        <p:spPr>
          <a:xfrm>
            <a:off x="0" y="504000"/>
            <a:ext cx="7559675" cy="20782"/>
          </a:xfrm>
          <a:prstGeom prst="line">
            <a:avLst/>
          </a:prstGeom>
          <a:ln w="34925"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314281" y="134668"/>
            <a:ext cx="914400" cy="369332"/>
          </a:xfrm>
          <a:prstGeom prst="rect">
            <a:avLst/>
          </a:prstGeom>
          <a:noFill/>
        </p:spPr>
        <p:txBody>
          <a:bodyPr wrap="square" rtlCol="0">
            <a:spAutoFit/>
          </a:bodyPr>
          <a:lstStyle/>
          <a:p>
            <a:r>
              <a:rPr kumimoji="1" lang="ja-JP" altLang="en-US" b="1" dirty="0">
                <a:latin typeface="+mn-ea"/>
              </a:rPr>
              <a:t>体験談　</a:t>
            </a:r>
          </a:p>
        </p:txBody>
      </p:sp>
    </p:spTree>
    <p:extLst>
      <p:ext uri="{BB962C8B-B14F-4D97-AF65-F5344CB8AC3E}">
        <p14:creationId xmlns:p14="http://schemas.microsoft.com/office/powerpoint/2010/main" val="292282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362" r="-46"/>
          <a:stretch/>
        </p:blipFill>
        <p:spPr>
          <a:xfrm>
            <a:off x="612136" y="854579"/>
            <a:ext cx="5529942" cy="3432835"/>
          </a:xfrm>
          <a:prstGeom prst="rect">
            <a:avLst/>
          </a:prstGeom>
        </p:spPr>
      </p:pic>
      <p:cxnSp>
        <p:nvCxnSpPr>
          <p:cNvPr id="3" name="直線コネクタ 2"/>
          <p:cNvCxnSpPr/>
          <p:nvPr/>
        </p:nvCxnSpPr>
        <p:spPr>
          <a:xfrm>
            <a:off x="0" y="504000"/>
            <a:ext cx="7559675" cy="20782"/>
          </a:xfrm>
          <a:prstGeom prst="line">
            <a:avLst/>
          </a:prstGeom>
          <a:ln w="34925"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94806" y="115466"/>
            <a:ext cx="2037896" cy="369332"/>
          </a:xfrm>
          <a:prstGeom prst="rect">
            <a:avLst/>
          </a:prstGeom>
          <a:noFill/>
        </p:spPr>
        <p:txBody>
          <a:bodyPr wrap="square" rtlCol="0">
            <a:spAutoFit/>
          </a:bodyPr>
          <a:lstStyle/>
          <a:p>
            <a:r>
              <a:rPr kumimoji="1" lang="ja-JP" altLang="en-US" b="1" dirty="0">
                <a:latin typeface="+mn-ea"/>
              </a:rPr>
              <a:t>戦没者追悼式　</a:t>
            </a:r>
          </a:p>
        </p:txBody>
      </p:sp>
      <p:sp>
        <p:nvSpPr>
          <p:cNvPr id="6" name="テキスト ボックス 5"/>
          <p:cNvSpPr txBox="1"/>
          <p:nvPr/>
        </p:nvSpPr>
        <p:spPr>
          <a:xfrm>
            <a:off x="637352" y="5167801"/>
            <a:ext cx="2837709" cy="2893100"/>
          </a:xfrm>
          <a:prstGeom prst="rect">
            <a:avLst/>
          </a:prstGeom>
          <a:noFill/>
        </p:spPr>
        <p:txBody>
          <a:bodyPr wrap="square" lIns="36000" rIns="108000" rtlCol="0">
            <a:spAutoFit/>
          </a:bodyPr>
          <a:lstStyle/>
          <a:p>
            <a:r>
              <a:rPr kumimoji="1" lang="ja-JP" altLang="en-US" sz="1400" dirty="0"/>
              <a:t>　先の大戦による大阪府内の戦争犠牲者は、</a:t>
            </a:r>
            <a:r>
              <a:rPr kumimoji="1" lang="en-US" altLang="ja-JP" sz="1400" dirty="0">
                <a:latin typeface="+mn-ea"/>
              </a:rPr>
              <a:t>12</a:t>
            </a:r>
            <a:r>
              <a:rPr kumimoji="1" lang="ja-JP" altLang="en-US" sz="1400" dirty="0"/>
              <a:t>万７千余名の多きに及んでおり、これら犠牲者に対し、府民とともに心から追悼の誠を捧げるとともに、再び戦争の惨禍が繰り返されることのないよう、その教訓を次世代に語り継ぎ、恒久平和への誓いを新たにするため式典を行う。</a:t>
            </a:r>
            <a:endParaRPr kumimoji="1" lang="en-US" altLang="ja-JP" sz="1400" dirty="0"/>
          </a:p>
          <a:p>
            <a:endParaRPr kumimoji="1" lang="en-US" altLang="ja-JP" sz="1400" dirty="0"/>
          </a:p>
          <a:p>
            <a:endParaRPr kumimoji="1" lang="en-US" altLang="ja-JP" sz="1400" dirty="0"/>
          </a:p>
          <a:p>
            <a:r>
              <a:rPr kumimoji="1" lang="ja-JP" altLang="en-US" sz="1400" dirty="0"/>
              <a:t>　</a:t>
            </a:r>
            <a:endParaRPr kumimoji="1" lang="en-US" altLang="ja-JP" sz="1400" dirty="0"/>
          </a:p>
          <a:p>
            <a:r>
              <a:rPr kumimoji="1" lang="ja-JP" altLang="en-US" sz="1400" dirty="0"/>
              <a:t>　例年７月末～８月上旬頃</a:t>
            </a:r>
            <a:endParaRPr kumimoji="1" lang="en-US" altLang="ja-JP" sz="1400" dirty="0"/>
          </a:p>
        </p:txBody>
      </p:sp>
      <p:pic>
        <p:nvPicPr>
          <p:cNvPr id="7" name="図 6"/>
          <p:cNvPicPr>
            <a:picLocks noChangeAspect="1"/>
          </p:cNvPicPr>
          <p:nvPr/>
        </p:nvPicPr>
        <p:blipFill rotWithShape="1">
          <a:blip r:embed="rId3"/>
          <a:srcRect t="3642" b="4497"/>
          <a:stretch/>
        </p:blipFill>
        <p:spPr>
          <a:xfrm>
            <a:off x="492921" y="8357143"/>
            <a:ext cx="3164673" cy="1971213"/>
          </a:xfrm>
          <a:prstGeom prst="rect">
            <a:avLst/>
          </a:prstGeom>
          <a:ln w="50800">
            <a:solidFill>
              <a:schemeClr val="bg1"/>
            </a:solidFill>
          </a:ln>
        </p:spPr>
      </p:pic>
      <p:sp>
        <p:nvSpPr>
          <p:cNvPr id="8" name="テキスト ボックス 7"/>
          <p:cNvSpPr txBox="1"/>
          <p:nvPr/>
        </p:nvSpPr>
        <p:spPr>
          <a:xfrm>
            <a:off x="3821566" y="5137089"/>
            <a:ext cx="3333570" cy="3231654"/>
          </a:xfrm>
          <a:prstGeom prst="rect">
            <a:avLst/>
          </a:prstGeom>
          <a:noFill/>
        </p:spPr>
        <p:txBody>
          <a:bodyPr wrap="square" rtlCol="0">
            <a:spAutoFit/>
          </a:bodyPr>
          <a:lstStyle/>
          <a:p>
            <a:r>
              <a:rPr kumimoji="1" lang="ja-JP" altLang="en-US" sz="1400" dirty="0"/>
              <a:t>　　・府内戦没者遺族代表</a:t>
            </a:r>
            <a:endParaRPr kumimoji="1" lang="en-US" altLang="ja-JP" sz="1400" dirty="0"/>
          </a:p>
          <a:p>
            <a:r>
              <a:rPr kumimoji="1" lang="ja-JP" altLang="en-US" sz="1400" dirty="0"/>
              <a:t>　　・来賓　</a:t>
            </a:r>
            <a:endParaRPr kumimoji="1" lang="en-US" altLang="ja-JP" sz="1400" dirty="0"/>
          </a:p>
          <a:p>
            <a:r>
              <a:rPr kumimoji="1" lang="ja-JP" altLang="en-US" sz="1400" dirty="0"/>
              <a:t>　　・府民</a:t>
            </a:r>
            <a:endParaRPr kumimoji="1" lang="en-US" altLang="ja-JP" sz="1400" dirty="0"/>
          </a:p>
          <a:p>
            <a:r>
              <a:rPr kumimoji="1" lang="ja-JP" altLang="en-US" sz="1400" dirty="0"/>
              <a:t>　　</a:t>
            </a:r>
            <a:endParaRPr kumimoji="1" lang="en-US" altLang="ja-JP" sz="1400" dirty="0"/>
          </a:p>
          <a:p>
            <a:r>
              <a:rPr kumimoji="1" lang="ja-JP" altLang="en-US" sz="1400" dirty="0"/>
              <a:t>　　</a:t>
            </a:r>
            <a:endParaRPr kumimoji="1" lang="en-US" altLang="ja-JP" sz="1400" dirty="0"/>
          </a:p>
          <a:p>
            <a:endParaRPr kumimoji="1" lang="en-US" altLang="ja-JP" sz="1400" dirty="0"/>
          </a:p>
          <a:p>
            <a:r>
              <a:rPr kumimoji="1" lang="ja-JP" altLang="en-US" sz="1400" dirty="0"/>
              <a:t>　　令和４年７月</a:t>
            </a:r>
            <a:r>
              <a:rPr kumimoji="1" lang="en-US" altLang="ja-JP" sz="1400" dirty="0">
                <a:latin typeface="+mn-ea"/>
              </a:rPr>
              <a:t>28</a:t>
            </a:r>
            <a:r>
              <a:rPr kumimoji="1" lang="ja-JP" altLang="en-US" sz="1400" dirty="0"/>
              <a:t>日（木）</a:t>
            </a:r>
            <a:endParaRPr kumimoji="1" lang="en-US" altLang="ja-JP" sz="1400" dirty="0"/>
          </a:p>
          <a:p>
            <a:r>
              <a:rPr kumimoji="1" lang="ja-JP" altLang="en-US" sz="1400" dirty="0"/>
              <a:t>　　大阪国際交流センター大ホール</a:t>
            </a:r>
            <a:endParaRPr kumimoji="1" lang="en-US" altLang="ja-JP" sz="1400" dirty="0"/>
          </a:p>
          <a:p>
            <a:r>
              <a:rPr kumimoji="1" lang="ja-JP" altLang="en-US" sz="1400" dirty="0"/>
              <a:t>　　　</a:t>
            </a:r>
            <a:r>
              <a:rPr kumimoji="1" lang="ja-JP" altLang="en-US" sz="1200" dirty="0"/>
              <a:t>新型コロナウイルス感染拡大の</a:t>
            </a:r>
            <a:endParaRPr kumimoji="1" lang="en-US" altLang="ja-JP" sz="1200" dirty="0"/>
          </a:p>
          <a:p>
            <a:r>
              <a:rPr kumimoji="1" lang="en-US" altLang="ja-JP" sz="1200" dirty="0"/>
              <a:t>              </a:t>
            </a:r>
            <a:r>
              <a:rPr kumimoji="1" lang="ja-JP" altLang="en-US" sz="1200" dirty="0"/>
              <a:t>ため縮小開催</a:t>
            </a:r>
            <a:endParaRPr kumimoji="1" lang="en-US" altLang="ja-JP" sz="1200" dirty="0"/>
          </a:p>
          <a:p>
            <a:r>
              <a:rPr kumimoji="1" lang="ja-JP" altLang="en-US" sz="1300" dirty="0"/>
              <a:t>　　</a:t>
            </a:r>
            <a:r>
              <a:rPr kumimoji="1" lang="en-US" altLang="ja-JP" sz="1400" dirty="0"/>
              <a:t>《</a:t>
            </a:r>
            <a:r>
              <a:rPr kumimoji="1" lang="ja-JP" altLang="en-US" sz="1400" dirty="0"/>
              <a:t>参列者</a:t>
            </a:r>
            <a:r>
              <a:rPr kumimoji="1" lang="en-US" altLang="ja-JP" sz="1400" dirty="0"/>
              <a:t>》</a:t>
            </a:r>
          </a:p>
          <a:p>
            <a:r>
              <a:rPr kumimoji="1" lang="ja-JP" altLang="en-US" sz="1400" dirty="0"/>
              <a:t>　　・遺族代表</a:t>
            </a:r>
            <a:endParaRPr kumimoji="1" lang="en-US" altLang="ja-JP" sz="1400" dirty="0"/>
          </a:p>
          <a:p>
            <a:r>
              <a:rPr kumimoji="1" lang="ja-JP" altLang="en-US" sz="1400" dirty="0"/>
              <a:t>　　・大阪府知事、大阪市長、堺市長</a:t>
            </a:r>
            <a:endParaRPr kumimoji="1" lang="en-US" altLang="ja-JP" sz="1400" dirty="0"/>
          </a:p>
          <a:p>
            <a:endParaRPr kumimoji="1" lang="en-US" altLang="ja-JP" sz="1300" dirty="0"/>
          </a:p>
          <a:p>
            <a:r>
              <a:rPr kumimoji="1" lang="ja-JP" altLang="en-US" sz="1300" dirty="0"/>
              <a:t>　　</a:t>
            </a:r>
            <a:endParaRPr kumimoji="1" lang="ja-JP" altLang="en-US" sz="1300" dirty="0">
              <a:solidFill>
                <a:srgbClr val="FF0000"/>
              </a:solidFill>
            </a:endParaRPr>
          </a:p>
        </p:txBody>
      </p:sp>
      <p:sp>
        <p:nvSpPr>
          <p:cNvPr id="10" name="テキスト ボックス 9"/>
          <p:cNvSpPr txBox="1"/>
          <p:nvPr/>
        </p:nvSpPr>
        <p:spPr>
          <a:xfrm>
            <a:off x="3947478" y="8373869"/>
            <a:ext cx="3207658" cy="1600438"/>
          </a:xfrm>
          <a:prstGeom prst="rect">
            <a:avLst/>
          </a:prstGeom>
          <a:noFill/>
        </p:spPr>
        <p:txBody>
          <a:bodyPr wrap="square" rtlCol="0">
            <a:spAutoFit/>
          </a:bodyPr>
          <a:lstStyle/>
          <a:p>
            <a:pPr algn="ctr"/>
            <a:r>
              <a:rPr kumimoji="1" lang="ja-JP" altLang="en-US" sz="1600" b="1" dirty="0"/>
              <a:t>全国戦没者追悼式への参列</a:t>
            </a:r>
            <a:endParaRPr kumimoji="1" lang="en-US" altLang="ja-JP" sz="1600" b="1" dirty="0"/>
          </a:p>
          <a:p>
            <a:endParaRPr kumimoji="1" lang="en-US" altLang="ja-JP" b="1" dirty="0"/>
          </a:p>
          <a:p>
            <a:r>
              <a:rPr kumimoji="1" lang="ja-JP" altLang="en-US" b="1" dirty="0"/>
              <a:t>　</a:t>
            </a:r>
            <a:r>
              <a:rPr kumimoji="1" lang="ja-JP" altLang="en-US" sz="1400" dirty="0"/>
              <a:t>毎年８月</a:t>
            </a:r>
            <a:r>
              <a:rPr kumimoji="1" lang="en-US" altLang="ja-JP" sz="1400" dirty="0">
                <a:latin typeface="+mn-ea"/>
              </a:rPr>
              <a:t>15</a:t>
            </a:r>
            <a:r>
              <a:rPr kumimoji="1" lang="ja-JP" altLang="en-US" sz="1400" dirty="0"/>
              <a:t>日、日本武道館で挙行される政府主催の全国戦没者追悼式に大阪府代表遺族等が参列しています。</a:t>
            </a:r>
            <a:endParaRPr kumimoji="1" lang="en-US" altLang="ja-JP" sz="1400" b="1" dirty="0"/>
          </a:p>
          <a:p>
            <a:r>
              <a:rPr kumimoji="1" lang="ja-JP" altLang="en-US" b="1" dirty="0"/>
              <a:t>　</a:t>
            </a:r>
          </a:p>
        </p:txBody>
      </p:sp>
      <p:cxnSp>
        <p:nvCxnSpPr>
          <p:cNvPr id="12" name="直線コネクタ 11"/>
          <p:cNvCxnSpPr/>
          <p:nvPr/>
        </p:nvCxnSpPr>
        <p:spPr>
          <a:xfrm>
            <a:off x="194806" y="8091612"/>
            <a:ext cx="7170061" cy="0"/>
          </a:xfrm>
          <a:prstGeom prst="line">
            <a:avLst/>
          </a:prstGeom>
          <a:ln w="9525" cmpd="thickThi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672040" y="4692384"/>
            <a:ext cx="2705067" cy="335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b="1" dirty="0">
                <a:solidFill>
                  <a:schemeClr val="bg1"/>
                </a:solidFill>
              </a:rPr>
              <a:t>１　開催の趣旨</a:t>
            </a:r>
            <a:endParaRPr kumimoji="1" lang="en-US" altLang="ja-JP" sz="1400" b="1" dirty="0">
              <a:solidFill>
                <a:schemeClr val="bg1"/>
              </a:solidFill>
            </a:endParaRPr>
          </a:p>
        </p:txBody>
      </p:sp>
      <p:sp>
        <p:nvSpPr>
          <p:cNvPr id="15" name="正方形/長方形 14"/>
          <p:cNvSpPr/>
          <p:nvPr/>
        </p:nvSpPr>
        <p:spPr>
          <a:xfrm>
            <a:off x="672040" y="7260872"/>
            <a:ext cx="2753491" cy="347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b="1" dirty="0">
                <a:solidFill>
                  <a:schemeClr val="bg1"/>
                </a:solidFill>
              </a:rPr>
              <a:t>２　開催日程</a:t>
            </a:r>
            <a:endParaRPr kumimoji="1" lang="en-US" altLang="ja-JP" sz="1400" b="1" dirty="0">
              <a:solidFill>
                <a:schemeClr val="bg1"/>
              </a:solidFill>
            </a:endParaRPr>
          </a:p>
        </p:txBody>
      </p:sp>
      <p:sp>
        <p:nvSpPr>
          <p:cNvPr id="16" name="正方形/長方形 15"/>
          <p:cNvSpPr/>
          <p:nvPr/>
        </p:nvSpPr>
        <p:spPr>
          <a:xfrm>
            <a:off x="4106931" y="4692728"/>
            <a:ext cx="2656522" cy="343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b="1" dirty="0">
                <a:solidFill>
                  <a:schemeClr val="bg1"/>
                </a:solidFill>
              </a:rPr>
              <a:t>３　参列者（最大</a:t>
            </a:r>
            <a:r>
              <a:rPr kumimoji="1" lang="en-US" altLang="ja-JP" sz="1400" b="1" dirty="0">
                <a:solidFill>
                  <a:schemeClr val="bg1"/>
                </a:solidFill>
                <a:latin typeface="+mn-ea"/>
              </a:rPr>
              <a:t>1,000</a:t>
            </a:r>
            <a:r>
              <a:rPr kumimoji="1" lang="ja-JP" altLang="en-US" sz="1400" b="1" dirty="0">
                <a:solidFill>
                  <a:schemeClr val="bg1"/>
                </a:solidFill>
              </a:rPr>
              <a:t>名）</a:t>
            </a:r>
            <a:endParaRPr kumimoji="1" lang="en-US" altLang="ja-JP" sz="1400" b="1" dirty="0">
              <a:solidFill>
                <a:schemeClr val="bg1"/>
              </a:solidFill>
            </a:endParaRPr>
          </a:p>
        </p:txBody>
      </p:sp>
      <p:sp>
        <p:nvSpPr>
          <p:cNvPr id="17" name="正方形/長方形 16"/>
          <p:cNvSpPr/>
          <p:nvPr/>
        </p:nvSpPr>
        <p:spPr>
          <a:xfrm>
            <a:off x="4106930" y="5979782"/>
            <a:ext cx="2656522" cy="3434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b="1" dirty="0">
                <a:solidFill>
                  <a:schemeClr val="bg1"/>
                </a:solidFill>
              </a:rPr>
              <a:t>４　直近の開催状況</a:t>
            </a:r>
            <a:endParaRPr kumimoji="1" lang="en-US" altLang="ja-JP" sz="1400" b="1" dirty="0">
              <a:solidFill>
                <a:schemeClr val="bg1"/>
              </a:solidFill>
            </a:endParaRPr>
          </a:p>
        </p:txBody>
      </p:sp>
      <p:sp>
        <p:nvSpPr>
          <p:cNvPr id="11" name="テキスト ボックス 10"/>
          <p:cNvSpPr txBox="1"/>
          <p:nvPr/>
        </p:nvSpPr>
        <p:spPr>
          <a:xfrm>
            <a:off x="6347954" y="641828"/>
            <a:ext cx="830997" cy="3645586"/>
          </a:xfrm>
          <a:prstGeom prst="rect">
            <a:avLst/>
          </a:prstGeom>
          <a:noFill/>
        </p:spPr>
        <p:txBody>
          <a:bodyPr vert="eaVert" wrap="square" rtlCol="0">
            <a:spAutoFit/>
          </a:bodyPr>
          <a:lstStyle/>
          <a:p>
            <a:r>
              <a:rPr kumimoji="1" lang="ja-JP" altLang="en-US" sz="2400" b="1" dirty="0"/>
              <a:t>大阪戦没者追悼式</a:t>
            </a:r>
            <a:endParaRPr kumimoji="1" lang="en-US" altLang="ja-JP" sz="2400" b="1" dirty="0"/>
          </a:p>
          <a:p>
            <a:r>
              <a:rPr kumimoji="1" lang="ja-JP" altLang="en-US" dirty="0"/>
              <a:t>　　　</a:t>
            </a:r>
            <a:r>
              <a:rPr kumimoji="1" lang="ja-JP" altLang="en-US" b="1" dirty="0"/>
              <a:t>大阪府・大阪市・堺市共催</a:t>
            </a:r>
          </a:p>
        </p:txBody>
      </p:sp>
    </p:spTree>
    <p:extLst>
      <p:ext uri="{BB962C8B-B14F-4D97-AF65-F5344CB8AC3E}">
        <p14:creationId xmlns:p14="http://schemas.microsoft.com/office/powerpoint/2010/main" val="88770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66498" y="8616766"/>
            <a:ext cx="6265012" cy="1591956"/>
          </a:xfrm>
          <a:prstGeom prst="rect">
            <a:avLst/>
          </a:prstGeom>
          <a:noFill/>
          <a:ln>
            <a:solidFill>
              <a:schemeClr val="tx1"/>
            </a:solidFill>
          </a:ln>
        </p:spPr>
        <p:txBody>
          <a:bodyPr wrap="square" bIns="144000" rtlCol="0">
            <a:spAutoFit/>
          </a:bodyPr>
          <a:lstStyle/>
          <a:p>
            <a:r>
              <a:rPr kumimoji="1" lang="ja-JP" altLang="en-US" sz="1300" dirty="0"/>
              <a:t>　</a:t>
            </a:r>
            <a:endParaRPr kumimoji="1" lang="en-US" altLang="ja-JP" sz="1300" dirty="0"/>
          </a:p>
          <a:p>
            <a:r>
              <a:rPr kumimoji="1" lang="ja-JP" altLang="en-US" sz="1300" dirty="0"/>
              <a:t>　平和祈念公園は沖縄本島南部の「沖縄戦終焉の地」糸満市摩文仁の丘陵を南に望み、南東側に険しく美しい海岸線を眺望できる台地にあります。</a:t>
            </a:r>
            <a:r>
              <a:rPr lang="ja-JP" altLang="en-US" sz="1300" dirty="0"/>
              <a:t>公園内には沖縄戦の写真や遺品などを展示した平和祈念資料館、沖縄戦で亡くなられたすべての人々の氏名を刻んだ「平和の礎」、戦没者の鎮魂と永遠の平和を祈る「平和祈念像」、そして摩文仁の丘の上には国立沖縄戦没者墓苑や府県、団体の慰霊塔が５０基建立されています。</a:t>
            </a:r>
            <a:endParaRPr kumimoji="1" lang="ja-JP" altLang="en-US" sz="1300" dirty="0"/>
          </a:p>
        </p:txBody>
      </p:sp>
      <p:cxnSp>
        <p:nvCxnSpPr>
          <p:cNvPr id="3" name="直線コネクタ 2"/>
          <p:cNvCxnSpPr/>
          <p:nvPr/>
        </p:nvCxnSpPr>
        <p:spPr>
          <a:xfrm>
            <a:off x="0" y="504000"/>
            <a:ext cx="7559675" cy="20782"/>
          </a:xfrm>
          <a:prstGeom prst="line">
            <a:avLst/>
          </a:prstGeom>
          <a:ln w="34925"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52340" y="85239"/>
            <a:ext cx="3947885" cy="369332"/>
          </a:xfrm>
          <a:prstGeom prst="rect">
            <a:avLst/>
          </a:prstGeom>
          <a:noFill/>
        </p:spPr>
        <p:txBody>
          <a:bodyPr wrap="square" rtlCol="0">
            <a:spAutoFit/>
          </a:bodyPr>
          <a:lstStyle/>
          <a:p>
            <a:r>
              <a:rPr kumimoji="1" lang="ja-JP" altLang="en-US" b="1" dirty="0">
                <a:latin typeface="+mn-ea"/>
              </a:rPr>
              <a:t>沖縄「なにわの塔」慰霊追悼式</a:t>
            </a:r>
          </a:p>
        </p:txBody>
      </p:sp>
      <p:sp>
        <p:nvSpPr>
          <p:cNvPr id="9" name="テキスト ボックス 8"/>
          <p:cNvSpPr txBox="1"/>
          <p:nvPr/>
        </p:nvSpPr>
        <p:spPr>
          <a:xfrm>
            <a:off x="566498" y="3322715"/>
            <a:ext cx="6232449" cy="2462213"/>
          </a:xfrm>
          <a:prstGeom prst="rect">
            <a:avLst/>
          </a:prstGeom>
          <a:noFill/>
        </p:spPr>
        <p:txBody>
          <a:bodyPr wrap="square" rIns="108000" rtlCol="0">
            <a:spAutoFit/>
          </a:bodyPr>
          <a:lstStyle/>
          <a:p>
            <a:r>
              <a:rPr kumimoji="1" lang="ja-JP" altLang="en-US" sz="1400" dirty="0"/>
              <a:t>　</a:t>
            </a:r>
            <a:endParaRPr kumimoji="1" lang="en-US" altLang="ja-JP" sz="1400" dirty="0"/>
          </a:p>
          <a:p>
            <a:r>
              <a:rPr kumimoji="1" lang="ja-JP" altLang="en-US" sz="1400" dirty="0"/>
              <a:t>　終戦</a:t>
            </a:r>
            <a:r>
              <a:rPr kumimoji="1" lang="en-US" altLang="ja-JP" sz="1400" dirty="0">
                <a:latin typeface="+mn-ea"/>
              </a:rPr>
              <a:t>20</a:t>
            </a:r>
            <a:r>
              <a:rPr kumimoji="1" lang="ja-JP" altLang="en-US" sz="1400" dirty="0"/>
              <a:t>周年記念事業の一つとして太平洋戦争終焉の地、沖縄で戦没された大阪府関係者を追悼するため、昭和</a:t>
            </a:r>
            <a:r>
              <a:rPr kumimoji="1" lang="en-US" altLang="ja-JP" sz="1400" dirty="0">
                <a:latin typeface="+mn-ea"/>
              </a:rPr>
              <a:t>40</a:t>
            </a:r>
            <a:r>
              <a:rPr kumimoji="1" lang="ja-JP" altLang="en-US" sz="1400" dirty="0"/>
              <a:t>年４月</a:t>
            </a:r>
            <a:r>
              <a:rPr kumimoji="1" lang="en-US" altLang="ja-JP" sz="1400" dirty="0">
                <a:latin typeface="+mn-ea"/>
              </a:rPr>
              <a:t>26</a:t>
            </a:r>
            <a:r>
              <a:rPr kumimoji="1" lang="ja-JP" altLang="en-US" sz="1400" dirty="0"/>
              <a:t>日に沖縄の最南端摩文仁</a:t>
            </a:r>
            <a:r>
              <a:rPr kumimoji="1" lang="zh-TW" altLang="en-US" sz="1400" dirty="0">
                <a:latin typeface="游ゴシック" panose="020B0400000000000000" pitchFamily="50" charset="-128"/>
                <a:ea typeface="游ゴシック" panose="020B0400000000000000" pitchFamily="50" charset="-128"/>
              </a:rPr>
              <a:t>（沖縄県営平和祈念公園内）</a:t>
            </a:r>
            <a:r>
              <a:rPr kumimoji="1" lang="ja-JP" altLang="en-US" sz="1400" dirty="0"/>
              <a:t>に慰霊塔「なにわの塔」が建立されました。</a:t>
            </a:r>
            <a:endParaRPr kumimoji="1" lang="en-US" altLang="ja-JP" sz="1400" dirty="0"/>
          </a:p>
          <a:p>
            <a:endParaRPr kumimoji="1" lang="en-US" altLang="ja-JP" sz="1400" dirty="0"/>
          </a:p>
          <a:p>
            <a:endParaRPr kumimoji="1" lang="en-US" altLang="ja-JP" sz="1400" dirty="0"/>
          </a:p>
          <a:p>
            <a:endParaRPr kumimoji="1" lang="en-US" altLang="ja-JP" sz="1400" dirty="0"/>
          </a:p>
          <a:p>
            <a:r>
              <a:rPr kumimoji="1" lang="ja-JP" altLang="en-US" sz="1400" dirty="0"/>
              <a:t>　建立されて以来、毎年、大阪府遺族連合会及び大阪市遺族会が、なにわの塔で追悼式を行っており、令和４年度は令和５年２月２日（木）に開催されました。</a:t>
            </a:r>
            <a:endParaRPr kumimoji="1" lang="en-US" altLang="ja-JP" sz="1400" dirty="0"/>
          </a:p>
          <a:p>
            <a:r>
              <a:rPr kumimoji="1" lang="ja-JP" altLang="en-US" sz="1400" dirty="0"/>
              <a:t>　大阪府及び大阪市職員も毎年参列させていただいております。</a:t>
            </a:r>
            <a:endParaRPr kumimoji="1" lang="ja-JP" altLang="en-US" sz="1300" dirty="0"/>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9567" y="678671"/>
            <a:ext cx="5504519" cy="2208395"/>
          </a:xfrm>
          <a:prstGeom prst="rect">
            <a:avLst/>
          </a:prstGeom>
        </p:spPr>
      </p:pic>
      <p:pic>
        <p:nvPicPr>
          <p:cNvPr id="11" name="図 10"/>
          <p:cNvPicPr/>
          <p:nvPr/>
        </p:nvPicPr>
        <p:blipFill rotWithShape="1">
          <a:blip r:embed="rId3" cstate="print">
            <a:extLst>
              <a:ext uri="{28A0092B-C50C-407E-A947-70E740481C1C}">
                <a14:useLocalDpi xmlns:a14="http://schemas.microsoft.com/office/drawing/2010/main" val="0"/>
              </a:ext>
            </a:extLst>
          </a:blip>
          <a:srcRect/>
          <a:stretch/>
        </p:blipFill>
        <p:spPr bwMode="auto">
          <a:xfrm>
            <a:off x="4305001" y="1424704"/>
            <a:ext cx="2922976" cy="2014485"/>
          </a:xfrm>
          <a:prstGeom prst="ellipse">
            <a:avLst/>
          </a:prstGeom>
          <a:ln w="34925">
            <a:solidFill>
              <a:schemeClr val="bg1"/>
            </a:solidFill>
          </a:ln>
          <a:extLst>
            <a:ext uri="{53640926-AAD7-44D8-BBD7-CCE9431645EC}">
              <a14:shadowObscured xmlns:a14="http://schemas.microsoft.com/office/drawing/2010/main"/>
            </a:ext>
          </a:extLst>
        </p:spPr>
      </p:pic>
      <p:pic>
        <p:nvPicPr>
          <p:cNvPr id="5" name="図 4"/>
          <p:cNvPicPr>
            <a:picLocks noChangeAspect="1"/>
          </p:cNvPicPr>
          <p:nvPr/>
        </p:nvPicPr>
        <p:blipFill rotWithShape="1">
          <a:blip r:embed="rId4"/>
          <a:srcRect l="7107" r="7117" b="5628"/>
          <a:stretch/>
        </p:blipFill>
        <p:spPr>
          <a:xfrm>
            <a:off x="676275" y="6171554"/>
            <a:ext cx="2447926" cy="2019946"/>
          </a:xfrm>
          <a:prstGeom prst="rect">
            <a:avLst/>
          </a:prstGeom>
        </p:spPr>
      </p:pic>
      <p:sp>
        <p:nvSpPr>
          <p:cNvPr id="6" name="テキスト ボックス 5"/>
          <p:cNvSpPr txBox="1"/>
          <p:nvPr/>
        </p:nvSpPr>
        <p:spPr>
          <a:xfrm>
            <a:off x="3124201" y="5871085"/>
            <a:ext cx="3597548" cy="2585323"/>
          </a:xfrm>
          <a:prstGeom prst="rect">
            <a:avLst/>
          </a:prstGeom>
          <a:noFill/>
        </p:spPr>
        <p:txBody>
          <a:bodyPr wrap="square" tIns="0" rIns="0" rtlCol="0">
            <a:spAutoFit/>
          </a:bodyPr>
          <a:lstStyle/>
          <a:p>
            <a:pPr algn="ctr"/>
            <a:r>
              <a:rPr lang="ja-JP" altLang="en-US" sz="1400" b="1" dirty="0">
                <a:latin typeface="HGS行書体" panose="03000600000000000000" pitchFamily="66" charset="-128"/>
                <a:ea typeface="HGS行書体" panose="03000600000000000000" pitchFamily="66" charset="-128"/>
              </a:rPr>
              <a:t>碑　文</a:t>
            </a:r>
            <a:endParaRPr lang="en-US" altLang="ja-JP" sz="1400" b="1" dirty="0">
              <a:latin typeface="HGS行書体" panose="03000600000000000000" pitchFamily="66" charset="-128"/>
              <a:ea typeface="HGS行書体" panose="03000600000000000000" pitchFamily="66" charset="-128"/>
            </a:endParaRPr>
          </a:p>
          <a:p>
            <a:r>
              <a:rPr lang="ja-JP" altLang="en-US" sz="1300" b="1" dirty="0">
                <a:latin typeface="HGS行書体" panose="03000600000000000000" pitchFamily="66" charset="-128"/>
                <a:ea typeface="HGS行書体" panose="03000600000000000000" pitchFamily="66" charset="-128"/>
              </a:rPr>
              <a:t>「太平洋戦争最后の激戦地たるこの沖縄に勇戦力闘して、悲壮の戦死を遂げられた大阪府出身の英霊</a:t>
            </a:r>
            <a:r>
              <a:rPr lang="en-US" altLang="ja-JP" sz="1300" b="1" dirty="0">
                <a:latin typeface="HGS行書体" panose="03000600000000000000" pitchFamily="66" charset="-128"/>
                <a:ea typeface="HGS行書体" panose="03000600000000000000" pitchFamily="66" charset="-128"/>
              </a:rPr>
              <a:t>2,400</a:t>
            </a:r>
            <a:r>
              <a:rPr lang="ja-JP" altLang="en-US" sz="1300" b="1" dirty="0">
                <a:latin typeface="HGS行書体" panose="03000600000000000000" pitchFamily="66" charset="-128"/>
                <a:ea typeface="HGS行書体" panose="03000600000000000000" pitchFamily="66" charset="-128"/>
              </a:rPr>
              <a:t>有余柱。ねがわくは奇蹟的復興を遂げえた郷土の現状を見</a:t>
            </a:r>
            <a:r>
              <a:rPr lang="ja-JP" altLang="en-US" sz="1300" b="1" dirty="0" err="1">
                <a:latin typeface="HGS行書体" panose="03000600000000000000" pitchFamily="66" charset="-128"/>
                <a:ea typeface="HGS行書体" panose="03000600000000000000" pitchFamily="66" charset="-128"/>
              </a:rPr>
              <a:t>そな</a:t>
            </a:r>
            <a:r>
              <a:rPr lang="ja-JP" altLang="en-US" sz="1300" b="1" dirty="0">
                <a:latin typeface="HGS行書体" panose="03000600000000000000" pitchFamily="66" charset="-128"/>
                <a:ea typeface="HGS行書体" panose="03000600000000000000" pitchFamily="66" charset="-128"/>
              </a:rPr>
              <a:t>わせ。これひとえに最期まで祈り続けられた諸霊が在天御加護の賜にほかならない。思えば個人の生命は短く、民族の歴史は永い。終戦</a:t>
            </a:r>
            <a:r>
              <a:rPr lang="en-US" altLang="ja-JP" sz="1300" b="1" dirty="0">
                <a:latin typeface="HGS行書体" panose="03000600000000000000" pitchFamily="66" charset="-128"/>
                <a:ea typeface="HGS行書体" panose="03000600000000000000" pitchFamily="66" charset="-128"/>
              </a:rPr>
              <a:t>20</a:t>
            </a:r>
            <a:r>
              <a:rPr lang="ja-JP" altLang="en-US" sz="1300" b="1" dirty="0">
                <a:latin typeface="HGS行書体" panose="03000600000000000000" pitchFamily="66" charset="-128"/>
                <a:ea typeface="HGS行書体" panose="03000600000000000000" pitchFamily="66" charset="-128"/>
              </a:rPr>
              <a:t>年に当り最も犠牲の多かりし摩文仁の丘に「なにわの塔」を建立して、恭しく諸霊の御遺徳を顕彰し、あわせて人類恒久の平和を祈る。御証悟安からんことを。」</a:t>
            </a:r>
            <a:endParaRPr lang="en-US" altLang="ja-JP" sz="1300" b="1" dirty="0">
              <a:latin typeface="HGS行書体" panose="03000600000000000000" pitchFamily="66" charset="-128"/>
              <a:ea typeface="HGS行書体" panose="03000600000000000000" pitchFamily="66" charset="-128"/>
            </a:endParaRPr>
          </a:p>
          <a:p>
            <a:r>
              <a:rPr lang="en-US" altLang="ja-JP" sz="1100" dirty="0">
                <a:latin typeface="HGS行書体" panose="03000600000000000000" pitchFamily="66" charset="-128"/>
                <a:ea typeface="HGS行書体" panose="03000600000000000000" pitchFamily="66" charset="-128"/>
              </a:rPr>
              <a:t>※</a:t>
            </a:r>
            <a:r>
              <a:rPr lang="ja-JP" altLang="en-US" sz="1100" dirty="0">
                <a:latin typeface="HGS行書体" panose="03000600000000000000" pitchFamily="66" charset="-128"/>
                <a:ea typeface="HGS行書体" panose="03000600000000000000" pitchFamily="66" charset="-128"/>
              </a:rPr>
              <a:t>昭和</a:t>
            </a:r>
            <a:r>
              <a:rPr lang="en-US" altLang="ja-JP" sz="1100" dirty="0">
                <a:latin typeface="HGS行書体" panose="03000600000000000000" pitchFamily="66" charset="-128"/>
                <a:ea typeface="HGS行書体" panose="03000600000000000000" pitchFamily="66" charset="-128"/>
              </a:rPr>
              <a:t>44</a:t>
            </a:r>
            <a:r>
              <a:rPr lang="ja-JP" altLang="en-US" sz="1100" dirty="0">
                <a:latin typeface="HGS行書体" panose="03000600000000000000" pitchFamily="66" charset="-128"/>
                <a:ea typeface="HGS行書体" panose="03000600000000000000" pitchFamily="66" charset="-128"/>
              </a:rPr>
              <a:t>年には、建立５周年にあたって南方諸地域戦没者を新たに合祀しました。</a:t>
            </a:r>
          </a:p>
        </p:txBody>
      </p:sp>
      <p:sp>
        <p:nvSpPr>
          <p:cNvPr id="7" name="正方形/長方形 6"/>
          <p:cNvSpPr/>
          <p:nvPr/>
        </p:nvSpPr>
        <p:spPr>
          <a:xfrm>
            <a:off x="4519392" y="8296051"/>
            <a:ext cx="1847778" cy="385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ffectLst>
                <a:outerShdw blurRad="38100" dist="38100" dir="2700000" algn="tl">
                  <a:srgbClr val="000000">
                    <a:alpha val="43137"/>
                  </a:srgbClr>
                </a:outerShdw>
              </a:effectLst>
            </a:endParaRPr>
          </a:p>
        </p:txBody>
      </p:sp>
      <p:sp>
        <p:nvSpPr>
          <p:cNvPr id="14" name="テキスト ボックス 13"/>
          <p:cNvSpPr txBox="1"/>
          <p:nvPr/>
        </p:nvSpPr>
        <p:spPr>
          <a:xfrm>
            <a:off x="816187" y="8411236"/>
            <a:ext cx="1325581" cy="307777"/>
          </a:xfrm>
          <a:prstGeom prst="rect">
            <a:avLst/>
          </a:prstGeom>
          <a:solidFill>
            <a:schemeClr val="bg1"/>
          </a:solidFill>
          <a:ln>
            <a:solidFill>
              <a:schemeClr val="tx1"/>
            </a:solidFill>
          </a:ln>
        </p:spPr>
        <p:txBody>
          <a:bodyPr wrap="square" rtlCol="0">
            <a:spAutoFit/>
          </a:bodyPr>
          <a:lstStyle/>
          <a:p>
            <a:r>
              <a:rPr kumimoji="1" lang="ja-JP" altLang="en-US" sz="1400" b="1" dirty="0">
                <a:effectLst>
                  <a:outerShdw blurRad="38100" dist="38100" dir="2700000" algn="tl">
                    <a:srgbClr val="000000">
                      <a:alpha val="43137"/>
                    </a:srgbClr>
                  </a:outerShdw>
                </a:effectLst>
              </a:rPr>
              <a:t>平和祈念公園</a:t>
            </a:r>
          </a:p>
        </p:txBody>
      </p:sp>
      <p:sp>
        <p:nvSpPr>
          <p:cNvPr id="15" name="正方形/長方形 14"/>
          <p:cNvSpPr/>
          <p:nvPr/>
        </p:nvSpPr>
        <p:spPr>
          <a:xfrm>
            <a:off x="569567" y="3040955"/>
            <a:ext cx="2705067" cy="335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１「なにわの塔」建立の経緯</a:t>
            </a:r>
            <a:endParaRPr kumimoji="1" lang="en-US" altLang="ja-JP" sz="1400" dirty="0"/>
          </a:p>
        </p:txBody>
      </p:sp>
      <p:sp>
        <p:nvSpPr>
          <p:cNvPr id="16" name="正方形/長方形 15"/>
          <p:cNvSpPr/>
          <p:nvPr/>
        </p:nvSpPr>
        <p:spPr>
          <a:xfrm>
            <a:off x="569567" y="4364924"/>
            <a:ext cx="2705067" cy="335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２　慰霊追悼式について</a:t>
            </a:r>
            <a:endParaRPr kumimoji="1" lang="en-US" altLang="ja-JP" sz="1400" dirty="0"/>
          </a:p>
        </p:txBody>
      </p:sp>
    </p:spTree>
    <p:extLst>
      <p:ext uri="{BB962C8B-B14F-4D97-AF65-F5344CB8AC3E}">
        <p14:creationId xmlns:p14="http://schemas.microsoft.com/office/powerpoint/2010/main" val="14468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直線コネクタ 4"/>
          <p:cNvCxnSpPr/>
          <p:nvPr/>
        </p:nvCxnSpPr>
        <p:spPr>
          <a:xfrm>
            <a:off x="0" y="620909"/>
            <a:ext cx="7559675" cy="20782"/>
          </a:xfrm>
          <a:prstGeom prst="line">
            <a:avLst/>
          </a:prstGeom>
          <a:ln w="34925"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5801" y="136420"/>
            <a:ext cx="1799960" cy="379723"/>
          </a:xfrm>
          <a:prstGeom prst="rect">
            <a:avLst/>
          </a:prstGeom>
          <a:noFill/>
        </p:spPr>
        <p:txBody>
          <a:bodyPr wrap="square" rtlCol="0">
            <a:spAutoFit/>
          </a:bodyPr>
          <a:lstStyle/>
          <a:p>
            <a:r>
              <a:rPr kumimoji="1" lang="ja-JP" altLang="en-US" b="1" dirty="0">
                <a:latin typeface="+mn-ea"/>
              </a:rPr>
              <a:t>ご遺族の声</a:t>
            </a:r>
          </a:p>
        </p:txBody>
      </p:sp>
      <p:sp>
        <p:nvSpPr>
          <p:cNvPr id="8" name="角丸四角形 7"/>
          <p:cNvSpPr/>
          <p:nvPr/>
        </p:nvSpPr>
        <p:spPr>
          <a:xfrm>
            <a:off x="274727" y="794443"/>
            <a:ext cx="4783048" cy="55862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8923" y="836528"/>
            <a:ext cx="4594656" cy="523220"/>
          </a:xfrm>
          <a:prstGeom prst="rect">
            <a:avLst/>
          </a:prstGeom>
          <a:noFill/>
        </p:spPr>
        <p:txBody>
          <a:bodyPr wrap="square" rtlCol="0">
            <a:spAutoFit/>
          </a:bodyPr>
          <a:lstStyle/>
          <a:p>
            <a:r>
              <a:rPr kumimoji="1" lang="ja-JP" altLang="en-US" sz="1400" b="1" dirty="0">
                <a:solidFill>
                  <a:schemeClr val="bg1"/>
                </a:solidFill>
              </a:rPr>
              <a:t>沖縄「なにわの塔」慰霊追悼式（令和</a:t>
            </a:r>
            <a:r>
              <a:rPr kumimoji="1" lang="en-US" altLang="ja-JP" sz="1400" b="1" dirty="0">
                <a:solidFill>
                  <a:schemeClr val="bg1"/>
                </a:solidFill>
                <a:latin typeface="+mn-ea"/>
              </a:rPr>
              <a:t>5</a:t>
            </a:r>
            <a:r>
              <a:rPr kumimoji="1" lang="ja-JP" altLang="en-US" sz="1400" b="1" dirty="0">
                <a:solidFill>
                  <a:schemeClr val="bg1"/>
                </a:solidFill>
              </a:rPr>
              <a:t>年</a:t>
            </a:r>
            <a:r>
              <a:rPr kumimoji="1" lang="en-US" altLang="ja-JP" sz="1400" b="1" dirty="0">
                <a:solidFill>
                  <a:schemeClr val="bg1"/>
                </a:solidFill>
                <a:latin typeface="+mn-ea"/>
              </a:rPr>
              <a:t>2</a:t>
            </a:r>
            <a:r>
              <a:rPr kumimoji="1" lang="ja-JP" altLang="en-US" sz="1400" b="1" dirty="0">
                <a:solidFill>
                  <a:schemeClr val="bg1"/>
                </a:solidFill>
              </a:rPr>
              <a:t>月</a:t>
            </a:r>
            <a:r>
              <a:rPr kumimoji="1" lang="en-US" altLang="ja-JP" sz="1400" b="1" dirty="0">
                <a:solidFill>
                  <a:schemeClr val="bg1"/>
                </a:solidFill>
                <a:latin typeface="+mn-ea"/>
              </a:rPr>
              <a:t>2</a:t>
            </a:r>
            <a:r>
              <a:rPr kumimoji="1" lang="ja-JP" altLang="en-US" sz="1400" b="1" dirty="0">
                <a:solidFill>
                  <a:schemeClr val="bg1"/>
                </a:solidFill>
              </a:rPr>
              <a:t>日開催）</a:t>
            </a:r>
            <a:endParaRPr kumimoji="1" lang="en-US" altLang="ja-JP" sz="1400" b="1" dirty="0">
              <a:solidFill>
                <a:schemeClr val="bg1"/>
              </a:solidFill>
            </a:endParaRPr>
          </a:p>
          <a:p>
            <a:pPr algn="ctr"/>
            <a:r>
              <a:rPr kumimoji="1" lang="ja-JP" altLang="en-US" sz="1400" b="1" dirty="0">
                <a:solidFill>
                  <a:schemeClr val="bg1"/>
                </a:solidFill>
              </a:rPr>
              <a:t>に参加されたご遺族のご感想</a:t>
            </a:r>
          </a:p>
        </p:txBody>
      </p:sp>
      <p:sp>
        <p:nvSpPr>
          <p:cNvPr id="11" name="テキスト ボックス 10"/>
          <p:cNvSpPr txBox="1"/>
          <p:nvPr/>
        </p:nvSpPr>
        <p:spPr>
          <a:xfrm>
            <a:off x="5510699" y="4227461"/>
            <a:ext cx="1516446" cy="2001881"/>
          </a:xfrm>
          <a:prstGeom prst="rect">
            <a:avLst/>
          </a:prstGeom>
          <a:noFill/>
          <a:ln>
            <a:solidFill>
              <a:schemeClr val="tx1"/>
            </a:solidFill>
          </a:ln>
        </p:spPr>
        <p:txBody>
          <a:bodyPr wrap="square" tIns="108000" rtlCol="0">
            <a:spAutoFit/>
          </a:bodyPr>
          <a:lstStyle/>
          <a:p>
            <a:r>
              <a:rPr kumimoji="1" lang="ja-JP" altLang="en-US" sz="1200" dirty="0"/>
              <a:t>　今後、次世代に語り継ぐことが大切です。</a:t>
            </a:r>
            <a:endParaRPr kumimoji="1" lang="en-US" altLang="ja-JP" sz="1200" dirty="0"/>
          </a:p>
          <a:p>
            <a:r>
              <a:rPr kumimoji="1" lang="ja-JP" altLang="en-US" sz="1200" dirty="0"/>
              <a:t>　母と昭和</a:t>
            </a:r>
            <a:r>
              <a:rPr kumimoji="1" lang="en-US" altLang="ja-JP" sz="1200" dirty="0">
                <a:latin typeface="+mn-ea"/>
              </a:rPr>
              <a:t>48</a:t>
            </a:r>
            <a:r>
              <a:rPr kumimoji="1" lang="ja-JP" altLang="en-US" sz="1200" dirty="0"/>
              <a:t>年に父が戦死しましたフィリピンに行き、その後、沖縄にも行くことができました。　</a:t>
            </a:r>
            <a:endParaRPr kumimoji="1" lang="en-US" altLang="ja-JP" sz="1200" dirty="0"/>
          </a:p>
          <a:p>
            <a:pPr algn="r"/>
            <a:r>
              <a:rPr kumimoji="1" lang="ja-JP" altLang="en-US" sz="1200" dirty="0"/>
              <a:t>（戦没者の子）</a:t>
            </a:r>
          </a:p>
        </p:txBody>
      </p:sp>
      <p:sp>
        <p:nvSpPr>
          <p:cNvPr id="12" name="テキスト ボックス 11"/>
          <p:cNvSpPr txBox="1"/>
          <p:nvPr/>
        </p:nvSpPr>
        <p:spPr>
          <a:xfrm>
            <a:off x="4301840" y="6996189"/>
            <a:ext cx="2725305" cy="1632549"/>
          </a:xfrm>
          <a:prstGeom prst="rect">
            <a:avLst/>
          </a:prstGeom>
          <a:noFill/>
          <a:ln>
            <a:solidFill>
              <a:schemeClr val="tx1"/>
            </a:solidFill>
          </a:ln>
        </p:spPr>
        <p:txBody>
          <a:bodyPr wrap="square" tIns="108000" rtlCol="0">
            <a:spAutoFit/>
          </a:bodyPr>
          <a:lstStyle/>
          <a:p>
            <a:r>
              <a:rPr kumimoji="1" lang="ja-JP" altLang="en-US" sz="1200" dirty="0"/>
              <a:t>　追悼式に参列して戦争は絶対にしてはいけない事を次世代に伝えていかなければと強く思いました。</a:t>
            </a:r>
            <a:endParaRPr kumimoji="1" lang="en-US" altLang="ja-JP" sz="1200" dirty="0"/>
          </a:p>
          <a:p>
            <a:r>
              <a:rPr kumimoji="1" lang="ja-JP" altLang="en-US" sz="1200" dirty="0"/>
              <a:t>　皆が平和に暮らせている日本にも、こんなにむごい戦いがあったこと、戦没者の皆さまのおかげで今の平和があることを、もっともっと知ってほしいです。</a:t>
            </a:r>
          </a:p>
        </p:txBody>
      </p:sp>
      <p:sp>
        <p:nvSpPr>
          <p:cNvPr id="13" name="テキスト ボックス 12"/>
          <p:cNvSpPr txBox="1"/>
          <p:nvPr/>
        </p:nvSpPr>
        <p:spPr>
          <a:xfrm>
            <a:off x="5133975" y="1721710"/>
            <a:ext cx="1941439" cy="2186546"/>
          </a:xfrm>
          <a:prstGeom prst="rect">
            <a:avLst/>
          </a:prstGeom>
          <a:noFill/>
          <a:ln>
            <a:solidFill>
              <a:schemeClr val="tx1"/>
            </a:solidFill>
          </a:ln>
        </p:spPr>
        <p:txBody>
          <a:bodyPr wrap="square" tIns="108000" rtlCol="0">
            <a:spAutoFit/>
          </a:bodyPr>
          <a:lstStyle/>
          <a:p>
            <a:r>
              <a:rPr kumimoji="1" lang="ja-JP" altLang="en-US" sz="1200" dirty="0"/>
              <a:t>　遺児である徒姉妹に声をかけて頂いて参加させて頂きました。思わぬ追悼式に参列させて頂けて感激致しました。</a:t>
            </a:r>
            <a:endParaRPr kumimoji="1" lang="en-US" altLang="ja-JP" sz="1200" dirty="0"/>
          </a:p>
          <a:p>
            <a:r>
              <a:rPr kumimoji="1" lang="ja-JP" altLang="en-US" sz="1200" dirty="0"/>
              <a:t>　徒姉妹の父君・叔父の御霊に追悼できた経験は何よりの喜びになりました。ありがとうございました。　</a:t>
            </a:r>
            <a:endParaRPr kumimoji="1" lang="en-US" altLang="ja-JP" sz="1200" dirty="0"/>
          </a:p>
          <a:p>
            <a:r>
              <a:rPr kumimoji="1" lang="ja-JP" altLang="en-US" sz="1200" dirty="0"/>
              <a:t>　　　　（戦没者の姪）</a:t>
            </a:r>
            <a:endParaRPr kumimoji="1" lang="en-US" altLang="ja-JP" sz="1200" dirty="0"/>
          </a:p>
        </p:txBody>
      </p:sp>
      <p:sp>
        <p:nvSpPr>
          <p:cNvPr id="18" name="テキスト ボックス 17"/>
          <p:cNvSpPr txBox="1"/>
          <p:nvPr/>
        </p:nvSpPr>
        <p:spPr>
          <a:xfrm>
            <a:off x="298638" y="8681764"/>
            <a:ext cx="2954248" cy="1632549"/>
          </a:xfrm>
          <a:prstGeom prst="rect">
            <a:avLst/>
          </a:prstGeom>
          <a:noFill/>
          <a:ln>
            <a:solidFill>
              <a:schemeClr val="tx1"/>
            </a:solidFill>
          </a:ln>
        </p:spPr>
        <p:txBody>
          <a:bodyPr wrap="square" tIns="108000" rtlCol="0">
            <a:spAutoFit/>
          </a:bodyPr>
          <a:lstStyle/>
          <a:p>
            <a:r>
              <a:rPr kumimoji="1" lang="ja-JP" altLang="en-US" sz="1200" dirty="0"/>
              <a:t>　不穏な世界情勢にあって、かつての戦争により両親、妻、子、兄弟を襲った不幸。取りかえす事の出来ない人生。　</a:t>
            </a:r>
            <a:endParaRPr kumimoji="1" lang="en-US" altLang="ja-JP" sz="1200" dirty="0"/>
          </a:p>
          <a:p>
            <a:r>
              <a:rPr kumimoji="1" lang="ja-JP" altLang="en-US" sz="1200" dirty="0"/>
              <a:t>　決して戦争はしないと誓ったはずなのに、また、きなくさい臭いが。</a:t>
            </a:r>
            <a:endParaRPr kumimoji="1" lang="en-US" altLang="ja-JP" sz="1200" dirty="0"/>
          </a:p>
          <a:p>
            <a:r>
              <a:rPr kumimoji="1" lang="ja-JP" altLang="en-US" sz="1200" dirty="0"/>
              <a:t>　父を知らない（戦死、遺骨は帰らず）子の思いを。</a:t>
            </a:r>
            <a:endParaRPr kumimoji="1" lang="en-US" altLang="ja-JP" sz="1200" dirty="0"/>
          </a:p>
          <a:p>
            <a:pPr algn="r"/>
            <a:r>
              <a:rPr kumimoji="1" lang="ja-JP" altLang="en-US" sz="1200" dirty="0"/>
              <a:t>（戦没者の子）</a:t>
            </a:r>
          </a:p>
        </p:txBody>
      </p:sp>
      <p:sp>
        <p:nvSpPr>
          <p:cNvPr id="20" name="テキスト ボックス 19"/>
          <p:cNvSpPr txBox="1"/>
          <p:nvPr/>
        </p:nvSpPr>
        <p:spPr>
          <a:xfrm>
            <a:off x="298638" y="4262608"/>
            <a:ext cx="1667124" cy="1817215"/>
          </a:xfrm>
          <a:prstGeom prst="rect">
            <a:avLst/>
          </a:prstGeom>
          <a:noFill/>
          <a:ln>
            <a:solidFill>
              <a:schemeClr val="tx1"/>
            </a:solidFill>
          </a:ln>
        </p:spPr>
        <p:txBody>
          <a:bodyPr wrap="square" lIns="72000" tIns="108000" rIns="72000" rtlCol="0">
            <a:spAutoFit/>
          </a:bodyPr>
          <a:lstStyle/>
          <a:p>
            <a:r>
              <a:rPr kumimoji="1" lang="ja-JP" altLang="en-US" sz="1200" dirty="0"/>
              <a:t>　不自由な体でこうして参加させて頂くことができ、皆さまのご親切な対応に感謝いたしております。　　　　</a:t>
            </a:r>
            <a:endParaRPr kumimoji="1" lang="en-US" altLang="ja-JP" sz="1200" dirty="0"/>
          </a:p>
          <a:p>
            <a:r>
              <a:rPr kumimoji="1" lang="ja-JP" altLang="en-US" sz="1200" dirty="0"/>
              <a:t>　また、今後とも</a:t>
            </a:r>
            <a:endParaRPr kumimoji="1" lang="en-US" altLang="ja-JP" sz="1200" dirty="0"/>
          </a:p>
          <a:p>
            <a:r>
              <a:rPr kumimoji="1" lang="ja-JP" altLang="en-US" sz="1200" dirty="0"/>
              <a:t>よろしくお願いいたします。</a:t>
            </a:r>
            <a:endParaRPr kumimoji="1" lang="en-US" altLang="ja-JP" sz="1200" dirty="0"/>
          </a:p>
          <a:p>
            <a:pPr algn="r"/>
            <a:r>
              <a:rPr kumimoji="1" lang="ja-JP" altLang="en-US" sz="1200" dirty="0"/>
              <a:t>（戦没者の子）</a:t>
            </a:r>
          </a:p>
        </p:txBody>
      </p:sp>
      <p:sp>
        <p:nvSpPr>
          <p:cNvPr id="21" name="テキスト ボックス 20"/>
          <p:cNvSpPr txBox="1"/>
          <p:nvPr/>
        </p:nvSpPr>
        <p:spPr>
          <a:xfrm>
            <a:off x="298638" y="6999830"/>
            <a:ext cx="3665344" cy="1263217"/>
          </a:xfrm>
          <a:prstGeom prst="rect">
            <a:avLst/>
          </a:prstGeom>
          <a:noFill/>
          <a:ln>
            <a:solidFill>
              <a:schemeClr val="tx1"/>
            </a:solidFill>
          </a:ln>
        </p:spPr>
        <p:txBody>
          <a:bodyPr wrap="square" tIns="108000" rIns="36000" rtlCol="0">
            <a:spAutoFit/>
          </a:bodyPr>
          <a:lstStyle/>
          <a:p>
            <a:r>
              <a:rPr kumimoji="1" lang="ja-JP" altLang="en-US" sz="1200" dirty="0"/>
              <a:t>　日本遺族会、大阪府遺族連合会の継続に当たり、色々とお世話頂きありがとうございます。</a:t>
            </a:r>
            <a:endParaRPr kumimoji="1" lang="en-US" altLang="ja-JP" sz="1200" dirty="0"/>
          </a:p>
          <a:p>
            <a:r>
              <a:rPr kumimoji="1" lang="ja-JP" altLang="en-US" sz="1200" dirty="0"/>
              <a:t>　戦後７８年、もうそろそろ・・・という意見も</a:t>
            </a:r>
            <a:endParaRPr kumimoji="1" lang="en-US" altLang="ja-JP" sz="1200" dirty="0"/>
          </a:p>
          <a:p>
            <a:r>
              <a:rPr kumimoji="1" lang="ja-JP" altLang="en-US" sz="1200" dirty="0"/>
              <a:t>お聞き致しますが、我々遺児と致しましては、</a:t>
            </a:r>
            <a:endParaRPr kumimoji="1" lang="en-US" altLang="ja-JP" sz="1200" dirty="0"/>
          </a:p>
          <a:p>
            <a:r>
              <a:rPr kumimoji="1" lang="ja-JP" altLang="en-US" sz="1200" dirty="0"/>
              <a:t>まだまだ後世に伝えていくためにも、よろしく</a:t>
            </a:r>
            <a:endParaRPr kumimoji="1" lang="en-US" altLang="ja-JP" sz="1200" dirty="0"/>
          </a:p>
          <a:p>
            <a:r>
              <a:rPr kumimoji="1" lang="ja-JP" altLang="en-US" sz="1200" dirty="0"/>
              <a:t>お願い致します。　　　　　　　　（戦没者の子）</a:t>
            </a:r>
          </a:p>
        </p:txBody>
      </p:sp>
      <p:sp>
        <p:nvSpPr>
          <p:cNvPr id="26" name="テキスト ボックス 25"/>
          <p:cNvSpPr txBox="1"/>
          <p:nvPr/>
        </p:nvSpPr>
        <p:spPr>
          <a:xfrm>
            <a:off x="298638" y="1718663"/>
            <a:ext cx="4562475" cy="2001881"/>
          </a:xfrm>
          <a:prstGeom prst="rect">
            <a:avLst/>
          </a:prstGeom>
          <a:noFill/>
          <a:ln>
            <a:solidFill>
              <a:schemeClr val="tx1"/>
            </a:solidFill>
          </a:ln>
        </p:spPr>
        <p:txBody>
          <a:bodyPr wrap="square" tIns="108000" rtlCol="0">
            <a:spAutoFit/>
          </a:bodyPr>
          <a:lstStyle/>
          <a:p>
            <a:r>
              <a:rPr kumimoji="1" lang="ja-JP" altLang="en-US" sz="1200" dirty="0"/>
              <a:t>　</a:t>
            </a:r>
            <a:r>
              <a:rPr kumimoji="1" lang="en-US" altLang="ja-JP" sz="1200" dirty="0">
                <a:latin typeface="+mn-ea"/>
              </a:rPr>
              <a:t>35</a:t>
            </a:r>
            <a:r>
              <a:rPr kumimoji="1" lang="ja-JP" altLang="en-US" sz="1200" dirty="0"/>
              <a:t>年前（</a:t>
            </a:r>
            <a:r>
              <a:rPr kumimoji="1" lang="en-US" altLang="ja-JP" sz="1200" dirty="0">
                <a:latin typeface="+mn-ea"/>
              </a:rPr>
              <a:t>46</a:t>
            </a:r>
            <a:r>
              <a:rPr kumimoji="1" lang="ja-JP" altLang="en-US" sz="1200" dirty="0"/>
              <a:t>歳）に初めて母親と参加しました。その後、父親が戦死した東部ニューギニアに</a:t>
            </a:r>
            <a:r>
              <a:rPr kumimoji="1" lang="en-US" altLang="ja-JP" sz="1200" dirty="0">
                <a:latin typeface="+mn-ea"/>
              </a:rPr>
              <a:t>56</a:t>
            </a:r>
            <a:r>
              <a:rPr kumimoji="1" lang="ja-JP" altLang="en-US" sz="1200" dirty="0"/>
              <a:t>歳、</a:t>
            </a:r>
            <a:r>
              <a:rPr kumimoji="1" lang="en-US" altLang="ja-JP" sz="1200" dirty="0">
                <a:latin typeface="+mn-ea"/>
              </a:rPr>
              <a:t>68</a:t>
            </a:r>
            <a:r>
              <a:rPr kumimoji="1" lang="ja-JP" altLang="en-US" sz="1200" dirty="0"/>
              <a:t>歳の時に行きましたが、戦後何十年もたってもいまだに・・まだ・・・。</a:t>
            </a:r>
            <a:endParaRPr kumimoji="1" lang="en-US" altLang="ja-JP" sz="1200" dirty="0"/>
          </a:p>
          <a:p>
            <a:r>
              <a:rPr kumimoji="1" lang="ja-JP" altLang="en-US" sz="1200" dirty="0"/>
              <a:t>　私達、遺族の悲しみは・・・辛く、二度と私たちのような悲しみを味わうことなく、平和に暮らせることを願います。</a:t>
            </a:r>
            <a:endParaRPr kumimoji="1" lang="en-US" altLang="ja-JP" sz="1200" dirty="0"/>
          </a:p>
          <a:p>
            <a:r>
              <a:rPr kumimoji="1" lang="ja-JP" altLang="en-US" sz="1200" dirty="0"/>
              <a:t>　われわれ遺族が頑張らないと遺族会がなくなってしまいます。　</a:t>
            </a:r>
            <a:endParaRPr kumimoji="1" lang="en-US" altLang="ja-JP" sz="1200" dirty="0"/>
          </a:p>
          <a:p>
            <a:r>
              <a:rPr kumimoji="1" lang="ja-JP" altLang="en-US" sz="1200" dirty="0"/>
              <a:t>　父親の顔は写真で見ているだけで、父親としての実感はありませんし、父親に抱かれたこともありません。母親のお腹の中にいて、戦地から名前を付けてきたと聞いています。</a:t>
            </a:r>
            <a:endParaRPr kumimoji="1" lang="en-US" altLang="ja-JP" sz="1200" dirty="0"/>
          </a:p>
          <a:p>
            <a:pPr algn="r"/>
            <a:r>
              <a:rPr kumimoji="1" lang="ja-JP" altLang="en-US" sz="1200" dirty="0"/>
              <a:t>　　（戦没者の子）</a:t>
            </a: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31310" y="4144435"/>
            <a:ext cx="3201344" cy="2272954"/>
          </a:xfrm>
          <a:prstGeom prst="rect">
            <a:avLst/>
          </a:prstGeom>
          <a:ln>
            <a:noFill/>
          </a:ln>
          <a:effectLst>
            <a:softEdge rad="112500"/>
          </a:effectLst>
          <a:extLst>
            <a:ext uri="{53640926-AAD7-44D8-BBD7-CCE9431645EC}">
              <a14:shadowObscured xmlns:a14="http://schemas.microsoft.com/office/drawing/2010/main"/>
            </a:ext>
          </a:extLst>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60117" y="8850513"/>
            <a:ext cx="3602617" cy="1463800"/>
          </a:xfrm>
          <a:prstGeom prst="rect">
            <a:avLst/>
          </a:prstGeom>
          <a:ln>
            <a:noFill/>
          </a:ln>
          <a:extLst>
            <a:ext uri="{53640926-AAD7-44D8-BBD7-CCE9431645EC}">
              <a14:shadowObscured xmlns:a14="http://schemas.microsoft.com/office/drawing/2010/main"/>
            </a:ext>
          </a:extLst>
        </p:spPr>
      </p:pic>
      <p:sp>
        <p:nvSpPr>
          <p:cNvPr id="16" name="テキスト ボックス 15"/>
          <p:cNvSpPr txBox="1"/>
          <p:nvPr/>
        </p:nvSpPr>
        <p:spPr>
          <a:xfrm>
            <a:off x="2131310" y="3924054"/>
            <a:ext cx="1328807" cy="338554"/>
          </a:xfrm>
          <a:prstGeom prst="rect">
            <a:avLst/>
          </a:prstGeom>
          <a:solidFill>
            <a:schemeClr val="bg1"/>
          </a:solidFill>
        </p:spPr>
        <p:txBody>
          <a:bodyPr wrap="square" rtlCol="0">
            <a:spAutoFit/>
          </a:bodyPr>
          <a:lstStyle/>
          <a:p>
            <a:pPr algn="ctr"/>
            <a:r>
              <a:rPr kumimoji="1" lang="ja-JP" altLang="en-US" sz="1600" b="1" dirty="0">
                <a:effectLst>
                  <a:outerShdw blurRad="38100" dist="38100" dir="2700000" algn="tl">
                    <a:srgbClr val="000000">
                      <a:alpha val="43137"/>
                    </a:srgbClr>
                  </a:outerShdw>
                </a:effectLst>
                <a:latin typeface="+mn-ea"/>
              </a:rPr>
              <a:t>奉安所</a:t>
            </a:r>
          </a:p>
        </p:txBody>
      </p:sp>
      <p:sp>
        <p:nvSpPr>
          <p:cNvPr id="17" name="テキスト ボックス 16"/>
          <p:cNvSpPr txBox="1"/>
          <p:nvPr/>
        </p:nvSpPr>
        <p:spPr>
          <a:xfrm>
            <a:off x="2357624" y="6227691"/>
            <a:ext cx="2858612" cy="584775"/>
          </a:xfrm>
          <a:prstGeom prst="rect">
            <a:avLst/>
          </a:prstGeom>
          <a:solidFill>
            <a:schemeClr val="bg1"/>
          </a:solidFill>
        </p:spPr>
        <p:txBody>
          <a:bodyPr wrap="square" rtlCol="0">
            <a:spAutoFit/>
          </a:bodyPr>
          <a:lstStyle/>
          <a:p>
            <a:pPr algn="ctr"/>
            <a:endParaRPr kumimoji="1" lang="en-US" altLang="ja-JP" sz="1600" b="1" dirty="0">
              <a:effectLst>
                <a:outerShdw blurRad="38100" dist="38100" dir="2700000" algn="tl">
                  <a:srgbClr val="000000">
                    <a:alpha val="43137"/>
                  </a:srgbClr>
                </a:outerShdw>
              </a:effectLst>
              <a:latin typeface="+mn-ea"/>
            </a:endParaRPr>
          </a:p>
          <a:p>
            <a:pPr algn="ctr"/>
            <a:r>
              <a:rPr kumimoji="1" lang="ja-JP" altLang="en-US" sz="1600" b="1" dirty="0" err="1">
                <a:effectLst>
                  <a:outerShdw blurRad="38100" dist="38100" dir="2700000" algn="tl">
                    <a:srgbClr val="000000">
                      <a:alpha val="43137"/>
                    </a:srgbClr>
                  </a:outerShdw>
                </a:effectLst>
                <a:latin typeface="+mn-ea"/>
              </a:rPr>
              <a:t>の霊璽</a:t>
            </a:r>
            <a:r>
              <a:rPr kumimoji="1" lang="ja-JP" altLang="en-US" sz="1600" b="1" dirty="0">
                <a:effectLst>
                  <a:outerShdw blurRad="38100" dist="38100" dir="2700000" algn="tl">
                    <a:srgbClr val="000000">
                      <a:alpha val="43137"/>
                    </a:srgbClr>
                  </a:outerShdw>
                </a:effectLst>
                <a:latin typeface="+mn-ea"/>
              </a:rPr>
              <a:t>簿が納められています。</a:t>
            </a:r>
          </a:p>
        </p:txBody>
      </p:sp>
      <p:sp>
        <p:nvSpPr>
          <p:cNvPr id="19" name="テキスト ボックス 18"/>
          <p:cNvSpPr txBox="1"/>
          <p:nvPr/>
        </p:nvSpPr>
        <p:spPr>
          <a:xfrm>
            <a:off x="3610963" y="8768397"/>
            <a:ext cx="2218338" cy="492443"/>
          </a:xfrm>
          <a:prstGeom prst="rect">
            <a:avLst/>
          </a:prstGeom>
          <a:solidFill>
            <a:schemeClr val="bg1"/>
          </a:solidFill>
        </p:spPr>
        <p:txBody>
          <a:bodyPr wrap="square" rtlCol="0">
            <a:spAutoFit/>
          </a:bodyPr>
          <a:lstStyle/>
          <a:p>
            <a:pPr algn="ctr"/>
            <a:r>
              <a:rPr kumimoji="1" lang="ja-JP" altLang="en-US" sz="1300" b="1" dirty="0">
                <a:effectLst>
                  <a:outerShdw blurRad="38100" dist="38100" dir="2700000" algn="tl">
                    <a:srgbClr val="000000">
                      <a:alpha val="43137"/>
                    </a:srgbClr>
                  </a:outerShdw>
                </a:effectLst>
                <a:latin typeface="+mn-ea"/>
              </a:rPr>
              <a:t>「なにわの塔」がある</a:t>
            </a:r>
            <a:endParaRPr kumimoji="1" lang="en-US" altLang="ja-JP" sz="1300" b="1" dirty="0">
              <a:effectLst>
                <a:outerShdw blurRad="38100" dist="38100" dir="2700000" algn="tl">
                  <a:srgbClr val="000000">
                    <a:alpha val="43137"/>
                  </a:srgbClr>
                </a:outerShdw>
              </a:effectLst>
              <a:latin typeface="+mn-ea"/>
            </a:endParaRPr>
          </a:p>
          <a:p>
            <a:pPr algn="ctr"/>
            <a:r>
              <a:rPr kumimoji="1" lang="ja-JP" altLang="en-US" sz="1300" b="1" dirty="0">
                <a:effectLst>
                  <a:outerShdw blurRad="38100" dist="38100" dir="2700000" algn="tl">
                    <a:srgbClr val="000000">
                      <a:alpha val="43137"/>
                    </a:srgbClr>
                  </a:outerShdw>
                </a:effectLst>
                <a:latin typeface="+mn-ea"/>
              </a:rPr>
              <a:t>摩文仁の丘から見える海岸</a:t>
            </a:r>
          </a:p>
        </p:txBody>
      </p:sp>
      <p:sp>
        <p:nvSpPr>
          <p:cNvPr id="23" name="テキスト ボックス 22"/>
          <p:cNvSpPr txBox="1"/>
          <p:nvPr/>
        </p:nvSpPr>
        <p:spPr>
          <a:xfrm>
            <a:off x="2357624" y="6155926"/>
            <a:ext cx="2858612" cy="338554"/>
          </a:xfrm>
          <a:prstGeom prst="rect">
            <a:avLst/>
          </a:prstGeom>
          <a:solidFill>
            <a:schemeClr val="bg1"/>
          </a:solidFill>
        </p:spPr>
        <p:txBody>
          <a:bodyPr wrap="square" lIns="0" rtlCol="0">
            <a:spAutoFit/>
          </a:bodyPr>
          <a:lstStyle/>
          <a:p>
            <a:pPr algn="ctr"/>
            <a:r>
              <a:rPr kumimoji="1" lang="ja-JP" altLang="en-US" sz="1600" b="1" dirty="0">
                <a:effectLst>
                  <a:outerShdw blurRad="38100" dist="38100" dir="2700000" algn="tl">
                    <a:srgbClr val="000000">
                      <a:alpha val="43137"/>
                    </a:srgbClr>
                  </a:outerShdw>
                </a:effectLst>
                <a:latin typeface="+mn-ea"/>
              </a:rPr>
              <a:t>沖縄および南方諸地域戦没者</a:t>
            </a:r>
            <a:endParaRPr kumimoji="1" lang="en-US" altLang="ja-JP" sz="1600" b="1" dirty="0">
              <a:effectLst>
                <a:outerShdw blurRad="38100" dist="38100" dir="2700000" algn="tl">
                  <a:srgbClr val="000000">
                    <a:alpha val="43137"/>
                  </a:srgbClr>
                </a:outerShdw>
              </a:effectLst>
              <a:latin typeface="+mn-ea"/>
            </a:endParaRPr>
          </a:p>
        </p:txBody>
      </p:sp>
      <p:sp>
        <p:nvSpPr>
          <p:cNvPr id="22" name="テキスト ボックス 21"/>
          <p:cNvSpPr txBox="1"/>
          <p:nvPr/>
        </p:nvSpPr>
        <p:spPr>
          <a:xfrm>
            <a:off x="2579875" y="6430261"/>
            <a:ext cx="580977" cy="123111"/>
          </a:xfrm>
          <a:prstGeom prst="rect">
            <a:avLst/>
          </a:prstGeom>
          <a:noFill/>
        </p:spPr>
        <p:txBody>
          <a:bodyPr wrap="square" lIns="0" tIns="0" rIns="0" bIns="0" rtlCol="0" anchor="ctr" anchorCtr="0">
            <a:spAutoFit/>
          </a:bodyPr>
          <a:lstStyle/>
          <a:p>
            <a:pPr algn="ctr"/>
            <a:r>
              <a:rPr kumimoji="1" lang="ja-JP" altLang="en-US" sz="800" b="1" dirty="0">
                <a:effectLst>
                  <a:outerShdw blurRad="38100" dist="38100" dir="2700000" algn="tl">
                    <a:srgbClr val="000000">
                      <a:alpha val="43137"/>
                    </a:srgbClr>
                  </a:outerShdw>
                </a:effectLst>
                <a:latin typeface="+mn-ea"/>
              </a:rPr>
              <a:t>れ い じ ぼ</a:t>
            </a:r>
          </a:p>
        </p:txBody>
      </p:sp>
    </p:spTree>
    <p:extLst>
      <p:ext uri="{BB962C8B-B14F-4D97-AF65-F5344CB8AC3E}">
        <p14:creationId xmlns:p14="http://schemas.microsoft.com/office/powerpoint/2010/main" val="1821862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1347</Words>
  <Application>Microsoft Office PowerPoint</Application>
  <PresentationFormat>ユーザー設定</PresentationFormat>
  <Paragraphs>97</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HGS行書体</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2024-05-15T02:36:12Z</dcterms:created>
  <dcterms:modified xsi:type="dcterms:W3CDTF">2024-05-15T02:36:35Z</dcterms:modified>
</cp:coreProperties>
</file>