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
  </p:notesMasterIdLst>
  <p:handoutMasterIdLst>
    <p:handoutMasterId r:id="rId7"/>
  </p:handoutMasterIdLst>
  <p:sldIdLst>
    <p:sldId id="270" r:id="rId2"/>
    <p:sldId id="256" r:id="rId3"/>
    <p:sldId id="257" r:id="rId4"/>
    <p:sldId id="271" r:id="rId5"/>
  </p:sldIdLst>
  <p:sldSz cx="7559675" cy="10691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BF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01" autoAdjust="0"/>
    <p:restoredTop sz="94660"/>
  </p:normalViewPr>
  <p:slideViewPr>
    <p:cSldViewPr snapToGrid="0">
      <p:cViewPr varScale="1">
        <p:scale>
          <a:sx n="64" d="100"/>
          <a:sy n="64" d="100"/>
        </p:scale>
        <p:origin x="1925"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30" tIns="45715" rIns="91430" bIns="45715" rtlCol="0"/>
          <a:lstStyle>
            <a:lvl1pPr algn="r">
              <a:defRPr sz="1200"/>
            </a:lvl1pPr>
          </a:lstStyle>
          <a:p>
            <a:fld id="{0B5C89B3-302E-45CD-9365-443609AC83CF}" type="datetimeFigureOut">
              <a:rPr kumimoji="1" lang="ja-JP" altLang="en-US" smtClean="0"/>
              <a:t>2024/5/15</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4"/>
            <a:ext cx="2949575" cy="498475"/>
          </a:xfrm>
          <a:prstGeom prst="rect">
            <a:avLst/>
          </a:prstGeom>
        </p:spPr>
        <p:txBody>
          <a:bodyPr vert="horz" lIns="91430" tIns="45715" rIns="91430" bIns="45715" rtlCol="0" anchor="b"/>
          <a:lstStyle>
            <a:lvl1pPr algn="r">
              <a:defRPr sz="1200"/>
            </a:lvl1pPr>
          </a:lstStyle>
          <a:p>
            <a:fld id="{7D2F6AA0-FC9D-4906-814A-7D7F038B9395}" type="slidenum">
              <a:rPr kumimoji="1" lang="ja-JP" altLang="en-US" smtClean="0"/>
              <a:t>‹#›</a:t>
            </a:fld>
            <a:endParaRPr kumimoji="1" lang="ja-JP" altLang="en-US"/>
          </a:p>
        </p:txBody>
      </p:sp>
    </p:spTree>
    <p:extLst>
      <p:ext uri="{BB962C8B-B14F-4D97-AF65-F5344CB8AC3E}">
        <p14:creationId xmlns:p14="http://schemas.microsoft.com/office/powerpoint/2010/main" val="395063038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30" tIns="45715" rIns="91430" bIns="45715" rtlCol="0"/>
          <a:lstStyle>
            <a:lvl1pPr algn="r">
              <a:defRPr sz="1200"/>
            </a:lvl1pPr>
          </a:lstStyle>
          <a:p>
            <a:fld id="{C69013A8-9E4E-4B7D-9C9E-D9BFAF8F79B0}" type="datetimeFigureOut">
              <a:rPr kumimoji="1" lang="ja-JP" altLang="en-US" smtClean="0"/>
              <a:t>2024/5/15</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1039" y="4783139"/>
            <a:ext cx="5445125" cy="39131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4"/>
            <a:ext cx="2949575" cy="498475"/>
          </a:xfrm>
          <a:prstGeom prst="rect">
            <a:avLst/>
          </a:prstGeom>
        </p:spPr>
        <p:txBody>
          <a:bodyPr vert="horz" lIns="91430" tIns="45715" rIns="91430" bIns="45715" rtlCol="0" anchor="b"/>
          <a:lstStyle>
            <a:lvl1pPr algn="r">
              <a:defRPr sz="1200"/>
            </a:lvl1pPr>
          </a:lstStyle>
          <a:p>
            <a:fld id="{16A25823-C851-4B30-95E5-9DC869B9B255}" type="slidenum">
              <a:rPr kumimoji="1" lang="ja-JP" altLang="en-US" smtClean="0"/>
              <a:t>‹#›</a:t>
            </a:fld>
            <a:endParaRPr kumimoji="1" lang="ja-JP" altLang="en-US"/>
          </a:p>
        </p:txBody>
      </p:sp>
    </p:spTree>
    <p:extLst>
      <p:ext uri="{BB962C8B-B14F-4D97-AF65-F5344CB8AC3E}">
        <p14:creationId xmlns:p14="http://schemas.microsoft.com/office/powerpoint/2010/main" val="181638008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97B98F9-429C-426C-AC16-A38738B6126A}"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350326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414AB53-F812-437C-AD38-A4EC8C43570F}"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5396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0E2A45-5C53-404D-AC44-D6EF63815815}"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4882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E4EE1A-9188-499A-A28C-F6EC81E7A0B7}"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80347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CCBCBE-77D3-4EEF-AA79-C6ED49A764FF}" type="datetime1">
              <a:rPr kumimoji="1" lang="ja-JP" altLang="en-US" smtClean="0"/>
              <a:t>2024/5/15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319064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C7A1D64-9AE1-4481-B7D0-DC19CDACDFAD}"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37292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D58673-47A6-43D7-9CAC-E4D3EE66B7C6}" type="datetime1">
              <a:rPr kumimoji="1" lang="ja-JP" altLang="en-US" smtClean="0"/>
              <a:t>2024/5/15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83285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C74C0D8-039C-48AA-A185-F5C1249989DD}" type="datetime1">
              <a:rPr kumimoji="1" lang="ja-JP" altLang="en-US" smtClean="0"/>
              <a:t>2024/5/15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99938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B7465-CA9E-4BD6-A818-50DE41D8ECB0}" type="datetime1">
              <a:rPr kumimoji="1" lang="ja-JP" altLang="en-US" smtClean="0"/>
              <a:t>2024/5/15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19889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C562ED-238E-405A-85E5-BFDA4CD31D9A}"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184843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0FD546-D6DF-424B-A5AB-1CEF510AD04B}" type="datetime1">
              <a:rPr kumimoji="1" lang="ja-JP" altLang="en-US" smtClean="0"/>
              <a:t>2024/5/15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299453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D1CD10DD-3ECB-45BB-916B-E1965DF85390}" type="datetime1">
              <a:rPr kumimoji="1" lang="ja-JP" altLang="en-US" smtClean="0"/>
              <a:t>2024/5/15</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9705F15E-8EBE-4A60-92E3-99CFA65D00FD}" type="slidenum">
              <a:rPr kumimoji="1" lang="ja-JP" altLang="en-US" smtClean="0"/>
              <a:t>‹#›</a:t>
            </a:fld>
            <a:endParaRPr kumimoji="1" lang="ja-JP" altLang="en-US"/>
          </a:p>
        </p:txBody>
      </p:sp>
    </p:spTree>
    <p:extLst>
      <p:ext uri="{BB962C8B-B14F-4D97-AF65-F5344CB8AC3E}">
        <p14:creationId xmlns:p14="http://schemas.microsoft.com/office/powerpoint/2010/main" val="65341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 y="9938162"/>
            <a:ext cx="7559674" cy="369332"/>
          </a:xfrm>
          <a:prstGeom prst="rect">
            <a:avLst/>
          </a:prstGeom>
          <a:noFill/>
        </p:spPr>
        <p:txBody>
          <a:bodyPr wrap="square" rtlCol="0">
            <a:spAutoFit/>
          </a:bodyPr>
          <a:lstStyle/>
          <a:p>
            <a:pPr algn="ctr"/>
            <a:r>
              <a:rPr lang="ja-JP" altLang="en-US" sz="1600" dirty="0">
                <a:solidFill>
                  <a:schemeClr val="tx2">
                    <a:lumMod val="50000"/>
                  </a:schemeClr>
                </a:solidFill>
              </a:rPr>
              <a:t>　</a:t>
            </a:r>
            <a:r>
              <a:rPr lang="ja-JP" altLang="en-US" dirty="0">
                <a:solidFill>
                  <a:schemeClr val="tx2">
                    <a:lumMod val="50000"/>
                  </a:schemeClr>
                </a:solidFill>
              </a:rPr>
              <a:t>大阪府・大阪市・堺市</a:t>
            </a:r>
          </a:p>
        </p:txBody>
      </p:sp>
      <p:sp>
        <p:nvSpPr>
          <p:cNvPr id="3" name="サブタイトル 2"/>
          <p:cNvSpPr>
            <a:spLocks noGrp="1"/>
          </p:cNvSpPr>
          <p:nvPr>
            <p:ph type="subTitle" idx="1"/>
          </p:nvPr>
        </p:nvSpPr>
        <p:spPr>
          <a:xfrm>
            <a:off x="691284" y="5386662"/>
            <a:ext cx="6177108" cy="3835385"/>
          </a:xfrm>
          <a:ln w="38100">
            <a:noFill/>
          </a:ln>
        </p:spPr>
        <p:txBody>
          <a:bodyPr>
            <a:normAutofit/>
          </a:bodyPr>
          <a:lstStyle/>
          <a:p>
            <a:pPr algn="l"/>
            <a:endParaRPr kumimoji="1" lang="en-US" altLang="ja-JP" b="1" dirty="0">
              <a:solidFill>
                <a:schemeClr val="tx2">
                  <a:lumMod val="50000"/>
                </a:schemeClr>
              </a:solidFill>
            </a:endParaRPr>
          </a:p>
          <a:p>
            <a:pPr algn="l"/>
            <a:r>
              <a:rPr lang="ja-JP" altLang="en-US" b="1" dirty="0">
                <a:solidFill>
                  <a:schemeClr val="tx2">
                    <a:lumMod val="50000"/>
                  </a:schemeClr>
                </a:solidFill>
              </a:rPr>
              <a:t>　</a:t>
            </a:r>
            <a:r>
              <a:rPr lang="ja-JP" altLang="en-US" sz="1700" dirty="0"/>
              <a:t>令和４年７月の大阪戦没者追悼式は、新型コロナウイルス感染拡大のため縮小開催となりました。式典当日に戦争経験者の体験談をご紹介する予定でしたが、叶わなかったため、この小冊子でご紹介いたします。</a:t>
            </a:r>
            <a:endParaRPr lang="en-US" altLang="ja-JP" sz="1700" dirty="0"/>
          </a:p>
          <a:p>
            <a:pPr algn="l"/>
            <a:endParaRPr lang="en-US" altLang="ja-JP" sz="1700" dirty="0"/>
          </a:p>
          <a:p>
            <a:pPr algn="l"/>
            <a:r>
              <a:rPr lang="ja-JP" altLang="en-US" sz="1700" dirty="0"/>
              <a:t>　併せて、大阪府・大阪市・堺市が実施している戦没者等への援護事業等の一部を紹介させていただきます。</a:t>
            </a:r>
            <a:endParaRPr lang="en-US" altLang="ja-JP" sz="1700" dirty="0"/>
          </a:p>
          <a:p>
            <a:pPr algn="l"/>
            <a:endParaRPr lang="en-US" altLang="ja-JP" sz="1700" dirty="0"/>
          </a:p>
          <a:p>
            <a:pPr algn="l"/>
            <a:r>
              <a:rPr lang="ja-JP" altLang="en-US" sz="1700" dirty="0"/>
              <a:t>　戦後</a:t>
            </a:r>
            <a:r>
              <a:rPr lang="en-US" altLang="ja-JP" sz="1700" dirty="0">
                <a:latin typeface="+mn-ea"/>
              </a:rPr>
              <a:t>77</a:t>
            </a:r>
            <a:r>
              <a:rPr lang="ja-JP" altLang="en-US" sz="1700" dirty="0"/>
              <a:t>年が過ぎ、戦争を経験したご遺族の声に触れることは、貴重な機会となっています。今後も引き続き追悼式等の事業を通じて、その記憶を語り継ぎ、戦争の悲惨さ、平和の尊さを伝えてまいります。</a:t>
            </a:r>
            <a:endParaRPr lang="en-US" altLang="ja-JP" sz="1700" dirty="0"/>
          </a:p>
          <a:p>
            <a:pPr algn="l"/>
            <a:endParaRPr lang="en-US" altLang="ja-JP" sz="1800" b="1" dirty="0"/>
          </a:p>
          <a:p>
            <a:pPr algn="l"/>
            <a:endParaRPr kumimoji="1" lang="en-US" altLang="ja-JP" sz="1800" b="1" dirty="0"/>
          </a:p>
        </p:txBody>
      </p:sp>
      <p:pic>
        <p:nvPicPr>
          <p:cNvPr id="7" name="図 6"/>
          <p:cNvPicPr>
            <a:picLocks noChangeAspect="1"/>
          </p:cNvPicPr>
          <p:nvPr/>
        </p:nvPicPr>
        <p:blipFill rotWithShape="1">
          <a:blip r:embed="rId2"/>
          <a:srcRect l="14237" r="13591" b="42486"/>
          <a:stretch/>
        </p:blipFill>
        <p:spPr>
          <a:xfrm>
            <a:off x="1" y="580889"/>
            <a:ext cx="7559675" cy="4256711"/>
          </a:xfrm>
          <a:prstGeom prst="rect">
            <a:avLst/>
          </a:prstGeom>
        </p:spPr>
      </p:pic>
      <p:sp>
        <p:nvSpPr>
          <p:cNvPr id="2" name="タイトル 1"/>
          <p:cNvSpPr>
            <a:spLocks noGrp="1"/>
          </p:cNvSpPr>
          <p:nvPr>
            <p:ph type="ctrTitle"/>
          </p:nvPr>
        </p:nvSpPr>
        <p:spPr>
          <a:xfrm>
            <a:off x="1" y="2055784"/>
            <a:ext cx="7559674" cy="2065701"/>
          </a:xfrm>
        </p:spPr>
        <p:txBody>
          <a:bodyPr tIns="36000">
            <a:normAutofit/>
          </a:bodyPr>
          <a:lstStyle/>
          <a:p>
            <a:r>
              <a:rPr lang="ja-JP" altLang="en-US" sz="4000" b="1" dirty="0">
                <a:effectLst>
                  <a:outerShdw blurRad="38100" dist="38100" dir="2700000" algn="tl">
                    <a:srgbClr val="000000">
                      <a:alpha val="43137"/>
                    </a:srgbClr>
                  </a:outerShdw>
                </a:effectLst>
                <a:latin typeface="+mn-ea"/>
                <a:ea typeface="+mn-ea"/>
              </a:rPr>
              <a:t>平和への誓い</a:t>
            </a:r>
            <a:br>
              <a:rPr lang="en-US" altLang="ja-JP" sz="4000" dirty="0">
                <a:latin typeface="+mn-ea"/>
                <a:ea typeface="+mn-ea"/>
              </a:rPr>
            </a:br>
            <a:br>
              <a:rPr lang="en-US" altLang="ja-JP" sz="4000" dirty="0">
                <a:latin typeface="+mn-ea"/>
                <a:ea typeface="+mn-ea"/>
              </a:rPr>
            </a:br>
            <a:r>
              <a:rPr lang="ja-JP" altLang="en-US" sz="4000" b="1" dirty="0">
                <a:effectLst>
                  <a:outerShdw blurRad="38100" dist="38100" dir="2700000" algn="tl">
                    <a:srgbClr val="000000">
                      <a:alpha val="43137"/>
                    </a:srgbClr>
                  </a:outerShdw>
                </a:effectLst>
                <a:latin typeface="+mn-ea"/>
                <a:ea typeface="+mn-ea"/>
              </a:rPr>
              <a:t>次世代へつなぐ思い</a:t>
            </a:r>
            <a:endParaRPr lang="ja-JP" altLang="en-US" sz="4000" dirty="0">
              <a:latin typeface="+mn-ea"/>
              <a:ea typeface="+mn-ea"/>
            </a:endParaRPr>
          </a:p>
        </p:txBody>
      </p:sp>
      <p:sp>
        <p:nvSpPr>
          <p:cNvPr id="5" name="テキスト ボックス 4"/>
          <p:cNvSpPr txBox="1"/>
          <p:nvPr/>
        </p:nvSpPr>
        <p:spPr>
          <a:xfrm>
            <a:off x="308813" y="1067392"/>
            <a:ext cx="2443912" cy="584775"/>
          </a:xfrm>
          <a:prstGeom prst="rect">
            <a:avLst/>
          </a:prstGeom>
          <a:noFill/>
        </p:spPr>
        <p:txBody>
          <a:bodyPr wrap="square" rtlCol="0">
            <a:spAutoFit/>
          </a:bodyPr>
          <a:lstStyle/>
          <a:p>
            <a:pPr algn="ctr"/>
            <a:r>
              <a:rPr kumimoji="1" lang="ja-JP" altLang="en-US" sz="3200" b="1" dirty="0">
                <a:ln>
                  <a:solidFill>
                    <a:schemeClr val="tx1"/>
                  </a:solidFill>
                </a:ln>
                <a:effectLst>
                  <a:outerShdw dist="114300" dir="2700000" algn="tl">
                    <a:schemeClr val="bg1">
                      <a:alpha val="71000"/>
                    </a:schemeClr>
                  </a:outerShdw>
                </a:effectLst>
              </a:rPr>
              <a:t>令和４年度　</a:t>
            </a:r>
          </a:p>
        </p:txBody>
      </p:sp>
      <p:sp>
        <p:nvSpPr>
          <p:cNvPr id="8" name="テキスト ボックス 7"/>
          <p:cNvSpPr txBox="1"/>
          <p:nvPr/>
        </p:nvSpPr>
        <p:spPr>
          <a:xfrm>
            <a:off x="5445504" y="9222047"/>
            <a:ext cx="1422888" cy="338554"/>
          </a:xfrm>
          <a:prstGeom prst="rect">
            <a:avLst/>
          </a:prstGeom>
          <a:noFill/>
        </p:spPr>
        <p:txBody>
          <a:bodyPr wrap="square" rtlCol="0">
            <a:spAutoFit/>
          </a:bodyPr>
          <a:lstStyle/>
          <a:p>
            <a:r>
              <a:rPr kumimoji="1" lang="ja-JP" altLang="en-US" sz="1600" dirty="0"/>
              <a:t>令和５年３月</a:t>
            </a:r>
          </a:p>
        </p:txBody>
      </p:sp>
    </p:spTree>
    <p:extLst>
      <p:ext uri="{BB962C8B-B14F-4D97-AF65-F5344CB8AC3E}">
        <p14:creationId xmlns:p14="http://schemas.microsoft.com/office/powerpoint/2010/main" val="4123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正方形/長方形 13"/>
          <p:cNvSpPr/>
          <p:nvPr/>
        </p:nvSpPr>
        <p:spPr>
          <a:xfrm>
            <a:off x="246741" y="1009558"/>
            <a:ext cx="7026426" cy="43226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tx1"/>
                </a:solidFill>
                <a:latin typeface="HG教科書体" panose="02020609000000000000" pitchFamily="17" charset="-128"/>
                <a:ea typeface="HG教科書体" panose="02020609000000000000" pitchFamily="17" charset="-128"/>
              </a:rPr>
              <a:t>ほがらかに</a:t>
            </a:r>
            <a:endParaRPr kumimoji="1" lang="en-US" altLang="ja-JP" sz="3200" b="1" dirty="0">
              <a:solidFill>
                <a:schemeClr val="tx1"/>
              </a:solidFill>
              <a:latin typeface="HG教科書体" panose="02020609000000000000" pitchFamily="17" charset="-128"/>
              <a:ea typeface="HG教科書体" panose="02020609000000000000" pitchFamily="17" charset="-128"/>
            </a:endParaRPr>
          </a:p>
          <a:p>
            <a:r>
              <a:rPr kumimoji="1" lang="ja-JP" altLang="en-US" sz="3200" b="1" dirty="0">
                <a:solidFill>
                  <a:schemeClr val="tx1"/>
                </a:solidFill>
                <a:latin typeface="HG教科書体" panose="02020609000000000000" pitchFamily="17" charset="-128"/>
                <a:ea typeface="HG教科書体" panose="02020609000000000000" pitchFamily="17" charset="-128"/>
              </a:rPr>
              <a:t>　生きていける</a:t>
            </a:r>
            <a:endParaRPr kumimoji="1" lang="en-US" altLang="ja-JP" sz="3200" b="1" dirty="0">
              <a:solidFill>
                <a:schemeClr val="tx1"/>
              </a:solidFill>
              <a:latin typeface="HG教科書体" panose="02020609000000000000" pitchFamily="17" charset="-128"/>
              <a:ea typeface="HG教科書体" panose="02020609000000000000" pitchFamily="17" charset="-128"/>
            </a:endParaRPr>
          </a:p>
          <a:p>
            <a:r>
              <a:rPr kumimoji="1" lang="ja-JP" altLang="en-US" sz="3200" b="1" dirty="0">
                <a:solidFill>
                  <a:schemeClr val="tx1"/>
                </a:solidFill>
                <a:latin typeface="HG教科書体" panose="02020609000000000000" pitchFamily="17" charset="-128"/>
                <a:ea typeface="HG教科書体" panose="02020609000000000000" pitchFamily="17" charset="-128"/>
              </a:rPr>
              <a:t>　　世の中に</a:t>
            </a:r>
          </a:p>
        </p:txBody>
      </p:sp>
      <p:cxnSp>
        <p:nvCxnSpPr>
          <p:cNvPr id="5" name="直線コネクタ 4"/>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46741" y="134668"/>
            <a:ext cx="1491384" cy="369332"/>
          </a:xfrm>
          <a:prstGeom prst="rect">
            <a:avLst/>
          </a:prstGeom>
          <a:noFill/>
        </p:spPr>
        <p:txBody>
          <a:bodyPr wrap="square" rtlCol="0">
            <a:spAutoFit/>
          </a:bodyPr>
          <a:lstStyle/>
          <a:p>
            <a:r>
              <a:rPr kumimoji="1" lang="ja-JP" altLang="en-US" b="1" dirty="0">
                <a:latin typeface="+mn-ea"/>
              </a:rPr>
              <a:t>体験談　</a:t>
            </a:r>
          </a:p>
        </p:txBody>
      </p:sp>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3357087" y="1300349"/>
            <a:ext cx="3916080" cy="3996000"/>
          </a:xfrm>
          <a:prstGeom prst="rect">
            <a:avLst/>
          </a:prstGeom>
          <a:ln>
            <a:noFill/>
          </a:ln>
          <a:effectLst>
            <a:softEdge rad="112500"/>
          </a:effectLst>
          <a:extLst>
            <a:ext uri="{53640926-AAD7-44D8-BBD7-CCE9431645EC}">
              <a14:shadowObscured xmlns:a14="http://schemas.microsoft.com/office/drawing/2010/main"/>
            </a:ext>
          </a:extLst>
        </p:spPr>
      </p:pic>
      <p:sp>
        <p:nvSpPr>
          <p:cNvPr id="2" name="テキスト ボックス 1"/>
          <p:cNvSpPr txBox="1"/>
          <p:nvPr/>
        </p:nvSpPr>
        <p:spPr>
          <a:xfrm>
            <a:off x="3457575" y="4580717"/>
            <a:ext cx="3815592" cy="769441"/>
          </a:xfrm>
          <a:prstGeom prst="rect">
            <a:avLst/>
          </a:prstGeom>
          <a:solidFill>
            <a:schemeClr val="accent5">
              <a:lumMod val="50000"/>
            </a:schemeClr>
          </a:solidFill>
          <a:ln>
            <a:noFill/>
          </a:ln>
        </p:spPr>
        <p:txBody>
          <a:bodyPr wrap="square" rtlCol="0" anchor="t" anchorCtr="1">
            <a:spAutoFit/>
          </a:bodyPr>
          <a:lstStyle/>
          <a:p>
            <a:pPr algn="ctr"/>
            <a:r>
              <a:rPr kumimoji="1" lang="ja-JP" altLang="en-US" sz="2400" b="1" dirty="0">
                <a:solidFill>
                  <a:schemeClr val="bg1"/>
                </a:solidFill>
              </a:rPr>
              <a:t>赤井惠美子さん</a:t>
            </a:r>
            <a:endParaRPr kumimoji="1" lang="en-US" altLang="ja-JP" sz="2400" b="1" dirty="0">
              <a:solidFill>
                <a:schemeClr val="bg1"/>
              </a:solidFill>
            </a:endParaRPr>
          </a:p>
          <a:p>
            <a:pPr algn="ctr"/>
            <a:r>
              <a:rPr kumimoji="1" lang="ja-JP" altLang="en-US" sz="2000" b="1" dirty="0">
                <a:solidFill>
                  <a:schemeClr val="bg1"/>
                </a:solidFill>
              </a:rPr>
              <a:t>（終戦当時</a:t>
            </a:r>
            <a:r>
              <a:rPr kumimoji="1" lang="en-US" altLang="ja-JP" sz="2000" b="1" dirty="0">
                <a:solidFill>
                  <a:schemeClr val="bg1"/>
                </a:solidFill>
                <a:latin typeface="+mn-ea"/>
              </a:rPr>
              <a:t>19</a:t>
            </a:r>
            <a:r>
              <a:rPr kumimoji="1" lang="ja-JP" altLang="en-US" sz="2000" b="1" dirty="0">
                <a:solidFill>
                  <a:schemeClr val="bg1"/>
                </a:solidFill>
              </a:rPr>
              <a:t>歳）</a:t>
            </a:r>
          </a:p>
        </p:txBody>
      </p:sp>
      <p:sp>
        <p:nvSpPr>
          <p:cNvPr id="7" name="テキスト ボックス 6"/>
          <p:cNvSpPr txBox="1"/>
          <p:nvPr/>
        </p:nvSpPr>
        <p:spPr>
          <a:xfrm>
            <a:off x="688305" y="6107789"/>
            <a:ext cx="6183064" cy="3477875"/>
          </a:xfrm>
          <a:prstGeom prst="rect">
            <a:avLst/>
          </a:prstGeom>
          <a:noFill/>
        </p:spPr>
        <p:txBody>
          <a:bodyPr wrap="square" rtlCol="0">
            <a:spAutoFit/>
          </a:bodyPr>
          <a:lstStyle/>
          <a:p>
            <a:r>
              <a:rPr kumimoji="1" lang="ja-JP" altLang="en-US" sz="1600" b="1" dirty="0"/>
              <a:t>音もなく下りてきた飛行機、爆弾・・・</a:t>
            </a:r>
            <a:endParaRPr kumimoji="1" lang="en-US" altLang="ja-JP" sz="1600" b="1" dirty="0"/>
          </a:p>
          <a:p>
            <a:endParaRPr kumimoji="1" lang="en-US" altLang="ja-JP" b="1" dirty="0"/>
          </a:p>
          <a:p>
            <a:r>
              <a:rPr kumimoji="1" lang="ja-JP" altLang="en-US" b="1" dirty="0"/>
              <a:t>　</a:t>
            </a:r>
            <a:r>
              <a:rPr kumimoji="1" lang="ja-JP" altLang="en-US" sz="1400" dirty="0"/>
              <a:t>毎日乗っていた電車から、いつも見える白い家。ある朝、その家のあたりも焼け野原となり、家の前の防空壕から白い煙が出ていた。市電の線路だけが見える、それくらい焼けてしまっていた。その光景をみて、涙がこぼれました。</a:t>
            </a:r>
            <a:endParaRPr kumimoji="1" lang="en-US" altLang="ja-JP" sz="1400" dirty="0"/>
          </a:p>
          <a:p>
            <a:endParaRPr kumimoji="1" lang="en-US" altLang="ja-JP" sz="1400" dirty="0"/>
          </a:p>
          <a:p>
            <a:r>
              <a:rPr kumimoji="1" lang="ja-JP" altLang="en-US" sz="1400" dirty="0"/>
              <a:t>　当時は、赤紙（召集令状）を持った兵隊さんのために、豆ごはんのおにぎり２つ、みかんの缶詰を包む仕事をしていました。</a:t>
            </a:r>
            <a:endParaRPr kumimoji="1" lang="en-US" altLang="ja-JP" sz="1400" dirty="0"/>
          </a:p>
          <a:p>
            <a:endParaRPr kumimoji="1" lang="en-US" altLang="ja-JP" sz="1400" dirty="0"/>
          </a:p>
          <a:p>
            <a:r>
              <a:rPr kumimoji="1" lang="ja-JP" altLang="en-US" sz="1400" b="1" dirty="0"/>
              <a:t>　</a:t>
            </a:r>
            <a:r>
              <a:rPr kumimoji="1" lang="ja-JP" altLang="en-US" sz="1400" dirty="0"/>
              <a:t>ある日、隣のおばさんと「今日は警報はないね」と話をしていたら、上空に</a:t>
            </a:r>
            <a:r>
              <a:rPr kumimoji="1" lang="en-US" altLang="ja-JP" sz="1400" dirty="0">
                <a:latin typeface="+mn-ea"/>
              </a:rPr>
              <a:t>B29</a:t>
            </a:r>
            <a:r>
              <a:rPr kumimoji="1" lang="ja-JP" altLang="en-US" sz="1400" dirty="0"/>
              <a:t>が小さく見えた。しばらくして、空襲警報がでて、慌てて近くにあった鳥小屋に避難しました。飛行機が見えなくなってから、防空壕へ移動。１時間ほどたって、外に出たら、音もしないのに飛行機が下りてきて、田んぼの向こうにある一軒家に爆弾が落とされた。</a:t>
            </a:r>
            <a:endParaRPr kumimoji="1" lang="ja-JP" altLang="en-US" sz="1400" b="1" dirty="0"/>
          </a:p>
        </p:txBody>
      </p:sp>
    </p:spTree>
    <p:extLst>
      <p:ext uri="{BB962C8B-B14F-4D97-AF65-F5344CB8AC3E}">
        <p14:creationId xmlns:p14="http://schemas.microsoft.com/office/powerpoint/2010/main" val="1825357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420021" y="6831308"/>
            <a:ext cx="3643922" cy="3075709"/>
          </a:xfrm>
          <a:prstGeom prst="rect">
            <a:avLst/>
          </a:prstGeom>
        </p:spPr>
      </p:pic>
      <p:sp>
        <p:nvSpPr>
          <p:cNvPr id="6" name="テキスト ボックス 5"/>
          <p:cNvSpPr txBox="1"/>
          <p:nvPr/>
        </p:nvSpPr>
        <p:spPr>
          <a:xfrm>
            <a:off x="856343" y="1058390"/>
            <a:ext cx="6064002" cy="4739759"/>
          </a:xfrm>
          <a:prstGeom prst="rect">
            <a:avLst/>
          </a:prstGeom>
          <a:noFill/>
        </p:spPr>
        <p:txBody>
          <a:bodyPr wrap="square" lIns="108000" rIns="36000" rtlCol="0">
            <a:spAutoFit/>
          </a:bodyPr>
          <a:lstStyle/>
          <a:p>
            <a:pPr lvl="0"/>
            <a:r>
              <a:rPr kumimoji="1" lang="ja-JP" altLang="en-US" sz="1600" b="1" dirty="0">
                <a:solidFill>
                  <a:prstClr val="black"/>
                </a:solidFill>
              </a:rPr>
              <a:t>夫を支えるために、行商へ</a:t>
            </a:r>
            <a:endParaRPr kumimoji="1" lang="en-US" altLang="ja-JP" sz="1600" b="1" dirty="0">
              <a:solidFill>
                <a:prstClr val="black"/>
              </a:solidFill>
            </a:endParaRPr>
          </a:p>
          <a:p>
            <a:pPr lvl="0"/>
            <a:r>
              <a:rPr kumimoji="1" lang="ja-JP" altLang="en-US" sz="2000" b="1" dirty="0">
                <a:solidFill>
                  <a:prstClr val="black"/>
                </a:solidFill>
              </a:rPr>
              <a:t>　</a:t>
            </a:r>
            <a:endParaRPr kumimoji="1" lang="en-US" altLang="ja-JP" sz="2000" b="1" dirty="0">
              <a:solidFill>
                <a:prstClr val="black"/>
              </a:solidFill>
            </a:endParaRPr>
          </a:p>
          <a:p>
            <a:pPr lvl="0"/>
            <a:r>
              <a:rPr kumimoji="1" lang="ja-JP" altLang="en-US" sz="1400" b="1" dirty="0">
                <a:solidFill>
                  <a:prstClr val="black"/>
                </a:solidFill>
              </a:rPr>
              <a:t>　</a:t>
            </a:r>
            <a:r>
              <a:rPr kumimoji="1" lang="ja-JP" altLang="en-US" sz="1400" dirty="0"/>
              <a:t>外地で病気になり帰ってきた夫は、当時一人暮らしでした。家が近かったのもあり、母に手伝うように言われ、お世話をしていましたが、その縁で、昭和</a:t>
            </a:r>
            <a:r>
              <a:rPr kumimoji="1" lang="en-US" altLang="ja-JP" sz="1400" dirty="0">
                <a:latin typeface="+mn-ea"/>
              </a:rPr>
              <a:t>20</a:t>
            </a:r>
            <a:r>
              <a:rPr kumimoji="1" lang="ja-JP" altLang="en-US" sz="1400" dirty="0"/>
              <a:t>年５月５日に結婚しました。</a:t>
            </a:r>
            <a:endParaRPr kumimoji="1" lang="en-US" altLang="ja-JP" sz="1400" dirty="0"/>
          </a:p>
          <a:p>
            <a:pPr lvl="0"/>
            <a:endParaRPr kumimoji="1" lang="en-US" altLang="ja-JP" sz="1400" dirty="0"/>
          </a:p>
          <a:p>
            <a:pPr lvl="0"/>
            <a:r>
              <a:rPr kumimoji="1" lang="ja-JP" altLang="en-US" sz="1400" b="1" dirty="0"/>
              <a:t>　</a:t>
            </a:r>
            <a:r>
              <a:rPr kumimoji="1" lang="ja-JP" altLang="en-US" sz="1400" dirty="0"/>
              <a:t>結婚してからは、夫の薬代を稼ぐため、鶴橋で商品を仕入れて、行商をするようになりました。重たい荷物を背負い、階段を上がるのが大変でしたが、</a:t>
            </a:r>
            <a:r>
              <a:rPr kumimoji="1" lang="en-US" altLang="ja-JP" sz="1400" dirty="0">
                <a:latin typeface="+mn-ea"/>
              </a:rPr>
              <a:t>10</a:t>
            </a:r>
            <a:r>
              <a:rPr kumimoji="1" lang="ja-JP" altLang="en-US" sz="1400" dirty="0"/>
              <a:t>年間この仕事を続けました。</a:t>
            </a:r>
            <a:endParaRPr kumimoji="1" lang="en-US" altLang="ja-JP" sz="1400" dirty="0"/>
          </a:p>
          <a:p>
            <a:pPr lvl="0"/>
            <a:endParaRPr kumimoji="1" lang="en-US" altLang="ja-JP" sz="1400" dirty="0"/>
          </a:p>
          <a:p>
            <a:pPr lvl="0"/>
            <a:r>
              <a:rPr kumimoji="1" lang="ja-JP" altLang="en-US" sz="1400" dirty="0"/>
              <a:t>　夫が亡くなり、近くにデパートができてからは、仕入れた商品は売れなくなりました。</a:t>
            </a:r>
            <a:endParaRPr kumimoji="1" lang="en-US" altLang="ja-JP" sz="1400" dirty="0"/>
          </a:p>
          <a:p>
            <a:pPr lvl="0"/>
            <a:r>
              <a:rPr kumimoji="1" lang="ja-JP" altLang="en-US" sz="1400" dirty="0"/>
              <a:t>　調理師免許をとり、近くの小学校に勤めるようになりました。</a:t>
            </a:r>
            <a:endParaRPr kumimoji="1" lang="en-US" altLang="ja-JP" sz="1400" dirty="0"/>
          </a:p>
          <a:p>
            <a:pPr lvl="0"/>
            <a:r>
              <a:rPr kumimoji="1" lang="ja-JP" altLang="en-US" sz="1400" b="1" dirty="0"/>
              <a:t>　</a:t>
            </a:r>
            <a:r>
              <a:rPr kumimoji="1" lang="ja-JP" altLang="en-US" sz="1400" dirty="0"/>
              <a:t>当時は、朝５時</a:t>
            </a:r>
            <a:r>
              <a:rPr kumimoji="1" lang="en-US" altLang="ja-JP" sz="1400" dirty="0">
                <a:latin typeface="+mn-ea"/>
              </a:rPr>
              <a:t>15</a:t>
            </a:r>
            <a:r>
              <a:rPr kumimoji="1" lang="ja-JP" altLang="en-US" sz="1400" dirty="0"/>
              <a:t>分発の電車に乗り、船津橋（現在福島区）の中央市場で食材を仕入れ、勤めていた小学校へ自転車で運んでいました。</a:t>
            </a:r>
            <a:endParaRPr kumimoji="1" lang="en-US" altLang="ja-JP" sz="1400" dirty="0"/>
          </a:p>
          <a:p>
            <a:pPr lvl="0"/>
            <a:endParaRPr kumimoji="1" lang="en-US" altLang="ja-JP" sz="1400" dirty="0"/>
          </a:p>
          <a:p>
            <a:pPr lvl="0"/>
            <a:r>
              <a:rPr kumimoji="1" lang="ja-JP" altLang="en-US" sz="1400" dirty="0"/>
              <a:t>　働きながら、遺族会の役員を</a:t>
            </a:r>
            <a:r>
              <a:rPr kumimoji="1" lang="en-US" altLang="ja-JP" sz="1400" dirty="0">
                <a:latin typeface="+mn-ea"/>
              </a:rPr>
              <a:t>83</a:t>
            </a:r>
            <a:r>
              <a:rPr kumimoji="1" lang="ja-JP" altLang="en-US" sz="1400" dirty="0">
                <a:latin typeface="+mn-ea"/>
              </a:rPr>
              <a:t>歳</a:t>
            </a:r>
            <a:r>
              <a:rPr kumimoji="1" lang="ja-JP" altLang="en-US" sz="1400" dirty="0"/>
              <a:t>になるまで続けてきました。</a:t>
            </a:r>
            <a:endParaRPr kumimoji="1" lang="en-US" altLang="ja-JP" sz="1400" dirty="0"/>
          </a:p>
          <a:p>
            <a:pPr lvl="0"/>
            <a:endParaRPr kumimoji="1" lang="en-US" altLang="ja-JP" sz="1400" dirty="0"/>
          </a:p>
          <a:p>
            <a:pPr lvl="0"/>
            <a:r>
              <a:rPr kumimoji="1" lang="ja-JP" altLang="en-US" sz="1400" dirty="0"/>
              <a:t>　今の世の中を見て思うのは、悪いことをする人が多い、生きにくいということ。ほがらかに生きられるような世の中にしてほしい。戦争のない、平和な日本を祈ってほしい。それが一番です。</a:t>
            </a:r>
          </a:p>
        </p:txBody>
      </p:sp>
      <p:cxnSp>
        <p:nvCxnSpPr>
          <p:cNvPr id="7" name="直線コネクタ 6"/>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482648" y="155450"/>
            <a:ext cx="1077027" cy="369332"/>
          </a:xfrm>
          <a:prstGeom prst="rect">
            <a:avLst/>
          </a:prstGeom>
          <a:noFill/>
        </p:spPr>
        <p:txBody>
          <a:bodyPr wrap="square" rtlCol="0">
            <a:spAutoFit/>
          </a:bodyPr>
          <a:lstStyle/>
          <a:p>
            <a:r>
              <a:rPr kumimoji="1" lang="ja-JP" altLang="en-US" b="1" dirty="0">
                <a:latin typeface="+mn-ea"/>
              </a:rPr>
              <a:t>体験談　</a:t>
            </a:r>
          </a:p>
        </p:txBody>
      </p:sp>
      <p:pic>
        <p:nvPicPr>
          <p:cNvPr id="2" name="図 1"/>
          <p:cNvPicPr>
            <a:picLocks noChangeAspect="1"/>
          </p:cNvPicPr>
          <p:nvPr/>
        </p:nvPicPr>
        <p:blipFill rotWithShape="1">
          <a:blip r:embed="rId3"/>
          <a:srcRect l="4310" r="5058"/>
          <a:stretch/>
        </p:blipFill>
        <p:spPr>
          <a:xfrm>
            <a:off x="3882572" y="6543084"/>
            <a:ext cx="3262746" cy="3600000"/>
          </a:xfrm>
          <a:prstGeom prst="rect">
            <a:avLst/>
          </a:prstGeom>
        </p:spPr>
      </p:pic>
    </p:spTree>
    <p:extLst>
      <p:ext uri="{BB962C8B-B14F-4D97-AF65-F5344CB8AC3E}">
        <p14:creationId xmlns:p14="http://schemas.microsoft.com/office/powerpoint/2010/main" val="256368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0" y="504000"/>
            <a:ext cx="7559675" cy="20782"/>
          </a:xfrm>
          <a:prstGeom prst="line">
            <a:avLst/>
          </a:prstGeom>
          <a:ln w="34925"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61950" y="114188"/>
            <a:ext cx="1491384" cy="369332"/>
          </a:xfrm>
          <a:prstGeom prst="rect">
            <a:avLst/>
          </a:prstGeom>
          <a:noFill/>
        </p:spPr>
        <p:txBody>
          <a:bodyPr wrap="square" rtlCol="0">
            <a:spAutoFit/>
          </a:bodyPr>
          <a:lstStyle/>
          <a:p>
            <a:r>
              <a:rPr kumimoji="1" lang="ja-JP" altLang="en-US" b="1" dirty="0">
                <a:latin typeface="+mn-ea"/>
              </a:rPr>
              <a:t>体験談　</a:t>
            </a:r>
          </a:p>
        </p:txBody>
      </p:sp>
      <p:sp>
        <p:nvSpPr>
          <p:cNvPr id="6" name="正方形/長方形 5"/>
          <p:cNvSpPr/>
          <p:nvPr/>
        </p:nvSpPr>
        <p:spPr>
          <a:xfrm>
            <a:off x="453425" y="1003564"/>
            <a:ext cx="6652823" cy="39133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200" b="1" dirty="0">
              <a:solidFill>
                <a:schemeClr val="tx1"/>
              </a:solidFill>
              <a:latin typeface="HG教科書体" panose="02020609000000000000" pitchFamily="17" charset="-128"/>
              <a:ea typeface="HG教科書体" panose="02020609000000000000" pitchFamily="17" charset="-128"/>
            </a:endParaRPr>
          </a:p>
        </p:txBody>
      </p:sp>
      <p:pic>
        <p:nvPicPr>
          <p:cNvPr id="3" name="図 2" descr="X:\ユーザ作業用フォルダ\16 遺族援護関係\☆遺族援護事業に関すること\追悼式（慰安会）関係\R04\09_次世代継承の取り組み\02_インタビュー等\写真（インタビュー時写真）\DSC07393.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3425" y="1003564"/>
            <a:ext cx="3439434" cy="3876909"/>
          </a:xfrm>
          <a:prstGeom prst="rect">
            <a:avLst/>
          </a:prstGeom>
          <a:noFill/>
          <a:ln>
            <a:noFill/>
          </a:ln>
        </p:spPr>
      </p:pic>
      <p:sp>
        <p:nvSpPr>
          <p:cNvPr id="7" name="テキスト ボックス 6"/>
          <p:cNvSpPr txBox="1"/>
          <p:nvPr/>
        </p:nvSpPr>
        <p:spPr>
          <a:xfrm>
            <a:off x="453425" y="4131512"/>
            <a:ext cx="3438440" cy="769441"/>
          </a:xfrm>
          <a:prstGeom prst="rect">
            <a:avLst/>
          </a:prstGeom>
          <a:solidFill>
            <a:schemeClr val="accent5">
              <a:lumMod val="50000"/>
            </a:schemeClr>
          </a:solidFill>
          <a:ln>
            <a:noFill/>
          </a:ln>
        </p:spPr>
        <p:txBody>
          <a:bodyPr wrap="square" rtlCol="0" anchor="t" anchorCtr="1">
            <a:spAutoFit/>
          </a:bodyPr>
          <a:lstStyle/>
          <a:p>
            <a:pPr algn="ctr"/>
            <a:r>
              <a:rPr kumimoji="1" lang="ja-JP" altLang="en-US" sz="2400" b="1" dirty="0">
                <a:solidFill>
                  <a:schemeClr val="bg1"/>
                </a:solidFill>
              </a:rPr>
              <a:t>南　政憲さん</a:t>
            </a:r>
            <a:endParaRPr kumimoji="1" lang="en-US" altLang="ja-JP" sz="2400" b="1" dirty="0">
              <a:solidFill>
                <a:schemeClr val="bg1"/>
              </a:solidFill>
            </a:endParaRPr>
          </a:p>
          <a:p>
            <a:pPr algn="ctr"/>
            <a:r>
              <a:rPr kumimoji="1" lang="ja-JP" altLang="en-US" sz="2000" b="1" dirty="0">
                <a:solidFill>
                  <a:schemeClr val="bg1"/>
                </a:solidFill>
              </a:rPr>
              <a:t>（終戦当時</a:t>
            </a:r>
            <a:r>
              <a:rPr kumimoji="1" lang="en-US" altLang="ja-JP" sz="2000" b="1" dirty="0">
                <a:solidFill>
                  <a:schemeClr val="bg1"/>
                </a:solidFill>
                <a:latin typeface="+mn-ea"/>
              </a:rPr>
              <a:t>10</a:t>
            </a:r>
            <a:r>
              <a:rPr kumimoji="1" lang="ja-JP" altLang="en-US" sz="2000" b="1" dirty="0">
                <a:solidFill>
                  <a:schemeClr val="bg1"/>
                </a:solidFill>
              </a:rPr>
              <a:t>歳）</a:t>
            </a:r>
          </a:p>
        </p:txBody>
      </p:sp>
      <p:sp>
        <p:nvSpPr>
          <p:cNvPr id="2" name="正方形/長方形 1"/>
          <p:cNvSpPr/>
          <p:nvPr/>
        </p:nvSpPr>
        <p:spPr>
          <a:xfrm>
            <a:off x="3868284" y="1391516"/>
            <a:ext cx="3214383" cy="3241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HGS教科書体" panose="02020600000000000000" pitchFamily="18" charset="-128"/>
                <a:ea typeface="HGS教科書体" panose="02020600000000000000" pitchFamily="18" charset="-128"/>
              </a:rPr>
              <a:t>そりゃもちろん</a:t>
            </a:r>
            <a:endParaRPr kumimoji="1" lang="en-US" altLang="ja-JP" sz="2800" b="1" dirty="0">
              <a:solidFill>
                <a:schemeClr val="tx1"/>
              </a:solidFill>
              <a:latin typeface="HGS教科書体" panose="02020600000000000000" pitchFamily="18" charset="-128"/>
              <a:ea typeface="HGS教科書体" panose="02020600000000000000" pitchFamily="18" charset="-128"/>
            </a:endParaRPr>
          </a:p>
          <a:p>
            <a:pPr algn="ctr"/>
            <a:r>
              <a:rPr kumimoji="1" lang="ja-JP" altLang="en-US" sz="2800" b="1" dirty="0">
                <a:solidFill>
                  <a:schemeClr val="tx1"/>
                </a:solidFill>
                <a:latin typeface="HGS教科書体" panose="02020600000000000000" pitchFamily="18" charset="-128"/>
                <a:ea typeface="HGS教科書体" panose="02020600000000000000" pitchFamily="18" charset="-128"/>
              </a:rPr>
              <a:t>  戦争せんように。</a:t>
            </a:r>
            <a:endParaRPr kumimoji="1" lang="en-US" altLang="ja-JP" sz="2800" b="1" dirty="0">
              <a:solidFill>
                <a:schemeClr val="tx1"/>
              </a:solidFill>
              <a:latin typeface="HGS教科書体" panose="02020600000000000000" pitchFamily="18" charset="-128"/>
              <a:ea typeface="HGS教科書体" panose="02020600000000000000" pitchFamily="18" charset="-128"/>
            </a:endParaRPr>
          </a:p>
          <a:p>
            <a:pPr algn="ctr"/>
            <a:r>
              <a:rPr kumimoji="1" lang="ja-JP" altLang="en-US" sz="2800" b="1" dirty="0">
                <a:solidFill>
                  <a:schemeClr val="tx1"/>
                </a:solidFill>
                <a:latin typeface="HGS教科書体" panose="02020600000000000000" pitchFamily="18" charset="-128"/>
                <a:ea typeface="HGS教科書体" panose="02020600000000000000" pitchFamily="18" charset="-128"/>
              </a:rPr>
              <a:t>それが第一</a:t>
            </a:r>
          </a:p>
        </p:txBody>
      </p:sp>
      <p:sp>
        <p:nvSpPr>
          <p:cNvPr id="8" name="テキスト ボックス 7"/>
          <p:cNvSpPr txBox="1"/>
          <p:nvPr/>
        </p:nvSpPr>
        <p:spPr>
          <a:xfrm>
            <a:off x="641781" y="5682961"/>
            <a:ext cx="6235269" cy="4462760"/>
          </a:xfrm>
          <a:prstGeom prst="rect">
            <a:avLst/>
          </a:prstGeom>
          <a:noFill/>
        </p:spPr>
        <p:txBody>
          <a:bodyPr wrap="square" rtlCol="0">
            <a:spAutoFit/>
          </a:bodyPr>
          <a:lstStyle/>
          <a:p>
            <a:r>
              <a:rPr kumimoji="1" lang="ja-JP" altLang="en-US" sz="1600" b="1" dirty="0"/>
              <a:t>さみしかった学童疎開</a:t>
            </a:r>
            <a:endParaRPr kumimoji="1" lang="en-US" altLang="ja-JP" sz="1600" b="1" dirty="0"/>
          </a:p>
          <a:p>
            <a:r>
              <a:rPr kumimoji="1" lang="ja-JP" altLang="en-US" sz="1600" b="1" dirty="0"/>
              <a:t>　</a:t>
            </a:r>
            <a:endParaRPr kumimoji="1" lang="en-US" altLang="ja-JP" sz="1400" dirty="0"/>
          </a:p>
          <a:p>
            <a:r>
              <a:rPr kumimoji="1" lang="ja-JP" altLang="en-US" sz="1400" b="1" dirty="0"/>
              <a:t>　</a:t>
            </a:r>
            <a:r>
              <a:rPr kumimoji="1" lang="ja-JP" altLang="en-US" sz="1400" dirty="0">
                <a:latin typeface="+mn-ea"/>
              </a:rPr>
              <a:t>小学３年生になったとき、枚岡</a:t>
            </a:r>
            <a:r>
              <a:rPr kumimoji="1" lang="en-US" altLang="ja-JP" sz="1400" dirty="0">
                <a:latin typeface="+mn-ea"/>
              </a:rPr>
              <a:t>(</a:t>
            </a:r>
            <a:r>
              <a:rPr kumimoji="1" lang="ja-JP" altLang="en-US" sz="1400" dirty="0">
                <a:latin typeface="+mn-ea"/>
              </a:rPr>
              <a:t>東大阪市</a:t>
            </a:r>
            <a:r>
              <a:rPr kumimoji="1" lang="en-US" altLang="ja-JP" sz="1400" dirty="0">
                <a:latin typeface="+mn-ea"/>
              </a:rPr>
              <a:t>)</a:t>
            </a:r>
            <a:r>
              <a:rPr kumimoji="1" lang="ja-JP" altLang="en-US" sz="1400" dirty="0">
                <a:latin typeface="+mn-ea"/>
              </a:rPr>
              <a:t>に学童疎開へ行った。学童疎開は１組</a:t>
            </a:r>
            <a:r>
              <a:rPr kumimoji="1" lang="en-US" altLang="ja-JP" sz="1400" dirty="0">
                <a:latin typeface="+mn-ea"/>
              </a:rPr>
              <a:t>30</a:t>
            </a:r>
            <a:r>
              <a:rPr kumimoji="1" lang="ja-JP" altLang="en-US" sz="1400" dirty="0">
                <a:latin typeface="+mn-ea"/>
              </a:rPr>
              <a:t>～</a:t>
            </a:r>
            <a:r>
              <a:rPr kumimoji="1" lang="en-US" altLang="ja-JP" sz="1400" dirty="0">
                <a:latin typeface="+mn-ea"/>
              </a:rPr>
              <a:t>40</a:t>
            </a:r>
            <a:r>
              <a:rPr kumimoji="1" lang="ja-JP" altLang="en-US" sz="1400" dirty="0">
                <a:latin typeface="+mn-ea"/>
              </a:rPr>
              <a:t>名で、３組ぐらいあったと記憶している。枚岡神社の近くのお寺の本堂で寝泊まりをし、生活を送っていた。疎開中は、親との面会は月１度だけ。親が電車に乗って会いに来なければいけないため、なかなか会えない人もいた。月に一度の面会が楽しみであった半面、面会が終われば親から離れないといけないため、それが一番つらかった。</a:t>
            </a:r>
            <a:endParaRPr kumimoji="1" lang="en-US" altLang="ja-JP" sz="1400" dirty="0">
              <a:latin typeface="+mn-ea"/>
            </a:endParaRPr>
          </a:p>
          <a:p>
            <a:endParaRPr kumimoji="1" lang="en-US" altLang="ja-JP" sz="1400" dirty="0">
              <a:latin typeface="+mn-ea"/>
            </a:endParaRPr>
          </a:p>
          <a:p>
            <a:r>
              <a:rPr kumimoji="1" lang="ja-JP" altLang="en-US" sz="1400" dirty="0">
                <a:latin typeface="+mn-ea"/>
              </a:rPr>
              <a:t>　昭和</a:t>
            </a:r>
            <a:r>
              <a:rPr kumimoji="1" lang="en-US" altLang="ja-JP" sz="1400" dirty="0">
                <a:latin typeface="+mn-ea"/>
              </a:rPr>
              <a:t>20</a:t>
            </a:r>
            <a:r>
              <a:rPr kumimoji="1" lang="ja-JP" altLang="en-US" sz="1400" dirty="0">
                <a:latin typeface="+mn-ea"/>
              </a:rPr>
              <a:t>年３月の大阪空襲のとき、お寺の本堂の窓から、大阪が真っ赤に焼けている景色が見えた。燃え盛るなか、大阪城がシルエットとして見えていた。先生から「見たらあかん」と止められた。</a:t>
            </a:r>
            <a:endParaRPr kumimoji="1" lang="en-US" altLang="ja-JP" sz="1400" dirty="0">
              <a:latin typeface="+mn-ea"/>
            </a:endParaRPr>
          </a:p>
          <a:p>
            <a:r>
              <a:rPr kumimoji="1" lang="ja-JP" altLang="en-US" sz="1400" dirty="0">
                <a:latin typeface="+mn-ea"/>
              </a:rPr>
              <a:t>　そのとき小学</a:t>
            </a:r>
            <a:r>
              <a:rPr kumimoji="1" lang="en-US" altLang="ja-JP" sz="1400" dirty="0">
                <a:latin typeface="+mn-ea"/>
              </a:rPr>
              <a:t>6</a:t>
            </a:r>
            <a:r>
              <a:rPr kumimoji="1" lang="ja-JP" altLang="en-US" sz="1400" dirty="0">
                <a:latin typeface="+mn-ea"/>
              </a:rPr>
              <a:t>年生は、卒業式で大阪に戻っていたため、空襲を受けてしまった。</a:t>
            </a:r>
            <a:endParaRPr kumimoji="1" lang="en-US" altLang="ja-JP" sz="1400" dirty="0">
              <a:latin typeface="+mn-ea"/>
            </a:endParaRPr>
          </a:p>
          <a:p>
            <a:endParaRPr kumimoji="1" lang="en-US" altLang="ja-JP" sz="1400" dirty="0">
              <a:latin typeface="+mn-ea"/>
            </a:endParaRPr>
          </a:p>
          <a:p>
            <a:r>
              <a:rPr kumimoji="1" lang="ja-JP" altLang="en-US" sz="1400" dirty="0">
                <a:latin typeface="+mn-ea"/>
              </a:rPr>
              <a:t>　空襲で実家が焼失し、母方の親戚が住んでいる奈良県吉野の黒滝村へ急に縁故疎開することとなった。吉野では、和歌山から</a:t>
            </a:r>
            <a:r>
              <a:rPr kumimoji="1" lang="en-US" altLang="ja-JP" sz="1400" dirty="0">
                <a:latin typeface="+mn-ea"/>
              </a:rPr>
              <a:t>B29</a:t>
            </a:r>
            <a:r>
              <a:rPr kumimoji="1" lang="ja-JP" altLang="en-US" sz="1400" dirty="0">
                <a:latin typeface="+mn-ea"/>
              </a:rPr>
              <a:t>が大阪へ向かい、爆弾を落とすところを２～３回見た。ピアノでこれが</a:t>
            </a:r>
            <a:r>
              <a:rPr kumimoji="1" lang="en-US" altLang="ja-JP" sz="1400" dirty="0">
                <a:latin typeface="+mn-ea"/>
              </a:rPr>
              <a:t>B29</a:t>
            </a:r>
            <a:r>
              <a:rPr kumimoji="1" lang="ja-JP" altLang="en-US" sz="1400" dirty="0">
                <a:latin typeface="+mn-ea"/>
              </a:rPr>
              <a:t>の音、これは艦載機の音ということを学んだ。</a:t>
            </a:r>
            <a:endParaRPr kumimoji="1" lang="en-US" altLang="ja-JP" sz="1400" dirty="0">
              <a:latin typeface="+mn-ea"/>
            </a:endParaRPr>
          </a:p>
          <a:p>
            <a:r>
              <a:rPr kumimoji="1" lang="ja-JP" altLang="en-US" sz="1400" dirty="0">
                <a:latin typeface="+mn-ea"/>
              </a:rPr>
              <a:t>　夜寝ているとき、「シューシュー」と爆弾を落としている音が聞こえた。</a:t>
            </a:r>
            <a:endParaRPr kumimoji="1" lang="en-US" altLang="ja-JP" sz="1400" dirty="0">
              <a:latin typeface="+mn-ea"/>
            </a:endParaRPr>
          </a:p>
        </p:txBody>
      </p:sp>
    </p:spTree>
    <p:extLst>
      <p:ext uri="{BB962C8B-B14F-4D97-AF65-F5344CB8AC3E}">
        <p14:creationId xmlns:p14="http://schemas.microsoft.com/office/powerpoint/2010/main" val="119343020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886</Words>
  <Application>Microsoft Office PowerPoint</Application>
  <PresentationFormat>ユーザー設定</PresentationFormat>
  <Paragraphs>52</Paragraphs>
  <Slides>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HGS教科書体</vt:lpstr>
      <vt:lpstr>HG教科書体</vt:lpstr>
      <vt:lpstr>游ゴシック</vt:lpstr>
      <vt:lpstr>Arial</vt:lpstr>
      <vt:lpstr>Calibri</vt:lpstr>
      <vt:lpstr>Calibri Light</vt:lpstr>
      <vt:lpstr>Office テーマ</vt:lpstr>
      <vt:lpstr>平和への誓い  次世代へつなぐ思い</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2024-05-15T02:34:44Z</dcterms:created>
  <dcterms:modified xsi:type="dcterms:W3CDTF">2024-05-15T02:35:10Z</dcterms:modified>
</cp:coreProperties>
</file>