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6"/>
  </p:notesMasterIdLst>
  <p:handoutMasterIdLst>
    <p:handoutMasterId r:id="rId7"/>
  </p:handoutMasterIdLst>
  <p:sldIdLst>
    <p:sldId id="307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8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A940B3-EA30-4AC5-A845-9B5C359B99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（資料１）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AA2B98-853C-4698-8EE9-4B21A73116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AB3C-46A2-4011-816B-B0AA8436D7D2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BCE747-AAEC-4124-90C5-6316056D9A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092694-97B3-49AC-9B7B-61EA418212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5C3B-55D3-4D5F-9508-A629D4974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601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（資料１）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536D2-310B-4DBF-A1A2-4A257F88EAD2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57213-19AC-479B-8CA8-15256AB40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99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4A4B-7F01-49FE-9E2E-ADA3E69C4D7B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72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DC2D-AC6A-440B-8F33-927700D8CD16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54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ABF0-990B-4542-8002-7C6873041622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7941-7E9B-47A4-9C2A-3E10D65AFF32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5609-450B-4087-851A-804AF796050A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45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D95-B3A2-4D35-83CB-AD32BC3BBEC6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4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9661-E924-40C7-AD2F-FA50103D64CF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9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73CB-92FA-47B5-8CE6-476AA9D746E2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71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3D-419C-4940-B9C6-D9DD545B1C7A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0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6ABF-EC9F-4124-B94B-355F8569C358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6026-6A77-4065-867E-497A3DE70D3C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E0E6-5260-4BBB-B0F4-51ADD4996DBC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1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楕円 39"/>
          <p:cNvSpPr/>
          <p:nvPr/>
        </p:nvSpPr>
        <p:spPr>
          <a:xfrm>
            <a:off x="3196622" y="4599315"/>
            <a:ext cx="2429216" cy="99746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" name="正方形/長方形 7"/>
          <p:cNvSpPr/>
          <p:nvPr/>
        </p:nvSpPr>
        <p:spPr>
          <a:xfrm>
            <a:off x="22538" y="2401127"/>
            <a:ext cx="8987951" cy="3984253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943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B1350665-8418-4F79-A952-AB6FC3D3DE44}"/>
              </a:ext>
            </a:extLst>
          </p:cNvPr>
          <p:cNvGraphicFramePr>
            <a:graphicFrameLocks noGrp="1"/>
          </p:cNvGraphicFramePr>
          <p:nvPr/>
        </p:nvGraphicFramePr>
        <p:xfrm>
          <a:off x="95434" y="3099200"/>
          <a:ext cx="8915055" cy="2907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453">
                  <a:extLst>
                    <a:ext uri="{9D8B030D-6E8A-4147-A177-3AD203B41FA5}">
                      <a16:colId xmlns:a16="http://schemas.microsoft.com/office/drawing/2014/main" val="3513831211"/>
                    </a:ext>
                  </a:extLst>
                </a:gridCol>
                <a:gridCol w="2185962">
                  <a:extLst>
                    <a:ext uri="{9D8B030D-6E8A-4147-A177-3AD203B41FA5}">
                      <a16:colId xmlns:a16="http://schemas.microsoft.com/office/drawing/2014/main" val="3877623912"/>
                    </a:ext>
                  </a:extLst>
                </a:gridCol>
                <a:gridCol w="2251587">
                  <a:extLst>
                    <a:ext uri="{9D8B030D-6E8A-4147-A177-3AD203B41FA5}">
                      <a16:colId xmlns:a16="http://schemas.microsoft.com/office/drawing/2014/main" val="39275139"/>
                    </a:ext>
                  </a:extLst>
                </a:gridCol>
                <a:gridCol w="3396053">
                  <a:extLst>
                    <a:ext uri="{9D8B030D-6E8A-4147-A177-3AD203B41FA5}">
                      <a16:colId xmlns:a16="http://schemas.microsoft.com/office/drawing/2014/main" val="56469468"/>
                    </a:ext>
                  </a:extLst>
                </a:gridCol>
              </a:tblGrid>
              <a:tr h="2534237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86209" marR="86209" marT="43104" marB="43104"/>
                </a:tc>
                <a:tc gridSpan="3"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86209" marR="86209" marT="43104" marB="43104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26360"/>
                  </a:ext>
                </a:extLst>
              </a:tr>
              <a:tr h="3729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UD Digi Kyokasho NK-R" panose="020B0400000000000000" pitchFamily="18" charset="-128"/>
                          <a:ea typeface="UD Digi Kyokasho NK-R" panose="020B0400000000000000" pitchFamily="18" charset="-128"/>
                        </a:rPr>
                        <a:t>コレクション</a:t>
                      </a:r>
                      <a:endParaRPr kumimoji="1" lang="en-US" altLang="ja-JP" sz="900" dirty="0">
                        <a:latin typeface="UD Digi Kyokasho NK-R" panose="020B0400000000000000" pitchFamily="18" charset="-128"/>
                        <a:ea typeface="UD Digi Kyokasho NK-R" panose="020B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UD Digi Kyokasho NK-R" panose="020B0400000000000000" pitchFamily="18" charset="-128"/>
                          <a:ea typeface="UD Digi Kyokasho NK-R" panose="020B0400000000000000" pitchFamily="18" charset="-128"/>
                        </a:rPr>
                        <a:t>活用点数</a:t>
                      </a: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900" dirty="0">
                        <a:latin typeface="UD Digi Kyokasho NK-R" panose="02020400000000000000" pitchFamily="18" charset="-128"/>
                        <a:ea typeface="UD Digi Kyokasho NK-R" panose="02020400000000000000" pitchFamily="18" charset="-128"/>
                      </a:endParaRP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latin typeface="UD Digi Kyokasho NK-R" panose="02020400000000000000" pitchFamily="18" charset="-128"/>
                        <a:ea typeface="UD Digi Kyokasho NK-R" panose="02020400000000000000" pitchFamily="18" charset="-128"/>
                      </a:endParaRP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latin typeface="UD Digi Kyokasho NK-R" panose="02020400000000000000" pitchFamily="18" charset="-128"/>
                        <a:ea typeface="UD Digi Kyokasho NK-R" panose="02020400000000000000" pitchFamily="18" charset="-128"/>
                      </a:endParaRPr>
                    </a:p>
                  </a:txBody>
                  <a:tcPr marL="86209" marR="86209" marT="43104" marB="43104" anchor="ctr"/>
                </a:tc>
                <a:extLst>
                  <a:ext uri="{0D108BD9-81ED-4DB2-BD59-A6C34878D82A}">
                    <a16:rowId xmlns:a16="http://schemas.microsoft.com/office/drawing/2014/main" val="2492461119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-13881" y="143776"/>
            <a:ext cx="9144000" cy="258671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3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</a:t>
            </a:r>
            <a:r>
              <a:rPr lang="en-US" altLang="ja-JP" sz="153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</a:t>
            </a:r>
            <a:r>
              <a:rPr lang="ja-JP" altLang="en-US" sz="153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世紀美術コレクション　魅力発信事業</a:t>
            </a:r>
            <a:r>
              <a:rPr lang="ja-JP" altLang="en-US" sz="198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666" y="2338243"/>
            <a:ext cx="707131" cy="23743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943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事業内容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97134" y="2426156"/>
            <a:ext cx="7135369" cy="506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◆約</a:t>
            </a:r>
            <a:r>
              <a:rPr lang="en-US" altLang="ja-JP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7,900</a:t>
            </a:r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点の作品を</a:t>
            </a:r>
            <a:r>
              <a:rPr lang="ja-JP" altLang="en-US" sz="898" b="1" u="sng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デジタルアーカイブ化</a:t>
            </a:r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し、</a:t>
            </a:r>
            <a:r>
              <a:rPr lang="ja-JP" altLang="en-US" sz="898" b="1" u="sng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主要作品による「バーチャル美術館」</a:t>
            </a:r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を開設。国内外に魅力を発信</a:t>
            </a:r>
            <a:endParaRPr lang="en-US" altLang="ja-JP" sz="898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◆万博に向けた機運醸成として、</a:t>
            </a:r>
            <a:r>
              <a:rPr lang="ja-JP" altLang="en-US" sz="898" b="1" u="sng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「バーチャル大阪」を活用し、「バーチャル美術館」を大阪の都市魅力とあわせて効果的に発信</a:t>
            </a:r>
            <a:endParaRPr lang="en-US" altLang="ja-JP" sz="898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◆その他、バーチャル美術館の取組みとして、</a:t>
            </a:r>
            <a:r>
              <a:rPr lang="en-US" altLang="ja-JP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WEB</a:t>
            </a:r>
            <a:r>
              <a:rPr lang="ja-JP" altLang="en-US" sz="898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鑑賞会を実施。万博開催年までに多くの人々に鑑賞の機会を提供</a:t>
            </a:r>
            <a:endParaRPr lang="en-US" altLang="ja-JP" sz="898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659375" y="3171491"/>
            <a:ext cx="2003518" cy="2399495"/>
          </a:xfrm>
          <a:prstGeom prst="roundRect">
            <a:avLst>
              <a:gd name="adj" fmla="val 4344"/>
            </a:avLst>
          </a:prstGeom>
          <a:solidFill>
            <a:schemeClr val="bg1">
              <a:lumMod val="95000"/>
            </a:schemeClr>
          </a:solidFill>
          <a:ln w="57150">
            <a:noFill/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98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230874" y="4605557"/>
            <a:ext cx="2769534" cy="8454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・デジタルアーカイブのシステム構築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・主要作品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点による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「バーチャル美術館」を開設</a:t>
            </a:r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し、バーチャル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空間でのアート鑑賞機会を提供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・「バーチャル大阪」と連携し、</a:t>
            </a: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大阪の都市魅力とあわせて発信</a:t>
            </a: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WEB</a:t>
            </a:r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鑑賞会の開催　　</a:t>
            </a:r>
          </a:p>
          <a:p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667742" y="3895160"/>
            <a:ext cx="3533226" cy="750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・「バーチャル美術館」展示数拡大</a:t>
            </a:r>
            <a:r>
              <a:rPr lang="ja-JP" altLang="en-US" sz="59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59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59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点）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・デジタルアーカイブ化の掲載数拡大</a:t>
            </a: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・海外への発信力強化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・バーチャル大阪のステージを活用した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WEB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鑑賞会の開催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F670D60E-F6A6-4738-BB3B-AC9CCDE75F5F}"/>
              </a:ext>
            </a:extLst>
          </p:cNvPr>
          <p:cNvSpPr/>
          <p:nvPr/>
        </p:nvSpPr>
        <p:spPr>
          <a:xfrm>
            <a:off x="32666" y="3922101"/>
            <a:ext cx="1167758" cy="64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97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バーチャル</a:t>
            </a:r>
            <a:endParaRPr lang="en-US" altLang="ja-JP" sz="1197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197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美術館の</a:t>
            </a:r>
            <a:endParaRPr lang="en-US" altLang="ja-JP" sz="1197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197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開設・運営</a:t>
            </a:r>
            <a:endParaRPr lang="ja-JP" altLang="en-US" sz="1197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F31E314-0AF2-4536-AE89-84D73ED961E5}"/>
              </a:ext>
            </a:extLst>
          </p:cNvPr>
          <p:cNvSpPr txBox="1"/>
          <p:nvPr/>
        </p:nvSpPr>
        <p:spPr>
          <a:xfrm>
            <a:off x="7678166" y="3625381"/>
            <a:ext cx="1249994" cy="881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・掲載数の拡大とともに、　　  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en-US" altLang="ja-JP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  DX</a:t>
            </a:r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を活用した鑑賞や、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en-US" altLang="ja-JP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  </a:t>
            </a:r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貸出業務の効率化、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プラットフォームの構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築など、多様なコンテ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ンツを順次拡大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63DE7B1-C3C9-4B7D-B44C-10F31CE7F2F0}"/>
              </a:ext>
            </a:extLst>
          </p:cNvPr>
          <p:cNvSpPr txBox="1"/>
          <p:nvPr/>
        </p:nvSpPr>
        <p:spPr>
          <a:xfrm>
            <a:off x="7662893" y="4411965"/>
            <a:ext cx="1367221" cy="881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・</a:t>
            </a:r>
            <a:r>
              <a:rPr lang="en-US" altLang="ja-JP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enoco</a:t>
            </a:r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の認知度が向上、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文化芸術拠点としての機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能強化　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・若手アーティストの育成、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文化芸術に関心を持つ</a:t>
            </a:r>
            <a:endParaRPr lang="en-US" altLang="ja-JP" sz="855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r>
              <a:rPr lang="ja-JP" altLang="en-US" sz="855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人々の増加</a:t>
            </a:r>
            <a:endParaRPr lang="ja-JP" altLang="en-US" sz="855" dirty="0"/>
          </a:p>
        </p:txBody>
      </p:sp>
      <p:sp>
        <p:nvSpPr>
          <p:cNvPr id="17" name="正方形/長方形 16"/>
          <p:cNvSpPr/>
          <p:nvPr/>
        </p:nvSpPr>
        <p:spPr>
          <a:xfrm>
            <a:off x="7662893" y="5548476"/>
            <a:ext cx="1313743" cy="4228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文化力・都市魅力の向上、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大阪の成長につなげる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417037" y="5665942"/>
            <a:ext cx="1847280" cy="3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デジタルアーカイブ化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2,000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VR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展示数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647574" y="5653209"/>
            <a:ext cx="1847280" cy="3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デジタルアーカイブ化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3,000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VR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展示数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837812" y="5674358"/>
            <a:ext cx="1847280" cy="3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デジタルアーカイブ化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2,885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VR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展示数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7BED476-6208-4588-A216-5EA364AD8DF3}"/>
              </a:ext>
            </a:extLst>
          </p:cNvPr>
          <p:cNvGrpSpPr/>
          <p:nvPr/>
        </p:nvGrpSpPr>
        <p:grpSpPr>
          <a:xfrm>
            <a:off x="18579" y="935085"/>
            <a:ext cx="8991910" cy="1331668"/>
            <a:chOff x="10615" y="1261593"/>
            <a:chExt cx="8991910" cy="1331668"/>
          </a:xfrm>
        </p:grpSpPr>
        <p:sp>
          <p:nvSpPr>
            <p:cNvPr id="2" name="正方形/長方形 1"/>
            <p:cNvSpPr/>
            <p:nvPr/>
          </p:nvSpPr>
          <p:spPr>
            <a:xfrm>
              <a:off x="10615" y="1382657"/>
              <a:ext cx="4415776" cy="1210604"/>
            </a:xfrm>
            <a:prstGeom prst="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○府の所蔵美術作品（約</a:t>
              </a:r>
              <a:r>
                <a:rPr lang="en-US" altLang="ja-JP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7,900</a:t>
              </a:r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点）は、国際性豊かで価値あるものが多くあるにもかかわらず、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それらを鑑賞できる場所や機会は限られている。現在、活用できているのは毎年約</a:t>
              </a:r>
              <a:r>
                <a:rPr lang="en-US" altLang="ja-JP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1,000</a:t>
              </a:r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点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○さらなる活用については、これまでに知事が発言しているほか、議会やマスコミでも度々取り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上げられている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○府民や来阪者だけではなく、日本全国、さらには世界各国への魅力発信が可能となるよう、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オンラインでの鑑賞等、新たな工夫が必要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○万博推進局が進めている「バーチャル大阪」を活用することで、大阪の都市魅力の発信に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855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貢献できる。</a:t>
              </a:r>
              <a:endPara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771618" y="1350083"/>
              <a:ext cx="4230907" cy="1223488"/>
            </a:xfrm>
            <a:prstGeom prst="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endParaRPr lang="en-US" altLang="ja-JP" sz="283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283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283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283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283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94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94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〇大阪・関西万博をインパクトに、府所蔵作品を活用したバーチャル美術館を開設</a:t>
              </a:r>
              <a:endParaRPr lang="en-US" altLang="ja-JP" sz="94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94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し、国内外に広く鑑賞機会を提供することで、現代美術や大阪の魅力を発信</a:t>
              </a:r>
              <a:endParaRPr lang="en-US" altLang="ja-JP" sz="94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941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endParaRPr lang="en-US" altLang="ja-JP" sz="94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9" name="二等辺三角形 18"/>
            <p:cNvSpPr/>
            <p:nvPr/>
          </p:nvSpPr>
          <p:spPr>
            <a:xfrm rot="5400000">
              <a:off x="4021357" y="1872223"/>
              <a:ext cx="1230146" cy="172549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058" dirty="0">
                <a:solidFill>
                  <a:prstClr val="white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3680" y="1261593"/>
              <a:ext cx="852483" cy="23743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943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Meiryo UI" panose="020B0604030504040204" pitchFamily="50" charset="-128"/>
                </a:rPr>
                <a:t>背景・課題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822414" y="1280516"/>
              <a:ext cx="691103" cy="23743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943" dirty="0">
                  <a:solidFill>
                    <a:prstClr val="black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  <a:cs typeface="Meiryo UI" panose="020B0604030504040204" pitchFamily="50" charset="-128"/>
                </a:rPr>
                <a:t>取組概要</a:t>
              </a:r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9882960C-330F-4F60-B532-6CEDF6DB17A6}"/>
              </a:ext>
            </a:extLst>
          </p:cNvPr>
          <p:cNvSpPr txBox="1"/>
          <p:nvPr/>
        </p:nvSpPr>
        <p:spPr>
          <a:xfrm>
            <a:off x="51644" y="3043435"/>
            <a:ext cx="1154351" cy="23743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943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実施スケジュール</a:t>
            </a:r>
          </a:p>
        </p:txBody>
      </p:sp>
      <p:grpSp>
        <p:nvGrpSpPr>
          <p:cNvPr id="28" name="グループ化 27"/>
          <p:cNvGrpSpPr/>
          <p:nvPr/>
        </p:nvGrpSpPr>
        <p:grpSpPr>
          <a:xfrm>
            <a:off x="1226986" y="3022060"/>
            <a:ext cx="7804494" cy="271684"/>
            <a:chOff x="1780774" y="2543956"/>
            <a:chExt cx="8486819" cy="408077"/>
          </a:xfrm>
        </p:grpSpPr>
        <p:sp>
          <p:nvSpPr>
            <p:cNvPr id="33" name="山形 32"/>
            <p:cNvSpPr/>
            <p:nvPr/>
          </p:nvSpPr>
          <p:spPr>
            <a:xfrm>
              <a:off x="4127370" y="2570549"/>
              <a:ext cx="2536723" cy="372172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97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R6</a:t>
              </a:r>
              <a:endParaRPr lang="ja-JP" altLang="en-US" sz="1197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35" name="山形 34"/>
            <p:cNvSpPr/>
            <p:nvPr/>
          </p:nvSpPr>
          <p:spPr>
            <a:xfrm>
              <a:off x="8844595" y="2543956"/>
              <a:ext cx="1422998" cy="374217"/>
            </a:xfrm>
            <a:prstGeom prst="chevron">
              <a:avLst/>
            </a:prstGeom>
            <a:solidFill>
              <a:schemeClr val="accent1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98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ポスト万博</a:t>
              </a:r>
            </a:p>
          </p:txBody>
        </p:sp>
        <p:sp>
          <p:nvSpPr>
            <p:cNvPr id="34" name="山形 33"/>
            <p:cNvSpPr/>
            <p:nvPr/>
          </p:nvSpPr>
          <p:spPr>
            <a:xfrm>
              <a:off x="6590080" y="2570550"/>
              <a:ext cx="2285822" cy="361429"/>
            </a:xfrm>
            <a:prstGeom prst="chevron">
              <a:avLst/>
            </a:prstGeom>
            <a:solidFill>
              <a:schemeClr val="accent1">
                <a:lumMod val="7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97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R7</a:t>
              </a:r>
              <a:endParaRPr lang="ja-JP" altLang="en-US" sz="1197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9" name="山形 8"/>
            <p:cNvSpPr/>
            <p:nvPr/>
          </p:nvSpPr>
          <p:spPr>
            <a:xfrm>
              <a:off x="1780774" y="2577816"/>
              <a:ext cx="2400864" cy="374217"/>
            </a:xfrm>
            <a:prstGeom prst="chevr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97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R5</a:t>
              </a:r>
              <a:endParaRPr lang="ja-JP" altLang="en-US" sz="1197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226987" y="3528488"/>
            <a:ext cx="7708807" cy="2029972"/>
            <a:chOff x="-2151052" y="3036316"/>
            <a:chExt cx="8390160" cy="2763216"/>
          </a:xfrm>
        </p:grpSpPr>
        <p:sp>
          <p:nvSpPr>
            <p:cNvPr id="46" name="L 字 45"/>
            <p:cNvSpPr/>
            <p:nvPr/>
          </p:nvSpPr>
          <p:spPr>
            <a:xfrm rot="5400000">
              <a:off x="1102849" y="2496223"/>
              <a:ext cx="607643" cy="2443032"/>
            </a:xfrm>
            <a:prstGeom prst="corner">
              <a:avLst>
                <a:gd name="adj1" fmla="val 17363"/>
                <a:gd name="adj2" fmla="val 15521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4">
                <a:hueOff val="3465231"/>
                <a:satOff val="-15989"/>
                <a:lumOff val="588"/>
                <a:alphaOff val="0"/>
              </a:schemeClr>
            </a:lnRef>
            <a:fillRef idx="1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0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L 字 47"/>
            <p:cNvSpPr/>
            <p:nvPr/>
          </p:nvSpPr>
          <p:spPr>
            <a:xfrm rot="5400000">
              <a:off x="-1915214" y="3733558"/>
              <a:ext cx="1830136" cy="2301812"/>
            </a:xfrm>
            <a:prstGeom prst="corner">
              <a:avLst>
                <a:gd name="adj1" fmla="val 5936"/>
                <a:gd name="adj2" fmla="val 639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4">
                <a:hueOff val="3465231"/>
                <a:satOff val="-15989"/>
                <a:lumOff val="588"/>
                <a:alphaOff val="0"/>
              </a:schemeClr>
            </a:lnRef>
            <a:fillRef idx="1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0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L 字 42"/>
            <p:cNvSpPr/>
            <p:nvPr/>
          </p:nvSpPr>
          <p:spPr>
            <a:xfrm rot="5400000">
              <a:off x="4185459" y="1520030"/>
              <a:ext cx="537364" cy="3569935"/>
            </a:xfrm>
            <a:prstGeom prst="corner">
              <a:avLst>
                <a:gd name="adj1" fmla="val 17596"/>
                <a:gd name="adj2" fmla="val 18637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4">
                <a:hueOff val="3465231"/>
                <a:satOff val="-15989"/>
                <a:lumOff val="588"/>
                <a:alphaOff val="0"/>
              </a:schemeClr>
            </a:lnRef>
            <a:fillRef idx="1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0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1" name="右矢印 30"/>
          <p:cNvSpPr/>
          <p:nvPr/>
        </p:nvSpPr>
        <p:spPr>
          <a:xfrm rot="21070302">
            <a:off x="4237005" y="3481657"/>
            <a:ext cx="1433241" cy="1751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77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1830" y="3995289"/>
            <a:ext cx="822661" cy="329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39" b="1" i="1" dirty="0"/>
              <a:t>STEP1</a:t>
            </a:r>
            <a:endParaRPr lang="ja-JP" altLang="en-US" sz="1539" b="1" i="1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332209" y="3573553"/>
            <a:ext cx="893193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710" b="1" i="1" dirty="0"/>
              <a:t>STEP2</a:t>
            </a:r>
            <a:endParaRPr lang="ja-JP" altLang="en-US" sz="1710" b="1" i="1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633028" y="3196281"/>
            <a:ext cx="1176925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94" b="1" i="1" dirty="0"/>
              <a:t>STEP3</a:t>
            </a:r>
            <a:endParaRPr lang="ja-JP" altLang="en-US" sz="2394" b="1" i="1" dirty="0"/>
          </a:p>
        </p:txBody>
      </p:sp>
      <p:sp>
        <p:nvSpPr>
          <p:cNvPr id="76" name="正方形/長方形 75"/>
          <p:cNvSpPr/>
          <p:nvPr/>
        </p:nvSpPr>
        <p:spPr>
          <a:xfrm>
            <a:off x="4972531" y="3637231"/>
            <a:ext cx="3533226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・「バーチャル美術館」展示数拡大</a:t>
            </a:r>
            <a:r>
              <a:rPr lang="ja-JP" altLang="en-US" sz="59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59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599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点）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・デジタルアーカイブ化の掲載数拡大</a:t>
            </a: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・海外への発信力強化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・バーチャル大阪との連携拡大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・</a:t>
            </a:r>
            <a:r>
              <a:rPr lang="en-US" altLang="ja-JP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WEB</a:t>
            </a:r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鑑賞会を拡大して開催</a:t>
            </a: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（海外アーティストと連携したワーク</a:t>
            </a:r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55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ショップ等）</a:t>
            </a:r>
          </a:p>
          <a:p>
            <a:endParaRPr lang="en-US" altLang="ja-JP" sz="855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2" name="下カーブ矢印 31"/>
          <p:cNvSpPr/>
          <p:nvPr/>
        </p:nvSpPr>
        <p:spPr>
          <a:xfrm>
            <a:off x="3789992" y="4635738"/>
            <a:ext cx="1130145" cy="217117"/>
          </a:xfrm>
          <a:prstGeom prst="curvedDownArrow">
            <a:avLst>
              <a:gd name="adj1" fmla="val 33045"/>
              <a:gd name="adj2" fmla="val 9119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78" name="下カーブ矢印 77"/>
          <p:cNvSpPr/>
          <p:nvPr/>
        </p:nvSpPr>
        <p:spPr>
          <a:xfrm rot="10800000">
            <a:off x="3789993" y="5321251"/>
            <a:ext cx="1013645" cy="22722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825" y="4756634"/>
            <a:ext cx="779612" cy="471399"/>
          </a:xfrm>
          <a:prstGeom prst="rect">
            <a:avLst/>
          </a:prstGeom>
        </p:spPr>
      </p:pic>
      <p:pic>
        <p:nvPicPr>
          <p:cNvPr id="3074" name="Picture 2" descr="ソース画像を表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355" y="4998662"/>
            <a:ext cx="657081" cy="47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280" y="5241248"/>
            <a:ext cx="591149" cy="354132"/>
          </a:xfrm>
          <a:prstGeom prst="rect">
            <a:avLst/>
          </a:prstGeom>
        </p:spPr>
      </p:pic>
      <p:sp>
        <p:nvSpPr>
          <p:cNvPr id="37" name="下矢印 36"/>
          <p:cNvSpPr/>
          <p:nvPr/>
        </p:nvSpPr>
        <p:spPr>
          <a:xfrm>
            <a:off x="8192209" y="5231113"/>
            <a:ext cx="290629" cy="26102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397028" y="5185444"/>
            <a:ext cx="721672" cy="197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84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バーチャル大阪</a:t>
            </a:r>
          </a:p>
        </p:txBody>
      </p:sp>
      <p:pic>
        <p:nvPicPr>
          <p:cNvPr id="3078" name="Picture 6" descr="ソース画像を表示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27" b="21982"/>
          <a:stretch/>
        </p:blipFill>
        <p:spPr bwMode="auto">
          <a:xfrm>
            <a:off x="4505977" y="4878501"/>
            <a:ext cx="540752" cy="12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 rot="21043353">
            <a:off x="1784502" y="3893328"/>
            <a:ext cx="1534054" cy="885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98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掲載数を拡大</a:t>
            </a:r>
            <a:endParaRPr lang="en-US" altLang="ja-JP" sz="898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751D4D51-D244-41D9-A50D-0778AA63D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67561" y="6480886"/>
            <a:ext cx="2057400" cy="365125"/>
          </a:xfrm>
        </p:spPr>
        <p:txBody>
          <a:bodyPr/>
          <a:lstStyle/>
          <a:p>
            <a:fld id="{8177BBF3-6D99-4BD3-86C6-C81EEA3FC049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2050" name="Picture 2" descr="フリーイラスト背景素材">
            <a:extLst>
              <a:ext uri="{FF2B5EF4-FFF2-40B4-BE49-F238E27FC236}">
                <a16:creationId xmlns:a16="http://schemas.microsoft.com/office/drawing/2014/main" id="{21BF0A5F-D8EE-4941-B5D2-41E747FCC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974" y="4674096"/>
            <a:ext cx="1484827" cy="83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0ABAB4-6F48-4B77-B135-85D233A633E7}"/>
              </a:ext>
            </a:extLst>
          </p:cNvPr>
          <p:cNvSpPr txBox="1"/>
          <p:nvPr/>
        </p:nvSpPr>
        <p:spPr>
          <a:xfrm>
            <a:off x="1583160" y="450333"/>
            <a:ext cx="635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◆今年度より、コレクションのバーチャル化・デジタルアーカイブ化に取り組む事業を実施。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令和５年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月末に、「バーチャル美術館」を開設予定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58149" y="1750391"/>
            <a:ext cx="3875266" cy="38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41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94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➡さらに、大阪への誘客と万博の機運醸成を図ることで、</a:t>
            </a:r>
            <a:endParaRPr lang="en-US" altLang="ja-JP" sz="94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94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大阪のさらなる成長につなげる</a:t>
            </a:r>
            <a:endParaRPr lang="en-US" altLang="ja-JP" sz="94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8192209" y="159670"/>
            <a:ext cx="837905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参考資料</a:t>
            </a:r>
            <a:r>
              <a:rPr lang="en-US" altLang="ja-JP" sz="9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lang="ja-JP" altLang="en-US" sz="9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18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4ad72d-1aa8-4525-9e70-5d1270407cf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1470A0884584489831D80B1D7642C5" ma:contentTypeVersion="9" ma:contentTypeDescription="新しいドキュメントを作成します。" ma:contentTypeScope="" ma:versionID="b32bc5cd420f1d4b5b08c8ff27120fc5">
  <xsd:schema xmlns:xsd="http://www.w3.org/2001/XMLSchema" xmlns:xs="http://www.w3.org/2001/XMLSchema" xmlns:p="http://schemas.microsoft.com/office/2006/metadata/properties" xmlns:ns3="924ad72d-1aa8-4525-9e70-5d1270407cf9" xmlns:ns4="fec2aa0f-865b-4fb7-a7bb-977da500c70a" targetNamespace="http://schemas.microsoft.com/office/2006/metadata/properties" ma:root="true" ma:fieldsID="ad435711a78e92d6db4ba54c781e8944" ns3:_="" ns4:_="">
    <xsd:import namespace="924ad72d-1aa8-4525-9e70-5d1270407cf9"/>
    <xsd:import namespace="fec2aa0f-865b-4fb7-a7bb-977da500c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4ad72d-1aa8-4525-9e70-5d1270407c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2aa0f-865b-4fb7-a7bb-977da500c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C99C04-6476-45E6-9F89-413F3B9387FD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924ad72d-1aa8-4525-9e70-5d1270407cf9"/>
    <ds:schemaRef ds:uri="http://schemas.microsoft.com/office/2006/documentManagement/types"/>
    <ds:schemaRef ds:uri="fec2aa0f-865b-4fb7-a7bb-977da500c70a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DB6B082-8D50-4E96-BD63-872E8A3A8C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4ad72d-1aa8-4525-9e70-5d1270407cf9"/>
    <ds:schemaRef ds:uri="fec2aa0f-865b-4fb7-a7bb-977da500c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05CCF2-FF9D-4C6F-ACDE-EE2A61D154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</TotalTime>
  <Words>804</Words>
  <Application>Microsoft Office PowerPoint</Application>
  <PresentationFormat>画面に合わせる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UD Digi Kyokasho NK-R</vt:lpstr>
      <vt:lpstr>UD デジタル 教科書体 NK-B</vt:lpstr>
      <vt:lpstr>UD デジタル 教科書体 NK-R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麻由子</dc:creator>
  <cp:lastModifiedBy>宮本　あゆみ</cp:lastModifiedBy>
  <cp:revision>227</cp:revision>
  <cp:lastPrinted>2023-08-17T13:00:44Z</cp:lastPrinted>
  <dcterms:created xsi:type="dcterms:W3CDTF">2023-06-23T18:19:23Z</dcterms:created>
  <dcterms:modified xsi:type="dcterms:W3CDTF">2023-08-17T13:00:46Z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0x010100F91470A0884584489831D80B1D7642C5</vt:lpwstr>
  </property>
</Properties>
</file>