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8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6A940B3-EA30-4AC5-A845-9B5C359B99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（資料１）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AA2B98-853C-4698-8EE9-4B21A73116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4AB3C-46A2-4011-816B-B0AA8436D7D2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BCE747-AAEC-4124-90C5-6316056D9A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4092694-97B3-49AC-9B7B-61EA418212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85C3B-55D3-4D5F-9508-A629D4974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6013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（資料１）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536D2-310B-4DBF-A1A2-4A257F88EAD2}" type="datetimeFigureOut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57213-19AC-479B-8CA8-15256AB40E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7994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57213-19AC-479B-8CA8-15256AB40EE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789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E4A4B-7F01-49FE-9E2E-ADA3E69C4D7B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72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4DC2D-AC6A-440B-8F33-927700D8CD16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54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ABF0-990B-4542-8002-7C6873041622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55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7941-7E9B-47A4-9C2A-3E10D65AFF32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25609-450B-4087-851A-804AF796050A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45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7D95-B3A2-4D35-83CB-AD32BC3BBEC6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4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79661-E924-40C7-AD2F-FA50103D64CF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9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973CB-92FA-47B5-8CE6-476AA9D746E2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718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3E53D-419C-4940-B9C6-D9DD545B1C7A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00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46ABF-EC9F-4124-B94B-355F8569C358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83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6026-6A77-4065-867E-497A3DE70D3C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42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3E0E6-5260-4BBB-B0F4-51ADD4996DBC}" type="datetime1">
              <a:rPr kumimoji="1" lang="ja-JP" altLang="en-US" smtClean="0"/>
              <a:t>2023/8/17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7BBF3-6D99-4BD3-86C6-C81EEA3FC0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71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215742"/>
              </p:ext>
            </p:extLst>
          </p:nvPr>
        </p:nvGraphicFramePr>
        <p:xfrm>
          <a:off x="69330" y="558740"/>
          <a:ext cx="9040005" cy="628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983">
                  <a:extLst>
                    <a:ext uri="{9D8B030D-6E8A-4147-A177-3AD203B41FA5}">
                      <a16:colId xmlns:a16="http://schemas.microsoft.com/office/drawing/2014/main" val="222918471"/>
                    </a:ext>
                  </a:extLst>
                </a:gridCol>
                <a:gridCol w="3438659">
                  <a:extLst>
                    <a:ext uri="{9D8B030D-6E8A-4147-A177-3AD203B41FA5}">
                      <a16:colId xmlns:a16="http://schemas.microsoft.com/office/drawing/2014/main" val="1133640998"/>
                    </a:ext>
                  </a:extLst>
                </a:gridCol>
                <a:gridCol w="4215363">
                  <a:extLst>
                    <a:ext uri="{9D8B030D-6E8A-4147-A177-3AD203B41FA5}">
                      <a16:colId xmlns:a16="http://schemas.microsoft.com/office/drawing/2014/main" val="1722211506"/>
                    </a:ext>
                  </a:extLst>
                </a:gridCol>
              </a:tblGrid>
              <a:tr h="2962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分　　類</a:t>
                      </a:r>
                    </a:p>
                  </a:txBody>
                  <a:tcPr marL="86209" marR="86209" marT="43104" marB="4310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収集の経緯</a:t>
                      </a:r>
                      <a:endParaRPr kumimoji="1" lang="ja-JP" altLang="en-US" sz="1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主な作家</a:t>
                      </a:r>
                      <a:endParaRPr kumimoji="1" lang="ja-JP" altLang="en-US" sz="1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extLst>
                  <a:ext uri="{0D108BD9-81ED-4DB2-BD59-A6C34878D82A}">
                    <a16:rowId xmlns:a16="http://schemas.microsoft.com/office/drawing/2014/main" val="3654941518"/>
                  </a:ext>
                </a:extLst>
              </a:tr>
              <a:tr h="144671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u="none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関西の現代作家コレクション</a:t>
                      </a:r>
                      <a:endParaRPr kumimoji="1" lang="en-US" altLang="ja-JP" sz="1300" u="none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 anchor="ctr"/>
                </a:tc>
                <a:tc>
                  <a:txBody>
                    <a:bodyPr/>
                    <a:lstStyle/>
                    <a:p>
                      <a:endParaRPr kumimoji="1" lang="en-US" altLang="ja-JP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extLst>
                  <a:ext uri="{0D108BD9-81ED-4DB2-BD59-A6C34878D82A}">
                    <a16:rowId xmlns:a16="http://schemas.microsoft.com/office/drawing/2014/main" val="4248273046"/>
                  </a:ext>
                </a:extLst>
              </a:tr>
              <a:tr h="146288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u="none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世界の現代美術コレクション</a:t>
                      </a:r>
                      <a:endParaRPr kumimoji="1" lang="en-US" altLang="ja-JP" sz="1300" u="none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u="none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（大阪トリエンナーレコレクション他）</a:t>
                      </a:r>
                    </a:p>
                  </a:txBody>
                  <a:tcPr marL="86209" marR="86209" marT="43104" marB="43104"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extLst>
                  <a:ext uri="{0D108BD9-81ED-4DB2-BD59-A6C34878D82A}">
                    <a16:rowId xmlns:a16="http://schemas.microsoft.com/office/drawing/2014/main" val="3179337323"/>
                  </a:ext>
                </a:extLst>
              </a:tr>
              <a:tr h="1027997">
                <a:tc>
                  <a:txBody>
                    <a:bodyPr/>
                    <a:lstStyle/>
                    <a:p>
                      <a:pPr lvl="0"/>
                      <a:r>
                        <a:rPr kumimoji="1" lang="ja-JP" altLang="en-US" sz="1300" u="none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現代</a:t>
                      </a:r>
                      <a:r>
                        <a:rPr kumimoji="1" lang="ja-JP" altLang="en-US" sz="130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版画</a:t>
                      </a:r>
                      <a:endParaRPr kumimoji="1" lang="en-US" altLang="ja-JP" sz="1300" u="none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lvl="0"/>
                      <a:r>
                        <a:rPr kumimoji="1" lang="ja-JP" altLang="en-US" sz="130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コレクション</a:t>
                      </a:r>
                      <a:endParaRPr kumimoji="1" lang="ja-JP" altLang="en-US" sz="1300" u="none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extLst>
                  <a:ext uri="{0D108BD9-81ED-4DB2-BD59-A6C34878D82A}">
                    <a16:rowId xmlns:a16="http://schemas.microsoft.com/office/drawing/2014/main" val="1086570689"/>
                  </a:ext>
                </a:extLst>
              </a:tr>
              <a:tr h="102799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u="none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現代</a:t>
                      </a:r>
                      <a:r>
                        <a:rPr kumimoji="1" lang="ja-JP" altLang="en-US" sz="130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写真</a:t>
                      </a:r>
                      <a:endParaRPr kumimoji="1" lang="en-US" altLang="ja-JP" sz="1300" u="none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u="none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コレクション</a:t>
                      </a:r>
                      <a:endParaRPr kumimoji="1" lang="ja-JP" altLang="en-US" sz="1300" u="none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extLst>
                  <a:ext uri="{0D108BD9-81ED-4DB2-BD59-A6C34878D82A}">
                    <a16:rowId xmlns:a16="http://schemas.microsoft.com/office/drawing/2014/main" val="3157975683"/>
                  </a:ext>
                </a:extLst>
              </a:tr>
              <a:tr h="102799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u="none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その他</a:t>
                      </a:r>
                    </a:p>
                  </a:txBody>
                  <a:tcPr marL="86209" marR="86209" marT="43104" marB="43104" anchor="ctr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6209" marR="86209" marT="43104" marB="43104"/>
                </a:tc>
                <a:extLst>
                  <a:ext uri="{0D108BD9-81ED-4DB2-BD59-A6C34878D82A}">
                    <a16:rowId xmlns:a16="http://schemas.microsoft.com/office/drawing/2014/main" val="2778962171"/>
                  </a:ext>
                </a:extLst>
              </a:tr>
            </a:tbl>
          </a:graphicData>
        </a:graphic>
      </p:graphicFrame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7E93063-171D-425C-9A56-48CDD5C637A1}"/>
              </a:ext>
            </a:extLst>
          </p:cNvPr>
          <p:cNvSpPr txBox="1"/>
          <p:nvPr/>
        </p:nvSpPr>
        <p:spPr>
          <a:xfrm>
            <a:off x="749177" y="3551510"/>
            <a:ext cx="707245" cy="25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約</a:t>
            </a:r>
            <a:r>
              <a:rPr lang="en-US" altLang="ja-JP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300</a:t>
            </a:r>
            <a:r>
              <a:rPr lang="ja-JP" altLang="en-US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83D5D5C-73B8-4C47-9D19-47A069A038EC}"/>
              </a:ext>
            </a:extLst>
          </p:cNvPr>
          <p:cNvSpPr txBox="1"/>
          <p:nvPr/>
        </p:nvSpPr>
        <p:spPr>
          <a:xfrm>
            <a:off x="619333" y="2050785"/>
            <a:ext cx="837089" cy="25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約</a:t>
            </a:r>
            <a:r>
              <a:rPr lang="en-US" altLang="ja-JP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4,500</a:t>
            </a:r>
            <a:r>
              <a:rPr lang="ja-JP" altLang="en-US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279C02A-E54D-4A22-90D1-A92DD9F3CFD2}"/>
              </a:ext>
            </a:extLst>
          </p:cNvPr>
          <p:cNvSpPr txBox="1"/>
          <p:nvPr/>
        </p:nvSpPr>
        <p:spPr>
          <a:xfrm>
            <a:off x="749177" y="4559700"/>
            <a:ext cx="707245" cy="25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約</a:t>
            </a:r>
            <a:r>
              <a:rPr lang="en-US" altLang="ja-JP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840</a:t>
            </a:r>
            <a:r>
              <a:rPr lang="ja-JP" altLang="en-US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F40C67D-51C1-4694-9C60-1A7340E98010}"/>
              </a:ext>
            </a:extLst>
          </p:cNvPr>
          <p:cNvSpPr txBox="1"/>
          <p:nvPr/>
        </p:nvSpPr>
        <p:spPr>
          <a:xfrm>
            <a:off x="619333" y="5567890"/>
            <a:ext cx="837089" cy="25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026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約</a:t>
            </a:r>
            <a:r>
              <a:rPr lang="en-US" altLang="ja-JP" sz="1026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1,560</a:t>
            </a:r>
            <a:r>
              <a:rPr lang="ja-JP" altLang="en-US" sz="1026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  <a:endParaRPr lang="ja-JP" altLang="en-US" sz="1026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6991498-C8AF-4650-9060-B152295D8CD2}"/>
              </a:ext>
            </a:extLst>
          </p:cNvPr>
          <p:cNvSpPr txBox="1"/>
          <p:nvPr/>
        </p:nvSpPr>
        <p:spPr>
          <a:xfrm>
            <a:off x="749177" y="6598366"/>
            <a:ext cx="707245" cy="25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約</a:t>
            </a:r>
            <a:r>
              <a:rPr lang="en-US" altLang="ja-JP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700</a:t>
            </a:r>
            <a:r>
              <a:rPr lang="ja-JP" altLang="en-US" sz="1026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点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0" y="94148"/>
            <a:ext cx="9144000" cy="258671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大阪府</a:t>
            </a:r>
            <a:r>
              <a:rPr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世紀美術コレクションの内訳</a:t>
            </a:r>
            <a:endParaRPr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AB4953A-EF68-4772-BEBF-657E72891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1935" y="6483438"/>
            <a:ext cx="2057400" cy="365125"/>
          </a:xfrm>
        </p:spPr>
        <p:txBody>
          <a:bodyPr/>
          <a:lstStyle/>
          <a:p>
            <a:fld id="{8177BBF3-6D99-4BD3-86C6-C81EEA3FC04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56423" y="913005"/>
            <a:ext cx="3463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u="sng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・関西</a:t>
            </a:r>
            <a:r>
              <a:rPr lang="ja-JP" altLang="en-US" sz="120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を拠点に戦後日本の美術界で活躍した現代美術作家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の展覧会を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1990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年代に国立美術館や現代美術センター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で開催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。その出品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作品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19727" y="917101"/>
            <a:ext cx="41896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・須田剋太（</a:t>
            </a:r>
            <a:r>
              <a:rPr lang="ja-JP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司馬遼太郎「街道をゆく」の挿絵原画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Ｐゴシック" panose="020B0600070205080204" pitchFamily="50" charset="-128"/>
              </a:rPr>
              <a:t>で有名）、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・津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高和一（ニューヨーク現代美術館やサンパウロ現代美術館などにも作品が所蔵）　　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・三尾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公三（雑誌「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focus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」の原画）　　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・金光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松美（ニューヨークで活躍した日系アメリカ人画家）　元永定正（１９７０年万博のころ、具体美術協会で活躍）など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15757" y="2323725"/>
            <a:ext cx="4193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・アンゲリカ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・ミゲンドルフ（ドイツ・ロシアで活躍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イマンツ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（オーストラリアで活躍）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・チャン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・ミンジェ（中国の伝統を現代美術に活かした作品）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・モラロキ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＆ハーテル（南アフリカで活躍）など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15759" y="3801707"/>
            <a:ext cx="4193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前田藤四郎（昭和の大阪・神戸のモダニズム版画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浅野竹二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（新大阪風景）など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15757" y="4826243"/>
            <a:ext cx="4073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・岩宮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武二（戦後の関西で活躍した写真家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津田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洋甫（戦後の浪華写真倶楽部を牽引）　など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15757" y="5857190"/>
            <a:ext cx="4193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・田中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一光（ニューヨーク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ADC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金賞→殿堂入り　紫綬褒章）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56422" y="2323726"/>
            <a:ext cx="3459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1990-2001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年までに毎年開催した、</a:t>
            </a:r>
            <a:r>
              <a:rPr lang="ja-JP" altLang="en-US" sz="120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「大阪トリエンナーレ」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という国際現代造形コンクールの受賞作品等。東欧・アジア・アフリカ・ラテンアメリカ・オーストラリア・日本など</a:t>
            </a:r>
            <a:r>
              <a:rPr lang="ja-JP" altLang="en-US" sz="120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世界各国の様々な作家の作品（絵画・版画・彫刻）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を幅広く集めて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いる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56422" y="3793027"/>
            <a:ext cx="3459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・現代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美術センターで、「現代版画コンクール」等を開催。その出品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作品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456422" y="4826244"/>
            <a:ext cx="3459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1990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ja-JP" altLang="en-US" sz="120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「国際花と緑の博覧会」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開催時に展示した</a:t>
            </a:r>
            <a:r>
              <a:rPr lang="ja-JP" altLang="en-US" sz="120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国内外の優れた写真作品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456422" y="5829688"/>
            <a:ext cx="3459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en-US" altLang="ja-JP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1992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年スペイン・セビリア万国博覧会で開催した「サイエンス・アート」展の出品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作品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関西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国際空港開港記念「飛・翼・翔」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書展</a:t>
            </a:r>
            <a:endParaRPr lang="en-US" altLang="ja-JP" sz="12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2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屏風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に描く大阪ビジョン２１　等の作品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8271427" y="121153"/>
            <a:ext cx="837905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参考資料</a:t>
            </a:r>
            <a:r>
              <a:rPr lang="ja-JP" altLang="en-US" sz="9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６</a:t>
            </a:r>
          </a:p>
        </p:txBody>
      </p:sp>
    </p:spTree>
    <p:extLst>
      <p:ext uri="{BB962C8B-B14F-4D97-AF65-F5344CB8AC3E}">
        <p14:creationId xmlns:p14="http://schemas.microsoft.com/office/powerpoint/2010/main" val="24298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24ad72d-1aa8-4525-9e70-5d1270407cf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1470A0884584489831D80B1D7642C5" ma:contentTypeVersion="9" ma:contentTypeDescription="新しいドキュメントを作成します。" ma:contentTypeScope="" ma:versionID="b32bc5cd420f1d4b5b08c8ff27120fc5">
  <xsd:schema xmlns:xsd="http://www.w3.org/2001/XMLSchema" xmlns:xs="http://www.w3.org/2001/XMLSchema" xmlns:p="http://schemas.microsoft.com/office/2006/metadata/properties" xmlns:ns3="924ad72d-1aa8-4525-9e70-5d1270407cf9" xmlns:ns4="fec2aa0f-865b-4fb7-a7bb-977da500c70a" targetNamespace="http://schemas.microsoft.com/office/2006/metadata/properties" ma:root="true" ma:fieldsID="ad435711a78e92d6db4ba54c781e8944" ns3:_="" ns4:_="">
    <xsd:import namespace="924ad72d-1aa8-4525-9e70-5d1270407cf9"/>
    <xsd:import namespace="fec2aa0f-865b-4fb7-a7bb-977da500c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4ad72d-1aa8-4525-9e70-5d1270407c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2aa0f-865b-4fb7-a7bb-977da500c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C99C04-6476-45E6-9F89-413F3B9387FD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fec2aa0f-865b-4fb7-a7bb-977da500c70a"/>
    <ds:schemaRef ds:uri="http://schemas.microsoft.com/office/infopath/2007/PartnerControls"/>
    <ds:schemaRef ds:uri="http://schemas.openxmlformats.org/package/2006/metadata/core-properties"/>
    <ds:schemaRef ds:uri="924ad72d-1aa8-4525-9e70-5d1270407cf9"/>
  </ds:schemaRefs>
</ds:datastoreItem>
</file>

<file path=customXml/itemProps2.xml><?xml version="1.0" encoding="utf-8"?>
<ds:datastoreItem xmlns:ds="http://schemas.openxmlformats.org/officeDocument/2006/customXml" ds:itemID="{7DB6B082-8D50-4E96-BD63-872E8A3A8C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4ad72d-1aa8-4525-9e70-5d1270407cf9"/>
    <ds:schemaRef ds:uri="fec2aa0f-865b-4fb7-a7bb-977da500c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05CCF2-FF9D-4C6F-ACDE-EE2A61D154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3515</TotalTime>
  <Words>415</Words>
  <Application>Microsoft Office PowerPoint</Application>
  <PresentationFormat>画面に合わせる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UD デジタル 教科書体 NK-R</vt:lpstr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麻由子</dc:creator>
  <cp:lastModifiedBy>宮本　あゆみ</cp:lastModifiedBy>
  <cp:revision>232</cp:revision>
  <cp:lastPrinted>2023-08-17T12:58:22Z</cp:lastPrinted>
  <dcterms:created xsi:type="dcterms:W3CDTF">2023-06-23T18:19:23Z</dcterms:created>
  <dcterms:modified xsi:type="dcterms:W3CDTF">2023-08-17T12:59:06Z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0x010100F91470A0884584489831D80B1D7642C5</vt:lpwstr>
  </property>
</Properties>
</file>