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7"/>
  </p:notesMasterIdLst>
  <p:sldIdLst>
    <p:sldId id="315" r:id="rId2"/>
    <p:sldId id="323" r:id="rId3"/>
    <p:sldId id="325" r:id="rId4"/>
    <p:sldId id="342" r:id="rId5"/>
    <p:sldId id="326" r:id="rId6"/>
    <p:sldId id="327" r:id="rId7"/>
    <p:sldId id="328" r:id="rId8"/>
    <p:sldId id="329" r:id="rId9"/>
    <p:sldId id="330" r:id="rId10"/>
    <p:sldId id="331" r:id="rId11"/>
    <p:sldId id="332" r:id="rId12"/>
    <p:sldId id="345" r:id="rId13"/>
    <p:sldId id="334" r:id="rId14"/>
    <p:sldId id="335" r:id="rId15"/>
    <p:sldId id="336" r:id="rId16"/>
    <p:sldId id="343" r:id="rId17"/>
    <p:sldId id="337" r:id="rId18"/>
    <p:sldId id="338" r:id="rId19"/>
    <p:sldId id="344" r:id="rId20"/>
    <p:sldId id="316" r:id="rId21"/>
    <p:sldId id="317" r:id="rId22"/>
    <p:sldId id="314" r:id="rId23"/>
    <p:sldId id="340" r:id="rId24"/>
    <p:sldId id="318" r:id="rId25"/>
    <p:sldId id="341" r:id="rId2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113" d="100"/>
          <a:sy n="113" d="100"/>
        </p:scale>
        <p:origin x="1146" y="96"/>
      </p:cViewPr>
      <p:guideLst>
        <p:guide orient="horz" pos="2160"/>
        <p:guide pos="31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124F31D-F4BB-4F1F-94C5-6F0874F9D174}"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23ECA8B-7B81-402F-A04C-6DE03EAE054F}" type="slidenum">
              <a:rPr kumimoji="1" lang="ja-JP" altLang="en-US" smtClean="0"/>
              <a:t>‹#›</a:t>
            </a:fld>
            <a:endParaRPr kumimoji="1" lang="ja-JP" altLang="en-US"/>
          </a:p>
        </p:txBody>
      </p:sp>
    </p:spTree>
    <p:extLst>
      <p:ext uri="{BB962C8B-B14F-4D97-AF65-F5344CB8AC3E}">
        <p14:creationId xmlns:p14="http://schemas.microsoft.com/office/powerpoint/2010/main" val="24784835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BC5FD3-08A9-424C-9247-F656EA3645DE}" type="datetime1">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37566" y="6492832"/>
            <a:ext cx="2228850" cy="365125"/>
          </a:xfrm>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195341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3025E5-4262-4706-B04C-D09A5D2D454A}" type="datetime1">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393275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B0E30-99E2-471A-BE1B-03DA1383924B}" type="datetime1">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161315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77E3AF-0B14-4C89-9CC1-FA2F4552D274}" type="datetime1">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51775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CDD9B7-AE1A-43E6-9DDF-8074604ADE64}" type="datetime1">
              <a:rPr kumimoji="1" lang="ja-JP" altLang="en-US" smtClean="0"/>
              <a:t>2025/9/24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142456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F520A4-1728-485A-8E8B-4AC2E256199B}" type="datetime1">
              <a:rPr kumimoji="1" lang="ja-JP" altLang="en-US" smtClean="0"/>
              <a:t>2025/9/24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1047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62D0BE-918D-47BC-BEF2-877558ABDF0B}" type="datetime1">
              <a:rPr kumimoji="1" lang="ja-JP" altLang="en-US" smtClean="0"/>
              <a:t>2025/9/24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380906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6E80A3-6DA0-4753-9232-F6ABCC9923C7}" type="datetime1">
              <a:rPr kumimoji="1" lang="ja-JP" altLang="en-US" smtClean="0"/>
              <a:t>2025/9/24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364008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7F895-8199-4C42-AB03-D7EA94398DAD}" type="datetime1">
              <a:rPr kumimoji="1" lang="ja-JP" altLang="en-US" smtClean="0"/>
              <a:t>2025/9/24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325576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BE42B0-45EC-4191-A4F9-786479458DD0}" type="datetime1">
              <a:rPr kumimoji="1" lang="ja-JP" altLang="en-US" smtClean="0"/>
              <a:t>2025/9/24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282711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3208DE-C87B-41EB-B5F7-F43258CC5AA5}" type="datetime1">
              <a:rPr kumimoji="1" lang="ja-JP" altLang="en-US" smtClean="0"/>
              <a:t>2025/9/24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0AB99D-1BAA-457C-B490-4B2C5C788E4F}" type="slidenum">
              <a:rPr kumimoji="1" lang="ja-JP" altLang="en-US" smtClean="0"/>
              <a:t>‹#›</a:t>
            </a:fld>
            <a:endParaRPr kumimoji="1" lang="ja-JP" altLang="en-US"/>
          </a:p>
        </p:txBody>
      </p:sp>
    </p:spTree>
    <p:extLst>
      <p:ext uri="{BB962C8B-B14F-4D97-AF65-F5344CB8AC3E}">
        <p14:creationId xmlns:p14="http://schemas.microsoft.com/office/powerpoint/2010/main" val="162781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7CA45-58A4-4916-A2EF-182D30B53047}" type="datetime1">
              <a:rPr kumimoji="1" lang="ja-JP" altLang="en-US" smtClean="0"/>
              <a:t>2025/9/24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10270" y="646553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6B070-2EBE-49C2-A30C-39CB0A9B3661}" type="slidenum">
              <a:rPr kumimoji="1" lang="ja-JP" altLang="en-US" smtClean="0"/>
              <a:pPr/>
              <a:t>‹#›</a:t>
            </a:fld>
            <a:endParaRPr kumimoji="1" lang="ja-JP" altLang="en-US" dirty="0"/>
          </a:p>
        </p:txBody>
      </p:sp>
    </p:spTree>
    <p:extLst>
      <p:ext uri="{BB962C8B-B14F-4D97-AF65-F5344CB8AC3E}">
        <p14:creationId xmlns:p14="http://schemas.microsoft.com/office/powerpoint/2010/main" val="165467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02257"/>
            <a:ext cx="9905999" cy="1322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3200" dirty="0">
                <a:solidFill>
                  <a:schemeClr val="tx1"/>
                </a:solidFill>
                <a:latin typeface="BIZ UDPゴシック" panose="020B0400000000000000" pitchFamily="50" charset="-128"/>
                <a:ea typeface="BIZ UDPゴシック" panose="020B0400000000000000" pitchFamily="50" charset="-128"/>
              </a:rPr>
              <a:t>大阪における高校・大阪公立大学等の</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gn="ctr">
              <a:spcAft>
                <a:spcPts val="600"/>
              </a:spcAft>
            </a:pPr>
            <a:r>
              <a:rPr kumimoji="1" lang="ja-JP" altLang="en-US" sz="3200" dirty="0">
                <a:solidFill>
                  <a:schemeClr val="tx1"/>
                </a:solidFill>
                <a:latin typeface="BIZ UDPゴシック" panose="020B0400000000000000" pitchFamily="50" charset="-128"/>
                <a:ea typeface="BIZ UDPゴシック" panose="020B0400000000000000" pitchFamily="50" charset="-128"/>
              </a:rPr>
              <a:t>授業料等無償化制度（案）について</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p:txBody>
      </p:sp>
      <p:cxnSp>
        <p:nvCxnSpPr>
          <p:cNvPr id="6" name="直線​​コネクタ 57">
            <a:extLst>
              <a:ext uri="{FF2B5EF4-FFF2-40B4-BE49-F238E27FC236}">
                <a16:creationId xmlns:a16="http://schemas.microsoft.com/office/drawing/2014/main" id="{A48E20DD-265C-40D9-ACD8-D27739D338E2}"/>
              </a:ext>
            </a:extLst>
          </p:cNvPr>
          <p:cNvCxnSpPr>
            <a:cxnSpLocks/>
          </p:cNvCxnSpPr>
          <p:nvPr/>
        </p:nvCxnSpPr>
        <p:spPr>
          <a:xfrm>
            <a:off x="1312057" y="4024682"/>
            <a:ext cx="7200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3DD157E1-C470-4E25-8069-1873369642D3}"/>
              </a:ext>
            </a:extLst>
          </p:cNvPr>
          <p:cNvSpPr/>
          <p:nvPr/>
        </p:nvSpPr>
        <p:spPr>
          <a:xfrm>
            <a:off x="-1" y="4175308"/>
            <a:ext cx="9906001" cy="52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BIZ UDPゴシック" panose="020B0400000000000000" pitchFamily="50" charset="-128"/>
                <a:ea typeface="BIZ UDPゴシック" panose="020B0400000000000000" pitchFamily="50" charset="-128"/>
              </a:rPr>
              <a:t>令和</a:t>
            </a:r>
            <a:r>
              <a:rPr lang="en-US" altLang="ja-JP" sz="2000" dirty="0">
                <a:solidFill>
                  <a:schemeClr val="tx1"/>
                </a:solidFill>
                <a:latin typeface="BIZ UDPゴシック" panose="020B0400000000000000" pitchFamily="50" charset="-128"/>
                <a:ea typeface="BIZ UDPゴシック" panose="020B0400000000000000" pitchFamily="50" charset="-128"/>
              </a:rPr>
              <a:t>5</a:t>
            </a:r>
            <a:r>
              <a:rPr lang="ja-JP" altLang="en-US" sz="2000" dirty="0">
                <a:solidFill>
                  <a:schemeClr val="tx1"/>
                </a:solidFill>
                <a:latin typeface="BIZ UDPゴシック" panose="020B0400000000000000" pitchFamily="50" charset="-128"/>
                <a:ea typeface="BIZ UDPゴシック" panose="020B0400000000000000" pitchFamily="50" charset="-128"/>
              </a:rPr>
              <a:t>年</a:t>
            </a:r>
            <a:r>
              <a:rPr lang="en-US" altLang="ja-JP" sz="2000" dirty="0">
                <a:solidFill>
                  <a:schemeClr val="tx1"/>
                </a:solidFill>
                <a:latin typeface="BIZ UDPゴシック" panose="020B0400000000000000" pitchFamily="50" charset="-128"/>
                <a:ea typeface="BIZ UDPゴシック" panose="020B0400000000000000" pitchFamily="50" charset="-128"/>
              </a:rPr>
              <a:t>8</a:t>
            </a:r>
            <a:r>
              <a:rPr lang="ja-JP" altLang="en-US" sz="2000" dirty="0">
                <a:solidFill>
                  <a:schemeClr val="tx1"/>
                </a:solidFill>
                <a:latin typeface="BIZ UDPゴシック" panose="020B0400000000000000" pitchFamily="50" charset="-128"/>
                <a:ea typeface="BIZ UDPゴシック" panose="020B0400000000000000" pitchFamily="50" charset="-128"/>
              </a:rPr>
              <a:t>月</a:t>
            </a: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1</a:t>
            </a:fld>
            <a:endParaRPr kumimoji="1" lang="ja-JP" altLang="en-US"/>
          </a:p>
        </p:txBody>
      </p:sp>
      <p:sp>
        <p:nvSpPr>
          <p:cNvPr id="9" name="正方形/長方形 8"/>
          <p:cNvSpPr/>
          <p:nvPr/>
        </p:nvSpPr>
        <p:spPr>
          <a:xfrm>
            <a:off x="7443110" y="520004"/>
            <a:ext cx="2137893" cy="772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令和５年８月</a:t>
            </a:r>
            <a:r>
              <a:rPr kumimoji="1" lang="en-US" altLang="ja-JP" dirty="0">
                <a:solidFill>
                  <a:schemeClr val="tx1"/>
                </a:solidFill>
                <a:latin typeface="Meiryo UI" panose="020B0604030504040204" pitchFamily="50" charset="-128"/>
                <a:ea typeface="Meiryo UI" panose="020B0604030504040204" pitchFamily="50" charset="-128"/>
              </a:rPr>
              <a:t>25</a:t>
            </a:r>
            <a:r>
              <a:rPr kumimoji="1" lang="ja-JP" altLang="en-US" dirty="0">
                <a:solidFill>
                  <a:schemeClr val="tx1"/>
                </a:solidFill>
                <a:latin typeface="Meiryo UI" panose="020B0604030504040204" pitchFamily="50" charset="-128"/>
                <a:ea typeface="Meiryo UI" panose="020B0604030504040204" pitchFamily="50" charset="-128"/>
              </a:rPr>
              <a:t>日</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戦略本部会議資料</a:t>
            </a: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056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60577" y="969342"/>
            <a:ext cx="9603752" cy="3093154"/>
          </a:xfrm>
          <a:prstGeom prst="rect">
            <a:avLst/>
          </a:prstGeom>
          <a:noFill/>
        </p:spPr>
        <p:txBody>
          <a:bodyPr wrap="square" rtlCol="0">
            <a:spAutoFit/>
          </a:bodyPr>
          <a:lstStyle/>
          <a:p>
            <a:pPr>
              <a:spcAft>
                <a:spcPts val="600"/>
              </a:spcAft>
            </a:pPr>
            <a:r>
              <a:rPr lang="ja-JP" altLang="en-US" sz="1400" b="1" dirty="0">
                <a:latin typeface="Meiryo UI" panose="020B0604030504040204" pitchFamily="50" charset="-128"/>
                <a:ea typeface="Meiryo UI" panose="020B0604030504040204" pitchFamily="50" charset="-128"/>
              </a:rPr>
              <a:t> ○経常費助成とは</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・私立高等学校等の教育条件の維持向上等を図り、高等学校等の経営の健全性を高め、高等学校等の健全な発達に</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資するため、補助金を交付。</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各学校への交付額＝経常費単価</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定員内実員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b="1" dirty="0">
                <a:latin typeface="Meiryo UI" panose="020B0604030504040204" pitchFamily="50" charset="-128"/>
                <a:ea typeface="Meiryo UI" panose="020B0604030504040204" pitchFamily="50" charset="-128"/>
              </a:rPr>
              <a:t>○経常費単価の算定方法（全日制・専各）</a:t>
            </a:r>
            <a:endParaRPr lang="en-US" altLang="ja-JP" sz="14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・府立高校の生徒一人当たりの所要経費をもとに算出した標準教育費の２分の１を基本とし、国の財源措置額の範囲で算定。</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　　・令和５年度経常費単価　</a:t>
            </a:r>
            <a:r>
              <a:rPr lang="en-US" altLang="ja-JP" sz="1400" dirty="0">
                <a:latin typeface="Meiryo UI" panose="020B0604030504040204" pitchFamily="50" charset="-128"/>
                <a:ea typeface="Meiryo UI" panose="020B0604030504040204" pitchFamily="50" charset="-128"/>
              </a:rPr>
              <a:t>325,500</a:t>
            </a:r>
            <a:r>
              <a:rPr lang="ja-JP" altLang="en-US" sz="1400" dirty="0">
                <a:latin typeface="Meiryo UI" panose="020B0604030504040204" pitchFamily="50" charset="-128"/>
                <a:ea typeface="Meiryo UI" panose="020B0604030504040204" pitchFamily="50" charset="-128"/>
              </a:rPr>
              <a:t>円</a:t>
            </a:r>
            <a:endParaRPr lang="en-US" altLang="ja-JP" sz="1400"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pPr>
              <a:spcAft>
                <a:spcPts val="600"/>
              </a:spcAft>
            </a:pPr>
            <a:r>
              <a:rPr lang="ja-JP" altLang="en-US" sz="1400" b="1" dirty="0">
                <a:latin typeface="Meiryo UI" panose="020B0604030504040204" pitchFamily="50" charset="-128"/>
                <a:ea typeface="Meiryo UI" panose="020B0604030504040204" pitchFamily="50" charset="-128"/>
              </a:rPr>
              <a:t> ○経常費助成の増額（全日制・専各）</a:t>
            </a:r>
            <a:endParaRPr lang="en-US" altLang="ja-JP" sz="14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・府立高校との切磋琢磨の考え方のもと、府立高校の状況を踏まえて、私立高校の教育の質の向上を図るため、令和６年度から</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段階的に単価を引き上げ、制度完成時の</a:t>
            </a:r>
            <a:r>
              <a:rPr lang="ja-JP" altLang="en-US" sz="1600" b="1" u="sng" dirty="0">
                <a:latin typeface="Meiryo UI" panose="020B0604030504040204" pitchFamily="50" charset="-128"/>
                <a:ea typeface="Meiryo UI" panose="020B0604030504040204" pitchFamily="50" charset="-128"/>
              </a:rPr>
              <a:t>令和８年度に２万円程度増額</a:t>
            </a:r>
            <a:r>
              <a:rPr lang="ja-JP" altLang="en-US" sz="1400" dirty="0">
                <a:latin typeface="Meiryo UI" panose="020B0604030504040204" pitchFamily="50" charset="-128"/>
                <a:ea typeface="Meiryo UI" panose="020B0604030504040204" pitchFamily="50" charset="-128"/>
              </a:rPr>
              <a:t>する。</a:t>
            </a:r>
            <a:endParaRPr lang="en-US" altLang="ja-JP"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高校等授業料無償化制度について（経常費助成）</a:t>
            </a: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10</a:t>
            </a:fld>
            <a:endParaRPr kumimoji="1" lang="ja-JP" altLang="en-US" dirty="0"/>
          </a:p>
        </p:txBody>
      </p:sp>
      <p:sp>
        <p:nvSpPr>
          <p:cNvPr id="14" name="正方形/長方形 13"/>
          <p:cNvSpPr/>
          <p:nvPr/>
        </p:nvSpPr>
        <p:spPr>
          <a:xfrm>
            <a:off x="114078" y="648021"/>
            <a:ext cx="3427612"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経常費助成</a:t>
            </a:r>
            <a:r>
              <a:rPr kumimoji="1" lang="en-US" altLang="ja-JP" sz="1600" b="1" dirty="0">
                <a:solidFill>
                  <a:schemeClr val="tx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0867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高校等授業料無償化制度について（今後の調整事項）</a:t>
            </a: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11</a:t>
            </a:fld>
            <a:endParaRPr kumimoji="1" lang="ja-JP" altLang="en-US"/>
          </a:p>
        </p:txBody>
      </p:sp>
      <p:sp>
        <p:nvSpPr>
          <p:cNvPr id="6" name="正方形/長方形 5"/>
          <p:cNvSpPr/>
          <p:nvPr/>
        </p:nvSpPr>
        <p:spPr>
          <a:xfrm>
            <a:off x="111930" y="669384"/>
            <a:ext cx="5374470"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府外校の取扱い</a:t>
            </a:r>
            <a:r>
              <a:rPr kumimoji="1" lang="en-US" altLang="ja-JP" sz="1600" b="1" dirty="0">
                <a:solidFill>
                  <a:schemeClr val="tx1"/>
                </a:solidFill>
                <a:latin typeface="Meiryo UI" panose="020B0604030504040204" pitchFamily="50" charset="-128"/>
                <a:ea typeface="Meiryo UI" panose="020B0604030504040204" pitchFamily="50" charset="-128"/>
              </a:rPr>
              <a:t>】</a:t>
            </a:r>
          </a:p>
        </p:txBody>
      </p:sp>
      <p:sp>
        <p:nvSpPr>
          <p:cNvPr id="7" name="テキスト ボックス 6"/>
          <p:cNvSpPr txBox="1"/>
          <p:nvPr/>
        </p:nvSpPr>
        <p:spPr>
          <a:xfrm>
            <a:off x="158429" y="1097101"/>
            <a:ext cx="9603752" cy="600164"/>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○近畿１府４県の府外校：新制度案を説明したうえで、各校の参画意向確認を行う。 </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○近畿１府４県以外の府外校：近畿１府４県における新制度の適用状況を見ながら、今後の実施手法を検討する。</a:t>
            </a:r>
            <a:endParaRPr lang="en-US" altLang="ja-JP" sz="14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5FDF611-CB84-440B-A1EE-284D48FE7AEF}"/>
              </a:ext>
            </a:extLst>
          </p:cNvPr>
          <p:cNvSpPr/>
          <p:nvPr/>
        </p:nvSpPr>
        <p:spPr>
          <a:xfrm>
            <a:off x="124809" y="1723620"/>
            <a:ext cx="4084435" cy="360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府育英会奨学金の取扱い</a:t>
            </a:r>
            <a:r>
              <a:rPr kumimoji="1" lang="en-US" altLang="ja-JP" sz="1600" b="1" dirty="0">
                <a:solidFill>
                  <a:schemeClr val="tx1"/>
                </a:solidFill>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D53E6270-49CF-428E-8226-AB990593B703}"/>
              </a:ext>
            </a:extLst>
          </p:cNvPr>
          <p:cNvSpPr txBox="1"/>
          <p:nvPr/>
        </p:nvSpPr>
        <p:spPr>
          <a:xfrm>
            <a:off x="169160" y="2096886"/>
            <a:ext cx="9296812" cy="307777"/>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 ○府育英会が実施する入学時増額奨学資金について、初年度納付金の実態を調査し、必要な制度拡充を検討する。</a:t>
            </a:r>
            <a:endParaRPr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55FDF611-CB84-440B-A1EE-284D48FE7AEF}"/>
              </a:ext>
            </a:extLst>
          </p:cNvPr>
          <p:cNvSpPr/>
          <p:nvPr/>
        </p:nvSpPr>
        <p:spPr>
          <a:xfrm>
            <a:off x="124809" y="2483475"/>
            <a:ext cx="4084435" cy="360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対象要件</a:t>
            </a:r>
            <a:r>
              <a:rPr kumimoji="1" lang="en-US" altLang="ja-JP" sz="1600" b="1" dirty="0">
                <a:solidFill>
                  <a:schemeClr val="tx1"/>
                </a:solidFill>
                <a:latin typeface="Meiryo UI" panose="020B0604030504040204" pitchFamily="50" charset="-128"/>
                <a:ea typeface="Meiryo UI" panose="020B0604030504040204" pitchFamily="50" charset="-128"/>
              </a:rPr>
              <a:t>】</a:t>
            </a:r>
          </a:p>
        </p:txBody>
      </p:sp>
      <p:sp>
        <p:nvSpPr>
          <p:cNvPr id="15" name="テキスト ボックス 14">
            <a:extLst>
              <a:ext uri="{FF2B5EF4-FFF2-40B4-BE49-F238E27FC236}">
                <a16:creationId xmlns:a16="http://schemas.microsoft.com/office/drawing/2014/main" id="{D53E6270-49CF-428E-8226-AB990593B703}"/>
              </a:ext>
            </a:extLst>
          </p:cNvPr>
          <p:cNvSpPr txBox="1"/>
          <p:nvPr/>
        </p:nvSpPr>
        <p:spPr>
          <a:xfrm>
            <a:off x="233555" y="2856720"/>
            <a:ext cx="9168022" cy="307777"/>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○制度拡充の趣旨に鑑み、生徒・保護者の対象要件（府内在住など）を整理する。</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179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5274632" y="2587640"/>
            <a:ext cx="4105516" cy="18612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母校応援ふるさと納税制度の創設（寄附による支援）</a:t>
            </a:r>
          </a:p>
        </p:txBody>
      </p:sp>
      <p:sp>
        <p:nvSpPr>
          <p:cNvPr id="2" name="スライド番号プレースホルダー 1"/>
          <p:cNvSpPr>
            <a:spLocks noGrp="1"/>
          </p:cNvSpPr>
          <p:nvPr>
            <p:ph type="sldNum" sz="quarter" idx="12"/>
          </p:nvPr>
        </p:nvSpPr>
        <p:spPr>
          <a:xfrm>
            <a:off x="7610270" y="6568568"/>
            <a:ext cx="2228850" cy="365125"/>
          </a:xfrm>
        </p:spPr>
        <p:txBody>
          <a:bodyPr/>
          <a:lstStyle/>
          <a:p>
            <a:fld id="{410AB99D-1BAA-457C-B490-4B2C5C788E4F}" type="slidenum">
              <a:rPr kumimoji="1" lang="ja-JP" altLang="en-US" smtClean="0"/>
              <a:t>12</a:t>
            </a:fld>
            <a:endParaRPr kumimoji="1" lang="ja-JP" altLang="en-US" dirty="0"/>
          </a:p>
        </p:txBody>
      </p:sp>
      <p:sp>
        <p:nvSpPr>
          <p:cNvPr id="18" name="テキスト ボックス 17"/>
          <p:cNvSpPr txBox="1"/>
          <p:nvPr/>
        </p:nvSpPr>
        <p:spPr>
          <a:xfrm>
            <a:off x="158429" y="641684"/>
            <a:ext cx="9603752" cy="815608"/>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○ふるさと納税の活用</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・ふるさと納税の対象である「大阪教育ゆめ基金」を活用して、「母校応援ふるさと納税制度」を創設し、高校の教育活動等を</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　  寄附を通じて応援する仕組みを整える。（令和６年度～）</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248260" y="4827112"/>
          <a:ext cx="9478514" cy="731520"/>
        </p:xfrm>
        <a:graphic>
          <a:graphicData uri="http://schemas.openxmlformats.org/drawingml/2006/table">
            <a:tbl>
              <a:tblPr firstRow="1" bandRow="1">
                <a:tableStyleId>{5C22544A-7EE6-4342-B048-85BDC9FD1C3A}</a:tableStyleId>
              </a:tblPr>
              <a:tblGrid>
                <a:gridCol w="4520488">
                  <a:extLst>
                    <a:ext uri="{9D8B030D-6E8A-4147-A177-3AD203B41FA5}">
                      <a16:colId xmlns:a16="http://schemas.microsoft.com/office/drawing/2014/main" val="861306207"/>
                    </a:ext>
                  </a:extLst>
                </a:gridCol>
                <a:gridCol w="4958026">
                  <a:extLst>
                    <a:ext uri="{9D8B030D-6E8A-4147-A177-3AD203B41FA5}">
                      <a16:colId xmlns:a16="http://schemas.microsoft.com/office/drawing/2014/main" val="3694433391"/>
                    </a:ext>
                  </a:extLst>
                </a:gridCol>
              </a:tblGrid>
              <a:tr h="0">
                <a:tc>
                  <a:txBody>
                    <a:bodyPr/>
                    <a:lstStyle/>
                    <a:p>
                      <a:r>
                        <a:rPr kumimoji="1" lang="ja-JP" altLang="en-US" sz="1200" dirty="0">
                          <a:latin typeface="Meiryo UI" panose="020B0604030504040204" pitchFamily="50" charset="-128"/>
                          <a:ea typeface="Meiryo UI" panose="020B0604030504040204" pitchFamily="50" charset="-128"/>
                        </a:rPr>
                        <a:t>大阪教育ゆめ基金（現行制度）</a:t>
                      </a:r>
                    </a:p>
                  </a:txBody>
                  <a:tcPr/>
                </a:tc>
                <a:tc>
                  <a:txBody>
                    <a:bodyPr/>
                    <a:lstStyle/>
                    <a:p>
                      <a:r>
                        <a:rPr kumimoji="1" lang="ja-JP" altLang="en-US" sz="1200" dirty="0">
                          <a:latin typeface="Meiryo UI" panose="020B0604030504040204" pitchFamily="50" charset="-128"/>
                          <a:ea typeface="Meiryo UI" panose="020B0604030504040204" pitchFamily="50" charset="-128"/>
                        </a:rPr>
                        <a:t>今後の方向性</a:t>
                      </a:r>
                    </a:p>
                  </a:txBody>
                  <a:tcPr/>
                </a:tc>
                <a:extLst>
                  <a:ext uri="{0D108BD9-81ED-4DB2-BD59-A6C34878D82A}">
                    <a16:rowId xmlns:a16="http://schemas.microsoft.com/office/drawing/2014/main" val="2693436393"/>
                  </a:ext>
                </a:extLst>
              </a:tr>
              <a:tr h="370840">
                <a:tc>
                  <a:txBody>
                    <a:bodyPr/>
                    <a:lstStyle/>
                    <a:p>
                      <a:r>
                        <a:rPr kumimoji="1" lang="ja-JP" altLang="en-US" sz="1200" dirty="0">
                          <a:latin typeface="Meiryo UI" panose="020B0604030504040204" pitchFamily="50" charset="-128"/>
                          <a:ea typeface="Meiryo UI" panose="020B0604030504040204" pitchFamily="50" charset="-128"/>
                        </a:rPr>
                        <a:t>・府立学校、府立図書館等の教育機関が行う子どもたちの学力を向上させる取組み等に対し、寄附が可能。</a:t>
                      </a:r>
                    </a:p>
                  </a:txBody>
                  <a:tcPr/>
                </a:tc>
                <a:tc>
                  <a:txBody>
                    <a:bodyPr/>
                    <a:lstStyle/>
                    <a:p>
                      <a:r>
                        <a:rPr kumimoji="1" lang="ja-JP" altLang="en-US" sz="1200" dirty="0">
                          <a:latin typeface="Meiryo UI" panose="020B0604030504040204" pitchFamily="50" charset="-128"/>
                          <a:ea typeface="Meiryo UI" panose="020B0604030504040204" pitchFamily="50" charset="-128"/>
                        </a:rPr>
                        <a:t>・基金の活用を希望する府内私立高校等を寄附対象に加える。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・基金を通じた私学への寄附について、府としての効果的な</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方法を検討する。</a:t>
                      </a:r>
                    </a:p>
                  </a:txBody>
                  <a:tcPr/>
                </a:tc>
                <a:extLst>
                  <a:ext uri="{0D108BD9-81ED-4DB2-BD59-A6C34878D82A}">
                    <a16:rowId xmlns:a16="http://schemas.microsoft.com/office/drawing/2014/main" val="427275323"/>
                  </a:ext>
                </a:extLst>
              </a:tr>
            </a:tbl>
          </a:graphicData>
        </a:graphic>
      </p:graphicFrame>
      <p:pic>
        <p:nvPicPr>
          <p:cNvPr id="9" name="図 8">
            <a:extLst>
              <a:ext uri="{FF2B5EF4-FFF2-40B4-BE49-F238E27FC236}">
                <a16:creationId xmlns:a16="http://schemas.microsoft.com/office/drawing/2014/main" id="{7B21EFD4-8DEE-42FF-B55B-A78FEC950B60}"/>
              </a:ext>
            </a:extLst>
          </p:cNvPr>
          <p:cNvPicPr>
            <a:picLocks noChangeAspect="1"/>
          </p:cNvPicPr>
          <p:nvPr/>
        </p:nvPicPr>
        <p:blipFill>
          <a:blip r:embed="rId2"/>
          <a:stretch>
            <a:fillRect/>
          </a:stretch>
        </p:blipFill>
        <p:spPr>
          <a:xfrm>
            <a:off x="2060184" y="5756284"/>
            <a:ext cx="1382266" cy="870828"/>
          </a:xfrm>
          <a:prstGeom prst="rect">
            <a:avLst/>
          </a:prstGeom>
        </p:spPr>
      </p:pic>
      <p:pic>
        <p:nvPicPr>
          <p:cNvPr id="10" name="図 9">
            <a:extLst>
              <a:ext uri="{FF2B5EF4-FFF2-40B4-BE49-F238E27FC236}">
                <a16:creationId xmlns:a16="http://schemas.microsoft.com/office/drawing/2014/main" id="{2E1EA6C4-4278-41AC-8AE4-5B025A6E629F}"/>
              </a:ext>
            </a:extLst>
          </p:cNvPr>
          <p:cNvPicPr>
            <a:picLocks noChangeAspect="1"/>
          </p:cNvPicPr>
          <p:nvPr/>
        </p:nvPicPr>
        <p:blipFill>
          <a:blip r:embed="rId3"/>
          <a:stretch>
            <a:fillRect/>
          </a:stretch>
        </p:blipFill>
        <p:spPr>
          <a:xfrm>
            <a:off x="4591908" y="5850473"/>
            <a:ext cx="746291" cy="746291"/>
          </a:xfrm>
          <a:prstGeom prst="rect">
            <a:avLst/>
          </a:prstGeom>
        </p:spPr>
      </p:pic>
      <p:pic>
        <p:nvPicPr>
          <p:cNvPr id="12" name="図 11">
            <a:extLst>
              <a:ext uri="{FF2B5EF4-FFF2-40B4-BE49-F238E27FC236}">
                <a16:creationId xmlns:a16="http://schemas.microsoft.com/office/drawing/2014/main" id="{9FE0A76A-15C3-4C67-A250-DAD20FA78233}"/>
              </a:ext>
            </a:extLst>
          </p:cNvPr>
          <p:cNvPicPr>
            <a:picLocks noChangeAspect="1"/>
          </p:cNvPicPr>
          <p:nvPr/>
        </p:nvPicPr>
        <p:blipFill rotWithShape="1">
          <a:blip r:embed="rId4"/>
          <a:srcRect t="3250" b="3250"/>
          <a:stretch/>
        </p:blipFill>
        <p:spPr>
          <a:xfrm>
            <a:off x="6772038" y="5745311"/>
            <a:ext cx="847323" cy="847323"/>
          </a:xfrm>
          <a:prstGeom prst="rect">
            <a:avLst/>
          </a:prstGeom>
        </p:spPr>
      </p:pic>
      <p:pic>
        <p:nvPicPr>
          <p:cNvPr id="13" name="図 12">
            <a:extLst>
              <a:ext uri="{FF2B5EF4-FFF2-40B4-BE49-F238E27FC236}">
                <a16:creationId xmlns:a16="http://schemas.microsoft.com/office/drawing/2014/main" id="{213F7A36-FCF8-4801-A998-1953BD958C0F}"/>
              </a:ext>
            </a:extLst>
          </p:cNvPr>
          <p:cNvPicPr>
            <a:picLocks noChangeAspect="1"/>
          </p:cNvPicPr>
          <p:nvPr/>
        </p:nvPicPr>
        <p:blipFill rotWithShape="1">
          <a:blip r:embed="rId5"/>
          <a:srcRect t="562" b="1688"/>
          <a:stretch/>
        </p:blipFill>
        <p:spPr>
          <a:xfrm>
            <a:off x="8497951" y="5681345"/>
            <a:ext cx="555343" cy="555343"/>
          </a:xfrm>
          <a:prstGeom prst="rect">
            <a:avLst/>
          </a:prstGeom>
        </p:spPr>
      </p:pic>
      <p:pic>
        <p:nvPicPr>
          <p:cNvPr id="15" name="図 14">
            <a:extLst>
              <a:ext uri="{FF2B5EF4-FFF2-40B4-BE49-F238E27FC236}">
                <a16:creationId xmlns:a16="http://schemas.microsoft.com/office/drawing/2014/main" id="{18AAE457-AFC0-4128-8786-6FE3C51D5897}"/>
              </a:ext>
            </a:extLst>
          </p:cNvPr>
          <p:cNvPicPr>
            <a:picLocks noChangeAspect="1"/>
          </p:cNvPicPr>
          <p:nvPr/>
        </p:nvPicPr>
        <p:blipFill>
          <a:blip r:embed="rId6"/>
          <a:stretch>
            <a:fillRect/>
          </a:stretch>
        </p:blipFill>
        <p:spPr>
          <a:xfrm>
            <a:off x="8502702" y="6273453"/>
            <a:ext cx="520826" cy="520826"/>
          </a:xfrm>
          <a:prstGeom prst="rect">
            <a:avLst/>
          </a:prstGeom>
        </p:spPr>
      </p:pic>
      <p:pic>
        <p:nvPicPr>
          <p:cNvPr id="19" name="図 18">
            <a:extLst>
              <a:ext uri="{FF2B5EF4-FFF2-40B4-BE49-F238E27FC236}">
                <a16:creationId xmlns:a16="http://schemas.microsoft.com/office/drawing/2014/main" id="{389E8909-05A6-40F4-9980-C11479CDB540}"/>
              </a:ext>
            </a:extLst>
          </p:cNvPr>
          <p:cNvPicPr>
            <a:picLocks noChangeAspect="1"/>
          </p:cNvPicPr>
          <p:nvPr/>
        </p:nvPicPr>
        <p:blipFill>
          <a:blip r:embed="rId7"/>
          <a:stretch>
            <a:fillRect/>
          </a:stretch>
        </p:blipFill>
        <p:spPr>
          <a:xfrm>
            <a:off x="248260" y="5949751"/>
            <a:ext cx="655435" cy="617173"/>
          </a:xfrm>
          <a:prstGeom prst="rect">
            <a:avLst/>
          </a:prstGeom>
        </p:spPr>
      </p:pic>
      <p:pic>
        <p:nvPicPr>
          <p:cNvPr id="20" name="Picture 2" descr="いろいろなサッカー選手のイラスト（男性） | かわいいフリー ...">
            <a:extLst>
              <a:ext uri="{FF2B5EF4-FFF2-40B4-BE49-F238E27FC236}">
                <a16:creationId xmlns:a16="http://schemas.microsoft.com/office/drawing/2014/main" id="{6B661749-0AFB-4929-8516-B1DE4155FC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232" y="5923986"/>
            <a:ext cx="552450" cy="642938"/>
          </a:xfrm>
          <a:prstGeom prst="rect">
            <a:avLst/>
          </a:prstGeom>
          <a:noFill/>
          <a:extLst>
            <a:ext uri="{909E8E84-426E-40DD-AFC4-6F175D3DCCD1}">
              <a14:hiddenFill xmlns:a14="http://schemas.microsoft.com/office/drawing/2010/main">
                <a:solidFill>
                  <a:srgbClr val="FFFFFF"/>
                </a:solidFill>
              </a14:hiddenFill>
            </a:ext>
          </a:extLst>
        </p:spPr>
      </p:pic>
      <p:sp>
        <p:nvSpPr>
          <p:cNvPr id="21" name="四角形: 角を丸くする 22">
            <a:extLst>
              <a:ext uri="{FF2B5EF4-FFF2-40B4-BE49-F238E27FC236}">
                <a16:creationId xmlns:a16="http://schemas.microsoft.com/office/drawing/2014/main" id="{7892D25D-B60B-45B2-A61C-1FE1B2331DE7}"/>
              </a:ext>
            </a:extLst>
          </p:cNvPr>
          <p:cNvSpPr/>
          <p:nvPr/>
        </p:nvSpPr>
        <p:spPr>
          <a:xfrm>
            <a:off x="2227611" y="6612504"/>
            <a:ext cx="1073957" cy="212308"/>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私立・府立高校</a:t>
            </a:r>
          </a:p>
        </p:txBody>
      </p:sp>
      <p:sp>
        <p:nvSpPr>
          <p:cNvPr id="22" name="矢印: 右 4">
            <a:extLst>
              <a:ext uri="{FF2B5EF4-FFF2-40B4-BE49-F238E27FC236}">
                <a16:creationId xmlns:a16="http://schemas.microsoft.com/office/drawing/2014/main" id="{BFC0521F-D2E1-4AD3-A0A3-095C0E8853B5}"/>
              </a:ext>
            </a:extLst>
          </p:cNvPr>
          <p:cNvSpPr/>
          <p:nvPr/>
        </p:nvSpPr>
        <p:spPr>
          <a:xfrm rot="10800000">
            <a:off x="3463160" y="6320540"/>
            <a:ext cx="978408" cy="2575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4">
            <a:extLst>
              <a:ext uri="{FF2B5EF4-FFF2-40B4-BE49-F238E27FC236}">
                <a16:creationId xmlns:a16="http://schemas.microsoft.com/office/drawing/2014/main" id="{187777AE-B909-4A65-B408-D338EBA89E72}"/>
              </a:ext>
            </a:extLst>
          </p:cNvPr>
          <p:cNvSpPr/>
          <p:nvPr/>
        </p:nvSpPr>
        <p:spPr>
          <a:xfrm>
            <a:off x="4121428" y="6605880"/>
            <a:ext cx="1683029" cy="218932"/>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府（大阪教育ゆめ基金）</a:t>
            </a:r>
          </a:p>
        </p:txBody>
      </p:sp>
      <p:sp>
        <p:nvSpPr>
          <p:cNvPr id="24" name="矢印: 右 25">
            <a:extLst>
              <a:ext uri="{FF2B5EF4-FFF2-40B4-BE49-F238E27FC236}">
                <a16:creationId xmlns:a16="http://schemas.microsoft.com/office/drawing/2014/main" id="{B0D62C19-1FE7-4486-812B-D05D02976E74}"/>
              </a:ext>
            </a:extLst>
          </p:cNvPr>
          <p:cNvSpPr/>
          <p:nvPr/>
        </p:nvSpPr>
        <p:spPr>
          <a:xfrm rot="10800000">
            <a:off x="5466524" y="6300664"/>
            <a:ext cx="978408" cy="2575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6">
            <a:extLst>
              <a:ext uri="{FF2B5EF4-FFF2-40B4-BE49-F238E27FC236}">
                <a16:creationId xmlns:a16="http://schemas.microsoft.com/office/drawing/2014/main" id="{5185862C-AAFD-48A8-B8DB-E3C27A4FF65F}"/>
              </a:ext>
            </a:extLst>
          </p:cNvPr>
          <p:cNvSpPr/>
          <p:nvPr/>
        </p:nvSpPr>
        <p:spPr>
          <a:xfrm>
            <a:off x="6793831" y="6619132"/>
            <a:ext cx="773166" cy="218932"/>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寄附者</a:t>
            </a:r>
          </a:p>
        </p:txBody>
      </p:sp>
      <p:sp>
        <p:nvSpPr>
          <p:cNvPr id="26" name="矢印: 右 27">
            <a:extLst>
              <a:ext uri="{FF2B5EF4-FFF2-40B4-BE49-F238E27FC236}">
                <a16:creationId xmlns:a16="http://schemas.microsoft.com/office/drawing/2014/main" id="{A4BE383C-17E0-49B6-939F-A291762A38C7}"/>
              </a:ext>
            </a:extLst>
          </p:cNvPr>
          <p:cNvSpPr/>
          <p:nvPr/>
        </p:nvSpPr>
        <p:spPr>
          <a:xfrm>
            <a:off x="3496289" y="5969361"/>
            <a:ext cx="978408" cy="2575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8">
            <a:extLst>
              <a:ext uri="{FF2B5EF4-FFF2-40B4-BE49-F238E27FC236}">
                <a16:creationId xmlns:a16="http://schemas.microsoft.com/office/drawing/2014/main" id="{942A5123-CE6E-4C9E-AB2C-511196E48DED}"/>
              </a:ext>
            </a:extLst>
          </p:cNvPr>
          <p:cNvSpPr/>
          <p:nvPr/>
        </p:nvSpPr>
        <p:spPr>
          <a:xfrm>
            <a:off x="5499656" y="5966463"/>
            <a:ext cx="978408" cy="2575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308770C-B919-4B0C-9DE4-A65C88D8FC60}"/>
              </a:ext>
            </a:extLst>
          </p:cNvPr>
          <p:cNvSpPr txBox="1"/>
          <p:nvPr/>
        </p:nvSpPr>
        <p:spPr>
          <a:xfrm>
            <a:off x="3357549" y="5781375"/>
            <a:ext cx="1173719"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①基金の利用を申請</a:t>
            </a:r>
          </a:p>
        </p:txBody>
      </p:sp>
      <p:sp>
        <p:nvSpPr>
          <p:cNvPr id="29" name="テキスト ボックス 28">
            <a:extLst>
              <a:ext uri="{FF2B5EF4-FFF2-40B4-BE49-F238E27FC236}">
                <a16:creationId xmlns:a16="http://schemas.microsoft.com/office/drawing/2014/main" id="{4F0D44EC-7EAD-49B9-83C2-CBCEBB2721E1}"/>
              </a:ext>
            </a:extLst>
          </p:cNvPr>
          <p:cNvSpPr txBox="1"/>
          <p:nvPr/>
        </p:nvSpPr>
        <p:spPr>
          <a:xfrm>
            <a:off x="5367351" y="5781367"/>
            <a:ext cx="134363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②学校とともに寄附を</a:t>
            </a:r>
            <a:r>
              <a:rPr kumimoji="1" lang="en-US" altLang="ja-JP" sz="900" dirty="0">
                <a:latin typeface="Meiryo UI" panose="020B0604030504040204" pitchFamily="50" charset="-128"/>
                <a:ea typeface="Meiryo UI" panose="020B0604030504040204" pitchFamily="50" charset="-128"/>
              </a:rPr>
              <a:t>PR</a:t>
            </a:r>
            <a:endParaRPr kumimoji="1" lang="ja-JP" altLang="en-US" sz="9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1E8FC6CE-F630-442A-B8BB-77B39D1326D4}"/>
              </a:ext>
            </a:extLst>
          </p:cNvPr>
          <p:cNvSpPr txBox="1"/>
          <p:nvPr/>
        </p:nvSpPr>
        <p:spPr>
          <a:xfrm>
            <a:off x="5672157" y="6157596"/>
            <a:ext cx="53091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③寄附</a:t>
            </a:r>
          </a:p>
        </p:txBody>
      </p:sp>
      <p:sp>
        <p:nvSpPr>
          <p:cNvPr id="31" name="テキスト ボックス 30">
            <a:extLst>
              <a:ext uri="{FF2B5EF4-FFF2-40B4-BE49-F238E27FC236}">
                <a16:creationId xmlns:a16="http://schemas.microsoft.com/office/drawing/2014/main" id="{BDCBB6B3-0643-4784-84A3-FADBF27D5579}"/>
              </a:ext>
            </a:extLst>
          </p:cNvPr>
          <p:cNvSpPr txBox="1"/>
          <p:nvPr/>
        </p:nvSpPr>
        <p:spPr>
          <a:xfrm>
            <a:off x="3524252" y="6157616"/>
            <a:ext cx="85632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④学校へ交付</a:t>
            </a:r>
          </a:p>
        </p:txBody>
      </p:sp>
      <p:sp>
        <p:nvSpPr>
          <p:cNvPr id="32" name="矢印: 右 32">
            <a:extLst>
              <a:ext uri="{FF2B5EF4-FFF2-40B4-BE49-F238E27FC236}">
                <a16:creationId xmlns:a16="http://schemas.microsoft.com/office/drawing/2014/main" id="{A47EB908-2440-457F-8F1C-613380BE12E6}"/>
              </a:ext>
            </a:extLst>
          </p:cNvPr>
          <p:cNvSpPr/>
          <p:nvPr/>
        </p:nvSpPr>
        <p:spPr>
          <a:xfrm rot="10800000">
            <a:off x="1479121" y="6088420"/>
            <a:ext cx="472756" cy="406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71181B3-9F49-4651-9EA2-F6CC18AD0AC1}"/>
              </a:ext>
            </a:extLst>
          </p:cNvPr>
          <p:cNvSpPr txBox="1"/>
          <p:nvPr/>
        </p:nvSpPr>
        <p:spPr>
          <a:xfrm>
            <a:off x="1283581" y="5894018"/>
            <a:ext cx="95571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⑤取組みに活用</a:t>
            </a:r>
          </a:p>
        </p:txBody>
      </p:sp>
      <p:sp>
        <p:nvSpPr>
          <p:cNvPr id="34" name="矢印: 右 34">
            <a:extLst>
              <a:ext uri="{FF2B5EF4-FFF2-40B4-BE49-F238E27FC236}">
                <a16:creationId xmlns:a16="http://schemas.microsoft.com/office/drawing/2014/main" id="{61D40A7E-51E2-4DF9-A45A-1846803F5B3D}"/>
              </a:ext>
            </a:extLst>
          </p:cNvPr>
          <p:cNvSpPr/>
          <p:nvPr/>
        </p:nvSpPr>
        <p:spPr>
          <a:xfrm>
            <a:off x="7741325" y="5963457"/>
            <a:ext cx="744719" cy="2575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5B268AC-9103-4C45-BF4F-E2E6A1C271DB}"/>
              </a:ext>
            </a:extLst>
          </p:cNvPr>
          <p:cNvSpPr txBox="1"/>
          <p:nvPr/>
        </p:nvSpPr>
        <p:spPr>
          <a:xfrm>
            <a:off x="7770700" y="5781055"/>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確定申告</a:t>
            </a:r>
          </a:p>
        </p:txBody>
      </p:sp>
      <p:sp>
        <p:nvSpPr>
          <p:cNvPr id="36" name="矢印: 右 36">
            <a:extLst>
              <a:ext uri="{FF2B5EF4-FFF2-40B4-BE49-F238E27FC236}">
                <a16:creationId xmlns:a16="http://schemas.microsoft.com/office/drawing/2014/main" id="{4127ED6F-2317-4DE6-AD89-6C32F54948DE}"/>
              </a:ext>
            </a:extLst>
          </p:cNvPr>
          <p:cNvSpPr/>
          <p:nvPr/>
        </p:nvSpPr>
        <p:spPr>
          <a:xfrm rot="10800000">
            <a:off x="7723326" y="6301368"/>
            <a:ext cx="704188" cy="2575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66AF2C2-6376-4561-9CB5-C8CDB291AF1E}"/>
              </a:ext>
            </a:extLst>
          </p:cNvPr>
          <p:cNvSpPr txBox="1"/>
          <p:nvPr/>
        </p:nvSpPr>
        <p:spPr>
          <a:xfrm>
            <a:off x="7784988" y="6490680"/>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税額控除</a:t>
            </a:r>
          </a:p>
        </p:txBody>
      </p:sp>
      <p:sp>
        <p:nvSpPr>
          <p:cNvPr id="38" name="テキスト ボックス 37"/>
          <p:cNvSpPr txBox="1"/>
          <p:nvPr/>
        </p:nvSpPr>
        <p:spPr>
          <a:xfrm>
            <a:off x="156281" y="1425150"/>
            <a:ext cx="9603752" cy="815608"/>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○ふるさと納税のメリット</a:t>
            </a:r>
            <a:endParaRPr lang="en-US" altLang="ja-JP" sz="14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・寄附者が個人の場合、寄附金から２千円を引いた全額</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寄附金額に上限あり）</a:t>
            </a:r>
            <a:r>
              <a:rPr lang="ja-JP" altLang="en-US" sz="1400" dirty="0">
                <a:latin typeface="Meiryo UI" panose="020B0604030504040204" pitchFamily="50" charset="-128"/>
                <a:ea typeface="Meiryo UI" panose="020B0604030504040204" pitchFamily="50" charset="-128"/>
              </a:rPr>
              <a:t>が寄附金控除の対象となる。</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　　 法人の場合は、全額が損金算入される。</a:t>
            </a:r>
            <a:endParaRPr lang="en-US" altLang="ja-JP" sz="14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56281" y="4500681"/>
            <a:ext cx="9603752" cy="307777"/>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○大阪教育ゆめ基金の活用</a:t>
            </a:r>
            <a:endParaRPr lang="en-US" altLang="ja-JP" sz="1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02518" y="2209755"/>
            <a:ext cx="3203121" cy="307777"/>
          </a:xfrm>
          <a:prstGeom prst="rect">
            <a:avLst/>
          </a:prstGeom>
          <a:noFill/>
        </p:spPr>
        <p:txBody>
          <a:bodyPr wrap="none" rtlCol="0">
            <a:spAutoFit/>
          </a:bodyPr>
          <a:lstStyle/>
          <a:p>
            <a:r>
              <a:rPr kumimoji="1" lang="ja-JP" altLang="en-US" sz="1400" u="sng" dirty="0">
                <a:latin typeface="Meiryo UI" panose="020B0604030504040204" pitchFamily="50" charset="-128"/>
                <a:ea typeface="Meiryo UI" panose="020B0604030504040204" pitchFamily="50" charset="-128"/>
              </a:rPr>
              <a:t>（例）個人が</a:t>
            </a:r>
            <a:r>
              <a:rPr kumimoji="1" lang="en-US" altLang="ja-JP" sz="1400" b="1" u="sng" dirty="0">
                <a:latin typeface="Meiryo UI" panose="020B0604030504040204" pitchFamily="50" charset="-128"/>
                <a:ea typeface="Meiryo UI" panose="020B0604030504040204" pitchFamily="50" charset="-128"/>
              </a:rPr>
              <a:t>50,000</a:t>
            </a:r>
            <a:r>
              <a:rPr kumimoji="1" lang="ja-JP" altLang="en-US" sz="1400" b="1" u="sng" dirty="0">
                <a:latin typeface="Meiryo UI" panose="020B0604030504040204" pitchFamily="50" charset="-128"/>
                <a:ea typeface="Meiryo UI" panose="020B0604030504040204" pitchFamily="50" charset="-128"/>
              </a:rPr>
              <a:t>円</a:t>
            </a:r>
            <a:r>
              <a:rPr kumimoji="1" lang="ja-JP" altLang="en-US" sz="1400" u="sng" dirty="0">
                <a:latin typeface="Meiryo UI" panose="020B0604030504040204" pitchFamily="50" charset="-128"/>
                <a:ea typeface="Meiryo UI" panose="020B0604030504040204" pitchFamily="50" charset="-128"/>
              </a:rPr>
              <a:t>を寄附した場合</a:t>
            </a:r>
          </a:p>
        </p:txBody>
      </p:sp>
      <p:sp>
        <p:nvSpPr>
          <p:cNvPr id="14" name="テキスト ボックス 13"/>
          <p:cNvSpPr txBox="1"/>
          <p:nvPr/>
        </p:nvSpPr>
        <p:spPr>
          <a:xfrm>
            <a:off x="6615545" y="2679941"/>
            <a:ext cx="1382110" cy="369332"/>
          </a:xfrm>
          <a:prstGeom prst="rect">
            <a:avLst/>
          </a:prstGeom>
          <a:solidFill>
            <a:schemeClr val="bg1"/>
          </a:solidFill>
          <a:ln>
            <a:noFill/>
          </a:ln>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ふるさと納税</a:t>
            </a:r>
          </a:p>
        </p:txBody>
      </p:sp>
      <p:sp>
        <p:nvSpPr>
          <p:cNvPr id="17" name="テキスト ボックス 16"/>
          <p:cNvSpPr txBox="1"/>
          <p:nvPr/>
        </p:nvSpPr>
        <p:spPr>
          <a:xfrm>
            <a:off x="5730963" y="3128820"/>
            <a:ext cx="316625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50,000</a:t>
            </a:r>
            <a:r>
              <a:rPr kumimoji="1" lang="ja-JP" altLang="en-US" sz="1400" dirty="0">
                <a:latin typeface="Meiryo UI" panose="020B0604030504040204" pitchFamily="50" charset="-128"/>
                <a:ea typeface="Meiryo UI" panose="020B0604030504040204" pitchFamily="50" charset="-128"/>
              </a:rPr>
              <a:t>円</a:t>
            </a:r>
            <a:r>
              <a:rPr kumimoji="1" lang="ja-JP" altLang="en-US" sz="1400" dirty="0" err="1">
                <a:latin typeface="Meiryo UI" panose="020B0604030504040204" pitchFamily="50" charset="-128"/>
                <a:ea typeface="Meiryo UI" panose="020B0604030504040204" pitchFamily="50" charset="-128"/>
              </a:rPr>
              <a:t>ー</a:t>
            </a:r>
            <a:r>
              <a:rPr kumimoji="1" lang="en-US" altLang="ja-JP" sz="1400" dirty="0">
                <a:latin typeface="Meiryo UI" panose="020B0604030504040204" pitchFamily="50" charset="-128"/>
                <a:ea typeface="Meiryo UI" panose="020B0604030504040204" pitchFamily="50" charset="-128"/>
              </a:rPr>
              <a:t>2,000</a:t>
            </a:r>
            <a:r>
              <a:rPr kumimoji="1" lang="ja-JP" altLang="en-US" sz="1400" dirty="0">
                <a:latin typeface="Meiryo UI" panose="020B0604030504040204" pitchFamily="50" charset="-128"/>
                <a:ea typeface="Meiryo UI" panose="020B0604030504040204" pitchFamily="50" charset="-128"/>
              </a:rPr>
              <a:t>円）＝</a:t>
            </a:r>
            <a:r>
              <a:rPr kumimoji="1" lang="en-US" altLang="ja-JP" sz="1400" dirty="0">
                <a:latin typeface="Meiryo UI" panose="020B0604030504040204" pitchFamily="50" charset="-128"/>
                <a:ea typeface="Meiryo UI" panose="020B0604030504040204" pitchFamily="50" charset="-128"/>
              </a:rPr>
              <a:t>48,000</a:t>
            </a:r>
            <a:r>
              <a:rPr kumimoji="1" lang="ja-JP" altLang="en-US" sz="1400" dirty="0">
                <a:latin typeface="Meiryo UI" panose="020B0604030504040204" pitchFamily="50" charset="-128"/>
                <a:ea typeface="Meiryo UI" panose="020B0604030504040204" pitchFamily="50" charset="-128"/>
              </a:rPr>
              <a:t>円</a:t>
            </a:r>
          </a:p>
        </p:txBody>
      </p:sp>
      <p:sp>
        <p:nvSpPr>
          <p:cNvPr id="42" name="テキスト ボックス 41"/>
          <p:cNvSpPr txBox="1"/>
          <p:nvPr/>
        </p:nvSpPr>
        <p:spPr>
          <a:xfrm>
            <a:off x="6107267" y="3829140"/>
            <a:ext cx="2342308" cy="369332"/>
          </a:xfrm>
          <a:prstGeom prst="rect">
            <a:avLst/>
          </a:prstGeom>
          <a:noFill/>
        </p:spPr>
        <p:txBody>
          <a:bodyPr wrap="none" rtlCol="0">
            <a:spAutoFit/>
          </a:bodyPr>
          <a:lstStyle/>
          <a:p>
            <a:r>
              <a:rPr kumimoji="1" lang="en-US" altLang="ja-JP" b="1" u="dbl" dirty="0">
                <a:latin typeface="Meiryo UI" panose="020B0604030504040204" pitchFamily="50" charset="-128"/>
                <a:ea typeface="Meiryo UI" panose="020B0604030504040204" pitchFamily="50" charset="-128"/>
              </a:rPr>
              <a:t>48,000</a:t>
            </a:r>
            <a:r>
              <a:rPr kumimoji="1" lang="ja-JP" altLang="en-US" b="1" u="dbl" dirty="0">
                <a:latin typeface="Meiryo UI" panose="020B0604030504040204" pitchFamily="50" charset="-128"/>
                <a:ea typeface="Meiryo UI" panose="020B0604030504040204" pitchFamily="50" charset="-128"/>
              </a:rPr>
              <a:t>円</a:t>
            </a:r>
            <a:r>
              <a:rPr kumimoji="1" lang="ja-JP" altLang="en-US" sz="1400" u="dbl" dirty="0">
                <a:latin typeface="Meiryo UI" panose="020B0604030504040204" pitchFamily="50" charset="-128"/>
                <a:ea typeface="Meiryo UI" panose="020B0604030504040204" pitchFamily="50" charset="-128"/>
              </a:rPr>
              <a:t>の</a:t>
            </a:r>
            <a:r>
              <a:rPr kumimoji="1" lang="ja-JP" altLang="en-US" b="1" u="dbl" dirty="0">
                <a:latin typeface="Meiryo UI" panose="020B0604030504040204" pitchFamily="50" charset="-128"/>
                <a:ea typeface="Meiryo UI" panose="020B0604030504040204" pitchFamily="50" charset="-128"/>
              </a:rPr>
              <a:t>税額控除</a:t>
            </a:r>
            <a:endParaRPr kumimoji="1" lang="en-US" altLang="ja-JP" b="1" u="dbl" dirty="0">
              <a:latin typeface="Meiryo UI" panose="020B0604030504040204" pitchFamily="50" charset="-128"/>
              <a:ea typeface="Meiryo UI" panose="020B0604030504040204" pitchFamily="50" charset="-128"/>
            </a:endParaRPr>
          </a:p>
        </p:txBody>
      </p:sp>
      <p:sp>
        <p:nvSpPr>
          <p:cNvPr id="44" name="下矢印 43"/>
          <p:cNvSpPr/>
          <p:nvPr/>
        </p:nvSpPr>
        <p:spPr>
          <a:xfrm>
            <a:off x="7033360" y="3489898"/>
            <a:ext cx="484632" cy="312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4691956" y="3293990"/>
            <a:ext cx="492443"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a:t>
            </a:r>
          </a:p>
        </p:txBody>
      </p:sp>
      <p:sp>
        <p:nvSpPr>
          <p:cNvPr id="54" name="角丸四角形 53"/>
          <p:cNvSpPr/>
          <p:nvPr/>
        </p:nvSpPr>
        <p:spPr>
          <a:xfrm>
            <a:off x="585676" y="2587640"/>
            <a:ext cx="4105516" cy="18612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401607" y="2677793"/>
            <a:ext cx="2432076" cy="369332"/>
          </a:xfrm>
          <a:prstGeom prst="rect">
            <a:avLst/>
          </a:prstGeom>
          <a:solidFill>
            <a:schemeClr val="bg1"/>
          </a:solidFill>
          <a:ln>
            <a:noFill/>
          </a:ln>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学校法人への直接寄附</a:t>
            </a:r>
          </a:p>
        </p:txBody>
      </p:sp>
      <p:sp>
        <p:nvSpPr>
          <p:cNvPr id="56" name="テキスト ボックス 55"/>
          <p:cNvSpPr txBox="1"/>
          <p:nvPr/>
        </p:nvSpPr>
        <p:spPr>
          <a:xfrm>
            <a:off x="572718" y="3153452"/>
            <a:ext cx="4126332" cy="800219"/>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特定公益増進法人である学校法人に対して寄附した場合、</a:t>
            </a:r>
            <a:r>
              <a:rPr kumimoji="1" lang="en-US" altLang="ja-JP" b="1" dirty="0">
                <a:latin typeface="Meiryo UI" panose="020B0604030504040204" pitchFamily="50" charset="-128"/>
                <a:ea typeface="Meiryo UI" panose="020B0604030504040204" pitchFamily="50" charset="-128"/>
              </a:rPr>
              <a:t>4,800</a:t>
            </a:r>
            <a:r>
              <a:rPr kumimoji="1" lang="ja-JP" altLang="en-US" b="1" dirty="0">
                <a:latin typeface="Meiryo UI" panose="020B0604030504040204" pitchFamily="50" charset="-128"/>
                <a:ea typeface="Meiryo UI" panose="020B0604030504040204" pitchFamily="50" charset="-128"/>
              </a:rPr>
              <a:t>円</a:t>
            </a:r>
            <a:r>
              <a:rPr kumimoji="1" lang="ja-JP" altLang="en-US" sz="1400" dirty="0">
                <a:latin typeface="Meiryo UI" panose="020B0604030504040204" pitchFamily="50" charset="-128"/>
                <a:ea typeface="Meiryo UI" panose="020B0604030504040204" pitchFamily="50" charset="-128"/>
              </a:rPr>
              <a:t>が所得税額から控除される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（年収</a:t>
            </a:r>
            <a:r>
              <a:rPr kumimoji="1" lang="en-US" altLang="ja-JP" sz="1400" dirty="0">
                <a:latin typeface="Meiryo UI" panose="020B0604030504040204" pitchFamily="50" charset="-128"/>
                <a:ea typeface="Meiryo UI" panose="020B0604030504040204" pitchFamily="50" charset="-128"/>
              </a:rPr>
              <a:t>600</a:t>
            </a:r>
            <a:r>
              <a:rPr kumimoji="1" lang="ja-JP" altLang="en-US" sz="1400" dirty="0">
                <a:latin typeface="Meiryo UI" panose="020B0604030504040204" pitchFamily="50" charset="-128"/>
                <a:ea typeface="Meiryo UI" panose="020B0604030504040204" pitchFamily="50" charset="-128"/>
              </a:rPr>
              <a:t>万円・所得税率</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％の場合）</a:t>
            </a:r>
            <a:endParaRPr kumimoji="1" lang="en-US" altLang="ja-JP" sz="14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843926" y="4041518"/>
            <a:ext cx="3534942"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寄附金に対する税制優遇がない学校は、控除なし</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166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高校等授業料無償化制度について（制度設計まとめ・私立）</a:t>
            </a: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13</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5905164"/>
              </p:ext>
            </p:extLst>
          </p:nvPr>
        </p:nvGraphicFramePr>
        <p:xfrm>
          <a:off x="206062" y="687866"/>
          <a:ext cx="9465973" cy="4626690"/>
        </p:xfrm>
        <a:graphic>
          <a:graphicData uri="http://schemas.openxmlformats.org/drawingml/2006/table">
            <a:tbl>
              <a:tblPr firstRow="1" bandRow="1">
                <a:tableStyleId>{5C22544A-7EE6-4342-B048-85BDC9FD1C3A}</a:tableStyleId>
              </a:tblPr>
              <a:tblGrid>
                <a:gridCol w="940158">
                  <a:extLst>
                    <a:ext uri="{9D8B030D-6E8A-4147-A177-3AD203B41FA5}">
                      <a16:colId xmlns:a16="http://schemas.microsoft.com/office/drawing/2014/main" val="838683403"/>
                    </a:ext>
                  </a:extLst>
                </a:gridCol>
                <a:gridCol w="2331076">
                  <a:extLst>
                    <a:ext uri="{9D8B030D-6E8A-4147-A177-3AD203B41FA5}">
                      <a16:colId xmlns:a16="http://schemas.microsoft.com/office/drawing/2014/main" val="2853823398"/>
                    </a:ext>
                  </a:extLst>
                </a:gridCol>
                <a:gridCol w="2064913">
                  <a:extLst>
                    <a:ext uri="{9D8B030D-6E8A-4147-A177-3AD203B41FA5}">
                      <a16:colId xmlns:a16="http://schemas.microsoft.com/office/drawing/2014/main" val="2684402264"/>
                    </a:ext>
                  </a:extLst>
                </a:gridCol>
                <a:gridCol w="2064913">
                  <a:extLst>
                    <a:ext uri="{9D8B030D-6E8A-4147-A177-3AD203B41FA5}">
                      <a16:colId xmlns:a16="http://schemas.microsoft.com/office/drawing/2014/main" val="4078358484"/>
                    </a:ext>
                  </a:extLst>
                </a:gridCol>
                <a:gridCol w="2064913">
                  <a:extLst>
                    <a:ext uri="{9D8B030D-6E8A-4147-A177-3AD203B41FA5}">
                      <a16:colId xmlns:a16="http://schemas.microsoft.com/office/drawing/2014/main" val="598168826"/>
                    </a:ext>
                  </a:extLst>
                </a:gridCol>
              </a:tblGrid>
              <a:tr h="313766">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現行</a:t>
                      </a:r>
                    </a:p>
                  </a:txBody>
                  <a:tcPr anchor="ct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R6</a:t>
                      </a:r>
                      <a:r>
                        <a:rPr kumimoji="1" lang="ja-JP" altLang="en-US" sz="1400" dirty="0">
                          <a:solidFill>
                            <a:schemeClr val="tx1"/>
                          </a:solidFill>
                          <a:latin typeface="Meiryo UI" panose="020B0604030504040204" pitchFamily="50" charset="-128"/>
                          <a:ea typeface="Meiryo UI" panose="020B0604030504040204" pitchFamily="50" charset="-128"/>
                        </a:rPr>
                        <a:t>＜移行期間＞</a:t>
                      </a:r>
                    </a:p>
                  </a:txBody>
                  <a:tcPr anchor="ct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R7</a:t>
                      </a:r>
                      <a:r>
                        <a:rPr kumimoji="1" lang="ja-JP" altLang="en-US" sz="1400" dirty="0">
                          <a:solidFill>
                            <a:schemeClr val="tx1"/>
                          </a:solidFill>
                          <a:latin typeface="Meiryo UI" panose="020B0604030504040204" pitchFamily="50" charset="-128"/>
                          <a:ea typeface="Meiryo UI" panose="020B0604030504040204" pitchFamily="50" charset="-128"/>
                        </a:rPr>
                        <a:t>＜移行期間＞</a:t>
                      </a:r>
                    </a:p>
                  </a:txBody>
                  <a:tcPr anchor="ct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R8</a:t>
                      </a:r>
                      <a:r>
                        <a:rPr kumimoji="1" lang="ja-JP" altLang="en-US" sz="1400" dirty="0">
                          <a:solidFill>
                            <a:schemeClr val="tx1"/>
                          </a:solidFill>
                          <a:latin typeface="Meiryo UI" panose="020B0604030504040204" pitchFamily="50" charset="-128"/>
                          <a:ea typeface="Meiryo UI" panose="020B0604030504040204" pitchFamily="50" charset="-128"/>
                        </a:rPr>
                        <a:t>＜制度完成＞</a:t>
                      </a:r>
                    </a:p>
                  </a:txBody>
                  <a:tcPr anchor="ctr"/>
                </a:tc>
                <a:extLst>
                  <a:ext uri="{0D108BD9-81ED-4DB2-BD59-A6C34878D82A}">
                    <a16:rowId xmlns:a16="http://schemas.microsoft.com/office/drawing/2014/main" val="3391682419"/>
                  </a:ext>
                </a:extLst>
              </a:tr>
              <a:tr h="533402">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所得</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制限</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910</a:t>
                      </a:r>
                      <a:r>
                        <a:rPr kumimoji="1" lang="ja-JP" altLang="en-US" sz="1200" dirty="0">
                          <a:solidFill>
                            <a:schemeClr val="tx1"/>
                          </a:solidFill>
                          <a:latin typeface="Meiryo UI" panose="020B0604030504040204" pitchFamily="50" charset="-128"/>
                          <a:ea typeface="Meiryo UI" panose="020B0604030504040204" pitchFamily="50" charset="-128"/>
                        </a:rPr>
                        <a:t>万円以上　補助対象外</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（３年生）所得制限なし</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（１・２年生）現行どおり</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（２・３年生）所得制限なし</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（１年生）現行どおり</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（全学年）所得制限なし</a:t>
                      </a:r>
                    </a:p>
                  </a:txBody>
                  <a:tcPr anchor="ctr"/>
                </a:tc>
                <a:extLst>
                  <a:ext uri="{0D108BD9-81ED-4DB2-BD59-A6C34878D82A}">
                    <a16:rowId xmlns:a16="http://schemas.microsoft.com/office/drawing/2014/main" val="2401188359"/>
                  </a:ext>
                </a:extLst>
              </a:tr>
              <a:tr h="2070856">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保護者</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負担</a:t>
                      </a:r>
                    </a:p>
                  </a:txBody>
                  <a:tcPr anchor="ctr"/>
                </a:tc>
                <a:tc>
                  <a:txBody>
                    <a:bodyPr/>
                    <a:lstStyle/>
                    <a:p>
                      <a:pPr>
                        <a:spcAft>
                          <a:spcPts val="600"/>
                        </a:spcAft>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590</a:t>
                      </a:r>
                      <a:r>
                        <a:rPr kumimoji="1" lang="ja-JP" altLang="en-US" sz="1200" dirty="0">
                          <a:solidFill>
                            <a:schemeClr val="tx1"/>
                          </a:solidFill>
                          <a:latin typeface="Meiryo UI" panose="020B0604030504040204" pitchFamily="50" charset="-128"/>
                          <a:ea typeface="Meiryo UI" panose="020B0604030504040204" pitchFamily="50" charset="-128"/>
                        </a:rPr>
                        <a:t>万円未満　　　無償</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590</a:t>
                      </a:r>
                      <a:r>
                        <a:rPr kumimoji="1" lang="ja-JP" altLang="en-US" sz="1200" dirty="0">
                          <a:solidFill>
                            <a:schemeClr val="tx1"/>
                          </a:solidFill>
                          <a:latin typeface="Meiryo UI" panose="020B0604030504040204" pitchFamily="50" charset="-128"/>
                          <a:ea typeface="Meiryo UI" panose="020B0604030504040204" pitchFamily="50" charset="-128"/>
                        </a:rPr>
                        <a:t>万円以上～</a:t>
                      </a:r>
                      <a:r>
                        <a:rPr kumimoji="1" lang="en-US" altLang="ja-JP" sz="1200" dirty="0">
                          <a:solidFill>
                            <a:schemeClr val="tx1"/>
                          </a:solidFill>
                          <a:latin typeface="Meiryo UI" panose="020B0604030504040204" pitchFamily="50" charset="-128"/>
                          <a:ea typeface="Meiryo UI" panose="020B0604030504040204" pitchFamily="50" charset="-128"/>
                        </a:rPr>
                        <a:t>800</a:t>
                      </a:r>
                      <a:r>
                        <a:rPr kumimoji="1" lang="ja-JP" altLang="en-US" sz="1200" dirty="0">
                          <a:solidFill>
                            <a:schemeClr val="tx1"/>
                          </a:solidFill>
                          <a:latin typeface="Meiryo UI" panose="020B0604030504040204" pitchFamily="50" charset="-128"/>
                          <a:ea typeface="Meiryo UI" panose="020B0604030504040204" pitchFamily="50" charset="-128"/>
                        </a:rPr>
                        <a:t>万円未満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子ども１人　</a:t>
                      </a:r>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万円</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子ども２人　</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万円</a:t>
                      </a:r>
                      <a:endParaRPr kumimoji="1" lang="en-US" altLang="ja-JP" sz="1200"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sz="1200" dirty="0">
                          <a:solidFill>
                            <a:schemeClr val="tx1"/>
                          </a:solidFill>
                          <a:latin typeface="Meiryo UI" panose="020B0604030504040204" pitchFamily="50" charset="-128"/>
                          <a:ea typeface="Meiryo UI" panose="020B0604030504040204" pitchFamily="50" charset="-128"/>
                        </a:rPr>
                        <a:t>　　子ども３人以上　無償</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800</a:t>
                      </a:r>
                      <a:r>
                        <a:rPr kumimoji="1" lang="ja-JP" altLang="en-US" sz="1200" dirty="0">
                          <a:solidFill>
                            <a:schemeClr val="tx1"/>
                          </a:solidFill>
                          <a:latin typeface="Meiryo UI" panose="020B0604030504040204" pitchFamily="50" charset="-128"/>
                          <a:ea typeface="Meiryo UI" panose="020B0604030504040204" pitchFamily="50" charset="-128"/>
                        </a:rPr>
                        <a:t>万円以上～</a:t>
                      </a:r>
                      <a:r>
                        <a:rPr kumimoji="1" lang="en-US" altLang="ja-JP" sz="1200" dirty="0">
                          <a:solidFill>
                            <a:schemeClr val="tx1"/>
                          </a:solidFill>
                          <a:latin typeface="Meiryo UI" panose="020B0604030504040204" pitchFamily="50" charset="-128"/>
                          <a:ea typeface="Meiryo UI" panose="020B0604030504040204" pitchFamily="50" charset="-128"/>
                        </a:rPr>
                        <a:t>910</a:t>
                      </a:r>
                      <a:r>
                        <a:rPr kumimoji="1" lang="ja-JP" altLang="en-US" sz="1200" dirty="0">
                          <a:solidFill>
                            <a:schemeClr val="tx1"/>
                          </a:solidFill>
                          <a:latin typeface="Meiryo UI" panose="020B0604030504040204" pitchFamily="50" charset="-128"/>
                          <a:ea typeface="Meiryo UI" panose="020B0604030504040204" pitchFamily="50" charset="-128"/>
                        </a:rPr>
                        <a:t>万円未満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子ども１人　</a:t>
                      </a:r>
                      <a:r>
                        <a:rPr kumimoji="1" lang="en-US" altLang="ja-JP" sz="1200" dirty="0">
                          <a:solidFill>
                            <a:schemeClr val="tx1"/>
                          </a:solidFill>
                          <a:latin typeface="Meiryo UI" panose="020B0604030504040204" pitchFamily="50" charset="-128"/>
                          <a:ea typeface="Meiryo UI" panose="020B0604030504040204" pitchFamily="50" charset="-128"/>
                        </a:rPr>
                        <a:t>48</a:t>
                      </a:r>
                      <a:r>
                        <a:rPr kumimoji="1" lang="ja-JP" altLang="en-US" sz="1200" dirty="0">
                          <a:solidFill>
                            <a:schemeClr val="tx1"/>
                          </a:solidFill>
                          <a:latin typeface="Meiryo UI" panose="020B0604030504040204" pitchFamily="50" charset="-128"/>
                          <a:ea typeface="Meiryo UI" panose="020B0604030504040204" pitchFamily="50" charset="-128"/>
                        </a:rPr>
                        <a:t>万円</a:t>
                      </a:r>
                      <a:r>
                        <a:rPr kumimoji="1" lang="en-US" altLang="ja-JP" sz="1200" dirty="0">
                          <a:solidFill>
                            <a:schemeClr val="tx1"/>
                          </a:solidFill>
                          <a:latin typeface="Meiryo UI" panose="020B0604030504040204" pitchFamily="50" charset="-128"/>
                          <a:ea typeface="Meiryo UI" panose="020B0604030504040204" pitchFamily="50" charset="-128"/>
                        </a:rPr>
                        <a:t>※</a:t>
                      </a:r>
                    </a:p>
                    <a:p>
                      <a:r>
                        <a:rPr kumimoji="1" lang="ja-JP" altLang="en-US" sz="1200" dirty="0">
                          <a:solidFill>
                            <a:schemeClr val="tx1"/>
                          </a:solidFill>
                          <a:latin typeface="Meiryo UI" panose="020B0604030504040204" pitchFamily="50" charset="-128"/>
                          <a:ea typeface="Meiryo UI" panose="020B0604030504040204" pitchFamily="50" charset="-128"/>
                        </a:rPr>
                        <a:t>　　子ども２人　</a:t>
                      </a:r>
                      <a:r>
                        <a:rPr kumimoji="1" lang="en-US" altLang="ja-JP" sz="1200" dirty="0">
                          <a:solidFill>
                            <a:schemeClr val="tx1"/>
                          </a:solidFill>
                          <a:latin typeface="Meiryo UI" panose="020B0604030504040204" pitchFamily="50" charset="-128"/>
                          <a:ea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rPr>
                        <a:t>万円</a:t>
                      </a:r>
                      <a:r>
                        <a:rPr kumimoji="1" lang="en-US" altLang="ja-JP" sz="1200" dirty="0">
                          <a:solidFill>
                            <a:schemeClr val="tx1"/>
                          </a:solidFill>
                          <a:latin typeface="Meiryo UI" panose="020B0604030504040204" pitchFamily="50" charset="-128"/>
                          <a:ea typeface="Meiryo UI" panose="020B0604030504040204" pitchFamily="50" charset="-128"/>
                        </a:rPr>
                        <a:t>※</a:t>
                      </a:r>
                    </a:p>
                    <a:p>
                      <a:pPr>
                        <a:spcAft>
                          <a:spcPts val="600"/>
                        </a:spcAft>
                      </a:pPr>
                      <a:r>
                        <a:rPr kumimoji="1" lang="ja-JP" altLang="en-US" sz="1200" dirty="0">
                          <a:solidFill>
                            <a:schemeClr val="tx1"/>
                          </a:solidFill>
                          <a:latin typeface="Meiryo UI" panose="020B0604030504040204" pitchFamily="50" charset="-128"/>
                          <a:ea typeface="Meiryo UI" panose="020B0604030504040204" pitchFamily="50" charset="-128"/>
                        </a:rPr>
                        <a:t>　　子ども３人以上　</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万円</a:t>
                      </a:r>
                      <a:r>
                        <a:rPr kumimoji="1" lang="en-US" altLang="ja-JP" sz="1200" dirty="0">
                          <a:solidFill>
                            <a:schemeClr val="tx1"/>
                          </a:solidFill>
                          <a:latin typeface="Meiryo UI" panose="020B0604030504040204" pitchFamily="50" charset="-128"/>
                          <a:ea typeface="Meiryo UI" panose="020B0604030504040204" pitchFamily="50" charset="-128"/>
                        </a:rPr>
                        <a:t>※</a:t>
                      </a: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910</a:t>
                      </a:r>
                      <a:r>
                        <a:rPr kumimoji="1" lang="ja-JP" altLang="en-US" sz="1200" dirty="0">
                          <a:solidFill>
                            <a:schemeClr val="tx1"/>
                          </a:solidFill>
                          <a:latin typeface="Meiryo UI" panose="020B0604030504040204" pitchFamily="50" charset="-128"/>
                          <a:ea typeface="Meiryo UI" panose="020B0604030504040204" pitchFamily="50" charset="-128"/>
                        </a:rPr>
                        <a:t>万円以上　　授業料全額</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標準授業料超過分の負担あり</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（３年生）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800</a:t>
                      </a:r>
                      <a:r>
                        <a:rPr kumimoji="1" lang="ja-JP" altLang="en-US" sz="1200" b="1" dirty="0">
                          <a:solidFill>
                            <a:schemeClr val="tx1"/>
                          </a:solidFill>
                          <a:latin typeface="Meiryo UI" panose="020B0604030504040204" pitchFamily="50" charset="-128"/>
                          <a:ea typeface="Meiryo UI" panose="020B0604030504040204" pitchFamily="50" charset="-128"/>
                        </a:rPr>
                        <a:t>万円未満</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sz="1200" b="1" dirty="0">
                          <a:solidFill>
                            <a:schemeClr val="tx1"/>
                          </a:solidFill>
                          <a:latin typeface="Meiryo UI" panose="020B0604030504040204" pitchFamily="50" charset="-128"/>
                          <a:ea typeface="Meiryo UI" panose="020B0604030504040204" pitchFamily="50" charset="-128"/>
                        </a:rPr>
                        <a:t>　　無償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800</a:t>
                      </a:r>
                      <a:r>
                        <a:rPr kumimoji="1" lang="ja-JP" altLang="en-US" sz="1200" b="1" dirty="0">
                          <a:solidFill>
                            <a:schemeClr val="tx1"/>
                          </a:solidFill>
                          <a:latin typeface="Meiryo UI" panose="020B0604030504040204" pitchFamily="50" charset="-128"/>
                          <a:ea typeface="Meiryo UI" panose="020B0604030504040204" pitchFamily="50" charset="-128"/>
                        </a:rPr>
                        <a:t>万円以上</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＜授業料</a:t>
                      </a:r>
                      <a:r>
                        <a:rPr kumimoji="1" lang="en-US" altLang="ja-JP" sz="1200" b="1" dirty="0">
                          <a:solidFill>
                            <a:schemeClr val="tx1"/>
                          </a:solidFill>
                          <a:latin typeface="Meiryo UI" panose="020B0604030504040204" pitchFamily="50" charset="-128"/>
                          <a:ea typeface="Meiryo UI" panose="020B0604030504040204" pitchFamily="50" charset="-128"/>
                        </a:rPr>
                        <a:t>63</a:t>
                      </a:r>
                      <a:r>
                        <a:rPr kumimoji="1" lang="ja-JP" altLang="en-US" sz="1200" b="1" dirty="0">
                          <a:solidFill>
                            <a:schemeClr val="tx1"/>
                          </a:solidFill>
                          <a:latin typeface="Meiryo UI" panose="020B0604030504040204" pitchFamily="50" charset="-128"/>
                          <a:ea typeface="Meiryo UI" panose="020B0604030504040204" pitchFamily="50" charset="-128"/>
                        </a:rPr>
                        <a:t>万円以下＞</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無償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＜授業料</a:t>
                      </a:r>
                      <a:r>
                        <a:rPr kumimoji="1" lang="en-US" altLang="ja-JP" sz="1200" b="1" dirty="0">
                          <a:solidFill>
                            <a:schemeClr val="tx1"/>
                          </a:solidFill>
                          <a:latin typeface="Meiryo UI" panose="020B0604030504040204" pitchFamily="50" charset="-128"/>
                          <a:ea typeface="Meiryo UI" panose="020B0604030504040204" pitchFamily="50" charset="-128"/>
                        </a:rPr>
                        <a:t>63</a:t>
                      </a:r>
                      <a:r>
                        <a:rPr kumimoji="1" lang="ja-JP" altLang="en-US" sz="1200" b="1" dirty="0">
                          <a:solidFill>
                            <a:schemeClr val="tx1"/>
                          </a:solidFill>
                          <a:latin typeface="Meiryo UI" panose="020B0604030504040204" pitchFamily="50" charset="-128"/>
                          <a:ea typeface="Meiryo UI" panose="020B0604030504040204" pitchFamily="50" charset="-128"/>
                        </a:rPr>
                        <a:t>万円超＞</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標準授業料超過分</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（１・２年生）現行どおり</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（２・３年生）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800</a:t>
                      </a:r>
                      <a:r>
                        <a:rPr kumimoji="1" lang="ja-JP" altLang="en-US" sz="1200" b="1" dirty="0">
                          <a:solidFill>
                            <a:schemeClr val="tx1"/>
                          </a:solidFill>
                          <a:latin typeface="Meiryo UI" panose="020B0604030504040204" pitchFamily="50" charset="-128"/>
                          <a:ea typeface="Meiryo UI" panose="020B0604030504040204" pitchFamily="50" charset="-128"/>
                        </a:rPr>
                        <a:t>万円未満</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spcAft>
                          <a:spcPts val="600"/>
                        </a:spcAft>
                      </a:pPr>
                      <a:r>
                        <a:rPr kumimoji="1" lang="ja-JP" altLang="en-US" sz="1200" b="1" dirty="0">
                          <a:solidFill>
                            <a:schemeClr val="tx1"/>
                          </a:solidFill>
                          <a:latin typeface="Meiryo UI" panose="020B0604030504040204" pitchFamily="50" charset="-128"/>
                          <a:ea typeface="Meiryo UI" panose="020B0604030504040204" pitchFamily="50" charset="-128"/>
                        </a:rPr>
                        <a:t>　　無償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800</a:t>
                      </a:r>
                      <a:r>
                        <a:rPr kumimoji="1" lang="ja-JP" altLang="en-US" sz="1200" b="1" dirty="0">
                          <a:solidFill>
                            <a:schemeClr val="tx1"/>
                          </a:solidFill>
                          <a:latin typeface="Meiryo UI" panose="020B0604030504040204" pitchFamily="50" charset="-128"/>
                          <a:ea typeface="Meiryo UI" panose="020B0604030504040204" pitchFamily="50" charset="-128"/>
                        </a:rPr>
                        <a:t>万円以上</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＜授業料</a:t>
                      </a:r>
                      <a:r>
                        <a:rPr kumimoji="1" lang="en-US" altLang="ja-JP" sz="1200" b="1" dirty="0">
                          <a:solidFill>
                            <a:schemeClr val="tx1"/>
                          </a:solidFill>
                          <a:latin typeface="Meiryo UI" panose="020B0604030504040204" pitchFamily="50" charset="-128"/>
                          <a:ea typeface="Meiryo UI" panose="020B0604030504040204" pitchFamily="50" charset="-128"/>
                        </a:rPr>
                        <a:t>63</a:t>
                      </a:r>
                      <a:r>
                        <a:rPr kumimoji="1" lang="ja-JP" altLang="en-US" sz="1200" b="1" dirty="0">
                          <a:solidFill>
                            <a:schemeClr val="tx1"/>
                          </a:solidFill>
                          <a:latin typeface="Meiryo UI" panose="020B0604030504040204" pitchFamily="50" charset="-128"/>
                          <a:ea typeface="Meiryo UI" panose="020B0604030504040204" pitchFamily="50" charset="-128"/>
                        </a:rPr>
                        <a:t>万円以下＞</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無償</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＜授業料</a:t>
                      </a:r>
                      <a:r>
                        <a:rPr kumimoji="1" lang="en-US" altLang="ja-JP" sz="1200" b="1" dirty="0">
                          <a:solidFill>
                            <a:schemeClr val="tx1"/>
                          </a:solidFill>
                          <a:latin typeface="Meiryo UI" panose="020B0604030504040204" pitchFamily="50" charset="-128"/>
                          <a:ea typeface="Meiryo UI" panose="020B0604030504040204" pitchFamily="50" charset="-128"/>
                        </a:rPr>
                        <a:t>63</a:t>
                      </a:r>
                      <a:r>
                        <a:rPr kumimoji="1" lang="ja-JP" altLang="en-US" sz="1200" b="1" dirty="0">
                          <a:solidFill>
                            <a:schemeClr val="tx1"/>
                          </a:solidFill>
                          <a:latin typeface="Meiryo UI" panose="020B0604030504040204" pitchFamily="50" charset="-128"/>
                          <a:ea typeface="Meiryo UI" panose="020B0604030504040204" pitchFamily="50" charset="-128"/>
                        </a:rPr>
                        <a:t>万円超＞</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標準授業料超過分</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（１年生）現行どおり</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（全学年）無償</a:t>
                      </a:r>
                    </a:p>
                  </a:txBody>
                  <a:tcPr anchor="ctr"/>
                </a:tc>
                <a:extLst>
                  <a:ext uri="{0D108BD9-81ED-4DB2-BD59-A6C34878D82A}">
                    <a16:rowId xmlns:a16="http://schemas.microsoft.com/office/drawing/2014/main" val="1837556538"/>
                  </a:ext>
                </a:extLst>
              </a:tr>
              <a:tr h="533402">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標準</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授業料</a:t>
                      </a:r>
                    </a:p>
                  </a:txBody>
                  <a:tcPr anchor="ct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万円</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（３年生</a:t>
                      </a:r>
                      <a:r>
                        <a:rPr kumimoji="1" lang="ja-JP" altLang="en-US" sz="1200" b="1" baseline="0" dirty="0">
                          <a:solidFill>
                            <a:schemeClr val="tx1"/>
                          </a:solidFill>
                          <a:latin typeface="Meiryo UI" panose="020B0604030504040204" pitchFamily="50" charset="-128"/>
                          <a:ea typeface="Meiryo UI" panose="020B0604030504040204" pitchFamily="50" charset="-128"/>
                        </a:rPr>
                        <a:t>）</a:t>
                      </a:r>
                      <a:r>
                        <a:rPr kumimoji="1" lang="en-US" altLang="ja-JP" sz="1200" b="1" baseline="0" dirty="0">
                          <a:solidFill>
                            <a:schemeClr val="tx1"/>
                          </a:solidFill>
                          <a:latin typeface="Meiryo UI" panose="020B0604030504040204" pitchFamily="50" charset="-128"/>
                          <a:ea typeface="Meiryo UI" panose="020B0604030504040204" pitchFamily="50" charset="-128"/>
                        </a:rPr>
                        <a:t>63</a:t>
                      </a:r>
                      <a:r>
                        <a:rPr kumimoji="1" lang="ja-JP" altLang="en-US" sz="1200" b="1" dirty="0">
                          <a:solidFill>
                            <a:schemeClr val="tx1"/>
                          </a:solidFill>
                          <a:latin typeface="Meiryo UI" panose="020B0604030504040204" pitchFamily="50" charset="-128"/>
                          <a:ea typeface="Meiryo UI" panose="020B0604030504040204" pitchFamily="50" charset="-128"/>
                        </a:rPr>
                        <a:t>万円</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（１・２年生）</a:t>
                      </a: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万円</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（２・３年生）</a:t>
                      </a:r>
                      <a:r>
                        <a:rPr kumimoji="1" lang="en-US" altLang="ja-JP" sz="1200" b="1" dirty="0">
                          <a:solidFill>
                            <a:schemeClr val="tx1"/>
                          </a:solidFill>
                          <a:latin typeface="Meiryo UI" panose="020B0604030504040204" pitchFamily="50" charset="-128"/>
                          <a:ea typeface="Meiryo UI" panose="020B0604030504040204" pitchFamily="50" charset="-128"/>
                        </a:rPr>
                        <a:t>63</a:t>
                      </a:r>
                      <a:r>
                        <a:rPr kumimoji="1" lang="ja-JP" altLang="en-US" sz="1200" b="1" dirty="0">
                          <a:solidFill>
                            <a:schemeClr val="tx1"/>
                          </a:solidFill>
                          <a:latin typeface="Meiryo UI" panose="020B0604030504040204" pitchFamily="50" charset="-128"/>
                          <a:ea typeface="Meiryo UI" panose="020B0604030504040204" pitchFamily="50" charset="-128"/>
                        </a:rPr>
                        <a:t>万円</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（１年生）</a:t>
                      </a: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万円</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（全学年）</a:t>
                      </a:r>
                      <a:r>
                        <a:rPr kumimoji="1" lang="en-US" altLang="ja-JP" sz="1200" b="1" dirty="0">
                          <a:solidFill>
                            <a:schemeClr val="tx1"/>
                          </a:solidFill>
                          <a:latin typeface="Meiryo UI" panose="020B0604030504040204" pitchFamily="50" charset="-128"/>
                          <a:ea typeface="Meiryo UI" panose="020B0604030504040204" pitchFamily="50" charset="-128"/>
                        </a:rPr>
                        <a:t>63</a:t>
                      </a:r>
                      <a:r>
                        <a:rPr kumimoji="1" lang="ja-JP" altLang="en-US" sz="1200" b="1" dirty="0">
                          <a:solidFill>
                            <a:schemeClr val="tx1"/>
                          </a:solidFill>
                          <a:latin typeface="Meiryo UI" panose="020B0604030504040204" pitchFamily="50" charset="-128"/>
                          <a:ea typeface="Meiryo UI" panose="020B0604030504040204" pitchFamily="50" charset="-128"/>
                        </a:rPr>
                        <a:t>万円</a:t>
                      </a:r>
                    </a:p>
                  </a:txBody>
                  <a:tcPr anchor="ctr"/>
                </a:tc>
                <a:extLst>
                  <a:ext uri="{0D108BD9-81ED-4DB2-BD59-A6C34878D82A}">
                    <a16:rowId xmlns:a16="http://schemas.microsoft.com/office/drawing/2014/main" val="1723214396"/>
                  </a:ext>
                </a:extLst>
              </a:tr>
              <a:tr h="690285">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府外校</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（近畿</a:t>
                      </a:r>
                      <a:r>
                        <a:rPr kumimoji="1" lang="en-US" altLang="ja-JP" sz="1400" b="1" dirty="0">
                          <a:solidFill>
                            <a:schemeClr val="tx1"/>
                          </a:solidFill>
                          <a:latin typeface="Meiryo UI" panose="020B0604030504040204" pitchFamily="50" charset="-128"/>
                          <a:ea typeface="Meiryo UI" panose="020B0604030504040204" pitchFamily="50" charset="-128"/>
                        </a:rPr>
                        <a:t>1</a:t>
                      </a:r>
                      <a:r>
                        <a:rPr kumimoji="1" lang="ja-JP" altLang="en-US" sz="1400" b="1" dirty="0">
                          <a:solidFill>
                            <a:schemeClr val="tx1"/>
                          </a:solidFill>
                          <a:latin typeface="Meiryo UI" panose="020B0604030504040204" pitchFamily="50" charset="-128"/>
                          <a:ea typeface="Meiryo UI" panose="020B0604030504040204" pitchFamily="50" charset="-128"/>
                        </a:rPr>
                        <a:t>府</a:t>
                      </a:r>
                      <a:r>
                        <a:rPr kumimoji="1" lang="en-US" altLang="ja-JP" sz="1400" b="1" dirty="0">
                          <a:solidFill>
                            <a:schemeClr val="tx1"/>
                          </a:solidFill>
                          <a:latin typeface="Meiryo UI" panose="020B0604030504040204" pitchFamily="50" charset="-128"/>
                          <a:ea typeface="Meiryo UI" panose="020B0604030504040204" pitchFamily="50" charset="-128"/>
                        </a:rPr>
                        <a:t>4</a:t>
                      </a:r>
                      <a:r>
                        <a:rPr kumimoji="1" lang="ja-JP" altLang="en-US" sz="1400" b="1" dirty="0">
                          <a:solidFill>
                            <a:schemeClr val="tx1"/>
                          </a:solidFill>
                          <a:latin typeface="Meiryo UI" panose="020B0604030504040204" pitchFamily="50" charset="-128"/>
                          <a:ea typeface="Meiryo UI" panose="020B0604030504040204" pitchFamily="50" charset="-128"/>
                        </a:rPr>
                        <a:t>県）</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補助対象外</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（３年生）補助対象</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（１・２年生）補助対象外</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（２・３年生）補助対象</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（１年生）補助対象外</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（全学年）補助対象</a:t>
                      </a:r>
                    </a:p>
                  </a:txBody>
                  <a:tcPr anchor="ctr"/>
                </a:tc>
                <a:extLst>
                  <a:ext uri="{0D108BD9-81ED-4DB2-BD59-A6C34878D82A}">
                    <a16:rowId xmlns:a16="http://schemas.microsoft.com/office/drawing/2014/main" val="3599826248"/>
                  </a:ext>
                </a:extLst>
              </a:tr>
            </a:tbl>
          </a:graphicData>
        </a:graphic>
      </p:graphicFrame>
    </p:spTree>
    <p:extLst>
      <p:ext uri="{BB962C8B-B14F-4D97-AF65-F5344CB8AC3E}">
        <p14:creationId xmlns:p14="http://schemas.microsoft.com/office/powerpoint/2010/main" val="302833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高校等授業料無償化制度について（公立高校等）</a:t>
            </a:r>
          </a:p>
        </p:txBody>
      </p:sp>
      <p:sp>
        <p:nvSpPr>
          <p:cNvPr id="4" name="テキスト ボックス 3"/>
          <p:cNvSpPr txBox="1"/>
          <p:nvPr/>
        </p:nvSpPr>
        <p:spPr>
          <a:xfrm>
            <a:off x="359229" y="1170229"/>
            <a:ext cx="9274167" cy="2292935"/>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　内</a:t>
            </a:r>
            <a:r>
              <a:rPr lang="en-US" altLang="ja-JP" sz="1400" dirty="0">
                <a:latin typeface="Meiryo UI" panose="020B0604030504040204" pitchFamily="50" charset="-128"/>
                <a:ea typeface="Meiryo UI" panose="020B0604030504040204" pitchFamily="50" charset="-128"/>
              </a:rPr>
              <a:t>】</a:t>
            </a: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○府立高校、大阪公立大学工業高等専門学校（本科１～</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年生）、国立高校・特別支援学校（高等部）、</a:t>
            </a:r>
            <a:endParaRPr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市立高校（堺・東大阪・岸和田）</a:t>
            </a:r>
            <a:endParaRPr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全日制課程・定時制課程・通信制課程</a:t>
            </a:r>
            <a:endParaRPr lang="en-US" altLang="ja-JP" sz="14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　外</a:t>
            </a:r>
            <a:r>
              <a:rPr lang="en-US" altLang="ja-JP" sz="1400" dirty="0">
                <a:latin typeface="Meiryo UI" panose="020B0604030504040204" pitchFamily="50" charset="-128"/>
                <a:ea typeface="Meiryo UI" panose="020B0604030504040204" pitchFamily="50" charset="-128"/>
              </a:rPr>
              <a:t>】</a:t>
            </a:r>
          </a:p>
          <a:p>
            <a:endParaRPr lang="en-US" altLang="ja-JP" sz="5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○近畿１府４県の国立高校、公立高校、国公立高等専門学校（本科１～</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年生）等</a:t>
            </a:r>
            <a:endParaRPr lang="en-US" altLang="ja-JP" sz="1400" strike="sngStrike" dirty="0">
              <a:solidFill>
                <a:srgbClr val="FF0000"/>
              </a:solidFill>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　募集要件で大阪府民の入学が認められている学校を対象とし、今後、各学校の設置者と調整する。</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近畿１府４県以外の府外校：近畿１府４県における新制度の適用状況を見ながら、今後の実施手法を検討する。</a:t>
            </a:r>
            <a:endParaRPr kumimoji="1" lang="ja-JP" altLang="en-US" sz="1200" dirty="0"/>
          </a:p>
        </p:txBody>
      </p:sp>
      <p:sp>
        <p:nvSpPr>
          <p:cNvPr id="16" name="正方形/長方形 15"/>
          <p:cNvSpPr/>
          <p:nvPr/>
        </p:nvSpPr>
        <p:spPr>
          <a:xfrm>
            <a:off x="180303" y="3571892"/>
            <a:ext cx="3181083"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２</a:t>
            </a:r>
            <a:r>
              <a:rPr kumimoji="1" lang="en-US" altLang="ja-JP" sz="1600" b="1"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授業料完全無償化の方法</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nvGraphicFramePr>
        <p:xfrm>
          <a:off x="294998" y="4927269"/>
          <a:ext cx="9342455" cy="1550802"/>
        </p:xfrm>
        <a:graphic>
          <a:graphicData uri="http://schemas.openxmlformats.org/drawingml/2006/table">
            <a:tbl>
              <a:tblPr firstRow="1" bandRow="1">
                <a:tableStyleId>{5C22544A-7EE6-4342-B048-85BDC9FD1C3A}</a:tableStyleId>
              </a:tblPr>
              <a:tblGrid>
                <a:gridCol w="705523">
                  <a:extLst>
                    <a:ext uri="{9D8B030D-6E8A-4147-A177-3AD203B41FA5}">
                      <a16:colId xmlns:a16="http://schemas.microsoft.com/office/drawing/2014/main" val="838683403"/>
                    </a:ext>
                  </a:extLst>
                </a:gridCol>
                <a:gridCol w="2338408">
                  <a:extLst>
                    <a:ext uri="{9D8B030D-6E8A-4147-A177-3AD203B41FA5}">
                      <a16:colId xmlns:a16="http://schemas.microsoft.com/office/drawing/2014/main" val="2853823398"/>
                    </a:ext>
                  </a:extLst>
                </a:gridCol>
                <a:gridCol w="2099508">
                  <a:extLst>
                    <a:ext uri="{9D8B030D-6E8A-4147-A177-3AD203B41FA5}">
                      <a16:colId xmlns:a16="http://schemas.microsoft.com/office/drawing/2014/main" val="2684402264"/>
                    </a:ext>
                  </a:extLst>
                </a:gridCol>
                <a:gridCol w="2099508">
                  <a:extLst>
                    <a:ext uri="{9D8B030D-6E8A-4147-A177-3AD203B41FA5}">
                      <a16:colId xmlns:a16="http://schemas.microsoft.com/office/drawing/2014/main" val="4078358484"/>
                    </a:ext>
                  </a:extLst>
                </a:gridCol>
                <a:gridCol w="2099508">
                  <a:extLst>
                    <a:ext uri="{9D8B030D-6E8A-4147-A177-3AD203B41FA5}">
                      <a16:colId xmlns:a16="http://schemas.microsoft.com/office/drawing/2014/main" val="598168826"/>
                    </a:ext>
                  </a:extLst>
                </a:gridCol>
              </a:tblGrid>
              <a:tr h="387700">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現行</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R6</a:t>
                      </a:r>
                      <a:r>
                        <a:rPr kumimoji="1" lang="ja-JP" altLang="en-US" sz="1200" dirty="0">
                          <a:solidFill>
                            <a:schemeClr val="tx1"/>
                          </a:solidFill>
                          <a:latin typeface="Meiryo UI" panose="020B0604030504040204" pitchFamily="50" charset="-128"/>
                          <a:ea typeface="Meiryo UI" panose="020B0604030504040204" pitchFamily="50" charset="-128"/>
                        </a:rPr>
                        <a:t>＜移行期間＞</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R7</a:t>
                      </a:r>
                      <a:r>
                        <a:rPr kumimoji="1" lang="ja-JP" altLang="en-US" sz="1200" dirty="0">
                          <a:solidFill>
                            <a:schemeClr val="tx1"/>
                          </a:solidFill>
                          <a:latin typeface="Meiryo UI" panose="020B0604030504040204" pitchFamily="50" charset="-128"/>
                          <a:ea typeface="Meiryo UI" panose="020B0604030504040204" pitchFamily="50" charset="-128"/>
                        </a:rPr>
                        <a:t>＜移行期間＞</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R8</a:t>
                      </a:r>
                      <a:r>
                        <a:rPr kumimoji="1" lang="ja-JP" altLang="en-US" sz="1200" dirty="0">
                          <a:solidFill>
                            <a:schemeClr val="tx1"/>
                          </a:solidFill>
                          <a:latin typeface="Meiryo UI" panose="020B0604030504040204" pitchFamily="50" charset="-128"/>
                          <a:ea typeface="Meiryo UI" panose="020B0604030504040204" pitchFamily="50" charset="-128"/>
                        </a:rPr>
                        <a:t>＜制度完成＞</a:t>
                      </a:r>
                    </a:p>
                  </a:txBody>
                  <a:tcPr anchor="ctr"/>
                </a:tc>
                <a:extLst>
                  <a:ext uri="{0D108BD9-81ED-4DB2-BD59-A6C34878D82A}">
                    <a16:rowId xmlns:a16="http://schemas.microsoft.com/office/drawing/2014/main" val="3391682419"/>
                  </a:ext>
                </a:extLst>
              </a:tr>
              <a:tr h="581551">
                <a:tc>
                  <a:txBody>
                    <a:bodyPr/>
                    <a:lstStyle/>
                    <a:p>
                      <a:pPr algn="ctr"/>
                      <a:r>
                        <a:rPr kumimoji="1" lang="ja-JP" altLang="en-US" sz="1200" b="1" dirty="0">
                          <a:latin typeface="Meiryo UI" panose="020B0604030504040204" pitchFamily="50" charset="-128"/>
                          <a:ea typeface="Meiryo UI" panose="020B0604030504040204" pitchFamily="50" charset="-128"/>
                        </a:rPr>
                        <a:t>所得</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制限</a:t>
                      </a:r>
                    </a:p>
                  </a:txBody>
                  <a:tcPr anchor="ctr"/>
                </a:tc>
                <a:tc>
                  <a:txBody>
                    <a:bodyPr/>
                    <a:lstStyle/>
                    <a:p>
                      <a:r>
                        <a:rPr kumimoji="1" lang="ja-JP" altLang="en-US" sz="1150" dirty="0">
                          <a:latin typeface="Meiryo UI" panose="020B0604030504040204" pitchFamily="50" charset="-128"/>
                          <a:ea typeface="Meiryo UI" panose="020B0604030504040204" pitchFamily="50" charset="-128"/>
                        </a:rPr>
                        <a:t>◆</a:t>
                      </a:r>
                      <a:r>
                        <a:rPr kumimoji="1" lang="en-US" altLang="ja-JP" sz="1150" dirty="0">
                          <a:latin typeface="Meiryo UI" panose="020B0604030504040204" pitchFamily="50" charset="-128"/>
                          <a:ea typeface="Meiryo UI" panose="020B0604030504040204" pitchFamily="50" charset="-128"/>
                        </a:rPr>
                        <a:t>910</a:t>
                      </a:r>
                      <a:r>
                        <a:rPr kumimoji="1" lang="ja-JP" altLang="en-US" sz="1150" dirty="0">
                          <a:latin typeface="Meiryo UI" panose="020B0604030504040204" pitchFamily="50" charset="-128"/>
                          <a:ea typeface="Meiryo UI" panose="020B0604030504040204" pitchFamily="50" charset="-128"/>
                        </a:rPr>
                        <a:t>万円以上支給対象外</a:t>
                      </a:r>
                    </a:p>
                  </a:txBody>
                  <a:tcPr anchor="ctr"/>
                </a:tc>
                <a:tc>
                  <a:txBody>
                    <a:bodyPr/>
                    <a:lstStyle/>
                    <a:p>
                      <a:r>
                        <a:rPr kumimoji="1" lang="ja-JP" altLang="en-US" sz="1150" b="1" dirty="0">
                          <a:latin typeface="Meiryo UI" panose="020B0604030504040204" pitchFamily="50" charset="-128"/>
                          <a:ea typeface="Meiryo UI" panose="020B0604030504040204" pitchFamily="50" charset="-128"/>
                        </a:rPr>
                        <a:t>（３年生）所得制限なし</a:t>
                      </a:r>
                      <a:endParaRPr kumimoji="1" lang="en-US" altLang="ja-JP" sz="1150" b="1" dirty="0">
                        <a:latin typeface="Meiryo UI" panose="020B0604030504040204" pitchFamily="50" charset="-128"/>
                        <a:ea typeface="Meiryo UI" panose="020B0604030504040204" pitchFamily="50" charset="-128"/>
                      </a:endParaRPr>
                    </a:p>
                    <a:p>
                      <a:r>
                        <a:rPr kumimoji="1" lang="ja-JP" altLang="en-US" sz="1150" dirty="0">
                          <a:latin typeface="Meiryo UI" panose="020B0604030504040204" pitchFamily="50" charset="-128"/>
                          <a:ea typeface="Meiryo UI" panose="020B0604030504040204" pitchFamily="50" charset="-128"/>
                        </a:rPr>
                        <a:t>（１・２年生）現行どおり</a:t>
                      </a:r>
                    </a:p>
                  </a:txBody>
                  <a:tcPr anchor="ctr"/>
                </a:tc>
                <a:tc>
                  <a:txBody>
                    <a:bodyPr/>
                    <a:lstStyle/>
                    <a:p>
                      <a:r>
                        <a:rPr kumimoji="1" lang="ja-JP" altLang="en-US" sz="1150" b="1" dirty="0">
                          <a:latin typeface="Meiryo UI" panose="020B0604030504040204" pitchFamily="50" charset="-128"/>
                          <a:ea typeface="Meiryo UI" panose="020B0604030504040204" pitchFamily="50" charset="-128"/>
                        </a:rPr>
                        <a:t>（２・３年生）所得制限なし</a:t>
                      </a:r>
                      <a:endParaRPr kumimoji="1" lang="en-US" altLang="ja-JP" sz="1150" b="1" dirty="0">
                        <a:latin typeface="Meiryo UI" panose="020B0604030504040204" pitchFamily="50" charset="-128"/>
                        <a:ea typeface="Meiryo UI" panose="020B0604030504040204" pitchFamily="50" charset="-128"/>
                      </a:endParaRPr>
                    </a:p>
                    <a:p>
                      <a:r>
                        <a:rPr kumimoji="1" lang="ja-JP" altLang="en-US" sz="1150" dirty="0">
                          <a:latin typeface="Meiryo UI" panose="020B0604030504040204" pitchFamily="50" charset="-128"/>
                          <a:ea typeface="Meiryo UI" panose="020B0604030504040204" pitchFamily="50" charset="-128"/>
                        </a:rPr>
                        <a:t>（１年生）現行どおり</a:t>
                      </a:r>
                    </a:p>
                  </a:txBody>
                  <a:tcPr anchor="ctr"/>
                </a:tc>
                <a:tc>
                  <a:txBody>
                    <a:bodyPr/>
                    <a:lstStyle/>
                    <a:p>
                      <a:r>
                        <a:rPr kumimoji="1" lang="ja-JP" altLang="en-US" sz="1150" b="1" dirty="0">
                          <a:latin typeface="Meiryo UI" panose="020B0604030504040204" pitchFamily="50" charset="-128"/>
                          <a:ea typeface="Meiryo UI" panose="020B0604030504040204" pitchFamily="50" charset="-128"/>
                        </a:rPr>
                        <a:t>（全学年）所得制限なし</a:t>
                      </a:r>
                    </a:p>
                  </a:txBody>
                  <a:tcPr anchor="ctr"/>
                </a:tc>
                <a:extLst>
                  <a:ext uri="{0D108BD9-81ED-4DB2-BD59-A6C34878D82A}">
                    <a16:rowId xmlns:a16="http://schemas.microsoft.com/office/drawing/2014/main" val="2401188359"/>
                  </a:ext>
                </a:extLst>
              </a:tr>
              <a:tr h="581551">
                <a:tc>
                  <a:txBody>
                    <a:bodyPr/>
                    <a:lstStyle/>
                    <a:p>
                      <a:pPr algn="ctr"/>
                      <a:r>
                        <a:rPr kumimoji="1" lang="ja-JP" altLang="en-US" sz="1200" b="1" dirty="0">
                          <a:latin typeface="Meiryo UI" panose="020B0604030504040204" pitchFamily="50" charset="-128"/>
                          <a:ea typeface="Meiryo UI" panose="020B0604030504040204" pitchFamily="50" charset="-128"/>
                        </a:rPr>
                        <a:t>保護者</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負担</a:t>
                      </a:r>
                    </a:p>
                  </a:txBody>
                  <a:tcPr anchor="ctr"/>
                </a:tc>
                <a:tc>
                  <a:txBody>
                    <a:bodyPr/>
                    <a:lstStyle/>
                    <a:p>
                      <a:r>
                        <a:rPr kumimoji="1" lang="ja-JP" altLang="en-US" sz="1150" dirty="0">
                          <a:latin typeface="Meiryo UI" panose="020B0604030504040204" pitchFamily="50" charset="-128"/>
                          <a:ea typeface="Meiryo UI" panose="020B0604030504040204" pitchFamily="50" charset="-128"/>
                        </a:rPr>
                        <a:t>◆</a:t>
                      </a:r>
                      <a:r>
                        <a:rPr kumimoji="1" lang="en-US" altLang="ja-JP" sz="1150" dirty="0">
                          <a:latin typeface="Meiryo UI" panose="020B0604030504040204" pitchFamily="50" charset="-128"/>
                          <a:ea typeface="Meiryo UI" panose="020B0604030504040204" pitchFamily="50" charset="-128"/>
                        </a:rPr>
                        <a:t>910</a:t>
                      </a:r>
                      <a:r>
                        <a:rPr kumimoji="1" lang="ja-JP" altLang="en-US" sz="1150" dirty="0">
                          <a:latin typeface="Meiryo UI" panose="020B0604030504040204" pitchFamily="50" charset="-128"/>
                          <a:ea typeface="Meiryo UI" panose="020B0604030504040204" pitchFamily="50" charset="-128"/>
                        </a:rPr>
                        <a:t>万円以上　授業料全額</a:t>
                      </a:r>
                      <a:br>
                        <a:rPr kumimoji="1" lang="en-US" altLang="ja-JP" sz="1150" dirty="0">
                          <a:latin typeface="Meiryo UI" panose="020B0604030504040204" pitchFamily="50" charset="-128"/>
                          <a:ea typeface="Meiryo UI" panose="020B0604030504040204" pitchFamily="50" charset="-128"/>
                        </a:rPr>
                      </a:br>
                      <a:r>
                        <a:rPr kumimoji="1" lang="ja-JP" altLang="en-US" sz="1150" dirty="0">
                          <a:latin typeface="Meiryo UI" panose="020B0604030504040204" pitchFamily="50" charset="-128"/>
                          <a:ea typeface="Meiryo UI" panose="020B0604030504040204" pitchFamily="50" charset="-128"/>
                        </a:rPr>
                        <a:t>（例：府立全日制 </a:t>
                      </a:r>
                      <a:r>
                        <a:rPr kumimoji="1" lang="en-US" altLang="ja-JP" sz="1150" dirty="0">
                          <a:latin typeface="Meiryo UI" panose="020B0604030504040204" pitchFamily="50" charset="-128"/>
                          <a:ea typeface="Meiryo UI" panose="020B0604030504040204" pitchFamily="50" charset="-128"/>
                        </a:rPr>
                        <a:t>118,800</a:t>
                      </a:r>
                      <a:r>
                        <a:rPr kumimoji="1" lang="ja-JP" altLang="en-US" sz="1150" dirty="0">
                          <a:latin typeface="Meiryo UI" panose="020B0604030504040204" pitchFamily="50" charset="-128"/>
                          <a:ea typeface="Meiryo UI" panose="020B0604030504040204" pitchFamily="50" charset="-128"/>
                        </a:rPr>
                        <a:t>円）</a:t>
                      </a:r>
                      <a:endParaRPr kumimoji="1" lang="en-US" altLang="ja-JP" sz="1150" dirty="0">
                        <a:latin typeface="Meiryo UI" panose="020B0604030504040204" pitchFamily="50" charset="-128"/>
                        <a:ea typeface="Meiryo UI" panose="020B0604030504040204" pitchFamily="50" charset="-128"/>
                      </a:endParaRPr>
                    </a:p>
                  </a:txBody>
                  <a:tcPr anchor="ctr"/>
                </a:tc>
                <a:tc>
                  <a:txBody>
                    <a:bodyPr/>
                    <a:lstStyle/>
                    <a:p>
                      <a:r>
                        <a:rPr kumimoji="1" lang="ja-JP" altLang="en-US" sz="1150" b="1" dirty="0">
                          <a:solidFill>
                            <a:schemeClr val="tx1"/>
                          </a:solidFill>
                          <a:latin typeface="Meiryo UI" panose="020B0604030504040204" pitchFamily="50" charset="-128"/>
                          <a:ea typeface="Meiryo UI" panose="020B0604030504040204" pitchFamily="50" charset="-128"/>
                        </a:rPr>
                        <a:t>（３年生）　無償</a:t>
                      </a:r>
                      <a:endParaRPr kumimoji="1" lang="en-US" altLang="ja-JP" sz="1150" b="1" dirty="0">
                        <a:solidFill>
                          <a:schemeClr val="tx1"/>
                        </a:solidFill>
                        <a:latin typeface="Meiryo UI" panose="020B0604030504040204" pitchFamily="50" charset="-128"/>
                        <a:ea typeface="Meiryo UI" panose="020B0604030504040204" pitchFamily="50" charset="-128"/>
                      </a:endParaRPr>
                    </a:p>
                    <a:p>
                      <a:r>
                        <a:rPr kumimoji="1" lang="ja-JP" altLang="en-US" sz="1150" dirty="0">
                          <a:solidFill>
                            <a:schemeClr val="tx1"/>
                          </a:solidFill>
                          <a:latin typeface="Meiryo UI" panose="020B0604030504040204" pitchFamily="50" charset="-128"/>
                          <a:ea typeface="Meiryo UI" panose="020B0604030504040204" pitchFamily="50" charset="-128"/>
                        </a:rPr>
                        <a:t>（１・２年生）現行どおり</a:t>
                      </a:r>
                    </a:p>
                  </a:txBody>
                  <a:tcPr anchor="ctr"/>
                </a:tc>
                <a:tc>
                  <a:txBody>
                    <a:bodyPr/>
                    <a:lstStyle/>
                    <a:p>
                      <a:r>
                        <a:rPr kumimoji="1" lang="ja-JP" altLang="en-US" sz="1150" b="1" dirty="0">
                          <a:solidFill>
                            <a:schemeClr val="tx1"/>
                          </a:solidFill>
                          <a:latin typeface="Meiryo UI" panose="020B0604030504040204" pitchFamily="50" charset="-128"/>
                          <a:ea typeface="Meiryo UI" panose="020B0604030504040204" pitchFamily="50" charset="-128"/>
                        </a:rPr>
                        <a:t>（２・３年生）　無償</a:t>
                      </a:r>
                      <a:endParaRPr kumimoji="1" lang="en-US" altLang="ja-JP" sz="1150" b="1" dirty="0">
                        <a:solidFill>
                          <a:schemeClr val="tx1"/>
                        </a:solidFill>
                        <a:latin typeface="Meiryo UI" panose="020B0604030504040204" pitchFamily="50" charset="-128"/>
                        <a:ea typeface="Meiryo UI" panose="020B0604030504040204" pitchFamily="50" charset="-128"/>
                      </a:endParaRPr>
                    </a:p>
                    <a:p>
                      <a:r>
                        <a:rPr kumimoji="1" lang="ja-JP" altLang="en-US" sz="1150" dirty="0">
                          <a:solidFill>
                            <a:schemeClr val="tx1"/>
                          </a:solidFill>
                          <a:latin typeface="Meiryo UI" panose="020B0604030504040204" pitchFamily="50" charset="-128"/>
                          <a:ea typeface="Meiryo UI" panose="020B0604030504040204" pitchFamily="50" charset="-128"/>
                        </a:rPr>
                        <a:t>（１年生）現行どおり</a:t>
                      </a:r>
                    </a:p>
                  </a:txBody>
                  <a:tcPr anchor="ctr"/>
                </a:tc>
                <a:tc>
                  <a:txBody>
                    <a:bodyPr/>
                    <a:lstStyle/>
                    <a:p>
                      <a:r>
                        <a:rPr kumimoji="1" lang="ja-JP" altLang="en-US" sz="1150" b="1" dirty="0">
                          <a:solidFill>
                            <a:schemeClr val="tx1"/>
                          </a:solidFill>
                          <a:latin typeface="Meiryo UI" panose="020B0604030504040204" pitchFamily="50" charset="-128"/>
                          <a:ea typeface="Meiryo UI" panose="020B0604030504040204" pitchFamily="50" charset="-128"/>
                        </a:rPr>
                        <a:t>（全学年）無償</a:t>
                      </a:r>
                    </a:p>
                  </a:txBody>
                  <a:tcPr anchor="ctr"/>
                </a:tc>
                <a:extLst>
                  <a:ext uri="{0D108BD9-81ED-4DB2-BD59-A6C34878D82A}">
                    <a16:rowId xmlns:a16="http://schemas.microsoft.com/office/drawing/2014/main" val="1837556538"/>
                  </a:ext>
                </a:extLst>
              </a:tr>
            </a:tbl>
          </a:graphicData>
        </a:graphic>
      </p:graphicFrame>
      <p:sp>
        <p:nvSpPr>
          <p:cNvPr id="17" name="正方形/長方形 16"/>
          <p:cNvSpPr/>
          <p:nvPr/>
        </p:nvSpPr>
        <p:spPr>
          <a:xfrm>
            <a:off x="180303" y="769291"/>
            <a:ext cx="1163516"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１</a:t>
            </a:r>
            <a:r>
              <a:rPr kumimoji="1" lang="en-US" altLang="ja-JP" sz="1600" b="1" dirty="0">
                <a:solidFill>
                  <a:schemeClr val="tx1"/>
                </a:solidFill>
                <a:latin typeface="Meiryo UI" panose="020B0604030504040204" pitchFamily="50" charset="-128"/>
                <a:ea typeface="Meiryo UI" panose="020B0604030504040204" pitchFamily="50" charset="-128"/>
              </a:rPr>
              <a:t>. </a:t>
            </a:r>
            <a:r>
              <a:rPr kumimoji="1" lang="zh-TW" altLang="en-US" sz="1600" b="1" dirty="0">
                <a:solidFill>
                  <a:schemeClr val="tx1"/>
                </a:solidFill>
                <a:latin typeface="Meiryo UI" panose="020B0604030504040204" pitchFamily="50" charset="-128"/>
                <a:ea typeface="Meiryo UI" panose="020B0604030504040204" pitchFamily="50" charset="-128"/>
              </a:rPr>
              <a:t>対象校</a:t>
            </a:r>
          </a:p>
        </p:txBody>
      </p:sp>
      <p:sp>
        <p:nvSpPr>
          <p:cNvPr id="22" name="テキスト ボックス 21"/>
          <p:cNvSpPr txBox="1"/>
          <p:nvPr/>
        </p:nvSpPr>
        <p:spPr>
          <a:xfrm>
            <a:off x="482181" y="3895135"/>
            <a:ext cx="9079777" cy="6001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○国の就学支援金制度で所得超過により対象とならなかった生徒について、 府独自制度により令和</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年度から段階的に</a:t>
            </a:r>
            <a:endParaRPr kumimoji="1" lang="en-US" altLang="ja-JP" sz="14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無償化、令和</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年度制度完成。</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71909" y="4465527"/>
            <a:ext cx="6431073"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制度新設の趣旨に鑑み、生徒・保護者の対象要件（府内在住など）を整理する。</a:t>
            </a:r>
          </a:p>
        </p:txBody>
      </p:sp>
      <p:sp>
        <p:nvSpPr>
          <p:cNvPr id="27" name="正方形/長方形 26"/>
          <p:cNvSpPr/>
          <p:nvPr/>
        </p:nvSpPr>
        <p:spPr>
          <a:xfrm>
            <a:off x="167424" y="656824"/>
            <a:ext cx="9597606" cy="595751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spcBef>
                <a:spcPts val="600"/>
              </a:spcBef>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7610270" y="6533776"/>
            <a:ext cx="2228850" cy="365125"/>
          </a:xfrm>
        </p:spPr>
        <p:txBody>
          <a:bodyPr/>
          <a:lstStyle/>
          <a:p>
            <a:fld id="{410AB99D-1BAA-457C-B490-4B2C5C788E4F}" type="slidenum">
              <a:rPr kumimoji="1" lang="ja-JP" altLang="en-US" smtClean="0"/>
              <a:t>14</a:t>
            </a:fld>
            <a:endParaRPr kumimoji="1" lang="ja-JP" altLang="en-US" dirty="0"/>
          </a:p>
        </p:txBody>
      </p:sp>
    </p:spTree>
    <p:extLst>
      <p:ext uri="{BB962C8B-B14F-4D97-AF65-F5344CB8AC3E}">
        <p14:creationId xmlns:p14="http://schemas.microsoft.com/office/powerpoint/2010/main" val="251746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13402" y="648943"/>
            <a:ext cx="4704124"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制度拡充にかかる所要額（推計）</a:t>
            </a:r>
            <a:r>
              <a:rPr kumimoji="1" lang="en-US" altLang="ja-JP" sz="1600" b="1"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nvGraphicFramePr>
        <p:xfrm>
          <a:off x="894488" y="1041550"/>
          <a:ext cx="8077310" cy="1829830"/>
        </p:xfrm>
        <a:graphic>
          <a:graphicData uri="http://schemas.openxmlformats.org/drawingml/2006/table">
            <a:tbl>
              <a:tblPr firstRow="1" bandRow="1">
                <a:tableStyleId>{5C22544A-7EE6-4342-B048-85BDC9FD1C3A}</a:tableStyleId>
              </a:tblPr>
              <a:tblGrid>
                <a:gridCol w="2137310">
                  <a:extLst>
                    <a:ext uri="{9D8B030D-6E8A-4147-A177-3AD203B41FA5}">
                      <a16:colId xmlns:a16="http://schemas.microsoft.com/office/drawing/2014/main" val="3811964030"/>
                    </a:ext>
                  </a:extLst>
                </a:gridCol>
                <a:gridCol w="1980000">
                  <a:extLst>
                    <a:ext uri="{9D8B030D-6E8A-4147-A177-3AD203B41FA5}">
                      <a16:colId xmlns:a16="http://schemas.microsoft.com/office/drawing/2014/main" val="3920629278"/>
                    </a:ext>
                  </a:extLst>
                </a:gridCol>
                <a:gridCol w="1980000">
                  <a:extLst>
                    <a:ext uri="{9D8B030D-6E8A-4147-A177-3AD203B41FA5}">
                      <a16:colId xmlns:a16="http://schemas.microsoft.com/office/drawing/2014/main" val="622136297"/>
                    </a:ext>
                  </a:extLst>
                </a:gridCol>
                <a:gridCol w="1980000">
                  <a:extLst>
                    <a:ext uri="{9D8B030D-6E8A-4147-A177-3AD203B41FA5}">
                      <a16:colId xmlns:a16="http://schemas.microsoft.com/office/drawing/2014/main" val="2802051976"/>
                    </a:ext>
                  </a:extLst>
                </a:gridCol>
              </a:tblGrid>
              <a:tr h="247539">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年度</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57803606"/>
                  </a:ext>
                </a:extLst>
              </a:tr>
              <a:tr h="30789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私立（府内全日・専各）</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56</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112</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168</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456868"/>
                  </a:ext>
                </a:extLst>
              </a:tr>
              <a:tr h="309093">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私立　（府認可通信制）</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３億円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７億円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8003995"/>
                  </a:ext>
                </a:extLst>
              </a:tr>
              <a:tr h="309093">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公立等（全日・定時・通信）　</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８億円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16</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23</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5362742"/>
                  </a:ext>
                </a:extLst>
              </a:tr>
              <a:tr h="296214">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私立（府外全日・専各）</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２</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９億円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18</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27</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799636"/>
                  </a:ext>
                </a:extLst>
              </a:tr>
              <a:tr h="360000">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　　　　　　　　　合計　　　</a:t>
                      </a: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３</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76</a:t>
                      </a:r>
                      <a:r>
                        <a:rPr kumimoji="1" lang="ja-JP" altLang="en-US" sz="1200" dirty="0">
                          <a:solidFill>
                            <a:schemeClr val="tx1"/>
                          </a:solidFill>
                          <a:latin typeface="Meiryo UI" panose="020B0604030504040204" pitchFamily="50" charset="-128"/>
                          <a:ea typeface="Meiryo UI" panose="020B0604030504040204" pitchFamily="50" charset="-128"/>
                        </a:rPr>
                        <a:t>億円＋</a:t>
                      </a:r>
                      <a:r>
                        <a:rPr kumimoji="1" lang="en-US" altLang="ja-JP" sz="1200" dirty="0">
                          <a:solidFill>
                            <a:schemeClr val="tx1"/>
                          </a:solidFill>
                          <a:latin typeface="Meiryo UI" panose="020B0604030504040204" pitchFamily="50" charset="-128"/>
                          <a:ea typeface="Meiryo UI" panose="020B0604030504040204" pitchFamily="50" charset="-128"/>
                        </a:rPr>
                        <a:t>α</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153</a:t>
                      </a:r>
                      <a:r>
                        <a:rPr kumimoji="1" lang="ja-JP" altLang="en-US" sz="1200" dirty="0">
                          <a:solidFill>
                            <a:schemeClr val="tx1"/>
                          </a:solidFill>
                          <a:latin typeface="Meiryo UI" panose="020B0604030504040204" pitchFamily="50" charset="-128"/>
                          <a:ea typeface="Meiryo UI" panose="020B0604030504040204" pitchFamily="50" charset="-128"/>
                        </a:rPr>
                        <a:t>億円＋</a:t>
                      </a:r>
                      <a:r>
                        <a:rPr kumimoji="1" lang="en-US" altLang="ja-JP" sz="1200" dirty="0">
                          <a:solidFill>
                            <a:schemeClr val="tx1"/>
                          </a:solidFill>
                          <a:latin typeface="Meiryo UI" panose="020B0604030504040204" pitchFamily="50" charset="-128"/>
                          <a:ea typeface="Meiryo UI" panose="020B0604030504040204" pitchFamily="50" charset="-128"/>
                        </a:rPr>
                        <a:t>α</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229</a:t>
                      </a:r>
                      <a:r>
                        <a:rPr kumimoji="1" lang="ja-JP" altLang="en-US" sz="1200" b="1" dirty="0">
                          <a:solidFill>
                            <a:schemeClr val="tx1"/>
                          </a:solidFill>
                          <a:latin typeface="Meiryo UI" panose="020B0604030504040204" pitchFamily="50" charset="-128"/>
                          <a:ea typeface="Meiryo UI" panose="020B0604030504040204" pitchFamily="50" charset="-128"/>
                        </a:rPr>
                        <a:t>億円＋</a:t>
                      </a:r>
                      <a:r>
                        <a:rPr kumimoji="1" lang="en-US" altLang="ja-JP" sz="1200" b="1" dirty="0">
                          <a:solidFill>
                            <a:schemeClr val="tx1"/>
                          </a:solidFill>
                          <a:latin typeface="Meiryo UI" panose="020B0604030504040204" pitchFamily="50" charset="-128"/>
                          <a:ea typeface="Meiryo UI" panose="020B0604030504040204" pitchFamily="50" charset="-128"/>
                        </a:rPr>
                        <a:t>α</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9106295"/>
                  </a:ext>
                </a:extLst>
              </a:tr>
            </a:tbl>
          </a:graphicData>
        </a:graphic>
      </p:graphicFrame>
      <p:sp>
        <p:nvSpPr>
          <p:cNvPr id="25" name="テキスト ボックス 24"/>
          <p:cNvSpPr txBox="1"/>
          <p:nvPr/>
        </p:nvSpPr>
        <p:spPr>
          <a:xfrm>
            <a:off x="138598" y="3210455"/>
            <a:ext cx="2660598" cy="338554"/>
          </a:xfrm>
          <a:prstGeom prst="rect">
            <a:avLst/>
          </a:prstGeom>
          <a:noFill/>
        </p:spPr>
        <p:txBody>
          <a:bodyPr wrap="square" rtlCol="0">
            <a:spAutoFit/>
          </a:bodyPr>
          <a:lstStyle/>
          <a:p>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所要額（</a:t>
            </a:r>
            <a:r>
              <a:rPr lang="en-US" altLang="ja-JP" sz="1600" b="1" dirty="0">
                <a:latin typeface="Meiryo UI" pitchFamily="50" charset="-128"/>
                <a:ea typeface="Meiryo UI" pitchFamily="50" charset="-128"/>
                <a:cs typeface="Meiryo UI" pitchFamily="50" charset="-128"/>
              </a:rPr>
              <a:t>R8</a:t>
            </a:r>
            <a:r>
              <a:rPr lang="ja-JP" altLang="en-US" sz="1600" b="1" dirty="0">
                <a:latin typeface="Meiryo UI" pitchFamily="50" charset="-128"/>
                <a:ea typeface="Meiryo UI" pitchFamily="50" charset="-128"/>
                <a:cs typeface="Meiryo UI" pitchFamily="50" charset="-128"/>
              </a:rPr>
              <a:t>）の内訳</a:t>
            </a:r>
            <a:r>
              <a:rPr lang="en-US" altLang="ja-JP" sz="1600" b="1" dirty="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grpSp>
        <p:nvGrpSpPr>
          <p:cNvPr id="26" name="グループ化 25"/>
          <p:cNvGrpSpPr/>
          <p:nvPr/>
        </p:nvGrpSpPr>
        <p:grpSpPr>
          <a:xfrm>
            <a:off x="99636" y="3483238"/>
            <a:ext cx="7390342" cy="2219496"/>
            <a:chOff x="1335670" y="937503"/>
            <a:chExt cx="9637002" cy="5631859"/>
          </a:xfrm>
        </p:grpSpPr>
        <p:sp>
          <p:nvSpPr>
            <p:cNvPr id="27" name="正方形/長方形 26"/>
            <p:cNvSpPr/>
            <p:nvPr/>
          </p:nvSpPr>
          <p:spPr>
            <a:xfrm>
              <a:off x="2362568" y="1389984"/>
              <a:ext cx="8533336" cy="4468200"/>
            </a:xfrm>
            <a:prstGeom prst="rect">
              <a:avLst/>
            </a:prstGeom>
            <a:solidFill>
              <a:schemeClr val="accent1">
                <a:lumMod val="40000"/>
                <a:lumOff val="60000"/>
              </a:schemeClr>
            </a:solidFill>
            <a:ln w="127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592" dirty="0"/>
                <a:t>　</a:t>
              </a:r>
            </a:p>
          </p:txBody>
        </p:sp>
        <p:grpSp>
          <p:nvGrpSpPr>
            <p:cNvPr id="28" name="グループ化 27"/>
            <p:cNvGrpSpPr/>
            <p:nvPr/>
          </p:nvGrpSpPr>
          <p:grpSpPr>
            <a:xfrm>
              <a:off x="1335670" y="937503"/>
              <a:ext cx="9637002" cy="5631859"/>
              <a:chOff x="1335670" y="937503"/>
              <a:chExt cx="9637002" cy="5631859"/>
            </a:xfrm>
          </p:grpSpPr>
          <p:sp>
            <p:nvSpPr>
              <p:cNvPr id="29" name="テキスト ボックス 28"/>
              <p:cNvSpPr txBox="1"/>
              <p:nvPr/>
            </p:nvSpPr>
            <p:spPr>
              <a:xfrm>
                <a:off x="1717182" y="5905540"/>
                <a:ext cx="1290773" cy="663822"/>
              </a:xfrm>
              <a:prstGeom prst="rect">
                <a:avLst/>
              </a:prstGeom>
              <a:noFill/>
              <a:ln>
                <a:noFill/>
              </a:ln>
            </p:spPr>
            <p:txBody>
              <a:bodyPr wrap="square" rtlCol="0">
                <a:spAutoFit/>
              </a:bodyPr>
              <a:lstStyle/>
              <a:p>
                <a:pPr algn="ctr"/>
                <a:r>
                  <a:rPr lang="ja-JP" altLang="en-US" sz="1100" dirty="0">
                    <a:latin typeface="Meiryo UI" pitchFamily="50" charset="-128"/>
                    <a:ea typeface="Meiryo UI" pitchFamily="50" charset="-128"/>
                    <a:cs typeface="Meiryo UI" pitchFamily="50" charset="-128"/>
                  </a:rPr>
                  <a:t>年収</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万円</a:t>
                </a:r>
                <a:r>
                  <a:rPr lang="en-US" altLang="ja-JP" sz="1100" dirty="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9150397" y="5897041"/>
                <a:ext cx="677280" cy="663822"/>
              </a:xfrm>
              <a:prstGeom prst="rect">
                <a:avLst/>
              </a:prstGeom>
              <a:noFill/>
              <a:ln>
                <a:noFill/>
              </a:ln>
            </p:spPr>
            <p:txBody>
              <a:bodyPr wrap="square" rtlCol="0">
                <a:spAutoFit/>
              </a:bodyPr>
              <a:lstStyle/>
              <a:p>
                <a:pPr algn="ctr"/>
                <a:r>
                  <a:rPr lang="en-US" altLang="ja-JP" sz="1100" dirty="0">
                    <a:latin typeface="Meiryo UI" pitchFamily="50" charset="-128"/>
                    <a:ea typeface="Meiryo UI" pitchFamily="50" charset="-128"/>
                    <a:cs typeface="Meiryo UI" pitchFamily="50" charset="-128"/>
                  </a:rPr>
                  <a:t>910</a:t>
                </a:r>
                <a:endParaRPr lang="ja-JP" altLang="en-US" sz="110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1457900" y="1430976"/>
                <a:ext cx="845166" cy="663822"/>
              </a:xfrm>
              <a:prstGeom prst="rect">
                <a:avLst/>
              </a:prstGeom>
              <a:noFill/>
              <a:ln>
                <a:noFill/>
              </a:ln>
            </p:spPr>
            <p:txBody>
              <a:bodyPr wrap="square" rtlCol="0">
                <a:spAutoFit/>
              </a:bodyPr>
              <a:lstStyle/>
              <a:p>
                <a:pPr algn="ctr"/>
                <a:r>
                  <a:rPr lang="en-US" altLang="ja-JP" sz="1100" dirty="0">
                    <a:latin typeface="Meiryo UI" pitchFamily="50" charset="-128"/>
                    <a:ea typeface="Meiryo UI" pitchFamily="50" charset="-128"/>
                    <a:cs typeface="Meiryo UI" pitchFamily="50" charset="-128"/>
                  </a:rPr>
                  <a:t>63</a:t>
                </a:r>
                <a:r>
                  <a:rPr lang="ja-JP" altLang="en-US" sz="1100" dirty="0">
                    <a:latin typeface="Meiryo UI" pitchFamily="50" charset="-128"/>
                    <a:ea typeface="Meiryo UI" pitchFamily="50" charset="-128"/>
                    <a:cs typeface="Meiryo UI" pitchFamily="50" charset="-128"/>
                  </a:rPr>
                  <a:t>万円</a:t>
                </a:r>
              </a:p>
            </p:txBody>
          </p:sp>
          <p:sp>
            <p:nvSpPr>
              <p:cNvPr id="32" name="テキスト ボックス 31"/>
              <p:cNvSpPr txBox="1"/>
              <p:nvPr/>
            </p:nvSpPr>
            <p:spPr>
              <a:xfrm>
                <a:off x="1457902" y="937503"/>
                <a:ext cx="845168" cy="663822"/>
              </a:xfrm>
              <a:prstGeom prst="rect">
                <a:avLst/>
              </a:prstGeom>
              <a:noFill/>
              <a:ln>
                <a:noFill/>
              </a:ln>
            </p:spPr>
            <p:txBody>
              <a:bodyPr wrap="square" rtlCol="0">
                <a:spAutoFit/>
              </a:bodyPr>
              <a:lstStyle/>
              <a:p>
                <a:pPr algn="dist"/>
                <a:r>
                  <a:rPr lang="ja-JP" altLang="en-US" sz="1100" dirty="0">
                    <a:latin typeface="Meiryo UI" pitchFamily="50" charset="-128"/>
                    <a:ea typeface="Meiryo UI" pitchFamily="50" charset="-128"/>
                    <a:cs typeface="Meiryo UI" pitchFamily="50" charset="-128"/>
                  </a:rPr>
                  <a:t>授業料</a:t>
                </a:r>
              </a:p>
            </p:txBody>
          </p:sp>
          <p:sp>
            <p:nvSpPr>
              <p:cNvPr id="33" name="テキスト ボックス 32"/>
              <p:cNvSpPr txBox="1"/>
              <p:nvPr/>
            </p:nvSpPr>
            <p:spPr>
              <a:xfrm>
                <a:off x="3426085" y="2463157"/>
                <a:ext cx="1880044" cy="429532"/>
              </a:xfrm>
              <a:prstGeom prst="rect">
                <a:avLst/>
              </a:prstGeom>
              <a:noFill/>
              <a:ln>
                <a:noFill/>
              </a:ln>
            </p:spPr>
            <p:txBody>
              <a:bodyPr wrap="square" lIns="0" tIns="0" rIns="0" bIns="0" rtlCol="0">
                <a:spAutoFit/>
              </a:bodyPr>
              <a:lstStyle/>
              <a:p>
                <a:pPr algn="ctr"/>
                <a:r>
                  <a:rPr lang="en-US" altLang="ja-JP" sz="1100" dirty="0">
                    <a:latin typeface="Meiryo UI" pitchFamily="50" charset="-128"/>
                    <a:ea typeface="Meiryo UI" pitchFamily="50" charset="-128"/>
                    <a:cs typeface="Meiryo UI" pitchFamily="50" charset="-128"/>
                  </a:rPr>
                  <a:t>〔234,000</a:t>
                </a:r>
                <a:r>
                  <a:rPr lang="ja-JP" altLang="en-US" sz="1100" dirty="0">
                    <a:latin typeface="Meiryo UI" pitchFamily="50" charset="-128"/>
                    <a:ea typeface="Meiryo UI" pitchFamily="50" charset="-128"/>
                    <a:cs typeface="Meiryo UI" pitchFamily="50" charset="-128"/>
                  </a:rPr>
                  <a:t>円</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人</a:t>
                </a:r>
                <a:r>
                  <a:rPr lang="en-US" altLang="ja-JP" sz="1100" dirty="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7591304" y="5877775"/>
                <a:ext cx="760019" cy="663822"/>
              </a:xfrm>
              <a:prstGeom prst="rect">
                <a:avLst/>
              </a:prstGeom>
              <a:noFill/>
              <a:ln>
                <a:noFill/>
              </a:ln>
            </p:spPr>
            <p:txBody>
              <a:bodyPr wrap="square" rtlCol="0">
                <a:spAutoFit/>
              </a:bodyPr>
              <a:lstStyle/>
              <a:p>
                <a:pPr algn="ctr"/>
                <a:r>
                  <a:rPr lang="en-US" altLang="ja-JP" sz="1100" dirty="0">
                    <a:latin typeface="Meiryo UI" pitchFamily="50" charset="-128"/>
                    <a:ea typeface="Meiryo UI" pitchFamily="50" charset="-128"/>
                    <a:cs typeface="Meiryo UI" pitchFamily="50" charset="-128"/>
                  </a:rPr>
                  <a:t>800</a:t>
                </a:r>
                <a:endParaRPr lang="ja-JP" altLang="en-US" sz="1100" dirty="0">
                  <a:latin typeface="Meiryo UI" pitchFamily="50" charset="-128"/>
                  <a:ea typeface="Meiryo UI" pitchFamily="50" charset="-128"/>
                  <a:cs typeface="Meiryo UI" pitchFamily="50" charset="-128"/>
                </a:endParaRPr>
              </a:p>
            </p:txBody>
          </p:sp>
          <p:sp>
            <p:nvSpPr>
              <p:cNvPr id="37" name="正方形/長方形 36"/>
              <p:cNvSpPr/>
              <p:nvPr/>
            </p:nvSpPr>
            <p:spPr>
              <a:xfrm>
                <a:off x="2362567" y="2990521"/>
                <a:ext cx="3986014" cy="2829983"/>
              </a:xfrm>
              <a:prstGeom prst="rect">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592"/>
              </a:p>
            </p:txBody>
          </p:sp>
          <p:sp>
            <p:nvSpPr>
              <p:cNvPr id="38" name="テキスト ボックス 37"/>
              <p:cNvSpPr txBox="1"/>
              <p:nvPr/>
            </p:nvSpPr>
            <p:spPr>
              <a:xfrm>
                <a:off x="3316200" y="3754460"/>
                <a:ext cx="2034020" cy="1327644"/>
              </a:xfrm>
              <a:prstGeom prst="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dist"/>
                <a:r>
                  <a:rPr lang="ja-JP" altLang="en-US" sz="1400" b="1" dirty="0">
                    <a:solidFill>
                      <a:schemeClr val="bg1"/>
                    </a:solidFill>
                    <a:latin typeface="Meiryo UI" pitchFamily="50" charset="-128"/>
                    <a:ea typeface="Meiryo UI" pitchFamily="50" charset="-128"/>
                    <a:cs typeface="Meiryo UI" pitchFamily="50" charset="-128"/>
                  </a:rPr>
                  <a:t>国の就学支援金</a:t>
                </a:r>
                <a:endParaRPr lang="en-US" altLang="ja-JP" sz="1400" b="1" dirty="0">
                  <a:solidFill>
                    <a:schemeClr val="bg1"/>
                  </a:solidFill>
                  <a:latin typeface="Meiryo UI" pitchFamily="50" charset="-128"/>
                  <a:ea typeface="Meiryo UI" pitchFamily="50" charset="-128"/>
                  <a:cs typeface="Meiryo UI" pitchFamily="50" charset="-128"/>
                </a:endParaRPr>
              </a:p>
              <a:p>
                <a:pPr algn="ctr"/>
                <a:r>
                  <a:rPr lang="en-US" altLang="ja-JP" sz="1400" b="1" dirty="0">
                    <a:solidFill>
                      <a:schemeClr val="bg1"/>
                    </a:solidFill>
                    <a:latin typeface="Meiryo UI" pitchFamily="50" charset="-128"/>
                    <a:ea typeface="Meiryo UI" pitchFamily="50" charset="-128"/>
                    <a:cs typeface="Meiryo UI" pitchFamily="50" charset="-128"/>
                  </a:rPr>
                  <a:t>220</a:t>
                </a:r>
                <a:r>
                  <a:rPr lang="ja-JP" altLang="en-US" sz="1400" b="1" dirty="0">
                    <a:solidFill>
                      <a:schemeClr val="bg1"/>
                    </a:solidFill>
                    <a:latin typeface="Meiryo UI" pitchFamily="50" charset="-128"/>
                    <a:ea typeface="Meiryo UI" pitchFamily="50" charset="-128"/>
                    <a:cs typeface="Meiryo UI" pitchFamily="50" charset="-128"/>
                  </a:rPr>
                  <a:t>億円　</a:t>
                </a:r>
              </a:p>
            </p:txBody>
          </p:sp>
          <p:sp>
            <p:nvSpPr>
              <p:cNvPr id="39" name="テキスト ボックス 38"/>
              <p:cNvSpPr txBox="1"/>
              <p:nvPr/>
            </p:nvSpPr>
            <p:spPr>
              <a:xfrm>
                <a:off x="5961858" y="5901809"/>
                <a:ext cx="812739" cy="663822"/>
              </a:xfrm>
              <a:prstGeom prst="rect">
                <a:avLst/>
              </a:prstGeom>
              <a:noFill/>
              <a:ln>
                <a:noFill/>
              </a:ln>
            </p:spPr>
            <p:txBody>
              <a:bodyPr wrap="square" rtlCol="0">
                <a:spAutoFit/>
              </a:bodyPr>
              <a:lstStyle/>
              <a:p>
                <a:pPr algn="ctr"/>
                <a:r>
                  <a:rPr lang="en-US" altLang="ja-JP" sz="1100" dirty="0">
                    <a:latin typeface="Meiryo UI" pitchFamily="50" charset="-128"/>
                    <a:ea typeface="Meiryo UI" pitchFamily="50" charset="-128"/>
                    <a:cs typeface="Meiryo UI" pitchFamily="50" charset="-128"/>
                  </a:rPr>
                  <a:t>590</a:t>
                </a:r>
              </a:p>
            </p:txBody>
          </p:sp>
          <p:sp>
            <p:nvSpPr>
              <p:cNvPr id="40" name="テキスト ボックス 39"/>
              <p:cNvSpPr txBox="1"/>
              <p:nvPr/>
            </p:nvSpPr>
            <p:spPr>
              <a:xfrm>
                <a:off x="1335670" y="2850166"/>
                <a:ext cx="1054597" cy="663822"/>
              </a:xfrm>
              <a:prstGeom prst="rect">
                <a:avLst/>
              </a:prstGeom>
              <a:noFill/>
              <a:ln>
                <a:noFill/>
              </a:ln>
            </p:spPr>
            <p:txBody>
              <a:bodyPr wrap="square" rtlCol="0">
                <a:spAutoFit/>
              </a:bodyPr>
              <a:lstStyle/>
              <a:p>
                <a:pPr algn="ctr"/>
                <a:r>
                  <a:rPr lang="en-US" altLang="ja-JP" sz="1100" dirty="0">
                    <a:latin typeface="Meiryo UI" pitchFamily="50" charset="-128"/>
                    <a:ea typeface="Meiryo UI" pitchFamily="50" charset="-128"/>
                    <a:cs typeface="Meiryo UI" pitchFamily="50" charset="-128"/>
                  </a:rPr>
                  <a:t>39.6</a:t>
                </a:r>
                <a:r>
                  <a:rPr lang="ja-JP" altLang="en-US" sz="1100" dirty="0">
                    <a:latin typeface="Meiryo UI" pitchFamily="50" charset="-128"/>
                    <a:ea typeface="Meiryo UI" pitchFamily="50" charset="-128"/>
                    <a:cs typeface="Meiryo UI" pitchFamily="50" charset="-128"/>
                  </a:rPr>
                  <a:t>万円</a:t>
                </a:r>
              </a:p>
            </p:txBody>
          </p:sp>
          <p:sp>
            <p:nvSpPr>
              <p:cNvPr id="42" name="テキスト ボックス 41"/>
              <p:cNvSpPr txBox="1"/>
              <p:nvPr/>
            </p:nvSpPr>
            <p:spPr>
              <a:xfrm>
                <a:off x="9444944" y="5125708"/>
                <a:ext cx="1527728" cy="429532"/>
              </a:xfrm>
              <a:prstGeom prst="rect">
                <a:avLst/>
              </a:prstGeom>
              <a:noFill/>
              <a:ln>
                <a:noFill/>
              </a:ln>
            </p:spPr>
            <p:txBody>
              <a:bodyPr wrap="square" lIns="0" tIns="0" rIns="0" bIns="0" rtlCol="0">
                <a:spAutoFit/>
              </a:bodyPr>
              <a:lstStyle/>
              <a:p>
                <a:pPr algn="ctr"/>
                <a:r>
                  <a:rPr lang="en-US" altLang="ja-JP" sz="1100" dirty="0">
                    <a:latin typeface="Meiryo UI" pitchFamily="50" charset="-128"/>
                    <a:ea typeface="Meiryo UI" pitchFamily="50" charset="-128"/>
                    <a:cs typeface="Meiryo UI" pitchFamily="50" charset="-128"/>
                  </a:rPr>
                  <a:t>〔630,000</a:t>
                </a:r>
                <a:r>
                  <a:rPr lang="ja-JP" altLang="en-US" sz="1100" dirty="0">
                    <a:latin typeface="Meiryo UI" pitchFamily="50" charset="-128"/>
                    <a:ea typeface="Meiryo UI" pitchFamily="50" charset="-128"/>
                    <a:cs typeface="Meiryo UI" pitchFamily="50" charset="-128"/>
                  </a:rPr>
                  <a:t>円</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人</a:t>
                </a:r>
                <a:r>
                  <a:rPr lang="en-US" altLang="ja-JP" sz="1100" dirty="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36" name="正方形/長方形 35"/>
              <p:cNvSpPr/>
              <p:nvPr/>
            </p:nvSpPr>
            <p:spPr>
              <a:xfrm>
                <a:off x="2383725" y="4934500"/>
                <a:ext cx="7111601" cy="923681"/>
              </a:xfrm>
              <a:prstGeom prst="rect">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592"/>
              </a:p>
            </p:txBody>
          </p:sp>
        </p:grpSp>
      </p:grpSp>
      <p:sp>
        <p:nvSpPr>
          <p:cNvPr id="45" name="テキスト ボックス 44"/>
          <p:cNvSpPr txBox="1"/>
          <p:nvPr/>
        </p:nvSpPr>
        <p:spPr>
          <a:xfrm>
            <a:off x="4399523" y="4875068"/>
            <a:ext cx="1517038" cy="169277"/>
          </a:xfrm>
          <a:prstGeom prst="rect">
            <a:avLst/>
          </a:prstGeom>
          <a:noFill/>
        </p:spPr>
        <p:txBody>
          <a:bodyPr wrap="square" lIns="0" tIns="0" rIns="0" bIns="0" rtlCol="0">
            <a:spAutoFit/>
          </a:bodyPr>
          <a:lstStyle/>
          <a:p>
            <a:pPr algn="ctr"/>
            <a:r>
              <a:rPr lang="en-US" altLang="ja-JP" sz="1100" dirty="0">
                <a:latin typeface="Meiryo UI" pitchFamily="50" charset="-128"/>
                <a:ea typeface="Meiryo UI" pitchFamily="50" charset="-128"/>
                <a:cs typeface="Meiryo UI" pitchFamily="50" charset="-128"/>
              </a:rPr>
              <a:t>〔511,200</a:t>
            </a:r>
            <a:r>
              <a:rPr lang="ja-JP" altLang="en-US" sz="1100" dirty="0">
                <a:latin typeface="Meiryo UI" pitchFamily="50" charset="-128"/>
                <a:ea typeface="Meiryo UI" pitchFamily="50" charset="-128"/>
                <a:cs typeface="Meiryo UI" pitchFamily="50" charset="-128"/>
              </a:rPr>
              <a:t>円</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人</a:t>
            </a:r>
            <a:r>
              <a:rPr lang="en-US" altLang="ja-JP" sz="1100" dirty="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4756372" y="3967805"/>
            <a:ext cx="2089300" cy="830997"/>
          </a:xfrm>
          <a:prstGeom prst="rect">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dist"/>
            <a:r>
              <a:rPr lang="ja-JP" altLang="en-US" sz="1400" b="1" dirty="0">
                <a:solidFill>
                  <a:schemeClr val="tx1"/>
                </a:solidFill>
                <a:latin typeface="Meiryo UI" pitchFamily="50" charset="-128"/>
                <a:ea typeface="Meiryo UI" pitchFamily="50" charset="-128"/>
                <a:cs typeface="Meiryo UI" pitchFamily="50" charset="-128"/>
              </a:rPr>
              <a:t>府の授業料支援補助金</a:t>
            </a:r>
            <a:endParaRPr lang="en-US" altLang="ja-JP" sz="1400" b="1" dirty="0">
              <a:solidFill>
                <a:schemeClr val="tx1"/>
              </a:solidFill>
              <a:latin typeface="Meiryo UI" pitchFamily="50" charset="-128"/>
              <a:ea typeface="Meiryo UI" pitchFamily="50" charset="-128"/>
              <a:cs typeface="Meiryo UI" pitchFamily="50" charset="-128"/>
            </a:endParaRPr>
          </a:p>
          <a:p>
            <a:pPr algn="ctr"/>
            <a:r>
              <a:rPr lang="en-US" altLang="ja-JP" sz="1400" b="1" dirty="0">
                <a:solidFill>
                  <a:schemeClr val="tx1"/>
                </a:solidFill>
                <a:latin typeface="Meiryo UI" pitchFamily="50" charset="-128"/>
                <a:ea typeface="Meiryo UI" pitchFamily="50" charset="-128"/>
                <a:cs typeface="Meiryo UI" pitchFamily="50" charset="-128"/>
              </a:rPr>
              <a:t>322</a:t>
            </a:r>
            <a:r>
              <a:rPr lang="ja-JP" altLang="en-US" sz="1400" b="1" dirty="0">
                <a:solidFill>
                  <a:schemeClr val="tx1"/>
                </a:solidFill>
                <a:latin typeface="Meiryo UI" pitchFamily="50" charset="-128"/>
                <a:ea typeface="Meiryo UI" pitchFamily="50" charset="-128"/>
                <a:cs typeface="Meiryo UI" pitchFamily="50" charset="-128"/>
              </a:rPr>
              <a:t>億円</a:t>
            </a:r>
            <a:endParaRPr lang="en-US" altLang="ja-JP" sz="1400" b="1" dirty="0">
              <a:solidFill>
                <a:schemeClr val="tx1"/>
              </a:solidFill>
              <a:latin typeface="Meiryo UI" pitchFamily="50" charset="-128"/>
              <a:ea typeface="Meiryo UI" pitchFamily="50" charset="-128"/>
              <a:cs typeface="Meiryo UI" pitchFamily="50" charset="-128"/>
            </a:endParaRPr>
          </a:p>
          <a:p>
            <a:pPr algn="ctr"/>
            <a:r>
              <a:rPr lang="ja-JP" altLang="en-US" sz="1000" b="1" dirty="0">
                <a:solidFill>
                  <a:schemeClr val="tx1"/>
                </a:solidFill>
                <a:latin typeface="Meiryo UI" pitchFamily="50" charset="-128"/>
                <a:ea typeface="Meiryo UI" pitchFamily="50" charset="-128"/>
                <a:cs typeface="Meiryo UI" pitchFamily="50" charset="-128"/>
              </a:rPr>
              <a:t>（現行制度の継続分</a:t>
            </a:r>
            <a:r>
              <a:rPr lang="en-US" altLang="ja-JP" sz="1000" b="1" dirty="0">
                <a:solidFill>
                  <a:schemeClr val="tx1"/>
                </a:solidFill>
                <a:latin typeface="Meiryo UI" pitchFamily="50" charset="-128"/>
                <a:ea typeface="Meiryo UI" pitchFamily="50" charset="-128"/>
                <a:cs typeface="Meiryo UI" pitchFamily="50" charset="-128"/>
              </a:rPr>
              <a:t>154</a:t>
            </a:r>
            <a:r>
              <a:rPr lang="ja-JP" altLang="en-US" sz="1000" b="1" dirty="0">
                <a:solidFill>
                  <a:schemeClr val="tx1"/>
                </a:solidFill>
                <a:latin typeface="Meiryo UI" pitchFamily="50" charset="-128"/>
                <a:ea typeface="Meiryo UI" pitchFamily="50" charset="-128"/>
                <a:cs typeface="Meiryo UI" pitchFamily="50" charset="-128"/>
              </a:rPr>
              <a:t>億円</a:t>
            </a:r>
            <a:endParaRPr lang="en-US" altLang="ja-JP" sz="1000" b="1" dirty="0">
              <a:solidFill>
                <a:schemeClr val="tx1"/>
              </a:solidFill>
              <a:latin typeface="Meiryo UI" pitchFamily="50" charset="-128"/>
              <a:ea typeface="Meiryo UI" pitchFamily="50" charset="-128"/>
              <a:cs typeface="Meiryo UI" pitchFamily="50" charset="-128"/>
            </a:endParaRPr>
          </a:p>
          <a:p>
            <a:pPr algn="ctr"/>
            <a:r>
              <a:rPr lang="ja-JP" altLang="en-US" sz="1000" b="1" dirty="0">
                <a:solidFill>
                  <a:schemeClr val="tx1"/>
                </a:solidFill>
                <a:latin typeface="Meiryo UI" pitchFamily="50" charset="-128"/>
                <a:ea typeface="Meiryo UI" pitchFamily="50" charset="-128"/>
                <a:cs typeface="Meiryo UI" pitchFamily="50" charset="-128"/>
              </a:rPr>
              <a:t>＋拡充分</a:t>
            </a:r>
            <a:r>
              <a:rPr lang="en-US" altLang="ja-JP" sz="1000" b="1" dirty="0">
                <a:solidFill>
                  <a:schemeClr val="tx1"/>
                </a:solidFill>
                <a:latin typeface="Meiryo UI" pitchFamily="50" charset="-128"/>
                <a:ea typeface="Meiryo UI" pitchFamily="50" charset="-128"/>
                <a:cs typeface="Meiryo UI" pitchFamily="50" charset="-128"/>
              </a:rPr>
              <a:t>168</a:t>
            </a:r>
            <a:r>
              <a:rPr lang="ja-JP" altLang="en-US" sz="1000" b="1" dirty="0">
                <a:solidFill>
                  <a:schemeClr val="tx1"/>
                </a:solidFill>
                <a:latin typeface="Meiryo UI" pitchFamily="50" charset="-128"/>
                <a:ea typeface="Meiryo UI" pitchFamily="50" charset="-128"/>
                <a:cs typeface="Meiryo UI" pitchFamily="50" charset="-128"/>
              </a:rPr>
              <a:t>億円）</a:t>
            </a:r>
            <a:endParaRPr lang="ja-JP" altLang="en-US" sz="1400" b="1" dirty="0">
              <a:solidFill>
                <a:schemeClr val="tx1"/>
              </a:solidFill>
              <a:latin typeface="Meiryo UI" pitchFamily="50" charset="-128"/>
              <a:ea typeface="Meiryo UI" pitchFamily="50" charset="-128"/>
              <a:cs typeface="Meiryo UI" pitchFamily="50" charset="-128"/>
            </a:endParaRPr>
          </a:p>
        </p:txBody>
      </p:sp>
      <p:graphicFrame>
        <p:nvGraphicFramePr>
          <p:cNvPr id="47" name="表 46"/>
          <p:cNvGraphicFramePr>
            <a:graphicFrameLocks noGrp="1"/>
          </p:cNvGraphicFramePr>
          <p:nvPr/>
        </p:nvGraphicFramePr>
        <p:xfrm>
          <a:off x="7737061" y="3674437"/>
          <a:ext cx="1784268" cy="483583"/>
        </p:xfrm>
        <a:graphic>
          <a:graphicData uri="http://schemas.openxmlformats.org/drawingml/2006/table">
            <a:tbl>
              <a:tblPr firstRow="1" bandRow="1">
                <a:tableStyleId>{5C22544A-7EE6-4342-B048-85BDC9FD1C3A}</a:tableStyleId>
              </a:tblPr>
              <a:tblGrid>
                <a:gridCol w="1784268">
                  <a:extLst>
                    <a:ext uri="{9D8B030D-6E8A-4147-A177-3AD203B41FA5}">
                      <a16:colId xmlns:a16="http://schemas.microsoft.com/office/drawing/2014/main" val="2272979929"/>
                    </a:ext>
                  </a:extLst>
                </a:gridCol>
              </a:tblGrid>
              <a:tr h="241297">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私立（府認可通信制）</a:t>
                      </a:r>
                    </a:p>
                  </a:txBody>
                  <a:tcPr marL="36000" marR="36000" marT="18000" marB="1800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76128269"/>
                  </a:ext>
                </a:extLst>
              </a:tr>
              <a:tr h="242286">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11</a:t>
                      </a:r>
                      <a:r>
                        <a:rPr kumimoji="1" lang="ja-JP" altLang="en-US" sz="1200" b="0" dirty="0">
                          <a:solidFill>
                            <a:schemeClr val="tx1"/>
                          </a:solidFill>
                          <a:latin typeface="Meiryo UI" panose="020B0604030504040204" pitchFamily="50" charset="-128"/>
                          <a:ea typeface="Meiryo UI" panose="020B0604030504040204" pitchFamily="50" charset="-128"/>
                        </a:rPr>
                        <a:t>億円</a:t>
                      </a:r>
                    </a:p>
                  </a:txBody>
                  <a:tcPr marL="36000" marR="36000" marT="18000" marB="1800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09828092"/>
                  </a:ext>
                </a:extLst>
              </a:tr>
            </a:tbl>
          </a:graphicData>
        </a:graphic>
      </p:graphicFrame>
      <p:graphicFrame>
        <p:nvGraphicFramePr>
          <p:cNvPr id="48" name="表 47"/>
          <p:cNvGraphicFramePr>
            <a:graphicFrameLocks noGrp="1"/>
          </p:cNvGraphicFramePr>
          <p:nvPr/>
        </p:nvGraphicFramePr>
        <p:xfrm>
          <a:off x="7731145" y="4326224"/>
          <a:ext cx="1790184" cy="462861"/>
        </p:xfrm>
        <a:graphic>
          <a:graphicData uri="http://schemas.openxmlformats.org/drawingml/2006/table">
            <a:tbl>
              <a:tblPr firstRow="1" bandRow="1">
                <a:tableStyleId>{5C22544A-7EE6-4342-B048-85BDC9FD1C3A}</a:tableStyleId>
              </a:tblPr>
              <a:tblGrid>
                <a:gridCol w="1790184">
                  <a:extLst>
                    <a:ext uri="{9D8B030D-6E8A-4147-A177-3AD203B41FA5}">
                      <a16:colId xmlns:a16="http://schemas.microsoft.com/office/drawing/2014/main" val="2272979929"/>
                    </a:ext>
                  </a:extLst>
                </a:gridCol>
              </a:tblGrid>
              <a:tr h="220575">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公立（全日・定時・通信）等</a:t>
                      </a:r>
                    </a:p>
                  </a:txBody>
                  <a:tcPr marL="36000" marR="36000" marT="18000" marB="1800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76128269"/>
                  </a:ext>
                </a:extLst>
              </a:tr>
              <a:tr h="242286">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23</a:t>
                      </a:r>
                      <a:r>
                        <a:rPr kumimoji="1" lang="ja-JP" altLang="en-US" sz="1200" b="0" dirty="0">
                          <a:solidFill>
                            <a:schemeClr val="tx1"/>
                          </a:solidFill>
                          <a:latin typeface="Meiryo UI" panose="020B0604030504040204" pitchFamily="50" charset="-128"/>
                          <a:ea typeface="Meiryo UI" panose="020B0604030504040204" pitchFamily="50" charset="-128"/>
                        </a:rPr>
                        <a:t>億円</a:t>
                      </a:r>
                    </a:p>
                  </a:txBody>
                  <a:tcPr marL="36000" marR="36000" marT="18000" marB="1800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09828092"/>
                  </a:ext>
                </a:extLst>
              </a:tr>
            </a:tbl>
          </a:graphicData>
        </a:graphic>
      </p:graphicFrame>
      <p:graphicFrame>
        <p:nvGraphicFramePr>
          <p:cNvPr id="49" name="表 48"/>
          <p:cNvGraphicFramePr>
            <a:graphicFrameLocks noGrp="1"/>
          </p:cNvGraphicFramePr>
          <p:nvPr/>
        </p:nvGraphicFramePr>
        <p:xfrm>
          <a:off x="7731145" y="4925396"/>
          <a:ext cx="1790184" cy="474838"/>
        </p:xfrm>
        <a:graphic>
          <a:graphicData uri="http://schemas.openxmlformats.org/drawingml/2006/table">
            <a:tbl>
              <a:tblPr firstRow="1" bandRow="1">
                <a:tableStyleId>{5C22544A-7EE6-4342-B048-85BDC9FD1C3A}</a:tableStyleId>
              </a:tblPr>
              <a:tblGrid>
                <a:gridCol w="1790184">
                  <a:extLst>
                    <a:ext uri="{9D8B030D-6E8A-4147-A177-3AD203B41FA5}">
                      <a16:colId xmlns:a16="http://schemas.microsoft.com/office/drawing/2014/main" val="2272979929"/>
                    </a:ext>
                  </a:extLst>
                </a:gridCol>
              </a:tblGrid>
              <a:tr h="232552">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私立（府外全日・専各）</a:t>
                      </a:r>
                    </a:p>
                  </a:txBody>
                  <a:tcPr marL="36000" marR="36000" marT="18000" marB="1800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76128269"/>
                  </a:ext>
                </a:extLst>
              </a:tr>
              <a:tr h="242286">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27</a:t>
                      </a:r>
                      <a:r>
                        <a:rPr kumimoji="1" lang="ja-JP" altLang="en-US" sz="1200" b="0" dirty="0">
                          <a:solidFill>
                            <a:schemeClr val="tx1"/>
                          </a:solidFill>
                          <a:latin typeface="Meiryo UI" panose="020B0604030504040204" pitchFamily="50" charset="-128"/>
                          <a:ea typeface="Meiryo UI" panose="020B0604030504040204" pitchFamily="50" charset="-128"/>
                        </a:rPr>
                        <a:t>億円</a:t>
                      </a:r>
                    </a:p>
                  </a:txBody>
                  <a:tcPr marL="36000" marR="36000" marT="18000" marB="1800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09828092"/>
                  </a:ext>
                </a:extLst>
              </a:tr>
            </a:tbl>
          </a:graphicData>
        </a:graphic>
      </p:graphicFrame>
      <p:sp>
        <p:nvSpPr>
          <p:cNvPr id="52" name="テキスト ボックス 51"/>
          <p:cNvSpPr txBox="1"/>
          <p:nvPr/>
        </p:nvSpPr>
        <p:spPr>
          <a:xfrm>
            <a:off x="7362691" y="3739955"/>
            <a:ext cx="454209" cy="338554"/>
          </a:xfrm>
          <a:prstGeom prst="rect">
            <a:avLst/>
          </a:prstGeom>
          <a:noFill/>
        </p:spPr>
        <p:txBody>
          <a:bodyPr wrap="square" rtlCol="0">
            <a:spAutoFit/>
          </a:bodyPr>
          <a:lstStyle/>
          <a:p>
            <a:pPr algn="dist"/>
            <a:r>
              <a:rPr lang="ja-JP" altLang="en-US" sz="1600" b="1" dirty="0">
                <a:latin typeface="Meiryo UI" pitchFamily="50" charset="-128"/>
                <a:ea typeface="Meiryo UI" pitchFamily="50" charset="-128"/>
                <a:cs typeface="Meiryo UI" pitchFamily="50" charset="-128"/>
              </a:rPr>
              <a:t>＋</a:t>
            </a:r>
          </a:p>
        </p:txBody>
      </p:sp>
      <p:sp>
        <p:nvSpPr>
          <p:cNvPr id="53" name="テキスト ボックス 52"/>
          <p:cNvSpPr txBox="1"/>
          <p:nvPr/>
        </p:nvSpPr>
        <p:spPr>
          <a:xfrm>
            <a:off x="7370569" y="4365464"/>
            <a:ext cx="454209" cy="338554"/>
          </a:xfrm>
          <a:prstGeom prst="rect">
            <a:avLst/>
          </a:prstGeom>
          <a:noFill/>
        </p:spPr>
        <p:txBody>
          <a:bodyPr wrap="square" rtlCol="0">
            <a:spAutoFit/>
          </a:bodyPr>
          <a:lstStyle/>
          <a:p>
            <a:pPr algn="dist"/>
            <a:r>
              <a:rPr lang="ja-JP" altLang="en-US" sz="1600" b="1" dirty="0">
                <a:latin typeface="Meiryo UI" pitchFamily="50" charset="-128"/>
                <a:ea typeface="Meiryo UI" pitchFamily="50" charset="-128"/>
                <a:cs typeface="Meiryo UI" pitchFamily="50" charset="-128"/>
              </a:rPr>
              <a:t>＋</a:t>
            </a:r>
          </a:p>
        </p:txBody>
      </p:sp>
      <p:sp>
        <p:nvSpPr>
          <p:cNvPr id="54" name="テキスト ボックス 53"/>
          <p:cNvSpPr txBox="1"/>
          <p:nvPr/>
        </p:nvSpPr>
        <p:spPr>
          <a:xfrm>
            <a:off x="7370569" y="4977062"/>
            <a:ext cx="454209" cy="338554"/>
          </a:xfrm>
          <a:prstGeom prst="rect">
            <a:avLst/>
          </a:prstGeom>
          <a:noFill/>
        </p:spPr>
        <p:txBody>
          <a:bodyPr wrap="square" rtlCol="0">
            <a:spAutoFit/>
          </a:bodyPr>
          <a:lstStyle/>
          <a:p>
            <a:pPr algn="dist"/>
            <a:r>
              <a:rPr lang="ja-JP" altLang="en-US" sz="1600" b="1" dirty="0">
                <a:latin typeface="Meiryo UI" pitchFamily="50" charset="-128"/>
                <a:ea typeface="Meiryo UI" pitchFamily="50" charset="-128"/>
                <a:cs typeface="Meiryo UI" pitchFamily="50" charset="-128"/>
              </a:rPr>
              <a:t>＋</a:t>
            </a:r>
          </a:p>
        </p:txBody>
      </p:sp>
      <p:sp>
        <p:nvSpPr>
          <p:cNvPr id="55" name="テキスト ボックス 54"/>
          <p:cNvSpPr txBox="1"/>
          <p:nvPr/>
        </p:nvSpPr>
        <p:spPr>
          <a:xfrm>
            <a:off x="881608" y="2893021"/>
            <a:ext cx="4965403" cy="380480"/>
          </a:xfrm>
          <a:prstGeom prst="rect">
            <a:avLst/>
          </a:prstGeom>
          <a:noFill/>
          <a:ln>
            <a:noFill/>
            <a:prstDash val="sysDash"/>
          </a:ln>
        </p:spPr>
        <p:txBody>
          <a:bodyPr wrap="square" lIns="36000" tIns="36000" rIns="36000" bIns="36000"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１　標準授業料を</a:t>
            </a:r>
            <a:r>
              <a:rPr lang="en-US" altLang="ja-JP" sz="1000" dirty="0">
                <a:latin typeface="Meiryo UI" panose="020B0604030504040204" pitchFamily="50" charset="-128"/>
                <a:ea typeface="Meiryo UI" panose="020B0604030504040204" pitchFamily="50" charset="-128"/>
              </a:rPr>
              <a:t>63</a:t>
            </a:r>
            <a:r>
              <a:rPr lang="ja-JP" altLang="en-US" sz="1000" dirty="0">
                <a:latin typeface="Meiryo UI" panose="020B0604030504040204" pitchFamily="50" charset="-128"/>
                <a:ea typeface="Meiryo UI" panose="020B0604030504040204" pitchFamily="50" charset="-128"/>
              </a:rPr>
              <a:t>万円として推計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　近畿１府４県の生徒数を基に推計</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　合計には、他府県認可通信制および他府県公立高校等の生徒数を含まない</a:t>
            </a:r>
            <a:endParaRPr lang="ja-JP" altLang="ja-JP" sz="1000" dirty="0">
              <a:latin typeface="Meiryo UI" panose="020B0604030504040204" pitchFamily="50" charset="-128"/>
              <a:ea typeface="Meiryo UI" panose="020B0604030504040204" pitchFamily="50" charset="-128"/>
            </a:endParaRPr>
          </a:p>
        </p:txBody>
      </p:sp>
      <p:sp>
        <p:nvSpPr>
          <p:cNvPr id="2" name="正方形/長方形 1"/>
          <p:cNvSpPr/>
          <p:nvPr/>
        </p:nvSpPr>
        <p:spPr>
          <a:xfrm>
            <a:off x="3071893" y="3355676"/>
            <a:ext cx="1950065" cy="386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私立（府内全日・専各）</a:t>
            </a:r>
            <a:endParaRPr kumimoji="1" lang="ja-JP" altLang="en-US" sz="1100" dirty="0"/>
          </a:p>
        </p:txBody>
      </p:sp>
      <p:sp>
        <p:nvSpPr>
          <p:cNvPr id="57" name="正方形/長方形 56"/>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高校等授業料無償化制度について（高校無償化所要額）</a:t>
            </a:r>
          </a:p>
        </p:txBody>
      </p:sp>
      <p:sp>
        <p:nvSpPr>
          <p:cNvPr id="3" name="テキスト ボックス 2"/>
          <p:cNvSpPr txBox="1"/>
          <p:nvPr/>
        </p:nvSpPr>
        <p:spPr>
          <a:xfrm>
            <a:off x="6917071" y="5462605"/>
            <a:ext cx="2807179"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rPr>
              <a:t>府の財政負担額　計</a:t>
            </a:r>
            <a:r>
              <a:rPr kumimoji="1" lang="en-US" altLang="ja-JP" sz="1400" b="1" u="sng" dirty="0">
                <a:latin typeface="Meiryo UI" panose="020B0604030504040204" pitchFamily="50" charset="-128"/>
                <a:ea typeface="Meiryo UI" panose="020B0604030504040204" pitchFamily="50" charset="-128"/>
              </a:rPr>
              <a:t>383</a:t>
            </a:r>
            <a:r>
              <a:rPr kumimoji="1" lang="ja-JP" altLang="en-US" sz="1400" b="1" u="sng" dirty="0">
                <a:latin typeface="Meiryo UI" panose="020B0604030504040204" pitchFamily="50" charset="-128"/>
                <a:ea typeface="Meiryo UI" panose="020B0604030504040204" pitchFamily="50" charset="-128"/>
              </a:rPr>
              <a:t>億円＋</a:t>
            </a:r>
            <a:r>
              <a:rPr kumimoji="1" lang="en-US" altLang="ja-JP" sz="1400" b="1" u="sng" dirty="0">
                <a:latin typeface="Meiryo UI" panose="020B0604030504040204" pitchFamily="50" charset="-128"/>
                <a:ea typeface="Meiryo UI" panose="020B0604030504040204" pitchFamily="50" charset="-128"/>
              </a:rPr>
              <a:t>α</a:t>
            </a:r>
            <a:endParaRPr kumimoji="1" lang="ja-JP" altLang="en-US" sz="1400" b="1" u="sng"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23147" y="6465533"/>
            <a:ext cx="2228850" cy="365125"/>
          </a:xfrm>
        </p:spPr>
        <p:txBody>
          <a:bodyPr/>
          <a:lstStyle/>
          <a:p>
            <a:fld id="{410AB99D-1BAA-457C-B490-4B2C5C788E4F}" type="slidenum">
              <a:rPr kumimoji="1" lang="ja-JP" altLang="en-US" smtClean="0"/>
              <a:t>15</a:t>
            </a:fld>
            <a:endParaRPr kumimoji="1" lang="ja-JP" altLang="en-US" dirty="0"/>
          </a:p>
        </p:txBody>
      </p:sp>
      <p:sp>
        <p:nvSpPr>
          <p:cNvPr id="35" name="正方形/長方形 34"/>
          <p:cNvSpPr/>
          <p:nvPr/>
        </p:nvSpPr>
        <p:spPr>
          <a:xfrm>
            <a:off x="124133" y="5746831"/>
            <a:ext cx="4704124"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参考：経常費増額後の所要額（推計）</a:t>
            </a:r>
            <a:r>
              <a:rPr kumimoji="1" lang="en-US" altLang="ja-JP" sz="1600" b="1"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graphicFrame>
        <p:nvGraphicFramePr>
          <p:cNvPr id="43" name="表 42"/>
          <p:cNvGraphicFramePr>
            <a:graphicFrameLocks noGrp="1"/>
          </p:cNvGraphicFramePr>
          <p:nvPr/>
        </p:nvGraphicFramePr>
        <p:xfrm>
          <a:off x="892340" y="6139444"/>
          <a:ext cx="4117310" cy="555430"/>
        </p:xfrm>
        <a:graphic>
          <a:graphicData uri="http://schemas.openxmlformats.org/drawingml/2006/table">
            <a:tbl>
              <a:tblPr firstRow="1" bandRow="1">
                <a:tableStyleId>{5C22544A-7EE6-4342-B048-85BDC9FD1C3A}</a:tableStyleId>
              </a:tblPr>
              <a:tblGrid>
                <a:gridCol w="2137310">
                  <a:extLst>
                    <a:ext uri="{9D8B030D-6E8A-4147-A177-3AD203B41FA5}">
                      <a16:colId xmlns:a16="http://schemas.microsoft.com/office/drawing/2014/main" val="3811964030"/>
                    </a:ext>
                  </a:extLst>
                </a:gridCol>
                <a:gridCol w="1980000">
                  <a:extLst>
                    <a:ext uri="{9D8B030D-6E8A-4147-A177-3AD203B41FA5}">
                      <a16:colId xmlns:a16="http://schemas.microsoft.com/office/drawing/2014/main" val="2802051976"/>
                    </a:ext>
                  </a:extLst>
                </a:gridCol>
              </a:tblGrid>
              <a:tr h="247539">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R8</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R5</a:t>
                      </a:r>
                      <a:r>
                        <a:rPr kumimoji="1" lang="ja-JP" altLang="en-US" sz="1200" dirty="0">
                          <a:solidFill>
                            <a:schemeClr val="tx1"/>
                          </a:solidFill>
                          <a:latin typeface="Meiryo UI" panose="020B0604030504040204" pitchFamily="50" charset="-128"/>
                          <a:ea typeface="Meiryo UI" panose="020B0604030504040204" pitchFamily="50" charset="-128"/>
                        </a:rPr>
                        <a:t>比約２万円増）</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57803606"/>
                  </a:ext>
                </a:extLst>
              </a:tr>
              <a:tr h="307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313</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326</a:t>
                      </a:r>
                      <a:r>
                        <a:rPr kumimoji="1" lang="ja-JP" altLang="en-US" sz="1200" dirty="0">
                          <a:solidFill>
                            <a:schemeClr val="tx1"/>
                          </a:solidFill>
                          <a:latin typeface="Meiryo UI" panose="020B0604030504040204" pitchFamily="50" charset="-128"/>
                          <a:ea typeface="Meiryo UI" panose="020B0604030504040204" pitchFamily="50" charset="-128"/>
                        </a:rPr>
                        <a:t>億円（＋</a:t>
                      </a:r>
                      <a:r>
                        <a:rPr kumimoji="1" lang="en-US" altLang="ja-JP" sz="1200" dirty="0">
                          <a:solidFill>
                            <a:schemeClr val="tx1"/>
                          </a:solidFill>
                          <a:latin typeface="Meiryo UI" panose="020B0604030504040204" pitchFamily="50" charset="-128"/>
                          <a:ea typeface="Meiryo UI" panose="020B0604030504040204" pitchFamily="50" charset="-128"/>
                        </a:rPr>
                        <a:t>13</a:t>
                      </a:r>
                      <a:r>
                        <a:rPr kumimoji="1" lang="ja-JP" altLang="en-US" sz="1200" dirty="0">
                          <a:solidFill>
                            <a:schemeClr val="tx1"/>
                          </a:solidFill>
                          <a:latin typeface="Meiryo UI" panose="020B0604030504040204" pitchFamily="50" charset="-128"/>
                          <a:ea typeface="Meiryo UI" panose="020B0604030504040204" pitchFamily="50" charset="-128"/>
                        </a:rPr>
                        <a:t>億円）</a:t>
                      </a:r>
                    </a:p>
                  </a:txBody>
                  <a:tcPr marL="36000" marR="36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456868"/>
                  </a:ext>
                </a:extLst>
              </a:tr>
            </a:tbl>
          </a:graphicData>
        </a:graphic>
      </p:graphicFrame>
    </p:spTree>
    <p:extLst>
      <p:ext uri="{BB962C8B-B14F-4D97-AF65-F5344CB8AC3E}">
        <p14:creationId xmlns:p14="http://schemas.microsoft.com/office/powerpoint/2010/main" val="193121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16</a:t>
            </a:fld>
            <a:endParaRPr kumimoji="1" lang="ja-JP" altLang="en-US"/>
          </a:p>
        </p:txBody>
      </p:sp>
    </p:spTree>
    <p:extLst>
      <p:ext uri="{BB962C8B-B14F-4D97-AF65-F5344CB8AC3E}">
        <p14:creationId xmlns:p14="http://schemas.microsoft.com/office/powerpoint/2010/main" val="293980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17</a:t>
            </a:fld>
            <a:endParaRPr kumimoji="1" lang="ja-JP" altLang="en-US"/>
          </a:p>
        </p:txBody>
      </p:sp>
      <p:sp>
        <p:nvSpPr>
          <p:cNvPr id="3" name="正方形/長方形 2"/>
          <p:cNvSpPr/>
          <p:nvPr/>
        </p:nvSpPr>
        <p:spPr>
          <a:xfrm>
            <a:off x="0" y="3130216"/>
            <a:ext cx="9905999" cy="59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3200" dirty="0">
                <a:solidFill>
                  <a:schemeClr val="tx1"/>
                </a:solidFill>
                <a:latin typeface="BIZ UDPゴシック" panose="020B0400000000000000" pitchFamily="50" charset="-128"/>
                <a:ea typeface="BIZ UDPゴシック" panose="020B0400000000000000" pitchFamily="50" charset="-128"/>
              </a:rPr>
              <a:t>大学等における制度設計（案）</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9614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0AB99D-1BAA-457C-B490-4B2C5C788E4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正方形/長方形 4"/>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大阪公立大学等授業料等無償化制度について（制度案）</a:t>
            </a:r>
          </a:p>
        </p:txBody>
      </p:sp>
      <p:sp>
        <p:nvSpPr>
          <p:cNvPr id="9" name="正方形/長方形 8"/>
          <p:cNvSpPr/>
          <p:nvPr/>
        </p:nvSpPr>
        <p:spPr>
          <a:xfrm>
            <a:off x="85258" y="520289"/>
            <a:ext cx="3155728" cy="40258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制度素案</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0" name="正方形/長方形 9"/>
          <p:cNvSpPr/>
          <p:nvPr/>
        </p:nvSpPr>
        <p:spPr>
          <a:xfrm>
            <a:off x="117354" y="826744"/>
            <a:ext cx="9683129" cy="27892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対象学生</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○大阪公立大学、大阪府立大学、大阪市立大学及び大阪公立大学工業高等専門学校に通う府民</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実施時期</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○令和６年度の大学４年（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年制の場合は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年）、大学院２年、法科大学院３年、高専専攻科２年から所得制限を撤廃</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し、令和８年度に全学年で授業料等の完全無償化をめざす。（大学生の例｜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R6: 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年生→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 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年生→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R8: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全学年）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完全無償化の方法</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○国の高等教育の修学支援新制度に加えて、府の授業料等支援補助金を、公立大学法人大阪へ交付することにより無償化する。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1" name="表 10"/>
          <p:cNvGraphicFramePr>
            <a:graphicFrameLocks noGrp="1"/>
          </p:cNvGraphicFramePr>
          <p:nvPr/>
        </p:nvGraphicFramePr>
        <p:xfrm>
          <a:off x="459782" y="2030438"/>
          <a:ext cx="9290848" cy="845040"/>
        </p:xfrm>
        <a:graphic>
          <a:graphicData uri="http://schemas.openxmlformats.org/drawingml/2006/table">
            <a:tbl>
              <a:tblPr/>
              <a:tblGrid>
                <a:gridCol w="1277471">
                  <a:extLst>
                    <a:ext uri="{9D8B030D-6E8A-4147-A177-3AD203B41FA5}">
                      <a16:colId xmlns:a16="http://schemas.microsoft.com/office/drawing/2014/main" val="2379402031"/>
                    </a:ext>
                  </a:extLst>
                </a:gridCol>
                <a:gridCol w="2541377">
                  <a:extLst>
                    <a:ext uri="{9D8B030D-6E8A-4147-A177-3AD203B41FA5}">
                      <a16:colId xmlns:a16="http://schemas.microsoft.com/office/drawing/2014/main" val="2242345916"/>
                    </a:ext>
                  </a:extLst>
                </a:gridCol>
                <a:gridCol w="2736000">
                  <a:extLst>
                    <a:ext uri="{9D8B030D-6E8A-4147-A177-3AD203B41FA5}">
                      <a16:colId xmlns:a16="http://schemas.microsoft.com/office/drawing/2014/main" val="712513397"/>
                    </a:ext>
                  </a:extLst>
                </a:gridCol>
                <a:gridCol w="2736000">
                  <a:extLst>
                    <a:ext uri="{9D8B030D-6E8A-4147-A177-3AD203B41FA5}">
                      <a16:colId xmlns:a16="http://schemas.microsoft.com/office/drawing/2014/main" val="3134198764"/>
                    </a:ext>
                  </a:extLst>
                </a:gridCol>
              </a:tblGrid>
              <a:tr h="180000">
                <a:tc>
                  <a:txBody>
                    <a:bodyPr/>
                    <a:lstStyle/>
                    <a:p>
                      <a:pPr algn="ctr">
                        <a:lnSpc>
                          <a:spcPts val="1200"/>
                        </a:lnSpc>
                      </a:pPr>
                      <a:r>
                        <a:rPr kumimoji="1" lang="ja-JP" altLang="en-US" sz="1200" b="0" dirty="0">
                          <a:solidFill>
                            <a:schemeClr val="tx1"/>
                          </a:solidFill>
                          <a:latin typeface="Meiryo UI" panose="020B0604030504040204" pitchFamily="50" charset="-128"/>
                          <a:ea typeface="Meiryo UI" panose="020B0604030504040204" pitchFamily="50" charset="-128"/>
                        </a:rPr>
                        <a:t>年度</a:t>
                      </a: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200"/>
                        </a:lnSpc>
                      </a:pPr>
                      <a:r>
                        <a:rPr kumimoji="1" lang="en-US" altLang="ja-JP" sz="1200" b="0" dirty="0">
                          <a:solidFill>
                            <a:schemeClr val="tx1"/>
                          </a:solidFill>
                          <a:latin typeface="Meiryo UI" panose="020B0604030504040204" pitchFamily="50" charset="-128"/>
                          <a:ea typeface="Meiryo UI" panose="020B0604030504040204" pitchFamily="50" charset="-128"/>
                        </a:rPr>
                        <a:t>R6</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200"/>
                        </a:lnSpc>
                      </a:pPr>
                      <a:r>
                        <a:rPr kumimoji="1" lang="en-US" altLang="ja-JP" sz="1200" b="0" dirty="0">
                          <a:solidFill>
                            <a:schemeClr val="tx1"/>
                          </a:solidFill>
                          <a:latin typeface="Meiryo UI" panose="020B0604030504040204" pitchFamily="50" charset="-128"/>
                          <a:ea typeface="Meiryo UI" panose="020B0604030504040204" pitchFamily="50" charset="-128"/>
                        </a:rPr>
                        <a:t>R7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1200"/>
                        </a:lnSpc>
                      </a:pPr>
                      <a:r>
                        <a:rPr kumimoji="1" lang="en-US" altLang="ja-JP" sz="1200" b="0" dirty="0">
                          <a:solidFill>
                            <a:schemeClr val="tx1"/>
                          </a:solidFill>
                          <a:latin typeface="Meiryo UI" panose="020B0604030504040204" pitchFamily="50" charset="-128"/>
                          <a:ea typeface="Meiryo UI" panose="020B0604030504040204" pitchFamily="50" charset="-128"/>
                        </a:rPr>
                        <a:t>R8</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55109808"/>
                  </a:ext>
                </a:extLst>
              </a:tr>
              <a:tr h="5806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新制度の対象学年</a:t>
                      </a:r>
                      <a:endPar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大学</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年制の場合は</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4~6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大学院</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年、法科大学院</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高専専攻科</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大学</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2~4</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年制の場合は</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大学院</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年、法科大学院</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高専本科</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年、専攻科</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大学</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1~4</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年制の場合は</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大学院</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年、法科大学院</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高専本科</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0554349"/>
                  </a:ext>
                </a:extLst>
              </a:tr>
            </a:tbl>
          </a:graphicData>
        </a:graphic>
      </p:graphicFrame>
      <p:sp>
        <p:nvSpPr>
          <p:cNvPr id="12" name="正方形/長方形 11"/>
          <p:cNvSpPr/>
          <p:nvPr/>
        </p:nvSpPr>
        <p:spPr>
          <a:xfrm>
            <a:off x="408267" y="2842701"/>
            <a:ext cx="9342364" cy="248553"/>
          </a:xfrm>
          <a:prstGeom prst="rect">
            <a:avLst/>
          </a:prstGeom>
        </p:spPr>
        <p:txBody>
          <a:bodyPr wrap="square">
            <a:spAutoFit/>
          </a:bodyPr>
          <a:lstStyle/>
          <a:p>
            <a:pPr lvl="0">
              <a:defRPr/>
            </a:pPr>
            <a:r>
              <a:rPr kumimoji="0"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1000" dirty="0">
                <a:latin typeface="Meiryo UI" panose="020B0604030504040204" pitchFamily="50" charset="-128"/>
                <a:ea typeface="Meiryo UI" panose="020B0604030504040204" pitchFamily="50" charset="-128"/>
              </a:rPr>
              <a:t>高専本科１～３年生については、高校等授業料無償化制度の対象。</a:t>
            </a:r>
            <a:r>
              <a:rPr lang="ja-JP" altLang="en-US" sz="1000" dirty="0">
                <a:solidFill>
                  <a:srgbClr val="FF000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高専専攻科は、</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年から募集停止（</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R8</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専攻科廃止）</a:t>
            </a:r>
          </a:p>
        </p:txBody>
      </p:sp>
      <p:sp>
        <p:nvSpPr>
          <p:cNvPr id="17" name="正方形/長方形 16"/>
          <p:cNvSpPr/>
          <p:nvPr/>
        </p:nvSpPr>
        <p:spPr>
          <a:xfrm>
            <a:off x="44349" y="3643022"/>
            <a:ext cx="3915582" cy="34559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支援認定に関する要件の精査</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 name="二等辺三角形 17"/>
          <p:cNvSpPr/>
          <p:nvPr/>
        </p:nvSpPr>
        <p:spPr>
          <a:xfrm rot="10800000">
            <a:off x="4024182" y="3626471"/>
            <a:ext cx="1835705" cy="322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AA1D9F4F-6992-0363-C2EC-7BE4011110DC}"/>
              </a:ext>
            </a:extLst>
          </p:cNvPr>
          <p:cNvSpPr/>
          <p:nvPr/>
        </p:nvSpPr>
        <p:spPr>
          <a:xfrm>
            <a:off x="36672" y="3975570"/>
            <a:ext cx="9839120" cy="172308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ts val="1300"/>
              </a:lnSpc>
              <a:spcBef>
                <a:spcPts val="1200"/>
              </a:spcBef>
              <a:defRPr/>
            </a:pPr>
            <a:r>
              <a:rPr lang="ja-JP" altLang="en-US" sz="1400" b="1" dirty="0">
                <a:solidFill>
                  <a:prstClr val="black"/>
                </a:solidFill>
                <a:latin typeface="Meiryo UI" panose="020B0604030504040204" pitchFamily="50" charset="-128"/>
                <a:ea typeface="Meiryo UI" panose="020B0604030504040204" pitchFamily="50" charset="-128"/>
              </a:rPr>
              <a:t>〇府内在住要件の判定基準日</a:t>
            </a:r>
          </a:p>
          <a:p>
            <a:pPr lvl="0">
              <a:lnSpc>
                <a:spcPts val="1300"/>
              </a:lnSpc>
              <a:spcBef>
                <a:spcPts val="600"/>
              </a:spcBef>
              <a:defRPr/>
            </a:pP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新制度において、在学生に対し新たに制度を適用する場合が生じるため、在学生の府内在住要件（３年以上在住）の判定基準</a:t>
            </a:r>
            <a:endParaRPr lang="en-US" altLang="ja-JP" sz="1400" dirty="0">
              <a:solidFill>
                <a:prstClr val="black"/>
              </a:solidFill>
              <a:latin typeface="Meiryo UI" panose="020B0604030504040204" pitchFamily="50" charset="-128"/>
              <a:ea typeface="Meiryo UI" panose="020B0604030504040204" pitchFamily="50" charset="-128"/>
            </a:endParaRPr>
          </a:p>
          <a:p>
            <a:pPr lvl="0">
              <a:lnSpc>
                <a:spcPts val="1300"/>
              </a:lnSpc>
              <a:spcBef>
                <a:spcPts val="600"/>
              </a:spcBef>
              <a:defRPr/>
            </a:pPr>
            <a:r>
              <a:rPr lang="ja-JP" altLang="en-US" sz="1400" dirty="0">
                <a:solidFill>
                  <a:prstClr val="black"/>
                </a:solidFill>
                <a:latin typeface="Meiryo UI" panose="020B0604030504040204" pitchFamily="50" charset="-128"/>
                <a:ea typeface="Meiryo UI" panose="020B0604030504040204" pitchFamily="50" charset="-128"/>
              </a:rPr>
              <a:t>　　　日は、最初に制度対象となる年度の４月１日とする。</a:t>
            </a:r>
          </a:p>
          <a:p>
            <a:pPr marL="0" marR="0" lvl="0" indent="0" algn="l" defTabSz="457200" rtl="0" eaLnBrk="1" fontAlgn="auto" latinLnBrk="0" hangingPunct="1">
              <a:lnSpc>
                <a:spcPts val="1300"/>
              </a:lnSpc>
              <a:spcBef>
                <a:spcPts val="120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＜支援認定に関する要件＞ </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nSpc>
                <a:spcPts val="1300"/>
              </a:lnSpc>
              <a:spcBef>
                <a:spcPts val="600"/>
              </a:spcBef>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en-US" altLang="ja-JP" sz="1400" dirty="0">
                <a:solidFill>
                  <a:schemeClr val="tx1"/>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学生等の要件　　　　　　</a:t>
            </a:r>
            <a:r>
              <a:rPr lang="ja-JP" altLang="en-US" sz="1400" b="1" u="sng" dirty="0">
                <a:solidFill>
                  <a:schemeClr val="tx1"/>
                </a:solidFill>
                <a:latin typeface="Meiryo UI" panose="020B0604030504040204" pitchFamily="50" charset="-128"/>
                <a:ea typeface="Meiryo UI" panose="020B0604030504040204" pitchFamily="50" charset="-128"/>
              </a:rPr>
              <a:t>②大阪府内在住要件</a:t>
            </a:r>
            <a:r>
              <a:rPr lang="ja-JP" altLang="en-US" sz="1400" b="1" dirty="0">
                <a:solidFill>
                  <a:srgbClr val="FF0000"/>
                </a:solidFill>
                <a:latin typeface="Meiryo UI" panose="020B0604030504040204" pitchFamily="50" charset="-128"/>
                <a:ea typeface="Meiryo UI" panose="020B0604030504040204" pitchFamily="50" charset="-128"/>
              </a:rPr>
              <a:t>　</a:t>
            </a:r>
            <a:r>
              <a:rPr lang="zh-TW" altLang="en-US" sz="1400" b="1" dirty="0">
                <a:solidFill>
                  <a:srgbClr val="FF0000"/>
                </a:solidFill>
                <a:latin typeface="Meiryo UI" panose="020B0604030504040204" pitchFamily="50" charset="-128"/>
                <a:ea typeface="Meiryo UI" panose="020B0604030504040204" pitchFamily="50" charset="-128"/>
              </a:rPr>
              <a:t>←判定基準日</a:t>
            </a:r>
            <a:r>
              <a:rPr lang="ja-JP" altLang="en-US" sz="1400" b="1" dirty="0">
                <a:solidFill>
                  <a:srgbClr val="FF0000"/>
                </a:solidFill>
                <a:latin typeface="Meiryo UI" panose="020B0604030504040204" pitchFamily="50" charset="-128"/>
                <a:ea typeface="Meiryo UI" panose="020B0604030504040204" pitchFamily="50" charset="-128"/>
              </a:rPr>
              <a:t>の</a:t>
            </a:r>
            <a:r>
              <a:rPr lang="zh-TW" altLang="en-US" sz="1400" b="1" dirty="0">
                <a:solidFill>
                  <a:srgbClr val="FF0000"/>
                </a:solidFill>
                <a:latin typeface="Meiryo UI" panose="020B0604030504040204" pitchFamily="50" charset="-128"/>
                <a:ea typeface="Meiryo UI" panose="020B0604030504040204" pitchFamily="50" charset="-128"/>
              </a:rPr>
              <a:t>３年以上</a:t>
            </a:r>
            <a:r>
              <a:rPr lang="ja-JP" altLang="en-US" sz="1400" b="1" dirty="0">
                <a:solidFill>
                  <a:srgbClr val="FF0000"/>
                </a:solidFill>
                <a:latin typeface="Meiryo UI" panose="020B0604030504040204" pitchFamily="50" charset="-128"/>
                <a:ea typeface="Meiryo UI" panose="020B0604030504040204" pitchFamily="50" charset="-128"/>
              </a:rPr>
              <a:t>前から</a:t>
            </a:r>
            <a:r>
              <a:rPr lang="zh-TW" altLang="en-US" sz="1400" b="1" dirty="0">
                <a:solidFill>
                  <a:srgbClr val="FF0000"/>
                </a:solidFill>
                <a:latin typeface="Meiryo UI" panose="020B0604030504040204" pitchFamily="50" charset="-128"/>
                <a:ea typeface="Meiryo UI" panose="020B0604030504040204" pitchFamily="50" charset="-128"/>
              </a:rPr>
              <a:t>在住</a:t>
            </a:r>
            <a:r>
              <a:rPr lang="ja-JP" altLang="en-US" sz="1400" b="1" dirty="0">
                <a:solidFill>
                  <a:srgbClr val="0070C0"/>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③国籍・在留資格に関する要件</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13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④大学等に進学するまでの期間等に関する要件　　　　</a:t>
            </a:r>
            <a:r>
              <a:rPr kumimoji="0"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⑤家計の経済状況に関する要件（所得要件・資産要件）</a:t>
            </a:r>
            <a:r>
              <a:rPr kumimoji="0"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←新制度で撤廃</a:t>
            </a:r>
            <a:endParaRPr kumimoji="0" lang="en-US" altLang="ja-JP" sz="1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⑥学業成績等に関する要件</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3442551" y="5733930"/>
            <a:ext cx="4596759" cy="327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所要額については、国制度分を除く</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15"/>
          <p:cNvGraphicFramePr>
            <a:graphicFrameLocks noGrp="1"/>
          </p:cNvGraphicFramePr>
          <p:nvPr>
            <p:extLst>
              <p:ext uri="{D42A27DB-BD31-4B8C-83A1-F6EECF244321}">
                <p14:modId xmlns:p14="http://schemas.microsoft.com/office/powerpoint/2010/main" val="3743476416"/>
              </p:ext>
            </p:extLst>
          </p:nvPr>
        </p:nvGraphicFramePr>
        <p:xfrm>
          <a:off x="185640" y="6000169"/>
          <a:ext cx="7080883" cy="817850"/>
        </p:xfrm>
        <a:graphic>
          <a:graphicData uri="http://schemas.openxmlformats.org/drawingml/2006/table">
            <a:tbl>
              <a:tblPr/>
              <a:tblGrid>
                <a:gridCol w="1680883">
                  <a:extLst>
                    <a:ext uri="{9D8B030D-6E8A-4147-A177-3AD203B41FA5}">
                      <a16:colId xmlns:a16="http://schemas.microsoft.com/office/drawing/2014/main" val="2379402031"/>
                    </a:ext>
                  </a:extLst>
                </a:gridCol>
                <a:gridCol w="1800000">
                  <a:extLst>
                    <a:ext uri="{9D8B030D-6E8A-4147-A177-3AD203B41FA5}">
                      <a16:colId xmlns:a16="http://schemas.microsoft.com/office/drawing/2014/main" val="2242345916"/>
                    </a:ext>
                  </a:extLst>
                </a:gridCol>
                <a:gridCol w="1800000">
                  <a:extLst>
                    <a:ext uri="{9D8B030D-6E8A-4147-A177-3AD203B41FA5}">
                      <a16:colId xmlns:a16="http://schemas.microsoft.com/office/drawing/2014/main" val="712513397"/>
                    </a:ext>
                  </a:extLst>
                </a:gridCol>
                <a:gridCol w="1800000">
                  <a:extLst>
                    <a:ext uri="{9D8B030D-6E8A-4147-A177-3AD203B41FA5}">
                      <a16:colId xmlns:a16="http://schemas.microsoft.com/office/drawing/2014/main" val="3134198764"/>
                    </a:ext>
                  </a:extLst>
                </a:gridCol>
              </a:tblGrid>
              <a:tr h="228318">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pt-BR" sz="1100" b="0" i="0" u="none" strike="noStrike" dirty="0">
                          <a:solidFill>
                            <a:schemeClr val="tx1"/>
                          </a:solidFill>
                          <a:effectLst/>
                          <a:latin typeface="Meiryo UI" panose="020B0604030504040204" pitchFamily="50" charset="-128"/>
                          <a:ea typeface="Meiryo UI" panose="020B0604030504040204" pitchFamily="50" charset="-128"/>
                        </a:rPr>
                        <a:t>R6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R7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R8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5109808"/>
                  </a:ext>
                </a:extLst>
              </a:tr>
              <a:tr h="294766">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現行制度の所要額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812148"/>
                  </a:ext>
                </a:extLst>
              </a:tr>
              <a:tr h="294766">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新制度の追加所要額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億円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489945"/>
                  </a:ext>
                </a:extLst>
              </a:tr>
            </a:tbl>
          </a:graphicData>
        </a:graphic>
      </p:graphicFrame>
      <p:sp>
        <p:nvSpPr>
          <p:cNvPr id="19" name="正方形/長方形 18"/>
          <p:cNvSpPr/>
          <p:nvPr/>
        </p:nvSpPr>
        <p:spPr>
          <a:xfrm>
            <a:off x="45047" y="5689988"/>
            <a:ext cx="3397504" cy="40258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制度拡充にかかる所要額（推計）</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0" name="テキスト ボックス 19"/>
          <p:cNvSpPr txBox="1"/>
          <p:nvPr/>
        </p:nvSpPr>
        <p:spPr>
          <a:xfrm>
            <a:off x="7348766" y="6294799"/>
            <a:ext cx="23205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令和８年度（制度完成時）</a:t>
            </a: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府の財政負担額　計</a:t>
            </a:r>
            <a:r>
              <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45</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Tree>
    <p:extLst>
      <p:ext uri="{BB962C8B-B14F-4D97-AF65-F5344CB8AC3E}">
        <p14:creationId xmlns:p14="http://schemas.microsoft.com/office/powerpoint/2010/main" val="293467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大阪公立大学等授業料等無償化制度について（制度設計まとめ）</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0AB99D-1BAA-457C-B490-4B2C5C788E4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3" name="表 2"/>
          <p:cNvGraphicFramePr>
            <a:graphicFrameLocks noGrp="1"/>
          </p:cNvGraphicFramePr>
          <p:nvPr/>
        </p:nvGraphicFramePr>
        <p:xfrm>
          <a:off x="115907" y="841296"/>
          <a:ext cx="9723211" cy="5857646"/>
        </p:xfrm>
        <a:graphic>
          <a:graphicData uri="http://schemas.openxmlformats.org/drawingml/2006/table">
            <a:tbl>
              <a:tblPr firstRow="1" bandRow="1">
                <a:tableStyleId>{5C22544A-7EE6-4342-B048-85BDC9FD1C3A}</a:tableStyleId>
              </a:tblPr>
              <a:tblGrid>
                <a:gridCol w="850008">
                  <a:extLst>
                    <a:ext uri="{9D8B030D-6E8A-4147-A177-3AD203B41FA5}">
                      <a16:colId xmlns:a16="http://schemas.microsoft.com/office/drawing/2014/main" val="838683403"/>
                    </a:ext>
                  </a:extLst>
                </a:gridCol>
                <a:gridCol w="669702">
                  <a:extLst>
                    <a:ext uri="{9D8B030D-6E8A-4147-A177-3AD203B41FA5}">
                      <a16:colId xmlns:a16="http://schemas.microsoft.com/office/drawing/2014/main" val="1961034928"/>
                    </a:ext>
                  </a:extLst>
                </a:gridCol>
                <a:gridCol w="2910625">
                  <a:extLst>
                    <a:ext uri="{9D8B030D-6E8A-4147-A177-3AD203B41FA5}">
                      <a16:colId xmlns:a16="http://schemas.microsoft.com/office/drawing/2014/main" val="2853823398"/>
                    </a:ext>
                  </a:extLst>
                </a:gridCol>
                <a:gridCol w="1764292">
                  <a:extLst>
                    <a:ext uri="{9D8B030D-6E8A-4147-A177-3AD203B41FA5}">
                      <a16:colId xmlns:a16="http://schemas.microsoft.com/office/drawing/2014/main" val="2684402264"/>
                    </a:ext>
                  </a:extLst>
                </a:gridCol>
                <a:gridCol w="1764292">
                  <a:extLst>
                    <a:ext uri="{9D8B030D-6E8A-4147-A177-3AD203B41FA5}">
                      <a16:colId xmlns:a16="http://schemas.microsoft.com/office/drawing/2014/main" val="4078358484"/>
                    </a:ext>
                  </a:extLst>
                </a:gridCol>
                <a:gridCol w="1764292">
                  <a:extLst>
                    <a:ext uri="{9D8B030D-6E8A-4147-A177-3AD203B41FA5}">
                      <a16:colId xmlns:a16="http://schemas.microsoft.com/office/drawing/2014/main" val="598168826"/>
                    </a:ext>
                  </a:extLst>
                </a:gridCol>
              </a:tblGrid>
              <a:tr h="300103">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現行</a:t>
                      </a:r>
                    </a:p>
                  </a:txBody>
                  <a:tcPr anchor="ct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R6</a:t>
                      </a:r>
                      <a:r>
                        <a:rPr kumimoji="1" lang="ja-JP" altLang="en-US" sz="1400" dirty="0">
                          <a:solidFill>
                            <a:schemeClr val="tx1"/>
                          </a:solidFill>
                          <a:latin typeface="Meiryo UI" panose="020B0604030504040204" pitchFamily="50" charset="-128"/>
                          <a:ea typeface="Meiryo UI" panose="020B0604030504040204" pitchFamily="50" charset="-128"/>
                        </a:rPr>
                        <a:t>＜移行期間＞</a:t>
                      </a:r>
                    </a:p>
                  </a:txBody>
                  <a:tcPr anchor="ct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R7</a:t>
                      </a:r>
                      <a:r>
                        <a:rPr kumimoji="1" lang="ja-JP" altLang="en-US" sz="1400" dirty="0">
                          <a:solidFill>
                            <a:schemeClr val="tx1"/>
                          </a:solidFill>
                          <a:latin typeface="Meiryo UI" panose="020B0604030504040204" pitchFamily="50" charset="-128"/>
                          <a:ea typeface="Meiryo UI" panose="020B0604030504040204" pitchFamily="50" charset="-128"/>
                        </a:rPr>
                        <a:t>＜移行期間＞</a:t>
                      </a:r>
                    </a:p>
                  </a:txBody>
                  <a:tcPr anchor="ct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R8</a:t>
                      </a:r>
                      <a:r>
                        <a:rPr kumimoji="1" lang="ja-JP" altLang="en-US" sz="1400" dirty="0">
                          <a:solidFill>
                            <a:schemeClr val="tx1"/>
                          </a:solidFill>
                          <a:latin typeface="Meiryo UI" panose="020B0604030504040204" pitchFamily="50" charset="-128"/>
                          <a:ea typeface="Meiryo UI" panose="020B0604030504040204" pitchFamily="50" charset="-128"/>
                        </a:rPr>
                        <a:t>＜制度完成＞</a:t>
                      </a:r>
                    </a:p>
                  </a:txBody>
                  <a:tcPr anchor="ctr"/>
                </a:tc>
                <a:extLst>
                  <a:ext uri="{0D108BD9-81ED-4DB2-BD59-A6C34878D82A}">
                    <a16:rowId xmlns:a16="http://schemas.microsoft.com/office/drawing/2014/main" val="3391682419"/>
                  </a:ext>
                </a:extLst>
              </a:tr>
              <a:tr h="1481194">
                <a:tc>
                  <a:txBody>
                    <a:bodyPr/>
                    <a:lstStyle/>
                    <a:p>
                      <a:pPr algn="ctr"/>
                      <a:r>
                        <a:rPr kumimoji="1" lang="ja-JP" altLang="en-US" sz="1400" b="1" dirty="0">
                          <a:latin typeface="Meiryo UI" panose="020B0604030504040204" pitchFamily="50" charset="-128"/>
                          <a:ea typeface="Meiryo UI" panose="020B0604030504040204" pitchFamily="50" charset="-128"/>
                        </a:rPr>
                        <a:t>家計の経済状況に関する要件</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所得・資産</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◆所得要件</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910</a:t>
                      </a:r>
                      <a:r>
                        <a:rPr kumimoji="1" lang="ja-JP" altLang="en-US" sz="1200" dirty="0">
                          <a:latin typeface="Meiryo UI" panose="020B0604030504040204" pitchFamily="50" charset="-128"/>
                          <a:ea typeface="Meiryo UI" panose="020B0604030504040204" pitchFamily="50" charset="-128"/>
                        </a:rPr>
                        <a:t>万円以上　補助対象外</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資産要件</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：学生本人及び生計維持者の保有する資産の合計額が、生計維持者が２人の場合は</a:t>
                      </a:r>
                      <a:r>
                        <a:rPr lang="en-US" altLang="ja-JP" sz="1200" dirty="0">
                          <a:solidFill>
                            <a:schemeClr val="tx1"/>
                          </a:solidFill>
                          <a:latin typeface="Meiryo UI" panose="020B0604030504040204" pitchFamily="50" charset="-128"/>
                          <a:ea typeface="Meiryo UI" panose="020B0604030504040204" pitchFamily="50" charset="-128"/>
                        </a:rPr>
                        <a:t>2,000</a:t>
                      </a:r>
                      <a:r>
                        <a:rPr lang="ja-JP" altLang="en-US" sz="1200" dirty="0">
                          <a:solidFill>
                            <a:schemeClr val="tx1"/>
                          </a:solidFill>
                          <a:latin typeface="Meiryo UI" panose="020B0604030504040204" pitchFamily="50" charset="-128"/>
                          <a:ea typeface="Meiryo UI" panose="020B0604030504040204" pitchFamily="50" charset="-128"/>
                        </a:rPr>
                        <a:t>万円未満、　</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人の場合は</a:t>
                      </a:r>
                      <a:r>
                        <a:rPr lang="en-US" altLang="ja-JP" sz="1200" dirty="0">
                          <a:solidFill>
                            <a:schemeClr val="tx1"/>
                          </a:solidFill>
                          <a:latin typeface="Meiryo UI" panose="020B0604030504040204" pitchFamily="50" charset="-128"/>
                          <a:ea typeface="Meiryo UI" panose="020B0604030504040204" pitchFamily="50" charset="-128"/>
                        </a:rPr>
                        <a:t>1,250</a:t>
                      </a:r>
                      <a:r>
                        <a:rPr lang="ja-JP" altLang="en-US" sz="1200" dirty="0">
                          <a:solidFill>
                            <a:schemeClr val="tx1"/>
                          </a:solidFill>
                          <a:latin typeface="Meiryo UI" panose="020B0604030504040204" pitchFamily="50" charset="-128"/>
                          <a:ea typeface="Meiryo UI" panose="020B0604030504040204" pitchFamily="50" charset="-128"/>
                        </a:rPr>
                        <a:t>万円未満に該当すること。</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b="1" dirty="0">
                          <a:latin typeface="Meiryo UI" panose="020B0604030504040204" pitchFamily="50" charset="-128"/>
                          <a:ea typeface="Meiryo UI" panose="020B0604030504040204" pitchFamily="50" charset="-128"/>
                        </a:rPr>
                        <a:t>（４年生）</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所得・資産要件の</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　制限なし</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（１・２・３年生）</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現行どおり</a:t>
                      </a:r>
                    </a:p>
                  </a:txBody>
                  <a:tcPr anchor="ctr"/>
                </a:tc>
                <a:tc>
                  <a:txBody>
                    <a:bodyPr/>
                    <a:lstStyle/>
                    <a:p>
                      <a:r>
                        <a:rPr kumimoji="1" lang="ja-JP" altLang="en-US" sz="1200" b="1" dirty="0">
                          <a:latin typeface="Meiryo UI" panose="020B0604030504040204" pitchFamily="50" charset="-128"/>
                          <a:ea typeface="Meiryo UI" panose="020B0604030504040204" pitchFamily="50" charset="-128"/>
                        </a:rPr>
                        <a:t>（２・３・４年生）</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　所得・資産要件の</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　制限なし</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（１年生）</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現行どおり</a:t>
                      </a:r>
                    </a:p>
                  </a:txBody>
                  <a:tcPr anchor="ctr"/>
                </a:tc>
                <a:tc>
                  <a:txBody>
                    <a:bodyPr/>
                    <a:lstStyle/>
                    <a:p>
                      <a:r>
                        <a:rPr kumimoji="1" lang="ja-JP" altLang="en-US" sz="1200" b="1" dirty="0">
                          <a:latin typeface="Meiryo UI" panose="020B0604030504040204" pitchFamily="50" charset="-128"/>
                          <a:ea typeface="Meiryo UI" panose="020B0604030504040204" pitchFamily="50" charset="-128"/>
                        </a:rPr>
                        <a:t>（全学年）</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　所得・資産要件の</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　制限なし</a:t>
                      </a:r>
                    </a:p>
                  </a:txBody>
                  <a:tcPr anchor="ctr"/>
                </a:tc>
                <a:extLst>
                  <a:ext uri="{0D108BD9-81ED-4DB2-BD59-A6C34878D82A}">
                    <a16:rowId xmlns:a16="http://schemas.microsoft.com/office/drawing/2014/main" val="2401188359"/>
                  </a:ext>
                </a:extLst>
              </a:tr>
              <a:tr h="2034862">
                <a:tc rowSpan="2">
                  <a:txBody>
                    <a:bodyPr/>
                    <a:lstStyle/>
                    <a:p>
                      <a:pPr algn="ctr"/>
                      <a:r>
                        <a:rPr kumimoji="1" lang="ja-JP" altLang="en-US" sz="1400" b="1" dirty="0">
                          <a:latin typeface="Meiryo UI" panose="020B0604030504040204" pitchFamily="50" charset="-128"/>
                          <a:ea typeface="Meiryo UI" panose="020B0604030504040204" pitchFamily="50" charset="-128"/>
                        </a:rPr>
                        <a:t>学生</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負担</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入学料</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590</a:t>
                      </a:r>
                      <a:r>
                        <a:rPr kumimoji="1" lang="ja-JP" altLang="en-US" sz="1200" dirty="0">
                          <a:latin typeface="Meiryo UI" panose="020B0604030504040204" pitchFamily="50" charset="-128"/>
                          <a:ea typeface="Meiryo UI" panose="020B0604030504040204" pitchFamily="50" charset="-128"/>
                        </a:rPr>
                        <a:t>万円未満　　　無償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590</a:t>
                      </a:r>
                      <a:r>
                        <a:rPr kumimoji="1" lang="ja-JP" altLang="en-US" sz="1200" dirty="0">
                          <a:latin typeface="Meiryo UI" panose="020B0604030504040204" pitchFamily="50" charset="-128"/>
                          <a:ea typeface="Meiryo UI" panose="020B0604030504040204" pitchFamily="50" charset="-128"/>
                        </a:rPr>
                        <a:t>万円以上～</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万円未満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子ども１人　約</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子ども２人　約</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子ども３人以上　無償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万円以上～</a:t>
                      </a:r>
                      <a:r>
                        <a:rPr kumimoji="1" lang="en-US" altLang="ja-JP" sz="1200" dirty="0">
                          <a:latin typeface="Meiryo UI" panose="020B0604030504040204" pitchFamily="50" charset="-128"/>
                          <a:ea typeface="Meiryo UI" panose="020B0604030504040204" pitchFamily="50" charset="-128"/>
                        </a:rPr>
                        <a:t>910</a:t>
                      </a:r>
                      <a:r>
                        <a:rPr kumimoji="1" lang="ja-JP" altLang="en-US" sz="1200" dirty="0">
                          <a:latin typeface="Meiryo UI" panose="020B0604030504040204" pitchFamily="50" charset="-128"/>
                          <a:ea typeface="Meiryo UI" panose="020B0604030504040204" pitchFamily="50" charset="-128"/>
                        </a:rPr>
                        <a:t>万円未満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子ども１人　約</a:t>
                      </a:r>
                      <a:r>
                        <a:rPr kumimoji="1" lang="en-US" altLang="ja-JP" sz="1200" dirty="0">
                          <a:latin typeface="Meiryo UI" panose="020B0604030504040204" pitchFamily="50" charset="-128"/>
                          <a:ea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rPr>
                        <a:t>万円（全額）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子ども２人　約</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子ども３人以上　約</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910</a:t>
                      </a:r>
                      <a:r>
                        <a:rPr kumimoji="1" lang="ja-JP" altLang="en-US" sz="1200" dirty="0">
                          <a:latin typeface="Meiryo UI" panose="020B0604030504040204" pitchFamily="50" charset="-128"/>
                          <a:ea typeface="Meiryo UI" panose="020B0604030504040204" pitchFamily="50" charset="-128"/>
                        </a:rPr>
                        <a:t>万円以上　　約</a:t>
                      </a:r>
                      <a:r>
                        <a:rPr kumimoji="1" lang="en-US" altLang="ja-JP" sz="1200" dirty="0">
                          <a:latin typeface="Meiryo UI" panose="020B0604030504040204" pitchFamily="50" charset="-128"/>
                          <a:ea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rPr>
                        <a:t>万円（全額）</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（１年生）</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現行どおり</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（１年生）</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現行どおり</a:t>
                      </a:r>
                    </a:p>
                  </a:txBody>
                  <a:tcPr anchor="ct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（１年生）</a:t>
                      </a:r>
                      <a:br>
                        <a:rPr kumimoji="1" lang="en-US" altLang="ja-JP" sz="1200" b="1" dirty="0">
                          <a:solidFill>
                            <a:schemeClr val="tx1"/>
                          </a:solidFill>
                          <a:latin typeface="Meiryo UI" panose="020B0604030504040204" pitchFamily="50" charset="-128"/>
                          <a:ea typeface="Meiryo UI" panose="020B0604030504040204" pitchFamily="50" charset="-128"/>
                        </a:rPr>
                      </a:br>
                      <a:r>
                        <a:rPr kumimoji="1" lang="ja-JP" altLang="en-US" sz="1200" b="1" dirty="0">
                          <a:solidFill>
                            <a:schemeClr val="tx1"/>
                          </a:solidFill>
                          <a:latin typeface="Meiryo UI" panose="020B0604030504040204" pitchFamily="50" charset="-128"/>
                          <a:ea typeface="Meiryo UI" panose="020B0604030504040204" pitchFamily="50" charset="-128"/>
                        </a:rPr>
                        <a:t>　無償</a:t>
                      </a:r>
                    </a:p>
                  </a:txBody>
                  <a:tcPr anchor="ctr"/>
                </a:tc>
                <a:extLst>
                  <a:ext uri="{0D108BD9-81ED-4DB2-BD59-A6C34878D82A}">
                    <a16:rowId xmlns:a16="http://schemas.microsoft.com/office/drawing/2014/main" val="1837556538"/>
                  </a:ext>
                </a:extLst>
              </a:tr>
              <a:tr h="2036790">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授業料</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590</a:t>
                      </a:r>
                      <a:r>
                        <a:rPr kumimoji="1" lang="ja-JP" altLang="en-US" sz="1200" dirty="0">
                          <a:latin typeface="Meiryo UI" panose="020B0604030504040204" pitchFamily="50" charset="-128"/>
                          <a:ea typeface="Meiryo UI" panose="020B0604030504040204" pitchFamily="50" charset="-128"/>
                        </a:rPr>
                        <a:t>万円未満　　　無償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590</a:t>
                      </a:r>
                      <a:r>
                        <a:rPr kumimoji="1" lang="ja-JP" altLang="en-US" sz="1200" dirty="0">
                          <a:latin typeface="Meiryo UI" panose="020B0604030504040204" pitchFamily="50" charset="-128"/>
                          <a:ea typeface="Meiryo UI" panose="020B0604030504040204" pitchFamily="50" charset="-128"/>
                        </a:rPr>
                        <a:t>万円以上～</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万円未満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子ども１人　約</a:t>
                      </a:r>
                      <a:r>
                        <a:rPr kumimoji="1" lang="en-US" altLang="ja-JP" sz="1200" dirty="0">
                          <a:latin typeface="Meiryo UI" panose="020B0604030504040204" pitchFamily="50" charset="-128"/>
                          <a:ea typeface="Meiryo UI" panose="020B0604030504040204" pitchFamily="50" charset="-128"/>
                        </a:rPr>
                        <a:t>36</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子ども２人　約</a:t>
                      </a:r>
                      <a:r>
                        <a:rPr kumimoji="1" lang="en-US" altLang="ja-JP" sz="1200" dirty="0">
                          <a:latin typeface="Meiryo UI" panose="020B0604030504040204" pitchFamily="50" charset="-128"/>
                          <a:ea typeface="Meiryo UI" panose="020B0604030504040204" pitchFamily="50" charset="-128"/>
                        </a:rPr>
                        <a:t>18</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子ども３人以上　無償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万円以上～</a:t>
                      </a:r>
                      <a:r>
                        <a:rPr kumimoji="1" lang="en-US" altLang="ja-JP" sz="1200" dirty="0">
                          <a:latin typeface="Meiryo UI" panose="020B0604030504040204" pitchFamily="50" charset="-128"/>
                          <a:ea typeface="Meiryo UI" panose="020B0604030504040204" pitchFamily="50" charset="-128"/>
                        </a:rPr>
                        <a:t>910</a:t>
                      </a:r>
                      <a:r>
                        <a:rPr kumimoji="1" lang="ja-JP" altLang="en-US" sz="1200" dirty="0">
                          <a:latin typeface="Meiryo UI" panose="020B0604030504040204" pitchFamily="50" charset="-128"/>
                          <a:ea typeface="Meiryo UI" panose="020B0604030504040204" pitchFamily="50" charset="-128"/>
                        </a:rPr>
                        <a:t>万円未満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子ども１人　約</a:t>
                      </a:r>
                      <a:r>
                        <a:rPr kumimoji="1" lang="en-US" altLang="ja-JP" sz="1200" dirty="0">
                          <a:latin typeface="Meiryo UI" panose="020B0604030504040204" pitchFamily="50" charset="-128"/>
                          <a:ea typeface="Meiryo UI" panose="020B0604030504040204" pitchFamily="50" charset="-128"/>
                        </a:rPr>
                        <a:t>54</a:t>
                      </a:r>
                      <a:r>
                        <a:rPr kumimoji="1" lang="ja-JP" altLang="en-US" sz="1200" dirty="0">
                          <a:latin typeface="Meiryo UI" panose="020B0604030504040204" pitchFamily="50" charset="-128"/>
                          <a:ea typeface="Meiryo UI" panose="020B0604030504040204" pitchFamily="50" charset="-128"/>
                        </a:rPr>
                        <a:t>万円（全額）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子ども２人　約</a:t>
                      </a:r>
                      <a:r>
                        <a:rPr kumimoji="1" lang="en-US" altLang="ja-JP" sz="1200" dirty="0">
                          <a:latin typeface="Meiryo UI" panose="020B0604030504040204" pitchFamily="50" charset="-128"/>
                          <a:ea typeface="Meiryo UI" panose="020B0604030504040204" pitchFamily="50" charset="-128"/>
                        </a:rPr>
                        <a:t>36</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子ども３人以上　約</a:t>
                      </a:r>
                      <a:r>
                        <a:rPr kumimoji="1" lang="en-US" altLang="ja-JP" sz="1200" dirty="0">
                          <a:latin typeface="Meiryo UI" panose="020B0604030504040204" pitchFamily="50" charset="-128"/>
                          <a:ea typeface="Meiryo UI" panose="020B0604030504040204" pitchFamily="50" charset="-128"/>
                        </a:rPr>
                        <a:t>18</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910</a:t>
                      </a:r>
                      <a:r>
                        <a:rPr kumimoji="1" lang="ja-JP" altLang="en-US" sz="1200" dirty="0">
                          <a:latin typeface="Meiryo UI" panose="020B0604030504040204" pitchFamily="50" charset="-128"/>
                          <a:ea typeface="Meiryo UI" panose="020B0604030504040204" pitchFamily="50" charset="-128"/>
                        </a:rPr>
                        <a:t>万円以上　　約</a:t>
                      </a:r>
                      <a:r>
                        <a:rPr kumimoji="1" lang="en-US" altLang="ja-JP" sz="1200" dirty="0">
                          <a:latin typeface="Meiryo UI" panose="020B0604030504040204" pitchFamily="50" charset="-128"/>
                          <a:ea typeface="Meiryo UI" panose="020B0604030504040204" pitchFamily="50" charset="-128"/>
                        </a:rPr>
                        <a:t>54</a:t>
                      </a:r>
                      <a:r>
                        <a:rPr kumimoji="1" lang="ja-JP" altLang="en-US" sz="1200" dirty="0">
                          <a:latin typeface="Meiryo UI" panose="020B0604030504040204" pitchFamily="50" charset="-128"/>
                          <a:ea typeface="Meiryo UI" panose="020B0604030504040204" pitchFamily="50" charset="-128"/>
                        </a:rPr>
                        <a:t>万円（全額）</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b="1" dirty="0">
                          <a:latin typeface="Meiryo UI" panose="020B0604030504040204" pitchFamily="50" charset="-128"/>
                          <a:ea typeface="Meiryo UI" panose="020B0604030504040204" pitchFamily="50" charset="-128"/>
                        </a:rPr>
                        <a:t>（４年生）</a:t>
                      </a:r>
                      <a:br>
                        <a:rPr kumimoji="1" lang="en-US" altLang="ja-JP" sz="1200" b="1" dirty="0">
                          <a:latin typeface="Meiryo UI" panose="020B0604030504040204" pitchFamily="50" charset="-128"/>
                          <a:ea typeface="Meiryo UI" panose="020B0604030504040204" pitchFamily="50" charset="-128"/>
                        </a:rPr>
                      </a:br>
                      <a:r>
                        <a:rPr kumimoji="1" lang="ja-JP" altLang="en-US" sz="1200" b="1" dirty="0">
                          <a:latin typeface="Meiryo UI" panose="020B0604030504040204" pitchFamily="50" charset="-128"/>
                          <a:ea typeface="Meiryo UI" panose="020B0604030504040204" pitchFamily="50" charset="-128"/>
                        </a:rPr>
                        <a:t>　無償</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（１・２・３年生）</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現行どおり</a:t>
                      </a:r>
                    </a:p>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b="1" dirty="0">
                          <a:latin typeface="Meiryo UI" panose="020B0604030504040204" pitchFamily="50" charset="-128"/>
                          <a:ea typeface="Meiryo UI" panose="020B0604030504040204" pitchFamily="50" charset="-128"/>
                        </a:rPr>
                        <a:t>（２・３・４年生）</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無償</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（１年生）</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現行どおり</a:t>
                      </a:r>
                    </a:p>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（全学年）無償</a:t>
                      </a:r>
                    </a:p>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07147674"/>
                  </a:ext>
                </a:extLst>
              </a:tr>
            </a:tbl>
          </a:graphicData>
        </a:graphic>
      </p:graphicFrame>
      <p:sp>
        <p:nvSpPr>
          <p:cNvPr id="7" name="正方形/長方形 6"/>
          <p:cNvSpPr/>
          <p:nvPr/>
        </p:nvSpPr>
        <p:spPr>
          <a:xfrm>
            <a:off x="-1" y="542400"/>
            <a:ext cx="4290319" cy="40258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大学４年制の場合</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 name="スライド番号プレースホルダー 1"/>
          <p:cNvSpPr txBox="1">
            <a:spLocks/>
          </p:cNvSpPr>
          <p:nvPr/>
        </p:nvSpPr>
        <p:spPr>
          <a:xfrm>
            <a:off x="7694430" y="6536048"/>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10AB99D-1BAA-457C-B490-4B2C5C788E4F}" type="slidenum">
              <a:rPr kumimoji="1" lang="ja-JP" altLang="en-US" smtClean="0"/>
              <a:pPr/>
              <a:t>19</a:t>
            </a:fld>
            <a:endParaRPr kumimoji="1" lang="ja-JP" altLang="en-US"/>
          </a:p>
        </p:txBody>
      </p:sp>
    </p:spTree>
    <p:extLst>
      <p:ext uri="{BB962C8B-B14F-4D97-AF65-F5344CB8AC3E}">
        <p14:creationId xmlns:p14="http://schemas.microsoft.com/office/powerpoint/2010/main" val="25468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10AB99D-1BAA-457C-B490-4B2C5C788E4F}" type="slidenum">
              <a:rPr kumimoji="1" lang="ja-JP" altLang="en-US" smtClean="0"/>
              <a:t>2</a:t>
            </a:fld>
            <a:endParaRPr kumimoji="1" lang="ja-JP" altLang="en-US"/>
          </a:p>
        </p:txBody>
      </p:sp>
    </p:spTree>
    <p:extLst>
      <p:ext uri="{BB962C8B-B14F-4D97-AF65-F5344CB8AC3E}">
        <p14:creationId xmlns:p14="http://schemas.microsoft.com/office/powerpoint/2010/main" val="14160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130216"/>
            <a:ext cx="9905999" cy="59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3200" dirty="0">
                <a:solidFill>
                  <a:schemeClr val="tx1"/>
                </a:solidFill>
                <a:latin typeface="BIZ UDPゴシック" panose="020B0400000000000000" pitchFamily="50" charset="-128"/>
                <a:ea typeface="BIZ UDPゴシック" panose="020B0400000000000000" pitchFamily="50" charset="-128"/>
              </a:rPr>
              <a:t>制度完成（導入年度イメージ）</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20</a:t>
            </a:fld>
            <a:endParaRPr kumimoji="1" lang="ja-JP" altLang="en-US"/>
          </a:p>
        </p:txBody>
      </p:sp>
    </p:spTree>
    <p:extLst>
      <p:ext uri="{BB962C8B-B14F-4D97-AF65-F5344CB8AC3E}">
        <p14:creationId xmlns:p14="http://schemas.microsoft.com/office/powerpoint/2010/main" val="320547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152541" y="698652"/>
            <a:ext cx="9753459" cy="373115"/>
          </a:xfrm>
          <a:prstGeom prst="rect">
            <a:avLst/>
          </a:prstGeom>
          <a:solidFill>
            <a:schemeClr val="accent1">
              <a:lumMod val="20000"/>
              <a:lumOff val="80000"/>
            </a:schemeClr>
          </a:solidFill>
        </p:spPr>
        <p:txBody>
          <a:bodyPr wrap="square" rtlCol="0">
            <a:spAutoFit/>
          </a:bodyPr>
          <a:lstStyle/>
          <a:p>
            <a:pPr>
              <a:lnSpc>
                <a:spcPct val="130000"/>
              </a:lnSpc>
            </a:pPr>
            <a:r>
              <a:rPr kumimoji="1" lang="ja-JP" altLang="en-US" sz="1600" b="1" dirty="0">
                <a:latin typeface="Meiryo UI" panose="020B0604030504040204" pitchFamily="50" charset="-128"/>
                <a:ea typeface="Meiryo UI" panose="020B0604030504040204" pitchFamily="50" charset="-128"/>
              </a:rPr>
              <a:t>◇　令和６年度から、高校・大学とも段階的に所得制限を撤廃し、令和８年度に制度完成</a:t>
            </a:r>
            <a:endParaRPr kumimoji="1" lang="en-US" altLang="ja-JP" sz="16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段階的な制度実施イメージ</a:t>
            </a:r>
          </a:p>
        </p:txBody>
      </p:sp>
      <p:graphicFrame>
        <p:nvGraphicFramePr>
          <p:cNvPr id="2" name="表 1"/>
          <p:cNvGraphicFramePr>
            <a:graphicFrameLocks noGrp="1"/>
          </p:cNvGraphicFramePr>
          <p:nvPr/>
        </p:nvGraphicFramePr>
        <p:xfrm>
          <a:off x="203039" y="1222323"/>
          <a:ext cx="9390705" cy="4046413"/>
        </p:xfrm>
        <a:graphic>
          <a:graphicData uri="http://schemas.openxmlformats.org/drawingml/2006/table">
            <a:tbl>
              <a:tblPr firstRow="1" bandRow="1">
                <a:tableStyleId>{5940675A-B579-460E-94D1-54222C63F5DA}</a:tableStyleId>
              </a:tblPr>
              <a:tblGrid>
                <a:gridCol w="1878141">
                  <a:extLst>
                    <a:ext uri="{9D8B030D-6E8A-4147-A177-3AD203B41FA5}">
                      <a16:colId xmlns:a16="http://schemas.microsoft.com/office/drawing/2014/main" val="1976993791"/>
                    </a:ext>
                  </a:extLst>
                </a:gridCol>
                <a:gridCol w="1878141">
                  <a:extLst>
                    <a:ext uri="{9D8B030D-6E8A-4147-A177-3AD203B41FA5}">
                      <a16:colId xmlns:a16="http://schemas.microsoft.com/office/drawing/2014/main" val="2716176260"/>
                    </a:ext>
                  </a:extLst>
                </a:gridCol>
                <a:gridCol w="1878141">
                  <a:extLst>
                    <a:ext uri="{9D8B030D-6E8A-4147-A177-3AD203B41FA5}">
                      <a16:colId xmlns:a16="http://schemas.microsoft.com/office/drawing/2014/main" val="3532455390"/>
                    </a:ext>
                  </a:extLst>
                </a:gridCol>
                <a:gridCol w="1878141">
                  <a:extLst>
                    <a:ext uri="{9D8B030D-6E8A-4147-A177-3AD203B41FA5}">
                      <a16:colId xmlns:a16="http://schemas.microsoft.com/office/drawing/2014/main" val="1170479419"/>
                    </a:ext>
                  </a:extLst>
                </a:gridCol>
                <a:gridCol w="1878141">
                  <a:extLst>
                    <a:ext uri="{9D8B030D-6E8A-4147-A177-3AD203B41FA5}">
                      <a16:colId xmlns:a16="http://schemas.microsoft.com/office/drawing/2014/main" val="2485700579"/>
                    </a:ext>
                  </a:extLst>
                </a:gridCol>
              </a:tblGrid>
              <a:tr h="396494">
                <a:tc>
                  <a:txBody>
                    <a:bodyPr/>
                    <a:lstStyle/>
                    <a:p>
                      <a:pPr algn="ct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５年度</a:t>
                      </a:r>
                    </a:p>
                  </a:txBody>
                  <a:tcPr anchor="ct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６年度</a:t>
                      </a:r>
                    </a:p>
                  </a:txBody>
                  <a:tcPr anchor="ct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７年度</a:t>
                      </a:r>
                    </a:p>
                  </a:txBody>
                  <a:tcPr anchor="ct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８年度</a:t>
                      </a:r>
                    </a:p>
                  </a:txBody>
                  <a:tcPr anchor="ctr">
                    <a:lnB w="381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54484891"/>
                  </a:ext>
                </a:extLst>
              </a:tr>
              <a:tr h="52141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大学４年生</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現行</a:t>
                      </a:r>
                      <a:endParaRPr kumimoji="1" lang="en-US" altLang="ja-JP" sz="1600" b="0" dirty="0">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lnT w="38100" cap="flat" cmpd="sng" algn="ctr">
                      <a:solidFill>
                        <a:schemeClr val="tx1"/>
                      </a:solidFill>
                      <a:prstDash val="solid"/>
                      <a:round/>
                      <a:headEnd type="none" w="med" len="med"/>
                      <a:tailEnd type="none" w="med" len="med"/>
                    </a:lnT>
                    <a:solidFill>
                      <a:srgbClr val="00B05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lnT w="38100" cap="flat" cmpd="sng" algn="ctr">
                      <a:solidFill>
                        <a:schemeClr val="tx1"/>
                      </a:solidFill>
                      <a:prstDash val="solid"/>
                      <a:round/>
                      <a:headEnd type="none" w="med" len="med"/>
                      <a:tailEnd type="none" w="med" len="med"/>
                    </a:lnT>
                    <a:solidFill>
                      <a:srgbClr val="00B05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lnT w="38100" cap="flat" cmpd="sng" algn="ctr">
                      <a:solidFill>
                        <a:schemeClr val="tx1"/>
                      </a:solidFill>
                      <a:prstDash val="solid"/>
                      <a:round/>
                      <a:headEnd type="none" w="med" len="med"/>
                      <a:tailEnd type="none" w="med" len="med"/>
                    </a:lnT>
                    <a:solidFill>
                      <a:srgbClr val="00B050"/>
                    </a:solidFill>
                  </a:tcPr>
                </a:tc>
                <a:extLst>
                  <a:ext uri="{0D108BD9-81ED-4DB2-BD59-A6C34878D82A}">
                    <a16:rowId xmlns:a16="http://schemas.microsoft.com/office/drawing/2014/main" val="3905112162"/>
                  </a:ext>
                </a:extLst>
              </a:tr>
              <a:tr h="52141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大学３年生</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現行</a:t>
                      </a:r>
                    </a:p>
                  </a:txBody>
                  <a:tcPr anchor="ctr">
                    <a:noFill/>
                  </a:tcPr>
                </a:tc>
                <a:tc>
                  <a:txBody>
                    <a:bodyPr/>
                    <a:lstStyle/>
                    <a:p>
                      <a:pPr algn="ctr"/>
                      <a:r>
                        <a:rPr kumimoji="1" lang="ja-JP" altLang="en-US" sz="1600" b="0" dirty="0">
                          <a:latin typeface="Meiryo UI" panose="020B0604030504040204" pitchFamily="50" charset="-128"/>
                          <a:ea typeface="Meiryo UI" panose="020B0604030504040204" pitchFamily="50" charset="-128"/>
                        </a:rPr>
                        <a:t>現行</a:t>
                      </a:r>
                    </a:p>
                  </a:txBody>
                  <a:tcPr anchor="ct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solidFill>
                      <a:srgbClr val="00B05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solidFill>
                      <a:srgbClr val="00B050"/>
                    </a:solidFill>
                  </a:tcPr>
                </a:tc>
                <a:extLst>
                  <a:ext uri="{0D108BD9-81ED-4DB2-BD59-A6C34878D82A}">
                    <a16:rowId xmlns:a16="http://schemas.microsoft.com/office/drawing/2014/main" val="1478688962"/>
                  </a:ext>
                </a:extLst>
              </a:tr>
              <a:tr h="52141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大学２年生</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現行</a:t>
                      </a:r>
                      <a:endParaRPr kumimoji="1" lang="en-US" altLang="ja-JP" sz="16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solidFill>
                      <a:srgbClr val="00B05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solidFill>
                      <a:srgbClr val="00B050"/>
                    </a:solidFill>
                  </a:tcPr>
                </a:tc>
                <a:extLst>
                  <a:ext uri="{0D108BD9-81ED-4DB2-BD59-A6C34878D82A}">
                    <a16:rowId xmlns:a16="http://schemas.microsoft.com/office/drawing/2014/main" val="1830942603"/>
                  </a:ext>
                </a:extLst>
              </a:tr>
              <a:tr h="52141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大学１年生</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lnB w="381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66344507"/>
                  </a:ext>
                </a:extLst>
              </a:tr>
              <a:tr h="52141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高校３年生</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無償</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T w="38100" cap="flat" cmpd="sng" algn="ctr">
                      <a:solidFill>
                        <a:schemeClr val="tx1"/>
                      </a:solidFill>
                      <a:prstDash val="solid"/>
                      <a:round/>
                      <a:headEnd type="none" w="med" len="med"/>
                      <a:tailEnd type="none" w="med" len="med"/>
                    </a:lnT>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無償</a:t>
                      </a:r>
                    </a:p>
                  </a:txBody>
                  <a:tcPr anchor="ctr">
                    <a:lnT w="38100" cap="flat" cmpd="sng" algn="ctr">
                      <a:solidFill>
                        <a:schemeClr val="tx1"/>
                      </a:solidFill>
                      <a:prstDash val="solid"/>
                      <a:round/>
                      <a:headEnd type="none" w="med" len="med"/>
                      <a:tailEnd type="none" w="med" len="med"/>
                    </a:lnT>
                    <a:solidFill>
                      <a:srgbClr val="FFC00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lnT w="38100"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val="2117635512"/>
                  </a:ext>
                </a:extLst>
              </a:tr>
              <a:tr h="52141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高校２年生</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solidFill>
                      <a:srgbClr val="FFC00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solidFill>
                      <a:srgbClr val="FFC000"/>
                    </a:solidFill>
                  </a:tcPr>
                </a:tc>
                <a:extLst>
                  <a:ext uri="{0D108BD9-81ED-4DB2-BD59-A6C34878D82A}">
                    <a16:rowId xmlns:a16="http://schemas.microsoft.com/office/drawing/2014/main" val="1830681768"/>
                  </a:ext>
                </a:extLst>
              </a:tr>
              <a:tr h="521417">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高校１年生</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現行</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無償</a:t>
                      </a:r>
                    </a:p>
                  </a:txBody>
                  <a:tcPr anchor="ctr">
                    <a:solidFill>
                      <a:srgbClr val="FFC000"/>
                    </a:solidFill>
                  </a:tcPr>
                </a:tc>
                <a:extLst>
                  <a:ext uri="{0D108BD9-81ED-4DB2-BD59-A6C34878D82A}">
                    <a16:rowId xmlns:a16="http://schemas.microsoft.com/office/drawing/2014/main" val="1977926888"/>
                  </a:ext>
                </a:extLst>
              </a:tr>
            </a:tbl>
          </a:graphicData>
        </a:graphic>
      </p:graphicFrame>
      <p:sp>
        <p:nvSpPr>
          <p:cNvPr id="4" name="正方形/長方形 3"/>
          <p:cNvSpPr/>
          <p:nvPr/>
        </p:nvSpPr>
        <p:spPr>
          <a:xfrm>
            <a:off x="7728453" y="1222324"/>
            <a:ext cx="1865291" cy="405684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3039" y="5419292"/>
            <a:ext cx="3029558" cy="412421"/>
          </a:xfrm>
          <a:prstGeom prst="rect">
            <a:avLst/>
          </a:prstGeom>
          <a:noFill/>
        </p:spPr>
        <p:txBody>
          <a:bodyPr wrap="square" rtlCol="0">
            <a:spAutoFit/>
          </a:bodyPr>
          <a:lstStyle/>
          <a:p>
            <a:pPr algn="ctr">
              <a:lnSpc>
                <a:spcPct val="13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新制度の適用イメージ（例）</a:t>
            </a:r>
            <a:r>
              <a:rPr kumimoji="1" lang="en-US" altLang="ja-JP" sz="1600" b="1" dirty="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203039" y="5829296"/>
            <a:ext cx="9287673" cy="932563"/>
          </a:xfrm>
          <a:prstGeom prst="rect">
            <a:avLst/>
          </a:prstGeom>
          <a:noFill/>
        </p:spPr>
        <p:txBody>
          <a:bodyPr wrap="square" rtlCol="0">
            <a:spAutoFit/>
          </a:bodyPr>
          <a:lstStyle/>
          <a:p>
            <a:pPr marL="285750" indent="-285750">
              <a:lnSpc>
                <a:spcPct val="130000"/>
              </a:lnSpc>
              <a:buFont typeface="Wingdings" panose="05000000000000000000" pitchFamily="2" charset="2"/>
              <a:buChar char="u"/>
            </a:pPr>
            <a:r>
              <a:rPr kumimoji="1" lang="ja-JP" altLang="en-US" sz="1400" b="1" u="sng" dirty="0">
                <a:latin typeface="Meiryo UI" panose="020B0604030504040204" pitchFamily="50" charset="-128"/>
                <a:ea typeface="Meiryo UI" panose="020B0604030504040204" pitchFamily="50" charset="-128"/>
              </a:rPr>
              <a:t>現在の大学１年生</a:t>
            </a:r>
            <a:r>
              <a:rPr kumimoji="1" lang="ja-JP" altLang="en-US" sz="1400" dirty="0">
                <a:latin typeface="Meiryo UI" panose="020B0604030504040204" pitchFamily="50" charset="-128"/>
                <a:ea typeface="Meiryo UI" panose="020B0604030504040204" pitchFamily="50" charset="-128"/>
              </a:rPr>
              <a:t>は、</a:t>
            </a:r>
            <a:r>
              <a:rPr kumimoji="1" lang="ja-JP" altLang="en-US" sz="1400" b="1" u="sng" dirty="0">
                <a:latin typeface="Meiryo UI" panose="020B0604030504040204" pitchFamily="50" charset="-128"/>
                <a:ea typeface="Meiryo UI" panose="020B0604030504040204" pitchFamily="50" charset="-128"/>
              </a:rPr>
              <a:t>大学３年生、４年生</a:t>
            </a:r>
            <a:r>
              <a:rPr kumimoji="1" lang="ja-JP" altLang="en-US" sz="1400" dirty="0">
                <a:latin typeface="Meiryo UI" panose="020B0604030504040204" pitchFamily="50" charset="-128"/>
                <a:ea typeface="Meiryo UI" panose="020B0604030504040204" pitchFamily="50" charset="-128"/>
              </a:rPr>
              <a:t>で新制度を適用</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kumimoji="1" lang="ja-JP" altLang="en-US" sz="1400" b="1" u="sng" dirty="0">
                <a:latin typeface="Meiryo UI" panose="020B0604030504040204" pitchFamily="50" charset="-128"/>
                <a:ea typeface="Meiryo UI" panose="020B0604030504040204" pitchFamily="50" charset="-128"/>
              </a:rPr>
              <a:t>現在の高校１年生</a:t>
            </a:r>
            <a:r>
              <a:rPr kumimoji="1" lang="ja-JP" altLang="en-US" sz="1400" dirty="0">
                <a:latin typeface="Meiryo UI" panose="020B0604030504040204" pitchFamily="50" charset="-128"/>
                <a:ea typeface="Meiryo UI" panose="020B0604030504040204" pitchFamily="50" charset="-128"/>
              </a:rPr>
              <a:t>は、</a:t>
            </a:r>
            <a:r>
              <a:rPr kumimoji="1" lang="ja-JP" altLang="en-US" sz="1400" b="1" u="sng" dirty="0">
                <a:latin typeface="Meiryo UI" panose="020B0604030504040204" pitchFamily="50" charset="-128"/>
                <a:ea typeface="Meiryo UI" panose="020B0604030504040204" pitchFamily="50" charset="-128"/>
              </a:rPr>
              <a:t>高校３年生、大学１年生～４年生</a:t>
            </a:r>
            <a:r>
              <a:rPr kumimoji="1" lang="ja-JP" altLang="en-US" sz="1400" dirty="0">
                <a:latin typeface="Meiryo UI" panose="020B0604030504040204" pitchFamily="50" charset="-128"/>
                <a:ea typeface="Meiryo UI" panose="020B0604030504040204" pitchFamily="50" charset="-128"/>
              </a:rPr>
              <a:t>で新制度を適用</a:t>
            </a:r>
            <a:endParaRPr kumimoji="1" lang="en-US" altLang="ja-JP" sz="1400" dirty="0">
              <a:latin typeface="Meiryo UI" panose="020B0604030504040204" pitchFamily="50" charset="-128"/>
              <a:ea typeface="Meiryo UI" panose="020B0604030504040204" pitchFamily="50" charset="-128"/>
            </a:endParaRPr>
          </a:p>
          <a:p>
            <a:pPr marL="285750" indent="-285750">
              <a:lnSpc>
                <a:spcPct val="130000"/>
              </a:lnSpc>
              <a:buFont typeface="Wingdings" panose="05000000000000000000" pitchFamily="2" charset="2"/>
              <a:buChar char="u"/>
            </a:pPr>
            <a:r>
              <a:rPr kumimoji="1" lang="ja-JP" altLang="en-US" sz="1400" b="1" u="sng" dirty="0">
                <a:latin typeface="Meiryo UI" panose="020B0604030504040204" pitchFamily="50" charset="-128"/>
                <a:ea typeface="Meiryo UI" panose="020B0604030504040204" pitchFamily="50" charset="-128"/>
              </a:rPr>
              <a:t>現在の中学１年生</a:t>
            </a:r>
            <a:r>
              <a:rPr kumimoji="1" lang="ja-JP" altLang="en-US" sz="1400" dirty="0">
                <a:latin typeface="Meiryo UI" panose="020B0604030504040204" pitchFamily="50" charset="-128"/>
                <a:ea typeface="Meiryo UI" panose="020B0604030504040204" pitchFamily="50" charset="-128"/>
              </a:rPr>
              <a:t>は、</a:t>
            </a:r>
            <a:r>
              <a:rPr kumimoji="1" lang="ja-JP" altLang="en-US" sz="1400" b="1" u="sng" dirty="0">
                <a:latin typeface="Meiryo UI" panose="020B0604030504040204" pitchFamily="50" charset="-128"/>
                <a:ea typeface="Meiryo UI" panose="020B0604030504040204" pitchFamily="50" charset="-128"/>
              </a:rPr>
              <a:t>高校１年生～３年生、大学１年生～４年生</a:t>
            </a:r>
            <a:r>
              <a:rPr kumimoji="1" lang="ja-JP" altLang="en-US" sz="1400" dirty="0">
                <a:latin typeface="Meiryo UI" panose="020B0604030504040204" pitchFamily="50" charset="-128"/>
                <a:ea typeface="Meiryo UI" panose="020B0604030504040204" pitchFamily="50" charset="-128"/>
              </a:rPr>
              <a:t>で新制度を適用</a:t>
            </a:r>
            <a:endParaRPr kumimoji="1"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10AB99D-1BAA-457C-B490-4B2C5C788E4F}" type="slidenum">
              <a:rPr kumimoji="1" lang="ja-JP" altLang="en-US" smtClean="0"/>
              <a:t>21</a:t>
            </a:fld>
            <a:endParaRPr kumimoji="1" lang="ja-JP" altLang="en-US"/>
          </a:p>
        </p:txBody>
      </p:sp>
    </p:spTree>
    <p:extLst>
      <p:ext uri="{BB962C8B-B14F-4D97-AF65-F5344CB8AC3E}">
        <p14:creationId xmlns:p14="http://schemas.microsoft.com/office/powerpoint/2010/main" val="3182212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22</a:t>
            </a:fld>
            <a:endParaRPr kumimoji="1" lang="ja-JP" altLang="en-US"/>
          </a:p>
        </p:txBody>
      </p:sp>
      <p:sp>
        <p:nvSpPr>
          <p:cNvPr id="3" name="正方形/長方形 2"/>
          <p:cNvSpPr/>
          <p:nvPr/>
        </p:nvSpPr>
        <p:spPr>
          <a:xfrm>
            <a:off x="0" y="3130216"/>
            <a:ext cx="9905999" cy="59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3200" dirty="0">
                <a:solidFill>
                  <a:schemeClr val="tx1"/>
                </a:solidFill>
                <a:latin typeface="BIZ UDPゴシック" panose="020B0400000000000000" pitchFamily="50" charset="-128"/>
                <a:ea typeface="BIZ UDPゴシック" panose="020B0400000000000000" pitchFamily="50" charset="-128"/>
              </a:rPr>
              <a:t>今後のスケジュール</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450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156494" y="650552"/>
          <a:ext cx="9574341" cy="5990320"/>
        </p:xfrm>
        <a:graphic>
          <a:graphicData uri="http://schemas.openxmlformats.org/drawingml/2006/table">
            <a:tbl>
              <a:tblPr firstRow="1" bandRow="1">
                <a:tableStyleId>{5C22544A-7EE6-4342-B048-85BDC9FD1C3A}</a:tableStyleId>
              </a:tblPr>
              <a:tblGrid>
                <a:gridCol w="809421">
                  <a:extLst>
                    <a:ext uri="{9D8B030D-6E8A-4147-A177-3AD203B41FA5}">
                      <a16:colId xmlns:a16="http://schemas.microsoft.com/office/drawing/2014/main" val="2495818063"/>
                    </a:ext>
                  </a:extLst>
                </a:gridCol>
                <a:gridCol w="1095615">
                  <a:extLst>
                    <a:ext uri="{9D8B030D-6E8A-4147-A177-3AD203B41FA5}">
                      <a16:colId xmlns:a16="http://schemas.microsoft.com/office/drawing/2014/main" val="4145487808"/>
                    </a:ext>
                  </a:extLst>
                </a:gridCol>
                <a:gridCol w="1095615">
                  <a:extLst>
                    <a:ext uri="{9D8B030D-6E8A-4147-A177-3AD203B41FA5}">
                      <a16:colId xmlns:a16="http://schemas.microsoft.com/office/drawing/2014/main" val="3312367154"/>
                    </a:ext>
                  </a:extLst>
                </a:gridCol>
                <a:gridCol w="1095615">
                  <a:extLst>
                    <a:ext uri="{9D8B030D-6E8A-4147-A177-3AD203B41FA5}">
                      <a16:colId xmlns:a16="http://schemas.microsoft.com/office/drawing/2014/main" val="1112110584"/>
                    </a:ext>
                  </a:extLst>
                </a:gridCol>
                <a:gridCol w="1095615">
                  <a:extLst>
                    <a:ext uri="{9D8B030D-6E8A-4147-A177-3AD203B41FA5}">
                      <a16:colId xmlns:a16="http://schemas.microsoft.com/office/drawing/2014/main" val="596864300"/>
                    </a:ext>
                  </a:extLst>
                </a:gridCol>
                <a:gridCol w="1095615">
                  <a:extLst>
                    <a:ext uri="{9D8B030D-6E8A-4147-A177-3AD203B41FA5}">
                      <a16:colId xmlns:a16="http://schemas.microsoft.com/office/drawing/2014/main" val="2925318553"/>
                    </a:ext>
                  </a:extLst>
                </a:gridCol>
                <a:gridCol w="1095615">
                  <a:extLst>
                    <a:ext uri="{9D8B030D-6E8A-4147-A177-3AD203B41FA5}">
                      <a16:colId xmlns:a16="http://schemas.microsoft.com/office/drawing/2014/main" val="3031354489"/>
                    </a:ext>
                  </a:extLst>
                </a:gridCol>
                <a:gridCol w="1095615">
                  <a:extLst>
                    <a:ext uri="{9D8B030D-6E8A-4147-A177-3AD203B41FA5}">
                      <a16:colId xmlns:a16="http://schemas.microsoft.com/office/drawing/2014/main" val="3137170313"/>
                    </a:ext>
                  </a:extLst>
                </a:gridCol>
                <a:gridCol w="1095615">
                  <a:extLst>
                    <a:ext uri="{9D8B030D-6E8A-4147-A177-3AD203B41FA5}">
                      <a16:colId xmlns:a16="http://schemas.microsoft.com/office/drawing/2014/main" val="3764205627"/>
                    </a:ext>
                  </a:extLst>
                </a:gridCol>
              </a:tblGrid>
              <a:tr h="335044">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8</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9</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11</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518155"/>
                  </a:ext>
                </a:extLst>
              </a:tr>
              <a:tr h="1360040">
                <a:tc rowSpan="2">
                  <a:txBody>
                    <a:bodyPr/>
                    <a:lstStyle/>
                    <a:p>
                      <a:pPr algn="ctr"/>
                      <a:r>
                        <a:rPr kumimoji="1" lang="ja-JP" altLang="en-US" sz="1050" dirty="0">
                          <a:latin typeface="Meiryo UI" panose="020B0604030504040204" pitchFamily="50" charset="-128"/>
                          <a:ea typeface="Meiryo UI" panose="020B0604030504040204" pitchFamily="50" charset="-128"/>
                        </a:rPr>
                        <a:t>制度検討</a:t>
                      </a:r>
                      <a:endParaRPr kumimoji="1" lang="en-US" altLang="ja-JP" sz="105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65644411"/>
                  </a:ext>
                </a:extLst>
              </a:tr>
              <a:tr h="1180640">
                <a:tc vMerge="1">
                  <a:txBody>
                    <a:bodyPr/>
                    <a:lstStyle/>
                    <a:p>
                      <a:endParaRPr kumimoji="1" lang="ja-JP" altLang="en-US"/>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620014"/>
                  </a:ext>
                </a:extLst>
              </a:tr>
              <a:tr h="1366196">
                <a:tc>
                  <a:txBody>
                    <a:bodyPr/>
                    <a:lstStyle/>
                    <a:p>
                      <a:pPr algn="ctr"/>
                      <a:r>
                        <a:rPr kumimoji="1" lang="ja-JP" altLang="en-US" sz="1050" dirty="0">
                          <a:latin typeface="Meiryo UI" panose="020B0604030504040204" pitchFamily="50" charset="-128"/>
                          <a:ea typeface="Meiryo UI" panose="020B0604030504040204" pitchFamily="50" charset="-128"/>
                        </a:rPr>
                        <a:t>府内・府外</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学校（団体）対応</a:t>
                      </a:r>
                      <a:endParaRPr kumimoji="1" lang="en-US" altLang="ja-JP" sz="105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大学法人</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対応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endParaRPr kumimoji="1" lang="en-US" altLang="ja-JP" sz="1050"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814166"/>
                  </a:ext>
                </a:extLst>
              </a:tr>
              <a:tr h="1630949">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（参考）</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高校入試</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日程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7513505"/>
                  </a:ext>
                </a:extLst>
              </a:tr>
            </a:tbl>
          </a:graphicData>
        </a:graphic>
      </p:graphicFrame>
      <p:sp>
        <p:nvSpPr>
          <p:cNvPr id="16" name="テキスト ボックス 15"/>
          <p:cNvSpPr txBox="1"/>
          <p:nvPr/>
        </p:nvSpPr>
        <p:spPr>
          <a:xfrm>
            <a:off x="8118983" y="1572473"/>
            <a:ext cx="1045721" cy="626701"/>
          </a:xfrm>
          <a:prstGeom prst="rect">
            <a:avLst/>
          </a:prstGeom>
          <a:ln/>
        </p:spPr>
        <p:style>
          <a:lnRef idx="1">
            <a:schemeClr val="accent2"/>
          </a:lnRef>
          <a:fillRef idx="2">
            <a:schemeClr val="accent2"/>
          </a:fillRef>
          <a:effectRef idx="1">
            <a:schemeClr val="accent2"/>
          </a:effectRef>
          <a:fontRef idx="minor">
            <a:schemeClr val="dk1"/>
          </a:fontRef>
        </p:style>
        <p:txBody>
          <a:bodyPr wrap="square" lIns="0" tIns="36000" rIns="0" bIns="36000" rtlCol="0">
            <a:spAutoFit/>
          </a:bodyPr>
          <a:lstStyle/>
          <a:p>
            <a:pPr algn="ctr"/>
            <a:r>
              <a:rPr kumimoji="1" lang="en-US" altLang="ja-JP" sz="1200" dirty="0">
                <a:latin typeface="Meiryo UI" panose="020B0604030504040204" pitchFamily="50" charset="-128"/>
                <a:ea typeface="Meiryo UI" panose="020B0604030504040204" pitchFamily="50" charset="-128"/>
              </a:rPr>
              <a:t>R</a:t>
            </a:r>
            <a:r>
              <a:rPr kumimoji="1" lang="ja-JP" altLang="en-US" sz="1200" dirty="0">
                <a:latin typeface="Meiryo UI" panose="020B0604030504040204" pitchFamily="50" charset="-128"/>
                <a:ea typeface="Meiryo UI" panose="020B0604030504040204" pitchFamily="50" charset="-128"/>
              </a:rPr>
              <a:t>６年度予算案</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２月議会での</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議論</a:t>
            </a:r>
          </a:p>
        </p:txBody>
      </p:sp>
      <p:sp>
        <p:nvSpPr>
          <p:cNvPr id="22" name="テキスト ボックス 21"/>
          <p:cNvSpPr txBox="1"/>
          <p:nvPr/>
        </p:nvSpPr>
        <p:spPr>
          <a:xfrm>
            <a:off x="2959836" y="2915409"/>
            <a:ext cx="540000" cy="540000"/>
          </a:xfrm>
          <a:prstGeom prst="rect">
            <a:avLst/>
          </a:prstGeom>
          <a:ln/>
        </p:spPr>
        <p:style>
          <a:lnRef idx="1">
            <a:schemeClr val="accent5"/>
          </a:lnRef>
          <a:fillRef idx="3">
            <a:schemeClr val="accent5"/>
          </a:fillRef>
          <a:effectRef idx="2">
            <a:schemeClr val="accent5"/>
          </a:effectRef>
          <a:fontRef idx="minor">
            <a:schemeClr val="lt1"/>
          </a:fontRef>
        </p:style>
        <p:txBody>
          <a:bodyPr wrap="square" lIns="36000" tIns="36000" rIns="36000" bIns="36000" rtlCol="0" anchor="ctr" anchorCtr="0">
            <a:spAutoFit/>
          </a:bodyPr>
          <a:lstStyle/>
          <a:p>
            <a:pPr algn="ctr"/>
            <a:r>
              <a:rPr kumimoji="1" lang="ja-JP" altLang="en-US" sz="1050" i="1" dirty="0">
                <a:latin typeface="Meiryo UI" panose="020B0604030504040204" pitchFamily="50" charset="-128"/>
                <a:ea typeface="Meiryo UI" panose="020B0604030504040204" pitchFamily="50" charset="-128"/>
              </a:rPr>
              <a:t>議会</a:t>
            </a:r>
            <a:endParaRPr kumimoji="1" lang="en-US" altLang="ja-JP" sz="1050" i="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492894" y="2911439"/>
            <a:ext cx="540000" cy="540000"/>
          </a:xfrm>
          <a:prstGeom prst="rect">
            <a:avLst/>
          </a:prstGeom>
          <a:ln/>
        </p:spPr>
        <p:style>
          <a:lnRef idx="1">
            <a:schemeClr val="accent5"/>
          </a:lnRef>
          <a:fillRef idx="3">
            <a:schemeClr val="accent5"/>
          </a:fillRef>
          <a:effectRef idx="2">
            <a:schemeClr val="accent5"/>
          </a:effectRef>
          <a:fontRef idx="minor">
            <a:schemeClr val="lt1"/>
          </a:fontRef>
        </p:style>
        <p:txBody>
          <a:bodyPr wrap="square" lIns="36000" tIns="36000" rIns="36000" bIns="36000" rtlCol="0" anchor="ctr" anchorCtr="0">
            <a:spAutoFit/>
          </a:bodyPr>
          <a:lstStyle/>
          <a:p>
            <a:pPr algn="ctr"/>
            <a:r>
              <a:rPr kumimoji="1" lang="ja-JP" altLang="en-US" sz="1050" dirty="0">
                <a:latin typeface="Meiryo UI" panose="020B0604030504040204" pitchFamily="50" charset="-128"/>
                <a:ea typeface="Meiryo UI" panose="020B0604030504040204" pitchFamily="50" charset="-128"/>
              </a:rPr>
              <a:t>議会</a:t>
            </a:r>
            <a:endParaRPr kumimoji="1" lang="en-US" altLang="ja-JP" sz="105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597757" y="2411544"/>
            <a:ext cx="2896833" cy="396000"/>
          </a:xfrm>
          <a:prstGeom prst="homePlate">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spAutoFit/>
          </a:bodyPr>
          <a:lstStyle/>
          <a:p>
            <a:pPr algn="ctr"/>
            <a:r>
              <a:rPr kumimoji="1" lang="ja-JP" altLang="en-US" sz="1200" dirty="0">
                <a:latin typeface="Meiryo UI" panose="020B0604030504040204" pitchFamily="50" charset="-128"/>
                <a:ea typeface="Meiryo UI" panose="020B0604030504040204" pitchFamily="50" charset="-128"/>
              </a:rPr>
              <a:t>予算要求</a:t>
            </a:r>
            <a:endParaRPr kumimoji="1" lang="en-US" altLang="ja-JP"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96227" y="1578751"/>
            <a:ext cx="4369929" cy="626701"/>
          </a:xfrm>
          <a:prstGeom prst="homePlate">
            <a:avLst/>
          </a:prstGeom>
          <a:solidFill>
            <a:schemeClr val="bg1"/>
          </a:solidFill>
          <a:ln>
            <a:prstDash val="sysDash"/>
          </a:ln>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spAutoFit/>
          </a:bodyPr>
          <a:lstStyle/>
          <a:p>
            <a:pPr algn="ct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月議会での議論等を踏まえ制度を確定</a:t>
            </a:r>
          </a:p>
          <a:p>
            <a:pPr algn="ctr"/>
            <a:endParaRPr kumimoji="1" lang="en-US" altLang="ja-JP" sz="12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628884" y="2466831"/>
            <a:ext cx="1107996"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●予算案公表</a:t>
            </a:r>
          </a:p>
        </p:txBody>
      </p:sp>
      <p:sp>
        <p:nvSpPr>
          <p:cNvPr id="27" name="テキスト ボックス 26"/>
          <p:cNvSpPr txBox="1"/>
          <p:nvPr/>
        </p:nvSpPr>
        <p:spPr>
          <a:xfrm>
            <a:off x="2749373" y="1270257"/>
            <a:ext cx="1628982" cy="600164"/>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●案の公表</a:t>
            </a:r>
            <a:endParaRPr kumimoji="1" lang="en-US" altLang="ja-JP" sz="120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9</a:t>
            </a:r>
            <a:r>
              <a:rPr kumimoji="1" lang="ja-JP" altLang="en-US" sz="1050" b="1" dirty="0">
                <a:latin typeface="Meiryo UI" panose="020B0604030504040204" pitchFamily="50" charset="-128"/>
                <a:ea typeface="Meiryo UI" panose="020B0604030504040204" pitchFamily="50" charset="-128"/>
              </a:rPr>
              <a:t>月議会）</a:t>
            </a:r>
            <a:endParaRPr kumimoji="1" lang="en-US" altLang="ja-JP" sz="1050" b="1" dirty="0">
              <a:latin typeface="Meiryo UI" panose="020B0604030504040204" pitchFamily="50" charset="-128"/>
              <a:ea typeface="Meiryo UI" panose="020B0604030504040204" pitchFamily="50" charset="-128"/>
            </a:endParaRPr>
          </a:p>
          <a:p>
            <a:endParaRPr kumimoji="1" lang="ja-JP" altLang="en-US" sz="105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722093" y="4039277"/>
            <a:ext cx="1167909" cy="369332"/>
          </a:xfrm>
          <a:prstGeom prst="rect">
            <a:avLst/>
          </a:prstGeom>
          <a:noFill/>
        </p:spPr>
        <p:txBody>
          <a:bodyPr wrap="square" lIns="0" tIns="0" rIns="0" bIns="0" rtlCol="0">
            <a:spAutoFit/>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R6</a:t>
            </a:r>
            <a:r>
              <a:rPr kumimoji="1" lang="ja-JP" altLang="en-US" sz="1200" b="1" dirty="0">
                <a:latin typeface="Meiryo UI" panose="020B0604030504040204" pitchFamily="50" charset="-128"/>
                <a:ea typeface="Meiryo UI" panose="020B0604030504040204" pitchFamily="50" charset="-128"/>
              </a:rPr>
              <a:t>年度予算案</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の説明</a:t>
            </a:r>
          </a:p>
        </p:txBody>
      </p:sp>
      <p:sp>
        <p:nvSpPr>
          <p:cNvPr id="61" name="テキスト ボックス 60"/>
          <p:cNvSpPr txBox="1"/>
          <p:nvPr/>
        </p:nvSpPr>
        <p:spPr>
          <a:xfrm>
            <a:off x="1811193" y="1161573"/>
            <a:ext cx="1076980" cy="346249"/>
          </a:xfrm>
          <a:prstGeom prst="rect">
            <a:avLst/>
          </a:prstGeom>
          <a:noFill/>
        </p:spPr>
        <p:txBody>
          <a:bodyPr wrap="square" lIns="0" tIns="0" rIns="0" bIns="0" rtlCol="0">
            <a:spAutoFit/>
          </a:bodyPr>
          <a:lstStyle/>
          <a:p>
            <a:r>
              <a:rPr kumimoji="1" lang="ja-JP" altLang="en-US" sz="1200" b="1" dirty="0">
                <a:latin typeface="Meiryo UI" panose="020B0604030504040204" pitchFamily="50" charset="-128"/>
                <a:ea typeface="Meiryo UI" panose="020B0604030504040204" pitchFamily="50" charset="-128"/>
              </a:rPr>
              <a:t>●戦略本部会議</a:t>
            </a:r>
            <a:endParaRPr kumimoji="1" lang="en-US" altLang="ja-JP" sz="1200" b="1"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・案の決定</a:t>
            </a:r>
          </a:p>
        </p:txBody>
      </p:sp>
      <p:sp>
        <p:nvSpPr>
          <p:cNvPr id="40" name="正方形/長方形 3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今後のスケジュール（想定）</a:t>
            </a:r>
          </a:p>
        </p:txBody>
      </p:sp>
      <p:sp>
        <p:nvSpPr>
          <p:cNvPr id="4" name="スライド番号プレースホルダー 3"/>
          <p:cNvSpPr>
            <a:spLocks noGrp="1"/>
          </p:cNvSpPr>
          <p:nvPr>
            <p:ph type="sldNum" sz="quarter" idx="12"/>
          </p:nvPr>
        </p:nvSpPr>
        <p:spPr>
          <a:xfrm>
            <a:off x="7610270" y="6574720"/>
            <a:ext cx="2228850" cy="365125"/>
          </a:xfrm>
        </p:spPr>
        <p:txBody>
          <a:bodyPr/>
          <a:lstStyle/>
          <a:p>
            <a:fld id="{410AB99D-1BAA-457C-B490-4B2C5C788E4F}" type="slidenum">
              <a:rPr kumimoji="1" lang="ja-JP" altLang="en-US" smtClean="0"/>
              <a:t>23</a:t>
            </a:fld>
            <a:endParaRPr kumimoji="1" lang="ja-JP" altLang="en-US" dirty="0"/>
          </a:p>
        </p:txBody>
      </p:sp>
      <p:sp>
        <p:nvSpPr>
          <p:cNvPr id="30" name="テキスト ボックス 29"/>
          <p:cNvSpPr txBox="1"/>
          <p:nvPr/>
        </p:nvSpPr>
        <p:spPr>
          <a:xfrm>
            <a:off x="6123276" y="4003185"/>
            <a:ext cx="1791880"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●就学支援</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推進校の公表</a:t>
            </a:r>
          </a:p>
        </p:txBody>
      </p:sp>
      <p:sp>
        <p:nvSpPr>
          <p:cNvPr id="26" name="テキスト ボックス 25">
            <a:extLst>
              <a:ext uri="{FF2B5EF4-FFF2-40B4-BE49-F238E27FC236}">
                <a16:creationId xmlns:a16="http://schemas.microsoft.com/office/drawing/2014/main" id="{DC680163-9809-49E5-AB2C-8DA34F9A4C8B}"/>
              </a:ext>
            </a:extLst>
          </p:cNvPr>
          <p:cNvSpPr txBox="1"/>
          <p:nvPr/>
        </p:nvSpPr>
        <p:spPr>
          <a:xfrm>
            <a:off x="7691316" y="5127383"/>
            <a:ext cx="1045564"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●私立入試</a:t>
            </a:r>
          </a:p>
        </p:txBody>
      </p:sp>
      <p:sp>
        <p:nvSpPr>
          <p:cNvPr id="32" name="テキスト ボックス 31">
            <a:extLst>
              <a:ext uri="{FF2B5EF4-FFF2-40B4-BE49-F238E27FC236}">
                <a16:creationId xmlns:a16="http://schemas.microsoft.com/office/drawing/2014/main" id="{BB598F85-1EC9-4031-8CDD-21C27AA7E726}"/>
              </a:ext>
            </a:extLst>
          </p:cNvPr>
          <p:cNvSpPr txBox="1"/>
          <p:nvPr/>
        </p:nvSpPr>
        <p:spPr>
          <a:xfrm>
            <a:off x="6869591" y="4911162"/>
            <a:ext cx="1312053"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●私立出願開始</a:t>
            </a:r>
          </a:p>
        </p:txBody>
      </p:sp>
      <p:sp>
        <p:nvSpPr>
          <p:cNvPr id="33" name="テキスト ボックス 32">
            <a:extLst>
              <a:ext uri="{FF2B5EF4-FFF2-40B4-BE49-F238E27FC236}">
                <a16:creationId xmlns:a16="http://schemas.microsoft.com/office/drawing/2014/main" id="{25F074F8-20A3-436D-B301-3FF4CEC65CE6}"/>
              </a:ext>
            </a:extLst>
          </p:cNvPr>
          <p:cNvSpPr txBox="1"/>
          <p:nvPr/>
        </p:nvSpPr>
        <p:spPr>
          <a:xfrm>
            <a:off x="7909975" y="5332791"/>
            <a:ext cx="1648629"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●公立特別選抜出願</a:t>
            </a:r>
          </a:p>
        </p:txBody>
      </p:sp>
      <p:sp>
        <p:nvSpPr>
          <p:cNvPr id="35" name="テキスト ボックス 34">
            <a:extLst>
              <a:ext uri="{FF2B5EF4-FFF2-40B4-BE49-F238E27FC236}">
                <a16:creationId xmlns:a16="http://schemas.microsoft.com/office/drawing/2014/main" id="{07801F41-1DAE-4C68-93F0-4273661939A2}"/>
              </a:ext>
            </a:extLst>
          </p:cNvPr>
          <p:cNvSpPr txBox="1"/>
          <p:nvPr/>
        </p:nvSpPr>
        <p:spPr>
          <a:xfrm>
            <a:off x="8181644" y="5551451"/>
            <a:ext cx="1648628"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●公立特別選抜入試</a:t>
            </a:r>
          </a:p>
        </p:txBody>
      </p:sp>
      <p:sp>
        <p:nvSpPr>
          <p:cNvPr id="36" name="テキスト ボックス 35">
            <a:extLst>
              <a:ext uri="{FF2B5EF4-FFF2-40B4-BE49-F238E27FC236}">
                <a16:creationId xmlns:a16="http://schemas.microsoft.com/office/drawing/2014/main" id="{190FCAEC-791B-4D21-89E3-A87BB8D2F7F7}"/>
              </a:ext>
            </a:extLst>
          </p:cNvPr>
          <p:cNvSpPr txBox="1"/>
          <p:nvPr/>
        </p:nvSpPr>
        <p:spPr>
          <a:xfrm>
            <a:off x="8592462" y="5763486"/>
            <a:ext cx="1648629"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●公立一般</a:t>
            </a:r>
            <a:endParaRPr kumimoji="1" lang="en-US" altLang="ja-JP" sz="1200" b="1" dirty="0">
              <a:latin typeface="Meiryo UI" panose="020B0604030504040204" pitchFamily="50" charset="-128"/>
              <a:ea typeface="Meiryo UI" panose="020B0604030504040204" pitchFamily="50" charset="-128"/>
            </a:endParaRPr>
          </a:p>
          <a:p>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選抜出願</a:t>
            </a:r>
          </a:p>
        </p:txBody>
      </p:sp>
      <p:sp>
        <p:nvSpPr>
          <p:cNvPr id="37" name="テキスト ボックス 36">
            <a:extLst>
              <a:ext uri="{FF2B5EF4-FFF2-40B4-BE49-F238E27FC236}">
                <a16:creationId xmlns:a16="http://schemas.microsoft.com/office/drawing/2014/main" id="{BED973FA-B627-4C4C-87FC-D0DCE883FE52}"/>
              </a:ext>
            </a:extLst>
          </p:cNvPr>
          <p:cNvSpPr txBox="1"/>
          <p:nvPr/>
        </p:nvSpPr>
        <p:spPr>
          <a:xfrm>
            <a:off x="5100052" y="2908785"/>
            <a:ext cx="540000" cy="540000"/>
          </a:xfrm>
          <a:prstGeom prst="rect">
            <a:avLst/>
          </a:prstGeom>
          <a:ln/>
        </p:spPr>
        <p:style>
          <a:lnRef idx="1">
            <a:schemeClr val="accent5"/>
          </a:lnRef>
          <a:fillRef idx="3">
            <a:schemeClr val="accent5"/>
          </a:fillRef>
          <a:effectRef idx="2">
            <a:schemeClr val="accent5"/>
          </a:effectRef>
          <a:fontRef idx="minor">
            <a:schemeClr val="lt1"/>
          </a:fontRef>
        </p:style>
        <p:txBody>
          <a:bodyPr wrap="square" lIns="36000" tIns="36000" rIns="36000" bIns="36000" rtlCol="0" anchor="ctr" anchorCtr="0">
            <a:spAutoFit/>
          </a:bodyPr>
          <a:lstStyle/>
          <a:p>
            <a:pPr algn="ctr"/>
            <a:r>
              <a:rPr kumimoji="1" lang="ja-JP" altLang="en-US" sz="1050" i="1" dirty="0">
                <a:latin typeface="Meiryo UI" panose="020B0604030504040204" pitchFamily="50" charset="-128"/>
                <a:ea typeface="Meiryo UI" panose="020B0604030504040204" pitchFamily="50" charset="-128"/>
              </a:rPr>
              <a:t>議会</a:t>
            </a:r>
            <a:endParaRPr kumimoji="1" lang="en-US" altLang="ja-JP" sz="1050" i="1"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DF3AEA16-E5A0-4445-9399-838361E8185D}"/>
              </a:ext>
            </a:extLst>
          </p:cNvPr>
          <p:cNvSpPr txBox="1"/>
          <p:nvPr/>
        </p:nvSpPr>
        <p:spPr>
          <a:xfrm>
            <a:off x="8837626" y="6141173"/>
            <a:ext cx="985973"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●公立一般</a:t>
            </a:r>
            <a:endParaRPr kumimoji="1" lang="en-US" altLang="ja-JP" sz="1200" b="1" dirty="0">
              <a:latin typeface="Meiryo UI" panose="020B0604030504040204" pitchFamily="50" charset="-128"/>
              <a:ea typeface="Meiryo UI" panose="020B0604030504040204" pitchFamily="50" charset="-128"/>
            </a:endParaRPr>
          </a:p>
          <a:p>
            <a:r>
              <a:rPr kumimoji="1" lang="en-US" altLang="ja-JP"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選抜入試</a:t>
            </a:r>
          </a:p>
        </p:txBody>
      </p:sp>
      <p:sp>
        <p:nvSpPr>
          <p:cNvPr id="3" name="ホームベース 2"/>
          <p:cNvSpPr/>
          <p:nvPr/>
        </p:nvSpPr>
        <p:spPr>
          <a:xfrm>
            <a:off x="3696227" y="3714826"/>
            <a:ext cx="2421785" cy="459904"/>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府内校</a:t>
            </a:r>
            <a:r>
              <a:rPr kumimoji="1" lang="en-US" altLang="ja-JP" sz="1200" dirty="0">
                <a:solidFill>
                  <a:schemeClr val="tx1"/>
                </a:solidFill>
                <a:latin typeface="Meiryo UI" panose="020B0604030504040204" pitchFamily="50" charset="-128"/>
                <a:ea typeface="Meiryo UI" panose="020B0604030504040204" pitchFamily="50" charset="-128"/>
              </a:rPr>
              <a:t>】</a:t>
            </a:r>
          </a:p>
          <a:p>
            <a:pPr algn="ctr"/>
            <a:r>
              <a:rPr kumimoji="1" lang="ja-JP" altLang="en-US" sz="1200" dirty="0">
                <a:solidFill>
                  <a:schemeClr val="tx1"/>
                </a:solidFill>
                <a:latin typeface="Meiryo UI" panose="020B0604030504040204" pitchFamily="50" charset="-128"/>
                <a:ea typeface="Meiryo UI" panose="020B0604030504040204" pitchFamily="50" charset="-128"/>
              </a:rPr>
              <a:t>制度参画の意向確認</a:t>
            </a:r>
          </a:p>
        </p:txBody>
      </p:sp>
      <p:sp>
        <p:nvSpPr>
          <p:cNvPr id="28" name="ホームベース 27"/>
          <p:cNvSpPr/>
          <p:nvPr/>
        </p:nvSpPr>
        <p:spPr>
          <a:xfrm>
            <a:off x="2288943" y="4296352"/>
            <a:ext cx="3829069" cy="466528"/>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　　　　　　　　制度参画の意向確認</a:t>
            </a:r>
          </a:p>
        </p:txBody>
      </p:sp>
      <p:sp>
        <p:nvSpPr>
          <p:cNvPr id="24" name="テキスト ボックス 23"/>
          <p:cNvSpPr txBox="1"/>
          <p:nvPr/>
        </p:nvSpPr>
        <p:spPr>
          <a:xfrm>
            <a:off x="1036312" y="1172304"/>
            <a:ext cx="1076980" cy="369332"/>
          </a:xfrm>
          <a:prstGeom prst="rect">
            <a:avLst/>
          </a:prstGeom>
          <a:noFill/>
        </p:spPr>
        <p:txBody>
          <a:bodyPr wrap="square" lIns="0" tIns="0" rIns="0" bIns="0" rtlCol="0">
            <a:spAutoFit/>
          </a:bodyPr>
          <a:lstStyle/>
          <a:p>
            <a:r>
              <a:rPr kumimoji="1" lang="ja-JP" altLang="en-US" sz="1200" b="1" dirty="0">
                <a:latin typeface="Meiryo UI" panose="020B0604030504040204" pitchFamily="50" charset="-128"/>
                <a:ea typeface="Meiryo UI" panose="020B0604030504040204" pitchFamily="50" charset="-128"/>
              </a:rPr>
              <a:t>●中高連</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との意見交換</a:t>
            </a:r>
            <a:endParaRPr kumimoji="1" lang="ja-JP" altLang="en-US" sz="1050" b="1" dirty="0">
              <a:latin typeface="Meiryo UI" panose="020B0604030504040204" pitchFamily="50" charset="-128"/>
              <a:ea typeface="Meiryo UI" panose="020B0604030504040204" pitchFamily="50" charset="-128"/>
            </a:endParaRPr>
          </a:p>
        </p:txBody>
      </p:sp>
      <p:sp>
        <p:nvSpPr>
          <p:cNvPr id="25" name="ホームベース 24"/>
          <p:cNvSpPr/>
          <p:nvPr/>
        </p:nvSpPr>
        <p:spPr>
          <a:xfrm>
            <a:off x="2273916" y="4294204"/>
            <a:ext cx="1538230" cy="468676"/>
          </a:xfrm>
          <a:prstGeom prst="homePlate">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新制度案の説明</a:t>
            </a:r>
          </a:p>
        </p:txBody>
      </p:sp>
      <p:sp>
        <p:nvSpPr>
          <p:cNvPr id="6" name="テキスト ボックス 5"/>
          <p:cNvSpPr txBox="1"/>
          <p:nvPr/>
        </p:nvSpPr>
        <p:spPr>
          <a:xfrm>
            <a:off x="3117003" y="4289657"/>
            <a:ext cx="2031325"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府外校（近畿１府４県）</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28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130216"/>
            <a:ext cx="9905999" cy="59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3200" dirty="0">
                <a:solidFill>
                  <a:schemeClr val="tx1"/>
                </a:solidFill>
                <a:latin typeface="BIZ UDPゴシック" panose="020B0400000000000000" pitchFamily="50" charset="-128"/>
                <a:ea typeface="BIZ UDPゴシック" panose="020B0400000000000000" pitchFamily="50" charset="-128"/>
              </a:rPr>
              <a:t>財源の確保について</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24</a:t>
            </a:fld>
            <a:endParaRPr kumimoji="1" lang="ja-JP" altLang="en-US"/>
          </a:p>
        </p:txBody>
      </p:sp>
    </p:spTree>
    <p:extLst>
      <p:ext uri="{BB962C8B-B14F-4D97-AF65-F5344CB8AC3E}">
        <p14:creationId xmlns:p14="http://schemas.microsoft.com/office/powerpoint/2010/main" val="311094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2955" y="750627"/>
            <a:ext cx="9482471" cy="601866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Meiryo UI" panose="020B0604030504040204" pitchFamily="50" charset="-128"/>
              <a:buChar char="○"/>
            </a:pPr>
            <a:r>
              <a:rPr kumimoji="1" lang="ja-JP" altLang="en-US" sz="1600" dirty="0">
                <a:solidFill>
                  <a:schemeClr val="tx1"/>
                </a:solidFill>
                <a:latin typeface="Meiryo UI" panose="020B0604030504040204" pitchFamily="50" charset="-128"/>
                <a:ea typeface="Meiryo UI" panose="020B0604030504040204" pitchFamily="50" charset="-128"/>
              </a:rPr>
              <a:t>これまでの財政運営において、減債基金の復元を行いながら財政調整基金の積立額も一定確保。</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lnSpc>
                <a:spcPct val="150000"/>
              </a:lnSpc>
              <a:buFont typeface="Meiryo UI" panose="020B0604030504040204" pitchFamily="50" charset="-128"/>
              <a:buChar char="○"/>
            </a:pPr>
            <a:r>
              <a:rPr kumimoji="1" lang="ja-JP" altLang="en-US" sz="1600" dirty="0">
                <a:solidFill>
                  <a:schemeClr val="tx1"/>
                </a:solidFill>
                <a:latin typeface="Meiryo UI" panose="020B0604030504040204" pitchFamily="50" charset="-128"/>
                <a:ea typeface="Meiryo UI" panose="020B0604030504040204" pitchFamily="50" charset="-128"/>
              </a:rPr>
              <a:t>令和５年度末に減債基金の復元が完了することから、これまでの減債基金への復元額や財政調整基金　　　　積立額の実績から、約</a:t>
            </a:r>
            <a:r>
              <a:rPr kumimoji="1" lang="en-US" altLang="ja-JP" sz="1600" dirty="0">
                <a:solidFill>
                  <a:schemeClr val="tx1"/>
                </a:solidFill>
                <a:latin typeface="Meiryo UI" panose="020B0604030504040204" pitchFamily="50" charset="-128"/>
                <a:ea typeface="Meiryo UI" panose="020B0604030504040204" pitchFamily="50" charset="-128"/>
              </a:rPr>
              <a:t>250</a:t>
            </a:r>
            <a:r>
              <a:rPr kumimoji="1" lang="ja-JP" altLang="en-US" sz="1600" dirty="0">
                <a:solidFill>
                  <a:schemeClr val="tx1"/>
                </a:solidFill>
                <a:latin typeface="Meiryo UI" panose="020B0604030504040204" pitchFamily="50" charset="-128"/>
                <a:ea typeface="Meiryo UI" panose="020B0604030504040204" pitchFamily="50" charset="-128"/>
              </a:rPr>
              <a:t>億円／年程度の財源や、蓄積してきた財政調整基金の活用が可能。</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lnSpc>
                <a:spcPct val="150000"/>
              </a:lnSpc>
              <a:buFont typeface="Meiryo UI" panose="020B0604030504040204" pitchFamily="50" charset="-128"/>
              <a:buChar char="○"/>
            </a:pPr>
            <a:r>
              <a:rPr kumimoji="1" lang="ja-JP" altLang="en-US" sz="1600" dirty="0">
                <a:solidFill>
                  <a:schemeClr val="tx1"/>
                </a:solidFill>
                <a:latin typeface="Meiryo UI" panose="020B0604030504040204" pitchFamily="50" charset="-128"/>
                <a:ea typeface="Meiryo UI" panose="020B0604030504040204" pitchFamily="50" charset="-128"/>
              </a:rPr>
              <a:t>今回の制度案では、制度完成時に高校・大学あわせ約</a:t>
            </a:r>
            <a:r>
              <a:rPr kumimoji="1" lang="en-US" altLang="ja-JP" sz="1600" dirty="0">
                <a:solidFill>
                  <a:schemeClr val="tx1"/>
                </a:solidFill>
                <a:latin typeface="Meiryo UI" panose="020B0604030504040204" pitchFamily="50" charset="-128"/>
                <a:ea typeface="Meiryo UI" panose="020B0604030504040204" pitchFamily="50" charset="-128"/>
              </a:rPr>
              <a:t>275</a:t>
            </a:r>
            <a:r>
              <a:rPr kumimoji="1" lang="ja-JP" altLang="en-US" sz="1600" dirty="0">
                <a:solidFill>
                  <a:schemeClr val="tx1"/>
                </a:solidFill>
                <a:latin typeface="Meiryo UI" panose="020B0604030504040204" pitchFamily="50" charset="-128"/>
                <a:ea typeface="Meiryo UI" panose="020B0604030504040204" pitchFamily="50" charset="-128"/>
              </a:rPr>
              <a:t>億円の所要額が見込まれているが、　　　　　　　　　その財源については、事務事業の見直しや事業のスクラップアンドビルドによる重点化などを図りながら　　　　　　　　令和</a:t>
            </a:r>
            <a:r>
              <a:rPr kumimoji="1" lang="en-US" altLang="ja-JP" sz="1600" dirty="0">
                <a:solidFill>
                  <a:schemeClr val="tx1"/>
                </a:solidFill>
                <a:latin typeface="Meiryo UI" panose="020B0604030504040204" pitchFamily="50" charset="-128"/>
                <a:ea typeface="Meiryo UI" panose="020B0604030504040204" pitchFamily="50" charset="-128"/>
              </a:rPr>
              <a:t>6</a:t>
            </a:r>
            <a:r>
              <a:rPr kumimoji="1" lang="ja-JP" altLang="en-US" sz="1600" dirty="0">
                <a:solidFill>
                  <a:schemeClr val="tx1"/>
                </a:solidFill>
                <a:latin typeface="Meiryo UI" panose="020B0604030504040204" pitchFamily="50" charset="-128"/>
                <a:ea typeface="Meiryo UI" panose="020B0604030504040204" pitchFamily="50" charset="-128"/>
              </a:rPr>
              <a:t>年度当初予算編成過程で引き続き検討。</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ts val="22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＜財政調整基金残高（年度末）＞</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R4</a:t>
            </a:r>
            <a:r>
              <a:rPr kumimoji="1" lang="ja-JP" altLang="en-US" sz="1600" dirty="0">
                <a:solidFill>
                  <a:schemeClr val="tx1"/>
                </a:solidFill>
                <a:latin typeface="Meiryo UI" panose="020B0604030504040204" pitchFamily="50" charset="-128"/>
                <a:ea typeface="Meiryo UI" panose="020B0604030504040204" pitchFamily="50" charset="-128"/>
              </a:rPr>
              <a:t>（決算見込）：</a:t>
            </a:r>
            <a:r>
              <a:rPr kumimoji="1" lang="en-US" altLang="ja-JP" sz="1600" dirty="0">
                <a:solidFill>
                  <a:schemeClr val="tx1"/>
                </a:solidFill>
                <a:latin typeface="Meiryo UI" panose="020B0604030504040204" pitchFamily="50" charset="-128"/>
                <a:ea typeface="Meiryo UI" panose="020B0604030504040204" pitchFamily="50" charset="-128"/>
              </a:rPr>
              <a:t>2,171</a:t>
            </a:r>
            <a:r>
              <a:rPr kumimoji="1" lang="ja-JP" altLang="en-US" sz="1600" dirty="0">
                <a:solidFill>
                  <a:schemeClr val="tx1"/>
                </a:solidFill>
                <a:latin typeface="Meiryo UI" panose="020B0604030504040204" pitchFamily="50" charset="-128"/>
                <a:ea typeface="Meiryo UI" panose="020B0604030504040204" pitchFamily="50" charset="-128"/>
              </a:rPr>
              <a:t>億円　　</a:t>
            </a:r>
            <a:r>
              <a:rPr kumimoji="1" lang="en-US" altLang="ja-JP" sz="1600" dirty="0">
                <a:solidFill>
                  <a:schemeClr val="tx1"/>
                </a:solidFill>
                <a:latin typeface="Meiryo UI" panose="020B0604030504040204" pitchFamily="50" charset="-128"/>
                <a:ea typeface="Meiryo UI" panose="020B0604030504040204" pitchFamily="50" charset="-128"/>
              </a:rPr>
              <a:t>R5</a:t>
            </a:r>
            <a:r>
              <a:rPr kumimoji="1" lang="ja-JP" altLang="en-US" sz="1600" dirty="0">
                <a:solidFill>
                  <a:schemeClr val="tx1"/>
                </a:solidFill>
                <a:latin typeface="Meiryo UI" panose="020B0604030504040204" pitchFamily="50" charset="-128"/>
                <a:ea typeface="Meiryo UI" panose="020B0604030504040204" pitchFamily="50" charset="-128"/>
              </a:rPr>
              <a:t>（７月末時点）：</a:t>
            </a:r>
            <a:r>
              <a:rPr kumimoji="1" lang="en-US" altLang="ja-JP" sz="1600" dirty="0">
                <a:solidFill>
                  <a:schemeClr val="tx1"/>
                </a:solidFill>
                <a:latin typeface="Meiryo UI" panose="020B0604030504040204" pitchFamily="50" charset="-128"/>
                <a:ea typeface="Meiryo UI" panose="020B0604030504040204" pitchFamily="50" charset="-128"/>
              </a:rPr>
              <a:t>1,710</a:t>
            </a:r>
            <a:r>
              <a:rPr kumimoji="1" lang="ja-JP" altLang="en-US" sz="1600" dirty="0">
                <a:solidFill>
                  <a:schemeClr val="tx1"/>
                </a:solidFill>
                <a:latin typeface="Meiryo UI" panose="020B0604030504040204" pitchFamily="50" charset="-128"/>
                <a:ea typeface="Meiryo UI" panose="020B0604030504040204" pitchFamily="50" charset="-128"/>
              </a:rPr>
              <a:t>億円</a:t>
            </a: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ts val="800"/>
              </a:lnSpc>
            </a:pP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ts val="800"/>
              </a:lnSpc>
            </a:pPr>
            <a:r>
              <a:rPr kumimoji="1" lang="ja-JP" altLang="en-US" sz="1600" dirty="0">
                <a:solidFill>
                  <a:schemeClr val="tx1"/>
                </a:solidFill>
                <a:latin typeface="Meiryo UI" panose="020B0604030504040204" pitchFamily="50" charset="-128"/>
                <a:ea typeface="Meiryo UI" panose="020B0604030504040204" pitchFamily="50" charset="-128"/>
              </a:rPr>
              <a:t>　</a:t>
            </a: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ts val="2200"/>
              </a:lnSpc>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＜財調基金増減額と減債基金復元額の過去実績＞　</a:t>
            </a:r>
            <a:r>
              <a:rPr kumimoji="1" lang="ja-JP" altLang="en-US" sz="1600" dirty="0">
                <a:solidFill>
                  <a:schemeClr val="tx1"/>
                </a:solidFill>
                <a:latin typeface="Meiryo UI" panose="020B0604030504040204" pitchFamily="50" charset="-128"/>
                <a:ea typeface="Meiryo UI" panose="020B0604030504040204" pitchFamily="50" charset="-128"/>
              </a:rPr>
              <a:t>　</a:t>
            </a: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H22</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R1</a:t>
            </a:r>
            <a:r>
              <a:rPr kumimoji="1" lang="ja-JP" altLang="en-US" sz="1600" dirty="0">
                <a:solidFill>
                  <a:schemeClr val="tx1"/>
                </a:solidFill>
                <a:latin typeface="Meiryo UI" panose="020B0604030504040204" pitchFamily="50" charset="-128"/>
                <a:ea typeface="Meiryo UI" panose="020B0604030504040204" pitchFamily="50" charset="-128"/>
              </a:rPr>
              <a:t>年度（</a:t>
            </a: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年）平均（給与カット効果額除く）：</a:t>
            </a:r>
            <a:r>
              <a:rPr kumimoji="1" lang="en-US" altLang="ja-JP" sz="1600" dirty="0">
                <a:solidFill>
                  <a:schemeClr val="tx1"/>
                </a:solidFill>
                <a:latin typeface="Meiryo UI" panose="020B0604030504040204" pitchFamily="50" charset="-128"/>
                <a:ea typeface="Meiryo UI" panose="020B0604030504040204" pitchFamily="50" charset="-128"/>
              </a:rPr>
              <a:t>251</a:t>
            </a:r>
            <a:r>
              <a:rPr kumimoji="1" lang="ja-JP" altLang="en-US" sz="1600" dirty="0">
                <a:solidFill>
                  <a:schemeClr val="tx1"/>
                </a:solidFill>
                <a:latin typeface="Meiryo UI" panose="020B0604030504040204" pitchFamily="50" charset="-128"/>
                <a:ea typeface="Meiryo UI" panose="020B0604030504040204" pitchFamily="50" charset="-128"/>
              </a:rPr>
              <a:t>億円／年　</a:t>
            </a: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ts val="200"/>
              </a:lnSpc>
            </a:pPr>
            <a:r>
              <a:rPr kumimoji="1" lang="ja-JP" altLang="en-US" sz="100" dirty="0">
                <a:solidFill>
                  <a:schemeClr val="tx1"/>
                </a:solidFill>
                <a:latin typeface="Meiryo UI" panose="020B0604030504040204" pitchFamily="50" charset="-128"/>
                <a:ea typeface="Meiryo UI" panose="020B0604030504040204" pitchFamily="50" charset="-128"/>
              </a:rPr>
              <a:t>　</a:t>
            </a: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2200"/>
              </a:lnSpc>
            </a:pP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   </a:t>
            </a:r>
          </a:p>
          <a:p>
            <a:pPr>
              <a:lnSpc>
                <a:spcPct val="1500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1600"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E0441C4-E308-41D9-93C2-E169B984E536}"/>
              </a:ext>
            </a:extLst>
          </p:cNvPr>
          <p:cNvSpPr txBox="1"/>
          <p:nvPr/>
        </p:nvSpPr>
        <p:spPr>
          <a:xfrm>
            <a:off x="134671" y="4749527"/>
            <a:ext cx="4967555"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財政調整基金残高、減債基金復元の推移（</a:t>
            </a:r>
            <a:r>
              <a:rPr kumimoji="1" lang="en-US" altLang="ja-JP" sz="1200" b="1" dirty="0">
                <a:latin typeface="Meiryo UI" panose="020B0604030504040204" pitchFamily="50" charset="-128"/>
                <a:ea typeface="Meiryo UI" panose="020B0604030504040204" pitchFamily="50" charset="-128"/>
              </a:rPr>
              <a:t>H22</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R1</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E0441C4-E308-41D9-93C2-E169B984E536}"/>
              </a:ext>
            </a:extLst>
          </p:cNvPr>
          <p:cNvSpPr txBox="1"/>
          <p:nvPr/>
        </p:nvSpPr>
        <p:spPr>
          <a:xfrm>
            <a:off x="3816643" y="3229664"/>
            <a:ext cx="4361439"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交付税精算等対応分除く</a:t>
            </a:r>
          </a:p>
        </p:txBody>
      </p:sp>
      <p:sp>
        <p:nvSpPr>
          <p:cNvPr id="13" name="正方形/長方形 12"/>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無償化制度拡充のための財源について</a:t>
            </a:r>
          </a:p>
        </p:txBody>
      </p:sp>
      <p:sp>
        <p:nvSpPr>
          <p:cNvPr id="14" name="テキスト ボックス 13">
            <a:extLst>
              <a:ext uri="{FF2B5EF4-FFF2-40B4-BE49-F238E27FC236}">
                <a16:creationId xmlns:a16="http://schemas.microsoft.com/office/drawing/2014/main" id="{5E0441C4-E308-41D9-93C2-E169B984E536}"/>
              </a:ext>
            </a:extLst>
          </p:cNvPr>
          <p:cNvSpPr txBox="1"/>
          <p:nvPr/>
        </p:nvSpPr>
        <p:spPr>
          <a:xfrm>
            <a:off x="5014190" y="4070349"/>
            <a:ext cx="3874316"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※R2</a:t>
            </a:r>
            <a:r>
              <a:rPr kumimoji="1" lang="ja-JP" altLang="en-US" sz="1200" dirty="0">
                <a:latin typeface="Meiryo UI" panose="020B0604030504040204" pitchFamily="50" charset="-128"/>
                <a:ea typeface="Meiryo UI" panose="020B0604030504040204" pitchFamily="50" charset="-128"/>
              </a:rPr>
              <a:t>以降はコロナ禍における特殊要因があるため除外</a:t>
            </a:r>
          </a:p>
        </p:txBody>
      </p:sp>
      <p:pic>
        <p:nvPicPr>
          <p:cNvPr id="3" name="図 2"/>
          <p:cNvPicPr>
            <a:picLocks noChangeAspect="1"/>
          </p:cNvPicPr>
          <p:nvPr/>
        </p:nvPicPr>
        <p:blipFill>
          <a:blip r:embed="rId2"/>
          <a:stretch>
            <a:fillRect/>
          </a:stretch>
        </p:blipFill>
        <p:spPr>
          <a:xfrm>
            <a:off x="210060" y="5075264"/>
            <a:ext cx="9540000" cy="1411313"/>
          </a:xfrm>
          <a:prstGeom prst="rect">
            <a:avLst/>
          </a:prstGeom>
        </p:spPr>
      </p:pic>
      <p:sp>
        <p:nvSpPr>
          <p:cNvPr id="9" name="スライド番号プレースホルダー 1"/>
          <p:cNvSpPr>
            <a:spLocks noGrp="1"/>
          </p:cNvSpPr>
          <p:nvPr>
            <p:ph type="sldNum" sz="quarter" idx="12"/>
          </p:nvPr>
        </p:nvSpPr>
        <p:spPr>
          <a:xfrm>
            <a:off x="7610270" y="6465536"/>
            <a:ext cx="2228850" cy="365125"/>
          </a:xfrm>
        </p:spPr>
        <p:txBody>
          <a:bodyPr/>
          <a:lstStyle/>
          <a:p>
            <a:fld id="{410AB99D-1BAA-457C-B490-4B2C5C788E4F}" type="slidenum">
              <a:rPr kumimoji="1" lang="ja-JP" altLang="en-US" smtClean="0"/>
              <a:t>25</a:t>
            </a:fld>
            <a:endParaRPr kumimoji="1" lang="ja-JP" altLang="en-US"/>
          </a:p>
        </p:txBody>
      </p:sp>
    </p:spTree>
    <p:extLst>
      <p:ext uri="{BB962C8B-B14F-4D97-AF65-F5344CB8AC3E}">
        <p14:creationId xmlns:p14="http://schemas.microsoft.com/office/powerpoint/2010/main" val="417804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039" y="619253"/>
            <a:ext cx="3465256" cy="409006"/>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現在の無償化制度について</a:t>
            </a:r>
            <a:r>
              <a:rPr lang="en-US" altLang="ja-JP" b="1" dirty="0">
                <a:solidFill>
                  <a:schemeClr val="tx1"/>
                </a:solidFill>
                <a:latin typeface="Meiryo UI" panose="020B0604030504040204" pitchFamily="50" charset="-128"/>
                <a:ea typeface="Meiryo UI" panose="020B0604030504040204" pitchFamily="50" charset="-128"/>
              </a:rPr>
              <a:t>】</a:t>
            </a:r>
          </a:p>
          <a:p>
            <a:pPr>
              <a:lnSpc>
                <a:spcPts val="2500"/>
              </a:lnSpc>
            </a:pP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無償化制度拡充の趣旨</a:t>
            </a:r>
          </a:p>
        </p:txBody>
      </p:sp>
      <p:sp>
        <p:nvSpPr>
          <p:cNvPr id="19" name="正方形/長方形 18"/>
          <p:cNvSpPr/>
          <p:nvPr/>
        </p:nvSpPr>
        <p:spPr>
          <a:xfrm>
            <a:off x="141668" y="986708"/>
            <a:ext cx="9659155" cy="21322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ja-JP" altLang="en-US" sz="1400" b="1" dirty="0">
                <a:solidFill>
                  <a:schemeClr val="tx1"/>
                </a:solidFill>
                <a:latin typeface="Meiryo UI" panose="020B0604030504040204" pitchFamily="50" charset="-128"/>
                <a:ea typeface="Meiryo UI" panose="020B0604030504040204" pitchFamily="50" charset="-128"/>
              </a:rPr>
              <a:t>◇大阪の子どもたちが家庭の経済的事情等に関わらず、自由に学校選択できる機会を保障するため、所得制限はあるものの、</a:t>
            </a:r>
            <a:endParaRPr lang="en-US" altLang="ja-JP" sz="1400" b="1"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1400" b="1" dirty="0">
                <a:solidFill>
                  <a:schemeClr val="tx1"/>
                </a:solidFill>
                <a:latin typeface="Meiryo UI" panose="020B0604030504040204" pitchFamily="50" charset="-128"/>
                <a:ea typeface="Meiryo UI" panose="020B0604030504040204" pitchFamily="50" charset="-128"/>
              </a:rPr>
              <a:t>　 高校等の授業料及び大阪公立大学等の授業料・入学料の無償化を実現。</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高校</a:t>
            </a:r>
            <a:r>
              <a:rPr lang="en-US" altLang="ja-JP" sz="12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200" dirty="0">
                <a:solidFill>
                  <a:schemeClr val="tx1"/>
                </a:solidFill>
                <a:latin typeface="Meiryo UI" panose="020B0604030504040204" pitchFamily="50" charset="-128"/>
                <a:ea typeface="Meiryo UI" panose="020B0604030504040204" pitchFamily="50" charset="-128"/>
              </a:rPr>
              <a:t>　　・私立高校等授業料無償化制度は平成</a:t>
            </a:r>
            <a:r>
              <a:rPr lang="en-US" altLang="ja-JP" sz="1200" dirty="0">
                <a:solidFill>
                  <a:schemeClr val="tx1"/>
                </a:solidFill>
                <a:latin typeface="Meiryo UI" panose="020B0604030504040204" pitchFamily="50" charset="-128"/>
                <a:ea typeface="Meiryo UI" panose="020B0604030504040204" pitchFamily="50" charset="-128"/>
              </a:rPr>
              <a:t>22</a:t>
            </a:r>
            <a:r>
              <a:rPr lang="ja-JP" altLang="en-US" sz="1200" dirty="0">
                <a:solidFill>
                  <a:schemeClr val="tx1"/>
                </a:solidFill>
                <a:latin typeface="Meiryo UI" panose="020B0604030504040204" pitchFamily="50" charset="-128"/>
                <a:ea typeface="Meiryo UI" panose="020B0604030504040204" pitchFamily="50" charset="-128"/>
              </a:rPr>
              <a:t>年度に創設。一定の所得制限のもと、私立・公立とも授業料を無償化。</a:t>
            </a:r>
            <a:endParaRPr lang="en-US" altLang="ja-JP" sz="12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1200" dirty="0">
                <a:solidFill>
                  <a:schemeClr val="tx1"/>
                </a:solidFill>
                <a:latin typeface="Meiryo UI" panose="020B0604030504040204" pitchFamily="50" charset="-128"/>
                <a:ea typeface="Meiryo UI" panose="020B0604030504040204" pitchFamily="50" charset="-128"/>
              </a:rPr>
              <a:t>　　・国の就学支援金制度に、府独自に上乗せ。現行制度は年収</a:t>
            </a:r>
            <a:r>
              <a:rPr lang="en-US" altLang="ja-JP" sz="1200" dirty="0">
                <a:solidFill>
                  <a:schemeClr val="tx1"/>
                </a:solidFill>
                <a:latin typeface="Meiryo UI" panose="020B0604030504040204" pitchFamily="50" charset="-128"/>
                <a:ea typeface="Meiryo UI" panose="020B0604030504040204" pitchFamily="50" charset="-128"/>
              </a:rPr>
              <a:t>910</a:t>
            </a:r>
            <a:r>
              <a:rPr lang="ja-JP" altLang="en-US" sz="1200" dirty="0">
                <a:solidFill>
                  <a:schemeClr val="tx1"/>
                </a:solidFill>
                <a:latin typeface="Meiryo UI" panose="020B0604030504040204" pitchFamily="50" charset="-128"/>
                <a:ea typeface="Meiryo UI" panose="020B0604030504040204" pitchFamily="50" charset="-128"/>
              </a:rPr>
              <a:t>万円未満の世帯が対象。</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2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大学</a:t>
            </a:r>
            <a:r>
              <a:rPr lang="en-US" altLang="ja-JP" sz="1200" dirty="0">
                <a:solidFill>
                  <a:schemeClr val="tx1"/>
                </a:solidFill>
                <a:latin typeface="Meiryo UI" panose="020B0604030504040204" pitchFamily="50" charset="-128"/>
                <a:ea typeface="Meiryo UI" panose="020B0604030504040204" pitchFamily="50" charset="-128"/>
              </a:rPr>
              <a:t>》</a:t>
            </a:r>
          </a:p>
          <a:p>
            <a:pPr>
              <a:lnSpc>
                <a:spcPts val="2000"/>
              </a:lnSpc>
            </a:pPr>
            <a:r>
              <a:rPr lang="ja-JP" altLang="en-US" sz="1200" dirty="0">
                <a:solidFill>
                  <a:schemeClr val="tx1"/>
                </a:solidFill>
                <a:latin typeface="Meiryo UI" panose="020B0604030504040204" pitchFamily="50" charset="-128"/>
                <a:ea typeface="Meiryo UI" panose="020B0604030504040204" pitchFamily="50" charset="-128"/>
              </a:rPr>
              <a:t>  　・令和２年度に大阪公立大学等の府授業料等無償化制度を創設。一定の所得制限のもと、授業料・入学料を無償化。</a:t>
            </a:r>
          </a:p>
          <a:p>
            <a:pPr>
              <a:lnSpc>
                <a:spcPts val="2000"/>
              </a:lnSpc>
              <a:spcAft>
                <a:spcPts val="600"/>
              </a:spcAft>
            </a:pPr>
            <a:r>
              <a:rPr lang="ja-JP" altLang="en-US" sz="1200" dirty="0">
                <a:solidFill>
                  <a:schemeClr val="tx1"/>
                </a:solidFill>
                <a:latin typeface="Meiryo UI" panose="020B0604030504040204" pitchFamily="50" charset="-128"/>
                <a:ea typeface="Meiryo UI" panose="020B0604030504040204" pitchFamily="50" charset="-128"/>
              </a:rPr>
              <a:t>　　・国の高等教育の修学支援新制度に、府独自に上乗せ。現行制度は年収</a:t>
            </a:r>
            <a:r>
              <a:rPr lang="en-US" altLang="ja-JP" sz="1200" dirty="0">
                <a:solidFill>
                  <a:schemeClr val="tx1"/>
                </a:solidFill>
                <a:latin typeface="Meiryo UI" panose="020B0604030504040204" pitchFamily="50" charset="-128"/>
                <a:ea typeface="Meiryo UI" panose="020B0604030504040204" pitchFamily="50" charset="-128"/>
              </a:rPr>
              <a:t>910</a:t>
            </a:r>
            <a:r>
              <a:rPr lang="ja-JP" altLang="en-US" sz="1200" dirty="0">
                <a:solidFill>
                  <a:schemeClr val="tx1"/>
                </a:solidFill>
                <a:latin typeface="Meiryo UI" panose="020B0604030504040204" pitchFamily="50" charset="-128"/>
                <a:ea typeface="Meiryo UI" panose="020B0604030504040204" pitchFamily="50" charset="-128"/>
              </a:rPr>
              <a:t>万円未満の世帯が対象。</a:t>
            </a:r>
            <a:endParaRPr lang="en-US" altLang="ja-JP" sz="1200" dirty="0">
              <a:solidFill>
                <a:schemeClr val="tx1"/>
              </a:solidFill>
              <a:latin typeface="Meiryo UI" panose="020B0604030504040204" pitchFamily="50" charset="-128"/>
              <a:ea typeface="Meiryo UI" panose="020B0604030504040204" pitchFamily="50" charset="-128"/>
            </a:endParaRPr>
          </a:p>
          <a:p>
            <a:pPr marL="285750" indent="-285750">
              <a:lnSpc>
                <a:spcPts val="2200"/>
              </a:lnSpc>
              <a:buFont typeface="Wingdings" panose="05000000000000000000" pitchFamily="2" charset="2"/>
              <a:buChar char="p"/>
            </a:pP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2500"/>
              </a:lnSpc>
            </a:pPr>
            <a:endParaRPr lang="en-US" altLang="ja-JP" sz="1600" b="1" dirty="0">
              <a:solidFill>
                <a:schemeClr val="tx1"/>
              </a:solidFill>
              <a:latin typeface="Meiryo UI" panose="020B0604030504040204" pitchFamily="50" charset="-128"/>
              <a:ea typeface="Meiryo UI" panose="020B0604030504040204" pitchFamily="50" charset="-128"/>
            </a:endParaRPr>
          </a:p>
          <a:p>
            <a:pPr>
              <a:lnSpc>
                <a:spcPts val="1000"/>
              </a:lnSpc>
            </a:pP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8" name="二等辺三角形 17"/>
          <p:cNvSpPr/>
          <p:nvPr/>
        </p:nvSpPr>
        <p:spPr>
          <a:xfrm rot="10800000">
            <a:off x="4033279" y="3197337"/>
            <a:ext cx="1857636" cy="2786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50988" y="2642309"/>
            <a:ext cx="8805134" cy="670859"/>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2200"/>
              </a:lnSpc>
              <a:buFont typeface="Wingdings" panose="05000000000000000000" pitchFamily="2" charset="2"/>
              <a:buChar char="p"/>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750988" y="3649373"/>
            <a:ext cx="8805134" cy="69282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2200"/>
              </a:lnSpc>
              <a:buFont typeface="Wingdings" panose="05000000000000000000" pitchFamily="2" charset="2"/>
              <a:buChar char="p"/>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4686" y="3494573"/>
            <a:ext cx="3866649" cy="53041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2500"/>
              </a:lnSpc>
            </a:pP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無償化制度の拡充に向けて</a:t>
            </a:r>
            <a:r>
              <a:rPr lang="en-US" altLang="ja-JP" b="1" dirty="0">
                <a:solidFill>
                  <a:schemeClr val="tx1"/>
                </a:solidFill>
                <a:latin typeface="Meiryo UI" panose="020B0604030504040204" pitchFamily="50" charset="-128"/>
                <a:ea typeface="Meiryo UI" panose="020B0604030504040204" pitchFamily="50" charset="-128"/>
              </a:rPr>
              <a:t>】</a:t>
            </a:r>
          </a:p>
        </p:txBody>
      </p:sp>
      <p:sp>
        <p:nvSpPr>
          <p:cNvPr id="11" name="正方形/長方形 10"/>
          <p:cNvSpPr/>
          <p:nvPr/>
        </p:nvSpPr>
        <p:spPr>
          <a:xfrm>
            <a:off x="130934" y="3934831"/>
            <a:ext cx="9659155" cy="2590684"/>
          </a:xfrm>
          <a:prstGeom prst="rect">
            <a:avLst/>
          </a:prstGeom>
          <a:solidFill>
            <a:schemeClr val="accent1">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50000"/>
              </a:lnSpc>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大阪の全ての子どもたちを対象に、</a:t>
            </a: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  　・所得や世帯の子どもの人数に制限なく、自らの可能性を追求できる社会の実現</a:t>
            </a: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　　・子育て世帯の教育費負担を軽減し、子育てしやすいまち・大阪の実現</a:t>
            </a: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　 に向けて、私立高校・国公立高校・大阪公立大学等の授業料等の完全無償化をめざす。</a:t>
            </a:r>
          </a:p>
        </p:txBody>
      </p:sp>
      <p:sp>
        <p:nvSpPr>
          <p:cNvPr id="2" name="スライド番号プレースホルダー 1"/>
          <p:cNvSpPr>
            <a:spLocks noGrp="1"/>
          </p:cNvSpPr>
          <p:nvPr>
            <p:ph type="sldNum" sz="quarter" idx="12"/>
          </p:nvPr>
        </p:nvSpPr>
        <p:spPr>
          <a:xfrm>
            <a:off x="7610270" y="6491294"/>
            <a:ext cx="2228850" cy="365125"/>
          </a:xfrm>
        </p:spPr>
        <p:txBody>
          <a:bodyPr/>
          <a:lstStyle/>
          <a:p>
            <a:fld id="{410AB99D-1BAA-457C-B490-4B2C5C788E4F}" type="slidenum">
              <a:rPr kumimoji="1" lang="ja-JP" altLang="en-US" smtClean="0"/>
              <a:t>3</a:t>
            </a:fld>
            <a:endParaRPr kumimoji="1" lang="ja-JP" altLang="en-US"/>
          </a:p>
        </p:txBody>
      </p:sp>
    </p:spTree>
    <p:extLst>
      <p:ext uri="{BB962C8B-B14F-4D97-AF65-F5344CB8AC3E}">
        <p14:creationId xmlns:p14="http://schemas.microsoft.com/office/powerpoint/2010/main" val="114628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10AB99D-1BAA-457C-B490-4B2C5C788E4F}" type="slidenum">
              <a:rPr kumimoji="1" lang="ja-JP" altLang="en-US" smtClean="0"/>
              <a:t>4</a:t>
            </a:fld>
            <a:endParaRPr kumimoji="1" lang="ja-JP" altLang="en-US"/>
          </a:p>
        </p:txBody>
      </p:sp>
    </p:spTree>
    <p:extLst>
      <p:ext uri="{BB962C8B-B14F-4D97-AF65-F5344CB8AC3E}">
        <p14:creationId xmlns:p14="http://schemas.microsoft.com/office/powerpoint/2010/main" val="207936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130216"/>
            <a:ext cx="9905999" cy="59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kumimoji="1" lang="ja-JP" altLang="en-US" sz="3200" dirty="0">
                <a:solidFill>
                  <a:schemeClr val="tx1"/>
                </a:solidFill>
                <a:latin typeface="BIZ UDPゴシック" panose="020B0400000000000000" pitchFamily="50" charset="-128"/>
                <a:ea typeface="BIZ UDPゴシック" panose="020B0400000000000000" pitchFamily="50" charset="-128"/>
              </a:rPr>
              <a:t>高校等における制度設計（案）</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5</a:t>
            </a:fld>
            <a:endParaRPr kumimoji="1" lang="ja-JP" altLang="en-US"/>
          </a:p>
        </p:txBody>
      </p:sp>
    </p:spTree>
    <p:extLst>
      <p:ext uri="{BB962C8B-B14F-4D97-AF65-F5344CB8AC3E}">
        <p14:creationId xmlns:p14="http://schemas.microsoft.com/office/powerpoint/2010/main" val="406048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高校等授業料無償化制度について（課題整理）</a:t>
            </a:r>
          </a:p>
        </p:txBody>
      </p:sp>
      <p:sp>
        <p:nvSpPr>
          <p:cNvPr id="25" name="正方形/長方形 24"/>
          <p:cNvSpPr/>
          <p:nvPr/>
        </p:nvSpPr>
        <p:spPr>
          <a:xfrm>
            <a:off x="167424" y="1051951"/>
            <a:ext cx="9597606" cy="319807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対象校</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○私立高校（全日制課程、定時制課程、通信制課程）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○専修学校（高等課程）、各種学校（就学支援金対象校）</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実施時期</a:t>
            </a:r>
            <a:endParaRPr kumimoji="1" lang="en-US" altLang="ja-JP" sz="1400" b="1" dirty="0">
              <a:solidFill>
                <a:schemeClr val="tx1"/>
              </a:solidFill>
            </a:endParaRPr>
          </a:p>
          <a:p>
            <a:r>
              <a:rPr kumimoji="1" lang="ja-JP" altLang="en-US" sz="1400" dirty="0">
                <a:solidFill>
                  <a:schemeClr val="tx1"/>
                </a:solidFill>
                <a:latin typeface="Meiryo UI" panose="020B0604030504040204" pitchFamily="50" charset="-128"/>
                <a:ea typeface="Meiryo UI" panose="020B0604030504040204" pitchFamily="50" charset="-128"/>
              </a:rPr>
              <a:t>　 ○令和６年度の高校３年生から所得制限を段階的に撤廃し、令和８年度に全学年で授業料の完全無償化をめざす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R6: 3</a:t>
            </a:r>
            <a:r>
              <a:rPr kumimoji="1" lang="ja-JP" altLang="en-US" sz="1400" dirty="0">
                <a:solidFill>
                  <a:schemeClr val="tx1"/>
                </a:solidFill>
                <a:latin typeface="Meiryo UI" panose="020B0604030504040204" pitchFamily="50" charset="-128"/>
                <a:ea typeface="Meiryo UI" panose="020B0604030504040204" pitchFamily="50" charset="-128"/>
              </a:rPr>
              <a:t>年生→ </a:t>
            </a:r>
            <a:r>
              <a:rPr kumimoji="1" lang="en-US" altLang="ja-JP" sz="1400" dirty="0">
                <a:solidFill>
                  <a:schemeClr val="tx1"/>
                </a:solidFill>
                <a:latin typeface="Meiryo UI" panose="020B0604030504040204" pitchFamily="50" charset="-128"/>
                <a:ea typeface="Meiryo UI" panose="020B0604030504040204" pitchFamily="50" charset="-128"/>
              </a:rPr>
              <a:t>R7: 2</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年生→ </a:t>
            </a:r>
            <a:r>
              <a:rPr kumimoji="1" lang="en-US" altLang="ja-JP" sz="1400" dirty="0">
                <a:solidFill>
                  <a:schemeClr val="tx1"/>
                </a:solidFill>
                <a:latin typeface="Meiryo UI" panose="020B0604030504040204" pitchFamily="50" charset="-128"/>
                <a:ea typeface="Meiryo UI" panose="020B0604030504040204" pitchFamily="50" charset="-128"/>
              </a:rPr>
              <a:t>R8: </a:t>
            </a:r>
            <a:r>
              <a:rPr kumimoji="1" lang="ja-JP" altLang="en-US" sz="1400" dirty="0">
                <a:solidFill>
                  <a:schemeClr val="tx1"/>
                </a:solidFill>
                <a:latin typeface="Meiryo UI" panose="020B0604030504040204" pitchFamily="50" charset="-128"/>
                <a:ea typeface="Meiryo UI" panose="020B0604030504040204" pitchFamily="50" charset="-128"/>
              </a:rPr>
              <a:t>全学年）</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 授業料完全無償化の方法</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○国の就学支援金と併せて、府の無償化制度に参画する就学支援推進校</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を選択した私立高校等に対して、</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府の授業料支援補助金を交付することにより、無償化する。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○全世帯について、府の授業料支援補助金とあわせて標準授業料を超える授業料を学校が負担することで、完全無償化をめざす。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○府内外の私立高校等に対して、就学支援推進校への参画を働きかける。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500"/>
              </a:lnSpc>
            </a:pPr>
            <a:endParaRPr kumimoji="1" lang="en-US" altLang="ja-JP" sz="15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）生徒の授業料負担の軽減を図るとともに、学校の特色づくり、魅力づくりに積極的に取り組む私立高校等。学校の申請に基づき指定</a:t>
            </a:r>
          </a:p>
          <a:p>
            <a:r>
              <a:rPr kumimoji="1" lang="ja-JP" altLang="en-US" sz="1200" dirty="0">
                <a:solidFill>
                  <a:schemeClr val="tx1"/>
                </a:solidFill>
                <a:latin typeface="Meiryo UI" panose="020B0604030504040204" pitchFamily="50" charset="-128"/>
                <a:ea typeface="Meiryo UI" panose="020B0604030504040204" pitchFamily="50" charset="-128"/>
              </a:rPr>
              <a:t>　  　</a:t>
            </a:r>
          </a:p>
        </p:txBody>
      </p:sp>
      <p:sp>
        <p:nvSpPr>
          <p:cNvPr id="9" name="正方形/長方形 8"/>
          <p:cNvSpPr/>
          <p:nvPr/>
        </p:nvSpPr>
        <p:spPr>
          <a:xfrm>
            <a:off x="178855" y="5295765"/>
            <a:ext cx="9586175" cy="1233822"/>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spcBef>
                <a:spcPts val="600"/>
              </a:spcBef>
            </a:pPr>
            <a:r>
              <a:rPr lang="ja-JP" altLang="en-US" sz="1400" dirty="0">
                <a:solidFill>
                  <a:schemeClr val="tx1"/>
                </a:solidFill>
                <a:latin typeface="Meiryo UI" panose="020B0604030504040204" pitchFamily="50" charset="-128"/>
                <a:ea typeface="Meiryo UI" panose="020B0604030504040204" pitchFamily="50" charset="-128"/>
              </a:rPr>
              <a:t>◇　府内私立高校等に対し、授業料完全無償化制度について理解を求め、就学支援推進校への参画を働きかける。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a:solidFill>
                  <a:schemeClr val="tx1"/>
                </a:solidFill>
                <a:latin typeface="Meiryo UI" panose="020B0604030504040204" pitchFamily="50" charset="-128"/>
                <a:ea typeface="Meiryo UI" panose="020B0604030504040204" pitchFamily="50" charset="-128"/>
              </a:rPr>
              <a:t>◇　近畿１府４県の私立高校に対し、府の就学支援推進校制度への理解を求めて参画を促す。</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a:solidFill>
                  <a:schemeClr val="tx1"/>
                </a:solidFill>
                <a:latin typeface="Meiryo UI" panose="020B0604030504040204" pitchFamily="50" charset="-128"/>
                <a:ea typeface="Meiryo UI" panose="020B0604030504040204" pitchFamily="50" charset="-128"/>
              </a:rPr>
              <a:t>◇　授業料完全無償化制度のベースとなる標準授業料の改定ルール（金額及び改定時期）を検討する。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63990" y="4902746"/>
            <a:ext cx="3915582" cy="34559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５月９日戦略本部会議後の調整事項</a:t>
            </a:r>
            <a:r>
              <a:rPr lang="en-US" altLang="ja-JP" sz="1600" b="1" dirty="0">
                <a:solidFill>
                  <a:schemeClr val="tx1"/>
                </a:solidFill>
                <a:latin typeface="Meiryo UI" panose="020B0604030504040204" pitchFamily="50" charset="-128"/>
                <a:ea typeface="Meiryo UI" panose="020B0604030504040204" pitchFamily="50" charset="-128"/>
              </a:rPr>
              <a:t>】</a:t>
            </a:r>
          </a:p>
        </p:txBody>
      </p:sp>
      <p:sp>
        <p:nvSpPr>
          <p:cNvPr id="37" name="正方形/長方形 36"/>
          <p:cNvSpPr/>
          <p:nvPr/>
        </p:nvSpPr>
        <p:spPr>
          <a:xfrm>
            <a:off x="63990" y="651547"/>
            <a:ext cx="3155728" cy="40258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制度素案（私立学校）</a:t>
            </a:r>
            <a:r>
              <a:rPr lang="en-US" altLang="ja-JP" sz="1600" b="1" dirty="0">
                <a:solidFill>
                  <a:schemeClr val="tx1"/>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6</a:t>
            </a:fld>
            <a:endParaRPr kumimoji="1" lang="ja-JP" altLang="en-US"/>
          </a:p>
        </p:txBody>
      </p:sp>
      <p:sp>
        <p:nvSpPr>
          <p:cNvPr id="10" name="二等辺三角形 9"/>
          <p:cNvSpPr/>
          <p:nvPr/>
        </p:nvSpPr>
        <p:spPr>
          <a:xfrm rot="10800000">
            <a:off x="4037061" y="4387338"/>
            <a:ext cx="1857636" cy="3837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296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878" y="1618091"/>
            <a:ext cx="9419156" cy="98471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114078" y="637007"/>
            <a:ext cx="3427612"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１</a:t>
            </a:r>
            <a:r>
              <a:rPr kumimoji="1" lang="en-US" altLang="ja-JP" sz="1600" b="1"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府内私立高校との調整状況</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高校等授業料無償化制度について（これまでの調整状況）</a:t>
            </a: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7</a:t>
            </a:fld>
            <a:endParaRPr kumimoji="1" lang="ja-JP" altLang="en-US"/>
          </a:p>
        </p:txBody>
      </p:sp>
      <p:sp>
        <p:nvSpPr>
          <p:cNvPr id="37" name="正方形/長方形 36"/>
          <p:cNvSpPr/>
          <p:nvPr/>
        </p:nvSpPr>
        <p:spPr>
          <a:xfrm>
            <a:off x="111930" y="2721236"/>
            <a:ext cx="4756284"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rPr>
              <a:t>２</a:t>
            </a:r>
            <a:r>
              <a:rPr kumimoji="1" lang="en-US" altLang="ja-JP" sz="1600" b="1"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近畿１府４県の私立高校との調整状況</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65757" y="1053236"/>
            <a:ext cx="9619941" cy="1538883"/>
          </a:xfrm>
          <a:prstGeom prst="rect">
            <a:avLst/>
          </a:prstGeom>
          <a:noFill/>
        </p:spPr>
        <p:txBody>
          <a:bodyPr wrap="non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○５月９日以降随時　　大阪私立中学校高等学校連合会と制度素案について協議。</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○６月～７月中旬　　　 府内私立高校等（全日・通信・専各）に対し、個別にヒアリングを実施し、制度素案に対する意見を聴取。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○８月９日  　　　　　　　知事と</a:t>
            </a:r>
            <a:r>
              <a:rPr lang="zh-CN" altLang="en-US" sz="1400" dirty="0">
                <a:latin typeface="Meiryo UI" panose="020B0604030504040204" pitchFamily="50" charset="-128"/>
                <a:ea typeface="Meiryo UI" panose="020B0604030504040204" pitchFamily="50" charset="-128"/>
              </a:rPr>
              <a:t>大阪私立中学校高等学校連合会</a:t>
            </a:r>
            <a:r>
              <a:rPr lang="ja-JP" altLang="en-US" sz="1400" dirty="0">
                <a:latin typeface="Meiryo UI" panose="020B0604030504040204" pitchFamily="50" charset="-128"/>
                <a:ea typeface="Meiryo UI" panose="020B0604030504040204" pitchFamily="50" charset="-128"/>
              </a:rPr>
              <a:t>が意見交換を行い、成案に向けた基本的考え方を提示。</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府と私学が制度完成に向けて協力していくことを確認。</a:t>
            </a:r>
            <a:endParaRPr lang="en-US" altLang="ja-JP" sz="1600" b="1" u="sng"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就学支援推進校（全日制</a:t>
            </a:r>
            <a:r>
              <a:rPr lang="en-US" altLang="ja-JP" sz="1600" b="1" u="sng" dirty="0">
                <a:latin typeface="Meiryo UI" panose="020B0604030504040204" pitchFamily="50" charset="-128"/>
                <a:ea typeface="Meiryo UI" panose="020B0604030504040204" pitchFamily="50" charset="-128"/>
              </a:rPr>
              <a:t>96</a:t>
            </a:r>
            <a:r>
              <a:rPr lang="ja-JP" altLang="en-US" sz="1600" b="1" u="sng" dirty="0">
                <a:latin typeface="Meiryo UI" panose="020B0604030504040204" pitchFamily="50" charset="-128"/>
                <a:ea typeface="Meiryo UI" panose="020B0604030504040204" pitchFamily="50" charset="-128"/>
              </a:rPr>
              <a:t>校）が引き続き制度に参加することを表明。</a:t>
            </a:r>
            <a:endParaRPr lang="en-US" altLang="ja-JP" sz="16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73456" y="2995806"/>
            <a:ext cx="245580"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 </a:t>
            </a:r>
            <a:endParaRPr kumimoji="1" lang="en-US" altLang="ja-JP" sz="1400" b="1" u="sng"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252878" y="3137473"/>
            <a:ext cx="9419156" cy="861774"/>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○近畿１府４県の私学所管課及び私学団体に対し、制度素案の内容を説明。</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○成案後に、再度制度詳細について説明を行う予定。　</a:t>
            </a:r>
            <a:endParaRPr lang="en-US" altLang="ja-JP" sz="1400" dirty="0">
              <a:latin typeface="Meiryo UI" panose="020B0604030504040204" pitchFamily="50" charset="-128"/>
              <a:ea typeface="Meiryo UI" panose="020B0604030504040204" pitchFamily="50" charset="-128"/>
            </a:endParaRPr>
          </a:p>
          <a:p>
            <a:pPr>
              <a:spcAft>
                <a:spcPts val="600"/>
              </a:spcAft>
            </a:pPr>
            <a:r>
              <a:rPr kumimoji="1" lang="ja-JP" altLang="en-US" sz="1200" dirty="0">
                <a:latin typeface="Meiryo UI" panose="020B0604030504040204" pitchFamily="50" charset="-128"/>
                <a:ea typeface="Meiryo UI" panose="020B0604030504040204" pitchFamily="50" charset="-128"/>
              </a:rPr>
              <a:t>　</a:t>
            </a:r>
          </a:p>
        </p:txBody>
      </p:sp>
      <p:sp>
        <p:nvSpPr>
          <p:cNvPr id="5" name="大かっこ 4"/>
          <p:cNvSpPr/>
          <p:nvPr/>
        </p:nvSpPr>
        <p:spPr>
          <a:xfrm>
            <a:off x="552877" y="3743474"/>
            <a:ext cx="5203980" cy="914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参考</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他府県私学団体からの主な意見</a:t>
            </a:r>
          </a:p>
          <a:p>
            <a:r>
              <a:rPr kumimoji="1" lang="ja-JP" altLang="en-US" sz="1200" dirty="0">
                <a:latin typeface="Meiryo UI" panose="020B0604030504040204" pitchFamily="50" charset="-128"/>
                <a:ea typeface="Meiryo UI" panose="020B0604030504040204" pitchFamily="50" charset="-128"/>
              </a:rPr>
              <a:t>  ・自らが決めた授業料を徴収できず、学校負担が生じる制度には課題がある</a:t>
            </a:r>
          </a:p>
          <a:p>
            <a:r>
              <a:rPr kumimoji="1" lang="ja-JP" altLang="en-US" sz="1200" dirty="0">
                <a:latin typeface="Meiryo UI" panose="020B0604030504040204" pitchFamily="50" charset="-128"/>
                <a:ea typeface="Meiryo UI" panose="020B0604030504040204" pitchFamily="50" charset="-128"/>
              </a:rPr>
              <a:t>  ・大阪府から通う生徒とそれ以外の生徒で授業料負担に不公平が生じる</a:t>
            </a:r>
          </a:p>
          <a:p>
            <a:r>
              <a:rPr kumimoji="1" lang="ja-JP" altLang="en-US" sz="1200" dirty="0">
                <a:latin typeface="Meiryo UI" panose="020B0604030504040204" pitchFamily="50" charset="-128"/>
                <a:ea typeface="Meiryo UI" panose="020B0604030504040204" pitchFamily="50" charset="-128"/>
              </a:rPr>
              <a:t>  ・授業料の改定に、所轄庁ではない府の承認を必要とする制度は問題　　等</a:t>
            </a:r>
            <a:endParaRPr kumimoji="1" lang="ja-JP" altLang="en-US" sz="1200" dirty="0"/>
          </a:p>
        </p:txBody>
      </p:sp>
    </p:spTree>
    <p:extLst>
      <p:ext uri="{BB962C8B-B14F-4D97-AF65-F5344CB8AC3E}">
        <p14:creationId xmlns:p14="http://schemas.microsoft.com/office/powerpoint/2010/main" val="124378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6425999" y="1494463"/>
            <a:ext cx="3101036" cy="4182812"/>
          </a:xfrm>
          <a:prstGeom prst="roundRect">
            <a:avLst>
              <a:gd name="adj" fmla="val 880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334848" y="1494463"/>
            <a:ext cx="5898525" cy="4182812"/>
          </a:xfrm>
          <a:prstGeom prst="roundRect">
            <a:avLst>
              <a:gd name="adj" fmla="val 880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高校等授業料無償化制度について（基本的な考え方）</a:t>
            </a:r>
          </a:p>
        </p:txBody>
      </p:sp>
      <p:sp>
        <p:nvSpPr>
          <p:cNvPr id="2" name="スライド番号プレースホルダー 1"/>
          <p:cNvSpPr>
            <a:spLocks noGrp="1"/>
          </p:cNvSpPr>
          <p:nvPr>
            <p:ph type="sldNum" sz="quarter" idx="12"/>
          </p:nvPr>
        </p:nvSpPr>
        <p:spPr/>
        <p:txBody>
          <a:bodyPr/>
          <a:lstStyle/>
          <a:p>
            <a:fld id="{410AB99D-1BAA-457C-B490-4B2C5C788E4F}" type="slidenum">
              <a:rPr kumimoji="1" lang="ja-JP" altLang="en-US" smtClean="0"/>
              <a:t>8</a:t>
            </a:fld>
            <a:endParaRPr kumimoji="1" lang="ja-JP" altLang="en-US"/>
          </a:p>
        </p:txBody>
      </p:sp>
      <p:sp>
        <p:nvSpPr>
          <p:cNvPr id="27" name="正方形/長方形 26"/>
          <p:cNvSpPr/>
          <p:nvPr/>
        </p:nvSpPr>
        <p:spPr>
          <a:xfrm>
            <a:off x="167022" y="612909"/>
            <a:ext cx="2756482" cy="40258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基本的な考え方</a:t>
            </a:r>
            <a:r>
              <a:rPr lang="en-US" altLang="ja-JP" sz="1600" b="1" dirty="0">
                <a:solidFill>
                  <a:schemeClr val="tx1"/>
                </a:solidFill>
                <a:latin typeface="Meiryo UI" panose="020B0604030504040204" pitchFamily="50" charset="-128"/>
                <a:ea typeface="Meiryo UI" panose="020B0604030504040204" pitchFamily="50" charset="-128"/>
              </a:rPr>
              <a:t>】</a:t>
            </a:r>
          </a:p>
        </p:txBody>
      </p:sp>
      <p:sp>
        <p:nvSpPr>
          <p:cNvPr id="23" name="正方形/長方形 22"/>
          <p:cNvSpPr/>
          <p:nvPr/>
        </p:nvSpPr>
        <p:spPr>
          <a:xfrm>
            <a:off x="373486" y="5939711"/>
            <a:ext cx="9153550" cy="7573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spcBef>
                <a:spcPts val="600"/>
              </a:spcBef>
            </a:pPr>
            <a:r>
              <a:rPr kumimoji="1" lang="ja-JP" altLang="en-US" sz="1600" b="1" dirty="0">
                <a:solidFill>
                  <a:schemeClr val="tx1"/>
                </a:solidFill>
                <a:latin typeface="Meiryo UI" panose="020B0604030504040204" pitchFamily="50" charset="-128"/>
                <a:ea typeface="Meiryo UI" panose="020B0604030504040204" pitchFamily="50" charset="-128"/>
              </a:rPr>
              <a:t>◆　標準授業料と経常費助成の増額を組み合わせることにより、学校負担額の軽減とともに、私学教育の</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kumimoji="1" lang="ja-JP" altLang="en-US" sz="1600" b="1" dirty="0">
                <a:solidFill>
                  <a:schemeClr val="tx1"/>
                </a:solidFill>
                <a:latin typeface="Meiryo UI" panose="020B0604030504040204" pitchFamily="50" charset="-128"/>
                <a:ea typeface="Meiryo UI" panose="020B0604030504040204" pitchFamily="50" charset="-128"/>
              </a:rPr>
              <a:t>　　 さらなる魅力・特色づくりを支援</a:t>
            </a:r>
          </a:p>
        </p:txBody>
      </p:sp>
      <p:sp>
        <p:nvSpPr>
          <p:cNvPr id="3" name="テキスト ボックス 2"/>
          <p:cNvSpPr txBox="1"/>
          <p:nvPr/>
        </p:nvSpPr>
        <p:spPr>
          <a:xfrm>
            <a:off x="386365" y="974927"/>
            <a:ext cx="6627135" cy="369332"/>
          </a:xfrm>
          <a:prstGeom prst="rect">
            <a:avLst/>
          </a:prstGeom>
          <a:noFill/>
        </p:spPr>
        <p:txBody>
          <a:bodyPr wrap="none" rtlCol="0">
            <a:spAutoFit/>
          </a:bodyPr>
          <a:lstStyle/>
          <a:p>
            <a:r>
              <a:rPr kumimoji="1" lang="ja-JP" altLang="en-US" b="1" u="sng" dirty="0">
                <a:latin typeface="Meiryo UI" panose="020B0604030504040204" pitchFamily="50" charset="-128"/>
                <a:ea typeface="Meiryo UI" panose="020B0604030504040204" pitchFamily="50" charset="-128"/>
              </a:rPr>
              <a:t>授業料完全無償化と私立高校等の教育の質の向上の両立を図る</a:t>
            </a:r>
          </a:p>
        </p:txBody>
      </p:sp>
      <p:sp>
        <p:nvSpPr>
          <p:cNvPr id="42" name="正方形/長方形 41"/>
          <p:cNvSpPr/>
          <p:nvPr/>
        </p:nvSpPr>
        <p:spPr>
          <a:xfrm>
            <a:off x="1109244" y="3187521"/>
            <a:ext cx="1264353" cy="162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負担総額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約</a:t>
            </a:r>
            <a:r>
              <a:rPr kumimoji="1" lang="en-US" altLang="ja-JP" sz="2000" b="1" dirty="0">
                <a:latin typeface="Meiryo UI" panose="020B0604030504040204" pitchFamily="50" charset="-128"/>
                <a:ea typeface="Meiryo UI" panose="020B0604030504040204" pitchFamily="50" charset="-128"/>
              </a:rPr>
              <a:t>9.5</a:t>
            </a:r>
            <a:r>
              <a:rPr kumimoji="1" lang="ja-JP" altLang="en-US" sz="1200" dirty="0">
                <a:latin typeface="Meiryo UI" panose="020B0604030504040204" pitchFamily="50" charset="-128"/>
                <a:ea typeface="Meiryo UI" panose="020B0604030504040204" pitchFamily="50" charset="-128"/>
              </a:rPr>
              <a:t>億円</a:t>
            </a:r>
          </a:p>
        </p:txBody>
      </p:sp>
      <p:sp>
        <p:nvSpPr>
          <p:cNvPr id="44" name="正方形/長方形 43"/>
          <p:cNvSpPr/>
          <p:nvPr/>
        </p:nvSpPr>
        <p:spPr>
          <a:xfrm>
            <a:off x="3941589" y="3532508"/>
            <a:ext cx="1264353" cy="1301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負担総額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約</a:t>
            </a:r>
            <a:r>
              <a:rPr kumimoji="1" lang="en-US" altLang="ja-JP" sz="2000" b="1" dirty="0">
                <a:latin typeface="Meiryo UI" panose="020B0604030504040204" pitchFamily="50" charset="-128"/>
                <a:ea typeface="Meiryo UI" panose="020B0604030504040204" pitchFamily="50" charset="-128"/>
              </a:rPr>
              <a:t>7.9</a:t>
            </a:r>
            <a:r>
              <a:rPr kumimoji="1" lang="ja-JP" altLang="en-US" sz="1200" dirty="0">
                <a:latin typeface="Meiryo UI" panose="020B0604030504040204" pitchFamily="50" charset="-128"/>
                <a:ea typeface="Meiryo UI" panose="020B0604030504040204" pitchFamily="50" charset="-128"/>
              </a:rPr>
              <a:t>億円</a:t>
            </a:r>
          </a:p>
        </p:txBody>
      </p:sp>
      <p:sp>
        <p:nvSpPr>
          <p:cNvPr id="45" name="下矢印 44"/>
          <p:cNvSpPr/>
          <p:nvPr/>
        </p:nvSpPr>
        <p:spPr>
          <a:xfrm rot="10800000">
            <a:off x="6701896" y="2192874"/>
            <a:ext cx="2493623" cy="2641013"/>
          </a:xfrm>
          <a:prstGeom prst="downArrow">
            <a:avLst>
              <a:gd name="adj1" fmla="val 50000"/>
              <a:gd name="adj2" fmla="val 34436"/>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800" b="1" dirty="0"/>
          </a:p>
        </p:txBody>
      </p:sp>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880000">
            <a:off x="2238866" y="3202251"/>
            <a:ext cx="1882805" cy="411706"/>
          </a:xfrm>
          <a:prstGeom prst="rect">
            <a:avLst/>
          </a:prstGeom>
        </p:spPr>
      </p:pic>
      <p:cxnSp>
        <p:nvCxnSpPr>
          <p:cNvPr id="47" name="直線コネクタ 46"/>
          <p:cNvCxnSpPr/>
          <p:nvPr/>
        </p:nvCxnSpPr>
        <p:spPr>
          <a:xfrm flipV="1">
            <a:off x="553233" y="4833887"/>
            <a:ext cx="8796829" cy="17787"/>
          </a:xfrm>
          <a:prstGeom prst="line">
            <a:avLst/>
          </a:prstGeom>
          <a:ln w="76200"/>
        </p:spPr>
        <p:style>
          <a:lnRef idx="1">
            <a:schemeClr val="dk1"/>
          </a:lnRef>
          <a:fillRef idx="0">
            <a:schemeClr val="dk1"/>
          </a:fillRef>
          <a:effectRef idx="0">
            <a:schemeClr val="dk1"/>
          </a:effectRef>
          <a:fontRef idx="minor">
            <a:schemeClr val="tx1"/>
          </a:fontRef>
        </p:style>
      </p:cxnSp>
      <p:sp>
        <p:nvSpPr>
          <p:cNvPr id="48" name="テキスト ボックス 1"/>
          <p:cNvSpPr txBox="1"/>
          <p:nvPr/>
        </p:nvSpPr>
        <p:spPr>
          <a:xfrm>
            <a:off x="797302" y="4909108"/>
            <a:ext cx="1894382" cy="575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dirty="0">
                <a:latin typeface="Meiryo UI" panose="020B0604030504040204" pitchFamily="50" charset="-128"/>
                <a:ea typeface="Meiryo UI" panose="020B0604030504040204" pitchFamily="50" charset="-128"/>
              </a:rPr>
              <a:t>現行制度</a:t>
            </a:r>
            <a:endParaRPr lang="en-US" altLang="ja-JP" sz="1600" dirty="0">
              <a:latin typeface="Meiryo UI" panose="020B0604030504040204" pitchFamily="50" charset="-128"/>
              <a:ea typeface="Meiryo UI" panose="020B0604030504040204" pitchFamily="50" charset="-128"/>
            </a:endParaRPr>
          </a:p>
        </p:txBody>
      </p:sp>
      <p:sp>
        <p:nvSpPr>
          <p:cNvPr id="49" name="テキスト ボックス 1"/>
          <p:cNvSpPr txBox="1"/>
          <p:nvPr/>
        </p:nvSpPr>
        <p:spPr>
          <a:xfrm>
            <a:off x="3628510" y="4906960"/>
            <a:ext cx="1894382" cy="575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ja-JP" altLang="en-US" sz="1800" dirty="0">
                <a:latin typeface="Meiryo UI" panose="020B0604030504040204" pitchFamily="50" charset="-128"/>
                <a:ea typeface="Meiryo UI" panose="020B0604030504040204" pitchFamily="50" charset="-128"/>
              </a:rPr>
              <a:t>新制度</a:t>
            </a:r>
            <a:endParaRPr lang="en-US" altLang="ja-JP" sz="1800" dirty="0">
              <a:latin typeface="Meiryo UI" panose="020B0604030504040204" pitchFamily="50" charset="-128"/>
              <a:ea typeface="Meiryo UI" panose="020B0604030504040204" pitchFamily="50" charset="-128"/>
            </a:endParaRPr>
          </a:p>
          <a:p>
            <a:pPr algn="ctr"/>
            <a:r>
              <a:rPr lang="ja-JP" altLang="en-US" sz="1800" b="1" u="sng" dirty="0">
                <a:latin typeface="Meiryo UI" panose="020B0604030504040204" pitchFamily="50" charset="-128"/>
                <a:ea typeface="Meiryo UI" panose="020B0604030504040204" pitchFamily="50" charset="-128"/>
              </a:rPr>
              <a:t>標準授業料の増額</a:t>
            </a:r>
            <a:endParaRPr lang="ja-JP" altLang="en-US" sz="1400" b="1" u="sng" dirty="0">
              <a:latin typeface="Meiryo UI" panose="020B0604030504040204" pitchFamily="50" charset="-128"/>
              <a:ea typeface="Meiryo UI" panose="020B0604030504040204" pitchFamily="50" charset="-128"/>
            </a:endParaRPr>
          </a:p>
        </p:txBody>
      </p:sp>
      <p:sp>
        <p:nvSpPr>
          <p:cNvPr id="8" name="角丸四角形 7"/>
          <p:cNvSpPr/>
          <p:nvPr/>
        </p:nvSpPr>
        <p:spPr>
          <a:xfrm>
            <a:off x="1422302" y="2364346"/>
            <a:ext cx="3515931" cy="3306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標準授業料を超える学校負担の軽減</a:t>
            </a:r>
          </a:p>
        </p:txBody>
      </p:sp>
      <p:sp>
        <p:nvSpPr>
          <p:cNvPr id="50" name="角丸四角形 49"/>
          <p:cNvSpPr/>
          <p:nvPr/>
        </p:nvSpPr>
        <p:spPr>
          <a:xfrm>
            <a:off x="6978792" y="1755051"/>
            <a:ext cx="1959147" cy="3306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さらなる教育の向上</a:t>
            </a:r>
          </a:p>
        </p:txBody>
      </p:sp>
      <p:sp>
        <p:nvSpPr>
          <p:cNvPr id="51" name="テキスト ボックス 1"/>
          <p:cNvSpPr txBox="1"/>
          <p:nvPr/>
        </p:nvSpPr>
        <p:spPr>
          <a:xfrm>
            <a:off x="7011174" y="4983304"/>
            <a:ext cx="1894382" cy="575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b="1" u="sng" dirty="0">
                <a:latin typeface="Meiryo UI" panose="020B0604030504040204" pitchFamily="50" charset="-128"/>
                <a:ea typeface="Meiryo UI" panose="020B0604030504040204" pitchFamily="50" charset="-128"/>
              </a:rPr>
              <a:t>経常費助成の増額</a:t>
            </a:r>
            <a:endParaRPr lang="en-US" altLang="ja-JP" sz="16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7315226" y="3577618"/>
            <a:ext cx="1286277" cy="461665"/>
          </a:xfrm>
          <a:prstGeom prst="rect">
            <a:avLst/>
          </a:prstGeom>
        </p:spPr>
        <p:txBody>
          <a:bodyPr wrap="square">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sz="2400" b="1" dirty="0">
                <a:solidFill>
                  <a:schemeClr val="bg1"/>
                </a:solidFill>
                <a:latin typeface="Meiryo UI" panose="020B0604030504040204" pitchFamily="50" charset="-128"/>
                <a:ea typeface="Meiryo UI" panose="020B0604030504040204" pitchFamily="50" charset="-128"/>
              </a:rPr>
              <a:t>13</a:t>
            </a:r>
            <a:r>
              <a:rPr kumimoji="1" lang="ja-JP" altLang="en-US" sz="1400" dirty="0">
                <a:solidFill>
                  <a:schemeClr val="bg1"/>
                </a:solidFill>
                <a:latin typeface="Meiryo UI" panose="020B0604030504040204" pitchFamily="50" charset="-128"/>
                <a:ea typeface="Meiryo UI" panose="020B0604030504040204" pitchFamily="50" charset="-128"/>
              </a:rPr>
              <a:t>億円</a:t>
            </a:r>
          </a:p>
        </p:txBody>
      </p:sp>
      <p:sp>
        <p:nvSpPr>
          <p:cNvPr id="6" name="テキスト ボックス 5"/>
          <p:cNvSpPr txBox="1"/>
          <p:nvPr/>
        </p:nvSpPr>
        <p:spPr>
          <a:xfrm>
            <a:off x="502276" y="1545445"/>
            <a:ext cx="1584088"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＜全日制の例＞</a:t>
            </a:r>
          </a:p>
        </p:txBody>
      </p:sp>
    </p:spTree>
    <p:extLst>
      <p:ext uri="{BB962C8B-B14F-4D97-AF65-F5344CB8AC3E}">
        <p14:creationId xmlns:p14="http://schemas.microsoft.com/office/powerpoint/2010/main" val="54570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4932420" y="622264"/>
            <a:ext cx="4915472" cy="6184220"/>
          </a:xfrm>
          <a:prstGeom prst="roundRect">
            <a:avLst>
              <a:gd name="adj" fmla="val 566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831" y="1728447"/>
            <a:ext cx="3414732" cy="600164"/>
          </a:xfrm>
          <a:prstGeom prst="rect">
            <a:avLst/>
          </a:prstGeom>
          <a:noFill/>
        </p:spPr>
        <p:txBody>
          <a:bodyPr wrap="square" rtlCol="0">
            <a:spAutoFit/>
          </a:bodyPr>
          <a:lstStyle/>
          <a:p>
            <a:pPr lvl="0">
              <a:spcAft>
                <a:spcPts val="600"/>
              </a:spcAft>
            </a:pPr>
            <a:r>
              <a:rPr lang="ja-JP" altLang="en-US" sz="1400" b="1" dirty="0">
                <a:latin typeface="Meiryo UI" panose="020B0604030504040204" pitchFamily="50" charset="-128"/>
                <a:ea typeface="Meiryo UI" panose="020B0604030504040204" pitchFamily="50" charset="-128"/>
              </a:rPr>
              <a:t>○新標準授業料の適用時期</a:t>
            </a:r>
            <a:endParaRPr lang="en-US" altLang="ja-JP" sz="1400" b="1" dirty="0">
              <a:latin typeface="Meiryo UI" panose="020B0604030504040204" pitchFamily="50" charset="-128"/>
              <a:ea typeface="Meiryo UI" panose="020B0604030504040204" pitchFamily="50" charset="-128"/>
            </a:endParaRPr>
          </a:p>
          <a:p>
            <a:pPr lvl="0">
              <a:spcAft>
                <a:spcPts val="600"/>
              </a:spcAft>
            </a:pPr>
            <a:r>
              <a:rPr lang="ja-JP" altLang="en-US" sz="1400" dirty="0">
                <a:latin typeface="Meiryo UI" panose="020B0604030504040204" pitchFamily="50" charset="-128"/>
                <a:ea typeface="Meiryo UI" panose="020B0604030504040204" pitchFamily="50" charset="-128"/>
              </a:rPr>
              <a:t>　  ・令和６年度から段階的に適用。</a:t>
            </a:r>
            <a:endParaRPr lang="en-US" altLang="ja-JP" sz="14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1046" y="957134"/>
            <a:ext cx="2461697" cy="661720"/>
          </a:xfrm>
          <a:prstGeom prst="rect">
            <a:avLst/>
          </a:prstGeom>
          <a:noFill/>
        </p:spPr>
        <p:txBody>
          <a:bodyPr wrap="square"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○新標準授業料</a:t>
            </a:r>
            <a:endParaRPr lang="en-US" altLang="ja-JP" sz="1400" b="1"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60</a:t>
            </a:r>
            <a:r>
              <a:rPr lang="ja-JP" altLang="en-US" sz="1400" dirty="0">
                <a:latin typeface="Meiryo UI" panose="020B0604030504040204" pitchFamily="50" charset="-128"/>
                <a:ea typeface="Meiryo UI" panose="020B0604030504040204" pitchFamily="50" charset="-128"/>
              </a:rPr>
              <a:t>万円 ➡ </a:t>
            </a:r>
            <a:r>
              <a:rPr lang="en-US" altLang="ja-JP" b="1" u="sng" dirty="0">
                <a:latin typeface="Meiryo UI" panose="020B0604030504040204" pitchFamily="50" charset="-128"/>
                <a:ea typeface="Meiryo UI" panose="020B0604030504040204" pitchFamily="50" charset="-128"/>
              </a:rPr>
              <a:t>63</a:t>
            </a:r>
            <a:r>
              <a:rPr lang="ja-JP" altLang="en-US" b="1" u="sng" dirty="0">
                <a:latin typeface="Meiryo UI" panose="020B0604030504040204" pitchFamily="50" charset="-128"/>
                <a:ea typeface="Meiryo UI" panose="020B0604030504040204" pitchFamily="50" charset="-128"/>
              </a:rPr>
              <a:t>万円</a:t>
            </a:r>
            <a:r>
              <a:rPr lang="ja-JP" altLang="en-US" sz="1400" dirty="0">
                <a:latin typeface="Meiryo UI" panose="020B0604030504040204" pitchFamily="50" charset="-128"/>
                <a:ea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0" y="-3"/>
            <a:ext cx="9906000" cy="54809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高校等授業料無償化制度について（具体的な制度案）</a:t>
            </a:r>
          </a:p>
        </p:txBody>
      </p:sp>
      <p:sp>
        <p:nvSpPr>
          <p:cNvPr id="35" name="正方形/長方形 34"/>
          <p:cNvSpPr/>
          <p:nvPr/>
        </p:nvSpPr>
        <p:spPr>
          <a:xfrm>
            <a:off x="-1833" y="596505"/>
            <a:ext cx="3427612"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標準授業料</a:t>
            </a:r>
            <a:r>
              <a:rPr kumimoji="1" lang="en-US" altLang="ja-JP" sz="1600" b="1" dirty="0">
                <a:solidFill>
                  <a:schemeClr val="tx1"/>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12883" y="2437422"/>
            <a:ext cx="4919537" cy="1323439"/>
          </a:xfrm>
          <a:prstGeom prst="rect">
            <a:avLst/>
          </a:prstGeom>
          <a:noFill/>
        </p:spPr>
        <p:txBody>
          <a:bodyPr wrap="square" rtlCol="0">
            <a:spAutoFit/>
          </a:bodyPr>
          <a:lstStyle/>
          <a:p>
            <a:pPr lvl="0">
              <a:spcBef>
                <a:spcPts val="600"/>
              </a:spcBef>
            </a:pPr>
            <a:r>
              <a:rPr lang="ja-JP" altLang="en-US" sz="1400" b="1" dirty="0">
                <a:latin typeface="Meiryo UI" panose="020B0604030504040204" pitchFamily="50" charset="-128"/>
                <a:ea typeface="Meiryo UI" panose="020B0604030504040204" pitchFamily="50" charset="-128"/>
              </a:rPr>
              <a:t>○今後の改定ルール等</a:t>
            </a:r>
            <a:endParaRPr lang="en-US" altLang="ja-JP" sz="1400" b="1" dirty="0">
              <a:latin typeface="Meiryo UI" panose="020B0604030504040204" pitchFamily="50" charset="-128"/>
              <a:ea typeface="Meiryo UI" panose="020B0604030504040204" pitchFamily="50" charset="-128"/>
            </a:endParaRPr>
          </a:p>
          <a:p>
            <a:pPr lvl="0">
              <a:spcBef>
                <a:spcPts val="600"/>
              </a:spcBef>
              <a:spcAft>
                <a:spcPts val="600"/>
              </a:spcAft>
            </a:pPr>
            <a:r>
              <a:rPr kumimoji="1" lang="en-US" altLang="ja-JP" sz="1400" b="1"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・原則として５年間は新たな標準授業料を適用。</a:t>
            </a:r>
            <a:endParaRPr kumimoji="1" lang="en-US" altLang="ja-JP" sz="1400" dirty="0">
              <a:latin typeface="Meiryo UI" panose="020B0604030504040204" pitchFamily="50" charset="-128"/>
              <a:ea typeface="Meiryo UI" panose="020B0604030504040204" pitchFamily="50" charset="-128"/>
            </a:endParaRPr>
          </a:p>
          <a:p>
            <a:pPr lvl="0"/>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・標準授業料の改定にあたっては、各私立高校の経費支出の</a:t>
            </a:r>
            <a:endParaRPr kumimoji="1" lang="en-US" altLang="ja-JP" sz="1400" dirty="0">
              <a:latin typeface="Meiryo UI" panose="020B0604030504040204" pitchFamily="50" charset="-128"/>
              <a:ea typeface="Meiryo UI" panose="020B0604030504040204" pitchFamily="50" charset="-128"/>
            </a:endParaRPr>
          </a:p>
          <a:p>
            <a:pPr lvl="0"/>
            <a:r>
              <a:rPr kumimoji="1" lang="ja-JP" altLang="en-US" sz="1400" dirty="0">
                <a:latin typeface="Meiryo UI" panose="020B0604030504040204" pitchFamily="50" charset="-128"/>
                <a:ea typeface="Meiryo UI" panose="020B0604030504040204" pitchFamily="50" charset="-128"/>
              </a:rPr>
              <a:t>　　 状況や教育活動の状況などの諸要因をもとに、改定の必要</a:t>
            </a:r>
            <a:endParaRPr kumimoji="1" lang="en-US" altLang="ja-JP" sz="1400" dirty="0">
              <a:latin typeface="Meiryo UI" panose="020B0604030504040204" pitchFamily="50" charset="-128"/>
              <a:ea typeface="Meiryo UI" panose="020B0604030504040204" pitchFamily="50" charset="-128"/>
            </a:endParaRPr>
          </a:p>
          <a:p>
            <a:pPr lvl="0"/>
            <a:r>
              <a:rPr kumimoji="1" lang="ja-JP" altLang="en-US" sz="1400" dirty="0">
                <a:latin typeface="Meiryo UI" panose="020B0604030504040204" pitchFamily="50" charset="-128"/>
                <a:ea typeface="Meiryo UI" panose="020B0604030504040204" pitchFamily="50" charset="-128"/>
              </a:rPr>
              <a:t>　　 性を検証。</a:t>
            </a:r>
            <a:endParaRPr kumimoji="1" lang="en-US" altLang="ja-JP" sz="1400" dirty="0">
              <a:latin typeface="Meiryo UI" panose="020B0604030504040204" pitchFamily="50" charset="-128"/>
              <a:ea typeface="Meiryo UI" panose="020B0604030504040204" pitchFamily="50" charset="-128"/>
            </a:endParaRPr>
          </a:p>
        </p:txBody>
      </p:sp>
      <p:sp>
        <p:nvSpPr>
          <p:cNvPr id="25" name="正方形/長方形 24"/>
          <p:cNvSpPr/>
          <p:nvPr/>
        </p:nvSpPr>
        <p:spPr>
          <a:xfrm>
            <a:off x="-2053" y="4081499"/>
            <a:ext cx="4352775" cy="32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移行期間中（</a:t>
            </a:r>
            <a:r>
              <a:rPr kumimoji="1" lang="en-US" altLang="ja-JP" sz="1600" b="1" dirty="0">
                <a:solidFill>
                  <a:schemeClr val="tx1"/>
                </a:solidFill>
                <a:latin typeface="Meiryo UI" panose="020B0604030504040204" pitchFamily="50" charset="-128"/>
                <a:ea typeface="Meiryo UI" panose="020B0604030504040204" pitchFamily="50" charset="-128"/>
              </a:rPr>
              <a:t>R6</a:t>
            </a:r>
            <a:r>
              <a:rPr kumimoji="1" lang="ja-JP" altLang="en-US" sz="1600" b="1" dirty="0" err="1">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７年度）の経過措置</a:t>
            </a:r>
            <a:r>
              <a:rPr kumimoji="1" lang="en-US" altLang="ja-JP" sz="1600" b="1" dirty="0">
                <a:solidFill>
                  <a:schemeClr val="tx1"/>
                </a:solidFill>
                <a:latin typeface="Meiryo UI" panose="020B0604030504040204" pitchFamily="50" charset="-128"/>
                <a:ea typeface="Meiryo UI" panose="020B0604030504040204" pitchFamily="50" charset="-128"/>
              </a:rPr>
              <a:t>】</a:t>
            </a:r>
          </a:p>
        </p:txBody>
      </p:sp>
      <p:sp>
        <p:nvSpPr>
          <p:cNvPr id="26" name="テキスト ボックス 25"/>
          <p:cNvSpPr txBox="1"/>
          <p:nvPr/>
        </p:nvSpPr>
        <p:spPr>
          <a:xfrm>
            <a:off x="0" y="4519151"/>
            <a:ext cx="4855335" cy="1323439"/>
          </a:xfrm>
          <a:prstGeom prst="rect">
            <a:avLst/>
          </a:prstGeom>
          <a:noFill/>
        </p:spPr>
        <p:txBody>
          <a:bodyPr wrap="square" rtlCol="0">
            <a:spAutoFit/>
          </a:bodyPr>
          <a:lstStyle/>
          <a:p>
            <a:pPr>
              <a:spcBef>
                <a:spcPts val="600"/>
              </a:spcBef>
            </a:pPr>
            <a:r>
              <a:rPr lang="en-US" altLang="ja-JP" sz="1400" b="1" dirty="0">
                <a:solidFill>
                  <a:prstClr val="black"/>
                </a:solidFill>
                <a:latin typeface="Meiryo UI" panose="020B0604030504040204" pitchFamily="50" charset="-128"/>
                <a:ea typeface="Meiryo UI" panose="020B0604030504040204" pitchFamily="50" charset="-128"/>
              </a:rPr>
              <a:t>   </a:t>
            </a:r>
            <a:r>
              <a:rPr kumimoji="1"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世帯の所得や子どもの人数にかかわらず、標準授業料</a:t>
            </a:r>
            <a:r>
              <a:rPr kumimoji="1" lang="ja-JP" altLang="en-US" sz="1400" dirty="0">
                <a:solidFill>
                  <a:prstClr val="black"/>
                </a:solidFill>
                <a:latin typeface="Meiryo UI" panose="020B0604030504040204" pitchFamily="50" charset="-128"/>
                <a:ea typeface="Meiryo UI" panose="020B0604030504040204" pitchFamily="50" charset="-128"/>
              </a:rPr>
              <a:t>までは</a:t>
            </a:r>
            <a:endParaRPr kumimoji="1" lang="en-US" altLang="ja-JP" sz="1400" dirty="0">
              <a:solidFill>
                <a:prstClr val="black"/>
              </a:solidFill>
              <a:latin typeface="Meiryo UI" panose="020B0604030504040204" pitchFamily="50" charset="-128"/>
              <a:ea typeface="Meiryo UI" panose="020B0604030504040204" pitchFamily="50" charset="-128"/>
            </a:endParaRPr>
          </a:p>
          <a:p>
            <a:pPr>
              <a:spcAft>
                <a:spcPts val="600"/>
              </a:spcAft>
            </a:pPr>
            <a:r>
              <a:rPr kumimoji="1"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国・府が負担。</a:t>
            </a:r>
            <a:endParaRPr kumimoji="1" lang="en-US" altLang="ja-JP" sz="1400" dirty="0">
              <a:solidFill>
                <a:prstClr val="black"/>
              </a:solidFill>
              <a:latin typeface="Meiryo UI" panose="020B0604030504040204" pitchFamily="50" charset="-128"/>
              <a:ea typeface="Meiryo UI" panose="020B0604030504040204" pitchFamily="50" charset="-128"/>
            </a:endParaRPr>
          </a:p>
          <a:p>
            <a:pPr lvl="0"/>
            <a:r>
              <a:rPr kumimoji="1" lang="ja-JP" altLang="en-US" sz="1400" dirty="0">
                <a:solidFill>
                  <a:prstClr val="black"/>
                </a:solidFill>
                <a:latin typeface="Meiryo UI" panose="020B0604030504040204" pitchFamily="50" charset="-128"/>
                <a:ea typeface="Meiryo UI" panose="020B0604030504040204" pitchFamily="50" charset="-128"/>
              </a:rPr>
              <a:t>　　・府内校：世帯</a:t>
            </a:r>
            <a:r>
              <a:rPr kumimoji="1" lang="ja-JP" altLang="en-US" sz="1400" dirty="0">
                <a:latin typeface="Meiryo UI" panose="020B0604030504040204" pitchFamily="50" charset="-128"/>
                <a:ea typeface="Meiryo UI" panose="020B0604030504040204" pitchFamily="50" charset="-128"/>
              </a:rPr>
              <a:t>年収</a:t>
            </a:r>
            <a:r>
              <a:rPr kumimoji="1" lang="en-US" altLang="ja-JP" sz="1400" dirty="0">
                <a:latin typeface="Meiryo UI" panose="020B0604030504040204" pitchFamily="50" charset="-128"/>
                <a:ea typeface="Meiryo UI" panose="020B0604030504040204" pitchFamily="50" charset="-128"/>
              </a:rPr>
              <a:t>800</a:t>
            </a:r>
            <a:r>
              <a:rPr kumimoji="1" lang="ja-JP" altLang="en-US" sz="1400" dirty="0">
                <a:latin typeface="Meiryo UI" panose="020B0604030504040204" pitchFamily="50" charset="-128"/>
                <a:ea typeface="Meiryo UI" panose="020B0604030504040204" pitchFamily="50" charset="-128"/>
              </a:rPr>
              <a:t>万円以上は、標準授業料を超える</a:t>
            </a:r>
            <a:endParaRPr kumimoji="1" lang="en-US" altLang="ja-JP" sz="1400" dirty="0">
              <a:latin typeface="Meiryo UI" panose="020B0604030504040204" pitchFamily="50" charset="-128"/>
              <a:ea typeface="Meiryo UI" panose="020B0604030504040204" pitchFamily="50" charset="-128"/>
            </a:endParaRPr>
          </a:p>
          <a:p>
            <a:pPr lvl="0">
              <a:spcAft>
                <a:spcPts val="600"/>
              </a:spcAft>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授業料を保護者が負担。</a:t>
            </a:r>
            <a:endParaRPr kumimoji="1" lang="en-US" altLang="ja-JP" sz="1400" dirty="0">
              <a:latin typeface="Meiryo UI" panose="020B0604030504040204" pitchFamily="50" charset="-128"/>
              <a:ea typeface="Meiryo UI" panose="020B0604030504040204" pitchFamily="50" charset="-128"/>
            </a:endParaRPr>
          </a:p>
          <a:p>
            <a:pPr lvl="0">
              <a:spcAft>
                <a:spcPts val="600"/>
              </a:spcAft>
            </a:pPr>
            <a:r>
              <a:rPr kumimoji="1" lang="ja-JP" altLang="en-US" sz="1400" dirty="0">
                <a:solidFill>
                  <a:prstClr val="black"/>
                </a:solidFill>
                <a:latin typeface="Meiryo UI" panose="020B0604030504040204" pitchFamily="50" charset="-128"/>
                <a:ea typeface="Meiryo UI" panose="020B0604030504040204" pitchFamily="50" charset="-128"/>
              </a:rPr>
              <a:t>    ・府外校：標準授業料を超える授業料を保護者が負担。</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graphicFrame>
        <p:nvGraphicFramePr>
          <p:cNvPr id="27" name="表 26"/>
          <p:cNvGraphicFramePr>
            <a:graphicFrameLocks noGrp="1"/>
          </p:cNvGraphicFramePr>
          <p:nvPr/>
        </p:nvGraphicFramePr>
        <p:xfrm>
          <a:off x="5151549" y="1346745"/>
          <a:ext cx="4546245" cy="1463040"/>
        </p:xfrm>
        <a:graphic>
          <a:graphicData uri="http://schemas.openxmlformats.org/drawingml/2006/table">
            <a:tbl>
              <a:tblPr firstRow="1" bandRow="1">
                <a:tableStyleId>{5940675A-B579-460E-94D1-54222C63F5DA}</a:tableStyleId>
              </a:tblPr>
              <a:tblGrid>
                <a:gridCol w="647256">
                  <a:extLst>
                    <a:ext uri="{9D8B030D-6E8A-4147-A177-3AD203B41FA5}">
                      <a16:colId xmlns:a16="http://schemas.microsoft.com/office/drawing/2014/main" val="1356968835"/>
                    </a:ext>
                  </a:extLst>
                </a:gridCol>
                <a:gridCol w="1091392">
                  <a:extLst>
                    <a:ext uri="{9D8B030D-6E8A-4147-A177-3AD203B41FA5}">
                      <a16:colId xmlns:a16="http://schemas.microsoft.com/office/drawing/2014/main" val="1328504260"/>
                    </a:ext>
                  </a:extLst>
                </a:gridCol>
                <a:gridCol w="2807597">
                  <a:extLst>
                    <a:ext uri="{9D8B030D-6E8A-4147-A177-3AD203B41FA5}">
                      <a16:colId xmlns:a16="http://schemas.microsoft.com/office/drawing/2014/main" val="3574803721"/>
                    </a:ext>
                  </a:extLst>
                </a:gridCol>
              </a:tblGrid>
              <a:tr h="0">
                <a:tc>
                  <a:txBody>
                    <a:bodyPr/>
                    <a:lstStyle/>
                    <a:p>
                      <a:r>
                        <a:rPr kumimoji="1" lang="ja-JP" altLang="en-US" sz="1200" dirty="0">
                          <a:latin typeface="Meiryo UI" panose="020B0604030504040204" pitchFamily="50" charset="-128"/>
                          <a:ea typeface="Meiryo UI" panose="020B0604030504040204" pitchFamily="50" charset="-128"/>
                        </a:rPr>
                        <a:t>学年</a:t>
                      </a:r>
                    </a:p>
                  </a:txBody>
                  <a:tcPr anchor="ctr">
                    <a:solidFill>
                      <a:schemeClr val="bg2"/>
                    </a:solidFill>
                  </a:tcPr>
                </a:tc>
                <a:tc>
                  <a:txBody>
                    <a:bodyPr/>
                    <a:lstStyle/>
                    <a:p>
                      <a:r>
                        <a:rPr kumimoji="1" lang="ja-JP" altLang="en-US" sz="1200" dirty="0">
                          <a:latin typeface="Meiryo UI" panose="020B0604030504040204" pitchFamily="50" charset="-128"/>
                          <a:ea typeface="Meiryo UI" panose="020B0604030504040204" pitchFamily="50" charset="-128"/>
                        </a:rPr>
                        <a:t>授業料</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2"/>
                    </a:solidFill>
                  </a:tcPr>
                </a:tc>
                <a:tc>
                  <a:txBody>
                    <a:bodyPr/>
                    <a:lstStyle/>
                    <a:p>
                      <a:r>
                        <a:rPr kumimoji="1" lang="ja-JP" altLang="en-US" sz="1200" dirty="0">
                          <a:latin typeface="Meiryo UI" panose="020B0604030504040204" pitchFamily="50" charset="-128"/>
                          <a:ea typeface="Meiryo UI" panose="020B0604030504040204" pitchFamily="50" charset="-128"/>
                        </a:rPr>
                        <a:t>保護者負担</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2"/>
                    </a:solidFill>
                  </a:tcPr>
                </a:tc>
                <a:extLst>
                  <a:ext uri="{0D108BD9-81ED-4DB2-BD59-A6C34878D82A}">
                    <a16:rowId xmlns:a16="http://schemas.microsoft.com/office/drawing/2014/main" val="3940720293"/>
                  </a:ext>
                </a:extLst>
              </a:tr>
              <a:tr h="0">
                <a:tc rowSpan="2">
                  <a:txBody>
                    <a:bodyPr/>
                    <a:lstStyle/>
                    <a:p>
                      <a:r>
                        <a:rPr kumimoji="1" lang="ja-JP" altLang="en-US" sz="1200" dirty="0">
                          <a:latin typeface="Meiryo UI" panose="020B0604030504040204" pitchFamily="50" charset="-128"/>
                          <a:ea typeface="Meiryo UI" panose="020B0604030504040204" pitchFamily="50" charset="-128"/>
                        </a:rPr>
                        <a:t>３年生</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万円以下</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無償</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3181943696"/>
                  </a:ext>
                </a:extLst>
              </a:tr>
              <a:tr h="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万円超</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年収</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万円未満：無償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年収</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万円以上：</a:t>
                      </a:r>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万円との差額</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2590174740"/>
                  </a:ext>
                </a:extLst>
              </a:tr>
              <a:tr h="370840">
                <a:tc>
                  <a:txBody>
                    <a:bodyPr/>
                    <a:lstStyle/>
                    <a:p>
                      <a:r>
                        <a:rPr kumimoji="1" lang="ja-JP" altLang="en-US" sz="1200" dirty="0">
                          <a:latin typeface="Meiryo UI" panose="020B0604030504040204" pitchFamily="50" charset="-128"/>
                          <a:ea typeface="Meiryo UI" panose="020B0604030504040204" pitchFamily="50" charset="-128"/>
                        </a:rPr>
                        <a:t>２年生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１年生</a:t>
                      </a:r>
                    </a:p>
                  </a:txBody>
                  <a:tcPr anchor="ctr">
                    <a:solidFill>
                      <a:schemeClr val="bg1"/>
                    </a:solidFill>
                  </a:tcPr>
                </a:tc>
                <a:tc gridSpan="2">
                  <a:txBody>
                    <a:bodyPr/>
                    <a:lstStyle/>
                    <a:p>
                      <a:r>
                        <a:rPr kumimoji="1" lang="ja-JP" altLang="en-US" sz="1200" dirty="0">
                          <a:latin typeface="Meiryo UI" panose="020B0604030504040204" pitchFamily="50" charset="-128"/>
                          <a:ea typeface="Meiryo UI" panose="020B0604030504040204" pitchFamily="50" charset="-128"/>
                        </a:rPr>
                        <a:t>現行どおり（標準授業料</a:t>
                      </a:r>
                      <a:r>
                        <a:rPr kumimoji="1" lang="en-US" altLang="ja-JP" sz="1200" dirty="0">
                          <a:latin typeface="Meiryo UI" panose="020B0604030504040204" pitchFamily="50" charset="-128"/>
                          <a:ea typeface="Meiryo UI" panose="020B0604030504040204" pitchFamily="50" charset="-128"/>
                        </a:rPr>
                        <a:t>60</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0928116"/>
                  </a:ext>
                </a:extLst>
              </a:tr>
            </a:tbl>
          </a:graphicData>
        </a:graphic>
      </p:graphicFrame>
      <p:sp>
        <p:nvSpPr>
          <p:cNvPr id="28" name="テキスト ボックス 27"/>
          <p:cNvSpPr txBox="1"/>
          <p:nvPr/>
        </p:nvSpPr>
        <p:spPr>
          <a:xfrm>
            <a:off x="5151539" y="1034196"/>
            <a:ext cx="954107" cy="276999"/>
          </a:xfrm>
          <a:prstGeom prst="rect">
            <a:avLst/>
          </a:prstGeom>
          <a:solidFill>
            <a:srgbClr val="0070C0"/>
          </a:solidFill>
          <a:ln>
            <a:noFill/>
          </a:ln>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令和６年度</a:t>
            </a:r>
          </a:p>
        </p:txBody>
      </p:sp>
      <p:sp>
        <p:nvSpPr>
          <p:cNvPr id="32" name="テキスト ボックス 31"/>
          <p:cNvSpPr txBox="1"/>
          <p:nvPr/>
        </p:nvSpPr>
        <p:spPr>
          <a:xfrm>
            <a:off x="5151549" y="2795506"/>
            <a:ext cx="3964547" cy="430887"/>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府外校は３年生のみ対象</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授業料</a:t>
            </a:r>
            <a:r>
              <a:rPr kumimoji="1" lang="en-US" altLang="ja-JP" sz="1100" dirty="0">
                <a:latin typeface="Meiryo UI" panose="020B0604030504040204" pitchFamily="50" charset="-128"/>
                <a:ea typeface="Meiryo UI" panose="020B0604030504040204" pitchFamily="50" charset="-128"/>
              </a:rPr>
              <a:t>63</a:t>
            </a:r>
            <a:r>
              <a:rPr kumimoji="1" lang="ja-JP" altLang="en-US" sz="1100" dirty="0">
                <a:latin typeface="Meiryo UI" panose="020B0604030504040204" pitchFamily="50" charset="-128"/>
                <a:ea typeface="Meiryo UI" panose="020B0604030504040204" pitchFamily="50" charset="-128"/>
              </a:rPr>
              <a:t>万円超の場合は、</a:t>
            </a:r>
            <a:r>
              <a:rPr kumimoji="1" lang="en-US" altLang="ja-JP" sz="1100" dirty="0">
                <a:latin typeface="Meiryo UI" panose="020B0604030504040204" pitchFamily="50" charset="-128"/>
                <a:ea typeface="Meiryo UI" panose="020B0604030504040204" pitchFamily="50" charset="-128"/>
              </a:rPr>
              <a:t>63</a:t>
            </a:r>
            <a:r>
              <a:rPr kumimoji="1" lang="ja-JP" altLang="en-US" sz="1100" dirty="0">
                <a:latin typeface="Meiryo UI" panose="020B0604030504040204" pitchFamily="50" charset="-128"/>
                <a:ea typeface="Meiryo UI" panose="020B0604030504040204" pitchFamily="50" charset="-128"/>
              </a:rPr>
              <a:t>万円を超える額は保護者が負担</a:t>
            </a:r>
          </a:p>
        </p:txBody>
      </p:sp>
      <p:graphicFrame>
        <p:nvGraphicFramePr>
          <p:cNvPr id="40" name="表 39"/>
          <p:cNvGraphicFramePr>
            <a:graphicFrameLocks noGrp="1"/>
          </p:cNvGraphicFramePr>
          <p:nvPr/>
        </p:nvGraphicFramePr>
        <p:xfrm>
          <a:off x="5149401" y="3624157"/>
          <a:ext cx="4546245" cy="1291654"/>
        </p:xfrm>
        <a:graphic>
          <a:graphicData uri="http://schemas.openxmlformats.org/drawingml/2006/table">
            <a:tbl>
              <a:tblPr firstRow="1" bandRow="1">
                <a:tableStyleId>{5940675A-B579-460E-94D1-54222C63F5DA}</a:tableStyleId>
              </a:tblPr>
              <a:tblGrid>
                <a:gridCol w="647256">
                  <a:extLst>
                    <a:ext uri="{9D8B030D-6E8A-4147-A177-3AD203B41FA5}">
                      <a16:colId xmlns:a16="http://schemas.microsoft.com/office/drawing/2014/main" val="1356968835"/>
                    </a:ext>
                  </a:extLst>
                </a:gridCol>
                <a:gridCol w="1091392">
                  <a:extLst>
                    <a:ext uri="{9D8B030D-6E8A-4147-A177-3AD203B41FA5}">
                      <a16:colId xmlns:a16="http://schemas.microsoft.com/office/drawing/2014/main" val="1328504260"/>
                    </a:ext>
                  </a:extLst>
                </a:gridCol>
                <a:gridCol w="2807597">
                  <a:extLst>
                    <a:ext uri="{9D8B030D-6E8A-4147-A177-3AD203B41FA5}">
                      <a16:colId xmlns:a16="http://schemas.microsoft.com/office/drawing/2014/main" val="3574803721"/>
                    </a:ext>
                  </a:extLst>
                </a:gridCol>
              </a:tblGrid>
              <a:tr h="233139">
                <a:tc>
                  <a:txBody>
                    <a:bodyPr/>
                    <a:lstStyle/>
                    <a:p>
                      <a:r>
                        <a:rPr kumimoji="1" lang="ja-JP" altLang="en-US" sz="1200" dirty="0">
                          <a:latin typeface="Meiryo UI" panose="020B0604030504040204" pitchFamily="50" charset="-128"/>
                          <a:ea typeface="Meiryo UI" panose="020B0604030504040204" pitchFamily="50" charset="-128"/>
                        </a:rPr>
                        <a:t>学年</a:t>
                      </a:r>
                    </a:p>
                  </a:txBody>
                  <a:tcPr anchor="ctr">
                    <a:solidFill>
                      <a:schemeClr val="bg2"/>
                    </a:solidFill>
                  </a:tcPr>
                </a:tc>
                <a:tc>
                  <a:txBody>
                    <a:bodyPr/>
                    <a:lstStyle/>
                    <a:p>
                      <a:r>
                        <a:rPr kumimoji="1" lang="ja-JP" altLang="en-US" sz="1200" dirty="0">
                          <a:latin typeface="Meiryo UI" panose="020B0604030504040204" pitchFamily="50" charset="-128"/>
                          <a:ea typeface="Meiryo UI" panose="020B0604030504040204" pitchFamily="50" charset="-128"/>
                        </a:rPr>
                        <a:t>授業料</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2"/>
                    </a:solidFill>
                  </a:tcPr>
                </a:tc>
                <a:tc>
                  <a:txBody>
                    <a:bodyPr/>
                    <a:lstStyle/>
                    <a:p>
                      <a:r>
                        <a:rPr kumimoji="1" lang="ja-JP" altLang="en-US" sz="1200" dirty="0">
                          <a:latin typeface="Meiryo UI" panose="020B0604030504040204" pitchFamily="50" charset="-128"/>
                          <a:ea typeface="Meiryo UI" panose="020B0604030504040204" pitchFamily="50" charset="-128"/>
                        </a:rPr>
                        <a:t>保護者負担</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2"/>
                    </a:solidFill>
                  </a:tcPr>
                </a:tc>
                <a:extLst>
                  <a:ext uri="{0D108BD9-81ED-4DB2-BD59-A6C34878D82A}">
                    <a16:rowId xmlns:a16="http://schemas.microsoft.com/office/drawing/2014/main" val="3940720293"/>
                  </a:ext>
                </a:extLst>
              </a:tr>
              <a:tr h="184127">
                <a:tc rowSpan="2">
                  <a:txBody>
                    <a:bodyPr/>
                    <a:lstStyle/>
                    <a:p>
                      <a:r>
                        <a:rPr kumimoji="1" lang="ja-JP" altLang="en-US" sz="1200" dirty="0">
                          <a:latin typeface="Meiryo UI" panose="020B0604030504040204" pitchFamily="50" charset="-128"/>
                          <a:ea typeface="Meiryo UI" panose="020B0604030504040204" pitchFamily="50" charset="-128"/>
                        </a:rPr>
                        <a:t>３年生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２年生</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万円以下</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無償</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3181943696"/>
                  </a:ext>
                </a:extLst>
              </a:tr>
              <a:tr h="28329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万円超</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年収</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万円未満：無償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年収</a:t>
                      </a:r>
                      <a:r>
                        <a:rPr kumimoji="1" lang="en-US" altLang="ja-JP" sz="1200" dirty="0">
                          <a:latin typeface="Meiryo UI" panose="020B0604030504040204" pitchFamily="50" charset="-128"/>
                          <a:ea typeface="Meiryo UI" panose="020B0604030504040204" pitchFamily="50" charset="-128"/>
                        </a:rPr>
                        <a:t>800</a:t>
                      </a:r>
                      <a:r>
                        <a:rPr kumimoji="1" lang="ja-JP" altLang="en-US" sz="1200" dirty="0">
                          <a:latin typeface="Meiryo UI" panose="020B0604030504040204" pitchFamily="50" charset="-128"/>
                          <a:ea typeface="Meiryo UI" panose="020B0604030504040204" pitchFamily="50" charset="-128"/>
                        </a:rPr>
                        <a:t>万円以上：</a:t>
                      </a:r>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万円との差額</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2590174740"/>
                  </a:ext>
                </a:extLst>
              </a:tr>
              <a:tr h="285814">
                <a:tc>
                  <a:txBody>
                    <a:bodyPr/>
                    <a:lstStyle/>
                    <a:p>
                      <a:r>
                        <a:rPr kumimoji="1" lang="ja-JP" altLang="en-US" sz="1200" dirty="0">
                          <a:latin typeface="Meiryo UI" panose="020B0604030504040204" pitchFamily="50" charset="-128"/>
                          <a:ea typeface="Meiryo UI" panose="020B0604030504040204" pitchFamily="50" charset="-128"/>
                        </a:rPr>
                        <a:t>１年生</a:t>
                      </a:r>
                    </a:p>
                  </a:txBody>
                  <a:tcPr anchor="ctr">
                    <a:solidFill>
                      <a:schemeClr val="bg1"/>
                    </a:solidFill>
                  </a:tcPr>
                </a:tc>
                <a:tc gridSpan="2">
                  <a:txBody>
                    <a:bodyPr/>
                    <a:lstStyle/>
                    <a:p>
                      <a:r>
                        <a:rPr kumimoji="1" lang="ja-JP" altLang="en-US" sz="1200" dirty="0">
                          <a:latin typeface="Meiryo UI" panose="020B0604030504040204" pitchFamily="50" charset="-128"/>
                          <a:ea typeface="Meiryo UI" panose="020B0604030504040204" pitchFamily="50" charset="-128"/>
                        </a:rPr>
                        <a:t>現行どおり（標準授業料</a:t>
                      </a:r>
                      <a:r>
                        <a:rPr kumimoji="1" lang="en-US" altLang="ja-JP" sz="1200" dirty="0">
                          <a:latin typeface="Meiryo UI" panose="020B0604030504040204" pitchFamily="50" charset="-128"/>
                          <a:ea typeface="Meiryo UI" panose="020B0604030504040204" pitchFamily="50" charset="-128"/>
                        </a:rPr>
                        <a:t>60</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0928116"/>
                  </a:ext>
                </a:extLst>
              </a:tr>
            </a:tbl>
          </a:graphicData>
        </a:graphic>
      </p:graphicFrame>
      <p:sp>
        <p:nvSpPr>
          <p:cNvPr id="42" name="テキスト ボックス 41"/>
          <p:cNvSpPr txBox="1"/>
          <p:nvPr/>
        </p:nvSpPr>
        <p:spPr>
          <a:xfrm>
            <a:off x="5149391" y="3298729"/>
            <a:ext cx="954107" cy="276999"/>
          </a:xfrm>
          <a:prstGeom prst="rect">
            <a:avLst/>
          </a:prstGeom>
          <a:solidFill>
            <a:srgbClr val="0070C0"/>
          </a:solidFill>
          <a:ln>
            <a:noFill/>
          </a:ln>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令和７年度</a:t>
            </a:r>
          </a:p>
        </p:txBody>
      </p:sp>
      <p:sp>
        <p:nvSpPr>
          <p:cNvPr id="43" name="テキスト ボックス 42"/>
          <p:cNvSpPr txBox="1"/>
          <p:nvPr/>
        </p:nvSpPr>
        <p:spPr>
          <a:xfrm>
            <a:off x="5149401" y="4918370"/>
            <a:ext cx="3964547" cy="430887"/>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府外校は２・３年生のみ対象</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授業料</a:t>
            </a:r>
            <a:r>
              <a:rPr kumimoji="1" lang="en-US" altLang="ja-JP" sz="1100" dirty="0">
                <a:latin typeface="Meiryo UI" panose="020B0604030504040204" pitchFamily="50" charset="-128"/>
                <a:ea typeface="Meiryo UI" panose="020B0604030504040204" pitchFamily="50" charset="-128"/>
              </a:rPr>
              <a:t>63</a:t>
            </a:r>
            <a:r>
              <a:rPr kumimoji="1" lang="ja-JP" altLang="en-US" sz="1100" dirty="0">
                <a:latin typeface="Meiryo UI" panose="020B0604030504040204" pitchFamily="50" charset="-128"/>
                <a:ea typeface="Meiryo UI" panose="020B0604030504040204" pitchFamily="50" charset="-128"/>
              </a:rPr>
              <a:t>万円超の場合は、</a:t>
            </a:r>
            <a:r>
              <a:rPr kumimoji="1" lang="en-US" altLang="ja-JP" sz="1100" dirty="0">
                <a:latin typeface="Meiryo UI" panose="020B0604030504040204" pitchFamily="50" charset="-128"/>
                <a:ea typeface="Meiryo UI" panose="020B0604030504040204" pitchFamily="50" charset="-128"/>
              </a:rPr>
              <a:t>63</a:t>
            </a:r>
            <a:r>
              <a:rPr kumimoji="1" lang="ja-JP" altLang="en-US" sz="1100" dirty="0">
                <a:latin typeface="Meiryo UI" panose="020B0604030504040204" pitchFamily="50" charset="-128"/>
                <a:ea typeface="Meiryo UI" panose="020B0604030504040204" pitchFamily="50" charset="-128"/>
              </a:rPr>
              <a:t>万円を超える額は保護者が負担</a:t>
            </a:r>
          </a:p>
        </p:txBody>
      </p:sp>
      <p:graphicFrame>
        <p:nvGraphicFramePr>
          <p:cNvPr id="44" name="表 43"/>
          <p:cNvGraphicFramePr>
            <a:graphicFrameLocks noGrp="1"/>
          </p:cNvGraphicFramePr>
          <p:nvPr/>
        </p:nvGraphicFramePr>
        <p:xfrm>
          <a:off x="5147253" y="5747028"/>
          <a:ext cx="4546245" cy="731520"/>
        </p:xfrm>
        <a:graphic>
          <a:graphicData uri="http://schemas.openxmlformats.org/drawingml/2006/table">
            <a:tbl>
              <a:tblPr firstRow="1" bandRow="1">
                <a:tableStyleId>{5940675A-B579-460E-94D1-54222C63F5DA}</a:tableStyleId>
              </a:tblPr>
              <a:tblGrid>
                <a:gridCol w="647256">
                  <a:extLst>
                    <a:ext uri="{9D8B030D-6E8A-4147-A177-3AD203B41FA5}">
                      <a16:colId xmlns:a16="http://schemas.microsoft.com/office/drawing/2014/main" val="1356968835"/>
                    </a:ext>
                  </a:extLst>
                </a:gridCol>
                <a:gridCol w="1091392">
                  <a:extLst>
                    <a:ext uri="{9D8B030D-6E8A-4147-A177-3AD203B41FA5}">
                      <a16:colId xmlns:a16="http://schemas.microsoft.com/office/drawing/2014/main" val="1328504260"/>
                    </a:ext>
                  </a:extLst>
                </a:gridCol>
                <a:gridCol w="2807597">
                  <a:extLst>
                    <a:ext uri="{9D8B030D-6E8A-4147-A177-3AD203B41FA5}">
                      <a16:colId xmlns:a16="http://schemas.microsoft.com/office/drawing/2014/main" val="3574803721"/>
                    </a:ext>
                  </a:extLst>
                </a:gridCol>
              </a:tblGrid>
              <a:tr h="213590">
                <a:tc>
                  <a:txBody>
                    <a:bodyPr/>
                    <a:lstStyle/>
                    <a:p>
                      <a:r>
                        <a:rPr kumimoji="1" lang="ja-JP" altLang="en-US" sz="1200" dirty="0">
                          <a:latin typeface="Meiryo UI" panose="020B0604030504040204" pitchFamily="50" charset="-128"/>
                          <a:ea typeface="Meiryo UI" panose="020B0604030504040204" pitchFamily="50" charset="-128"/>
                        </a:rPr>
                        <a:t>学年</a:t>
                      </a:r>
                    </a:p>
                  </a:txBody>
                  <a:tcPr anchor="ctr">
                    <a:solidFill>
                      <a:schemeClr val="bg2"/>
                    </a:solidFill>
                  </a:tcPr>
                </a:tc>
                <a:tc>
                  <a:txBody>
                    <a:bodyPr/>
                    <a:lstStyle/>
                    <a:p>
                      <a:r>
                        <a:rPr kumimoji="1" lang="ja-JP" altLang="en-US" sz="1200" dirty="0">
                          <a:latin typeface="Meiryo UI" panose="020B0604030504040204" pitchFamily="50" charset="-128"/>
                          <a:ea typeface="Meiryo UI" panose="020B0604030504040204" pitchFamily="50" charset="-128"/>
                        </a:rPr>
                        <a:t>授業料</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2"/>
                    </a:solidFill>
                  </a:tcPr>
                </a:tc>
                <a:tc>
                  <a:txBody>
                    <a:bodyPr/>
                    <a:lstStyle/>
                    <a:p>
                      <a:r>
                        <a:rPr kumimoji="1" lang="ja-JP" altLang="en-US" sz="1200" dirty="0">
                          <a:latin typeface="Meiryo UI" panose="020B0604030504040204" pitchFamily="50" charset="-128"/>
                          <a:ea typeface="Meiryo UI" panose="020B0604030504040204" pitchFamily="50" charset="-128"/>
                        </a:rPr>
                        <a:t>保護者負担</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2"/>
                    </a:solidFill>
                  </a:tcPr>
                </a:tc>
                <a:extLst>
                  <a:ext uri="{0D108BD9-81ED-4DB2-BD59-A6C34878D82A}">
                    <a16:rowId xmlns:a16="http://schemas.microsoft.com/office/drawing/2014/main" val="3940720293"/>
                  </a:ext>
                </a:extLst>
              </a:tr>
              <a:tr h="355983">
                <a:tc>
                  <a:txBody>
                    <a:bodyPr/>
                    <a:lstStyle/>
                    <a:p>
                      <a:r>
                        <a:rPr kumimoji="1" lang="ja-JP" altLang="en-US" sz="1200" dirty="0">
                          <a:latin typeface="Meiryo UI" panose="020B0604030504040204" pitchFamily="50" charset="-128"/>
                          <a:ea typeface="Meiryo UI" panose="020B0604030504040204" pitchFamily="50" charset="-128"/>
                        </a:rPr>
                        <a:t>全学年</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授業料の額にかかわらず</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無償（標準授業料</a:t>
                      </a:r>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3181943696"/>
                  </a:ext>
                </a:extLst>
              </a:tr>
            </a:tbl>
          </a:graphicData>
        </a:graphic>
      </p:graphicFrame>
      <p:sp>
        <p:nvSpPr>
          <p:cNvPr id="45" name="テキスト ボックス 44"/>
          <p:cNvSpPr txBox="1"/>
          <p:nvPr/>
        </p:nvSpPr>
        <p:spPr>
          <a:xfrm>
            <a:off x="5147243" y="5434479"/>
            <a:ext cx="1184940" cy="276999"/>
          </a:xfrm>
          <a:prstGeom prst="rect">
            <a:avLst/>
          </a:prstGeom>
          <a:solidFill>
            <a:srgbClr val="0070C0"/>
          </a:solidFill>
          <a:ln>
            <a:noFill/>
          </a:ln>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令和８年度から</a:t>
            </a:r>
          </a:p>
        </p:txBody>
      </p:sp>
      <p:sp>
        <p:nvSpPr>
          <p:cNvPr id="46" name="テキスト ボックス 45"/>
          <p:cNvSpPr txBox="1"/>
          <p:nvPr/>
        </p:nvSpPr>
        <p:spPr>
          <a:xfrm>
            <a:off x="5147253" y="6487444"/>
            <a:ext cx="1138453"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府外校も同様</a:t>
            </a:r>
          </a:p>
        </p:txBody>
      </p:sp>
      <p:sp>
        <p:nvSpPr>
          <p:cNvPr id="39" name="テキスト ボックス 38"/>
          <p:cNvSpPr txBox="1"/>
          <p:nvPr/>
        </p:nvSpPr>
        <p:spPr>
          <a:xfrm>
            <a:off x="6290278" y="683891"/>
            <a:ext cx="2404826" cy="338554"/>
          </a:xfrm>
          <a:prstGeom prst="rect">
            <a:avLst/>
          </a:prstGeom>
          <a:noFill/>
        </p:spPr>
        <p:txBody>
          <a:bodyPr wrap="none" rtlCol="0">
            <a:spAutoFit/>
          </a:bodyPr>
          <a:lstStyle/>
          <a:p>
            <a:r>
              <a:rPr kumimoji="1" lang="ja-JP" altLang="en-US" sz="1600" u="sng" dirty="0">
                <a:latin typeface="Meiryo UI" panose="020B0604030504040204" pitchFamily="50" charset="-128"/>
                <a:ea typeface="Meiryo UI" panose="020B0604030504040204" pitchFamily="50" charset="-128"/>
              </a:rPr>
              <a:t>令和６～８年度の制度案</a:t>
            </a:r>
          </a:p>
        </p:txBody>
      </p:sp>
      <p:sp>
        <p:nvSpPr>
          <p:cNvPr id="47" name="正方形/長方形 46"/>
          <p:cNvSpPr/>
          <p:nvPr/>
        </p:nvSpPr>
        <p:spPr>
          <a:xfrm>
            <a:off x="5157974" y="1635105"/>
            <a:ext cx="4533376" cy="7079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9" name="正方形/長方形 48"/>
          <p:cNvSpPr/>
          <p:nvPr/>
        </p:nvSpPr>
        <p:spPr>
          <a:xfrm>
            <a:off x="5148448" y="3913930"/>
            <a:ext cx="4546254" cy="7079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正方形/長方形 49"/>
          <p:cNvSpPr/>
          <p:nvPr/>
        </p:nvSpPr>
        <p:spPr>
          <a:xfrm>
            <a:off x="5149858" y="6013192"/>
            <a:ext cx="4546254" cy="47011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テキスト ボックス 23"/>
          <p:cNvSpPr txBox="1"/>
          <p:nvPr/>
        </p:nvSpPr>
        <p:spPr>
          <a:xfrm>
            <a:off x="10735" y="6028486"/>
            <a:ext cx="4919537" cy="523220"/>
          </a:xfrm>
          <a:prstGeom prst="rect">
            <a:avLst/>
          </a:prstGeom>
          <a:noFill/>
        </p:spPr>
        <p:txBody>
          <a:bodyPr wrap="square" rtlCol="0">
            <a:spAutoFit/>
          </a:bodyPr>
          <a:lstStyle/>
          <a:p>
            <a:pPr lvl="0"/>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通信制についても、全日制と同様の考え方に基づき、</a:t>
            </a:r>
            <a:endParaRPr lang="en-US" altLang="ja-JP" sz="1400" dirty="0">
              <a:latin typeface="Meiryo UI" panose="020B0604030504040204" pitchFamily="50" charset="-128"/>
              <a:ea typeface="Meiryo UI" panose="020B0604030504040204" pitchFamily="50" charset="-128"/>
            </a:endParaRPr>
          </a:p>
          <a:p>
            <a:pPr lvl="0"/>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制度改正を実施。</a:t>
            </a:r>
            <a:endParaRPr lang="en-US" altLang="ja-JP" sz="1400" dirty="0">
              <a:latin typeface="Meiryo UI" panose="020B0604030504040204" pitchFamily="50" charset="-128"/>
              <a:ea typeface="Meiryo UI" panose="020B0604030504040204" pitchFamily="50" charset="-128"/>
            </a:endParaRPr>
          </a:p>
        </p:txBody>
      </p:sp>
      <p:sp>
        <p:nvSpPr>
          <p:cNvPr id="29" name="スライド番号プレースホルダー 1"/>
          <p:cNvSpPr>
            <a:spLocks noGrp="1"/>
          </p:cNvSpPr>
          <p:nvPr>
            <p:ph type="sldNum" sz="quarter" idx="12"/>
          </p:nvPr>
        </p:nvSpPr>
        <p:spPr>
          <a:xfrm>
            <a:off x="7648907" y="6465536"/>
            <a:ext cx="2228850" cy="365125"/>
          </a:xfrm>
        </p:spPr>
        <p:txBody>
          <a:bodyPr/>
          <a:lstStyle/>
          <a:p>
            <a:fld id="{410AB99D-1BAA-457C-B490-4B2C5C788E4F}" type="slidenum">
              <a:rPr kumimoji="1" lang="ja-JP" altLang="en-US" smtClean="0"/>
              <a:t>9</a:t>
            </a:fld>
            <a:endParaRPr kumimoji="1" lang="ja-JP" altLang="en-US" dirty="0"/>
          </a:p>
        </p:txBody>
      </p:sp>
    </p:spTree>
    <p:extLst>
      <p:ext uri="{BB962C8B-B14F-4D97-AF65-F5344CB8AC3E}">
        <p14:creationId xmlns:p14="http://schemas.microsoft.com/office/powerpoint/2010/main" val="266283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4603</Words>
  <Application>Microsoft Office PowerPoint</Application>
  <PresentationFormat>A4 210 x 297 mm</PresentationFormat>
  <Paragraphs>650</Paragraphs>
  <Slides>25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BIZ UDPゴシック</vt:lpstr>
      <vt:lpstr>HG丸ｺﾞｼｯｸM-PRO</vt:lpstr>
      <vt:lpstr>Meiryo UI</vt:lpstr>
      <vt:lpstr>ＭＳ Ｐゴシック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2025-09-24T02:20:43Z</dcterms:created>
  <dcterms:modified xsi:type="dcterms:W3CDTF">2025-09-24T02:20:56Z</dcterms:modified>
</cp:coreProperties>
</file>