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9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77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99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7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65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87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16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48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16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5AD4-CB1D-4F1C-932A-DE1045D1E02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2E7C-A5CF-4D15-B64F-7F9818207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7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-102302" y="167606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「府立学校部活動</a:t>
            </a:r>
            <a:r>
              <a:rPr lang="ja-JP" altLang="en-US" b="1" dirty="0"/>
              <a:t>指導員</a:t>
            </a:r>
            <a:r>
              <a:rPr lang="ja-JP" altLang="en-US" b="1" dirty="0" smtClean="0"/>
              <a:t>バンク」の登録状況について</a:t>
            </a:r>
            <a:endParaRPr lang="ja-JP" altLang="en-US" b="1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97" y="3973858"/>
            <a:ext cx="3306235" cy="2571515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3395897" y="3642088"/>
            <a:ext cx="55515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 </a:t>
            </a:r>
            <a:r>
              <a:rPr lang="ja-JP" altLang="en-US" sz="1400" b="1" dirty="0"/>
              <a:t>現状と</a:t>
            </a:r>
            <a:r>
              <a:rPr lang="ja-JP" altLang="en-US" sz="1400" b="1" dirty="0" smtClean="0"/>
              <a:t>課題②  種目の確保 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〇 </a:t>
            </a:r>
            <a:r>
              <a:rPr lang="ja-JP" altLang="en-US" sz="1400" dirty="0"/>
              <a:t>部活動指導員バンク登録者約８割が運動部指導者。</a:t>
            </a:r>
            <a:endParaRPr lang="en-US" altLang="ja-JP" sz="1400" dirty="0"/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● </a:t>
            </a:r>
            <a:r>
              <a:rPr lang="ja-JP" altLang="en-US" sz="1400" dirty="0"/>
              <a:t>文化部を指導</a:t>
            </a:r>
            <a:r>
              <a:rPr lang="ja-JP" altLang="en-US" sz="1400" dirty="0" smtClean="0"/>
              <a:t>できる人材が</a:t>
            </a:r>
            <a:r>
              <a:rPr lang="ja-JP" altLang="en-US" sz="1400" dirty="0"/>
              <a:t>少なく、種目にも偏りがある。</a:t>
            </a:r>
            <a:endParaRPr lang="en-US" altLang="ja-JP" sz="1400" dirty="0"/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● 府内高等</a:t>
            </a:r>
            <a:r>
              <a:rPr lang="ja-JP" altLang="en-US" sz="1400" dirty="0"/>
              <a:t>学校部活動数に対し</a:t>
            </a:r>
            <a:r>
              <a:rPr lang="ja-JP" altLang="en-US" sz="1400" dirty="0" smtClean="0"/>
              <a:t>、人材が</a:t>
            </a:r>
            <a:r>
              <a:rPr lang="ja-JP" altLang="en-US" sz="1400" dirty="0"/>
              <a:t>圧倒的に不足している。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25028" y="3645520"/>
            <a:ext cx="3316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 指導可能種目（運動部・文化部） </a:t>
            </a:r>
            <a:r>
              <a:rPr lang="en-US" altLang="ja-JP" sz="1400" b="1" dirty="0" smtClean="0"/>
              <a:t>】</a:t>
            </a:r>
            <a:endParaRPr lang="ja-JP" altLang="en-US" sz="1400" b="1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72000" y="488083"/>
            <a:ext cx="9000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395897" y="579148"/>
            <a:ext cx="55515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 </a:t>
            </a:r>
            <a:r>
              <a:rPr lang="ja-JP" altLang="en-US" sz="1400" b="1" dirty="0"/>
              <a:t>現状と</a:t>
            </a:r>
            <a:r>
              <a:rPr lang="ja-JP" altLang="en-US" sz="1400" b="1" dirty="0" smtClean="0"/>
              <a:t>課題①  指導者の量の確保 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〇 </a:t>
            </a:r>
            <a:r>
              <a:rPr lang="ja-JP" altLang="en-US" sz="1400" dirty="0"/>
              <a:t>登録者</a:t>
            </a:r>
            <a:r>
              <a:rPr lang="en-US" altLang="ja-JP" sz="1400" dirty="0"/>
              <a:t>242</a:t>
            </a:r>
            <a:r>
              <a:rPr lang="ja-JP" altLang="en-US" sz="1400" dirty="0"/>
              <a:t>名中、半数が</a:t>
            </a:r>
            <a:r>
              <a:rPr lang="en-US" altLang="ja-JP" sz="1400" dirty="0"/>
              <a:t>60</a:t>
            </a:r>
            <a:r>
              <a:rPr lang="ja-JP" altLang="en-US" sz="1400" dirty="0"/>
              <a:t>代以上。</a:t>
            </a:r>
            <a:endParaRPr lang="en-US" altLang="ja-JP" sz="1400" dirty="0"/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〇 </a:t>
            </a:r>
            <a:r>
              <a:rPr lang="ja-JP" altLang="en-US" sz="1400" dirty="0"/>
              <a:t>非常勤講師が部活動指導員を担う事が多い。</a:t>
            </a:r>
            <a:endParaRPr lang="en-US" altLang="ja-JP" sz="1400" dirty="0"/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● </a:t>
            </a:r>
            <a:r>
              <a:rPr lang="ja-JP" altLang="en-US" sz="1400" dirty="0"/>
              <a:t>府内高等学校部活動数に対し</a:t>
            </a:r>
            <a:r>
              <a:rPr lang="ja-JP" altLang="en-US" sz="1400" dirty="0" smtClean="0"/>
              <a:t>、人材が圧倒的</a:t>
            </a:r>
            <a:r>
              <a:rPr lang="ja-JP" altLang="en-US" sz="1400" dirty="0"/>
              <a:t>に不足している。</a:t>
            </a: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328" y="1648267"/>
            <a:ext cx="4763907" cy="177033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36" name="テキスト ボックス 35"/>
          <p:cNvSpPr txBox="1"/>
          <p:nvPr/>
        </p:nvSpPr>
        <p:spPr>
          <a:xfrm>
            <a:off x="-25027" y="579148"/>
            <a:ext cx="263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 登録者数及び年齢構成 </a:t>
            </a:r>
            <a:r>
              <a:rPr lang="en-US" altLang="ja-JP" sz="1400" b="1" dirty="0" smtClean="0"/>
              <a:t>】</a:t>
            </a:r>
            <a:endParaRPr lang="ja-JP" altLang="en-US" sz="14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72000" y="562517"/>
            <a:ext cx="9000000" cy="298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2000" y="3635545"/>
            <a:ext cx="9000000" cy="298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33629" y="4618294"/>
            <a:ext cx="3456000" cy="1908891"/>
          </a:xfrm>
          <a:prstGeom prst="rect">
            <a:avLst/>
          </a:prstGeom>
        </p:spPr>
      </p:pic>
      <p:pic>
        <p:nvPicPr>
          <p:cNvPr id="6" name="図 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128426" y="4618294"/>
            <a:ext cx="1908000" cy="156510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850621" y="100675"/>
            <a:ext cx="12105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参考資料５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023" y="886039"/>
            <a:ext cx="3194581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97972" y="4382981"/>
            <a:ext cx="490100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【 </a:t>
            </a:r>
            <a:r>
              <a:rPr lang="ja-JP" altLang="en-US" sz="1400" b="1" dirty="0"/>
              <a:t>現状と課題 ③職業等 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  </a:t>
            </a:r>
            <a:r>
              <a:rPr lang="ja-JP" altLang="en-US" sz="1400" dirty="0" smtClean="0"/>
              <a:t> 〇 登録者</a:t>
            </a:r>
            <a:r>
              <a:rPr lang="ja-JP" altLang="en-US" sz="1400" dirty="0"/>
              <a:t>の半数が、</a:t>
            </a:r>
            <a:r>
              <a:rPr lang="ja-JP" altLang="en-US" sz="1400" dirty="0" smtClean="0"/>
              <a:t>非常勤講師もしく</a:t>
            </a:r>
            <a:r>
              <a:rPr lang="ja-JP" altLang="en-US" sz="1400" dirty="0"/>
              <a:t>は元教員</a:t>
            </a:r>
            <a:r>
              <a:rPr lang="ja-JP" altLang="en-US" sz="1400" dirty="0" smtClean="0"/>
              <a:t>。</a:t>
            </a:r>
            <a:endParaRPr lang="en-US" altLang="ja-JP" sz="1400" dirty="0"/>
          </a:p>
          <a:p>
            <a:r>
              <a:rPr lang="ja-JP" altLang="en-US" sz="1400" dirty="0"/>
              <a:t> </a:t>
            </a:r>
            <a:r>
              <a:rPr lang="ja-JP" altLang="en-US" sz="1400" dirty="0" smtClean="0"/>
              <a:t>  ● 地域</a:t>
            </a:r>
            <a:r>
              <a:rPr lang="ja-JP" altLang="en-US" sz="1400" dirty="0"/>
              <a:t>移行に向け、学生や民間指導者の登録を</a:t>
            </a:r>
            <a:r>
              <a:rPr lang="ja-JP" altLang="en-US" sz="1400" dirty="0" smtClean="0"/>
              <a:t>進める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1400" dirty="0" smtClean="0"/>
              <a:t>必要</a:t>
            </a:r>
            <a:r>
              <a:rPr lang="ja-JP" altLang="en-US" sz="1400" dirty="0"/>
              <a:t>がある。</a:t>
            </a:r>
            <a:endParaRPr lang="en-US" altLang="ja-JP" sz="1400" dirty="0"/>
          </a:p>
          <a:p>
            <a:r>
              <a:rPr lang="en-US" altLang="ja-JP" sz="1400" dirty="0"/>
              <a:t> 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● 制度</a:t>
            </a:r>
            <a:r>
              <a:rPr lang="ja-JP" altLang="en-US" sz="1400" dirty="0"/>
              <a:t>を広報</a:t>
            </a:r>
            <a:r>
              <a:rPr lang="ja-JP" altLang="en-US" sz="1400" dirty="0" smtClean="0"/>
              <a:t>する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説明</a:t>
            </a:r>
            <a:r>
              <a:rPr lang="ja-JP" altLang="en-US" sz="1400" dirty="0"/>
              <a:t>・チラシ配架</a:t>
            </a:r>
            <a:r>
              <a:rPr lang="ja-JP" altLang="en-US" sz="1400" dirty="0" smtClean="0"/>
              <a:t>等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団体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施設等の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1400" dirty="0" smtClean="0"/>
              <a:t>協力を得る</a:t>
            </a:r>
            <a:r>
              <a:rPr lang="ja-JP" altLang="en-US" sz="1400" dirty="0"/>
              <a:t>必要がある。</a:t>
            </a:r>
            <a:endParaRPr lang="en-US" altLang="ja-JP" sz="1400" dirty="0"/>
          </a:p>
          <a:p>
            <a:endParaRPr lang="en-US" altLang="ja-JP" sz="500" dirty="0" smtClean="0"/>
          </a:p>
          <a:p>
            <a:r>
              <a:rPr lang="en-US" altLang="ja-JP" sz="1050" dirty="0"/>
              <a:t> </a:t>
            </a:r>
            <a:r>
              <a:rPr lang="ja-JP" altLang="en-US" sz="1050" dirty="0"/>
              <a:t>　</a:t>
            </a:r>
            <a:r>
              <a:rPr lang="en-US" altLang="ja-JP" sz="1400" dirty="0" smtClean="0"/>
              <a:t>※ </a:t>
            </a:r>
            <a:r>
              <a:rPr lang="ja-JP" altLang="en-US" sz="1400" dirty="0" smtClean="0"/>
              <a:t>府内スポーツ</a:t>
            </a:r>
            <a:r>
              <a:rPr lang="ja-JP" altLang="en-US" sz="1400" dirty="0"/>
              <a:t>団体・民間企業等</a:t>
            </a:r>
            <a:r>
              <a:rPr lang="ja-JP" altLang="en-US" sz="1400" dirty="0" smtClean="0"/>
              <a:t>と</a:t>
            </a:r>
            <a:r>
              <a:rPr lang="ja-JP" altLang="en-US" sz="1400" dirty="0"/>
              <a:t>より一層</a:t>
            </a:r>
            <a:r>
              <a:rPr lang="ja-JP" altLang="en-US" sz="1400" dirty="0" smtClean="0"/>
              <a:t>の連携を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000" dirty="0" smtClean="0"/>
              <a:t> </a:t>
            </a:r>
            <a:r>
              <a:rPr lang="ja-JP" altLang="en-US" sz="1400" dirty="0" smtClean="0"/>
              <a:t>図り、指導者を確保することが</a:t>
            </a:r>
            <a:r>
              <a:rPr lang="ja-JP" altLang="en-US" sz="1400" dirty="0"/>
              <a:t>喫緊の</a:t>
            </a:r>
            <a:r>
              <a:rPr lang="ja-JP" altLang="en-US" sz="1400" dirty="0" smtClean="0"/>
              <a:t>課題で</a:t>
            </a:r>
            <a:r>
              <a:rPr lang="ja-JP" altLang="en-US" sz="1400" dirty="0"/>
              <a:t>ある</a:t>
            </a:r>
            <a:r>
              <a:rPr lang="ja-JP" altLang="en-US" sz="1400" dirty="0" smtClean="0"/>
              <a:t>。</a:t>
            </a:r>
            <a:r>
              <a:rPr lang="ja-JP" altLang="en-US" sz="1050" dirty="0" smtClean="0"/>
              <a:t>　</a:t>
            </a:r>
            <a:endParaRPr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27" y="404420"/>
            <a:ext cx="1872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登録者の職種 </a:t>
            </a:r>
            <a:r>
              <a:rPr lang="en-US" altLang="ja-JP" sz="1600" b="1" dirty="0" smtClean="0"/>
              <a:t>】</a:t>
            </a:r>
            <a:endParaRPr lang="ja-JP" altLang="en-US" sz="16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5031630" y="5720294"/>
            <a:ext cx="39309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例</a:t>
            </a:r>
            <a:r>
              <a:rPr lang="ja-JP" altLang="en-US" sz="1400" dirty="0" smtClean="0"/>
              <a:t>）各種講習会</a:t>
            </a:r>
            <a:r>
              <a:rPr lang="ja-JP" altLang="en-US" sz="1400" dirty="0"/>
              <a:t>にて周知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府内</a:t>
            </a:r>
            <a:r>
              <a:rPr lang="ja-JP" altLang="en-US" sz="1400" dirty="0"/>
              <a:t>各競技団体へのチラシ配布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民間</a:t>
            </a:r>
            <a:r>
              <a:rPr lang="ja-JP" altLang="en-US" sz="1400" dirty="0"/>
              <a:t>スポーツ施設等へのチラシ配架　</a:t>
            </a:r>
            <a:r>
              <a:rPr lang="ja-JP" altLang="en-US" sz="1400" dirty="0" smtClean="0"/>
              <a:t>等</a:t>
            </a:r>
            <a:endParaRPr lang="en-US" altLang="ja-JP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56050" y="312465"/>
            <a:ext cx="4588900" cy="61416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977" y="405984"/>
            <a:ext cx="3776887" cy="5328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828494" y="312465"/>
            <a:ext cx="4176000" cy="61416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72" y="834929"/>
            <a:ext cx="3767655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2023-08-09T04:41:59Z</dcterms:created>
  <dcterms:modified xsi:type="dcterms:W3CDTF">2023-08-09T04:43:28Z</dcterms:modified>
</cp:coreProperties>
</file>