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708" r:id="rId1"/>
  </p:sldMasterIdLst>
  <p:sldIdLst>
    <p:sldId id="256" r:id="rId2"/>
    <p:sldId id="257" r:id="rId3"/>
  </p:sldIdLst>
  <p:sldSz cx="9144000" cy="6858000" type="screen4x3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4B1156A-380E-4F78-BDF5-A606A8083BF9}" styleName="中間スタイル 4 - アクセント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129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65AD4-CB1D-4F1C-932A-DE1045D1E02C}" type="datetimeFigureOut">
              <a:rPr kumimoji="1" lang="ja-JP" altLang="en-US" smtClean="0"/>
              <a:t>2023/8/9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42E7C-A5CF-4D15-B64F-7F9818207CE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511981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65AD4-CB1D-4F1C-932A-DE1045D1E02C}" type="datetimeFigureOut">
              <a:rPr kumimoji="1" lang="ja-JP" altLang="en-US" smtClean="0"/>
              <a:t>2023/8/9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42E7C-A5CF-4D15-B64F-7F9818207CE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73076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65AD4-CB1D-4F1C-932A-DE1045D1E02C}" type="datetimeFigureOut">
              <a:rPr kumimoji="1" lang="ja-JP" altLang="en-US" smtClean="0"/>
              <a:t>2023/8/9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42E7C-A5CF-4D15-B64F-7F9818207CE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877746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65AD4-CB1D-4F1C-932A-DE1045D1E02C}" type="datetimeFigureOut">
              <a:rPr kumimoji="1" lang="ja-JP" altLang="en-US" smtClean="0"/>
              <a:t>2023/8/9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42E7C-A5CF-4D15-B64F-7F9818207CE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107496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65AD4-CB1D-4F1C-932A-DE1045D1E02C}" type="datetimeFigureOut">
              <a:rPr kumimoji="1" lang="ja-JP" altLang="en-US" smtClean="0"/>
              <a:t>2023/8/9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42E7C-A5CF-4D15-B64F-7F9818207CE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349996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65AD4-CB1D-4F1C-932A-DE1045D1E02C}" type="datetimeFigureOut">
              <a:rPr kumimoji="1" lang="ja-JP" altLang="en-US" smtClean="0"/>
              <a:t>2023/8/9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42E7C-A5CF-4D15-B64F-7F9818207CE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24711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65AD4-CB1D-4F1C-932A-DE1045D1E02C}" type="datetimeFigureOut">
              <a:rPr kumimoji="1" lang="ja-JP" altLang="en-US" smtClean="0"/>
              <a:t>2023/8/9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42E7C-A5CF-4D15-B64F-7F9818207CE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746575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65AD4-CB1D-4F1C-932A-DE1045D1E02C}" type="datetimeFigureOut">
              <a:rPr kumimoji="1" lang="ja-JP" altLang="en-US" smtClean="0"/>
              <a:t>2023/8/9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42E7C-A5CF-4D15-B64F-7F9818207CE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688772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65AD4-CB1D-4F1C-932A-DE1045D1E02C}" type="datetimeFigureOut">
              <a:rPr kumimoji="1" lang="ja-JP" altLang="en-US" smtClean="0"/>
              <a:t>2023/8/9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42E7C-A5CF-4D15-B64F-7F9818207CE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821689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65AD4-CB1D-4F1C-932A-DE1045D1E02C}" type="datetimeFigureOut">
              <a:rPr kumimoji="1" lang="ja-JP" altLang="en-US" smtClean="0"/>
              <a:t>2023/8/9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42E7C-A5CF-4D15-B64F-7F9818207CE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384886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65AD4-CB1D-4F1C-932A-DE1045D1E02C}" type="datetimeFigureOut">
              <a:rPr kumimoji="1" lang="ja-JP" altLang="en-US" smtClean="0"/>
              <a:t>2023/8/9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A42E7C-A5CF-4D15-B64F-7F9818207CE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431658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365AD4-CB1D-4F1C-932A-DE1045D1E02C}" type="datetimeFigureOut">
              <a:rPr kumimoji="1" lang="ja-JP" altLang="en-US" smtClean="0"/>
              <a:t>2023/8/9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A42E7C-A5CF-4D15-B64F-7F9818207CE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66745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emf"/><Relationship Id="rId4" Type="http://schemas.openxmlformats.org/officeDocument/2006/relationships/image" Target="../media/image3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テキスト ボックス 10"/>
          <p:cNvSpPr txBox="1"/>
          <p:nvPr/>
        </p:nvSpPr>
        <p:spPr>
          <a:xfrm>
            <a:off x="-102302" y="167606"/>
            <a:ext cx="57246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b="1" dirty="0" smtClean="0"/>
              <a:t>「府立学校部活動</a:t>
            </a:r>
            <a:r>
              <a:rPr lang="ja-JP" altLang="en-US" b="1" dirty="0"/>
              <a:t>指導員</a:t>
            </a:r>
            <a:r>
              <a:rPr lang="ja-JP" altLang="en-US" b="1" dirty="0" smtClean="0"/>
              <a:t>バンク」の登録状況について</a:t>
            </a:r>
            <a:endParaRPr lang="ja-JP" altLang="en-US" b="1" dirty="0"/>
          </a:p>
        </p:txBody>
      </p:sp>
      <p:pic>
        <p:nvPicPr>
          <p:cNvPr id="18" name="図 1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6197" y="3973858"/>
            <a:ext cx="3306235" cy="2571515"/>
          </a:xfrm>
          <a:prstGeom prst="rect">
            <a:avLst/>
          </a:prstGeom>
        </p:spPr>
      </p:pic>
      <p:sp>
        <p:nvSpPr>
          <p:cNvPr id="30" name="テキスト ボックス 29"/>
          <p:cNvSpPr txBox="1"/>
          <p:nvPr/>
        </p:nvSpPr>
        <p:spPr>
          <a:xfrm>
            <a:off x="3395897" y="3642088"/>
            <a:ext cx="5551520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400" dirty="0"/>
              <a:t>【 </a:t>
            </a:r>
            <a:r>
              <a:rPr lang="ja-JP" altLang="en-US" sz="1400" b="1" dirty="0"/>
              <a:t>現状と</a:t>
            </a:r>
            <a:r>
              <a:rPr lang="ja-JP" altLang="en-US" sz="1400" b="1" dirty="0" smtClean="0"/>
              <a:t>課題②  種目の確保 </a:t>
            </a:r>
            <a:r>
              <a:rPr lang="en-US" altLang="ja-JP" sz="1400" dirty="0"/>
              <a:t>】</a:t>
            </a:r>
          </a:p>
          <a:p>
            <a:r>
              <a:rPr lang="ja-JP" altLang="en-US" sz="1400" dirty="0"/>
              <a:t>  </a:t>
            </a:r>
            <a:r>
              <a:rPr lang="ja-JP" altLang="en-US" sz="1400" dirty="0" smtClean="0"/>
              <a:t> 〇 </a:t>
            </a:r>
            <a:r>
              <a:rPr lang="ja-JP" altLang="en-US" sz="1400" dirty="0"/>
              <a:t>部活動指導員バンク登録者約８割が運動部指導者。</a:t>
            </a:r>
            <a:endParaRPr lang="en-US" altLang="ja-JP" sz="1400" dirty="0"/>
          </a:p>
          <a:p>
            <a:r>
              <a:rPr lang="ja-JP" altLang="en-US" sz="1400" dirty="0"/>
              <a:t>  </a:t>
            </a:r>
            <a:r>
              <a:rPr lang="ja-JP" altLang="en-US" sz="1400" dirty="0" smtClean="0"/>
              <a:t> ● </a:t>
            </a:r>
            <a:r>
              <a:rPr lang="ja-JP" altLang="en-US" sz="1400" dirty="0"/>
              <a:t>文化部を指導</a:t>
            </a:r>
            <a:r>
              <a:rPr lang="ja-JP" altLang="en-US" sz="1400" dirty="0" smtClean="0"/>
              <a:t>できる人材が</a:t>
            </a:r>
            <a:r>
              <a:rPr lang="ja-JP" altLang="en-US" sz="1400" dirty="0"/>
              <a:t>少なく、種目にも偏りがある。</a:t>
            </a:r>
            <a:endParaRPr lang="en-US" altLang="ja-JP" sz="1400" dirty="0"/>
          </a:p>
          <a:p>
            <a:r>
              <a:rPr lang="ja-JP" altLang="en-US" sz="1400" dirty="0"/>
              <a:t>  </a:t>
            </a:r>
            <a:r>
              <a:rPr lang="ja-JP" altLang="en-US" sz="1400" dirty="0" smtClean="0"/>
              <a:t> ● 府内高等</a:t>
            </a:r>
            <a:r>
              <a:rPr lang="ja-JP" altLang="en-US" sz="1400" dirty="0"/>
              <a:t>学校部活動数に対し</a:t>
            </a:r>
            <a:r>
              <a:rPr lang="ja-JP" altLang="en-US" sz="1400" dirty="0" smtClean="0"/>
              <a:t>、人材が</a:t>
            </a:r>
            <a:r>
              <a:rPr lang="ja-JP" altLang="en-US" sz="1400" dirty="0"/>
              <a:t>圧倒的に不足している。</a:t>
            </a:r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-25028" y="3645520"/>
            <a:ext cx="33169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400" b="1" dirty="0" smtClean="0"/>
              <a:t>【</a:t>
            </a:r>
            <a:r>
              <a:rPr lang="ja-JP" altLang="en-US" sz="1400" b="1" dirty="0" smtClean="0"/>
              <a:t> 指導可能種目（運動部・文化部） </a:t>
            </a:r>
            <a:r>
              <a:rPr lang="en-US" altLang="ja-JP" sz="1400" b="1" dirty="0" smtClean="0"/>
              <a:t>】</a:t>
            </a:r>
            <a:endParaRPr lang="ja-JP" altLang="en-US" sz="1400" b="1" dirty="0"/>
          </a:p>
        </p:txBody>
      </p:sp>
      <p:cxnSp>
        <p:nvCxnSpPr>
          <p:cNvPr id="3" name="直線コネクタ 2"/>
          <p:cNvCxnSpPr/>
          <p:nvPr/>
        </p:nvCxnSpPr>
        <p:spPr>
          <a:xfrm>
            <a:off x="72000" y="488083"/>
            <a:ext cx="9000000" cy="0"/>
          </a:xfrm>
          <a:prstGeom prst="line">
            <a:avLst/>
          </a:prstGeom>
          <a:ln w="28575"/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9" name="テキスト ボックス 18"/>
          <p:cNvSpPr txBox="1"/>
          <p:nvPr/>
        </p:nvSpPr>
        <p:spPr>
          <a:xfrm>
            <a:off x="3395897" y="579148"/>
            <a:ext cx="5551520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400" dirty="0"/>
              <a:t>【 </a:t>
            </a:r>
            <a:r>
              <a:rPr lang="ja-JP" altLang="en-US" sz="1400" b="1" dirty="0"/>
              <a:t>現状と</a:t>
            </a:r>
            <a:r>
              <a:rPr lang="ja-JP" altLang="en-US" sz="1400" b="1" dirty="0" smtClean="0"/>
              <a:t>課題①  指導者の量の確保 </a:t>
            </a:r>
            <a:r>
              <a:rPr lang="en-US" altLang="ja-JP" sz="1400" dirty="0"/>
              <a:t>】</a:t>
            </a:r>
          </a:p>
          <a:p>
            <a:r>
              <a:rPr lang="ja-JP" altLang="en-US" sz="1400" dirty="0"/>
              <a:t>  </a:t>
            </a:r>
            <a:r>
              <a:rPr lang="ja-JP" altLang="en-US" sz="1400" dirty="0" smtClean="0"/>
              <a:t> 〇 </a:t>
            </a:r>
            <a:r>
              <a:rPr lang="ja-JP" altLang="en-US" sz="1400" dirty="0"/>
              <a:t>登録者</a:t>
            </a:r>
            <a:r>
              <a:rPr lang="en-US" altLang="ja-JP" sz="1400" dirty="0"/>
              <a:t>242</a:t>
            </a:r>
            <a:r>
              <a:rPr lang="ja-JP" altLang="en-US" sz="1400" dirty="0"/>
              <a:t>名中、半数が</a:t>
            </a:r>
            <a:r>
              <a:rPr lang="en-US" altLang="ja-JP" sz="1400" dirty="0"/>
              <a:t>60</a:t>
            </a:r>
            <a:r>
              <a:rPr lang="ja-JP" altLang="en-US" sz="1400" dirty="0"/>
              <a:t>代以上。</a:t>
            </a:r>
            <a:endParaRPr lang="en-US" altLang="ja-JP" sz="1400" dirty="0"/>
          </a:p>
          <a:p>
            <a:r>
              <a:rPr lang="ja-JP" altLang="en-US" sz="1400" dirty="0"/>
              <a:t>  </a:t>
            </a:r>
            <a:r>
              <a:rPr lang="ja-JP" altLang="en-US" sz="1400" dirty="0" smtClean="0"/>
              <a:t> 〇 </a:t>
            </a:r>
            <a:r>
              <a:rPr lang="ja-JP" altLang="en-US" sz="1400" dirty="0"/>
              <a:t>非常勤講師が部活動指導員を担う事が多い。</a:t>
            </a:r>
            <a:endParaRPr lang="en-US" altLang="ja-JP" sz="1400" dirty="0"/>
          </a:p>
          <a:p>
            <a:r>
              <a:rPr lang="ja-JP" altLang="en-US" sz="1400" dirty="0"/>
              <a:t>  </a:t>
            </a:r>
            <a:r>
              <a:rPr lang="ja-JP" altLang="en-US" sz="1400" dirty="0" smtClean="0"/>
              <a:t> ● </a:t>
            </a:r>
            <a:r>
              <a:rPr lang="ja-JP" altLang="en-US" sz="1400" dirty="0"/>
              <a:t>府内高等学校部活動数に対し</a:t>
            </a:r>
            <a:r>
              <a:rPr lang="ja-JP" altLang="en-US" sz="1400" dirty="0" smtClean="0"/>
              <a:t>、人材が圧倒的</a:t>
            </a:r>
            <a:r>
              <a:rPr lang="ja-JP" altLang="en-US" sz="1400" dirty="0"/>
              <a:t>に不足している。</a:t>
            </a:r>
          </a:p>
        </p:txBody>
      </p:sp>
      <p:pic>
        <p:nvPicPr>
          <p:cNvPr id="35" name="図 3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91328" y="1648267"/>
            <a:ext cx="4763907" cy="1770336"/>
          </a:xfrm>
          <a:prstGeom prst="rect">
            <a:avLst/>
          </a:prstGeom>
          <a:ln>
            <a:solidFill>
              <a:schemeClr val="accent2">
                <a:lumMod val="60000"/>
                <a:lumOff val="40000"/>
              </a:schemeClr>
            </a:solidFill>
          </a:ln>
        </p:spPr>
      </p:pic>
      <p:sp>
        <p:nvSpPr>
          <p:cNvPr id="36" name="テキスト ボックス 35"/>
          <p:cNvSpPr txBox="1"/>
          <p:nvPr/>
        </p:nvSpPr>
        <p:spPr>
          <a:xfrm>
            <a:off x="-25027" y="579148"/>
            <a:ext cx="263842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400" b="1" dirty="0" smtClean="0"/>
              <a:t>【</a:t>
            </a:r>
            <a:r>
              <a:rPr lang="ja-JP" altLang="en-US" sz="1400" b="1" dirty="0" smtClean="0"/>
              <a:t> 登録者数及び年齢構成 </a:t>
            </a:r>
            <a:r>
              <a:rPr lang="en-US" altLang="ja-JP" sz="1400" b="1" dirty="0" smtClean="0"/>
              <a:t>】</a:t>
            </a:r>
            <a:endParaRPr lang="ja-JP" altLang="en-US" sz="1400" b="1" dirty="0"/>
          </a:p>
        </p:txBody>
      </p:sp>
      <p:sp>
        <p:nvSpPr>
          <p:cNvPr id="4" name="正方形/長方形 3"/>
          <p:cNvSpPr/>
          <p:nvPr/>
        </p:nvSpPr>
        <p:spPr>
          <a:xfrm>
            <a:off x="72000" y="562517"/>
            <a:ext cx="9000000" cy="2988000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正方形/長方形 14"/>
          <p:cNvSpPr/>
          <p:nvPr/>
        </p:nvSpPr>
        <p:spPr>
          <a:xfrm>
            <a:off x="72000" y="3635545"/>
            <a:ext cx="9000000" cy="2988000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6" name="図 15"/>
          <p:cNvPicPr>
            <a:picLocks/>
          </p:cNvPicPr>
          <p:nvPr/>
        </p:nvPicPr>
        <p:blipFill>
          <a:blip r:embed="rId4"/>
          <a:stretch>
            <a:fillRect/>
          </a:stretch>
        </p:blipFill>
        <p:spPr>
          <a:xfrm>
            <a:off x="3633629" y="4618294"/>
            <a:ext cx="3456000" cy="1908891"/>
          </a:xfrm>
          <a:prstGeom prst="rect">
            <a:avLst/>
          </a:prstGeom>
        </p:spPr>
      </p:pic>
      <p:pic>
        <p:nvPicPr>
          <p:cNvPr id="6" name="図 5"/>
          <p:cNvPicPr>
            <a:picLocks/>
          </p:cNvPicPr>
          <p:nvPr/>
        </p:nvPicPr>
        <p:blipFill>
          <a:blip r:embed="rId5"/>
          <a:stretch>
            <a:fillRect/>
          </a:stretch>
        </p:blipFill>
        <p:spPr>
          <a:xfrm>
            <a:off x="7128426" y="4618294"/>
            <a:ext cx="1908000" cy="1565109"/>
          </a:xfrm>
          <a:prstGeom prst="rect">
            <a:avLst/>
          </a:prstGeom>
        </p:spPr>
      </p:pic>
      <p:sp>
        <p:nvSpPr>
          <p:cNvPr id="2" name="テキスト ボックス 1"/>
          <p:cNvSpPr txBox="1"/>
          <p:nvPr/>
        </p:nvSpPr>
        <p:spPr>
          <a:xfrm>
            <a:off x="7850621" y="100675"/>
            <a:ext cx="1210588" cy="33855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kumimoji="1" lang="ja-JP" altLang="en-US" sz="16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参考資料５</a:t>
            </a:r>
            <a:endParaRPr kumimoji="1" lang="ja-JP" altLang="en-US" sz="16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92023" y="886039"/>
            <a:ext cx="3194581" cy="26641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0899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/>
          <p:cNvSpPr txBox="1"/>
          <p:nvPr/>
        </p:nvSpPr>
        <p:spPr>
          <a:xfrm>
            <a:off x="97972" y="4382981"/>
            <a:ext cx="4901001" cy="18928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400" dirty="0"/>
              <a:t>【 </a:t>
            </a:r>
            <a:r>
              <a:rPr lang="ja-JP" altLang="en-US" sz="1400" b="1" dirty="0"/>
              <a:t>現状と課題 ③職業等 </a:t>
            </a:r>
            <a:r>
              <a:rPr lang="en-US" altLang="ja-JP" sz="1400" dirty="0"/>
              <a:t>】</a:t>
            </a:r>
          </a:p>
          <a:p>
            <a:r>
              <a:rPr lang="ja-JP" altLang="en-US" sz="1400" dirty="0"/>
              <a:t>  </a:t>
            </a:r>
            <a:r>
              <a:rPr lang="ja-JP" altLang="en-US" sz="1400" dirty="0" smtClean="0"/>
              <a:t> 〇 登録者</a:t>
            </a:r>
            <a:r>
              <a:rPr lang="ja-JP" altLang="en-US" sz="1400" dirty="0"/>
              <a:t>の半数が、</a:t>
            </a:r>
            <a:r>
              <a:rPr lang="ja-JP" altLang="en-US" sz="1400" dirty="0" smtClean="0"/>
              <a:t>非常勤講師もしく</a:t>
            </a:r>
            <a:r>
              <a:rPr lang="ja-JP" altLang="en-US" sz="1400" dirty="0"/>
              <a:t>は元教員</a:t>
            </a:r>
            <a:r>
              <a:rPr lang="ja-JP" altLang="en-US" sz="1400" dirty="0" smtClean="0"/>
              <a:t>。</a:t>
            </a:r>
            <a:endParaRPr lang="en-US" altLang="ja-JP" sz="1400" dirty="0"/>
          </a:p>
          <a:p>
            <a:r>
              <a:rPr lang="ja-JP" altLang="en-US" sz="1400" dirty="0"/>
              <a:t> </a:t>
            </a:r>
            <a:r>
              <a:rPr lang="ja-JP" altLang="en-US" sz="1400" dirty="0" smtClean="0"/>
              <a:t>  ● 地域</a:t>
            </a:r>
            <a:r>
              <a:rPr lang="ja-JP" altLang="en-US" sz="1400" dirty="0"/>
              <a:t>移行に向け、学生や民間指導者の登録を</a:t>
            </a:r>
            <a:r>
              <a:rPr lang="ja-JP" altLang="en-US" sz="1400" dirty="0" smtClean="0"/>
              <a:t>進める</a:t>
            </a:r>
            <a:endParaRPr lang="en-US" altLang="ja-JP" sz="1400" dirty="0" smtClean="0"/>
          </a:p>
          <a:p>
            <a:r>
              <a:rPr lang="ja-JP" altLang="en-US" sz="1400" dirty="0"/>
              <a:t>　</a:t>
            </a:r>
            <a:r>
              <a:rPr lang="ja-JP" altLang="en-US" sz="1200" dirty="0" smtClean="0"/>
              <a:t>　</a:t>
            </a:r>
            <a:r>
              <a:rPr lang="ja-JP" altLang="en-US" sz="1400" dirty="0" smtClean="0"/>
              <a:t>必要</a:t>
            </a:r>
            <a:r>
              <a:rPr lang="ja-JP" altLang="en-US" sz="1400" dirty="0"/>
              <a:t>がある。</a:t>
            </a:r>
            <a:endParaRPr lang="en-US" altLang="ja-JP" sz="1400" dirty="0"/>
          </a:p>
          <a:p>
            <a:r>
              <a:rPr lang="en-US" altLang="ja-JP" sz="1400" dirty="0"/>
              <a:t>  </a:t>
            </a:r>
            <a:r>
              <a:rPr lang="en-US" altLang="ja-JP" sz="1400" dirty="0" smtClean="0"/>
              <a:t> </a:t>
            </a:r>
            <a:r>
              <a:rPr lang="ja-JP" altLang="en-US" sz="1400" dirty="0" smtClean="0"/>
              <a:t>● 制度</a:t>
            </a:r>
            <a:r>
              <a:rPr lang="ja-JP" altLang="en-US" sz="1400" dirty="0"/>
              <a:t>を広報</a:t>
            </a:r>
            <a:r>
              <a:rPr lang="ja-JP" altLang="en-US" sz="1400" dirty="0" smtClean="0"/>
              <a:t>する</a:t>
            </a:r>
            <a:r>
              <a:rPr lang="en-US" altLang="ja-JP" sz="1400" dirty="0" smtClean="0"/>
              <a:t>(</a:t>
            </a:r>
            <a:r>
              <a:rPr lang="ja-JP" altLang="en-US" sz="1400" dirty="0" smtClean="0"/>
              <a:t>説明</a:t>
            </a:r>
            <a:r>
              <a:rPr lang="ja-JP" altLang="en-US" sz="1400" dirty="0"/>
              <a:t>・チラシ配架</a:t>
            </a:r>
            <a:r>
              <a:rPr lang="ja-JP" altLang="en-US" sz="1400" dirty="0" smtClean="0"/>
              <a:t>等</a:t>
            </a:r>
            <a:r>
              <a:rPr lang="en-US" altLang="ja-JP" sz="1400" dirty="0" smtClean="0"/>
              <a:t>)</a:t>
            </a:r>
            <a:r>
              <a:rPr lang="ja-JP" altLang="en-US" sz="1400" dirty="0" smtClean="0"/>
              <a:t>団体</a:t>
            </a:r>
            <a:r>
              <a:rPr lang="ja-JP" altLang="en-US" sz="1400" dirty="0"/>
              <a:t>・</a:t>
            </a:r>
            <a:r>
              <a:rPr lang="ja-JP" altLang="en-US" sz="1400" dirty="0" smtClean="0"/>
              <a:t>施設等の</a:t>
            </a:r>
            <a:endParaRPr lang="en-US" altLang="ja-JP" sz="1400" dirty="0" smtClean="0"/>
          </a:p>
          <a:p>
            <a:r>
              <a:rPr lang="ja-JP" altLang="en-US" sz="1400" dirty="0"/>
              <a:t>　</a:t>
            </a:r>
            <a:r>
              <a:rPr lang="ja-JP" altLang="en-US" sz="1200" dirty="0" smtClean="0"/>
              <a:t>　</a:t>
            </a:r>
            <a:r>
              <a:rPr lang="ja-JP" altLang="en-US" sz="1400" dirty="0" smtClean="0"/>
              <a:t>協力を得る</a:t>
            </a:r>
            <a:r>
              <a:rPr lang="ja-JP" altLang="en-US" sz="1400" dirty="0"/>
              <a:t>必要がある。</a:t>
            </a:r>
            <a:endParaRPr lang="en-US" altLang="ja-JP" sz="1400" dirty="0"/>
          </a:p>
          <a:p>
            <a:endParaRPr lang="en-US" altLang="ja-JP" sz="500" dirty="0" smtClean="0"/>
          </a:p>
          <a:p>
            <a:r>
              <a:rPr lang="en-US" altLang="ja-JP" sz="1050" dirty="0"/>
              <a:t> </a:t>
            </a:r>
            <a:r>
              <a:rPr lang="ja-JP" altLang="en-US" sz="1050" dirty="0"/>
              <a:t>　</a:t>
            </a:r>
            <a:r>
              <a:rPr lang="en-US" altLang="ja-JP" sz="1400" dirty="0" smtClean="0"/>
              <a:t>※ </a:t>
            </a:r>
            <a:r>
              <a:rPr lang="ja-JP" altLang="en-US" sz="1400" dirty="0" smtClean="0"/>
              <a:t>府内スポーツ</a:t>
            </a:r>
            <a:r>
              <a:rPr lang="ja-JP" altLang="en-US" sz="1400" dirty="0"/>
              <a:t>団体・民間企業等</a:t>
            </a:r>
            <a:r>
              <a:rPr lang="ja-JP" altLang="en-US" sz="1400" dirty="0" smtClean="0"/>
              <a:t>と</a:t>
            </a:r>
            <a:r>
              <a:rPr lang="ja-JP" altLang="en-US" sz="1400" dirty="0"/>
              <a:t>より一層</a:t>
            </a:r>
            <a:r>
              <a:rPr lang="ja-JP" altLang="en-US" sz="1400" dirty="0" smtClean="0"/>
              <a:t>の連携を</a:t>
            </a:r>
            <a:endParaRPr lang="en-US" altLang="ja-JP" sz="1400" dirty="0" smtClean="0"/>
          </a:p>
          <a:p>
            <a:r>
              <a:rPr lang="ja-JP" altLang="en-US" sz="1400" dirty="0"/>
              <a:t>　</a:t>
            </a:r>
            <a:r>
              <a:rPr lang="ja-JP" altLang="en-US" sz="1400" dirty="0" smtClean="0"/>
              <a:t>　</a:t>
            </a:r>
            <a:r>
              <a:rPr lang="ja-JP" altLang="en-US" sz="1000" dirty="0" smtClean="0"/>
              <a:t> </a:t>
            </a:r>
            <a:r>
              <a:rPr lang="ja-JP" altLang="en-US" sz="1400" dirty="0" smtClean="0"/>
              <a:t>図り、指導者を確保することが</a:t>
            </a:r>
            <a:r>
              <a:rPr lang="ja-JP" altLang="en-US" sz="1400" dirty="0"/>
              <a:t>喫緊の</a:t>
            </a:r>
            <a:r>
              <a:rPr lang="ja-JP" altLang="en-US" sz="1400" dirty="0" smtClean="0"/>
              <a:t>課題で</a:t>
            </a:r>
            <a:r>
              <a:rPr lang="ja-JP" altLang="en-US" sz="1400" dirty="0"/>
              <a:t>ある</a:t>
            </a:r>
            <a:r>
              <a:rPr lang="ja-JP" altLang="en-US" sz="1400" dirty="0" smtClean="0"/>
              <a:t>。</a:t>
            </a:r>
            <a:r>
              <a:rPr lang="ja-JP" altLang="en-US" sz="1050" dirty="0" smtClean="0"/>
              <a:t>　</a:t>
            </a:r>
            <a:endParaRPr lang="en-US" altLang="ja-JP" sz="1400" dirty="0" smtClean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83127" y="404420"/>
            <a:ext cx="187262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600" b="1" dirty="0" smtClean="0"/>
              <a:t>【</a:t>
            </a:r>
            <a:r>
              <a:rPr lang="ja-JP" altLang="en-US" sz="1600" b="1" dirty="0" smtClean="0"/>
              <a:t>登録者の職種 </a:t>
            </a:r>
            <a:r>
              <a:rPr lang="en-US" altLang="ja-JP" sz="1600" b="1" dirty="0" smtClean="0"/>
              <a:t>】</a:t>
            </a:r>
            <a:endParaRPr lang="ja-JP" altLang="en-US" sz="1600" b="1" dirty="0"/>
          </a:p>
        </p:txBody>
      </p:sp>
      <p:sp>
        <p:nvSpPr>
          <p:cNvPr id="9" name="正方形/長方形 8"/>
          <p:cNvSpPr/>
          <p:nvPr/>
        </p:nvSpPr>
        <p:spPr>
          <a:xfrm>
            <a:off x="5031630" y="5720294"/>
            <a:ext cx="393094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400" dirty="0"/>
              <a:t>例</a:t>
            </a:r>
            <a:r>
              <a:rPr lang="ja-JP" altLang="en-US" sz="1400" dirty="0" smtClean="0"/>
              <a:t>）各種講習会</a:t>
            </a:r>
            <a:r>
              <a:rPr lang="ja-JP" altLang="en-US" sz="1400" dirty="0"/>
              <a:t>にて周知</a:t>
            </a:r>
            <a:endParaRPr lang="en-US" altLang="ja-JP" sz="1400" dirty="0"/>
          </a:p>
          <a:p>
            <a:r>
              <a:rPr lang="ja-JP" altLang="en-US" sz="1400" dirty="0"/>
              <a:t>　　</a:t>
            </a:r>
            <a:r>
              <a:rPr lang="ja-JP" altLang="en-US" sz="1400" dirty="0" smtClean="0"/>
              <a:t>府内</a:t>
            </a:r>
            <a:r>
              <a:rPr lang="ja-JP" altLang="en-US" sz="1400" dirty="0"/>
              <a:t>各競技団体へのチラシ配布</a:t>
            </a:r>
            <a:endParaRPr lang="en-US" altLang="ja-JP" sz="1400" dirty="0"/>
          </a:p>
          <a:p>
            <a:r>
              <a:rPr lang="ja-JP" altLang="en-US" sz="1400" dirty="0"/>
              <a:t>　　</a:t>
            </a:r>
            <a:r>
              <a:rPr lang="ja-JP" altLang="en-US" sz="1400" dirty="0" smtClean="0"/>
              <a:t>民間</a:t>
            </a:r>
            <a:r>
              <a:rPr lang="ja-JP" altLang="en-US" sz="1400" dirty="0"/>
              <a:t>スポーツ施設等へのチラシ配架　</a:t>
            </a:r>
            <a:r>
              <a:rPr lang="ja-JP" altLang="en-US" sz="1400" dirty="0" smtClean="0"/>
              <a:t>等</a:t>
            </a:r>
            <a:endParaRPr lang="en-US" altLang="ja-JP" sz="1400" dirty="0"/>
          </a:p>
        </p:txBody>
      </p:sp>
      <p:sp>
        <p:nvSpPr>
          <p:cNvPr id="11" name="正方形/長方形 10"/>
          <p:cNvSpPr/>
          <p:nvPr/>
        </p:nvSpPr>
        <p:spPr>
          <a:xfrm>
            <a:off x="156050" y="312465"/>
            <a:ext cx="4588900" cy="6141696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8977" y="405984"/>
            <a:ext cx="3776887" cy="5328000"/>
          </a:xfrm>
          <a:prstGeom prst="rect">
            <a:avLst/>
          </a:prstGeom>
        </p:spPr>
      </p:pic>
      <p:sp>
        <p:nvSpPr>
          <p:cNvPr id="10" name="正方形/長方形 9"/>
          <p:cNvSpPr/>
          <p:nvPr/>
        </p:nvSpPr>
        <p:spPr>
          <a:xfrm>
            <a:off x="4828494" y="312465"/>
            <a:ext cx="4176000" cy="6141696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6672" y="834929"/>
            <a:ext cx="3767655" cy="32372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2038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274</Words>
  <Application>Microsoft Office PowerPoint</Application>
  <PresentationFormat>画面に合わせる (4:3)</PresentationFormat>
  <Paragraphs>25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9" baseType="lpstr">
      <vt:lpstr>ＭＳ ゴシック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2023-08-09T04:41:59Z</dcterms:created>
  <dcterms:modified xsi:type="dcterms:W3CDTF">2023-08-09T04:43:28Z</dcterms:modified>
</cp:coreProperties>
</file>