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7" r:id="rId2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10" d="100"/>
          <a:sy n="110" d="100"/>
        </p:scale>
        <p:origin x="972" y="-30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31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1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15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08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74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8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3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1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67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16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18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9A9B-E519-4F79-92F5-78AAA825F4C3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7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hyperlink" Target="https://www.mext.go.jp/sports/b_menu/sports/mcatetop01/list/1372413_00003.htm" TargetMode="External"/><Relationship Id="rId26" Type="http://schemas.openxmlformats.org/officeDocument/2006/relationships/hyperlink" Target="https://my.japan-sports.or.jp/matching.html" TargetMode="External"/><Relationship Id="rId21" Type="http://schemas.openxmlformats.org/officeDocument/2006/relationships/image" Target="../media/image11.png"/><Relationship Id="rId34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hyperlink" Target="https://youtu.be/H-bNJd2ocv8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hyperlink" Target="https://youtu.be/prUQjfP-GTk" TargetMode="External"/><Relationship Id="rId20" Type="http://schemas.openxmlformats.org/officeDocument/2006/relationships/hyperlink" Target="https://www.mext.go.jp/sports/b_menu/sports/mcatetop01/list/jsa_00015.html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hyperlink" Target="https://www.japan-sports.or.jp/local/news/tabid878.html?itemid=4568" TargetMode="External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36" Type="http://schemas.openxmlformats.org/officeDocument/2006/relationships/image" Target="../media/image23.png"/><Relationship Id="rId10" Type="http://schemas.openxmlformats.org/officeDocument/2006/relationships/hyperlink" Target="https://youtu.be/lI_t0oUVypE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youtu.be/7tTPYVt3cHY" TargetMode="External"/><Relationship Id="rId22" Type="http://schemas.openxmlformats.org/officeDocument/2006/relationships/hyperlink" Target="https://www.mext.go.jp/a_menu/shotou/jinji/mext_02032.html" TargetMode="External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hyperlink" Target="https://youtu.be/FiWzLlUoxdk" TargetMode="External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934" r="1537" b="2233"/>
          <a:stretch/>
        </p:blipFill>
        <p:spPr>
          <a:xfrm>
            <a:off x="177182" y="0"/>
            <a:ext cx="6503637" cy="9141223"/>
          </a:xfrm>
          <a:prstGeom prst="rect">
            <a:avLst/>
          </a:prstGeom>
        </p:spPr>
      </p:pic>
      <p:sp>
        <p:nvSpPr>
          <p:cNvPr id="150" name="object 23"/>
          <p:cNvSpPr txBox="1"/>
          <p:nvPr/>
        </p:nvSpPr>
        <p:spPr>
          <a:xfrm>
            <a:off x="2134710" y="7490815"/>
            <a:ext cx="1297698" cy="283206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179">
              <a:tabLst>
                <a:tab pos="1217417" algn="l"/>
              </a:tabLst>
            </a:pP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スポーツ事故の防止と法的責任</a:t>
            </a:r>
            <a:endParaRPr sz="880" dirty="0">
              <a:latin typeface="小塚明朝 Pro M"/>
              <a:cs typeface="小塚明朝 Pro M"/>
            </a:endParaRP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2" y="0"/>
            <a:ext cx="6510974" cy="567516"/>
          </a:xfrm>
          <a:prstGeom prst="rect">
            <a:avLst/>
          </a:prstGeom>
        </p:spPr>
      </p:pic>
      <p:sp>
        <p:nvSpPr>
          <p:cNvPr id="38" name="object 33"/>
          <p:cNvSpPr txBox="1"/>
          <p:nvPr/>
        </p:nvSpPr>
        <p:spPr>
          <a:xfrm>
            <a:off x="418581" y="230187"/>
            <a:ext cx="3635482" cy="284281"/>
          </a:xfrm>
          <a:prstGeom prst="rect">
            <a:avLst/>
          </a:prstGeom>
        </p:spPr>
        <p:txBody>
          <a:bodyPr vert="horz" wrap="none" lIns="0" tIns="13308" rIns="0" bIns="0" rtlCol="0">
            <a:spAutoFit/>
          </a:bodyPr>
          <a:lstStyle/>
          <a:p>
            <a:pPr marL="10646">
              <a:spcBef>
                <a:spcPts val="105"/>
              </a:spcBef>
            </a:pPr>
            <a:r>
              <a:rPr lang="ja-JP" altLang="en-US" sz="1760" b="1" spc="4" dirty="0" smtClean="0">
                <a:solidFill>
                  <a:srgbClr val="FFFFFF"/>
                </a:solidFill>
                <a:latin typeface="+mn-ea"/>
                <a:cs typeface="小塚明朝 Pro B"/>
              </a:rPr>
              <a:t>中学校の部活動の地域移行について</a:t>
            </a:r>
            <a:endParaRPr sz="1572" baseline="2222" dirty="0">
              <a:latin typeface="+mn-ea"/>
              <a:cs typeface="小塚明朝 Pro B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9" y="652982"/>
            <a:ext cx="725666" cy="725666"/>
          </a:xfrm>
          <a:prstGeom prst="rect">
            <a:avLst/>
          </a:prstGeom>
        </p:spPr>
      </p:pic>
      <p:sp>
        <p:nvSpPr>
          <p:cNvPr id="80" name="object 34"/>
          <p:cNvSpPr txBox="1"/>
          <p:nvPr/>
        </p:nvSpPr>
        <p:spPr>
          <a:xfrm>
            <a:off x="491672" y="831149"/>
            <a:ext cx="576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46" algn="ctr">
              <a:spcBef>
                <a:spcPts val="75"/>
              </a:spcBef>
            </a:pPr>
            <a:r>
              <a:rPr lang="ja-JP" altLang="en-US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  <a:t>部活動</a:t>
            </a:r>
            <a:r>
              <a:rPr lang="en-US" altLang="ja-JP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  <a:t/>
            </a:r>
            <a:br>
              <a:rPr lang="en-US" altLang="ja-JP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</a:br>
            <a:r>
              <a:rPr lang="ja-JP" altLang="en-US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  <a:t>改革</a:t>
            </a:r>
            <a:endParaRPr sz="1200" b="1" dirty="0">
              <a:solidFill>
                <a:srgbClr val="F3B36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34337" y="846538"/>
            <a:ext cx="522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u="sng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</a:t>
            </a:r>
            <a:r>
              <a:rPr lang="ja-JP" altLang="en-US" sz="1600" u="sng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部活動の地域連携・地域クラブ活動へ</a:t>
            </a:r>
            <a:r>
              <a:rPr lang="ja-JP" altLang="en-US" sz="1600" u="sng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の移行</a:t>
            </a:r>
            <a:r>
              <a:rPr lang="ja-JP" altLang="en-US" sz="1600" u="sng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u="sng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向けた情報サイト</a:t>
            </a:r>
            <a:endParaRPr lang="ja-JP" altLang="en-US" sz="1600" u="sng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4905269"/>
            <a:ext cx="1211147" cy="12776"/>
          </a:xfrm>
          <a:prstGeom prst="rect">
            <a:avLst/>
          </a:prstGeom>
        </p:spPr>
      </p:pic>
      <p:sp>
        <p:nvSpPr>
          <p:cNvPr id="26" name="object 22"/>
          <p:cNvSpPr txBox="1"/>
          <p:nvPr/>
        </p:nvSpPr>
        <p:spPr>
          <a:xfrm>
            <a:off x="5183036" y="4749843"/>
            <a:ext cx="1398831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② 中学校との連携</a:t>
            </a:r>
            <a:endParaRPr sz="880" dirty="0">
              <a:latin typeface="小塚ゴシック Pro B"/>
              <a:cs typeface="小塚ゴシック Pro B"/>
            </a:endParaRPr>
          </a:p>
        </p:txBody>
      </p:sp>
      <p:sp>
        <p:nvSpPr>
          <p:cNvPr id="40" name="object 21"/>
          <p:cNvSpPr txBox="1"/>
          <p:nvPr/>
        </p:nvSpPr>
        <p:spPr>
          <a:xfrm>
            <a:off x="2134710" y="4748496"/>
            <a:ext cx="1297698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① 概論</a:t>
            </a:r>
            <a:endParaRPr sz="587" dirty="0">
              <a:latin typeface="小塚明朝 Pro M"/>
              <a:cs typeface="小塚明朝 Pro M"/>
            </a:endParaRPr>
          </a:p>
        </p:txBody>
      </p:sp>
      <p:sp>
        <p:nvSpPr>
          <p:cNvPr id="57" name="object 21"/>
          <p:cNvSpPr txBox="1"/>
          <p:nvPr/>
        </p:nvSpPr>
        <p:spPr>
          <a:xfrm>
            <a:off x="5183036" y="4937178"/>
            <a:ext cx="1297698" cy="127242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5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36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4905269"/>
            <a:ext cx="1211147" cy="12776"/>
          </a:xfrm>
          <a:prstGeom prst="rect">
            <a:avLst/>
          </a:prstGeom>
        </p:spPr>
      </p:pic>
      <p:sp>
        <p:nvSpPr>
          <p:cNvPr id="95" name="object 21"/>
          <p:cNvSpPr txBox="1"/>
          <p:nvPr/>
        </p:nvSpPr>
        <p:spPr>
          <a:xfrm>
            <a:off x="2135036" y="4937178"/>
            <a:ext cx="1297698" cy="127242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en-US" altLang="ja-JP" sz="750" spc="67" dirty="0">
                <a:solidFill>
                  <a:srgbClr val="412312"/>
                </a:solidFill>
                <a:latin typeface="小塚明朝 Pro M"/>
                <a:cs typeface="小塚明朝 Pro M"/>
              </a:rPr>
              <a:t>3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38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52160" y="4988904"/>
            <a:ext cx="1459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8"/>
              </a:rPr>
              <a:t>https://</a:t>
            </a:r>
            <a:r>
              <a:rPr lang="en-US" altLang="ja-JP" sz="800" dirty="0" smtClean="0">
                <a:hlinkClick r:id="rId8"/>
              </a:rPr>
              <a:t>youtu.be/FiWzLlUoxdk</a:t>
            </a:r>
            <a:endParaRPr lang="en-US" altLang="ja-JP" sz="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84" y="5158908"/>
            <a:ext cx="504000" cy="504000"/>
          </a:xfrm>
          <a:prstGeom prst="rect">
            <a:avLst/>
          </a:prstGeom>
        </p:spPr>
      </p:pic>
      <p:sp>
        <p:nvSpPr>
          <p:cNvPr id="96" name="object 14"/>
          <p:cNvSpPr txBox="1"/>
          <p:nvPr/>
        </p:nvSpPr>
        <p:spPr>
          <a:xfrm>
            <a:off x="463476" y="4364184"/>
            <a:ext cx="243464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＜公益</a:t>
            </a:r>
            <a:r>
              <a:rPr lang="ja-JP" altLang="en-US" sz="105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財団</a:t>
            </a: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法人日本スポーツ協会より＞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94822" y="4988904"/>
            <a:ext cx="1438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0"/>
              </a:rPr>
              <a:t>https://</a:t>
            </a:r>
            <a:r>
              <a:rPr lang="en-US" altLang="ja-JP" sz="800" dirty="0" smtClean="0">
                <a:hlinkClick r:id="rId10"/>
              </a:rPr>
              <a:t>youtu.be/lI_t0oUVypE</a:t>
            </a:r>
            <a:endParaRPr lang="en-US" altLang="ja-JP" sz="800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5158908"/>
            <a:ext cx="504000" cy="504000"/>
          </a:xfrm>
          <a:prstGeom prst="rect">
            <a:avLst/>
          </a:prstGeom>
        </p:spPr>
      </p:pic>
      <p:sp>
        <p:nvSpPr>
          <p:cNvPr id="45" name="object 23"/>
          <p:cNvSpPr txBox="1"/>
          <p:nvPr/>
        </p:nvSpPr>
        <p:spPr>
          <a:xfrm>
            <a:off x="2134710" y="5959987"/>
            <a:ext cx="1297698" cy="283206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179">
              <a:tabLst>
                <a:tab pos="1217417" algn="l"/>
              </a:tabLst>
            </a:pP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③ 指導者の質の保障と</a:t>
            </a:r>
            <a:r>
              <a:rPr lang="en-US" altLang="ja-JP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/>
            </a:r>
            <a:br>
              <a:rPr lang="en-US" altLang="ja-JP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</a:b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　 量の確保</a:t>
            </a:r>
            <a:endParaRPr sz="880" dirty="0">
              <a:latin typeface="小塚明朝 Pro M"/>
              <a:cs typeface="小塚明朝 Pro M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2134710" y="6270395"/>
            <a:ext cx="1297698" cy="127779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0646"/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3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49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sp>
        <p:nvSpPr>
          <p:cNvPr id="59" name="object 24"/>
          <p:cNvSpPr txBox="1"/>
          <p:nvPr/>
        </p:nvSpPr>
        <p:spPr>
          <a:xfrm>
            <a:off x="5183040" y="5959987"/>
            <a:ext cx="1297698" cy="147784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711"/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④  事故防止と保険加入</a:t>
            </a:r>
            <a:endParaRPr sz="587" dirty="0">
              <a:latin typeface="小塚明朝 Pro M"/>
              <a:cs typeface="小塚明朝 Pro M"/>
            </a:endParaRPr>
          </a:p>
        </p:txBody>
      </p:sp>
      <p:sp>
        <p:nvSpPr>
          <p:cNvPr id="60" name="object 24"/>
          <p:cNvSpPr txBox="1"/>
          <p:nvPr/>
        </p:nvSpPr>
        <p:spPr>
          <a:xfrm>
            <a:off x="5183040" y="6153580"/>
            <a:ext cx="1297698" cy="148554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0646" marR="184715" indent="1065">
              <a:lnSpc>
                <a:spcPct val="118100"/>
              </a:lnSpc>
            </a:pP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4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11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dirty="0">
              <a:latin typeface="小塚明朝 Pro M"/>
              <a:cs typeface="小塚明朝 Pro M"/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6239586"/>
            <a:ext cx="1211147" cy="12776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6118936"/>
            <a:ext cx="1211147" cy="1277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051571" y="6343790"/>
            <a:ext cx="14734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2"/>
              </a:rPr>
              <a:t>https://</a:t>
            </a:r>
            <a:r>
              <a:rPr lang="en-US" altLang="ja-JP" sz="800" dirty="0" smtClean="0">
                <a:hlinkClick r:id="rId12"/>
              </a:rPr>
              <a:t>youtu.be/H-bNJd2ocv8</a:t>
            </a:r>
            <a:endParaRPr lang="en-US" altLang="ja-JP" sz="800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7" y="6521172"/>
            <a:ext cx="504000" cy="5040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5103597" y="6227685"/>
            <a:ext cx="14606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4"/>
              </a:rPr>
              <a:t>https://</a:t>
            </a:r>
            <a:r>
              <a:rPr lang="en-US" altLang="ja-JP" sz="800" dirty="0" smtClean="0">
                <a:hlinkClick r:id="rId14"/>
              </a:rPr>
              <a:t>youtu.be/7tTPYVt3cHY</a:t>
            </a:r>
            <a:endParaRPr lang="en-US" altLang="ja-JP" sz="800" dirty="0" smtClean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6521172"/>
            <a:ext cx="504000" cy="504000"/>
          </a:xfrm>
          <a:prstGeom prst="rect">
            <a:avLst/>
          </a:prstGeom>
        </p:spPr>
      </p:pic>
      <p:sp>
        <p:nvSpPr>
          <p:cNvPr id="112" name="object 14"/>
          <p:cNvSpPr txBox="1"/>
          <p:nvPr/>
        </p:nvSpPr>
        <p:spPr>
          <a:xfrm>
            <a:off x="463476" y="1535494"/>
            <a:ext cx="122277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＜スポーツ庁より＞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056440" y="2015978"/>
            <a:ext cx="1449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6"/>
              </a:rPr>
              <a:t>https://</a:t>
            </a:r>
            <a:r>
              <a:rPr lang="en-US" altLang="ja-JP" sz="800" dirty="0" smtClean="0">
                <a:hlinkClick r:id="rId16"/>
              </a:rPr>
              <a:t>youtu.be/prUQjfP-GTk</a:t>
            </a:r>
            <a:endParaRPr lang="en-US" altLang="ja-JP" sz="800" dirty="0" smtClean="0"/>
          </a:p>
        </p:txBody>
      </p:sp>
      <p:pic>
        <p:nvPicPr>
          <p:cNvPr id="98" name="図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1934697"/>
            <a:ext cx="1211147" cy="12776"/>
          </a:xfrm>
          <a:prstGeom prst="rect">
            <a:avLst/>
          </a:prstGeom>
        </p:spPr>
      </p:pic>
      <p:sp>
        <p:nvSpPr>
          <p:cNvPr id="101" name="object 21"/>
          <p:cNvSpPr txBox="1"/>
          <p:nvPr/>
        </p:nvSpPr>
        <p:spPr>
          <a:xfrm>
            <a:off x="2134710" y="1777924"/>
            <a:ext cx="1297698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ガイドラインについて</a:t>
            </a:r>
            <a:endParaRPr sz="587" dirty="0">
              <a:latin typeface="小塚明朝 Pro M"/>
              <a:cs typeface="小塚明朝 Pro M"/>
            </a:endParaRPr>
          </a:p>
        </p:txBody>
      </p:sp>
      <p:sp>
        <p:nvSpPr>
          <p:cNvPr id="109" name="object 21"/>
          <p:cNvSpPr txBox="1"/>
          <p:nvPr/>
        </p:nvSpPr>
        <p:spPr>
          <a:xfrm>
            <a:off x="2135036" y="1966606"/>
            <a:ext cx="1297698" cy="127242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11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>
                <a:solidFill>
                  <a:srgbClr val="412312"/>
                </a:solidFill>
                <a:latin typeface="小塚明朝 Pro M"/>
                <a:cs typeface="小塚明朝 Pro M"/>
              </a:rPr>
              <a:t>55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69" y="2302884"/>
            <a:ext cx="504000" cy="504000"/>
          </a:xfrm>
          <a:prstGeom prst="rect">
            <a:avLst/>
          </a:prstGeom>
        </p:spPr>
      </p:pic>
      <p:cxnSp>
        <p:nvCxnSpPr>
          <p:cNvPr id="62" name="直線コネクタ 61"/>
          <p:cNvCxnSpPr/>
          <p:nvPr/>
        </p:nvCxnSpPr>
        <p:spPr>
          <a:xfrm flipV="1">
            <a:off x="423000" y="4254411"/>
            <a:ext cx="601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ject 22"/>
          <p:cNvSpPr txBox="1"/>
          <p:nvPr/>
        </p:nvSpPr>
        <p:spPr>
          <a:xfrm>
            <a:off x="5183036" y="1779271"/>
            <a:ext cx="1398831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-100" dirty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部活動改革</a:t>
            </a:r>
            <a:r>
              <a:rPr lang="ja-JP" altLang="en-US" sz="880" b="1" spc="-100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ポータルサイト</a:t>
            </a:r>
            <a:endParaRPr sz="880" spc="-100" dirty="0">
              <a:latin typeface="小塚ゴシック Pro B"/>
              <a:cs typeface="小塚ゴシック Pro B"/>
            </a:endParaRPr>
          </a:p>
        </p:txBody>
      </p:sp>
      <p:pic>
        <p:nvPicPr>
          <p:cNvPr id="107" name="図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1934697"/>
            <a:ext cx="1211147" cy="12776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>
            <a:off x="5108629" y="1891750"/>
            <a:ext cx="1512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18"/>
              </a:rPr>
              <a:t>https://</a:t>
            </a:r>
            <a:r>
              <a:rPr lang="en-US" altLang="ja-JP" sz="800" dirty="0" smtClean="0">
                <a:hlinkClick r:id="rId18"/>
              </a:rPr>
              <a:t>www.mext.go.jp/sports/b_menu/sports/mcatetop01/list/1372413_00003.htm</a:t>
            </a:r>
            <a:endParaRPr lang="en-US" altLang="ja-JP" sz="800" dirty="0" smtClean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2302884"/>
            <a:ext cx="504000" cy="504000"/>
          </a:xfrm>
          <a:prstGeom prst="rect">
            <a:avLst/>
          </a:prstGeom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3106053"/>
            <a:ext cx="1211147" cy="12776"/>
          </a:xfrm>
          <a:prstGeom prst="rect">
            <a:avLst/>
          </a:prstGeom>
        </p:spPr>
      </p:pic>
      <p:sp>
        <p:nvSpPr>
          <p:cNvPr id="132" name="object 21"/>
          <p:cNvSpPr txBox="1"/>
          <p:nvPr/>
        </p:nvSpPr>
        <p:spPr>
          <a:xfrm>
            <a:off x="2134710" y="2949280"/>
            <a:ext cx="1297698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事例集</a:t>
            </a:r>
            <a:endParaRPr sz="587" dirty="0">
              <a:latin typeface="小塚明朝 Pro M"/>
              <a:cs typeface="小塚明朝 Pro M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2057729" y="3062466"/>
            <a:ext cx="15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20"/>
              </a:rPr>
              <a:t>https://</a:t>
            </a:r>
            <a:r>
              <a:rPr lang="en-US" altLang="ja-JP" sz="800" dirty="0" smtClean="0">
                <a:hlinkClick r:id="rId20"/>
              </a:rPr>
              <a:t>www.mext.go.jp/sports/b_menu/sports/mcatetop01/list/jsa_00015.html</a:t>
            </a:r>
            <a:endParaRPr lang="en-US" altLang="ja-JP" sz="800" dirty="0" smtClean="0"/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69" y="3522859"/>
            <a:ext cx="504000" cy="504000"/>
          </a:xfrm>
          <a:prstGeom prst="rect">
            <a:avLst/>
          </a:prstGeom>
        </p:spPr>
      </p:pic>
      <p:sp>
        <p:nvSpPr>
          <p:cNvPr id="142" name="object 22"/>
          <p:cNvSpPr txBox="1"/>
          <p:nvPr/>
        </p:nvSpPr>
        <p:spPr>
          <a:xfrm>
            <a:off x="5183036" y="2979804"/>
            <a:ext cx="1398831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dirty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兼職</a:t>
            </a:r>
            <a:r>
              <a:rPr lang="ja-JP" altLang="en-US" sz="880" b="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兼業について</a:t>
            </a:r>
            <a:endParaRPr sz="880" dirty="0">
              <a:latin typeface="小塚ゴシック Pro B"/>
              <a:cs typeface="小塚ゴシック Pro B"/>
            </a:endParaRPr>
          </a:p>
        </p:txBody>
      </p:sp>
      <p:pic>
        <p:nvPicPr>
          <p:cNvPr id="143" name="図 1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3135230"/>
            <a:ext cx="1211147" cy="12776"/>
          </a:xfrm>
          <a:prstGeom prst="rect">
            <a:avLst/>
          </a:prstGeom>
        </p:spPr>
      </p:pic>
      <p:sp>
        <p:nvSpPr>
          <p:cNvPr id="146" name="正方形/長方形 145"/>
          <p:cNvSpPr/>
          <p:nvPr/>
        </p:nvSpPr>
        <p:spPr>
          <a:xfrm>
            <a:off x="5109341" y="3093674"/>
            <a:ext cx="1224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>
                <a:hlinkClick r:id="rId22"/>
              </a:rPr>
              <a:t>https://</a:t>
            </a:r>
            <a:r>
              <a:rPr lang="en-US" altLang="ja-JP" sz="800" dirty="0" smtClean="0">
                <a:hlinkClick r:id="rId22"/>
              </a:rPr>
              <a:t>www.mext.go.jp/a_menu/shotou/jinji/mext_02032.html</a:t>
            </a:r>
            <a:endParaRPr lang="en-US" altLang="ja-JP" sz="800" dirty="0" smtClean="0"/>
          </a:p>
        </p:txBody>
      </p:sp>
      <p:pic>
        <p:nvPicPr>
          <p:cNvPr id="147" name="図 14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3522859"/>
            <a:ext cx="504000" cy="504000"/>
          </a:xfrm>
          <a:prstGeom prst="rect">
            <a:avLst/>
          </a:prstGeom>
        </p:spPr>
      </p:pic>
      <p:sp>
        <p:nvSpPr>
          <p:cNvPr id="152" name="object 24"/>
          <p:cNvSpPr txBox="1"/>
          <p:nvPr/>
        </p:nvSpPr>
        <p:spPr>
          <a:xfrm>
            <a:off x="5183040" y="7490815"/>
            <a:ext cx="1297698" cy="283206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711"/>
            <a:r>
              <a:rPr lang="ja-JP" altLang="en-US" sz="880" b="1" spc="46" dirty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公認スポーツ</a:t>
            </a: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指導者マッチング</a:t>
            </a:r>
            <a:endParaRPr sz="587" dirty="0">
              <a:latin typeface="小塚明朝 Pro M"/>
              <a:cs typeface="小塚明朝 Pro M"/>
            </a:endParaRPr>
          </a:p>
        </p:txBody>
      </p:sp>
      <p:pic>
        <p:nvPicPr>
          <p:cNvPr id="154" name="図 1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7773585"/>
            <a:ext cx="1211147" cy="12776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7773585"/>
            <a:ext cx="1211147" cy="12776"/>
          </a:xfrm>
          <a:prstGeom prst="rect">
            <a:avLst/>
          </a:prstGeom>
        </p:spPr>
      </p:pic>
      <p:sp>
        <p:nvSpPr>
          <p:cNvPr id="162" name="object 14"/>
          <p:cNvSpPr txBox="1"/>
          <p:nvPr/>
        </p:nvSpPr>
        <p:spPr>
          <a:xfrm>
            <a:off x="458661" y="4557598"/>
            <a:ext cx="72103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 解説動画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" name="object 14"/>
          <p:cNvSpPr txBox="1"/>
          <p:nvPr/>
        </p:nvSpPr>
        <p:spPr>
          <a:xfrm>
            <a:off x="458661" y="7289431"/>
            <a:ext cx="193290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 スポーツリスクマネジメント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2059473" y="7734492"/>
            <a:ext cx="1440000" cy="432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>
                <a:hlinkClick r:id="rId24"/>
              </a:rPr>
              <a:t>https://</a:t>
            </a:r>
            <a:r>
              <a:rPr lang="en-US" altLang="ja-JP" sz="800" dirty="0" smtClean="0">
                <a:hlinkClick r:id="rId24"/>
              </a:rPr>
              <a:t>www.japan-sports.or.jp/local/news/tabid878.html?itemid=4568</a:t>
            </a:r>
            <a:endParaRPr lang="en-US" altLang="ja-JP" sz="800" dirty="0" smtClean="0"/>
          </a:p>
        </p:txBody>
      </p:sp>
      <p:pic>
        <p:nvPicPr>
          <p:cNvPr id="167" name="図 16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84" y="8150668"/>
            <a:ext cx="504000" cy="504000"/>
          </a:xfrm>
          <a:prstGeom prst="rect">
            <a:avLst/>
          </a:prstGeom>
        </p:spPr>
      </p:pic>
      <p:sp>
        <p:nvSpPr>
          <p:cNvPr id="168" name="正方形/長方形 167"/>
          <p:cNvSpPr/>
          <p:nvPr/>
        </p:nvSpPr>
        <p:spPr>
          <a:xfrm>
            <a:off x="5101744" y="7734492"/>
            <a:ext cx="1404000" cy="324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>
                <a:hlinkClick r:id="rId26"/>
              </a:rPr>
              <a:t>https://</a:t>
            </a:r>
            <a:r>
              <a:rPr lang="en-US" altLang="ja-JP" sz="800" dirty="0" smtClean="0">
                <a:hlinkClick r:id="rId26"/>
              </a:rPr>
              <a:t>my.japan-sports.or.jp/matching.html</a:t>
            </a:r>
            <a:endParaRPr lang="en-US" altLang="ja-JP" sz="800" dirty="0" smtClean="0"/>
          </a:p>
        </p:txBody>
      </p:sp>
      <p:pic>
        <p:nvPicPr>
          <p:cNvPr id="169" name="図 16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8150668"/>
            <a:ext cx="504000" cy="504000"/>
          </a:xfrm>
          <a:prstGeom prst="rect">
            <a:avLst/>
          </a:prstGeom>
        </p:spPr>
      </p:pic>
      <p:sp>
        <p:nvSpPr>
          <p:cNvPr id="170" name="object 14"/>
          <p:cNvSpPr txBox="1"/>
          <p:nvPr/>
        </p:nvSpPr>
        <p:spPr>
          <a:xfrm>
            <a:off x="3506661" y="7289431"/>
            <a:ext cx="1663597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 指導者マッチングサイト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371279" y="115801"/>
            <a:ext cx="12105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参考資料４</a:t>
            </a:r>
            <a:endParaRPr kumimoji="1"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1519" y="1774040"/>
            <a:ext cx="1572904" cy="8779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21918" y="1787429"/>
            <a:ext cx="1572904" cy="9022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0390" y="2928108"/>
            <a:ext cx="1572904" cy="105469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49070" y="2928704"/>
            <a:ext cx="1572904" cy="105469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1898" y="4782692"/>
            <a:ext cx="1572904" cy="89009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21918" y="4774798"/>
            <a:ext cx="1572904" cy="88399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5889" y="6009513"/>
            <a:ext cx="1572904" cy="88399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41821" y="6024794"/>
            <a:ext cx="1566808" cy="89009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7984" y="7521054"/>
            <a:ext cx="1572904" cy="110347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41821" y="7555306"/>
            <a:ext cx="1566808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画面に合わせる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Meiryo UI</vt:lpstr>
      <vt:lpstr>ＭＳ ゴシック</vt:lpstr>
      <vt:lpstr>小塚ゴシック Pro B</vt:lpstr>
      <vt:lpstr>小塚明朝 Pro B</vt:lpstr>
      <vt:lpstr>小塚明朝 Pro M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2023-08-09T04:32:19Z</dcterms:created>
  <dcterms:modified xsi:type="dcterms:W3CDTF">2023-08-09T04:37:32Z</dcterms:modified>
</cp:coreProperties>
</file>