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handoutMasterIdLst>
    <p:handoutMasterId r:id="rId4"/>
  </p:handoutMasterIdLst>
  <p:sldIdLst>
    <p:sldId id="259" r:id="rId2"/>
    <p:sldId id="260"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2226"/>
    <a:srgbClr val="2E75B6"/>
    <a:srgbClr val="12226F"/>
    <a:srgbClr val="1B2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4660"/>
  </p:normalViewPr>
  <p:slideViewPr>
    <p:cSldViewPr snapToGrid="0">
      <p:cViewPr varScale="1">
        <p:scale>
          <a:sx n="74" d="100"/>
          <a:sy n="74" d="100"/>
        </p:scale>
        <p:origin x="1710" y="54"/>
      </p:cViewPr>
      <p:guideLst/>
    </p:cSldViewPr>
  </p:slideViewPr>
  <p:notesTextViewPr>
    <p:cViewPr>
      <p:scale>
        <a:sx n="1" d="1"/>
        <a:sy n="1" d="1"/>
      </p:scale>
      <p:origin x="0" y="0"/>
    </p:cViewPr>
  </p:notesText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61254"/>
            <a:ext cx="4627984" cy="578498"/>
          </a:xfrm>
          <a:prstGeom prst="rect">
            <a:avLst/>
          </a:prstGeom>
        </p:spPr>
        <p:txBody>
          <a:bodyPr vert="horz" lIns="91440" tIns="45720" rIns="91440" bIns="45720" rtlCol="0"/>
          <a:lstStyle>
            <a:lvl1pPr algn="l">
              <a:defRPr sz="1200"/>
            </a:lvl1pPr>
          </a:lstStyle>
          <a:p>
            <a:r>
              <a:rPr kumimoji="1" lang="ja-JP" altLang="en-US" dirty="0"/>
              <a:t>令和５年度「文化部活動の地域移行等に向けた実証事業」</a:t>
            </a:r>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3CFFAA29-547C-4C1B-83C4-9A63F528A7F4}" type="slidenum">
              <a:rPr kumimoji="1" lang="ja-JP" altLang="en-US" smtClean="0"/>
              <a:t>‹#›</a:t>
            </a:fld>
            <a:endParaRPr kumimoji="1" lang="ja-JP" altLang="en-US"/>
          </a:p>
        </p:txBody>
      </p:sp>
    </p:spTree>
    <p:extLst>
      <p:ext uri="{BB962C8B-B14F-4D97-AF65-F5344CB8AC3E}">
        <p14:creationId xmlns:p14="http://schemas.microsoft.com/office/powerpoint/2010/main" val="248839005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1029980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371732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175010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3108819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298693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914379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137887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1711887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163184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2406576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5332DDA-6A3D-4E46-89D8-B91D18A72A17}" type="datetimeFigureOut">
              <a:rPr kumimoji="1" lang="ja-JP" altLang="en-US" smtClean="0"/>
              <a:t>2023/8/21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335703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32DDA-6A3D-4E46-89D8-B91D18A72A17}" type="datetimeFigureOut">
              <a:rPr kumimoji="1" lang="ja-JP" altLang="en-US" smtClean="0"/>
              <a:t>2023/8/21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192FD-AD4B-4F2A-B587-9B9FE2AD020E}" type="slidenum">
              <a:rPr kumimoji="1" lang="ja-JP" altLang="en-US" smtClean="0"/>
              <a:t>‹#›</a:t>
            </a:fld>
            <a:endParaRPr kumimoji="1" lang="ja-JP" altLang="en-US"/>
          </a:p>
        </p:txBody>
      </p:sp>
    </p:spTree>
    <p:extLst>
      <p:ext uri="{BB962C8B-B14F-4D97-AF65-F5344CB8AC3E}">
        <p14:creationId xmlns:p14="http://schemas.microsoft.com/office/powerpoint/2010/main" val="29272907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jpeg"/><Relationship Id="rId12" Type="http://schemas.openxmlformats.org/officeDocument/2006/relationships/image" Target="../media/image22.png"/><Relationship Id="rId2"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正方形/長方形 189"/>
          <p:cNvSpPr/>
          <p:nvPr/>
        </p:nvSpPr>
        <p:spPr>
          <a:xfrm>
            <a:off x="16520" y="1776413"/>
            <a:ext cx="2429461" cy="4952599"/>
          </a:xfrm>
          <a:prstGeom prst="rect">
            <a:avLst/>
          </a:prstGeom>
          <a:solidFill>
            <a:srgbClr val="2E75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2554965" y="1781804"/>
            <a:ext cx="6589035" cy="4947209"/>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二等辺三角形 46"/>
          <p:cNvSpPr/>
          <p:nvPr/>
        </p:nvSpPr>
        <p:spPr>
          <a:xfrm rot="5400000">
            <a:off x="893832" y="3574706"/>
            <a:ext cx="2846231" cy="547813"/>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347CED3E-9948-0EAC-E790-FC1F2E6EF8CE}"/>
              </a:ext>
            </a:extLst>
          </p:cNvPr>
          <p:cNvSpPr/>
          <p:nvPr/>
        </p:nvSpPr>
        <p:spPr>
          <a:xfrm>
            <a:off x="79206" y="3334691"/>
            <a:ext cx="2326340" cy="1827708"/>
          </a:xfrm>
          <a:prstGeom prst="rect">
            <a:avLst/>
          </a:prstGeom>
          <a:solidFill>
            <a:schemeClr val="bg1"/>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643598" y="1814020"/>
            <a:ext cx="6477361" cy="4841875"/>
          </a:xfrm>
          <a:prstGeom prst="rect">
            <a:avLst/>
          </a:prstGeom>
          <a:solidFill>
            <a:schemeClr val="bg1"/>
          </a:solidFill>
          <a:ln>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0" y="85059"/>
            <a:ext cx="6858000" cy="489397"/>
          </a:xfrm>
        </p:spPr>
        <p:txBody>
          <a:bodyPr anchor="ctr">
            <a:noAutofit/>
          </a:bodyPr>
          <a:lstStyle/>
          <a:p>
            <a:pPr algn="l"/>
            <a:r>
              <a:rPr kumimoji="1" lang="ja-JP" altLang="en-US" sz="1400" dirty="0">
                <a:latin typeface="メイリオ" panose="020B0604030504040204" pitchFamily="50" charset="-128"/>
                <a:ea typeface="メイリオ" panose="020B0604030504040204" pitchFamily="50" charset="-128"/>
              </a:rPr>
              <a:t>令和５年度　国委託事業実施</a:t>
            </a:r>
            <a:r>
              <a:rPr kumimoji="1" lang="ja-JP" altLang="en-US" sz="1400" dirty="0" smtClean="0">
                <a:latin typeface="メイリオ" panose="020B0604030504040204" pitchFamily="50" charset="-128"/>
                <a:ea typeface="メイリオ" panose="020B0604030504040204" pitchFamily="50" charset="-128"/>
              </a:rPr>
              <a:t>市</a:t>
            </a:r>
            <a:r>
              <a:rPr lang="ja-JP" altLang="en-US" sz="1400" dirty="0">
                <a:latin typeface="メイリオ" panose="020B0604030504040204" pitchFamily="50" charset="-128"/>
                <a:ea typeface="メイリオ" panose="020B0604030504040204" pitchFamily="50" charset="-128"/>
              </a:rPr>
              <a:t>②</a:t>
            </a:r>
            <a:r>
              <a:rPr lang="ja-JP" altLang="en-US" sz="1400" dirty="0" smtClean="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文化部活動の地域移行等に向けた実証事業</a:t>
            </a:r>
            <a:r>
              <a:rPr lang="ja-JP" altLang="en-US" sz="1400" dirty="0" smtClean="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p:txBody>
      </p:sp>
      <p:grpSp>
        <p:nvGrpSpPr>
          <p:cNvPr id="80" name="グループ化 79"/>
          <p:cNvGrpSpPr/>
          <p:nvPr/>
        </p:nvGrpSpPr>
        <p:grpSpPr>
          <a:xfrm>
            <a:off x="43542" y="455106"/>
            <a:ext cx="1669143" cy="564591"/>
            <a:chOff x="0" y="428500"/>
            <a:chExt cx="1669143" cy="557165"/>
          </a:xfrm>
        </p:grpSpPr>
        <p:sp>
          <p:nvSpPr>
            <p:cNvPr id="79" name="対角する 2 つの角を丸めた四角形 78"/>
            <p:cNvSpPr/>
            <p:nvPr/>
          </p:nvSpPr>
          <p:spPr>
            <a:xfrm>
              <a:off x="0" y="428500"/>
              <a:ext cx="1669143" cy="557165"/>
            </a:xfrm>
            <a:prstGeom prst="round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120278" y="492023"/>
              <a:ext cx="1427840" cy="489397"/>
            </a:xfrm>
            <a:prstGeom prst="rect">
              <a:avLst/>
            </a:prstGeom>
            <a:ln>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dirty="0" smtClean="0">
                  <a:solidFill>
                    <a:schemeClr val="bg1"/>
                  </a:solidFill>
                  <a:latin typeface="メイリオ" panose="020B0604030504040204" pitchFamily="50" charset="-128"/>
                  <a:ea typeface="メイリオ" panose="020B0604030504040204" pitchFamily="50" charset="-128"/>
                </a:rPr>
                <a:t>泉大津市</a:t>
              </a:r>
              <a:endParaRPr lang="ja-JP" altLang="en-US" sz="2400" b="1" dirty="0">
                <a:solidFill>
                  <a:schemeClr val="bg1"/>
                </a:solidFill>
                <a:latin typeface="メイリオ" panose="020B0604030504040204" pitchFamily="50" charset="-128"/>
                <a:ea typeface="メイリオ" panose="020B0604030504040204" pitchFamily="50" charset="-128"/>
              </a:endParaRPr>
            </a:p>
          </p:txBody>
        </p:sp>
      </p:grpSp>
      <p:sp>
        <p:nvSpPr>
          <p:cNvPr id="84" name="タイトル 1"/>
          <p:cNvSpPr txBox="1">
            <a:spLocks/>
          </p:cNvSpPr>
          <p:nvPr/>
        </p:nvSpPr>
        <p:spPr>
          <a:xfrm>
            <a:off x="1855558" y="531911"/>
            <a:ext cx="4303807" cy="48267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b="1" dirty="0" smtClean="0">
                <a:latin typeface="メイリオ" panose="020B0604030504040204" pitchFamily="50" charset="-128"/>
                <a:ea typeface="メイリオ" panose="020B0604030504040204" pitchFamily="50" charset="-128"/>
              </a:rPr>
              <a:t>〇こどもたちの多様な経験・機会確保</a:t>
            </a:r>
            <a:endParaRPr lang="en-US" altLang="ja-JP" sz="1400" b="1" dirty="0" smtClean="0">
              <a:latin typeface="メイリオ" panose="020B0604030504040204" pitchFamily="50" charset="-128"/>
              <a:ea typeface="メイリオ" panose="020B0604030504040204" pitchFamily="50" charset="-128"/>
            </a:endParaRPr>
          </a:p>
          <a:p>
            <a:pPr algn="l"/>
            <a:endParaRPr lang="en-US" altLang="ja-JP" sz="600" b="1" dirty="0" smtClean="0">
              <a:latin typeface="メイリオ" panose="020B0604030504040204" pitchFamily="50" charset="-128"/>
              <a:ea typeface="メイリオ" panose="020B0604030504040204" pitchFamily="50" charset="-128"/>
            </a:endParaRPr>
          </a:p>
          <a:p>
            <a:pPr algn="l"/>
            <a:r>
              <a:rPr lang="ja-JP" altLang="en-US" sz="1400" b="1" dirty="0" smtClean="0">
                <a:latin typeface="メイリオ" panose="020B0604030504040204" pitchFamily="50" charset="-128"/>
                <a:ea typeface="メイリオ" panose="020B0604030504040204" pitchFamily="50" charset="-128"/>
              </a:rPr>
              <a:t>〇部活動に係る教職員の負担軽減</a:t>
            </a:r>
            <a:endParaRPr lang="ja-JP" altLang="en-US" sz="1400" b="1" dirty="0">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38369" y="1791618"/>
            <a:ext cx="2418434" cy="1555703"/>
            <a:chOff x="-43670" y="1624313"/>
            <a:chExt cx="2418434" cy="1576578"/>
          </a:xfrm>
        </p:grpSpPr>
        <p:sp>
          <p:nvSpPr>
            <p:cNvPr id="8" name="正方形/長方形 7">
              <a:extLst>
                <a:ext uri="{FF2B5EF4-FFF2-40B4-BE49-F238E27FC236}">
                  <a16:creationId xmlns:a16="http://schemas.microsoft.com/office/drawing/2014/main" id="{72D4D5FF-CAED-5C80-8408-2588E2FAD480}"/>
                </a:ext>
              </a:extLst>
            </p:cNvPr>
            <p:cNvSpPr/>
            <p:nvPr/>
          </p:nvSpPr>
          <p:spPr>
            <a:xfrm>
              <a:off x="0" y="1624313"/>
              <a:ext cx="2326340" cy="1571002"/>
            </a:xfrm>
            <a:prstGeom prst="rect">
              <a:avLst/>
            </a:prstGeom>
            <a:solidFill>
              <a:schemeClr val="bg1"/>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76E064A8-E99D-A05A-FE08-0BB7BFE9458E}"/>
                </a:ext>
              </a:extLst>
            </p:cNvPr>
            <p:cNvSpPr txBox="1"/>
            <p:nvPr/>
          </p:nvSpPr>
          <p:spPr>
            <a:xfrm>
              <a:off x="-43670" y="2764222"/>
              <a:ext cx="2418434" cy="436669"/>
            </a:xfrm>
            <a:prstGeom prst="rect">
              <a:avLst/>
            </a:prstGeom>
            <a:noFill/>
          </p:spPr>
          <p:txBody>
            <a:bodyPr wrap="square" rtlCol="0">
              <a:spAutoFit/>
            </a:bodyPr>
            <a:lstStyle/>
            <a:p>
              <a:r>
                <a:rPr kumimoji="1" lang="ja-JP" altLang="en-US" sz="1100" dirty="0" smtClean="0"/>
                <a:t>休日の施設や楽器の管理方法、責任の所在について検討が必要。</a:t>
              </a:r>
              <a:endParaRPr kumimoji="1" lang="en-US" altLang="ja-JP" sz="1100" dirty="0"/>
            </a:p>
          </p:txBody>
        </p:sp>
        <p:sp>
          <p:nvSpPr>
            <p:cNvPr id="6" name="正方形/長方形 5">
              <a:extLst>
                <a:ext uri="{FF2B5EF4-FFF2-40B4-BE49-F238E27FC236}">
                  <a16:creationId xmlns:a16="http://schemas.microsoft.com/office/drawing/2014/main" id="{AAD4F9D1-00FE-236D-D292-95F306F04334}"/>
                </a:ext>
              </a:extLst>
            </p:cNvPr>
            <p:cNvSpPr/>
            <p:nvPr/>
          </p:nvSpPr>
          <p:spPr>
            <a:xfrm>
              <a:off x="-14270" y="1624313"/>
              <a:ext cx="2326340" cy="196800"/>
            </a:xfrm>
            <a:prstGeom prst="rect">
              <a:avLst/>
            </a:prstGeom>
            <a:solidFill>
              <a:srgbClr val="1B2A74"/>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課題①</a:t>
              </a:r>
              <a:endParaRPr kumimoji="1" lang="ja-JP" altLang="en-US" sz="1100" b="1" dirty="0"/>
            </a:p>
          </p:txBody>
        </p:sp>
      </p:grpSp>
      <p:sp>
        <p:nvSpPr>
          <p:cNvPr id="13" name="正方形/長方形 12">
            <a:extLst>
              <a:ext uri="{FF2B5EF4-FFF2-40B4-BE49-F238E27FC236}">
                <a16:creationId xmlns:a16="http://schemas.microsoft.com/office/drawing/2014/main" id="{A68784F0-7A9A-85AC-3BF7-AD03679E2387}"/>
              </a:ext>
            </a:extLst>
          </p:cNvPr>
          <p:cNvSpPr/>
          <p:nvPr/>
        </p:nvSpPr>
        <p:spPr>
          <a:xfrm>
            <a:off x="92860" y="3334689"/>
            <a:ext cx="2312686" cy="238009"/>
          </a:xfrm>
          <a:prstGeom prst="rect">
            <a:avLst/>
          </a:prstGeom>
          <a:solidFill>
            <a:srgbClr val="1B2A74"/>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課題②</a:t>
            </a:r>
            <a:endParaRPr kumimoji="1" lang="ja-JP" altLang="en-US" sz="1100" b="1" dirty="0"/>
          </a:p>
        </p:txBody>
      </p:sp>
      <p:sp>
        <p:nvSpPr>
          <p:cNvPr id="14" name="テキスト ボックス 13">
            <a:extLst>
              <a:ext uri="{FF2B5EF4-FFF2-40B4-BE49-F238E27FC236}">
                <a16:creationId xmlns:a16="http://schemas.microsoft.com/office/drawing/2014/main" id="{273809FF-42FE-32EA-1034-E8BEA039639A}"/>
              </a:ext>
            </a:extLst>
          </p:cNvPr>
          <p:cNvSpPr txBox="1"/>
          <p:nvPr/>
        </p:nvSpPr>
        <p:spPr>
          <a:xfrm>
            <a:off x="70733" y="4731511"/>
            <a:ext cx="2336229" cy="430887"/>
          </a:xfrm>
          <a:prstGeom prst="rect">
            <a:avLst/>
          </a:prstGeom>
          <a:noFill/>
        </p:spPr>
        <p:txBody>
          <a:bodyPr wrap="square" rtlCol="0">
            <a:spAutoFit/>
          </a:bodyPr>
          <a:lstStyle/>
          <a:p>
            <a:r>
              <a:rPr kumimoji="1" lang="ja-JP" altLang="en-US" sz="1100" dirty="0" smtClean="0"/>
              <a:t>指導者向けの研修会開催有無について検討が必要。</a:t>
            </a:r>
            <a:endParaRPr kumimoji="1" lang="en-US" altLang="ja-JP" sz="1100" dirty="0"/>
          </a:p>
        </p:txBody>
      </p:sp>
      <p:sp>
        <p:nvSpPr>
          <p:cNvPr id="24" name="タイトル 1"/>
          <p:cNvSpPr txBox="1">
            <a:spLocks/>
          </p:cNvSpPr>
          <p:nvPr/>
        </p:nvSpPr>
        <p:spPr>
          <a:xfrm>
            <a:off x="0" y="1033782"/>
            <a:ext cx="9126622" cy="77452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概要 </a:t>
            </a:r>
            <a:r>
              <a:rPr lang="en-US" altLang="ja-JP" sz="1400" dirty="0" smtClean="0">
                <a:latin typeface="メイリオ" panose="020B0604030504040204" pitchFamily="50" charset="-128"/>
                <a:ea typeface="メイリオ" panose="020B0604030504040204" pitchFamily="50" charset="-128"/>
              </a:rPr>
              <a:t>】</a:t>
            </a:r>
          </a:p>
          <a:p>
            <a:pPr algn="l"/>
            <a:endParaRPr lang="en-US" altLang="ja-JP" sz="500" dirty="0">
              <a:solidFill>
                <a:srgbClr val="FF0000"/>
              </a:solidFill>
              <a:latin typeface="メイリオ" panose="020B0604030504040204" pitchFamily="50" charset="-128"/>
              <a:ea typeface="メイリオ" panose="020B0604030504040204" pitchFamily="50" charset="-128"/>
            </a:endParaRPr>
          </a:p>
          <a:p>
            <a:pPr algn="l"/>
            <a:r>
              <a:rPr lang="ja-JP" altLang="en-US" sz="1400" dirty="0" smtClean="0">
                <a:solidFill>
                  <a:srgbClr val="FF0000"/>
                </a:solidFill>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部活動（吹奏楽部）を民間団体に委託することによる管理運営及び指導者研修会の成果、参加者が負担する金</a:t>
            </a:r>
            <a:endParaRPr lang="en-US" altLang="ja-JP" sz="1400" dirty="0" smtClean="0">
              <a:latin typeface="メイリオ" panose="020B0604030504040204" pitchFamily="50" charset="-128"/>
              <a:ea typeface="メイリオ" panose="020B0604030504040204" pitchFamily="50" charset="-128"/>
            </a:endParaRPr>
          </a:p>
          <a:p>
            <a:pPr algn="l"/>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額等の検証を実証事業の中で行い、子どもにとってよりよい形での地域移行をめざす。</a:t>
            </a:r>
            <a:endParaRPr lang="ja-JP" altLang="en-US" sz="1400" dirty="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AB8C407A-38DC-CC21-6AEF-1D9708FB1B34}"/>
              </a:ext>
            </a:extLst>
          </p:cNvPr>
          <p:cNvSpPr/>
          <p:nvPr/>
        </p:nvSpPr>
        <p:spPr>
          <a:xfrm>
            <a:off x="2596253" y="1828535"/>
            <a:ext cx="2326340" cy="353540"/>
          </a:xfrm>
          <a:prstGeom prst="rect">
            <a:avLst/>
          </a:prstGeom>
          <a:solidFill>
            <a:srgbClr val="EC222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取組概要</a:t>
            </a:r>
            <a:endParaRPr kumimoji="1" lang="ja-JP" altLang="en-US" b="1" dirty="0"/>
          </a:p>
        </p:txBody>
      </p:sp>
      <p:cxnSp>
        <p:nvCxnSpPr>
          <p:cNvPr id="189" name="直線コネクタ 188"/>
          <p:cNvCxnSpPr/>
          <p:nvPr/>
        </p:nvCxnSpPr>
        <p:spPr>
          <a:xfrm flipV="1">
            <a:off x="1750633" y="980347"/>
            <a:ext cx="4626507" cy="1839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98" name="テキスト ボックス 197">
            <a:extLst>
              <a:ext uri="{FF2B5EF4-FFF2-40B4-BE49-F238E27FC236}">
                <a16:creationId xmlns:a16="http://schemas.microsoft.com/office/drawing/2014/main" id="{76E064A8-E99D-A05A-FE08-0BB7BFE9458E}"/>
              </a:ext>
            </a:extLst>
          </p:cNvPr>
          <p:cNvSpPr txBox="1"/>
          <p:nvPr/>
        </p:nvSpPr>
        <p:spPr>
          <a:xfrm>
            <a:off x="9241" y="2002918"/>
            <a:ext cx="1260427" cy="253916"/>
          </a:xfrm>
          <a:prstGeom prst="rect">
            <a:avLst/>
          </a:prstGeom>
          <a:noFill/>
        </p:spPr>
        <p:txBody>
          <a:bodyPr wrap="square" rtlCol="0">
            <a:spAutoFit/>
          </a:bodyPr>
          <a:lstStyle/>
          <a:p>
            <a:r>
              <a:rPr kumimoji="1" lang="ja-JP" altLang="en-US" sz="1050" b="1" dirty="0" smtClean="0"/>
              <a:t>（セキュリティ）</a:t>
            </a:r>
            <a:endParaRPr kumimoji="1" lang="en-US" altLang="ja-JP" sz="1050" b="1" dirty="0"/>
          </a:p>
        </p:txBody>
      </p:sp>
      <p:sp>
        <p:nvSpPr>
          <p:cNvPr id="199" name="テキスト ボックス 198">
            <a:extLst>
              <a:ext uri="{FF2B5EF4-FFF2-40B4-BE49-F238E27FC236}">
                <a16:creationId xmlns:a16="http://schemas.microsoft.com/office/drawing/2014/main" id="{76E064A8-E99D-A05A-FE08-0BB7BFE9458E}"/>
              </a:ext>
            </a:extLst>
          </p:cNvPr>
          <p:cNvSpPr txBox="1"/>
          <p:nvPr/>
        </p:nvSpPr>
        <p:spPr>
          <a:xfrm>
            <a:off x="1218597" y="2010721"/>
            <a:ext cx="1260427" cy="253916"/>
          </a:xfrm>
          <a:prstGeom prst="rect">
            <a:avLst/>
          </a:prstGeom>
          <a:noFill/>
        </p:spPr>
        <p:txBody>
          <a:bodyPr wrap="square" rtlCol="0">
            <a:spAutoFit/>
          </a:bodyPr>
          <a:lstStyle/>
          <a:p>
            <a:r>
              <a:rPr kumimoji="1" lang="ja-JP" altLang="en-US" sz="1050" b="1" dirty="0" smtClean="0"/>
              <a:t>（責任の所在）</a:t>
            </a:r>
            <a:endParaRPr kumimoji="1" lang="en-US" altLang="ja-JP" sz="1050" b="1" dirty="0"/>
          </a:p>
        </p:txBody>
      </p:sp>
      <p:sp>
        <p:nvSpPr>
          <p:cNvPr id="202" name="テキスト ボックス 201">
            <a:extLst>
              <a:ext uri="{FF2B5EF4-FFF2-40B4-BE49-F238E27FC236}">
                <a16:creationId xmlns:a16="http://schemas.microsoft.com/office/drawing/2014/main" id="{76E064A8-E99D-A05A-FE08-0BB7BFE9458E}"/>
              </a:ext>
            </a:extLst>
          </p:cNvPr>
          <p:cNvSpPr txBox="1"/>
          <p:nvPr/>
        </p:nvSpPr>
        <p:spPr>
          <a:xfrm>
            <a:off x="341322" y="3577195"/>
            <a:ext cx="1782009" cy="253916"/>
          </a:xfrm>
          <a:prstGeom prst="rect">
            <a:avLst/>
          </a:prstGeom>
          <a:noFill/>
        </p:spPr>
        <p:txBody>
          <a:bodyPr wrap="square" rtlCol="0">
            <a:spAutoFit/>
          </a:bodyPr>
          <a:lstStyle/>
          <a:p>
            <a:pPr algn="ctr"/>
            <a:r>
              <a:rPr kumimoji="1" lang="ja-JP" altLang="en-US" sz="1050" b="1" dirty="0" smtClean="0"/>
              <a:t>（指導者の資質向上）</a:t>
            </a:r>
            <a:endParaRPr kumimoji="1" lang="en-US" altLang="ja-JP" sz="1050" b="1" dirty="0"/>
          </a:p>
        </p:txBody>
      </p:sp>
      <p:sp>
        <p:nvSpPr>
          <p:cNvPr id="209" name="テキスト ボックス 208">
            <a:extLst>
              <a:ext uri="{FF2B5EF4-FFF2-40B4-BE49-F238E27FC236}">
                <a16:creationId xmlns:a16="http://schemas.microsoft.com/office/drawing/2014/main" id="{76E064A8-E99D-A05A-FE08-0BB7BFE9458E}"/>
              </a:ext>
            </a:extLst>
          </p:cNvPr>
          <p:cNvSpPr txBox="1"/>
          <p:nvPr/>
        </p:nvSpPr>
        <p:spPr>
          <a:xfrm>
            <a:off x="3712628" y="2337578"/>
            <a:ext cx="1435477" cy="307777"/>
          </a:xfrm>
          <a:prstGeom prst="rect">
            <a:avLst/>
          </a:prstGeom>
          <a:noFill/>
        </p:spPr>
        <p:txBody>
          <a:bodyPr wrap="square" rtlCol="0">
            <a:spAutoFit/>
          </a:bodyPr>
          <a:lstStyle/>
          <a:p>
            <a:pPr algn="ctr"/>
            <a:r>
              <a:rPr kumimoji="1" lang="en-US" altLang="ja-JP" sz="1400" b="1" dirty="0" smtClean="0"/>
              <a:t>【</a:t>
            </a:r>
            <a:r>
              <a:rPr kumimoji="1" lang="ja-JP" altLang="en-US" sz="1400" b="1" dirty="0" smtClean="0"/>
              <a:t>泉大津市</a:t>
            </a:r>
            <a:r>
              <a:rPr kumimoji="1" lang="en-US" altLang="ja-JP" sz="1400" b="1" dirty="0" smtClean="0"/>
              <a:t>】</a:t>
            </a:r>
            <a:endParaRPr kumimoji="1" lang="en-US" altLang="ja-JP" sz="1400" b="1" dirty="0"/>
          </a:p>
        </p:txBody>
      </p:sp>
      <p:sp>
        <p:nvSpPr>
          <p:cNvPr id="1064" name="角丸四角形 1063"/>
          <p:cNvSpPr/>
          <p:nvPr/>
        </p:nvSpPr>
        <p:spPr>
          <a:xfrm>
            <a:off x="6159365" y="4079111"/>
            <a:ext cx="2870017" cy="1666604"/>
          </a:xfrm>
          <a:prstGeom prst="roundRect">
            <a:avLst/>
          </a:prstGeom>
          <a:solidFill>
            <a:schemeClr val="bg1"/>
          </a:solidFill>
          <a:ln w="28575">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4" name="テキスト ボックス 223">
            <a:extLst>
              <a:ext uri="{FF2B5EF4-FFF2-40B4-BE49-F238E27FC236}">
                <a16:creationId xmlns:a16="http://schemas.microsoft.com/office/drawing/2014/main" id="{76E064A8-E99D-A05A-FE08-0BB7BFE9458E}"/>
              </a:ext>
            </a:extLst>
          </p:cNvPr>
          <p:cNvSpPr txBox="1"/>
          <p:nvPr/>
        </p:nvSpPr>
        <p:spPr>
          <a:xfrm>
            <a:off x="7441861" y="4605555"/>
            <a:ext cx="2251682" cy="461665"/>
          </a:xfrm>
          <a:prstGeom prst="rect">
            <a:avLst/>
          </a:prstGeom>
          <a:noFill/>
        </p:spPr>
        <p:txBody>
          <a:bodyPr wrap="square" rtlCol="0">
            <a:spAutoFit/>
          </a:bodyPr>
          <a:lstStyle/>
          <a:p>
            <a:r>
              <a:rPr kumimoji="1" lang="ja-JP" altLang="en-US" sz="1200" dirty="0" smtClean="0"/>
              <a:t>（事務局）</a:t>
            </a:r>
            <a:endParaRPr kumimoji="1" lang="en-US" altLang="ja-JP" sz="1200" dirty="0" smtClean="0"/>
          </a:p>
          <a:p>
            <a:r>
              <a:rPr kumimoji="1" lang="ja-JP" altLang="en-US" sz="1200" dirty="0" smtClean="0"/>
              <a:t>　・市との連絡調整</a:t>
            </a:r>
            <a:endParaRPr kumimoji="1" lang="en-US" altLang="ja-JP" sz="1200" dirty="0" smtClean="0"/>
          </a:p>
        </p:txBody>
      </p:sp>
      <p:sp>
        <p:nvSpPr>
          <p:cNvPr id="225" name="テキスト ボックス 224">
            <a:extLst>
              <a:ext uri="{FF2B5EF4-FFF2-40B4-BE49-F238E27FC236}">
                <a16:creationId xmlns:a16="http://schemas.microsoft.com/office/drawing/2014/main" id="{76E064A8-E99D-A05A-FE08-0BB7BFE9458E}"/>
              </a:ext>
            </a:extLst>
          </p:cNvPr>
          <p:cNvSpPr txBox="1"/>
          <p:nvPr/>
        </p:nvSpPr>
        <p:spPr>
          <a:xfrm>
            <a:off x="7473394" y="5057002"/>
            <a:ext cx="2251682" cy="461665"/>
          </a:xfrm>
          <a:prstGeom prst="rect">
            <a:avLst/>
          </a:prstGeom>
          <a:noFill/>
        </p:spPr>
        <p:txBody>
          <a:bodyPr wrap="square" rtlCol="0">
            <a:spAutoFit/>
          </a:bodyPr>
          <a:lstStyle/>
          <a:p>
            <a:r>
              <a:rPr kumimoji="1" lang="ja-JP" altLang="en-US" sz="1200" dirty="0" smtClean="0"/>
              <a:t>（指導者）</a:t>
            </a:r>
            <a:endParaRPr kumimoji="1" lang="en-US" altLang="ja-JP" sz="1200" dirty="0" smtClean="0"/>
          </a:p>
          <a:p>
            <a:r>
              <a:rPr kumimoji="1" lang="ja-JP" altLang="en-US" sz="1200" dirty="0"/>
              <a:t>　</a:t>
            </a:r>
            <a:r>
              <a:rPr kumimoji="1" lang="ja-JP" altLang="en-US" sz="1200" dirty="0" smtClean="0"/>
              <a:t>・指導者の派遣</a:t>
            </a:r>
            <a:endParaRPr kumimoji="1" lang="en-US" altLang="ja-JP" sz="1200" dirty="0" smtClean="0"/>
          </a:p>
        </p:txBody>
      </p:sp>
      <p:sp>
        <p:nvSpPr>
          <p:cNvPr id="231" name="テキスト ボックス 230">
            <a:extLst>
              <a:ext uri="{FF2B5EF4-FFF2-40B4-BE49-F238E27FC236}">
                <a16:creationId xmlns:a16="http://schemas.microsoft.com/office/drawing/2014/main" id="{76E064A8-E99D-A05A-FE08-0BB7BFE9458E}"/>
              </a:ext>
            </a:extLst>
          </p:cNvPr>
          <p:cNvSpPr txBox="1"/>
          <p:nvPr/>
        </p:nvSpPr>
        <p:spPr>
          <a:xfrm>
            <a:off x="4776302" y="2552293"/>
            <a:ext cx="3141445" cy="830997"/>
          </a:xfrm>
          <a:prstGeom prst="rect">
            <a:avLst/>
          </a:prstGeom>
          <a:noFill/>
        </p:spPr>
        <p:txBody>
          <a:bodyPr wrap="square" rtlCol="0">
            <a:spAutoFit/>
          </a:bodyPr>
          <a:lstStyle/>
          <a:p>
            <a:r>
              <a:rPr kumimoji="1" lang="ja-JP" altLang="en-US" sz="1200" dirty="0" smtClean="0"/>
              <a:t>・学校と吹奏楽団との連絡調整</a:t>
            </a:r>
            <a:endParaRPr kumimoji="1" lang="en-US" altLang="ja-JP" sz="1200" dirty="0" smtClean="0"/>
          </a:p>
          <a:p>
            <a:r>
              <a:rPr kumimoji="1" lang="ja-JP" altLang="en-US" sz="1200" dirty="0"/>
              <a:t>（</a:t>
            </a:r>
            <a:r>
              <a:rPr kumimoji="1" lang="ja-JP" altLang="en-US" sz="1200" dirty="0" smtClean="0"/>
              <a:t>活動場所・使用物品・活動日程　等）</a:t>
            </a:r>
            <a:endParaRPr kumimoji="1" lang="en-US" altLang="ja-JP" sz="1200" dirty="0" smtClean="0"/>
          </a:p>
          <a:p>
            <a:endParaRPr kumimoji="1" lang="en-US" altLang="ja-JP" sz="1200" dirty="0" smtClean="0"/>
          </a:p>
          <a:p>
            <a:r>
              <a:rPr kumimoji="1" lang="ja-JP" altLang="en-US" sz="1200" dirty="0" smtClean="0"/>
              <a:t>・課題や検討事項の整理</a:t>
            </a:r>
            <a:endParaRPr kumimoji="1" lang="en-US" altLang="ja-JP" sz="1200" dirty="0" smtClean="0"/>
          </a:p>
        </p:txBody>
      </p:sp>
      <p:sp>
        <p:nvSpPr>
          <p:cNvPr id="234" name="右矢印 233"/>
          <p:cNvSpPr/>
          <p:nvPr/>
        </p:nvSpPr>
        <p:spPr>
          <a:xfrm>
            <a:off x="5910023" y="4790924"/>
            <a:ext cx="243478" cy="311938"/>
          </a:xfrm>
          <a:prstGeom prst="rightArrow">
            <a:avLst>
              <a:gd name="adj1" fmla="val 50000"/>
              <a:gd name="adj2" fmla="val 456"/>
            </a:avLst>
          </a:prstGeom>
          <a:solidFill>
            <a:schemeClr val="bg1"/>
          </a:solidFill>
          <a:ln w="28575">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70" name="図 1069"/>
          <p:cNvPicPr>
            <a:picLocks noChangeAspect="1"/>
          </p:cNvPicPr>
          <p:nvPr/>
        </p:nvPicPr>
        <p:blipFill>
          <a:blip r:embed="rId2"/>
          <a:stretch>
            <a:fillRect/>
          </a:stretch>
        </p:blipFill>
        <p:spPr>
          <a:xfrm>
            <a:off x="3274400" y="5430493"/>
            <a:ext cx="623605" cy="623605"/>
          </a:xfrm>
          <a:prstGeom prst="rect">
            <a:avLst/>
          </a:prstGeom>
        </p:spPr>
      </p:pic>
      <p:pic>
        <p:nvPicPr>
          <p:cNvPr id="1074" name="Picture 46" descr="家族のイラスト一覧｜商用可・フリーイラスト素材｜ソコスト"/>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825" t="21615" r="12337" b="21611"/>
          <a:stretch/>
        </p:blipFill>
        <p:spPr bwMode="auto">
          <a:xfrm>
            <a:off x="4474576" y="5350247"/>
            <a:ext cx="730531" cy="554196"/>
          </a:xfrm>
          <a:prstGeom prst="rect">
            <a:avLst/>
          </a:prstGeom>
          <a:noFill/>
          <a:extLst>
            <a:ext uri="{909E8E84-426E-40DD-AFC4-6F175D3DCCD1}">
              <a14:hiddenFill xmlns:a14="http://schemas.microsoft.com/office/drawing/2010/main">
                <a:solidFill>
                  <a:srgbClr val="FFFFFF"/>
                </a:solidFill>
              </a14:hiddenFill>
            </a:ext>
          </a:extLst>
        </p:spPr>
      </p:pic>
      <p:sp>
        <p:nvSpPr>
          <p:cNvPr id="240" name="テキスト ボックス 239">
            <a:extLst>
              <a:ext uri="{FF2B5EF4-FFF2-40B4-BE49-F238E27FC236}">
                <a16:creationId xmlns:a16="http://schemas.microsoft.com/office/drawing/2014/main" id="{76E064A8-E99D-A05A-FE08-0BB7BFE9458E}"/>
              </a:ext>
            </a:extLst>
          </p:cNvPr>
          <p:cNvSpPr txBox="1"/>
          <p:nvPr/>
        </p:nvSpPr>
        <p:spPr>
          <a:xfrm>
            <a:off x="2985525" y="6090514"/>
            <a:ext cx="1577786" cy="261610"/>
          </a:xfrm>
          <a:prstGeom prst="rect">
            <a:avLst/>
          </a:prstGeom>
          <a:noFill/>
        </p:spPr>
        <p:txBody>
          <a:bodyPr wrap="square" rtlCol="0">
            <a:spAutoFit/>
          </a:bodyPr>
          <a:lstStyle/>
          <a:p>
            <a:r>
              <a:rPr kumimoji="1" lang="ja-JP" altLang="en-US" sz="1100" dirty="0" smtClean="0"/>
              <a:t>・活動場所の提供</a:t>
            </a:r>
            <a:endParaRPr kumimoji="1" lang="en-US" altLang="ja-JP" sz="1100" dirty="0" smtClean="0"/>
          </a:p>
        </p:txBody>
      </p:sp>
      <p:sp>
        <p:nvSpPr>
          <p:cNvPr id="66" name="テキスト ボックス 65"/>
          <p:cNvSpPr txBox="1"/>
          <p:nvPr/>
        </p:nvSpPr>
        <p:spPr>
          <a:xfrm>
            <a:off x="5017" y="6668431"/>
            <a:ext cx="3895471" cy="246221"/>
          </a:xfrm>
          <a:prstGeom prst="rect">
            <a:avLst/>
          </a:prstGeom>
          <a:noFill/>
        </p:spPr>
        <p:txBody>
          <a:bodyPr wrap="square" rtlCol="0">
            <a:spAutoFit/>
          </a:bodyPr>
          <a:lstStyle/>
          <a:p>
            <a:pPr defTabSz="1008400"/>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委託契約時の計画書等に基づき府教育庁にて作成したものとなります。</a:t>
            </a:r>
          </a:p>
        </p:txBody>
      </p:sp>
      <p:sp>
        <p:nvSpPr>
          <p:cNvPr id="7" name="屈折矢印 6"/>
          <p:cNvSpPr/>
          <p:nvPr/>
        </p:nvSpPr>
        <p:spPr>
          <a:xfrm rot="10800000">
            <a:off x="3375672" y="2773565"/>
            <a:ext cx="351868" cy="1141527"/>
          </a:xfrm>
          <a:prstGeom prst="bentUpArrow">
            <a:avLst>
              <a:gd name="adj1" fmla="val 23505"/>
              <a:gd name="adj2" fmla="val 25000"/>
              <a:gd name="adj3" fmla="val 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屈折矢印 67"/>
          <p:cNvSpPr/>
          <p:nvPr/>
        </p:nvSpPr>
        <p:spPr>
          <a:xfrm rot="10800000" flipH="1">
            <a:off x="7666187" y="2819955"/>
            <a:ext cx="489028" cy="1266113"/>
          </a:xfrm>
          <a:prstGeom prst="bentUpArrow">
            <a:avLst>
              <a:gd name="adj1" fmla="val 18073"/>
              <a:gd name="adj2" fmla="val 25000"/>
              <a:gd name="adj3" fmla="val 0"/>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9" name="Picture 2" descr="セキュリティ | 無料のAi・PNG白黒シルエットイラスト"/>
          <p:cNvPicPr>
            <a:picLocks noChangeAspect="1" noChangeArrowheads="1"/>
          </p:cNvPicPr>
          <p:nvPr/>
        </p:nvPicPr>
        <p:blipFill>
          <a:blip r:embed="rId4"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263757" y="2148628"/>
            <a:ext cx="917238" cy="917238"/>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4" descr="責任転嫁イラスト／無料イラスト/フリー素材なら「イラストAC」"/>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78612" y="2103944"/>
            <a:ext cx="808229" cy="80822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キャリアアップ・ステップアップするビジネスパーソンのイメージイラスト素材のイラスト素材 [81087349] - PIXT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3432" y="3812065"/>
            <a:ext cx="1072472" cy="936626"/>
          </a:xfrm>
          <a:prstGeom prst="rect">
            <a:avLst/>
          </a:prstGeom>
          <a:noFill/>
          <a:extLst>
            <a:ext uri="{909E8E84-426E-40DD-AFC4-6F175D3DCCD1}">
              <a14:hiddenFill xmlns:a14="http://schemas.microsoft.com/office/drawing/2010/main">
                <a:solidFill>
                  <a:srgbClr val="FFFFFF"/>
                </a:solidFill>
              </a14:hiddenFill>
            </a:ext>
          </a:extLst>
        </p:spPr>
      </p:pic>
      <p:grpSp>
        <p:nvGrpSpPr>
          <p:cNvPr id="71" name="グループ化 70"/>
          <p:cNvGrpSpPr/>
          <p:nvPr/>
        </p:nvGrpSpPr>
        <p:grpSpPr>
          <a:xfrm>
            <a:off x="39986" y="5151382"/>
            <a:ext cx="2418434" cy="1555703"/>
            <a:chOff x="-43670" y="1624313"/>
            <a:chExt cx="2418434" cy="1576578"/>
          </a:xfrm>
        </p:grpSpPr>
        <p:sp>
          <p:nvSpPr>
            <p:cNvPr id="72" name="正方形/長方形 71">
              <a:extLst>
                <a:ext uri="{FF2B5EF4-FFF2-40B4-BE49-F238E27FC236}">
                  <a16:creationId xmlns:a16="http://schemas.microsoft.com/office/drawing/2014/main" id="{72D4D5FF-CAED-5C80-8408-2588E2FAD480}"/>
                </a:ext>
              </a:extLst>
            </p:cNvPr>
            <p:cNvSpPr/>
            <p:nvPr/>
          </p:nvSpPr>
          <p:spPr>
            <a:xfrm>
              <a:off x="0" y="1624313"/>
              <a:ext cx="2326340" cy="1571002"/>
            </a:xfrm>
            <a:prstGeom prst="rect">
              <a:avLst/>
            </a:prstGeom>
            <a:solidFill>
              <a:schemeClr val="bg1"/>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a:extLst>
                <a:ext uri="{FF2B5EF4-FFF2-40B4-BE49-F238E27FC236}">
                  <a16:creationId xmlns:a16="http://schemas.microsoft.com/office/drawing/2014/main" id="{76E064A8-E99D-A05A-FE08-0BB7BFE9458E}"/>
                </a:ext>
              </a:extLst>
            </p:cNvPr>
            <p:cNvSpPr txBox="1"/>
            <p:nvPr/>
          </p:nvSpPr>
          <p:spPr>
            <a:xfrm>
              <a:off x="-43670" y="2764222"/>
              <a:ext cx="2418434" cy="436669"/>
            </a:xfrm>
            <a:prstGeom prst="rect">
              <a:avLst/>
            </a:prstGeom>
            <a:noFill/>
          </p:spPr>
          <p:txBody>
            <a:bodyPr wrap="square" rtlCol="0">
              <a:spAutoFit/>
            </a:bodyPr>
            <a:lstStyle/>
            <a:p>
              <a:r>
                <a:rPr kumimoji="1" lang="ja-JP" altLang="en-US" sz="1100" dirty="0" smtClean="0"/>
                <a:t>公費を含めた費用負担について検討が必要。</a:t>
              </a:r>
              <a:endParaRPr kumimoji="1" lang="en-US" altLang="ja-JP" sz="1100" dirty="0"/>
            </a:p>
          </p:txBody>
        </p:sp>
        <p:sp>
          <p:nvSpPr>
            <p:cNvPr id="74" name="正方形/長方形 73">
              <a:extLst>
                <a:ext uri="{FF2B5EF4-FFF2-40B4-BE49-F238E27FC236}">
                  <a16:creationId xmlns:a16="http://schemas.microsoft.com/office/drawing/2014/main" id="{AAD4F9D1-00FE-236D-D292-95F306F04334}"/>
                </a:ext>
              </a:extLst>
            </p:cNvPr>
            <p:cNvSpPr/>
            <p:nvPr/>
          </p:nvSpPr>
          <p:spPr>
            <a:xfrm>
              <a:off x="-14270" y="1624313"/>
              <a:ext cx="2326340" cy="196800"/>
            </a:xfrm>
            <a:prstGeom prst="rect">
              <a:avLst/>
            </a:prstGeom>
            <a:solidFill>
              <a:srgbClr val="1B2A74"/>
            </a:solidFill>
            <a:ln>
              <a:solidFill>
                <a:srgbClr val="12226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t>課題③</a:t>
              </a:r>
              <a:endParaRPr kumimoji="1" lang="ja-JP" altLang="en-US" sz="1100" b="1" dirty="0"/>
            </a:p>
          </p:txBody>
        </p:sp>
      </p:grpSp>
      <p:pic>
        <p:nvPicPr>
          <p:cNvPr id="10" name="図 9"/>
          <p:cNvPicPr>
            <a:picLocks noChangeAspect="1"/>
          </p:cNvPicPr>
          <p:nvPr/>
        </p:nvPicPr>
        <p:blipFill>
          <a:blip r:embed="rId7">
            <a:clrChange>
              <a:clrFrom>
                <a:srgbClr val="FFFFFF"/>
              </a:clrFrom>
              <a:clrTo>
                <a:srgbClr val="FFFFFF">
                  <a:alpha val="0"/>
                </a:srgbClr>
              </a:clrTo>
            </a:clrChange>
          </a:blip>
          <a:stretch>
            <a:fillRect/>
          </a:stretch>
        </p:blipFill>
        <p:spPr>
          <a:xfrm>
            <a:off x="341758" y="5370592"/>
            <a:ext cx="491899" cy="491899"/>
          </a:xfrm>
          <a:prstGeom prst="rect">
            <a:avLst/>
          </a:prstGeom>
        </p:spPr>
      </p:pic>
      <p:pic>
        <p:nvPicPr>
          <p:cNvPr id="12" name="図 11"/>
          <p:cNvPicPr>
            <a:picLocks noChangeAspect="1"/>
          </p:cNvPicPr>
          <p:nvPr/>
        </p:nvPicPr>
        <p:blipFill>
          <a:blip r:embed="rId8"/>
          <a:stretch>
            <a:fillRect/>
          </a:stretch>
        </p:blipFill>
        <p:spPr>
          <a:xfrm>
            <a:off x="792094" y="5526774"/>
            <a:ext cx="990533" cy="727497"/>
          </a:xfrm>
          <a:prstGeom prst="rect">
            <a:avLst/>
          </a:prstGeom>
        </p:spPr>
      </p:pic>
      <p:pic>
        <p:nvPicPr>
          <p:cNvPr id="9" name="図 8"/>
          <p:cNvPicPr>
            <a:picLocks noChangeAspect="1"/>
          </p:cNvPicPr>
          <p:nvPr/>
        </p:nvPicPr>
        <p:blipFill>
          <a:blip r:embed="rId9">
            <a:clrChange>
              <a:clrFrom>
                <a:srgbClr val="FFFFFF"/>
              </a:clrFrom>
              <a:clrTo>
                <a:srgbClr val="FFFFFF">
                  <a:alpha val="0"/>
                </a:srgbClr>
              </a:clrTo>
            </a:clrChange>
          </a:blip>
          <a:stretch>
            <a:fillRect/>
          </a:stretch>
        </p:blipFill>
        <p:spPr>
          <a:xfrm>
            <a:off x="6528418" y="380759"/>
            <a:ext cx="634399" cy="642183"/>
          </a:xfrm>
          <a:prstGeom prst="rect">
            <a:avLst/>
          </a:prstGeom>
        </p:spPr>
      </p:pic>
      <p:pic>
        <p:nvPicPr>
          <p:cNvPr id="75" name="図 74"/>
          <p:cNvPicPr>
            <a:picLocks noChangeAspect="1"/>
          </p:cNvPicPr>
          <p:nvPr/>
        </p:nvPicPr>
        <p:blipFill>
          <a:blip r:embed="rId9">
            <a:clrChange>
              <a:clrFrom>
                <a:srgbClr val="FFFFFF"/>
              </a:clrFrom>
              <a:clrTo>
                <a:srgbClr val="FFFFFF">
                  <a:alpha val="0"/>
                </a:srgbClr>
              </a:clrTo>
            </a:clrChange>
          </a:blip>
          <a:stretch>
            <a:fillRect/>
          </a:stretch>
        </p:blipFill>
        <p:spPr>
          <a:xfrm>
            <a:off x="4056829" y="2649397"/>
            <a:ext cx="779691" cy="789258"/>
          </a:xfrm>
          <a:prstGeom prst="rect">
            <a:avLst/>
          </a:prstGeom>
        </p:spPr>
      </p:pic>
      <p:pic>
        <p:nvPicPr>
          <p:cNvPr id="11" name="図 10"/>
          <p:cNvPicPr>
            <a:picLocks noChangeAspect="1"/>
          </p:cNvPicPr>
          <p:nvPr/>
        </p:nvPicPr>
        <p:blipFill>
          <a:blip r:embed="rId10">
            <a:clrChange>
              <a:clrFrom>
                <a:srgbClr val="FFFFFF"/>
              </a:clrFrom>
              <a:clrTo>
                <a:srgbClr val="FFFFFF">
                  <a:alpha val="0"/>
                </a:srgbClr>
              </a:clrTo>
            </a:clrChange>
          </a:blip>
          <a:stretch>
            <a:fillRect/>
          </a:stretch>
        </p:blipFill>
        <p:spPr>
          <a:xfrm>
            <a:off x="7281951" y="267601"/>
            <a:ext cx="838127" cy="838127"/>
          </a:xfrm>
          <a:prstGeom prst="rect">
            <a:avLst/>
          </a:prstGeom>
        </p:spPr>
      </p:pic>
      <p:pic>
        <p:nvPicPr>
          <p:cNvPr id="17" name="Picture 2" descr="https://image.jimcdn.com/app/cms/image/transf/dimension=298x10000:format=png/path/sba2da52ec28c323c/image/i4a9ed8d7311afacb/version/1463669064/image.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155214" y="271297"/>
            <a:ext cx="814237" cy="81970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https://image.jimcdn.com/app/cms/image/transf/dimension=298x10000:format=png/path/sba2da52ec28c323c/image/i4a9ed8d7311afacb/version/1463669064/image.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04029" y="4434538"/>
            <a:ext cx="1192157" cy="1200157"/>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https://3.bp.blogspot.com/-uCGBQ-lnXG4/VDxwClxXI8I/AAAAAAAAn_A/nFnn7ZZOlCw/s800/music_piano.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391408" y="4127703"/>
            <a:ext cx="908693" cy="880296"/>
          </a:xfrm>
          <a:prstGeom prst="rect">
            <a:avLst/>
          </a:prstGeom>
          <a:noFill/>
          <a:extLst>
            <a:ext uri="{909E8E84-426E-40DD-AFC4-6F175D3DCCD1}">
              <a14:hiddenFill xmlns:a14="http://schemas.microsoft.com/office/drawing/2010/main">
                <a:solidFill>
                  <a:srgbClr val="FFFFFF"/>
                </a:solidFill>
              </a14:hiddenFill>
            </a:ext>
          </a:extLst>
        </p:spPr>
      </p:pic>
      <p:sp>
        <p:nvSpPr>
          <p:cNvPr id="78" name="角丸四角形 77"/>
          <p:cNvSpPr/>
          <p:nvPr/>
        </p:nvSpPr>
        <p:spPr>
          <a:xfrm>
            <a:off x="3729764" y="2262072"/>
            <a:ext cx="3936422" cy="1256112"/>
          </a:xfrm>
          <a:prstGeom prst="roundRect">
            <a:avLst/>
          </a:prstGeom>
          <a:noFill/>
          <a:ln w="28575">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76E064A8-E99D-A05A-FE08-0BB7BFE9458E}"/>
              </a:ext>
            </a:extLst>
          </p:cNvPr>
          <p:cNvSpPr txBox="1"/>
          <p:nvPr/>
        </p:nvSpPr>
        <p:spPr>
          <a:xfrm>
            <a:off x="2868463" y="4113610"/>
            <a:ext cx="1435477" cy="307777"/>
          </a:xfrm>
          <a:prstGeom prst="rect">
            <a:avLst/>
          </a:prstGeom>
          <a:noFill/>
        </p:spPr>
        <p:txBody>
          <a:bodyPr wrap="square" rtlCol="0">
            <a:spAutoFit/>
          </a:bodyPr>
          <a:lstStyle/>
          <a:p>
            <a:pPr algn="ctr"/>
            <a:r>
              <a:rPr kumimoji="1" lang="en-US" altLang="ja-JP" sz="1400" b="1" dirty="0" smtClean="0"/>
              <a:t>【</a:t>
            </a:r>
            <a:r>
              <a:rPr kumimoji="1" lang="ja-JP" altLang="en-US" sz="1400" b="1" dirty="0" smtClean="0"/>
              <a:t>小津中学校</a:t>
            </a:r>
            <a:r>
              <a:rPr kumimoji="1" lang="en-US" altLang="ja-JP" sz="1400" b="1" dirty="0" smtClean="0"/>
              <a:t>】</a:t>
            </a:r>
            <a:endParaRPr kumimoji="1" lang="en-US" altLang="ja-JP" sz="1400" b="1" dirty="0"/>
          </a:p>
        </p:txBody>
      </p:sp>
      <p:pic>
        <p:nvPicPr>
          <p:cNvPr id="82" name="図 81"/>
          <p:cNvPicPr>
            <a:picLocks noChangeAspect="1"/>
          </p:cNvPicPr>
          <p:nvPr/>
        </p:nvPicPr>
        <p:blipFill>
          <a:blip r:embed="rId10">
            <a:clrChange>
              <a:clrFrom>
                <a:srgbClr val="FFFFFF"/>
              </a:clrFrom>
              <a:clrTo>
                <a:srgbClr val="FFFFFF">
                  <a:alpha val="0"/>
                </a:srgbClr>
              </a:clrTo>
            </a:clrChange>
          </a:blip>
          <a:stretch>
            <a:fillRect/>
          </a:stretch>
        </p:blipFill>
        <p:spPr>
          <a:xfrm>
            <a:off x="3187571" y="4371022"/>
            <a:ext cx="898876" cy="898876"/>
          </a:xfrm>
          <a:prstGeom prst="rect">
            <a:avLst/>
          </a:prstGeom>
        </p:spPr>
      </p:pic>
      <p:sp>
        <p:nvSpPr>
          <p:cNvPr id="83" name="テキスト ボックス 82">
            <a:extLst>
              <a:ext uri="{FF2B5EF4-FFF2-40B4-BE49-F238E27FC236}">
                <a16:creationId xmlns:a16="http://schemas.microsoft.com/office/drawing/2014/main" id="{76E064A8-E99D-A05A-FE08-0BB7BFE9458E}"/>
              </a:ext>
            </a:extLst>
          </p:cNvPr>
          <p:cNvSpPr txBox="1"/>
          <p:nvPr/>
        </p:nvSpPr>
        <p:spPr>
          <a:xfrm>
            <a:off x="4191359" y="5874684"/>
            <a:ext cx="1985976" cy="261610"/>
          </a:xfrm>
          <a:prstGeom prst="rect">
            <a:avLst/>
          </a:prstGeom>
          <a:noFill/>
        </p:spPr>
        <p:txBody>
          <a:bodyPr wrap="square" rtlCol="0">
            <a:spAutoFit/>
          </a:bodyPr>
          <a:lstStyle/>
          <a:p>
            <a:r>
              <a:rPr kumimoji="1" lang="ja-JP" altLang="en-US" sz="1100" dirty="0" smtClean="0"/>
              <a:t>・生徒、保護者への連絡</a:t>
            </a:r>
            <a:endParaRPr kumimoji="1" lang="en-US" altLang="ja-JP" sz="1100" dirty="0" smtClean="0"/>
          </a:p>
        </p:txBody>
      </p:sp>
      <p:sp>
        <p:nvSpPr>
          <p:cNvPr id="85" name="テキスト ボックス 84">
            <a:extLst>
              <a:ext uri="{FF2B5EF4-FFF2-40B4-BE49-F238E27FC236}">
                <a16:creationId xmlns:a16="http://schemas.microsoft.com/office/drawing/2014/main" id="{76E064A8-E99D-A05A-FE08-0BB7BFE9458E}"/>
              </a:ext>
            </a:extLst>
          </p:cNvPr>
          <p:cNvSpPr txBox="1"/>
          <p:nvPr/>
        </p:nvSpPr>
        <p:spPr>
          <a:xfrm>
            <a:off x="4167525" y="4997037"/>
            <a:ext cx="1985976" cy="261610"/>
          </a:xfrm>
          <a:prstGeom prst="rect">
            <a:avLst/>
          </a:prstGeom>
          <a:noFill/>
        </p:spPr>
        <p:txBody>
          <a:bodyPr wrap="square" rtlCol="0">
            <a:spAutoFit/>
          </a:bodyPr>
          <a:lstStyle/>
          <a:p>
            <a:r>
              <a:rPr kumimoji="1" lang="ja-JP" altLang="en-US" sz="1100" dirty="0" smtClean="0"/>
              <a:t>・使用物品の確認</a:t>
            </a:r>
            <a:endParaRPr kumimoji="1" lang="en-US" altLang="ja-JP" sz="1100" dirty="0" smtClean="0"/>
          </a:p>
        </p:txBody>
      </p:sp>
      <p:sp>
        <p:nvSpPr>
          <p:cNvPr id="86" name="テキスト ボックス 85">
            <a:extLst>
              <a:ext uri="{FF2B5EF4-FFF2-40B4-BE49-F238E27FC236}">
                <a16:creationId xmlns:a16="http://schemas.microsoft.com/office/drawing/2014/main" id="{76E064A8-E99D-A05A-FE08-0BB7BFE9458E}"/>
              </a:ext>
            </a:extLst>
          </p:cNvPr>
          <p:cNvSpPr txBox="1"/>
          <p:nvPr/>
        </p:nvSpPr>
        <p:spPr>
          <a:xfrm>
            <a:off x="6511127" y="4147355"/>
            <a:ext cx="2144798" cy="307777"/>
          </a:xfrm>
          <a:prstGeom prst="rect">
            <a:avLst/>
          </a:prstGeom>
          <a:noFill/>
        </p:spPr>
        <p:txBody>
          <a:bodyPr wrap="square" rtlCol="0">
            <a:spAutoFit/>
          </a:bodyPr>
          <a:lstStyle/>
          <a:p>
            <a:pPr algn="ctr"/>
            <a:r>
              <a:rPr kumimoji="1" lang="en-US" altLang="ja-JP" sz="1400" b="1" dirty="0" smtClean="0"/>
              <a:t>【</a:t>
            </a:r>
            <a:r>
              <a:rPr kumimoji="1" lang="ja-JP" altLang="en-US" sz="1400" b="1" dirty="0" smtClean="0"/>
              <a:t>泉大津市吹奏楽団</a:t>
            </a:r>
            <a:r>
              <a:rPr kumimoji="1" lang="en-US" altLang="ja-JP" sz="1400" b="1" dirty="0" smtClean="0"/>
              <a:t>】</a:t>
            </a:r>
            <a:endParaRPr kumimoji="1" lang="en-US" altLang="ja-JP" sz="1400" b="1" dirty="0"/>
          </a:p>
        </p:txBody>
      </p:sp>
      <p:sp>
        <p:nvSpPr>
          <p:cNvPr id="87" name="角丸四角形 86"/>
          <p:cNvSpPr/>
          <p:nvPr/>
        </p:nvSpPr>
        <p:spPr>
          <a:xfrm>
            <a:off x="2848464" y="3910676"/>
            <a:ext cx="3073835" cy="2507720"/>
          </a:xfrm>
          <a:prstGeom prst="roundRect">
            <a:avLst/>
          </a:prstGeom>
          <a:noFill/>
          <a:ln w="28575">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76E064A8-E99D-A05A-FE08-0BB7BFE9458E}"/>
              </a:ext>
            </a:extLst>
          </p:cNvPr>
          <p:cNvSpPr txBox="1"/>
          <p:nvPr/>
        </p:nvSpPr>
        <p:spPr>
          <a:xfrm>
            <a:off x="6216713" y="5944526"/>
            <a:ext cx="2733626" cy="646331"/>
          </a:xfrm>
          <a:prstGeom prst="rect">
            <a:avLst/>
          </a:prstGeom>
          <a:noFill/>
        </p:spPr>
        <p:txBody>
          <a:bodyPr wrap="square" rtlCol="0">
            <a:spAutoFit/>
          </a:bodyPr>
          <a:lstStyle/>
          <a:p>
            <a:r>
              <a:rPr kumimoji="1" lang="ja-JP" altLang="en-US" sz="1200" dirty="0" smtClean="0"/>
              <a:t>　実証</a:t>
            </a:r>
            <a:r>
              <a:rPr kumimoji="1" lang="ja-JP" altLang="en-US" sz="1200" dirty="0"/>
              <a:t>事業</a:t>
            </a:r>
            <a:r>
              <a:rPr kumimoji="1" lang="ja-JP" altLang="en-US" sz="1200" dirty="0" smtClean="0"/>
              <a:t>で把握した課題や成果を市内で共有し、市内他２中学校でも地域移行を推進する。</a:t>
            </a:r>
            <a:endParaRPr kumimoji="1" lang="en-US" altLang="ja-JP" sz="1200" dirty="0" smtClean="0"/>
          </a:p>
        </p:txBody>
      </p:sp>
    </p:spTree>
    <p:extLst>
      <p:ext uri="{BB962C8B-B14F-4D97-AF65-F5344CB8AC3E}">
        <p14:creationId xmlns:p14="http://schemas.microsoft.com/office/powerpoint/2010/main" val="3651328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二等辺三角形 10"/>
          <p:cNvSpPr/>
          <p:nvPr/>
        </p:nvSpPr>
        <p:spPr>
          <a:xfrm rot="5400000">
            <a:off x="1408984" y="3537498"/>
            <a:ext cx="2846231" cy="547813"/>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正方形/長方形 103"/>
          <p:cNvSpPr/>
          <p:nvPr/>
        </p:nvSpPr>
        <p:spPr>
          <a:xfrm>
            <a:off x="3108571" y="1666605"/>
            <a:ext cx="6018895" cy="5060813"/>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p:cNvSpPr/>
          <p:nvPr/>
        </p:nvSpPr>
        <p:spPr>
          <a:xfrm>
            <a:off x="3174555" y="5624028"/>
            <a:ext cx="5924434" cy="1056647"/>
          </a:xfrm>
          <a:prstGeom prst="rect">
            <a:avLst/>
          </a:prstGeom>
          <a:solidFill>
            <a:schemeClr val="bg1"/>
          </a:solidFill>
          <a:ln w="19050">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0" y="1663837"/>
            <a:ext cx="2875090" cy="506081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0" y="166252"/>
            <a:ext cx="6858000" cy="256783"/>
          </a:xfrm>
        </p:spPr>
        <p:txBody>
          <a:bodyPr anchor="ctr">
            <a:noAutofit/>
          </a:bodyPr>
          <a:lstStyle/>
          <a:p>
            <a:pPr algn="l"/>
            <a:r>
              <a:rPr kumimoji="1" lang="ja-JP" altLang="en-US" sz="1400" dirty="0" smtClean="0">
                <a:latin typeface="メイリオ" panose="020B0604030504040204" pitchFamily="50" charset="-128"/>
                <a:ea typeface="メイリオ" panose="020B0604030504040204" pitchFamily="50" charset="-128"/>
              </a:rPr>
              <a:t>令和５年度　国委託事業実施市①（文化部活動の地域移行等に向けた実証事業</a:t>
            </a:r>
            <a:r>
              <a:rPr lang="ja-JP" altLang="en-US" sz="1400" dirty="0" smtClean="0">
                <a:latin typeface="メイリオ" panose="020B0604030504040204" pitchFamily="50" charset="-128"/>
                <a:ea typeface="メイリオ" panose="020B0604030504040204" pitchFamily="50" charset="-128"/>
              </a:rPr>
              <a:t>）</a:t>
            </a:r>
            <a:endParaRPr kumimoji="1" lang="ja-JP" altLang="en-US" sz="1400" dirty="0">
              <a:latin typeface="メイリオ" panose="020B0604030504040204" pitchFamily="50" charset="-128"/>
              <a:ea typeface="メイリオ" panose="020B0604030504040204" pitchFamily="50" charset="-128"/>
            </a:endParaRPr>
          </a:p>
        </p:txBody>
      </p:sp>
      <p:grpSp>
        <p:nvGrpSpPr>
          <p:cNvPr id="80" name="グループ化 79"/>
          <p:cNvGrpSpPr/>
          <p:nvPr/>
        </p:nvGrpSpPr>
        <p:grpSpPr>
          <a:xfrm>
            <a:off x="43542" y="414001"/>
            <a:ext cx="1637819" cy="500253"/>
            <a:chOff x="0" y="428500"/>
            <a:chExt cx="1669143" cy="557165"/>
          </a:xfrm>
        </p:grpSpPr>
        <p:sp>
          <p:nvSpPr>
            <p:cNvPr id="79" name="対角する 2 つの角を丸めた四角形 78"/>
            <p:cNvSpPr/>
            <p:nvPr/>
          </p:nvSpPr>
          <p:spPr>
            <a:xfrm>
              <a:off x="0" y="428500"/>
              <a:ext cx="1669143" cy="557165"/>
            </a:xfrm>
            <a:prstGeom prst="round2Diag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タイトル 1"/>
            <p:cNvSpPr txBox="1">
              <a:spLocks/>
            </p:cNvSpPr>
            <p:nvPr/>
          </p:nvSpPr>
          <p:spPr>
            <a:xfrm>
              <a:off x="241301" y="492023"/>
              <a:ext cx="1143000" cy="489397"/>
            </a:xfrm>
            <a:prstGeom prst="rect">
              <a:avLst/>
            </a:prstGeom>
            <a:ln>
              <a:noFill/>
            </a:ln>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400" b="1" dirty="0" smtClean="0">
                  <a:solidFill>
                    <a:schemeClr val="bg1"/>
                  </a:solidFill>
                  <a:latin typeface="メイリオ" panose="020B0604030504040204" pitchFamily="50" charset="-128"/>
                  <a:ea typeface="メイリオ" panose="020B0604030504040204" pitchFamily="50" charset="-128"/>
                </a:rPr>
                <a:t>大東市</a:t>
              </a:r>
              <a:endParaRPr lang="ja-JP" altLang="en-US" sz="2400" b="1" dirty="0">
                <a:solidFill>
                  <a:schemeClr val="bg1"/>
                </a:solidFill>
                <a:latin typeface="メイリオ" panose="020B0604030504040204" pitchFamily="50" charset="-128"/>
                <a:ea typeface="メイリオ" panose="020B0604030504040204" pitchFamily="50" charset="-128"/>
              </a:endParaRPr>
            </a:p>
          </p:txBody>
        </p:sp>
      </p:grpSp>
      <p:sp>
        <p:nvSpPr>
          <p:cNvPr id="84" name="タイトル 1"/>
          <p:cNvSpPr txBox="1">
            <a:spLocks/>
          </p:cNvSpPr>
          <p:nvPr/>
        </p:nvSpPr>
        <p:spPr>
          <a:xfrm>
            <a:off x="1715126" y="383033"/>
            <a:ext cx="5348668" cy="604806"/>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400" b="1" dirty="0" smtClean="0">
                <a:latin typeface="メイリオ" panose="020B0604030504040204" pitchFamily="50" charset="-128"/>
                <a:ea typeface="メイリオ" panose="020B0604030504040204" pitchFamily="50" charset="-128"/>
              </a:rPr>
              <a:t>〇生徒が多様な文化芸術に親しめる環境の構築</a:t>
            </a:r>
            <a:endParaRPr lang="en-US" altLang="ja-JP" sz="700" b="1" dirty="0" smtClean="0">
              <a:latin typeface="メイリオ" panose="020B0604030504040204" pitchFamily="50" charset="-128"/>
              <a:ea typeface="メイリオ" panose="020B0604030504040204" pitchFamily="50" charset="-128"/>
            </a:endParaRPr>
          </a:p>
          <a:p>
            <a:pPr algn="l"/>
            <a:r>
              <a:rPr lang="ja-JP" altLang="en-US" sz="1400" b="1" dirty="0" smtClean="0">
                <a:latin typeface="メイリオ" panose="020B0604030504040204" pitchFamily="50" charset="-128"/>
                <a:ea typeface="メイリオ" panose="020B0604030504040204" pitchFamily="50" charset="-128"/>
              </a:rPr>
              <a:t>〇地域との連携による学校への理解促進</a:t>
            </a:r>
            <a:endParaRPr lang="ja-JP" altLang="en-US" sz="1400" b="1" dirty="0">
              <a:latin typeface="メイリオ" panose="020B0604030504040204" pitchFamily="50" charset="-128"/>
              <a:ea typeface="メイリオ" panose="020B0604030504040204" pitchFamily="50" charset="-128"/>
            </a:endParaRPr>
          </a:p>
        </p:txBody>
      </p:sp>
      <p:pic>
        <p:nvPicPr>
          <p:cNvPr id="5" name="図 4"/>
          <p:cNvPicPr>
            <a:picLocks noChangeAspect="1"/>
          </p:cNvPicPr>
          <p:nvPr/>
        </p:nvPicPr>
        <p:blipFill>
          <a:blip r:embed="rId2"/>
          <a:stretch>
            <a:fillRect/>
          </a:stretch>
        </p:blipFill>
        <p:spPr>
          <a:xfrm>
            <a:off x="6501410" y="316035"/>
            <a:ext cx="707941" cy="707941"/>
          </a:xfrm>
          <a:prstGeom prst="rect">
            <a:avLst/>
          </a:prstGeom>
        </p:spPr>
      </p:pic>
      <p:pic>
        <p:nvPicPr>
          <p:cNvPr id="1034" name="Picture 10" descr="学園について | 四條畷学園高等学校"/>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69596" y="387809"/>
            <a:ext cx="598069" cy="561933"/>
          </a:xfrm>
          <a:prstGeom prst="rect">
            <a:avLst/>
          </a:prstGeom>
          <a:noFill/>
          <a:extLst>
            <a:ext uri="{909E8E84-426E-40DD-AFC4-6F175D3DCCD1}">
              <a14:hiddenFill xmlns:a14="http://schemas.microsoft.com/office/drawing/2010/main">
                <a:solidFill>
                  <a:srgbClr val="FFFFFF"/>
                </a:solidFill>
              </a14:hiddenFill>
            </a:ext>
          </a:extLst>
        </p:spPr>
      </p:pic>
      <p:sp>
        <p:nvSpPr>
          <p:cNvPr id="18" name="タイトル 1"/>
          <p:cNvSpPr txBox="1">
            <a:spLocks/>
          </p:cNvSpPr>
          <p:nvPr/>
        </p:nvSpPr>
        <p:spPr>
          <a:xfrm>
            <a:off x="-49598" y="920113"/>
            <a:ext cx="9177064" cy="77452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dirty="0" smtClean="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概要 </a:t>
            </a:r>
            <a:r>
              <a:rPr lang="en-US" altLang="ja-JP" sz="1400" dirty="0" smtClean="0">
                <a:latin typeface="メイリオ" panose="020B0604030504040204" pitchFamily="50" charset="-128"/>
                <a:ea typeface="メイリオ" panose="020B0604030504040204" pitchFamily="50" charset="-128"/>
              </a:rPr>
              <a:t>】</a:t>
            </a:r>
          </a:p>
          <a:p>
            <a:pPr algn="l"/>
            <a:endParaRPr lang="en-US" altLang="ja-JP" sz="500" dirty="0" smtClean="0">
              <a:latin typeface="メイリオ" panose="020B0604030504040204" pitchFamily="50" charset="-128"/>
              <a:ea typeface="メイリオ" panose="020B0604030504040204" pitchFamily="50" charset="-128"/>
            </a:endParaRPr>
          </a:p>
          <a:p>
            <a:pPr algn="l"/>
            <a:r>
              <a:rPr lang="ja-JP" altLang="en-US" sz="1400" dirty="0" smtClean="0">
                <a:latin typeface="メイリオ" panose="020B0604030504040204" pitchFamily="50" charset="-128"/>
                <a:ea typeface="メイリオ" panose="020B0604030504040204" pitchFamily="50" charset="-128"/>
              </a:rPr>
              <a:t>　市内全８中学校の希望生徒に対し、休日のみ２週間に１回（３時間）程度、地域人材を活用したメディア部の</a:t>
            </a:r>
            <a:endParaRPr lang="en-US" altLang="ja-JP" sz="1400" dirty="0" smtClean="0">
              <a:latin typeface="メイリオ" panose="020B0604030504040204" pitchFamily="50" charset="-128"/>
              <a:ea typeface="メイリオ" panose="020B0604030504040204" pitchFamily="50" charset="-128"/>
            </a:endParaRPr>
          </a:p>
          <a:p>
            <a:pPr algn="l"/>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地域移行に向けた実証事業を実施する。</a:t>
            </a:r>
            <a:endParaRPr lang="en-US" altLang="ja-JP" sz="1400" dirty="0" smtClean="0">
              <a:latin typeface="メイリオ" panose="020B0604030504040204" pitchFamily="50" charset="-128"/>
              <a:ea typeface="メイリオ" panose="020B0604030504040204" pitchFamily="50" charset="-128"/>
            </a:endParaRPr>
          </a:p>
        </p:txBody>
      </p:sp>
      <p:grpSp>
        <p:nvGrpSpPr>
          <p:cNvPr id="67" name="グループ化 66"/>
          <p:cNvGrpSpPr/>
          <p:nvPr/>
        </p:nvGrpSpPr>
        <p:grpSpPr>
          <a:xfrm>
            <a:off x="28832" y="1704662"/>
            <a:ext cx="2818450" cy="2454829"/>
            <a:chOff x="28832" y="1838012"/>
            <a:chExt cx="2818450" cy="2454829"/>
          </a:xfrm>
        </p:grpSpPr>
        <p:sp>
          <p:nvSpPr>
            <p:cNvPr id="58" name="正方形/長方形 57"/>
            <p:cNvSpPr/>
            <p:nvPr/>
          </p:nvSpPr>
          <p:spPr>
            <a:xfrm>
              <a:off x="28832" y="1838012"/>
              <a:ext cx="2803268" cy="2454829"/>
            </a:xfrm>
            <a:prstGeom prst="rect">
              <a:avLst/>
            </a:prstGeom>
            <a:solidFill>
              <a:schemeClr val="bg1"/>
            </a:solidFill>
            <a:ln w="19050">
              <a:solidFill>
                <a:srgbClr val="2E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28832" y="1838012"/>
              <a:ext cx="2803268" cy="369332"/>
            </a:xfrm>
            <a:prstGeom prst="rect">
              <a:avLst/>
            </a:prstGeom>
            <a:solidFill>
              <a:srgbClr val="2E3296"/>
            </a:solidFill>
          </p:spPr>
          <p:txBody>
            <a:bodyPr wrap="square" rtlCol="0">
              <a:spAutoFit/>
            </a:bodyPr>
            <a:lstStyle/>
            <a:p>
              <a:pPr algn="ctr"/>
              <a:r>
                <a:rPr kumimoji="1" lang="ja-JP" altLang="en-US" b="1" dirty="0" smtClean="0">
                  <a:solidFill>
                    <a:schemeClr val="bg1"/>
                  </a:solidFill>
                </a:rPr>
                <a:t>課　題　①</a:t>
              </a:r>
              <a:endParaRPr kumimoji="1" lang="ja-JP" altLang="en-US" b="1" dirty="0">
                <a:solidFill>
                  <a:schemeClr val="bg1"/>
                </a:solidFill>
              </a:endParaRPr>
            </a:p>
          </p:txBody>
        </p:sp>
        <p:sp>
          <p:nvSpPr>
            <p:cNvPr id="56" name="タイトル 1"/>
            <p:cNvSpPr txBox="1">
              <a:spLocks/>
            </p:cNvSpPr>
            <p:nvPr/>
          </p:nvSpPr>
          <p:spPr>
            <a:xfrm>
              <a:off x="34489" y="3596670"/>
              <a:ext cx="2812793" cy="696171"/>
            </a:xfrm>
            <a:prstGeom prst="rect">
              <a:avLst/>
            </a:prstGeom>
            <a:noFill/>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500" dirty="0">
                  <a:latin typeface="メイリオ" panose="020B0604030504040204" pitchFamily="50" charset="-128"/>
                  <a:ea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市内中学校教職員アンケートで、</a:t>
              </a:r>
              <a:endParaRPr lang="en-US" altLang="ja-JP" sz="1200" dirty="0" smtClean="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部活動の指導が負担であると感じ</a:t>
              </a:r>
              <a:endParaRPr lang="en-US" altLang="ja-JP" sz="1200" dirty="0" smtClean="0">
                <a:latin typeface="メイリオ" panose="020B0604030504040204" pitchFamily="50" charset="-128"/>
                <a:ea typeface="メイリオ" panose="020B0604030504040204" pitchFamily="50" charset="-128"/>
              </a:endParaRPr>
            </a:p>
            <a:p>
              <a:pPr algn="l"/>
              <a:r>
                <a:rPr lang="ja-JP" altLang="en-US" sz="1400" dirty="0" smtClean="0">
                  <a:latin typeface="メイリオ" panose="020B0604030504040204" pitchFamily="50" charset="-128"/>
                  <a:ea typeface="メイリオ" panose="020B0604030504040204" pitchFamily="50" charset="-128"/>
                </a:rPr>
                <a:t>ている割合が</a:t>
              </a:r>
              <a:r>
                <a:rPr lang="en-US" altLang="ja-JP" sz="1400" dirty="0" smtClean="0">
                  <a:latin typeface="メイリオ" panose="020B0604030504040204" pitchFamily="50" charset="-128"/>
                  <a:ea typeface="メイリオ" panose="020B0604030504040204" pitchFamily="50" charset="-128"/>
                </a:rPr>
                <a:t>80</a:t>
              </a:r>
              <a:r>
                <a:rPr lang="ja-JP" altLang="en-US" sz="1400" dirty="0" smtClean="0">
                  <a:latin typeface="メイリオ" panose="020B0604030504040204" pitchFamily="50" charset="-128"/>
                  <a:ea typeface="メイリオ" panose="020B0604030504040204" pitchFamily="50" charset="-128"/>
                </a:rPr>
                <a:t>％以上を占めた。</a:t>
              </a:r>
              <a:endParaRPr lang="en-US" altLang="ja-JP" sz="1400" dirty="0">
                <a:latin typeface="メイリオ" panose="020B0604030504040204" pitchFamily="50" charset="-128"/>
                <a:ea typeface="メイリオ" panose="020B0604030504040204" pitchFamily="50" charset="-128"/>
              </a:endParaRPr>
            </a:p>
          </p:txBody>
        </p:sp>
      </p:grpSp>
      <p:grpSp>
        <p:nvGrpSpPr>
          <p:cNvPr id="68" name="グループ化 67"/>
          <p:cNvGrpSpPr/>
          <p:nvPr/>
        </p:nvGrpSpPr>
        <p:grpSpPr>
          <a:xfrm>
            <a:off x="43542" y="4225847"/>
            <a:ext cx="2831548" cy="2454829"/>
            <a:chOff x="43542" y="4364077"/>
            <a:chExt cx="2831548" cy="2454829"/>
          </a:xfrm>
        </p:grpSpPr>
        <p:sp>
          <p:nvSpPr>
            <p:cNvPr id="76" name="正方形/長方形 75"/>
            <p:cNvSpPr/>
            <p:nvPr/>
          </p:nvSpPr>
          <p:spPr>
            <a:xfrm>
              <a:off x="43542" y="4364077"/>
              <a:ext cx="2803268" cy="2454829"/>
            </a:xfrm>
            <a:prstGeom prst="rect">
              <a:avLst/>
            </a:prstGeom>
            <a:solidFill>
              <a:schemeClr val="bg1"/>
            </a:solidFill>
            <a:ln w="19050">
              <a:solidFill>
                <a:srgbClr val="2E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43542" y="4364077"/>
              <a:ext cx="2803268" cy="369332"/>
            </a:xfrm>
            <a:prstGeom prst="rect">
              <a:avLst/>
            </a:prstGeom>
            <a:solidFill>
              <a:srgbClr val="2E3296"/>
            </a:solidFill>
          </p:spPr>
          <p:txBody>
            <a:bodyPr wrap="square" rtlCol="0">
              <a:spAutoFit/>
            </a:bodyPr>
            <a:lstStyle/>
            <a:p>
              <a:pPr algn="ctr"/>
              <a:r>
                <a:rPr kumimoji="1" lang="ja-JP" altLang="en-US" b="1" dirty="0" smtClean="0">
                  <a:solidFill>
                    <a:schemeClr val="bg1"/>
                  </a:solidFill>
                </a:rPr>
                <a:t>課　題　②</a:t>
              </a:r>
              <a:endParaRPr kumimoji="1" lang="ja-JP" altLang="en-US" b="1" dirty="0">
                <a:solidFill>
                  <a:schemeClr val="bg1"/>
                </a:solidFill>
              </a:endParaRPr>
            </a:p>
          </p:txBody>
        </p:sp>
        <p:pic>
          <p:nvPicPr>
            <p:cNvPr id="65" name="図 64"/>
            <p:cNvPicPr>
              <a:picLocks noChangeAspect="1"/>
            </p:cNvPicPr>
            <p:nvPr/>
          </p:nvPicPr>
          <p:blipFill>
            <a:blip r:embed="rId4"/>
            <a:stretch>
              <a:fillRect/>
            </a:stretch>
          </p:blipFill>
          <p:spPr>
            <a:xfrm>
              <a:off x="965203" y="4759602"/>
              <a:ext cx="925278" cy="1363133"/>
            </a:xfrm>
            <a:prstGeom prst="rect">
              <a:avLst/>
            </a:prstGeom>
          </p:spPr>
        </p:pic>
        <p:sp>
          <p:nvSpPr>
            <p:cNvPr id="74" name="タイトル 1"/>
            <p:cNvSpPr txBox="1">
              <a:spLocks/>
            </p:cNvSpPr>
            <p:nvPr/>
          </p:nvSpPr>
          <p:spPr>
            <a:xfrm>
              <a:off x="62297" y="6122735"/>
              <a:ext cx="2812793" cy="696171"/>
            </a:xfrm>
            <a:prstGeom prst="rect">
              <a:avLst/>
            </a:prstGeom>
            <a:noFill/>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500" dirty="0">
                  <a:latin typeface="メイリオ" panose="020B0604030504040204" pitchFamily="50" charset="-128"/>
                  <a:ea typeface="メイリオ" panose="020B0604030504040204" pitchFamily="50" charset="-128"/>
                </a:rPr>
                <a:t>　</a:t>
              </a:r>
              <a:endParaRPr lang="en-US" altLang="ja-JP" sz="500" dirty="0" smtClean="0">
                <a:latin typeface="メイリオ" panose="020B0604030504040204" pitchFamily="50" charset="-128"/>
                <a:ea typeface="メイリオ" panose="020B0604030504040204" pitchFamily="50" charset="-128"/>
              </a:endParaRPr>
            </a:p>
            <a:p>
              <a:pPr algn="l"/>
              <a:r>
                <a:rPr lang="ja-JP" altLang="en-US" sz="1400" dirty="0" smtClean="0">
                  <a:latin typeface="メイリオ" panose="020B0604030504040204" pitchFamily="50" charset="-128"/>
                  <a:ea typeface="メイリオ" panose="020B0604030504040204" pitchFamily="50" charset="-128"/>
                </a:rPr>
                <a:t>部活動が担う生徒指導的側面や</a:t>
              </a:r>
              <a:endParaRPr lang="en-US" altLang="ja-JP" sz="1400" dirty="0" smtClean="0">
                <a:latin typeface="メイリオ" panose="020B0604030504040204" pitchFamily="50" charset="-128"/>
                <a:ea typeface="メイリオ" panose="020B0604030504040204" pitchFamily="50" charset="-128"/>
              </a:endParaRPr>
            </a:p>
            <a:p>
              <a:pPr algn="l"/>
              <a:r>
                <a:rPr lang="ja-JP" altLang="en-US" sz="1400" dirty="0" smtClean="0">
                  <a:latin typeface="メイリオ" panose="020B0604030504040204" pitchFamily="50" charset="-128"/>
                  <a:ea typeface="メイリオ" panose="020B0604030504040204" pitchFamily="50" charset="-128"/>
                </a:rPr>
                <a:t>継続して指導したい教員への配慮に不安を抱えている。</a:t>
              </a:r>
              <a:endParaRPr lang="en-US" altLang="ja-JP" sz="1400" dirty="0">
                <a:latin typeface="メイリオ" panose="020B0604030504040204" pitchFamily="50" charset="-128"/>
                <a:ea typeface="メイリオ" panose="020B0604030504040204" pitchFamily="50" charset="-128"/>
              </a:endParaRPr>
            </a:p>
          </p:txBody>
        </p:sp>
      </p:grpSp>
      <p:grpSp>
        <p:nvGrpSpPr>
          <p:cNvPr id="87" name="グループ化 86"/>
          <p:cNvGrpSpPr/>
          <p:nvPr/>
        </p:nvGrpSpPr>
        <p:grpSpPr>
          <a:xfrm>
            <a:off x="3151563" y="1704661"/>
            <a:ext cx="5975904" cy="3831189"/>
            <a:chOff x="3096971" y="1838011"/>
            <a:chExt cx="5975904" cy="3831189"/>
          </a:xfrm>
        </p:grpSpPr>
        <p:sp>
          <p:nvSpPr>
            <p:cNvPr id="83" name="正方形/長方形 82"/>
            <p:cNvSpPr/>
            <p:nvPr/>
          </p:nvSpPr>
          <p:spPr>
            <a:xfrm>
              <a:off x="3096971" y="1838011"/>
              <a:ext cx="5947426" cy="3831189"/>
            </a:xfrm>
            <a:prstGeom prst="rect">
              <a:avLst/>
            </a:prstGeom>
            <a:solidFill>
              <a:schemeClr val="bg1"/>
            </a:solidFill>
            <a:ln w="19050">
              <a:solidFill>
                <a:srgbClr val="EC22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3105350" y="1838012"/>
              <a:ext cx="1991589" cy="369332"/>
            </a:xfrm>
            <a:prstGeom prst="rect">
              <a:avLst/>
            </a:prstGeom>
            <a:solidFill>
              <a:srgbClr val="EC2226"/>
            </a:solidFill>
            <a:ln>
              <a:solidFill>
                <a:schemeClr val="accent2"/>
              </a:solidFill>
            </a:ln>
          </p:spPr>
          <p:txBody>
            <a:bodyPr wrap="square" rtlCol="0">
              <a:spAutoFit/>
            </a:bodyPr>
            <a:lstStyle/>
            <a:p>
              <a:pPr algn="ctr"/>
              <a:r>
                <a:rPr kumimoji="1" lang="ja-JP" altLang="en-US" b="1" dirty="0" smtClean="0">
                  <a:solidFill>
                    <a:schemeClr val="bg1"/>
                  </a:solidFill>
                </a:rPr>
                <a:t>取組み内容</a:t>
              </a:r>
              <a:endParaRPr kumimoji="1" lang="ja-JP" altLang="en-US" b="1" dirty="0">
                <a:solidFill>
                  <a:schemeClr val="bg1"/>
                </a:solidFill>
              </a:endParaRPr>
            </a:p>
          </p:txBody>
        </p:sp>
        <p:sp>
          <p:nvSpPr>
            <p:cNvPr id="85" name="タイトル 1"/>
            <p:cNvSpPr txBox="1">
              <a:spLocks/>
            </p:cNvSpPr>
            <p:nvPr/>
          </p:nvSpPr>
          <p:spPr>
            <a:xfrm>
              <a:off x="3119962" y="4259792"/>
              <a:ext cx="5882897" cy="1409407"/>
            </a:xfrm>
            <a:prstGeom prst="rect">
              <a:avLst/>
            </a:prstGeom>
            <a:noFill/>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200" dirty="0" smtClean="0">
                  <a:latin typeface="メイリオ" panose="020B0604030504040204" pitchFamily="50" charset="-128"/>
                  <a:ea typeface="メイリオ" panose="020B0604030504040204" pitchFamily="50" charset="-128"/>
                </a:rPr>
                <a:t>・指導者は</a:t>
              </a:r>
              <a:r>
                <a:rPr lang="ja-JP" altLang="en-US" sz="1200" dirty="0">
                  <a:latin typeface="メイリオ" panose="020B0604030504040204" pitchFamily="50" charset="-128"/>
                  <a:ea typeface="メイリオ" panose="020B0604030504040204" pitchFamily="50" charset="-128"/>
                </a:rPr>
                <a:t>声優</a:t>
              </a:r>
              <a:r>
                <a:rPr lang="ja-JP" altLang="en-US" sz="1200" dirty="0" smtClean="0">
                  <a:latin typeface="メイリオ" panose="020B0604030504040204" pitchFamily="50" charset="-128"/>
                  <a:ea typeface="メイリオ" panose="020B0604030504040204" pitchFamily="50" charset="-128"/>
                </a:rPr>
                <a:t>やアニメーションの知識を持つ方や、学校現場で</a:t>
              </a:r>
              <a:r>
                <a:rPr lang="en-US" altLang="ja-JP" sz="1200" dirty="0" smtClean="0">
                  <a:latin typeface="メイリオ" panose="020B0604030504040204" pitchFamily="50" charset="-128"/>
                  <a:ea typeface="メイリオ" panose="020B0604030504040204" pitchFamily="50" charset="-128"/>
                </a:rPr>
                <a:t>ICT</a:t>
              </a:r>
              <a:r>
                <a:rPr lang="ja-JP" altLang="en-US" sz="1200" dirty="0" smtClean="0">
                  <a:latin typeface="メイリオ" panose="020B0604030504040204" pitchFamily="50" charset="-128"/>
                  <a:ea typeface="メイリオ" panose="020B0604030504040204" pitchFamily="50" charset="-128"/>
                </a:rPr>
                <a:t>支援に従事し</a:t>
              </a:r>
              <a:endParaRPr lang="en-US" altLang="ja-JP" sz="1200" dirty="0" smtClean="0">
                <a:latin typeface="メイリオ" panose="020B0604030504040204" pitchFamily="50" charset="-128"/>
                <a:ea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rPr>
                <a:t>　</a:t>
              </a:r>
              <a:r>
                <a:rPr lang="ja-JP" altLang="en-US" sz="1200" dirty="0" err="1" smtClean="0">
                  <a:latin typeface="メイリオ" panose="020B0604030504040204" pitchFamily="50" charset="-128"/>
                  <a:ea typeface="メイリオ" panose="020B0604030504040204" pitchFamily="50" charset="-128"/>
                </a:rPr>
                <a:t>て</a:t>
              </a:r>
              <a:r>
                <a:rPr lang="ja-JP" altLang="en-US" sz="1200" dirty="0" smtClean="0">
                  <a:latin typeface="メイリオ" panose="020B0604030504040204" pitchFamily="50" charset="-128"/>
                  <a:ea typeface="メイリオ" panose="020B0604030504040204" pitchFamily="50" charset="-128"/>
                </a:rPr>
                <a:t>いる地域人材を活用。</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smtClean="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ICT</a:t>
              </a:r>
              <a:r>
                <a:rPr lang="ja-JP" altLang="en-US" sz="1200" dirty="0" smtClean="0">
                  <a:latin typeface="メイリオ" panose="020B0604030504040204" pitchFamily="50" charset="-128"/>
                  <a:ea typeface="メイリオ" panose="020B0604030504040204" pitchFamily="50" charset="-128"/>
                </a:rPr>
                <a:t>を活用し、指導者同士、指導者と生徒とのコミュニケーションを</a:t>
              </a:r>
              <a:r>
                <a:rPr lang="en-US" altLang="ja-JP" sz="1200" dirty="0" smtClean="0">
                  <a:latin typeface="メイリオ" panose="020B0604030504040204" pitchFamily="50" charset="-128"/>
                  <a:ea typeface="メイリオ" panose="020B0604030504040204" pitchFamily="50" charset="-128"/>
                </a:rPr>
                <a:t>DX</a:t>
              </a:r>
              <a:r>
                <a:rPr lang="ja-JP" altLang="en-US" sz="1200" dirty="0" smtClean="0">
                  <a:latin typeface="メイリオ" panose="020B0604030504040204" pitchFamily="50" charset="-128"/>
                  <a:ea typeface="メイリオ" panose="020B0604030504040204" pitchFamily="50" charset="-128"/>
                </a:rPr>
                <a:t>化。</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smtClean="0">
                <a:latin typeface="メイリオ" panose="020B0604030504040204" pitchFamily="50" charset="-128"/>
                <a:ea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rPr>
                <a:t>・メディア部が</a:t>
              </a:r>
              <a:r>
                <a:rPr lang="ja-JP" altLang="en-US" sz="1200" dirty="0" smtClean="0">
                  <a:latin typeface="メイリオ" panose="020B0604030504040204" pitchFamily="50" charset="-128"/>
                  <a:ea typeface="メイリオ" panose="020B0604030504040204" pitchFamily="50" charset="-128"/>
                </a:rPr>
                <a:t>中心となり、市の魅力発信や市主催の</a:t>
              </a:r>
              <a:r>
                <a:rPr lang="ja-JP" altLang="en-US" sz="1200" smtClean="0">
                  <a:latin typeface="メイリオ" panose="020B0604030504040204" pitchFamily="50" charset="-128"/>
                  <a:ea typeface="メイリオ" panose="020B0604030504040204" pitchFamily="50" charset="-128"/>
                </a:rPr>
                <a:t>イベント等に参加。</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・地元の高校、大学との連携により行事等での連携を図り、企画の共同制作を行う。</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・活動場所及び付属設備を市の協力で無料借用し、継続的な活動場所を確保。</a:t>
              </a:r>
              <a:endParaRPr lang="en-US" altLang="ja-JP" sz="1200" dirty="0">
                <a:latin typeface="メイリオ" panose="020B0604030504040204" pitchFamily="50" charset="-128"/>
                <a:ea typeface="メイリオ" panose="020B0604030504040204" pitchFamily="50" charset="-128"/>
              </a:endParaRPr>
            </a:p>
          </p:txBody>
        </p:sp>
        <p:sp>
          <p:nvSpPr>
            <p:cNvPr id="86" name="タイトル 1"/>
            <p:cNvSpPr txBox="1">
              <a:spLocks/>
            </p:cNvSpPr>
            <p:nvPr/>
          </p:nvSpPr>
          <p:spPr>
            <a:xfrm>
              <a:off x="8022103" y="1838675"/>
              <a:ext cx="1050772" cy="440673"/>
            </a:xfrm>
            <a:prstGeom prst="rect">
              <a:avLst/>
            </a:prstGeom>
            <a:noFill/>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300" b="1" dirty="0">
                  <a:latin typeface="メイリオ" panose="020B0604030504040204" pitchFamily="50" charset="-128"/>
                  <a:ea typeface="メイリオ" panose="020B0604030504040204" pitchFamily="50" charset="-128"/>
                </a:rPr>
                <a:t>　</a:t>
              </a:r>
              <a:endParaRPr lang="en-US" altLang="ja-JP" sz="300" b="1" dirty="0" smtClean="0">
                <a:latin typeface="メイリオ" panose="020B0604030504040204" pitchFamily="50" charset="-128"/>
                <a:ea typeface="メイリオ" panose="020B0604030504040204" pitchFamily="50" charset="-128"/>
              </a:endParaRPr>
            </a:p>
            <a:p>
              <a:pPr algn="l"/>
              <a:r>
                <a:rPr lang="ja-JP" altLang="en-US" sz="1200" b="1" dirty="0" smtClean="0">
                  <a:solidFill>
                    <a:srgbClr val="FF0000"/>
                  </a:solidFill>
                  <a:latin typeface="メイリオ" panose="020B0604030504040204" pitchFamily="50" charset="-128"/>
                  <a:ea typeface="メイリオ" panose="020B0604030504040204" pitchFamily="50" charset="-128"/>
                </a:rPr>
                <a:t>☆</a:t>
              </a:r>
              <a:r>
                <a:rPr lang="ja-JP" altLang="en-US" sz="1100" b="1" dirty="0" smtClean="0">
                  <a:solidFill>
                    <a:srgbClr val="FF0000"/>
                  </a:solidFill>
                  <a:latin typeface="メイリオ" panose="020B0604030504040204" pitchFamily="50" charset="-128"/>
                  <a:ea typeface="メイリオ" panose="020B0604030504040204" pitchFamily="50" charset="-128"/>
                </a:rPr>
                <a:t>：活動場所</a:t>
              </a:r>
              <a:endParaRPr lang="en-US" altLang="ja-JP" sz="1100" b="1" dirty="0" smtClean="0">
                <a:solidFill>
                  <a:srgbClr val="FF0000"/>
                </a:solidFill>
                <a:latin typeface="メイリオ" panose="020B0604030504040204" pitchFamily="50" charset="-128"/>
                <a:ea typeface="メイリオ" panose="020B0604030504040204" pitchFamily="50" charset="-128"/>
              </a:endParaRPr>
            </a:p>
            <a:p>
              <a:pPr algn="l"/>
              <a:r>
                <a:rPr lang="ja-JP" altLang="en-US" sz="100" b="1" dirty="0" smtClean="0">
                  <a:latin typeface="メイリオ" panose="020B0604030504040204" pitchFamily="50" charset="-128"/>
                  <a:ea typeface="メイリオ" panose="020B0604030504040204" pitchFamily="50" charset="-128"/>
                </a:rPr>
                <a:t> </a:t>
              </a:r>
              <a:r>
                <a:rPr lang="ja-JP" altLang="en-US" sz="1100" b="1" dirty="0" smtClean="0">
                  <a:solidFill>
                    <a:schemeClr val="accent1">
                      <a:lumMod val="75000"/>
                    </a:schemeClr>
                  </a:solidFill>
                  <a:latin typeface="メイリオ" panose="020B0604030504040204" pitchFamily="50" charset="-128"/>
                  <a:ea typeface="メイリオ" panose="020B0604030504040204" pitchFamily="50" charset="-128"/>
                </a:rPr>
                <a:t>◇</a:t>
              </a:r>
              <a:r>
                <a:rPr lang="ja-JP" altLang="en-US" sz="300" b="1" dirty="0" smtClean="0">
                  <a:solidFill>
                    <a:schemeClr val="accent1">
                      <a:lumMod val="75000"/>
                    </a:schemeClr>
                  </a:solidFill>
                  <a:latin typeface="メイリオ" panose="020B0604030504040204" pitchFamily="50" charset="-128"/>
                  <a:ea typeface="メイリオ" panose="020B0604030504040204" pitchFamily="50" charset="-128"/>
                </a:rPr>
                <a:t> </a:t>
              </a:r>
              <a:r>
                <a:rPr lang="ja-JP" altLang="en-US" sz="1100" b="1" dirty="0" smtClean="0">
                  <a:solidFill>
                    <a:schemeClr val="accent1">
                      <a:lumMod val="75000"/>
                    </a:schemeClr>
                  </a:solidFill>
                  <a:latin typeface="メイリオ" panose="020B0604030504040204" pitchFamily="50" charset="-128"/>
                  <a:ea typeface="メイリオ" panose="020B0604030504040204" pitchFamily="50" charset="-128"/>
                </a:rPr>
                <a:t>：連携先</a:t>
              </a:r>
              <a:endParaRPr lang="en-US" altLang="ja-JP" sz="1100" b="1" dirty="0">
                <a:solidFill>
                  <a:schemeClr val="accent1">
                    <a:lumMod val="75000"/>
                  </a:schemeClr>
                </a:solidFill>
                <a:latin typeface="メイリオ" panose="020B0604030504040204" pitchFamily="50" charset="-128"/>
                <a:ea typeface="メイリオ" panose="020B0604030504040204" pitchFamily="50" charset="-128"/>
              </a:endParaRPr>
            </a:p>
          </p:txBody>
        </p:sp>
      </p:grpSp>
      <p:pic>
        <p:nvPicPr>
          <p:cNvPr id="73" name="図 72"/>
          <p:cNvPicPr>
            <a:picLocks noChangeAspect="1"/>
          </p:cNvPicPr>
          <p:nvPr/>
        </p:nvPicPr>
        <p:blipFill>
          <a:blip r:embed="rId5"/>
          <a:stretch>
            <a:fillRect/>
          </a:stretch>
        </p:blipFill>
        <p:spPr>
          <a:xfrm>
            <a:off x="380159" y="2127471"/>
            <a:ext cx="2056578" cy="1385763"/>
          </a:xfrm>
          <a:prstGeom prst="rect">
            <a:avLst/>
          </a:prstGeom>
        </p:spPr>
      </p:pic>
      <p:pic>
        <p:nvPicPr>
          <p:cNvPr id="98" name="Picture 10" descr="学園について | 四條畷学園高等学校"/>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72536" y="5705335"/>
            <a:ext cx="534135" cy="501863"/>
          </a:xfrm>
          <a:prstGeom prst="rect">
            <a:avLst/>
          </a:prstGeom>
          <a:noFill/>
          <a:extLst>
            <a:ext uri="{909E8E84-426E-40DD-AFC4-6F175D3DCCD1}">
              <a14:hiddenFill xmlns:a14="http://schemas.microsoft.com/office/drawing/2010/main">
                <a:solidFill>
                  <a:srgbClr val="FFFFFF"/>
                </a:solidFill>
              </a14:hiddenFill>
            </a:ext>
          </a:extLst>
        </p:spPr>
      </p:pic>
      <p:sp>
        <p:nvSpPr>
          <p:cNvPr id="99" name="テキスト ボックス 98"/>
          <p:cNvSpPr txBox="1"/>
          <p:nvPr/>
        </p:nvSpPr>
        <p:spPr>
          <a:xfrm>
            <a:off x="3146077" y="5622433"/>
            <a:ext cx="461665" cy="1058242"/>
          </a:xfrm>
          <a:prstGeom prst="rect">
            <a:avLst/>
          </a:prstGeom>
          <a:solidFill>
            <a:srgbClr val="EC2226"/>
          </a:solidFill>
          <a:ln>
            <a:solidFill>
              <a:srgbClr val="EC2226"/>
            </a:solidFill>
          </a:ln>
        </p:spPr>
        <p:txBody>
          <a:bodyPr vert="eaVert" wrap="square" rtlCol="0">
            <a:spAutoFit/>
          </a:bodyPr>
          <a:lstStyle/>
          <a:p>
            <a:pPr algn="ctr"/>
            <a:r>
              <a:rPr kumimoji="1" lang="ja-JP" altLang="en-US" b="1" dirty="0" smtClean="0">
                <a:solidFill>
                  <a:schemeClr val="bg1"/>
                </a:solidFill>
              </a:rPr>
              <a:t>連携先</a:t>
            </a:r>
            <a:endParaRPr kumimoji="1" lang="ja-JP" altLang="en-US" b="1" dirty="0">
              <a:solidFill>
                <a:schemeClr val="bg1"/>
              </a:solidFill>
            </a:endParaRPr>
          </a:p>
        </p:txBody>
      </p:sp>
      <p:sp>
        <p:nvSpPr>
          <p:cNvPr id="103" name="タイトル 1"/>
          <p:cNvSpPr txBox="1">
            <a:spLocks/>
          </p:cNvSpPr>
          <p:nvPr/>
        </p:nvSpPr>
        <p:spPr>
          <a:xfrm>
            <a:off x="6102127" y="5706368"/>
            <a:ext cx="2996862" cy="901558"/>
          </a:xfrm>
          <a:prstGeom prst="rect">
            <a:avLst/>
          </a:prstGeom>
          <a:solidFill>
            <a:schemeClr val="bg1"/>
          </a:solidFill>
          <a:ln>
            <a:solidFill>
              <a:srgbClr val="EC2226"/>
            </a:solidFill>
            <a:prstDash val="sysDot"/>
          </a:ln>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1200" dirty="0" smtClean="0">
                <a:latin typeface="メイリオ" panose="020B0604030504040204" pitchFamily="50" charset="-128"/>
                <a:ea typeface="メイリオ" panose="020B0604030504040204" pitchFamily="50" charset="-128"/>
              </a:rPr>
              <a:t>＜行事等を通じた連携・交流を図る＞</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smtClean="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・中学生が考えた企画を高校生が実践</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smtClean="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・高校生とのコラボレーション動画制作</a:t>
            </a:r>
            <a:endParaRPr lang="en-US" altLang="ja-JP" sz="1200" dirty="0" smtClean="0">
              <a:latin typeface="メイリオ" panose="020B0604030504040204" pitchFamily="50" charset="-128"/>
              <a:ea typeface="メイリオ" panose="020B0604030504040204" pitchFamily="50" charset="-128"/>
            </a:endParaRPr>
          </a:p>
          <a:p>
            <a:pPr algn="l"/>
            <a:endParaRPr lang="en-US" altLang="ja-JP" sz="500" dirty="0">
              <a:latin typeface="メイリオ" panose="020B0604030504040204" pitchFamily="50" charset="-128"/>
              <a:ea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rPr>
              <a:t>・大学部活動との共同企画制作　等</a:t>
            </a:r>
            <a:endParaRPr lang="en-US" altLang="ja-JP" sz="1200" dirty="0" smtClean="0">
              <a:latin typeface="メイリオ" panose="020B0604030504040204" pitchFamily="50" charset="-128"/>
              <a:ea typeface="メイリオ" panose="020B0604030504040204" pitchFamily="50" charset="-128"/>
            </a:endParaRPr>
          </a:p>
        </p:txBody>
      </p:sp>
      <p:cxnSp>
        <p:nvCxnSpPr>
          <p:cNvPr id="93" name="直線コネクタ 92"/>
          <p:cNvCxnSpPr/>
          <p:nvPr/>
        </p:nvCxnSpPr>
        <p:spPr>
          <a:xfrm flipV="1">
            <a:off x="1750633" y="904147"/>
            <a:ext cx="4626507" cy="1839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4680609" y="6258665"/>
            <a:ext cx="1396536" cy="253916"/>
          </a:xfrm>
          <a:prstGeom prst="rect">
            <a:avLst/>
          </a:prstGeom>
        </p:spPr>
        <p:txBody>
          <a:bodyPr wrap="none">
            <a:spAutoFit/>
          </a:bodyPr>
          <a:lstStyle/>
          <a:p>
            <a:r>
              <a:rPr lang="ja-JP" altLang="en-US" sz="1050" b="1" dirty="0" smtClean="0">
                <a:latin typeface="メイリオ" panose="020B0604030504040204" pitchFamily="50" charset="-128"/>
                <a:ea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rPr>
              <a:t>四條</a:t>
            </a:r>
            <a:r>
              <a:rPr lang="ja-JP" altLang="en-US" sz="1050" b="1" u="sng" dirty="0" smtClean="0">
                <a:latin typeface="メイリオ" panose="020B0604030504040204" pitchFamily="50" charset="-128"/>
                <a:ea typeface="メイリオ" panose="020B0604030504040204" pitchFamily="50" charset="-128"/>
              </a:rPr>
              <a:t>畷</a:t>
            </a:r>
            <a:r>
              <a:rPr lang="ja-JP" altLang="en-US" sz="1050" b="1" u="sng" dirty="0">
                <a:latin typeface="メイリオ" panose="020B0604030504040204" pitchFamily="50" charset="-128"/>
                <a:ea typeface="メイリオ" panose="020B0604030504040204" pitchFamily="50" charset="-128"/>
              </a:rPr>
              <a:t>学園高校</a:t>
            </a:r>
            <a:r>
              <a:rPr lang="ja-JP" altLang="en-US" sz="105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3584907" y="6356153"/>
            <a:ext cx="1134395" cy="251773"/>
          </a:xfrm>
          <a:prstGeom prst="rect">
            <a:avLst/>
          </a:prstGeom>
        </p:spPr>
        <p:txBody>
          <a:bodyPr wrap="square">
            <a:spAutoFit/>
          </a:bodyPr>
          <a:lstStyle/>
          <a:p>
            <a:pPr algn="ctr"/>
            <a:r>
              <a:rPr lang="ja-JP" altLang="en-US" sz="1050" b="1" dirty="0" smtClean="0">
                <a:latin typeface="メイリオ" panose="020B0604030504040204" pitchFamily="50" charset="-128"/>
                <a:ea typeface="メイリオ" panose="020B0604030504040204" pitchFamily="50" charset="-128"/>
              </a:rPr>
              <a:t>（</a:t>
            </a:r>
            <a:r>
              <a:rPr lang="ja-JP" altLang="en-US" sz="1050" b="1" u="sng" dirty="0" smtClean="0">
                <a:latin typeface="メイリオ" panose="020B0604030504040204" pitchFamily="50" charset="-128"/>
                <a:ea typeface="メイリオ" panose="020B0604030504040204" pitchFamily="50" charset="-128"/>
              </a:rPr>
              <a:t>野崎高校</a:t>
            </a:r>
            <a:r>
              <a:rPr lang="ja-JP" altLang="en-US" sz="1050" b="1" dirty="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p:txBody>
      </p:sp>
      <p:pic>
        <p:nvPicPr>
          <p:cNvPr id="110" name="Picture 6" descr="大阪府立野崎高等学校"/>
          <p:cNvPicPr>
            <a:picLocks noChangeAspect="1" noChangeArrowheads="1"/>
          </p:cNvPicPr>
          <p:nvPr/>
        </p:nvPicPr>
        <p:blipFill rotWithShape="1">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7365508" y="358280"/>
            <a:ext cx="747930" cy="712318"/>
          </a:xfrm>
          <a:prstGeom prst="rect">
            <a:avLst/>
          </a:prstGeom>
          <a:noFill/>
          <a:extLst>
            <a:ext uri="{909E8E84-426E-40DD-AFC4-6F175D3DCCD1}">
              <a14:hiddenFill xmlns:a14="http://schemas.microsoft.com/office/drawing/2010/main">
                <a:solidFill>
                  <a:srgbClr val="FFFFFF"/>
                </a:solidFill>
              </a14:hiddenFill>
            </a:ext>
          </a:extLst>
        </p:spPr>
      </p:pic>
      <p:pic>
        <p:nvPicPr>
          <p:cNvPr id="123" name="図 122"/>
          <p:cNvPicPr>
            <a:picLocks noChangeAspect="1"/>
          </p:cNvPicPr>
          <p:nvPr/>
        </p:nvPicPr>
        <p:blipFill>
          <a:blip r:embed="rId8"/>
          <a:stretch>
            <a:fillRect/>
          </a:stretch>
        </p:blipFill>
        <p:spPr>
          <a:xfrm>
            <a:off x="3479993" y="2247157"/>
            <a:ext cx="726387" cy="381353"/>
          </a:xfrm>
          <a:prstGeom prst="rect">
            <a:avLst/>
          </a:prstGeom>
        </p:spPr>
      </p:pic>
      <p:pic>
        <p:nvPicPr>
          <p:cNvPr id="1036" name="Picture 12" descr="フリーイラスト] 歩く女の子と男の子 - パブリックドメインQ：著作権フリー画像素材集"/>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52105" y="2423560"/>
            <a:ext cx="296246" cy="305408"/>
          </a:xfrm>
          <a:prstGeom prst="rect">
            <a:avLst/>
          </a:prstGeom>
          <a:noFill/>
          <a:extLst>
            <a:ext uri="{909E8E84-426E-40DD-AFC4-6F175D3DCCD1}">
              <a14:hiddenFill xmlns:a14="http://schemas.microsoft.com/office/drawing/2010/main">
                <a:solidFill>
                  <a:srgbClr val="FFFFFF"/>
                </a:solidFill>
              </a14:hiddenFill>
            </a:ext>
          </a:extLst>
        </p:spPr>
      </p:pic>
      <p:pic>
        <p:nvPicPr>
          <p:cNvPr id="126" name="図 125"/>
          <p:cNvPicPr>
            <a:picLocks noChangeAspect="1"/>
          </p:cNvPicPr>
          <p:nvPr/>
        </p:nvPicPr>
        <p:blipFill>
          <a:blip r:embed="rId10">
            <a:clrChange>
              <a:clrFrom>
                <a:srgbClr val="FFFFFF"/>
              </a:clrFrom>
              <a:clrTo>
                <a:srgbClr val="FFFFFF">
                  <a:alpha val="0"/>
                </a:srgbClr>
              </a:clrTo>
            </a:clrChange>
          </a:blip>
          <a:stretch>
            <a:fillRect/>
          </a:stretch>
        </p:blipFill>
        <p:spPr>
          <a:xfrm>
            <a:off x="3528767" y="3048889"/>
            <a:ext cx="596307" cy="316042"/>
          </a:xfrm>
          <a:prstGeom prst="rect">
            <a:avLst/>
          </a:prstGeom>
        </p:spPr>
      </p:pic>
      <p:sp>
        <p:nvSpPr>
          <p:cNvPr id="117" name="下矢印 116"/>
          <p:cNvSpPr/>
          <p:nvPr/>
        </p:nvSpPr>
        <p:spPr>
          <a:xfrm>
            <a:off x="3758300" y="2646186"/>
            <a:ext cx="160324" cy="355960"/>
          </a:xfrm>
          <a:prstGeom prst="downArrow">
            <a:avLst/>
          </a:prstGeom>
          <a:noFill/>
          <a:ln>
            <a:solidFill>
              <a:srgbClr val="2E32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正方形/長方形 117"/>
          <p:cNvSpPr/>
          <p:nvPr/>
        </p:nvSpPr>
        <p:spPr>
          <a:xfrm>
            <a:off x="3227463" y="2174371"/>
            <a:ext cx="1442889" cy="1785061"/>
          </a:xfrm>
          <a:prstGeom prst="rect">
            <a:avLst/>
          </a:prstGeom>
          <a:noFill/>
          <a:ln w="1905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38" name="Picture 14" descr="一眼レフを構える女性のフリーイラスト | フリーイラスト・クラシック（フリクラ）"/>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17453" y="3054584"/>
            <a:ext cx="268047" cy="268047"/>
          </a:xfrm>
          <a:prstGeom prst="rect">
            <a:avLst/>
          </a:prstGeom>
          <a:noFill/>
          <a:extLst>
            <a:ext uri="{909E8E84-426E-40DD-AFC4-6F175D3DCCD1}">
              <a14:hiddenFill xmlns:a14="http://schemas.microsoft.com/office/drawing/2010/main">
                <a:solidFill>
                  <a:srgbClr val="FFFFFF"/>
                </a:solidFill>
              </a14:hiddenFill>
            </a:ext>
          </a:extLst>
        </p:spPr>
      </p:pic>
      <p:sp>
        <p:nvSpPr>
          <p:cNvPr id="130" name="タイトル 1"/>
          <p:cNvSpPr txBox="1">
            <a:spLocks/>
          </p:cNvSpPr>
          <p:nvPr/>
        </p:nvSpPr>
        <p:spPr>
          <a:xfrm>
            <a:off x="3189927" y="3434030"/>
            <a:ext cx="1566223" cy="525402"/>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800" dirty="0" smtClean="0">
                <a:latin typeface="メイリオ" panose="020B0604030504040204" pitchFamily="50" charset="-128"/>
                <a:ea typeface="メイリオ" panose="020B0604030504040204" pitchFamily="50" charset="-128"/>
              </a:rPr>
              <a:t>休日のみ月２回</a:t>
            </a:r>
            <a:r>
              <a:rPr lang="ja-JP" altLang="en-US" sz="800" dirty="0">
                <a:latin typeface="メイリオ" panose="020B0604030504040204" pitchFamily="50" charset="-128"/>
                <a:ea typeface="メイリオ" panose="020B0604030504040204" pitchFamily="50" charset="-128"/>
              </a:rPr>
              <a:t>程度、動画や番組の制作・発信を主な</a:t>
            </a:r>
            <a:r>
              <a:rPr lang="ja-JP" altLang="en-US" sz="800" dirty="0" smtClean="0">
                <a:latin typeface="メイリオ" panose="020B0604030504040204" pitchFamily="50" charset="-128"/>
                <a:ea typeface="メイリオ" panose="020B0604030504040204" pitchFamily="50" charset="-128"/>
              </a:rPr>
              <a:t>活動として実施。</a:t>
            </a:r>
            <a:endParaRPr lang="en-US" altLang="ja-JP" sz="800" dirty="0" smtClean="0">
              <a:latin typeface="メイリオ" panose="020B0604030504040204" pitchFamily="50" charset="-128"/>
              <a:ea typeface="メイリオ" panose="020B0604030504040204" pitchFamily="50" charset="-128"/>
            </a:endParaRPr>
          </a:p>
          <a:p>
            <a:pPr algn="l"/>
            <a:r>
              <a:rPr lang="ja-JP" altLang="en-US" sz="800" dirty="0" smtClean="0">
                <a:latin typeface="メイリオ" panose="020B0604030504040204" pitchFamily="50" charset="-128"/>
                <a:ea typeface="メイリオ" panose="020B0604030504040204" pitchFamily="50" charset="-128"/>
              </a:rPr>
              <a:t>活動場所は市が無償で提供。</a:t>
            </a:r>
            <a:endParaRPr lang="ja-JP" altLang="en-US" sz="800" dirty="0">
              <a:latin typeface="メイリオ" panose="020B0604030504040204" pitchFamily="50" charset="-128"/>
              <a:ea typeface="メイリオ" panose="020B0604030504040204" pitchFamily="50" charset="-128"/>
            </a:endParaRPr>
          </a:p>
        </p:txBody>
      </p:sp>
      <p:sp>
        <p:nvSpPr>
          <p:cNvPr id="131" name="タイトル 1"/>
          <p:cNvSpPr txBox="1">
            <a:spLocks/>
          </p:cNvSpPr>
          <p:nvPr/>
        </p:nvSpPr>
        <p:spPr>
          <a:xfrm>
            <a:off x="3093280" y="2166380"/>
            <a:ext cx="656217" cy="1478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900" dirty="0" smtClean="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学校</a:t>
            </a:r>
            <a:r>
              <a:rPr lang="en-US" altLang="ja-JP" sz="900" dirty="0" smtClean="0">
                <a:latin typeface="メイリオ" panose="020B0604030504040204" pitchFamily="50" charset="-128"/>
                <a:ea typeface="メイリオ" panose="020B0604030504040204" pitchFamily="50" charset="-128"/>
              </a:rPr>
              <a:t>】</a:t>
            </a:r>
            <a:endParaRPr lang="ja-JP" altLang="en-US" sz="900" dirty="0">
              <a:latin typeface="メイリオ" panose="020B0604030504040204" pitchFamily="50" charset="-128"/>
              <a:ea typeface="メイリオ" panose="020B0604030504040204" pitchFamily="50" charset="-128"/>
            </a:endParaRPr>
          </a:p>
        </p:txBody>
      </p:sp>
      <p:sp>
        <p:nvSpPr>
          <p:cNvPr id="132" name="タイトル 1"/>
          <p:cNvSpPr txBox="1">
            <a:spLocks/>
          </p:cNvSpPr>
          <p:nvPr/>
        </p:nvSpPr>
        <p:spPr>
          <a:xfrm>
            <a:off x="3118459" y="2906479"/>
            <a:ext cx="766161" cy="1478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700" dirty="0" smtClean="0">
                <a:latin typeface="メイリオ" panose="020B0604030504040204" pitchFamily="50" charset="-128"/>
                <a:ea typeface="メイリオ" panose="020B0604030504040204" pitchFamily="50" charset="-128"/>
              </a:rPr>
              <a:t>【</a:t>
            </a:r>
            <a:r>
              <a:rPr lang="ja-JP" altLang="en-US" sz="700" dirty="0" smtClean="0">
                <a:latin typeface="メイリオ" panose="020B0604030504040204" pitchFamily="50" charset="-128"/>
                <a:ea typeface="メイリオ" panose="020B0604030504040204" pitchFamily="50" charset="-128"/>
              </a:rPr>
              <a:t>活動場所</a:t>
            </a:r>
            <a:r>
              <a:rPr lang="en-US" altLang="ja-JP" sz="700" dirty="0" smtClean="0">
                <a:latin typeface="メイリオ" panose="020B0604030504040204" pitchFamily="50" charset="-128"/>
                <a:ea typeface="メイリオ" panose="020B0604030504040204" pitchFamily="50" charset="-128"/>
              </a:rPr>
              <a:t>】</a:t>
            </a:r>
            <a:endParaRPr lang="ja-JP" altLang="en-US" sz="700" dirty="0">
              <a:latin typeface="メイリオ" panose="020B0604030504040204" pitchFamily="50" charset="-128"/>
              <a:ea typeface="メイリオ" panose="020B0604030504040204" pitchFamily="50" charset="-128"/>
            </a:endParaRPr>
          </a:p>
        </p:txBody>
      </p:sp>
      <p:pic>
        <p:nvPicPr>
          <p:cNvPr id="133" name="Picture 6" descr="大阪府立野崎高等学校"/>
          <p:cNvPicPr>
            <a:picLocks noChangeAspect="1" noChangeArrowheads="1"/>
          </p:cNvPicPr>
          <p:nvPr/>
        </p:nvPicPr>
        <p:blipFill rotWithShape="1">
          <a:blip r:embed="rId7"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p:blipFill>
        <p:spPr bwMode="auto">
          <a:xfrm>
            <a:off x="3738005" y="5651435"/>
            <a:ext cx="747930" cy="712318"/>
          </a:xfrm>
          <a:prstGeom prst="rect">
            <a:avLst/>
          </a:prstGeom>
          <a:noFill/>
          <a:extLst>
            <a:ext uri="{909E8E84-426E-40DD-AFC4-6F175D3DCCD1}">
              <a14:hiddenFill xmlns:a14="http://schemas.microsoft.com/office/drawing/2010/main">
                <a:solidFill>
                  <a:srgbClr val="FFFFFF"/>
                </a:solidFill>
              </a14:hiddenFill>
            </a:ext>
          </a:extLst>
        </p:spPr>
      </p:pic>
      <p:sp>
        <p:nvSpPr>
          <p:cNvPr id="134" name="正方形/長方形 133"/>
          <p:cNvSpPr/>
          <p:nvPr/>
        </p:nvSpPr>
        <p:spPr>
          <a:xfrm>
            <a:off x="4532398" y="6452597"/>
            <a:ext cx="1665841" cy="253916"/>
          </a:xfrm>
          <a:prstGeom prst="rect">
            <a:avLst/>
          </a:prstGeom>
        </p:spPr>
        <p:txBody>
          <a:bodyPr wrap="none">
            <a:spAutoFit/>
          </a:bodyPr>
          <a:lstStyle/>
          <a:p>
            <a:r>
              <a:rPr lang="ja-JP" altLang="en-US" sz="1050" b="1" dirty="0" smtClean="0">
                <a:latin typeface="メイリオ" panose="020B0604030504040204" pitchFamily="50" charset="-128"/>
                <a:ea typeface="メイリオ" panose="020B0604030504040204" pitchFamily="50" charset="-128"/>
              </a:rPr>
              <a:t>（</a:t>
            </a:r>
            <a:r>
              <a:rPr lang="ja-JP" altLang="en-US" sz="1050" b="1" u="sng" dirty="0">
                <a:latin typeface="メイリオ" panose="020B0604030504040204" pitchFamily="50" charset="-128"/>
                <a:ea typeface="メイリオ" panose="020B0604030504040204" pitchFamily="50" charset="-128"/>
              </a:rPr>
              <a:t>四條</a:t>
            </a:r>
            <a:r>
              <a:rPr lang="ja-JP" altLang="en-US" sz="1050" b="1" u="sng" dirty="0" smtClean="0">
                <a:latin typeface="メイリオ" panose="020B0604030504040204" pitchFamily="50" charset="-128"/>
                <a:ea typeface="メイリオ" panose="020B0604030504040204" pitchFamily="50" charset="-128"/>
              </a:rPr>
              <a:t>畷学園短期大学</a:t>
            </a:r>
            <a:r>
              <a:rPr lang="ja-JP" altLang="en-US" sz="1050" b="1" dirty="0" smtClean="0">
                <a:latin typeface="メイリオ" panose="020B0604030504040204" pitchFamily="50" charset="-128"/>
                <a:ea typeface="メイリオ" panose="020B0604030504040204" pitchFamily="50" charset="-128"/>
              </a:rPr>
              <a:t>）</a:t>
            </a:r>
            <a:endParaRPr lang="en-US" altLang="ja-JP" sz="1050" b="1" dirty="0">
              <a:latin typeface="メイリオ" panose="020B0604030504040204" pitchFamily="50" charset="-128"/>
              <a:ea typeface="メイリオ" panose="020B0604030504040204" pitchFamily="50" charset="-128"/>
            </a:endParaRPr>
          </a:p>
        </p:txBody>
      </p:sp>
      <p:pic>
        <p:nvPicPr>
          <p:cNvPr id="121" name="図 120"/>
          <p:cNvPicPr>
            <a:picLocks noChangeAspect="1"/>
          </p:cNvPicPr>
          <p:nvPr/>
        </p:nvPicPr>
        <p:blipFill>
          <a:blip r:embed="rId12"/>
          <a:stretch>
            <a:fillRect/>
          </a:stretch>
        </p:blipFill>
        <p:spPr>
          <a:xfrm>
            <a:off x="4703456" y="1865289"/>
            <a:ext cx="4307797" cy="2273714"/>
          </a:xfrm>
          <a:prstGeom prst="rect">
            <a:avLst/>
          </a:prstGeom>
        </p:spPr>
      </p:pic>
      <p:sp>
        <p:nvSpPr>
          <p:cNvPr id="48" name="テキスト ボックス 47"/>
          <p:cNvSpPr txBox="1"/>
          <p:nvPr/>
        </p:nvSpPr>
        <p:spPr>
          <a:xfrm>
            <a:off x="5017" y="6681310"/>
            <a:ext cx="3895471" cy="246221"/>
          </a:xfrm>
          <a:prstGeom prst="rect">
            <a:avLst/>
          </a:prstGeom>
          <a:noFill/>
        </p:spPr>
        <p:txBody>
          <a:bodyPr wrap="square" rtlCol="0">
            <a:spAutoFit/>
          </a:bodyPr>
          <a:lstStyle/>
          <a:p>
            <a:pPr defTabSz="1008400"/>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委託契約時の計画書等に基づき府教育庁にて作成したものとなります。</a:t>
            </a:r>
          </a:p>
        </p:txBody>
      </p:sp>
    </p:spTree>
    <p:extLst>
      <p:ext uri="{BB962C8B-B14F-4D97-AF65-F5344CB8AC3E}">
        <p14:creationId xmlns:p14="http://schemas.microsoft.com/office/powerpoint/2010/main" val="2504912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656</Words>
  <Application>Microsoft Office PowerPoint</Application>
  <PresentationFormat>画面に合わせる (4:3)</PresentationFormat>
  <Paragraphs>82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メイリオ</vt:lpstr>
      <vt:lpstr>游ゴシック</vt:lpstr>
      <vt:lpstr>游ゴシック Light</vt:lpstr>
      <vt:lpstr>Arial</vt:lpstr>
      <vt:lpstr>Calibri</vt:lpstr>
      <vt:lpstr>Calibri Light</vt:lpstr>
      <vt:lpstr>Office テーマ</vt:lpstr>
      <vt:lpstr>令和５年度　国委託事業実施市②（文化部活動の地域移行等に向けた実証事業）</vt:lpstr>
      <vt:lpstr>令和５年度　国委託事業実施市①（文化部活動の地域移行等に向けた実証事業）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2023-08-21T11:38:04Z</dcterms:created>
  <dcterms:modified xsi:type="dcterms:W3CDTF">2023-08-21T11:38:09Z</dcterms:modified>
</cp:coreProperties>
</file>