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
  </p:notesMasterIdLst>
  <p:sldIdLst>
    <p:sldId id="260"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34" autoAdjust="0"/>
  </p:normalViewPr>
  <p:slideViewPr>
    <p:cSldViewPr snapToGrid="0">
      <p:cViewPr varScale="1">
        <p:scale>
          <a:sx n="68" d="100"/>
          <a:sy n="68" d="100"/>
        </p:scale>
        <p:origin x="10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2" tIns="45716" rIns="91432" bIns="45716" rtlCol="0"/>
          <a:lstStyle>
            <a:lvl1pPr algn="r">
              <a:defRPr sz="1200"/>
            </a:lvl1pPr>
          </a:lstStyle>
          <a:p>
            <a:fld id="{52854DDA-001B-45F4-9548-561B6DE92FA7}" type="datetimeFigureOut">
              <a:rPr kumimoji="1" lang="ja-JP" altLang="en-US" smtClean="0"/>
              <a:t>2023/8/9</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32" tIns="45716" rIns="91432" bIns="45716" rtlCol="0" anchor="b"/>
          <a:lstStyle>
            <a:lvl1pPr algn="r">
              <a:defRPr sz="1200"/>
            </a:lvl1pPr>
          </a:lstStyle>
          <a:p>
            <a:fld id="{79AACB5F-7F76-4DD8-A5B6-8A172BF5778F}" type="slidenum">
              <a:rPr kumimoji="1" lang="ja-JP" altLang="en-US" smtClean="0"/>
              <a:t>‹#›</a:t>
            </a:fld>
            <a:endParaRPr kumimoji="1" lang="ja-JP" altLang="en-US"/>
          </a:p>
        </p:txBody>
      </p:sp>
    </p:spTree>
    <p:extLst>
      <p:ext uri="{BB962C8B-B14F-4D97-AF65-F5344CB8AC3E}">
        <p14:creationId xmlns:p14="http://schemas.microsoft.com/office/powerpoint/2010/main" val="1564410900"/>
      </p:ext>
    </p:extLst>
  </p:cSld>
  <p:clrMap bg1="lt1" tx1="dk1" bg2="lt2" tx2="dk2" accent1="accent1" accent2="accent2" accent3="accent3" accent4="accent4" accent5="accent5" accent6="accent6" hlink="hlink" folHlink="folHlink"/>
  <p:notesStyle>
    <a:lvl1pPr marL="0" algn="l" defTabSz="1042873" rtl="0" eaLnBrk="1" latinLnBrk="0" hangingPunct="1">
      <a:defRPr kumimoji="1" sz="1369" kern="1200">
        <a:solidFill>
          <a:schemeClr val="tx1"/>
        </a:solidFill>
        <a:latin typeface="+mn-lt"/>
        <a:ea typeface="+mn-ea"/>
        <a:cs typeface="+mn-cs"/>
      </a:defRPr>
    </a:lvl1pPr>
    <a:lvl2pPr marL="521437" algn="l" defTabSz="1042873" rtl="0" eaLnBrk="1" latinLnBrk="0" hangingPunct="1">
      <a:defRPr kumimoji="1" sz="1369" kern="1200">
        <a:solidFill>
          <a:schemeClr val="tx1"/>
        </a:solidFill>
        <a:latin typeface="+mn-lt"/>
        <a:ea typeface="+mn-ea"/>
        <a:cs typeface="+mn-cs"/>
      </a:defRPr>
    </a:lvl2pPr>
    <a:lvl3pPr marL="1042873" algn="l" defTabSz="1042873" rtl="0" eaLnBrk="1" latinLnBrk="0" hangingPunct="1">
      <a:defRPr kumimoji="1" sz="1369" kern="1200">
        <a:solidFill>
          <a:schemeClr val="tx1"/>
        </a:solidFill>
        <a:latin typeface="+mn-lt"/>
        <a:ea typeface="+mn-ea"/>
        <a:cs typeface="+mn-cs"/>
      </a:defRPr>
    </a:lvl3pPr>
    <a:lvl4pPr marL="1564310" algn="l" defTabSz="1042873" rtl="0" eaLnBrk="1" latinLnBrk="0" hangingPunct="1">
      <a:defRPr kumimoji="1" sz="1369" kern="1200">
        <a:solidFill>
          <a:schemeClr val="tx1"/>
        </a:solidFill>
        <a:latin typeface="+mn-lt"/>
        <a:ea typeface="+mn-ea"/>
        <a:cs typeface="+mn-cs"/>
      </a:defRPr>
    </a:lvl4pPr>
    <a:lvl5pPr marL="2085746" algn="l" defTabSz="1042873" rtl="0" eaLnBrk="1" latinLnBrk="0" hangingPunct="1">
      <a:defRPr kumimoji="1" sz="1369" kern="1200">
        <a:solidFill>
          <a:schemeClr val="tx1"/>
        </a:solidFill>
        <a:latin typeface="+mn-lt"/>
        <a:ea typeface="+mn-ea"/>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ACB5F-7F76-4DD8-A5B6-8A172BF5778F}" type="slidenum">
              <a:rPr kumimoji="1" lang="ja-JP" altLang="en-US" smtClean="0"/>
              <a:t>1</a:t>
            </a:fld>
            <a:endParaRPr kumimoji="1" lang="ja-JP" altLang="en-US"/>
          </a:p>
        </p:txBody>
      </p:sp>
    </p:spTree>
    <p:extLst>
      <p:ext uri="{BB962C8B-B14F-4D97-AF65-F5344CB8AC3E}">
        <p14:creationId xmlns:p14="http://schemas.microsoft.com/office/powerpoint/2010/main" val="109305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428145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62968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7442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13219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58714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280223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03539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23071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64160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7715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432028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BA6ED1A-D2ED-4E33-9FA8-06E033C61927}" type="datetimeFigureOut">
              <a:rPr kumimoji="1" lang="ja-JP" altLang="en-US" smtClean="0"/>
              <a:t>2023/8/9</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4269295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a:grpSpLocks noChangeAspect="1"/>
          </p:cNvGrpSpPr>
          <p:nvPr/>
        </p:nvGrpSpPr>
        <p:grpSpPr>
          <a:xfrm>
            <a:off x="402606" y="511055"/>
            <a:ext cx="1890004" cy="694286"/>
            <a:chOff x="4688071" y="862884"/>
            <a:chExt cx="2524259" cy="927277"/>
          </a:xfrm>
          <a:solidFill>
            <a:srgbClr val="0070C0"/>
          </a:solidFill>
        </p:grpSpPr>
        <p:sp>
          <p:nvSpPr>
            <p:cNvPr id="5" name="片側の 2 つの角を丸めた四角形 4"/>
            <p:cNvSpPr/>
            <p:nvPr/>
          </p:nvSpPr>
          <p:spPr>
            <a:xfrm flipV="1">
              <a:off x="4688071" y="862884"/>
              <a:ext cx="2524259" cy="927277"/>
            </a:xfrm>
            <a:prstGeom prst="round2Same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defTabSz="326578">
                <a:defRPr/>
              </a:pPr>
              <a:endParaRPr kumimoji="1" lang="ja-JP" altLang="en-US" sz="1143" dirty="0">
                <a:solidFill>
                  <a:prstClr val="white"/>
                </a:solidFill>
                <a:latin typeface="Calibri" panose="020F0502020204030204"/>
                <a:ea typeface="游ゴシック" panose="020B0400000000000000" pitchFamily="50" charset="-128"/>
              </a:endParaRPr>
            </a:p>
          </p:txBody>
        </p:sp>
        <p:sp>
          <p:nvSpPr>
            <p:cNvPr id="6" name="テキスト ボックス 5"/>
            <p:cNvSpPr txBox="1"/>
            <p:nvPr/>
          </p:nvSpPr>
          <p:spPr>
            <a:xfrm>
              <a:off x="4757596" y="1013068"/>
              <a:ext cx="2404052" cy="554932"/>
            </a:xfrm>
            <a:prstGeom prst="rect">
              <a:avLst/>
            </a:prstGeom>
            <a:noFill/>
          </p:spPr>
          <p:txBody>
            <a:bodyPr wrap="square" rtlCol="0">
              <a:spAutoFit/>
            </a:bodyPr>
            <a:lstStyle/>
            <a:p>
              <a:pPr algn="ctr" defTabSz="326578">
                <a:defRPr/>
              </a:pPr>
              <a:r>
                <a:rPr kumimoji="1" lang="ja-JP" altLang="en-US" sz="2100" b="1" dirty="0" smtClean="0">
                  <a:solidFill>
                    <a:prstClr val="white"/>
                  </a:solidFill>
                  <a:latin typeface="UD デジタル 教科書体 NP-R" panose="02020400000000000000" pitchFamily="18" charset="-128"/>
                  <a:ea typeface="UD デジタル 教科書体 NP-R" panose="02020400000000000000" pitchFamily="18" charset="-128"/>
                </a:rPr>
                <a:t>大阪府</a:t>
              </a:r>
              <a:r>
                <a:rPr kumimoji="1" lang="en-US" altLang="ja-JP" sz="2100" b="1" dirty="0" smtClean="0">
                  <a:solidFill>
                    <a:prstClr val="white"/>
                  </a:solidFill>
                  <a:latin typeface="UD デジタル 教科書体 NP-R" panose="02020400000000000000" pitchFamily="18" charset="-128"/>
                  <a:ea typeface="UD デジタル 教科書体 NP-R" panose="02020400000000000000" pitchFamily="18" charset="-128"/>
                </a:rPr>
                <a:t>(</a:t>
              </a:r>
              <a:r>
                <a:rPr kumimoji="1" lang="ja-JP" altLang="en-US" sz="2100" b="1" dirty="0" smtClean="0">
                  <a:solidFill>
                    <a:prstClr val="white"/>
                  </a:solidFill>
                  <a:latin typeface="UD デジタル 教科書体 NP-R" panose="02020400000000000000" pitchFamily="18" charset="-128"/>
                  <a:ea typeface="UD デジタル 教科書体 NP-R" panose="02020400000000000000" pitchFamily="18" charset="-128"/>
                </a:rPr>
                <a:t>改定</a:t>
              </a:r>
              <a:r>
                <a:rPr kumimoji="1" lang="en-US" altLang="ja-JP" sz="2100" b="1" dirty="0" smtClean="0">
                  <a:solidFill>
                    <a:prstClr val="white"/>
                  </a:solidFill>
                  <a:latin typeface="UD デジタル 教科書体 NP-R" panose="02020400000000000000" pitchFamily="18" charset="-128"/>
                  <a:ea typeface="UD デジタル 教科書体 NP-R" panose="02020400000000000000" pitchFamily="18" charset="-128"/>
                </a:rPr>
                <a:t>)</a:t>
              </a:r>
            </a:p>
          </p:txBody>
        </p:sp>
      </p:grpSp>
      <p:grpSp>
        <p:nvGrpSpPr>
          <p:cNvPr id="2" name="グループ化 1"/>
          <p:cNvGrpSpPr/>
          <p:nvPr/>
        </p:nvGrpSpPr>
        <p:grpSpPr>
          <a:xfrm>
            <a:off x="2349911" y="511460"/>
            <a:ext cx="7938000" cy="680679"/>
            <a:chOff x="3715431" y="223589"/>
            <a:chExt cx="8910036" cy="969292"/>
          </a:xfrm>
        </p:grpSpPr>
        <p:cxnSp>
          <p:nvCxnSpPr>
            <p:cNvPr id="10" name="直線コネクタ 9"/>
            <p:cNvCxnSpPr/>
            <p:nvPr/>
          </p:nvCxnSpPr>
          <p:spPr>
            <a:xfrm>
              <a:off x="3718438" y="223589"/>
              <a:ext cx="8907029"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715431" y="1192881"/>
              <a:ext cx="8907029"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3" name="テキスト ボックス 22"/>
          <p:cNvSpPr txBox="1"/>
          <p:nvPr/>
        </p:nvSpPr>
        <p:spPr>
          <a:xfrm>
            <a:off x="2308114" y="531862"/>
            <a:ext cx="7366119" cy="400110"/>
          </a:xfrm>
          <a:prstGeom prst="rect">
            <a:avLst/>
          </a:prstGeom>
          <a:noFill/>
          <a:ln>
            <a:noFill/>
          </a:ln>
        </p:spPr>
        <p:txBody>
          <a:bodyPr wrap="none" rtlCol="0">
            <a:spAutoFit/>
          </a:bodyPr>
          <a:lstStyle/>
          <a:p>
            <a:pPr defTabSz="326578">
              <a:defRPr/>
            </a:pPr>
            <a:r>
              <a:rPr kumimoji="1" lang="ja-JP" altLang="en-US" sz="2000" b="1" dirty="0">
                <a:solidFill>
                  <a:srgbClr val="FF6600"/>
                </a:solidFill>
                <a:latin typeface="UD デジタル 教科書体 NP-R" panose="02020400000000000000" pitchFamily="18" charset="-128"/>
                <a:ea typeface="UD デジタル 教科書体 NP-R" panose="02020400000000000000" pitchFamily="18" charset="-128"/>
              </a:rPr>
              <a:t>大阪府</a:t>
            </a:r>
            <a:r>
              <a:rPr kumimoji="1" lang="ja-JP" altLang="en-US" sz="2000" b="1" dirty="0" smtClean="0">
                <a:solidFill>
                  <a:srgbClr val="FF6600"/>
                </a:solidFill>
                <a:latin typeface="UD デジタル 教科書体 NP-R" panose="02020400000000000000" pitchFamily="18" charset="-128"/>
                <a:ea typeface="UD デジタル 教科書体 NP-R" panose="02020400000000000000" pitchFamily="18" charset="-128"/>
              </a:rPr>
              <a:t>におけ</a:t>
            </a:r>
            <a:r>
              <a:rPr kumimoji="1" lang="ja-JP" altLang="en-US" sz="2000" b="1" dirty="0">
                <a:solidFill>
                  <a:srgbClr val="FF6600"/>
                </a:solidFill>
                <a:latin typeface="UD デジタル 教科書体 NP-R" panose="02020400000000000000" pitchFamily="18" charset="-128"/>
                <a:ea typeface="UD デジタル 教科書体 NP-R" panose="02020400000000000000" pitchFamily="18" charset="-128"/>
              </a:rPr>
              <a:t>る</a:t>
            </a:r>
            <a:r>
              <a:rPr kumimoji="1" lang="ja-JP" altLang="en-US" sz="2000" b="1" dirty="0" smtClean="0">
                <a:solidFill>
                  <a:srgbClr val="FF6600"/>
                </a:solidFill>
                <a:latin typeface="UD デジタル 教科書体 NP-R" panose="02020400000000000000" pitchFamily="18" charset="-128"/>
                <a:ea typeface="UD デジタル 教科書体 NP-R" panose="02020400000000000000" pitchFamily="18" charset="-128"/>
              </a:rPr>
              <a:t>部活動</a:t>
            </a:r>
            <a:r>
              <a:rPr kumimoji="1" lang="ja-JP" altLang="en-US" sz="2000" b="1" dirty="0">
                <a:solidFill>
                  <a:srgbClr val="FF6600"/>
                </a:solidFill>
                <a:latin typeface="UD デジタル 教科書体 NP-R" panose="02020400000000000000" pitchFamily="18" charset="-128"/>
                <a:ea typeface="UD デジタル 教科書体 NP-R" panose="02020400000000000000" pitchFamily="18" charset="-128"/>
              </a:rPr>
              <a:t>等</a:t>
            </a:r>
            <a:r>
              <a:rPr kumimoji="1" lang="ja-JP" altLang="en-US" sz="2000" b="1" dirty="0" smtClean="0">
                <a:solidFill>
                  <a:srgbClr val="FF6600"/>
                </a:solidFill>
                <a:latin typeface="UD デジタル 教科書体 NP-R" panose="02020400000000000000" pitchFamily="18" charset="-128"/>
                <a:ea typeface="UD デジタル 教科書体 NP-R" panose="02020400000000000000" pitchFamily="18" charset="-128"/>
              </a:rPr>
              <a:t>の在り方に関する方針（仮称）（案）</a:t>
            </a:r>
            <a:endParaRPr kumimoji="1" lang="ja-JP" altLang="en-US" sz="2800" dirty="0">
              <a:solidFill>
                <a:srgbClr val="FF6600"/>
              </a:solidFill>
              <a:latin typeface="UD デジタル 教科書体 NP-R" panose="02020400000000000000" pitchFamily="18" charset="-128"/>
              <a:ea typeface="UD デジタル 教科書体 NP-R" panose="02020400000000000000" pitchFamily="18" charset="-128"/>
            </a:endParaRPr>
          </a:p>
        </p:txBody>
      </p:sp>
      <p:pic>
        <p:nvPicPr>
          <p:cNvPr id="37" name="図 36"/>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9460011" y="581799"/>
            <a:ext cx="854453" cy="540000"/>
          </a:xfrm>
          <a:prstGeom prst="rect">
            <a:avLst/>
          </a:prstGeom>
        </p:spPr>
      </p:pic>
      <p:sp>
        <p:nvSpPr>
          <p:cNvPr id="39" name="テキスト ボックス 38"/>
          <p:cNvSpPr txBox="1"/>
          <p:nvPr/>
        </p:nvSpPr>
        <p:spPr>
          <a:xfrm>
            <a:off x="2464485" y="870606"/>
            <a:ext cx="6468437" cy="307777"/>
          </a:xfrm>
          <a:prstGeom prst="rect">
            <a:avLst/>
          </a:prstGeom>
          <a:noFill/>
        </p:spPr>
        <p:txBody>
          <a:bodyPr wrap="none" rtlCol="0">
            <a:spAutoFit/>
          </a:bodyPr>
          <a:lstStyle/>
          <a:p>
            <a:r>
              <a:rPr lang="ja-JP" altLang="en-US" sz="1400" dirty="0" smtClean="0">
                <a:solidFill>
                  <a:srgbClr val="FFC000"/>
                </a:solidFill>
                <a:latin typeface="UD デジタル 教科書体 NP-R" panose="02020400000000000000" pitchFamily="18" charset="-128"/>
                <a:ea typeface="UD デジタル 教科書体 NP-R" panose="02020400000000000000" pitchFamily="18" charset="-128"/>
              </a:rPr>
              <a:t>～子どもたちの多様な活動機会の確保と学校の働き方改革の実現</a:t>
            </a:r>
            <a:r>
              <a:rPr lang="ja-JP" altLang="ja-JP" sz="1400" dirty="0" smtClean="0">
                <a:solidFill>
                  <a:srgbClr val="FFC000"/>
                </a:solidFill>
                <a:latin typeface="UD デジタル 教科書体 NP-R" panose="02020400000000000000" pitchFamily="18" charset="-128"/>
                <a:ea typeface="UD デジタル 教科書体 NP-R" panose="02020400000000000000" pitchFamily="18" charset="-128"/>
              </a:rPr>
              <a:t>をめざ</a:t>
            </a:r>
            <a:r>
              <a:rPr lang="ja-JP" altLang="en-US" sz="1400" dirty="0" smtClean="0">
                <a:solidFill>
                  <a:srgbClr val="FFC000"/>
                </a:solidFill>
                <a:latin typeface="UD デジタル 教科書体 NP-R" panose="02020400000000000000" pitchFamily="18" charset="-128"/>
                <a:ea typeface="UD デジタル 教科書体 NP-R" panose="02020400000000000000" pitchFamily="18" charset="-128"/>
              </a:rPr>
              <a:t>して～</a:t>
            </a:r>
            <a:endParaRPr kumimoji="1" lang="ja-JP" altLang="en-US" sz="1400" dirty="0">
              <a:solidFill>
                <a:srgbClr val="FFC000"/>
              </a:solidFill>
              <a:latin typeface="UD デジタル 教科書体 NP-R" panose="02020400000000000000" pitchFamily="18" charset="-128"/>
              <a:ea typeface="UD デジタル 教科書体 NP-R" panose="02020400000000000000" pitchFamily="18" charset="-128"/>
            </a:endParaRPr>
          </a:p>
        </p:txBody>
      </p:sp>
      <p:sp>
        <p:nvSpPr>
          <p:cNvPr id="40" name="テキスト ボックス 39"/>
          <p:cNvSpPr txBox="1"/>
          <p:nvPr/>
        </p:nvSpPr>
        <p:spPr>
          <a:xfrm>
            <a:off x="9644126" y="208549"/>
            <a:ext cx="646331" cy="276999"/>
          </a:xfrm>
          <a:prstGeom prst="rect">
            <a:avLst/>
          </a:prstGeom>
          <a:noFill/>
          <a:ln>
            <a:solidFill>
              <a:schemeClr val="tx1"/>
            </a:solidFill>
          </a:ln>
        </p:spPr>
        <p:txBody>
          <a:bodyPr wrap="none" rtlCol="0">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資料２</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grpSp>
        <p:nvGrpSpPr>
          <p:cNvPr id="46" name="グループ化 45"/>
          <p:cNvGrpSpPr/>
          <p:nvPr/>
        </p:nvGrpSpPr>
        <p:grpSpPr>
          <a:xfrm>
            <a:off x="400767" y="1282283"/>
            <a:ext cx="9877954" cy="722332"/>
            <a:chOff x="368537" y="1277776"/>
            <a:chExt cx="9877954" cy="808891"/>
          </a:xfrm>
        </p:grpSpPr>
        <p:grpSp>
          <p:nvGrpSpPr>
            <p:cNvPr id="41" name="グループ化 40"/>
            <p:cNvGrpSpPr/>
            <p:nvPr/>
          </p:nvGrpSpPr>
          <p:grpSpPr>
            <a:xfrm>
              <a:off x="368537" y="1301868"/>
              <a:ext cx="9877662" cy="756000"/>
              <a:chOff x="368537" y="1375433"/>
              <a:chExt cx="9877662" cy="756000"/>
            </a:xfrm>
          </p:grpSpPr>
          <p:sp>
            <p:nvSpPr>
              <p:cNvPr id="112" name="正方形/長方形 17">
                <a:extLst>
                  <a:ext uri="{FF2B5EF4-FFF2-40B4-BE49-F238E27FC236}">
                    <a16:creationId xmlns:a16="http://schemas.microsoft.com/office/drawing/2014/main" id="{853FDF33-56A8-85D9-9DA0-6F73FDD44E30}"/>
                  </a:ext>
                </a:extLst>
              </p:cNvPr>
              <p:cNvSpPr/>
              <p:nvPr/>
            </p:nvSpPr>
            <p:spPr>
              <a:xfrm>
                <a:off x="368537" y="1375433"/>
                <a:ext cx="324000" cy="756000"/>
              </a:xfrm>
              <a:prstGeom prst="rect">
                <a:avLst/>
              </a:prstGeom>
              <a:solidFill>
                <a:schemeClr val="accent4"/>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eaVert" wrap="square" lIns="36000" tIns="72000" rIns="36000" bIns="72000" rtlCol="0" anchor="ctr" anchorCtr="1">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white"/>
                    </a:solidFill>
                    <a:latin typeface="UD デジタル 教科書体 NP-R" panose="02020400000000000000" pitchFamily="18" charset="-128"/>
                    <a:ea typeface="UD デジタル 教科書体 NP-R" panose="02020400000000000000" pitchFamily="18" charset="-128"/>
                  </a:rPr>
                  <a:t>背景</a:t>
                </a:r>
                <a:endParaRPr kumimoji="1" lang="en-US" altLang="ja-JP" sz="1200" b="1" dirty="0" smtClean="0">
                  <a:solidFill>
                    <a:prstClr val="white"/>
                  </a:solidFill>
                  <a:latin typeface="UD デジタル 教科書体 NP-R" panose="02020400000000000000" pitchFamily="18" charset="-128"/>
                  <a:ea typeface="UD デジタル 教科書体 NP-R" panose="02020400000000000000" pitchFamily="18" charset="-128"/>
                </a:endParaRPr>
              </a:p>
            </p:txBody>
          </p:sp>
          <p:sp>
            <p:nvSpPr>
              <p:cNvPr id="105" name="正方形/長方形 104"/>
              <p:cNvSpPr/>
              <p:nvPr/>
            </p:nvSpPr>
            <p:spPr>
              <a:xfrm>
                <a:off x="691799" y="1375433"/>
                <a:ext cx="9554400" cy="756000"/>
              </a:xfrm>
              <a:prstGeom prst="rect">
                <a:avLst/>
              </a:prstGeom>
              <a:solidFill>
                <a:schemeClr val="bg1"/>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0" bIns="36000" rtlCol="0" anchor="ct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50" b="1" i="0"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平成</a:t>
                </a:r>
                <a:r>
                  <a:rPr kumimoji="1" lang="en-US" altLang="ja-JP" sz="1150" b="1" i="0"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31</a:t>
                </a:r>
                <a:r>
                  <a:rPr kumimoji="1" lang="ja-JP" altLang="en-US" sz="1150" b="1" i="0"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年２月　大阪府部活動の在り方に関する方針（府教委）</a:t>
                </a:r>
                <a:endParaRPr kumimoji="1" lang="en-US" altLang="ja-JP" sz="1150" b="1" i="0"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50" b="1" dirty="0" smtClean="0">
                    <a:solidFill>
                      <a:prstClr val="black"/>
                    </a:solidFill>
                    <a:latin typeface="UD デジタル 教科書体 NP-R" panose="02020400000000000000" pitchFamily="18" charset="-128"/>
                    <a:ea typeface="UD デジタル 教科書体 NP-R" panose="02020400000000000000" pitchFamily="18" charset="-128"/>
                  </a:rPr>
                  <a:t>令和４年</a:t>
                </a:r>
                <a:r>
                  <a:rPr kumimoji="1" lang="en-US" altLang="ja-JP" sz="1150" b="1" dirty="0" smtClean="0">
                    <a:solidFill>
                      <a:prstClr val="black"/>
                    </a:solidFill>
                    <a:latin typeface="UD デジタル 教科書体 NP-R" panose="02020400000000000000" pitchFamily="18" charset="-128"/>
                    <a:ea typeface="UD デジタル 教科書体 NP-R" panose="02020400000000000000" pitchFamily="18" charset="-128"/>
                  </a:rPr>
                  <a:t>12</a:t>
                </a:r>
                <a:r>
                  <a:rPr kumimoji="1" lang="ja-JP" altLang="en-US" sz="1150" b="1" dirty="0" smtClean="0">
                    <a:solidFill>
                      <a:prstClr val="black"/>
                    </a:solidFill>
                    <a:latin typeface="UD デジタル 教科書体 NP-R" panose="02020400000000000000" pitchFamily="18" charset="-128"/>
                    <a:ea typeface="UD デジタル 教科書体 NP-R" panose="02020400000000000000" pitchFamily="18" charset="-128"/>
                  </a:rPr>
                  <a:t>月　</a:t>
                </a:r>
                <a:r>
                  <a:rPr kumimoji="1" lang="ja-JP" altLang="en-US" sz="1150" b="1" dirty="0">
                    <a:solidFill>
                      <a:prstClr val="black"/>
                    </a:solidFill>
                    <a:latin typeface="UD デジタル 教科書体 NP-R" panose="02020400000000000000" pitchFamily="18" charset="-128"/>
                    <a:ea typeface="UD デジタル 教科書体 NP-R" panose="02020400000000000000" pitchFamily="18" charset="-128"/>
                  </a:rPr>
                  <a:t>学校</a:t>
                </a:r>
                <a:r>
                  <a:rPr kumimoji="1" lang="ja-JP" altLang="en-US" sz="1150" b="1" dirty="0" smtClean="0">
                    <a:solidFill>
                      <a:prstClr val="black"/>
                    </a:solidFill>
                    <a:latin typeface="UD デジタル 教科書体 NP-R" panose="02020400000000000000" pitchFamily="18" charset="-128"/>
                    <a:ea typeface="UD デジタル 教科書体 NP-R" panose="02020400000000000000" pitchFamily="18" charset="-128"/>
                  </a:rPr>
                  <a:t>部活動及び新たな地域クラブ活動の在り方等に関する</a:t>
                </a:r>
                <a:endParaRPr kumimoji="1" lang="en-US" altLang="ja-JP" sz="1150" b="1" dirty="0" smtClean="0">
                  <a:solidFill>
                    <a:prstClr val="black"/>
                  </a:solidFill>
                  <a:latin typeface="UD デジタル 教科書体 NP-R" panose="02020400000000000000" pitchFamily="18" charset="-128"/>
                  <a:ea typeface="UD デジタル 教科書体 NP-R" panose="02020400000000000000" pitchFamily="18" charset="-128"/>
                </a:endParaRPr>
              </a:p>
              <a:p>
                <a:pPr marR="0" lvl="0" algn="l" defTabSz="457200" rtl="0" eaLnBrk="1" fontAlgn="auto" latinLnBrk="0" hangingPunct="1">
                  <a:lnSpc>
                    <a:spcPct val="100000"/>
                  </a:lnSpc>
                  <a:spcBef>
                    <a:spcPts val="0"/>
                  </a:spcBef>
                  <a:spcAft>
                    <a:spcPts val="0"/>
                  </a:spcAft>
                  <a:buClrTx/>
                  <a:buSzTx/>
                  <a:tabLst/>
                  <a:defRPr/>
                </a:pPr>
                <a:r>
                  <a:rPr kumimoji="1" lang="ja-JP" altLang="en-US" sz="1150" b="1" dirty="0" smtClean="0">
                    <a:solidFill>
                      <a:prstClr val="black"/>
                    </a:solidFill>
                    <a:latin typeface="UD デジタル 教科書体 NP-R" panose="02020400000000000000" pitchFamily="18" charset="-128"/>
                    <a:ea typeface="UD デジタル 教科書体 NP-R" panose="02020400000000000000" pitchFamily="18" charset="-128"/>
                  </a:rPr>
                  <a:t>    </a:t>
                </a:r>
                <a:r>
                  <a:rPr kumimoji="1" lang="ja-JP" altLang="en-US" sz="1150" b="1" dirty="0">
                    <a:solidFill>
                      <a:prstClr val="black"/>
                    </a:solidFill>
                    <a:latin typeface="UD デジタル 教科書体 NP-R" panose="02020400000000000000" pitchFamily="18" charset="-128"/>
                    <a:ea typeface="UD デジタル 教科書体 NP-R" panose="02020400000000000000" pitchFamily="18" charset="-128"/>
                  </a:rPr>
                  <a:t> </a:t>
                </a:r>
                <a:r>
                  <a:rPr kumimoji="1" lang="ja-JP" altLang="en-US" sz="1150" b="1" dirty="0" smtClean="0">
                    <a:solidFill>
                      <a:prstClr val="black"/>
                    </a:solidFill>
                    <a:latin typeface="UD デジタル 教科書体 NP-R" panose="02020400000000000000" pitchFamily="18" charset="-128"/>
                    <a:ea typeface="UD デジタル 教科書体 NP-R" panose="02020400000000000000" pitchFamily="18" charset="-128"/>
                  </a:rPr>
                  <a:t>                       総合的なガイドライン（スポーツ庁・文化庁）</a:t>
                </a:r>
                <a:endParaRPr kumimoji="1" lang="en-US" altLang="ja-JP" sz="1150" b="1" i="0"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grpSp>
        <p:sp>
          <p:nvSpPr>
            <p:cNvPr id="113" name="山形 112"/>
            <p:cNvSpPr/>
            <p:nvPr/>
          </p:nvSpPr>
          <p:spPr>
            <a:xfrm>
              <a:off x="5869097" y="1398309"/>
              <a:ext cx="247650" cy="563118"/>
            </a:xfrm>
            <a:prstGeom prst="chevron">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spcFirstLastPara="0" vert="horz" wrap="square" lIns="206248" tIns="117856" rIns="206248" bIns="117856" numCol="1" spcCol="1270" rtlCol="0" anchor="ctr" anchorCtr="0">
              <a:noAutofit/>
            </a:bodyPr>
            <a:lstStyle/>
            <a:p>
              <a:pPr algn="ctr" defTabSz="1289050">
                <a:lnSpc>
                  <a:spcPct val="90000"/>
                </a:lnSpc>
                <a:spcBef>
                  <a:spcPct val="0"/>
                </a:spcBef>
                <a:spcAft>
                  <a:spcPct val="35000"/>
                </a:spcAft>
              </a:pPr>
              <a:endParaRPr kumimoji="1" lang="ja-JP" altLang="en-US" sz="2000" kern="1200" dirty="0" smtClean="0">
                <a:solidFill>
                  <a:srgbClr val="0070C0"/>
                </a:solidFill>
                <a:latin typeface="メイリオ" panose="020B0604030504040204" pitchFamily="50" charset="-128"/>
                <a:ea typeface="メイリオ" panose="020B0604030504040204" pitchFamily="50" charset="-128"/>
              </a:endParaRPr>
            </a:p>
          </p:txBody>
        </p:sp>
        <p:grpSp>
          <p:nvGrpSpPr>
            <p:cNvPr id="42" name="グループ化 41"/>
            <p:cNvGrpSpPr/>
            <p:nvPr/>
          </p:nvGrpSpPr>
          <p:grpSpPr>
            <a:xfrm>
              <a:off x="6155818" y="1277776"/>
              <a:ext cx="4090673" cy="808891"/>
              <a:chOff x="6168518" y="1266120"/>
              <a:chExt cx="4090673" cy="808891"/>
            </a:xfrm>
          </p:grpSpPr>
          <p:sp>
            <p:nvSpPr>
              <p:cNvPr id="117" name="フリーフォーム 116"/>
              <p:cNvSpPr/>
              <p:nvPr/>
            </p:nvSpPr>
            <p:spPr>
              <a:xfrm>
                <a:off x="6666583" y="1266120"/>
                <a:ext cx="3592608" cy="808891"/>
              </a:xfrm>
              <a:custGeom>
                <a:avLst/>
                <a:gdLst>
                  <a:gd name="connsiteX0" fmla="*/ 0 w 1124024"/>
                  <a:gd name="connsiteY0" fmla="*/ 0 h 749724"/>
                  <a:gd name="connsiteX1" fmla="*/ 1124024 w 1124024"/>
                  <a:gd name="connsiteY1" fmla="*/ 0 h 749724"/>
                  <a:gd name="connsiteX2" fmla="*/ 1124024 w 1124024"/>
                  <a:gd name="connsiteY2" fmla="*/ 749724 h 749724"/>
                  <a:gd name="connsiteX3" fmla="*/ 0 w 1124024"/>
                  <a:gd name="connsiteY3" fmla="*/ 749724 h 749724"/>
                  <a:gd name="connsiteX4" fmla="*/ 0 w 1124024"/>
                  <a:gd name="connsiteY4" fmla="*/ 0 h 7497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024" h="749724">
                    <a:moveTo>
                      <a:pt x="0" y="0"/>
                    </a:moveTo>
                    <a:lnTo>
                      <a:pt x="1124024" y="0"/>
                    </a:lnTo>
                    <a:lnTo>
                      <a:pt x="1124024" y="749724"/>
                    </a:lnTo>
                    <a:lnTo>
                      <a:pt x="0" y="749724"/>
                    </a:lnTo>
                    <a:lnTo>
                      <a:pt x="0" y="0"/>
                    </a:lnTo>
                    <a:close/>
                  </a:path>
                </a:pathLst>
              </a:custGeom>
              <a:solidFill>
                <a:schemeClr val="accent4">
                  <a:lumMod val="20000"/>
                  <a:lumOff val="80000"/>
                  <a:alpha val="90000"/>
                </a:schemeClr>
              </a:solidFill>
              <a:ln w="12700" cap="flat" cmpd="sng" algn="ctr">
                <a:solidFill>
                  <a:sysClr val="window" lastClr="FFFFFF">
                    <a:hueOff val="0"/>
                    <a:satOff val="0"/>
                    <a:lumOff val="0"/>
                    <a:alphaOff val="0"/>
                  </a:sysClr>
                </a:solidFill>
                <a:prstDash val="solid"/>
                <a:miter lim="800000"/>
              </a:ln>
              <a:effectLst>
                <a:softEdge rad="127000"/>
              </a:effectLst>
            </p:spPr>
            <p:txBody>
              <a:bodyPr spcFirstLastPara="0" vert="horz" wrap="square" lIns="144000" tIns="180000" rIns="0" bIns="180000" numCol="1" spcCol="1270" anchor="t" anchorCtr="0">
                <a:spAutoFit/>
              </a:bodyPr>
              <a:lstStyle/>
              <a:p>
                <a:pPr lvl="0" defTabSz="586634">
                  <a:lnSpc>
                    <a:spcPct val="50000"/>
                  </a:lnSpc>
                  <a:spcBef>
                    <a:spcPct val="0"/>
                  </a:spcBef>
                  <a:spcAft>
                    <a:spcPct val="35000"/>
                  </a:spcAft>
                </a:pPr>
                <a:r>
                  <a:rPr kumimoji="1" lang="ja-JP" altLang="en-US" sz="942" b="0" i="0" u="none" strike="noStrike" kern="0" cap="none" spc="0" normalizeH="0" baseline="0" noProof="0" dirty="0" smtClean="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r>
                  <a:rPr kumimoji="1" lang="ja-JP" altLang="en-US" sz="942" b="1" i="0" u="none" strike="noStrike" kern="0" cap="none" spc="0" normalizeH="0" baseline="0" noProof="0" dirty="0" smtClean="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a:t>
                </a:r>
                <a:r>
                  <a:rPr kumimoji="1" lang="ja-JP" altLang="en-US" sz="942" b="1" i="0" u="none" strike="noStrike" kern="0" cap="none" spc="-30" normalizeH="0" noProof="0" dirty="0" smtClean="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府内全体の地域移行が進むよう、</a:t>
                </a:r>
                <a:r>
                  <a:rPr kumimoji="1" lang="ja-JP" altLang="en-US" sz="100" b="1" i="0" u="none" strike="noStrike" kern="0" cap="none" spc="-30" normalizeH="0" noProof="0" dirty="0" smtClean="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r>
                  <a:rPr kumimoji="1" lang="ja-JP" altLang="en-US" sz="942" b="1" i="0" u="none" strike="noStrike" kern="0" cap="none" spc="-30" normalizeH="0" noProof="0" dirty="0" smtClean="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関係者と</a:t>
                </a:r>
                <a:r>
                  <a:rPr kumimoji="1" lang="ja-JP" altLang="en-US" sz="942" b="1" kern="0" spc="-30" noProof="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検討会議を設置</a:t>
                </a:r>
                <a:endParaRPr kumimoji="1" lang="en-US" altLang="ja-JP" sz="942" b="1" kern="0" spc="-30" noProof="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en-US" altLang="ja-JP" sz="942" b="1" kern="0" spc="-3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en-US" altLang="ja-JP" sz="942" b="1" kern="0" spc="-3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en-US" altLang="ja-JP" sz="800" b="1" kern="0" spc="-30" noProof="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a:t>
                </a:r>
                <a:r>
                  <a:rPr kumimoji="1" lang="ja-JP" altLang="en-US" sz="800" b="1" kern="0" spc="-30" noProof="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令和５年</a:t>
                </a:r>
                <a:r>
                  <a:rPr kumimoji="1" lang="en-US" altLang="ja-JP" sz="800" b="1" kern="0" spc="-30" noProof="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5</a:t>
                </a:r>
                <a:r>
                  <a:rPr kumimoji="1" lang="ja-JP" altLang="en-US" sz="800" b="1" kern="0" spc="-30" noProof="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月）</a:t>
                </a:r>
                <a:r>
                  <a:rPr kumimoji="1" lang="ja-JP" altLang="en-US" sz="800" b="1" i="0" u="none" strike="noStrike" kern="0" cap="none" spc="-30" normalizeH="0" noProof="0" dirty="0" smtClean="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endParaRPr kumimoji="1" lang="en-US" altLang="ja-JP" sz="800" b="1" i="0" u="none" strike="noStrike" kern="0" cap="none" spc="-30" normalizeH="0" noProof="0" dirty="0" smtClean="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ja-JP" altLang="en-US" sz="100" b="1"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ja-JP" altLang="en-US" sz="100" b="1" kern="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endParaRPr kumimoji="1" lang="en-US" altLang="ja-JP" sz="942" b="1" kern="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ja-JP" altLang="en-US" sz="942"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ja-JP" altLang="en-US" sz="1050"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ja-JP" altLang="en-US" sz="1050" kern="0" dirty="0" smtClean="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 中学校部活動の地域への移行の在り方等を検討 </a:t>
                </a:r>
                <a:endParaRPr kumimoji="1" lang="ja-JP" altLang="en-US" sz="1050"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endParaRPr>
              </a:p>
            </p:txBody>
          </p:sp>
          <p:sp>
            <p:nvSpPr>
              <p:cNvPr id="118" name="フリーフォーム 117"/>
              <p:cNvSpPr/>
              <p:nvPr/>
            </p:nvSpPr>
            <p:spPr>
              <a:xfrm>
                <a:off x="6168518" y="1305674"/>
                <a:ext cx="648000" cy="725652"/>
              </a:xfrm>
              <a:custGeom>
                <a:avLst/>
                <a:gdLst>
                  <a:gd name="connsiteX0" fmla="*/ 0 w 749349"/>
                  <a:gd name="connsiteY0" fmla="*/ 374675 h 749349"/>
                  <a:gd name="connsiteX1" fmla="*/ 374675 w 749349"/>
                  <a:gd name="connsiteY1" fmla="*/ 0 h 749349"/>
                  <a:gd name="connsiteX2" fmla="*/ 749350 w 749349"/>
                  <a:gd name="connsiteY2" fmla="*/ 374675 h 749349"/>
                  <a:gd name="connsiteX3" fmla="*/ 374675 w 749349"/>
                  <a:gd name="connsiteY3" fmla="*/ 749350 h 749349"/>
                  <a:gd name="connsiteX4" fmla="*/ 0 w 749349"/>
                  <a:gd name="connsiteY4" fmla="*/ 374675 h 7493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349" h="749349">
                    <a:moveTo>
                      <a:pt x="0" y="374675"/>
                    </a:moveTo>
                    <a:cubicBezTo>
                      <a:pt x="0" y="167748"/>
                      <a:pt x="167748" y="0"/>
                      <a:pt x="374675" y="0"/>
                    </a:cubicBezTo>
                    <a:cubicBezTo>
                      <a:pt x="581602" y="0"/>
                      <a:pt x="749350" y="167748"/>
                      <a:pt x="749350" y="374675"/>
                    </a:cubicBezTo>
                    <a:cubicBezTo>
                      <a:pt x="749350" y="581602"/>
                      <a:pt x="581602" y="749350"/>
                      <a:pt x="374675" y="749350"/>
                    </a:cubicBezTo>
                    <a:cubicBezTo>
                      <a:pt x="167748" y="749350"/>
                      <a:pt x="0" y="581602"/>
                      <a:pt x="0" y="374675"/>
                    </a:cubicBezTo>
                    <a:close/>
                  </a:path>
                </a:pathLst>
              </a:custGeom>
              <a:solidFill>
                <a:srgbClr val="FFC000">
                  <a:alpha val="70000"/>
                </a:srgbClr>
              </a:solidFill>
              <a:ln w="12700" cap="flat" cmpd="sng" algn="ctr">
                <a:solidFill>
                  <a:sysClr val="window" lastClr="FFFFFF">
                    <a:hueOff val="0"/>
                    <a:satOff val="0"/>
                    <a:lumOff val="0"/>
                    <a:alphaOff val="0"/>
                  </a:sysClr>
                </a:solidFill>
                <a:prstDash val="solid"/>
                <a:miter lim="800000"/>
              </a:ln>
              <a:effectLst>
                <a:softEdge rad="31750"/>
              </a:effectLst>
            </p:spPr>
            <p:txBody>
              <a:bodyPr spcFirstLastPara="0" vert="horz" wrap="square" lIns="0" tIns="0" rIns="0" bIns="0" numCol="1" spcCol="1270" anchor="ctr" anchorCtr="0">
                <a:noAutofit/>
              </a:bodyPr>
              <a:lstStyle/>
              <a:p>
                <a:pPr marL="0" marR="0" lvl="0" indent="0" algn="ctr" defTabSz="377122" eaLnBrk="1" fontAlgn="auto" latinLnBrk="0" hangingPunct="1">
                  <a:lnSpc>
                    <a:spcPct val="90000"/>
                  </a:lnSpc>
                  <a:spcBef>
                    <a:spcPct val="0"/>
                  </a:spcBef>
                  <a:spcAft>
                    <a:spcPct val="35000"/>
                  </a:spcAft>
                  <a:buClrTx/>
                  <a:buSzTx/>
                  <a:buFontTx/>
                  <a:buNone/>
                  <a:tabLst/>
                  <a:defRPr/>
                </a:pPr>
                <a:r>
                  <a:rPr kumimoji="1" lang="ja-JP" altLang="en-US" sz="900" b="1" i="0" u="none" strike="noStrike" kern="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府</a:t>
                </a:r>
                <a:r>
                  <a:rPr kumimoji="1" lang="en-US" altLang="ja-JP" sz="900" b="1" i="0" u="none" strike="noStrike" kern="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
                </a:r>
                <a:br>
                  <a:rPr kumimoji="1" lang="en-US" altLang="ja-JP" sz="900" b="1" i="0" u="none" strike="noStrike" kern="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br>
                <a:r>
                  <a:rPr kumimoji="1" lang="ja-JP" altLang="en-US" sz="900" b="1" kern="0" dirty="0">
                    <a:solidFill>
                      <a:prstClr val="black"/>
                    </a:solidFill>
                    <a:latin typeface="UD デジタル 教科書体 NP-R" panose="02020400000000000000" pitchFamily="18" charset="-128"/>
                    <a:ea typeface="UD デジタル 教科書体 NP-R" panose="02020400000000000000" pitchFamily="18" charset="-128"/>
                  </a:rPr>
                  <a:t>検討</a:t>
                </a:r>
                <a:r>
                  <a:rPr kumimoji="1" lang="ja-JP" altLang="en-US" sz="900" b="1" kern="0" dirty="0" smtClean="0">
                    <a:solidFill>
                      <a:prstClr val="black"/>
                    </a:solidFill>
                    <a:latin typeface="UD デジタル 教科書体 NP-R" panose="02020400000000000000" pitchFamily="18" charset="-128"/>
                    <a:ea typeface="UD デジタル 教科書体 NP-R" panose="02020400000000000000" pitchFamily="18" charset="-128"/>
                  </a:rPr>
                  <a:t>会議</a:t>
                </a:r>
                <a:endParaRPr kumimoji="1" lang="ja-JP" altLang="en-US" sz="900" b="1" i="0" u="none" strike="noStrike" kern="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grpSp>
      </p:grpSp>
      <p:grpSp>
        <p:nvGrpSpPr>
          <p:cNvPr id="21" name="グループ化 20"/>
          <p:cNvGrpSpPr/>
          <p:nvPr/>
        </p:nvGrpSpPr>
        <p:grpSpPr>
          <a:xfrm>
            <a:off x="5391459" y="2032198"/>
            <a:ext cx="4896000" cy="2656845"/>
            <a:chOff x="5474009" y="2089348"/>
            <a:chExt cx="4896000" cy="2656845"/>
          </a:xfrm>
        </p:grpSpPr>
        <p:sp>
          <p:nvSpPr>
            <p:cNvPr id="8" name="正方形/長方形 7"/>
            <p:cNvSpPr/>
            <p:nvPr/>
          </p:nvSpPr>
          <p:spPr>
            <a:xfrm>
              <a:off x="5474009" y="2424193"/>
              <a:ext cx="4896000" cy="2322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smtClean="0">
                  <a:solidFill>
                    <a:prstClr val="black"/>
                  </a:solidFill>
                  <a:latin typeface="UD デジタル 教科書体 NP-R" panose="02020400000000000000" pitchFamily="18" charset="-128"/>
                  <a:ea typeface="UD デジタル 教科書体 NP-R" panose="02020400000000000000" pitchFamily="18" charset="-128"/>
                </a:rPr>
                <a:t>◆ 学校部活動の位置づけと活動にあたって遵守すべき事項</a:t>
              </a:r>
              <a:endParaRPr kumimoji="1" lang="en-US" altLang="ja-JP" sz="1200" u="sng" dirty="0" smtClean="0">
                <a:solidFill>
                  <a:prstClr val="black"/>
                </a:solidFill>
                <a:latin typeface="UD デジタル 教科書体 NP-R" panose="02020400000000000000" pitchFamily="18" charset="-128"/>
                <a:ea typeface="UD デジタル 教科書体 NP-R" panose="02020400000000000000" pitchFamily="18" charset="-128"/>
              </a:endParaRPr>
            </a:p>
            <a:p>
              <a:pPr defTabSz="326578">
                <a:lnSpc>
                  <a:spcPts val="1200"/>
                </a:lnSpc>
              </a:pPr>
              <a:r>
                <a:rPr kumimoji="1"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　</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学校部活動</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は、学校教育の一環として実施される教育課程外の活動で</a:t>
              </a:r>
              <a:r>
                <a:rPr lang="ja-JP" altLang="en-US" sz="1100" dirty="0" err="1" smtClean="0">
                  <a:solidFill>
                    <a:schemeClr val="tx1"/>
                  </a:solidFill>
                  <a:latin typeface="UD デジタル 教科書体 NP-R" panose="02020400000000000000" pitchFamily="18" charset="-128"/>
                  <a:ea typeface="UD デジタル 教科書体 NP-R" panose="02020400000000000000" pitchFamily="18" charset="-128"/>
                </a:rPr>
                <a:t>あ</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　</a:t>
              </a:r>
              <a:endParaRPr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defTabSz="326578">
                <a:lnSpc>
                  <a:spcPts val="1200"/>
                </a:lnSpc>
              </a:pP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り、その教育的意義は大きく、その設置・運営は学校の判断により行われるもの。</a:t>
              </a:r>
              <a:endParaRPr kumimoji="1" lang="en-US" altLang="ja-JP" sz="1100" u="sng"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4" name="正方形/長方形 3"/>
            <p:cNvSpPr/>
            <p:nvPr/>
          </p:nvSpPr>
          <p:spPr>
            <a:xfrm>
              <a:off x="5474009" y="2089348"/>
              <a:ext cx="4896000" cy="360000"/>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en-US" altLang="ja-JP" sz="1200" b="1" dirty="0" smtClean="0">
                  <a:solidFill>
                    <a:prstClr val="white"/>
                  </a:solidFill>
                  <a:latin typeface="UD デジタル 教科書体 NP-R" panose="02020400000000000000" pitchFamily="18" charset="-128"/>
                  <a:ea typeface="UD デジタル 教科書体 NP-R" panose="02020400000000000000" pitchFamily="18" charset="-128"/>
                </a:rPr>
                <a:t>Ⅰ</a:t>
              </a:r>
              <a:r>
                <a:rPr kumimoji="1" lang="ja-JP" altLang="en-US" sz="1200" b="1" dirty="0" smtClean="0">
                  <a:solidFill>
                    <a:prstClr val="white"/>
                  </a:solidFill>
                  <a:latin typeface="UD デジタル 教科書体 NP-R" panose="02020400000000000000" pitchFamily="18" charset="-128"/>
                  <a:ea typeface="UD デジタル 教科書体 NP-R" panose="02020400000000000000" pitchFamily="18" charset="-128"/>
                </a:rPr>
                <a:t> </a:t>
              </a: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学校部活動</a:t>
              </a:r>
            </a:p>
          </p:txBody>
        </p:sp>
        <p:sp>
          <p:nvSpPr>
            <p:cNvPr id="9" name="フローチャート: 順次アクセス記憶 8"/>
            <p:cNvSpPr/>
            <p:nvPr/>
          </p:nvSpPr>
          <p:spPr>
            <a:xfrm flipH="1">
              <a:off x="9953336" y="2107348"/>
              <a:ext cx="360000" cy="324000"/>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ローチャート: 代替処理 2"/>
            <p:cNvSpPr/>
            <p:nvPr/>
          </p:nvSpPr>
          <p:spPr>
            <a:xfrm>
              <a:off x="9989313" y="2196819"/>
              <a:ext cx="288047" cy="145058"/>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spc="-100" dirty="0" smtClean="0">
                  <a:solidFill>
                    <a:schemeClr val="tx1"/>
                  </a:solidFill>
                  <a:latin typeface="UD デジタル 教科書体 NP-R" panose="02020400000000000000" pitchFamily="18" charset="-128"/>
                  <a:ea typeface="UD デジタル 教科書体 NP-R" panose="02020400000000000000" pitchFamily="18" charset="-128"/>
                </a:rPr>
                <a:t>update</a:t>
              </a:r>
              <a:endParaRPr kumimoji="1" lang="ja-JP" altLang="en-US" sz="800" spc="-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角丸四角形 12"/>
            <p:cNvSpPr/>
            <p:nvPr/>
          </p:nvSpPr>
          <p:spPr>
            <a:xfrm>
              <a:off x="5528009" y="3112622"/>
              <a:ext cx="4788000" cy="1584000"/>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pPr>
                <a:lnSpc>
                  <a:spcPts val="1300"/>
                </a:lnSpc>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≪概要≫</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教員</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の部活動への関与について、法令等に</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基づ</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く</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業務</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改善や勤務</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管理</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部活動</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指導員や外部</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指導者の確保</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心身</a:t>
              </a: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の健康管理・事故防止の</a:t>
              </a: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徹底</a:t>
              </a:r>
              <a:endParaRPr kumimoji="1" lang="en-US" altLang="ja-JP" sz="1100" u="sng"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体罰</a:t>
              </a: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ハラスメント根絶</a:t>
              </a: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の</a:t>
              </a: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徹底</a:t>
              </a:r>
              <a:endParaRPr kumimoji="1" lang="en-US" altLang="ja-JP" sz="1100" u="sng"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休養</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日：週あたり２日以上の設定（平日１日、週末１日</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活動</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時間：平日２時間程度、休業日は３時間程度</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高校は</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時間程度</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a:t>
              </a:r>
            </a:p>
            <a:p>
              <a:pPr marL="171450" indent="-171450">
                <a:lnSpc>
                  <a:spcPts val="1200"/>
                </a:lnSpc>
                <a:buFont typeface="UD デジタル 教科書体 NP-R" panose="02020400000000000000" pitchFamily="18" charset="-128"/>
                <a:buChar char="○"/>
              </a:pP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府立高校における部活動大阪モデルの推進</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学校や地域の状況に応じ、地域のスポーツ・文化芸術団体等の活用により、学校活動の地域連携を推進。</a:t>
              </a:r>
              <a:endParaRPr kumimoji="1" lang="en-US" altLang="ja-JP" sz="1100" u="sng" dirty="0" smtClean="0">
                <a:solidFill>
                  <a:schemeClr val="tx1"/>
                </a:solidFill>
                <a:latin typeface="UD デジタル 教科書体 NP-R" panose="02020400000000000000" pitchFamily="18" charset="-128"/>
                <a:ea typeface="UD デジタル 教科書体 NP-R" panose="02020400000000000000" pitchFamily="18" charset="-128"/>
              </a:endParaRPr>
            </a:p>
          </p:txBody>
        </p:sp>
      </p:grpSp>
      <p:grpSp>
        <p:nvGrpSpPr>
          <p:cNvPr id="22" name="グループ化 21"/>
          <p:cNvGrpSpPr/>
          <p:nvPr/>
        </p:nvGrpSpPr>
        <p:grpSpPr>
          <a:xfrm>
            <a:off x="399154" y="4789407"/>
            <a:ext cx="4896000" cy="2671721"/>
            <a:chOff x="418545" y="4846557"/>
            <a:chExt cx="4896000" cy="2671721"/>
          </a:xfrm>
        </p:grpSpPr>
        <p:sp>
          <p:nvSpPr>
            <p:cNvPr id="123" name="正方形/長方形 122"/>
            <p:cNvSpPr/>
            <p:nvPr/>
          </p:nvSpPr>
          <p:spPr>
            <a:xfrm>
              <a:off x="418545" y="5178278"/>
              <a:ext cx="4896000" cy="2340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smtClean="0">
                  <a:solidFill>
                    <a:prstClr val="black"/>
                  </a:solidFill>
                  <a:latin typeface="UD デジタル 教科書体 NP-R" panose="02020400000000000000" pitchFamily="18" charset="-128"/>
                  <a:ea typeface="UD デジタル 教科書体 NP-R" panose="02020400000000000000" pitchFamily="18" charset="-128"/>
                </a:rPr>
                <a:t>◆ 地域クラブ活動の位置づけと活動にあたって遵守されるべき事項</a:t>
              </a:r>
              <a:endParaRPr kumimoji="1" lang="en-US" altLang="ja-JP" sz="1200" u="sng" dirty="0" smtClean="0">
                <a:solidFill>
                  <a:prstClr val="black"/>
                </a:solidFill>
                <a:latin typeface="UD デジタル 教科書体 NP-R" panose="02020400000000000000" pitchFamily="18" charset="-128"/>
                <a:ea typeface="UD デジタル 教科書体 NP-R" panose="02020400000000000000" pitchFamily="18" charset="-128"/>
              </a:endParaRPr>
            </a:p>
            <a:p>
              <a:pPr defTabSz="326578"/>
              <a:r>
                <a:rPr kumimoji="1" lang="ja-JP" altLang="en-US" sz="1200" dirty="0">
                  <a:solidFill>
                    <a:prstClr val="black"/>
                  </a:solidFill>
                  <a:latin typeface="ＭＳ Ｐゴシック" panose="020B0600070205080204" pitchFamily="50" charset="-128"/>
                  <a:ea typeface="ＭＳ Ｐゴシック" panose="020B0600070205080204" pitchFamily="50" charset="-128"/>
                </a:rPr>
                <a:t>　</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中学校における部活動の維持が困難となる前に、学校と地域との連携・協働により学校部活動を地域移行し、新たな地域クラブ活動により、生徒のスポーツ・文化芸術活動の場の確保を進めるもの。</a:t>
              </a:r>
              <a:endParaRPr kumimoji="1" lang="en-US" altLang="ja-JP" sz="1100" dirty="0">
                <a:solidFill>
                  <a:prstClr val="black"/>
                </a:solidFill>
                <a:latin typeface="ＭＳ Ｐゴシック" panose="020B0600070205080204" pitchFamily="50" charset="-128"/>
                <a:ea typeface="ＭＳ Ｐゴシック" panose="020B0600070205080204" pitchFamily="50" charset="-128"/>
              </a:endParaRPr>
            </a:p>
          </p:txBody>
        </p:sp>
        <p:sp>
          <p:nvSpPr>
            <p:cNvPr id="124" name="正方形/長方形 123"/>
            <p:cNvSpPr/>
            <p:nvPr/>
          </p:nvSpPr>
          <p:spPr>
            <a:xfrm>
              <a:off x="418545" y="4846557"/>
              <a:ext cx="4896000" cy="359999"/>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tIns="54000" bIns="54000" rtlCol="0" anchor="ctr"/>
            <a:lstStyle/>
            <a:p>
              <a:pPr defTabSz="326578"/>
              <a:r>
                <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rPr>
                <a:t>Ⅱ</a:t>
              </a:r>
              <a:r>
                <a:rPr kumimoji="1" lang="ja-JP" altLang="en-US" sz="1200" b="1" dirty="0" smtClean="0">
                  <a:solidFill>
                    <a:prstClr val="white"/>
                  </a:solidFill>
                  <a:latin typeface="UD デジタル 教科書体 NP-R" panose="02020400000000000000" pitchFamily="18" charset="-128"/>
                  <a:ea typeface="UD デジタル 教科書体 NP-R" panose="02020400000000000000" pitchFamily="18" charset="-128"/>
                </a:rPr>
                <a:t> 新たな地域クラブ活動</a:t>
              </a:r>
              <a:endPar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endParaRPr>
            </a:p>
          </p:txBody>
        </p:sp>
        <p:sp>
          <p:nvSpPr>
            <p:cNvPr id="43" name="フローチャート: 順次アクセス記憶 42"/>
            <p:cNvSpPr/>
            <p:nvPr/>
          </p:nvSpPr>
          <p:spPr>
            <a:xfrm flipH="1">
              <a:off x="4902137" y="4864557"/>
              <a:ext cx="360000" cy="323999"/>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代替処理 43"/>
            <p:cNvSpPr/>
            <p:nvPr/>
          </p:nvSpPr>
          <p:spPr>
            <a:xfrm>
              <a:off x="4974137" y="4969504"/>
              <a:ext cx="216000" cy="114104"/>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dirty="0" smtClean="0">
                  <a:solidFill>
                    <a:schemeClr val="tx1"/>
                  </a:solidFill>
                  <a:latin typeface="UD デジタル 教科書体 NP-R" panose="02020400000000000000" pitchFamily="18" charset="-128"/>
                  <a:ea typeface="UD デジタル 教科書体 NP-R" panose="02020400000000000000" pitchFamily="18" charset="-128"/>
                </a:rPr>
                <a:t>new</a:t>
              </a:r>
              <a:endPar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2" name="角丸四角形 51"/>
            <p:cNvSpPr/>
            <p:nvPr/>
          </p:nvSpPr>
          <p:spPr>
            <a:xfrm>
              <a:off x="472545" y="5923605"/>
              <a:ext cx="4788000" cy="1552962"/>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≪概要≫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地域</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クラブ活動の運営団体・実施</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主体</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に</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よる適切な運営及び充実</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地域</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スポーツ・文化振興担当部署や学校担当部署、関係団体</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         学校</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等の関係者を集めた協議会などの</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体制整備と責任主体の明確化</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指導者</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資格等による質の高い指導者の確保と</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、人材</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バンクの整備</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意欲ある</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教員</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等</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の円滑な兼職</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兼業</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競技</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志向の活動だけでなく、複数の運動種目・文化芸術</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分野に親しむ　　機会など、生徒</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の</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志向や体力等の状況に</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適した</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プログラム等も確保</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休養日・活動時間：「</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Ⅰ</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 学校部活動」に準じた設定</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grpSp>
      <p:grpSp>
        <p:nvGrpSpPr>
          <p:cNvPr id="24" name="グループ化 23"/>
          <p:cNvGrpSpPr/>
          <p:nvPr/>
        </p:nvGrpSpPr>
        <p:grpSpPr>
          <a:xfrm>
            <a:off x="5391459" y="4789407"/>
            <a:ext cx="4896000" cy="2680414"/>
            <a:chOff x="5474009" y="4846557"/>
            <a:chExt cx="4896000" cy="2680414"/>
          </a:xfrm>
        </p:grpSpPr>
        <p:sp>
          <p:nvSpPr>
            <p:cNvPr id="126" name="正方形/長方形 125"/>
            <p:cNvSpPr/>
            <p:nvPr/>
          </p:nvSpPr>
          <p:spPr>
            <a:xfrm>
              <a:off x="5474009" y="5186971"/>
              <a:ext cx="4896000" cy="2340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smtClean="0">
                  <a:solidFill>
                    <a:prstClr val="black"/>
                  </a:solidFill>
                  <a:latin typeface="UD デジタル 教科書体 NP-R" panose="02020400000000000000" pitchFamily="18" charset="-128"/>
                  <a:ea typeface="UD デジタル 教科書体 NP-R" panose="02020400000000000000" pitchFamily="18" charset="-128"/>
                </a:rPr>
                <a:t>◆ 新たな運営団体の設置やそのための手法・留意すべき事項</a:t>
              </a:r>
              <a:endParaRPr kumimoji="1" lang="en-US" altLang="ja-JP" sz="1200" u="sng" dirty="0" smtClean="0">
                <a:solidFill>
                  <a:prstClr val="black"/>
                </a:solidFill>
                <a:latin typeface="UD デジタル 教科書体 NP-R" panose="02020400000000000000" pitchFamily="18" charset="-128"/>
                <a:ea typeface="UD デジタル 教科書体 NP-R" panose="02020400000000000000" pitchFamily="18" charset="-128"/>
              </a:endParaRPr>
            </a:p>
            <a:p>
              <a:pPr defTabSz="326578"/>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　各市町村におけるスポーツ・文化芸術振興の方向性や、地域に根付いたスポーツ・文化芸術の活動実態やその環境等を踏まえて、移行に向けた体制作りを段階的に進める。</a:t>
              </a:r>
              <a:endParaRPr kumimoji="1" lang="en-US" altLang="ja-JP" sz="1100" u="sng"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127" name="正方形/長方形 126"/>
            <p:cNvSpPr/>
            <p:nvPr/>
          </p:nvSpPr>
          <p:spPr>
            <a:xfrm>
              <a:off x="5474009" y="4846557"/>
              <a:ext cx="4896000" cy="360000"/>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en-US" altLang="ja-JP" sz="1200" b="1" dirty="0" smtClean="0">
                  <a:solidFill>
                    <a:prstClr val="white"/>
                  </a:solidFill>
                  <a:latin typeface="UD デジタル 教科書体 NP-R" panose="02020400000000000000" pitchFamily="18" charset="-128"/>
                  <a:ea typeface="UD デジタル 教科書体 NP-R" panose="02020400000000000000" pitchFamily="18" charset="-128"/>
                </a:rPr>
                <a:t>Ⅲ</a:t>
              </a:r>
              <a:r>
                <a:rPr kumimoji="1" lang="ja-JP" altLang="en-US" sz="1200" b="1" dirty="0" smtClean="0">
                  <a:solidFill>
                    <a:prstClr val="white"/>
                  </a:solidFill>
                  <a:latin typeface="UD デジタル 教科書体 NP-R" panose="02020400000000000000" pitchFamily="18" charset="-128"/>
                  <a:ea typeface="UD デジタル 教科書体 NP-R" panose="02020400000000000000" pitchFamily="18" charset="-128"/>
                </a:rPr>
                <a:t> </a:t>
              </a:r>
              <a:r>
                <a:rPr kumimoji="1" lang="ja-JP" altLang="en-US" sz="1200" b="1" spc="-150" dirty="0" smtClean="0">
                  <a:solidFill>
                    <a:prstClr val="white"/>
                  </a:solidFill>
                  <a:latin typeface="UD デジタル 教科書体 NP-R" panose="02020400000000000000" pitchFamily="18" charset="-128"/>
                  <a:ea typeface="UD デジタル 教科書体 NP-R" panose="02020400000000000000" pitchFamily="18" charset="-128"/>
                </a:rPr>
                <a:t>学校部活動の地域連携や地域クラブ活動への移行に向けた環境整備</a:t>
              </a:r>
              <a:endParaRPr kumimoji="1" lang="ja-JP" altLang="en-US" sz="1200" b="1" spc="-150" dirty="0">
                <a:solidFill>
                  <a:prstClr val="white"/>
                </a:solidFill>
                <a:latin typeface="UD デジタル 教科書体 NP-R" panose="02020400000000000000" pitchFamily="18" charset="-128"/>
                <a:ea typeface="UD デジタル 教科書体 NP-R" panose="02020400000000000000" pitchFamily="18" charset="-128"/>
              </a:endParaRPr>
            </a:p>
          </p:txBody>
        </p:sp>
        <p:sp>
          <p:nvSpPr>
            <p:cNvPr id="50" name="フローチャート: 順次アクセス記憶 49"/>
            <p:cNvSpPr/>
            <p:nvPr/>
          </p:nvSpPr>
          <p:spPr>
            <a:xfrm flipH="1">
              <a:off x="9958578" y="4864557"/>
              <a:ext cx="360000" cy="324000"/>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ローチャート: 代替処理 50"/>
            <p:cNvSpPr/>
            <p:nvPr/>
          </p:nvSpPr>
          <p:spPr>
            <a:xfrm>
              <a:off x="10030578" y="4982489"/>
              <a:ext cx="216000" cy="88136"/>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dirty="0" smtClean="0">
                  <a:solidFill>
                    <a:schemeClr val="tx1"/>
                  </a:solidFill>
                  <a:latin typeface="UD デジタル 教科書体 NP-R" panose="02020400000000000000" pitchFamily="18" charset="-128"/>
                  <a:ea typeface="UD デジタル 教科書体 NP-R" panose="02020400000000000000" pitchFamily="18" charset="-128"/>
                </a:rPr>
                <a:t>new</a:t>
              </a:r>
              <a:endPar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3" name="角丸四角形 52"/>
            <p:cNvSpPr/>
            <p:nvPr/>
          </p:nvSpPr>
          <p:spPr>
            <a:xfrm>
              <a:off x="5520861" y="5923604"/>
              <a:ext cx="4788000" cy="1551600"/>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≪概要≫</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まず</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は休日における地域の環境の整備を着実に</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推進</a:t>
              </a:r>
              <a:endParaRPr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平日</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の環境整備はできるところから取り組み、休日の</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取組</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み</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の進捗状況等</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を検証し、更なる改革を</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推進</a:t>
              </a:r>
              <a:endParaRPr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令和</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５年度から令和７年度までの３年間を改革推進期間と</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して</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地域連携</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・地域移行に取り組みつつ、地域の実情に応じて可能な限り</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早期の</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実現</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を</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めざす</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府内における大会等の在り方の見直し</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p:txBody>
        </p:sp>
      </p:grpSp>
      <p:grpSp>
        <p:nvGrpSpPr>
          <p:cNvPr id="20" name="グループ化 19"/>
          <p:cNvGrpSpPr/>
          <p:nvPr/>
        </p:nvGrpSpPr>
        <p:grpSpPr>
          <a:xfrm>
            <a:off x="399154" y="2032198"/>
            <a:ext cx="4896339" cy="2656845"/>
            <a:chOff x="418206" y="2089348"/>
            <a:chExt cx="4896339" cy="2656845"/>
          </a:xfrm>
        </p:grpSpPr>
        <p:sp>
          <p:nvSpPr>
            <p:cNvPr id="17" name="正方形/長方形 16"/>
            <p:cNvSpPr/>
            <p:nvPr/>
          </p:nvSpPr>
          <p:spPr>
            <a:xfrm>
              <a:off x="418206" y="2424193"/>
              <a:ext cx="4896339" cy="232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300"/>
                </a:lnSpc>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大阪府においても、少子化が進行する中、学校部活動を従前と同様の体制で運営することは困難であり、教員が部活動顧問を務める指導体制の継続も、学校の働き方改革が進む中、一層厳しい状況。</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この</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ような</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中でも</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将来にわたり、生徒がスポーツ・文化芸術活動に継続して親しむことができる機会を確保することを</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めざし府</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の考え方を</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示す</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endParaRPr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学校</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部活動の教育的意義や</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役割を、地域</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クラブ活動においても継承・発展</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させ</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つつ</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、地域のスポーツ・文化芸術の振興の観点からも充実を図ることが重要。</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本方針</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は、義務教育である</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中学校の</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生徒の学校部活動及び地域クラブ活動を主な対象とする</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 </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Ⅰ </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学校部活動</a:t>
              </a:r>
              <a:r>
                <a:rPr lang="ja-JP"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は高等学校にも適用）</a:t>
              </a:r>
              <a:endParaRPr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45" name="正方形/長方形 44"/>
            <p:cNvSpPr/>
            <p:nvPr/>
          </p:nvSpPr>
          <p:spPr>
            <a:xfrm>
              <a:off x="418545" y="2089348"/>
              <a:ext cx="4896000" cy="360000"/>
            </a:xfrm>
            <a:prstGeom prst="rect">
              <a:avLst/>
            </a:prstGeom>
            <a:solidFill>
              <a:schemeClr val="accent4"/>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ja-JP" altLang="en-US" sz="1200" b="1" dirty="0" smtClean="0">
                  <a:solidFill>
                    <a:prstClr val="white"/>
                  </a:solidFill>
                  <a:latin typeface="UD デジタル 教科書体 NP-R" panose="02020400000000000000" pitchFamily="18" charset="-128"/>
                  <a:ea typeface="UD デジタル 教科書体 NP-R" panose="02020400000000000000" pitchFamily="18" charset="-128"/>
                </a:rPr>
                <a:t>≪はじめに・本方針の改定趣旨等≫</a:t>
              </a:r>
              <a:endPar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endParaRPr>
            </a:p>
          </p:txBody>
        </p:sp>
      </p:grpSp>
    </p:spTree>
    <p:extLst>
      <p:ext uri="{BB962C8B-B14F-4D97-AF65-F5344CB8AC3E}">
        <p14:creationId xmlns:p14="http://schemas.microsoft.com/office/powerpoint/2010/main" val="671854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846</Words>
  <Application>Microsoft Office PowerPoint</Application>
  <PresentationFormat>ユーザー設定</PresentationFormat>
  <Paragraphs>55</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ＭＳ Ｐゴシック</vt:lpstr>
      <vt:lpstr>UD デジタル 教科書体 NP-R</vt:lpstr>
      <vt:lpstr>メイリオ</vt:lpstr>
      <vt:lpstr>游ゴシック</vt:lpstr>
      <vt:lpstr>游ゴシック Light</vt:lpstr>
      <vt:lpstr>Arial</vt:lpstr>
      <vt:lpstr>Calibri</vt:lpstr>
      <vt:lpstr>Calibri Light</vt:lpstr>
      <vt:lpstr>Wingdings</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2023-08-09T09:58:18Z</dcterms:created>
  <dcterms:modified xsi:type="dcterms:W3CDTF">2023-08-09T09:58:33Z</dcterms:modified>
</cp:coreProperties>
</file>