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handoutMasterIdLst>
    <p:handoutMasterId r:id="rId5"/>
  </p:handoutMasterIdLst>
  <p:sldIdLst>
    <p:sldId id="256" r:id="rId2"/>
    <p:sldId id="259" r:id="rId3"/>
    <p:sldId id="257" r:id="rId4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r">
              <a:defRPr sz="1200"/>
            </a:lvl1pPr>
          </a:lstStyle>
          <a:p>
            <a:fld id="{360BCEB0-7ADB-41B6-9F2B-D7AEF15F621F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33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503" y="972133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r">
              <a:defRPr sz="1200"/>
            </a:lvl1pPr>
          </a:lstStyle>
          <a:p>
            <a:fld id="{0420E5E8-AB44-4646-BC54-BD46ECC9F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530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48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6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53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05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70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3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20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8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61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36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13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292B1-F48C-4496-B0BB-1A4F95C238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3BD3-49F2-4A9D-9220-948F9288A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99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0" y="476522"/>
            <a:ext cx="9144000" cy="695252"/>
            <a:chOff x="0" y="0"/>
            <a:chExt cx="9144000" cy="914400"/>
          </a:xfrm>
        </p:grpSpPr>
        <p:sp>
          <p:nvSpPr>
            <p:cNvPr id="4" name="正方形/長方形 3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482958" y="115910"/>
              <a:ext cx="8178084" cy="6825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460411" y="574099"/>
            <a:ext cx="6223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大阪府における中学校等の部活動の実態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17957" y="1481131"/>
            <a:ext cx="2446987" cy="566671"/>
            <a:chOff x="180303" y="1032888"/>
            <a:chExt cx="2446987" cy="56667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444320" y="1131557"/>
              <a:ext cx="1918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部活動実態調査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180303" y="1032888"/>
              <a:ext cx="2446987" cy="566671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2659485" y="1481131"/>
            <a:ext cx="6550438" cy="821182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調査対象（令和４年度）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市町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村立中学校（２７７校）　及び　義務教育課程後期課程（８校）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市町村教育委員会（政令市を除く）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66281" y="2257550"/>
            <a:ext cx="6001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＊本調査の数値はいずれ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７月１日時点で調査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＊入部者数は、２つ以上の部活に入部している生徒の延べ人数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いる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35421" y="3445201"/>
            <a:ext cx="486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生徒加入</a:t>
            </a:r>
            <a:r>
              <a:rPr kumimoji="1"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　及び　部活動設置状況の推移</a:t>
            </a:r>
            <a:endParaRPr kumimoji="1" lang="ja-JP" altLang="en-US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3854648"/>
            <a:ext cx="3280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（１）全体（運動部＋文化部）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60932" y="99075"/>
            <a:ext cx="80021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158" y="4321229"/>
            <a:ext cx="7053683" cy="20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-35421" y="1178514"/>
            <a:ext cx="486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生徒加入</a:t>
            </a:r>
            <a:r>
              <a:rPr kumimoji="1"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　及び　部活動設置状況の推移</a:t>
            </a:r>
            <a:endParaRPr kumimoji="1" lang="ja-JP" altLang="en-US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1665235"/>
            <a:ext cx="3280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（２）運動部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4206876"/>
            <a:ext cx="3280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（３）文化部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0" y="476522"/>
            <a:ext cx="9144000" cy="695252"/>
            <a:chOff x="0" y="0"/>
            <a:chExt cx="9144000" cy="914400"/>
          </a:xfrm>
        </p:grpSpPr>
        <p:sp>
          <p:nvSpPr>
            <p:cNvPr id="13" name="正方形/長方形 12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82958" y="115910"/>
              <a:ext cx="8178084" cy="6825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1460411" y="574099"/>
            <a:ext cx="6223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大阪府における中学校等の部活動の実態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60932" y="99075"/>
            <a:ext cx="80021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262" y="2029392"/>
            <a:ext cx="7053683" cy="206062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158" y="4687890"/>
            <a:ext cx="7053683" cy="206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9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129218" y="4129994"/>
            <a:ext cx="4346825" cy="1835055"/>
            <a:chOff x="2398587" y="2511472"/>
            <a:chExt cx="4346825" cy="1835055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98587" y="2511472"/>
              <a:ext cx="4346825" cy="1835055"/>
            </a:xfrm>
            <a:prstGeom prst="rect">
              <a:avLst/>
            </a:prstGeom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4169673" y="2943745"/>
              <a:ext cx="891862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609</a:t>
              </a:r>
              <a:r>
                <a:rPr kumimoji="1"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169673" y="3440550"/>
              <a:ext cx="891862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/>
                <a:t>203</a:t>
              </a:r>
              <a:r>
                <a:rPr kumimoji="1" lang="ja-JP" altLang="en-US" dirty="0" smtClean="0"/>
                <a:t>人</a:t>
              </a:r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615604" y="4129994"/>
            <a:ext cx="4352921" cy="1835055"/>
            <a:chOff x="5333044" y="2421946"/>
            <a:chExt cx="4352921" cy="1835055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3044" y="2421946"/>
              <a:ext cx="4352921" cy="1835055"/>
            </a:xfrm>
            <a:prstGeom prst="rect">
              <a:avLst/>
            </a:prstGeom>
          </p:spPr>
        </p:pic>
        <p:sp>
          <p:nvSpPr>
            <p:cNvPr id="31" name="テキスト ボックス 30"/>
            <p:cNvSpPr txBox="1"/>
            <p:nvPr/>
          </p:nvSpPr>
          <p:spPr>
            <a:xfrm>
              <a:off x="7063573" y="2912665"/>
              <a:ext cx="891862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/>
                <a:t>1</a:t>
              </a:r>
              <a:r>
                <a:rPr kumimoji="1" lang="en-US" altLang="ja-JP" dirty="0" smtClean="0"/>
                <a:t>09</a:t>
              </a:r>
              <a:r>
                <a:rPr kumimoji="1"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362594" y="3382226"/>
              <a:ext cx="891862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/>
                <a:t>15</a:t>
              </a:r>
              <a:r>
                <a:rPr kumimoji="1" lang="ja-JP" altLang="en-US" dirty="0" smtClean="0"/>
                <a:t>人</a:t>
              </a:r>
              <a:endParaRPr kumimoji="1" lang="ja-JP" altLang="en-US" dirty="0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2286776" y="1266773"/>
            <a:ext cx="4245198" cy="76944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＊「専門的な指導ができる教員」・・・次の条件いずれかの該当者とする。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・競技経験がある。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・長年、顧問として携わり、指導ができる。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・研修等を受け、専門性を培った。（独学も含む）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1667" y="6053179"/>
            <a:ext cx="4318448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＊外部指導者は、卒業生等のボランティアも含む。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大会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や練習試合等への　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引率等を単独で行うことができない。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（令和５年度より、中体連主催大会では、単独の引率・監督が可能となった）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4260" y="1693966"/>
            <a:ext cx="8730229" cy="3633531"/>
            <a:chOff x="6706136" y="520841"/>
            <a:chExt cx="8730229" cy="3633531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06136" y="520841"/>
              <a:ext cx="8730229" cy="3633531"/>
            </a:xfrm>
            <a:prstGeom prst="rect">
              <a:avLst/>
            </a:prstGeom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8527211" y="1479049"/>
              <a:ext cx="2653049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専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門的な指導ができる　</a:t>
              </a:r>
              <a:r>
                <a:rPr kumimoji="1" lang="en-US" altLang="ja-JP" dirty="0" smtClean="0"/>
                <a:t>52.6</a:t>
              </a:r>
              <a:r>
                <a:rPr kumimoji="1" lang="ja-JP" altLang="en-US" dirty="0" smtClean="0"/>
                <a:t>％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2387221" y="1466827"/>
              <a:ext cx="1794295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専門外　</a:t>
              </a:r>
              <a:r>
                <a:rPr kumimoji="1" lang="en-US" altLang="ja-JP" dirty="0" smtClean="0"/>
                <a:t>47.4</a:t>
              </a:r>
              <a:r>
                <a:rPr kumimoji="1" lang="ja-JP" altLang="en-US" dirty="0" smtClean="0"/>
                <a:t>％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390515" y="2129982"/>
              <a:ext cx="2653049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/>
                <a:t>専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門的な指導ができる　</a:t>
              </a:r>
              <a:r>
                <a:rPr kumimoji="1" lang="en-US" altLang="ja-JP" dirty="0"/>
                <a:t>47.2</a:t>
              </a:r>
              <a:r>
                <a:rPr kumimoji="1" lang="ja-JP" altLang="en-US" dirty="0" smtClean="0"/>
                <a:t>％</a:t>
              </a:r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2457169" y="2152940"/>
              <a:ext cx="1794295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専門外　</a:t>
              </a:r>
              <a:r>
                <a:rPr kumimoji="1" lang="en-US" altLang="ja-JP" dirty="0" smtClean="0"/>
                <a:t>52.8</a:t>
              </a:r>
              <a:r>
                <a:rPr kumimoji="1" lang="ja-JP" altLang="en-US" dirty="0" smtClean="0"/>
                <a:t>％</a:t>
              </a:r>
              <a:endParaRPr kumimoji="1" lang="ja-JP" altLang="en-US" dirty="0"/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4648525" y="6053179"/>
            <a:ext cx="4320000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＊部活動指導員は、校長の監督を受け、部活動の実技指導、大会・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練習試合等の引率等を行う。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(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部活動指導員とは、学校教育法施行規則第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78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条の２に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基づく「学校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職員」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148109" y="1171503"/>
            <a:ext cx="253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指導者</a:t>
            </a:r>
            <a:r>
              <a:rPr kumimoji="1"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の配置状況</a:t>
            </a:r>
            <a:endParaRPr kumimoji="1" lang="ja-JP" altLang="en-US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0" y="476522"/>
            <a:ext cx="9144000" cy="695252"/>
            <a:chOff x="0" y="0"/>
            <a:chExt cx="9144000" cy="914400"/>
          </a:xfrm>
        </p:grpSpPr>
        <p:sp>
          <p:nvSpPr>
            <p:cNvPr id="40" name="正方形/長方形 39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482958" y="115910"/>
              <a:ext cx="8178084" cy="6825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1460411" y="574099"/>
            <a:ext cx="6223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大阪府における中学校等の部活動の実態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260932" y="99075"/>
            <a:ext cx="80021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85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346</Words>
  <Application>Microsoft Office PowerPoint</Application>
  <PresentationFormat>画面に合わせる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2023-08-07T04:02:01Z</dcterms:created>
  <dcterms:modified xsi:type="dcterms:W3CDTF">2023-08-09T04:04:39Z</dcterms:modified>
</cp:coreProperties>
</file>