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handoutMasterIdLst>
    <p:handoutMasterId r:id="rId5"/>
  </p:handoutMasterIdLst>
  <p:sldIdLst>
    <p:sldId id="256" r:id="rId2"/>
    <p:sldId id="259" r:id="rId3"/>
    <p:sldId id="257" r:id="rId4"/>
  </p:sldIdLst>
  <p:sldSz cx="9144000" cy="6858000" type="screen4x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143" cy="513284"/>
          </a:xfrm>
          <a:prstGeom prst="rect">
            <a:avLst/>
          </a:prstGeom>
        </p:spPr>
        <p:txBody>
          <a:bodyPr vert="horz" lIns="94640" tIns="47320" rIns="94640" bIns="473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1503" y="0"/>
            <a:ext cx="3076143" cy="513284"/>
          </a:xfrm>
          <a:prstGeom prst="rect">
            <a:avLst/>
          </a:prstGeom>
        </p:spPr>
        <p:txBody>
          <a:bodyPr vert="horz" lIns="94640" tIns="47320" rIns="94640" bIns="47320" rtlCol="0"/>
          <a:lstStyle>
            <a:lvl1pPr algn="r">
              <a:defRPr sz="1200"/>
            </a:lvl1pPr>
          </a:lstStyle>
          <a:p>
            <a:fld id="{360BCEB0-7ADB-41B6-9F2B-D7AEF15F621F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721330"/>
            <a:ext cx="3076143" cy="513284"/>
          </a:xfrm>
          <a:prstGeom prst="rect">
            <a:avLst/>
          </a:prstGeom>
        </p:spPr>
        <p:txBody>
          <a:bodyPr vert="horz" lIns="94640" tIns="47320" rIns="94640" bIns="473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1503" y="9721330"/>
            <a:ext cx="3076143" cy="513284"/>
          </a:xfrm>
          <a:prstGeom prst="rect">
            <a:avLst/>
          </a:prstGeom>
        </p:spPr>
        <p:txBody>
          <a:bodyPr vert="horz" lIns="94640" tIns="47320" rIns="94640" bIns="47320" rtlCol="0" anchor="b"/>
          <a:lstStyle>
            <a:lvl1pPr algn="r">
              <a:defRPr sz="1200"/>
            </a:lvl1pPr>
          </a:lstStyle>
          <a:p>
            <a:fld id="{0420E5E8-AB44-4646-BC54-BD46ECC9FA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45306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292B1-F48C-4496-B0BB-1A4F95C23895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3BD3-49F2-4A9D-9220-948F9288AF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483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292B1-F48C-4496-B0BB-1A4F95C23895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3BD3-49F2-4A9D-9220-948F9288AF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5165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292B1-F48C-4496-B0BB-1A4F95C23895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3BD3-49F2-4A9D-9220-948F9288AF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5534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292B1-F48C-4496-B0BB-1A4F95C23895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3BD3-49F2-4A9D-9220-948F9288AF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059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292B1-F48C-4496-B0BB-1A4F95C23895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3BD3-49F2-4A9D-9220-948F9288AF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370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292B1-F48C-4496-B0BB-1A4F95C23895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3BD3-49F2-4A9D-9220-948F9288AF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4538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292B1-F48C-4496-B0BB-1A4F95C23895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3BD3-49F2-4A9D-9220-948F9288AF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4204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292B1-F48C-4496-B0BB-1A4F95C23895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3BD3-49F2-4A9D-9220-948F9288AF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883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292B1-F48C-4496-B0BB-1A4F95C23895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3BD3-49F2-4A9D-9220-948F9288AF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1614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292B1-F48C-4496-B0BB-1A4F95C23895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3BD3-49F2-4A9D-9220-948F9288AF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1360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292B1-F48C-4496-B0BB-1A4F95C23895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3BD3-49F2-4A9D-9220-948F9288AF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133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292B1-F48C-4496-B0BB-1A4F95C23895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03BD3-49F2-4A9D-9220-948F9288AF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3992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0" y="476522"/>
            <a:ext cx="9144000" cy="695252"/>
            <a:chOff x="0" y="0"/>
            <a:chExt cx="9144000" cy="914400"/>
          </a:xfrm>
        </p:grpSpPr>
        <p:sp>
          <p:nvSpPr>
            <p:cNvPr id="4" name="正方形/長方形 3"/>
            <p:cNvSpPr/>
            <p:nvPr/>
          </p:nvSpPr>
          <p:spPr>
            <a:xfrm>
              <a:off x="0" y="0"/>
              <a:ext cx="9144000" cy="9144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482958" y="115910"/>
              <a:ext cx="8178084" cy="6825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1460411" y="574099"/>
            <a:ext cx="62231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大阪府における中学校等の部活動の実態</a:t>
            </a:r>
            <a:endParaRPr kumimoji="1"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17957" y="1481131"/>
            <a:ext cx="2446987" cy="566671"/>
            <a:chOff x="180303" y="1032888"/>
            <a:chExt cx="2446987" cy="566671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444320" y="1131557"/>
              <a:ext cx="19189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部活動実態調査</a:t>
              </a:r>
              <a:endPara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" name="角丸四角形 8"/>
            <p:cNvSpPr/>
            <p:nvPr/>
          </p:nvSpPr>
          <p:spPr>
            <a:xfrm>
              <a:off x="180303" y="1032888"/>
              <a:ext cx="2446987" cy="566671"/>
            </a:xfrm>
            <a:prstGeom prst="roundRect">
              <a:avLst>
                <a:gd name="adj" fmla="val 50000"/>
              </a:avLst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テキスト ボックス 9"/>
          <p:cNvSpPr txBox="1"/>
          <p:nvPr/>
        </p:nvSpPr>
        <p:spPr>
          <a:xfrm>
            <a:off x="2659485" y="1481131"/>
            <a:ext cx="6550438" cy="821182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調査対象（令和４年度）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市町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村立中学校（２７７校）　及び　義務教育課程後期課程（８校）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市町村教育委員会（政令市を除く）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866281" y="2257550"/>
            <a:ext cx="60015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＊本調査の数値はいずれ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も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７月１日時点で調査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＊入部者数は、２つ以上の部活に入部している生徒の延べ人数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として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いる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-35421" y="3445201"/>
            <a:ext cx="4868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kumimoji="1"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生徒加入</a:t>
            </a:r>
            <a:r>
              <a:rPr kumimoji="1" lang="ja-JP" altLang="en-US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状況　及び　部活動設置状況の推移</a:t>
            </a:r>
            <a:endParaRPr kumimoji="1" lang="ja-JP" altLang="en-US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0" y="3854648"/>
            <a:ext cx="32808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（１）全体（運動部＋文化部）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260932" y="99075"/>
            <a:ext cx="800219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資料２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158" y="4321229"/>
            <a:ext cx="7053683" cy="2054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7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テキスト ボックス 28"/>
          <p:cNvSpPr txBox="1"/>
          <p:nvPr/>
        </p:nvSpPr>
        <p:spPr>
          <a:xfrm>
            <a:off x="-35421" y="1178514"/>
            <a:ext cx="4868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kumimoji="1"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生徒加入</a:t>
            </a:r>
            <a:r>
              <a:rPr kumimoji="1" lang="ja-JP" altLang="en-US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状況　及び　部活動設置状況の推移</a:t>
            </a:r>
            <a:endParaRPr kumimoji="1" lang="ja-JP" altLang="en-US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0" y="1665235"/>
            <a:ext cx="32808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（２）運動部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0" y="4206876"/>
            <a:ext cx="32808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（３）文化部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0" y="476522"/>
            <a:ext cx="9144000" cy="695252"/>
            <a:chOff x="0" y="0"/>
            <a:chExt cx="9144000" cy="914400"/>
          </a:xfrm>
        </p:grpSpPr>
        <p:sp>
          <p:nvSpPr>
            <p:cNvPr id="13" name="正方形/長方形 12"/>
            <p:cNvSpPr/>
            <p:nvPr/>
          </p:nvSpPr>
          <p:spPr>
            <a:xfrm>
              <a:off x="0" y="0"/>
              <a:ext cx="9144000" cy="9144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482958" y="115910"/>
              <a:ext cx="8178084" cy="6825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6" name="テキスト ボックス 15"/>
          <p:cNvSpPr txBox="1"/>
          <p:nvPr/>
        </p:nvSpPr>
        <p:spPr>
          <a:xfrm>
            <a:off x="1460411" y="574099"/>
            <a:ext cx="62231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大阪府における中学校等の部活動の実態</a:t>
            </a:r>
            <a:endParaRPr kumimoji="1"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260932" y="99075"/>
            <a:ext cx="800219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資料２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262" y="2029392"/>
            <a:ext cx="7053683" cy="2060627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5158" y="4687890"/>
            <a:ext cx="7053683" cy="2060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91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129218" y="4129994"/>
            <a:ext cx="4346825" cy="1835055"/>
            <a:chOff x="2398587" y="2511472"/>
            <a:chExt cx="4346825" cy="1835055"/>
          </a:xfrm>
        </p:grpSpPr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98587" y="2511472"/>
              <a:ext cx="4346825" cy="1835055"/>
            </a:xfrm>
            <a:prstGeom prst="rect">
              <a:avLst/>
            </a:prstGeom>
          </p:spPr>
        </p:pic>
        <p:sp>
          <p:nvSpPr>
            <p:cNvPr id="27" name="テキスト ボックス 26"/>
            <p:cNvSpPr txBox="1"/>
            <p:nvPr/>
          </p:nvSpPr>
          <p:spPr>
            <a:xfrm>
              <a:off x="4169673" y="2943745"/>
              <a:ext cx="891862" cy="36933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dirty="0" smtClean="0"/>
                <a:t>609</a:t>
              </a:r>
              <a:r>
                <a:rPr kumimoji="1" lang="ja-JP" altLang="en-US" dirty="0" smtClean="0"/>
                <a:t>人</a:t>
              </a:r>
              <a:endParaRPr kumimoji="1" lang="ja-JP" altLang="en-US" dirty="0"/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4169673" y="3440550"/>
              <a:ext cx="891862" cy="36933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dirty="0"/>
                <a:t>203</a:t>
              </a:r>
              <a:r>
                <a:rPr kumimoji="1" lang="ja-JP" altLang="en-US" dirty="0" smtClean="0"/>
                <a:t>人</a:t>
              </a:r>
              <a:endParaRPr kumimoji="1" lang="ja-JP" altLang="en-US" dirty="0"/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4615604" y="4129994"/>
            <a:ext cx="4352921" cy="1835055"/>
            <a:chOff x="5333044" y="2421946"/>
            <a:chExt cx="4352921" cy="1835055"/>
          </a:xfrm>
        </p:grpSpPr>
        <p:pic>
          <p:nvPicPr>
            <p:cNvPr id="8" name="図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333044" y="2421946"/>
              <a:ext cx="4352921" cy="1835055"/>
            </a:xfrm>
            <a:prstGeom prst="rect">
              <a:avLst/>
            </a:prstGeom>
          </p:spPr>
        </p:pic>
        <p:sp>
          <p:nvSpPr>
            <p:cNvPr id="31" name="テキスト ボックス 30"/>
            <p:cNvSpPr txBox="1"/>
            <p:nvPr/>
          </p:nvSpPr>
          <p:spPr>
            <a:xfrm>
              <a:off x="7063573" y="2912665"/>
              <a:ext cx="891862" cy="36933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dirty="0"/>
                <a:t>1</a:t>
              </a:r>
              <a:r>
                <a:rPr kumimoji="1" lang="en-US" altLang="ja-JP" dirty="0" smtClean="0"/>
                <a:t>09</a:t>
              </a:r>
              <a:r>
                <a:rPr kumimoji="1" lang="ja-JP" altLang="en-US" dirty="0" smtClean="0"/>
                <a:t>人</a:t>
              </a:r>
              <a:endParaRPr kumimoji="1" lang="ja-JP" altLang="en-US" dirty="0"/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6362594" y="3382226"/>
              <a:ext cx="891862" cy="36933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dirty="0"/>
                <a:t>15</a:t>
              </a:r>
              <a:r>
                <a:rPr kumimoji="1" lang="ja-JP" altLang="en-US" dirty="0" smtClean="0"/>
                <a:t>人</a:t>
              </a:r>
              <a:endParaRPr kumimoji="1" lang="ja-JP" altLang="en-US" dirty="0"/>
            </a:p>
          </p:txBody>
        </p:sp>
      </p:grpSp>
      <p:sp>
        <p:nvSpPr>
          <p:cNvPr id="3" name="テキスト ボックス 2"/>
          <p:cNvSpPr txBox="1"/>
          <p:nvPr/>
        </p:nvSpPr>
        <p:spPr>
          <a:xfrm>
            <a:off x="2286776" y="1266773"/>
            <a:ext cx="4245198" cy="769441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＊「専門的な指導ができる教員」・・・次の条件いずれかの該当者とする。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・競技経験がある。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・長年、顧問として携わり、指導ができる。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・研修等を受け、専門性を培った。（独学も含む）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41667" y="6053179"/>
            <a:ext cx="4318448" cy="584775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＊外部指導者は、卒業生等のボランティアも含む。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大会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や練習試合等への　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引率等を単独で行うことができない。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（令和５年度より、中体連主催大会では、単独の引率・監督が可能となった）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44260" y="1693966"/>
            <a:ext cx="8730229" cy="3633531"/>
            <a:chOff x="6706136" y="520841"/>
            <a:chExt cx="8730229" cy="3633531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706136" y="520841"/>
              <a:ext cx="8730229" cy="3633531"/>
            </a:xfrm>
            <a:prstGeom prst="rect">
              <a:avLst/>
            </a:prstGeom>
          </p:spPr>
        </p:pic>
        <p:sp>
          <p:nvSpPr>
            <p:cNvPr id="2" name="テキスト ボックス 1"/>
            <p:cNvSpPr txBox="1"/>
            <p:nvPr/>
          </p:nvSpPr>
          <p:spPr>
            <a:xfrm>
              <a:off x="8527211" y="1479049"/>
              <a:ext cx="2653049" cy="36933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 smtClean="0"/>
                <a:t>専</a:t>
              </a:r>
              <a:r>
                <a:rPr kumimoji="1"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門的な指導ができる　</a:t>
              </a:r>
              <a:r>
                <a:rPr kumimoji="1" lang="en-US" altLang="ja-JP" dirty="0" smtClean="0"/>
                <a:t>52.6</a:t>
              </a:r>
              <a:r>
                <a:rPr kumimoji="1" lang="ja-JP" altLang="en-US" dirty="0" smtClean="0"/>
                <a:t>％</a:t>
              </a:r>
              <a:endParaRPr kumimoji="1" lang="ja-JP" altLang="en-US" dirty="0"/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12387221" y="1466827"/>
              <a:ext cx="1794295" cy="36933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専門外　</a:t>
              </a:r>
              <a:r>
                <a:rPr kumimoji="1" lang="en-US" altLang="ja-JP" dirty="0" smtClean="0"/>
                <a:t>47.4</a:t>
              </a:r>
              <a:r>
                <a:rPr kumimoji="1" lang="ja-JP" altLang="en-US" dirty="0" smtClean="0"/>
                <a:t>％</a:t>
              </a:r>
              <a:endParaRPr kumimoji="1" lang="ja-JP" altLang="en-US" dirty="0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8390515" y="2129982"/>
              <a:ext cx="2653049" cy="36933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 smtClean="0"/>
                <a:t>専</a:t>
              </a:r>
              <a:r>
                <a:rPr kumimoji="1"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門的な指導ができる　</a:t>
              </a:r>
              <a:r>
                <a:rPr kumimoji="1" lang="en-US" altLang="ja-JP" dirty="0"/>
                <a:t>47.2</a:t>
              </a:r>
              <a:r>
                <a:rPr kumimoji="1" lang="ja-JP" altLang="en-US" dirty="0" smtClean="0"/>
                <a:t>％</a:t>
              </a:r>
              <a:endParaRPr kumimoji="1" lang="ja-JP" altLang="en-US" dirty="0"/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12457169" y="2152940"/>
              <a:ext cx="1794295" cy="36933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専門外　</a:t>
              </a:r>
              <a:r>
                <a:rPr kumimoji="1" lang="en-US" altLang="ja-JP" dirty="0" smtClean="0"/>
                <a:t>52.8</a:t>
              </a:r>
              <a:r>
                <a:rPr kumimoji="1" lang="ja-JP" altLang="en-US" dirty="0" smtClean="0"/>
                <a:t>％</a:t>
              </a:r>
              <a:endParaRPr kumimoji="1" lang="ja-JP" altLang="en-US" dirty="0"/>
            </a:p>
          </p:txBody>
        </p:sp>
      </p:grpSp>
      <p:sp>
        <p:nvSpPr>
          <p:cNvPr id="22" name="テキスト ボックス 21"/>
          <p:cNvSpPr txBox="1"/>
          <p:nvPr/>
        </p:nvSpPr>
        <p:spPr>
          <a:xfrm>
            <a:off x="4648525" y="6053179"/>
            <a:ext cx="4320000" cy="58477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＊部活動指導員は、校長の監督を受け、部活動の実技指導、大会・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練習試合等の引率等を行う。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(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部活動指導員とは、学校教育法施行規則第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78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条の２に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基づく「学校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職員」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-148109" y="1171503"/>
            <a:ext cx="2538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Clr>
                <a:srgbClr val="00B0F0"/>
              </a:buClr>
              <a:buFont typeface="Wingdings" panose="05000000000000000000" pitchFamily="2" charset="2"/>
              <a:buChar char="u"/>
            </a:pPr>
            <a:r>
              <a:rPr kumimoji="1"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指導者</a:t>
            </a:r>
            <a:r>
              <a:rPr kumimoji="1" lang="ja-JP" altLang="en-US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の配置状況</a:t>
            </a:r>
            <a:endParaRPr kumimoji="1" lang="ja-JP" altLang="en-US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39" name="グループ化 38"/>
          <p:cNvGrpSpPr/>
          <p:nvPr/>
        </p:nvGrpSpPr>
        <p:grpSpPr>
          <a:xfrm>
            <a:off x="0" y="476522"/>
            <a:ext cx="9144000" cy="695252"/>
            <a:chOff x="0" y="0"/>
            <a:chExt cx="9144000" cy="914400"/>
          </a:xfrm>
        </p:grpSpPr>
        <p:sp>
          <p:nvSpPr>
            <p:cNvPr id="40" name="正方形/長方形 39"/>
            <p:cNvSpPr/>
            <p:nvPr/>
          </p:nvSpPr>
          <p:spPr>
            <a:xfrm>
              <a:off x="0" y="0"/>
              <a:ext cx="9144000" cy="9144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482958" y="115910"/>
              <a:ext cx="8178084" cy="6825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2" name="テキスト ボックス 41"/>
          <p:cNvSpPr txBox="1"/>
          <p:nvPr/>
        </p:nvSpPr>
        <p:spPr>
          <a:xfrm>
            <a:off x="1460411" y="574099"/>
            <a:ext cx="62231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大阪府における中学校等の部活動の実態</a:t>
            </a:r>
            <a:endParaRPr kumimoji="1"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8260932" y="99075"/>
            <a:ext cx="800219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資料２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85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346</Words>
  <Application>Microsoft Office PowerPoint</Application>
  <PresentationFormat>画面に合わせる (4:3)</PresentationFormat>
  <Paragraphs>36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2" baseType="lpstr">
      <vt:lpstr>Meiryo UI</vt:lpstr>
      <vt:lpstr>ＭＳ ゴシック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2023-08-07T04:02:01Z</dcterms:created>
  <dcterms:modified xsi:type="dcterms:W3CDTF">2023-08-09T04:04:39Z</dcterms:modified>
</cp:coreProperties>
</file>