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1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B9711-3892-44E5-BE6E-0B06A1D95EF3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640B6-9A90-443D-955E-AF3E3A48CE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3311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4C0DB-3965-46E0-A911-E9800FE30DF6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37CA5-877F-4A8D-8CDF-BEFB09511A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6813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31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81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15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93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08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74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83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32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12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67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16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9A9B-E519-4F79-92F5-78AAA825F4C3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18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39A9B-E519-4F79-92F5-78AAA825F4C3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5428B-D83A-4FE8-894D-EED2B0829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7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1.jpeg"/><Relationship Id="rId26" Type="http://schemas.openxmlformats.org/officeDocument/2006/relationships/image" Target="../media/image17.png"/><Relationship Id="rId3" Type="http://schemas.microsoft.com/office/2007/relationships/hdphoto" Target="../media/hdphoto1.wdp"/><Relationship Id="rId21" Type="http://schemas.openxmlformats.org/officeDocument/2006/relationships/image" Target="../media/image13.png"/><Relationship Id="rId7" Type="http://schemas.openxmlformats.org/officeDocument/2006/relationships/hyperlink" Target="https://youtu.be/prUQjfP-GTk" TargetMode="External"/><Relationship Id="rId12" Type="http://schemas.openxmlformats.org/officeDocument/2006/relationships/image" Target="../media/image7.jpeg"/><Relationship Id="rId17" Type="http://schemas.openxmlformats.org/officeDocument/2006/relationships/hyperlink" Target="https://www.mext.go.jp/a_menu/shotou/jinji/mext_02032.html" TargetMode="External"/><Relationship Id="rId25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hyperlink" Target="https://www.mext.go.jp/content/20221011-mxt_syoto01_01.pdf" TargetMode="Externa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hyperlink" Target="https://www.mext.go.jp/sports/b_menu/sports/mcatetop01/list/1372413_00003.htm" TargetMode="External"/><Relationship Id="rId24" Type="http://schemas.openxmlformats.org/officeDocument/2006/relationships/image" Target="../media/image15.png"/><Relationship Id="rId5" Type="http://schemas.microsoft.com/office/2007/relationships/hdphoto" Target="../media/hdphoto2.wdp"/><Relationship Id="rId15" Type="http://schemas.openxmlformats.org/officeDocument/2006/relationships/image" Target="../media/image9.jpeg"/><Relationship Id="rId23" Type="http://schemas.openxmlformats.org/officeDocument/2006/relationships/image" Target="../media/image14.jpeg"/><Relationship Id="rId28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hyperlink" Target="https://www.mext.go.jp/sports/b_menu/sports/mcatetop01/list/jsa_00015.html" TargetMode="External"/><Relationship Id="rId22" Type="http://schemas.openxmlformats.org/officeDocument/2006/relationships/hyperlink" Target="https://www.mext.go.jp/sports/b_menu/sports/mcatetop10/list/detail/1420888.htm" TargetMode="External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s://youtu.be/lI_t0oUVypE" TargetMode="External"/><Relationship Id="rId18" Type="http://schemas.openxmlformats.org/officeDocument/2006/relationships/image" Target="../media/image30.png"/><Relationship Id="rId26" Type="http://schemas.openxmlformats.org/officeDocument/2006/relationships/image" Target="../media/image35.jpeg"/><Relationship Id="rId3" Type="http://schemas.microsoft.com/office/2007/relationships/hdphoto" Target="../media/hdphoto1.wdp"/><Relationship Id="rId21" Type="http://schemas.openxmlformats.org/officeDocument/2006/relationships/image" Target="../media/image32.jpeg"/><Relationship Id="rId7" Type="http://schemas.openxmlformats.org/officeDocument/2006/relationships/hyperlink" Target="https://www.pref.osaka.lg.jp/sportsshinko/sportplan3/index.html" TargetMode="External"/><Relationship Id="rId12" Type="http://schemas.openxmlformats.org/officeDocument/2006/relationships/image" Target="../media/image26.png"/><Relationship Id="rId17" Type="http://schemas.openxmlformats.org/officeDocument/2006/relationships/hyperlink" Target="https://youtu.be/H-bNJd2ocv8" TargetMode="External"/><Relationship Id="rId25" Type="http://schemas.openxmlformats.org/officeDocument/2006/relationships/hyperlink" Target="https://my.japan-sports.or.jp/matching.html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29.jpeg"/><Relationship Id="rId20" Type="http://schemas.openxmlformats.org/officeDocument/2006/relationships/hyperlink" Target="https://youtu.be/7tTPYVt3cHY" TargetMode="External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hyperlink" Target="https://youtu.be/FiWzLlUoxdk" TargetMode="External"/><Relationship Id="rId24" Type="http://schemas.openxmlformats.org/officeDocument/2006/relationships/image" Target="../media/image34.jpeg"/><Relationship Id="rId5" Type="http://schemas.openxmlformats.org/officeDocument/2006/relationships/image" Target="../media/image22.jpeg"/><Relationship Id="rId15" Type="http://schemas.openxmlformats.org/officeDocument/2006/relationships/image" Target="../media/image28.jpeg"/><Relationship Id="rId23" Type="http://schemas.openxmlformats.org/officeDocument/2006/relationships/hyperlink" Target="https://www.japan-sports.or.jp/local/news/tabid878.html?itemid=4568" TargetMode="External"/><Relationship Id="rId28" Type="http://schemas.openxmlformats.org/officeDocument/2006/relationships/image" Target="../media/image37.png"/><Relationship Id="rId10" Type="http://schemas.openxmlformats.org/officeDocument/2006/relationships/image" Target="../media/image25.png"/><Relationship Id="rId19" Type="http://schemas.openxmlformats.org/officeDocument/2006/relationships/image" Target="../media/image31.jpeg"/><Relationship Id="rId4" Type="http://schemas.openxmlformats.org/officeDocument/2006/relationships/image" Target="../media/image4.png"/><Relationship Id="rId9" Type="http://schemas.openxmlformats.org/officeDocument/2006/relationships/hyperlink" Target="https://www.pref.osaka.lg.jp/bunka/bunkashinkoukeikaku/index.html" TargetMode="External"/><Relationship Id="rId14" Type="http://schemas.openxmlformats.org/officeDocument/2006/relationships/image" Target="../media/image27.png"/><Relationship Id="rId22" Type="http://schemas.openxmlformats.org/officeDocument/2006/relationships/image" Target="../media/image33.png"/><Relationship Id="rId27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8" t="1934" r="1537" b="2233"/>
          <a:stretch/>
        </p:blipFill>
        <p:spPr>
          <a:xfrm>
            <a:off x="177182" y="0"/>
            <a:ext cx="6503637" cy="9141223"/>
          </a:xfrm>
          <a:prstGeom prst="rect">
            <a:avLst/>
          </a:prstGeom>
        </p:spPr>
      </p:pic>
      <p:pic>
        <p:nvPicPr>
          <p:cNvPr id="83" name="図 8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6" y="14778"/>
            <a:ext cx="6494113" cy="567013"/>
          </a:xfrm>
          <a:prstGeom prst="rect">
            <a:avLst/>
          </a:prstGeom>
        </p:spPr>
      </p:pic>
      <p:sp>
        <p:nvSpPr>
          <p:cNvPr id="38" name="object 33"/>
          <p:cNvSpPr txBox="1"/>
          <p:nvPr/>
        </p:nvSpPr>
        <p:spPr>
          <a:xfrm>
            <a:off x="1169477" y="855208"/>
            <a:ext cx="4122795" cy="321215"/>
          </a:xfrm>
          <a:prstGeom prst="rect">
            <a:avLst/>
          </a:prstGeom>
        </p:spPr>
        <p:txBody>
          <a:bodyPr vert="horz" wrap="none" lIns="0" tIns="13308" rIns="0" bIns="0" rtlCol="0">
            <a:spAutoFit/>
          </a:bodyPr>
          <a:lstStyle/>
          <a:p>
            <a:pPr marL="10646">
              <a:spcBef>
                <a:spcPts val="105"/>
              </a:spcBef>
            </a:pPr>
            <a:r>
              <a:rPr lang="ja-JP" altLang="en-US" sz="2000" b="1" spc="4" dirty="0" smtClean="0">
                <a:solidFill>
                  <a:srgbClr val="FFFFFF"/>
                </a:solidFill>
                <a:latin typeface="+mn-ea"/>
                <a:cs typeface="小塚明朝 Pro B"/>
              </a:rPr>
              <a:t>中学校の部活動の地域移行について</a:t>
            </a:r>
            <a:endParaRPr baseline="2222" dirty="0">
              <a:latin typeface="+mn-ea"/>
              <a:cs typeface="小塚明朝 Pro B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3" y="652982"/>
            <a:ext cx="725666" cy="725666"/>
          </a:xfrm>
          <a:prstGeom prst="rect">
            <a:avLst/>
          </a:prstGeom>
        </p:spPr>
      </p:pic>
      <p:sp>
        <p:nvSpPr>
          <p:cNvPr id="80" name="object 34"/>
          <p:cNvSpPr txBox="1"/>
          <p:nvPr/>
        </p:nvSpPr>
        <p:spPr>
          <a:xfrm>
            <a:off x="396136" y="831149"/>
            <a:ext cx="576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46" algn="ctr">
              <a:spcBef>
                <a:spcPts val="75"/>
              </a:spcBef>
            </a:pPr>
            <a:r>
              <a:rPr lang="ja-JP" altLang="en-US" sz="1200" b="1" dirty="0" smtClean="0">
                <a:solidFill>
                  <a:srgbClr val="F3B360"/>
                </a:solidFill>
                <a:latin typeface="+mn-ea"/>
                <a:cs typeface="Segoe UI" panose="020B0502040204020203" pitchFamily="34" charset="0"/>
              </a:rPr>
              <a:t>部活動</a:t>
            </a:r>
            <a:r>
              <a:rPr lang="en-US" altLang="ja-JP" sz="1200" b="1" dirty="0" smtClean="0">
                <a:solidFill>
                  <a:srgbClr val="F3B360"/>
                </a:solidFill>
                <a:latin typeface="+mn-ea"/>
                <a:cs typeface="Segoe UI" panose="020B0502040204020203" pitchFamily="34" charset="0"/>
              </a:rPr>
              <a:t/>
            </a:r>
            <a:br>
              <a:rPr lang="en-US" altLang="ja-JP" sz="1200" b="1" dirty="0" smtClean="0">
                <a:solidFill>
                  <a:srgbClr val="F3B360"/>
                </a:solidFill>
                <a:latin typeface="+mn-ea"/>
                <a:cs typeface="Segoe UI" panose="020B0502040204020203" pitchFamily="34" charset="0"/>
              </a:rPr>
            </a:br>
            <a:r>
              <a:rPr lang="ja-JP" altLang="en-US" sz="1200" b="1" dirty="0" smtClean="0">
                <a:solidFill>
                  <a:srgbClr val="F3B360"/>
                </a:solidFill>
                <a:latin typeface="+mn-ea"/>
                <a:cs typeface="Segoe UI" panose="020B0502040204020203" pitchFamily="34" charset="0"/>
              </a:rPr>
              <a:t>改革</a:t>
            </a:r>
            <a:endParaRPr sz="1200" b="1" dirty="0">
              <a:solidFill>
                <a:srgbClr val="F3B360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07450" y="160558"/>
            <a:ext cx="5444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u="sng" spc="-15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学校</a:t>
            </a:r>
            <a:r>
              <a:rPr lang="ja-JP" altLang="en-US" sz="1600" b="1" u="sng" spc="-1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部活動の地域連携・地域クラブ活動へ</a:t>
            </a:r>
            <a:r>
              <a:rPr lang="ja-JP" altLang="en-US" sz="1600" b="1" u="sng" spc="-15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の移行</a:t>
            </a:r>
            <a:r>
              <a:rPr lang="ja-JP" altLang="en-US" sz="1600" b="1" u="sng" spc="-1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1600" b="1" u="sng" spc="-15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向けた情報サイト</a:t>
            </a:r>
            <a:endParaRPr lang="ja-JP" altLang="en-US" sz="1600" b="1" u="sng" spc="-1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2" name="object 14"/>
          <p:cNvSpPr txBox="1"/>
          <p:nvPr/>
        </p:nvSpPr>
        <p:spPr>
          <a:xfrm>
            <a:off x="367940" y="4143077"/>
            <a:ext cx="1222771" cy="172333"/>
          </a:xfrm>
          <a:prstGeom prst="rect">
            <a:avLst/>
          </a:prstGeom>
        </p:spPr>
        <p:txBody>
          <a:bodyPr vert="horz" wrap="none" lIns="0" tIns="10646" rIns="0" bIns="0" rtlCol="0">
            <a:spAutoFit/>
          </a:bodyPr>
          <a:lstStyle/>
          <a:p>
            <a:pPr marL="10646">
              <a:spcBef>
                <a:spcPts val="84"/>
              </a:spcBef>
            </a:pPr>
            <a:r>
              <a:rPr lang="ja-JP" altLang="en-US" sz="105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＜スポーツ庁より＞</a:t>
            </a:r>
            <a:endParaRPr sz="1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2001848" y="4623561"/>
            <a:ext cx="14494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hlinkClick r:id="rId7"/>
              </a:rPr>
              <a:t>https://</a:t>
            </a:r>
            <a:r>
              <a:rPr lang="en-US" altLang="ja-JP" sz="800" dirty="0" smtClean="0">
                <a:hlinkClick r:id="rId7"/>
              </a:rPr>
              <a:t>youtu.be/prUQjfP-GTk</a:t>
            </a:r>
            <a:endParaRPr lang="en-US" altLang="ja-JP" sz="800" dirty="0" smtClean="0"/>
          </a:p>
        </p:txBody>
      </p:sp>
      <p:pic>
        <p:nvPicPr>
          <p:cNvPr id="98" name="図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62" y="4542280"/>
            <a:ext cx="1211147" cy="12776"/>
          </a:xfrm>
          <a:prstGeom prst="rect">
            <a:avLst/>
          </a:prstGeom>
        </p:spPr>
      </p:pic>
      <p:sp>
        <p:nvSpPr>
          <p:cNvPr id="101" name="object 21"/>
          <p:cNvSpPr txBox="1"/>
          <p:nvPr/>
        </p:nvSpPr>
        <p:spPr>
          <a:xfrm>
            <a:off x="2080118" y="4385507"/>
            <a:ext cx="1297698" cy="147247"/>
          </a:xfrm>
          <a:prstGeom prst="rect">
            <a:avLst/>
          </a:prstGeom>
        </p:spPr>
        <p:txBody>
          <a:bodyPr vert="horz" wrap="square" lIns="0" tIns="11711" rIns="0" bIns="0" rtlCol="0">
            <a:spAutoFit/>
          </a:bodyPr>
          <a:lstStyle/>
          <a:p>
            <a:pPr marL="10646"/>
            <a:r>
              <a:rPr lang="ja-JP" altLang="en-US" sz="880" b="1" spc="71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ガイドラインについて</a:t>
            </a:r>
            <a:endParaRPr sz="587" dirty="0">
              <a:latin typeface="小塚明朝 Pro M"/>
              <a:cs typeface="小塚明朝 Pro M"/>
            </a:endParaRPr>
          </a:p>
        </p:txBody>
      </p:sp>
      <p:sp>
        <p:nvSpPr>
          <p:cNvPr id="109" name="object 21"/>
          <p:cNvSpPr txBox="1"/>
          <p:nvPr/>
        </p:nvSpPr>
        <p:spPr>
          <a:xfrm>
            <a:off x="2080444" y="4574189"/>
            <a:ext cx="1297698" cy="127242"/>
          </a:xfrm>
          <a:prstGeom prst="rect">
            <a:avLst/>
          </a:prstGeom>
        </p:spPr>
        <p:txBody>
          <a:bodyPr vert="horz" wrap="square" lIns="0" tIns="11711" rIns="0" bIns="0" rtlCol="0">
            <a:spAutoFit/>
          </a:bodyPr>
          <a:lstStyle/>
          <a:p>
            <a:pPr marL="10646"/>
            <a:r>
              <a:rPr lang="en-US" altLang="ja-JP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11</a:t>
            </a:r>
            <a:r>
              <a:rPr lang="ja-JP" altLang="en-US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分</a:t>
            </a:r>
            <a:r>
              <a:rPr lang="en-US" altLang="ja-JP" sz="750" spc="67" dirty="0">
                <a:solidFill>
                  <a:srgbClr val="412312"/>
                </a:solidFill>
                <a:latin typeface="小塚明朝 Pro M"/>
                <a:cs typeface="小塚明朝 Pro M"/>
              </a:rPr>
              <a:t>55</a:t>
            </a:r>
            <a:r>
              <a:rPr lang="ja-JP" altLang="en-US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秒</a:t>
            </a:r>
            <a:endParaRPr sz="750" spc="67" dirty="0">
              <a:latin typeface="小塚明朝 Pro M"/>
              <a:cs typeface="小塚明朝 Pro M"/>
            </a:endParaRPr>
          </a:p>
        </p:txBody>
      </p:sp>
      <p:pic>
        <p:nvPicPr>
          <p:cNvPr id="43" name="図 42">
            <a:hlinkClick r:id="rId7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6" y="4411809"/>
            <a:ext cx="1569600" cy="879900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77" y="4929517"/>
            <a:ext cx="504000" cy="504000"/>
          </a:xfrm>
          <a:prstGeom prst="rect">
            <a:avLst/>
          </a:prstGeom>
        </p:spPr>
      </p:pic>
      <p:pic>
        <p:nvPicPr>
          <p:cNvPr id="56" name="図 55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780" y="4411809"/>
            <a:ext cx="1569600" cy="904490"/>
          </a:xfrm>
          <a:prstGeom prst="rect">
            <a:avLst/>
          </a:prstGeom>
        </p:spPr>
      </p:pic>
      <p:sp>
        <p:nvSpPr>
          <p:cNvPr id="99" name="object 22"/>
          <p:cNvSpPr txBox="1"/>
          <p:nvPr/>
        </p:nvSpPr>
        <p:spPr>
          <a:xfrm>
            <a:off x="5128444" y="4386854"/>
            <a:ext cx="1398831" cy="147247"/>
          </a:xfrm>
          <a:prstGeom prst="rect">
            <a:avLst/>
          </a:prstGeom>
        </p:spPr>
        <p:txBody>
          <a:bodyPr vert="horz" wrap="square" lIns="0" tIns="11711" rIns="0" bIns="0" rtlCol="0">
            <a:spAutoFit/>
          </a:bodyPr>
          <a:lstStyle/>
          <a:p>
            <a:pPr marL="10646"/>
            <a:r>
              <a:rPr lang="ja-JP" altLang="en-US" sz="880" b="1" spc="-100" dirty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部活動改革</a:t>
            </a:r>
            <a:r>
              <a:rPr lang="ja-JP" altLang="en-US" sz="880" b="1" spc="-100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ポータルサイト</a:t>
            </a:r>
            <a:endParaRPr sz="880" spc="-100" dirty="0">
              <a:latin typeface="小塚ゴシック Pro B"/>
              <a:cs typeface="小塚ゴシック Pro B"/>
            </a:endParaRPr>
          </a:p>
        </p:txBody>
      </p:sp>
      <p:pic>
        <p:nvPicPr>
          <p:cNvPr id="107" name="図 1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19" y="4542280"/>
            <a:ext cx="1211147" cy="12776"/>
          </a:xfrm>
          <a:prstGeom prst="rect">
            <a:avLst/>
          </a:prstGeom>
        </p:spPr>
      </p:pic>
      <p:sp>
        <p:nvSpPr>
          <p:cNvPr id="55" name="正方形/長方形 54"/>
          <p:cNvSpPr/>
          <p:nvPr/>
        </p:nvSpPr>
        <p:spPr>
          <a:xfrm>
            <a:off x="5054037" y="4499333"/>
            <a:ext cx="1512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hlinkClick r:id="rId11"/>
              </a:rPr>
              <a:t>https://</a:t>
            </a:r>
            <a:r>
              <a:rPr lang="en-US" altLang="ja-JP" sz="800" dirty="0" smtClean="0">
                <a:hlinkClick r:id="rId11"/>
              </a:rPr>
              <a:t>www.mext.go.jp/sports/b_menu/sports/mcatetop01/list/1372413_00003.htm</a:t>
            </a:r>
            <a:endParaRPr lang="en-US" altLang="ja-JP" sz="800" dirty="0" smtClean="0"/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79" y="4929517"/>
            <a:ext cx="504000" cy="504000"/>
          </a:xfrm>
          <a:prstGeom prst="rect">
            <a:avLst/>
          </a:prstGeom>
        </p:spPr>
      </p:pic>
      <p:pic>
        <p:nvPicPr>
          <p:cNvPr id="131" name="図 1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62" y="5713636"/>
            <a:ext cx="1211147" cy="12776"/>
          </a:xfrm>
          <a:prstGeom prst="rect">
            <a:avLst/>
          </a:prstGeom>
        </p:spPr>
      </p:pic>
      <p:sp>
        <p:nvSpPr>
          <p:cNvPr id="132" name="object 21"/>
          <p:cNvSpPr txBox="1"/>
          <p:nvPr/>
        </p:nvSpPr>
        <p:spPr>
          <a:xfrm>
            <a:off x="2080118" y="5556863"/>
            <a:ext cx="1297698" cy="147247"/>
          </a:xfrm>
          <a:prstGeom prst="rect">
            <a:avLst/>
          </a:prstGeom>
        </p:spPr>
        <p:txBody>
          <a:bodyPr vert="horz" wrap="square" lIns="0" tIns="11711" rIns="0" bIns="0" rtlCol="0">
            <a:spAutoFit/>
          </a:bodyPr>
          <a:lstStyle/>
          <a:p>
            <a:pPr marL="10646"/>
            <a:r>
              <a:rPr lang="ja-JP" altLang="en-US" sz="880" b="1" spc="71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事例集</a:t>
            </a:r>
            <a:endParaRPr sz="587" dirty="0">
              <a:latin typeface="小塚明朝 Pro M"/>
              <a:cs typeface="小塚明朝 Pro M"/>
            </a:endParaRPr>
          </a:p>
        </p:txBody>
      </p:sp>
      <p:pic>
        <p:nvPicPr>
          <p:cNvPr id="136" name="図 135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6" y="5578365"/>
            <a:ext cx="1569600" cy="1050950"/>
          </a:xfrm>
          <a:prstGeom prst="rect">
            <a:avLst/>
          </a:prstGeom>
        </p:spPr>
      </p:pic>
      <p:sp>
        <p:nvSpPr>
          <p:cNvPr id="137" name="正方形/長方形 136"/>
          <p:cNvSpPr/>
          <p:nvPr/>
        </p:nvSpPr>
        <p:spPr>
          <a:xfrm>
            <a:off x="2003137" y="5670049"/>
            <a:ext cx="151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hlinkClick r:id="rId14"/>
              </a:rPr>
              <a:t>https://</a:t>
            </a:r>
            <a:r>
              <a:rPr lang="en-US" altLang="ja-JP" sz="800" dirty="0" smtClean="0">
                <a:hlinkClick r:id="rId14"/>
              </a:rPr>
              <a:t>www.mext.go.jp/sports/b_menu/sports/mcatetop01/list/jsa_00015.html</a:t>
            </a:r>
            <a:endParaRPr lang="en-US" altLang="ja-JP" sz="800" dirty="0" smtClean="0"/>
          </a:p>
        </p:txBody>
      </p:sp>
      <p:pic>
        <p:nvPicPr>
          <p:cNvPr id="138" name="図 1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77" y="6130442"/>
            <a:ext cx="504000" cy="504000"/>
          </a:xfrm>
          <a:prstGeom prst="rect">
            <a:avLst/>
          </a:prstGeom>
        </p:spPr>
      </p:pic>
      <p:pic>
        <p:nvPicPr>
          <p:cNvPr id="139" name="図 138">
            <a:hlinkClick r:id="rId17"/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1780" y="5574105"/>
            <a:ext cx="1569600" cy="1055210"/>
          </a:xfrm>
          <a:prstGeom prst="rect">
            <a:avLst/>
          </a:prstGeom>
        </p:spPr>
      </p:pic>
      <p:sp>
        <p:nvSpPr>
          <p:cNvPr id="142" name="object 22"/>
          <p:cNvSpPr txBox="1"/>
          <p:nvPr/>
        </p:nvSpPr>
        <p:spPr>
          <a:xfrm>
            <a:off x="5128444" y="5587387"/>
            <a:ext cx="1398831" cy="147247"/>
          </a:xfrm>
          <a:prstGeom prst="rect">
            <a:avLst/>
          </a:prstGeom>
        </p:spPr>
        <p:txBody>
          <a:bodyPr vert="horz" wrap="square" lIns="0" tIns="11711" rIns="0" bIns="0" rtlCol="0">
            <a:spAutoFit/>
          </a:bodyPr>
          <a:lstStyle/>
          <a:p>
            <a:pPr marL="10646"/>
            <a:r>
              <a:rPr lang="ja-JP" altLang="en-US" sz="880" b="1" dirty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兼職</a:t>
            </a:r>
            <a:r>
              <a:rPr lang="ja-JP" altLang="en-US" sz="880" b="1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兼業について</a:t>
            </a:r>
            <a:endParaRPr sz="880" dirty="0">
              <a:latin typeface="小塚ゴシック Pro B"/>
              <a:cs typeface="小塚ゴシック Pro B"/>
            </a:endParaRPr>
          </a:p>
        </p:txBody>
      </p:sp>
      <p:pic>
        <p:nvPicPr>
          <p:cNvPr id="143" name="図 1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19" y="5742813"/>
            <a:ext cx="1211147" cy="12776"/>
          </a:xfrm>
          <a:prstGeom prst="rect">
            <a:avLst/>
          </a:prstGeom>
        </p:spPr>
      </p:pic>
      <p:sp>
        <p:nvSpPr>
          <p:cNvPr id="146" name="正方形/長方形 145"/>
          <p:cNvSpPr/>
          <p:nvPr/>
        </p:nvSpPr>
        <p:spPr>
          <a:xfrm>
            <a:off x="5054749" y="5701257"/>
            <a:ext cx="1571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dirty="0">
                <a:hlinkClick r:id="rId17"/>
              </a:rPr>
              <a:t>https://</a:t>
            </a:r>
            <a:r>
              <a:rPr lang="en-US" altLang="ja-JP" sz="700" dirty="0" smtClean="0">
                <a:hlinkClick r:id="rId17"/>
              </a:rPr>
              <a:t>www.mext.go.jp/a_menu/shotou/jinji/mext_02032.html</a:t>
            </a:r>
            <a:endParaRPr lang="en-US" altLang="ja-JP" sz="700" dirty="0" smtClean="0"/>
          </a:p>
        </p:txBody>
      </p:sp>
      <p:pic>
        <p:nvPicPr>
          <p:cNvPr id="147" name="図 14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19" y="6274926"/>
            <a:ext cx="504000" cy="5040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5054037" y="5954815"/>
            <a:ext cx="162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dirty="0">
                <a:hlinkClick r:id="rId20"/>
              </a:rPr>
              <a:t>https://</a:t>
            </a:r>
            <a:r>
              <a:rPr lang="en-US" altLang="ja-JP" sz="700" dirty="0" smtClean="0">
                <a:hlinkClick r:id="rId20"/>
              </a:rPr>
              <a:t>www.mext.go.jp/content/20221011-mxt_syoto01_01.pdf</a:t>
            </a:r>
            <a:endParaRPr lang="en-US" altLang="ja-JP" sz="7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25" y="6274926"/>
            <a:ext cx="504000" cy="504000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846603" y="162861"/>
            <a:ext cx="770652" cy="28944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</a:rPr>
              <a:t>参考資料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2770834" y="7043416"/>
            <a:ext cx="3742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hlinkClick r:id="rId22"/>
              </a:rPr>
              <a:t>https://</a:t>
            </a:r>
            <a:r>
              <a:rPr lang="en-US" altLang="ja-JP" sz="800" dirty="0" smtClean="0">
                <a:hlinkClick r:id="rId22"/>
              </a:rPr>
              <a:t>www.mext.go.jp/sports/b_menu/sports/mcatetop10/list/detail/1420888.htm</a:t>
            </a:r>
            <a:endParaRPr lang="ja-JP" altLang="en-US" sz="800" dirty="0"/>
          </a:p>
        </p:txBody>
      </p:sp>
      <p:pic>
        <p:nvPicPr>
          <p:cNvPr id="74" name="図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21" y="6994468"/>
            <a:ext cx="3240000" cy="34192"/>
          </a:xfrm>
          <a:prstGeom prst="rect">
            <a:avLst/>
          </a:prstGeom>
        </p:spPr>
      </p:pic>
      <p:sp>
        <p:nvSpPr>
          <p:cNvPr id="77" name="object 21"/>
          <p:cNvSpPr txBox="1"/>
          <p:nvPr/>
        </p:nvSpPr>
        <p:spPr>
          <a:xfrm>
            <a:off x="2828682" y="6832238"/>
            <a:ext cx="3293337" cy="165714"/>
          </a:xfrm>
          <a:prstGeom prst="rect">
            <a:avLst/>
          </a:prstGeom>
        </p:spPr>
        <p:txBody>
          <a:bodyPr vert="horz" wrap="none" lIns="0" tIns="11711" rIns="0" bIns="0" rtlCol="0">
            <a:spAutoFit/>
          </a:bodyPr>
          <a:lstStyle/>
          <a:p>
            <a:pPr marL="10646"/>
            <a:r>
              <a:rPr lang="ja-JP" altLang="en-US" sz="880" b="1" spc="71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スポーツ団体</a:t>
            </a:r>
            <a:r>
              <a:rPr lang="ja-JP" altLang="en-US" sz="1000" b="1" spc="71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ガバナンスコード</a:t>
            </a:r>
            <a:r>
              <a:rPr lang="ja-JP" altLang="en-US" sz="880" b="1" spc="71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＜一般スポーツ団体向け＞</a:t>
            </a:r>
            <a:endParaRPr sz="587" dirty="0">
              <a:latin typeface="小塚明朝 Pro M"/>
              <a:cs typeface="小塚明朝 Pro M"/>
            </a:endParaRPr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1" y="6856077"/>
            <a:ext cx="1097382" cy="1548000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90" y="7286620"/>
            <a:ext cx="504000" cy="504000"/>
          </a:xfrm>
          <a:prstGeom prst="rect">
            <a:avLst/>
          </a:prstGeom>
        </p:spPr>
      </p:pic>
      <p:sp>
        <p:nvSpPr>
          <p:cNvPr id="81" name="正方形/長方形 80"/>
          <p:cNvSpPr/>
          <p:nvPr/>
        </p:nvSpPr>
        <p:spPr>
          <a:xfrm>
            <a:off x="3451284" y="7292448"/>
            <a:ext cx="3025941" cy="10618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900" dirty="0" smtClean="0"/>
              <a:t>スポーツ</a:t>
            </a:r>
            <a:r>
              <a:rPr lang="ja-JP" altLang="en-US" sz="900" dirty="0"/>
              <a:t>団体</a:t>
            </a:r>
            <a:r>
              <a:rPr lang="ja-JP" altLang="en-US" sz="900" dirty="0" smtClean="0"/>
              <a:t>ガバナンスコードとは、スポーツ</a:t>
            </a:r>
            <a:r>
              <a:rPr lang="ja-JP" altLang="en-US" sz="900" dirty="0"/>
              <a:t>団体</a:t>
            </a:r>
            <a:r>
              <a:rPr lang="ja-JP" altLang="en-US" sz="900" dirty="0" smtClean="0"/>
              <a:t>が適切</a:t>
            </a:r>
            <a:r>
              <a:rPr lang="ja-JP" altLang="en-US" sz="900" dirty="0"/>
              <a:t>な組織運営を行う上での原則・規範を示すものです</a:t>
            </a:r>
            <a:r>
              <a:rPr lang="ja-JP" altLang="en-US" sz="900" dirty="0" smtClean="0"/>
              <a:t>。</a:t>
            </a:r>
            <a:endParaRPr lang="en-US" altLang="ja-JP" sz="900" dirty="0" smtClean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900" dirty="0" smtClean="0"/>
              <a:t>各スポーツ</a:t>
            </a:r>
            <a:r>
              <a:rPr lang="ja-JP" altLang="en-US" sz="900" dirty="0"/>
              <a:t>団体において</a:t>
            </a:r>
            <a:r>
              <a:rPr lang="ja-JP" altLang="en-US" sz="900" dirty="0" smtClean="0"/>
              <a:t>は、その</a:t>
            </a:r>
            <a:r>
              <a:rPr lang="ja-JP" altLang="en-US" sz="900" dirty="0"/>
              <a:t>遵守状況に</a:t>
            </a:r>
            <a:r>
              <a:rPr lang="ja-JP" altLang="en-US" sz="900" dirty="0" smtClean="0"/>
              <a:t>ついて、本ガバナンスコード</a:t>
            </a:r>
            <a:r>
              <a:rPr lang="ja-JP" altLang="en-US" sz="900" dirty="0"/>
              <a:t>別添のセルフチェックシートを</a:t>
            </a:r>
            <a:r>
              <a:rPr lang="ja-JP" altLang="en-US" sz="900" dirty="0" smtClean="0"/>
              <a:t>活用のうえ、自主的</a:t>
            </a:r>
            <a:r>
              <a:rPr lang="ja-JP" altLang="en-US" sz="900" dirty="0"/>
              <a:t>に自己説明・公表を行っていただきます</a:t>
            </a:r>
            <a:r>
              <a:rPr lang="ja-JP" altLang="en-US" sz="900" dirty="0" smtClean="0"/>
              <a:t>ようお願い</a:t>
            </a:r>
            <a:r>
              <a:rPr lang="ja-JP" altLang="en-US" sz="900" dirty="0"/>
              <a:t>します。</a:t>
            </a:r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34" y="6856077"/>
            <a:ext cx="1050125" cy="1548000"/>
          </a:xfrm>
          <a:prstGeom prst="rect">
            <a:avLst/>
          </a:prstGeom>
        </p:spPr>
      </p:pic>
      <p:sp>
        <p:nvSpPr>
          <p:cNvPr id="84" name="object 14"/>
          <p:cNvSpPr txBox="1"/>
          <p:nvPr/>
        </p:nvSpPr>
        <p:spPr>
          <a:xfrm>
            <a:off x="367940" y="1457480"/>
            <a:ext cx="6169638" cy="172333"/>
          </a:xfrm>
          <a:prstGeom prst="rect">
            <a:avLst/>
          </a:prstGeom>
        </p:spPr>
        <p:txBody>
          <a:bodyPr vert="horz" wrap="none" lIns="0" tIns="10646" rIns="0" bIns="0" rtlCol="0">
            <a:spAutoFit/>
          </a:bodyPr>
          <a:lstStyle/>
          <a:p>
            <a:pPr marL="10646">
              <a:spcBef>
                <a:spcPts val="84"/>
              </a:spcBef>
            </a:pPr>
            <a:r>
              <a:rPr lang="ja-JP" altLang="en-US" sz="105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＜大阪府における中学校等の部活動の実態＞</a:t>
            </a:r>
            <a:r>
              <a:rPr lang="ja-JP" altLang="en-US" sz="800" dirty="0" smtClean="0">
                <a:solidFill>
                  <a:srgbClr val="FFFFFF"/>
                </a:solidFill>
                <a:latin typeface="+mn-ea"/>
                <a:cs typeface="Segoe UI" panose="020B0502040204020203" pitchFamily="34" charset="0"/>
              </a:rPr>
              <a:t>　</a:t>
            </a:r>
            <a:r>
              <a:rPr lang="en-US" altLang="ja-JP" sz="800" dirty="0" smtClean="0">
                <a:solidFill>
                  <a:srgbClr val="FFFFFF"/>
                </a:solidFill>
                <a:latin typeface="+mn-ea"/>
                <a:cs typeface="Segoe UI" panose="020B0502040204020203" pitchFamily="34" charset="0"/>
              </a:rPr>
              <a:t>※</a:t>
            </a:r>
            <a:r>
              <a:rPr lang="ja-JP" altLang="en-US" sz="800" dirty="0" smtClean="0">
                <a:solidFill>
                  <a:srgbClr val="FFFFFF"/>
                </a:solidFill>
                <a:latin typeface="+mn-ea"/>
                <a:cs typeface="Segoe UI" panose="020B0502040204020203" pitchFamily="34" charset="0"/>
              </a:rPr>
              <a:t>市町村教育委員会</a:t>
            </a:r>
            <a:r>
              <a:rPr lang="en-US" altLang="ja-JP" sz="800" dirty="0" smtClean="0">
                <a:solidFill>
                  <a:srgbClr val="FFFFFF"/>
                </a:solidFill>
                <a:latin typeface="+mn-ea"/>
                <a:cs typeface="Segoe UI" panose="020B0502040204020203" pitchFamily="34" charset="0"/>
              </a:rPr>
              <a:t>(</a:t>
            </a:r>
            <a:r>
              <a:rPr lang="ja-JP" altLang="en-US" sz="800" dirty="0" smtClean="0">
                <a:solidFill>
                  <a:srgbClr val="FFFFFF"/>
                </a:solidFill>
                <a:latin typeface="+mn-ea"/>
                <a:cs typeface="Segoe UI" panose="020B0502040204020203" pitchFamily="34" charset="0"/>
              </a:rPr>
              <a:t>政令市除</a:t>
            </a:r>
            <a:r>
              <a:rPr lang="en-US" altLang="ja-JP" sz="800" dirty="0" smtClean="0">
                <a:solidFill>
                  <a:srgbClr val="FFFFFF"/>
                </a:solidFill>
                <a:latin typeface="+mn-ea"/>
                <a:cs typeface="Segoe UI" panose="020B0502040204020203" pitchFamily="34" charset="0"/>
              </a:rPr>
              <a:t>)</a:t>
            </a:r>
            <a:r>
              <a:rPr lang="ja-JP" altLang="en-US" sz="800" dirty="0" smtClean="0">
                <a:solidFill>
                  <a:srgbClr val="FFFFFF"/>
                </a:solidFill>
                <a:latin typeface="+mn-ea"/>
                <a:cs typeface="Segoe UI" panose="020B0502040204020203" pitchFamily="34" charset="0"/>
              </a:rPr>
              <a:t>を対象に実施した部活動実態調査より</a:t>
            </a:r>
            <a:endParaRPr sz="800" dirty="0"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15145" y="1617710"/>
            <a:ext cx="25298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B0F0"/>
              </a:buClr>
            </a:pP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◆ </a:t>
            </a:r>
            <a:r>
              <a:rPr kumimoji="1" lang="ja-JP" altLang="en-US" sz="9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生徒</a:t>
            </a:r>
            <a:r>
              <a:rPr kumimoji="1" lang="ja-JP" altLang="en-US" sz="9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加入</a:t>
            </a:r>
            <a:r>
              <a:rPr kumimoji="1" lang="ja-JP" altLang="en-US" sz="9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状況　及び　部活動設置状況の推移</a:t>
            </a:r>
            <a:endParaRPr kumimoji="1" lang="ja-JP" altLang="en-US" sz="9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86" name="表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027972"/>
              </p:ext>
            </p:extLst>
          </p:nvPr>
        </p:nvGraphicFramePr>
        <p:xfrm>
          <a:off x="565294" y="1833672"/>
          <a:ext cx="3163572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143">
                  <a:extLst>
                    <a:ext uri="{9D8B030D-6E8A-4147-A177-3AD203B41FA5}">
                      <a16:colId xmlns:a16="http://schemas.microsoft.com/office/drawing/2014/main" val="54709395"/>
                    </a:ext>
                  </a:extLst>
                </a:gridCol>
                <a:gridCol w="746443">
                  <a:extLst>
                    <a:ext uri="{9D8B030D-6E8A-4147-A177-3AD203B41FA5}">
                      <a16:colId xmlns:a16="http://schemas.microsoft.com/office/drawing/2014/main" val="1768997525"/>
                    </a:ext>
                  </a:extLst>
                </a:gridCol>
                <a:gridCol w="657543">
                  <a:extLst>
                    <a:ext uri="{9D8B030D-6E8A-4147-A177-3AD203B41FA5}">
                      <a16:colId xmlns:a16="http://schemas.microsoft.com/office/drawing/2014/main" val="2009040990"/>
                    </a:ext>
                  </a:extLst>
                </a:gridCol>
                <a:gridCol w="746443">
                  <a:extLst>
                    <a:ext uri="{9D8B030D-6E8A-4147-A177-3AD203B41FA5}">
                      <a16:colId xmlns:a16="http://schemas.microsoft.com/office/drawing/2014/main" val="4054278088"/>
                    </a:ext>
                  </a:extLst>
                </a:gridCol>
              </a:tblGrid>
              <a:tr h="15856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全体（運動＋文化）</a:t>
                      </a:r>
                      <a:endParaRPr kumimoji="1" lang="ja-JP" altLang="en-US" sz="7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平成３０年度</a:t>
                      </a:r>
                      <a:endParaRPr kumimoji="1" lang="ja-JP" altLang="en-US" sz="7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令和４年度</a:t>
                      </a:r>
                      <a:endParaRPr kumimoji="1" lang="ja-JP" altLang="en-US" sz="7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増減率（％）</a:t>
                      </a:r>
                      <a:endParaRPr kumimoji="1" lang="ja-JP" altLang="en-US" sz="7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93461"/>
                  </a:ext>
                </a:extLst>
              </a:tr>
              <a:tr h="158565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7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在籍生徒数（人）</a:t>
                      </a:r>
                      <a:endParaRPr kumimoji="1" lang="ja-JP" altLang="en-US" sz="7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7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130,916</a:t>
                      </a:r>
                      <a:endParaRPr kumimoji="1" lang="ja-JP" altLang="en-US" sz="7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7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125,171</a:t>
                      </a:r>
                      <a:endParaRPr kumimoji="1" lang="ja-JP" altLang="en-US" sz="7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700" b="1" dirty="0" err="1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ー</a:t>
                      </a:r>
                      <a:r>
                        <a:rPr kumimoji="1" lang="en-US" altLang="ja-JP" sz="7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4.4</a:t>
                      </a:r>
                      <a:endParaRPr kumimoji="1" lang="ja-JP" altLang="en-US" sz="7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394710"/>
                  </a:ext>
                </a:extLst>
              </a:tr>
              <a:tr h="158565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7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入部生徒数（人）</a:t>
                      </a:r>
                      <a:endParaRPr kumimoji="1" lang="ja-JP" altLang="en-US" sz="7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7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109,659</a:t>
                      </a:r>
                      <a:endParaRPr kumimoji="1" lang="ja-JP" altLang="en-US" sz="7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7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102,928</a:t>
                      </a:r>
                      <a:endParaRPr kumimoji="1" lang="ja-JP" altLang="en-US" sz="7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700" b="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ー</a:t>
                      </a:r>
                      <a:r>
                        <a:rPr kumimoji="1" lang="en-US" altLang="ja-JP" sz="7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6.1</a:t>
                      </a:r>
                      <a:endParaRPr kumimoji="1" lang="ja-JP" altLang="en-US" sz="7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26037"/>
                  </a:ext>
                </a:extLst>
              </a:tr>
              <a:tr h="13032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7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入部率（％）</a:t>
                      </a:r>
                      <a:endParaRPr kumimoji="1" lang="ja-JP" altLang="en-US" sz="7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7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83.8</a:t>
                      </a:r>
                      <a:endParaRPr kumimoji="1" lang="ja-JP" altLang="en-US" sz="7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7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82.2</a:t>
                      </a:r>
                      <a:endParaRPr kumimoji="1" lang="ja-JP" altLang="en-US" sz="7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700" b="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ー</a:t>
                      </a:r>
                      <a:r>
                        <a:rPr kumimoji="1" lang="en-US" altLang="ja-JP" sz="7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1.9</a:t>
                      </a:r>
                      <a:endParaRPr kumimoji="1" lang="ja-JP" altLang="en-US" sz="7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818984"/>
                  </a:ext>
                </a:extLst>
              </a:tr>
              <a:tr h="13032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7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部活動設置数（部）</a:t>
                      </a:r>
                      <a:endParaRPr kumimoji="1" lang="ja-JP" altLang="en-US" sz="7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7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4,667</a:t>
                      </a:r>
                      <a:endParaRPr kumimoji="1" lang="ja-JP" altLang="en-US" sz="7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7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4,748</a:t>
                      </a:r>
                      <a:endParaRPr kumimoji="1" lang="ja-JP" altLang="en-US" sz="7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7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＋</a:t>
                      </a:r>
                      <a:r>
                        <a:rPr kumimoji="1" lang="en-US" altLang="ja-JP" sz="7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1.7</a:t>
                      </a:r>
                      <a:endParaRPr kumimoji="1" lang="ja-JP" altLang="en-US" sz="7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230215"/>
                  </a:ext>
                </a:extLst>
              </a:tr>
            </a:tbl>
          </a:graphicData>
        </a:graphic>
      </p:graphicFrame>
      <p:sp>
        <p:nvSpPr>
          <p:cNvPr id="88" name="テキスト ボックス 87"/>
          <p:cNvSpPr txBox="1"/>
          <p:nvPr/>
        </p:nvSpPr>
        <p:spPr>
          <a:xfrm>
            <a:off x="315145" y="2846435"/>
            <a:ext cx="12410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B0F0"/>
              </a:buClr>
            </a:pP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◆ </a:t>
            </a:r>
            <a:r>
              <a:rPr kumimoji="1" lang="ja-JP" altLang="en-US" sz="9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指導者の配置状況</a:t>
            </a:r>
            <a:endParaRPr kumimoji="1" lang="ja-JP" altLang="en-US" sz="9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6"/>
          <a:srcRect b="25844"/>
          <a:stretch/>
        </p:blipFill>
        <p:spPr>
          <a:xfrm>
            <a:off x="565293" y="3063208"/>
            <a:ext cx="5956425" cy="90871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000971" y="3360143"/>
            <a:ext cx="1150229" cy="2160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640940" y="3360143"/>
            <a:ext cx="790245" cy="2160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000971" y="3578674"/>
            <a:ext cx="1152000" cy="21681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40940" y="3578674"/>
            <a:ext cx="790246" cy="216000"/>
          </a:xfrm>
          <a:prstGeom prst="rect">
            <a:avLst/>
          </a:prstGeom>
        </p:spPr>
      </p:pic>
      <p:cxnSp>
        <p:nvCxnSpPr>
          <p:cNvPr id="93" name="直線コネクタ 92"/>
          <p:cNvCxnSpPr/>
          <p:nvPr/>
        </p:nvCxnSpPr>
        <p:spPr>
          <a:xfrm flipV="1">
            <a:off x="261000" y="4073890"/>
            <a:ext cx="6336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正方形/長方形 93"/>
          <p:cNvSpPr/>
          <p:nvPr/>
        </p:nvSpPr>
        <p:spPr>
          <a:xfrm>
            <a:off x="3797668" y="1861484"/>
            <a:ext cx="272405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l"/>
            </a:pPr>
            <a:r>
              <a:rPr lang="ja-JP" altLang="ja-JP" sz="900" dirty="0">
                <a:latin typeface="+mn-ea"/>
              </a:rPr>
              <a:t>生徒数の減少に伴い、教員の人数も減少している</a:t>
            </a:r>
            <a:r>
              <a:rPr lang="ja-JP" altLang="ja-JP" sz="900" dirty="0" smtClean="0">
                <a:latin typeface="+mn-ea"/>
              </a:rPr>
              <a:t>中、部活動</a:t>
            </a:r>
            <a:r>
              <a:rPr lang="ja-JP" altLang="ja-JP" sz="900" dirty="0">
                <a:latin typeface="+mn-ea"/>
              </a:rPr>
              <a:t>の</a:t>
            </a:r>
            <a:r>
              <a:rPr lang="ja-JP" altLang="ja-JP" sz="900" dirty="0" smtClean="0">
                <a:latin typeface="+mn-ea"/>
              </a:rPr>
              <a:t>設置数</a:t>
            </a:r>
            <a:r>
              <a:rPr lang="ja-JP" altLang="en-US" sz="900" dirty="0" smtClean="0">
                <a:latin typeface="+mn-ea"/>
              </a:rPr>
              <a:t>は</a:t>
            </a:r>
            <a:r>
              <a:rPr lang="ja-JP" altLang="ja-JP" sz="900" dirty="0" smtClean="0">
                <a:latin typeface="+mn-ea"/>
              </a:rPr>
              <a:t>増加</a:t>
            </a:r>
            <a:r>
              <a:rPr lang="ja-JP" altLang="en-US" sz="900" dirty="0" smtClean="0">
                <a:latin typeface="+mn-ea"/>
              </a:rPr>
              <a:t>している状況がある。</a:t>
            </a:r>
            <a:endParaRPr lang="en-US" altLang="ja-JP" sz="900" dirty="0" smtClean="0">
              <a:latin typeface="+mn-ea"/>
            </a:endParaRPr>
          </a:p>
          <a:p>
            <a:pPr lvl="0"/>
            <a:endParaRPr lang="en-US" altLang="ja-JP" sz="900" dirty="0">
              <a:latin typeface="+mn-ea"/>
            </a:endParaRPr>
          </a:p>
          <a:p>
            <a:pPr marL="171450" lvl="0" indent="-171450">
              <a:buFont typeface="Wingdings" panose="05000000000000000000" pitchFamily="2" charset="2"/>
              <a:buChar char="l"/>
            </a:pPr>
            <a:r>
              <a:rPr lang="ja-JP" altLang="en-US" sz="900" dirty="0" smtClean="0">
                <a:latin typeface="+mn-ea"/>
              </a:rPr>
              <a:t>約半数の顧問が専門外の部活動を担当している状況がある。</a:t>
            </a:r>
            <a:endParaRPr lang="ja-JP" altLang="ja-JP" sz="900" dirty="0">
              <a:latin typeface="+mn-ea"/>
            </a:endParaRPr>
          </a:p>
          <a:p>
            <a:endParaRPr lang="en-US" altLang="ja-JP" sz="200" dirty="0" smtClean="0">
              <a:latin typeface="+mn-ea"/>
            </a:endParaRPr>
          </a:p>
        </p:txBody>
      </p:sp>
      <p:sp>
        <p:nvSpPr>
          <p:cNvPr id="97" name="角丸四角形 96"/>
          <p:cNvSpPr/>
          <p:nvPr/>
        </p:nvSpPr>
        <p:spPr>
          <a:xfrm>
            <a:off x="415460" y="8501610"/>
            <a:ext cx="6066335" cy="540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l"/>
            </a:pPr>
            <a:r>
              <a:rPr lang="ja-JP" altLang="en-US" sz="900" dirty="0" smtClean="0">
                <a:solidFill>
                  <a:srgbClr val="222222"/>
                </a:solidFill>
                <a:latin typeface="+mn-ea"/>
              </a:rPr>
              <a:t>スポーツ庁では、令和５年度以降、休日の部活動の段階的な地域移行を図ることとされています。</a:t>
            </a:r>
            <a:endParaRPr lang="en-US" altLang="ja-JP" sz="900" dirty="0" smtClean="0">
              <a:solidFill>
                <a:srgbClr val="222222"/>
              </a:solidFill>
              <a:latin typeface="+mn-ea"/>
            </a:endParaRPr>
          </a:p>
          <a:p>
            <a:pPr marL="171450" lvl="0" indent="-171450">
              <a:buFont typeface="Wingdings" panose="05000000000000000000" pitchFamily="2" charset="2"/>
              <a:buChar char="l"/>
            </a:pPr>
            <a:r>
              <a:rPr lang="ja-JP" altLang="en-US" sz="900" dirty="0" smtClean="0">
                <a:solidFill>
                  <a:schemeClr val="tx1"/>
                </a:solidFill>
              </a:rPr>
              <a:t>学校部活動の地域連携や地域クラブ活動への移行は、将来にわたり生徒のスポー ツ・文化芸術活動の機会を　確保するために重要であることが示されています。</a:t>
            </a:r>
            <a:endParaRPr kumimoji="1" lang="ja-JP" altLang="en-US" sz="9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34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8" t="1934" r="1537" b="2233"/>
          <a:stretch/>
        </p:blipFill>
        <p:spPr>
          <a:xfrm>
            <a:off x="177182" y="0"/>
            <a:ext cx="6503637" cy="9141223"/>
          </a:xfrm>
          <a:prstGeom prst="rect">
            <a:avLst/>
          </a:prstGeom>
        </p:spPr>
      </p:pic>
      <p:sp>
        <p:nvSpPr>
          <p:cNvPr id="112" name="object 14"/>
          <p:cNvSpPr txBox="1"/>
          <p:nvPr/>
        </p:nvSpPr>
        <p:spPr>
          <a:xfrm>
            <a:off x="408884" y="5425192"/>
            <a:ext cx="684162" cy="172333"/>
          </a:xfrm>
          <a:prstGeom prst="rect">
            <a:avLst/>
          </a:prstGeom>
        </p:spPr>
        <p:txBody>
          <a:bodyPr vert="horz" wrap="none" lIns="0" tIns="10646" rIns="0" bIns="0" rtlCol="0">
            <a:spAutoFit/>
          </a:bodyPr>
          <a:lstStyle/>
          <a:p>
            <a:pPr marL="10646">
              <a:spcBef>
                <a:spcPts val="84"/>
              </a:spcBef>
            </a:pPr>
            <a:r>
              <a:rPr lang="ja-JP" altLang="en-US" sz="105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＜大阪府＞</a:t>
            </a:r>
            <a:endParaRPr sz="1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8" name="図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53" y="5811695"/>
            <a:ext cx="1908000" cy="20132"/>
          </a:xfrm>
          <a:prstGeom prst="rect">
            <a:avLst/>
          </a:prstGeom>
        </p:spPr>
      </p:pic>
      <p:sp>
        <p:nvSpPr>
          <p:cNvPr id="101" name="object 21"/>
          <p:cNvSpPr txBox="1"/>
          <p:nvPr/>
        </p:nvSpPr>
        <p:spPr>
          <a:xfrm>
            <a:off x="1624436" y="5636914"/>
            <a:ext cx="1933734" cy="165714"/>
          </a:xfrm>
          <a:prstGeom prst="rect">
            <a:avLst/>
          </a:prstGeom>
        </p:spPr>
        <p:txBody>
          <a:bodyPr vert="horz" wrap="none" lIns="0" tIns="11711" rIns="0" bIns="0" rtlCol="0">
            <a:spAutoFit/>
          </a:bodyPr>
          <a:lstStyle/>
          <a:p>
            <a:pPr marL="10646"/>
            <a:r>
              <a:rPr lang="ja-JP" altLang="en-US" sz="1000" b="1" spc="71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第３次大阪府スポーツ推進計画</a:t>
            </a:r>
            <a:endParaRPr sz="800" dirty="0">
              <a:latin typeface="小塚明朝 Pro M"/>
              <a:cs typeface="小塚明朝 Pro M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3" y="5646739"/>
            <a:ext cx="1112993" cy="1548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03" y="6294273"/>
            <a:ext cx="900000" cy="9000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570571" y="5809547"/>
            <a:ext cx="201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hlinkClick r:id="rId7"/>
              </a:rPr>
              <a:t>https://</a:t>
            </a:r>
            <a:r>
              <a:rPr lang="en-US" altLang="ja-JP" sz="800" dirty="0" smtClean="0">
                <a:hlinkClick r:id="rId7"/>
              </a:rPr>
              <a:t>www.pref.osaka.lg.jp/sportsshinko/sportplan3/index.html</a:t>
            </a:r>
            <a:endParaRPr lang="en-US" altLang="ja-JP" sz="800" dirty="0" smtClean="0"/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566" y="5811695"/>
            <a:ext cx="1620000" cy="17092"/>
          </a:xfrm>
          <a:prstGeom prst="rect">
            <a:avLst/>
          </a:prstGeom>
        </p:spPr>
      </p:pic>
      <p:sp>
        <p:nvSpPr>
          <p:cNvPr id="55" name="object 21"/>
          <p:cNvSpPr txBox="1"/>
          <p:nvPr/>
        </p:nvSpPr>
        <p:spPr>
          <a:xfrm>
            <a:off x="4859249" y="5636914"/>
            <a:ext cx="1659044" cy="165714"/>
          </a:xfrm>
          <a:prstGeom prst="rect">
            <a:avLst/>
          </a:prstGeom>
        </p:spPr>
        <p:txBody>
          <a:bodyPr vert="horz" wrap="none" lIns="0" tIns="11711" rIns="0" bIns="0" rtlCol="0">
            <a:spAutoFit/>
          </a:bodyPr>
          <a:lstStyle/>
          <a:p>
            <a:pPr marL="10646"/>
            <a:r>
              <a:rPr lang="ja-JP" altLang="en-US" sz="1000" b="1" spc="71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第５次大阪府文化振興計画</a:t>
            </a:r>
            <a:endParaRPr sz="800" dirty="0">
              <a:latin typeface="小塚明朝 Pro M"/>
              <a:cs typeface="小塚明朝 Pro M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37" y="5646739"/>
            <a:ext cx="1081859" cy="1548000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4803793" y="5809547"/>
            <a:ext cx="176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hlinkClick r:id="rId9"/>
              </a:rPr>
              <a:t>https://</a:t>
            </a:r>
            <a:r>
              <a:rPr lang="en-US" altLang="ja-JP" sz="800" dirty="0" smtClean="0">
                <a:hlinkClick r:id="rId9"/>
              </a:rPr>
              <a:t>www.pref.osaka.lg.jp/bunka/bunkashinkoukeikaku/index.html</a:t>
            </a:r>
            <a:endParaRPr lang="en-US" altLang="ja-JP" sz="800" dirty="0" smtClean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71" y="6294273"/>
            <a:ext cx="900000" cy="900000"/>
          </a:xfrm>
          <a:prstGeom prst="rect">
            <a:avLst/>
          </a:prstGeom>
        </p:spPr>
      </p:pic>
      <p:cxnSp>
        <p:nvCxnSpPr>
          <p:cNvPr id="70" name="直線コネクタ 69"/>
          <p:cNvCxnSpPr/>
          <p:nvPr/>
        </p:nvCxnSpPr>
        <p:spPr>
          <a:xfrm flipV="1">
            <a:off x="261000" y="5222864"/>
            <a:ext cx="6336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bject 23"/>
          <p:cNvSpPr txBox="1"/>
          <p:nvPr/>
        </p:nvSpPr>
        <p:spPr>
          <a:xfrm>
            <a:off x="2134710" y="3166555"/>
            <a:ext cx="1297698" cy="283206"/>
          </a:xfrm>
          <a:prstGeom prst="rect">
            <a:avLst/>
          </a:prstGeom>
        </p:spPr>
        <p:txBody>
          <a:bodyPr vert="horz" wrap="square" lIns="0" tIns="12243" rIns="0" bIns="0" rtlCol="0">
            <a:spAutoFit/>
          </a:bodyPr>
          <a:lstStyle/>
          <a:p>
            <a:pPr marL="11179">
              <a:tabLst>
                <a:tab pos="1217417" algn="l"/>
              </a:tabLst>
            </a:pPr>
            <a:r>
              <a:rPr lang="ja-JP" altLang="en-US" sz="880" b="1" spc="46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スポーツ事故の防止と法的責任</a:t>
            </a:r>
            <a:endParaRPr sz="880" dirty="0">
              <a:latin typeface="小塚明朝 Pro M"/>
              <a:cs typeface="小塚明朝 Pro M"/>
            </a:endParaRPr>
          </a:p>
        </p:txBody>
      </p:sp>
      <p:pic>
        <p:nvPicPr>
          <p:cNvPr id="138" name="図 1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54" y="676545"/>
            <a:ext cx="1211147" cy="12776"/>
          </a:xfrm>
          <a:prstGeom prst="rect">
            <a:avLst/>
          </a:prstGeom>
        </p:spPr>
      </p:pic>
      <p:sp>
        <p:nvSpPr>
          <p:cNvPr id="139" name="object 22"/>
          <p:cNvSpPr txBox="1"/>
          <p:nvPr/>
        </p:nvSpPr>
        <p:spPr>
          <a:xfrm>
            <a:off x="5183036" y="521119"/>
            <a:ext cx="1398831" cy="147247"/>
          </a:xfrm>
          <a:prstGeom prst="rect">
            <a:avLst/>
          </a:prstGeom>
        </p:spPr>
        <p:txBody>
          <a:bodyPr vert="horz" wrap="square" lIns="0" tIns="11711" rIns="0" bIns="0" rtlCol="0">
            <a:spAutoFit/>
          </a:bodyPr>
          <a:lstStyle/>
          <a:p>
            <a:pPr marL="10646"/>
            <a:r>
              <a:rPr lang="ja-JP" altLang="en-US" sz="880" b="1" spc="71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② 中学校との連携</a:t>
            </a:r>
            <a:endParaRPr sz="880" dirty="0">
              <a:latin typeface="小塚ゴシック Pro B"/>
              <a:cs typeface="小塚ゴシック Pro B"/>
            </a:endParaRPr>
          </a:p>
        </p:txBody>
      </p:sp>
      <p:sp>
        <p:nvSpPr>
          <p:cNvPr id="140" name="object 21"/>
          <p:cNvSpPr txBox="1"/>
          <p:nvPr/>
        </p:nvSpPr>
        <p:spPr>
          <a:xfrm>
            <a:off x="2134710" y="519772"/>
            <a:ext cx="1297698" cy="147247"/>
          </a:xfrm>
          <a:prstGeom prst="rect">
            <a:avLst/>
          </a:prstGeom>
        </p:spPr>
        <p:txBody>
          <a:bodyPr vert="horz" wrap="square" lIns="0" tIns="11711" rIns="0" bIns="0" rtlCol="0">
            <a:spAutoFit/>
          </a:bodyPr>
          <a:lstStyle/>
          <a:p>
            <a:pPr marL="10646"/>
            <a:r>
              <a:rPr lang="ja-JP" altLang="en-US" sz="880" b="1" spc="71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① 概論</a:t>
            </a:r>
            <a:endParaRPr sz="587" dirty="0">
              <a:latin typeface="小塚明朝 Pro M"/>
              <a:cs typeface="小塚明朝 Pro M"/>
            </a:endParaRPr>
          </a:p>
        </p:txBody>
      </p:sp>
      <p:sp>
        <p:nvSpPr>
          <p:cNvPr id="141" name="object 21"/>
          <p:cNvSpPr txBox="1"/>
          <p:nvPr/>
        </p:nvSpPr>
        <p:spPr>
          <a:xfrm>
            <a:off x="5183036" y="708454"/>
            <a:ext cx="1297698" cy="127242"/>
          </a:xfrm>
          <a:prstGeom prst="rect">
            <a:avLst/>
          </a:prstGeom>
        </p:spPr>
        <p:txBody>
          <a:bodyPr vert="horz" wrap="square" lIns="0" tIns="11711" rIns="0" bIns="0" rtlCol="0">
            <a:spAutoFit/>
          </a:bodyPr>
          <a:lstStyle/>
          <a:p>
            <a:pPr marL="10646"/>
            <a:r>
              <a:rPr lang="en-US" altLang="ja-JP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5</a:t>
            </a:r>
            <a:r>
              <a:rPr lang="ja-JP" altLang="en-US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分</a:t>
            </a:r>
            <a:r>
              <a:rPr lang="en-US" altLang="ja-JP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36</a:t>
            </a:r>
            <a:r>
              <a:rPr lang="ja-JP" altLang="en-US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秒</a:t>
            </a:r>
            <a:endParaRPr sz="750" spc="67" dirty="0">
              <a:latin typeface="小塚明朝 Pro M"/>
              <a:cs typeface="小塚明朝 Pro M"/>
            </a:endParaRPr>
          </a:p>
        </p:txBody>
      </p:sp>
      <p:pic>
        <p:nvPicPr>
          <p:cNvPr id="142" name="図 1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11" y="676545"/>
            <a:ext cx="1211147" cy="12776"/>
          </a:xfrm>
          <a:prstGeom prst="rect">
            <a:avLst/>
          </a:prstGeom>
        </p:spPr>
      </p:pic>
      <p:sp>
        <p:nvSpPr>
          <p:cNvPr id="143" name="object 21"/>
          <p:cNvSpPr txBox="1"/>
          <p:nvPr/>
        </p:nvSpPr>
        <p:spPr>
          <a:xfrm>
            <a:off x="2135036" y="708454"/>
            <a:ext cx="1297698" cy="127242"/>
          </a:xfrm>
          <a:prstGeom prst="rect">
            <a:avLst/>
          </a:prstGeom>
        </p:spPr>
        <p:txBody>
          <a:bodyPr vert="horz" wrap="square" lIns="0" tIns="11711" rIns="0" bIns="0" rtlCol="0">
            <a:spAutoFit/>
          </a:bodyPr>
          <a:lstStyle/>
          <a:p>
            <a:pPr marL="10646"/>
            <a:r>
              <a:rPr lang="en-US" altLang="ja-JP" sz="750" spc="67" dirty="0">
                <a:solidFill>
                  <a:srgbClr val="412312"/>
                </a:solidFill>
                <a:latin typeface="小塚明朝 Pro M"/>
                <a:cs typeface="小塚明朝 Pro M"/>
              </a:rPr>
              <a:t>3</a:t>
            </a:r>
            <a:r>
              <a:rPr lang="ja-JP" altLang="en-US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分</a:t>
            </a:r>
            <a:r>
              <a:rPr lang="en-US" altLang="ja-JP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38</a:t>
            </a:r>
            <a:r>
              <a:rPr lang="ja-JP" altLang="en-US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秒</a:t>
            </a:r>
            <a:endParaRPr sz="750" spc="67" dirty="0">
              <a:latin typeface="小塚明朝 Pro M"/>
              <a:cs typeface="小塚明朝 Pro M"/>
            </a:endParaRPr>
          </a:p>
        </p:txBody>
      </p:sp>
      <p:sp>
        <p:nvSpPr>
          <p:cNvPr id="144" name="正方形/長方形 143"/>
          <p:cNvSpPr/>
          <p:nvPr/>
        </p:nvSpPr>
        <p:spPr>
          <a:xfrm>
            <a:off x="2052160" y="760180"/>
            <a:ext cx="14590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hlinkClick r:id="rId11"/>
              </a:rPr>
              <a:t>https://</a:t>
            </a:r>
            <a:r>
              <a:rPr lang="en-US" altLang="ja-JP" sz="800" dirty="0" smtClean="0">
                <a:hlinkClick r:id="rId11"/>
              </a:rPr>
              <a:t>youtu.be/FiWzLlUoxdk</a:t>
            </a:r>
            <a:endParaRPr lang="en-US" altLang="ja-JP" sz="800" dirty="0" smtClean="0"/>
          </a:p>
        </p:txBody>
      </p:sp>
      <p:pic>
        <p:nvPicPr>
          <p:cNvPr id="145" name="図 1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84" y="942884"/>
            <a:ext cx="504000" cy="504000"/>
          </a:xfrm>
          <a:prstGeom prst="rect">
            <a:avLst/>
          </a:prstGeom>
        </p:spPr>
      </p:pic>
      <p:sp>
        <p:nvSpPr>
          <p:cNvPr id="146" name="object 14"/>
          <p:cNvSpPr txBox="1"/>
          <p:nvPr/>
        </p:nvSpPr>
        <p:spPr>
          <a:xfrm>
            <a:off x="408884" y="135460"/>
            <a:ext cx="2434641" cy="172333"/>
          </a:xfrm>
          <a:prstGeom prst="rect">
            <a:avLst/>
          </a:prstGeom>
        </p:spPr>
        <p:txBody>
          <a:bodyPr vert="horz" wrap="none" lIns="0" tIns="10646" rIns="0" bIns="0" rtlCol="0">
            <a:spAutoFit/>
          </a:bodyPr>
          <a:lstStyle/>
          <a:p>
            <a:pPr marL="10646">
              <a:spcBef>
                <a:spcPts val="84"/>
              </a:spcBef>
            </a:pPr>
            <a:r>
              <a:rPr lang="ja-JP" altLang="en-US" sz="105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＜公益</a:t>
            </a:r>
            <a:r>
              <a:rPr lang="ja-JP" altLang="en-US" sz="105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財団</a:t>
            </a:r>
            <a:r>
              <a:rPr lang="ja-JP" altLang="en-US" sz="105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法人日本スポーツ協会より＞</a:t>
            </a:r>
            <a:endParaRPr sz="1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7" name="正方形/長方形 146"/>
          <p:cNvSpPr/>
          <p:nvPr/>
        </p:nvSpPr>
        <p:spPr>
          <a:xfrm>
            <a:off x="5094822" y="760180"/>
            <a:ext cx="14382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hlinkClick r:id="rId13"/>
              </a:rPr>
              <a:t>https://</a:t>
            </a:r>
            <a:r>
              <a:rPr lang="en-US" altLang="ja-JP" sz="800" dirty="0" smtClean="0">
                <a:hlinkClick r:id="rId13"/>
              </a:rPr>
              <a:t>youtu.be/lI_t0oUVypE</a:t>
            </a:r>
            <a:endParaRPr lang="en-US" altLang="ja-JP" sz="800" dirty="0" smtClean="0"/>
          </a:p>
        </p:txBody>
      </p:sp>
      <p:pic>
        <p:nvPicPr>
          <p:cNvPr id="148" name="図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71" y="942884"/>
            <a:ext cx="504000" cy="504000"/>
          </a:xfrm>
          <a:prstGeom prst="rect">
            <a:avLst/>
          </a:prstGeom>
        </p:spPr>
      </p:pic>
      <p:pic>
        <p:nvPicPr>
          <p:cNvPr id="149" name="図 148">
            <a:hlinkClick r:id="rId11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8" y="546074"/>
            <a:ext cx="1569600" cy="889934"/>
          </a:xfrm>
          <a:prstGeom prst="rect">
            <a:avLst/>
          </a:prstGeom>
        </p:spPr>
      </p:pic>
      <p:pic>
        <p:nvPicPr>
          <p:cNvPr id="151" name="図 150">
            <a:hlinkClick r:id="rId13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72" y="546074"/>
            <a:ext cx="1569600" cy="883689"/>
          </a:xfrm>
          <a:prstGeom prst="rect">
            <a:avLst/>
          </a:prstGeom>
        </p:spPr>
      </p:pic>
      <p:sp>
        <p:nvSpPr>
          <p:cNvPr id="153" name="object 23"/>
          <p:cNvSpPr txBox="1"/>
          <p:nvPr/>
        </p:nvSpPr>
        <p:spPr>
          <a:xfrm>
            <a:off x="2134710" y="1731263"/>
            <a:ext cx="1297698" cy="283206"/>
          </a:xfrm>
          <a:prstGeom prst="rect">
            <a:avLst/>
          </a:prstGeom>
        </p:spPr>
        <p:txBody>
          <a:bodyPr vert="horz" wrap="square" lIns="0" tIns="12243" rIns="0" bIns="0" rtlCol="0">
            <a:spAutoFit/>
          </a:bodyPr>
          <a:lstStyle/>
          <a:p>
            <a:pPr marL="11179">
              <a:tabLst>
                <a:tab pos="1217417" algn="l"/>
              </a:tabLst>
            </a:pPr>
            <a:r>
              <a:rPr lang="ja-JP" altLang="en-US" sz="880" b="1" spc="46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③ 指導者の質の保障と</a:t>
            </a:r>
            <a:r>
              <a:rPr lang="en-US" altLang="ja-JP" sz="880" b="1" spc="46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/>
            </a:r>
            <a:br>
              <a:rPr lang="en-US" altLang="ja-JP" sz="880" b="1" spc="46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</a:br>
            <a:r>
              <a:rPr lang="ja-JP" altLang="en-US" sz="880" b="1" spc="46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　 量の確保</a:t>
            </a:r>
            <a:endParaRPr sz="880" dirty="0">
              <a:latin typeface="小塚明朝 Pro M"/>
              <a:cs typeface="小塚明朝 Pro M"/>
            </a:endParaRPr>
          </a:p>
        </p:txBody>
      </p:sp>
      <p:sp>
        <p:nvSpPr>
          <p:cNvPr id="156" name="object 23"/>
          <p:cNvSpPr txBox="1"/>
          <p:nvPr/>
        </p:nvSpPr>
        <p:spPr>
          <a:xfrm>
            <a:off x="2134710" y="2041671"/>
            <a:ext cx="1297698" cy="127779"/>
          </a:xfrm>
          <a:prstGeom prst="rect">
            <a:avLst/>
          </a:prstGeom>
        </p:spPr>
        <p:txBody>
          <a:bodyPr vert="horz" wrap="square" lIns="0" tIns="12243" rIns="0" bIns="0" rtlCol="0">
            <a:spAutoFit/>
          </a:bodyPr>
          <a:lstStyle/>
          <a:p>
            <a:pPr marL="10646"/>
            <a:r>
              <a:rPr lang="en-US" altLang="ja-JP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3</a:t>
            </a:r>
            <a:r>
              <a:rPr lang="ja-JP" altLang="en-US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分</a:t>
            </a:r>
            <a:r>
              <a:rPr lang="en-US" altLang="ja-JP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49</a:t>
            </a:r>
            <a:r>
              <a:rPr lang="ja-JP" altLang="en-US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秒</a:t>
            </a:r>
            <a:endParaRPr sz="750" spc="67" dirty="0">
              <a:latin typeface="小塚明朝 Pro M"/>
              <a:cs typeface="小塚明朝 Pro M"/>
            </a:endParaRPr>
          </a:p>
        </p:txBody>
      </p:sp>
      <p:sp>
        <p:nvSpPr>
          <p:cNvPr id="157" name="object 24"/>
          <p:cNvSpPr txBox="1"/>
          <p:nvPr/>
        </p:nvSpPr>
        <p:spPr>
          <a:xfrm>
            <a:off x="5183040" y="1731263"/>
            <a:ext cx="1297698" cy="147784"/>
          </a:xfrm>
          <a:prstGeom prst="rect">
            <a:avLst/>
          </a:prstGeom>
        </p:spPr>
        <p:txBody>
          <a:bodyPr vert="horz" wrap="square" lIns="0" tIns="12243" rIns="0" bIns="0" rtlCol="0">
            <a:spAutoFit/>
          </a:bodyPr>
          <a:lstStyle/>
          <a:p>
            <a:pPr marL="11711"/>
            <a:r>
              <a:rPr lang="ja-JP" altLang="en-US" sz="880" b="1" spc="46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④  事故防止と保険加入</a:t>
            </a:r>
            <a:endParaRPr sz="587" dirty="0">
              <a:latin typeface="小塚明朝 Pro M"/>
              <a:cs typeface="小塚明朝 Pro M"/>
            </a:endParaRPr>
          </a:p>
        </p:txBody>
      </p:sp>
      <p:sp>
        <p:nvSpPr>
          <p:cNvPr id="158" name="object 24"/>
          <p:cNvSpPr txBox="1"/>
          <p:nvPr/>
        </p:nvSpPr>
        <p:spPr>
          <a:xfrm>
            <a:off x="5183040" y="1924856"/>
            <a:ext cx="1297698" cy="148554"/>
          </a:xfrm>
          <a:prstGeom prst="rect">
            <a:avLst/>
          </a:prstGeom>
        </p:spPr>
        <p:txBody>
          <a:bodyPr vert="horz" wrap="square" lIns="0" tIns="12243" rIns="0" bIns="0" rtlCol="0">
            <a:spAutoFit/>
          </a:bodyPr>
          <a:lstStyle/>
          <a:p>
            <a:pPr marL="10646" marR="184715" indent="1065">
              <a:lnSpc>
                <a:spcPct val="118100"/>
              </a:lnSpc>
            </a:pPr>
            <a:r>
              <a:rPr lang="en-US" altLang="ja-JP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4</a:t>
            </a:r>
            <a:r>
              <a:rPr lang="ja-JP" altLang="en-US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分</a:t>
            </a:r>
            <a:r>
              <a:rPr lang="en-US" altLang="ja-JP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11</a:t>
            </a:r>
            <a:r>
              <a:rPr lang="ja-JP" altLang="en-US" sz="750" spc="67" dirty="0" smtClean="0">
                <a:solidFill>
                  <a:srgbClr val="412312"/>
                </a:solidFill>
                <a:latin typeface="小塚明朝 Pro M"/>
                <a:cs typeface="小塚明朝 Pro M"/>
              </a:rPr>
              <a:t>秒</a:t>
            </a:r>
            <a:endParaRPr sz="750" dirty="0">
              <a:latin typeface="小塚明朝 Pro M"/>
              <a:cs typeface="小塚明朝 Pro M"/>
            </a:endParaRPr>
          </a:p>
        </p:txBody>
      </p:sp>
      <p:pic>
        <p:nvPicPr>
          <p:cNvPr id="159" name="図 1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54" y="2010862"/>
            <a:ext cx="1211147" cy="12776"/>
          </a:xfrm>
          <a:prstGeom prst="rect">
            <a:avLst/>
          </a:prstGeom>
        </p:spPr>
      </p:pic>
      <p:pic>
        <p:nvPicPr>
          <p:cNvPr id="160" name="図 1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11" y="1890212"/>
            <a:ext cx="1211147" cy="12776"/>
          </a:xfrm>
          <a:prstGeom prst="rect">
            <a:avLst/>
          </a:prstGeom>
        </p:spPr>
      </p:pic>
      <p:sp>
        <p:nvSpPr>
          <p:cNvPr id="161" name="正方形/長方形 160"/>
          <p:cNvSpPr/>
          <p:nvPr/>
        </p:nvSpPr>
        <p:spPr>
          <a:xfrm>
            <a:off x="2051571" y="2115066"/>
            <a:ext cx="14734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hlinkClick r:id="rId17"/>
              </a:rPr>
              <a:t>https://</a:t>
            </a:r>
            <a:r>
              <a:rPr lang="en-US" altLang="ja-JP" sz="800" dirty="0" smtClean="0">
                <a:hlinkClick r:id="rId17"/>
              </a:rPr>
              <a:t>youtu.be/H-bNJd2ocv8</a:t>
            </a:r>
            <a:endParaRPr lang="en-US" altLang="ja-JP" sz="800" dirty="0" smtClean="0"/>
          </a:p>
        </p:txBody>
      </p:sp>
      <p:pic>
        <p:nvPicPr>
          <p:cNvPr id="171" name="図 17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57" y="2292448"/>
            <a:ext cx="504000" cy="504000"/>
          </a:xfrm>
          <a:prstGeom prst="rect">
            <a:avLst/>
          </a:prstGeom>
        </p:spPr>
      </p:pic>
      <p:pic>
        <p:nvPicPr>
          <p:cNvPr id="172" name="図 171">
            <a:hlinkClick r:id="rId17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3" y="1746740"/>
            <a:ext cx="1569600" cy="882245"/>
          </a:xfrm>
          <a:prstGeom prst="rect">
            <a:avLst/>
          </a:prstGeom>
        </p:spPr>
      </p:pic>
      <p:pic>
        <p:nvPicPr>
          <p:cNvPr id="173" name="図 172">
            <a:hlinkClick r:id="rId20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41" y="1746740"/>
            <a:ext cx="1569600" cy="886436"/>
          </a:xfrm>
          <a:prstGeom prst="rect">
            <a:avLst/>
          </a:prstGeom>
        </p:spPr>
      </p:pic>
      <p:sp>
        <p:nvSpPr>
          <p:cNvPr id="174" name="正方形/長方形 173"/>
          <p:cNvSpPr/>
          <p:nvPr/>
        </p:nvSpPr>
        <p:spPr>
          <a:xfrm>
            <a:off x="5103597" y="1998961"/>
            <a:ext cx="14606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hlinkClick r:id="rId20"/>
              </a:rPr>
              <a:t>https://</a:t>
            </a:r>
            <a:r>
              <a:rPr lang="en-US" altLang="ja-JP" sz="800" dirty="0" smtClean="0">
                <a:hlinkClick r:id="rId20"/>
              </a:rPr>
              <a:t>youtu.be/7tTPYVt3cHY</a:t>
            </a:r>
            <a:endParaRPr lang="en-US" altLang="ja-JP" sz="800" dirty="0" smtClean="0"/>
          </a:p>
        </p:txBody>
      </p:sp>
      <p:pic>
        <p:nvPicPr>
          <p:cNvPr id="175" name="図 17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71" y="2292448"/>
            <a:ext cx="504000" cy="504000"/>
          </a:xfrm>
          <a:prstGeom prst="rect">
            <a:avLst/>
          </a:prstGeom>
        </p:spPr>
      </p:pic>
      <p:sp>
        <p:nvSpPr>
          <p:cNvPr id="177" name="object 24"/>
          <p:cNvSpPr txBox="1"/>
          <p:nvPr/>
        </p:nvSpPr>
        <p:spPr>
          <a:xfrm>
            <a:off x="5183040" y="3166555"/>
            <a:ext cx="1297698" cy="283206"/>
          </a:xfrm>
          <a:prstGeom prst="rect">
            <a:avLst/>
          </a:prstGeom>
        </p:spPr>
        <p:txBody>
          <a:bodyPr vert="horz" wrap="square" lIns="0" tIns="12243" rIns="0" bIns="0" rtlCol="0">
            <a:spAutoFit/>
          </a:bodyPr>
          <a:lstStyle/>
          <a:p>
            <a:pPr marL="11711"/>
            <a:r>
              <a:rPr lang="ja-JP" altLang="en-US" sz="880" b="1" spc="46" dirty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公認スポーツ</a:t>
            </a:r>
            <a:r>
              <a:rPr lang="ja-JP" altLang="en-US" sz="880" b="1" spc="46" dirty="0" smtClean="0">
                <a:solidFill>
                  <a:srgbClr val="412312"/>
                </a:solidFill>
                <a:uFill>
                  <a:solidFill>
                    <a:srgbClr val="412312"/>
                  </a:solidFill>
                </a:uFill>
                <a:latin typeface="小塚ゴシック Pro B"/>
                <a:cs typeface="小塚ゴシック Pro B"/>
              </a:rPr>
              <a:t>指導者マッチング</a:t>
            </a:r>
            <a:endParaRPr sz="587" dirty="0">
              <a:latin typeface="小塚明朝 Pro M"/>
              <a:cs typeface="小塚明朝 Pro M"/>
            </a:endParaRPr>
          </a:p>
        </p:txBody>
      </p:sp>
      <p:pic>
        <p:nvPicPr>
          <p:cNvPr id="178" name="図 1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54" y="3449325"/>
            <a:ext cx="1211147" cy="12776"/>
          </a:xfrm>
          <a:prstGeom prst="rect">
            <a:avLst/>
          </a:prstGeom>
        </p:spPr>
      </p:pic>
      <p:pic>
        <p:nvPicPr>
          <p:cNvPr id="179" name="図 1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11" y="3449325"/>
            <a:ext cx="1211147" cy="12776"/>
          </a:xfrm>
          <a:prstGeom prst="rect">
            <a:avLst/>
          </a:prstGeom>
        </p:spPr>
      </p:pic>
      <p:sp>
        <p:nvSpPr>
          <p:cNvPr id="180" name="object 14"/>
          <p:cNvSpPr txBox="1"/>
          <p:nvPr/>
        </p:nvSpPr>
        <p:spPr>
          <a:xfrm>
            <a:off x="458661" y="328874"/>
            <a:ext cx="721031" cy="172333"/>
          </a:xfrm>
          <a:prstGeom prst="rect">
            <a:avLst/>
          </a:prstGeom>
        </p:spPr>
        <p:txBody>
          <a:bodyPr vert="horz" wrap="none" lIns="0" tIns="10646" rIns="0" bIns="0" rtlCol="0">
            <a:spAutoFit/>
          </a:bodyPr>
          <a:lstStyle/>
          <a:p>
            <a:pPr marL="10646">
              <a:spcBef>
                <a:spcPts val="84"/>
              </a:spcBef>
            </a:pPr>
            <a:r>
              <a:rPr lang="ja-JP" altLang="en-US" sz="105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● 解説動画</a:t>
            </a:r>
            <a:endParaRPr sz="1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1" name="object 14"/>
          <p:cNvSpPr txBox="1"/>
          <p:nvPr/>
        </p:nvSpPr>
        <p:spPr>
          <a:xfrm>
            <a:off x="458661" y="2965171"/>
            <a:ext cx="1932901" cy="172333"/>
          </a:xfrm>
          <a:prstGeom prst="rect">
            <a:avLst/>
          </a:prstGeom>
        </p:spPr>
        <p:txBody>
          <a:bodyPr vert="horz" wrap="none" lIns="0" tIns="10646" rIns="0" bIns="0" rtlCol="0">
            <a:spAutoFit/>
          </a:bodyPr>
          <a:lstStyle/>
          <a:p>
            <a:pPr marL="10646">
              <a:spcBef>
                <a:spcPts val="84"/>
              </a:spcBef>
            </a:pPr>
            <a:r>
              <a:rPr lang="ja-JP" altLang="en-US" sz="105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● スポーツリスクマネジメント</a:t>
            </a:r>
            <a:endParaRPr sz="1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2" name="図 181">
            <a:hlinkClick r:id="rId23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3" y="3204305"/>
            <a:ext cx="1569600" cy="1106293"/>
          </a:xfrm>
          <a:prstGeom prst="rect">
            <a:avLst/>
          </a:prstGeom>
        </p:spPr>
      </p:pic>
      <p:pic>
        <p:nvPicPr>
          <p:cNvPr id="183" name="図 182">
            <a:hlinkClick r:id="rId25"/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41" y="3204305"/>
            <a:ext cx="1569600" cy="1155796"/>
          </a:xfrm>
          <a:prstGeom prst="rect">
            <a:avLst/>
          </a:prstGeom>
        </p:spPr>
      </p:pic>
      <p:sp>
        <p:nvSpPr>
          <p:cNvPr id="184" name="正方形/長方形 183"/>
          <p:cNvSpPr/>
          <p:nvPr/>
        </p:nvSpPr>
        <p:spPr>
          <a:xfrm>
            <a:off x="2059473" y="3410232"/>
            <a:ext cx="1440000" cy="432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800" dirty="0">
                <a:hlinkClick r:id="rId23"/>
              </a:rPr>
              <a:t>https://</a:t>
            </a:r>
            <a:r>
              <a:rPr lang="en-US" altLang="ja-JP" sz="800" dirty="0" smtClean="0">
                <a:hlinkClick r:id="rId23"/>
              </a:rPr>
              <a:t>www.japan-sports.or.jp/local/news/tabid878.html?itemid=4568</a:t>
            </a:r>
            <a:endParaRPr lang="en-US" altLang="ja-JP" sz="800" dirty="0" smtClean="0"/>
          </a:p>
        </p:txBody>
      </p:sp>
      <p:pic>
        <p:nvPicPr>
          <p:cNvPr id="185" name="図 18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84" y="3826408"/>
            <a:ext cx="504000" cy="504000"/>
          </a:xfrm>
          <a:prstGeom prst="rect">
            <a:avLst/>
          </a:prstGeom>
        </p:spPr>
      </p:pic>
      <p:sp>
        <p:nvSpPr>
          <p:cNvPr id="186" name="正方形/長方形 185"/>
          <p:cNvSpPr/>
          <p:nvPr/>
        </p:nvSpPr>
        <p:spPr>
          <a:xfrm>
            <a:off x="5101744" y="3410232"/>
            <a:ext cx="1404000" cy="324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800" dirty="0">
                <a:hlinkClick r:id="rId25"/>
              </a:rPr>
              <a:t>https://</a:t>
            </a:r>
            <a:r>
              <a:rPr lang="en-US" altLang="ja-JP" sz="800" dirty="0" smtClean="0">
                <a:hlinkClick r:id="rId25"/>
              </a:rPr>
              <a:t>my.japan-sports.or.jp/matching.html</a:t>
            </a:r>
            <a:endParaRPr lang="en-US" altLang="ja-JP" sz="800" dirty="0" smtClean="0"/>
          </a:p>
        </p:txBody>
      </p:sp>
      <p:pic>
        <p:nvPicPr>
          <p:cNvPr id="187" name="図 18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71" y="3826408"/>
            <a:ext cx="504000" cy="504000"/>
          </a:xfrm>
          <a:prstGeom prst="rect">
            <a:avLst/>
          </a:prstGeom>
        </p:spPr>
      </p:pic>
      <p:sp>
        <p:nvSpPr>
          <p:cNvPr id="188" name="object 14"/>
          <p:cNvSpPr txBox="1"/>
          <p:nvPr/>
        </p:nvSpPr>
        <p:spPr>
          <a:xfrm>
            <a:off x="3506661" y="2965171"/>
            <a:ext cx="1663597" cy="172333"/>
          </a:xfrm>
          <a:prstGeom prst="rect">
            <a:avLst/>
          </a:prstGeom>
        </p:spPr>
        <p:txBody>
          <a:bodyPr vert="horz" wrap="none" lIns="0" tIns="10646" rIns="0" bIns="0" rtlCol="0">
            <a:spAutoFit/>
          </a:bodyPr>
          <a:lstStyle/>
          <a:p>
            <a:pPr marL="10646">
              <a:spcBef>
                <a:spcPts val="84"/>
              </a:spcBef>
            </a:pPr>
            <a:r>
              <a:rPr lang="ja-JP" altLang="en-US" sz="1050" b="1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● 指導者マッチングサイト</a:t>
            </a:r>
            <a:endParaRPr sz="1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261000" y="8024884"/>
            <a:ext cx="6336000" cy="9962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大阪府・大阪府教育委員会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～大阪府における部活動等の在り方について～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9" name="正方形/長方形 188"/>
          <p:cNvSpPr/>
          <p:nvPr/>
        </p:nvSpPr>
        <p:spPr>
          <a:xfrm>
            <a:off x="392628" y="8414669"/>
            <a:ext cx="45047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u="sng" dirty="0">
                <a:solidFill>
                  <a:schemeClr val="accent1"/>
                </a:solidFill>
              </a:rPr>
              <a:t>https://www.pref.osaka.lg.jp/hokentaiku/kyougisupo-tutop/bukatsuguideline.html</a:t>
            </a:r>
            <a:endParaRPr lang="en-US" altLang="ja-JP" sz="1000" u="sng" dirty="0" smtClean="0">
              <a:solidFill>
                <a:schemeClr val="accent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94805" y="8687181"/>
            <a:ext cx="5487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/>
              <a:t>大阪府における部活動等の在り方に関する</a:t>
            </a:r>
            <a:r>
              <a:rPr lang="ja-JP" altLang="en-US" sz="1100" b="1" dirty="0" smtClean="0"/>
              <a:t>方針の関連情報はこちらをご覧ください。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470053" y="7316331"/>
            <a:ext cx="6010681" cy="4840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kumimoji="1" lang="ja-JP" altLang="en-US" sz="900" dirty="0" smtClean="0">
                <a:solidFill>
                  <a:schemeClr val="tx1"/>
                </a:solidFill>
              </a:rPr>
              <a:t>大阪府では、</a:t>
            </a:r>
            <a:r>
              <a:rPr lang="ja-JP" altLang="ja-JP" sz="900" dirty="0" smtClean="0">
                <a:solidFill>
                  <a:schemeClr val="tx1"/>
                </a:solidFill>
              </a:rPr>
              <a:t>首長部局</a:t>
            </a:r>
            <a:r>
              <a:rPr lang="ja-JP" altLang="en-US" sz="900" dirty="0" smtClean="0">
                <a:solidFill>
                  <a:schemeClr val="tx1"/>
                </a:solidFill>
              </a:rPr>
              <a:t>の</a:t>
            </a:r>
            <a:r>
              <a:rPr lang="ja-JP" altLang="ja-JP" sz="900" dirty="0" smtClean="0">
                <a:solidFill>
                  <a:schemeClr val="tx1"/>
                </a:solidFill>
              </a:rPr>
              <a:t>スポーツ・文化振興担当部署</a:t>
            </a:r>
            <a:r>
              <a:rPr lang="ja-JP" altLang="en-US" sz="900" dirty="0" smtClean="0">
                <a:solidFill>
                  <a:schemeClr val="tx1"/>
                </a:solidFill>
              </a:rPr>
              <a:t>とも連携し</a:t>
            </a:r>
            <a:r>
              <a:rPr lang="ja-JP" altLang="en-US" sz="900" dirty="0" smtClean="0">
                <a:solidFill>
                  <a:schemeClr val="tx1"/>
                </a:solidFill>
                <a:latin typeface="+mn-ea"/>
              </a:rPr>
              <a:t>、</a:t>
            </a:r>
            <a:r>
              <a:rPr lang="ja-JP" altLang="ja-JP" sz="9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生徒の豊かなスポーツ・文化芸術活動</a:t>
            </a:r>
            <a:r>
              <a:rPr lang="ja-JP" altLang="ja-JP" sz="9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を</a:t>
            </a:r>
            <a:r>
              <a:rPr lang="ja-JP" altLang="en-US" sz="9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9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実現</a:t>
            </a:r>
            <a:r>
              <a:rPr lang="ja-JP" altLang="ja-JP" sz="9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する</a:t>
            </a:r>
            <a:r>
              <a:rPr lang="ja-JP" altLang="ja-JP" sz="9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ため、学校</a:t>
            </a:r>
            <a:r>
              <a:rPr lang="ja-JP" altLang="ja-JP" sz="9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部活動の在り方に</a:t>
            </a:r>
            <a:r>
              <a:rPr lang="ja-JP" altLang="ja-JP" sz="9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関し</a:t>
            </a:r>
            <a:r>
              <a:rPr lang="ja-JP" altLang="en-US" sz="9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段階的な</a:t>
            </a:r>
            <a:r>
              <a:rPr lang="ja-JP" altLang="ja-JP" sz="9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改革</a:t>
            </a:r>
            <a:r>
              <a:rPr lang="ja-JP" altLang="ja-JP" sz="9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に</a:t>
            </a:r>
            <a:r>
              <a:rPr lang="ja-JP" altLang="ja-JP" sz="9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取り組み</a:t>
            </a:r>
            <a:r>
              <a:rPr lang="ja-JP" altLang="en-US" sz="9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ます。</a:t>
            </a:r>
            <a:endParaRPr lang="ja-JP" altLang="ja-JP" sz="900" dirty="0">
              <a:solidFill>
                <a:schemeClr val="tx1"/>
              </a:solidFill>
            </a:endParaRPr>
          </a:p>
        </p:txBody>
      </p:sp>
      <p:sp>
        <p:nvSpPr>
          <p:cNvPr id="190" name="角丸四角形 189"/>
          <p:cNvSpPr/>
          <p:nvPr/>
        </p:nvSpPr>
        <p:spPr>
          <a:xfrm>
            <a:off x="470053" y="4450295"/>
            <a:ext cx="6010681" cy="540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kumimoji="1" lang="ja-JP" altLang="en-US" sz="900" dirty="0" smtClean="0">
                <a:solidFill>
                  <a:schemeClr val="tx1"/>
                </a:solidFill>
                <a:latin typeface="+mn-ea"/>
              </a:rPr>
              <a:t>公益</a:t>
            </a:r>
            <a:r>
              <a:rPr kumimoji="1" lang="ja-JP" altLang="en-US" sz="900" dirty="0">
                <a:solidFill>
                  <a:schemeClr val="tx1"/>
                </a:solidFill>
                <a:latin typeface="+mn-ea"/>
              </a:rPr>
              <a:t>財団法人日本スポーツ協会では、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「適切な資質能力を身につけた指導者の確保」、「多様な運営団体</a:t>
            </a:r>
            <a:r>
              <a:rPr lang="ja-JP" altLang="en-US" sz="900" dirty="0" smtClean="0">
                <a:solidFill>
                  <a:schemeClr val="tx1"/>
                </a:solidFill>
                <a:latin typeface="+mn-ea"/>
              </a:rPr>
              <a:t>・　実施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主体の確保」、「多様な財源の確保」の主に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3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点の確保について、実現可能な具体的施策を加盟団体</a:t>
            </a:r>
            <a:r>
              <a:rPr lang="ja-JP" altLang="en-US" sz="900" dirty="0" smtClean="0">
                <a:solidFill>
                  <a:schemeClr val="tx1"/>
                </a:solidFill>
                <a:latin typeface="+mn-ea"/>
              </a:rPr>
              <a:t>と　連携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・協働し、スポーツ界一体となって取り組むこととしています</a:t>
            </a:r>
            <a:r>
              <a:rPr lang="ja-JP" altLang="en-US" sz="900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ja-JP" sz="900" dirty="0">
              <a:solidFill>
                <a:srgbClr val="222222"/>
              </a:solidFill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04" y="8364697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604</Words>
  <Application>Microsoft Office PowerPoint</Application>
  <PresentationFormat>画面に合わせる (4:3)</PresentationFormat>
  <Paragraphs>77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Meiryo UI</vt:lpstr>
      <vt:lpstr>小塚ゴシック Pro B</vt:lpstr>
      <vt:lpstr>小塚明朝 Pro B</vt:lpstr>
      <vt:lpstr>小塚明朝 Pro M</vt:lpstr>
      <vt:lpstr>游ゴシック</vt:lpstr>
      <vt:lpstr>游ゴシック Light</vt:lpstr>
      <vt:lpstr>Arial</vt:lpstr>
      <vt:lpstr>Calibri</vt:lpstr>
      <vt:lpstr>Calibri Light</vt:lpstr>
      <vt:lpstr>Segoe UI</vt:lpstr>
      <vt:lpstr>Times New Roman</vt:lpstr>
      <vt:lpstr>Wingdings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2023-08-21T11:33:06Z</dcterms:created>
  <dcterms:modified xsi:type="dcterms:W3CDTF">2023-08-21T11:33:13Z</dcterms:modified>
</cp:coreProperties>
</file>