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4" r:id="rId2"/>
    <p:sldId id="269" r:id="rId3"/>
    <p:sldId id="258" r:id="rId4"/>
    <p:sldId id="259" r:id="rId5"/>
    <p:sldId id="260" r:id="rId6"/>
    <p:sldId id="261" r:id="rId7"/>
    <p:sldId id="271" r:id="rId8"/>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03A6C6E-ECA1-4638-8E46-B2939BF897CF}" type="datetimeFigureOut">
              <a:rPr kumimoji="1" lang="ja-JP" altLang="en-US" smtClean="0"/>
              <a:t>2023/9/28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3BF98E3-05C9-4868-8E64-D0E59FB381E7}" type="slidenum">
              <a:rPr kumimoji="1" lang="ja-JP" altLang="en-US" smtClean="0"/>
              <a:t>‹#›</a:t>
            </a:fld>
            <a:endParaRPr kumimoji="1" lang="ja-JP" altLang="en-US"/>
          </a:p>
        </p:txBody>
      </p:sp>
    </p:spTree>
    <p:extLst>
      <p:ext uri="{BB962C8B-B14F-4D97-AF65-F5344CB8AC3E}">
        <p14:creationId xmlns:p14="http://schemas.microsoft.com/office/powerpoint/2010/main" val="9989316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B958773-DCAC-498F-9280-1C3262B111B5}" type="datetime1">
              <a:rPr kumimoji="1" lang="ja-JP" altLang="en-US" smtClean="0"/>
              <a:t>2023/9/28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3589970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93C5A0A-E009-4254-8540-39D9571103ED}" type="datetime1">
              <a:rPr kumimoji="1" lang="ja-JP" altLang="en-US" smtClean="0"/>
              <a:t>2023/9/28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174785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B58639-ED10-41B1-8E6A-02624BC1F301}" type="datetime1">
              <a:rPr kumimoji="1" lang="ja-JP" altLang="en-US" smtClean="0"/>
              <a:t>2023/9/28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24754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C9013F-E5FF-450F-81D7-0ECC2226776D}" type="datetime1">
              <a:rPr kumimoji="1" lang="ja-JP" altLang="en-US" smtClean="0"/>
              <a:t>2023/9/28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184930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79EE5F5-B4B8-4B6E-91AE-1BC07A692A8D}" type="datetime1">
              <a:rPr kumimoji="1" lang="ja-JP" altLang="en-US" smtClean="0"/>
              <a:t>2023/9/28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3131707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C97700C-D375-486C-AF20-DE22254DEFED}" type="datetime1">
              <a:rPr kumimoji="1" lang="ja-JP" altLang="en-US" smtClean="0"/>
              <a:t>2023/9/28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898100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7644B27-74D6-4ED4-B085-2899E295C38B}" type="datetime1">
              <a:rPr kumimoji="1" lang="ja-JP" altLang="en-US" smtClean="0"/>
              <a:t>2023/9/28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098900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5B7B1CC-86E4-4C8F-8803-19C805AFF4FE}" type="datetime1">
              <a:rPr kumimoji="1" lang="ja-JP" altLang="en-US" smtClean="0"/>
              <a:t>2023/9/28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1041427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8DF10-E90B-49AC-81F8-7233F225CFAB}" type="datetime1">
              <a:rPr kumimoji="1" lang="ja-JP" altLang="en-US" smtClean="0"/>
              <a:t>2023/9/28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1863629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E4356A-BD0C-4E8B-B49C-E9E70042E87D}" type="datetime1">
              <a:rPr kumimoji="1" lang="ja-JP" altLang="en-US" smtClean="0"/>
              <a:t>2023/9/28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3544115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2D75E3A-3B63-4397-AC25-0DCFEADAAC38}" type="datetime1">
              <a:rPr kumimoji="1" lang="ja-JP" altLang="en-US" smtClean="0"/>
              <a:t>2023/9/28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773970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7A68A-AFDF-4BDD-B45F-66CD947C98F0}" type="datetime1">
              <a:rPr kumimoji="1" lang="ja-JP" altLang="en-US" smtClean="0"/>
              <a:t>2023/9/28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37557946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直線コネクタ 13">
            <a:extLst>
              <a:ext uri="{FF2B5EF4-FFF2-40B4-BE49-F238E27FC236}">
                <a16:creationId xmlns:a16="http://schemas.microsoft.com/office/drawing/2014/main" id="{A6A45411-7785-4646-9A64-8E83AC006279}"/>
              </a:ext>
            </a:extLst>
          </p:cNvPr>
          <p:cNvCxnSpPr>
            <a:cxnSpLocks/>
          </p:cNvCxnSpPr>
          <p:nvPr/>
        </p:nvCxnSpPr>
        <p:spPr>
          <a:xfrm>
            <a:off x="0" y="504542"/>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68914" y="936868"/>
            <a:ext cx="8806163" cy="477053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　○目的</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第三次子どもの貧困対策計画　（</a:t>
            </a:r>
            <a:r>
              <a:rPr kumimoji="1" lang="en-US" altLang="ja-JP" sz="1400" dirty="0">
                <a:latin typeface="Meiryo UI" panose="020B0604030504040204" pitchFamily="50" charset="-128"/>
                <a:ea typeface="Meiryo UI" panose="020B0604030504040204" pitchFamily="50" charset="-128"/>
              </a:rPr>
              <a:t>R</a:t>
            </a:r>
            <a:r>
              <a:rPr kumimoji="1" lang="ja-JP" altLang="en-US" sz="1400" dirty="0">
                <a:latin typeface="Meiryo UI" panose="020B0604030504040204" pitchFamily="50" charset="-128"/>
                <a:ea typeface="Meiryo UI" panose="020B0604030504040204" pitchFamily="50" charset="-128"/>
              </a:rPr>
              <a:t>７～５カ年）策定の参考とするため、子どもの生活実態、学習環境や</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保護者を含めた支援ニーズ等を把握する。</a:t>
            </a:r>
            <a:endParaRPr kumimoji="1" lang="en-US" altLang="ja-JP" sz="14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○調査内容</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別紙のとおり</a:t>
            </a:r>
            <a:endParaRPr kumimoji="1" lang="en-US" altLang="ja-JP" sz="14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○調査対象</a:t>
            </a:r>
            <a:r>
              <a:rPr kumimoji="1" lang="ja-JP" altLang="en-US" sz="1400" dirty="0">
                <a:latin typeface="Meiryo UI" panose="020B0604030504040204" pitchFamily="50" charset="-128"/>
                <a:ea typeface="Meiryo UI" panose="020B0604030504040204" pitchFamily="50" charset="-128"/>
              </a:rPr>
              <a:t>（共同実施市町村の地域を除く府全域）</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・小学５年生の子ども及び保護者≪</a:t>
            </a:r>
            <a:r>
              <a:rPr kumimoji="1" lang="en-US" altLang="ja-JP" sz="1400" dirty="0">
                <a:latin typeface="Meiryo UI" panose="020B0604030504040204" pitchFamily="50" charset="-128"/>
                <a:ea typeface="Meiryo UI" panose="020B0604030504040204" pitchFamily="50" charset="-128"/>
              </a:rPr>
              <a:t>4,000</a:t>
            </a:r>
            <a:r>
              <a:rPr kumimoji="1" lang="ja-JP" altLang="en-US" sz="1400" dirty="0">
                <a:latin typeface="Meiryo UI" panose="020B0604030504040204" pitchFamily="50" charset="-128"/>
                <a:ea typeface="Meiryo UI" panose="020B0604030504040204" pitchFamily="50" charset="-128"/>
              </a:rPr>
              <a:t>世帯（</a:t>
            </a:r>
            <a:r>
              <a:rPr kumimoji="1" lang="en-US" altLang="ja-JP" sz="1400" dirty="0">
                <a:latin typeface="Meiryo UI" panose="020B0604030504040204" pitchFamily="50" charset="-128"/>
                <a:ea typeface="Meiryo UI" panose="020B0604030504040204" pitchFamily="50" charset="-128"/>
              </a:rPr>
              <a:t>8,000</a:t>
            </a:r>
            <a:r>
              <a:rPr kumimoji="1" lang="ja-JP" altLang="en-US" sz="1400" dirty="0">
                <a:latin typeface="Meiryo UI" panose="020B0604030504040204" pitchFamily="50" charset="-128"/>
                <a:ea typeface="Meiryo UI" panose="020B0604030504040204" pitchFamily="50" charset="-128"/>
              </a:rPr>
              <a:t>人）≫</a:t>
            </a:r>
          </a:p>
          <a:p>
            <a:r>
              <a:rPr kumimoji="1" lang="ja-JP" altLang="en-US" sz="1400" dirty="0">
                <a:latin typeface="Meiryo UI" panose="020B0604030504040204" pitchFamily="50" charset="-128"/>
                <a:ea typeface="Meiryo UI" panose="020B0604030504040204" pitchFamily="50" charset="-128"/>
              </a:rPr>
              <a:t>　　・中学２年生の子ども及び保護者≪</a:t>
            </a:r>
            <a:r>
              <a:rPr kumimoji="1" lang="en-US" altLang="ja-JP" sz="1400" dirty="0">
                <a:latin typeface="Meiryo UI" panose="020B0604030504040204" pitchFamily="50" charset="-128"/>
                <a:ea typeface="Meiryo UI" panose="020B0604030504040204" pitchFamily="50" charset="-128"/>
              </a:rPr>
              <a:t>4,000</a:t>
            </a:r>
            <a:r>
              <a:rPr kumimoji="1" lang="ja-JP" altLang="en-US" sz="1400" dirty="0">
                <a:latin typeface="Meiryo UI" panose="020B0604030504040204" pitchFamily="50" charset="-128"/>
                <a:ea typeface="Meiryo UI" panose="020B0604030504040204" pitchFamily="50" charset="-128"/>
              </a:rPr>
              <a:t>世帯（</a:t>
            </a:r>
            <a:r>
              <a:rPr kumimoji="1" lang="en-US" altLang="ja-JP" sz="1400" dirty="0">
                <a:latin typeface="Meiryo UI" panose="020B0604030504040204" pitchFamily="50" charset="-128"/>
                <a:ea typeface="Meiryo UI" panose="020B0604030504040204" pitchFamily="50" charset="-128"/>
              </a:rPr>
              <a:t>8,000</a:t>
            </a:r>
            <a:r>
              <a:rPr kumimoji="1" lang="ja-JP" altLang="en-US" sz="1400" dirty="0">
                <a:latin typeface="Meiryo UI" panose="020B0604030504040204" pitchFamily="50" charset="-128"/>
                <a:ea typeface="Meiryo UI" panose="020B0604030504040204" pitchFamily="50" charset="-128"/>
              </a:rPr>
              <a:t>人） ≫</a:t>
            </a:r>
          </a:p>
          <a:p>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住基台帳から無作為抽出</a:t>
            </a:r>
            <a:endParaRPr kumimoji="1" lang="en-US" altLang="ja-JP" sz="140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○調査スケジュール（予定）</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・令和５年７月頃　 調査実施</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・令和６年３月　　　調査結果公表</a:t>
            </a:r>
            <a:endParaRPr kumimoji="1" lang="en-US" altLang="ja-JP" sz="14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○共同実施団体</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p>
        </p:txBody>
      </p:sp>
      <p:sp>
        <p:nvSpPr>
          <p:cNvPr id="5" name="テキスト ボックス 4"/>
          <p:cNvSpPr txBox="1"/>
          <p:nvPr/>
        </p:nvSpPr>
        <p:spPr>
          <a:xfrm>
            <a:off x="168914" y="567536"/>
            <a:ext cx="8806163" cy="369332"/>
          </a:xfrm>
          <a:prstGeom prst="rect">
            <a:avLst/>
          </a:prstGeom>
          <a:solidFill>
            <a:schemeClr val="accent5">
              <a:lumMod val="20000"/>
              <a:lumOff val="80000"/>
            </a:schemeClr>
          </a:solid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■令和５年度調査概要</a:t>
            </a:r>
          </a:p>
        </p:txBody>
      </p:sp>
      <p:sp>
        <p:nvSpPr>
          <p:cNvPr id="3" name="テキスト ボックス 2"/>
          <p:cNvSpPr txBox="1"/>
          <p:nvPr/>
        </p:nvSpPr>
        <p:spPr>
          <a:xfrm>
            <a:off x="501346" y="3322136"/>
            <a:ext cx="7794324" cy="830997"/>
          </a:xfrm>
          <a:prstGeom prst="rect">
            <a:avLst/>
          </a:prstGeom>
          <a:noFill/>
          <a:ln>
            <a:solidFill>
              <a:schemeClr val="tx1">
                <a:lumMod val="50000"/>
                <a:lumOff val="50000"/>
              </a:schemeClr>
            </a:solidFill>
            <a:prstDash val="dash"/>
          </a:ln>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市町村との共同実施について</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・共同実施意向の市町村においては、府と同様の調査項目を設定し、各市町村域にかかる調査を実施</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・府においては、上記以外の市町村域について調査を実施した上で、共同実施市町村分も含めた府全域について、</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集計・分析を実施（市町村別の集計は行わない予定）</a:t>
            </a:r>
            <a:endParaRPr kumimoji="1" lang="en-US" altLang="ja-JP" sz="12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 y="113666"/>
            <a:ext cx="9143999" cy="369332"/>
          </a:xfrm>
          <a:prstGeom prst="rect">
            <a:avLst/>
          </a:prstGeom>
          <a:noFill/>
        </p:spPr>
        <p:txBody>
          <a:bodyPr wrap="square" rtlCol="0">
            <a:spAutoFit/>
          </a:bodyPr>
          <a:lstStyle/>
          <a:p>
            <a:pPr algn="ctr"/>
            <a:r>
              <a:rPr kumimoji="1" lang="ja-JP" altLang="en-US" dirty="0">
                <a:latin typeface="BIZ UDPゴシック" panose="020B0400000000000000" pitchFamily="50" charset="-128"/>
                <a:ea typeface="BIZ UDPゴシック" panose="020B0400000000000000" pitchFamily="50" charset="-128"/>
              </a:rPr>
              <a:t>子どもの生活に関する実態調査について</a:t>
            </a:r>
          </a:p>
        </p:txBody>
      </p:sp>
      <p:sp>
        <p:nvSpPr>
          <p:cNvPr id="4" name="スライド番号プレースホルダー 3"/>
          <p:cNvSpPr>
            <a:spLocks noGrp="1"/>
          </p:cNvSpPr>
          <p:nvPr>
            <p:ph type="sldNum" sz="quarter" idx="12"/>
          </p:nvPr>
        </p:nvSpPr>
        <p:spPr>
          <a:xfrm>
            <a:off x="6921590" y="6394988"/>
            <a:ext cx="2057400" cy="365125"/>
          </a:xfrm>
        </p:spPr>
        <p:txBody>
          <a:bodyPr/>
          <a:lstStyle/>
          <a:p>
            <a:fld id="{2786F300-1236-4A6E-80C5-2810FDE8FE62}" type="slidenum">
              <a:rPr kumimoji="1" lang="ja-JP" altLang="en-US" smtClean="0"/>
              <a:t>1</a:t>
            </a:fld>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467042351"/>
              </p:ext>
            </p:extLst>
          </p:nvPr>
        </p:nvGraphicFramePr>
        <p:xfrm>
          <a:off x="636269" y="5344558"/>
          <a:ext cx="7755255" cy="864140"/>
        </p:xfrm>
        <a:graphic>
          <a:graphicData uri="http://schemas.openxmlformats.org/drawingml/2006/table">
            <a:tbl>
              <a:tblPr firstRow="1" firstCol="1" bandRow="1"/>
              <a:tblGrid>
                <a:gridCol w="7755255">
                  <a:extLst>
                    <a:ext uri="{9D8B030D-6E8A-4147-A177-3AD203B41FA5}">
                      <a16:colId xmlns:a16="http://schemas.microsoft.com/office/drawing/2014/main" val="1214498908"/>
                    </a:ext>
                  </a:extLst>
                </a:gridCol>
              </a:tblGrid>
              <a:tr h="252000">
                <a:tc>
                  <a:txBody>
                    <a:bodyPr/>
                    <a:lstStyle/>
                    <a:p>
                      <a:pPr algn="ctr">
                        <a:spcAft>
                          <a:spcPts val="0"/>
                        </a:spcAft>
                        <a:tabLst>
                          <a:tab pos="90170" algn="l"/>
                        </a:tabLst>
                      </a:pPr>
                      <a:r>
                        <a:rPr 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実施予定【</a:t>
                      </a: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18</a:t>
                      </a:r>
                      <a:r>
                        <a:rPr 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自治体】</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996548787"/>
                  </a:ext>
                </a:extLst>
              </a:tr>
              <a:tr h="612140">
                <a:tc>
                  <a:txBody>
                    <a:bodyPr/>
                    <a:lstStyle/>
                    <a:p>
                      <a:pPr algn="just">
                        <a:spcAft>
                          <a:spcPts val="0"/>
                        </a:spcAft>
                        <a:tabLst>
                          <a:tab pos="90170" algn="l"/>
                        </a:tabLst>
                      </a:pPr>
                      <a:r>
                        <a:rPr lang="ja-JP"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大阪市、豊中市、池田市、守口市、枚方市、八尾市、泉佐野市、富田林市、河内長野市、和泉市、柏原市、羽曳野市、門真市、摂津市、四條畷市、交野市、大阪狭山市、能勢町</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773070"/>
                  </a:ext>
                </a:extLst>
              </a:tr>
            </a:tbl>
          </a:graphicData>
        </a:graphic>
      </p:graphicFrame>
      <p:sp>
        <p:nvSpPr>
          <p:cNvPr id="9" name="テキスト ボックス 2"/>
          <p:cNvSpPr txBox="1">
            <a:spLocks noChangeArrowheads="1"/>
          </p:cNvSpPr>
          <p:nvPr/>
        </p:nvSpPr>
        <p:spPr bwMode="auto">
          <a:xfrm>
            <a:off x="8190963" y="32233"/>
            <a:ext cx="903607" cy="3931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spcAft>
                <a:spcPts val="0"/>
              </a:spcAft>
            </a:pPr>
            <a:r>
              <a:rPr lang="ja-JP"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資料</a:t>
            </a: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１</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3907902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786F300-1236-4A6E-80C5-2810FDE8FE62}" type="slidenum">
              <a:rPr kumimoji="1" lang="ja-JP" altLang="en-US" smtClean="0"/>
              <a:t>2</a:t>
            </a:fld>
            <a:endParaRPr kumimoji="1" lang="ja-JP" altLang="en-US"/>
          </a:p>
        </p:txBody>
      </p:sp>
      <p:cxnSp>
        <p:nvCxnSpPr>
          <p:cNvPr id="5" name="直線コネクタ 4">
            <a:extLst>
              <a:ext uri="{FF2B5EF4-FFF2-40B4-BE49-F238E27FC236}">
                <a16:creationId xmlns:a16="http://schemas.microsoft.com/office/drawing/2014/main" id="{A6A45411-7785-4646-9A64-8E83AC006279}"/>
              </a:ext>
            </a:extLst>
          </p:cNvPr>
          <p:cNvCxnSpPr>
            <a:cxnSpLocks/>
          </p:cNvCxnSpPr>
          <p:nvPr/>
        </p:nvCxnSpPr>
        <p:spPr>
          <a:xfrm>
            <a:off x="0" y="481694"/>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7244" y="84338"/>
            <a:ext cx="9143999" cy="369332"/>
          </a:xfrm>
          <a:prstGeom prst="rect">
            <a:avLst/>
          </a:prstGeom>
          <a:noFill/>
        </p:spPr>
        <p:txBody>
          <a:bodyPr wrap="square" rtlCol="0">
            <a:spAutoFit/>
          </a:bodyPr>
          <a:lstStyle/>
          <a:p>
            <a:pPr algn="ctr"/>
            <a:r>
              <a:rPr kumimoji="1" lang="ja-JP" altLang="en-US" dirty="0">
                <a:latin typeface="BIZ UDPゴシック" panose="020B0400000000000000" pitchFamily="50" charset="-128"/>
                <a:ea typeface="BIZ UDPゴシック" panose="020B0400000000000000" pitchFamily="50" charset="-128"/>
              </a:rPr>
              <a:t>子どもの生活に関する実態調査について（調査手法）</a:t>
            </a:r>
            <a:endParaRPr kumimoji="1" lang="en-US" altLang="ja-JP" dirty="0">
              <a:latin typeface="BIZ UDPゴシック" panose="020B0400000000000000" pitchFamily="50" charset="-128"/>
              <a:ea typeface="BIZ UDPゴシック" panose="020B0400000000000000" pitchFamily="50" charset="-128"/>
            </a:endParaRPr>
          </a:p>
        </p:txBody>
      </p:sp>
      <p:cxnSp>
        <p:nvCxnSpPr>
          <p:cNvPr id="9" name="直線矢印コネクタ 8"/>
          <p:cNvCxnSpPr/>
          <p:nvPr/>
        </p:nvCxnSpPr>
        <p:spPr>
          <a:xfrm>
            <a:off x="7934825" y="3924821"/>
            <a:ext cx="0" cy="828000"/>
          </a:xfrm>
          <a:prstGeom prst="straightConnector1">
            <a:avLst/>
          </a:prstGeom>
          <a:noFill/>
          <a:ln w="38100">
            <a:no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685661" y="3407646"/>
            <a:ext cx="1692000" cy="44309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a:t>大阪府</a:t>
            </a:r>
          </a:p>
        </p:txBody>
      </p:sp>
      <p:cxnSp>
        <p:nvCxnSpPr>
          <p:cNvPr id="12" name="直線矢印コネクタ 11"/>
          <p:cNvCxnSpPr/>
          <p:nvPr/>
        </p:nvCxnSpPr>
        <p:spPr>
          <a:xfrm>
            <a:off x="1246194" y="3819496"/>
            <a:ext cx="0" cy="783938"/>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719647" y="4661335"/>
            <a:ext cx="1692000" cy="66494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a:t>子ども・保護者</a:t>
            </a:r>
          </a:p>
        </p:txBody>
      </p:sp>
      <p:cxnSp>
        <p:nvCxnSpPr>
          <p:cNvPr id="14" name="直線矢印コネクタ 13"/>
          <p:cNvCxnSpPr/>
          <p:nvPr/>
        </p:nvCxnSpPr>
        <p:spPr>
          <a:xfrm>
            <a:off x="1913539" y="3816086"/>
            <a:ext cx="0" cy="783938"/>
          </a:xfrm>
          <a:prstGeom prst="straightConnector1">
            <a:avLst/>
          </a:prstGeom>
          <a:ln w="38100">
            <a:solidFill>
              <a:srgbClr val="92D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bwMode="hidden">
          <a:xfrm>
            <a:off x="6247111" y="3816086"/>
            <a:ext cx="1100799" cy="825742"/>
          </a:xfrm>
          <a:prstGeom prst="rect">
            <a:avLst/>
          </a:prstGeom>
          <a:solidFill>
            <a:schemeClr val="bg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a:solidFill>
                  <a:schemeClr val="tx1"/>
                </a:solidFill>
              </a:rPr>
              <a:t>調査票送付</a:t>
            </a:r>
            <a:endParaRPr lang="en-US" altLang="ja-JP" sz="1200" dirty="0">
              <a:solidFill>
                <a:schemeClr val="tx1"/>
              </a:solidFill>
            </a:endParaRPr>
          </a:p>
          <a:p>
            <a:pPr algn="ctr"/>
            <a:r>
              <a:rPr kumimoji="1" lang="ja-JP" altLang="en-US" sz="1200" dirty="0">
                <a:solidFill>
                  <a:schemeClr val="tx1"/>
                </a:solidFill>
              </a:rPr>
              <a:t>（６月中旬</a:t>
            </a:r>
            <a:r>
              <a:rPr lang="en-US" altLang="ja-JP" sz="1200" dirty="0">
                <a:solidFill>
                  <a:schemeClr val="tx1"/>
                </a:solidFill>
              </a:rPr>
              <a:t>OR</a:t>
            </a:r>
            <a:endParaRPr kumimoji="1" lang="en-US" altLang="ja-JP" sz="1200" dirty="0">
              <a:solidFill>
                <a:schemeClr val="tx1"/>
              </a:solidFill>
            </a:endParaRPr>
          </a:p>
          <a:p>
            <a:pPr algn="ctr"/>
            <a:r>
              <a:rPr lang="ja-JP" altLang="en-US" sz="1200" dirty="0">
                <a:solidFill>
                  <a:schemeClr val="tx1"/>
                </a:solidFill>
              </a:rPr>
              <a:t>９月初旬）</a:t>
            </a:r>
            <a:endParaRPr kumimoji="1" lang="ja-JP" altLang="en-US" sz="1200" dirty="0">
              <a:solidFill>
                <a:schemeClr val="tx1"/>
              </a:solidFill>
            </a:endParaRPr>
          </a:p>
        </p:txBody>
      </p:sp>
      <p:sp>
        <p:nvSpPr>
          <p:cNvPr id="45" name="正方形/長方形 44"/>
          <p:cNvSpPr/>
          <p:nvPr/>
        </p:nvSpPr>
        <p:spPr bwMode="hidden">
          <a:xfrm>
            <a:off x="7801620" y="3985456"/>
            <a:ext cx="951299" cy="526376"/>
          </a:xfrm>
          <a:prstGeom prst="rect">
            <a:avLst/>
          </a:prstGeom>
          <a:solidFill>
            <a:schemeClr val="bg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a:solidFill>
                  <a:schemeClr val="tx1"/>
                </a:solidFill>
                <a:latin typeface="+mn-ea"/>
              </a:rPr>
              <a:t>回答</a:t>
            </a:r>
            <a:endParaRPr kumimoji="1" lang="en-US" altLang="ja-JP" sz="1200" dirty="0">
              <a:solidFill>
                <a:schemeClr val="tx1"/>
              </a:solidFill>
              <a:latin typeface="+mn-ea"/>
            </a:endParaRPr>
          </a:p>
          <a:p>
            <a:pPr algn="ctr"/>
            <a:r>
              <a:rPr lang="en-US" altLang="ja-JP" sz="1200" dirty="0">
                <a:solidFill>
                  <a:schemeClr val="tx1"/>
                </a:solidFill>
                <a:latin typeface="+mn-ea"/>
              </a:rPr>
              <a:t>(</a:t>
            </a:r>
            <a:r>
              <a:rPr lang="ja-JP" altLang="en-US" sz="1200" dirty="0">
                <a:solidFill>
                  <a:schemeClr val="tx1"/>
                </a:solidFill>
                <a:latin typeface="+mn-ea"/>
              </a:rPr>
              <a:t>７月下旬</a:t>
            </a:r>
            <a:r>
              <a:rPr lang="en-US" altLang="ja-JP" sz="1200" dirty="0">
                <a:solidFill>
                  <a:schemeClr val="tx1"/>
                </a:solidFill>
                <a:latin typeface="+mn-ea"/>
              </a:rPr>
              <a:t>OR</a:t>
            </a:r>
            <a:r>
              <a:rPr lang="ja-JP" altLang="en-US" sz="1200" dirty="0">
                <a:solidFill>
                  <a:schemeClr val="tx1"/>
                </a:solidFill>
                <a:latin typeface="+mn-ea"/>
              </a:rPr>
              <a:t>９月末</a:t>
            </a:r>
            <a:r>
              <a:rPr lang="en-US" altLang="ja-JP" sz="1200" dirty="0">
                <a:solidFill>
                  <a:schemeClr val="tx1"/>
                </a:solidFill>
                <a:latin typeface="+mn-ea"/>
              </a:rPr>
              <a:t>)</a:t>
            </a:r>
          </a:p>
        </p:txBody>
      </p:sp>
      <p:cxnSp>
        <p:nvCxnSpPr>
          <p:cNvPr id="46" name="直線矢印コネクタ 45"/>
          <p:cNvCxnSpPr/>
          <p:nvPr/>
        </p:nvCxnSpPr>
        <p:spPr>
          <a:xfrm>
            <a:off x="7914159" y="3439378"/>
            <a:ext cx="0" cy="828000"/>
          </a:xfrm>
          <a:prstGeom prst="straightConnector1">
            <a:avLst/>
          </a:prstGeom>
          <a:noFill/>
          <a:ln w="38100">
            <a:no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269458" y="1611520"/>
            <a:ext cx="2520000" cy="4176734"/>
          </a:xfrm>
          <a:prstGeom prst="rect">
            <a:avLst/>
          </a:prstGeom>
          <a:ln w="28575">
            <a:solidFill>
              <a:schemeClr val="accent1">
                <a:lumMod val="75000"/>
              </a:schemeClr>
            </a:solidFill>
          </a:ln>
        </p:spPr>
        <p:style>
          <a:lnRef idx="2">
            <a:schemeClr val="accent3"/>
          </a:lnRef>
          <a:fillRef idx="1">
            <a:schemeClr val="lt1"/>
          </a:fillRef>
          <a:effectRef idx="0">
            <a:schemeClr val="accent3"/>
          </a:effectRef>
          <a:fontRef idx="minor">
            <a:schemeClr val="dk1"/>
          </a:fontRef>
        </p:style>
        <p:txBody>
          <a:bodyPr rtlCol="0" anchor="t"/>
          <a:lstStyle/>
          <a:p>
            <a:r>
              <a:rPr lang="ja-JP" altLang="en-US" sz="1400" dirty="0">
                <a:latin typeface="BIZ UDPゴシック" panose="020B0400000000000000" pitchFamily="50" charset="-128"/>
                <a:ea typeface="BIZ UDPゴシック" panose="020B0400000000000000" pitchFamily="50" charset="-128"/>
              </a:rPr>
              <a:t>◆調査内容</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共同実施市町村以外の市町村の住民基本台帳から無作為抽出による郵送調査</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今回は、</a:t>
            </a:r>
            <a:r>
              <a:rPr lang="en-US" altLang="ja-JP" sz="1400" dirty="0">
                <a:latin typeface="BIZ UDPゴシック" panose="020B0400000000000000" pitchFamily="50" charset="-128"/>
                <a:ea typeface="BIZ UDPゴシック" panose="020B0400000000000000" pitchFamily="50" charset="-128"/>
              </a:rPr>
              <a:t>WEB</a:t>
            </a:r>
            <a:r>
              <a:rPr lang="ja-JP" altLang="en-US" sz="1400" dirty="0">
                <a:latin typeface="BIZ UDPゴシック" panose="020B0400000000000000" pitchFamily="50" charset="-128"/>
                <a:ea typeface="BIZ UDPゴシック" panose="020B0400000000000000" pitchFamily="50" charset="-128"/>
              </a:rPr>
              <a:t>フォームによる回答も可</a:t>
            </a:r>
            <a:endParaRPr lang="en-US" altLang="ja-JP" sz="1400" dirty="0">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p:txBody>
      </p:sp>
      <p:sp>
        <p:nvSpPr>
          <p:cNvPr id="53" name="正方形/長方形 52"/>
          <p:cNvSpPr/>
          <p:nvPr/>
        </p:nvSpPr>
        <p:spPr>
          <a:xfrm>
            <a:off x="269458" y="1219429"/>
            <a:ext cx="2520000" cy="400308"/>
          </a:xfrm>
          <a:prstGeom prst="rect">
            <a:avLst/>
          </a:prstGeom>
          <a:ln w="28575">
            <a:solidFill>
              <a:schemeClr val="accent1">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a:latin typeface="BIZ UDPゴシック" panose="020B0400000000000000" pitchFamily="50" charset="-128"/>
                <a:ea typeface="BIZ UDPゴシック" panose="020B0400000000000000" pitchFamily="50" charset="-128"/>
              </a:rPr>
              <a:t>大阪府</a:t>
            </a:r>
          </a:p>
        </p:txBody>
      </p:sp>
      <p:grpSp>
        <p:nvGrpSpPr>
          <p:cNvPr id="54" name="グループ化 53"/>
          <p:cNvGrpSpPr/>
          <p:nvPr/>
        </p:nvGrpSpPr>
        <p:grpSpPr>
          <a:xfrm>
            <a:off x="2861836" y="1219429"/>
            <a:ext cx="6236074" cy="4568825"/>
            <a:chOff x="3010899" y="1268760"/>
            <a:chExt cx="5906955" cy="4832243"/>
          </a:xfrm>
          <a:solidFill>
            <a:schemeClr val="bg1"/>
          </a:solidFill>
        </p:grpSpPr>
        <p:grpSp>
          <p:nvGrpSpPr>
            <p:cNvPr id="55" name="グループ化 54"/>
            <p:cNvGrpSpPr/>
            <p:nvPr/>
          </p:nvGrpSpPr>
          <p:grpSpPr>
            <a:xfrm>
              <a:off x="3010899" y="1699927"/>
              <a:ext cx="5906679" cy="4401076"/>
              <a:chOff x="3240569" y="1696689"/>
              <a:chExt cx="5677573" cy="4552003"/>
            </a:xfrm>
            <a:grpFill/>
          </p:grpSpPr>
          <p:sp>
            <p:nvSpPr>
              <p:cNvPr id="57" name="正方形/長方形 56"/>
              <p:cNvSpPr/>
              <p:nvPr/>
            </p:nvSpPr>
            <p:spPr>
              <a:xfrm>
                <a:off x="3240569" y="1696689"/>
                <a:ext cx="5677573" cy="4552003"/>
              </a:xfrm>
              <a:prstGeom prst="rect">
                <a:avLst/>
              </a:prstGeom>
              <a:grpFill/>
              <a:ln w="28575">
                <a:solidFill>
                  <a:schemeClr val="accent1">
                    <a:lumMod val="75000"/>
                  </a:schemeClr>
                </a:solidFill>
              </a:ln>
            </p:spPr>
            <p:style>
              <a:lnRef idx="2">
                <a:schemeClr val="accent3"/>
              </a:lnRef>
              <a:fillRef idx="1">
                <a:schemeClr val="lt1"/>
              </a:fillRef>
              <a:effectRef idx="0">
                <a:schemeClr val="accent3"/>
              </a:effectRef>
              <a:fontRef idx="minor">
                <a:schemeClr val="dk1"/>
              </a:fontRef>
            </p:style>
            <p:txBody>
              <a:bodyPr rtlCol="0" anchor="t"/>
              <a:lstStyle/>
              <a:p>
                <a:r>
                  <a:rPr lang="ja-JP" altLang="en-US" sz="1400" dirty="0">
                    <a:latin typeface="BIZ UDPゴシック" panose="020B0400000000000000" pitchFamily="50" charset="-128"/>
                    <a:ea typeface="BIZ UDPゴシック" panose="020B0400000000000000" pitchFamily="50" charset="-128"/>
                  </a:rPr>
                  <a:t>市町村においては、（１）又は（２）により実施</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58" name="正方形/長方形 57"/>
              <p:cNvSpPr/>
              <p:nvPr/>
            </p:nvSpPr>
            <p:spPr>
              <a:xfrm>
                <a:off x="3315165" y="2069088"/>
                <a:ext cx="2918825" cy="3988909"/>
              </a:xfrm>
              <a:prstGeom prst="rect">
                <a:avLst/>
              </a:prstGeom>
              <a:grpFill/>
              <a:ln>
                <a:solidFill>
                  <a:srgbClr val="0070C0"/>
                </a:solidFill>
              </a:ln>
            </p:spPr>
            <p:style>
              <a:lnRef idx="2">
                <a:schemeClr val="accent3"/>
              </a:lnRef>
              <a:fillRef idx="1">
                <a:schemeClr val="lt1"/>
              </a:fillRef>
              <a:effectRef idx="0">
                <a:schemeClr val="accent3"/>
              </a:effectRef>
              <a:fontRef idx="minor">
                <a:schemeClr val="dk1"/>
              </a:fontRef>
            </p:style>
            <p:txBody>
              <a:bodyPr rtlCol="0" anchor="t"/>
              <a:lstStyle/>
              <a:p>
                <a:r>
                  <a:rPr lang="ja-JP" altLang="en-US" sz="1400" dirty="0">
                    <a:latin typeface="BIZ UDPゴシック" panose="020B0400000000000000" pitchFamily="50" charset="-128"/>
                    <a:ea typeface="BIZ UDPゴシック" panose="020B0400000000000000" pitchFamily="50" charset="-128"/>
                  </a:rPr>
                  <a:t>（１）調査内容</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学校での配布・回収（郵送回収、</a:t>
                </a:r>
                <a:r>
                  <a:rPr lang="en-US" altLang="ja-JP" sz="1400" dirty="0">
                    <a:latin typeface="BIZ UDPゴシック" panose="020B0400000000000000" pitchFamily="50" charset="-128"/>
                    <a:ea typeface="BIZ UDPゴシック" panose="020B0400000000000000" pitchFamily="50" charset="-128"/>
                  </a:rPr>
                  <a:t>WEB</a:t>
                </a:r>
                <a:r>
                  <a:rPr lang="ja-JP" altLang="en-US" sz="1400" dirty="0">
                    <a:latin typeface="BIZ UDPゴシック" panose="020B0400000000000000" pitchFamily="50" charset="-128"/>
                    <a:ea typeface="BIZ UDPゴシック" panose="020B0400000000000000" pitchFamily="50" charset="-128"/>
                  </a:rPr>
                  <a:t>回答も可）による悉皆（又は抽出）調査</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a:t>
                </a:r>
                <a:endParaRPr lang="en-US" altLang="ja-JP" sz="1400" dirty="0">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p:txBody>
          </p:sp>
          <p:sp>
            <p:nvSpPr>
              <p:cNvPr id="59" name="正方形/長方形 58"/>
              <p:cNvSpPr/>
              <p:nvPr/>
            </p:nvSpPr>
            <p:spPr>
              <a:xfrm>
                <a:off x="3624044" y="2905602"/>
                <a:ext cx="1935546" cy="468000"/>
              </a:xfrm>
              <a:prstGeom prst="rect">
                <a:avLst/>
              </a:prstGeom>
              <a:grp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dirty="0"/>
                  <a:t>市町村（市教委）</a:t>
                </a:r>
              </a:p>
            </p:txBody>
          </p:sp>
          <p:cxnSp>
            <p:nvCxnSpPr>
              <p:cNvPr id="60" name="直線矢印コネクタ 59"/>
              <p:cNvCxnSpPr/>
              <p:nvPr/>
            </p:nvCxnSpPr>
            <p:spPr>
              <a:xfrm>
                <a:off x="4440361" y="3409351"/>
                <a:ext cx="0" cy="648000"/>
              </a:xfrm>
              <a:prstGeom prst="straightConnector1">
                <a:avLst/>
              </a:prstGeom>
              <a:grpFill/>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61" name="正方形/長方形 60"/>
              <p:cNvSpPr/>
              <p:nvPr/>
            </p:nvSpPr>
            <p:spPr>
              <a:xfrm>
                <a:off x="3932338" y="4118709"/>
                <a:ext cx="1224551" cy="431246"/>
              </a:xfrm>
              <a:prstGeom prst="rect">
                <a:avLst/>
              </a:prstGeom>
              <a:grp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a:t>学校</a:t>
                </a:r>
              </a:p>
            </p:txBody>
          </p:sp>
          <p:cxnSp>
            <p:nvCxnSpPr>
              <p:cNvPr id="62" name="直線矢印コネクタ 61"/>
              <p:cNvCxnSpPr/>
              <p:nvPr/>
            </p:nvCxnSpPr>
            <p:spPr>
              <a:xfrm>
                <a:off x="4615573" y="3394604"/>
                <a:ext cx="0" cy="648000"/>
              </a:xfrm>
              <a:prstGeom prst="straightConnector1">
                <a:avLst/>
              </a:prstGeom>
              <a:grpFill/>
              <a:ln w="38100">
                <a:solidFill>
                  <a:srgbClr val="92D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3" name="正方形/長方形 62"/>
              <p:cNvSpPr/>
              <p:nvPr/>
            </p:nvSpPr>
            <p:spPr>
              <a:xfrm>
                <a:off x="3599848" y="5546891"/>
                <a:ext cx="2031449" cy="444543"/>
              </a:xfrm>
              <a:prstGeom prst="rect">
                <a:avLst/>
              </a:prstGeom>
              <a:grp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a:t>子ども・保護者</a:t>
                </a:r>
              </a:p>
            </p:txBody>
          </p:sp>
          <p:cxnSp>
            <p:nvCxnSpPr>
              <p:cNvPr id="64" name="直線矢印コネクタ 63"/>
              <p:cNvCxnSpPr/>
              <p:nvPr/>
            </p:nvCxnSpPr>
            <p:spPr>
              <a:xfrm>
                <a:off x="4478780" y="4640661"/>
                <a:ext cx="5503" cy="883649"/>
              </a:xfrm>
              <a:prstGeom prst="straightConnector1">
                <a:avLst/>
              </a:prstGeom>
              <a:grpFill/>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flipH="1">
                <a:off x="4649988" y="4643485"/>
                <a:ext cx="4782" cy="846490"/>
              </a:xfrm>
              <a:prstGeom prst="straightConnector1">
                <a:avLst/>
              </a:prstGeom>
              <a:grpFill/>
              <a:ln w="38100">
                <a:solidFill>
                  <a:srgbClr val="92D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6288978" y="2069087"/>
                <a:ext cx="2537163" cy="3842272"/>
              </a:xfrm>
              <a:prstGeom prst="rect">
                <a:avLst/>
              </a:prstGeom>
              <a:grpFill/>
              <a:ln>
                <a:solidFill>
                  <a:srgbClr val="0070C0"/>
                </a:solidFill>
              </a:ln>
            </p:spPr>
            <p:style>
              <a:lnRef idx="2">
                <a:schemeClr val="accent3"/>
              </a:lnRef>
              <a:fillRef idx="1">
                <a:schemeClr val="lt1"/>
              </a:fillRef>
              <a:effectRef idx="0">
                <a:schemeClr val="accent3"/>
              </a:effectRef>
              <a:fontRef idx="minor">
                <a:schemeClr val="dk1"/>
              </a:fontRef>
            </p:style>
            <p:txBody>
              <a:bodyPr rtlCol="0" anchor="t"/>
              <a:lstStyle/>
              <a:p>
                <a:r>
                  <a:rPr lang="ja-JP" altLang="en-US" sz="1400" dirty="0">
                    <a:latin typeface="BIZ UDPゴシック" panose="020B0400000000000000" pitchFamily="50" charset="-128"/>
                    <a:ea typeface="BIZ UDPゴシック" panose="020B0400000000000000" pitchFamily="50" charset="-128"/>
                  </a:rPr>
                  <a:t>（２）調査内容</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住民基本台帳から無作為抽出による郵送調査</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配布世帯数は市町村による</a:t>
                </a:r>
                <a:endParaRPr lang="en-US" altLang="ja-JP" sz="1400" dirty="0">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p:txBody>
          </p:sp>
          <p:sp>
            <p:nvSpPr>
              <p:cNvPr id="67" name="正方形/長方形 66"/>
              <p:cNvSpPr/>
              <p:nvPr/>
            </p:nvSpPr>
            <p:spPr>
              <a:xfrm>
                <a:off x="6796125" y="3129210"/>
                <a:ext cx="1692000" cy="468000"/>
              </a:xfrm>
              <a:prstGeom prst="rect">
                <a:avLst/>
              </a:prstGeom>
              <a:grp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a:t>市町村</a:t>
                </a:r>
              </a:p>
            </p:txBody>
          </p:sp>
          <p:cxnSp>
            <p:nvCxnSpPr>
              <p:cNvPr id="68" name="直線矢印コネクタ 67"/>
              <p:cNvCxnSpPr/>
              <p:nvPr/>
            </p:nvCxnSpPr>
            <p:spPr>
              <a:xfrm>
                <a:off x="6902180" y="3439378"/>
                <a:ext cx="0" cy="828000"/>
              </a:xfrm>
              <a:prstGeom prst="straightConnector1">
                <a:avLst/>
              </a:prstGeom>
              <a:grpFill/>
              <a:ln w="38100">
                <a:noFill/>
                <a:tailEnd type="arrow"/>
              </a:ln>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6674066" y="5021975"/>
                <a:ext cx="1923536" cy="468000"/>
              </a:xfrm>
              <a:prstGeom prst="rect">
                <a:avLst/>
              </a:prstGeom>
              <a:grp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a:t>子ども・保護者</a:t>
                </a:r>
              </a:p>
            </p:txBody>
          </p:sp>
          <p:cxnSp>
            <p:nvCxnSpPr>
              <p:cNvPr id="71" name="直線矢印コネクタ 70"/>
              <p:cNvCxnSpPr/>
              <p:nvPr/>
            </p:nvCxnSpPr>
            <p:spPr>
              <a:xfrm>
                <a:off x="7518236" y="3653657"/>
                <a:ext cx="13809" cy="1340930"/>
              </a:xfrm>
              <a:prstGeom prst="straightConnector1">
                <a:avLst/>
              </a:prstGeom>
              <a:grpFill/>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a:off x="7703553" y="3597210"/>
                <a:ext cx="17742" cy="1383433"/>
              </a:xfrm>
              <a:prstGeom prst="straightConnector1">
                <a:avLst/>
              </a:prstGeom>
              <a:grpFill/>
              <a:ln w="38100">
                <a:solidFill>
                  <a:srgbClr val="92D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bwMode="hidden">
              <a:xfrm>
                <a:off x="4760994" y="3462932"/>
                <a:ext cx="914400" cy="575816"/>
              </a:xfrm>
              <a:prstGeom prst="rect">
                <a:avLst/>
              </a:prstGeom>
              <a:grp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a:solidFill>
                      <a:schemeClr val="tx1"/>
                    </a:solidFill>
                  </a:rPr>
                  <a:t>調査票</a:t>
                </a:r>
                <a:endParaRPr kumimoji="1" lang="en-US" altLang="ja-JP" sz="1200" dirty="0">
                  <a:solidFill>
                    <a:schemeClr val="tx1"/>
                  </a:solidFill>
                </a:endParaRPr>
              </a:p>
              <a:p>
                <a:pPr algn="ctr"/>
                <a:r>
                  <a:rPr lang="ja-JP" altLang="en-US" sz="1200" dirty="0">
                    <a:solidFill>
                      <a:schemeClr val="tx1"/>
                    </a:solidFill>
                  </a:rPr>
                  <a:t>送付</a:t>
                </a:r>
                <a:endParaRPr kumimoji="1" lang="en-US" altLang="ja-JP" sz="1200" dirty="0">
                  <a:solidFill>
                    <a:schemeClr val="tx1"/>
                  </a:solidFill>
                </a:endParaRPr>
              </a:p>
            </p:txBody>
          </p:sp>
          <p:sp>
            <p:nvSpPr>
              <p:cNvPr id="74" name="正方形/長方形 73"/>
              <p:cNvSpPr/>
              <p:nvPr/>
            </p:nvSpPr>
            <p:spPr bwMode="hidden">
              <a:xfrm>
                <a:off x="3399130" y="3451883"/>
                <a:ext cx="914400" cy="575816"/>
              </a:xfrm>
              <a:prstGeom prst="rect">
                <a:avLst/>
              </a:prstGeom>
              <a:grp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a:solidFill>
                      <a:schemeClr val="tx1"/>
                    </a:solidFill>
                  </a:rPr>
                  <a:t>調査票</a:t>
                </a:r>
                <a:endParaRPr kumimoji="1" lang="en-US" altLang="ja-JP" sz="1200" dirty="0">
                  <a:solidFill>
                    <a:schemeClr val="tx1"/>
                  </a:solidFill>
                </a:endParaRPr>
              </a:p>
              <a:p>
                <a:pPr algn="ctr"/>
                <a:r>
                  <a:rPr kumimoji="1" lang="ja-JP" altLang="en-US" sz="1200" dirty="0">
                    <a:solidFill>
                      <a:schemeClr val="tx1"/>
                    </a:solidFill>
                  </a:rPr>
                  <a:t>送付</a:t>
                </a:r>
              </a:p>
            </p:txBody>
          </p:sp>
          <p:sp>
            <p:nvSpPr>
              <p:cNvPr id="75" name="正方形/長方形 74"/>
              <p:cNvSpPr/>
              <p:nvPr/>
            </p:nvSpPr>
            <p:spPr bwMode="hidden">
              <a:xfrm>
                <a:off x="4797154" y="4873046"/>
                <a:ext cx="914400" cy="615496"/>
              </a:xfrm>
              <a:prstGeom prst="rect">
                <a:avLst/>
              </a:prstGeom>
              <a:grp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a:solidFill>
                      <a:schemeClr val="tx1"/>
                    </a:solidFill>
                    <a:latin typeface="+mn-ea"/>
                  </a:rPr>
                  <a:t>回答</a:t>
                </a:r>
                <a:endParaRPr kumimoji="1" lang="en-US" altLang="ja-JP" sz="1200" dirty="0">
                  <a:solidFill>
                    <a:schemeClr val="tx1"/>
                  </a:solidFill>
                  <a:latin typeface="+mn-ea"/>
                </a:endParaRPr>
              </a:p>
              <a:p>
                <a:pPr algn="ctr"/>
                <a:r>
                  <a:rPr lang="en-US" altLang="ja-JP" sz="1200" dirty="0">
                    <a:solidFill>
                      <a:schemeClr val="tx1"/>
                    </a:solidFill>
                    <a:latin typeface="+mn-ea"/>
                  </a:rPr>
                  <a:t>(</a:t>
                </a:r>
                <a:r>
                  <a:rPr lang="ja-JP" altLang="en-US" sz="1200" dirty="0">
                    <a:solidFill>
                      <a:schemeClr val="tx1"/>
                    </a:solidFill>
                    <a:latin typeface="+mn-ea"/>
                  </a:rPr>
                  <a:t>７月</a:t>
                </a:r>
                <a:r>
                  <a:rPr lang="ja-JP" altLang="en-US" sz="1200" dirty="0" smtClean="0">
                    <a:solidFill>
                      <a:schemeClr val="tx1"/>
                    </a:solidFill>
                    <a:latin typeface="+mn-ea"/>
                  </a:rPr>
                  <a:t>下旬～９月</a:t>
                </a:r>
                <a:r>
                  <a:rPr lang="ja-JP" altLang="en-US" sz="1200" dirty="0">
                    <a:solidFill>
                      <a:schemeClr val="tx1"/>
                    </a:solidFill>
                    <a:latin typeface="+mn-ea"/>
                  </a:rPr>
                  <a:t>末</a:t>
                </a:r>
                <a:r>
                  <a:rPr lang="en-US" altLang="ja-JP" sz="1200" dirty="0">
                    <a:solidFill>
                      <a:schemeClr val="tx1"/>
                    </a:solidFill>
                    <a:latin typeface="+mn-ea"/>
                  </a:rPr>
                  <a:t>)</a:t>
                </a:r>
              </a:p>
            </p:txBody>
          </p:sp>
          <p:sp>
            <p:nvSpPr>
              <p:cNvPr id="76" name="正方形/長方形 75"/>
              <p:cNvSpPr/>
              <p:nvPr/>
            </p:nvSpPr>
            <p:spPr bwMode="hidden">
              <a:xfrm>
                <a:off x="3392971" y="4585242"/>
                <a:ext cx="950245" cy="903301"/>
              </a:xfrm>
              <a:prstGeom prst="rect">
                <a:avLst/>
              </a:prstGeom>
              <a:grp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a:solidFill>
                      <a:schemeClr val="tx1"/>
                    </a:solidFill>
                  </a:rPr>
                  <a:t>調査票</a:t>
                </a:r>
                <a:r>
                  <a:rPr lang="ja-JP" altLang="en-US" sz="1200" dirty="0">
                    <a:solidFill>
                      <a:schemeClr val="tx1"/>
                    </a:solidFill>
                  </a:rPr>
                  <a:t>配布</a:t>
                </a:r>
                <a:endParaRPr lang="en-US" altLang="ja-JP" sz="1200" dirty="0">
                  <a:solidFill>
                    <a:schemeClr val="tx1"/>
                  </a:solidFill>
                </a:endParaRPr>
              </a:p>
              <a:p>
                <a:pPr algn="ctr"/>
                <a:r>
                  <a:rPr kumimoji="1" lang="ja-JP" altLang="en-US" sz="1200" dirty="0" smtClean="0">
                    <a:solidFill>
                      <a:schemeClr val="tx1"/>
                    </a:solidFill>
                  </a:rPr>
                  <a:t>（７月上旬</a:t>
                </a:r>
                <a:r>
                  <a:rPr lang="ja-JP" altLang="en-US" sz="1200" dirty="0">
                    <a:solidFill>
                      <a:schemeClr val="tx1"/>
                    </a:solidFill>
                  </a:rPr>
                  <a:t>～</a:t>
                </a:r>
                <a:endParaRPr kumimoji="1" lang="en-US" altLang="ja-JP" sz="1200" dirty="0">
                  <a:solidFill>
                    <a:schemeClr val="tx1"/>
                  </a:solidFill>
                </a:endParaRPr>
              </a:p>
              <a:p>
                <a:pPr algn="ctr"/>
                <a:r>
                  <a:rPr lang="ja-JP" altLang="en-US" sz="1200" dirty="0" smtClean="0">
                    <a:solidFill>
                      <a:schemeClr val="tx1"/>
                    </a:solidFill>
                  </a:rPr>
                  <a:t>９月）</a:t>
                </a:r>
                <a:endParaRPr kumimoji="1" lang="ja-JP" altLang="en-US" sz="1200" dirty="0">
                  <a:solidFill>
                    <a:schemeClr val="tx1"/>
                  </a:solidFill>
                </a:endParaRPr>
              </a:p>
            </p:txBody>
          </p:sp>
          <p:sp>
            <p:nvSpPr>
              <p:cNvPr id="70" name="左カーブ矢印 69"/>
              <p:cNvSpPr/>
              <p:nvPr/>
            </p:nvSpPr>
            <p:spPr>
              <a:xfrm flipV="1">
                <a:off x="5700085" y="2976479"/>
                <a:ext cx="542102" cy="2836983"/>
              </a:xfrm>
              <a:prstGeom prst="curvedLeftArrow">
                <a:avLst/>
              </a:prstGeom>
              <a:solidFill>
                <a:srgbClr val="00B050"/>
              </a:solidFill>
              <a:ln>
                <a:solidFill>
                  <a:schemeClr val="accent3">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7" name="正方形/長方形 76"/>
              <p:cNvSpPr/>
              <p:nvPr/>
            </p:nvSpPr>
            <p:spPr bwMode="hidden">
              <a:xfrm>
                <a:off x="5369365" y="4079559"/>
                <a:ext cx="829362" cy="702781"/>
              </a:xfrm>
              <a:prstGeom prst="rect">
                <a:avLst/>
              </a:prstGeom>
              <a:grp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a:solidFill>
                      <a:schemeClr val="tx1"/>
                    </a:solidFill>
                  </a:rPr>
                  <a:t>回答後郵送</a:t>
                </a:r>
                <a:r>
                  <a:rPr kumimoji="1" lang="en-US" altLang="ja-JP" sz="1200" dirty="0">
                    <a:solidFill>
                      <a:schemeClr val="tx1"/>
                    </a:solidFill>
                  </a:rPr>
                  <a:t>or WEB</a:t>
                </a:r>
                <a:r>
                  <a:rPr kumimoji="1" lang="ja-JP" altLang="en-US" sz="1200" dirty="0">
                    <a:solidFill>
                      <a:schemeClr val="tx1"/>
                    </a:solidFill>
                  </a:rPr>
                  <a:t>回答</a:t>
                </a:r>
                <a:endParaRPr kumimoji="1" lang="en-US" altLang="ja-JP" sz="1200" dirty="0">
                  <a:solidFill>
                    <a:schemeClr val="tx1"/>
                  </a:solidFill>
                </a:endParaRPr>
              </a:p>
            </p:txBody>
          </p:sp>
        </p:grpSp>
        <p:sp>
          <p:nvSpPr>
            <p:cNvPr id="56" name="正方形/長方形 55"/>
            <p:cNvSpPr/>
            <p:nvPr/>
          </p:nvSpPr>
          <p:spPr>
            <a:xfrm>
              <a:off x="3011173" y="1268760"/>
              <a:ext cx="5906681" cy="431295"/>
            </a:xfrm>
            <a:prstGeom prst="rect">
              <a:avLst/>
            </a:prstGeom>
            <a:grpFill/>
            <a:ln w="28575">
              <a:solidFill>
                <a:schemeClr val="accent1">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a:latin typeface="BIZ UDPゴシック" panose="020B0400000000000000" pitchFamily="50" charset="-128"/>
                  <a:ea typeface="BIZ UDPゴシック" panose="020B0400000000000000" pitchFamily="50" charset="-128"/>
                </a:rPr>
                <a:t>共同実施市町村（複数市が参加予定）</a:t>
              </a:r>
            </a:p>
          </p:txBody>
        </p:sp>
      </p:grpSp>
      <p:sp>
        <p:nvSpPr>
          <p:cNvPr id="80" name="タイトル 3"/>
          <p:cNvSpPr txBox="1">
            <a:spLocks/>
          </p:cNvSpPr>
          <p:nvPr/>
        </p:nvSpPr>
        <p:spPr>
          <a:xfrm>
            <a:off x="623840" y="499127"/>
            <a:ext cx="8012851" cy="7052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b="1" dirty="0">
                <a:latin typeface="BIZ UDPゴシック" panose="020B0400000000000000" pitchFamily="50" charset="-128"/>
                <a:ea typeface="BIZ UDPゴシック" panose="020B0400000000000000" pitchFamily="50" charset="-128"/>
              </a:rPr>
              <a:t>　</a:t>
            </a:r>
            <a:r>
              <a:rPr lang="ja-JP" altLang="en-US" sz="1300" dirty="0">
                <a:latin typeface="BIZ UDPゴシック" panose="020B0400000000000000" pitchFamily="50" charset="-128"/>
                <a:ea typeface="BIZ UDPゴシック" panose="020B0400000000000000" pitchFamily="50" charset="-128"/>
              </a:rPr>
              <a:t>子どもの生活に関する実態調査については、調査結果の精度を上げるためにより多くの情報を把握し、分析することが不可欠であり、また、必要となる対策を検証し、実施するにあたり、子どもやその家庭に身近な市町村が有する知見や手法及び情報等を共有することが有効であるため、調査を共同で行う。</a:t>
            </a:r>
          </a:p>
        </p:txBody>
      </p:sp>
      <p:sp>
        <p:nvSpPr>
          <p:cNvPr id="81" name="正方形/長方形 80"/>
          <p:cNvSpPr/>
          <p:nvPr/>
        </p:nvSpPr>
        <p:spPr bwMode="hidden">
          <a:xfrm>
            <a:off x="6445360" y="3496984"/>
            <a:ext cx="958333" cy="1038766"/>
          </a:xfrm>
          <a:prstGeom prst="rect">
            <a:avLst/>
          </a:prstGeom>
          <a:solidFill>
            <a:schemeClr val="bg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a:solidFill>
                  <a:schemeClr val="tx1"/>
                </a:solidFill>
              </a:rPr>
              <a:t>調査票送付</a:t>
            </a:r>
            <a:endParaRPr lang="en-US" altLang="ja-JP" sz="1200" dirty="0">
              <a:solidFill>
                <a:schemeClr val="tx1"/>
              </a:solidFill>
            </a:endParaRPr>
          </a:p>
          <a:p>
            <a:pPr algn="ctr"/>
            <a:r>
              <a:rPr kumimoji="1" lang="ja-JP" altLang="en-US" sz="1200" dirty="0">
                <a:solidFill>
                  <a:schemeClr val="tx1"/>
                </a:solidFill>
              </a:rPr>
              <a:t>（７月初旬～</a:t>
            </a:r>
            <a:endParaRPr kumimoji="1" lang="en-US" altLang="ja-JP" sz="1200" dirty="0">
              <a:solidFill>
                <a:schemeClr val="tx1"/>
              </a:solidFill>
            </a:endParaRPr>
          </a:p>
          <a:p>
            <a:pPr algn="ctr"/>
            <a:r>
              <a:rPr lang="ja-JP" altLang="en-US" sz="1200" dirty="0" smtClean="0">
                <a:solidFill>
                  <a:schemeClr val="tx1"/>
                </a:solidFill>
              </a:rPr>
              <a:t>９月</a:t>
            </a:r>
            <a:r>
              <a:rPr lang="ja-JP" altLang="en-US" sz="1200" dirty="0">
                <a:solidFill>
                  <a:schemeClr val="tx1"/>
                </a:solidFill>
              </a:rPr>
              <a:t>）</a:t>
            </a:r>
            <a:endParaRPr kumimoji="1" lang="ja-JP" altLang="en-US" sz="1200" dirty="0">
              <a:solidFill>
                <a:schemeClr val="tx1"/>
              </a:solidFill>
            </a:endParaRPr>
          </a:p>
        </p:txBody>
      </p:sp>
      <p:sp>
        <p:nvSpPr>
          <p:cNvPr id="82" name="正方形/長方形 81"/>
          <p:cNvSpPr/>
          <p:nvPr/>
        </p:nvSpPr>
        <p:spPr bwMode="hidden">
          <a:xfrm>
            <a:off x="7898517" y="3563809"/>
            <a:ext cx="1050070" cy="840100"/>
          </a:xfrm>
          <a:prstGeom prst="rect">
            <a:avLst/>
          </a:prstGeom>
          <a:solidFill>
            <a:schemeClr val="bg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a:solidFill>
                  <a:schemeClr val="tx1"/>
                </a:solidFill>
                <a:latin typeface="+mn-ea"/>
              </a:rPr>
              <a:t>回答（</a:t>
            </a:r>
            <a:r>
              <a:rPr kumimoji="1" lang="en-US" altLang="ja-JP" sz="1200" dirty="0">
                <a:solidFill>
                  <a:schemeClr val="tx1"/>
                </a:solidFill>
                <a:latin typeface="+mn-ea"/>
              </a:rPr>
              <a:t>WEB</a:t>
            </a:r>
            <a:r>
              <a:rPr kumimoji="1" lang="ja-JP" altLang="en-US" sz="1200" dirty="0">
                <a:solidFill>
                  <a:schemeClr val="tx1"/>
                </a:solidFill>
                <a:latin typeface="+mn-ea"/>
              </a:rPr>
              <a:t>回答含む）</a:t>
            </a:r>
            <a:endParaRPr kumimoji="1" lang="en-US" altLang="ja-JP" sz="1200" dirty="0">
              <a:solidFill>
                <a:schemeClr val="tx1"/>
              </a:solidFill>
              <a:latin typeface="+mn-ea"/>
            </a:endParaRPr>
          </a:p>
          <a:p>
            <a:pPr algn="ctr"/>
            <a:r>
              <a:rPr lang="en-US" altLang="ja-JP" sz="1200" dirty="0">
                <a:solidFill>
                  <a:schemeClr val="tx1"/>
                </a:solidFill>
                <a:latin typeface="+mn-ea"/>
              </a:rPr>
              <a:t>(</a:t>
            </a:r>
            <a:r>
              <a:rPr lang="ja-JP" altLang="en-US" sz="1200" dirty="0">
                <a:solidFill>
                  <a:schemeClr val="tx1"/>
                </a:solidFill>
                <a:latin typeface="+mn-ea"/>
              </a:rPr>
              <a:t>７月下旬～９月末</a:t>
            </a:r>
            <a:r>
              <a:rPr lang="en-US" altLang="ja-JP" sz="1200" dirty="0">
                <a:solidFill>
                  <a:schemeClr val="tx1"/>
                </a:solidFill>
                <a:latin typeface="+mn-ea"/>
              </a:rPr>
              <a:t>)</a:t>
            </a:r>
          </a:p>
        </p:txBody>
      </p:sp>
      <p:grpSp>
        <p:nvGrpSpPr>
          <p:cNvPr id="2" name="グループ化 1"/>
          <p:cNvGrpSpPr/>
          <p:nvPr/>
        </p:nvGrpSpPr>
        <p:grpSpPr>
          <a:xfrm>
            <a:off x="402798" y="5919369"/>
            <a:ext cx="8403689" cy="804666"/>
            <a:chOff x="592884" y="5968996"/>
            <a:chExt cx="8403689" cy="804666"/>
          </a:xfrm>
        </p:grpSpPr>
        <p:sp>
          <p:nvSpPr>
            <p:cNvPr id="83" name="角丸四角形 82"/>
            <p:cNvSpPr/>
            <p:nvPr/>
          </p:nvSpPr>
          <p:spPr>
            <a:xfrm>
              <a:off x="604715" y="5968996"/>
              <a:ext cx="8391858" cy="774710"/>
            </a:xfrm>
            <a:prstGeom prst="roundRect">
              <a:avLst/>
            </a:prstGeom>
            <a:ln w="28575" cmpd="dbl">
              <a:solidFill>
                <a:srgbClr val="002060"/>
              </a:solidFill>
            </a:ln>
          </p:spPr>
          <p:style>
            <a:lnRef idx="2">
              <a:schemeClr val="accent3"/>
            </a:lnRef>
            <a:fillRef idx="1">
              <a:schemeClr val="lt1"/>
            </a:fillRef>
            <a:effectRef idx="0">
              <a:schemeClr val="accent3"/>
            </a:effectRef>
            <a:fontRef idx="minor">
              <a:schemeClr val="dk1"/>
            </a:fontRef>
          </p:style>
          <p:txBody>
            <a:bodyPr rtlCol="0" anchor="ctr"/>
            <a:lstStyle/>
            <a:p>
              <a:r>
                <a:rPr lang="ja-JP" altLang="en-US" b="1" dirty="0"/>
                <a:t>　　　　　　　　</a:t>
              </a:r>
              <a:r>
                <a:rPr lang="ja-JP" altLang="en-US" sz="1600" b="1" dirty="0">
                  <a:latin typeface="BIZ UDPゴシック" panose="020B0400000000000000" pitchFamily="50" charset="-128"/>
                  <a:ea typeface="BIZ UDPゴシック" panose="020B0400000000000000" pitchFamily="50" charset="-128"/>
                </a:rPr>
                <a:t>府及び共同実施市町村の調査結果を</a:t>
              </a:r>
              <a:r>
                <a:rPr kumimoji="1" lang="ja-JP" altLang="en-US" sz="1600" b="1" dirty="0">
                  <a:latin typeface="BIZ UDPゴシック" panose="020B0400000000000000" pitchFamily="50" charset="-128"/>
                  <a:ea typeface="BIZ UDPゴシック" panose="020B0400000000000000" pitchFamily="50" charset="-128"/>
                </a:rPr>
                <a:t>合算し、分析</a:t>
              </a:r>
              <a:r>
                <a:rPr lang="ja-JP" altLang="en-US" sz="1600" b="1" dirty="0">
                  <a:latin typeface="BIZ UDPゴシック" panose="020B0400000000000000" pitchFamily="50" charset="-128"/>
                  <a:ea typeface="BIZ UDPゴシック" panose="020B0400000000000000" pitchFamily="50" charset="-128"/>
                </a:rPr>
                <a:t>　　　　　　　　　</a:t>
              </a:r>
              <a:endParaRPr lang="en-US" altLang="ja-JP" sz="1600" b="1" dirty="0">
                <a:latin typeface="BIZ UDPゴシック" panose="020B0400000000000000" pitchFamily="50" charset="-128"/>
                <a:ea typeface="BIZ UDPゴシック" panose="020B0400000000000000" pitchFamily="50" charset="-128"/>
              </a:endParaRPr>
            </a:p>
            <a:p>
              <a:r>
                <a:rPr lang="ja-JP" altLang="en-US" sz="1600" b="1" dirty="0">
                  <a:latin typeface="BIZ UDPゴシック" panose="020B0400000000000000" pitchFamily="50" charset="-128"/>
                  <a:ea typeface="BIZ UDPゴシック" panose="020B0400000000000000" pitchFamily="50" charset="-128"/>
                </a:rPr>
                <a:t>　　　　　　　　　　　　　</a:t>
              </a:r>
              <a:r>
                <a:rPr lang="en-US" altLang="ja-JP" sz="1600" b="1"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府が公表するもの</a:t>
              </a:r>
              <a:r>
                <a:rPr lang="en-US" altLang="ja-JP"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府全域にかかる集計結果、</a:t>
              </a:r>
              <a:r>
                <a:rPr kumimoji="1" lang="ja-JP" altLang="en-US" sz="1600" dirty="0">
                  <a:latin typeface="BIZ UDPゴシック" panose="020B0400000000000000" pitchFamily="50" charset="-128"/>
                  <a:ea typeface="BIZ UDPゴシック" panose="020B0400000000000000" pitchFamily="50" charset="-128"/>
                </a:rPr>
                <a:t>府全域にかかる分析結果</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84" name="角丸四角形 83"/>
            <p:cNvSpPr/>
            <p:nvPr/>
          </p:nvSpPr>
          <p:spPr>
            <a:xfrm>
              <a:off x="592884" y="5968996"/>
              <a:ext cx="1661577" cy="804666"/>
            </a:xfrm>
            <a:prstGeom prst="roundRect">
              <a:avLst/>
            </a:prstGeom>
            <a:solidFill>
              <a:srgbClr val="00206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府実態調査</a:t>
              </a:r>
              <a:endParaRPr kumimoji="1" lang="ja-JP" altLang="en-US" dirty="0">
                <a:latin typeface="BIZ UDPゴシック" panose="020B0400000000000000" pitchFamily="50" charset="-128"/>
                <a:ea typeface="BIZ UDPゴシック" panose="020B0400000000000000" pitchFamily="50" charset="-128"/>
              </a:endParaRPr>
            </a:p>
          </p:txBody>
        </p:sp>
      </p:grpSp>
      <p:grpSp>
        <p:nvGrpSpPr>
          <p:cNvPr id="7" name="グループ化 6">
            <a:extLst>
              <a:ext uri="{FF2B5EF4-FFF2-40B4-BE49-F238E27FC236}">
                <a16:creationId xmlns:a16="http://schemas.microsoft.com/office/drawing/2014/main" id="{EA72845E-966D-4993-8073-1A593AB9F948}"/>
              </a:ext>
            </a:extLst>
          </p:cNvPr>
          <p:cNvGrpSpPr/>
          <p:nvPr/>
        </p:nvGrpSpPr>
        <p:grpSpPr>
          <a:xfrm>
            <a:off x="402798" y="3095089"/>
            <a:ext cx="2307602" cy="2390901"/>
            <a:chOff x="414628" y="2681622"/>
            <a:chExt cx="2307602" cy="2390901"/>
          </a:xfrm>
        </p:grpSpPr>
        <p:sp>
          <p:nvSpPr>
            <p:cNvPr id="48" name="正方形/長方形 47"/>
            <p:cNvSpPr/>
            <p:nvPr/>
          </p:nvSpPr>
          <p:spPr>
            <a:xfrm>
              <a:off x="677911" y="2681622"/>
              <a:ext cx="1692000" cy="44309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a:t>大阪府</a:t>
              </a:r>
            </a:p>
          </p:txBody>
        </p:sp>
        <p:cxnSp>
          <p:nvCxnSpPr>
            <p:cNvPr id="49" name="直線矢印コネクタ 48"/>
            <p:cNvCxnSpPr/>
            <p:nvPr/>
          </p:nvCxnSpPr>
          <p:spPr>
            <a:xfrm flipH="1">
              <a:off x="1360733" y="3180759"/>
              <a:ext cx="456" cy="1160861"/>
            </a:xfrm>
            <a:prstGeom prst="straightConnector1">
              <a:avLst/>
            </a:prstGeom>
            <a:ln w="381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604714" y="4407578"/>
              <a:ext cx="1924073" cy="66494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a:t>子ども・保護者</a:t>
              </a:r>
            </a:p>
          </p:txBody>
        </p:sp>
        <p:cxnSp>
          <p:nvCxnSpPr>
            <p:cNvPr id="51" name="直線矢印コネクタ 50"/>
            <p:cNvCxnSpPr>
              <a:cxnSpLocks/>
            </p:cNvCxnSpPr>
            <p:nvPr/>
          </p:nvCxnSpPr>
          <p:spPr>
            <a:xfrm>
              <a:off x="1581597" y="3160837"/>
              <a:ext cx="0" cy="1150036"/>
            </a:xfrm>
            <a:prstGeom prst="straightConnector1">
              <a:avLst/>
            </a:prstGeom>
            <a:ln w="38100">
              <a:solidFill>
                <a:srgbClr val="92D05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bwMode="hidden">
            <a:xfrm>
              <a:off x="1784766" y="3241511"/>
              <a:ext cx="937464" cy="1046550"/>
            </a:xfrm>
            <a:prstGeom prst="rect">
              <a:avLst/>
            </a:prstGeom>
            <a:solidFill>
              <a:schemeClr val="bg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200" dirty="0">
                  <a:solidFill>
                    <a:schemeClr val="tx1"/>
                  </a:solidFill>
                </a:rPr>
                <a:t>回答（</a:t>
              </a:r>
              <a:r>
                <a:rPr lang="en-US" altLang="ja-JP" sz="1200" dirty="0">
                  <a:solidFill>
                    <a:schemeClr val="tx1"/>
                  </a:solidFill>
                </a:rPr>
                <a:t>WEB</a:t>
              </a:r>
              <a:r>
                <a:rPr lang="ja-JP" altLang="en-US" sz="1200" dirty="0">
                  <a:solidFill>
                    <a:schemeClr val="tx1"/>
                  </a:solidFill>
                </a:rPr>
                <a:t>含む）</a:t>
              </a:r>
              <a:endParaRPr lang="en-US" altLang="ja-JP" sz="1200" dirty="0">
                <a:solidFill>
                  <a:schemeClr val="tx1"/>
                </a:solidFill>
              </a:endParaRPr>
            </a:p>
            <a:p>
              <a:pPr algn="ctr"/>
              <a:r>
                <a:rPr lang="ja-JP" altLang="en-US" sz="1200" dirty="0">
                  <a:solidFill>
                    <a:schemeClr val="tx1"/>
                  </a:solidFill>
                </a:rPr>
                <a:t>（７月下旬）</a:t>
              </a:r>
              <a:endParaRPr lang="en-US" altLang="ja-JP" sz="1200" dirty="0">
                <a:solidFill>
                  <a:schemeClr val="tx1"/>
                </a:solidFill>
              </a:endParaRPr>
            </a:p>
          </p:txBody>
        </p:sp>
        <p:sp>
          <p:nvSpPr>
            <p:cNvPr id="85" name="正方形/長方形 84"/>
            <p:cNvSpPr/>
            <p:nvPr/>
          </p:nvSpPr>
          <p:spPr bwMode="hidden">
            <a:xfrm>
              <a:off x="414628" y="3198025"/>
              <a:ext cx="758338" cy="994852"/>
            </a:xfrm>
            <a:prstGeom prst="rect">
              <a:avLst/>
            </a:prstGeom>
            <a:solidFill>
              <a:schemeClr val="bg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dirty="0">
                  <a:solidFill>
                    <a:schemeClr val="tx1"/>
                  </a:solidFill>
                </a:rPr>
                <a:t>調査票送付</a:t>
              </a:r>
              <a:endParaRPr kumimoji="1" lang="en-US" altLang="ja-JP" sz="1200" dirty="0">
                <a:solidFill>
                  <a:schemeClr val="tx1"/>
                </a:solidFill>
              </a:endParaRPr>
            </a:p>
            <a:p>
              <a:pPr algn="ctr"/>
              <a:r>
                <a:rPr lang="ja-JP" altLang="en-US" sz="1200" dirty="0" smtClean="0">
                  <a:solidFill>
                    <a:schemeClr val="tx1"/>
                  </a:solidFill>
                </a:rPr>
                <a:t>（７月上旬）</a:t>
              </a:r>
              <a:endParaRPr kumimoji="1" lang="ja-JP" altLang="en-US" sz="1200" dirty="0">
                <a:solidFill>
                  <a:schemeClr val="tx1"/>
                </a:solidFill>
              </a:endParaRPr>
            </a:p>
          </p:txBody>
        </p:sp>
      </p:grpSp>
      <p:sp>
        <p:nvSpPr>
          <p:cNvPr id="79" name="ストライプ矢印 78"/>
          <p:cNvSpPr/>
          <p:nvPr/>
        </p:nvSpPr>
        <p:spPr>
          <a:xfrm rot="5400000">
            <a:off x="7630650" y="5490078"/>
            <a:ext cx="252000" cy="540000"/>
          </a:xfrm>
          <a:prstGeom prst="stripedRightArrow">
            <a:avLst/>
          </a:prstGeo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78" name="ストライプ矢印 77"/>
          <p:cNvSpPr/>
          <p:nvPr/>
        </p:nvSpPr>
        <p:spPr>
          <a:xfrm rot="5400000">
            <a:off x="1390194" y="5501700"/>
            <a:ext cx="252000" cy="540000"/>
          </a:xfrm>
          <a:prstGeom prst="stripedRightArrow">
            <a:avLst/>
          </a:prstGeo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8789191" y="6524738"/>
            <a:ext cx="325730" cy="261610"/>
          </a:xfrm>
          <a:prstGeom prst="rect">
            <a:avLst/>
          </a:prstGeom>
          <a:noFill/>
        </p:spPr>
        <p:txBody>
          <a:bodyPr wrap="none" rtlCol="0">
            <a:spAutoFit/>
          </a:bodyPr>
          <a:lstStyle/>
          <a:p>
            <a:r>
              <a:rPr kumimoji="1" lang="ja-JP" altLang="en-US" sz="1100" dirty="0" smtClean="0"/>
              <a:t>２</a:t>
            </a:r>
            <a:endParaRPr kumimoji="1" lang="ja-JP" altLang="en-US" sz="1100" dirty="0"/>
          </a:p>
        </p:txBody>
      </p:sp>
    </p:spTree>
    <p:extLst>
      <p:ext uri="{BB962C8B-B14F-4D97-AF65-F5344CB8AC3E}">
        <p14:creationId xmlns:p14="http://schemas.microsoft.com/office/powerpoint/2010/main" val="393392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09095" y="734989"/>
            <a:ext cx="8515592" cy="369332"/>
          </a:xfrm>
          <a:prstGeom prst="rect">
            <a:avLst/>
          </a:prstGeom>
          <a:solidFill>
            <a:schemeClr val="accent5">
              <a:lumMod val="20000"/>
              <a:lumOff val="80000"/>
            </a:schemeClr>
          </a:solid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■調査内容案（子ども）</a:t>
            </a:r>
          </a:p>
        </p:txBody>
      </p:sp>
      <p:sp>
        <p:nvSpPr>
          <p:cNvPr id="10" name="スライド番号プレースホルダー 9"/>
          <p:cNvSpPr>
            <a:spLocks noGrp="1"/>
          </p:cNvSpPr>
          <p:nvPr>
            <p:ph type="sldNum" sz="quarter" idx="12"/>
          </p:nvPr>
        </p:nvSpPr>
        <p:spPr>
          <a:xfrm>
            <a:off x="6934200" y="6385379"/>
            <a:ext cx="2057400" cy="365125"/>
          </a:xfrm>
        </p:spPr>
        <p:txBody>
          <a:bodyPr/>
          <a:lstStyle/>
          <a:p>
            <a:fld id="{2786F300-1236-4A6E-80C5-2810FDE8FE62}" type="slidenum">
              <a:rPr kumimoji="1" lang="ja-JP" altLang="en-US" smtClean="0"/>
              <a:t>3</a:t>
            </a:fld>
            <a:endParaRPr kumimoji="1" lang="ja-JP" altLang="en-US"/>
          </a:p>
        </p:txBody>
      </p:sp>
      <p:sp>
        <p:nvSpPr>
          <p:cNvPr id="4" name="テキスト ボックス 3">
            <a:extLst>
              <a:ext uri="{FF2B5EF4-FFF2-40B4-BE49-F238E27FC236}">
                <a16:creationId xmlns:a16="http://schemas.microsoft.com/office/drawing/2014/main" id="{EBB02BE5-7518-47BA-B738-99DD9E77142F}"/>
              </a:ext>
            </a:extLst>
          </p:cNvPr>
          <p:cNvSpPr txBox="1"/>
          <p:nvPr/>
        </p:nvSpPr>
        <p:spPr>
          <a:xfrm>
            <a:off x="277362" y="1670762"/>
            <a:ext cx="1364133" cy="369332"/>
          </a:xfrm>
          <a:prstGeom prst="rect">
            <a:avLst/>
          </a:prstGeom>
          <a:noFill/>
        </p:spPr>
        <p:txBody>
          <a:bodyPr wrap="square" rtlCol="0">
            <a:spAutoFit/>
          </a:bodyPr>
          <a:lstStyle/>
          <a:p>
            <a:r>
              <a:rPr kumimoji="1" lang="en-US" altLang="ja-JP" b="1" dirty="0">
                <a:latin typeface="BIZ UDPゴシック" panose="020B0400000000000000" pitchFamily="50" charset="-128"/>
                <a:ea typeface="BIZ UDPゴシック" panose="020B0400000000000000" pitchFamily="50" charset="-128"/>
              </a:rPr>
              <a:t>【</a:t>
            </a:r>
            <a:r>
              <a:rPr kumimoji="1" lang="ja-JP" altLang="en-US" b="1" dirty="0">
                <a:latin typeface="BIZ UDPゴシック" panose="020B0400000000000000" pitchFamily="50" charset="-128"/>
                <a:ea typeface="BIZ UDPゴシック" panose="020B0400000000000000" pitchFamily="50" charset="-128"/>
              </a:rPr>
              <a:t>子ども</a:t>
            </a:r>
            <a:r>
              <a:rPr kumimoji="1" lang="en-US" altLang="ja-JP" b="1" dirty="0">
                <a:latin typeface="BIZ UDPゴシック" panose="020B0400000000000000" pitchFamily="50" charset="-128"/>
                <a:ea typeface="BIZ UDPゴシック" panose="020B0400000000000000" pitchFamily="50" charset="-128"/>
              </a:rPr>
              <a:t>】</a:t>
            </a:r>
            <a:endParaRPr kumimoji="1" lang="ja-JP" altLang="en-US" b="1" dirty="0">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5746777" y="1578429"/>
            <a:ext cx="3119861" cy="553998"/>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設問について　・（）囲み数字</a:t>
            </a:r>
            <a:r>
              <a:rPr kumimoji="1" lang="en-US" altLang="ja-JP" sz="1000" dirty="0">
                <a:latin typeface="BIZ UDPゴシック" panose="020B0400000000000000" pitchFamily="50" charset="-128"/>
                <a:ea typeface="BIZ UDPゴシック" panose="020B0400000000000000" pitchFamily="50" charset="-128"/>
              </a:rPr>
              <a:t>…H28</a:t>
            </a:r>
            <a:r>
              <a:rPr kumimoji="1" lang="ja-JP" altLang="en-US" sz="1000" dirty="0">
                <a:latin typeface="BIZ UDPゴシック" panose="020B0400000000000000" pitchFamily="50" charset="-128"/>
                <a:ea typeface="BIZ UDPゴシック" panose="020B0400000000000000" pitchFamily="50" charset="-128"/>
              </a:rPr>
              <a:t>調査項目番号</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　　　　　　　　　　・〇囲み数字</a:t>
            </a:r>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国</a:t>
            </a:r>
            <a:r>
              <a:rPr kumimoji="1" lang="ja-JP" altLang="en-US" sz="1000" dirty="0" smtClean="0">
                <a:latin typeface="BIZ UDPゴシック" panose="020B0400000000000000" pitchFamily="50" charset="-128"/>
                <a:ea typeface="BIZ UDPゴシック" panose="020B0400000000000000" pitchFamily="50" charset="-128"/>
              </a:rPr>
              <a:t>調査項目番号</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　　　　　　　　　　・★</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新規</a:t>
            </a:r>
            <a:r>
              <a:rPr kumimoji="1" lang="ja-JP" altLang="en-US" sz="1000" dirty="0">
                <a:latin typeface="BIZ UDPゴシック" panose="020B0400000000000000" pitchFamily="50" charset="-128"/>
                <a:ea typeface="BIZ UDPゴシック" panose="020B0400000000000000" pitchFamily="50" charset="-128"/>
              </a:rPr>
              <a:t>追加項目</a:t>
            </a:r>
          </a:p>
        </p:txBody>
      </p:sp>
      <p:cxnSp>
        <p:nvCxnSpPr>
          <p:cNvPr id="12" name="直線コネクタ 11">
            <a:extLst>
              <a:ext uri="{FF2B5EF4-FFF2-40B4-BE49-F238E27FC236}">
                <a16:creationId xmlns:a16="http://schemas.microsoft.com/office/drawing/2014/main" id="{A6A45411-7785-4646-9A64-8E83AC006279}"/>
              </a:ext>
            </a:extLst>
          </p:cNvPr>
          <p:cNvCxnSpPr>
            <a:cxnSpLocks/>
          </p:cNvCxnSpPr>
          <p:nvPr/>
        </p:nvCxnSpPr>
        <p:spPr>
          <a:xfrm>
            <a:off x="0" y="504542"/>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1" y="113666"/>
            <a:ext cx="9143999" cy="369332"/>
          </a:xfrm>
          <a:prstGeom prst="rect">
            <a:avLst/>
          </a:prstGeom>
          <a:noFill/>
        </p:spPr>
        <p:txBody>
          <a:bodyPr wrap="square" rtlCol="0">
            <a:spAutoFit/>
          </a:bodyPr>
          <a:lstStyle/>
          <a:p>
            <a:pPr algn="ctr"/>
            <a:r>
              <a:rPr kumimoji="1" lang="ja-JP" altLang="en-US" dirty="0">
                <a:latin typeface="BIZ UDPゴシック" panose="020B0400000000000000" pitchFamily="50" charset="-128"/>
                <a:ea typeface="BIZ UDPゴシック" panose="020B0400000000000000" pitchFamily="50" charset="-128"/>
              </a:rPr>
              <a:t>子どもの生活に関する実態調査について</a:t>
            </a:r>
          </a:p>
        </p:txBody>
      </p:sp>
      <p:sp>
        <p:nvSpPr>
          <p:cNvPr id="6" name="テキスト ボックス 5"/>
          <p:cNvSpPr txBox="1"/>
          <p:nvPr/>
        </p:nvSpPr>
        <p:spPr>
          <a:xfrm>
            <a:off x="277362" y="1235903"/>
            <a:ext cx="8522082"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H28</a:t>
            </a:r>
            <a:r>
              <a:rPr kumimoji="1" lang="ja-JP" altLang="en-US" sz="1200" dirty="0">
                <a:latin typeface="Meiryo UI" panose="020B0604030504040204" pitchFamily="50" charset="-128"/>
                <a:ea typeface="Meiryo UI" panose="020B0604030504040204" pitchFamily="50" charset="-128"/>
              </a:rPr>
              <a:t>調査項目ベースとし、国の調査票様式例の一部（学習環境、居場所の具体的な利用希望等）及び新規項目（ヤングケアラー、学校生活、回復力等）を追加</a:t>
            </a:r>
            <a:endParaRPr kumimoji="1" lang="ja-JP" altLang="en-US" sz="1200" dirty="0"/>
          </a:p>
        </p:txBody>
      </p:sp>
      <p:graphicFrame>
        <p:nvGraphicFramePr>
          <p:cNvPr id="16" name="表 15">
            <a:extLst>
              <a:ext uri="{FF2B5EF4-FFF2-40B4-BE49-F238E27FC236}">
                <a16:creationId xmlns:a16="http://schemas.microsoft.com/office/drawing/2014/main" id="{E1C096D6-E788-47CD-85CA-F6F2760088DF}"/>
              </a:ext>
            </a:extLst>
          </p:cNvPr>
          <p:cNvGraphicFramePr>
            <a:graphicFrameLocks noGrp="1"/>
          </p:cNvGraphicFramePr>
          <p:nvPr>
            <p:extLst>
              <p:ext uri="{D42A27DB-BD31-4B8C-83A1-F6EECF244321}">
                <p14:modId xmlns:p14="http://schemas.microsoft.com/office/powerpoint/2010/main" val="879991675"/>
              </p:ext>
            </p:extLst>
          </p:nvPr>
        </p:nvGraphicFramePr>
        <p:xfrm>
          <a:off x="519671" y="2178207"/>
          <a:ext cx="8037463" cy="4572657"/>
        </p:xfrm>
        <a:graphic>
          <a:graphicData uri="http://schemas.openxmlformats.org/drawingml/2006/table">
            <a:tbl>
              <a:tblPr/>
              <a:tblGrid>
                <a:gridCol w="690679">
                  <a:extLst>
                    <a:ext uri="{9D8B030D-6E8A-4147-A177-3AD203B41FA5}">
                      <a16:colId xmlns:a16="http://schemas.microsoft.com/office/drawing/2014/main" val="873288029"/>
                    </a:ext>
                  </a:extLst>
                </a:gridCol>
                <a:gridCol w="666544">
                  <a:extLst>
                    <a:ext uri="{9D8B030D-6E8A-4147-A177-3AD203B41FA5}">
                      <a16:colId xmlns:a16="http://schemas.microsoft.com/office/drawing/2014/main" val="335398003"/>
                    </a:ext>
                  </a:extLst>
                </a:gridCol>
                <a:gridCol w="3192761">
                  <a:extLst>
                    <a:ext uri="{9D8B030D-6E8A-4147-A177-3AD203B41FA5}">
                      <a16:colId xmlns:a16="http://schemas.microsoft.com/office/drawing/2014/main" val="1926352233"/>
                    </a:ext>
                  </a:extLst>
                </a:gridCol>
                <a:gridCol w="1711842">
                  <a:extLst>
                    <a:ext uri="{9D8B030D-6E8A-4147-A177-3AD203B41FA5}">
                      <a16:colId xmlns:a16="http://schemas.microsoft.com/office/drawing/2014/main" val="3292290326"/>
                    </a:ext>
                  </a:extLst>
                </a:gridCol>
                <a:gridCol w="1775637">
                  <a:extLst>
                    <a:ext uri="{9D8B030D-6E8A-4147-A177-3AD203B41FA5}">
                      <a16:colId xmlns:a16="http://schemas.microsoft.com/office/drawing/2014/main" val="98005029"/>
                    </a:ext>
                  </a:extLst>
                </a:gridCol>
              </a:tblGrid>
              <a:tr h="641413">
                <a:tc>
                  <a:txBody>
                    <a:bodyPr/>
                    <a:lstStyle/>
                    <a:p>
                      <a:pPr algn="ctr"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分野</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項目</a:t>
                      </a:r>
                      <a:r>
                        <a:rPr lang="en-US" sz="1200" b="0" i="0" u="none" strike="noStrike">
                          <a:solidFill>
                            <a:srgbClr val="000000"/>
                          </a:solidFill>
                          <a:effectLst/>
                          <a:latin typeface="BIZ UDPゴシック" panose="020B0400000000000000" pitchFamily="50" charset="-128"/>
                          <a:ea typeface="BIZ UDPゴシック" panose="020B0400000000000000" pitchFamily="50" charset="-128"/>
                        </a:rPr>
                        <a:t>No</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設問</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抽出できる課題</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課題への対応（想定）</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extLst>
                  <a:ext uri="{0D108BD9-81ED-4DB2-BD59-A6C34878D82A}">
                    <a16:rowId xmlns:a16="http://schemas.microsoft.com/office/drawing/2014/main" val="2036983923"/>
                  </a:ext>
                </a:extLst>
              </a:tr>
              <a:tr h="252051">
                <a:tc rowSpan="6">
                  <a:txBody>
                    <a:bodyPr/>
                    <a:lstStyle/>
                    <a:p>
                      <a:pPr algn="ctr"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生活状況</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2</a:t>
                      </a:r>
                      <a:r>
                        <a:rPr lang="ja-JP" altLang="en-US" sz="1200" b="0" i="0" u="none" strike="noStrike" dirty="0" err="1" smtClean="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3</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（１～２）就寝時間の</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規則性</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6">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○欠食の状況</a:t>
                      </a:r>
                      <a:b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b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○遅刻の状況と生活状況の相関関係</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gn="l"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○食事等生活への支援</a:t>
                      </a:r>
                      <a:b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○遅刻の多い子どもへの支援</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3276592"/>
                  </a:ext>
                </a:extLst>
              </a:tr>
              <a:tr h="370553">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4</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9</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（５～７）食事の頻度（朝食・夕食・長期休暇</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282566266"/>
                  </a:ext>
                </a:extLst>
              </a:tr>
              <a:tr h="252051">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10</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9</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）学校への遅刻の頻度</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7019651"/>
                  </a:ext>
                </a:extLst>
              </a:tr>
              <a:tr h="252051">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11</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20</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10</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）家族との関わり</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63838391"/>
                  </a:ext>
                </a:extLst>
              </a:tr>
              <a:tr h="252051">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21</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（１１）楽しい場面</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60124179"/>
                  </a:ext>
                </a:extLst>
              </a:tr>
              <a:tr h="252051">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29</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★（独自）学校</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生活について</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81166502"/>
                  </a:ext>
                </a:extLst>
              </a:tr>
              <a:tr h="252051">
                <a:tc rowSpan="6">
                  <a:txBody>
                    <a:bodyPr/>
                    <a:lstStyle/>
                    <a:p>
                      <a:pPr algn="ctr"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学習</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24</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★②学校</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の授業以外の勉強</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方法</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6">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○困窮度による、学習環境・理解度・進学希望の違い</a:t>
                      </a:r>
                      <a:b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b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○勉強方法による理解度や進学希望の違い</a:t>
                      </a:r>
                      <a:b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b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○学習支援が必要となる時期</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○子どもの状況に応じた学習支援の実施・充実</a:t>
                      </a:r>
                      <a:b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○進学にかかる支援制度の周知</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2666316"/>
                  </a:ext>
                </a:extLst>
              </a:tr>
              <a:tr h="252051">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25</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14</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）学校の授業以外の勉強</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時間</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5617308"/>
                  </a:ext>
                </a:extLst>
              </a:tr>
              <a:tr h="252051">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26</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15</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）学校の授業の</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理解度</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557999741"/>
                  </a:ext>
                </a:extLst>
              </a:tr>
              <a:tr h="370553">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27</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★⑥授業</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がわからないと感じ始めた</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時期</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89084081"/>
                  </a:ext>
                </a:extLst>
              </a:tr>
              <a:tr h="252051">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28</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zh-TW"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（１６）</a:t>
                      </a:r>
                      <a:r>
                        <a:rPr lang="zh-TW"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読書</a:t>
                      </a:r>
                      <a:r>
                        <a:rPr lang="ja-JP" altLang="en-US" sz="1200" b="0" i="0" u="none" strike="noStrike" smtClean="0">
                          <a:solidFill>
                            <a:srgbClr val="000000"/>
                          </a:solidFill>
                          <a:effectLst/>
                          <a:latin typeface="BIZ UDPゴシック" panose="020B0400000000000000" pitchFamily="50" charset="-128"/>
                          <a:ea typeface="BIZ UDPゴシック" panose="020B0400000000000000" pitchFamily="50" charset="-128"/>
                        </a:rPr>
                        <a:t>習慣</a:t>
                      </a:r>
                      <a:endParaRPr lang="zh-TW" altLang="en-US" sz="12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10306331"/>
                  </a:ext>
                </a:extLst>
              </a:tr>
              <a:tr h="370553">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39</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24</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）将来の進学希望（高校、大学等</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615238363"/>
                  </a:ext>
                </a:extLst>
              </a:tr>
              <a:tr h="235122">
                <a:tc rowSpan="2">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悩みごとの相談</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30</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a:solidFill>
                            <a:srgbClr val="000000"/>
                          </a:solidFill>
                          <a:effectLst/>
                          <a:latin typeface="BIZ UDPゴシック" panose="020B0400000000000000" pitchFamily="50" charset="-128"/>
                          <a:ea typeface="BIZ UDPゴシック" panose="020B0400000000000000" pitchFamily="50" charset="-128"/>
                        </a:rPr>
                        <a:t>18</a:t>
                      </a: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）悩みの有無、内容</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○相談方法のニーズ</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○ニーズに応じた相談方法の設定</a:t>
                      </a: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4569295"/>
                  </a:ext>
                </a:extLst>
              </a:tr>
              <a:tr h="316004">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31</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19</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）相談相手・</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方法</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950" marR="8950" marT="89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40962514"/>
                  </a:ext>
                </a:extLst>
              </a:tr>
            </a:tbl>
          </a:graphicData>
        </a:graphic>
      </p:graphicFrame>
    </p:spTree>
    <p:extLst>
      <p:ext uri="{BB962C8B-B14F-4D97-AF65-F5344CB8AC3E}">
        <p14:creationId xmlns:p14="http://schemas.microsoft.com/office/powerpoint/2010/main" val="2263206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09095" y="683473"/>
            <a:ext cx="8515592" cy="369332"/>
          </a:xfrm>
          <a:prstGeom prst="rect">
            <a:avLst/>
          </a:prstGeom>
          <a:solidFill>
            <a:schemeClr val="accent5">
              <a:lumMod val="20000"/>
              <a:lumOff val="80000"/>
            </a:schemeClr>
          </a:solid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■調査内容案（子ども）</a:t>
            </a:r>
          </a:p>
        </p:txBody>
      </p:sp>
      <p:sp>
        <p:nvSpPr>
          <p:cNvPr id="10" name="スライド番号プレースホルダー 9"/>
          <p:cNvSpPr>
            <a:spLocks noGrp="1"/>
          </p:cNvSpPr>
          <p:nvPr>
            <p:ph type="sldNum" sz="quarter" idx="12"/>
          </p:nvPr>
        </p:nvSpPr>
        <p:spPr>
          <a:xfrm>
            <a:off x="6934200" y="6385379"/>
            <a:ext cx="2057400" cy="365125"/>
          </a:xfrm>
        </p:spPr>
        <p:txBody>
          <a:bodyPr/>
          <a:lstStyle/>
          <a:p>
            <a:fld id="{2786F300-1236-4A6E-80C5-2810FDE8FE62}" type="slidenum">
              <a:rPr kumimoji="1" lang="ja-JP" altLang="en-US" smtClean="0"/>
              <a:t>4</a:t>
            </a:fld>
            <a:endParaRPr kumimoji="1" lang="ja-JP" altLang="en-US"/>
          </a:p>
        </p:txBody>
      </p:sp>
      <p:sp>
        <p:nvSpPr>
          <p:cNvPr id="8" name="テキスト ボックス 7">
            <a:extLst>
              <a:ext uri="{FF2B5EF4-FFF2-40B4-BE49-F238E27FC236}">
                <a16:creationId xmlns:a16="http://schemas.microsoft.com/office/drawing/2014/main" id="{5076ED7D-6563-44B9-8961-28B6423CFDB1}"/>
              </a:ext>
            </a:extLst>
          </p:cNvPr>
          <p:cNvSpPr txBox="1"/>
          <p:nvPr/>
        </p:nvSpPr>
        <p:spPr>
          <a:xfrm>
            <a:off x="496786" y="6260164"/>
            <a:ext cx="2500414" cy="307777"/>
          </a:xfrm>
          <a:prstGeom prst="rect">
            <a:avLst/>
          </a:prstGeom>
          <a:noFill/>
        </p:spPr>
        <p:txBody>
          <a:bodyPr wrap="square" rtlCol="0">
            <a:spAutoFit/>
          </a:bodyPr>
          <a:lstStyle/>
          <a:p>
            <a:r>
              <a:rPr kumimoji="1" lang="ja-JP" altLang="en-US" sz="1400" dirty="0" smtClean="0">
                <a:latin typeface="BIZ UDPゴシック" panose="020B0400000000000000" pitchFamily="50" charset="-128"/>
                <a:ea typeface="BIZ UDPゴシック" panose="020B0400000000000000" pitchFamily="50" charset="-128"/>
              </a:rPr>
              <a:t>大問</a:t>
            </a:r>
            <a:r>
              <a:rPr kumimoji="1" lang="en-US" altLang="ja-JP" sz="1400" dirty="0" smtClean="0">
                <a:latin typeface="BIZ UDPゴシック" panose="020B0400000000000000" pitchFamily="50" charset="-128"/>
                <a:ea typeface="BIZ UDPゴシック" panose="020B0400000000000000" pitchFamily="50" charset="-128"/>
              </a:rPr>
              <a:t>2</a:t>
            </a:r>
            <a:r>
              <a:rPr kumimoji="1" lang="ja-JP" altLang="en-US" sz="1400" dirty="0" smtClean="0">
                <a:latin typeface="BIZ UDPゴシック" panose="020B0400000000000000" pitchFamily="50" charset="-128"/>
                <a:ea typeface="BIZ UDPゴシック" panose="020B0400000000000000" pitchFamily="50" charset="-128"/>
              </a:rPr>
              <a:t>７問</a:t>
            </a: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小問含め</a:t>
            </a:r>
            <a:r>
              <a:rPr kumimoji="1" lang="en-US" altLang="ja-JP" sz="1400" dirty="0">
                <a:latin typeface="BIZ UDPゴシック" panose="020B0400000000000000" pitchFamily="50" charset="-128"/>
                <a:ea typeface="BIZ UDPゴシック" panose="020B0400000000000000" pitchFamily="50" charset="-128"/>
              </a:rPr>
              <a:t>49</a:t>
            </a:r>
            <a:r>
              <a:rPr kumimoji="1" lang="ja-JP" altLang="en-US" sz="1400" dirty="0" smtClean="0">
                <a:latin typeface="BIZ UDPゴシック" panose="020B0400000000000000" pitchFamily="50" charset="-128"/>
                <a:ea typeface="BIZ UDPゴシック" panose="020B0400000000000000" pitchFamily="50" charset="-128"/>
              </a:rPr>
              <a:t>問</a:t>
            </a:r>
            <a:endParaRPr kumimoji="1" lang="en-US" altLang="ja-JP" sz="1400" dirty="0">
              <a:latin typeface="BIZ UDPゴシック" panose="020B0400000000000000" pitchFamily="50" charset="-128"/>
              <a:ea typeface="BIZ UDPゴシック" panose="020B0400000000000000" pitchFamily="50" charset="-128"/>
            </a:endParaRPr>
          </a:p>
        </p:txBody>
      </p:sp>
      <p:cxnSp>
        <p:nvCxnSpPr>
          <p:cNvPr id="12" name="直線コネクタ 11">
            <a:extLst>
              <a:ext uri="{FF2B5EF4-FFF2-40B4-BE49-F238E27FC236}">
                <a16:creationId xmlns:a16="http://schemas.microsoft.com/office/drawing/2014/main" id="{A6A45411-7785-4646-9A64-8E83AC006279}"/>
              </a:ext>
            </a:extLst>
          </p:cNvPr>
          <p:cNvCxnSpPr>
            <a:cxnSpLocks/>
          </p:cNvCxnSpPr>
          <p:nvPr/>
        </p:nvCxnSpPr>
        <p:spPr>
          <a:xfrm>
            <a:off x="0" y="504542"/>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1" y="113666"/>
            <a:ext cx="9143999" cy="369332"/>
          </a:xfrm>
          <a:prstGeom prst="rect">
            <a:avLst/>
          </a:prstGeom>
          <a:noFill/>
        </p:spPr>
        <p:txBody>
          <a:bodyPr wrap="square" rtlCol="0">
            <a:spAutoFit/>
          </a:bodyPr>
          <a:lstStyle/>
          <a:p>
            <a:pPr algn="ctr"/>
            <a:r>
              <a:rPr kumimoji="1" lang="ja-JP" altLang="en-US" dirty="0">
                <a:latin typeface="BIZ UDPゴシック" panose="020B0400000000000000" pitchFamily="50" charset="-128"/>
                <a:ea typeface="BIZ UDPゴシック" panose="020B0400000000000000" pitchFamily="50" charset="-128"/>
              </a:rPr>
              <a:t>子どもの生活に関する実態調査について</a:t>
            </a:r>
          </a:p>
        </p:txBody>
      </p:sp>
      <p:graphicFrame>
        <p:nvGraphicFramePr>
          <p:cNvPr id="13" name="表 12">
            <a:extLst>
              <a:ext uri="{FF2B5EF4-FFF2-40B4-BE49-F238E27FC236}">
                <a16:creationId xmlns:a16="http://schemas.microsoft.com/office/drawing/2014/main" id="{9FD9BE9A-BC2E-420E-98D5-0DFB09670E19}"/>
              </a:ext>
            </a:extLst>
          </p:cNvPr>
          <p:cNvGraphicFramePr>
            <a:graphicFrameLocks noGrp="1"/>
          </p:cNvGraphicFramePr>
          <p:nvPr>
            <p:extLst>
              <p:ext uri="{D42A27DB-BD31-4B8C-83A1-F6EECF244321}">
                <p14:modId xmlns:p14="http://schemas.microsoft.com/office/powerpoint/2010/main" val="4006854325"/>
              </p:ext>
            </p:extLst>
          </p:nvPr>
        </p:nvGraphicFramePr>
        <p:xfrm>
          <a:off x="496786" y="1108537"/>
          <a:ext cx="8140210" cy="5065982"/>
        </p:xfrm>
        <a:graphic>
          <a:graphicData uri="http://schemas.openxmlformats.org/drawingml/2006/table">
            <a:tbl>
              <a:tblPr/>
              <a:tblGrid>
                <a:gridCol w="1051030">
                  <a:extLst>
                    <a:ext uri="{9D8B030D-6E8A-4147-A177-3AD203B41FA5}">
                      <a16:colId xmlns:a16="http://schemas.microsoft.com/office/drawing/2014/main" val="3291319520"/>
                    </a:ext>
                  </a:extLst>
                </a:gridCol>
                <a:gridCol w="776177">
                  <a:extLst>
                    <a:ext uri="{9D8B030D-6E8A-4147-A177-3AD203B41FA5}">
                      <a16:colId xmlns:a16="http://schemas.microsoft.com/office/drawing/2014/main" val="3162196831"/>
                    </a:ext>
                  </a:extLst>
                </a:gridCol>
                <a:gridCol w="2923953">
                  <a:extLst>
                    <a:ext uri="{9D8B030D-6E8A-4147-A177-3AD203B41FA5}">
                      <a16:colId xmlns:a16="http://schemas.microsoft.com/office/drawing/2014/main" val="4177634127"/>
                    </a:ext>
                  </a:extLst>
                </a:gridCol>
                <a:gridCol w="1711842">
                  <a:extLst>
                    <a:ext uri="{9D8B030D-6E8A-4147-A177-3AD203B41FA5}">
                      <a16:colId xmlns:a16="http://schemas.microsoft.com/office/drawing/2014/main" val="2241072129"/>
                    </a:ext>
                  </a:extLst>
                </a:gridCol>
                <a:gridCol w="1677208">
                  <a:extLst>
                    <a:ext uri="{9D8B030D-6E8A-4147-A177-3AD203B41FA5}">
                      <a16:colId xmlns:a16="http://schemas.microsoft.com/office/drawing/2014/main" val="3768374578"/>
                    </a:ext>
                  </a:extLst>
                </a:gridCol>
              </a:tblGrid>
              <a:tr h="427612">
                <a:tc>
                  <a:txBody>
                    <a:bodyPr/>
                    <a:lstStyle/>
                    <a:p>
                      <a:pPr algn="ctr"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分野</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項目</a:t>
                      </a:r>
                      <a:r>
                        <a:rPr lang="en-US" sz="1200" b="0" i="0" u="none" strike="noStrike">
                          <a:solidFill>
                            <a:srgbClr val="000000"/>
                          </a:solidFill>
                          <a:effectLst/>
                          <a:latin typeface="BIZ UDPゴシック" panose="020B0400000000000000" pitchFamily="50" charset="-128"/>
                          <a:ea typeface="BIZ UDPゴシック" panose="020B0400000000000000" pitchFamily="50" charset="-128"/>
                        </a:rPr>
                        <a:t>No</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設問</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抽出できる課題</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課題への対応（想定）</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extLst>
                  <a:ext uri="{0D108BD9-81ED-4DB2-BD59-A6C34878D82A}">
                    <a16:rowId xmlns:a16="http://schemas.microsoft.com/office/drawing/2014/main" val="1964042858"/>
                  </a:ext>
                </a:extLst>
              </a:tr>
              <a:tr h="362125">
                <a:tc rowSpan="2">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心身の状態</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３</a:t>
                      </a: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2</a:t>
                      </a:r>
                      <a:r>
                        <a:rPr lang="ja-JP" altLang="en-US" sz="1200" b="0" i="0" u="none" strike="noStrike" dirty="0" err="1" smtClean="0">
                          <a:solidFill>
                            <a:srgbClr val="000000"/>
                          </a:solidFill>
                          <a:effectLst/>
                          <a:latin typeface="BIZ UDPゴシック" panose="020B0400000000000000" pitchFamily="50" charset="-128"/>
                          <a:ea typeface="BIZ UDPゴシック" panose="020B0400000000000000" pitchFamily="50" charset="-128"/>
                        </a:rPr>
                        <a:t>，</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３</a:t>
                      </a: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3</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
                      </a:r>
                      <a:b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36</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～３</a:t>
                      </a: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8</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（２１）心と体の状態</a:t>
                      </a:r>
                      <a:endPar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endParaRPr>
                    </a:p>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23</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）自己肯定感</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○困窮度による自己肯定感の違い</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ja-JP" altLang="en-US" sz="1200" b="0" i="0" u="none" strike="noStrike">
                          <a:solidFill>
                            <a:srgbClr val="000000"/>
                          </a:solidFill>
                          <a:effectLst/>
                          <a:latin typeface="Arial" panose="020B0604020202020204" pitchFamily="34" charset="0"/>
                          <a:ea typeface="游ゴシック" panose="020B0400000000000000" pitchFamily="50" charset="-128"/>
                        </a:rPr>
                        <a:t>　</a:t>
                      </a:r>
                    </a:p>
                  </a:txBody>
                  <a:tcPr marL="8034" marR="8034" marT="803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02548930"/>
                  </a:ext>
                </a:extLst>
              </a:tr>
              <a:tr h="294111">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35</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（独自）</a:t>
                      </a:r>
                      <a:r>
                        <a:rPr lang="zh-TW"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回復力</a:t>
                      </a:r>
                      <a:endParaRPr lang="zh-TW"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l" fontAlgn="t"/>
                      <a:r>
                        <a:rPr lang="ja-JP" altLang="en-US" sz="1200" b="0" i="0" u="none" strike="noStrike">
                          <a:solidFill>
                            <a:srgbClr val="000000"/>
                          </a:solidFill>
                          <a:effectLst/>
                          <a:latin typeface="Arial" panose="020B0604020202020204" pitchFamily="34" charset="0"/>
                          <a:ea typeface="游ゴシック" panose="020B0400000000000000" pitchFamily="50" charset="-128"/>
                        </a:rPr>
                        <a:t>　</a:t>
                      </a:r>
                    </a:p>
                  </a:txBody>
                  <a:tcPr marL="8034" marR="8034" marT="803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31860"/>
                  </a:ext>
                </a:extLst>
              </a:tr>
              <a:tr h="715058">
                <a:tc>
                  <a:txBody>
                    <a:bodyPr/>
                    <a:lstStyle/>
                    <a:p>
                      <a:pPr algn="ctr"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剥奪指標</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34</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22</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）持っている・使うことができるもの</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○物質的剥奪状況、困窮度による違い</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○子どもの生活や将来に向けて必要な物的支援</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1981675"/>
                  </a:ext>
                </a:extLst>
              </a:tr>
              <a:tr h="294111">
                <a:tc rowSpan="5">
                  <a:txBody>
                    <a:bodyPr/>
                    <a:lstStyle/>
                    <a:p>
                      <a:pPr algn="ctr"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放課後・居場所</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22</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a:solidFill>
                            <a:srgbClr val="000000"/>
                          </a:solidFill>
                          <a:effectLst/>
                          <a:latin typeface="BIZ UDPゴシック" panose="020B0400000000000000" pitchFamily="50" charset="-128"/>
                          <a:ea typeface="BIZ UDPゴシック" panose="020B0400000000000000" pitchFamily="50" charset="-128"/>
                        </a:rPr>
                        <a:t>12</a:t>
                      </a: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）放課後に一緒に過ごす相手</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5">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○孤立の状況</a:t>
                      </a:r>
                      <a:b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b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○困窮度による放課後の過ごし方の違い</a:t>
                      </a:r>
                      <a:b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b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○居場所の利用ニーズ</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○子どもの居場所づくりの充実・地域の居場所の周知</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8279434"/>
                  </a:ext>
                </a:extLst>
              </a:tr>
              <a:tr h="294111">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23</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a:solidFill>
                            <a:srgbClr val="000000"/>
                          </a:solidFill>
                          <a:effectLst/>
                          <a:latin typeface="BIZ UDPゴシック" panose="020B0400000000000000" pitchFamily="50" charset="-128"/>
                          <a:ea typeface="BIZ UDPゴシック" panose="020B0400000000000000" pitchFamily="50" charset="-128"/>
                        </a:rPr>
                        <a:t>13</a:t>
                      </a: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）放課後に過ごす場所</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5226998"/>
                  </a:ext>
                </a:extLst>
              </a:tr>
              <a:tr h="294111">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40</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★⑱居場所</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等の利用経験・利用</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希望</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707958920"/>
                  </a:ext>
                </a:extLst>
              </a:tr>
              <a:tr h="294111">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41</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★⑲居場所</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等の利用による</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変化</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57269981"/>
                  </a:ext>
                </a:extLst>
              </a:tr>
              <a:tr h="294111">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42</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★（独自）居場所</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を利用しない理由</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09618518"/>
                  </a:ext>
                </a:extLst>
              </a:tr>
              <a:tr h="362125">
                <a:tc rowSpan="4">
                  <a:txBody>
                    <a:bodyPr/>
                    <a:lstStyle/>
                    <a:p>
                      <a:pPr algn="ctr"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お世話の状況</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43</a:t>
                      </a:r>
                      <a:r>
                        <a:rPr lang="ja-JP" altLang="en-US" sz="1200" b="0" i="0" u="none" strike="noStrike" dirty="0" err="1" smtClean="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44</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★（独自）お世話</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をしている人の有無、</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対象者</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4">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○困窮状況と「家庭の仕事」の負担の割合を把握</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○子どものウェルビーイングに向けての支援（経済（支援情報の提供）・生活・学習・体験活動の支援）</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7499728"/>
                  </a:ext>
                </a:extLst>
              </a:tr>
              <a:tr h="294111">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45</a:t>
                      </a:r>
                      <a:r>
                        <a:rPr lang="ja-JP" altLang="en-US" sz="1200" b="0" i="0" u="none" strike="noStrike" dirty="0" err="1" smtClean="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46</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★（独自）「</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お世話」の内容、</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頻度</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887083101"/>
                  </a:ext>
                </a:extLst>
              </a:tr>
              <a:tr h="294111">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47</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★（独自）「</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お世話」の１日に占める</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時間</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6837161"/>
                  </a:ext>
                </a:extLst>
              </a:tr>
              <a:tr h="372842">
                <a:tc vMerge="1">
                  <a:txBody>
                    <a:bodyPr/>
                    <a:lstStyle/>
                    <a:p>
                      <a:endParaRPr kumimoji="1" lang="ja-JP" altLang="en-US"/>
                    </a:p>
                  </a:txBody>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48</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★（独自）「</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お世話」をすることによる</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影響</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83366926"/>
                  </a:ext>
                </a:extLst>
              </a:tr>
              <a:tr h="294111">
                <a:tc>
                  <a:txBody>
                    <a:bodyPr/>
                    <a:lstStyle/>
                    <a:p>
                      <a:pPr algn="ctr"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基本事項</a:t>
                      </a: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1</a:t>
                      </a:r>
                    </a:p>
                    <a:p>
                      <a:pPr algn="ctr" rtl="0" fontAlgn="ctr">
                        <a:spcBef>
                          <a:spcPts val="600"/>
                        </a:spcBef>
                      </a:pP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49</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（１）小学生、中学生の別 </a:t>
                      </a:r>
                      <a:endPar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endParaRPr>
                    </a:p>
                    <a:p>
                      <a:pPr marL="0" marR="0" lvl="0" indent="0" algn="l" defTabSz="914400" rtl="0" eaLnBrk="1" fontAlgn="ctr" latinLnBrk="0" hangingPunct="1">
                        <a:lnSpc>
                          <a:spcPct val="100000"/>
                        </a:lnSpc>
                        <a:spcBef>
                          <a:spcPts val="600"/>
                        </a:spcBef>
                        <a:spcAft>
                          <a:spcPts val="0"/>
                        </a:spcAft>
                        <a:buClrTx/>
                        <a:buSzTx/>
                        <a:buFontTx/>
                        <a:buNone/>
                        <a:tabLst/>
                        <a:defRPr/>
                      </a:pP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 （</a:t>
                      </a:r>
                      <a:r>
                        <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25</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）性別①</a:t>
                      </a:r>
                      <a:endParaRPr lang="en-US" altLang="ja-JP" sz="1200" b="0" i="0" u="none" strike="noStrike" dirty="0" smtClean="0">
                        <a:solidFill>
                          <a:srgbClr val="000000"/>
                        </a:solidFill>
                        <a:effectLst/>
                        <a:latin typeface="BIZ UDPゴシック" panose="020B0400000000000000" pitchFamily="50" charset="-128"/>
                        <a:ea typeface="BIZ UDPゴシック" panose="020B0400000000000000" pitchFamily="50" charset="-128"/>
                      </a:endParaRPr>
                    </a:p>
                  </a:txBody>
                  <a:tcPr marL="8034" marR="8034" marT="80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ja-JP" altLang="en-US" sz="1200" b="0" i="0" u="none" strike="noStrike" dirty="0">
                          <a:solidFill>
                            <a:srgbClr val="000000"/>
                          </a:solidFill>
                          <a:effectLst/>
                          <a:latin typeface="Arial" panose="020B0604020202020204" pitchFamily="34" charset="0"/>
                          <a:ea typeface="游ゴシック" panose="020B0400000000000000" pitchFamily="50" charset="-128"/>
                        </a:rPr>
                        <a:t>　</a:t>
                      </a:r>
                    </a:p>
                  </a:txBody>
                  <a:tcPr marL="8034" marR="8034" marT="803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ja-JP" altLang="en-US" sz="1200" b="0" i="0" u="none" strike="noStrike" dirty="0">
                          <a:solidFill>
                            <a:srgbClr val="000000"/>
                          </a:solidFill>
                          <a:effectLst/>
                          <a:latin typeface="Arial" panose="020B0604020202020204" pitchFamily="34" charset="0"/>
                          <a:ea typeface="游ゴシック" panose="020B0400000000000000" pitchFamily="50" charset="-128"/>
                        </a:rPr>
                        <a:t>　</a:t>
                      </a:r>
                    </a:p>
                  </a:txBody>
                  <a:tcPr marL="8034" marR="8034" marT="803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4614367"/>
                  </a:ext>
                </a:extLst>
              </a:tr>
            </a:tbl>
          </a:graphicData>
        </a:graphic>
      </p:graphicFrame>
    </p:spTree>
    <p:extLst>
      <p:ext uri="{BB962C8B-B14F-4D97-AF65-F5344CB8AC3E}">
        <p14:creationId xmlns:p14="http://schemas.microsoft.com/office/powerpoint/2010/main" val="40079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09095" y="773626"/>
            <a:ext cx="8515592" cy="369332"/>
          </a:xfrm>
          <a:prstGeom prst="rect">
            <a:avLst/>
          </a:prstGeom>
          <a:solidFill>
            <a:schemeClr val="accent5">
              <a:lumMod val="20000"/>
              <a:lumOff val="80000"/>
            </a:schemeClr>
          </a:solid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■調査内容案（保護者）</a:t>
            </a:r>
          </a:p>
        </p:txBody>
      </p:sp>
      <p:sp>
        <p:nvSpPr>
          <p:cNvPr id="10" name="スライド番号プレースホルダー 9"/>
          <p:cNvSpPr>
            <a:spLocks noGrp="1"/>
          </p:cNvSpPr>
          <p:nvPr>
            <p:ph type="sldNum" sz="quarter" idx="12"/>
          </p:nvPr>
        </p:nvSpPr>
        <p:spPr>
          <a:xfrm>
            <a:off x="6934200" y="6385379"/>
            <a:ext cx="2057400" cy="365125"/>
          </a:xfrm>
        </p:spPr>
        <p:txBody>
          <a:bodyPr/>
          <a:lstStyle/>
          <a:p>
            <a:fld id="{2786F300-1236-4A6E-80C5-2810FDE8FE62}" type="slidenum">
              <a:rPr kumimoji="1" lang="ja-JP" altLang="en-US" smtClean="0"/>
              <a:t>5</a:t>
            </a:fld>
            <a:endParaRPr kumimoji="1" lang="ja-JP" altLang="en-US"/>
          </a:p>
        </p:txBody>
      </p:sp>
      <p:sp>
        <p:nvSpPr>
          <p:cNvPr id="4" name="テキスト ボックス 3">
            <a:extLst>
              <a:ext uri="{FF2B5EF4-FFF2-40B4-BE49-F238E27FC236}">
                <a16:creationId xmlns:a16="http://schemas.microsoft.com/office/drawing/2014/main" id="{EBB02BE5-7518-47BA-B738-99DD9E77142F}"/>
              </a:ext>
            </a:extLst>
          </p:cNvPr>
          <p:cNvSpPr txBox="1"/>
          <p:nvPr/>
        </p:nvSpPr>
        <p:spPr>
          <a:xfrm>
            <a:off x="252631" y="1737040"/>
            <a:ext cx="1364133" cy="369332"/>
          </a:xfrm>
          <a:prstGeom prst="rect">
            <a:avLst/>
          </a:prstGeom>
          <a:noFill/>
        </p:spPr>
        <p:txBody>
          <a:bodyPr wrap="square" rtlCol="0">
            <a:spAutoFit/>
          </a:bodyPr>
          <a:lstStyle/>
          <a:p>
            <a:r>
              <a:rPr kumimoji="1" lang="en-US" altLang="ja-JP" b="1" dirty="0">
                <a:latin typeface="BIZ UDPゴシック" panose="020B0400000000000000" pitchFamily="50" charset="-128"/>
                <a:ea typeface="BIZ UDPゴシック" panose="020B0400000000000000" pitchFamily="50" charset="-128"/>
              </a:rPr>
              <a:t>【</a:t>
            </a:r>
            <a:r>
              <a:rPr kumimoji="1" lang="ja-JP" altLang="en-US" b="1" dirty="0">
                <a:latin typeface="BIZ UDPゴシック" panose="020B0400000000000000" pitchFamily="50" charset="-128"/>
                <a:ea typeface="BIZ UDPゴシック" panose="020B0400000000000000" pitchFamily="50" charset="-128"/>
              </a:rPr>
              <a:t>保護者</a:t>
            </a:r>
            <a:r>
              <a:rPr kumimoji="1" lang="en-US" altLang="ja-JP" b="1" dirty="0">
                <a:latin typeface="BIZ UDPゴシック" panose="020B0400000000000000" pitchFamily="50" charset="-128"/>
                <a:ea typeface="BIZ UDPゴシック" panose="020B0400000000000000" pitchFamily="50" charset="-128"/>
              </a:rPr>
              <a:t>】</a:t>
            </a:r>
            <a:endParaRPr kumimoji="1" lang="ja-JP" altLang="en-US" b="1" dirty="0">
              <a:latin typeface="BIZ UDPゴシック" panose="020B0400000000000000" pitchFamily="50" charset="-128"/>
              <a:ea typeface="BIZ UDPゴシック" panose="020B0400000000000000" pitchFamily="50" charset="-128"/>
            </a:endParaRPr>
          </a:p>
        </p:txBody>
      </p:sp>
      <p:cxnSp>
        <p:nvCxnSpPr>
          <p:cNvPr id="12" name="直線コネクタ 11">
            <a:extLst>
              <a:ext uri="{FF2B5EF4-FFF2-40B4-BE49-F238E27FC236}">
                <a16:creationId xmlns:a16="http://schemas.microsoft.com/office/drawing/2014/main" id="{A6A45411-7785-4646-9A64-8E83AC006279}"/>
              </a:ext>
            </a:extLst>
          </p:cNvPr>
          <p:cNvCxnSpPr>
            <a:cxnSpLocks/>
          </p:cNvCxnSpPr>
          <p:nvPr/>
        </p:nvCxnSpPr>
        <p:spPr>
          <a:xfrm>
            <a:off x="0" y="504542"/>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1" y="113666"/>
            <a:ext cx="9143999" cy="369332"/>
          </a:xfrm>
          <a:prstGeom prst="rect">
            <a:avLst/>
          </a:prstGeom>
          <a:noFill/>
        </p:spPr>
        <p:txBody>
          <a:bodyPr wrap="square" rtlCol="0">
            <a:spAutoFit/>
          </a:bodyPr>
          <a:lstStyle/>
          <a:p>
            <a:pPr algn="ctr"/>
            <a:r>
              <a:rPr kumimoji="1" lang="ja-JP" altLang="en-US" dirty="0">
                <a:latin typeface="BIZ UDPゴシック" panose="020B0400000000000000" pitchFamily="50" charset="-128"/>
                <a:ea typeface="BIZ UDPゴシック" panose="020B0400000000000000" pitchFamily="50" charset="-128"/>
              </a:rPr>
              <a:t>子どもの生活に関する実態調査について</a:t>
            </a:r>
          </a:p>
        </p:txBody>
      </p:sp>
      <p:sp>
        <p:nvSpPr>
          <p:cNvPr id="13" name="テキスト ボックス 12"/>
          <p:cNvSpPr txBox="1"/>
          <p:nvPr/>
        </p:nvSpPr>
        <p:spPr>
          <a:xfrm>
            <a:off x="277362" y="1261661"/>
            <a:ext cx="8522082"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H28</a:t>
            </a:r>
            <a:r>
              <a:rPr kumimoji="1" lang="ja-JP" altLang="en-US" sz="1200" dirty="0">
                <a:latin typeface="Meiryo UI" panose="020B0604030504040204" pitchFamily="50" charset="-128"/>
                <a:ea typeface="Meiryo UI" panose="020B0604030504040204" pitchFamily="50" charset="-128"/>
              </a:rPr>
              <a:t>調査項目をベースとし、国の調査票様式例の一部（婚姻状況、養育費等）及び新規項目</a:t>
            </a:r>
            <a:r>
              <a:rPr kumimoji="1" lang="ja-JP" altLang="en-US" sz="1200" dirty="0" smtClean="0">
                <a:latin typeface="Meiryo UI" panose="020B0604030504040204" pitchFamily="50" charset="-128"/>
                <a:ea typeface="Meiryo UI" panose="020B0604030504040204" pitchFamily="50" charset="-128"/>
              </a:rPr>
              <a:t>（居場所</a:t>
            </a:r>
            <a:r>
              <a:rPr kumimoji="1" lang="ja-JP" altLang="en-US" sz="1200" dirty="0">
                <a:latin typeface="Meiryo UI" panose="020B0604030504040204" pitchFamily="50" charset="-128"/>
                <a:ea typeface="Meiryo UI" panose="020B0604030504040204" pitchFamily="50" charset="-128"/>
              </a:rPr>
              <a:t>の</a:t>
            </a:r>
            <a:r>
              <a:rPr kumimoji="1" lang="ja-JP" altLang="en-US" sz="1200" dirty="0" smtClean="0">
                <a:latin typeface="Meiryo UI" panose="020B0604030504040204" pitchFamily="50" charset="-128"/>
                <a:ea typeface="Meiryo UI" panose="020B0604030504040204" pitchFamily="50" charset="-128"/>
              </a:rPr>
              <a:t>利用</a:t>
            </a:r>
            <a:r>
              <a:rPr kumimoji="1" lang="ja-JP" altLang="en-US" sz="1200" dirty="0">
                <a:latin typeface="Meiryo UI" panose="020B0604030504040204" pitchFamily="50" charset="-128"/>
                <a:ea typeface="Meiryo UI" panose="020B0604030504040204" pitchFamily="50" charset="-128"/>
              </a:rPr>
              <a:t>状況</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新型コロナウイルス感染状況等）を追加</a:t>
            </a:r>
            <a:endParaRPr kumimoji="1" lang="ja-JP" altLang="en-US" sz="1200" dirty="0"/>
          </a:p>
        </p:txBody>
      </p:sp>
      <p:sp>
        <p:nvSpPr>
          <p:cNvPr id="11" name="テキスト ボックス 10">
            <a:extLst>
              <a:ext uri="{FF2B5EF4-FFF2-40B4-BE49-F238E27FC236}">
                <a16:creationId xmlns:a16="http://schemas.microsoft.com/office/drawing/2014/main" id="{1661EF5A-08AD-4710-8B69-6294E535A042}"/>
              </a:ext>
            </a:extLst>
          </p:cNvPr>
          <p:cNvSpPr txBox="1"/>
          <p:nvPr/>
        </p:nvSpPr>
        <p:spPr>
          <a:xfrm>
            <a:off x="5771508" y="1565030"/>
            <a:ext cx="3119861" cy="553998"/>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設問について　・（）囲み数字</a:t>
            </a:r>
            <a:r>
              <a:rPr kumimoji="1" lang="en-US" altLang="ja-JP" sz="1000" dirty="0">
                <a:latin typeface="BIZ UDPゴシック" panose="020B0400000000000000" pitchFamily="50" charset="-128"/>
                <a:ea typeface="BIZ UDPゴシック" panose="020B0400000000000000" pitchFamily="50" charset="-128"/>
              </a:rPr>
              <a:t>…H28</a:t>
            </a:r>
            <a:r>
              <a:rPr kumimoji="1" lang="ja-JP" altLang="en-US" sz="1000" dirty="0">
                <a:latin typeface="BIZ UDPゴシック" panose="020B0400000000000000" pitchFamily="50" charset="-128"/>
                <a:ea typeface="BIZ UDPゴシック" panose="020B0400000000000000" pitchFamily="50" charset="-128"/>
              </a:rPr>
              <a:t>調査項目番号</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　　　　　　　　　　・〇囲み数字</a:t>
            </a:r>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国</a:t>
            </a:r>
            <a:r>
              <a:rPr kumimoji="1" lang="ja-JP" altLang="en-US" sz="1000" dirty="0" smtClean="0">
                <a:latin typeface="BIZ UDPゴシック" panose="020B0400000000000000" pitchFamily="50" charset="-128"/>
                <a:ea typeface="BIZ UDPゴシック" panose="020B0400000000000000" pitchFamily="50" charset="-128"/>
              </a:rPr>
              <a:t>調査項目番号</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　　　　　　　　　　・★</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新規</a:t>
            </a:r>
            <a:r>
              <a:rPr kumimoji="1" lang="ja-JP" altLang="en-US" sz="1000" dirty="0">
                <a:latin typeface="BIZ UDPゴシック" panose="020B0400000000000000" pitchFamily="50" charset="-128"/>
                <a:ea typeface="BIZ UDPゴシック" panose="020B0400000000000000" pitchFamily="50" charset="-128"/>
              </a:rPr>
              <a:t>追加項目</a:t>
            </a:r>
          </a:p>
        </p:txBody>
      </p:sp>
      <p:graphicFrame>
        <p:nvGraphicFramePr>
          <p:cNvPr id="5" name="表 4">
            <a:extLst>
              <a:ext uri="{FF2B5EF4-FFF2-40B4-BE49-F238E27FC236}">
                <a16:creationId xmlns:a16="http://schemas.microsoft.com/office/drawing/2014/main" id="{B4FEE766-EBC2-483C-8C00-700F1A602E12}"/>
              </a:ext>
            </a:extLst>
          </p:cNvPr>
          <p:cNvGraphicFramePr>
            <a:graphicFrameLocks noGrp="1"/>
          </p:cNvGraphicFramePr>
          <p:nvPr>
            <p:extLst>
              <p:ext uri="{D42A27DB-BD31-4B8C-83A1-F6EECF244321}">
                <p14:modId xmlns:p14="http://schemas.microsoft.com/office/powerpoint/2010/main" val="1068304648"/>
              </p:ext>
            </p:extLst>
          </p:nvPr>
        </p:nvGraphicFramePr>
        <p:xfrm>
          <a:off x="388244" y="2149148"/>
          <a:ext cx="7905151" cy="4598932"/>
        </p:xfrm>
        <a:graphic>
          <a:graphicData uri="http://schemas.openxmlformats.org/drawingml/2006/table">
            <a:tbl>
              <a:tblPr/>
              <a:tblGrid>
                <a:gridCol w="939940">
                  <a:extLst>
                    <a:ext uri="{9D8B030D-6E8A-4147-A177-3AD203B41FA5}">
                      <a16:colId xmlns:a16="http://schemas.microsoft.com/office/drawing/2014/main" val="1461929944"/>
                    </a:ext>
                  </a:extLst>
                </a:gridCol>
                <a:gridCol w="733647">
                  <a:extLst>
                    <a:ext uri="{9D8B030D-6E8A-4147-A177-3AD203B41FA5}">
                      <a16:colId xmlns:a16="http://schemas.microsoft.com/office/drawing/2014/main" val="1120623854"/>
                    </a:ext>
                  </a:extLst>
                </a:gridCol>
                <a:gridCol w="3211918">
                  <a:extLst>
                    <a:ext uri="{9D8B030D-6E8A-4147-A177-3AD203B41FA5}">
                      <a16:colId xmlns:a16="http://schemas.microsoft.com/office/drawing/2014/main" val="3270015467"/>
                    </a:ext>
                  </a:extLst>
                </a:gridCol>
                <a:gridCol w="1584251">
                  <a:extLst>
                    <a:ext uri="{9D8B030D-6E8A-4147-A177-3AD203B41FA5}">
                      <a16:colId xmlns:a16="http://schemas.microsoft.com/office/drawing/2014/main" val="603487163"/>
                    </a:ext>
                  </a:extLst>
                </a:gridCol>
                <a:gridCol w="1435395">
                  <a:extLst>
                    <a:ext uri="{9D8B030D-6E8A-4147-A177-3AD203B41FA5}">
                      <a16:colId xmlns:a16="http://schemas.microsoft.com/office/drawing/2014/main" val="1589503373"/>
                    </a:ext>
                  </a:extLst>
                </a:gridCol>
              </a:tblGrid>
              <a:tr h="596514">
                <a:tc>
                  <a:txBody>
                    <a:bodyPr/>
                    <a:lstStyle/>
                    <a:p>
                      <a:pPr algn="ctr"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分野</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項目</a:t>
                      </a:r>
                      <a:r>
                        <a:rPr lang="en-US" sz="1200" b="0" i="0" u="none" strike="noStrike">
                          <a:solidFill>
                            <a:srgbClr val="000000"/>
                          </a:solidFill>
                          <a:effectLst/>
                          <a:latin typeface="BIZ UDPゴシック" panose="020B0400000000000000" pitchFamily="50" charset="-128"/>
                          <a:ea typeface="BIZ UDPゴシック" panose="020B0400000000000000" pitchFamily="50" charset="-128"/>
                        </a:rPr>
                        <a:t>No</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設問</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抽出できる課題</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課題への対応（想定）</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extLst>
                  <a:ext uri="{0D108BD9-81ED-4DB2-BD59-A6C34878D82A}">
                    <a16:rowId xmlns:a16="http://schemas.microsoft.com/office/drawing/2014/main" val="3762755858"/>
                  </a:ext>
                </a:extLst>
              </a:tr>
              <a:tr h="255982">
                <a:tc rowSpan="10">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基本事項・親の状況・養育費受取</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ja-JP" sz="1200" b="0" i="0" u="none" strike="noStrike">
                          <a:solidFill>
                            <a:srgbClr val="000000"/>
                          </a:solidFill>
                          <a:effectLst/>
                          <a:latin typeface="BIZ UDPゴシック" panose="020B0400000000000000" pitchFamily="50" charset="-128"/>
                          <a:ea typeface="BIZ UDPゴシック" panose="020B0400000000000000" pitchFamily="50" charset="-128"/>
                        </a:rPr>
                        <a:t>1</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（１）子どもとの続柄①</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10">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○ひとり親世帯で養育費を受け取っていない割合</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0">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○養育費確保にかかる支援の充実</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3139370"/>
                  </a:ext>
                </a:extLst>
              </a:tr>
              <a:tr h="344614">
                <a:tc vMerge="1">
                  <a:txBody>
                    <a:bodyPr/>
                    <a:lstStyle/>
                    <a:p>
                      <a:endParaRPr kumimoji="1" lang="ja-JP" altLang="en-US"/>
                    </a:p>
                  </a:txBody>
                  <a:tcPr/>
                </a:tc>
                <a:tc>
                  <a:txBody>
                    <a:bodyPr/>
                    <a:lstStyle/>
                    <a:p>
                      <a:pPr algn="ctr" rtl="0" fontAlgn="ct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2</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sng" strike="noStrike" dirty="0" smtClean="0">
                          <a:solidFill>
                            <a:srgbClr val="000000"/>
                          </a:solidFill>
                          <a:effectLst/>
                          <a:latin typeface="BIZ UDPゴシック" panose="020B0400000000000000" pitchFamily="50" charset="-128"/>
                          <a:ea typeface="BIZ UDPゴシック" panose="020B0400000000000000" pitchFamily="50" charset="-128"/>
                        </a:rPr>
                        <a:t>⑧日本語</a:t>
                      </a:r>
                      <a:r>
                        <a:rPr lang="ja-JP" altLang="en-US" sz="1200" b="0" i="0" u="sng" strike="noStrike" dirty="0">
                          <a:solidFill>
                            <a:srgbClr val="000000"/>
                          </a:solidFill>
                          <a:effectLst/>
                          <a:latin typeface="BIZ UDPゴシック" panose="020B0400000000000000" pitchFamily="50" charset="-128"/>
                          <a:ea typeface="BIZ UDPゴシック" panose="020B0400000000000000" pitchFamily="50" charset="-128"/>
                        </a:rPr>
                        <a:t>以外の言語の使用</a:t>
                      </a:r>
                      <a:r>
                        <a:rPr lang="ja-JP" altLang="en-US" sz="1200" b="0" i="0" u="sng" strike="noStrike" dirty="0" smtClean="0">
                          <a:solidFill>
                            <a:srgbClr val="000000"/>
                          </a:solidFill>
                          <a:effectLst/>
                          <a:latin typeface="BIZ UDPゴシック" panose="020B0400000000000000" pitchFamily="50" charset="-128"/>
                          <a:ea typeface="BIZ UDPゴシック" panose="020B0400000000000000" pitchFamily="50" charset="-128"/>
                        </a:rPr>
                        <a:t>状況</a:t>
                      </a:r>
                      <a:endParaRPr lang="ja-JP" altLang="en-US" sz="1200" b="0" i="0" u="sng"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30278672"/>
                  </a:ext>
                </a:extLst>
              </a:tr>
              <a:tr h="344614">
                <a:tc vMerge="1">
                  <a:txBody>
                    <a:bodyPr/>
                    <a:lstStyle/>
                    <a:p>
                      <a:endParaRPr kumimoji="1" lang="ja-JP" altLang="en-US"/>
                    </a:p>
                  </a:txBody>
                  <a:tcPr/>
                </a:tc>
                <a:tc>
                  <a:txBody>
                    <a:bodyPr/>
                    <a:lstStyle/>
                    <a:p>
                      <a:pPr algn="ctr" rtl="0" fontAlgn="ctr"/>
                      <a:r>
                        <a:rPr lang="en-US" altLang="ja-JP" sz="1200" b="0" i="0" u="none" strike="noStrike">
                          <a:solidFill>
                            <a:srgbClr val="000000"/>
                          </a:solidFill>
                          <a:effectLst/>
                          <a:latin typeface="BIZ UDPゴシック" panose="020B0400000000000000" pitchFamily="50" charset="-128"/>
                          <a:ea typeface="BIZ UDPゴシック" panose="020B0400000000000000" pitchFamily="50" charset="-128"/>
                        </a:rPr>
                        <a:t>3</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sng" strike="noStrike" dirty="0" smtClean="0">
                          <a:solidFill>
                            <a:srgbClr val="000000"/>
                          </a:solidFill>
                          <a:effectLst/>
                          <a:latin typeface="BIZ UDPゴシック" panose="020B0400000000000000" pitchFamily="50" charset="-128"/>
                          <a:ea typeface="BIZ UDPゴシック" panose="020B0400000000000000" pitchFamily="50" charset="-128"/>
                        </a:rPr>
                        <a:t>③家族構成・人数（単身赴任者を含む）</a:t>
                      </a:r>
                      <a:endParaRPr lang="ja-JP" altLang="en-US" sz="1200" b="0" i="0" u="sng"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900802711"/>
                  </a:ext>
                </a:extLst>
              </a:tr>
              <a:tr h="255982">
                <a:tc vMerge="1">
                  <a:txBody>
                    <a:bodyPr/>
                    <a:lstStyle/>
                    <a:p>
                      <a:endParaRPr kumimoji="1" lang="ja-JP" altLang="en-US"/>
                    </a:p>
                  </a:txBody>
                  <a:tcPr/>
                </a:tc>
                <a:tc>
                  <a:txBody>
                    <a:bodyPr/>
                    <a:lstStyle/>
                    <a:p>
                      <a:pPr algn="ctr" rtl="0" fontAlgn="ctr"/>
                      <a:r>
                        <a:rPr lang="en-US" altLang="ja-JP" sz="1200" b="0" i="0" u="none" strike="noStrike">
                          <a:solidFill>
                            <a:srgbClr val="000000"/>
                          </a:solidFill>
                          <a:effectLst/>
                          <a:latin typeface="BIZ UDPゴシック" panose="020B0400000000000000" pitchFamily="50" charset="-128"/>
                          <a:ea typeface="BIZ UDPゴシック" panose="020B0400000000000000" pitchFamily="50" charset="-128"/>
                        </a:rPr>
                        <a:t>4</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★⑥親</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の婚姻</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状況</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60098996"/>
                  </a:ext>
                </a:extLst>
              </a:tr>
              <a:tr h="344614">
                <a:tc vMerge="1">
                  <a:txBody>
                    <a:bodyPr/>
                    <a:lstStyle/>
                    <a:p>
                      <a:endParaRPr kumimoji="1" lang="ja-JP" altLang="en-US"/>
                    </a:p>
                  </a:txBody>
                  <a:tcPr/>
                </a:tc>
                <a:tc>
                  <a:txBody>
                    <a:bodyPr/>
                    <a:lstStyle/>
                    <a:p>
                      <a:pPr algn="ctr" rtl="0" fontAlgn="ct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5</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★⑦離婚</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の場合の養育費の取決・受取</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状況</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57024240"/>
                  </a:ext>
                </a:extLst>
              </a:tr>
              <a:tr h="255982">
                <a:tc vMerge="1">
                  <a:txBody>
                    <a:bodyPr/>
                    <a:lstStyle/>
                    <a:p>
                      <a:endParaRPr kumimoji="1" lang="ja-JP" altLang="en-US"/>
                    </a:p>
                  </a:txBody>
                  <a:tcPr/>
                </a:tc>
                <a:tc>
                  <a:txBody>
                    <a:bodyPr/>
                    <a:lstStyle/>
                    <a:p>
                      <a:pPr algn="ctr" rtl="0" fontAlgn="ct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6</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(4)</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住居の種類</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32914459"/>
                  </a:ext>
                </a:extLst>
              </a:tr>
              <a:tr h="255982">
                <a:tc vMerge="1">
                  <a:txBody>
                    <a:bodyPr/>
                    <a:lstStyle/>
                    <a:p>
                      <a:endParaRPr kumimoji="1" lang="ja-JP" altLang="en-US"/>
                    </a:p>
                  </a:txBody>
                  <a:tcPr/>
                </a:tc>
                <a:tc>
                  <a:txBody>
                    <a:bodyPr/>
                    <a:lstStyle/>
                    <a:p>
                      <a:pPr algn="ctr" fontAlgn="t"/>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７，８</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（６）家計の状況・貯蓄状況</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28697657"/>
                  </a:ext>
                </a:extLst>
              </a:tr>
              <a:tr h="255982">
                <a:tc vMerge="1">
                  <a:txBody>
                    <a:bodyPr/>
                    <a:lstStyle/>
                    <a:p>
                      <a:endParaRPr kumimoji="1" lang="ja-JP" altLang="en-US"/>
                    </a:p>
                  </a:txBody>
                  <a:tcPr/>
                </a:tc>
                <a:tc>
                  <a:txBody>
                    <a:bodyPr/>
                    <a:lstStyle/>
                    <a:p>
                      <a:pPr algn="ctr" fontAlgn="t"/>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10</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（８）親の最終</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学歴</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4124015"/>
                  </a:ext>
                </a:extLst>
              </a:tr>
              <a:tr h="255982">
                <a:tc vMerge="1">
                  <a:txBody>
                    <a:bodyPr/>
                    <a:lstStyle/>
                    <a:p>
                      <a:endParaRPr kumimoji="1" lang="ja-JP" altLang="en-US"/>
                    </a:p>
                  </a:txBody>
                  <a:tcPr/>
                </a:tc>
                <a:tc>
                  <a:txBody>
                    <a:bodyPr/>
                    <a:lstStyle/>
                    <a:p>
                      <a:pPr algn="ctr" fontAlgn="t"/>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21</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a:solidFill>
                            <a:srgbClr val="000000"/>
                          </a:solidFill>
                          <a:effectLst/>
                          <a:latin typeface="BIZ UDPゴシック" panose="020B0400000000000000" pitchFamily="50" charset="-128"/>
                          <a:ea typeface="BIZ UDPゴシック" panose="020B0400000000000000" pitchFamily="50" charset="-128"/>
                        </a:rPr>
                        <a:t>19</a:t>
                      </a: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）親になった時の年齢</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527530722"/>
                  </a:ext>
                </a:extLst>
              </a:tr>
              <a:tr h="344614">
                <a:tc vMerge="1">
                  <a:txBody>
                    <a:bodyPr/>
                    <a:lstStyle/>
                    <a:p>
                      <a:endParaRPr kumimoji="1" lang="ja-JP" altLang="en-US"/>
                    </a:p>
                  </a:txBody>
                  <a:tcPr/>
                </a:tc>
                <a:tc>
                  <a:txBody>
                    <a:bodyPr/>
                    <a:lstStyle/>
                    <a:p>
                      <a:pPr algn="ctr" fontAlgn="t"/>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11</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（９）親の就労状況・就労していない</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理由</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16833206"/>
                  </a:ext>
                </a:extLst>
              </a:tr>
              <a:tr h="288636">
                <a:tc rowSpan="3">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子どもとの関わり・進学見通し</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12</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a:solidFill>
                            <a:srgbClr val="000000"/>
                          </a:solidFill>
                          <a:effectLst/>
                          <a:latin typeface="BIZ UDPゴシック" panose="020B0400000000000000" pitchFamily="50" charset="-128"/>
                          <a:ea typeface="BIZ UDPゴシック" panose="020B0400000000000000" pitchFamily="50" charset="-128"/>
                        </a:rPr>
                        <a:t>10</a:t>
                      </a: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）家にいる時間帯</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3">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○困窮度による進学見通し等の違い</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○学習支援の実施・充実</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7500303"/>
                  </a:ext>
                </a:extLst>
              </a:tr>
              <a:tr h="454820">
                <a:tc vMerge="1">
                  <a:txBody>
                    <a:bodyPr/>
                    <a:lstStyle/>
                    <a:p>
                      <a:endParaRPr kumimoji="1" lang="ja-JP" altLang="en-US"/>
                    </a:p>
                  </a:txBody>
                  <a:tcPr/>
                </a:tc>
                <a:tc>
                  <a:txBody>
                    <a:bodyPr/>
                    <a:lstStyle/>
                    <a:p>
                      <a:pPr algn="ctr" rtl="0" fontAlgn="ct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14</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～１８</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14</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）遊び・読書・勉強等に関する子どもとの</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関わり</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78494727"/>
                  </a:ext>
                </a:extLst>
              </a:tr>
              <a:tr h="344614">
                <a:tc vMerge="1">
                  <a:txBody>
                    <a:bodyPr/>
                    <a:lstStyle/>
                    <a:p>
                      <a:endParaRPr kumimoji="1" lang="ja-JP" altLang="en-US"/>
                    </a:p>
                  </a:txBody>
                  <a:tcPr/>
                </a:tc>
                <a:tc>
                  <a:txBody>
                    <a:bodyPr/>
                    <a:lstStyle/>
                    <a:p>
                      <a:pPr algn="ctr"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１９，２０</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15</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18</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）子どもの進学希望・進学状況</a:t>
                      </a:r>
                    </a:p>
                  </a:txBody>
                  <a:tcPr marL="8276" marR="8276" marT="82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81265024"/>
                  </a:ext>
                </a:extLst>
              </a:tr>
            </a:tbl>
          </a:graphicData>
        </a:graphic>
      </p:graphicFrame>
    </p:spTree>
    <p:extLst>
      <p:ext uri="{BB962C8B-B14F-4D97-AF65-F5344CB8AC3E}">
        <p14:creationId xmlns:p14="http://schemas.microsoft.com/office/powerpoint/2010/main" val="752223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09095" y="683473"/>
            <a:ext cx="8515592" cy="369332"/>
          </a:xfrm>
          <a:prstGeom prst="rect">
            <a:avLst/>
          </a:prstGeom>
          <a:solidFill>
            <a:schemeClr val="accent5">
              <a:lumMod val="20000"/>
              <a:lumOff val="80000"/>
            </a:schemeClr>
          </a:solid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■調査内容案（保護者）</a:t>
            </a:r>
          </a:p>
        </p:txBody>
      </p:sp>
      <p:sp>
        <p:nvSpPr>
          <p:cNvPr id="10" name="スライド番号プレースホルダー 9"/>
          <p:cNvSpPr>
            <a:spLocks noGrp="1"/>
          </p:cNvSpPr>
          <p:nvPr>
            <p:ph type="sldNum" sz="quarter" idx="12"/>
          </p:nvPr>
        </p:nvSpPr>
        <p:spPr>
          <a:xfrm>
            <a:off x="6934200" y="6385379"/>
            <a:ext cx="2057400" cy="365125"/>
          </a:xfrm>
        </p:spPr>
        <p:txBody>
          <a:bodyPr/>
          <a:lstStyle/>
          <a:p>
            <a:fld id="{2786F300-1236-4A6E-80C5-2810FDE8FE62}" type="slidenum">
              <a:rPr kumimoji="1" lang="ja-JP" altLang="en-US" smtClean="0"/>
              <a:t>6</a:t>
            </a:fld>
            <a:endParaRPr kumimoji="1" lang="ja-JP" altLang="en-US"/>
          </a:p>
        </p:txBody>
      </p:sp>
      <p:sp>
        <p:nvSpPr>
          <p:cNvPr id="11" name="テキスト ボックス 10">
            <a:extLst>
              <a:ext uri="{FF2B5EF4-FFF2-40B4-BE49-F238E27FC236}">
                <a16:creationId xmlns:a16="http://schemas.microsoft.com/office/drawing/2014/main" id="{CDB8EBF2-A083-47BC-AD93-B79E932FA17C}"/>
              </a:ext>
            </a:extLst>
          </p:cNvPr>
          <p:cNvSpPr txBox="1"/>
          <p:nvPr/>
        </p:nvSpPr>
        <p:spPr>
          <a:xfrm>
            <a:off x="309094" y="6385379"/>
            <a:ext cx="2827805"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大問</a:t>
            </a:r>
            <a:r>
              <a:rPr kumimoji="1" lang="en-US" altLang="ja-JP" sz="1400" dirty="0">
                <a:latin typeface="BIZ UDPゴシック" panose="020B0400000000000000" pitchFamily="50" charset="-128"/>
                <a:ea typeface="BIZ UDPゴシック" panose="020B0400000000000000" pitchFamily="50" charset="-128"/>
              </a:rPr>
              <a:t>26</a:t>
            </a:r>
            <a:r>
              <a:rPr kumimoji="1" lang="ja-JP" altLang="en-US" sz="1400" dirty="0">
                <a:latin typeface="BIZ UDPゴシック" panose="020B0400000000000000" pitchFamily="50" charset="-128"/>
                <a:ea typeface="BIZ UDPゴシック" panose="020B0400000000000000" pitchFamily="50" charset="-128"/>
              </a:rPr>
              <a:t>問　小問含め全</a:t>
            </a:r>
            <a:r>
              <a:rPr kumimoji="1" lang="en-US" altLang="ja-JP" sz="1400" dirty="0">
                <a:latin typeface="BIZ UDPゴシック" panose="020B0400000000000000" pitchFamily="50" charset="-128"/>
                <a:ea typeface="BIZ UDPゴシック" panose="020B0400000000000000" pitchFamily="50" charset="-128"/>
              </a:rPr>
              <a:t>44</a:t>
            </a:r>
            <a:r>
              <a:rPr kumimoji="1" lang="ja-JP" altLang="en-US" sz="1400" dirty="0">
                <a:latin typeface="BIZ UDPゴシック" panose="020B0400000000000000" pitchFamily="50" charset="-128"/>
                <a:ea typeface="BIZ UDPゴシック" panose="020B0400000000000000" pitchFamily="50" charset="-128"/>
              </a:rPr>
              <a:t>問</a:t>
            </a:r>
            <a:endParaRPr kumimoji="1" lang="en-US" altLang="ja-JP" sz="1400" dirty="0">
              <a:latin typeface="BIZ UDPゴシック" panose="020B0400000000000000" pitchFamily="50" charset="-128"/>
              <a:ea typeface="BIZ UDPゴシック" panose="020B0400000000000000" pitchFamily="50" charset="-128"/>
            </a:endParaRPr>
          </a:p>
        </p:txBody>
      </p:sp>
      <p:cxnSp>
        <p:nvCxnSpPr>
          <p:cNvPr id="13" name="直線コネクタ 12">
            <a:extLst>
              <a:ext uri="{FF2B5EF4-FFF2-40B4-BE49-F238E27FC236}">
                <a16:creationId xmlns:a16="http://schemas.microsoft.com/office/drawing/2014/main" id="{A6A45411-7785-4646-9A64-8E83AC006279}"/>
              </a:ext>
            </a:extLst>
          </p:cNvPr>
          <p:cNvCxnSpPr>
            <a:cxnSpLocks/>
          </p:cNvCxnSpPr>
          <p:nvPr/>
        </p:nvCxnSpPr>
        <p:spPr>
          <a:xfrm>
            <a:off x="0" y="504542"/>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1" y="113666"/>
            <a:ext cx="9143999" cy="369332"/>
          </a:xfrm>
          <a:prstGeom prst="rect">
            <a:avLst/>
          </a:prstGeom>
          <a:noFill/>
        </p:spPr>
        <p:txBody>
          <a:bodyPr wrap="square" rtlCol="0">
            <a:spAutoFit/>
          </a:bodyPr>
          <a:lstStyle/>
          <a:p>
            <a:pPr algn="ctr"/>
            <a:r>
              <a:rPr kumimoji="1" lang="ja-JP" altLang="en-US" dirty="0">
                <a:latin typeface="BIZ UDPゴシック" panose="020B0400000000000000" pitchFamily="50" charset="-128"/>
                <a:ea typeface="BIZ UDPゴシック" panose="020B0400000000000000" pitchFamily="50" charset="-128"/>
              </a:rPr>
              <a:t>子どもの生活に関する実態調査について</a:t>
            </a:r>
          </a:p>
        </p:txBody>
      </p:sp>
      <p:graphicFrame>
        <p:nvGraphicFramePr>
          <p:cNvPr id="5" name="表 4">
            <a:extLst>
              <a:ext uri="{FF2B5EF4-FFF2-40B4-BE49-F238E27FC236}">
                <a16:creationId xmlns:a16="http://schemas.microsoft.com/office/drawing/2014/main" id="{3C487308-9F8B-4A77-87F9-31371E7D8549}"/>
              </a:ext>
            </a:extLst>
          </p:cNvPr>
          <p:cNvGraphicFramePr>
            <a:graphicFrameLocks noGrp="1"/>
          </p:cNvGraphicFramePr>
          <p:nvPr>
            <p:extLst>
              <p:ext uri="{D42A27DB-BD31-4B8C-83A1-F6EECF244321}">
                <p14:modId xmlns:p14="http://schemas.microsoft.com/office/powerpoint/2010/main" val="2142653341"/>
              </p:ext>
            </p:extLst>
          </p:nvPr>
        </p:nvGraphicFramePr>
        <p:xfrm>
          <a:off x="309095" y="1121662"/>
          <a:ext cx="8409603" cy="4729382"/>
        </p:xfrm>
        <a:graphic>
          <a:graphicData uri="http://schemas.openxmlformats.org/drawingml/2006/table">
            <a:tbl>
              <a:tblPr/>
              <a:tblGrid>
                <a:gridCol w="1136933">
                  <a:extLst>
                    <a:ext uri="{9D8B030D-6E8A-4147-A177-3AD203B41FA5}">
                      <a16:colId xmlns:a16="http://schemas.microsoft.com/office/drawing/2014/main" val="3665184507"/>
                    </a:ext>
                  </a:extLst>
                </a:gridCol>
                <a:gridCol w="744279">
                  <a:extLst>
                    <a:ext uri="{9D8B030D-6E8A-4147-A177-3AD203B41FA5}">
                      <a16:colId xmlns:a16="http://schemas.microsoft.com/office/drawing/2014/main" val="3011314513"/>
                    </a:ext>
                  </a:extLst>
                </a:gridCol>
                <a:gridCol w="3830070">
                  <a:extLst>
                    <a:ext uri="{9D8B030D-6E8A-4147-A177-3AD203B41FA5}">
                      <a16:colId xmlns:a16="http://schemas.microsoft.com/office/drawing/2014/main" val="447290873"/>
                    </a:ext>
                  </a:extLst>
                </a:gridCol>
                <a:gridCol w="1369251">
                  <a:extLst>
                    <a:ext uri="{9D8B030D-6E8A-4147-A177-3AD203B41FA5}">
                      <a16:colId xmlns:a16="http://schemas.microsoft.com/office/drawing/2014/main" val="688163187"/>
                    </a:ext>
                  </a:extLst>
                </a:gridCol>
                <a:gridCol w="1329070">
                  <a:extLst>
                    <a:ext uri="{9D8B030D-6E8A-4147-A177-3AD203B41FA5}">
                      <a16:colId xmlns:a16="http://schemas.microsoft.com/office/drawing/2014/main" val="1313725412"/>
                    </a:ext>
                  </a:extLst>
                </a:gridCol>
              </a:tblGrid>
              <a:tr h="523658">
                <a:tc>
                  <a:txBody>
                    <a:bodyPr/>
                    <a:lstStyle/>
                    <a:p>
                      <a:pPr algn="ctr"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分野</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項目</a:t>
                      </a:r>
                      <a:r>
                        <a:rPr lang="en-US" sz="1200" b="0" i="0" u="none" strike="noStrike">
                          <a:solidFill>
                            <a:srgbClr val="000000"/>
                          </a:solidFill>
                          <a:effectLst/>
                          <a:latin typeface="BIZ UDPゴシック" panose="020B0400000000000000" pitchFamily="50" charset="-128"/>
                          <a:ea typeface="BIZ UDPゴシック" panose="020B0400000000000000" pitchFamily="50" charset="-128"/>
                        </a:rPr>
                        <a:t>No</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設問</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抽出できる課題</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課題への対応（想定）</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F0D9"/>
                    </a:solidFill>
                  </a:tcPr>
                </a:tc>
                <a:extLst>
                  <a:ext uri="{0D108BD9-81ED-4DB2-BD59-A6C34878D82A}">
                    <a16:rowId xmlns:a16="http://schemas.microsoft.com/office/drawing/2014/main" val="45218931"/>
                  </a:ext>
                </a:extLst>
              </a:tr>
              <a:tr h="307730">
                <a:tc rowSpan="2">
                  <a:txBody>
                    <a:bodyPr/>
                    <a:lstStyle/>
                    <a:p>
                      <a:pPr algn="ctr"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悩みごとの相談</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２２～２９</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20</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）子育て、重要事項の相談、金銭援助で頼れる</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○相談方法、支援情報入手方法のニーズ</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○支援情報発信の充実</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7036441"/>
                  </a:ext>
                </a:extLst>
              </a:tr>
              <a:tr h="301052">
                <a:tc vMerge="1">
                  <a:txBody>
                    <a:bodyPr/>
                    <a:lstStyle/>
                    <a:p>
                      <a:endParaRPr kumimoji="1" lang="ja-JP" altLang="en-US"/>
                    </a:p>
                  </a:txBody>
                  <a:tcPr/>
                </a:tc>
                <a:tc>
                  <a:txBody>
                    <a:bodyPr/>
                    <a:lstStyle/>
                    <a:p>
                      <a:pPr algn="ctr" rtl="0" fontAlgn="ct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30</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a:solidFill>
                            <a:srgbClr val="000000"/>
                          </a:solidFill>
                          <a:effectLst/>
                          <a:latin typeface="BIZ UDPゴシック" panose="020B0400000000000000" pitchFamily="50" charset="-128"/>
                          <a:ea typeface="BIZ UDPゴシック" panose="020B0400000000000000" pitchFamily="50" charset="-128"/>
                        </a:rPr>
                        <a:t>21</a:t>
                      </a: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）相談相手・方法</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602136037"/>
                  </a:ext>
                </a:extLst>
              </a:tr>
              <a:tr h="374047">
                <a:tc rowSpan="3">
                  <a:txBody>
                    <a:bodyPr/>
                    <a:lstStyle/>
                    <a:p>
                      <a:pPr algn="ctr"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暮らし・経済状況</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ja-JP" sz="1200" b="0" i="0" u="none" strike="noStrike">
                          <a:solidFill>
                            <a:srgbClr val="000000"/>
                          </a:solidFill>
                          <a:effectLst/>
                          <a:latin typeface="BIZ UDPゴシック" panose="020B0400000000000000" pitchFamily="50" charset="-128"/>
                          <a:ea typeface="BIZ UDPゴシック" panose="020B0400000000000000" pitchFamily="50" charset="-128"/>
                        </a:rPr>
                        <a:t>41</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27</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）世帯の年間</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収入</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3">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○困窮による物質的剥奪・子どもの経験の欠如の状況</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○生活や子どもの将来に向けて必要な物や体験にかかる支援</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536623"/>
                  </a:ext>
                </a:extLst>
              </a:tr>
              <a:tr h="245704">
                <a:tc vMerge="1">
                  <a:txBody>
                    <a:bodyPr/>
                    <a:lstStyle/>
                    <a:p>
                      <a:endParaRPr kumimoji="1" lang="ja-JP" altLang="en-US"/>
                    </a:p>
                  </a:txBody>
                  <a:tcPr/>
                </a:tc>
                <a:tc>
                  <a:txBody>
                    <a:bodyPr/>
                    <a:lstStyle/>
                    <a:p>
                      <a:pPr algn="ctr" rtl="0" fontAlgn="ct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9</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（７）経済的な理由でできなかったこと</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78151254"/>
                  </a:ext>
                </a:extLst>
              </a:tr>
              <a:tr h="381617">
                <a:tc vMerge="1">
                  <a:txBody>
                    <a:bodyPr/>
                    <a:lstStyle/>
                    <a:p>
                      <a:endParaRPr kumimoji="1" lang="ja-JP" altLang="en-US"/>
                    </a:p>
                  </a:txBody>
                  <a:tcPr/>
                </a:tc>
                <a:tc>
                  <a:txBody>
                    <a:bodyPr/>
                    <a:lstStyle/>
                    <a:p>
                      <a:pPr algn="ctr" rtl="0" fontAlgn="ct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13</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13</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）経済的な理由で子どもにできなかったこと</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30055971"/>
                  </a:ext>
                </a:extLst>
              </a:tr>
              <a:tr h="307730">
                <a:tc rowSpan="2">
                  <a:txBody>
                    <a:bodyPr/>
                    <a:lstStyle/>
                    <a:p>
                      <a:pPr algn="ctr"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心身の状態</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３２～３５</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22</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）生活の楽しみ・将来への希望・ストレス等の有無</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○困窮度による心身への影響</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5504348"/>
                  </a:ext>
                </a:extLst>
              </a:tr>
              <a:tr h="277061">
                <a:tc vMerge="1">
                  <a:txBody>
                    <a:bodyPr/>
                    <a:lstStyle/>
                    <a:p>
                      <a:endParaRPr kumimoji="1" lang="ja-JP" altLang="en-US"/>
                    </a:p>
                  </a:txBody>
                  <a:tcPr/>
                </a:tc>
                <a:tc>
                  <a:txBody>
                    <a:bodyPr/>
                    <a:lstStyle/>
                    <a:p>
                      <a:pPr algn="ctr" rtl="0" fontAlgn="ct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36</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23</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）心身の状態</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0180708"/>
                  </a:ext>
                </a:extLst>
              </a:tr>
              <a:tr h="307730">
                <a:tc rowSpan="2">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支援制度の利用状況等</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37</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rtl="0" fontAlgn="ctr"/>
                      <a:r>
                        <a:rPr lang="ja-JP" altLang="en-US" sz="1200" b="0" i="0" u="sng" strike="noStrike" dirty="0" smtClean="0">
                          <a:solidFill>
                            <a:srgbClr val="000000"/>
                          </a:solidFill>
                          <a:effectLst/>
                          <a:latin typeface="BIZ UDPゴシック" panose="020B0400000000000000" pitchFamily="50" charset="-128"/>
                          <a:ea typeface="BIZ UDPゴシック" panose="020B0400000000000000" pitchFamily="50" charset="-128"/>
                        </a:rPr>
                        <a:t>㉗支援</a:t>
                      </a:r>
                      <a:r>
                        <a:rPr lang="ja-JP" altLang="en-US" sz="1200" b="0" i="0" u="sng" strike="noStrike" dirty="0">
                          <a:solidFill>
                            <a:srgbClr val="000000"/>
                          </a:solidFill>
                          <a:effectLst/>
                          <a:latin typeface="BIZ UDPゴシック" panose="020B0400000000000000" pitchFamily="50" charset="-128"/>
                          <a:ea typeface="BIZ UDPゴシック" panose="020B0400000000000000" pitchFamily="50" charset="-128"/>
                        </a:rPr>
                        <a:t>制度の利用状況</a:t>
                      </a:r>
                      <a:r>
                        <a:rPr lang="ja-JP" altLang="en-US" sz="1200" b="0" i="0" u="sng" strike="noStrike" dirty="0" smtClean="0">
                          <a:solidFill>
                            <a:srgbClr val="000000"/>
                          </a:solidFill>
                          <a:effectLst/>
                          <a:latin typeface="BIZ UDPゴシック" panose="020B0400000000000000" pitchFamily="50" charset="-128"/>
                          <a:ea typeface="BIZ UDPゴシック" panose="020B0400000000000000" pitchFamily="50" charset="-128"/>
                        </a:rPr>
                        <a:t>、利用</a:t>
                      </a:r>
                      <a:r>
                        <a:rPr lang="ja-JP" altLang="en-US" sz="1200" b="0" i="0" u="sng" strike="noStrike" dirty="0">
                          <a:solidFill>
                            <a:srgbClr val="000000"/>
                          </a:solidFill>
                          <a:effectLst/>
                          <a:latin typeface="BIZ UDPゴシック" panose="020B0400000000000000" pitchFamily="50" charset="-128"/>
                          <a:ea typeface="BIZ UDPゴシック" panose="020B0400000000000000" pitchFamily="50" charset="-128"/>
                        </a:rPr>
                        <a:t>しない</a:t>
                      </a:r>
                      <a:r>
                        <a:rPr lang="ja-JP" altLang="en-US" sz="1200" b="0" i="0" u="sng" strike="noStrike" dirty="0" smtClean="0">
                          <a:solidFill>
                            <a:srgbClr val="000000"/>
                          </a:solidFill>
                          <a:effectLst/>
                          <a:latin typeface="BIZ UDPゴシック" panose="020B0400000000000000" pitchFamily="50" charset="-128"/>
                          <a:ea typeface="BIZ UDPゴシック" panose="020B0400000000000000" pitchFamily="50" charset="-128"/>
                        </a:rPr>
                        <a:t>理由</a:t>
                      </a:r>
                      <a:endParaRPr lang="ja-JP" altLang="en-US" sz="1200" b="0" i="0" u="sng"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○支援未利用の状況</a:t>
                      </a:r>
                      <a:b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○支援制度のニーズ</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rtl="0" fontAlgn="ctr"/>
                      <a:r>
                        <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rPr>
                        <a:t>○支援制度の周知・支援につなぐ施策</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9659461"/>
                  </a:ext>
                </a:extLst>
              </a:tr>
              <a:tr h="248160">
                <a:tc vMerge="1">
                  <a:txBody>
                    <a:bodyPr/>
                    <a:lstStyle/>
                    <a:p>
                      <a:endParaRPr kumimoji="1" lang="ja-JP" altLang="en-US"/>
                    </a:p>
                  </a:txBody>
                  <a:tcPr/>
                </a:tc>
                <a:tc>
                  <a:txBody>
                    <a:bodyPr/>
                    <a:lstStyle/>
                    <a:p>
                      <a:pPr algn="ctr" rtl="0" fontAlgn="ct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31</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27</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）支援制度のニーズ</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87777903"/>
                  </a:ext>
                </a:extLst>
              </a:tr>
              <a:tr h="307130">
                <a:tc rowSpan="2">
                  <a:txBody>
                    <a:bodyPr/>
                    <a:lstStyle/>
                    <a:p>
                      <a:pPr algn="ctr"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居場所</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38</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★（独自）居場所</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等の利用</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状況</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○居場所の利用ニーズ</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○子どもの居場所づくりの充実・地域の居場所の周知</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924438"/>
                  </a:ext>
                </a:extLst>
              </a:tr>
              <a:tr h="264031">
                <a:tc vMerge="1">
                  <a:txBody>
                    <a:bodyPr/>
                    <a:lstStyle/>
                    <a:p>
                      <a:endParaRPr kumimoji="1" lang="ja-JP" altLang="en-US"/>
                    </a:p>
                  </a:txBody>
                  <a:tcPr/>
                </a:tc>
                <a:tc>
                  <a:txBody>
                    <a:bodyPr/>
                    <a:lstStyle/>
                    <a:p>
                      <a:pPr algn="ctr" rtl="0"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３９，４０</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★（独自）居場所</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の利用理由、利用しない</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理由</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1203817"/>
                  </a:ext>
                </a:extLst>
              </a:tr>
              <a:tr h="353485">
                <a:tc rowSpan="3">
                  <a:txBody>
                    <a:bodyPr/>
                    <a:lstStyle/>
                    <a:p>
                      <a:pPr algn="ctr"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新型コロナウイルスの感染状況</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42</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★（独自）家族</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（子ども含む）の感染</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状況</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3">
                  <a:txBody>
                    <a:bodyPr/>
                    <a:lstStyle/>
                    <a:p>
                      <a:pPr algn="l"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 〇困窮度によるコロナ感染の状況</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3047654"/>
                  </a:ext>
                </a:extLst>
              </a:tr>
              <a:tr h="243424">
                <a:tc vMerge="1">
                  <a:txBody>
                    <a:bodyPr/>
                    <a:lstStyle/>
                    <a:p>
                      <a:endParaRPr kumimoji="1" lang="ja-JP" altLang="en-US"/>
                    </a:p>
                  </a:txBody>
                  <a:tcPr/>
                </a:tc>
                <a:tc>
                  <a:txBody>
                    <a:bodyPr/>
                    <a:lstStyle/>
                    <a:p>
                      <a:pPr algn="ctr" fontAlgn="ct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43</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★（独自）同居</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家族の</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人数</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46297670"/>
                  </a:ext>
                </a:extLst>
              </a:tr>
              <a:tr h="286823">
                <a:tc vMerge="1">
                  <a:txBody>
                    <a:bodyPr/>
                    <a:lstStyle/>
                    <a:p>
                      <a:endParaRPr kumimoji="1" lang="ja-JP" altLang="en-US"/>
                    </a:p>
                  </a:txBody>
                  <a:tcPr/>
                </a:tc>
                <a:tc>
                  <a:txBody>
                    <a:bodyPr/>
                    <a:lstStyle/>
                    <a:p>
                      <a:pPr algn="ctr" fontAlgn="ct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44</a:t>
                      </a: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ct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★（独自）家</a:t>
                      </a:r>
                      <a:r>
                        <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の</a:t>
                      </a:r>
                      <a:r>
                        <a:rPr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間取り</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020" marR="7020" marT="7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639292384"/>
                  </a:ext>
                </a:extLst>
              </a:tr>
            </a:tbl>
          </a:graphicData>
        </a:graphic>
      </p:graphicFrame>
      <p:sp>
        <p:nvSpPr>
          <p:cNvPr id="8" name="テキスト ボックス 7">
            <a:extLst>
              <a:ext uri="{FF2B5EF4-FFF2-40B4-BE49-F238E27FC236}">
                <a16:creationId xmlns:a16="http://schemas.microsoft.com/office/drawing/2014/main" id="{CDB8EBF2-A083-47BC-AD93-B79E932FA17C}"/>
              </a:ext>
            </a:extLst>
          </p:cNvPr>
          <p:cNvSpPr txBox="1"/>
          <p:nvPr/>
        </p:nvSpPr>
        <p:spPr>
          <a:xfrm>
            <a:off x="309094" y="5919901"/>
            <a:ext cx="6282205" cy="276999"/>
          </a:xfrm>
          <a:prstGeom prst="rect">
            <a:avLst/>
          </a:prstGeom>
          <a:noFill/>
        </p:spPr>
        <p:txBody>
          <a:bodyPr wrap="square" rtlCol="0">
            <a:spAutoFit/>
          </a:bodyPr>
          <a:lstStyle/>
          <a:p>
            <a:r>
              <a:rPr kumimoji="1" lang="ja-JP" altLang="en-US" sz="1200" dirty="0" smtClean="0">
                <a:latin typeface="BIZ UDPゴシック" panose="020B0400000000000000" pitchFamily="50" charset="-128"/>
                <a:ea typeface="BIZ UDPゴシック" panose="020B0400000000000000" pitchFamily="50" charset="-128"/>
              </a:rPr>
              <a:t>下線部</a:t>
            </a:r>
            <a:r>
              <a:rPr kumimoji="1" lang="en-US" altLang="ja-JP" sz="1200" dirty="0" smtClean="0">
                <a:latin typeface="BIZ UDPゴシック" panose="020B0400000000000000" pitchFamily="50" charset="-128"/>
                <a:ea typeface="BIZ UDPゴシック" panose="020B0400000000000000" pitchFamily="50" charset="-128"/>
              </a:rPr>
              <a:t>…H28</a:t>
            </a:r>
            <a:r>
              <a:rPr kumimoji="1" lang="ja-JP" altLang="en-US" sz="1200" dirty="0" smtClean="0">
                <a:latin typeface="BIZ UDPゴシック" panose="020B0400000000000000" pitchFamily="50" charset="-128"/>
                <a:ea typeface="BIZ UDPゴシック" panose="020B0400000000000000" pitchFamily="50" charset="-128"/>
              </a:rPr>
              <a:t>年調査においても類似項目あり。今回は国調査項目を採用</a:t>
            </a:r>
            <a:endParaRPr kumimoji="1" lang="en-US" altLang="ja-JP"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80078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2786F300-1236-4A6E-80C5-2810FDE8FE62}" type="slidenum">
              <a:rPr kumimoji="1" lang="ja-JP" altLang="en-US" smtClean="0"/>
              <a:t>7</a:t>
            </a:fld>
            <a:endParaRPr kumimoji="1" lang="ja-JP" altLang="en-US"/>
          </a:p>
        </p:txBody>
      </p:sp>
      <p:sp>
        <p:nvSpPr>
          <p:cNvPr id="5" name="テキスト ボックス 4"/>
          <p:cNvSpPr txBox="1"/>
          <p:nvPr/>
        </p:nvSpPr>
        <p:spPr>
          <a:xfrm>
            <a:off x="314202" y="651010"/>
            <a:ext cx="8515592" cy="369332"/>
          </a:xfrm>
          <a:prstGeom prst="rect">
            <a:avLst/>
          </a:prstGeom>
          <a:solidFill>
            <a:schemeClr val="accent5">
              <a:lumMod val="20000"/>
              <a:lumOff val="80000"/>
            </a:schemeClr>
          </a:solidFill>
        </p:spPr>
        <p:txBody>
          <a:bodyPr wrap="square" rtlCol="0">
            <a:spAutoFit/>
          </a:bodyPr>
          <a:lstStyle/>
          <a:p>
            <a:r>
              <a:rPr kumimoji="1" lang="ja-JP" altLang="en-US" dirty="0" smtClean="0">
                <a:latin typeface="BIZ UDPゴシック" panose="020B0400000000000000" pitchFamily="50" charset="-128"/>
                <a:ea typeface="BIZ UDPゴシック" panose="020B0400000000000000" pitchFamily="50" charset="-128"/>
              </a:rPr>
              <a:t>■</a:t>
            </a:r>
            <a:r>
              <a:rPr kumimoji="1" lang="en-US" altLang="ja-JP" dirty="0" smtClean="0">
                <a:latin typeface="BIZ UDPゴシック" panose="020B0400000000000000" pitchFamily="50" charset="-128"/>
                <a:ea typeface="BIZ UDPゴシック" panose="020B0400000000000000" pitchFamily="50" charset="-128"/>
              </a:rPr>
              <a:t>H28</a:t>
            </a:r>
            <a:r>
              <a:rPr kumimoji="1" lang="ja-JP" altLang="en-US" dirty="0" smtClean="0">
                <a:latin typeface="BIZ UDPゴシック" panose="020B0400000000000000" pitchFamily="50" charset="-128"/>
                <a:ea typeface="BIZ UDPゴシック" panose="020B0400000000000000" pitchFamily="50" charset="-128"/>
              </a:rPr>
              <a:t>調査において、</a:t>
            </a:r>
            <a:r>
              <a:rPr kumimoji="1" lang="en-US" altLang="ja-JP" dirty="0" smtClean="0">
                <a:latin typeface="BIZ UDPゴシック" panose="020B0400000000000000" pitchFamily="50" charset="-128"/>
                <a:ea typeface="BIZ UDPゴシック" panose="020B0400000000000000" pitchFamily="50" charset="-128"/>
              </a:rPr>
              <a:t>R5</a:t>
            </a:r>
            <a:r>
              <a:rPr kumimoji="1" lang="ja-JP" altLang="en-US" dirty="0" smtClean="0">
                <a:latin typeface="BIZ UDPゴシック" panose="020B0400000000000000" pitchFamily="50" charset="-128"/>
                <a:ea typeface="BIZ UDPゴシック" panose="020B0400000000000000" pitchFamily="50" charset="-128"/>
              </a:rPr>
              <a:t>調査から削除した項目</a:t>
            </a:r>
            <a:endParaRPr kumimoji="1"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a:extLst>
              <a:ext uri="{FF2B5EF4-FFF2-40B4-BE49-F238E27FC236}">
                <a16:creationId xmlns:a16="http://schemas.microsoft.com/office/drawing/2014/main" id="{A6A45411-7785-4646-9A64-8E83AC006279}"/>
              </a:ext>
            </a:extLst>
          </p:cNvPr>
          <p:cNvCxnSpPr>
            <a:cxnSpLocks/>
          </p:cNvCxnSpPr>
          <p:nvPr/>
        </p:nvCxnSpPr>
        <p:spPr>
          <a:xfrm>
            <a:off x="0" y="504542"/>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 y="113666"/>
            <a:ext cx="9143999" cy="369332"/>
          </a:xfrm>
          <a:prstGeom prst="rect">
            <a:avLst/>
          </a:prstGeom>
          <a:noFill/>
        </p:spPr>
        <p:txBody>
          <a:bodyPr wrap="square" rtlCol="0">
            <a:spAutoFit/>
          </a:bodyPr>
          <a:lstStyle/>
          <a:p>
            <a:pPr algn="ctr"/>
            <a:r>
              <a:rPr kumimoji="1" lang="ja-JP" altLang="en-US" dirty="0">
                <a:latin typeface="BIZ UDPゴシック" panose="020B0400000000000000" pitchFamily="50" charset="-128"/>
                <a:ea typeface="BIZ UDPゴシック" panose="020B0400000000000000" pitchFamily="50" charset="-128"/>
              </a:rPr>
              <a:t>子どもの生活に関する実態調査について</a:t>
            </a:r>
          </a:p>
        </p:txBody>
      </p:sp>
      <p:graphicFrame>
        <p:nvGraphicFramePr>
          <p:cNvPr id="8" name="表 7"/>
          <p:cNvGraphicFramePr>
            <a:graphicFrameLocks noGrp="1"/>
          </p:cNvGraphicFramePr>
          <p:nvPr>
            <p:extLst>
              <p:ext uri="{D42A27DB-BD31-4B8C-83A1-F6EECF244321}">
                <p14:modId xmlns:p14="http://schemas.microsoft.com/office/powerpoint/2010/main" val="3802267481"/>
              </p:ext>
            </p:extLst>
          </p:nvPr>
        </p:nvGraphicFramePr>
        <p:xfrm>
          <a:off x="553893" y="4229688"/>
          <a:ext cx="8036210" cy="2191691"/>
        </p:xfrm>
        <a:graphic>
          <a:graphicData uri="http://schemas.openxmlformats.org/drawingml/2006/table">
            <a:tbl>
              <a:tblPr firstRow="1" bandRow="1">
                <a:tableStyleId>{5C22544A-7EE6-4342-B048-85BDC9FD1C3A}</a:tableStyleId>
              </a:tblPr>
              <a:tblGrid>
                <a:gridCol w="1671633">
                  <a:extLst>
                    <a:ext uri="{9D8B030D-6E8A-4147-A177-3AD203B41FA5}">
                      <a16:colId xmlns:a16="http://schemas.microsoft.com/office/drawing/2014/main" val="1392703966"/>
                    </a:ext>
                  </a:extLst>
                </a:gridCol>
                <a:gridCol w="1416676">
                  <a:extLst>
                    <a:ext uri="{9D8B030D-6E8A-4147-A177-3AD203B41FA5}">
                      <a16:colId xmlns:a16="http://schemas.microsoft.com/office/drawing/2014/main" val="4082828704"/>
                    </a:ext>
                  </a:extLst>
                </a:gridCol>
                <a:gridCol w="4947901">
                  <a:extLst>
                    <a:ext uri="{9D8B030D-6E8A-4147-A177-3AD203B41FA5}">
                      <a16:colId xmlns:a16="http://schemas.microsoft.com/office/drawing/2014/main" val="3437133388"/>
                    </a:ext>
                  </a:extLst>
                </a:gridCol>
              </a:tblGrid>
              <a:tr h="307512">
                <a:tc gridSpan="3">
                  <a:txBody>
                    <a:bodyPr/>
                    <a:lstStyle/>
                    <a:p>
                      <a:r>
                        <a:rPr lang="ja-JP" altLang="en-US" sz="1200" dirty="0" smtClean="0">
                          <a:latin typeface="BIZ UDPゴシック" panose="020B0400000000000000" pitchFamily="50" charset="-128"/>
                          <a:ea typeface="BIZ UDPゴシック" panose="020B0400000000000000" pitchFamily="50" charset="-128"/>
                        </a:rPr>
                        <a:t>大人</a:t>
                      </a:r>
                      <a:endParaRPr kumimoji="1" lang="en-US" altLang="ja-JP" sz="1200" dirty="0" smtClean="0">
                        <a:latin typeface="BIZ UDPゴシック" panose="020B0400000000000000" pitchFamily="50" charset="-128"/>
                        <a:ea typeface="BIZ UDPゴシック" panose="020B0400000000000000"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746096143"/>
                  </a:ext>
                </a:extLst>
              </a:tr>
              <a:tr h="283335">
                <a:tc>
                  <a:txBody>
                    <a:bodyPr/>
                    <a:lstStyle/>
                    <a:p>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分野</a:t>
                      </a:r>
                      <a:endParaRPr kumimoji="1" lang="en-US" altLang="ja-JP" sz="1200" b="1" dirty="0" smtClean="0">
                        <a:solidFill>
                          <a:schemeClr val="bg1"/>
                        </a:solidFill>
                        <a:latin typeface="BIZ UDPゴシック" panose="020B0400000000000000" pitchFamily="50" charset="-128"/>
                        <a:ea typeface="BIZ UDPゴシック" panose="020B0400000000000000" pitchFamily="50" charset="-128"/>
                      </a:endParaRPr>
                    </a:p>
                  </a:txBody>
                  <a:tcPr>
                    <a:solidFill>
                      <a:schemeClr val="accent1"/>
                    </a:solidFill>
                  </a:tcPr>
                </a:tc>
                <a:tc>
                  <a:txBody>
                    <a:bodyPr/>
                    <a:lstStyle/>
                    <a:p>
                      <a:r>
                        <a:rPr kumimoji="1" lang="en-US" altLang="ja-JP" sz="1200" b="1" dirty="0" smtClean="0">
                          <a:solidFill>
                            <a:schemeClr val="bg1"/>
                          </a:solidFill>
                          <a:latin typeface="BIZ UDPゴシック" panose="020B0400000000000000" pitchFamily="50" charset="-128"/>
                          <a:ea typeface="BIZ UDPゴシック" panose="020B0400000000000000" pitchFamily="50" charset="-128"/>
                        </a:rPr>
                        <a:t>H28</a:t>
                      </a:r>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年　</a:t>
                      </a:r>
                      <a:r>
                        <a:rPr kumimoji="1" lang="en-US" altLang="ja-JP" sz="1200" b="1" dirty="0" smtClean="0">
                          <a:solidFill>
                            <a:schemeClr val="bg1"/>
                          </a:solidFill>
                          <a:latin typeface="BIZ UDPゴシック" panose="020B0400000000000000" pitchFamily="50" charset="-128"/>
                          <a:ea typeface="BIZ UDPゴシック" panose="020B0400000000000000" pitchFamily="50" charset="-128"/>
                        </a:rPr>
                        <a:t>No</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a:solidFill>
                      <a:schemeClr val="accent1"/>
                    </a:solidFill>
                  </a:tcPr>
                </a:tc>
                <a:tc>
                  <a:txBody>
                    <a:bodyPr/>
                    <a:lstStyle/>
                    <a:p>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設問</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a:solidFill>
                      <a:schemeClr val="accent1"/>
                    </a:solidFill>
                  </a:tcPr>
                </a:tc>
                <a:extLst>
                  <a:ext uri="{0D108BD9-81ED-4DB2-BD59-A6C34878D82A}">
                    <a16:rowId xmlns:a16="http://schemas.microsoft.com/office/drawing/2014/main" val="3445036675"/>
                  </a:ext>
                </a:extLst>
              </a:tr>
              <a:tr h="321972">
                <a:tc>
                  <a:txBody>
                    <a:bodyPr/>
                    <a:lstStyle/>
                    <a:p>
                      <a:r>
                        <a:rPr kumimoji="1" lang="ja-JP" altLang="en-US" sz="1200" dirty="0" smtClean="0">
                          <a:latin typeface="BIZ UDPゴシック" panose="020B0400000000000000" pitchFamily="50" charset="-128"/>
                          <a:ea typeface="BIZ UDPゴシック" panose="020B0400000000000000" pitchFamily="50" charset="-128"/>
                        </a:rPr>
                        <a:t>家計の状況</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sz="1200" dirty="0" smtClean="0">
                          <a:latin typeface="BIZ UDPゴシック" panose="020B0400000000000000" pitchFamily="50" charset="-128"/>
                          <a:ea typeface="BIZ UDPゴシック" panose="020B0400000000000000" pitchFamily="50" charset="-128"/>
                        </a:rPr>
                        <a:t>６（２）</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smtClean="0">
                          <a:latin typeface="BIZ UDPゴシック" panose="020B0400000000000000" pitchFamily="50" charset="-128"/>
                          <a:ea typeface="BIZ UDPゴシック" panose="020B0400000000000000" pitchFamily="50" charset="-128"/>
                        </a:rPr>
                        <a:t>家計が赤字の場合の対応</a:t>
                      </a:r>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773865106"/>
                  </a:ext>
                </a:extLst>
              </a:tr>
              <a:tr h="334850">
                <a:tc>
                  <a:txBody>
                    <a:bodyPr/>
                    <a:lstStyle/>
                    <a:p>
                      <a:r>
                        <a:rPr kumimoji="1" lang="ja-JP" altLang="en-US" sz="1200" dirty="0" smtClean="0">
                          <a:latin typeface="BIZ UDPゴシック" panose="020B0400000000000000" pitchFamily="50" charset="-128"/>
                          <a:ea typeface="BIZ UDPゴシック" panose="020B0400000000000000" pitchFamily="50" charset="-128"/>
                        </a:rPr>
                        <a:t>子どもの過ごす家族</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200" dirty="0" smtClean="0">
                          <a:latin typeface="BIZ UDPゴシック" panose="020B0400000000000000" pitchFamily="50" charset="-128"/>
                          <a:ea typeface="BIZ UDPゴシック" panose="020B0400000000000000" pitchFamily="50" charset="-128"/>
                        </a:rPr>
                        <a:t>11</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smtClean="0">
                          <a:latin typeface="BIZ UDPゴシック" panose="020B0400000000000000" pitchFamily="50" charset="-128"/>
                          <a:ea typeface="BIZ UDPゴシック" panose="020B0400000000000000" pitchFamily="50" charset="-128"/>
                        </a:rPr>
                        <a:t>子どもが放課後に過ごす時間が長い人</a:t>
                      </a:r>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530102154"/>
                  </a:ext>
                </a:extLst>
              </a:tr>
              <a:tr h="347687">
                <a:tc rowSpan="2">
                  <a:txBody>
                    <a:bodyPr/>
                    <a:lstStyle/>
                    <a:p>
                      <a:r>
                        <a:rPr kumimoji="1" lang="ja-JP" altLang="en-US" sz="1200" dirty="0" smtClean="0">
                          <a:latin typeface="BIZ UDPゴシック" panose="020B0400000000000000" pitchFamily="50" charset="-128"/>
                          <a:ea typeface="BIZ UDPゴシック" panose="020B0400000000000000" pitchFamily="50" charset="-128"/>
                        </a:rPr>
                        <a:t>子どもの進学</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200" dirty="0" smtClean="0">
                          <a:latin typeface="BIZ UDPゴシック" panose="020B0400000000000000" pitchFamily="50" charset="-128"/>
                          <a:ea typeface="BIZ UDPゴシック" panose="020B0400000000000000" pitchFamily="50" charset="-128"/>
                        </a:rPr>
                        <a:t>16</a:t>
                      </a:r>
                    </a:p>
                  </a:txBody>
                  <a:tcPr anchor="ctr"/>
                </a:tc>
                <a:tc>
                  <a:txBody>
                    <a:bodyPr/>
                    <a:lstStyle/>
                    <a:p>
                      <a:r>
                        <a:rPr kumimoji="1" lang="ja-JP" altLang="en-US" sz="1200" dirty="0" smtClean="0">
                          <a:latin typeface="BIZ UDPゴシック" panose="020B0400000000000000" pitchFamily="50" charset="-128"/>
                          <a:ea typeface="BIZ UDPゴシック" panose="020B0400000000000000" pitchFamily="50" charset="-128"/>
                        </a:rPr>
                        <a:t>希望通り進学できるか</a:t>
                      </a:r>
                      <a:endParaRPr kumimoji="1" lang="en-US" altLang="ja-JP" sz="1200" dirty="0" smtClean="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536200964"/>
                  </a:ext>
                </a:extLst>
              </a:tr>
              <a:tr h="322015">
                <a:tc vMerge="1">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200" dirty="0" smtClean="0">
                          <a:latin typeface="BIZ UDPゴシック" panose="020B0400000000000000" pitchFamily="50" charset="-128"/>
                          <a:ea typeface="BIZ UDPゴシック" panose="020B0400000000000000" pitchFamily="50" charset="-128"/>
                        </a:rPr>
                        <a:t>17</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BIZ UDPゴシック" panose="020B0400000000000000" pitchFamily="50" charset="-128"/>
                          <a:ea typeface="BIZ UDPゴシック" panose="020B0400000000000000" pitchFamily="50" charset="-128"/>
                        </a:rPr>
                        <a:t>希望通り進学できると「思わない」場合の理由</a:t>
                      </a:r>
                    </a:p>
                  </a:txBody>
                  <a:tcPr/>
                </a:tc>
                <a:extLst>
                  <a:ext uri="{0D108BD9-81ED-4DB2-BD59-A6C34878D82A}">
                    <a16:rowId xmlns:a16="http://schemas.microsoft.com/office/drawing/2014/main" val="1647089313"/>
                  </a:ext>
                </a:extLst>
              </a:tr>
              <a:tr h="269375">
                <a:tc>
                  <a:txBody>
                    <a:bodyPr/>
                    <a:lstStyle/>
                    <a:p>
                      <a:r>
                        <a:rPr kumimoji="1" lang="ja-JP" altLang="en-US" sz="1200" dirty="0" smtClean="0">
                          <a:latin typeface="BIZ UDPゴシック" panose="020B0400000000000000" pitchFamily="50" charset="-128"/>
                          <a:ea typeface="BIZ UDPゴシック" panose="020B0400000000000000" pitchFamily="50" charset="-128"/>
                        </a:rPr>
                        <a:t>その他</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200" dirty="0" smtClean="0">
                          <a:latin typeface="BIZ UDPゴシック" panose="020B0400000000000000" pitchFamily="50" charset="-128"/>
                          <a:ea typeface="BIZ UDPゴシック" panose="020B0400000000000000" pitchFamily="50" charset="-128"/>
                        </a:rPr>
                        <a:t>27</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smtClean="0">
                          <a:latin typeface="BIZ UDPゴシック" panose="020B0400000000000000" pitchFamily="50" charset="-128"/>
                          <a:ea typeface="BIZ UDPゴシック" panose="020B0400000000000000" pitchFamily="50" charset="-128"/>
                        </a:rPr>
                        <a:t>自由記述</a:t>
                      </a:r>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840141265"/>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939321804"/>
              </p:ext>
            </p:extLst>
          </p:nvPr>
        </p:nvGraphicFramePr>
        <p:xfrm>
          <a:off x="541017" y="1085371"/>
          <a:ext cx="8046636" cy="3079288"/>
        </p:xfrm>
        <a:graphic>
          <a:graphicData uri="http://schemas.openxmlformats.org/drawingml/2006/table">
            <a:tbl>
              <a:tblPr firstRow="1" bandRow="1">
                <a:tableStyleId>{5C22544A-7EE6-4342-B048-85BDC9FD1C3A}</a:tableStyleId>
              </a:tblPr>
              <a:tblGrid>
                <a:gridCol w="1746452">
                  <a:extLst>
                    <a:ext uri="{9D8B030D-6E8A-4147-A177-3AD203B41FA5}">
                      <a16:colId xmlns:a16="http://schemas.microsoft.com/office/drawing/2014/main" val="1392703966"/>
                    </a:ext>
                  </a:extLst>
                </a:gridCol>
                <a:gridCol w="1375347">
                  <a:extLst>
                    <a:ext uri="{9D8B030D-6E8A-4147-A177-3AD203B41FA5}">
                      <a16:colId xmlns:a16="http://schemas.microsoft.com/office/drawing/2014/main" val="4082828704"/>
                    </a:ext>
                  </a:extLst>
                </a:gridCol>
                <a:gridCol w="4924837">
                  <a:extLst>
                    <a:ext uri="{9D8B030D-6E8A-4147-A177-3AD203B41FA5}">
                      <a16:colId xmlns:a16="http://schemas.microsoft.com/office/drawing/2014/main" val="3437133388"/>
                    </a:ext>
                  </a:extLst>
                </a:gridCol>
              </a:tblGrid>
              <a:tr h="271694">
                <a:tc gridSpan="3">
                  <a:txBody>
                    <a:bodyPr/>
                    <a:lstStyle/>
                    <a:p>
                      <a:r>
                        <a:rPr lang="ja-JP" altLang="en-US" sz="1200" dirty="0" smtClean="0">
                          <a:latin typeface="BIZ UDPゴシック" panose="020B0400000000000000" pitchFamily="50" charset="-128"/>
                          <a:ea typeface="BIZ UDPゴシック" panose="020B0400000000000000" pitchFamily="50" charset="-128"/>
                        </a:rPr>
                        <a:t>子ども</a:t>
                      </a:r>
                      <a:endParaRPr kumimoji="1" lang="en-US" altLang="ja-JP" sz="1200" dirty="0" smtClean="0">
                        <a:latin typeface="BIZ UDPゴシック" panose="020B0400000000000000" pitchFamily="50" charset="-128"/>
                        <a:ea typeface="BIZ UDPゴシック" panose="020B0400000000000000"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746096143"/>
                  </a:ext>
                </a:extLst>
              </a:tr>
              <a:tr h="267830">
                <a:tc>
                  <a:txBody>
                    <a:bodyPr/>
                    <a:lstStyle/>
                    <a:p>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分野</a:t>
                      </a:r>
                      <a:endParaRPr kumimoji="1" lang="en-US" altLang="ja-JP" sz="1200" b="1" dirty="0" smtClean="0">
                        <a:solidFill>
                          <a:schemeClr val="bg1"/>
                        </a:solidFill>
                        <a:latin typeface="BIZ UDPゴシック" panose="020B0400000000000000" pitchFamily="50" charset="-128"/>
                        <a:ea typeface="BIZ UDPゴシック" panose="020B0400000000000000" pitchFamily="50" charset="-128"/>
                      </a:endParaRPr>
                    </a:p>
                  </a:txBody>
                  <a:tcPr>
                    <a:solidFill>
                      <a:schemeClr val="accent1"/>
                    </a:solidFill>
                  </a:tcPr>
                </a:tc>
                <a:tc>
                  <a:txBody>
                    <a:bodyPr/>
                    <a:lstStyle/>
                    <a:p>
                      <a:r>
                        <a:rPr kumimoji="1" lang="en-US" altLang="ja-JP" sz="1200" b="1" dirty="0" smtClean="0">
                          <a:solidFill>
                            <a:schemeClr val="bg1"/>
                          </a:solidFill>
                          <a:latin typeface="BIZ UDPゴシック" panose="020B0400000000000000" pitchFamily="50" charset="-128"/>
                          <a:ea typeface="BIZ UDPゴシック" panose="020B0400000000000000" pitchFamily="50" charset="-128"/>
                        </a:rPr>
                        <a:t>H28</a:t>
                      </a:r>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年　</a:t>
                      </a:r>
                      <a:r>
                        <a:rPr kumimoji="1" lang="en-US" altLang="ja-JP" sz="1200" b="1" dirty="0" smtClean="0">
                          <a:solidFill>
                            <a:schemeClr val="bg1"/>
                          </a:solidFill>
                          <a:latin typeface="BIZ UDPゴシック" panose="020B0400000000000000" pitchFamily="50" charset="-128"/>
                          <a:ea typeface="BIZ UDPゴシック" panose="020B0400000000000000" pitchFamily="50" charset="-128"/>
                        </a:rPr>
                        <a:t>No</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a:solidFill>
                      <a:schemeClr val="accent1"/>
                    </a:solidFill>
                  </a:tcPr>
                </a:tc>
                <a:tc>
                  <a:txBody>
                    <a:bodyPr/>
                    <a:lstStyle/>
                    <a:p>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設問</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a:txBody>
                  <a:tcPr>
                    <a:solidFill>
                      <a:schemeClr val="accent1"/>
                    </a:solidFill>
                  </a:tcPr>
                </a:tc>
                <a:extLst>
                  <a:ext uri="{0D108BD9-81ED-4DB2-BD59-A6C34878D82A}">
                    <a16:rowId xmlns:a16="http://schemas.microsoft.com/office/drawing/2014/main" val="3445036675"/>
                  </a:ext>
                </a:extLst>
              </a:tr>
              <a:tr h="328361">
                <a:tc>
                  <a:txBody>
                    <a:bodyPr/>
                    <a:lstStyle/>
                    <a:p>
                      <a:r>
                        <a:rPr kumimoji="1" lang="ja-JP" altLang="en-US" sz="1200" dirty="0" smtClean="0">
                          <a:latin typeface="BIZ UDPゴシック" panose="020B0400000000000000" pitchFamily="50" charset="-128"/>
                          <a:ea typeface="BIZ UDPゴシック" panose="020B0400000000000000" pitchFamily="50" charset="-128"/>
                        </a:rPr>
                        <a:t>睡眠時間</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sz="1200" dirty="0" smtClean="0">
                          <a:latin typeface="BIZ UDPゴシック" panose="020B0400000000000000" pitchFamily="50" charset="-128"/>
                          <a:ea typeface="BIZ UDPゴシック" panose="020B0400000000000000" pitchFamily="50" charset="-128"/>
                        </a:rPr>
                        <a:t>４</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smtClean="0">
                          <a:latin typeface="BIZ UDPゴシック" panose="020B0400000000000000" pitchFamily="50" charset="-128"/>
                          <a:ea typeface="BIZ UDPゴシック" panose="020B0400000000000000" pitchFamily="50" charset="-128"/>
                        </a:rPr>
                        <a:t>睡眠時間</a:t>
                      </a:r>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773865106"/>
                  </a:ext>
                </a:extLst>
              </a:tr>
              <a:tr h="296214">
                <a:tc>
                  <a:txBody>
                    <a:bodyPr/>
                    <a:lstStyle/>
                    <a:p>
                      <a:r>
                        <a:rPr kumimoji="1" lang="ja-JP" altLang="en-US" sz="1200" dirty="0" smtClean="0">
                          <a:latin typeface="BIZ UDPゴシック" panose="020B0400000000000000" pitchFamily="50" charset="-128"/>
                          <a:ea typeface="BIZ UDPゴシック" panose="020B0400000000000000" pitchFamily="50" charset="-128"/>
                        </a:rPr>
                        <a:t>お風呂</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sz="1200" dirty="0" smtClean="0">
                          <a:latin typeface="BIZ UDPゴシック" panose="020B0400000000000000" pitchFamily="50" charset="-128"/>
                          <a:ea typeface="BIZ UDPゴシック" panose="020B0400000000000000" pitchFamily="50" charset="-128"/>
                        </a:rPr>
                        <a:t>８</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smtClean="0">
                          <a:latin typeface="BIZ UDPゴシック" panose="020B0400000000000000" pitchFamily="50" charset="-128"/>
                          <a:ea typeface="BIZ UDPゴシック" panose="020B0400000000000000" pitchFamily="50" charset="-128"/>
                        </a:rPr>
                        <a:t>入浴の頻度</a:t>
                      </a:r>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530102154"/>
                  </a:ext>
                </a:extLst>
              </a:tr>
              <a:tr h="334851">
                <a:tc>
                  <a:txBody>
                    <a:bodyPr/>
                    <a:lstStyle/>
                    <a:p>
                      <a:r>
                        <a:rPr kumimoji="1" lang="ja-JP" altLang="en-US" sz="1200" dirty="0" smtClean="0">
                          <a:latin typeface="BIZ UDPゴシック" panose="020B0400000000000000" pitchFamily="50" charset="-128"/>
                          <a:ea typeface="BIZ UDPゴシック" panose="020B0400000000000000" pitchFamily="50" charset="-128"/>
                        </a:rPr>
                        <a:t>お小遣い</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200" dirty="0" smtClean="0">
                          <a:latin typeface="BIZ UDPゴシック" panose="020B0400000000000000" pitchFamily="50" charset="-128"/>
                          <a:ea typeface="BIZ UDPゴシック" panose="020B0400000000000000" pitchFamily="50" charset="-128"/>
                        </a:rPr>
                        <a:t>17</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smtClean="0">
                          <a:latin typeface="BIZ UDPゴシック" panose="020B0400000000000000" pitchFamily="50" charset="-128"/>
                          <a:ea typeface="BIZ UDPゴシック" panose="020B0400000000000000" pitchFamily="50" charset="-128"/>
                        </a:rPr>
                        <a:t>お小遣いの金額</a:t>
                      </a:r>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536200964"/>
                  </a:ext>
                </a:extLst>
              </a:tr>
              <a:tr h="309093">
                <a:tc>
                  <a:txBody>
                    <a:bodyPr/>
                    <a:lstStyle/>
                    <a:p>
                      <a:r>
                        <a:rPr kumimoji="1" lang="ja-JP" altLang="en-US" sz="1200" dirty="0" smtClean="0">
                          <a:latin typeface="BIZ UDPゴシック" panose="020B0400000000000000" pitchFamily="50" charset="-128"/>
                          <a:ea typeface="BIZ UDPゴシック" panose="020B0400000000000000" pitchFamily="50" charset="-128"/>
                        </a:rPr>
                        <a:t>大人との関わり</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200" dirty="0" smtClean="0">
                          <a:latin typeface="BIZ UDPゴシック" panose="020B0400000000000000" pitchFamily="50" charset="-128"/>
                          <a:ea typeface="BIZ UDPゴシック" panose="020B0400000000000000" pitchFamily="50" charset="-128"/>
                        </a:rPr>
                        <a:t>20</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smtClean="0">
                          <a:latin typeface="BIZ UDPゴシック" panose="020B0400000000000000" pitchFamily="50" charset="-128"/>
                          <a:ea typeface="BIZ UDPゴシック" panose="020B0400000000000000" pitchFamily="50" charset="-128"/>
                        </a:rPr>
                        <a:t>家族にしてもらえること、誰にしてもらえるか</a:t>
                      </a:r>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647089313"/>
                  </a:ext>
                </a:extLst>
              </a:tr>
              <a:tr h="290561">
                <a:tc>
                  <a:txBody>
                    <a:bodyPr/>
                    <a:lstStyle/>
                    <a:p>
                      <a:r>
                        <a:rPr kumimoji="1" lang="ja-JP" altLang="en-US" sz="1200" dirty="0" smtClean="0">
                          <a:latin typeface="BIZ UDPゴシック" panose="020B0400000000000000" pitchFamily="50" charset="-128"/>
                          <a:ea typeface="BIZ UDPゴシック" panose="020B0400000000000000" pitchFamily="50" charset="-128"/>
                        </a:rPr>
                        <a:t>身長・体重</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200" dirty="0" smtClean="0">
                          <a:latin typeface="BIZ UDPゴシック" panose="020B0400000000000000" pitchFamily="50" charset="-128"/>
                          <a:ea typeface="BIZ UDPゴシック" panose="020B0400000000000000" pitchFamily="50" charset="-128"/>
                        </a:rPr>
                        <a:t>26</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smtClean="0">
                          <a:latin typeface="BIZ UDPゴシック" panose="020B0400000000000000" pitchFamily="50" charset="-128"/>
                          <a:ea typeface="BIZ UDPゴシック" panose="020B0400000000000000" pitchFamily="50" charset="-128"/>
                        </a:rPr>
                        <a:t>身長、体重</a:t>
                      </a:r>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4108611893"/>
                  </a:ext>
                </a:extLst>
              </a:tr>
              <a:tr h="688233">
                <a:tc>
                  <a:txBody>
                    <a:bodyPr/>
                    <a:lstStyle/>
                    <a:p>
                      <a:r>
                        <a:rPr kumimoji="1" lang="ja-JP" altLang="en-US" sz="1200" dirty="0" smtClean="0">
                          <a:latin typeface="BIZ UDPゴシック" panose="020B0400000000000000" pitchFamily="50" charset="-128"/>
                          <a:ea typeface="BIZ UDPゴシック" panose="020B0400000000000000" pitchFamily="50" charset="-128"/>
                        </a:rPr>
                        <a:t>自己効力感</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200" dirty="0" smtClean="0">
                          <a:latin typeface="BIZ UDPゴシック" panose="020B0400000000000000" pitchFamily="50" charset="-128"/>
                          <a:ea typeface="BIZ UDPゴシック" panose="020B0400000000000000" pitchFamily="50" charset="-128"/>
                        </a:rPr>
                        <a:t>23</a:t>
                      </a:r>
                      <a:r>
                        <a:rPr kumimoji="1" lang="ja-JP" altLang="en-US" sz="1200" dirty="0" smtClean="0">
                          <a:latin typeface="BIZ UDPゴシック" panose="020B0400000000000000" pitchFamily="50" charset="-128"/>
                          <a:ea typeface="BIZ UDPゴシック" panose="020B0400000000000000" pitchFamily="50" charset="-128"/>
                        </a:rPr>
                        <a:t>（３）   </a:t>
                      </a:r>
                      <a:endParaRPr kumimoji="1" lang="en-US" altLang="ja-JP" sz="1200" dirty="0" smtClean="0">
                        <a:latin typeface="BIZ UDPゴシック" panose="020B0400000000000000" pitchFamily="50" charset="-128"/>
                        <a:ea typeface="BIZ UDPゴシック" panose="020B0400000000000000" pitchFamily="50" charset="-128"/>
                      </a:endParaRPr>
                    </a:p>
                    <a:p>
                      <a:pPr algn="ctr"/>
                      <a:r>
                        <a:rPr kumimoji="1" lang="ja-JP" altLang="en-US" sz="1200" dirty="0" smtClean="0">
                          <a:latin typeface="BIZ UDPゴシック" panose="020B0400000000000000" pitchFamily="50" charset="-128"/>
                          <a:ea typeface="BIZ UDPゴシック" panose="020B0400000000000000" pitchFamily="50" charset="-128"/>
                        </a:rPr>
                        <a:t>　　（５）</a:t>
                      </a:r>
                      <a:endParaRPr kumimoji="1" lang="en-US" altLang="ja-JP" sz="1200" dirty="0" smtClean="0">
                        <a:latin typeface="BIZ UDPゴシック" panose="020B0400000000000000" pitchFamily="50" charset="-128"/>
                        <a:ea typeface="BIZ UDPゴシック" panose="020B0400000000000000" pitchFamily="50" charset="-128"/>
                      </a:endParaRPr>
                    </a:p>
                    <a:p>
                      <a:pPr algn="ctr"/>
                      <a:r>
                        <a:rPr kumimoji="1" lang="ja-JP" altLang="en-US" sz="1200" dirty="0" smtClean="0">
                          <a:latin typeface="BIZ UDPゴシック" panose="020B0400000000000000" pitchFamily="50" charset="-128"/>
                          <a:ea typeface="BIZ UDPゴシック" panose="020B0400000000000000" pitchFamily="50" charset="-128"/>
                        </a:rPr>
                        <a:t>　　（６）</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smtClean="0">
                          <a:latin typeface="BIZ UDPゴシック" panose="020B0400000000000000" pitchFamily="50" charset="-128"/>
                          <a:ea typeface="BIZ UDPゴシック" panose="020B0400000000000000" pitchFamily="50" charset="-128"/>
                        </a:rPr>
                        <a:t>・大人への信頼</a:t>
                      </a:r>
                      <a:endParaRPr kumimoji="1" lang="en-US" altLang="ja-JP" sz="1200" dirty="0" smtClean="0">
                        <a:latin typeface="BIZ UDPゴシック" panose="020B0400000000000000" pitchFamily="50" charset="-128"/>
                        <a:ea typeface="BIZ UDPゴシック" panose="020B0400000000000000" pitchFamily="50" charset="-128"/>
                      </a:endParaRPr>
                    </a:p>
                    <a:p>
                      <a:r>
                        <a:rPr kumimoji="1" lang="ja-JP" altLang="en-US" sz="1200" dirty="0" smtClean="0">
                          <a:latin typeface="BIZ UDPゴシック" panose="020B0400000000000000" pitchFamily="50" charset="-128"/>
                          <a:ea typeface="BIZ UDPゴシック" panose="020B0400000000000000" pitchFamily="50" charset="-128"/>
                        </a:rPr>
                        <a:t>・将来への努力</a:t>
                      </a:r>
                      <a:endParaRPr kumimoji="1" lang="en-US" altLang="ja-JP" sz="1200" dirty="0" smtClean="0">
                        <a:latin typeface="BIZ UDPゴシック" panose="020B0400000000000000" pitchFamily="50" charset="-128"/>
                        <a:ea typeface="BIZ UDPゴシック" panose="020B0400000000000000" pitchFamily="50" charset="-128"/>
                      </a:endParaRPr>
                    </a:p>
                    <a:p>
                      <a:r>
                        <a:rPr kumimoji="1" lang="ja-JP" altLang="en-US" sz="1200" dirty="0" smtClean="0">
                          <a:latin typeface="BIZ UDPゴシック" panose="020B0400000000000000" pitchFamily="50" charset="-128"/>
                          <a:ea typeface="BIZ UDPゴシック" panose="020B0400000000000000" pitchFamily="50" charset="-128"/>
                        </a:rPr>
                        <a:t>・就労意欲</a:t>
                      </a:r>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803001692"/>
                  </a:ext>
                </a:extLst>
              </a:tr>
              <a:tr h="283335">
                <a:tc>
                  <a:txBody>
                    <a:bodyPr/>
                    <a:lstStyle/>
                    <a:p>
                      <a:r>
                        <a:rPr kumimoji="1" lang="ja-JP" altLang="en-US" sz="1200" dirty="0" smtClean="0">
                          <a:latin typeface="BIZ UDPゴシック" panose="020B0400000000000000" pitchFamily="50" charset="-128"/>
                          <a:ea typeface="BIZ UDPゴシック" panose="020B0400000000000000" pitchFamily="50" charset="-128"/>
                        </a:rPr>
                        <a:t>その他</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200" dirty="0" smtClean="0">
                          <a:latin typeface="BIZ UDPゴシック" panose="020B0400000000000000" pitchFamily="50" charset="-128"/>
                          <a:ea typeface="BIZ UDPゴシック" panose="020B0400000000000000" pitchFamily="50" charset="-128"/>
                        </a:rPr>
                        <a:t>27</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smtClean="0">
                          <a:latin typeface="BIZ UDPゴシック" panose="020B0400000000000000" pitchFamily="50" charset="-128"/>
                          <a:ea typeface="BIZ UDPゴシック" panose="020B0400000000000000" pitchFamily="50" charset="-128"/>
                        </a:rPr>
                        <a:t>自由記述</a:t>
                      </a:r>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840141265"/>
                  </a:ext>
                </a:extLst>
              </a:tr>
            </a:tbl>
          </a:graphicData>
        </a:graphic>
      </p:graphicFrame>
    </p:spTree>
    <p:extLst>
      <p:ext uri="{BB962C8B-B14F-4D97-AF65-F5344CB8AC3E}">
        <p14:creationId xmlns:p14="http://schemas.microsoft.com/office/powerpoint/2010/main" val="64883129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2377</TotalTime>
  <Words>2160</Words>
  <Application>Microsoft Office PowerPoint</Application>
  <PresentationFormat>画面に合わせる (4:3)</PresentationFormat>
  <Paragraphs>342</Paragraphs>
  <Slides>7</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7</vt:i4>
      </vt:variant>
    </vt:vector>
  </HeadingPairs>
  <TitlesOfParts>
    <vt:vector size="18" baseType="lpstr">
      <vt:lpstr>BIZ UDPゴシック</vt:lpstr>
      <vt:lpstr>Meiryo UI</vt:lpstr>
      <vt:lpstr>ＭＳ ゴシック</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令和５年度大阪府子どもの生活に関する実態調査について</dc:title>
  <dc:creator>加藤　美恵</dc:creator>
  <cp:lastModifiedBy>宮田　真衣</cp:lastModifiedBy>
  <cp:revision>430</cp:revision>
  <cp:lastPrinted>2023-05-23T08:49:04Z</cp:lastPrinted>
  <dcterms:created xsi:type="dcterms:W3CDTF">2022-12-13T09:44:38Z</dcterms:created>
  <dcterms:modified xsi:type="dcterms:W3CDTF">2023-09-28T01:12:11Z</dcterms:modified>
</cp:coreProperties>
</file>