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E1D7645-486E-4392-9E79-0F03B28A5797}" type="datetimeFigureOut">
              <a:rPr kumimoji="1" lang="ja-JP" altLang="en-US" smtClean="0"/>
              <a:t>2023/9/22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12A9609-4053-4779-BE46-F3B64290DC05}" type="slidenum">
              <a:rPr kumimoji="1" lang="ja-JP" altLang="en-US" smtClean="0"/>
              <a:t>‹#›</a:t>
            </a:fld>
            <a:endParaRPr kumimoji="1" lang="ja-JP" altLang="en-US"/>
          </a:p>
        </p:txBody>
      </p:sp>
    </p:spTree>
    <p:extLst>
      <p:ext uri="{BB962C8B-B14F-4D97-AF65-F5344CB8AC3E}">
        <p14:creationId xmlns:p14="http://schemas.microsoft.com/office/powerpoint/2010/main" val="37361157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E1D7645-486E-4392-9E79-0F03B28A5797}" type="datetimeFigureOut">
              <a:rPr kumimoji="1" lang="ja-JP" altLang="en-US" smtClean="0"/>
              <a:t>2023/9/22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12A9609-4053-4779-BE46-F3B64290DC05}" type="slidenum">
              <a:rPr kumimoji="1" lang="ja-JP" altLang="en-US" smtClean="0"/>
              <a:t>‹#›</a:t>
            </a:fld>
            <a:endParaRPr kumimoji="1" lang="ja-JP" altLang="en-US"/>
          </a:p>
        </p:txBody>
      </p:sp>
    </p:spTree>
    <p:extLst>
      <p:ext uri="{BB962C8B-B14F-4D97-AF65-F5344CB8AC3E}">
        <p14:creationId xmlns:p14="http://schemas.microsoft.com/office/powerpoint/2010/main" val="6484083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E1D7645-486E-4392-9E79-0F03B28A5797}" type="datetimeFigureOut">
              <a:rPr kumimoji="1" lang="ja-JP" altLang="en-US" smtClean="0"/>
              <a:t>2023/9/22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12A9609-4053-4779-BE46-F3B64290DC05}" type="slidenum">
              <a:rPr kumimoji="1" lang="ja-JP" altLang="en-US" smtClean="0"/>
              <a:t>‹#›</a:t>
            </a:fld>
            <a:endParaRPr kumimoji="1" lang="ja-JP" altLang="en-US"/>
          </a:p>
        </p:txBody>
      </p:sp>
    </p:spTree>
    <p:extLst>
      <p:ext uri="{BB962C8B-B14F-4D97-AF65-F5344CB8AC3E}">
        <p14:creationId xmlns:p14="http://schemas.microsoft.com/office/powerpoint/2010/main" val="1722508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E1D7645-486E-4392-9E79-0F03B28A5797}" type="datetimeFigureOut">
              <a:rPr kumimoji="1" lang="ja-JP" altLang="en-US" smtClean="0"/>
              <a:t>2023/9/22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12A9609-4053-4779-BE46-F3B64290DC05}" type="slidenum">
              <a:rPr kumimoji="1" lang="ja-JP" altLang="en-US" smtClean="0"/>
              <a:t>‹#›</a:t>
            </a:fld>
            <a:endParaRPr kumimoji="1" lang="ja-JP" altLang="en-US"/>
          </a:p>
        </p:txBody>
      </p:sp>
    </p:spTree>
    <p:extLst>
      <p:ext uri="{BB962C8B-B14F-4D97-AF65-F5344CB8AC3E}">
        <p14:creationId xmlns:p14="http://schemas.microsoft.com/office/powerpoint/2010/main" val="18973764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E1D7645-486E-4392-9E79-0F03B28A5797}" type="datetimeFigureOut">
              <a:rPr kumimoji="1" lang="ja-JP" altLang="en-US" smtClean="0"/>
              <a:t>2023/9/22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12A9609-4053-4779-BE46-F3B64290DC05}" type="slidenum">
              <a:rPr kumimoji="1" lang="ja-JP" altLang="en-US" smtClean="0"/>
              <a:t>‹#›</a:t>
            </a:fld>
            <a:endParaRPr kumimoji="1" lang="ja-JP" altLang="en-US"/>
          </a:p>
        </p:txBody>
      </p:sp>
    </p:spTree>
    <p:extLst>
      <p:ext uri="{BB962C8B-B14F-4D97-AF65-F5344CB8AC3E}">
        <p14:creationId xmlns:p14="http://schemas.microsoft.com/office/powerpoint/2010/main" val="15890725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E1D7645-486E-4392-9E79-0F03B28A5797}" type="datetimeFigureOut">
              <a:rPr kumimoji="1" lang="ja-JP" altLang="en-US" smtClean="0"/>
              <a:t>2023/9/22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12A9609-4053-4779-BE46-F3B64290DC05}" type="slidenum">
              <a:rPr kumimoji="1" lang="ja-JP" altLang="en-US" smtClean="0"/>
              <a:t>‹#›</a:t>
            </a:fld>
            <a:endParaRPr kumimoji="1" lang="ja-JP" altLang="en-US"/>
          </a:p>
        </p:txBody>
      </p:sp>
    </p:spTree>
    <p:extLst>
      <p:ext uri="{BB962C8B-B14F-4D97-AF65-F5344CB8AC3E}">
        <p14:creationId xmlns:p14="http://schemas.microsoft.com/office/powerpoint/2010/main" val="11257097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E1D7645-486E-4392-9E79-0F03B28A5797}" type="datetimeFigureOut">
              <a:rPr kumimoji="1" lang="ja-JP" altLang="en-US" smtClean="0"/>
              <a:t>2023/9/22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12A9609-4053-4779-BE46-F3B64290DC05}" type="slidenum">
              <a:rPr kumimoji="1" lang="ja-JP" altLang="en-US" smtClean="0"/>
              <a:t>‹#›</a:t>
            </a:fld>
            <a:endParaRPr kumimoji="1" lang="ja-JP" altLang="en-US"/>
          </a:p>
        </p:txBody>
      </p:sp>
    </p:spTree>
    <p:extLst>
      <p:ext uri="{BB962C8B-B14F-4D97-AF65-F5344CB8AC3E}">
        <p14:creationId xmlns:p14="http://schemas.microsoft.com/office/powerpoint/2010/main" val="40349231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E1D7645-486E-4392-9E79-0F03B28A5797}" type="datetimeFigureOut">
              <a:rPr kumimoji="1" lang="ja-JP" altLang="en-US" smtClean="0"/>
              <a:t>2023/9/22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12A9609-4053-4779-BE46-F3B64290DC05}" type="slidenum">
              <a:rPr kumimoji="1" lang="ja-JP" altLang="en-US" smtClean="0"/>
              <a:t>‹#›</a:t>
            </a:fld>
            <a:endParaRPr kumimoji="1" lang="ja-JP" altLang="en-US"/>
          </a:p>
        </p:txBody>
      </p:sp>
    </p:spTree>
    <p:extLst>
      <p:ext uri="{BB962C8B-B14F-4D97-AF65-F5344CB8AC3E}">
        <p14:creationId xmlns:p14="http://schemas.microsoft.com/office/powerpoint/2010/main" val="38266986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E1D7645-486E-4392-9E79-0F03B28A5797}" type="datetimeFigureOut">
              <a:rPr kumimoji="1" lang="ja-JP" altLang="en-US" smtClean="0"/>
              <a:t>2023/9/22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12A9609-4053-4779-BE46-F3B64290DC05}" type="slidenum">
              <a:rPr kumimoji="1" lang="ja-JP" altLang="en-US" smtClean="0"/>
              <a:t>‹#›</a:t>
            </a:fld>
            <a:endParaRPr kumimoji="1" lang="ja-JP" altLang="en-US"/>
          </a:p>
        </p:txBody>
      </p:sp>
    </p:spTree>
    <p:extLst>
      <p:ext uri="{BB962C8B-B14F-4D97-AF65-F5344CB8AC3E}">
        <p14:creationId xmlns:p14="http://schemas.microsoft.com/office/powerpoint/2010/main" val="15331261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E1D7645-486E-4392-9E79-0F03B28A5797}" type="datetimeFigureOut">
              <a:rPr kumimoji="1" lang="ja-JP" altLang="en-US" smtClean="0"/>
              <a:t>2023/9/22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12A9609-4053-4779-BE46-F3B64290DC05}" type="slidenum">
              <a:rPr kumimoji="1" lang="ja-JP" altLang="en-US" smtClean="0"/>
              <a:t>‹#›</a:t>
            </a:fld>
            <a:endParaRPr kumimoji="1" lang="ja-JP" altLang="en-US"/>
          </a:p>
        </p:txBody>
      </p:sp>
    </p:spTree>
    <p:extLst>
      <p:ext uri="{BB962C8B-B14F-4D97-AF65-F5344CB8AC3E}">
        <p14:creationId xmlns:p14="http://schemas.microsoft.com/office/powerpoint/2010/main" val="11182063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E1D7645-486E-4392-9E79-0F03B28A5797}" type="datetimeFigureOut">
              <a:rPr kumimoji="1" lang="ja-JP" altLang="en-US" smtClean="0"/>
              <a:t>2023/9/22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12A9609-4053-4779-BE46-F3B64290DC05}" type="slidenum">
              <a:rPr kumimoji="1" lang="ja-JP" altLang="en-US" smtClean="0"/>
              <a:t>‹#›</a:t>
            </a:fld>
            <a:endParaRPr kumimoji="1" lang="ja-JP" altLang="en-US"/>
          </a:p>
        </p:txBody>
      </p:sp>
    </p:spTree>
    <p:extLst>
      <p:ext uri="{BB962C8B-B14F-4D97-AF65-F5344CB8AC3E}">
        <p14:creationId xmlns:p14="http://schemas.microsoft.com/office/powerpoint/2010/main" val="35140447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1D7645-486E-4392-9E79-0F03B28A5797}" type="datetimeFigureOut">
              <a:rPr kumimoji="1" lang="ja-JP" altLang="en-US" smtClean="0"/>
              <a:t>2023/9/22</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2A9609-4053-4779-BE46-F3B64290DC05}" type="slidenum">
              <a:rPr kumimoji="1" lang="ja-JP" altLang="en-US" smtClean="0"/>
              <a:t>‹#›</a:t>
            </a:fld>
            <a:endParaRPr kumimoji="1" lang="ja-JP" altLang="en-US"/>
          </a:p>
        </p:txBody>
      </p:sp>
    </p:spTree>
    <p:extLst>
      <p:ext uri="{BB962C8B-B14F-4D97-AF65-F5344CB8AC3E}">
        <p14:creationId xmlns:p14="http://schemas.microsoft.com/office/powerpoint/2010/main" val="1334725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extLst>
              <p:ext uri="{D42A27DB-BD31-4B8C-83A1-F6EECF244321}">
                <p14:modId xmlns:p14="http://schemas.microsoft.com/office/powerpoint/2010/main" val="4077586831"/>
              </p:ext>
            </p:extLst>
          </p:nvPr>
        </p:nvGraphicFramePr>
        <p:xfrm>
          <a:off x="107504" y="431800"/>
          <a:ext cx="8424936" cy="497205"/>
        </p:xfrm>
        <a:graphic>
          <a:graphicData uri="http://schemas.openxmlformats.org/drawingml/2006/table">
            <a:tbl>
              <a:tblPr/>
              <a:tblGrid>
                <a:gridCol w="8424936">
                  <a:extLst>
                    <a:ext uri="{9D8B030D-6E8A-4147-A177-3AD203B41FA5}">
                      <a16:colId xmlns:a16="http://schemas.microsoft.com/office/drawing/2014/main" val="20000"/>
                    </a:ext>
                  </a:extLst>
                </a:gridCol>
              </a:tblGrid>
              <a:tr h="288032">
                <a:tc>
                  <a:txBody>
                    <a:bodyPr/>
                    <a:lstStyle/>
                    <a:p>
                      <a:pPr algn="ctr" fontAlgn="ctr"/>
                      <a:r>
                        <a:rPr lang="ja-JP" altLang="en-US" sz="1600" b="0" i="0" u="none" strike="noStrike" dirty="0">
                          <a:solidFill>
                            <a:srgbClr val="000000"/>
                          </a:solidFill>
                          <a:effectLst/>
                          <a:latin typeface="HGSｺﾞｼｯｸM" panose="020B0600000000000000" pitchFamily="50" charset="-128"/>
                          <a:ea typeface="HGSｺﾞｼｯｸM" panose="020B0600000000000000" pitchFamily="50" charset="-128"/>
                        </a:rPr>
                        <a:t>令和４年度第１回大阪府子ども施策審議会子どもの貧困対策部会における</a:t>
                      </a:r>
                      <a:endParaRPr lang="en-US" altLang="ja-JP" sz="1600" b="0" i="0" u="none" strike="noStrike" dirty="0">
                        <a:solidFill>
                          <a:srgbClr val="000000"/>
                        </a:solidFill>
                        <a:effectLst/>
                        <a:latin typeface="HGSｺﾞｼｯｸM" panose="020B0600000000000000" pitchFamily="50" charset="-128"/>
                        <a:ea typeface="HGSｺﾞｼｯｸM" panose="020B0600000000000000" pitchFamily="50" charset="-128"/>
                      </a:endParaRPr>
                    </a:p>
                    <a:p>
                      <a:pPr algn="ctr" fontAlgn="ctr"/>
                      <a:r>
                        <a:rPr lang="ja-JP" altLang="en-US" sz="1600" b="0" i="0" u="none" strike="noStrike" dirty="0">
                          <a:solidFill>
                            <a:srgbClr val="000000"/>
                          </a:solidFill>
                          <a:effectLst/>
                          <a:latin typeface="HGSｺﾞｼｯｸM" panose="020B0600000000000000" pitchFamily="50" charset="-128"/>
                          <a:ea typeface="HGSｺﾞｼｯｸM" panose="020B0600000000000000" pitchFamily="50" charset="-128"/>
                        </a:rPr>
                        <a:t>調査項目にかかる意見について</a:t>
                      </a:r>
                    </a:p>
                  </a:txBody>
                  <a:tcPr marL="9525" marR="9525" marT="9525" marB="0" anchor="ctr">
                    <a:lnL>
                      <a:noFill/>
                    </a:lnL>
                    <a:lnR>
                      <a:noFill/>
                    </a:lnR>
                    <a:lnT>
                      <a:noFill/>
                    </a:lnT>
                    <a:lnB>
                      <a:noFill/>
                    </a:lnB>
                  </a:tcPr>
                </a:tc>
                <a:extLst>
                  <a:ext uri="{0D108BD9-81ED-4DB2-BD59-A6C34878D82A}">
                    <a16:rowId xmlns:a16="http://schemas.microsoft.com/office/drawing/2014/main" val="10000"/>
                  </a:ext>
                </a:extLst>
              </a:tr>
            </a:tbl>
          </a:graphicData>
        </a:graphic>
      </p:graphicFrame>
      <p:sp>
        <p:nvSpPr>
          <p:cNvPr id="2" name="正方形/長方形 1"/>
          <p:cNvSpPr/>
          <p:nvPr/>
        </p:nvSpPr>
        <p:spPr>
          <a:xfrm>
            <a:off x="7452320" y="38100"/>
            <a:ext cx="1584176" cy="358056"/>
          </a:xfrm>
          <a:prstGeom prst="rect">
            <a:avLst/>
          </a:prstGeom>
          <a:ln w="6350">
            <a:solidFill>
              <a:schemeClr val="tx1"/>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kumimoji="1" lang="ja-JP" altLang="en-US" dirty="0"/>
              <a:t>参考</a:t>
            </a:r>
            <a:r>
              <a:rPr kumimoji="1" lang="ja-JP" altLang="en-US" dirty="0" smtClean="0"/>
              <a:t>資料２</a:t>
            </a:r>
            <a:endParaRPr kumimoji="1" lang="ja-JP" altLang="en-US" dirty="0"/>
          </a:p>
        </p:txBody>
      </p:sp>
      <p:graphicFrame>
        <p:nvGraphicFramePr>
          <p:cNvPr id="3" name="表 2"/>
          <p:cNvGraphicFramePr>
            <a:graphicFrameLocks noGrp="1"/>
          </p:cNvGraphicFramePr>
          <p:nvPr>
            <p:extLst>
              <p:ext uri="{D42A27DB-BD31-4B8C-83A1-F6EECF244321}">
                <p14:modId xmlns:p14="http://schemas.microsoft.com/office/powerpoint/2010/main" val="334105864"/>
              </p:ext>
            </p:extLst>
          </p:nvPr>
        </p:nvGraphicFramePr>
        <p:xfrm>
          <a:off x="683568" y="1026878"/>
          <a:ext cx="8136904" cy="5210432"/>
        </p:xfrm>
        <a:graphic>
          <a:graphicData uri="http://schemas.openxmlformats.org/drawingml/2006/table">
            <a:tbl>
              <a:tblPr>
                <a:tableStyleId>{5C22544A-7EE6-4342-B048-85BDC9FD1C3A}</a:tableStyleId>
              </a:tblPr>
              <a:tblGrid>
                <a:gridCol w="715936">
                  <a:extLst>
                    <a:ext uri="{9D8B030D-6E8A-4147-A177-3AD203B41FA5}">
                      <a16:colId xmlns:a16="http://schemas.microsoft.com/office/drawing/2014/main" val="1407647837"/>
                    </a:ext>
                  </a:extLst>
                </a:gridCol>
                <a:gridCol w="3758672">
                  <a:extLst>
                    <a:ext uri="{9D8B030D-6E8A-4147-A177-3AD203B41FA5}">
                      <a16:colId xmlns:a16="http://schemas.microsoft.com/office/drawing/2014/main" val="2414563838"/>
                    </a:ext>
                  </a:extLst>
                </a:gridCol>
                <a:gridCol w="3662296">
                  <a:extLst>
                    <a:ext uri="{9D8B030D-6E8A-4147-A177-3AD203B41FA5}">
                      <a16:colId xmlns:a16="http://schemas.microsoft.com/office/drawing/2014/main" val="4182999308"/>
                    </a:ext>
                  </a:extLst>
                </a:gridCol>
              </a:tblGrid>
              <a:tr h="219755">
                <a:tc gridSpan="2">
                  <a:txBody>
                    <a:bodyPr/>
                    <a:lstStyle/>
                    <a:p>
                      <a:pPr algn="l" fontAlgn="ctr"/>
                      <a:r>
                        <a:rPr lang="ja-JP" altLang="en-US" sz="1300" b="1" u="none" strike="noStrike" dirty="0">
                          <a:effectLst/>
                          <a:latin typeface="HGSｺﾞｼｯｸM" panose="020B0600000000000000" pitchFamily="50" charset="-128"/>
                          <a:ea typeface="HGSｺﾞｼｯｸM" panose="020B0600000000000000" pitchFamily="50" charset="-128"/>
                        </a:rPr>
                        <a:t>■実態調査</a:t>
                      </a:r>
                      <a:endParaRPr lang="ja-JP" altLang="en-US" sz="1300" b="1" i="0" u="none" strike="noStrike" dirty="0">
                        <a:solidFill>
                          <a:srgbClr val="000000"/>
                        </a:solidFill>
                        <a:effectLst/>
                        <a:latin typeface="HGSｺﾞｼｯｸM" panose="020B0600000000000000" pitchFamily="50" charset="-128"/>
                        <a:ea typeface="HGSｺﾞｼｯｸM" panose="020B0600000000000000" pitchFamily="50" charset="-128"/>
                      </a:endParaRPr>
                    </a:p>
                  </a:txBody>
                  <a:tcPr marL="3242" marR="3242" marT="3242" marB="0" anchor="ctr"/>
                </a:tc>
                <a:tc hMerge="1">
                  <a:txBody>
                    <a:bodyPr/>
                    <a:lstStyle/>
                    <a:p>
                      <a:endParaRPr kumimoji="1" lang="ja-JP" altLang="en-US"/>
                    </a:p>
                  </a:txBody>
                  <a:tcPr/>
                </a:tc>
                <a:tc>
                  <a:txBody>
                    <a:bodyPr/>
                    <a:lstStyle/>
                    <a:p>
                      <a:pPr algn="l" fontAlgn="ctr"/>
                      <a:endParaRPr lang="ja-JP" altLang="en-US" sz="1300" b="1" i="0" u="none" strike="noStrike" dirty="0">
                        <a:solidFill>
                          <a:srgbClr val="000000"/>
                        </a:solidFill>
                        <a:effectLst/>
                        <a:latin typeface="HGSｺﾞｼｯｸM" panose="020B0600000000000000" pitchFamily="50" charset="-128"/>
                        <a:ea typeface="HGSｺﾞｼｯｸM" panose="020B0600000000000000" pitchFamily="50" charset="-128"/>
                      </a:endParaRPr>
                    </a:p>
                  </a:txBody>
                  <a:tcPr marL="3242" marR="3242" marT="3242" marB="0" anchor="ctr"/>
                </a:tc>
                <a:extLst>
                  <a:ext uri="{0D108BD9-81ED-4DB2-BD59-A6C34878D82A}">
                    <a16:rowId xmlns:a16="http://schemas.microsoft.com/office/drawing/2014/main" val="2192800391"/>
                  </a:ext>
                </a:extLst>
              </a:tr>
              <a:tr h="219755">
                <a:tc>
                  <a:txBody>
                    <a:bodyPr/>
                    <a:lstStyle/>
                    <a:p>
                      <a:pPr algn="ctr" fontAlgn="ctr"/>
                      <a:r>
                        <a:rPr lang="ja-JP" altLang="en-US" sz="1300" b="1" u="none" strike="noStrike" dirty="0">
                          <a:effectLst/>
                          <a:latin typeface="HGSｺﾞｼｯｸM" panose="020B0600000000000000" pitchFamily="50" charset="-128"/>
                          <a:ea typeface="HGSｺﾞｼｯｸM" panose="020B0600000000000000" pitchFamily="50" charset="-128"/>
                        </a:rPr>
                        <a:t>委員</a:t>
                      </a:r>
                      <a:endParaRPr lang="ja-JP" altLang="en-US" sz="1300" b="1" i="0" u="none" strike="noStrike" dirty="0">
                        <a:solidFill>
                          <a:srgbClr val="000000"/>
                        </a:solidFill>
                        <a:effectLst/>
                        <a:latin typeface="HGSｺﾞｼｯｸM" panose="020B0600000000000000" pitchFamily="50" charset="-128"/>
                        <a:ea typeface="HGSｺﾞｼｯｸM" panose="020B0600000000000000" pitchFamily="50" charset="-128"/>
                      </a:endParaRPr>
                    </a:p>
                  </a:txBody>
                  <a:tcPr marL="3242" marR="3242" marT="3242" marB="0" anchor="ctr"/>
                </a:tc>
                <a:tc>
                  <a:txBody>
                    <a:bodyPr/>
                    <a:lstStyle/>
                    <a:p>
                      <a:pPr algn="ctr" fontAlgn="ctr"/>
                      <a:r>
                        <a:rPr lang="ja-JP" altLang="en-US" sz="1300" b="1" u="none" strike="noStrike" dirty="0">
                          <a:effectLst/>
                          <a:latin typeface="HGSｺﾞｼｯｸM" panose="020B0600000000000000" pitchFamily="50" charset="-128"/>
                          <a:ea typeface="HGSｺﾞｼｯｸM" panose="020B0600000000000000" pitchFamily="50" charset="-128"/>
                        </a:rPr>
                        <a:t>ご意見・質問</a:t>
                      </a:r>
                      <a:endParaRPr lang="ja-JP" altLang="en-US" sz="1300" b="1" i="0" u="none" strike="noStrike" dirty="0">
                        <a:solidFill>
                          <a:srgbClr val="000000"/>
                        </a:solidFill>
                        <a:effectLst/>
                        <a:latin typeface="HGSｺﾞｼｯｸM" panose="020B0600000000000000" pitchFamily="50" charset="-128"/>
                        <a:ea typeface="HGSｺﾞｼｯｸM" panose="020B0600000000000000" pitchFamily="50" charset="-128"/>
                      </a:endParaRPr>
                    </a:p>
                  </a:txBody>
                  <a:tcPr marL="3242" marR="3242" marT="3242" marB="0" anchor="ctr"/>
                </a:tc>
                <a:tc>
                  <a:txBody>
                    <a:bodyPr/>
                    <a:lstStyle/>
                    <a:p>
                      <a:pPr algn="ctr" fontAlgn="ctr"/>
                      <a:r>
                        <a:rPr lang="ja-JP" altLang="en-US" sz="1300" b="1" u="none" strike="noStrike" dirty="0">
                          <a:effectLst/>
                          <a:latin typeface="HGSｺﾞｼｯｸM" panose="020B0600000000000000" pitchFamily="50" charset="-128"/>
                          <a:ea typeface="HGSｺﾞｼｯｸM" panose="020B0600000000000000" pitchFamily="50" charset="-128"/>
                        </a:rPr>
                        <a:t>対応案</a:t>
                      </a:r>
                      <a:endParaRPr lang="ja-JP" altLang="en-US" sz="1300" b="1" i="0" u="none" strike="noStrike" dirty="0">
                        <a:solidFill>
                          <a:srgbClr val="000000"/>
                        </a:solidFill>
                        <a:effectLst/>
                        <a:latin typeface="HGSｺﾞｼｯｸM" panose="020B0600000000000000" pitchFamily="50" charset="-128"/>
                        <a:ea typeface="HGSｺﾞｼｯｸM" panose="020B0600000000000000" pitchFamily="50" charset="-128"/>
                      </a:endParaRPr>
                    </a:p>
                  </a:txBody>
                  <a:tcPr marL="3242" marR="3242" marT="3242" marB="0" anchor="ctr"/>
                </a:tc>
                <a:extLst>
                  <a:ext uri="{0D108BD9-81ED-4DB2-BD59-A6C34878D82A}">
                    <a16:rowId xmlns:a16="http://schemas.microsoft.com/office/drawing/2014/main" val="614724107"/>
                  </a:ext>
                </a:extLst>
              </a:tr>
              <a:tr h="1517056">
                <a:tc>
                  <a:txBody>
                    <a:bodyPr/>
                    <a:lstStyle/>
                    <a:p>
                      <a:pPr algn="l" fontAlgn="ctr"/>
                      <a:r>
                        <a:rPr lang="ja-JP" altLang="en-US" sz="1300" b="1" u="none" strike="noStrike" dirty="0">
                          <a:effectLst/>
                          <a:latin typeface="HGSｺﾞｼｯｸM" panose="020B0600000000000000" pitchFamily="50" charset="-128"/>
                          <a:ea typeface="HGSｺﾞｼｯｸM" panose="020B0600000000000000" pitchFamily="50" charset="-128"/>
                        </a:rPr>
                        <a:t>嵯峨委員</a:t>
                      </a:r>
                      <a:endParaRPr lang="ja-JP" altLang="en-US" sz="1300" b="1" i="0" u="none" strike="noStrike" dirty="0">
                        <a:solidFill>
                          <a:srgbClr val="000000"/>
                        </a:solidFill>
                        <a:effectLst/>
                        <a:latin typeface="HGSｺﾞｼｯｸM" panose="020B0600000000000000" pitchFamily="50" charset="-128"/>
                        <a:ea typeface="HGSｺﾞｼｯｸM" panose="020B0600000000000000" pitchFamily="50" charset="-128"/>
                      </a:endParaRPr>
                    </a:p>
                  </a:txBody>
                  <a:tcPr marL="3242" marR="3242" marT="3242" marB="0" anchor="ctr"/>
                </a:tc>
                <a:tc>
                  <a:txBody>
                    <a:bodyPr/>
                    <a:lstStyle/>
                    <a:p>
                      <a:pPr algn="l" fontAlgn="ctr"/>
                      <a:r>
                        <a:rPr lang="ja-JP" altLang="en-US" sz="1300" u="none" strike="noStrike" dirty="0">
                          <a:effectLst/>
                          <a:latin typeface="HGSｺﾞｼｯｸM" panose="020B0600000000000000" pitchFamily="50" charset="-128"/>
                          <a:ea typeface="HGSｺﾞｼｯｸM" panose="020B0600000000000000" pitchFamily="50" charset="-128"/>
                        </a:rPr>
                        <a:t>調査項目について、学習面のボリュームが大きいという印象。前回の府調査で聞いていた</a:t>
                      </a:r>
                      <a:r>
                        <a:rPr lang="ja-JP" altLang="en-US" sz="1300" u="sng" strike="noStrike" dirty="0">
                          <a:effectLst/>
                          <a:latin typeface="HGSｺﾞｼｯｸM" panose="020B0600000000000000" pitchFamily="50" charset="-128"/>
                          <a:ea typeface="HGSｺﾞｼｯｸM" panose="020B0600000000000000" pitchFamily="50" charset="-128"/>
                        </a:rPr>
                        <a:t>健康面の調査項目</a:t>
                      </a:r>
                      <a:r>
                        <a:rPr lang="ja-JP" altLang="en-US" sz="1300" u="none" strike="noStrike" dirty="0">
                          <a:effectLst/>
                          <a:latin typeface="HGSｺﾞｼｯｸM" panose="020B0600000000000000" pitchFamily="50" charset="-128"/>
                          <a:ea typeface="HGSｺﾞｼｯｸM" panose="020B0600000000000000" pitchFamily="50" charset="-128"/>
                        </a:rPr>
                        <a:t>がなくてよいのか。</a:t>
                      </a:r>
                      <a:endParaRPr lang="ja-JP" altLang="en-US" sz="1300" b="0" i="0" u="none" strike="noStrike" dirty="0">
                        <a:solidFill>
                          <a:srgbClr val="000000"/>
                        </a:solidFill>
                        <a:effectLst/>
                        <a:latin typeface="HGSｺﾞｼｯｸM" panose="020B0600000000000000" pitchFamily="50" charset="-128"/>
                        <a:ea typeface="HGSｺﾞｼｯｸM" panose="020B0600000000000000" pitchFamily="50" charset="-128"/>
                      </a:endParaRPr>
                    </a:p>
                  </a:txBody>
                  <a:tcPr marL="3242" marR="3242" marT="3242" marB="0" anchor="ctr"/>
                </a:tc>
                <a:tc>
                  <a:txBody>
                    <a:bodyPr/>
                    <a:lstStyle/>
                    <a:p>
                      <a:pPr algn="l" fontAlgn="ctr"/>
                      <a:r>
                        <a:rPr lang="ja-JP" altLang="en-US" sz="1300" u="none" strike="noStrike" dirty="0" smtClean="0">
                          <a:effectLst/>
                          <a:latin typeface="HGSｺﾞｼｯｸM" panose="020B0600000000000000" pitchFamily="50" charset="-128"/>
                          <a:ea typeface="HGSｺﾞｼｯｸM" panose="020B0600000000000000" pitchFamily="50" charset="-128"/>
                        </a:rPr>
                        <a:t>（子ども調査票）</a:t>
                      </a:r>
                      <a:r>
                        <a:rPr lang="ja-JP" altLang="en-US" sz="1300" u="none" strike="noStrike" dirty="0">
                          <a:effectLst/>
                          <a:latin typeface="HGSｺﾞｼｯｸM" panose="020B0600000000000000" pitchFamily="50" charset="-128"/>
                          <a:ea typeface="HGSｺﾞｼｯｸM" panose="020B0600000000000000" pitchFamily="50" charset="-128"/>
                        </a:rPr>
                        <a:t/>
                      </a:r>
                      <a:br>
                        <a:rPr lang="ja-JP" altLang="en-US" sz="1300" u="none" strike="noStrike" dirty="0">
                          <a:effectLst/>
                          <a:latin typeface="HGSｺﾞｼｯｸM" panose="020B0600000000000000" pitchFamily="50" charset="-128"/>
                          <a:ea typeface="HGSｺﾞｼｯｸM" panose="020B0600000000000000" pitchFamily="50" charset="-128"/>
                        </a:rPr>
                      </a:br>
                      <a:r>
                        <a:rPr lang="ja-JP" altLang="en-US" sz="1300" u="none" strike="noStrike" dirty="0">
                          <a:effectLst/>
                          <a:latin typeface="HGSｺﾞｼｯｸM" panose="020B0600000000000000" pitchFamily="50" charset="-128"/>
                          <a:ea typeface="HGSｺﾞｼｯｸM" panose="020B0600000000000000" pitchFamily="50" charset="-128"/>
                        </a:rPr>
                        <a:t>・</a:t>
                      </a:r>
                      <a:r>
                        <a:rPr lang="en-US" altLang="ja-JP" sz="1300" u="none" strike="noStrike" dirty="0">
                          <a:effectLst/>
                          <a:latin typeface="HGSｺﾞｼｯｸM" panose="020B0600000000000000" pitchFamily="50" charset="-128"/>
                          <a:ea typeface="HGSｺﾞｼｯｸM" panose="020B0600000000000000" pitchFamily="50" charset="-128"/>
                        </a:rPr>
                        <a:t>H28</a:t>
                      </a:r>
                      <a:r>
                        <a:rPr lang="ja-JP" altLang="en-US" sz="1300" u="none" strike="noStrike" dirty="0">
                          <a:effectLst/>
                          <a:latin typeface="HGSｺﾞｼｯｸM" panose="020B0600000000000000" pitchFamily="50" charset="-128"/>
                          <a:ea typeface="HGSｺﾞｼｯｸM" panose="020B0600000000000000" pitchFamily="50" charset="-128"/>
                        </a:rPr>
                        <a:t>調査の問５</a:t>
                      </a:r>
                      <a:r>
                        <a:rPr lang="en-US" altLang="ja-JP" sz="1300" u="none" strike="noStrike" dirty="0">
                          <a:effectLst/>
                          <a:latin typeface="HGSｺﾞｼｯｸM" panose="020B0600000000000000" pitchFamily="50" charset="-128"/>
                          <a:ea typeface="HGSｺﾞｼｯｸM" panose="020B0600000000000000" pitchFamily="50" charset="-128"/>
                        </a:rPr>
                        <a:t>(2)</a:t>
                      </a:r>
                      <a:r>
                        <a:rPr lang="ja-JP" altLang="en-US" sz="1300" u="none" strike="noStrike" dirty="0">
                          <a:effectLst/>
                          <a:latin typeface="HGSｺﾞｼｯｸM" panose="020B0600000000000000" pitchFamily="50" charset="-128"/>
                          <a:ea typeface="HGSｺﾞｼｯｸM" panose="020B0600000000000000" pitchFamily="50" charset="-128"/>
                        </a:rPr>
                        <a:t>問６</a:t>
                      </a:r>
                      <a:r>
                        <a:rPr lang="en-US" altLang="ja-JP" sz="1300" u="none" strike="noStrike" dirty="0">
                          <a:effectLst/>
                          <a:latin typeface="HGSｺﾞｼｯｸM" panose="020B0600000000000000" pitchFamily="50" charset="-128"/>
                          <a:ea typeface="HGSｺﾞｼｯｸM" panose="020B0600000000000000" pitchFamily="50" charset="-128"/>
                        </a:rPr>
                        <a:t>(2)</a:t>
                      </a:r>
                      <a:r>
                        <a:rPr lang="ja-JP" altLang="en-US" sz="1300" u="none" strike="noStrike" dirty="0">
                          <a:effectLst/>
                          <a:latin typeface="HGSｺﾞｼｯｸM" panose="020B0600000000000000" pitchFamily="50" charset="-128"/>
                          <a:ea typeface="HGSｺﾞｼｯｸM" panose="020B0600000000000000" pitchFamily="50" charset="-128"/>
                        </a:rPr>
                        <a:t>「朝食・夕食を食べない理由」を</a:t>
                      </a:r>
                      <a:r>
                        <a:rPr lang="en-US" altLang="ja-JP" sz="1300" u="none" strike="noStrike" dirty="0">
                          <a:effectLst/>
                          <a:latin typeface="HGSｺﾞｼｯｸM" panose="020B0600000000000000" pitchFamily="50" charset="-128"/>
                          <a:ea typeface="HGSｺﾞｼｯｸM" panose="020B0600000000000000" pitchFamily="50" charset="-128"/>
                        </a:rPr>
                        <a:t>No,4</a:t>
                      </a:r>
                      <a:r>
                        <a:rPr lang="ja-JP" altLang="en-US" sz="1300" u="none" strike="noStrike" dirty="0">
                          <a:effectLst/>
                          <a:latin typeface="HGSｺﾞｼｯｸM" panose="020B0600000000000000" pitchFamily="50" charset="-128"/>
                          <a:ea typeface="HGSｺﾞｼｯｸM" panose="020B0600000000000000" pitchFamily="50" charset="-128"/>
                        </a:rPr>
                        <a:t>、</a:t>
                      </a:r>
                      <a:r>
                        <a:rPr lang="en-US" altLang="ja-JP" sz="1300" u="none" strike="noStrike" dirty="0">
                          <a:effectLst/>
                          <a:latin typeface="HGSｺﾞｼｯｸM" panose="020B0600000000000000" pitchFamily="50" charset="-128"/>
                          <a:ea typeface="HGSｺﾞｼｯｸM" panose="020B0600000000000000" pitchFamily="50" charset="-128"/>
                        </a:rPr>
                        <a:t>No,6</a:t>
                      </a:r>
                      <a:r>
                        <a:rPr lang="ja-JP" altLang="en-US" sz="1300" u="none" strike="noStrike" dirty="0">
                          <a:effectLst/>
                          <a:latin typeface="HGSｺﾞｼｯｸM" panose="020B0600000000000000" pitchFamily="50" charset="-128"/>
                          <a:ea typeface="HGSｺﾞｼｯｸM" panose="020B0600000000000000" pitchFamily="50" charset="-128"/>
                        </a:rPr>
                        <a:t>に追加</a:t>
                      </a:r>
                      <a:endParaRPr lang="en-US" altLang="ja-JP" sz="1300" u="none" strike="noStrike" dirty="0">
                        <a:effectLst/>
                        <a:latin typeface="HGSｺﾞｼｯｸM" panose="020B0600000000000000" pitchFamily="50" charset="-128"/>
                        <a:ea typeface="HGSｺﾞｼｯｸM" panose="020B0600000000000000" pitchFamily="50" charset="-128"/>
                      </a:endParaRPr>
                    </a:p>
                    <a:p>
                      <a:pPr algn="l" fontAlgn="ctr"/>
                      <a:r>
                        <a:rPr lang="ja-JP" altLang="en-US" sz="1300" u="none" strike="noStrike" dirty="0">
                          <a:effectLst/>
                          <a:latin typeface="HGSｺﾞｼｯｸM" panose="020B0600000000000000" pitchFamily="50" charset="-128"/>
                          <a:ea typeface="HGSｺﾞｼｯｸM" panose="020B0600000000000000" pitchFamily="50" charset="-128"/>
                        </a:rPr>
                        <a:t>・</a:t>
                      </a:r>
                      <a:r>
                        <a:rPr lang="en-US" altLang="ja-JP" sz="1300" u="none" strike="noStrike" dirty="0">
                          <a:effectLst/>
                          <a:latin typeface="HGSｺﾞｼｯｸM" panose="020B0600000000000000" pitchFamily="50" charset="-128"/>
                          <a:ea typeface="HGSｺﾞｼｯｸM" panose="020B0600000000000000" pitchFamily="50" charset="-128"/>
                        </a:rPr>
                        <a:t>No,31</a:t>
                      </a:r>
                      <a:r>
                        <a:rPr lang="ja-JP" altLang="en-US" sz="1300" u="none" strike="noStrike" dirty="0">
                          <a:effectLst/>
                          <a:latin typeface="HGSｺﾞｼｯｸM" panose="020B0600000000000000" pitchFamily="50" charset="-128"/>
                          <a:ea typeface="HGSｺﾞｼｯｸM" panose="020B0600000000000000" pitchFamily="50" charset="-128"/>
                        </a:rPr>
                        <a:t>、</a:t>
                      </a:r>
                      <a:r>
                        <a:rPr lang="en-US" altLang="ja-JP" sz="1300" u="none" strike="noStrike" dirty="0">
                          <a:effectLst/>
                          <a:latin typeface="HGSｺﾞｼｯｸM" panose="020B0600000000000000" pitchFamily="50" charset="-128"/>
                          <a:ea typeface="HGSｺﾞｼｯｸM" panose="020B0600000000000000" pitchFamily="50" charset="-128"/>
                        </a:rPr>
                        <a:t>No,32</a:t>
                      </a:r>
                      <a:r>
                        <a:rPr lang="ja-JP" altLang="en-US" sz="1300" u="none" strike="noStrike" dirty="0">
                          <a:effectLst/>
                          <a:latin typeface="HGSｺﾞｼｯｸM" panose="020B0600000000000000" pitchFamily="50" charset="-128"/>
                          <a:ea typeface="HGSｺﾞｼｯｸM" panose="020B0600000000000000" pitchFamily="50" charset="-128"/>
                        </a:rPr>
                        <a:t>において、体や心の状態を聞く項目を設定</a:t>
                      </a:r>
                      <a:br>
                        <a:rPr lang="ja-JP" altLang="en-US" sz="1300" u="none" strike="noStrike" dirty="0">
                          <a:effectLst/>
                          <a:latin typeface="HGSｺﾞｼｯｸM" panose="020B0600000000000000" pitchFamily="50" charset="-128"/>
                          <a:ea typeface="HGSｺﾞｼｯｸM" panose="020B0600000000000000" pitchFamily="50" charset="-128"/>
                        </a:rPr>
                      </a:br>
                      <a:r>
                        <a:rPr lang="ja-JP" altLang="en-US" sz="1300" u="none" strike="noStrike" dirty="0">
                          <a:effectLst/>
                          <a:latin typeface="HGSｺﾞｼｯｸM" panose="020B0600000000000000" pitchFamily="50" charset="-128"/>
                          <a:ea typeface="HGSｺﾞｼｯｸM" panose="020B0600000000000000" pitchFamily="50" charset="-128"/>
                        </a:rPr>
                        <a:t>・「学習成績がクラスの中でとのくらいだと思うか。」を削除</a:t>
                      </a:r>
                      <a:endParaRPr lang="ja-JP" altLang="en-US" sz="1300" b="0" i="0" u="none" strike="noStrike" dirty="0">
                        <a:solidFill>
                          <a:srgbClr val="000000"/>
                        </a:solidFill>
                        <a:effectLst/>
                        <a:latin typeface="HGSｺﾞｼｯｸM" panose="020B0600000000000000" pitchFamily="50" charset="-128"/>
                        <a:ea typeface="HGSｺﾞｼｯｸM" panose="020B0600000000000000" pitchFamily="50" charset="-128"/>
                      </a:endParaRPr>
                    </a:p>
                  </a:txBody>
                  <a:tcPr marL="3242" marR="3242" marT="3242" marB="0" anchor="ctr"/>
                </a:tc>
                <a:extLst>
                  <a:ext uri="{0D108BD9-81ED-4DB2-BD59-A6C34878D82A}">
                    <a16:rowId xmlns:a16="http://schemas.microsoft.com/office/drawing/2014/main" val="278315896"/>
                  </a:ext>
                </a:extLst>
              </a:tr>
              <a:tr h="1084622">
                <a:tc>
                  <a:txBody>
                    <a:bodyPr/>
                    <a:lstStyle/>
                    <a:p>
                      <a:pPr algn="l" fontAlgn="ctr"/>
                      <a:r>
                        <a:rPr lang="ja-JP" altLang="en-US" sz="1300" b="1" u="none" strike="noStrike" dirty="0">
                          <a:effectLst/>
                          <a:latin typeface="HGSｺﾞｼｯｸM" panose="020B0600000000000000" pitchFamily="50" charset="-128"/>
                          <a:ea typeface="HGSｺﾞｼｯｸM" panose="020B0600000000000000" pitchFamily="50" charset="-128"/>
                        </a:rPr>
                        <a:t>嵯峨委員</a:t>
                      </a:r>
                      <a:endParaRPr lang="ja-JP" altLang="en-US" sz="1300" b="1" i="0" u="none" strike="noStrike" dirty="0">
                        <a:solidFill>
                          <a:srgbClr val="000000"/>
                        </a:solidFill>
                        <a:effectLst/>
                        <a:latin typeface="HGSｺﾞｼｯｸM" panose="020B0600000000000000" pitchFamily="50" charset="-128"/>
                        <a:ea typeface="HGSｺﾞｼｯｸM" panose="020B0600000000000000" pitchFamily="50" charset="-128"/>
                      </a:endParaRPr>
                    </a:p>
                  </a:txBody>
                  <a:tcPr marL="3242" marR="3242" marT="3242" marB="0" anchor="ctr"/>
                </a:tc>
                <a:tc>
                  <a:txBody>
                    <a:bodyPr/>
                    <a:lstStyle/>
                    <a:p>
                      <a:pPr algn="l" fontAlgn="ctr"/>
                      <a:r>
                        <a:rPr lang="ja-JP" altLang="en-US" sz="1300" u="sng" strike="noStrike" dirty="0">
                          <a:effectLst/>
                          <a:latin typeface="HGSｺﾞｼｯｸM" panose="020B0600000000000000" pitchFamily="50" charset="-128"/>
                          <a:ea typeface="HGSｺﾞｼｯｸM" panose="020B0600000000000000" pitchFamily="50" charset="-128"/>
                        </a:rPr>
                        <a:t>部活動について、できれば文化部か運動部かを聞いてもらえたら</a:t>
                      </a:r>
                      <a:r>
                        <a:rPr lang="ja-JP" altLang="en-US" sz="1300" u="none" strike="noStrike" dirty="0">
                          <a:effectLst/>
                          <a:latin typeface="HGSｺﾞｼｯｸM" panose="020B0600000000000000" pitchFamily="50" charset="-128"/>
                          <a:ea typeface="HGSｺﾞｼｯｸM" panose="020B0600000000000000" pitchFamily="50" charset="-128"/>
                        </a:rPr>
                        <a:t>と思う。体育会系と文化部では経済負担が異なるという調査結果もある。</a:t>
                      </a:r>
                      <a:endParaRPr lang="ja-JP" altLang="en-US" sz="1300" b="0" i="0" u="none" strike="noStrike" dirty="0">
                        <a:solidFill>
                          <a:srgbClr val="000000"/>
                        </a:solidFill>
                        <a:effectLst/>
                        <a:latin typeface="HGSｺﾞｼｯｸM" panose="020B0600000000000000" pitchFamily="50" charset="-128"/>
                        <a:ea typeface="HGSｺﾞｼｯｸM" panose="020B0600000000000000" pitchFamily="50" charset="-128"/>
                      </a:endParaRPr>
                    </a:p>
                  </a:txBody>
                  <a:tcPr marL="3242" marR="3242" marT="3242" marB="0" anchor="ctr"/>
                </a:tc>
                <a:tc>
                  <a:txBody>
                    <a:bodyPr/>
                    <a:lstStyle/>
                    <a:p>
                      <a:pPr algn="l" fontAlgn="ctr"/>
                      <a:r>
                        <a:rPr lang="ja-JP" altLang="en-US" sz="1300" u="none" strike="noStrike" dirty="0" smtClean="0">
                          <a:effectLst/>
                          <a:latin typeface="HGSｺﾞｼｯｸM" panose="020B0600000000000000" pitchFamily="50" charset="-128"/>
                          <a:ea typeface="HGSｺﾞｼｯｸM" panose="020B0600000000000000" pitchFamily="50" charset="-128"/>
                        </a:rPr>
                        <a:t>（子ども調査票）</a:t>
                      </a:r>
                      <a:endParaRPr lang="en-US" altLang="ja-JP" sz="1300" u="none" strike="noStrike" dirty="0">
                        <a:effectLst/>
                        <a:latin typeface="HGSｺﾞｼｯｸM" panose="020B0600000000000000" pitchFamily="50" charset="-128"/>
                        <a:ea typeface="HGSｺﾞｼｯｸM" panose="020B0600000000000000" pitchFamily="50" charset="-128"/>
                      </a:endParaRPr>
                    </a:p>
                    <a:p>
                      <a:pPr algn="l" fontAlgn="ctr"/>
                      <a:r>
                        <a:rPr lang="ja-JP" altLang="en-US" sz="1300" u="none" strike="noStrike" dirty="0">
                          <a:effectLst/>
                          <a:latin typeface="HGSｺﾞｼｯｸM" panose="020B0600000000000000" pitchFamily="50" charset="-128"/>
                          <a:ea typeface="HGSｺﾞｼｯｸM" panose="020B0600000000000000" pitchFamily="50" charset="-128"/>
                        </a:rPr>
                        <a:t>・</a:t>
                      </a:r>
                      <a:r>
                        <a:rPr lang="en-US" altLang="ja-JP" sz="1300" u="none" strike="noStrike" dirty="0">
                          <a:effectLst/>
                          <a:latin typeface="HGSｺﾞｼｯｸM" panose="020B0600000000000000" pitchFamily="50" charset="-128"/>
                          <a:ea typeface="HGSｺﾞｼｯｸM" panose="020B0600000000000000" pitchFamily="50" charset="-128"/>
                        </a:rPr>
                        <a:t>No.10</a:t>
                      </a:r>
                      <a:r>
                        <a:rPr lang="ja-JP" altLang="en-US" sz="1300" u="none" strike="noStrike" dirty="0">
                          <a:effectLst/>
                          <a:latin typeface="HGSｺﾞｼｯｸM" panose="020B0600000000000000" pitchFamily="50" charset="-128"/>
                          <a:ea typeface="HGSｺﾞｼｯｸM" panose="020B0600000000000000" pitchFamily="50" charset="-128"/>
                        </a:rPr>
                        <a:t>「地域のスポーツクラブや文化クラブ、学校の部活動に参加していますか」の選択肢について、</a:t>
                      </a:r>
                      <a:r>
                        <a:rPr lang="en-US" altLang="ja-JP" sz="1300" u="none" strike="noStrike" dirty="0">
                          <a:effectLst/>
                          <a:latin typeface="HGSｺﾞｼｯｸM" panose="020B0600000000000000" pitchFamily="50" charset="-128"/>
                          <a:ea typeface="HGSｺﾞｼｯｸM" panose="020B0600000000000000" pitchFamily="50" charset="-128"/>
                        </a:rPr>
                        <a:t>H28</a:t>
                      </a:r>
                      <a:r>
                        <a:rPr lang="ja-JP" altLang="en-US" sz="1300" u="none" strike="noStrike" dirty="0">
                          <a:effectLst/>
                          <a:latin typeface="HGSｺﾞｼｯｸM" panose="020B0600000000000000" pitchFamily="50" charset="-128"/>
                          <a:ea typeface="HGSｺﾞｼｯｸM" panose="020B0600000000000000" pitchFamily="50" charset="-128"/>
                        </a:rPr>
                        <a:t>調査をベースとした調査とするため、削除</a:t>
                      </a:r>
                      <a:endParaRPr lang="ja-JP" altLang="en-US" sz="1300" b="0" i="0" u="none" strike="noStrike" dirty="0">
                        <a:solidFill>
                          <a:srgbClr val="000000"/>
                        </a:solidFill>
                        <a:effectLst/>
                        <a:latin typeface="HGSｺﾞｼｯｸM" panose="020B0600000000000000" pitchFamily="50" charset="-128"/>
                        <a:ea typeface="HGSｺﾞｼｯｸM" panose="020B0600000000000000" pitchFamily="50" charset="-128"/>
                      </a:endParaRPr>
                    </a:p>
                  </a:txBody>
                  <a:tcPr marL="3242" marR="3242" marT="3242" marB="0" anchor="ctr"/>
                </a:tc>
                <a:extLst>
                  <a:ext uri="{0D108BD9-81ED-4DB2-BD59-A6C34878D82A}">
                    <a16:rowId xmlns:a16="http://schemas.microsoft.com/office/drawing/2014/main" val="1158684117"/>
                  </a:ext>
                </a:extLst>
              </a:tr>
              <a:tr h="1084622">
                <a:tc>
                  <a:txBody>
                    <a:bodyPr/>
                    <a:lstStyle/>
                    <a:p>
                      <a:pPr algn="l" fontAlgn="ctr"/>
                      <a:r>
                        <a:rPr lang="zh-TW" altLang="en-US" sz="1300" b="1" u="none" strike="noStrike" dirty="0">
                          <a:effectLst/>
                          <a:latin typeface="HGSｺﾞｼｯｸM" panose="020B0600000000000000" pitchFamily="50" charset="-128"/>
                          <a:ea typeface="HGSｺﾞｼｯｸM" panose="020B0600000000000000" pitchFamily="50" charset="-128"/>
                        </a:rPr>
                        <a:t>嵯峨委員</a:t>
                      </a:r>
                      <a:br>
                        <a:rPr lang="zh-TW" altLang="en-US" sz="1300" b="1" u="none" strike="noStrike" dirty="0">
                          <a:effectLst/>
                          <a:latin typeface="HGSｺﾞｼｯｸM" panose="020B0600000000000000" pitchFamily="50" charset="-128"/>
                          <a:ea typeface="HGSｺﾞｼｯｸM" panose="020B0600000000000000" pitchFamily="50" charset="-128"/>
                        </a:rPr>
                      </a:br>
                      <a:r>
                        <a:rPr lang="zh-TW" altLang="en-US" sz="1300" b="1" u="none" strike="noStrike" dirty="0">
                          <a:effectLst/>
                          <a:latin typeface="HGSｺﾞｼｯｸM" panose="020B0600000000000000" pitchFamily="50" charset="-128"/>
                          <a:ea typeface="HGSｺﾞｼｯｸM" panose="020B0600000000000000" pitchFamily="50" charset="-128"/>
                        </a:rPr>
                        <a:t>滝本委員</a:t>
                      </a:r>
                      <a:endParaRPr lang="zh-TW" altLang="en-US" sz="1300" b="1" i="0" u="none" strike="noStrike" dirty="0">
                        <a:solidFill>
                          <a:srgbClr val="000000"/>
                        </a:solidFill>
                        <a:effectLst/>
                        <a:latin typeface="HGSｺﾞｼｯｸM" panose="020B0600000000000000" pitchFamily="50" charset="-128"/>
                        <a:ea typeface="HGSｺﾞｼｯｸM" panose="020B0600000000000000" pitchFamily="50" charset="-128"/>
                      </a:endParaRPr>
                    </a:p>
                  </a:txBody>
                  <a:tcPr marL="3242" marR="3242" marT="3242" marB="0" anchor="ctr"/>
                </a:tc>
                <a:tc>
                  <a:txBody>
                    <a:bodyPr/>
                    <a:lstStyle/>
                    <a:p>
                      <a:pPr algn="l" fontAlgn="ctr"/>
                      <a:r>
                        <a:rPr lang="ja-JP" altLang="en-US" sz="1300" u="sng" strike="noStrike" dirty="0">
                          <a:effectLst/>
                          <a:latin typeface="HGSｺﾞｼｯｸM" panose="020B0600000000000000" pitchFamily="50" charset="-128"/>
                          <a:ea typeface="HGSｺﾞｼｯｸM" panose="020B0600000000000000" pitchFamily="50" charset="-128"/>
                        </a:rPr>
                        <a:t>ヤングケアラー</a:t>
                      </a:r>
                      <a:r>
                        <a:rPr lang="ja-JP" altLang="en-US" sz="1300" u="none" strike="noStrike" dirty="0">
                          <a:effectLst/>
                          <a:latin typeface="HGSｺﾞｼｯｸM" panose="020B0600000000000000" pitchFamily="50" charset="-128"/>
                          <a:ea typeface="HGSｺﾞｼｯｸM" panose="020B0600000000000000" pitchFamily="50" charset="-128"/>
                        </a:rPr>
                        <a:t>について、「家庭の仕事」は言葉が固いと思う。「</a:t>
                      </a:r>
                      <a:r>
                        <a:rPr lang="en-US" altLang="ja-JP" sz="1300" u="none" strike="noStrike" dirty="0">
                          <a:effectLst/>
                          <a:latin typeface="HGSｺﾞｼｯｸM" panose="020B0600000000000000" pitchFamily="50" charset="-128"/>
                          <a:ea typeface="HGSｺﾞｼｯｸM" panose="020B0600000000000000" pitchFamily="50" charset="-128"/>
                        </a:rPr>
                        <a:t>No.29</a:t>
                      </a:r>
                      <a:r>
                        <a:rPr lang="ja-JP" altLang="en-US" sz="1300" u="none" strike="noStrike" dirty="0">
                          <a:effectLst/>
                          <a:latin typeface="HGSｺﾞｼｯｸM" panose="020B0600000000000000" pitchFamily="50" charset="-128"/>
                          <a:ea typeface="HGSｺﾞｼｯｸM" panose="020B0600000000000000" pitchFamily="50" charset="-128"/>
                        </a:rPr>
                        <a:t>家庭の仕事をしてあなたに起こったこと」に対し、「そのことで健康に過ごすことができる」等が答えづらいのではないかと思う。</a:t>
                      </a:r>
                      <a:r>
                        <a:rPr lang="ja-JP" altLang="en-US" sz="1300" u="sng" strike="noStrike" dirty="0">
                          <a:effectLst/>
                          <a:latin typeface="HGSｺﾞｼｯｸM" panose="020B0600000000000000" pitchFamily="50" charset="-128"/>
                          <a:ea typeface="HGSｺﾞｼｯｸM" panose="020B0600000000000000" pitchFamily="50" charset="-128"/>
                        </a:rPr>
                        <a:t>表現を検討</a:t>
                      </a:r>
                      <a:r>
                        <a:rPr lang="ja-JP" altLang="en-US" sz="1300" u="none" strike="noStrike" dirty="0">
                          <a:effectLst/>
                          <a:latin typeface="HGSｺﾞｼｯｸM" panose="020B0600000000000000" pitchFamily="50" charset="-128"/>
                          <a:ea typeface="HGSｺﾞｼｯｸM" panose="020B0600000000000000" pitchFamily="50" charset="-128"/>
                        </a:rPr>
                        <a:t>してほしい。</a:t>
                      </a:r>
                      <a:endParaRPr lang="ja-JP" altLang="en-US" sz="1300" b="0" i="0" u="none" strike="noStrike" dirty="0">
                        <a:solidFill>
                          <a:srgbClr val="000000"/>
                        </a:solidFill>
                        <a:effectLst/>
                        <a:latin typeface="HGSｺﾞｼｯｸM" panose="020B0600000000000000" pitchFamily="50" charset="-128"/>
                        <a:ea typeface="HGSｺﾞｼｯｸM" panose="020B0600000000000000" pitchFamily="50" charset="-128"/>
                      </a:endParaRPr>
                    </a:p>
                  </a:txBody>
                  <a:tcPr marL="3242" marR="3242" marT="3242" marB="0" anchor="ctr"/>
                </a:tc>
                <a:tc>
                  <a:txBody>
                    <a:bodyPr/>
                    <a:lstStyle/>
                    <a:p>
                      <a:pPr algn="l" fontAlgn="ctr"/>
                      <a:r>
                        <a:rPr lang="ja-JP" altLang="en-US" sz="1300" u="none" strike="noStrike" dirty="0">
                          <a:effectLst/>
                          <a:latin typeface="HGSｺﾞｼｯｸM" panose="020B0600000000000000" pitchFamily="50" charset="-128"/>
                          <a:ea typeface="HGSｺﾞｼｯｸM" panose="020B0600000000000000" pitchFamily="50" charset="-128"/>
                        </a:rPr>
                        <a:t>・「家庭の仕事」という表記から「お世話をしている」という表記へ変更</a:t>
                      </a:r>
                      <a:endParaRPr lang="en-US" altLang="ja-JP" sz="1300" u="none" strike="noStrike" dirty="0">
                        <a:effectLst/>
                        <a:latin typeface="HGSｺﾞｼｯｸM" panose="020B0600000000000000" pitchFamily="50" charset="-128"/>
                        <a:ea typeface="HGSｺﾞｼｯｸM" panose="020B0600000000000000" pitchFamily="50" charset="-128"/>
                      </a:endParaRPr>
                    </a:p>
                    <a:p>
                      <a:pPr algn="l" fontAlgn="ctr"/>
                      <a:r>
                        <a:rPr lang="ja-JP" altLang="en-US" sz="1300" b="0" i="0" u="none" strike="noStrike" dirty="0">
                          <a:solidFill>
                            <a:srgbClr val="000000"/>
                          </a:solidFill>
                          <a:effectLst/>
                          <a:latin typeface="HGSｺﾞｼｯｸM" panose="020B0600000000000000" pitchFamily="50" charset="-128"/>
                          <a:ea typeface="HGSｺﾞｼｯｸM" panose="020B0600000000000000" pitchFamily="50" charset="-128"/>
                        </a:rPr>
                        <a:t>・</a:t>
                      </a:r>
                      <a:r>
                        <a:rPr lang="en-US" altLang="ja-JP" sz="1300" b="0" i="0" u="none" strike="noStrike" dirty="0">
                          <a:solidFill>
                            <a:srgbClr val="000000"/>
                          </a:solidFill>
                          <a:effectLst/>
                          <a:latin typeface="HGSｺﾞｼｯｸM" panose="020B0600000000000000" pitchFamily="50" charset="-128"/>
                          <a:ea typeface="HGSｺﾞｼｯｸM" panose="020B0600000000000000" pitchFamily="50" charset="-128"/>
                        </a:rPr>
                        <a:t>No,47</a:t>
                      </a:r>
                      <a:r>
                        <a:rPr lang="ja-JP" altLang="en-US" sz="1300" b="0" i="0" u="none" strike="noStrike" dirty="0">
                          <a:solidFill>
                            <a:srgbClr val="000000"/>
                          </a:solidFill>
                          <a:effectLst/>
                          <a:latin typeface="HGSｺﾞｼｯｸM" panose="020B0600000000000000" pitchFamily="50" charset="-128"/>
                          <a:ea typeface="HGSｺﾞｼｯｸM" panose="020B0600000000000000" pitchFamily="50" charset="-128"/>
                        </a:rPr>
                        <a:t>において「お世話をしていることによって、次のようなことがあるか」という聞き方へ変更</a:t>
                      </a:r>
                    </a:p>
                  </a:txBody>
                  <a:tcPr marL="3242" marR="3242" marT="3242" marB="0" anchor="ctr"/>
                </a:tc>
                <a:extLst>
                  <a:ext uri="{0D108BD9-81ED-4DB2-BD59-A6C34878D82A}">
                    <a16:rowId xmlns:a16="http://schemas.microsoft.com/office/drawing/2014/main" val="932786497"/>
                  </a:ext>
                </a:extLst>
              </a:tr>
              <a:tr h="1084622">
                <a:tc>
                  <a:txBody>
                    <a:bodyPr/>
                    <a:lstStyle/>
                    <a:p>
                      <a:pPr algn="l" fontAlgn="ctr"/>
                      <a:r>
                        <a:rPr lang="ja-JP" altLang="en-US" sz="1300" b="1" u="none" strike="noStrike" dirty="0">
                          <a:effectLst/>
                          <a:latin typeface="HGSｺﾞｼｯｸM" panose="020B0600000000000000" pitchFamily="50" charset="-128"/>
                          <a:ea typeface="HGSｺﾞｼｯｸM" panose="020B0600000000000000" pitchFamily="50" charset="-128"/>
                        </a:rPr>
                        <a:t>嵯峨委員</a:t>
                      </a:r>
                      <a:endParaRPr lang="ja-JP" altLang="en-US" sz="1300" b="1" i="0" u="none" strike="noStrike" dirty="0">
                        <a:solidFill>
                          <a:srgbClr val="000000"/>
                        </a:solidFill>
                        <a:effectLst/>
                        <a:latin typeface="HGSｺﾞｼｯｸM" panose="020B0600000000000000" pitchFamily="50" charset="-128"/>
                        <a:ea typeface="HGSｺﾞｼｯｸM" panose="020B0600000000000000" pitchFamily="50" charset="-128"/>
                      </a:endParaRPr>
                    </a:p>
                  </a:txBody>
                  <a:tcPr marL="3242" marR="3242" marT="3242" marB="0" anchor="ctr"/>
                </a:tc>
                <a:tc>
                  <a:txBody>
                    <a:bodyPr/>
                    <a:lstStyle/>
                    <a:p>
                      <a:pPr algn="l" fontAlgn="ctr"/>
                      <a:r>
                        <a:rPr lang="ja-JP" altLang="en-US" sz="1300" u="none" strike="noStrike" dirty="0">
                          <a:effectLst/>
                          <a:latin typeface="HGSｺﾞｼｯｸM" panose="020B0600000000000000" pitchFamily="50" charset="-128"/>
                          <a:ea typeface="HGSｺﾞｼｯｸM" panose="020B0600000000000000" pitchFamily="50" charset="-128"/>
                        </a:rPr>
                        <a:t>性別について、（庁内照会で削除すべきという意見もあるが）ヤングケアラーについては、家庭でのジェンダーの問題、女子生徒が担いやすいことも先行研究で指摘されているため、</a:t>
                      </a:r>
                      <a:r>
                        <a:rPr lang="ja-JP" altLang="en-US" sz="1300" u="sng" strike="noStrike" dirty="0">
                          <a:effectLst/>
                          <a:latin typeface="HGSｺﾞｼｯｸM" panose="020B0600000000000000" pitchFamily="50" charset="-128"/>
                          <a:ea typeface="HGSｺﾞｼｯｸM" panose="020B0600000000000000" pitchFamily="50" charset="-128"/>
                        </a:rPr>
                        <a:t>選択肢は配慮した上で性別も確認した方が良い</a:t>
                      </a:r>
                      <a:r>
                        <a:rPr lang="ja-JP" altLang="en-US" sz="1300" u="none" strike="noStrike" dirty="0">
                          <a:effectLst/>
                          <a:latin typeface="HGSｺﾞｼｯｸM" panose="020B0600000000000000" pitchFamily="50" charset="-128"/>
                          <a:ea typeface="HGSｺﾞｼｯｸM" panose="020B0600000000000000" pitchFamily="50" charset="-128"/>
                        </a:rPr>
                        <a:t>。</a:t>
                      </a:r>
                      <a:endParaRPr lang="ja-JP" altLang="en-US" sz="1300" b="0" i="0" u="none" strike="noStrike" dirty="0">
                        <a:solidFill>
                          <a:srgbClr val="000000"/>
                        </a:solidFill>
                        <a:effectLst/>
                        <a:latin typeface="HGSｺﾞｼｯｸM" panose="020B0600000000000000" pitchFamily="50" charset="-128"/>
                        <a:ea typeface="HGSｺﾞｼｯｸM" panose="020B0600000000000000" pitchFamily="50" charset="-128"/>
                      </a:endParaRPr>
                    </a:p>
                  </a:txBody>
                  <a:tcPr marL="3242" marR="3242" marT="3242" marB="0" anchor="ctr"/>
                </a:tc>
                <a:tc>
                  <a:txBody>
                    <a:bodyPr/>
                    <a:lstStyle/>
                    <a:p>
                      <a:pPr algn="l" fontAlgn="ctr"/>
                      <a:r>
                        <a:rPr lang="ja-JP" altLang="en-US" sz="1300" u="none" strike="noStrike" dirty="0">
                          <a:effectLst/>
                          <a:latin typeface="HGSｺﾞｼｯｸM" panose="020B0600000000000000" pitchFamily="50" charset="-128"/>
                          <a:ea typeface="HGSｺﾞｼｯｸM" panose="020B0600000000000000" pitchFamily="50" charset="-128"/>
                        </a:rPr>
                        <a:t>・</a:t>
                      </a:r>
                      <a:r>
                        <a:rPr lang="en-US" altLang="ja-JP" sz="1300" u="none" strike="noStrike" dirty="0">
                          <a:effectLst/>
                          <a:latin typeface="HGSｺﾞｼｯｸM" panose="020B0600000000000000" pitchFamily="50" charset="-128"/>
                          <a:ea typeface="HGSｺﾞｼｯｸM" panose="020B0600000000000000" pitchFamily="50" charset="-128"/>
                        </a:rPr>
                        <a:t>No,48</a:t>
                      </a:r>
                      <a:r>
                        <a:rPr lang="ja-JP" altLang="en-US" sz="1300" u="none" strike="noStrike" dirty="0">
                          <a:effectLst/>
                          <a:latin typeface="HGSｺﾞｼｯｸM" panose="020B0600000000000000" pitchFamily="50" charset="-128"/>
                          <a:ea typeface="HGSｺﾞｼｯｸM" panose="020B0600000000000000" pitchFamily="50" charset="-128"/>
                        </a:rPr>
                        <a:t>に性別の設問を設定</a:t>
                      </a:r>
                      <a:endParaRPr lang="ja-JP" altLang="en-US" sz="1300" b="0" i="0" u="none" strike="noStrike" dirty="0">
                        <a:solidFill>
                          <a:srgbClr val="000000"/>
                        </a:solidFill>
                        <a:effectLst/>
                        <a:latin typeface="HGSｺﾞｼｯｸM" panose="020B0600000000000000" pitchFamily="50" charset="-128"/>
                        <a:ea typeface="HGSｺﾞｼｯｸM" panose="020B0600000000000000" pitchFamily="50" charset="-128"/>
                      </a:endParaRPr>
                    </a:p>
                  </a:txBody>
                  <a:tcPr marL="3242" marR="3242" marT="3242" marB="0" anchor="ctr"/>
                </a:tc>
                <a:extLst>
                  <a:ext uri="{0D108BD9-81ED-4DB2-BD59-A6C34878D82A}">
                    <a16:rowId xmlns:a16="http://schemas.microsoft.com/office/drawing/2014/main" val="3383883254"/>
                  </a:ext>
                </a:extLst>
              </a:tr>
            </a:tbl>
          </a:graphicData>
        </a:graphic>
      </p:graphicFrame>
    </p:spTree>
    <p:extLst>
      <p:ext uri="{BB962C8B-B14F-4D97-AF65-F5344CB8AC3E}">
        <p14:creationId xmlns:p14="http://schemas.microsoft.com/office/powerpoint/2010/main" val="30919586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3420468838"/>
              </p:ext>
            </p:extLst>
          </p:nvPr>
        </p:nvGraphicFramePr>
        <p:xfrm>
          <a:off x="539552" y="260648"/>
          <a:ext cx="8136904" cy="5832648"/>
        </p:xfrm>
        <a:graphic>
          <a:graphicData uri="http://schemas.openxmlformats.org/drawingml/2006/table">
            <a:tbl>
              <a:tblPr>
                <a:tableStyleId>{5C22544A-7EE6-4342-B048-85BDC9FD1C3A}</a:tableStyleId>
              </a:tblPr>
              <a:tblGrid>
                <a:gridCol w="715936">
                  <a:extLst>
                    <a:ext uri="{9D8B030D-6E8A-4147-A177-3AD203B41FA5}">
                      <a16:colId xmlns:a16="http://schemas.microsoft.com/office/drawing/2014/main" val="1407647837"/>
                    </a:ext>
                  </a:extLst>
                </a:gridCol>
                <a:gridCol w="3676552">
                  <a:extLst>
                    <a:ext uri="{9D8B030D-6E8A-4147-A177-3AD203B41FA5}">
                      <a16:colId xmlns:a16="http://schemas.microsoft.com/office/drawing/2014/main" val="2414563838"/>
                    </a:ext>
                  </a:extLst>
                </a:gridCol>
                <a:gridCol w="3744416">
                  <a:extLst>
                    <a:ext uri="{9D8B030D-6E8A-4147-A177-3AD203B41FA5}">
                      <a16:colId xmlns:a16="http://schemas.microsoft.com/office/drawing/2014/main" val="4182999308"/>
                    </a:ext>
                  </a:extLst>
                </a:gridCol>
              </a:tblGrid>
              <a:tr h="228606">
                <a:tc>
                  <a:txBody>
                    <a:bodyPr/>
                    <a:lstStyle/>
                    <a:p>
                      <a:pPr algn="ctr" fontAlgn="ctr"/>
                      <a:r>
                        <a:rPr lang="ja-JP" altLang="en-US" sz="1300" b="1" u="none" strike="noStrike" dirty="0">
                          <a:effectLst/>
                          <a:latin typeface="HGSｺﾞｼｯｸM" panose="020B0600000000000000" pitchFamily="50" charset="-128"/>
                          <a:ea typeface="HGSｺﾞｼｯｸM" panose="020B0600000000000000" pitchFamily="50" charset="-128"/>
                        </a:rPr>
                        <a:t>委員</a:t>
                      </a:r>
                      <a:endParaRPr lang="ja-JP" altLang="en-US" sz="1300" b="1" i="0" u="none" strike="noStrike" dirty="0">
                        <a:solidFill>
                          <a:srgbClr val="000000"/>
                        </a:solidFill>
                        <a:effectLst/>
                        <a:latin typeface="HGSｺﾞｼｯｸM" panose="020B0600000000000000" pitchFamily="50" charset="-128"/>
                        <a:ea typeface="HGSｺﾞｼｯｸM" panose="020B0600000000000000" pitchFamily="50" charset="-128"/>
                      </a:endParaRPr>
                    </a:p>
                  </a:txBody>
                  <a:tcPr marL="3242" marR="3242" marT="3242" marB="0" anchor="ctr"/>
                </a:tc>
                <a:tc>
                  <a:txBody>
                    <a:bodyPr/>
                    <a:lstStyle/>
                    <a:p>
                      <a:pPr algn="ctr" fontAlgn="ctr"/>
                      <a:r>
                        <a:rPr lang="ja-JP" altLang="en-US" sz="1300" b="1" u="none" strike="noStrike" dirty="0">
                          <a:effectLst/>
                          <a:latin typeface="HGSｺﾞｼｯｸM" panose="020B0600000000000000" pitchFamily="50" charset="-128"/>
                          <a:ea typeface="HGSｺﾞｼｯｸM" panose="020B0600000000000000" pitchFamily="50" charset="-128"/>
                        </a:rPr>
                        <a:t>ご意見・質問</a:t>
                      </a:r>
                      <a:endParaRPr lang="ja-JP" altLang="en-US" sz="1300" b="1" i="0" u="none" strike="noStrike" dirty="0">
                        <a:solidFill>
                          <a:srgbClr val="000000"/>
                        </a:solidFill>
                        <a:effectLst/>
                        <a:latin typeface="HGSｺﾞｼｯｸM" panose="020B0600000000000000" pitchFamily="50" charset="-128"/>
                        <a:ea typeface="HGSｺﾞｼｯｸM" panose="020B0600000000000000" pitchFamily="50" charset="-128"/>
                      </a:endParaRPr>
                    </a:p>
                  </a:txBody>
                  <a:tcPr marL="3242" marR="3242" marT="3242" marB="0" anchor="ctr"/>
                </a:tc>
                <a:tc>
                  <a:txBody>
                    <a:bodyPr/>
                    <a:lstStyle/>
                    <a:p>
                      <a:pPr algn="ctr" fontAlgn="ctr"/>
                      <a:r>
                        <a:rPr lang="ja-JP" altLang="en-US" sz="1300" b="1" u="none" strike="noStrike" dirty="0">
                          <a:effectLst/>
                          <a:latin typeface="HGSｺﾞｼｯｸM" panose="020B0600000000000000" pitchFamily="50" charset="-128"/>
                          <a:ea typeface="HGSｺﾞｼｯｸM" panose="020B0600000000000000" pitchFamily="50" charset="-128"/>
                        </a:rPr>
                        <a:t>対応案</a:t>
                      </a:r>
                      <a:endParaRPr lang="ja-JP" altLang="en-US" sz="1300" b="1" i="0" u="none" strike="noStrike" dirty="0">
                        <a:solidFill>
                          <a:srgbClr val="000000"/>
                        </a:solidFill>
                        <a:effectLst/>
                        <a:latin typeface="HGSｺﾞｼｯｸM" panose="020B0600000000000000" pitchFamily="50" charset="-128"/>
                        <a:ea typeface="HGSｺﾞｼｯｸM" panose="020B0600000000000000" pitchFamily="50" charset="-128"/>
                      </a:endParaRPr>
                    </a:p>
                  </a:txBody>
                  <a:tcPr marL="3242" marR="3242" marT="3242" marB="0" anchor="ctr"/>
                </a:tc>
                <a:extLst>
                  <a:ext uri="{0D108BD9-81ED-4DB2-BD59-A6C34878D82A}">
                    <a16:rowId xmlns:a16="http://schemas.microsoft.com/office/drawing/2014/main" val="614724107"/>
                  </a:ext>
                </a:extLst>
              </a:tr>
              <a:tr h="1360367">
                <a:tc>
                  <a:txBody>
                    <a:bodyPr/>
                    <a:lstStyle/>
                    <a:p>
                      <a:pPr algn="l" fontAlgn="ctr"/>
                      <a:r>
                        <a:rPr lang="ja-JP" altLang="en-US" sz="1300" b="1" i="0" u="none" strike="noStrike" dirty="0">
                          <a:solidFill>
                            <a:srgbClr val="000000"/>
                          </a:solidFill>
                          <a:effectLst/>
                          <a:latin typeface="HGSｺﾞｼｯｸM" panose="020B0600000000000000" pitchFamily="50" charset="-128"/>
                          <a:ea typeface="HGSｺﾞｼｯｸM" panose="020B0600000000000000" pitchFamily="50" charset="-128"/>
                        </a:rPr>
                        <a:t>嵯峨委員</a:t>
                      </a:r>
                    </a:p>
                  </a:txBody>
                  <a:tcPr marL="9525" marR="9525" marT="9525" marB="0" anchor="ctr"/>
                </a:tc>
                <a:tc>
                  <a:txBody>
                    <a:bodyPr/>
                    <a:lstStyle/>
                    <a:p>
                      <a:pPr algn="just" fontAlgn="ctr"/>
                      <a:r>
                        <a:rPr lang="ja-JP" altLang="en-US" sz="1300" b="0" i="0" u="none" strike="noStrike" dirty="0">
                          <a:solidFill>
                            <a:srgbClr val="000000"/>
                          </a:solidFill>
                          <a:effectLst/>
                          <a:latin typeface="HGSｺﾞｼｯｸM" panose="020B0600000000000000" pitchFamily="50" charset="-128"/>
                          <a:ea typeface="HGSｺﾞｼｯｸM" panose="020B0600000000000000" pitchFamily="50" charset="-128"/>
                        </a:rPr>
                        <a:t>保護者調査票</a:t>
                      </a:r>
                      <a:r>
                        <a:rPr lang="en-US" altLang="ja-JP" sz="1300" b="0" i="0" u="none" strike="noStrike" dirty="0">
                          <a:solidFill>
                            <a:srgbClr val="000000"/>
                          </a:solidFill>
                          <a:effectLst/>
                          <a:latin typeface="HGSｺﾞｼｯｸM" panose="020B0600000000000000" pitchFamily="50" charset="-128"/>
                          <a:ea typeface="HGSｺﾞｼｯｸM" panose="020B0600000000000000" pitchFamily="50" charset="-128"/>
                        </a:rPr>
                        <a:t>No.31</a:t>
                      </a:r>
                      <a:r>
                        <a:rPr lang="ja-JP" altLang="en-US" sz="1300" b="0" i="0" u="none" strike="noStrike" dirty="0">
                          <a:solidFill>
                            <a:srgbClr val="000000"/>
                          </a:solidFill>
                          <a:effectLst/>
                          <a:latin typeface="HGSｺﾞｼｯｸM" panose="020B0600000000000000" pitchFamily="50" charset="-128"/>
                          <a:ea typeface="HGSｺﾞｼｯｸM" panose="020B0600000000000000" pitchFamily="50" charset="-128"/>
                        </a:rPr>
                        <a:t>の新型コロナの影響について、</a:t>
                      </a:r>
                      <a:r>
                        <a:rPr lang="en-US" altLang="ja-JP" sz="1300" b="0" i="0" u="none" strike="noStrike" dirty="0">
                          <a:solidFill>
                            <a:srgbClr val="000000"/>
                          </a:solidFill>
                          <a:effectLst/>
                          <a:latin typeface="HGSｺﾞｼｯｸM" panose="020B0600000000000000" pitchFamily="50" charset="-128"/>
                          <a:ea typeface="HGSｺﾞｼｯｸM" panose="020B0600000000000000" pitchFamily="50" charset="-128"/>
                        </a:rPr>
                        <a:t>a) </a:t>
                      </a:r>
                      <a:r>
                        <a:rPr lang="ja-JP" altLang="en-US" sz="1300" b="0" i="0" u="none" strike="noStrike" dirty="0">
                          <a:solidFill>
                            <a:srgbClr val="000000"/>
                          </a:solidFill>
                          <a:effectLst/>
                          <a:latin typeface="HGSｺﾞｼｯｸM" panose="020B0600000000000000" pitchFamily="50" charset="-128"/>
                          <a:ea typeface="HGSｺﾞｼｯｸM" panose="020B0600000000000000" pitchFamily="50" charset="-128"/>
                        </a:rPr>
                        <a:t>世帯全体の収入の変化、</a:t>
                      </a:r>
                      <a:r>
                        <a:rPr lang="en-US" altLang="ja-JP" sz="1300" b="0" i="0" u="none" strike="noStrike" dirty="0">
                          <a:solidFill>
                            <a:srgbClr val="000000"/>
                          </a:solidFill>
                          <a:effectLst/>
                          <a:latin typeface="HGSｺﾞｼｯｸM" panose="020B0600000000000000" pitchFamily="50" charset="-128"/>
                          <a:ea typeface="HGSｺﾞｼｯｸM" panose="020B0600000000000000" pitchFamily="50" charset="-128"/>
                        </a:rPr>
                        <a:t>b) </a:t>
                      </a:r>
                      <a:r>
                        <a:rPr lang="ja-JP" altLang="en-US" sz="1300" b="0" i="0" u="none" strike="noStrike" dirty="0">
                          <a:solidFill>
                            <a:srgbClr val="000000"/>
                          </a:solidFill>
                          <a:effectLst/>
                          <a:latin typeface="HGSｺﾞｼｯｸM" panose="020B0600000000000000" pitchFamily="50" charset="-128"/>
                          <a:ea typeface="HGSｺﾞｼｯｸM" panose="020B0600000000000000" pitchFamily="50" charset="-128"/>
                        </a:rPr>
                        <a:t>生活に必要な支出の変化等の選択肢が、増えた・減った・変わらないとなっているが、変化が増えたというのは違和感があるので、「変化」は削除した方がよいのではないか。</a:t>
                      </a:r>
                    </a:p>
                  </a:txBody>
                  <a:tcPr marL="9525" marR="9525" marT="9525" marB="0" anchor="ctr"/>
                </a:tc>
                <a:tc>
                  <a:txBody>
                    <a:bodyPr/>
                    <a:lstStyle/>
                    <a:p>
                      <a:pPr algn="l" fontAlgn="ctr"/>
                      <a:endParaRPr lang="en-US" altLang="ja-JP" sz="1300" b="0" i="0" u="none" strike="noStrike" dirty="0">
                        <a:solidFill>
                          <a:srgbClr val="000000"/>
                        </a:solidFill>
                        <a:effectLst/>
                        <a:latin typeface="HGSｺﾞｼｯｸM" panose="020B0600000000000000" pitchFamily="50" charset="-128"/>
                        <a:ea typeface="HGSｺﾞｼｯｸM" panose="020B0600000000000000" pitchFamily="50" charset="-128"/>
                      </a:endParaRPr>
                    </a:p>
                    <a:p>
                      <a:pPr algn="l" fontAlgn="ctr"/>
                      <a:r>
                        <a:rPr lang="ja-JP" altLang="en-US" sz="1300" b="0" i="0" u="none" strike="noStrike" dirty="0">
                          <a:solidFill>
                            <a:srgbClr val="000000"/>
                          </a:solidFill>
                          <a:effectLst/>
                          <a:latin typeface="HGSｺﾞｼｯｸM" panose="020B0600000000000000" pitchFamily="50" charset="-128"/>
                          <a:ea typeface="HGSｺﾞｼｯｸM" panose="020B0600000000000000" pitchFamily="50" charset="-128"/>
                        </a:rPr>
                        <a:t>・</a:t>
                      </a:r>
                      <a:r>
                        <a:rPr lang="en-US" altLang="ja-JP" sz="1300" b="0" i="0" u="none" strike="noStrike" dirty="0">
                          <a:solidFill>
                            <a:srgbClr val="000000"/>
                          </a:solidFill>
                          <a:effectLst/>
                          <a:latin typeface="HGSｺﾞｼｯｸM" panose="020B0600000000000000" pitchFamily="50" charset="-128"/>
                          <a:ea typeface="HGSｺﾞｼｯｸM" panose="020B0600000000000000" pitchFamily="50" charset="-128"/>
                        </a:rPr>
                        <a:t>3</a:t>
                      </a:r>
                      <a:r>
                        <a:rPr lang="ja-JP" altLang="en-US" sz="1300" b="0" i="0" u="none" strike="noStrike" dirty="0">
                          <a:solidFill>
                            <a:srgbClr val="000000"/>
                          </a:solidFill>
                          <a:effectLst/>
                          <a:latin typeface="HGSｺﾞｼｯｸM" panose="020B0600000000000000" pitchFamily="50" charset="-128"/>
                          <a:ea typeface="HGSｺﾞｼｯｸM" panose="020B0600000000000000" pitchFamily="50" charset="-128"/>
                        </a:rPr>
                        <a:t>年以上前のことを聞くこととなり、記憶があいまいであるため、項目から削除</a:t>
                      </a:r>
                    </a:p>
                  </a:txBody>
                  <a:tcPr marL="9525" marR="9525" marT="9525" marB="0" anchor="ctr"/>
                </a:tc>
                <a:extLst>
                  <a:ext uri="{0D108BD9-81ED-4DB2-BD59-A6C34878D82A}">
                    <a16:rowId xmlns:a16="http://schemas.microsoft.com/office/drawing/2014/main" val="3768665993"/>
                  </a:ext>
                </a:extLst>
              </a:tr>
              <a:tr h="910517">
                <a:tc>
                  <a:txBody>
                    <a:bodyPr/>
                    <a:lstStyle/>
                    <a:p>
                      <a:pPr algn="l" fontAlgn="ctr"/>
                      <a:r>
                        <a:rPr lang="ja-JP" altLang="en-US" sz="1300" b="1" i="0" u="none" strike="noStrike" dirty="0">
                          <a:solidFill>
                            <a:srgbClr val="000000"/>
                          </a:solidFill>
                          <a:effectLst/>
                          <a:latin typeface="HGSｺﾞｼｯｸM" panose="020B0600000000000000" pitchFamily="50" charset="-128"/>
                          <a:ea typeface="HGSｺﾞｼｯｸM" panose="020B0600000000000000" pitchFamily="50" charset="-128"/>
                        </a:rPr>
                        <a:t>横山委員</a:t>
                      </a:r>
                    </a:p>
                  </a:txBody>
                  <a:tcPr marL="9525" marR="9525" marT="9525" marB="0" anchor="ctr"/>
                </a:tc>
                <a:tc>
                  <a:txBody>
                    <a:bodyPr/>
                    <a:lstStyle/>
                    <a:p>
                      <a:pPr algn="l" fontAlgn="ctr"/>
                      <a:r>
                        <a:rPr lang="ja-JP" altLang="en-US" sz="1300" b="0" i="0" u="none" strike="noStrike" dirty="0">
                          <a:solidFill>
                            <a:srgbClr val="000000"/>
                          </a:solidFill>
                          <a:effectLst/>
                          <a:latin typeface="HGSｺﾞｼｯｸM" panose="020B0600000000000000" pitchFamily="50" charset="-128"/>
                          <a:ea typeface="HGSｺﾞｼｯｸM" panose="020B0600000000000000" pitchFamily="50" charset="-128"/>
                        </a:rPr>
                        <a:t>子どもへの調査票について、表紙に、</a:t>
                      </a:r>
                      <a:r>
                        <a:rPr lang="ja-JP" altLang="en-US" sz="1300" b="0" i="0" u="sng" strike="noStrike" dirty="0">
                          <a:solidFill>
                            <a:srgbClr val="000000"/>
                          </a:solidFill>
                          <a:effectLst/>
                          <a:latin typeface="HGSｺﾞｼｯｸM" panose="020B0600000000000000" pitchFamily="50" charset="-128"/>
                          <a:ea typeface="HGSｺﾞｼｯｸM" panose="020B0600000000000000" pitchFamily="50" charset="-128"/>
                        </a:rPr>
                        <a:t>回答することにより自身に不利益が生じることがないときちんと伝わるよう記載</a:t>
                      </a:r>
                      <a:r>
                        <a:rPr lang="ja-JP" altLang="en-US" sz="1300" b="0" i="0" u="none" strike="noStrike" dirty="0">
                          <a:solidFill>
                            <a:srgbClr val="000000"/>
                          </a:solidFill>
                          <a:effectLst/>
                          <a:latin typeface="HGSｺﾞｼｯｸM" panose="020B0600000000000000" pitchFamily="50" charset="-128"/>
                          <a:ea typeface="HGSｺﾞｼｯｸM" panose="020B0600000000000000" pitchFamily="50" charset="-128"/>
                        </a:rPr>
                        <a:t>するなど、回答者への配慮が必要。</a:t>
                      </a:r>
                    </a:p>
                  </a:txBody>
                  <a:tcPr marL="9525" marR="9525" marT="9525" marB="0" anchor="ctr"/>
                </a:tc>
                <a:tc>
                  <a:txBody>
                    <a:bodyPr/>
                    <a:lstStyle/>
                    <a:p>
                      <a:pPr algn="l" fontAlgn="ctr"/>
                      <a:r>
                        <a:rPr lang="ja-JP" altLang="en-US" sz="1300" b="0" i="0" u="none" strike="noStrike" dirty="0">
                          <a:solidFill>
                            <a:srgbClr val="000000"/>
                          </a:solidFill>
                          <a:effectLst/>
                          <a:latin typeface="HGSｺﾞｼｯｸM" panose="020B0600000000000000" pitchFamily="50" charset="-128"/>
                          <a:ea typeface="HGSｺﾞｼｯｸM" panose="020B0600000000000000" pitchFamily="50" charset="-128"/>
                        </a:rPr>
                        <a:t>・調査票表紙に、調査の趣旨や他の人が見ないこと等について明記</a:t>
                      </a:r>
                    </a:p>
                  </a:txBody>
                  <a:tcPr marL="9525" marR="9525" marT="9525" marB="0" anchor="ctr"/>
                </a:tc>
                <a:extLst>
                  <a:ext uri="{0D108BD9-81ED-4DB2-BD59-A6C34878D82A}">
                    <a16:rowId xmlns:a16="http://schemas.microsoft.com/office/drawing/2014/main" val="595123762"/>
                  </a:ext>
                </a:extLst>
              </a:tr>
              <a:tr h="1522939">
                <a:tc>
                  <a:txBody>
                    <a:bodyPr/>
                    <a:lstStyle/>
                    <a:p>
                      <a:pPr algn="l" fontAlgn="ctr"/>
                      <a:r>
                        <a:rPr lang="ja-JP" altLang="en-US" sz="1300" b="1" i="0" u="none" strike="noStrike" dirty="0">
                          <a:solidFill>
                            <a:srgbClr val="000000"/>
                          </a:solidFill>
                          <a:effectLst/>
                          <a:latin typeface="HGSｺﾞｼｯｸM" panose="020B0600000000000000" pitchFamily="50" charset="-128"/>
                          <a:ea typeface="HGSｺﾞｼｯｸM" panose="020B0600000000000000" pitchFamily="50" charset="-128"/>
                        </a:rPr>
                        <a:t>山野委員</a:t>
                      </a:r>
                    </a:p>
                  </a:txBody>
                  <a:tcPr marL="9525" marR="9525" marT="9525" marB="0" anchor="ctr"/>
                </a:tc>
                <a:tc>
                  <a:txBody>
                    <a:bodyPr/>
                    <a:lstStyle/>
                    <a:p>
                      <a:pPr algn="l" fontAlgn="ctr"/>
                      <a:r>
                        <a:rPr lang="ja-JP" altLang="en-US" sz="1300" b="0" i="0" u="none" strike="noStrike" dirty="0">
                          <a:solidFill>
                            <a:srgbClr val="000000"/>
                          </a:solidFill>
                          <a:effectLst/>
                          <a:latin typeface="HGSｺﾞｼｯｸM" panose="020B0600000000000000" pitchFamily="50" charset="-128"/>
                          <a:ea typeface="HGSｺﾞｼｯｸM" panose="020B0600000000000000" pitchFamily="50" charset="-128"/>
                        </a:rPr>
                        <a:t>・「相談」という言葉では、自信が相談したいと思っていない、困っているという認識もないケースもあり、欲しい回答が得られないと思う。気軽に話せる場をたくさん持っていることが学力や心身の安定につながっているという結果が出ている。</a:t>
                      </a:r>
                    </a:p>
                  </a:txBody>
                  <a:tcPr marL="9525" marR="9525" marT="9525" marB="0" anchor="ctr"/>
                </a:tc>
                <a:tc>
                  <a:txBody>
                    <a:bodyPr/>
                    <a:lstStyle/>
                    <a:p>
                      <a:pPr algn="l" fontAlgn="ctr"/>
                      <a:r>
                        <a:rPr lang="ja-JP" altLang="en-US" sz="1300" b="0" i="0" u="none" strike="noStrike" dirty="0">
                          <a:solidFill>
                            <a:srgbClr val="000000"/>
                          </a:solidFill>
                          <a:effectLst/>
                          <a:latin typeface="HGSｺﾞｼｯｸM" panose="020B0600000000000000" pitchFamily="50" charset="-128"/>
                          <a:ea typeface="HGSｺﾞｼｯｸM" panose="020B0600000000000000" pitchFamily="50" charset="-128"/>
                        </a:rPr>
                        <a:t>子ども調査票</a:t>
                      </a:r>
                      <a:br>
                        <a:rPr lang="ja-JP" altLang="en-US" sz="1300" b="0" i="0" u="none" strike="noStrike" dirty="0">
                          <a:solidFill>
                            <a:srgbClr val="000000"/>
                          </a:solidFill>
                          <a:effectLst/>
                          <a:latin typeface="HGSｺﾞｼｯｸM" panose="020B0600000000000000" pitchFamily="50" charset="-128"/>
                          <a:ea typeface="HGSｺﾞｼｯｸM" panose="020B0600000000000000" pitchFamily="50" charset="-128"/>
                        </a:rPr>
                      </a:br>
                      <a:r>
                        <a:rPr lang="ja-JP" altLang="en-US" sz="1300" b="0" i="0" u="none" strike="noStrike" dirty="0">
                          <a:solidFill>
                            <a:srgbClr val="000000"/>
                          </a:solidFill>
                          <a:effectLst/>
                          <a:latin typeface="HGSｺﾞｼｯｸM" panose="020B0600000000000000" pitchFamily="50" charset="-128"/>
                          <a:ea typeface="HGSｺﾞｼｯｸM" panose="020B0600000000000000" pitchFamily="50" charset="-128"/>
                        </a:rPr>
                        <a:t>・</a:t>
                      </a:r>
                      <a:r>
                        <a:rPr lang="en-US" altLang="ja-JP" sz="1300" b="0" i="0" u="none" strike="noStrike" dirty="0">
                          <a:solidFill>
                            <a:srgbClr val="000000"/>
                          </a:solidFill>
                          <a:effectLst/>
                          <a:latin typeface="HGSｺﾞｼｯｸM" panose="020B0600000000000000" pitchFamily="50" charset="-128"/>
                          <a:ea typeface="HGSｺﾞｼｯｸM" panose="020B0600000000000000" pitchFamily="50" charset="-128"/>
                        </a:rPr>
                        <a:t>No.30</a:t>
                      </a:r>
                      <a:r>
                        <a:rPr lang="ja-JP" altLang="en-US" sz="1300" b="0" i="0" u="none" strike="noStrike" dirty="0">
                          <a:solidFill>
                            <a:srgbClr val="000000"/>
                          </a:solidFill>
                          <a:effectLst/>
                          <a:latin typeface="HGSｺﾞｼｯｸM" panose="020B0600000000000000" pitchFamily="50" charset="-128"/>
                          <a:ea typeface="HGSｺﾞｼｯｸM" panose="020B0600000000000000" pitchFamily="50" charset="-128"/>
                        </a:rPr>
                        <a:t>「だれに相談しますか。（だれに話しますか）」という表記へ修正</a:t>
                      </a:r>
                    </a:p>
                  </a:txBody>
                  <a:tcPr marL="9525" marR="9525" marT="9525" marB="0" anchor="ctr"/>
                </a:tc>
                <a:extLst>
                  <a:ext uri="{0D108BD9-81ED-4DB2-BD59-A6C34878D82A}">
                    <a16:rowId xmlns:a16="http://schemas.microsoft.com/office/drawing/2014/main" val="278315896"/>
                  </a:ext>
                </a:extLst>
              </a:tr>
              <a:tr h="1810219">
                <a:tc>
                  <a:txBody>
                    <a:bodyPr/>
                    <a:lstStyle/>
                    <a:p>
                      <a:pPr algn="l" fontAlgn="ctr"/>
                      <a:r>
                        <a:rPr lang="ja-JP" altLang="en-US" sz="1300" b="1" i="0" u="none" strike="noStrike" dirty="0">
                          <a:solidFill>
                            <a:srgbClr val="000000"/>
                          </a:solidFill>
                          <a:effectLst/>
                          <a:latin typeface="HGSｺﾞｼｯｸM" panose="020B0600000000000000" pitchFamily="50" charset="-128"/>
                          <a:ea typeface="HGSｺﾞｼｯｸM" panose="020B0600000000000000" pitchFamily="50" charset="-128"/>
                        </a:rPr>
                        <a:t>山野委員</a:t>
                      </a:r>
                    </a:p>
                  </a:txBody>
                  <a:tcPr marL="9525" marR="9525" marT="9525" marB="0" anchor="ctr"/>
                </a:tc>
                <a:tc>
                  <a:txBody>
                    <a:bodyPr/>
                    <a:lstStyle/>
                    <a:p>
                      <a:pPr algn="l" fontAlgn="ctr"/>
                      <a:r>
                        <a:rPr lang="ja-JP" altLang="en-US" sz="1300" b="0" i="0" u="none" strike="noStrike" dirty="0">
                          <a:solidFill>
                            <a:srgbClr val="000000"/>
                          </a:solidFill>
                          <a:effectLst/>
                          <a:latin typeface="HGSｺﾞｼｯｸM" panose="020B0600000000000000" pitchFamily="50" charset="-128"/>
                          <a:ea typeface="HGSｺﾞｼｯｸM" panose="020B0600000000000000" pitchFamily="50" charset="-128"/>
                        </a:rPr>
                        <a:t>神戸市ではヤングケアラー支援として、宅配による食材提供、ヘルパー派遣（ひとり親や障がいのヘルパーにつなぐまでの間、迅速に派遣する）のサービス提供をしている。</a:t>
                      </a:r>
                      <a:r>
                        <a:rPr lang="ja-JP" altLang="en-US" sz="1300" b="0" i="0" u="sng" strike="noStrike" dirty="0">
                          <a:solidFill>
                            <a:srgbClr val="000000"/>
                          </a:solidFill>
                          <a:effectLst/>
                          <a:latin typeface="HGSｺﾞｼｯｸM" panose="020B0600000000000000" pitchFamily="50" charset="-128"/>
                          <a:ea typeface="HGSｺﾞｼｯｸM" panose="020B0600000000000000" pitchFamily="50" charset="-128"/>
                        </a:rPr>
                        <a:t>集まって語る場も必要だが、具体的な施策を打ち出せるような調査項目も必要</a:t>
                      </a:r>
                      <a:r>
                        <a:rPr lang="ja-JP" altLang="en-US" sz="1300" b="0" i="0" u="none" strike="noStrike" dirty="0">
                          <a:solidFill>
                            <a:srgbClr val="000000"/>
                          </a:solidFill>
                          <a:effectLst/>
                          <a:latin typeface="HGSｺﾞｼｯｸM" panose="020B0600000000000000" pitchFamily="50" charset="-128"/>
                          <a:ea typeface="HGSｺﾞｼｯｸM" panose="020B0600000000000000" pitchFamily="50" charset="-128"/>
                        </a:rPr>
                        <a:t>。</a:t>
                      </a:r>
                      <a:br>
                        <a:rPr lang="ja-JP" altLang="en-US" sz="1300" b="0" i="0" u="none" strike="noStrike" dirty="0">
                          <a:solidFill>
                            <a:srgbClr val="000000"/>
                          </a:solidFill>
                          <a:effectLst/>
                          <a:latin typeface="HGSｺﾞｼｯｸM" panose="020B0600000000000000" pitchFamily="50" charset="-128"/>
                          <a:ea typeface="HGSｺﾞｼｯｸM" panose="020B0600000000000000" pitchFamily="50" charset="-128"/>
                        </a:rPr>
                      </a:br>
                      <a:r>
                        <a:rPr lang="ja-JP" altLang="en-US" sz="1300" b="0" i="0" u="none" strike="noStrike" dirty="0">
                          <a:solidFill>
                            <a:srgbClr val="000000"/>
                          </a:solidFill>
                          <a:effectLst/>
                          <a:latin typeface="HGSｺﾞｼｯｸM" panose="020B0600000000000000" pitchFamily="50" charset="-128"/>
                          <a:ea typeface="HGSｺﾞｼｯｸM" panose="020B0600000000000000" pitchFamily="50" charset="-128"/>
                        </a:rPr>
                        <a:t>施策メニューがあるかないか、ヒットしているか、どのようなニーズか聞けるとよい。</a:t>
                      </a:r>
                    </a:p>
                  </a:txBody>
                  <a:tcPr marL="9525" marR="9525" marT="9525" marB="0" anchor="ctr"/>
                </a:tc>
                <a:tc>
                  <a:txBody>
                    <a:bodyPr/>
                    <a:lstStyle/>
                    <a:p>
                      <a:pPr algn="l" fontAlgn="ctr"/>
                      <a:r>
                        <a:rPr lang="ja-JP" altLang="en-US" sz="1300" b="0" i="0" u="none" strike="noStrike" dirty="0">
                          <a:solidFill>
                            <a:srgbClr val="000000"/>
                          </a:solidFill>
                          <a:effectLst/>
                          <a:latin typeface="HGSｺﾞｼｯｸM" panose="020B0600000000000000" pitchFamily="50" charset="-128"/>
                          <a:ea typeface="HGSｺﾞｼｯｸM" panose="020B0600000000000000" pitchFamily="50" charset="-128"/>
                        </a:rPr>
                        <a:t>保護者調査票</a:t>
                      </a:r>
                      <a:endParaRPr lang="en-US" altLang="ja-JP" sz="1300" b="0" i="0" u="none" strike="noStrike" dirty="0">
                        <a:solidFill>
                          <a:srgbClr val="000000"/>
                        </a:solidFill>
                        <a:effectLst/>
                        <a:latin typeface="HGSｺﾞｼｯｸM" panose="020B0600000000000000" pitchFamily="50" charset="-128"/>
                        <a:ea typeface="HGSｺﾞｼｯｸM" panose="020B0600000000000000" pitchFamily="50" charset="-128"/>
                      </a:endParaRPr>
                    </a:p>
                    <a:p>
                      <a:pPr algn="l" fontAlgn="ctr"/>
                      <a:r>
                        <a:rPr lang="ja-JP" altLang="en-US" sz="1300" b="0" i="0" u="none" strike="noStrike" dirty="0">
                          <a:solidFill>
                            <a:srgbClr val="000000"/>
                          </a:solidFill>
                          <a:effectLst/>
                          <a:latin typeface="HGSｺﾞｼｯｸM" panose="020B0600000000000000" pitchFamily="50" charset="-128"/>
                          <a:ea typeface="HGSｺﾞｼｯｸM" panose="020B0600000000000000" pitchFamily="50" charset="-128"/>
                        </a:rPr>
                        <a:t>・</a:t>
                      </a:r>
                      <a:r>
                        <a:rPr lang="en-US" altLang="ja-JP" sz="1300" b="0" i="0" u="none" strike="noStrike" dirty="0">
                          <a:solidFill>
                            <a:srgbClr val="000000"/>
                          </a:solidFill>
                          <a:effectLst/>
                          <a:latin typeface="HGSｺﾞｼｯｸM" panose="020B0600000000000000" pitchFamily="50" charset="-128"/>
                          <a:ea typeface="HGSｺﾞｼｯｸM" panose="020B0600000000000000" pitchFamily="50" charset="-128"/>
                        </a:rPr>
                        <a:t>No,31</a:t>
                      </a:r>
                      <a:r>
                        <a:rPr lang="ja-JP" altLang="en-US" sz="1300" b="0" i="0" u="none" strike="noStrike" dirty="0">
                          <a:solidFill>
                            <a:srgbClr val="000000"/>
                          </a:solidFill>
                          <a:effectLst/>
                          <a:latin typeface="HGSｺﾞｼｯｸM" panose="020B0600000000000000" pitchFamily="50" charset="-128"/>
                          <a:ea typeface="HGSｺﾞｼｯｸM" panose="020B0600000000000000" pitchFamily="50" charset="-128"/>
                        </a:rPr>
                        <a:t>において支援ニーズを、</a:t>
                      </a:r>
                      <a:r>
                        <a:rPr lang="en-US" altLang="ja-JP" sz="1300" b="0" i="0" u="none" strike="noStrike" dirty="0">
                          <a:solidFill>
                            <a:srgbClr val="000000"/>
                          </a:solidFill>
                          <a:effectLst/>
                          <a:latin typeface="HGSｺﾞｼｯｸM" panose="020B0600000000000000" pitchFamily="50" charset="-128"/>
                          <a:ea typeface="HGSｺﾞｼｯｸM" panose="020B0600000000000000" pitchFamily="50" charset="-128"/>
                        </a:rPr>
                        <a:t>No,38</a:t>
                      </a:r>
                      <a:r>
                        <a:rPr lang="ja-JP" altLang="en-US" sz="1300" b="0" i="0" u="none" strike="noStrike" dirty="0">
                          <a:solidFill>
                            <a:srgbClr val="000000"/>
                          </a:solidFill>
                          <a:effectLst/>
                          <a:latin typeface="HGSｺﾞｼｯｸM" panose="020B0600000000000000" pitchFamily="50" charset="-128"/>
                          <a:ea typeface="HGSｺﾞｼｯｸM" panose="020B0600000000000000" pitchFamily="50" charset="-128"/>
                        </a:rPr>
                        <a:t>～で居場所の利用状況等を項目に盛り込むことにより、具体的なニーズを聞き取ることが可能であり、調査結果を踏まえて、支援策を検討していきたい。</a:t>
                      </a:r>
                    </a:p>
                  </a:txBody>
                  <a:tcPr marL="9525" marR="9525" marT="9525" marB="0" anchor="ctr"/>
                </a:tc>
                <a:extLst>
                  <a:ext uri="{0D108BD9-81ED-4DB2-BD59-A6C34878D82A}">
                    <a16:rowId xmlns:a16="http://schemas.microsoft.com/office/drawing/2014/main" val="1158684117"/>
                  </a:ext>
                </a:extLst>
              </a:tr>
            </a:tbl>
          </a:graphicData>
        </a:graphic>
      </p:graphicFrame>
    </p:spTree>
    <p:extLst>
      <p:ext uri="{BB962C8B-B14F-4D97-AF65-F5344CB8AC3E}">
        <p14:creationId xmlns:p14="http://schemas.microsoft.com/office/powerpoint/2010/main" val="198674302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325</TotalTime>
  <Words>771</Words>
  <Application>Microsoft Office PowerPoint</Application>
  <PresentationFormat>画面に合わせる (4:3)</PresentationFormat>
  <Paragraphs>39</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HGSｺﾞｼｯｸM</vt:lpstr>
      <vt:lpstr>ＭＳ Ｐゴシック</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宮田　真衣</cp:lastModifiedBy>
  <cp:revision>41</cp:revision>
  <cp:lastPrinted>2023-05-15T06:22:40Z</cp:lastPrinted>
  <dcterms:created xsi:type="dcterms:W3CDTF">2016-02-09T04:36:37Z</dcterms:created>
  <dcterms:modified xsi:type="dcterms:W3CDTF">2023-09-22T06:47:36Z</dcterms:modified>
</cp:coreProperties>
</file>