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
  </p:notesMasterIdLst>
  <p:sldIdLst>
    <p:sldId id="265" r:id="rId2"/>
    <p:sldId id="266" r:id="rId3"/>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803A6C6E-ECA1-4638-8E46-B2939BF897CF}" type="datetimeFigureOut">
              <a:rPr kumimoji="1" lang="ja-JP" altLang="en-US" smtClean="0"/>
              <a:t>2023/5/22</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A3BF98E3-05C9-4868-8E64-D0E59FB381E7}" type="slidenum">
              <a:rPr kumimoji="1" lang="ja-JP" altLang="en-US" smtClean="0"/>
              <a:t>‹#›</a:t>
            </a:fld>
            <a:endParaRPr kumimoji="1" lang="ja-JP" altLang="en-US"/>
          </a:p>
        </p:txBody>
      </p:sp>
    </p:spTree>
    <p:extLst>
      <p:ext uri="{BB962C8B-B14F-4D97-AF65-F5344CB8AC3E}">
        <p14:creationId xmlns:p14="http://schemas.microsoft.com/office/powerpoint/2010/main" val="99893160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1B958773-DCAC-498F-9280-1C3262B111B5}" type="datetime1">
              <a:rPr kumimoji="1" lang="ja-JP" altLang="en-US" smtClean="0"/>
              <a:t>2023/5/22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589970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93C5A0A-E009-4254-8540-39D9571103ED}" type="datetime1">
              <a:rPr kumimoji="1" lang="ja-JP" altLang="en-US" smtClean="0"/>
              <a:t>2023/5/22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1747855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E7B58639-ED10-41B1-8E6A-02624BC1F301}" type="datetime1">
              <a:rPr kumimoji="1" lang="ja-JP" altLang="en-US" smtClean="0"/>
              <a:t>2023/5/22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2475424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FC9013F-E5FF-450F-81D7-0ECC2226776D}" type="datetime1">
              <a:rPr kumimoji="1" lang="ja-JP" altLang="en-US" smtClean="0"/>
              <a:t>2023/5/22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18493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79EE5F5-B4B8-4B6E-91AE-1BC07A692A8D}" type="datetime1">
              <a:rPr kumimoji="1" lang="ja-JP" altLang="en-US" smtClean="0"/>
              <a:t>2023/5/22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1317073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C97700C-D375-486C-AF20-DE22254DEFED}" type="datetime1">
              <a:rPr kumimoji="1" lang="ja-JP" altLang="en-US" smtClean="0"/>
              <a:t>2023/5/22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8981006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7644B27-74D6-4ED4-B085-2899E295C38B}" type="datetime1">
              <a:rPr kumimoji="1" lang="ja-JP" altLang="en-US" smtClean="0"/>
              <a:t>2023/5/22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0989000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35B7B1CC-86E4-4C8F-8803-19C805AFF4FE}" type="datetime1">
              <a:rPr kumimoji="1" lang="ja-JP" altLang="en-US" smtClean="0"/>
              <a:t>2023/5/22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10414278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28DF10-E90B-49AC-81F8-7233F225CFAB}" type="datetime1">
              <a:rPr kumimoji="1" lang="ja-JP" altLang="en-US" smtClean="0"/>
              <a:t>2023/5/22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18636297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97E4356A-BD0C-4E8B-B49C-E9E70042E87D}" type="datetime1">
              <a:rPr kumimoji="1" lang="ja-JP" altLang="en-US" smtClean="0"/>
              <a:t>2023/5/22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544115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2D75E3A-3B63-4397-AC25-0DCFEADAAC38}" type="datetime1">
              <a:rPr kumimoji="1" lang="ja-JP" altLang="en-US" smtClean="0"/>
              <a:t>2023/5/22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2773970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E7A68A-AFDF-4BDD-B45F-66CD947C98F0}" type="datetime1">
              <a:rPr kumimoji="1" lang="ja-JP" altLang="en-US" smtClean="0"/>
              <a:t>2023/5/22</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86F300-1236-4A6E-80C5-2810FDE8FE62}" type="slidenum">
              <a:rPr kumimoji="1" lang="ja-JP" altLang="en-US" smtClean="0"/>
              <a:t>‹#›</a:t>
            </a:fld>
            <a:endParaRPr kumimoji="1" lang="ja-JP" altLang="en-US"/>
          </a:p>
        </p:txBody>
      </p:sp>
    </p:spTree>
    <p:extLst>
      <p:ext uri="{BB962C8B-B14F-4D97-AF65-F5344CB8AC3E}">
        <p14:creationId xmlns:p14="http://schemas.microsoft.com/office/powerpoint/2010/main" val="37557946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cxnSp>
        <p:nvCxnSpPr>
          <p:cNvPr id="14" name="直線コネクタ 13">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5" name="テキスト ボックス 4"/>
          <p:cNvSpPr txBox="1"/>
          <p:nvPr/>
        </p:nvSpPr>
        <p:spPr>
          <a:xfrm>
            <a:off x="168916" y="701863"/>
            <a:ext cx="8806163" cy="369332"/>
          </a:xfrm>
          <a:prstGeom prst="rect">
            <a:avLst/>
          </a:prstGeom>
          <a:solidFill>
            <a:schemeClr val="accent5">
              <a:lumMod val="20000"/>
              <a:lumOff val="80000"/>
            </a:schemeClr>
          </a:solidFill>
        </p:spPr>
        <p:txBody>
          <a:bodyPr wrap="square" rtlCol="0">
            <a:spAutoFit/>
          </a:bodyPr>
          <a:lstStyle/>
          <a:p>
            <a:r>
              <a:rPr kumimoji="1" lang="ja-JP" altLang="en-US" dirty="0">
                <a:latin typeface="BIZ UDPゴシック" panose="020B0400000000000000" pitchFamily="50" charset="-128"/>
                <a:ea typeface="BIZ UDPゴシック" panose="020B0400000000000000" pitchFamily="50" charset="-128"/>
              </a:rPr>
              <a:t>■</a:t>
            </a:r>
            <a:r>
              <a:rPr kumimoji="1" lang="zh-TW" altLang="en-US" dirty="0">
                <a:latin typeface="BIZ UDPゴシック" panose="020B0400000000000000" pitchFamily="50" charset="-128"/>
                <a:ea typeface="BIZ UDPゴシック" panose="020B0400000000000000" pitchFamily="50" charset="-128"/>
              </a:rPr>
              <a:t>平成２８年度実態調査</a:t>
            </a:r>
            <a:r>
              <a:rPr kumimoji="1" lang="ja-JP" altLang="en-US" dirty="0">
                <a:latin typeface="BIZ UDPゴシック" panose="020B0400000000000000" pitchFamily="50" charset="-128"/>
                <a:ea typeface="BIZ UDPゴシック" panose="020B0400000000000000" pitchFamily="50" charset="-128"/>
              </a:rPr>
              <a:t>について</a:t>
            </a:r>
          </a:p>
        </p:txBody>
      </p:sp>
      <p:sp>
        <p:nvSpPr>
          <p:cNvPr id="13" name="テキスト ボックス 12"/>
          <p:cNvSpPr txBox="1"/>
          <p:nvPr/>
        </p:nvSpPr>
        <p:spPr>
          <a:xfrm>
            <a:off x="453378" y="1071195"/>
            <a:ext cx="8521701" cy="4431983"/>
          </a:xfrm>
          <a:prstGeom prst="rect">
            <a:avLst/>
          </a:prstGeom>
          <a:noFill/>
        </p:spPr>
        <p:txBody>
          <a:bodyPr wrap="square" rtlCol="0">
            <a:spAutoFit/>
          </a:bodyPr>
          <a:lstStyle/>
          <a:p>
            <a:r>
              <a:rPr kumimoji="1" lang="ja-JP" altLang="en-US" sz="1400" b="1" dirty="0">
                <a:latin typeface="Meiryo UI" panose="020B0604030504040204" pitchFamily="50" charset="-128"/>
                <a:ea typeface="Meiryo UI" panose="020B0604030504040204" pitchFamily="50" charset="-128"/>
              </a:rPr>
              <a:t>○調査目的</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・子どもの生活の実態を把握し、効果的な子どもの貧困対策を検証するため調査を実施</a:t>
            </a:r>
            <a:endParaRPr kumimoji="1" lang="en-US" altLang="ja-JP" sz="14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○実施方法</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・府内全市町村に共同実施を呼びかけ、実施意向のあった</a:t>
            </a: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市町については、各市町において調査を</a:t>
            </a:r>
          </a:p>
          <a:p>
            <a:r>
              <a:rPr kumimoji="1" lang="ja-JP" altLang="en-US" sz="1400" dirty="0">
                <a:latin typeface="Meiryo UI" panose="020B0604030504040204" pitchFamily="50" charset="-128"/>
                <a:ea typeface="Meiryo UI" panose="020B0604030504040204" pitchFamily="50" charset="-128"/>
              </a:rPr>
              <a:t>　　実施。残りの</a:t>
            </a:r>
            <a:r>
              <a:rPr kumimoji="1" lang="en-US" altLang="ja-JP" sz="1400" dirty="0">
                <a:latin typeface="Meiryo UI" panose="020B0604030504040204" pitchFamily="50" charset="-128"/>
                <a:ea typeface="Meiryo UI" panose="020B0604030504040204" pitchFamily="50" charset="-128"/>
              </a:rPr>
              <a:t>30</a:t>
            </a:r>
            <a:r>
              <a:rPr kumimoji="1" lang="ja-JP" altLang="en-US" sz="1400" dirty="0">
                <a:latin typeface="Meiryo UI" panose="020B0604030504040204" pitchFamily="50" charset="-128"/>
                <a:ea typeface="Meiryo UI" panose="020B0604030504040204" pitchFamily="50" charset="-128"/>
              </a:rPr>
              <a:t>市町村については、府が調査を実施。</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・府実施分及び</a:t>
            </a:r>
            <a:r>
              <a:rPr kumimoji="1" lang="en-US" altLang="ja-JP" sz="1400" dirty="0">
                <a:latin typeface="Meiryo UI" panose="020B0604030504040204" pitchFamily="50" charset="-128"/>
                <a:ea typeface="Meiryo UI" panose="020B0604030504040204" pitchFamily="50" charset="-128"/>
              </a:rPr>
              <a:t>13</a:t>
            </a:r>
            <a:r>
              <a:rPr kumimoji="1" lang="ja-JP" altLang="en-US" sz="1400" dirty="0">
                <a:latin typeface="Meiryo UI" panose="020B0604030504040204" pitchFamily="50" charset="-128"/>
                <a:ea typeface="Meiryo UI" panose="020B0604030504040204" pitchFamily="50" charset="-128"/>
              </a:rPr>
              <a:t>市町実施分をまとめて、府全域（</a:t>
            </a:r>
            <a:r>
              <a:rPr kumimoji="1" lang="en-US" altLang="ja-JP" sz="1400" dirty="0">
                <a:latin typeface="Meiryo UI" panose="020B0604030504040204" pitchFamily="50" charset="-128"/>
                <a:ea typeface="Meiryo UI" panose="020B0604030504040204" pitchFamily="50" charset="-128"/>
              </a:rPr>
              <a:t>43</a:t>
            </a:r>
            <a:r>
              <a:rPr kumimoji="1" lang="ja-JP" altLang="en-US" sz="1400" dirty="0">
                <a:latin typeface="Meiryo UI" panose="020B0604030504040204" pitchFamily="50" charset="-128"/>
                <a:ea typeface="Meiryo UI" panose="020B0604030504040204" pitchFamily="50" charset="-128"/>
              </a:rPr>
              <a:t>市町村）における回答の集計及び分析を実施（委託）</a:t>
            </a: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○調査対象</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・小学</a:t>
            </a:r>
            <a:r>
              <a:rPr kumimoji="1" lang="en-US" altLang="ja-JP" sz="1400" dirty="0">
                <a:latin typeface="Meiryo UI" panose="020B0604030504040204" pitchFamily="50" charset="-128"/>
                <a:ea typeface="Meiryo UI" panose="020B0604030504040204" pitchFamily="50" charset="-128"/>
              </a:rPr>
              <a:t>5</a:t>
            </a:r>
            <a:r>
              <a:rPr kumimoji="1" lang="ja-JP" altLang="en-US" sz="1400" dirty="0">
                <a:latin typeface="Meiryo UI" panose="020B0604030504040204" pitchFamily="50" charset="-128"/>
                <a:ea typeface="Meiryo UI" panose="020B0604030504040204" pitchFamily="50" charset="-128"/>
              </a:rPr>
              <a:t>年生の子ども及び保護者、中学</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年生の子ども及び保護者</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府調査：</a:t>
            </a:r>
            <a:r>
              <a:rPr kumimoji="1" lang="en-US" altLang="ja-JP" sz="1400" dirty="0">
                <a:latin typeface="Meiryo UI" panose="020B0604030504040204" pitchFamily="50" charset="-128"/>
                <a:ea typeface="Meiryo UI" panose="020B0604030504040204" pitchFamily="50" charset="-128"/>
              </a:rPr>
              <a:t>8,000</a:t>
            </a:r>
            <a:r>
              <a:rPr kumimoji="1" lang="ja-JP" altLang="en-US" sz="1400" dirty="0">
                <a:latin typeface="Meiryo UI" panose="020B0604030504040204" pitchFamily="50" charset="-128"/>
                <a:ea typeface="Meiryo UI" panose="020B0604030504040204" pitchFamily="50" charset="-128"/>
              </a:rPr>
              <a:t>世帯（回収率</a:t>
            </a:r>
            <a:r>
              <a:rPr kumimoji="1" lang="en-US" altLang="ja-JP" sz="1400" dirty="0">
                <a:latin typeface="Meiryo UI" panose="020B0604030504040204" pitchFamily="50" charset="-128"/>
                <a:ea typeface="Meiryo UI" panose="020B0604030504040204" pitchFamily="50" charset="-128"/>
              </a:rPr>
              <a:t>33.2%</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共同実施市町を含む府全域：</a:t>
            </a:r>
            <a:r>
              <a:rPr kumimoji="1" lang="en-US" altLang="ja-JP" sz="1400" dirty="0">
                <a:latin typeface="Meiryo UI" panose="020B0604030504040204" pitchFamily="50" charset="-128"/>
                <a:ea typeface="Meiryo UI" panose="020B0604030504040204" pitchFamily="50" charset="-128"/>
              </a:rPr>
              <a:t>40,065</a:t>
            </a:r>
            <a:r>
              <a:rPr kumimoji="1" lang="ja-JP" altLang="en-US" sz="1400" dirty="0">
                <a:latin typeface="Meiryo UI" panose="020B0604030504040204" pitchFamily="50" charset="-128"/>
                <a:ea typeface="Meiryo UI" panose="020B0604030504040204" pitchFamily="50" charset="-128"/>
              </a:rPr>
              <a:t>世帯（回収率</a:t>
            </a:r>
            <a:r>
              <a:rPr kumimoji="1" lang="en-US" altLang="ja-JP" sz="1400" dirty="0">
                <a:latin typeface="Meiryo UI" panose="020B0604030504040204" pitchFamily="50" charset="-128"/>
                <a:ea typeface="Meiryo UI" panose="020B0604030504040204" pitchFamily="50" charset="-128"/>
              </a:rPr>
              <a:t>62.3%</a:t>
            </a:r>
            <a:r>
              <a:rPr kumimoji="1" lang="ja-JP" altLang="en-US" sz="1400" dirty="0">
                <a:latin typeface="Meiryo UI" panose="020B0604030504040204" pitchFamily="50" charset="-128"/>
                <a:ea typeface="Meiryo UI" panose="020B0604030504040204" pitchFamily="50" charset="-128"/>
              </a:rPr>
              <a:t>）</a:t>
            </a:r>
            <a:endParaRPr kumimoji="1" lang="en-US" altLang="ja-JP" sz="1400" dirty="0">
              <a:latin typeface="Meiryo UI" panose="020B0604030504040204" pitchFamily="50" charset="-128"/>
              <a:ea typeface="Meiryo UI" panose="020B0604030504040204" pitchFamily="50" charset="-128"/>
            </a:endParaRPr>
          </a:p>
          <a:p>
            <a:endParaRPr kumimoji="1" lang="en-US" altLang="ja-JP" sz="8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○調査内容</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・子ども：就寝、食事、遅刻、おうちの大人の人との関わり、放課後過ごす人・場所、勉強時間・理解度、</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a:t>
            </a:r>
            <a:r>
              <a:rPr kumimoji="1" lang="ja-JP" altLang="en-US" sz="1400" dirty="0" err="1">
                <a:latin typeface="Meiryo UI" panose="020B0604030504040204" pitchFamily="50" charset="-128"/>
                <a:ea typeface="Meiryo UI" panose="020B0604030504040204" pitchFamily="50" charset="-128"/>
              </a:rPr>
              <a:t>おこづ</a:t>
            </a:r>
            <a:r>
              <a:rPr kumimoji="1" lang="ja-JP" altLang="en-US" sz="1400" dirty="0">
                <a:latin typeface="Meiryo UI" panose="020B0604030504040204" pitchFamily="50" charset="-128"/>
                <a:ea typeface="Meiryo UI" panose="020B0604030504040204" pitchFamily="50" charset="-128"/>
              </a:rPr>
              <a:t>かい、悩みごと、相談相手、持っているものや使うことができるもの、進学希望　など</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・保護者：世帯構成、住居、収入、経済的な理由で経験したこと、保護者の就業状況、子どもとの関わり、</a:t>
            </a:r>
            <a:endParaRPr kumimoji="1" lang="en-US" altLang="ja-JP" sz="1400"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子どもの進学についての希望、子どもの通学状況、相談相手、心身の状態、支援の受給状況　など</a:t>
            </a:r>
            <a:endParaRPr kumimoji="1" lang="en-US" altLang="ja-JP" sz="1400" dirty="0">
              <a:latin typeface="Meiryo UI" panose="020B0604030504040204" pitchFamily="50" charset="-128"/>
              <a:ea typeface="Meiryo UI" panose="020B0604030504040204" pitchFamily="50" charset="-128"/>
            </a:endParaRPr>
          </a:p>
          <a:p>
            <a:endParaRPr kumimoji="1" lang="en-US" altLang="ja-JP" sz="1400" dirty="0">
              <a:latin typeface="Meiryo UI" panose="020B0604030504040204" pitchFamily="50" charset="-128"/>
              <a:ea typeface="Meiryo UI" panose="020B0604030504040204" pitchFamily="50" charset="-128"/>
            </a:endParaRPr>
          </a:p>
          <a:p>
            <a:r>
              <a:rPr kumimoji="1" lang="ja-JP" altLang="en-US" sz="1400" b="1" dirty="0">
                <a:latin typeface="Meiryo UI" panose="020B0604030504040204" pitchFamily="50" charset="-128"/>
                <a:ea typeface="Meiryo UI" panose="020B0604030504040204" pitchFamily="50" charset="-128"/>
              </a:rPr>
              <a:t>○調査における困窮度</a:t>
            </a:r>
            <a:endParaRPr kumimoji="1" lang="en-US" altLang="ja-JP" sz="1400" b="1" dirty="0">
              <a:latin typeface="Meiryo UI" panose="020B0604030504040204" pitchFamily="50" charset="-128"/>
              <a:ea typeface="Meiryo UI" panose="020B0604030504040204" pitchFamily="50" charset="-128"/>
            </a:endParaRPr>
          </a:p>
          <a:p>
            <a:r>
              <a:rPr kumimoji="1" lang="ja-JP" altLang="en-US" sz="1400" dirty="0">
                <a:latin typeface="Meiryo UI" panose="020B0604030504040204" pitchFamily="50" charset="-128"/>
                <a:ea typeface="Meiryo UI" panose="020B0604030504040204" pitchFamily="50" charset="-128"/>
              </a:rPr>
              <a:t>　・調査における１人当たりの可処分所得の中央値</a:t>
            </a:r>
            <a:r>
              <a:rPr kumimoji="1" lang="en-US" altLang="ja-JP" sz="1400" dirty="0">
                <a:latin typeface="Meiryo UI" panose="020B0604030504040204" pitchFamily="50" charset="-128"/>
                <a:ea typeface="Meiryo UI" panose="020B0604030504040204" pitchFamily="50" charset="-128"/>
              </a:rPr>
              <a:t>…255</a:t>
            </a:r>
            <a:r>
              <a:rPr kumimoji="1" lang="ja-JP" altLang="en-US" sz="1400" dirty="0">
                <a:latin typeface="Meiryo UI" panose="020B0604030504040204" pitchFamily="50" charset="-128"/>
                <a:ea typeface="Meiryo UI" panose="020B0604030504040204" pitchFamily="50" charset="-128"/>
              </a:rPr>
              <a:t>万円</a:t>
            </a:r>
            <a:endParaRPr kumimoji="1" lang="en-US" altLang="ja-JP" sz="1400" dirty="0">
              <a:latin typeface="Meiryo UI" panose="020B0604030504040204" pitchFamily="50" charset="-128"/>
              <a:ea typeface="Meiryo UI" panose="020B0604030504040204" pitchFamily="50" charset="-128"/>
            </a:endParaRPr>
          </a:p>
        </p:txBody>
      </p:sp>
      <p:graphicFrame>
        <p:nvGraphicFramePr>
          <p:cNvPr id="16" name="表 15"/>
          <p:cNvGraphicFramePr>
            <a:graphicFrameLocks noGrp="1"/>
          </p:cNvGraphicFramePr>
          <p:nvPr>
            <p:extLst>
              <p:ext uri="{D42A27DB-BD31-4B8C-83A1-F6EECF244321}">
                <p14:modId xmlns:p14="http://schemas.microsoft.com/office/powerpoint/2010/main" val="2684639956"/>
              </p:ext>
            </p:extLst>
          </p:nvPr>
        </p:nvGraphicFramePr>
        <p:xfrm>
          <a:off x="765834" y="5500089"/>
          <a:ext cx="6820181" cy="1093948"/>
        </p:xfrm>
        <a:graphic>
          <a:graphicData uri="http://schemas.openxmlformats.org/drawingml/2006/table">
            <a:tbl>
              <a:tblPr firstRow="1" firstCol="1" bandRow="1">
                <a:tableStyleId>{5940675A-B579-460E-94D1-54222C63F5DA}</a:tableStyleId>
              </a:tblPr>
              <a:tblGrid>
                <a:gridCol w="1144753">
                  <a:extLst>
                    <a:ext uri="{9D8B030D-6E8A-4147-A177-3AD203B41FA5}">
                      <a16:colId xmlns:a16="http://schemas.microsoft.com/office/drawing/2014/main" val="1200923441"/>
                    </a:ext>
                  </a:extLst>
                </a:gridCol>
                <a:gridCol w="3676650">
                  <a:extLst>
                    <a:ext uri="{9D8B030D-6E8A-4147-A177-3AD203B41FA5}">
                      <a16:colId xmlns:a16="http://schemas.microsoft.com/office/drawing/2014/main" val="1691265336"/>
                    </a:ext>
                  </a:extLst>
                </a:gridCol>
                <a:gridCol w="999389">
                  <a:extLst>
                    <a:ext uri="{9D8B030D-6E8A-4147-A177-3AD203B41FA5}">
                      <a16:colId xmlns:a16="http://schemas.microsoft.com/office/drawing/2014/main" val="3871128829"/>
                    </a:ext>
                  </a:extLst>
                </a:gridCol>
                <a:gridCol w="999389">
                  <a:extLst>
                    <a:ext uri="{9D8B030D-6E8A-4147-A177-3AD203B41FA5}">
                      <a16:colId xmlns:a16="http://schemas.microsoft.com/office/drawing/2014/main" val="2981571841"/>
                    </a:ext>
                  </a:extLst>
                </a:gridCol>
              </a:tblGrid>
              <a:tr h="190937">
                <a:tc>
                  <a:txBody>
                    <a:bodyPr/>
                    <a:lstStyle/>
                    <a:p>
                      <a:pPr algn="ctr">
                        <a:lnSpc>
                          <a:spcPts val="1300"/>
                        </a:lnSpc>
                        <a:spcAft>
                          <a:spcPts val="0"/>
                        </a:spcAft>
                      </a:pPr>
                      <a:r>
                        <a:rPr lang="en-US" sz="1100" kern="100" dirty="0">
                          <a:effectLst/>
                          <a:latin typeface="Meiryo UI" panose="020B0604030504040204" pitchFamily="50" charset="-128"/>
                          <a:ea typeface="Meiryo UI" panose="020B0604030504040204" pitchFamily="50" charset="-128"/>
                        </a:rPr>
                        <a:t> </a:t>
                      </a:r>
                      <a:r>
                        <a:rPr lang="ja-JP" altLang="en-US" sz="1100" kern="100" dirty="0">
                          <a:effectLst/>
                          <a:latin typeface="Meiryo UI" panose="020B0604030504040204" pitchFamily="50" charset="-128"/>
                          <a:ea typeface="Meiryo UI" panose="020B0604030504040204" pitchFamily="50" charset="-128"/>
                        </a:rPr>
                        <a:t>困窮度分類</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3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範囲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300"/>
                        </a:lnSpc>
                        <a:spcAft>
                          <a:spcPts val="0"/>
                        </a:spcAft>
                      </a:pPr>
                      <a:r>
                        <a:rPr lang="en-US" sz="1100" kern="100" dirty="0">
                          <a:effectLst/>
                          <a:latin typeface="Meiryo UI" panose="020B0604030504040204" pitchFamily="50" charset="-128"/>
                          <a:ea typeface="Meiryo UI" panose="020B0604030504040204" pitchFamily="50" charset="-128"/>
                        </a:rPr>
                        <a:t>30</a:t>
                      </a:r>
                      <a:r>
                        <a:rPr lang="ja-JP" sz="1100" kern="100" dirty="0">
                          <a:effectLst/>
                          <a:latin typeface="Meiryo UI" panose="020B0604030504040204" pitchFamily="50" charset="-128"/>
                          <a:ea typeface="Meiryo UI" panose="020B0604030504040204" pitchFamily="50" charset="-128"/>
                        </a:rPr>
                        <a:t>市町村</a:t>
                      </a:r>
                      <a:endParaRPr lang="en-US" altLang="ja-JP" sz="1100" kern="100" dirty="0">
                        <a:effectLst/>
                        <a:latin typeface="Meiryo UI" panose="020B0604030504040204" pitchFamily="50" charset="-128"/>
                        <a:ea typeface="Meiryo UI" panose="020B0604030504040204" pitchFamily="50" charset="-128"/>
                      </a:endParaRPr>
                    </a:p>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（府実施分）</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300"/>
                        </a:lnSpc>
                        <a:spcAft>
                          <a:spcPts val="0"/>
                        </a:spcAft>
                      </a:pPr>
                      <a:r>
                        <a:rPr lang="en-US" sz="1100" kern="100" dirty="0">
                          <a:effectLst/>
                          <a:latin typeface="Meiryo UI" panose="020B0604030504040204" pitchFamily="50" charset="-128"/>
                          <a:ea typeface="Meiryo UI" panose="020B0604030504040204" pitchFamily="50" charset="-128"/>
                        </a:rPr>
                        <a:t>43</a:t>
                      </a:r>
                      <a:r>
                        <a:rPr lang="ja-JP" sz="1100" kern="100" dirty="0">
                          <a:effectLst/>
                          <a:latin typeface="Meiryo UI" panose="020B0604030504040204" pitchFamily="50" charset="-128"/>
                          <a:ea typeface="Meiryo UI" panose="020B0604030504040204" pitchFamily="50" charset="-128"/>
                        </a:rPr>
                        <a:t>市町村</a:t>
                      </a:r>
                      <a:endParaRPr lang="en-US" altLang="ja-JP" sz="1100" kern="100" dirty="0">
                        <a:effectLst/>
                        <a:latin typeface="Meiryo UI" panose="020B0604030504040204" pitchFamily="50" charset="-128"/>
                        <a:ea typeface="Meiryo UI" panose="020B0604030504040204" pitchFamily="50" charset="-128"/>
                      </a:endParaRPr>
                    </a:p>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（全府域）</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887276623"/>
                  </a:ext>
                </a:extLst>
              </a:tr>
              <a:tr h="190937">
                <a:tc>
                  <a:txBody>
                    <a:bodyPr/>
                    <a:lstStyle/>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中央値以上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lnSpc>
                          <a:spcPts val="13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中央値</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(255</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以上</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50.1</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50.2</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801190726"/>
                  </a:ext>
                </a:extLst>
              </a:tr>
              <a:tr h="190937">
                <a:tc>
                  <a:txBody>
                    <a:bodyPr/>
                    <a:lstStyle/>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困窮度Ⅲ</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lnSpc>
                          <a:spcPts val="13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中央値の</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60%(153</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以上中央値</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(255</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未満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30.5</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29.4</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3690563277"/>
                  </a:ext>
                </a:extLst>
              </a:tr>
              <a:tr h="190937">
                <a:tc>
                  <a:txBody>
                    <a:bodyPr/>
                    <a:lstStyle/>
                    <a:p>
                      <a:pPr algn="ctr">
                        <a:lnSpc>
                          <a:spcPts val="1300"/>
                        </a:lnSpc>
                        <a:spcAft>
                          <a:spcPts val="0"/>
                        </a:spcAft>
                      </a:pPr>
                      <a:r>
                        <a:rPr lang="ja-JP" sz="1100" kern="100">
                          <a:effectLst/>
                          <a:latin typeface="Meiryo UI" panose="020B0604030504040204" pitchFamily="50" charset="-128"/>
                          <a:ea typeface="Meiryo UI" panose="020B0604030504040204" pitchFamily="50" charset="-128"/>
                        </a:rPr>
                        <a:t>困窮度Ⅱ</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l">
                        <a:lnSpc>
                          <a:spcPts val="13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中央値の</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50%(127.5</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以上</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60%(153</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未満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7.0</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tc>
                  <a:txBody>
                    <a:bodyPr/>
                    <a:lstStyle/>
                    <a:p>
                      <a:pPr algn="r">
                        <a:lnSpc>
                          <a:spcPts val="1300"/>
                        </a:lnSpc>
                        <a:spcAft>
                          <a:spcPts val="0"/>
                        </a:spcAft>
                      </a:pPr>
                      <a:r>
                        <a:rPr lang="en-US" sz="1100" kern="100">
                          <a:effectLst/>
                          <a:latin typeface="Meiryo UI" panose="020B0604030504040204" pitchFamily="50" charset="-128"/>
                          <a:ea typeface="Meiryo UI" panose="020B0604030504040204" pitchFamily="50" charset="-128"/>
                        </a:rPr>
                        <a:t>5.5</a:t>
                      </a:r>
                      <a:endParaRPr lang="ja-JP" sz="1100" kern="10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tc>
                <a:extLst>
                  <a:ext uri="{0D108BD9-81ED-4DB2-BD59-A6C34878D82A}">
                    <a16:rowId xmlns:a16="http://schemas.microsoft.com/office/drawing/2014/main" val="2396737020"/>
                  </a:ext>
                </a:extLst>
              </a:tr>
              <a:tr h="190937">
                <a:tc>
                  <a:txBody>
                    <a:bodyPr/>
                    <a:lstStyle/>
                    <a:p>
                      <a:pPr algn="ctr">
                        <a:lnSpc>
                          <a:spcPts val="1300"/>
                        </a:lnSpc>
                        <a:spcAft>
                          <a:spcPts val="0"/>
                        </a:spcAft>
                      </a:pPr>
                      <a:r>
                        <a:rPr lang="ja-JP" sz="1100" kern="100" dirty="0">
                          <a:effectLst/>
                          <a:latin typeface="Meiryo UI" panose="020B0604030504040204" pitchFamily="50" charset="-128"/>
                          <a:ea typeface="Meiryo UI" panose="020B0604030504040204" pitchFamily="50" charset="-128"/>
                        </a:rPr>
                        <a:t>困窮度Ⅰ</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tc>
                  <a:txBody>
                    <a:bodyPr/>
                    <a:lstStyle/>
                    <a:p>
                      <a:pPr algn="l">
                        <a:lnSpc>
                          <a:spcPts val="1300"/>
                        </a:lnSpc>
                        <a:spcAft>
                          <a:spcPts val="0"/>
                        </a:spcAft>
                      </a:pP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中央値の</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50%(127.5</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万円</a:t>
                      </a:r>
                      <a:r>
                        <a:rPr lang="en-US" altLang="ja-JP" sz="11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100" kern="100" dirty="0">
                          <a:effectLst/>
                          <a:latin typeface="Meiryo UI" panose="020B0604030504040204" pitchFamily="50" charset="-128"/>
                          <a:ea typeface="Meiryo UI" panose="020B0604030504040204" pitchFamily="50" charset="-128"/>
                          <a:cs typeface="Times New Roman" panose="02020603050405020304" pitchFamily="18" charset="0"/>
                        </a:rPr>
                        <a:t>未満</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tc>
                  <a:txBody>
                    <a:bodyPr/>
                    <a:lstStyle/>
                    <a:p>
                      <a:pPr algn="r">
                        <a:lnSpc>
                          <a:spcPts val="1300"/>
                        </a:lnSpc>
                        <a:spcAft>
                          <a:spcPts val="0"/>
                        </a:spcAft>
                      </a:pPr>
                      <a:r>
                        <a:rPr lang="en-US" sz="1100" kern="100" dirty="0">
                          <a:effectLst/>
                          <a:latin typeface="Meiryo UI" panose="020B0604030504040204" pitchFamily="50" charset="-128"/>
                          <a:ea typeface="Meiryo UI" panose="020B0604030504040204" pitchFamily="50" charset="-128"/>
                        </a:rPr>
                        <a:t>12.4</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tc>
                  <a:txBody>
                    <a:bodyPr/>
                    <a:lstStyle/>
                    <a:p>
                      <a:pPr algn="r">
                        <a:lnSpc>
                          <a:spcPts val="1300"/>
                        </a:lnSpc>
                        <a:spcAft>
                          <a:spcPts val="0"/>
                        </a:spcAft>
                      </a:pPr>
                      <a:r>
                        <a:rPr lang="en-US" sz="1100" kern="100" dirty="0">
                          <a:effectLst/>
                          <a:latin typeface="Meiryo UI" panose="020B0604030504040204" pitchFamily="50" charset="-128"/>
                          <a:ea typeface="Meiryo UI" panose="020B0604030504040204" pitchFamily="50" charset="-128"/>
                        </a:rPr>
                        <a:t>14.9</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oFill/>
                  </a:tcPr>
                </a:tc>
                <a:extLst>
                  <a:ext uri="{0D108BD9-81ED-4DB2-BD59-A6C34878D82A}">
                    <a16:rowId xmlns:a16="http://schemas.microsoft.com/office/drawing/2014/main" val="1350681453"/>
                  </a:ext>
                </a:extLst>
              </a:tr>
            </a:tbl>
          </a:graphicData>
        </a:graphic>
      </p:graphicFrame>
      <p:sp>
        <p:nvSpPr>
          <p:cNvPr id="17" name="テキスト ボックス 16"/>
          <p:cNvSpPr txBox="1"/>
          <p:nvPr/>
        </p:nvSpPr>
        <p:spPr>
          <a:xfrm>
            <a:off x="6718564" y="5257800"/>
            <a:ext cx="933450" cy="261610"/>
          </a:xfrm>
          <a:prstGeom prst="rect">
            <a:avLst/>
          </a:prstGeom>
          <a:noFill/>
        </p:spPr>
        <p:txBody>
          <a:bodyPr wrap="square" rtlCol="0">
            <a:spAutoFit/>
          </a:bodyPr>
          <a:lstStyle/>
          <a:p>
            <a:pPr algn="r"/>
            <a:r>
              <a:rPr kumimoji="1" lang="ja-JP" altLang="en-US" sz="1100" dirty="0">
                <a:latin typeface="BIZ UDPゴシック" panose="020B0400000000000000" pitchFamily="50" charset="-128"/>
                <a:ea typeface="BIZ UDPゴシック" panose="020B0400000000000000" pitchFamily="50" charset="-128"/>
              </a:rPr>
              <a:t>（単位：％）</a:t>
            </a:r>
          </a:p>
        </p:txBody>
      </p:sp>
      <p:sp>
        <p:nvSpPr>
          <p:cNvPr id="18" name="角丸四角形吹き出し 17"/>
          <p:cNvSpPr/>
          <p:nvPr/>
        </p:nvSpPr>
        <p:spPr>
          <a:xfrm>
            <a:off x="7722088" y="5058751"/>
            <a:ext cx="1252991" cy="1336237"/>
          </a:xfrm>
          <a:prstGeom prst="wedgeRoundRectCallout">
            <a:avLst>
              <a:gd name="adj1" fmla="val -56513"/>
              <a:gd name="adj2" fmla="val 27628"/>
              <a:gd name="adj3" fmla="val 16667"/>
            </a:avLst>
          </a:prstGeom>
        </p:spPr>
        <p:style>
          <a:lnRef idx="1">
            <a:schemeClr val="accent4"/>
          </a:lnRef>
          <a:fillRef idx="2">
            <a:schemeClr val="accent4"/>
          </a:fillRef>
          <a:effectRef idx="1">
            <a:schemeClr val="accent4"/>
          </a:effectRef>
          <a:fontRef idx="minor">
            <a:schemeClr val="dk1"/>
          </a:fontRef>
        </p:style>
        <p:txBody>
          <a:bodyPr rtlCol="0" anchor="ctr"/>
          <a:lstStyle/>
          <a:p>
            <a:r>
              <a:rPr kumimoji="1" lang="ja-JP" altLang="en-US" sz="1200" dirty="0">
                <a:latin typeface="Meiryo UI" panose="020B0604030504040204" pitchFamily="50" charset="-128"/>
                <a:ea typeface="Meiryo UI" panose="020B0604030504040204" pitchFamily="50" charset="-128"/>
              </a:rPr>
              <a:t>困窮度別の</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クロス集計による分析を実施（困窮度</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が最も困窮度の高い層）</a:t>
            </a:r>
          </a:p>
        </p:txBody>
      </p:sp>
      <p:sp>
        <p:nvSpPr>
          <p:cNvPr id="2" name="スライド番号プレースホルダー 1"/>
          <p:cNvSpPr>
            <a:spLocks noGrp="1"/>
          </p:cNvSpPr>
          <p:nvPr>
            <p:ph type="sldNum" sz="quarter" idx="12"/>
          </p:nvPr>
        </p:nvSpPr>
        <p:spPr>
          <a:xfrm>
            <a:off x="6985987" y="6394988"/>
            <a:ext cx="2057400" cy="365125"/>
          </a:xfrm>
        </p:spPr>
        <p:txBody>
          <a:bodyPr/>
          <a:lstStyle/>
          <a:p>
            <a:fld id="{2786F300-1236-4A6E-80C5-2810FDE8FE62}" type="slidenum">
              <a:rPr kumimoji="1" lang="ja-JP" altLang="en-US" smtClean="0"/>
              <a:t>1</a:t>
            </a:fld>
            <a:endParaRPr kumimoji="1" lang="ja-JP" altLang="en-US"/>
          </a:p>
        </p:txBody>
      </p:sp>
      <p:sp>
        <p:nvSpPr>
          <p:cNvPr id="10" name="テキスト ボックス 2"/>
          <p:cNvSpPr txBox="1">
            <a:spLocks noChangeArrowheads="1"/>
          </p:cNvSpPr>
          <p:nvPr/>
        </p:nvSpPr>
        <p:spPr bwMode="auto">
          <a:xfrm>
            <a:off x="7722089" y="32233"/>
            <a:ext cx="1372482" cy="393159"/>
          </a:xfrm>
          <a:prstGeom prst="rect">
            <a:avLst/>
          </a:prstGeom>
          <a:solidFill>
            <a:srgbClr val="FFFFFF"/>
          </a:solidFill>
          <a:ln w="9525">
            <a:solidFill>
              <a:srgbClr val="000000"/>
            </a:solidFill>
            <a:miter lim="800000"/>
            <a:headEnd/>
            <a:tailEnd/>
          </a:ln>
        </p:spPr>
        <p:txBody>
          <a:bodyPr rot="0" vert="horz" wrap="square" lIns="91440" tIns="45720" rIns="91440" bIns="45720" anchor="ctr" anchorCtr="0">
            <a:no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spcAft>
                <a:spcPts val="0"/>
              </a:spcAft>
            </a:pP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参考</a:t>
            </a:r>
            <a:r>
              <a:rPr lang="ja-JP"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資料</a:t>
            </a:r>
            <a:r>
              <a:rPr lang="ja-JP" altLang="en-US" sz="1400" kern="100" dirty="0" smtClean="0">
                <a:effectLst/>
                <a:latin typeface="ＭＳ ゴシック" panose="020B0609070205080204" pitchFamily="49" charset="-128"/>
                <a:ea typeface="ＭＳ ゴシック" panose="020B0609070205080204" pitchFamily="49" charset="-128"/>
                <a:cs typeface="Times New Roman" panose="02020603050405020304" pitchFamily="18" charset="0"/>
              </a:rPr>
              <a:t>１</a:t>
            </a:r>
            <a:endParaRPr lang="ja-JP" sz="1400" kern="100" dirty="0">
              <a:effectLst/>
              <a:latin typeface="ＭＳ ゴシック" panose="020B0609070205080204" pitchFamily="49" charset="-128"/>
              <a:ea typeface="ＭＳ ゴシック" panose="020B0609070205080204" pitchFamily="49" charset="-128"/>
              <a:cs typeface="Times New Roman" panose="02020603050405020304" pitchFamily="18" charset="0"/>
            </a:endParaRPr>
          </a:p>
        </p:txBody>
      </p:sp>
    </p:spTree>
    <p:extLst>
      <p:ext uri="{BB962C8B-B14F-4D97-AF65-F5344CB8AC3E}">
        <p14:creationId xmlns:p14="http://schemas.microsoft.com/office/powerpoint/2010/main" val="5057604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4" name="直線コネクタ 13">
            <a:extLst>
              <a:ext uri="{FF2B5EF4-FFF2-40B4-BE49-F238E27FC236}">
                <a16:creationId xmlns:a16="http://schemas.microsoft.com/office/drawing/2014/main" id="{A6A45411-7785-4646-9A64-8E83AC006279}"/>
              </a:ext>
            </a:extLst>
          </p:cNvPr>
          <p:cNvCxnSpPr>
            <a:cxnSpLocks/>
          </p:cNvCxnSpPr>
          <p:nvPr/>
        </p:nvCxnSpPr>
        <p:spPr>
          <a:xfrm>
            <a:off x="0" y="504542"/>
            <a:ext cx="9144000" cy="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0" y="676946"/>
            <a:ext cx="2807594" cy="307777"/>
          </a:xfrm>
          <a:prstGeom prst="rect">
            <a:avLst/>
          </a:prstGeom>
          <a:noFill/>
        </p:spPr>
        <p:txBody>
          <a:bodyPr wrap="square" rtlCol="0">
            <a:spAutoFit/>
          </a:bodyPr>
          <a:lstStyle/>
          <a:p>
            <a:r>
              <a:rPr kumimoji="1" lang="en-US" altLang="ja-JP" sz="1400" b="1" dirty="0">
                <a:latin typeface="BIZ UDPゴシック" panose="020B0400000000000000" pitchFamily="50" charset="-128"/>
                <a:ea typeface="BIZ UDPゴシック" panose="020B0400000000000000" pitchFamily="50" charset="-128"/>
              </a:rPr>
              <a:t>【</a:t>
            </a:r>
            <a:r>
              <a:rPr kumimoji="1" lang="ja-JP" altLang="en-US" sz="1400" b="1" dirty="0">
                <a:latin typeface="BIZ UDPゴシック" panose="020B0400000000000000" pitchFamily="50" charset="-128"/>
                <a:ea typeface="BIZ UDPゴシック" panose="020B0400000000000000" pitchFamily="50" charset="-128"/>
              </a:rPr>
              <a:t>平成</a:t>
            </a:r>
            <a:r>
              <a:rPr kumimoji="1" lang="en-US" altLang="ja-JP" sz="1400" b="1" dirty="0">
                <a:latin typeface="BIZ UDPゴシック" panose="020B0400000000000000" pitchFamily="50" charset="-128"/>
                <a:ea typeface="BIZ UDPゴシック" panose="020B0400000000000000" pitchFamily="50" charset="-128"/>
              </a:rPr>
              <a:t>28</a:t>
            </a:r>
            <a:r>
              <a:rPr kumimoji="1" lang="ja-JP" altLang="en-US" sz="1400" b="1" dirty="0">
                <a:latin typeface="BIZ UDPゴシック" panose="020B0400000000000000" pitchFamily="50" charset="-128"/>
                <a:ea typeface="BIZ UDPゴシック" panose="020B0400000000000000" pitchFamily="50" charset="-128"/>
              </a:rPr>
              <a:t>年度調査の結果概要</a:t>
            </a:r>
            <a:r>
              <a:rPr kumimoji="1" lang="en-US" altLang="ja-JP" sz="1400" b="1" dirty="0">
                <a:latin typeface="BIZ UDPゴシック" panose="020B0400000000000000" pitchFamily="50" charset="-128"/>
                <a:ea typeface="BIZ UDPゴシック" panose="020B0400000000000000" pitchFamily="50" charset="-128"/>
              </a:rPr>
              <a:t>】</a:t>
            </a:r>
          </a:p>
        </p:txBody>
      </p:sp>
      <p:graphicFrame>
        <p:nvGraphicFramePr>
          <p:cNvPr id="2" name="表 1"/>
          <p:cNvGraphicFramePr>
            <a:graphicFrameLocks noGrp="1"/>
          </p:cNvGraphicFramePr>
          <p:nvPr>
            <p:extLst>
              <p:ext uri="{D42A27DB-BD31-4B8C-83A1-F6EECF244321}">
                <p14:modId xmlns:p14="http://schemas.microsoft.com/office/powerpoint/2010/main" val="12771333"/>
              </p:ext>
            </p:extLst>
          </p:nvPr>
        </p:nvGraphicFramePr>
        <p:xfrm>
          <a:off x="250778" y="1079145"/>
          <a:ext cx="8648524" cy="5347414"/>
        </p:xfrm>
        <a:graphic>
          <a:graphicData uri="http://schemas.openxmlformats.org/drawingml/2006/table">
            <a:tbl>
              <a:tblPr firstRow="1" bandRow="1">
                <a:tableStyleId>{5C22544A-7EE6-4342-B048-85BDC9FD1C3A}</a:tableStyleId>
              </a:tblPr>
              <a:tblGrid>
                <a:gridCol w="5134022">
                  <a:extLst>
                    <a:ext uri="{9D8B030D-6E8A-4147-A177-3AD203B41FA5}">
                      <a16:colId xmlns:a16="http://schemas.microsoft.com/office/drawing/2014/main" val="4200000208"/>
                    </a:ext>
                  </a:extLst>
                </a:gridCol>
                <a:gridCol w="208280">
                  <a:extLst>
                    <a:ext uri="{9D8B030D-6E8A-4147-A177-3AD203B41FA5}">
                      <a16:colId xmlns:a16="http://schemas.microsoft.com/office/drawing/2014/main" val="21776878"/>
                    </a:ext>
                  </a:extLst>
                </a:gridCol>
                <a:gridCol w="3306222">
                  <a:extLst>
                    <a:ext uri="{9D8B030D-6E8A-4147-A177-3AD203B41FA5}">
                      <a16:colId xmlns:a16="http://schemas.microsoft.com/office/drawing/2014/main" val="1397606671"/>
                    </a:ext>
                  </a:extLst>
                </a:gridCol>
              </a:tblGrid>
              <a:tr h="368285">
                <a:tc>
                  <a:txBody>
                    <a:bodyPr/>
                    <a:lstStyle/>
                    <a:p>
                      <a:pPr algn="ctr"/>
                      <a:r>
                        <a:rPr kumimoji="1" lang="ja-JP" altLang="en-US" sz="1200" dirty="0">
                          <a:latin typeface="Meiryo UI" panose="020B0604030504040204" pitchFamily="50" charset="-128"/>
                          <a:ea typeface="Meiryo UI" panose="020B0604030504040204" pitchFamily="50" charset="-128"/>
                        </a:rPr>
                        <a:t>主な結果</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pPr algn="ctr"/>
                      <a:r>
                        <a:rPr kumimoji="1" lang="ja-JP" altLang="en-US" sz="1200" dirty="0">
                          <a:latin typeface="Meiryo UI" panose="020B0604030504040204" pitchFamily="50" charset="-128"/>
                          <a:ea typeface="Meiryo UI" panose="020B0604030504040204" pitchFamily="50" charset="-128"/>
                        </a:rPr>
                        <a:t>主な課題</a:t>
                      </a:r>
                    </a:p>
                  </a:txBody>
                  <a:tcPr anchor="ctr"/>
                </a:tc>
                <a:extLst>
                  <a:ext uri="{0D108BD9-81ED-4DB2-BD59-A6C34878D82A}">
                    <a16:rowId xmlns:a16="http://schemas.microsoft.com/office/drawing/2014/main" val="909701770"/>
                  </a:ext>
                </a:extLst>
              </a:tr>
              <a:tr h="1409740">
                <a:tc>
                  <a:txBody>
                    <a:bodyPr/>
                    <a:lstStyle/>
                    <a:p>
                      <a:r>
                        <a:rPr kumimoji="1" lang="ja-JP" altLang="en-US" sz="1200" b="1" u="sng" dirty="0">
                          <a:latin typeface="Meiryo UI" panose="020B0604030504040204" pitchFamily="50" charset="-128"/>
                          <a:ea typeface="Meiryo UI" panose="020B0604030504040204" pitchFamily="50" charset="-128"/>
                        </a:rPr>
                        <a:t>１．家計・収入・就業に関すること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・困窮度</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の世帯で就学援助を受けたことがない世帯が</a:t>
                      </a:r>
                      <a:r>
                        <a:rPr kumimoji="1" lang="en-US" altLang="ja-JP" sz="1200" dirty="0">
                          <a:latin typeface="Meiryo UI" panose="020B0604030504040204" pitchFamily="50" charset="-128"/>
                          <a:ea typeface="Meiryo UI" panose="020B0604030504040204" pitchFamily="50" charset="-128"/>
                        </a:rPr>
                        <a:t>14.6%</a:t>
                      </a:r>
                      <a:r>
                        <a:rPr kumimoji="1" lang="ja-JP" altLang="en-US" sz="1200" dirty="0">
                          <a:latin typeface="Meiryo UI" panose="020B0604030504040204" pitchFamily="50" charset="-128"/>
                          <a:ea typeface="Meiryo UI" panose="020B0604030504040204" pitchFamily="50" charset="-128"/>
                        </a:rPr>
                        <a:t>ある</a:t>
                      </a:r>
                    </a:p>
                    <a:p>
                      <a:r>
                        <a:rPr kumimoji="1" lang="ja-JP" altLang="en-US" sz="1200" dirty="0">
                          <a:latin typeface="Meiryo UI" panose="020B0604030504040204" pitchFamily="50" charset="-128"/>
                          <a:ea typeface="Meiryo UI" panose="020B0604030504040204" pitchFamily="50" charset="-128"/>
                        </a:rPr>
                        <a:t>・困窮度</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のひとり親世帯で養育費を受けている割合は約１割で、</a:t>
                      </a:r>
                      <a:r>
                        <a:rPr kumimoji="1" lang="en-US" altLang="ja-JP" sz="1200" dirty="0">
                          <a:latin typeface="Meiryo UI" panose="020B0604030504040204" pitchFamily="50" charset="-128"/>
                          <a:ea typeface="Meiryo UI" panose="020B0604030504040204" pitchFamily="50" charset="-128"/>
                        </a:rPr>
                        <a:t> </a:t>
                      </a:r>
                    </a:p>
                    <a:p>
                      <a:r>
                        <a:rPr kumimoji="1" lang="ja-JP" altLang="en-US" sz="1200" dirty="0">
                          <a:latin typeface="Meiryo UI" panose="020B0604030504040204" pitchFamily="50" charset="-128"/>
                          <a:ea typeface="Meiryo UI" panose="020B0604030504040204" pitchFamily="50" charset="-128"/>
                        </a:rPr>
                        <a:t>　児童扶養手当を受けたことがない世帯が約１割ある</a:t>
                      </a:r>
                    </a:p>
                    <a:p>
                      <a:r>
                        <a:rPr kumimoji="1" lang="ja-JP" altLang="en-US" sz="1200" dirty="0">
                          <a:latin typeface="Meiryo UI" panose="020B0604030504040204" pitchFamily="50" charset="-128"/>
                          <a:ea typeface="Meiryo UI" panose="020B0604030504040204" pitchFamily="50" charset="-128"/>
                        </a:rPr>
                        <a:t>・ひとり親世帯の概ね</a:t>
                      </a:r>
                      <a:r>
                        <a:rPr kumimoji="1" lang="en-US" altLang="ja-JP" sz="1200" dirty="0">
                          <a:latin typeface="Meiryo UI" panose="020B0604030504040204" pitchFamily="50" charset="-128"/>
                          <a:ea typeface="Meiryo UI" panose="020B0604030504040204" pitchFamily="50" charset="-128"/>
                        </a:rPr>
                        <a:t>3</a:t>
                      </a:r>
                      <a:r>
                        <a:rPr kumimoji="1" lang="ja-JP" altLang="en-US" sz="1200" dirty="0">
                          <a:latin typeface="Meiryo UI" panose="020B0604030504040204" pitchFamily="50" charset="-128"/>
                          <a:ea typeface="Meiryo UI" panose="020B0604030504040204" pitchFamily="50" charset="-128"/>
                        </a:rPr>
                        <a:t>分の</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が赤字家計、困窮度</a:t>
                      </a:r>
                      <a:r>
                        <a:rPr kumimoji="1" lang="en-US" altLang="ja-JP" sz="1200" dirty="0">
                          <a:latin typeface="Meiryo UI" panose="020B0604030504040204" pitchFamily="50" charset="-128"/>
                          <a:ea typeface="Meiryo UI" panose="020B0604030504040204" pitchFamily="50" charset="-128"/>
                        </a:rPr>
                        <a:t>Ⅰ</a:t>
                      </a:r>
                      <a:r>
                        <a:rPr kumimoji="1" lang="ja-JP" altLang="en-US" sz="1200" dirty="0">
                          <a:latin typeface="Meiryo UI" panose="020B0604030504040204" pitchFamily="50" charset="-128"/>
                          <a:ea typeface="Meiryo UI" panose="020B0604030504040204" pitchFamily="50" charset="-128"/>
                        </a:rPr>
                        <a:t>の５割が母子世帯</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a:latin typeface="Meiryo UI" panose="020B0604030504040204" pitchFamily="50" charset="-128"/>
                          <a:ea typeface="Meiryo UI" panose="020B0604030504040204" pitchFamily="50" charset="-128"/>
                        </a:rPr>
                        <a:t>〇支援が届いていない世帯を制度やサービスにつなげる仕組みが必要</a:t>
                      </a:r>
                      <a:endParaRPr kumimoji="1" lang="en-US" altLang="ja-JP" sz="1200" dirty="0">
                        <a:latin typeface="Meiryo UI" panose="020B0604030504040204" pitchFamily="50" charset="-128"/>
                        <a:ea typeface="Meiryo UI" panose="020B0604030504040204" pitchFamily="50" charset="-128"/>
                      </a:endParaRPr>
                    </a:p>
                    <a:p>
                      <a:endParaRPr kumimoji="1" lang="ja-JP" altLang="en-US" sz="8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○母子世帯では非正規雇用の割合が高く、就業支援をはじめとしてひとり親世帯への支援の充実が必要</a:t>
                      </a:r>
                    </a:p>
                  </a:txBody>
                  <a:tcPr anchor="ctr"/>
                </a:tc>
                <a:extLst>
                  <a:ext uri="{0D108BD9-81ED-4DB2-BD59-A6C34878D82A}">
                    <a16:rowId xmlns:a16="http://schemas.microsoft.com/office/drawing/2014/main" val="97144394"/>
                  </a:ext>
                </a:extLst>
              </a:tr>
              <a:tr h="859331">
                <a:tc>
                  <a:txBody>
                    <a:bodyPr/>
                    <a:lstStyle/>
                    <a:p>
                      <a:r>
                        <a:rPr kumimoji="1" lang="ja-JP" altLang="en-US" sz="1200" b="1" u="sng" dirty="0">
                          <a:latin typeface="Meiryo UI" panose="020B0604030504040204" pitchFamily="50" charset="-128"/>
                          <a:ea typeface="Meiryo UI" panose="020B0604030504040204" pitchFamily="50" charset="-128"/>
                        </a:rPr>
                        <a:t>２．食事に関すること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・困窮世帯ほど、朝食を毎日またはほとんど毎日食べている割合や、</a:t>
                      </a:r>
                      <a:endParaRPr kumimoji="1" lang="en-US" altLang="ja-JP" sz="1200" dirty="0">
                        <a:latin typeface="Meiryo UI" panose="020B0604030504040204" pitchFamily="50" charset="-128"/>
                        <a:ea typeface="Meiryo UI" panose="020B0604030504040204" pitchFamily="50" charset="-128"/>
                      </a:endParaRPr>
                    </a:p>
                    <a:p>
                      <a:r>
                        <a:rPr kumimoji="1" lang="ja-JP" altLang="en-US" sz="1200" baseline="0" dirty="0">
                          <a:latin typeface="Meiryo UI" panose="020B0604030504040204" pitchFamily="50" charset="-128"/>
                          <a:ea typeface="Meiryo UI" panose="020B0604030504040204" pitchFamily="50" charset="-128"/>
                        </a:rPr>
                        <a:t> </a:t>
                      </a:r>
                      <a:r>
                        <a:rPr kumimoji="1" lang="ja-JP" altLang="en-US" sz="1200" dirty="0">
                          <a:latin typeface="Meiryo UI" panose="020B0604030504040204" pitchFamily="50" charset="-128"/>
                          <a:ea typeface="Meiryo UI" panose="020B0604030504040204" pitchFamily="50" charset="-128"/>
                        </a:rPr>
                        <a:t>お家の大人の人と一緒に食べている割合が低い</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a:latin typeface="Meiryo UI" panose="020B0604030504040204" pitchFamily="50" charset="-128"/>
                          <a:ea typeface="Meiryo UI" panose="020B0604030504040204" pitchFamily="50" charset="-128"/>
                        </a:rPr>
                        <a:t>○食事をはじめとした生活習慣の確立が必要</a:t>
                      </a:r>
                    </a:p>
                  </a:txBody>
                  <a:tcPr anchor="ctr"/>
                </a:tc>
                <a:extLst>
                  <a:ext uri="{0D108BD9-81ED-4DB2-BD59-A6C34878D82A}">
                    <a16:rowId xmlns:a16="http://schemas.microsoft.com/office/drawing/2014/main" val="3500985669"/>
                  </a:ext>
                </a:extLst>
              </a:tr>
              <a:tr h="859331">
                <a:tc>
                  <a:txBody>
                    <a:bodyPr/>
                    <a:lstStyle/>
                    <a:p>
                      <a:r>
                        <a:rPr kumimoji="1" lang="en-US" altLang="ja-JP" sz="1200" b="1" u="sng" dirty="0">
                          <a:latin typeface="Meiryo UI" panose="020B0604030504040204" pitchFamily="50" charset="-128"/>
                          <a:ea typeface="Meiryo UI" panose="020B0604030504040204" pitchFamily="50" charset="-128"/>
                        </a:rPr>
                        <a:t>3</a:t>
                      </a:r>
                      <a:r>
                        <a:rPr kumimoji="1" lang="ja-JP" altLang="en-US" sz="1200" b="1" u="sng" dirty="0" err="1">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子どもの教育に関すること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・困窮世帯ほど授業時間以外の勉強時間が短く、学習理解度が低い。</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・困窮世帯ほど子どもや保護者の進学希望「大学・短大・大学院」の割合が低い</a:t>
                      </a:r>
                    </a:p>
                  </a:txBody>
                  <a:tcPr anchor="ctr"/>
                </a:tc>
                <a:tc>
                  <a:txBody>
                    <a:bodyPr/>
                    <a:lstStyle/>
                    <a:p>
                      <a:endParaRPr kumimoji="1" lang="ja-JP" altLang="en-US" sz="120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a:latin typeface="Meiryo UI" panose="020B0604030504040204" pitchFamily="50" charset="-128"/>
                          <a:ea typeface="Meiryo UI" panose="020B0604030504040204" pitchFamily="50" charset="-128"/>
                        </a:rPr>
                        <a:t>○子どもたちが安心して学習や進学希望をもつことができるような教育環境が必要</a:t>
                      </a:r>
                    </a:p>
                  </a:txBody>
                  <a:tcPr anchor="ctr"/>
                </a:tc>
                <a:extLst>
                  <a:ext uri="{0D108BD9-81ED-4DB2-BD59-A6C34878D82A}">
                    <a16:rowId xmlns:a16="http://schemas.microsoft.com/office/drawing/2014/main" val="2847762012"/>
                  </a:ext>
                </a:extLst>
              </a:tr>
              <a:tr h="859331">
                <a:tc>
                  <a:txBody>
                    <a:bodyPr/>
                    <a:lstStyle/>
                    <a:p>
                      <a:r>
                        <a:rPr kumimoji="1" lang="en-US" altLang="ja-JP" sz="1200" b="1" u="sng" dirty="0">
                          <a:latin typeface="Meiryo UI" panose="020B0604030504040204" pitchFamily="50" charset="-128"/>
                          <a:ea typeface="Meiryo UI" panose="020B0604030504040204" pitchFamily="50" charset="-128"/>
                        </a:rPr>
                        <a:t>4</a:t>
                      </a:r>
                      <a:r>
                        <a:rPr kumimoji="1" lang="ja-JP" altLang="en-US" sz="1200" b="1" u="sng" dirty="0" err="1">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子どものつながりに関すること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・放課後ひとりでいる子どもは、困窮度に関わらず約２割。</a:t>
                      </a:r>
                      <a:endParaRPr kumimoji="1" lang="en-US" altLang="ja-JP" sz="1200"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・困窮度が高いほど、おうち以外の大人や学校以外の友だちと過ごす割合は低い</a:t>
                      </a:r>
                    </a:p>
                  </a:txBody>
                  <a:tcPr anchor="ctr"/>
                </a:tc>
                <a:tc>
                  <a:txBody>
                    <a:bodyPr/>
                    <a:lstStyle/>
                    <a:p>
                      <a:endParaRPr kumimoji="1" lang="ja-JP" altLang="en-US" sz="120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a:latin typeface="Meiryo UI" panose="020B0604030504040204" pitchFamily="50" charset="-128"/>
                          <a:ea typeface="Meiryo UI" panose="020B0604030504040204" pitchFamily="50" charset="-128"/>
                        </a:rPr>
                        <a:t>○子どもが悩みを抱えて孤立することがないよう、家族以外の様々な人とも接する機会を持てるようにすることが必要</a:t>
                      </a:r>
                    </a:p>
                  </a:txBody>
                  <a:tcPr anchor="ctr"/>
                </a:tc>
                <a:extLst>
                  <a:ext uri="{0D108BD9-81ED-4DB2-BD59-A6C34878D82A}">
                    <a16:rowId xmlns:a16="http://schemas.microsoft.com/office/drawing/2014/main" val="399238082"/>
                  </a:ext>
                </a:extLst>
              </a:tr>
              <a:tr h="991396">
                <a:tc>
                  <a:txBody>
                    <a:bodyPr/>
                    <a:lstStyle/>
                    <a:p>
                      <a:r>
                        <a:rPr kumimoji="1" lang="en-US" altLang="ja-JP" sz="1200" b="1" u="sng" dirty="0">
                          <a:latin typeface="Meiryo UI" panose="020B0604030504040204" pitchFamily="50" charset="-128"/>
                          <a:ea typeface="Meiryo UI" panose="020B0604030504040204" pitchFamily="50" charset="-128"/>
                        </a:rPr>
                        <a:t>5</a:t>
                      </a:r>
                      <a:r>
                        <a:rPr kumimoji="1" lang="ja-JP" altLang="en-US" sz="1200" b="1" u="sng" dirty="0" err="1">
                          <a:latin typeface="Meiryo UI" panose="020B0604030504040204" pitchFamily="50" charset="-128"/>
                          <a:ea typeface="Meiryo UI" panose="020B0604030504040204" pitchFamily="50" charset="-128"/>
                        </a:rPr>
                        <a:t>．</a:t>
                      </a:r>
                      <a:r>
                        <a:rPr kumimoji="1" lang="ja-JP" altLang="en-US" sz="1200" b="1" u="sng" dirty="0">
                          <a:latin typeface="Meiryo UI" panose="020B0604030504040204" pitchFamily="50" charset="-128"/>
                          <a:ea typeface="Meiryo UI" panose="020B0604030504040204" pitchFamily="50" charset="-128"/>
                        </a:rPr>
                        <a:t>親への相談支援に関すること</a:t>
                      </a:r>
                      <a:endParaRPr kumimoji="1" lang="en-US" altLang="ja-JP" sz="1200" b="1" u="sng" dirty="0">
                        <a:latin typeface="Meiryo UI" panose="020B0604030504040204" pitchFamily="50" charset="-128"/>
                        <a:ea typeface="Meiryo UI" panose="020B0604030504040204" pitchFamily="50" charset="-128"/>
                      </a:endParaRPr>
                    </a:p>
                    <a:p>
                      <a:r>
                        <a:rPr kumimoji="1" lang="ja-JP" altLang="en-US" sz="1200" dirty="0">
                          <a:latin typeface="Meiryo UI" panose="020B0604030504040204" pitchFamily="50" charset="-128"/>
                          <a:ea typeface="Meiryo UI" panose="020B0604030504040204" pitchFamily="50" charset="-128"/>
                        </a:rPr>
                        <a:t>・保護者の相談相手については、公的な機関への相談割合が低い。</a:t>
                      </a:r>
                    </a:p>
                    <a:p>
                      <a:r>
                        <a:rPr kumimoji="1" lang="ja-JP" altLang="en-US" sz="1200" dirty="0">
                          <a:latin typeface="Meiryo UI" panose="020B0604030504040204" pitchFamily="50" charset="-128"/>
                          <a:ea typeface="Meiryo UI" panose="020B0604030504040204" pitchFamily="50" charset="-128"/>
                        </a:rPr>
                        <a:t>・はじめて親になったのが</a:t>
                      </a:r>
                      <a:r>
                        <a:rPr kumimoji="1" lang="en-US" altLang="ja-JP" sz="1200" dirty="0">
                          <a:latin typeface="Meiryo UI" panose="020B0604030504040204" pitchFamily="50" charset="-128"/>
                          <a:ea typeface="Meiryo UI" panose="020B0604030504040204" pitchFamily="50" charset="-128"/>
                        </a:rPr>
                        <a:t>10</a:t>
                      </a:r>
                      <a:r>
                        <a:rPr kumimoji="1" lang="ja-JP" altLang="en-US" sz="1200" dirty="0">
                          <a:latin typeface="Meiryo UI" panose="020B0604030504040204" pitchFamily="50" charset="-128"/>
                          <a:ea typeface="Meiryo UI" panose="020B0604030504040204" pitchFamily="50" charset="-128"/>
                        </a:rPr>
                        <a:t>代の場合、困窮度が高い層が８割を超える</a:t>
                      </a:r>
                    </a:p>
                  </a:txBody>
                  <a:tcPr anchor="ctr"/>
                </a:tc>
                <a:tc>
                  <a:txBody>
                    <a:bodyPr/>
                    <a:lstStyle/>
                    <a:p>
                      <a:endParaRPr kumimoji="1" lang="ja-JP" altLang="en-US" sz="1200" dirty="0">
                        <a:latin typeface="Meiryo UI" panose="020B0604030504040204" pitchFamily="50" charset="-128"/>
                        <a:ea typeface="Meiryo UI" panose="020B0604030504040204" pitchFamily="50" charset="-128"/>
                      </a:endParaRPr>
                    </a:p>
                  </a:txBody>
                  <a:tcPr anchor="ctr">
                    <a:noFill/>
                  </a:tcPr>
                </a:tc>
                <a:tc>
                  <a:txBody>
                    <a:bodyPr/>
                    <a:lstStyle/>
                    <a:p>
                      <a:r>
                        <a:rPr kumimoji="1" lang="ja-JP" altLang="en-US" sz="1200" dirty="0">
                          <a:latin typeface="Meiryo UI" panose="020B0604030504040204" pitchFamily="50" charset="-128"/>
                          <a:ea typeface="Meiryo UI" panose="020B0604030504040204" pitchFamily="50" charset="-128"/>
                        </a:rPr>
                        <a:t>○妊娠期を含め、子どもや家庭を支援サービスに確実につなげることが必要</a:t>
                      </a:r>
                    </a:p>
                  </a:txBody>
                  <a:tcPr anchor="ctr"/>
                </a:tc>
                <a:extLst>
                  <a:ext uri="{0D108BD9-81ED-4DB2-BD59-A6C34878D82A}">
                    <a16:rowId xmlns:a16="http://schemas.microsoft.com/office/drawing/2014/main" val="304293966"/>
                  </a:ext>
                </a:extLst>
              </a:tr>
            </a:tbl>
          </a:graphicData>
        </a:graphic>
      </p:graphicFrame>
      <p:sp>
        <p:nvSpPr>
          <p:cNvPr id="3" name="二等辺三角形 2"/>
          <p:cNvSpPr/>
          <p:nvPr/>
        </p:nvSpPr>
        <p:spPr>
          <a:xfrm>
            <a:off x="4969343" y="4071638"/>
            <a:ext cx="1043189" cy="167425"/>
          </a:xfrm>
          <a:prstGeom prst="triangle">
            <a:avLst/>
          </a:prstGeom>
          <a:scene3d>
            <a:camera prst="orthographicFront">
              <a:rot lat="0" lon="0" rev="16200000"/>
            </a:camera>
            <a:lightRig rig="threePt" dir="t"/>
          </a:scene3d>
        </p:spPr>
        <p:style>
          <a:lnRef idx="0">
            <a:schemeClr val="accent5"/>
          </a:lnRef>
          <a:fillRef idx="3">
            <a:schemeClr val="accent5"/>
          </a:fillRef>
          <a:effectRef idx="3">
            <a:schemeClr val="accent5"/>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1" y="113666"/>
            <a:ext cx="9143999" cy="369332"/>
          </a:xfrm>
          <a:prstGeom prst="rect">
            <a:avLst/>
          </a:prstGeom>
          <a:noFill/>
        </p:spPr>
        <p:txBody>
          <a:bodyPr wrap="square" rtlCol="0">
            <a:spAutoFit/>
          </a:bodyPr>
          <a:lstStyle/>
          <a:p>
            <a:pPr algn="ctr"/>
            <a:r>
              <a:rPr kumimoji="1" lang="ja-JP" altLang="en-US" dirty="0">
                <a:latin typeface="BIZ UDPゴシック" panose="020B0400000000000000" pitchFamily="50" charset="-128"/>
                <a:ea typeface="BIZ UDPゴシック" panose="020B0400000000000000" pitchFamily="50" charset="-128"/>
              </a:rPr>
              <a:t>子どもの生活に関する実態調査について</a:t>
            </a:r>
          </a:p>
        </p:txBody>
      </p:sp>
      <p:sp>
        <p:nvSpPr>
          <p:cNvPr id="4" name="スライド番号プレースホルダー 3"/>
          <p:cNvSpPr>
            <a:spLocks noGrp="1"/>
          </p:cNvSpPr>
          <p:nvPr>
            <p:ph type="sldNum" sz="quarter" idx="12"/>
          </p:nvPr>
        </p:nvSpPr>
        <p:spPr>
          <a:xfrm>
            <a:off x="6895834" y="6389934"/>
            <a:ext cx="2057400" cy="365125"/>
          </a:xfrm>
        </p:spPr>
        <p:txBody>
          <a:bodyPr/>
          <a:lstStyle/>
          <a:p>
            <a:fld id="{2786F300-1236-4A6E-80C5-2810FDE8FE62}" type="slidenum">
              <a:rPr kumimoji="1" lang="ja-JP" altLang="en-US" smtClean="0"/>
              <a:t>2</a:t>
            </a:fld>
            <a:endParaRPr kumimoji="1" lang="ja-JP" altLang="en-US"/>
          </a:p>
        </p:txBody>
      </p:sp>
    </p:spTree>
    <p:extLst>
      <p:ext uri="{BB962C8B-B14F-4D97-AF65-F5344CB8AC3E}">
        <p14:creationId xmlns:p14="http://schemas.microsoft.com/office/powerpoint/2010/main" val="94836283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2315</TotalTime>
  <Words>832</Words>
  <Application>Microsoft Office PowerPoint</Application>
  <PresentationFormat>画面に合わせる (4:3)</PresentationFormat>
  <Paragraphs>79</Paragraphs>
  <Slides>2</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2</vt:i4>
      </vt:variant>
    </vt:vector>
  </HeadingPairs>
  <TitlesOfParts>
    <vt:vector size="12" baseType="lpstr">
      <vt:lpstr>BIZ UDPゴシック</vt:lpstr>
      <vt:lpstr>Meiryo UI</vt:lpstr>
      <vt:lpstr>ＭＳ ゴシック</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令和５年度大阪府子どもの生活に関する実態調査について</dc:title>
  <dc:creator>加藤　美恵</dc:creator>
  <cp:lastModifiedBy>小川　萌</cp:lastModifiedBy>
  <cp:revision>418</cp:revision>
  <cp:lastPrinted>2023-05-19T10:43:57Z</cp:lastPrinted>
  <dcterms:created xsi:type="dcterms:W3CDTF">2022-12-13T09:44:38Z</dcterms:created>
  <dcterms:modified xsi:type="dcterms:W3CDTF">2023-05-22T10:10:19Z</dcterms:modified>
</cp:coreProperties>
</file>