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8" d="100"/>
          <a:sy n="78" d="100"/>
        </p:scale>
        <p:origin x="8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7" cy="490569"/>
          </a:xfrm>
          <a:prstGeom prst="rect">
            <a:avLst/>
          </a:prstGeom>
        </p:spPr>
        <p:txBody>
          <a:bodyPr vert="horz" lIns="93839" tIns="46920" rIns="93839" bIns="469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8" y="0"/>
            <a:ext cx="2880307" cy="490569"/>
          </a:xfrm>
          <a:prstGeom prst="rect">
            <a:avLst/>
          </a:prstGeom>
        </p:spPr>
        <p:txBody>
          <a:bodyPr vert="horz" lIns="93839" tIns="46920" rIns="93839" bIns="46920" rtlCol="0"/>
          <a:lstStyle>
            <a:lvl1pPr algn="r">
              <a:defRPr sz="1200"/>
            </a:lvl1pPr>
          </a:lstStyle>
          <a:p>
            <a:fld id="{05F6687C-CAC0-4083-837A-6AA1EBD96F76}" type="datetimeFigureOut">
              <a:rPr kumimoji="1" lang="ja-JP" altLang="en-US" smtClean="0"/>
              <a:t>2023/8/18</a:t>
            </a:fld>
            <a:endParaRPr kumimoji="1" lang="ja-JP" altLang="en-US"/>
          </a:p>
        </p:txBody>
      </p:sp>
      <p:sp>
        <p:nvSpPr>
          <p:cNvPr id="4" name="スライド イメージ プレースホルダー 3"/>
          <p:cNvSpPr>
            <a:spLocks noGrp="1" noRot="1" noChangeAspect="1"/>
          </p:cNvSpPr>
          <p:nvPr>
            <p:ph type="sldImg" idx="2"/>
          </p:nvPr>
        </p:nvSpPr>
        <p:spPr>
          <a:xfrm>
            <a:off x="1122363" y="1220788"/>
            <a:ext cx="4402137" cy="3302000"/>
          </a:xfrm>
          <a:prstGeom prst="rect">
            <a:avLst/>
          </a:prstGeom>
          <a:noFill/>
          <a:ln w="12700">
            <a:solidFill>
              <a:prstClr val="black"/>
            </a:solidFill>
          </a:ln>
        </p:spPr>
        <p:txBody>
          <a:bodyPr vert="horz" lIns="93839" tIns="46920" rIns="93839" bIns="46920" rtlCol="0" anchor="ctr"/>
          <a:lstStyle/>
          <a:p>
            <a:endParaRPr lang="ja-JP" altLang="en-US"/>
          </a:p>
        </p:txBody>
      </p:sp>
      <p:sp>
        <p:nvSpPr>
          <p:cNvPr id="5" name="ノート プレースホルダー 4"/>
          <p:cNvSpPr>
            <a:spLocks noGrp="1"/>
          </p:cNvSpPr>
          <p:nvPr>
            <p:ph type="body" sz="quarter" idx="3"/>
          </p:nvPr>
        </p:nvSpPr>
        <p:spPr>
          <a:xfrm>
            <a:off x="664687" y="4705381"/>
            <a:ext cx="5317490" cy="3849856"/>
          </a:xfrm>
          <a:prstGeom prst="rect">
            <a:avLst/>
          </a:prstGeom>
        </p:spPr>
        <p:txBody>
          <a:bodyPr vert="horz" lIns="93839" tIns="46920" rIns="93839" bIns="469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6846"/>
            <a:ext cx="2880307" cy="490568"/>
          </a:xfrm>
          <a:prstGeom prst="rect">
            <a:avLst/>
          </a:prstGeom>
        </p:spPr>
        <p:txBody>
          <a:bodyPr vert="horz" lIns="93839" tIns="46920" rIns="93839" bIns="469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8" y="9286846"/>
            <a:ext cx="2880307" cy="490568"/>
          </a:xfrm>
          <a:prstGeom prst="rect">
            <a:avLst/>
          </a:prstGeom>
        </p:spPr>
        <p:txBody>
          <a:bodyPr vert="horz" lIns="93839" tIns="46920" rIns="93839" bIns="46920" rtlCol="0" anchor="b"/>
          <a:lstStyle>
            <a:lvl1pPr algn="r">
              <a:defRPr sz="1200"/>
            </a:lvl1pPr>
          </a:lstStyle>
          <a:p>
            <a:fld id="{62EEC346-62B4-47E0-A79B-6C3B1B931DB7}" type="slidenum">
              <a:rPr kumimoji="1" lang="ja-JP" altLang="en-US" smtClean="0"/>
              <a:t>‹#›</a:t>
            </a:fld>
            <a:endParaRPr kumimoji="1" lang="ja-JP" altLang="en-US"/>
          </a:p>
        </p:txBody>
      </p:sp>
    </p:spTree>
    <p:extLst>
      <p:ext uri="{BB962C8B-B14F-4D97-AF65-F5344CB8AC3E}">
        <p14:creationId xmlns:p14="http://schemas.microsoft.com/office/powerpoint/2010/main" val="42092527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22363" y="1220788"/>
            <a:ext cx="4402137" cy="3302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38284">
              <a:defRPr/>
            </a:pPr>
            <a:fld id="{6C85CC0A-E269-4686-81B2-0620DF1A8C1C}" type="slidenum">
              <a:rPr lang="ja-JP" altLang="en-US">
                <a:solidFill>
                  <a:prstClr val="black"/>
                </a:solidFill>
                <a:latin typeface="Calibri"/>
                <a:ea typeface="ＭＳ Ｐゴシック" panose="020B0600070205080204" pitchFamily="50" charset="-128"/>
              </a:rPr>
              <a:pPr defTabSz="938284">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57518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8"/>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75587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69640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1"/>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603948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216260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3"/>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103424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339963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10C2DA-F3EB-48DD-B289-19C30F2D23C7}" type="datetimeFigureOut">
              <a:rPr kumimoji="1" lang="ja-JP" altLang="en-US" smtClean="0"/>
              <a:t>2023/8/18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83328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10C2DA-F3EB-48DD-B289-19C30F2D23C7}" type="datetimeFigureOut">
              <a:rPr kumimoji="1" lang="ja-JP" altLang="en-US" smtClean="0"/>
              <a:t>2023/8/18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686063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10C2DA-F3EB-48DD-B289-19C30F2D23C7}" type="datetimeFigureOut">
              <a:rPr kumimoji="1" lang="ja-JP" altLang="en-US" smtClean="0"/>
              <a:t>2023/8/18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76213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2" y="1435103"/>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966465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637585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29" tIns="45715" rIns="91429" bIns="4571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3"/>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7910C2DA-F3EB-48DD-B289-19C30F2D23C7}" type="datetimeFigureOut">
              <a:rPr kumimoji="1" lang="ja-JP" altLang="en-US" smtClean="0"/>
              <a:t>2023/8/18</a:t>
            </a:fld>
            <a:endParaRPr kumimoji="1" lang="ja-JP" altLang="en-US"/>
          </a:p>
        </p:txBody>
      </p:sp>
      <p:sp>
        <p:nvSpPr>
          <p:cNvPr id="5" name="フッター プレースホルダー 4"/>
          <p:cNvSpPr>
            <a:spLocks noGrp="1"/>
          </p:cNvSpPr>
          <p:nvPr>
            <p:ph type="ftr" sz="quarter" idx="3"/>
          </p:nvPr>
        </p:nvSpPr>
        <p:spPr>
          <a:xfrm>
            <a:off x="3124200" y="6356353"/>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3"/>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739754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61" indent="-285716" algn="l" defTabSz="91429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863" indent="-228573" algn="l" defTabSz="91429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0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15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29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44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589"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734"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テキスト ボックス 101"/>
          <p:cNvSpPr txBox="1"/>
          <p:nvPr/>
        </p:nvSpPr>
        <p:spPr>
          <a:xfrm>
            <a:off x="4074440" y="2393756"/>
            <a:ext cx="1700204" cy="2285875"/>
          </a:xfrm>
          <a:prstGeom prst="rect">
            <a:avLst/>
          </a:prstGeom>
          <a:solidFill>
            <a:schemeClr val="bg1"/>
          </a:solidFill>
          <a:ln w="12700" cmpd="dbl">
            <a:solidFill>
              <a:schemeClr val="accent1"/>
            </a:solidFill>
          </a:ln>
        </p:spPr>
        <p:txBody>
          <a:bodyPr wrap="none" rtlCol="0">
            <a:noAutofit/>
          </a:bodyPr>
          <a:lstStyle/>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テキスト ボックス 92"/>
          <p:cNvSpPr txBox="1"/>
          <p:nvPr/>
        </p:nvSpPr>
        <p:spPr>
          <a:xfrm>
            <a:off x="2467352" y="2378912"/>
            <a:ext cx="1607088" cy="2307583"/>
          </a:xfrm>
          <a:prstGeom prst="rect">
            <a:avLst/>
          </a:prstGeom>
          <a:solidFill>
            <a:schemeClr val="bg1"/>
          </a:solidFill>
          <a:ln w="12700" cmpd="dbl">
            <a:solidFill>
              <a:schemeClr val="accent1"/>
            </a:solidFill>
          </a:ln>
        </p:spPr>
        <p:txBody>
          <a:bodyPr wrap="none" rtlCol="0">
            <a:noAutofit/>
          </a:bodyPr>
          <a:lstStyle/>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テキスト ボックス 102"/>
          <p:cNvSpPr txBox="1"/>
          <p:nvPr/>
        </p:nvSpPr>
        <p:spPr>
          <a:xfrm>
            <a:off x="5823844" y="2389446"/>
            <a:ext cx="1676835" cy="2280748"/>
          </a:xfrm>
          <a:prstGeom prst="rect">
            <a:avLst/>
          </a:prstGeom>
          <a:solidFill>
            <a:schemeClr val="bg1"/>
          </a:solidFill>
          <a:ln w="12700" cmpd="dbl">
            <a:solidFill>
              <a:schemeClr val="accent1"/>
            </a:solidFill>
          </a:ln>
        </p:spPr>
        <p:txBody>
          <a:bodyPr wrap="none" rtlCol="0">
            <a:noAutofit/>
          </a:bodyPr>
          <a:lstStyle/>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1" name="テキスト ボックス 210"/>
          <p:cNvSpPr txBox="1"/>
          <p:nvPr/>
        </p:nvSpPr>
        <p:spPr>
          <a:xfrm>
            <a:off x="619852" y="2380091"/>
            <a:ext cx="1826024" cy="2299540"/>
          </a:xfrm>
          <a:prstGeom prst="rect">
            <a:avLst/>
          </a:prstGeom>
          <a:solidFill>
            <a:schemeClr val="bg1"/>
          </a:solidFill>
          <a:ln w="12700" cmpd="dbl">
            <a:solidFill>
              <a:schemeClr val="accent1"/>
            </a:solidFill>
          </a:ln>
        </p:spPr>
        <p:txBody>
          <a:bodyPr wrap="none" rtlCol="0">
            <a:noAutofit/>
          </a:bodyPr>
          <a:lstStyle/>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テキスト ボックス 91">
            <a:extLst>
              <a:ext uri="{FF2B5EF4-FFF2-40B4-BE49-F238E27FC236}">
                <a16:creationId xmlns:a16="http://schemas.microsoft.com/office/drawing/2014/main" id="{CDA50484-40D9-420B-AF16-E49EC08BF6B9}"/>
              </a:ext>
            </a:extLst>
          </p:cNvPr>
          <p:cNvSpPr txBox="1"/>
          <p:nvPr/>
        </p:nvSpPr>
        <p:spPr>
          <a:xfrm>
            <a:off x="2474208" y="2400842"/>
            <a:ext cx="1639992" cy="711406"/>
          </a:xfrm>
          <a:prstGeom prst="rect">
            <a:avLst/>
          </a:prstGeom>
          <a:noFill/>
          <a:ln>
            <a:noFill/>
          </a:ln>
        </p:spPr>
        <p:txBody>
          <a:bodyPr wrap="square" lIns="25714" tIns="25714" rIns="25714" bIns="25714" rtlCol="0">
            <a:spAutoFit/>
          </a:bodyPr>
          <a:lstStyle/>
          <a:p>
            <a:pPr marL="60100" indent="-60100" defTabSz="862192" fontAlgn="t">
              <a:tabLst>
                <a:tab pos="60100" algn="l"/>
              </a:tabLst>
              <a:defRPr/>
            </a:pPr>
            <a:r>
              <a:rPr lang="ja-JP" altLang="en-US" sz="857" dirty="0">
                <a:solidFill>
                  <a:prstClr val="black"/>
                </a:solidFill>
                <a:latin typeface="Meiryo UI" panose="020B0604030504040204" pitchFamily="50" charset="-128"/>
                <a:ea typeface="Meiryo UI" panose="020B0604030504040204" pitchFamily="50" charset="-128"/>
              </a:rPr>
              <a:t>●</a:t>
            </a:r>
            <a:r>
              <a:rPr lang="ja-JP" altLang="en-US" sz="857" spc="-14" dirty="0">
                <a:solidFill>
                  <a:prstClr val="black"/>
                </a:solidFill>
                <a:latin typeface="Meiryo UI" panose="020B0604030504040204" pitchFamily="50" charset="-128"/>
                <a:ea typeface="Meiryo UI" panose="020B0604030504040204" pitchFamily="50" charset="-128"/>
              </a:rPr>
              <a:t>関係部局と連携した総</a:t>
            </a:r>
            <a:r>
              <a:rPr lang="ja-JP" altLang="en-US" sz="857" spc="-14"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合的な</a:t>
            </a:r>
            <a:endParaRPr lang="en-US" altLang="ja-JP" sz="857" spc="-14"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0100" indent="-60100" defTabSz="862192" fontAlgn="t">
              <a:tabLst>
                <a:tab pos="60100" algn="l"/>
              </a:tabLst>
              <a:defRPr/>
            </a:pPr>
            <a:r>
              <a:rPr lang="ja-JP" altLang="en-US" sz="857" spc="-14"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アプローチ</a:t>
            </a:r>
            <a:endParaRPr lang="en-US" altLang="ja-JP" sz="857" spc="-14"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0100" indent="-60100" defTabSz="862192" fontAlgn="t">
              <a:tabLst>
                <a:tab pos="60100" algn="l"/>
              </a:tabLst>
              <a:defRPr/>
            </a:pPr>
            <a:endParaRPr lang="en-US" altLang="ja-JP" sz="857" spc="-14" dirty="0">
              <a:solidFill>
                <a:prstClr val="black"/>
              </a:solidFill>
              <a:latin typeface="Meiryo UI" panose="020B0604030504040204" pitchFamily="50" charset="-128"/>
              <a:ea typeface="Meiryo UI" panose="020B0604030504040204" pitchFamily="50" charset="-128"/>
            </a:endParaRPr>
          </a:p>
          <a:p>
            <a:pPr marL="60100" indent="-60100" defTabSz="862192" fontAlgn="t">
              <a:tabLst>
                <a:tab pos="60100" algn="l"/>
              </a:tabLst>
              <a:defRPr/>
            </a:pPr>
            <a:r>
              <a:rPr lang="ja-JP" altLang="en-US" sz="857" dirty="0">
                <a:solidFill>
                  <a:prstClr val="black"/>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管理会社を通じた効果的な</a:t>
            </a:r>
            <a:endParaRPr lang="en-US" altLang="ja-JP" sz="85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0100" indent="-60100" defTabSz="862192" fontAlgn="t">
              <a:tabLst>
                <a:tab pos="60100" algn="l"/>
              </a:tabLst>
              <a:defRPr/>
            </a:pPr>
            <a:r>
              <a:rPr lang="ja-JP" altLang="en-US" sz="85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働きかけ</a:t>
            </a:r>
            <a:endParaRPr lang="en-US" altLang="ja-JP" sz="85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テキスト ボックス 96">
            <a:extLst>
              <a:ext uri="{FF2B5EF4-FFF2-40B4-BE49-F238E27FC236}">
                <a16:creationId xmlns:a16="http://schemas.microsoft.com/office/drawing/2014/main" id="{83018EDF-7A5B-4E25-BB61-BC8D55847498}"/>
              </a:ext>
            </a:extLst>
          </p:cNvPr>
          <p:cNvSpPr txBox="1"/>
          <p:nvPr/>
        </p:nvSpPr>
        <p:spPr>
          <a:xfrm>
            <a:off x="2476690" y="3346644"/>
            <a:ext cx="1639992" cy="447616"/>
          </a:xfrm>
          <a:prstGeom prst="rect">
            <a:avLst/>
          </a:prstGeom>
          <a:noFill/>
          <a:ln>
            <a:noFill/>
          </a:ln>
        </p:spPr>
        <p:txBody>
          <a:bodyPr wrap="square" lIns="25714" tIns="25714" rIns="25714" bIns="25714" rtlCol="0">
            <a:spAutoFit/>
          </a:bodyPr>
          <a:lstStyle>
            <a:defPPr>
              <a:defRPr lang="en-US"/>
            </a:defPPr>
            <a:lvl1pPr marL="84138" indent="-84138" defTabSz="1207044" fontAlgn="t">
              <a:tabLst>
                <a:tab pos="84138" algn="l"/>
              </a:tabLst>
              <a:defRPr sz="900" b="1">
                <a:solidFill>
                  <a:prstClr val="black"/>
                </a:solidFill>
                <a:latin typeface="Meiryo UI" panose="020B0604030504040204" pitchFamily="50" charset="-128"/>
                <a:ea typeface="Meiryo UI" panose="020B0604030504040204" pitchFamily="50" charset="-128"/>
              </a:defRPr>
            </a:lvl1pPr>
          </a:lstStyle>
          <a:p>
            <a:r>
              <a:rPr lang="ja-JP" altLang="en-US" sz="857" b="0" dirty="0"/>
              <a:t>●個別訪問等による働きかけ</a:t>
            </a:r>
            <a:endParaRPr lang="en-US" altLang="ja-JP" sz="857" b="0" dirty="0"/>
          </a:p>
          <a:p>
            <a:endParaRPr lang="en-US" altLang="ja-JP" sz="857" b="0" dirty="0"/>
          </a:p>
          <a:p>
            <a:r>
              <a:rPr lang="ja-JP" altLang="en-US" sz="857" b="0" dirty="0"/>
              <a:t>●耐震化サポート事業者との連携</a:t>
            </a:r>
            <a:r>
              <a:rPr lang="ja-JP" altLang="en-US" sz="750" b="0" dirty="0"/>
              <a:t>　</a:t>
            </a:r>
            <a:endParaRPr lang="en-US" altLang="ja-JP" sz="750" b="0" dirty="0"/>
          </a:p>
        </p:txBody>
      </p:sp>
      <p:sp>
        <p:nvSpPr>
          <p:cNvPr id="98" name="テキスト ボックス 97">
            <a:extLst>
              <a:ext uri="{FF2B5EF4-FFF2-40B4-BE49-F238E27FC236}">
                <a16:creationId xmlns:a16="http://schemas.microsoft.com/office/drawing/2014/main" id="{B518BEDB-002C-4D54-9B41-126E32AD896A}"/>
              </a:ext>
            </a:extLst>
          </p:cNvPr>
          <p:cNvSpPr txBox="1"/>
          <p:nvPr/>
        </p:nvSpPr>
        <p:spPr>
          <a:xfrm>
            <a:off x="2488582" y="4013738"/>
            <a:ext cx="1639992" cy="656455"/>
          </a:xfrm>
          <a:prstGeom prst="rect">
            <a:avLst/>
          </a:prstGeom>
          <a:noFill/>
          <a:ln>
            <a:noFill/>
          </a:ln>
        </p:spPr>
        <p:txBody>
          <a:bodyPr wrap="square" lIns="25714" tIns="25714" rIns="25714" bIns="25714" rtlCol="0">
            <a:spAutoFit/>
          </a:bodyPr>
          <a:lstStyle/>
          <a:p>
            <a:pPr marL="102859" indent="-102859" defTabSz="307925"/>
            <a:r>
              <a:rPr lang="ja-JP" altLang="en-US" sz="857" dirty="0">
                <a:solidFill>
                  <a:prstClr val="black"/>
                </a:solidFill>
                <a:latin typeface="Meiryo UI" panose="020B0604030504040204" pitchFamily="50" charset="-128"/>
                <a:ea typeface="Meiryo UI" panose="020B0604030504040204" pitchFamily="50" charset="-128"/>
              </a:rPr>
              <a:t>●市町への補助制度創設の働き</a:t>
            </a:r>
            <a:endParaRPr lang="en-US" altLang="ja-JP" sz="857" dirty="0">
              <a:solidFill>
                <a:prstClr val="black"/>
              </a:solidFill>
              <a:latin typeface="Meiryo UI" panose="020B0604030504040204" pitchFamily="50" charset="-128"/>
              <a:ea typeface="Meiryo UI" panose="020B0604030504040204" pitchFamily="50" charset="-128"/>
            </a:endParaRPr>
          </a:p>
          <a:p>
            <a:pPr marL="102859" indent="-102859" defTabSz="307925"/>
            <a:r>
              <a:rPr lang="ja-JP" altLang="en-US" sz="857" dirty="0">
                <a:solidFill>
                  <a:prstClr val="black"/>
                </a:solidFill>
                <a:latin typeface="Meiryo UI" panose="020B0604030504040204" pitchFamily="50" charset="-128"/>
                <a:ea typeface="Meiryo UI" panose="020B0604030504040204" pitchFamily="50" charset="-128"/>
              </a:rPr>
              <a:t>　かけ</a:t>
            </a:r>
            <a:endParaRPr lang="en-US" altLang="ja-JP" sz="857" dirty="0">
              <a:solidFill>
                <a:prstClr val="black"/>
              </a:solidFill>
              <a:latin typeface="Meiryo UI" panose="020B0604030504040204" pitchFamily="50" charset="-128"/>
              <a:ea typeface="Meiryo UI" panose="020B0604030504040204" pitchFamily="50" charset="-128"/>
            </a:endParaRPr>
          </a:p>
          <a:p>
            <a:pPr marL="102859" indent="-102859" defTabSz="307925"/>
            <a:endParaRPr lang="en-US" altLang="ja-JP" sz="500" dirty="0">
              <a:solidFill>
                <a:prstClr val="black"/>
              </a:solidFill>
              <a:latin typeface="Meiryo UI" panose="020B0604030504040204" pitchFamily="50" charset="-128"/>
              <a:ea typeface="Meiryo UI" panose="020B0604030504040204" pitchFamily="50" charset="-128"/>
            </a:endParaRPr>
          </a:p>
          <a:p>
            <a:pPr marL="102859" indent="-102859" defTabSz="307925"/>
            <a:r>
              <a:rPr lang="ja-JP" altLang="en-US" sz="857" dirty="0">
                <a:solidFill>
                  <a:prstClr val="black"/>
                </a:solidFill>
                <a:latin typeface="Meiryo UI" panose="020B0604030504040204" pitchFamily="50" charset="-128"/>
                <a:ea typeface="Meiryo UI" panose="020B0604030504040204" pitchFamily="50" charset="-128"/>
              </a:rPr>
              <a:t>●広域緊急交通路沿道の分譲</a:t>
            </a:r>
            <a:endParaRPr lang="en-US" altLang="ja-JP" sz="857" dirty="0">
              <a:solidFill>
                <a:prstClr val="black"/>
              </a:solidFill>
              <a:latin typeface="Meiryo UI" panose="020B0604030504040204" pitchFamily="50" charset="-128"/>
              <a:ea typeface="Meiryo UI" panose="020B0604030504040204" pitchFamily="50" charset="-128"/>
            </a:endParaRPr>
          </a:p>
          <a:p>
            <a:pPr marL="102859" indent="-102859" defTabSz="307925"/>
            <a:r>
              <a:rPr lang="ja-JP" altLang="en-US" sz="857" dirty="0">
                <a:solidFill>
                  <a:prstClr val="black"/>
                </a:solidFill>
                <a:latin typeface="Meiryo UI" panose="020B0604030504040204" pitchFamily="50" charset="-128"/>
                <a:ea typeface="Meiryo UI" panose="020B0604030504040204" pitchFamily="50" charset="-128"/>
              </a:rPr>
              <a:t>　マンションでのモデルづくり</a:t>
            </a:r>
            <a:endParaRPr lang="en-US" altLang="ja-JP" sz="857" dirty="0">
              <a:solidFill>
                <a:prstClr val="black"/>
              </a:solidFill>
              <a:latin typeface="Meiryo UI" panose="020B0604030504040204" pitchFamily="50" charset="-128"/>
              <a:ea typeface="Meiryo UI" panose="020B0604030504040204" pitchFamily="50" charset="-128"/>
            </a:endParaRPr>
          </a:p>
        </p:txBody>
      </p:sp>
      <p:sp>
        <p:nvSpPr>
          <p:cNvPr id="99" name="テキスト ボックス 98">
            <a:extLst>
              <a:ext uri="{FF2B5EF4-FFF2-40B4-BE49-F238E27FC236}">
                <a16:creationId xmlns:a16="http://schemas.microsoft.com/office/drawing/2014/main" id="{BC99C51D-8E5A-43EB-A38F-508B6F40B5AB}"/>
              </a:ext>
            </a:extLst>
          </p:cNvPr>
          <p:cNvSpPr txBox="1"/>
          <p:nvPr/>
        </p:nvSpPr>
        <p:spPr>
          <a:xfrm>
            <a:off x="4123849" y="3327500"/>
            <a:ext cx="1791029" cy="447616"/>
          </a:xfrm>
          <a:prstGeom prst="rect">
            <a:avLst/>
          </a:prstGeom>
          <a:noFill/>
          <a:ln>
            <a:noFill/>
          </a:ln>
        </p:spPr>
        <p:txBody>
          <a:bodyPr wrap="square" lIns="25714" tIns="25714" rIns="25714" bIns="25714" rtlCol="0">
            <a:spAutoFit/>
          </a:bodyPr>
          <a:lstStyle>
            <a:defPPr>
              <a:defRPr lang="en-US"/>
            </a:defPPr>
            <a:lvl1pPr marL="84138" indent="-84138" defTabSz="1207044" fontAlgn="t">
              <a:tabLst>
                <a:tab pos="167645" algn="l"/>
              </a:tabLst>
              <a:defRPr sz="900">
                <a:solidFill>
                  <a:prstClr val="black"/>
                </a:solidFill>
                <a:latin typeface="Meiryo UI" panose="020B0604030504040204" pitchFamily="50" charset="-128"/>
                <a:ea typeface="Meiryo UI" panose="020B0604030504040204" pitchFamily="50" charset="-128"/>
              </a:defRPr>
            </a:lvl1pPr>
          </a:lstStyle>
          <a:p>
            <a:r>
              <a:rPr lang="ja-JP" altLang="en-US" sz="857" dirty="0"/>
              <a:t>●個別訪問等による働きかけ</a:t>
            </a:r>
            <a:endParaRPr lang="en-US" altLang="ja-JP" sz="857" dirty="0"/>
          </a:p>
          <a:p>
            <a:endParaRPr lang="en-US" altLang="ja-JP" sz="857" dirty="0"/>
          </a:p>
          <a:p>
            <a:r>
              <a:rPr lang="ja-JP" altLang="en-US" sz="857" dirty="0"/>
              <a:t>●病院への働きかけを重点化</a:t>
            </a:r>
            <a:endParaRPr lang="en-US" altLang="ja-JP" sz="857" dirty="0"/>
          </a:p>
        </p:txBody>
      </p:sp>
      <p:sp>
        <p:nvSpPr>
          <p:cNvPr id="100" name="テキスト ボックス 99">
            <a:extLst>
              <a:ext uri="{FF2B5EF4-FFF2-40B4-BE49-F238E27FC236}">
                <a16:creationId xmlns:a16="http://schemas.microsoft.com/office/drawing/2014/main" id="{E1D0D093-999F-4E35-A3F0-94D0A066EF68}"/>
              </a:ext>
            </a:extLst>
          </p:cNvPr>
          <p:cNvSpPr txBox="1"/>
          <p:nvPr/>
        </p:nvSpPr>
        <p:spPr>
          <a:xfrm>
            <a:off x="5839539" y="3300822"/>
            <a:ext cx="1580732" cy="579511"/>
          </a:xfrm>
          <a:prstGeom prst="rect">
            <a:avLst/>
          </a:prstGeom>
          <a:noFill/>
          <a:ln>
            <a:noFill/>
          </a:ln>
        </p:spPr>
        <p:txBody>
          <a:bodyPr wrap="square" lIns="25714" tIns="25714" rIns="25714" bIns="25714" rtlCol="0">
            <a:spAutoFit/>
          </a:bodyPr>
          <a:lstStyle>
            <a:defPPr>
              <a:defRPr lang="en-US"/>
            </a:defPPr>
            <a:lvl1pPr marL="224471" indent="-224471" defTabSz="1672105" fontAlgn="t">
              <a:tabLst>
                <a:tab pos="167645" algn="l"/>
              </a:tabLst>
              <a:defRPr sz="900">
                <a:solidFill>
                  <a:prstClr val="black"/>
                </a:solidFill>
                <a:latin typeface="Meiryo UI" panose="020B0604030504040204" pitchFamily="50" charset="-128"/>
                <a:ea typeface="Meiryo UI" panose="020B0604030504040204" pitchFamily="50" charset="-128"/>
              </a:defRPr>
            </a:lvl1pPr>
          </a:lstStyle>
          <a:p>
            <a:pPr marL="77144" indent="-77144"/>
            <a:r>
              <a:rPr lang="ja-JP" altLang="en-US" sz="857" dirty="0"/>
              <a:t>●専門家派遣制度の活用</a:t>
            </a:r>
            <a:endParaRPr lang="en-US" altLang="ja-JP" sz="857" dirty="0"/>
          </a:p>
          <a:p>
            <a:pPr marL="77144" indent="-77144"/>
            <a:endParaRPr lang="en-US" altLang="ja-JP" sz="857" dirty="0"/>
          </a:p>
          <a:p>
            <a:pPr marL="77144" indent="-77144"/>
            <a:r>
              <a:rPr lang="ja-JP" altLang="en-US" sz="857" dirty="0"/>
              <a:t>●道路閉塞の可能性が高い建物</a:t>
            </a:r>
            <a:endParaRPr lang="en-US" altLang="ja-JP" sz="857" dirty="0"/>
          </a:p>
          <a:p>
            <a:pPr marL="77144" indent="-77144"/>
            <a:r>
              <a:rPr lang="ja-JP" altLang="en-US" sz="857" dirty="0"/>
              <a:t>　を重点化</a:t>
            </a:r>
            <a:endParaRPr lang="en-US" altLang="ja-JP" sz="857" dirty="0"/>
          </a:p>
        </p:txBody>
      </p:sp>
      <p:sp>
        <p:nvSpPr>
          <p:cNvPr id="101" name="テキスト ボックス 100">
            <a:extLst>
              <a:ext uri="{FF2B5EF4-FFF2-40B4-BE49-F238E27FC236}">
                <a16:creationId xmlns:a16="http://schemas.microsoft.com/office/drawing/2014/main" id="{526EB12D-E43D-4169-8010-227C751ACB0B}"/>
              </a:ext>
            </a:extLst>
          </p:cNvPr>
          <p:cNvSpPr txBox="1"/>
          <p:nvPr/>
        </p:nvSpPr>
        <p:spPr>
          <a:xfrm>
            <a:off x="4121951" y="2454668"/>
            <a:ext cx="1732192" cy="579511"/>
          </a:xfrm>
          <a:prstGeom prst="rect">
            <a:avLst/>
          </a:prstGeom>
          <a:noFill/>
          <a:ln>
            <a:noFill/>
          </a:ln>
        </p:spPr>
        <p:txBody>
          <a:bodyPr wrap="square" lIns="25714" tIns="25714" rIns="25714" bIns="25714" rtlCol="0">
            <a:spAutoFit/>
          </a:bodyPr>
          <a:lstStyle/>
          <a:p>
            <a:pPr marL="60100" indent="-60100" defTabSz="862192"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●関係団体と連携した説明会等</a:t>
            </a:r>
            <a:endParaRPr lang="en-US" altLang="ja-JP" sz="857" dirty="0">
              <a:solidFill>
                <a:prstClr val="black"/>
              </a:solidFill>
              <a:latin typeface="Meiryo UI" panose="020B0604030504040204" pitchFamily="50" charset="-128"/>
              <a:ea typeface="Meiryo UI" panose="020B0604030504040204" pitchFamily="50" charset="-128"/>
            </a:endParaRPr>
          </a:p>
          <a:p>
            <a:pPr marL="60100" indent="-60100" defTabSz="862192"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　普及啓発</a:t>
            </a:r>
            <a:endParaRPr lang="en-US" altLang="ja-JP" sz="857" dirty="0">
              <a:solidFill>
                <a:prstClr val="black"/>
              </a:solidFill>
              <a:latin typeface="Meiryo UI" panose="020B0604030504040204" pitchFamily="50" charset="-128"/>
              <a:ea typeface="Meiryo UI" panose="020B0604030504040204" pitchFamily="50" charset="-128"/>
            </a:endParaRPr>
          </a:p>
          <a:p>
            <a:pPr marL="60100" indent="-60100" defTabSz="862192" fontAlgn="t">
              <a:tabLst>
                <a:tab pos="119749" algn="l"/>
              </a:tabLst>
              <a:defRPr/>
            </a:pPr>
            <a:endParaRPr lang="en-US" altLang="ja-JP" sz="857" dirty="0">
              <a:solidFill>
                <a:prstClr val="black"/>
              </a:solidFill>
              <a:latin typeface="Meiryo UI" panose="020B0604030504040204" pitchFamily="50" charset="-128"/>
              <a:ea typeface="Meiryo UI" panose="020B0604030504040204" pitchFamily="50" charset="-128"/>
            </a:endParaRPr>
          </a:p>
          <a:p>
            <a:pPr marL="60100" indent="-60100" defTabSz="862192"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●施設利用者に分かりやすい公表</a:t>
            </a:r>
            <a:endParaRPr lang="en-US" altLang="ja-JP" sz="857" dirty="0">
              <a:solidFill>
                <a:prstClr val="black"/>
              </a:solidFill>
              <a:latin typeface="Meiryo UI" panose="020B0604030504040204" pitchFamily="50" charset="-128"/>
              <a:ea typeface="Meiryo UI" panose="020B0604030504040204" pitchFamily="50" charset="-128"/>
            </a:endParaRPr>
          </a:p>
        </p:txBody>
      </p:sp>
      <p:sp>
        <p:nvSpPr>
          <p:cNvPr id="105" name="テキスト ボックス 104">
            <a:extLst>
              <a:ext uri="{FF2B5EF4-FFF2-40B4-BE49-F238E27FC236}">
                <a16:creationId xmlns:a16="http://schemas.microsoft.com/office/drawing/2014/main" id="{C090F7B2-CD4A-43B2-95F2-A814569A0272}"/>
              </a:ext>
            </a:extLst>
          </p:cNvPr>
          <p:cNvSpPr txBox="1"/>
          <p:nvPr/>
        </p:nvSpPr>
        <p:spPr>
          <a:xfrm>
            <a:off x="5839541" y="2509861"/>
            <a:ext cx="1779163" cy="447616"/>
          </a:xfrm>
          <a:prstGeom prst="rect">
            <a:avLst/>
          </a:prstGeom>
          <a:noFill/>
          <a:ln>
            <a:noFill/>
          </a:ln>
        </p:spPr>
        <p:txBody>
          <a:bodyPr wrap="square" lIns="25714" tIns="25714" rIns="25714" bIns="25714" rtlCol="0">
            <a:spAutoFit/>
          </a:bodyPr>
          <a:lstStyle/>
          <a:p>
            <a:pPr marL="77144" indent="-77144" defTabSz="1194385"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●地域住民への働きかけ</a:t>
            </a: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●地域住民に分かりやすい公表</a:t>
            </a:r>
            <a:endParaRPr lang="en-US" altLang="ja-JP" sz="857" dirty="0">
              <a:solidFill>
                <a:prstClr val="black"/>
              </a:solidFill>
              <a:latin typeface="Meiryo UI" panose="020B0604030504040204" pitchFamily="50" charset="-128"/>
              <a:ea typeface="Meiryo UI" panose="020B0604030504040204" pitchFamily="50" charset="-128"/>
            </a:endParaRPr>
          </a:p>
        </p:txBody>
      </p:sp>
      <p:sp>
        <p:nvSpPr>
          <p:cNvPr id="107" name="テキスト ボックス 106">
            <a:extLst>
              <a:ext uri="{FF2B5EF4-FFF2-40B4-BE49-F238E27FC236}">
                <a16:creationId xmlns:a16="http://schemas.microsoft.com/office/drawing/2014/main" id="{B7F1AEE1-D5F3-4A65-8420-481285715993}"/>
              </a:ext>
            </a:extLst>
          </p:cNvPr>
          <p:cNvSpPr txBox="1"/>
          <p:nvPr/>
        </p:nvSpPr>
        <p:spPr>
          <a:xfrm>
            <a:off x="4130981" y="4046478"/>
            <a:ext cx="1791029" cy="315720"/>
          </a:xfrm>
          <a:prstGeom prst="rect">
            <a:avLst/>
          </a:prstGeom>
          <a:noFill/>
          <a:ln>
            <a:noFill/>
          </a:ln>
        </p:spPr>
        <p:txBody>
          <a:bodyPr wrap="square" lIns="25714" tIns="25714" rIns="25714" bIns="25714" rtlCol="0">
            <a:spAutoFit/>
          </a:bodyPr>
          <a:lstStyle/>
          <a:p>
            <a:pPr marL="102859" indent="-102859" defTabSz="862192" fontAlgn="t">
              <a:tabLst>
                <a:tab pos="60100" algn="l"/>
              </a:tabLst>
              <a:defRPr/>
            </a:pPr>
            <a:r>
              <a:rPr lang="ja-JP" altLang="en-US" sz="857" dirty="0">
                <a:solidFill>
                  <a:prstClr val="black"/>
                </a:solidFill>
                <a:latin typeface="Meiryo UI" panose="020B0604030504040204" pitchFamily="50" charset="-128"/>
                <a:ea typeface="Meiryo UI" panose="020B0604030504040204" pitchFamily="50" charset="-128"/>
              </a:rPr>
              <a:t>●他補助・融資・税制等、必要な</a:t>
            </a:r>
            <a:endParaRPr lang="en-US" altLang="ja-JP" sz="857" dirty="0">
              <a:solidFill>
                <a:prstClr val="black"/>
              </a:solidFill>
              <a:latin typeface="Meiryo UI" panose="020B0604030504040204" pitchFamily="50" charset="-128"/>
              <a:ea typeface="Meiryo UI" panose="020B0604030504040204" pitchFamily="50" charset="-128"/>
            </a:endParaRPr>
          </a:p>
          <a:p>
            <a:pPr marL="102859" indent="-102859" defTabSz="862192" fontAlgn="t">
              <a:tabLst>
                <a:tab pos="60100" algn="l"/>
              </a:tabLst>
              <a:defRPr/>
            </a:pPr>
            <a:r>
              <a:rPr lang="ja-JP" altLang="en-US" sz="857" dirty="0">
                <a:solidFill>
                  <a:prstClr val="black"/>
                </a:solidFill>
                <a:latin typeface="Meiryo UI" panose="020B0604030504040204" pitchFamily="50" charset="-128"/>
                <a:ea typeface="Meiryo UI" panose="020B0604030504040204" pitchFamily="50" charset="-128"/>
              </a:rPr>
              <a:t>　情報の一括周知　</a:t>
            </a:r>
            <a:endParaRPr lang="en-US" altLang="ja-JP" sz="857" dirty="0">
              <a:solidFill>
                <a:prstClr val="black"/>
              </a:solidFill>
              <a:latin typeface="Meiryo UI" panose="020B0604030504040204" pitchFamily="50" charset="-128"/>
              <a:ea typeface="Meiryo UI" panose="020B0604030504040204" pitchFamily="50" charset="-128"/>
            </a:endParaRPr>
          </a:p>
        </p:txBody>
      </p:sp>
      <p:sp>
        <p:nvSpPr>
          <p:cNvPr id="106" name="テキスト ボックス 105">
            <a:extLst>
              <a:ext uri="{FF2B5EF4-FFF2-40B4-BE49-F238E27FC236}">
                <a16:creationId xmlns:a16="http://schemas.microsoft.com/office/drawing/2014/main" id="{666CA737-C9BA-4442-B914-F61434C95991}"/>
              </a:ext>
            </a:extLst>
          </p:cNvPr>
          <p:cNvSpPr txBox="1"/>
          <p:nvPr/>
        </p:nvSpPr>
        <p:spPr>
          <a:xfrm>
            <a:off x="5823843" y="4046478"/>
            <a:ext cx="1779163" cy="315720"/>
          </a:xfrm>
          <a:prstGeom prst="rect">
            <a:avLst/>
          </a:prstGeom>
          <a:noFill/>
          <a:ln>
            <a:noFill/>
          </a:ln>
        </p:spPr>
        <p:txBody>
          <a:bodyPr wrap="square" lIns="25714" tIns="25714" rIns="25714" bIns="25714" rtlCol="0">
            <a:spAutoFit/>
          </a:bodyPr>
          <a:lstStyle>
            <a:defPPr>
              <a:defRPr lang="en-US"/>
            </a:defPPr>
            <a:lvl1pPr marL="108000" indent="-108000" defTabSz="1207044" fontAlgn="t">
              <a:tabLst>
                <a:tab pos="84138" algn="l"/>
              </a:tabLst>
              <a:defRPr sz="1050">
                <a:solidFill>
                  <a:prstClr val="black"/>
                </a:solidFill>
                <a:latin typeface="Meiryo UI" panose="020B0604030504040204" pitchFamily="50" charset="-128"/>
                <a:ea typeface="Meiryo UI" panose="020B0604030504040204" pitchFamily="50" charset="-128"/>
              </a:defRPr>
            </a:lvl1pPr>
          </a:lstStyle>
          <a:p>
            <a:pPr marL="102859" indent="-102859"/>
            <a:r>
              <a:rPr lang="ja-JP" altLang="en-US" sz="857" dirty="0"/>
              <a:t>●他補助・融資・税制等、必要な</a:t>
            </a:r>
            <a:endParaRPr lang="en-US" altLang="ja-JP" sz="857" dirty="0"/>
          </a:p>
          <a:p>
            <a:pPr marL="102859" indent="-102859"/>
            <a:r>
              <a:rPr lang="ja-JP" altLang="en-US" sz="857" dirty="0"/>
              <a:t>　情報の一括周知</a:t>
            </a:r>
            <a:endParaRPr lang="en-US" altLang="ja-JP" sz="857" dirty="0"/>
          </a:p>
        </p:txBody>
      </p:sp>
      <p:sp>
        <p:nvSpPr>
          <p:cNvPr id="113" name="テキスト ボックス 112"/>
          <p:cNvSpPr txBox="1"/>
          <p:nvPr/>
        </p:nvSpPr>
        <p:spPr>
          <a:xfrm>
            <a:off x="31467" y="891340"/>
            <a:ext cx="279744" cy="1234212"/>
          </a:xfrm>
          <a:prstGeom prst="rect">
            <a:avLst/>
          </a:prstGeom>
          <a:solidFill>
            <a:schemeClr val="tx2"/>
          </a:solidFill>
          <a:ln>
            <a:noFill/>
          </a:ln>
        </p:spPr>
        <p:txBody>
          <a:bodyPr vert="eaVert" wrap="square" lIns="51429" tIns="25714" rIns="51429" bIns="25714" rtlCol="0" anchor="ctr">
            <a:spAutoFit/>
          </a:bodyPr>
          <a:lstStyle/>
          <a:p>
            <a:pPr algn="ctr" defTabSz="914290"/>
            <a:r>
              <a:rPr lang="ja-JP" altLang="en-US" sz="1143" b="1" dirty="0">
                <a:solidFill>
                  <a:prstClr val="white"/>
                </a:solidFill>
                <a:latin typeface="Meiryo UI" panose="020B0604030504040204" pitchFamily="50" charset="-128"/>
                <a:ea typeface="Meiryo UI" panose="020B0604030504040204" pitchFamily="50" charset="-128"/>
              </a:rPr>
              <a:t>目標</a:t>
            </a:r>
            <a:r>
              <a:rPr lang="en-US" altLang="ja-JP" sz="643" b="1" dirty="0">
                <a:solidFill>
                  <a:prstClr val="white"/>
                </a:solidFill>
                <a:latin typeface="Meiryo UI" panose="020B0604030504040204" pitchFamily="50" charset="-128"/>
                <a:ea typeface="Meiryo UI" panose="020B0604030504040204" pitchFamily="50" charset="-128"/>
              </a:rPr>
              <a:t>(</a:t>
            </a:r>
            <a:r>
              <a:rPr lang="ja-JP" altLang="en-US" sz="643" b="1" dirty="0">
                <a:solidFill>
                  <a:prstClr val="white"/>
                </a:solidFill>
                <a:latin typeface="Meiryo UI" panose="020B0604030504040204" pitchFamily="50" charset="-128"/>
                <a:ea typeface="Meiryo UI" panose="020B0604030504040204" pitchFamily="50" charset="-128"/>
              </a:rPr>
              <a:t>みんなで</a:t>
            </a:r>
            <a:r>
              <a:rPr lang="ja-JP" altLang="en-US" sz="643" b="1" dirty="0" err="1">
                <a:solidFill>
                  <a:prstClr val="white"/>
                </a:solidFill>
                <a:latin typeface="Meiryo UI" panose="020B0604030504040204" pitchFamily="50" charset="-128"/>
                <a:ea typeface="Meiryo UI" panose="020B0604030504040204" pitchFamily="50" charset="-128"/>
              </a:rPr>
              <a:t>めざ</a:t>
            </a:r>
            <a:r>
              <a:rPr lang="ja-JP" altLang="en-US" sz="643" b="1" dirty="0">
                <a:solidFill>
                  <a:prstClr val="white"/>
                </a:solidFill>
                <a:latin typeface="Meiryo UI" panose="020B0604030504040204" pitchFamily="50" charset="-128"/>
                <a:ea typeface="Meiryo UI" panose="020B0604030504040204" pitchFamily="50" charset="-128"/>
              </a:rPr>
              <a:t>そう値</a:t>
            </a:r>
            <a:r>
              <a:rPr lang="en-US" altLang="ja-JP" sz="643" b="1" dirty="0">
                <a:solidFill>
                  <a:prstClr val="white"/>
                </a:solidFill>
                <a:latin typeface="Meiryo UI" panose="020B0604030504040204" pitchFamily="50" charset="-128"/>
                <a:ea typeface="Meiryo UI" panose="020B0604030504040204" pitchFamily="50" charset="-128"/>
              </a:rPr>
              <a:t>)</a:t>
            </a:r>
            <a:endParaRPr lang="ja-JP" altLang="en-US" sz="643" b="1" dirty="0">
              <a:solidFill>
                <a:prstClr val="white"/>
              </a:solidFill>
              <a:latin typeface="Meiryo UI" panose="020B0604030504040204" pitchFamily="50" charset="-128"/>
              <a:ea typeface="Meiryo UI" panose="020B0604030504040204" pitchFamily="50" charset="-128"/>
            </a:endParaRPr>
          </a:p>
        </p:txBody>
      </p:sp>
      <p:sp>
        <p:nvSpPr>
          <p:cNvPr id="124" name="Rectangle 2"/>
          <p:cNvSpPr>
            <a:spLocks noChangeArrowheads="1"/>
          </p:cNvSpPr>
          <p:nvPr/>
        </p:nvSpPr>
        <p:spPr bwMode="auto">
          <a:xfrm>
            <a:off x="628045" y="851183"/>
            <a:ext cx="1020411" cy="243256"/>
          </a:xfrm>
          <a:prstGeom prst="roundRect">
            <a:avLst/>
          </a:prstGeom>
          <a:ln/>
          <a:effectLst/>
        </p:spPr>
        <p:style>
          <a:lnRef idx="1">
            <a:schemeClr val="accent1"/>
          </a:lnRef>
          <a:fillRef idx="3">
            <a:schemeClr val="accent1"/>
          </a:fillRef>
          <a:effectRef idx="2">
            <a:schemeClr val="accent1"/>
          </a:effectRef>
          <a:fontRef idx="minor">
            <a:schemeClr val="lt1"/>
          </a:fontRef>
        </p:style>
        <p:txBody>
          <a:bodyPr vert="horz" wrap="none" lIns="64286" tIns="33429" rIns="64286" bIns="33429" anchor="ctr"/>
          <a:lstStyle/>
          <a:p>
            <a:pPr algn="ctr" defTabSz="914290">
              <a:tabLst>
                <a:tab pos="0" algn="l"/>
                <a:tab pos="653156" algn="l"/>
                <a:tab pos="1306312" algn="l"/>
                <a:tab pos="1959468" algn="l"/>
                <a:tab pos="2612624" algn="l"/>
                <a:tab pos="3265780" algn="l"/>
                <a:tab pos="3918936" algn="l"/>
                <a:tab pos="4572091" algn="l"/>
                <a:tab pos="5225247" algn="l"/>
                <a:tab pos="5878403" algn="l"/>
                <a:tab pos="6531559" algn="l"/>
                <a:tab pos="7184715" algn="l"/>
              </a:tabLst>
            </a:pPr>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sym typeface="Wingdings 2"/>
              </a:rPr>
              <a:t>支援策の方向性</a:t>
            </a:r>
            <a:endParaRPr lang="en-US" altLang="ja-JP"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131" name="テキスト ボックス 130"/>
          <p:cNvSpPr txBox="1"/>
          <p:nvPr/>
        </p:nvSpPr>
        <p:spPr>
          <a:xfrm>
            <a:off x="6399354" y="837350"/>
            <a:ext cx="1936286" cy="273101"/>
          </a:xfrm>
          <a:prstGeom prst="roundRect">
            <a:avLst/>
          </a:prstGeom>
          <a:ln/>
        </p:spPr>
        <p:style>
          <a:lnRef idx="1">
            <a:schemeClr val="accent1"/>
          </a:lnRef>
          <a:fillRef idx="3">
            <a:schemeClr val="accent1"/>
          </a:fillRef>
          <a:effectRef idx="2">
            <a:schemeClr val="accent1"/>
          </a:effectRef>
          <a:fontRef idx="minor">
            <a:schemeClr val="lt1"/>
          </a:fontRef>
        </p:style>
        <p:txBody>
          <a:bodyPr lIns="65307" tIns="32653" rIns="65307" bIns="32653" rtlCol="0" anchor="ctr"/>
          <a:lstStyle>
            <a:defPPr>
              <a:defRPr lang="ja-JP"/>
            </a:defPPr>
            <a:lvl1pPr algn="ctr">
              <a:lnSpc>
                <a:spcPts val="1960"/>
              </a:lnSpc>
              <a:defRPr sz="1600">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914290"/>
            <a:r>
              <a:rPr lang="ja-JP" altLang="en-US" sz="1000" b="1" dirty="0">
                <a:solidFill>
                  <a:prstClr val="white"/>
                </a:solidFill>
              </a:rPr>
              <a:t>負担軽減の支援</a:t>
            </a:r>
            <a:endParaRPr lang="en-US" altLang="ja-JP" sz="1000" b="1" dirty="0">
              <a:solidFill>
                <a:prstClr val="white"/>
              </a:solidFill>
            </a:endParaRPr>
          </a:p>
        </p:txBody>
      </p:sp>
      <p:sp>
        <p:nvSpPr>
          <p:cNvPr id="135" name="テキスト ボックス 134"/>
          <p:cNvSpPr txBox="1"/>
          <p:nvPr/>
        </p:nvSpPr>
        <p:spPr>
          <a:xfrm>
            <a:off x="4192472" y="836603"/>
            <a:ext cx="1936286" cy="274121"/>
          </a:xfrm>
          <a:prstGeom prst="roundRect">
            <a:avLst/>
          </a:prstGeom>
          <a:ln/>
        </p:spPr>
        <p:style>
          <a:lnRef idx="1">
            <a:schemeClr val="accent1"/>
          </a:lnRef>
          <a:fillRef idx="3">
            <a:schemeClr val="accent1"/>
          </a:fillRef>
          <a:effectRef idx="2">
            <a:schemeClr val="accent1"/>
          </a:effectRef>
          <a:fontRef idx="minor">
            <a:schemeClr val="lt1"/>
          </a:fontRef>
        </p:style>
        <p:txBody>
          <a:bodyPr lIns="65307" tIns="32653" rIns="65307" bIns="32653" rtlCol="0" anchor="ctr"/>
          <a:lstStyle>
            <a:defPPr>
              <a:defRPr lang="ja-JP"/>
            </a:defPPr>
            <a:lvl1pPr algn="ctr">
              <a:lnSpc>
                <a:spcPts val="1960"/>
              </a:lnSpc>
              <a:defRPr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defTabSz="914290">
              <a:lnSpc>
                <a:spcPct val="100000"/>
              </a:lnSpc>
            </a:pPr>
            <a:r>
              <a:rPr lang="ja-JP" altLang="en-US" sz="1000" b="1" dirty="0">
                <a:solidFill>
                  <a:prstClr val="white"/>
                </a:solidFill>
              </a:rPr>
              <a:t>耐震化のきっかけづくり・具体化</a:t>
            </a:r>
          </a:p>
        </p:txBody>
      </p:sp>
      <p:sp>
        <p:nvSpPr>
          <p:cNvPr id="138" name="テキスト ボックス 137"/>
          <p:cNvSpPr txBox="1"/>
          <p:nvPr/>
        </p:nvSpPr>
        <p:spPr>
          <a:xfrm>
            <a:off x="1977709" y="836390"/>
            <a:ext cx="1936286" cy="263792"/>
          </a:xfrm>
          <a:prstGeom prst="roundRect">
            <a:avLst/>
          </a:prstGeom>
          <a:ln/>
        </p:spPr>
        <p:style>
          <a:lnRef idx="1">
            <a:schemeClr val="accent1"/>
          </a:lnRef>
          <a:fillRef idx="3">
            <a:schemeClr val="accent1"/>
          </a:fillRef>
          <a:effectRef idx="2">
            <a:schemeClr val="accent1"/>
          </a:effectRef>
          <a:fontRef idx="minor">
            <a:schemeClr val="lt1"/>
          </a:fontRef>
        </p:style>
        <p:txBody>
          <a:bodyPr lIns="65307" tIns="32653" rIns="65307" bIns="32653" rtlCol="0" anchor="ctr"/>
          <a:lstStyle>
            <a:defPPr>
              <a:defRPr lang="ja-JP"/>
            </a:defPPr>
            <a:lvl1pPr algn="ctr">
              <a:lnSpc>
                <a:spcPts val="1960"/>
              </a:lnSpc>
              <a:defRPr sz="1600">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914290"/>
            <a:r>
              <a:rPr lang="ja-JP" altLang="en-US" sz="1000" b="1" dirty="0">
                <a:solidFill>
                  <a:prstClr val="white"/>
                </a:solidFill>
              </a:rPr>
              <a:t>社会的機運の醸成</a:t>
            </a:r>
            <a:endParaRPr lang="en-US" altLang="ja-JP" sz="1000" b="1" dirty="0">
              <a:solidFill>
                <a:prstClr val="white"/>
              </a:solidFill>
            </a:endParaRPr>
          </a:p>
        </p:txBody>
      </p:sp>
      <p:sp>
        <p:nvSpPr>
          <p:cNvPr id="140" name="楕円 139"/>
          <p:cNvSpPr/>
          <p:nvPr/>
        </p:nvSpPr>
        <p:spPr>
          <a:xfrm>
            <a:off x="3910450" y="819042"/>
            <a:ext cx="295478" cy="303171"/>
          </a:xfrm>
          <a:prstGeom prst="ellipse">
            <a:avLst/>
          </a:prstGeom>
          <a:ln/>
        </p:spPr>
        <p:style>
          <a:lnRef idx="3">
            <a:schemeClr val="lt1"/>
          </a:lnRef>
          <a:fillRef idx="1">
            <a:schemeClr val="accent5"/>
          </a:fillRef>
          <a:effectRef idx="1">
            <a:schemeClr val="accent5"/>
          </a:effectRef>
          <a:fontRef idx="minor">
            <a:schemeClr val="lt1"/>
          </a:fontRef>
        </p:style>
        <p:txBody>
          <a:bodyPr rtlCol="0" anchor="ctr"/>
          <a:lstStyle/>
          <a:p>
            <a:pPr algn="ctr" defTabSz="914290"/>
            <a:endParaRPr lang="ja-JP" altLang="en-US" sz="1286">
              <a:solidFill>
                <a:prstClr val="black"/>
              </a:solidFill>
              <a:latin typeface="Calibri"/>
              <a:ea typeface="ＭＳ Ｐゴシック" panose="020B0600070205080204" pitchFamily="50" charset="-128"/>
            </a:endParaRPr>
          </a:p>
        </p:txBody>
      </p:sp>
      <p:sp>
        <p:nvSpPr>
          <p:cNvPr id="144" name="楕円 143"/>
          <p:cNvSpPr/>
          <p:nvPr/>
        </p:nvSpPr>
        <p:spPr>
          <a:xfrm>
            <a:off x="6106827" y="838387"/>
            <a:ext cx="312171" cy="279916"/>
          </a:xfrm>
          <a:prstGeom prst="ellipse">
            <a:avLst/>
          </a:prstGeom>
          <a:ln/>
        </p:spPr>
        <p:style>
          <a:lnRef idx="3">
            <a:schemeClr val="lt1"/>
          </a:lnRef>
          <a:fillRef idx="1">
            <a:schemeClr val="accent5"/>
          </a:fillRef>
          <a:effectRef idx="1">
            <a:schemeClr val="accent5"/>
          </a:effectRef>
          <a:fontRef idx="minor">
            <a:schemeClr val="lt1"/>
          </a:fontRef>
        </p:style>
        <p:txBody>
          <a:bodyPr rtlCol="0" anchor="ctr"/>
          <a:lstStyle/>
          <a:p>
            <a:pPr algn="ctr" defTabSz="914290"/>
            <a:endParaRPr lang="ja-JP" altLang="en-US" sz="1286">
              <a:solidFill>
                <a:prstClr val="black"/>
              </a:solidFill>
              <a:latin typeface="Calibri"/>
              <a:ea typeface="ＭＳ Ｐゴシック" panose="020B0600070205080204" pitchFamily="50" charset="-128"/>
            </a:endParaRPr>
          </a:p>
        </p:txBody>
      </p:sp>
      <p:sp>
        <p:nvSpPr>
          <p:cNvPr id="147" name="テキスト ボックス 146"/>
          <p:cNvSpPr txBox="1"/>
          <p:nvPr/>
        </p:nvSpPr>
        <p:spPr>
          <a:xfrm>
            <a:off x="15277" y="2257896"/>
            <a:ext cx="257751" cy="2421735"/>
          </a:xfrm>
          <a:prstGeom prst="rect">
            <a:avLst/>
          </a:prstGeom>
          <a:solidFill>
            <a:schemeClr val="tx2"/>
          </a:solidFill>
          <a:ln>
            <a:noFill/>
          </a:ln>
        </p:spPr>
        <p:txBody>
          <a:bodyPr vert="eaVert" wrap="square" lIns="51429" tIns="25714" rIns="51429" bIns="25714" rtlCol="0" anchor="ctr">
            <a:spAutoFit/>
          </a:bodyPr>
          <a:lstStyle/>
          <a:p>
            <a:pPr algn="ctr" defTabSz="352659"/>
            <a:r>
              <a:rPr lang="ja-JP" altLang="en-US" sz="1000" b="1" dirty="0">
                <a:solidFill>
                  <a:prstClr val="white"/>
                </a:solidFill>
                <a:latin typeface="Meiryo UI" panose="020B0604030504040204" pitchFamily="50" charset="-128"/>
                <a:ea typeface="Meiryo UI" panose="020B0604030504040204" pitchFamily="50" charset="-128"/>
              </a:rPr>
              <a:t>目標達成のための具体的な取組</a:t>
            </a:r>
          </a:p>
        </p:txBody>
      </p:sp>
      <p:sp>
        <p:nvSpPr>
          <p:cNvPr id="148" name="正方形/長方形 147"/>
          <p:cNvSpPr/>
          <p:nvPr/>
        </p:nvSpPr>
        <p:spPr>
          <a:xfrm>
            <a:off x="3" y="4697974"/>
            <a:ext cx="9117493" cy="225093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181" name="テキスト ボックス 180"/>
          <p:cNvSpPr txBox="1"/>
          <p:nvPr/>
        </p:nvSpPr>
        <p:spPr>
          <a:xfrm>
            <a:off x="78746" y="4730761"/>
            <a:ext cx="380861" cy="1028433"/>
          </a:xfrm>
          <a:prstGeom prst="rect">
            <a:avLst/>
          </a:prstGeom>
          <a:solidFill>
            <a:schemeClr val="tx2"/>
          </a:solidFill>
          <a:ln>
            <a:noFill/>
          </a:ln>
        </p:spPr>
        <p:txBody>
          <a:bodyPr vert="eaVert" wrap="square" lIns="51429" tIns="25714" rIns="51429" bIns="25714" rtlCol="0" anchor="ctr">
            <a:spAutoFit/>
          </a:bodyPr>
          <a:lstStyle/>
          <a:p>
            <a:pPr algn="ctr" defTabSz="914290"/>
            <a:r>
              <a:rPr lang="ja-JP" altLang="en-US" sz="900" b="1" dirty="0">
                <a:solidFill>
                  <a:prstClr val="white"/>
                </a:solidFill>
                <a:latin typeface="Meiryo UI" panose="020B0604030504040204" pitchFamily="50" charset="-128"/>
                <a:ea typeface="Meiryo UI" panose="020B0604030504040204" pitchFamily="50" charset="-128"/>
              </a:rPr>
              <a:t>部会委員の主な意見</a:t>
            </a:r>
            <a:r>
              <a:rPr lang="ja-JP" altLang="en-US" sz="700" dirty="0">
                <a:solidFill>
                  <a:prstClr val="white"/>
                </a:solidFill>
                <a:latin typeface="Meiryo UI" panose="020B0604030504040204" pitchFamily="50" charset="-128"/>
                <a:ea typeface="Meiryo UI" panose="020B0604030504040204" pitchFamily="50" charset="-128"/>
              </a:rPr>
              <a:t>（令和</a:t>
            </a:r>
            <a:r>
              <a:rPr lang="en-US" altLang="ja-JP" sz="700" dirty="0">
                <a:solidFill>
                  <a:prstClr val="white"/>
                </a:solidFill>
                <a:latin typeface="Meiryo UI" panose="020B0604030504040204" pitchFamily="50" charset="-128"/>
                <a:ea typeface="Meiryo UI" panose="020B0604030504040204" pitchFamily="50" charset="-128"/>
              </a:rPr>
              <a:t>4</a:t>
            </a:r>
            <a:r>
              <a:rPr lang="ja-JP" altLang="en-US" sz="700" dirty="0">
                <a:solidFill>
                  <a:prstClr val="white"/>
                </a:solidFill>
                <a:latin typeface="Meiryo UI" panose="020B0604030504040204" pitchFamily="50" charset="-128"/>
                <a:ea typeface="Meiryo UI" panose="020B0604030504040204" pitchFamily="50" charset="-128"/>
              </a:rPr>
              <a:t>年度開催</a:t>
            </a:r>
            <a:r>
              <a:rPr lang="ja-JP" altLang="en-US" sz="750" dirty="0">
                <a:solidFill>
                  <a:prstClr val="white"/>
                </a:solidFill>
                <a:latin typeface="Meiryo UI" panose="020B0604030504040204" pitchFamily="50" charset="-128"/>
                <a:ea typeface="Meiryo UI" panose="020B0604030504040204" pitchFamily="50" charset="-128"/>
              </a:rPr>
              <a:t>）</a:t>
            </a:r>
          </a:p>
        </p:txBody>
      </p:sp>
      <p:sp>
        <p:nvSpPr>
          <p:cNvPr id="204" name="テキスト ボックス 203"/>
          <p:cNvSpPr txBox="1"/>
          <p:nvPr/>
        </p:nvSpPr>
        <p:spPr>
          <a:xfrm>
            <a:off x="4101284" y="5846603"/>
            <a:ext cx="1683507" cy="1007576"/>
          </a:xfrm>
          <a:prstGeom prst="rect">
            <a:avLst/>
          </a:prstGeom>
          <a:solidFill>
            <a:schemeClr val="bg1"/>
          </a:solidFill>
          <a:ln w="12700" cmpd="dbl">
            <a:solidFill>
              <a:schemeClr val="accent1"/>
            </a:solidFill>
          </a:ln>
        </p:spPr>
        <p:txBody>
          <a:bodyPr wrap="none" lIns="25714" tIns="25714" rIns="25714" bIns="25714" rtlCol="0">
            <a:noAutofit/>
          </a:bodyPr>
          <a:lstStyle/>
          <a:p>
            <a:pPr marL="102859" indent="-102859" defTabSz="914290"/>
            <a:r>
              <a:rPr lang="ja-JP" altLang="en-US" sz="857" dirty="0">
                <a:solidFill>
                  <a:prstClr val="black"/>
                </a:solidFill>
                <a:latin typeface="Meiryo UI" panose="020B0604030504040204" pitchFamily="50" charset="-128"/>
                <a:ea typeface="Meiryo UI" panose="020B0604030504040204" pitchFamily="50" charset="-128"/>
              </a:rPr>
              <a:t>●病院への意向確認を継続実施</a:t>
            </a:r>
            <a:endParaRPr lang="en-US" altLang="ja-JP" sz="857" dirty="0">
              <a:solidFill>
                <a:prstClr val="black"/>
              </a:solidFill>
              <a:latin typeface="Meiryo UI" panose="020B0604030504040204" pitchFamily="50" charset="-128"/>
              <a:ea typeface="Meiryo UI" panose="020B0604030504040204" pitchFamily="50" charset="-128"/>
            </a:endParaRPr>
          </a:p>
          <a:p>
            <a:pPr marL="102859" indent="-102859"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2859" indent="-102859"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2859" indent="-102859"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2859" indent="-102859" defTabSz="914290"/>
            <a:endParaRPr lang="ja-JP" altLang="en-US"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5" name="テキスト ボックス 204"/>
          <p:cNvSpPr txBox="1"/>
          <p:nvPr/>
        </p:nvSpPr>
        <p:spPr>
          <a:xfrm>
            <a:off x="5818655" y="5846602"/>
            <a:ext cx="1660278" cy="1008000"/>
          </a:xfrm>
          <a:prstGeom prst="rect">
            <a:avLst/>
          </a:prstGeom>
          <a:solidFill>
            <a:schemeClr val="bg1"/>
          </a:solidFill>
          <a:ln w="12700" cmpd="dbl">
            <a:solidFill>
              <a:schemeClr val="accent1"/>
            </a:solidFill>
          </a:ln>
        </p:spPr>
        <p:txBody>
          <a:bodyPr wrap="square" lIns="25714" tIns="25714" rIns="25714" bIns="25714" rtlCol="0">
            <a:noAutofit/>
          </a:bodyPr>
          <a:lstStyle/>
          <a:p>
            <a:pPr defTabSz="914290"/>
            <a:r>
              <a:rPr lang="ja-JP" altLang="en-US" sz="857" dirty="0">
                <a:solidFill>
                  <a:prstClr val="black"/>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目標達成に向け、費用負担軽減</a:t>
            </a:r>
            <a:endParaRPr lang="en-US" altLang="ja-JP" sz="85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r>
              <a:rPr lang="ja-JP" altLang="en-US" sz="85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策を継続して検討</a:t>
            </a:r>
            <a:endParaRPr lang="en-US" altLang="ja-JP" sz="857" spc="-7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0" name="テキスト ボックス 209">
            <a:extLst>
              <a:ext uri="{FF2B5EF4-FFF2-40B4-BE49-F238E27FC236}">
                <a16:creationId xmlns:a16="http://schemas.microsoft.com/office/drawing/2014/main" id="{BA206F49-8D3D-45DD-8BE7-652B4DCEBF30}"/>
              </a:ext>
            </a:extLst>
          </p:cNvPr>
          <p:cNvSpPr txBox="1"/>
          <p:nvPr/>
        </p:nvSpPr>
        <p:spPr>
          <a:xfrm>
            <a:off x="578774" y="2414405"/>
            <a:ext cx="1867529" cy="619913"/>
          </a:xfrm>
          <a:prstGeom prst="rect">
            <a:avLst/>
          </a:prstGeom>
          <a:noFill/>
          <a:ln>
            <a:noFill/>
          </a:ln>
        </p:spPr>
        <p:txBody>
          <a:bodyPr wrap="square" rtlCol="0">
            <a:spAutoFit/>
          </a:bodyPr>
          <a:lstStyle/>
          <a:p>
            <a:pPr marL="90002" indent="-154289" defTabSz="307925"/>
            <a:r>
              <a:rPr lang="ja-JP" altLang="en-US" sz="857" dirty="0">
                <a:solidFill>
                  <a:prstClr val="black"/>
                </a:solidFill>
                <a:latin typeface="Meiryo UI" panose="020B0604030504040204" pitchFamily="50" charset="-128"/>
                <a:ea typeface="Meiryo UI" panose="020B0604030504040204" pitchFamily="50" charset="-128"/>
              </a:rPr>
              <a:t>●講習会や相談会、イベント等の実施</a:t>
            </a:r>
            <a:endParaRPr lang="en-US" altLang="ja-JP" sz="857" spc="-107" dirty="0">
              <a:solidFill>
                <a:prstClr val="black"/>
              </a:solidFill>
              <a:latin typeface="Meiryo UI" panose="020B0604030504040204" pitchFamily="50" charset="-128"/>
              <a:ea typeface="Meiryo UI" panose="020B0604030504040204" pitchFamily="50" charset="-128"/>
            </a:endParaRPr>
          </a:p>
          <a:p>
            <a:pPr marL="90002" indent="-154289" defTabSz="307925"/>
            <a:endParaRPr lang="en-US" altLang="ja-JP" sz="857" spc="-107" dirty="0">
              <a:solidFill>
                <a:prstClr val="black"/>
              </a:solidFill>
              <a:latin typeface="Meiryo UI" panose="020B0604030504040204" pitchFamily="50" charset="-128"/>
              <a:ea typeface="Meiryo UI" panose="020B0604030504040204" pitchFamily="50" charset="-128"/>
            </a:endParaRPr>
          </a:p>
          <a:p>
            <a:pPr marL="90002" indent="-154289" defTabSz="307925"/>
            <a:r>
              <a:rPr lang="ja-JP" altLang="en-US" sz="857" dirty="0">
                <a:solidFill>
                  <a:prstClr val="black"/>
                </a:solidFill>
                <a:latin typeface="Meiryo UI" panose="020B0604030504040204" pitchFamily="50" charset="-128"/>
                <a:ea typeface="Meiryo UI" panose="020B0604030504040204" pitchFamily="50" charset="-128"/>
              </a:rPr>
              <a:t>●事業者と連携した自治会単位の普及啓発</a:t>
            </a:r>
            <a:endParaRPr lang="en-US" altLang="ja-JP" sz="857" dirty="0">
              <a:solidFill>
                <a:prstClr val="black"/>
              </a:solidFill>
              <a:latin typeface="Meiryo UI" panose="020B0604030504040204" pitchFamily="50" charset="-128"/>
              <a:ea typeface="Meiryo UI" panose="020B0604030504040204" pitchFamily="50" charset="-128"/>
            </a:endParaRPr>
          </a:p>
        </p:txBody>
      </p:sp>
      <p:sp>
        <p:nvSpPr>
          <p:cNvPr id="94" name="テキスト ボックス 93">
            <a:extLst>
              <a:ext uri="{FF2B5EF4-FFF2-40B4-BE49-F238E27FC236}">
                <a16:creationId xmlns:a16="http://schemas.microsoft.com/office/drawing/2014/main" id="{CB3BCA8E-AC2F-4389-94FF-7B0BE5FB4B0B}"/>
              </a:ext>
            </a:extLst>
          </p:cNvPr>
          <p:cNvSpPr txBox="1"/>
          <p:nvPr/>
        </p:nvSpPr>
        <p:spPr>
          <a:xfrm>
            <a:off x="570594" y="3162526"/>
            <a:ext cx="1835354" cy="751809"/>
          </a:xfrm>
          <a:prstGeom prst="rect">
            <a:avLst/>
          </a:prstGeom>
          <a:noFill/>
          <a:ln>
            <a:noFill/>
          </a:ln>
        </p:spPr>
        <p:txBody>
          <a:bodyPr wrap="square" rtlCol="0">
            <a:spAutoFit/>
          </a:bodyPr>
          <a:lstStyle>
            <a:defPPr>
              <a:defRPr lang="en-US"/>
            </a:defPPr>
            <a:lvl1pPr marL="126000" indent="-216000" defTabSz="431087">
              <a:defRPr sz="1050">
                <a:solidFill>
                  <a:prstClr val="black"/>
                </a:solidFill>
                <a:latin typeface="Meiryo UI" panose="020B0604030504040204" pitchFamily="50" charset="-128"/>
                <a:ea typeface="Meiryo UI" panose="020B0604030504040204" pitchFamily="50" charset="-128"/>
              </a:defRPr>
            </a:lvl1pPr>
          </a:lstStyle>
          <a:p>
            <a:r>
              <a:rPr lang="ja-JP" altLang="en-US" sz="857" dirty="0"/>
              <a:t>●個別訪問、ダイレクトメールによる働きかけ</a:t>
            </a:r>
            <a:endParaRPr lang="en-US" altLang="ja-JP" sz="857" dirty="0"/>
          </a:p>
          <a:p>
            <a:r>
              <a:rPr lang="ja-JP" altLang="en-US" sz="857" dirty="0"/>
              <a:t>●リフォーム事業者等との連携、支援</a:t>
            </a:r>
            <a:endParaRPr lang="en-US" altLang="ja-JP" sz="857" dirty="0"/>
          </a:p>
          <a:p>
            <a:endParaRPr lang="en-US" altLang="ja-JP" sz="857" dirty="0"/>
          </a:p>
          <a:p>
            <a:r>
              <a:rPr lang="ja-JP" altLang="en-US" sz="857" dirty="0"/>
              <a:t>●住まい手に合った耐震化方策</a:t>
            </a:r>
            <a:endParaRPr lang="en-US" altLang="ja-JP" sz="857" dirty="0"/>
          </a:p>
        </p:txBody>
      </p:sp>
      <p:sp>
        <p:nvSpPr>
          <p:cNvPr id="95" name="テキスト ボックス 94">
            <a:extLst>
              <a:ext uri="{FF2B5EF4-FFF2-40B4-BE49-F238E27FC236}">
                <a16:creationId xmlns:a16="http://schemas.microsoft.com/office/drawing/2014/main" id="{B7C29784-94D4-4BA0-9069-86E287919E8E}"/>
              </a:ext>
            </a:extLst>
          </p:cNvPr>
          <p:cNvSpPr txBox="1"/>
          <p:nvPr/>
        </p:nvSpPr>
        <p:spPr>
          <a:xfrm>
            <a:off x="577930" y="4006116"/>
            <a:ext cx="1952895" cy="680379"/>
          </a:xfrm>
          <a:prstGeom prst="rect">
            <a:avLst/>
          </a:prstGeom>
          <a:noFill/>
          <a:ln>
            <a:noFill/>
          </a:ln>
        </p:spPr>
        <p:txBody>
          <a:bodyPr wrap="square" rtlCol="0">
            <a:spAutoFit/>
          </a:bodyPr>
          <a:lstStyle>
            <a:defPPr>
              <a:defRPr lang="en-US"/>
            </a:defPPr>
            <a:lvl1pPr marL="126000" indent="-216000" defTabSz="431087">
              <a:defRPr sz="1050">
                <a:solidFill>
                  <a:prstClr val="black"/>
                </a:solidFill>
                <a:latin typeface="Meiryo UI" panose="020B0604030504040204" pitchFamily="50" charset="-128"/>
                <a:ea typeface="Meiryo UI" panose="020B0604030504040204" pitchFamily="50" charset="-128"/>
              </a:defRPr>
            </a:lvl1pPr>
          </a:lstStyle>
          <a:p>
            <a:r>
              <a:rPr lang="ja-JP" altLang="en-US" sz="857" dirty="0"/>
              <a:t>● 「生命重視型」</a:t>
            </a:r>
            <a:r>
              <a:rPr lang="en-US" altLang="ja-JP" sz="750" dirty="0"/>
              <a:t>※</a:t>
            </a:r>
            <a:r>
              <a:rPr lang="ja-JP" altLang="en-US" sz="750" dirty="0"/>
              <a:t>倒壊の可能性は残る</a:t>
            </a:r>
            <a:endParaRPr lang="en-US" altLang="ja-JP" sz="750" dirty="0"/>
          </a:p>
          <a:p>
            <a:r>
              <a:rPr lang="ja-JP" altLang="en-US" sz="750" dirty="0"/>
              <a:t>　が少しでもリスクを減らす改修</a:t>
            </a:r>
            <a:endParaRPr lang="en-US" altLang="ja-JP" sz="750" dirty="0"/>
          </a:p>
          <a:p>
            <a:endParaRPr lang="en-US" altLang="ja-JP" sz="500" dirty="0"/>
          </a:p>
          <a:p>
            <a:r>
              <a:rPr lang="ja-JP" altLang="en-US" sz="857" dirty="0"/>
              <a:t>●他補助・融資・税制等、所有者の</a:t>
            </a:r>
            <a:endParaRPr lang="en-US" altLang="ja-JP" sz="857" dirty="0"/>
          </a:p>
          <a:p>
            <a:r>
              <a:rPr lang="ja-JP" altLang="en-US" sz="857" dirty="0"/>
              <a:t>　負担意識軽減</a:t>
            </a:r>
          </a:p>
        </p:txBody>
      </p:sp>
      <p:sp>
        <p:nvSpPr>
          <p:cNvPr id="215" name="テキスト ボックス 214"/>
          <p:cNvSpPr txBox="1"/>
          <p:nvPr/>
        </p:nvSpPr>
        <p:spPr>
          <a:xfrm>
            <a:off x="294254" y="3967706"/>
            <a:ext cx="308900" cy="702488"/>
          </a:xfrm>
          <a:prstGeom prst="rect">
            <a:avLst/>
          </a:prstGeom>
          <a:ln/>
        </p:spPr>
        <p:style>
          <a:lnRef idx="1">
            <a:schemeClr val="accent1"/>
          </a:lnRef>
          <a:fillRef idx="2">
            <a:schemeClr val="accent1"/>
          </a:fillRef>
          <a:effectRef idx="1">
            <a:schemeClr val="accent1"/>
          </a:effectRef>
          <a:fontRef idx="minor">
            <a:schemeClr val="dk1"/>
          </a:fontRef>
        </p:style>
        <p:txBody>
          <a:bodyPr vert="eaVert" lIns="0" tIns="0" rIns="0" bIns="0" rtlCol="0" anchor="ctr"/>
          <a:lstStyle>
            <a:defPPr>
              <a:defRPr lang="ja-JP"/>
            </a:defPPr>
            <a:lvl1pPr algn="ctr">
              <a:lnSpc>
                <a:spcPts val="1960"/>
              </a:lnSpc>
              <a:defRPr sz="1600">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914290">
              <a:lnSpc>
                <a:spcPct val="100000"/>
              </a:lnSpc>
            </a:pPr>
            <a:r>
              <a:rPr lang="ja-JP" altLang="en-US" sz="857" b="1" dirty="0">
                <a:solidFill>
                  <a:prstClr val="black"/>
                </a:solidFill>
              </a:rPr>
              <a:t>負担軽減の</a:t>
            </a:r>
            <a:endParaRPr lang="en-US" altLang="ja-JP" sz="857" b="1" dirty="0">
              <a:solidFill>
                <a:prstClr val="black"/>
              </a:solidFill>
            </a:endParaRPr>
          </a:p>
          <a:p>
            <a:pPr defTabSz="914290">
              <a:lnSpc>
                <a:spcPct val="100000"/>
              </a:lnSpc>
            </a:pPr>
            <a:r>
              <a:rPr lang="ja-JP" altLang="en-US" sz="857" b="1" dirty="0">
                <a:solidFill>
                  <a:prstClr val="black"/>
                </a:solidFill>
              </a:rPr>
              <a:t>支援</a:t>
            </a:r>
            <a:endParaRPr lang="en-US" altLang="ja-JP" sz="857" b="1" dirty="0">
              <a:solidFill>
                <a:prstClr val="black"/>
              </a:solidFill>
            </a:endParaRPr>
          </a:p>
        </p:txBody>
      </p:sp>
      <p:sp>
        <p:nvSpPr>
          <p:cNvPr id="216" name="テキスト ボックス 215"/>
          <p:cNvSpPr txBox="1"/>
          <p:nvPr/>
        </p:nvSpPr>
        <p:spPr>
          <a:xfrm>
            <a:off x="291534" y="3145276"/>
            <a:ext cx="311620" cy="829626"/>
          </a:xfrm>
          <a:prstGeom prst="rect">
            <a:avLst/>
          </a:prstGeom>
          <a:ln/>
        </p:spPr>
        <p:style>
          <a:lnRef idx="1">
            <a:schemeClr val="accent1"/>
          </a:lnRef>
          <a:fillRef idx="2">
            <a:schemeClr val="accent1"/>
          </a:fillRef>
          <a:effectRef idx="1">
            <a:schemeClr val="accent1"/>
          </a:effectRef>
          <a:fontRef idx="minor">
            <a:schemeClr val="dk1"/>
          </a:fontRef>
        </p:style>
        <p:txBody>
          <a:bodyPr vert="eaVert" lIns="0" tIns="0" rIns="0" bIns="0" rtlCol="0" anchor="ctr"/>
          <a:lstStyle>
            <a:defPPr>
              <a:defRPr lang="ja-JP"/>
            </a:defPPr>
            <a:lvl1pPr algn="ctr">
              <a:lnSpc>
                <a:spcPts val="1960"/>
              </a:lnSpc>
              <a:defRPr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defTabSz="914290">
              <a:lnSpc>
                <a:spcPct val="100000"/>
              </a:lnSpc>
            </a:pPr>
            <a:r>
              <a:rPr lang="ja-JP" altLang="en-US" sz="857" b="1" dirty="0">
                <a:solidFill>
                  <a:prstClr val="black"/>
                </a:solidFill>
              </a:rPr>
              <a:t>きっかけづくり・具体化</a:t>
            </a:r>
          </a:p>
        </p:txBody>
      </p:sp>
      <p:sp>
        <p:nvSpPr>
          <p:cNvPr id="217" name="テキスト ボックス 216"/>
          <p:cNvSpPr txBox="1"/>
          <p:nvPr/>
        </p:nvSpPr>
        <p:spPr>
          <a:xfrm>
            <a:off x="291537" y="2257894"/>
            <a:ext cx="311219" cy="892840"/>
          </a:xfrm>
          <a:prstGeom prst="rect">
            <a:avLst/>
          </a:prstGeom>
          <a:ln/>
        </p:spPr>
        <p:style>
          <a:lnRef idx="1">
            <a:schemeClr val="accent1"/>
          </a:lnRef>
          <a:fillRef idx="2">
            <a:schemeClr val="accent1"/>
          </a:fillRef>
          <a:effectRef idx="1">
            <a:schemeClr val="accent1"/>
          </a:effectRef>
          <a:fontRef idx="minor">
            <a:schemeClr val="dk1"/>
          </a:fontRef>
        </p:style>
        <p:txBody>
          <a:bodyPr vert="eaVert" lIns="0" tIns="0" rIns="0" bIns="0" rtlCol="0" anchor="ctr"/>
          <a:lstStyle>
            <a:defPPr>
              <a:defRPr lang="ja-JP"/>
            </a:defPPr>
            <a:lvl1pPr algn="ctr">
              <a:lnSpc>
                <a:spcPts val="1960"/>
              </a:lnSpc>
              <a:defRPr sz="1600">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914290">
              <a:lnSpc>
                <a:spcPct val="100000"/>
              </a:lnSpc>
            </a:pPr>
            <a:r>
              <a:rPr lang="ja-JP" altLang="en-US" sz="857" b="1" dirty="0">
                <a:solidFill>
                  <a:prstClr val="black"/>
                </a:solidFill>
              </a:rPr>
              <a:t>社会的機運の醸成</a:t>
            </a:r>
            <a:endParaRPr lang="en-US" altLang="ja-JP" sz="857" b="1" dirty="0">
              <a:solidFill>
                <a:prstClr val="black"/>
              </a:solidFill>
            </a:endParaRPr>
          </a:p>
        </p:txBody>
      </p:sp>
      <p:sp>
        <p:nvSpPr>
          <p:cNvPr id="221" name="テキスト ボックス 220"/>
          <p:cNvSpPr txBox="1"/>
          <p:nvPr/>
        </p:nvSpPr>
        <p:spPr>
          <a:xfrm>
            <a:off x="1033819" y="2194603"/>
            <a:ext cx="854259" cy="194918"/>
          </a:xfrm>
          <a:prstGeom prst="rect">
            <a:avLst/>
          </a:prstGeom>
          <a:solidFill>
            <a:schemeClr val="tx2"/>
          </a:solidFill>
          <a:ln>
            <a:noFill/>
          </a:ln>
        </p:spPr>
        <p:txBody>
          <a:bodyPr vert="horz" wrap="square" lIns="51429" tIns="25714" rIns="51429" bIns="25714" rtlCol="0" anchor="ctr">
            <a:spAutoFit/>
          </a:bodyPr>
          <a:lstStyle/>
          <a:p>
            <a:pPr algn="ctr" defTabSz="914290"/>
            <a:r>
              <a:rPr lang="ja-JP" altLang="en-US" sz="929" b="1" dirty="0">
                <a:solidFill>
                  <a:prstClr val="white"/>
                </a:solidFill>
                <a:latin typeface="Meiryo UI" panose="020B0604030504040204" pitchFamily="50" charset="-128"/>
                <a:ea typeface="Meiryo UI" panose="020B0604030504040204" pitchFamily="50" charset="-128"/>
              </a:rPr>
              <a:t>木造住宅</a:t>
            </a:r>
          </a:p>
        </p:txBody>
      </p:sp>
      <p:sp>
        <p:nvSpPr>
          <p:cNvPr id="222" name="テキスト ボックス 221"/>
          <p:cNvSpPr txBox="1"/>
          <p:nvPr/>
        </p:nvSpPr>
        <p:spPr>
          <a:xfrm>
            <a:off x="2878365" y="2187581"/>
            <a:ext cx="854259" cy="194918"/>
          </a:xfrm>
          <a:prstGeom prst="rect">
            <a:avLst/>
          </a:prstGeom>
          <a:solidFill>
            <a:schemeClr val="tx2"/>
          </a:solidFill>
          <a:ln>
            <a:noFill/>
          </a:ln>
        </p:spPr>
        <p:txBody>
          <a:bodyPr vert="horz" wrap="square" lIns="51429" tIns="25714" rIns="51429" bIns="25714" rtlCol="0" anchor="ctr">
            <a:spAutoFit/>
          </a:bodyPr>
          <a:lstStyle/>
          <a:p>
            <a:pPr algn="ctr" defTabSz="914290"/>
            <a:r>
              <a:rPr lang="ja-JP" altLang="en-US" sz="929" b="1" dirty="0">
                <a:solidFill>
                  <a:prstClr val="white"/>
                </a:solidFill>
                <a:latin typeface="Meiryo UI" panose="020B0604030504040204" pitchFamily="50" charset="-128"/>
                <a:ea typeface="Meiryo UI" panose="020B0604030504040204" pitchFamily="50" charset="-128"/>
              </a:rPr>
              <a:t>分譲マンション</a:t>
            </a:r>
          </a:p>
        </p:txBody>
      </p:sp>
      <p:sp>
        <p:nvSpPr>
          <p:cNvPr id="223" name="テキスト ボックス 222"/>
          <p:cNvSpPr txBox="1"/>
          <p:nvPr/>
        </p:nvSpPr>
        <p:spPr>
          <a:xfrm>
            <a:off x="4562012" y="2188498"/>
            <a:ext cx="854259" cy="194918"/>
          </a:xfrm>
          <a:prstGeom prst="rect">
            <a:avLst/>
          </a:prstGeom>
          <a:solidFill>
            <a:schemeClr val="tx2"/>
          </a:solidFill>
          <a:ln>
            <a:noFill/>
          </a:ln>
        </p:spPr>
        <p:txBody>
          <a:bodyPr vert="horz" wrap="square" lIns="51429" tIns="25714" rIns="51429" bIns="25714" rtlCol="0" anchor="ctr">
            <a:spAutoFit/>
          </a:bodyPr>
          <a:lstStyle/>
          <a:p>
            <a:pPr algn="ctr" defTabSz="914290"/>
            <a:r>
              <a:rPr lang="ja-JP" altLang="en-US" sz="929" b="1" dirty="0">
                <a:solidFill>
                  <a:prstClr val="white"/>
                </a:solidFill>
                <a:latin typeface="Meiryo UI" panose="020B0604030504040204" pitchFamily="50" charset="-128"/>
                <a:ea typeface="Meiryo UI" panose="020B0604030504040204" pitchFamily="50" charset="-128"/>
              </a:rPr>
              <a:t>大規模建築物</a:t>
            </a:r>
          </a:p>
        </p:txBody>
      </p:sp>
      <p:sp>
        <p:nvSpPr>
          <p:cNvPr id="249" name="テキスト ボックス 248"/>
          <p:cNvSpPr txBox="1"/>
          <p:nvPr/>
        </p:nvSpPr>
        <p:spPr>
          <a:xfrm>
            <a:off x="5906335" y="2182841"/>
            <a:ext cx="1592938" cy="194918"/>
          </a:xfrm>
          <a:prstGeom prst="rect">
            <a:avLst/>
          </a:prstGeom>
          <a:solidFill>
            <a:schemeClr val="tx2"/>
          </a:solidFill>
          <a:ln>
            <a:noFill/>
          </a:ln>
        </p:spPr>
        <p:txBody>
          <a:bodyPr vert="horz" wrap="square" lIns="51429" tIns="25714" rIns="51429" bIns="25714" rtlCol="0" anchor="ctr">
            <a:spAutoFit/>
          </a:bodyPr>
          <a:lstStyle/>
          <a:p>
            <a:pPr algn="ctr" defTabSz="914290"/>
            <a:r>
              <a:rPr lang="zh-TW" altLang="en-US" sz="929" b="1" dirty="0">
                <a:solidFill>
                  <a:prstClr val="white"/>
                </a:solidFill>
                <a:latin typeface="Meiryo UI" panose="020B0604030504040204" pitchFamily="50" charset="-128"/>
                <a:ea typeface="Meiryo UI" panose="020B0604030504040204" pitchFamily="50" charset="-128"/>
              </a:rPr>
              <a:t>広域緊急交通路 沿道建築物</a:t>
            </a:r>
          </a:p>
        </p:txBody>
      </p:sp>
      <p:sp>
        <p:nvSpPr>
          <p:cNvPr id="286" name="角丸四角１住宅">
            <a:extLst>
              <a:ext uri="{FF2B5EF4-FFF2-40B4-BE49-F238E27FC236}">
                <a16:creationId xmlns:a16="http://schemas.microsoft.com/office/drawing/2014/main" id="{2BB3B2D7-2DC2-4EB8-90CC-08689C1A7310}"/>
              </a:ext>
            </a:extLst>
          </p:cNvPr>
          <p:cNvSpPr/>
          <p:nvPr/>
        </p:nvSpPr>
        <p:spPr>
          <a:xfrm>
            <a:off x="389082" y="1384451"/>
            <a:ext cx="2751429" cy="731127"/>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397">
              <a:solidFill>
                <a:prstClr val="white"/>
              </a:solidFill>
              <a:latin typeface="Calibri"/>
              <a:ea typeface="ＭＳ Ｐゴシック" panose="020B0600070205080204" pitchFamily="50" charset="-128"/>
            </a:endParaRPr>
          </a:p>
        </p:txBody>
      </p:sp>
      <p:graphicFrame>
        <p:nvGraphicFramePr>
          <p:cNvPr id="288" name="表 287"/>
          <p:cNvGraphicFramePr>
            <a:graphicFrameLocks noGrp="1"/>
          </p:cNvGraphicFramePr>
          <p:nvPr>
            <p:extLst/>
          </p:nvPr>
        </p:nvGraphicFramePr>
        <p:xfrm>
          <a:off x="434707" y="1688294"/>
          <a:ext cx="749527" cy="335746"/>
        </p:xfrm>
        <a:graphic>
          <a:graphicData uri="http://schemas.openxmlformats.org/drawingml/2006/table">
            <a:tbl>
              <a:tblPr firstRow="1" bandRow="1">
                <a:tableStyleId>{5940675A-B579-460E-94D1-54222C63F5DA}</a:tableStyleId>
              </a:tblPr>
              <a:tblGrid>
                <a:gridCol w="749527">
                  <a:extLst>
                    <a:ext uri="{9D8B030D-6E8A-4147-A177-3AD203B41FA5}">
                      <a16:colId xmlns:a16="http://schemas.microsoft.com/office/drawing/2014/main" val="458052754"/>
                    </a:ext>
                  </a:extLst>
                </a:gridCol>
              </a:tblGrid>
              <a:tr h="130629">
                <a:tc>
                  <a:txBody>
                    <a:bodyPr/>
                    <a:lstStyle/>
                    <a:p>
                      <a:pPr algn="ctr"/>
                      <a:r>
                        <a:rPr kumimoji="1" lang="en-US" altLang="ja-JP" sz="900" dirty="0">
                          <a:latin typeface="Meiryo UI" panose="020B0604030504040204" pitchFamily="50" charset="-128"/>
                          <a:ea typeface="Meiryo UI" panose="020B0604030504040204" pitchFamily="50" charset="-128"/>
                        </a:rPr>
                        <a:t>H27</a:t>
                      </a:r>
                      <a:endParaRPr kumimoji="1" lang="ja-JP" altLang="en-US" sz="900" dirty="0">
                        <a:latin typeface="Meiryo UI" panose="020B0604030504040204" pitchFamily="50" charset="-128"/>
                        <a:ea typeface="Meiryo UI" panose="020B0604030504040204" pitchFamily="50" charset="-128"/>
                      </a:endParaRPr>
                    </a:p>
                  </a:txBody>
                  <a:tcPr marL="25714" marR="257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198586">
                <a:tc>
                  <a:txBody>
                    <a:bodyPr/>
                    <a:lstStyle/>
                    <a:p>
                      <a:pPr marL="0" indent="0" algn="ctr"/>
                      <a:r>
                        <a:rPr kumimoji="1" lang="ja-JP" altLang="en-US" sz="800" dirty="0">
                          <a:latin typeface="Meiryo UI" panose="020B0604030504040204" pitchFamily="50" charset="-128"/>
                          <a:ea typeface="Meiryo UI" panose="020B0604030504040204" pitchFamily="50" charset="-128"/>
                        </a:rPr>
                        <a:t>約</a:t>
                      </a:r>
                      <a:r>
                        <a:rPr kumimoji="1" lang="en-US" altLang="ja-JP" sz="900" dirty="0">
                          <a:latin typeface="Meiryo UI" panose="020B0604030504040204" pitchFamily="50" charset="-128"/>
                          <a:ea typeface="Meiryo UI" panose="020B0604030504040204" pitchFamily="50" charset="-128"/>
                        </a:rPr>
                        <a:t>83</a:t>
                      </a:r>
                      <a:r>
                        <a:rPr kumimoji="1" lang="en-US" altLang="ja-JP" sz="8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(65</a:t>
                      </a:r>
                      <a:r>
                        <a:rPr kumimoji="1" lang="ja-JP" altLang="en-US" sz="600" dirty="0">
                          <a:latin typeface="Meiryo UI" panose="020B0604030504040204" pitchFamily="50" charset="-128"/>
                          <a:ea typeface="Meiryo UI" panose="020B0604030504040204" pitchFamily="50" charset="-128"/>
                        </a:rPr>
                        <a:t>万戸</a:t>
                      </a:r>
                      <a:r>
                        <a:rPr kumimoji="1" lang="en-US" altLang="ja-JP" sz="600" dirty="0">
                          <a:latin typeface="Meiryo UI" panose="020B0604030504040204" pitchFamily="50" charset="-128"/>
                          <a:ea typeface="Meiryo UI" panose="020B0604030504040204" pitchFamily="50" charset="-128"/>
                        </a:rPr>
                        <a:t>)</a:t>
                      </a:r>
                    </a:p>
                  </a:txBody>
                  <a:tcPr marL="25714" marR="25714" marT="25714" marB="2571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289" name="表 288"/>
          <p:cNvGraphicFramePr>
            <a:graphicFrameLocks noGrp="1"/>
          </p:cNvGraphicFramePr>
          <p:nvPr>
            <p:extLst/>
          </p:nvPr>
        </p:nvGraphicFramePr>
        <p:xfrm>
          <a:off x="1363068" y="1696537"/>
          <a:ext cx="788156" cy="325748"/>
        </p:xfrm>
        <a:graphic>
          <a:graphicData uri="http://schemas.openxmlformats.org/drawingml/2006/table">
            <a:tbl>
              <a:tblPr firstRow="1" bandRow="1">
                <a:tableStyleId>{5940675A-B579-460E-94D1-54222C63F5DA}</a:tableStyleId>
              </a:tblPr>
              <a:tblGrid>
                <a:gridCol w="788156">
                  <a:extLst>
                    <a:ext uri="{9D8B030D-6E8A-4147-A177-3AD203B41FA5}">
                      <a16:colId xmlns:a16="http://schemas.microsoft.com/office/drawing/2014/main" val="458052754"/>
                    </a:ext>
                  </a:extLst>
                </a:gridCol>
              </a:tblGrid>
              <a:tr h="130629">
                <a:tc>
                  <a:txBody>
                    <a:bodyPr/>
                    <a:lstStyle/>
                    <a:p>
                      <a:pPr algn="ctr"/>
                      <a:r>
                        <a:rPr kumimoji="1" lang="en-US" altLang="ja-JP" sz="900" b="1" dirty="0">
                          <a:latin typeface="Meiryo UI" panose="020B0604030504040204" pitchFamily="50" charset="-128"/>
                          <a:ea typeface="Meiryo UI" panose="020B0604030504040204" pitchFamily="50" charset="-128"/>
                        </a:rPr>
                        <a:t>R</a:t>
                      </a:r>
                      <a:r>
                        <a:rPr kumimoji="1" lang="ja-JP" altLang="en-US" sz="900" b="1" dirty="0">
                          <a:latin typeface="Meiryo UI" panose="020B0604030504040204" pitchFamily="50" charset="-128"/>
                          <a:ea typeface="Meiryo UI" panose="020B0604030504040204" pitchFamily="50" charset="-128"/>
                        </a:rPr>
                        <a:t>２</a:t>
                      </a:r>
                    </a:p>
                  </a:txBody>
                  <a:tcPr marL="25714" marR="25714"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1820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800" b="1" dirty="0">
                          <a:latin typeface="Meiryo UI" panose="020B0604030504040204" pitchFamily="50" charset="-128"/>
                          <a:ea typeface="Meiryo UI" panose="020B0604030504040204" pitchFamily="50" charset="-128"/>
                        </a:rPr>
                        <a:t>約</a:t>
                      </a:r>
                      <a:r>
                        <a:rPr kumimoji="1" lang="en-US" altLang="ja-JP" sz="900" b="1" dirty="0">
                          <a:latin typeface="Meiryo UI" panose="020B0604030504040204" pitchFamily="50" charset="-128"/>
                          <a:ea typeface="Meiryo UI" panose="020B0604030504040204" pitchFamily="50" charset="-128"/>
                        </a:rPr>
                        <a:t>89</a:t>
                      </a:r>
                      <a:r>
                        <a:rPr kumimoji="1" lang="en-US" altLang="ja-JP" sz="800" b="1" dirty="0">
                          <a:latin typeface="Meiryo UI" panose="020B0604030504040204" pitchFamily="50" charset="-128"/>
                          <a:ea typeface="Meiryo UI" panose="020B0604030504040204" pitchFamily="50" charset="-128"/>
                        </a:rPr>
                        <a:t>%</a:t>
                      </a:r>
                      <a:r>
                        <a:rPr kumimoji="1" lang="en-US" altLang="ja-JP" sz="600" b="1" dirty="0">
                          <a:latin typeface="Meiryo UI" panose="020B0604030504040204" pitchFamily="50" charset="-128"/>
                          <a:ea typeface="Meiryo UI" panose="020B0604030504040204" pitchFamily="50" charset="-128"/>
                        </a:rPr>
                        <a:t>(45</a:t>
                      </a:r>
                      <a:r>
                        <a:rPr kumimoji="1" lang="ja-JP" altLang="en-US" sz="600" b="1" dirty="0">
                          <a:latin typeface="Meiryo UI" panose="020B0604030504040204" pitchFamily="50" charset="-128"/>
                          <a:ea typeface="Meiryo UI" panose="020B0604030504040204" pitchFamily="50" charset="-128"/>
                        </a:rPr>
                        <a:t>万戸</a:t>
                      </a:r>
                      <a:r>
                        <a:rPr kumimoji="1" lang="en-US" altLang="ja-JP" sz="600" b="1" dirty="0">
                          <a:latin typeface="Meiryo UI" panose="020B0604030504040204" pitchFamily="50" charset="-128"/>
                          <a:ea typeface="Meiryo UI" panose="020B0604030504040204" pitchFamily="50" charset="-128"/>
                        </a:rPr>
                        <a:t>)</a:t>
                      </a:r>
                      <a:endParaRPr kumimoji="1" lang="ja-JP" altLang="en-US" sz="600" b="1" dirty="0">
                        <a:latin typeface="Meiryo UI" panose="020B0604030504040204" pitchFamily="50" charset="-128"/>
                        <a:ea typeface="Meiryo UI" panose="020B0604030504040204" pitchFamily="50" charset="-128"/>
                      </a:endParaRPr>
                    </a:p>
                  </a:txBody>
                  <a:tcPr marL="25714" marR="25714" marT="25714" marB="257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graphicFrame>
        <p:nvGraphicFramePr>
          <p:cNvPr id="290" name="表 289"/>
          <p:cNvGraphicFramePr>
            <a:graphicFrameLocks noGrp="1"/>
          </p:cNvGraphicFramePr>
          <p:nvPr>
            <p:extLst/>
          </p:nvPr>
        </p:nvGraphicFramePr>
        <p:xfrm>
          <a:off x="2399118" y="1684003"/>
          <a:ext cx="707143" cy="339634"/>
        </p:xfrm>
        <a:graphic>
          <a:graphicData uri="http://schemas.openxmlformats.org/drawingml/2006/table">
            <a:tbl>
              <a:tblPr firstRow="1" bandRow="1">
                <a:tableStyleId>{5940675A-B579-460E-94D1-54222C63F5DA}</a:tableStyleId>
              </a:tblPr>
              <a:tblGrid>
                <a:gridCol w="707143">
                  <a:extLst>
                    <a:ext uri="{9D8B030D-6E8A-4147-A177-3AD203B41FA5}">
                      <a16:colId xmlns:a16="http://schemas.microsoft.com/office/drawing/2014/main" val="458052754"/>
                    </a:ext>
                  </a:extLst>
                </a:gridCol>
              </a:tblGrid>
              <a:tr h="130629">
                <a:tc>
                  <a:txBody>
                    <a:bodyPr/>
                    <a:lstStyle/>
                    <a:p>
                      <a:pPr algn="ctr"/>
                      <a:r>
                        <a:rPr kumimoji="1" lang="ja-JP" altLang="en-US" sz="900" b="1" dirty="0">
                          <a:latin typeface="Meiryo UI" panose="020B0604030504040204" pitchFamily="50" charset="-128"/>
                          <a:ea typeface="Meiryo UI" panose="020B0604030504040204" pitchFamily="50" charset="-128"/>
                        </a:rPr>
                        <a:t>目標 </a:t>
                      </a:r>
                      <a:r>
                        <a:rPr kumimoji="1" lang="en-US" altLang="ja-JP" sz="900" b="1" dirty="0">
                          <a:latin typeface="Meiryo UI" panose="020B0604030504040204" pitchFamily="50" charset="-128"/>
                          <a:ea typeface="Meiryo UI" panose="020B0604030504040204" pitchFamily="50" charset="-128"/>
                        </a:rPr>
                        <a:t>[R</a:t>
                      </a:r>
                      <a:r>
                        <a:rPr kumimoji="1" lang="ja-JP" altLang="en-US" sz="900" b="1" dirty="0">
                          <a:latin typeface="Meiryo UI" panose="020B0604030504040204" pitchFamily="50" charset="-128"/>
                          <a:ea typeface="Meiryo UI" panose="020B0604030504040204" pitchFamily="50" charset="-128"/>
                        </a:rPr>
                        <a:t>７</a:t>
                      </a:r>
                      <a:r>
                        <a:rPr kumimoji="1" lang="en-US" altLang="ja-JP" sz="900" b="1" dirty="0">
                          <a:latin typeface="Meiryo UI" panose="020B0604030504040204" pitchFamily="50" charset="-128"/>
                          <a:ea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195943">
                <a:tc>
                  <a:txBody>
                    <a:bodyPr/>
                    <a:lstStyle/>
                    <a:p>
                      <a:pPr algn="ctr"/>
                      <a:r>
                        <a:rPr kumimoji="1" lang="en-US" altLang="ja-JP" sz="900" b="1" dirty="0">
                          <a:latin typeface="Meiryo UI" panose="020B0604030504040204" pitchFamily="50" charset="-128"/>
                          <a:ea typeface="Meiryo UI" panose="020B0604030504040204" pitchFamily="50" charset="-128"/>
                        </a:rPr>
                        <a:t>95%</a:t>
                      </a:r>
                      <a:endParaRPr kumimoji="1" lang="ja-JP" altLang="en-US" sz="900" b="1" dirty="0">
                        <a:latin typeface="Meiryo UI" panose="020B0604030504040204" pitchFamily="50" charset="-128"/>
                        <a:ea typeface="Meiryo UI" panose="020B0604030504040204" pitchFamily="50" charset="-128"/>
                      </a:endParaRPr>
                    </a:p>
                  </a:txBody>
                  <a:tcPr marL="0" marR="0" marT="32657" marB="32657"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292" name="右矢印 291"/>
          <p:cNvSpPr/>
          <p:nvPr/>
        </p:nvSpPr>
        <p:spPr>
          <a:xfrm>
            <a:off x="1244554" y="1724517"/>
            <a:ext cx="77143" cy="231429"/>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294" name="右矢印 293"/>
          <p:cNvSpPr/>
          <p:nvPr/>
        </p:nvSpPr>
        <p:spPr>
          <a:xfrm>
            <a:off x="2245148" y="1730797"/>
            <a:ext cx="77143" cy="231429"/>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296" name="テキスト ボックス 295">
            <a:extLst>
              <a:ext uri="{FF2B5EF4-FFF2-40B4-BE49-F238E27FC236}">
                <a16:creationId xmlns:a16="http://schemas.microsoft.com/office/drawing/2014/main" id="{AF497E49-21DA-44AA-8E02-40F56DDB4CCD}"/>
              </a:ext>
            </a:extLst>
          </p:cNvPr>
          <p:cNvSpPr txBox="1"/>
          <p:nvPr/>
        </p:nvSpPr>
        <p:spPr>
          <a:xfrm>
            <a:off x="383945" y="1135204"/>
            <a:ext cx="2751429" cy="342294"/>
          </a:xfrm>
          <a:prstGeom prst="roundRect">
            <a:avLst/>
          </a:prstGeom>
          <a:solidFill>
            <a:schemeClr val="accent5">
              <a:lumMod val="75000"/>
            </a:schemeClr>
          </a:solidFill>
          <a:ln>
            <a:solidFill>
              <a:schemeClr val="accent5">
                <a:lumMod val="75000"/>
              </a:schemeClr>
            </a:solidFill>
          </a:ln>
        </p:spPr>
        <p:txBody>
          <a:bodyPr wrap="none" lIns="25714" tIns="12857" rIns="25714" bIns="0" rtlCol="0">
            <a:noAutofit/>
          </a:bodyPr>
          <a:lstStyle/>
          <a:p>
            <a:pPr defTabSz="307925">
              <a:lnSpc>
                <a:spcPts val="929"/>
              </a:lnSpc>
            </a:pPr>
            <a:endParaRPr lang="en-US" altLang="ja-JP" sz="786" dirty="0">
              <a:solidFill>
                <a:prstClr val="white"/>
              </a:solidFill>
              <a:latin typeface="Meiryo UI" panose="020B0604030504040204" pitchFamily="50" charset="-128"/>
              <a:ea typeface="Meiryo UI" panose="020B0604030504040204" pitchFamily="50" charset="-128"/>
            </a:endParaRPr>
          </a:p>
        </p:txBody>
      </p:sp>
      <p:sp>
        <p:nvSpPr>
          <p:cNvPr id="297" name="テキスト ボックス 296">
            <a:extLst>
              <a:ext uri="{FF2B5EF4-FFF2-40B4-BE49-F238E27FC236}">
                <a16:creationId xmlns:a16="http://schemas.microsoft.com/office/drawing/2014/main" id="{B616332F-3264-484B-BF86-D2F82ECD3517}"/>
              </a:ext>
            </a:extLst>
          </p:cNvPr>
          <p:cNvSpPr txBox="1"/>
          <p:nvPr/>
        </p:nvSpPr>
        <p:spPr>
          <a:xfrm>
            <a:off x="366556" y="1495995"/>
            <a:ext cx="1603476" cy="182101"/>
          </a:xfrm>
          <a:prstGeom prst="rect">
            <a:avLst/>
          </a:prstGeom>
          <a:noFill/>
          <a:ln>
            <a:noFill/>
          </a:ln>
        </p:spPr>
        <p:txBody>
          <a:bodyPr wrap="square" rtlCol="0">
            <a:spAutoFit/>
          </a:bodyPr>
          <a:lstStyle/>
          <a:p>
            <a:pPr marL="129270" indent="-129270" defTabSz="862192">
              <a:lnSpc>
                <a:spcPts val="714"/>
              </a:lnSpc>
              <a:defRPr/>
            </a:pPr>
            <a:r>
              <a:rPr lang="ja-JP" altLang="en-US" sz="643" dirty="0">
                <a:solidFill>
                  <a:prstClr val="black"/>
                </a:solidFill>
                <a:latin typeface="Meiryo UI" panose="020B0604030504040204" pitchFamily="50" charset="-128"/>
                <a:ea typeface="Meiryo UI" panose="020B0604030504040204" pitchFamily="50" charset="-128"/>
              </a:rPr>
              <a:t>耐震化率（耐震性不足戸数）</a:t>
            </a:r>
            <a:endParaRPr lang="en-US" altLang="ja-JP" sz="714" b="1" dirty="0">
              <a:solidFill>
                <a:prstClr val="black"/>
              </a:solidFill>
              <a:latin typeface="Meiryo UI" panose="020B0604030504040204" pitchFamily="50" charset="-128"/>
              <a:ea typeface="Meiryo UI" panose="020B0604030504040204" pitchFamily="50" charset="-128"/>
            </a:endParaRPr>
          </a:p>
        </p:txBody>
      </p:sp>
      <p:sp>
        <p:nvSpPr>
          <p:cNvPr id="298" name="角丸四角１住宅">
            <a:extLst>
              <a:ext uri="{FF2B5EF4-FFF2-40B4-BE49-F238E27FC236}">
                <a16:creationId xmlns:a16="http://schemas.microsoft.com/office/drawing/2014/main" id="{2BB3B2D7-2DC2-4EB8-90CC-08689C1A7310}"/>
              </a:ext>
            </a:extLst>
          </p:cNvPr>
          <p:cNvSpPr/>
          <p:nvPr/>
        </p:nvSpPr>
        <p:spPr>
          <a:xfrm>
            <a:off x="3373616" y="1227615"/>
            <a:ext cx="2751429" cy="883749"/>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397">
              <a:solidFill>
                <a:prstClr val="white"/>
              </a:solidFill>
              <a:latin typeface="Calibri"/>
              <a:ea typeface="ＭＳ Ｐゴシック" panose="020B0600070205080204" pitchFamily="50" charset="-128"/>
            </a:endParaRPr>
          </a:p>
        </p:txBody>
      </p:sp>
      <p:graphicFrame>
        <p:nvGraphicFramePr>
          <p:cNvPr id="299" name="表 298"/>
          <p:cNvGraphicFramePr>
            <a:graphicFrameLocks noGrp="1"/>
          </p:cNvGraphicFramePr>
          <p:nvPr>
            <p:extLst/>
          </p:nvPr>
        </p:nvGraphicFramePr>
        <p:xfrm>
          <a:off x="3476974" y="1681317"/>
          <a:ext cx="707143" cy="325748"/>
        </p:xfrm>
        <a:graphic>
          <a:graphicData uri="http://schemas.openxmlformats.org/drawingml/2006/table">
            <a:tbl>
              <a:tblPr firstRow="1" bandRow="1">
                <a:tableStyleId>{5940675A-B579-460E-94D1-54222C63F5DA}</a:tableStyleId>
              </a:tblPr>
              <a:tblGrid>
                <a:gridCol w="707143">
                  <a:extLst>
                    <a:ext uri="{9D8B030D-6E8A-4147-A177-3AD203B41FA5}">
                      <a16:colId xmlns:a16="http://schemas.microsoft.com/office/drawing/2014/main" val="458052754"/>
                    </a:ext>
                  </a:extLst>
                </a:gridCol>
              </a:tblGrid>
              <a:tr h="130629">
                <a:tc>
                  <a:txBody>
                    <a:bodyPr/>
                    <a:lstStyle/>
                    <a:p>
                      <a:pPr algn="ctr"/>
                      <a:r>
                        <a:rPr kumimoji="1" lang="en-US" altLang="ja-JP" sz="900" dirty="0">
                          <a:latin typeface="Meiryo UI" panose="020B0604030504040204" pitchFamily="50" charset="-128"/>
                          <a:ea typeface="Meiryo UI" panose="020B0604030504040204" pitchFamily="50" charset="-128"/>
                        </a:rPr>
                        <a:t>H29.3</a:t>
                      </a:r>
                      <a:r>
                        <a:rPr kumimoji="1" lang="en-US" altLang="ja-JP" sz="600" baseline="30000" dirty="0">
                          <a:latin typeface="Meiryo UI" panose="020B0604030504040204" pitchFamily="50" charset="-128"/>
                          <a:ea typeface="Meiryo UI" panose="020B0604030504040204" pitchFamily="50" charset="-128"/>
                        </a:rPr>
                        <a:t>※2</a:t>
                      </a:r>
                      <a:endParaRPr kumimoji="1" lang="ja-JP" altLang="en-US" sz="600" baseline="30000" dirty="0">
                        <a:latin typeface="Meiryo UI" panose="020B0604030504040204" pitchFamily="50" charset="-128"/>
                        <a:ea typeface="Meiryo UI" panose="020B0604030504040204" pitchFamily="50" charset="-128"/>
                      </a:endParaRPr>
                    </a:p>
                  </a:txBody>
                  <a:tcPr marL="25714" marR="257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182057">
                <a:tc>
                  <a:txBody>
                    <a:bodyPr/>
                    <a:lstStyle/>
                    <a:p>
                      <a:pPr algn="ctr"/>
                      <a:r>
                        <a:rPr kumimoji="1" lang="en-US" altLang="ja-JP" sz="900" dirty="0">
                          <a:latin typeface="Meiryo UI" panose="020B0604030504040204" pitchFamily="50" charset="-128"/>
                          <a:ea typeface="Meiryo UI" panose="020B0604030504040204" pitchFamily="50" charset="-128"/>
                        </a:rPr>
                        <a:t>139</a:t>
                      </a:r>
                      <a:r>
                        <a:rPr kumimoji="1" lang="ja-JP" altLang="en-US" sz="800" dirty="0">
                          <a:latin typeface="Meiryo UI" panose="020B0604030504040204" pitchFamily="50" charset="-128"/>
                          <a:ea typeface="Meiryo UI" panose="020B0604030504040204" pitchFamily="50" charset="-128"/>
                        </a:rPr>
                        <a:t>棟</a:t>
                      </a:r>
                      <a:r>
                        <a:rPr kumimoji="1" lang="ja-JP" altLang="en-US" sz="6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84%</a:t>
                      </a:r>
                      <a:r>
                        <a:rPr kumimoji="1" lang="ja-JP" altLang="en-US" sz="600" dirty="0">
                          <a:latin typeface="Meiryo UI" panose="020B0604030504040204" pitchFamily="50" charset="-128"/>
                          <a:ea typeface="Meiryo UI" panose="020B0604030504040204" pitchFamily="50" charset="-128"/>
                        </a:rPr>
                        <a:t>）</a:t>
                      </a:r>
                    </a:p>
                  </a:txBody>
                  <a:tcPr marL="25714" marR="25714" marT="25714" marB="2571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301" name="表 300"/>
          <p:cNvGraphicFramePr>
            <a:graphicFrameLocks noGrp="1"/>
          </p:cNvGraphicFramePr>
          <p:nvPr>
            <p:extLst/>
          </p:nvPr>
        </p:nvGraphicFramePr>
        <p:xfrm>
          <a:off x="5307696" y="1669807"/>
          <a:ext cx="707143" cy="342174"/>
        </p:xfrm>
        <a:graphic>
          <a:graphicData uri="http://schemas.openxmlformats.org/drawingml/2006/table">
            <a:tbl>
              <a:tblPr firstRow="1" bandRow="1">
                <a:tableStyleId>{5940675A-B579-460E-94D1-54222C63F5DA}</a:tableStyleId>
              </a:tblPr>
              <a:tblGrid>
                <a:gridCol w="707143">
                  <a:extLst>
                    <a:ext uri="{9D8B030D-6E8A-4147-A177-3AD203B41FA5}">
                      <a16:colId xmlns:a16="http://schemas.microsoft.com/office/drawing/2014/main" val="458052754"/>
                    </a:ext>
                  </a:extLst>
                </a:gridCol>
              </a:tblGrid>
              <a:tr h="130629">
                <a:tc>
                  <a:txBody>
                    <a:bodyPr/>
                    <a:lstStyle/>
                    <a:p>
                      <a:pPr algn="ctr"/>
                      <a:r>
                        <a:rPr kumimoji="1" lang="ja-JP" altLang="en-US" sz="900" b="1" dirty="0">
                          <a:latin typeface="Meiryo UI" panose="020B0604030504040204" pitchFamily="50" charset="-128"/>
                          <a:ea typeface="Meiryo UI" panose="020B0604030504040204" pitchFamily="50" charset="-128"/>
                        </a:rPr>
                        <a:t>目標 </a:t>
                      </a:r>
                      <a:r>
                        <a:rPr kumimoji="1" lang="en-US" altLang="ja-JP" sz="900" b="1" dirty="0">
                          <a:latin typeface="Meiryo UI" panose="020B0604030504040204" pitchFamily="50" charset="-128"/>
                          <a:ea typeface="Meiryo UI" panose="020B0604030504040204" pitchFamily="50" charset="-128"/>
                        </a:rPr>
                        <a:t>[R</a:t>
                      </a:r>
                      <a:r>
                        <a:rPr kumimoji="1" lang="ja-JP" altLang="en-US" sz="900" b="1" dirty="0">
                          <a:latin typeface="Meiryo UI" panose="020B0604030504040204" pitchFamily="50" charset="-128"/>
                          <a:ea typeface="Meiryo UI" panose="020B0604030504040204" pitchFamily="50" charset="-128"/>
                        </a:rPr>
                        <a:t>７</a:t>
                      </a:r>
                      <a:r>
                        <a:rPr kumimoji="1" lang="en-US" altLang="ja-JP" sz="900" b="1" dirty="0">
                          <a:latin typeface="Meiryo UI" panose="020B0604030504040204" pitchFamily="50" charset="-128"/>
                          <a:ea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192616">
                <a:tc>
                  <a:txBody>
                    <a:bodyPr/>
                    <a:lstStyle/>
                    <a:p>
                      <a:pPr algn="ctr" defTabSz="1207044">
                        <a:lnSpc>
                          <a:spcPts val="1100"/>
                        </a:lnSpc>
                        <a:defRPr/>
                      </a:pPr>
                      <a:r>
                        <a:rPr kumimoji="1" lang="ja-JP" altLang="en-US" sz="900" b="1" dirty="0">
                          <a:latin typeface="Meiryo UI" panose="020B0604030504040204" pitchFamily="50" charset="-128"/>
                          <a:ea typeface="Meiryo UI" panose="020B0604030504040204" pitchFamily="50" charset="-128"/>
                        </a:rPr>
                        <a:t>おおむね解消</a:t>
                      </a:r>
                    </a:p>
                  </a:txBody>
                  <a:tcPr marL="0" marR="0" marT="32657" marB="32657"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302" name="右矢印 301"/>
          <p:cNvSpPr/>
          <p:nvPr/>
        </p:nvSpPr>
        <p:spPr>
          <a:xfrm>
            <a:off x="4267036" y="1718594"/>
            <a:ext cx="77143" cy="231429"/>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303" name="右矢印 302"/>
          <p:cNvSpPr/>
          <p:nvPr/>
        </p:nvSpPr>
        <p:spPr>
          <a:xfrm>
            <a:off x="5191080" y="1718594"/>
            <a:ext cx="77143" cy="231429"/>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305" name="テキスト ボックス 304">
            <a:extLst>
              <a:ext uri="{FF2B5EF4-FFF2-40B4-BE49-F238E27FC236}">
                <a16:creationId xmlns:a16="http://schemas.microsoft.com/office/drawing/2014/main" id="{B616332F-3264-484B-BF86-D2F82ECD3517}"/>
              </a:ext>
            </a:extLst>
          </p:cNvPr>
          <p:cNvSpPr txBox="1"/>
          <p:nvPr/>
        </p:nvSpPr>
        <p:spPr>
          <a:xfrm>
            <a:off x="3400482" y="1491794"/>
            <a:ext cx="1427681" cy="182101"/>
          </a:xfrm>
          <a:prstGeom prst="rect">
            <a:avLst/>
          </a:prstGeom>
          <a:noFill/>
          <a:ln>
            <a:noFill/>
          </a:ln>
        </p:spPr>
        <p:txBody>
          <a:bodyPr wrap="square" rtlCol="0">
            <a:spAutoFit/>
          </a:bodyPr>
          <a:lstStyle/>
          <a:p>
            <a:pPr marL="129270" indent="-129270" defTabSz="862192">
              <a:lnSpc>
                <a:spcPts val="714"/>
              </a:lnSpc>
              <a:defRPr/>
            </a:pPr>
            <a:r>
              <a:rPr lang="ja-JP" altLang="en-US" sz="643" dirty="0">
                <a:solidFill>
                  <a:prstClr val="black"/>
                </a:solidFill>
                <a:latin typeface="Meiryo UI" panose="020B0604030504040204" pitchFamily="50" charset="-128"/>
                <a:ea typeface="Meiryo UI" panose="020B0604030504040204" pitchFamily="50" charset="-128"/>
              </a:rPr>
              <a:t>耐震性不足棟数（進捗率</a:t>
            </a:r>
            <a:r>
              <a:rPr lang="en-US" altLang="ja-JP" sz="643" baseline="30000" dirty="0">
                <a:solidFill>
                  <a:prstClr val="black"/>
                </a:solidFill>
                <a:latin typeface="Meiryo UI" panose="020B0604030504040204" pitchFamily="50" charset="-128"/>
                <a:ea typeface="Meiryo UI" panose="020B0604030504040204" pitchFamily="50" charset="-128"/>
              </a:rPr>
              <a:t>※</a:t>
            </a:r>
            <a:r>
              <a:rPr lang="ja-JP" altLang="en-US" sz="643" baseline="30000" dirty="0">
                <a:solidFill>
                  <a:prstClr val="black"/>
                </a:solidFill>
                <a:latin typeface="Meiryo UI" panose="020B0604030504040204" pitchFamily="50" charset="-128"/>
                <a:ea typeface="Meiryo UI" panose="020B0604030504040204" pitchFamily="50" charset="-128"/>
              </a:rPr>
              <a:t>１</a:t>
            </a:r>
            <a:r>
              <a:rPr lang="ja-JP" altLang="en-US" sz="643" dirty="0">
                <a:solidFill>
                  <a:prstClr val="black"/>
                </a:solidFill>
                <a:latin typeface="Meiryo UI" panose="020B0604030504040204" pitchFamily="50" charset="-128"/>
                <a:ea typeface="Meiryo UI" panose="020B0604030504040204" pitchFamily="50" charset="-128"/>
              </a:rPr>
              <a:t>）</a:t>
            </a:r>
            <a:endParaRPr lang="en-US" altLang="ja-JP" sz="714" b="1" dirty="0">
              <a:solidFill>
                <a:prstClr val="black"/>
              </a:solidFill>
              <a:latin typeface="Meiryo UI" panose="020B0604030504040204" pitchFamily="50" charset="-128"/>
              <a:ea typeface="Meiryo UI" panose="020B0604030504040204" pitchFamily="50" charset="-128"/>
            </a:endParaRPr>
          </a:p>
        </p:txBody>
      </p:sp>
      <p:graphicFrame>
        <p:nvGraphicFramePr>
          <p:cNvPr id="307" name="表 306"/>
          <p:cNvGraphicFramePr>
            <a:graphicFrameLocks noGrp="1"/>
          </p:cNvGraphicFramePr>
          <p:nvPr>
            <p:extLst/>
          </p:nvPr>
        </p:nvGraphicFramePr>
        <p:xfrm>
          <a:off x="4409750" y="1681645"/>
          <a:ext cx="707143" cy="325748"/>
        </p:xfrm>
        <a:graphic>
          <a:graphicData uri="http://schemas.openxmlformats.org/drawingml/2006/table">
            <a:tbl>
              <a:tblPr firstRow="1" bandRow="1">
                <a:tableStyleId>{5940675A-B579-460E-94D1-54222C63F5DA}</a:tableStyleId>
              </a:tblPr>
              <a:tblGrid>
                <a:gridCol w="707143">
                  <a:extLst>
                    <a:ext uri="{9D8B030D-6E8A-4147-A177-3AD203B41FA5}">
                      <a16:colId xmlns:a16="http://schemas.microsoft.com/office/drawing/2014/main" val="458052754"/>
                    </a:ext>
                  </a:extLst>
                </a:gridCol>
              </a:tblGrid>
              <a:tr h="130629">
                <a:tc>
                  <a:txBody>
                    <a:bodyPr/>
                    <a:lstStyle/>
                    <a:p>
                      <a:pPr algn="ctr"/>
                      <a:r>
                        <a:rPr kumimoji="1" lang="en-US" altLang="ja-JP" sz="900" b="1" dirty="0">
                          <a:latin typeface="Meiryo UI" panose="020B0604030504040204" pitchFamily="50" charset="-128"/>
                          <a:ea typeface="Meiryo UI" panose="020B0604030504040204" pitchFamily="50" charset="-128"/>
                        </a:rPr>
                        <a:t>R4.</a:t>
                      </a:r>
                      <a:r>
                        <a:rPr kumimoji="1" lang="ja-JP" altLang="en-US" sz="900" b="1" dirty="0">
                          <a:latin typeface="Meiryo UI" panose="020B0604030504040204" pitchFamily="50" charset="-128"/>
                          <a:ea typeface="Meiryo UI" panose="020B0604030504040204" pitchFamily="50" charset="-128"/>
                        </a:rPr>
                        <a:t>３</a:t>
                      </a:r>
                    </a:p>
                  </a:txBody>
                  <a:tcPr marL="25714" marR="25714"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182057">
                <a:tc>
                  <a:txBody>
                    <a:bodyPr/>
                    <a:lstStyle/>
                    <a:p>
                      <a:pPr algn="ctr"/>
                      <a:r>
                        <a:rPr kumimoji="1" lang="en-US" altLang="ja-JP" sz="900" b="1" dirty="0">
                          <a:latin typeface="Meiryo UI" panose="020B0604030504040204" pitchFamily="50" charset="-128"/>
                          <a:ea typeface="Meiryo UI" panose="020B0604030504040204" pitchFamily="50" charset="-128"/>
                        </a:rPr>
                        <a:t>90</a:t>
                      </a:r>
                      <a:r>
                        <a:rPr kumimoji="1" lang="ja-JP" altLang="en-US" sz="900" b="1" dirty="0">
                          <a:latin typeface="Meiryo UI" panose="020B0604030504040204" pitchFamily="50" charset="-128"/>
                          <a:ea typeface="Meiryo UI" panose="020B0604030504040204" pitchFamily="50" charset="-128"/>
                        </a:rPr>
                        <a:t>棟</a:t>
                      </a:r>
                      <a:r>
                        <a:rPr kumimoji="1" lang="ja-JP" altLang="en-US" sz="600" b="1" dirty="0">
                          <a:latin typeface="Meiryo UI" panose="020B0604030504040204" pitchFamily="50" charset="-128"/>
                          <a:ea typeface="Meiryo UI" panose="020B0604030504040204" pitchFamily="50" charset="-128"/>
                        </a:rPr>
                        <a:t>（</a:t>
                      </a:r>
                      <a:r>
                        <a:rPr kumimoji="1" lang="en-US" altLang="ja-JP" sz="600" b="1" dirty="0">
                          <a:latin typeface="Meiryo UI" panose="020B0604030504040204" pitchFamily="50" charset="-128"/>
                          <a:ea typeface="Meiryo UI" panose="020B0604030504040204" pitchFamily="50" charset="-128"/>
                        </a:rPr>
                        <a:t>89%</a:t>
                      </a:r>
                      <a:r>
                        <a:rPr kumimoji="1" lang="ja-JP" altLang="en-US" sz="600" b="1" dirty="0">
                          <a:latin typeface="Meiryo UI" panose="020B0604030504040204" pitchFamily="50" charset="-128"/>
                          <a:ea typeface="Meiryo UI" panose="020B0604030504040204" pitchFamily="50" charset="-128"/>
                        </a:rPr>
                        <a:t>）</a:t>
                      </a:r>
                    </a:p>
                  </a:txBody>
                  <a:tcPr marL="25714" marR="25714" marT="25714" marB="257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sp>
        <p:nvSpPr>
          <p:cNvPr id="309" name="角丸四角１住宅">
            <a:extLst>
              <a:ext uri="{FF2B5EF4-FFF2-40B4-BE49-F238E27FC236}">
                <a16:creationId xmlns:a16="http://schemas.microsoft.com/office/drawing/2014/main" id="{2BB3B2D7-2DC2-4EB8-90CC-08689C1A7310}"/>
              </a:ext>
            </a:extLst>
          </p:cNvPr>
          <p:cNvSpPr/>
          <p:nvPr/>
        </p:nvSpPr>
        <p:spPr>
          <a:xfrm>
            <a:off x="6327814" y="1238844"/>
            <a:ext cx="2751429" cy="872519"/>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397">
              <a:solidFill>
                <a:prstClr val="white"/>
              </a:solidFill>
              <a:latin typeface="Calibri"/>
              <a:ea typeface="ＭＳ Ｐゴシック" panose="020B0600070205080204" pitchFamily="50" charset="-128"/>
            </a:endParaRPr>
          </a:p>
        </p:txBody>
      </p:sp>
      <p:graphicFrame>
        <p:nvGraphicFramePr>
          <p:cNvPr id="310" name="表 309"/>
          <p:cNvGraphicFramePr>
            <a:graphicFrameLocks noGrp="1"/>
          </p:cNvGraphicFramePr>
          <p:nvPr>
            <p:extLst/>
          </p:nvPr>
        </p:nvGraphicFramePr>
        <p:xfrm>
          <a:off x="6458958" y="1670431"/>
          <a:ext cx="707143" cy="325748"/>
        </p:xfrm>
        <a:graphic>
          <a:graphicData uri="http://schemas.openxmlformats.org/drawingml/2006/table">
            <a:tbl>
              <a:tblPr firstRow="1" bandRow="1">
                <a:tableStyleId>{5940675A-B579-460E-94D1-54222C63F5DA}</a:tableStyleId>
              </a:tblPr>
              <a:tblGrid>
                <a:gridCol w="707143">
                  <a:extLst>
                    <a:ext uri="{9D8B030D-6E8A-4147-A177-3AD203B41FA5}">
                      <a16:colId xmlns:a16="http://schemas.microsoft.com/office/drawing/2014/main" val="458052754"/>
                    </a:ext>
                  </a:extLst>
                </a:gridCol>
              </a:tblGrid>
              <a:tr h="130629">
                <a:tc>
                  <a:txBody>
                    <a:bodyPr/>
                    <a:lstStyle/>
                    <a:p>
                      <a:pPr algn="ctr"/>
                      <a:r>
                        <a:rPr kumimoji="1" lang="en-US" altLang="ja-JP" sz="900" dirty="0">
                          <a:latin typeface="Meiryo UI" panose="020B0604030504040204" pitchFamily="50" charset="-128"/>
                          <a:ea typeface="Meiryo UI" panose="020B0604030504040204" pitchFamily="50" charset="-128"/>
                        </a:rPr>
                        <a:t>H31.3</a:t>
                      </a:r>
                      <a:r>
                        <a:rPr kumimoji="1" lang="en-US" altLang="ja-JP" sz="600" baseline="30000" dirty="0">
                          <a:latin typeface="Meiryo UI" panose="020B0604030504040204" pitchFamily="50" charset="-128"/>
                          <a:ea typeface="Meiryo UI" panose="020B0604030504040204" pitchFamily="50" charset="-128"/>
                        </a:rPr>
                        <a:t>※2</a:t>
                      </a:r>
                      <a:endParaRPr kumimoji="1" lang="ja-JP" altLang="en-US" sz="600" dirty="0">
                        <a:latin typeface="Meiryo UI" panose="020B0604030504040204" pitchFamily="50" charset="-128"/>
                        <a:ea typeface="Meiryo UI" panose="020B0604030504040204" pitchFamily="50" charset="-128"/>
                      </a:endParaRPr>
                    </a:p>
                  </a:txBody>
                  <a:tcPr marL="25714" marR="257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182057">
                <a:tc>
                  <a:txBody>
                    <a:bodyPr/>
                    <a:lstStyle/>
                    <a:p>
                      <a:pPr algn="ctr"/>
                      <a:r>
                        <a:rPr kumimoji="1" lang="en-US" altLang="ja-JP" sz="900" dirty="0">
                          <a:latin typeface="Meiryo UI" panose="020B0604030504040204" pitchFamily="50" charset="-128"/>
                          <a:ea typeface="Meiryo UI" panose="020B0604030504040204" pitchFamily="50" charset="-128"/>
                        </a:rPr>
                        <a:t>228</a:t>
                      </a:r>
                      <a:r>
                        <a:rPr kumimoji="1" lang="ja-JP" altLang="en-US" sz="800" dirty="0">
                          <a:latin typeface="Meiryo UI" panose="020B0604030504040204" pitchFamily="50" charset="-128"/>
                          <a:ea typeface="Meiryo UI" panose="020B0604030504040204" pitchFamily="50" charset="-128"/>
                        </a:rPr>
                        <a:t>棟</a:t>
                      </a:r>
                      <a:r>
                        <a:rPr kumimoji="1" lang="ja-JP" altLang="en-US" sz="6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26%</a:t>
                      </a:r>
                      <a:r>
                        <a:rPr kumimoji="1" lang="ja-JP" altLang="en-US" sz="600" dirty="0">
                          <a:latin typeface="Meiryo UI" panose="020B0604030504040204" pitchFamily="50" charset="-128"/>
                          <a:ea typeface="Meiryo UI" panose="020B0604030504040204" pitchFamily="50" charset="-128"/>
                        </a:rPr>
                        <a:t>）</a:t>
                      </a:r>
                    </a:p>
                  </a:txBody>
                  <a:tcPr marL="25714" marR="25714" marT="25714" marB="2571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312" name="表 311"/>
          <p:cNvGraphicFramePr>
            <a:graphicFrameLocks noGrp="1"/>
          </p:cNvGraphicFramePr>
          <p:nvPr>
            <p:extLst/>
          </p:nvPr>
        </p:nvGraphicFramePr>
        <p:xfrm>
          <a:off x="8353321" y="1658302"/>
          <a:ext cx="707143" cy="342174"/>
        </p:xfrm>
        <a:graphic>
          <a:graphicData uri="http://schemas.openxmlformats.org/drawingml/2006/table">
            <a:tbl>
              <a:tblPr firstRow="1" bandRow="1">
                <a:tableStyleId>{5940675A-B579-460E-94D1-54222C63F5DA}</a:tableStyleId>
              </a:tblPr>
              <a:tblGrid>
                <a:gridCol w="707143">
                  <a:extLst>
                    <a:ext uri="{9D8B030D-6E8A-4147-A177-3AD203B41FA5}">
                      <a16:colId xmlns:a16="http://schemas.microsoft.com/office/drawing/2014/main" val="458052754"/>
                    </a:ext>
                  </a:extLst>
                </a:gridCol>
              </a:tblGrid>
              <a:tr h="130629">
                <a:tc>
                  <a:txBody>
                    <a:bodyPr/>
                    <a:lstStyle/>
                    <a:p>
                      <a:pPr algn="ctr"/>
                      <a:r>
                        <a:rPr kumimoji="1" lang="ja-JP" altLang="en-US" sz="900" b="1" dirty="0">
                          <a:latin typeface="Meiryo UI" panose="020B0604030504040204" pitchFamily="50" charset="-128"/>
                          <a:ea typeface="Meiryo UI" panose="020B0604030504040204" pitchFamily="50" charset="-128"/>
                        </a:rPr>
                        <a:t>目標 </a:t>
                      </a:r>
                      <a:r>
                        <a:rPr kumimoji="1" lang="en-US" altLang="ja-JP" sz="900" b="1" dirty="0">
                          <a:latin typeface="Meiryo UI" panose="020B0604030504040204" pitchFamily="50" charset="-128"/>
                          <a:ea typeface="Meiryo UI" panose="020B0604030504040204" pitchFamily="50" charset="-128"/>
                        </a:rPr>
                        <a:t>[R</a:t>
                      </a:r>
                      <a:r>
                        <a:rPr kumimoji="1" lang="ja-JP" altLang="en-US" sz="900" b="1" dirty="0">
                          <a:latin typeface="Meiryo UI" panose="020B0604030504040204" pitchFamily="50" charset="-128"/>
                          <a:ea typeface="Meiryo UI" panose="020B0604030504040204" pitchFamily="50" charset="-128"/>
                        </a:rPr>
                        <a:t>７</a:t>
                      </a:r>
                      <a:r>
                        <a:rPr kumimoji="1" lang="en-US" altLang="ja-JP" sz="900" b="1" dirty="0">
                          <a:latin typeface="Meiryo UI" panose="020B0604030504040204" pitchFamily="50" charset="-128"/>
                          <a:ea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192616">
                <a:tc>
                  <a:txBody>
                    <a:bodyPr/>
                    <a:lstStyle/>
                    <a:p>
                      <a:pPr algn="ctr" defTabSz="1207044">
                        <a:lnSpc>
                          <a:spcPts val="1100"/>
                        </a:lnSpc>
                        <a:defRPr/>
                      </a:pPr>
                      <a:r>
                        <a:rPr kumimoji="1" lang="ja-JP" altLang="en-US" sz="900" b="1" dirty="0">
                          <a:latin typeface="Meiryo UI" panose="020B0604030504040204" pitchFamily="50" charset="-128"/>
                          <a:ea typeface="Meiryo UI" panose="020B0604030504040204" pitchFamily="50" charset="-128"/>
                        </a:rPr>
                        <a:t>おおむね解消</a:t>
                      </a:r>
                    </a:p>
                  </a:txBody>
                  <a:tcPr marL="0" marR="0" marT="32657" marB="32657"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313" name="右矢印 312"/>
          <p:cNvSpPr/>
          <p:nvPr/>
        </p:nvSpPr>
        <p:spPr>
          <a:xfrm>
            <a:off x="7267485" y="1692047"/>
            <a:ext cx="77143" cy="231429"/>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314" name="右矢印 313"/>
          <p:cNvSpPr/>
          <p:nvPr/>
        </p:nvSpPr>
        <p:spPr>
          <a:xfrm>
            <a:off x="8229104" y="1711062"/>
            <a:ext cx="77143" cy="231429"/>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316" name="テキスト ボックス 315">
            <a:extLst>
              <a:ext uri="{FF2B5EF4-FFF2-40B4-BE49-F238E27FC236}">
                <a16:creationId xmlns:a16="http://schemas.microsoft.com/office/drawing/2014/main" id="{B616332F-3264-484B-BF86-D2F82ECD3517}"/>
              </a:ext>
            </a:extLst>
          </p:cNvPr>
          <p:cNvSpPr txBox="1"/>
          <p:nvPr/>
        </p:nvSpPr>
        <p:spPr>
          <a:xfrm>
            <a:off x="6392385" y="1478640"/>
            <a:ext cx="1427681" cy="182101"/>
          </a:xfrm>
          <a:prstGeom prst="rect">
            <a:avLst/>
          </a:prstGeom>
          <a:noFill/>
          <a:ln>
            <a:noFill/>
          </a:ln>
        </p:spPr>
        <p:txBody>
          <a:bodyPr wrap="square" rtlCol="0">
            <a:spAutoFit/>
          </a:bodyPr>
          <a:lstStyle/>
          <a:p>
            <a:pPr marL="129270" indent="-129270" defTabSz="862192">
              <a:lnSpc>
                <a:spcPts val="714"/>
              </a:lnSpc>
              <a:defRPr/>
            </a:pPr>
            <a:r>
              <a:rPr lang="ja-JP" altLang="en-US" sz="643" dirty="0">
                <a:solidFill>
                  <a:prstClr val="black"/>
                </a:solidFill>
                <a:latin typeface="Meiryo UI" panose="020B0604030504040204" pitchFamily="50" charset="-128"/>
                <a:ea typeface="Meiryo UI" panose="020B0604030504040204" pitchFamily="50" charset="-128"/>
              </a:rPr>
              <a:t>耐震性不足棟数（進捗率</a:t>
            </a:r>
            <a:r>
              <a:rPr lang="en-US" altLang="ja-JP" sz="643" baseline="30000" dirty="0">
                <a:solidFill>
                  <a:prstClr val="black"/>
                </a:solidFill>
                <a:latin typeface="Meiryo UI" panose="020B0604030504040204" pitchFamily="50" charset="-128"/>
                <a:ea typeface="Meiryo UI" panose="020B0604030504040204" pitchFamily="50" charset="-128"/>
              </a:rPr>
              <a:t>※</a:t>
            </a:r>
            <a:r>
              <a:rPr lang="ja-JP" altLang="en-US" sz="643" baseline="30000" dirty="0">
                <a:solidFill>
                  <a:prstClr val="black"/>
                </a:solidFill>
                <a:latin typeface="Meiryo UI" panose="020B0604030504040204" pitchFamily="50" charset="-128"/>
                <a:ea typeface="Meiryo UI" panose="020B0604030504040204" pitchFamily="50" charset="-128"/>
              </a:rPr>
              <a:t>１</a:t>
            </a:r>
            <a:r>
              <a:rPr lang="ja-JP" altLang="en-US" sz="643" dirty="0">
                <a:solidFill>
                  <a:prstClr val="black"/>
                </a:solidFill>
                <a:latin typeface="Meiryo UI" panose="020B0604030504040204" pitchFamily="50" charset="-128"/>
                <a:ea typeface="Meiryo UI" panose="020B0604030504040204" pitchFamily="50" charset="-128"/>
              </a:rPr>
              <a:t>）</a:t>
            </a:r>
            <a:endParaRPr lang="en-US" altLang="ja-JP" sz="714" b="1" dirty="0">
              <a:solidFill>
                <a:prstClr val="black"/>
              </a:solidFill>
              <a:latin typeface="Meiryo UI" panose="020B0604030504040204" pitchFamily="50" charset="-128"/>
              <a:ea typeface="Meiryo UI" panose="020B0604030504040204" pitchFamily="50" charset="-128"/>
            </a:endParaRPr>
          </a:p>
        </p:txBody>
      </p:sp>
      <p:graphicFrame>
        <p:nvGraphicFramePr>
          <p:cNvPr id="318" name="表 317"/>
          <p:cNvGraphicFramePr>
            <a:graphicFrameLocks noGrp="1"/>
          </p:cNvGraphicFramePr>
          <p:nvPr>
            <p:extLst/>
          </p:nvPr>
        </p:nvGraphicFramePr>
        <p:xfrm>
          <a:off x="7415377" y="1677777"/>
          <a:ext cx="750921" cy="325748"/>
        </p:xfrm>
        <a:graphic>
          <a:graphicData uri="http://schemas.openxmlformats.org/drawingml/2006/table">
            <a:tbl>
              <a:tblPr firstRow="1" bandRow="1">
                <a:tableStyleId>{5940675A-B579-460E-94D1-54222C63F5DA}</a:tableStyleId>
              </a:tblPr>
              <a:tblGrid>
                <a:gridCol w="750921">
                  <a:extLst>
                    <a:ext uri="{9D8B030D-6E8A-4147-A177-3AD203B41FA5}">
                      <a16:colId xmlns:a16="http://schemas.microsoft.com/office/drawing/2014/main" val="458052754"/>
                    </a:ext>
                  </a:extLst>
                </a:gridCol>
              </a:tblGrid>
              <a:tr h="130629">
                <a:tc>
                  <a:txBody>
                    <a:bodyPr/>
                    <a:lstStyle/>
                    <a:p>
                      <a:pPr algn="ctr"/>
                      <a:r>
                        <a:rPr kumimoji="1" lang="en-US" altLang="ja-JP" sz="900" b="1" dirty="0">
                          <a:latin typeface="Meiryo UI" panose="020B0604030504040204" pitchFamily="50" charset="-128"/>
                          <a:ea typeface="Meiryo UI" panose="020B0604030504040204" pitchFamily="50" charset="-128"/>
                        </a:rPr>
                        <a:t>R4.</a:t>
                      </a:r>
                      <a:r>
                        <a:rPr kumimoji="1" lang="ja-JP" altLang="en-US" sz="900" b="1" dirty="0">
                          <a:latin typeface="Meiryo UI" panose="020B0604030504040204" pitchFamily="50" charset="-128"/>
                          <a:ea typeface="Meiryo UI" panose="020B0604030504040204" pitchFamily="50" charset="-128"/>
                        </a:rPr>
                        <a:t>３</a:t>
                      </a:r>
                    </a:p>
                  </a:txBody>
                  <a:tcPr marL="25714" marR="25714"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182057">
                <a:tc>
                  <a:txBody>
                    <a:bodyPr/>
                    <a:lstStyle/>
                    <a:p>
                      <a:pPr algn="ctr"/>
                      <a:r>
                        <a:rPr kumimoji="1" lang="en-US" altLang="ja-JP" sz="900" b="1" dirty="0">
                          <a:latin typeface="Meiryo UI" panose="020B0604030504040204" pitchFamily="50" charset="-128"/>
                          <a:ea typeface="Meiryo UI" panose="020B0604030504040204" pitchFamily="50" charset="-128"/>
                        </a:rPr>
                        <a:t>197</a:t>
                      </a:r>
                      <a:r>
                        <a:rPr kumimoji="1" lang="ja-JP" altLang="en-US" sz="800" b="1" dirty="0">
                          <a:latin typeface="Meiryo UI" panose="020B0604030504040204" pitchFamily="50" charset="-128"/>
                          <a:ea typeface="Meiryo UI" panose="020B0604030504040204" pitchFamily="50" charset="-128"/>
                        </a:rPr>
                        <a:t>棟</a:t>
                      </a:r>
                      <a:r>
                        <a:rPr kumimoji="1" lang="ja-JP" altLang="en-US" sz="600" b="1" dirty="0">
                          <a:latin typeface="Meiryo UI" panose="020B0604030504040204" pitchFamily="50" charset="-128"/>
                          <a:ea typeface="Meiryo UI" panose="020B0604030504040204" pitchFamily="50" charset="-128"/>
                        </a:rPr>
                        <a:t>（</a:t>
                      </a:r>
                      <a:r>
                        <a:rPr kumimoji="1" lang="en-US" altLang="ja-JP" sz="600" b="1" dirty="0">
                          <a:latin typeface="Meiryo UI" panose="020B0604030504040204" pitchFamily="50" charset="-128"/>
                          <a:ea typeface="Meiryo UI" panose="020B0604030504040204" pitchFamily="50" charset="-128"/>
                        </a:rPr>
                        <a:t>30%</a:t>
                      </a:r>
                      <a:r>
                        <a:rPr kumimoji="1" lang="ja-JP" altLang="en-US" sz="600" b="1" dirty="0">
                          <a:latin typeface="Meiryo UI" panose="020B0604030504040204" pitchFamily="50" charset="-128"/>
                          <a:ea typeface="Meiryo UI" panose="020B0604030504040204" pitchFamily="50" charset="-128"/>
                        </a:rPr>
                        <a:t>）</a:t>
                      </a:r>
                    </a:p>
                  </a:txBody>
                  <a:tcPr marL="25714" marR="25714" marT="25714" marB="257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sp>
        <p:nvSpPr>
          <p:cNvPr id="90" name="テキスト ボックス 89"/>
          <p:cNvSpPr txBox="1"/>
          <p:nvPr/>
        </p:nvSpPr>
        <p:spPr>
          <a:xfrm>
            <a:off x="4116684" y="4735768"/>
            <a:ext cx="1723121" cy="1015623"/>
          </a:xfrm>
          <a:prstGeom prst="rect">
            <a:avLst/>
          </a:prstGeom>
          <a:solidFill>
            <a:schemeClr val="bg1"/>
          </a:solidFill>
          <a:ln w="12700" cmpd="dbl">
            <a:solidFill>
              <a:schemeClr val="accent1"/>
            </a:solidFill>
          </a:ln>
        </p:spPr>
        <p:txBody>
          <a:bodyPr wrap="square" lIns="25714" tIns="25714" rIns="25714" bIns="25714" rtlCol="0">
            <a:noAutofit/>
          </a:bodyPr>
          <a:lstStyle/>
          <a:p>
            <a:pPr defTabSz="914290"/>
            <a:r>
              <a:rPr lang="ja-JP" altLang="en-US" sz="750" dirty="0">
                <a:solidFill>
                  <a:prstClr val="black"/>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rPr>
              <a:t>耐震化率が低い病院への働きかけ</a:t>
            </a:r>
            <a:endParaRPr lang="en-US" altLang="ja-JP" sz="857" dirty="0">
              <a:solidFill>
                <a:prstClr val="black"/>
              </a:solidFill>
              <a:latin typeface="Meiryo UI" panose="020B0604030504040204" pitchFamily="50" charset="-128"/>
              <a:ea typeface="Meiryo UI" panose="020B0604030504040204" pitchFamily="50" charset="-128"/>
            </a:endParaRPr>
          </a:p>
          <a:p>
            <a:pPr defTabSz="914290"/>
            <a:r>
              <a:rPr lang="ja-JP" altLang="en-US" sz="857" dirty="0">
                <a:solidFill>
                  <a:prstClr val="black"/>
                </a:solidFill>
                <a:latin typeface="Meiryo UI" panose="020B0604030504040204" pitchFamily="50" charset="-128"/>
                <a:ea typeface="Meiryo UI" panose="020B0604030504040204" pitchFamily="50" charset="-128"/>
              </a:rPr>
              <a:t>　の重点化が必要</a:t>
            </a: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914290">
              <a:spcBef>
                <a:spcPts val="857"/>
              </a:spcBef>
            </a:pPr>
            <a:endParaRPr lang="en-US" altLang="ja-JP" sz="750" dirty="0">
              <a:solidFill>
                <a:prstClr val="black"/>
              </a:solidFill>
              <a:latin typeface="Meiryo UI" panose="020B0604030504040204" pitchFamily="50" charset="-128"/>
              <a:ea typeface="Meiryo UI" panose="020B0604030504040204" pitchFamily="50" charset="-128"/>
            </a:endParaRPr>
          </a:p>
          <a:p>
            <a:pPr marL="77144" indent="-77144" defTabSz="914290">
              <a:spcBef>
                <a:spcPts val="857"/>
              </a:spcBef>
            </a:pPr>
            <a:endParaRPr lang="ja-JP" altLang="en-US" sz="750" dirty="0">
              <a:solidFill>
                <a:prstClr val="black"/>
              </a:solidFill>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5789664" y="4729930"/>
            <a:ext cx="1687463" cy="1015624"/>
          </a:xfrm>
          <a:prstGeom prst="rect">
            <a:avLst/>
          </a:prstGeom>
          <a:solidFill>
            <a:schemeClr val="bg1"/>
          </a:solidFill>
          <a:ln w="12700" cmpd="dbl">
            <a:solidFill>
              <a:schemeClr val="accent1"/>
            </a:solidFill>
          </a:ln>
        </p:spPr>
        <p:txBody>
          <a:bodyPr wrap="square" lIns="25714" tIns="25714" rIns="25714" bIns="25714" rtlCol="0">
            <a:noAutofit/>
          </a:bodyPr>
          <a:lstStyle/>
          <a:p>
            <a:pPr marL="128574" indent="-103190" defTabSz="914290"/>
            <a:r>
              <a:rPr lang="ja-JP" altLang="en-US" sz="750" dirty="0">
                <a:solidFill>
                  <a:prstClr val="black"/>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rPr>
              <a:t>他都道府県の制度を参考とした補助制度の拡充を検討すべき</a:t>
            </a:r>
          </a:p>
        </p:txBody>
      </p:sp>
      <p:sp>
        <p:nvSpPr>
          <p:cNvPr id="85" name="テキスト ボックス 84"/>
          <p:cNvSpPr txBox="1"/>
          <p:nvPr/>
        </p:nvSpPr>
        <p:spPr>
          <a:xfrm>
            <a:off x="2476690" y="4734426"/>
            <a:ext cx="1597848" cy="1015622"/>
          </a:xfrm>
          <a:prstGeom prst="rect">
            <a:avLst/>
          </a:prstGeom>
          <a:solidFill>
            <a:schemeClr val="bg1"/>
          </a:solidFill>
          <a:ln w="12700" cmpd="dbl">
            <a:solidFill>
              <a:schemeClr val="accent1"/>
            </a:solidFill>
          </a:ln>
        </p:spPr>
        <p:txBody>
          <a:bodyPr wrap="square" lIns="25714" tIns="25714" rIns="25714" bIns="25714" rtlCol="0">
            <a:noAutofit/>
          </a:bodyPr>
          <a:lstStyle/>
          <a:p>
            <a:pPr marL="102859" indent="-102859" defTabSz="914290">
              <a:spcBef>
                <a:spcPts val="143"/>
              </a:spcBef>
            </a:pPr>
            <a:r>
              <a:rPr lang="ja-JP" altLang="en-US" sz="750" dirty="0">
                <a:solidFill>
                  <a:prstClr val="black"/>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rPr>
              <a:t>リスクの大きそうな物件から重点ターゲットを定め働きかけを行うべき</a:t>
            </a:r>
            <a:endParaRPr lang="en-US" altLang="ja-JP" sz="857" dirty="0">
              <a:solidFill>
                <a:prstClr val="black"/>
              </a:solidFill>
              <a:latin typeface="Meiryo UI" panose="020B0604030504040204" pitchFamily="50" charset="-128"/>
              <a:ea typeface="Meiryo UI" panose="020B0604030504040204" pitchFamily="50" charset="-128"/>
            </a:endParaRPr>
          </a:p>
        </p:txBody>
      </p:sp>
      <p:sp>
        <p:nvSpPr>
          <p:cNvPr id="91" name="テキスト ボックス 90">
            <a:extLst>
              <a:ext uri="{FF2B5EF4-FFF2-40B4-BE49-F238E27FC236}">
                <a16:creationId xmlns:a16="http://schemas.microsoft.com/office/drawing/2014/main" id="{FFA18613-C375-4282-B41C-6BEC933C889F}"/>
              </a:ext>
            </a:extLst>
          </p:cNvPr>
          <p:cNvSpPr txBox="1"/>
          <p:nvPr/>
        </p:nvSpPr>
        <p:spPr>
          <a:xfrm>
            <a:off x="7507174" y="2400842"/>
            <a:ext cx="1610321" cy="2269351"/>
          </a:xfrm>
          <a:prstGeom prst="rect">
            <a:avLst/>
          </a:prstGeom>
          <a:noFill/>
          <a:ln w="12700" cmpd="dbl">
            <a:solidFill>
              <a:schemeClr val="accent1"/>
            </a:solidFill>
          </a:ln>
        </p:spPr>
        <p:txBody>
          <a:bodyPr wrap="none" rtlCol="0">
            <a:noAutofit/>
          </a:bodyPr>
          <a:lstStyle/>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テキスト ボックス 103">
            <a:extLst>
              <a:ext uri="{FF2B5EF4-FFF2-40B4-BE49-F238E27FC236}">
                <a16:creationId xmlns:a16="http://schemas.microsoft.com/office/drawing/2014/main" id="{54289384-64AE-4E7E-ADE2-A89D20705BCE}"/>
              </a:ext>
            </a:extLst>
          </p:cNvPr>
          <p:cNvSpPr txBox="1"/>
          <p:nvPr/>
        </p:nvSpPr>
        <p:spPr>
          <a:xfrm>
            <a:off x="7508318" y="5844364"/>
            <a:ext cx="1609177" cy="1008000"/>
          </a:xfrm>
          <a:prstGeom prst="rect">
            <a:avLst/>
          </a:prstGeom>
          <a:solidFill>
            <a:schemeClr val="bg1"/>
          </a:solidFill>
          <a:ln w="12700" cmpd="dbl">
            <a:solidFill>
              <a:schemeClr val="accent1"/>
            </a:solidFill>
          </a:ln>
        </p:spPr>
        <p:txBody>
          <a:bodyPr wrap="square" lIns="25714" tIns="25714" rIns="25714" bIns="25714" rtlCol="0">
            <a:noAutofit/>
          </a:bodyPr>
          <a:lstStyle/>
          <a:p>
            <a:pPr marL="129270" indent="-102859" defTabSz="914290"/>
            <a:r>
              <a:rPr lang="en-US" altLang="ja-JP" sz="857" dirty="0">
                <a:solidFill>
                  <a:prstClr val="black"/>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rPr>
              <a:t>ブロック塀等</a:t>
            </a:r>
            <a:r>
              <a:rPr lang="en-US" altLang="ja-JP" sz="857" dirty="0">
                <a:solidFill>
                  <a:prstClr val="black"/>
                </a:solidFill>
                <a:latin typeface="Meiryo UI" panose="020B0604030504040204" pitchFamily="50" charset="-128"/>
                <a:ea typeface="Meiryo UI" panose="020B0604030504040204" pitchFamily="50" charset="-128"/>
              </a:rPr>
              <a:t>】</a:t>
            </a:r>
          </a:p>
          <a:p>
            <a:pPr marL="129270" indent="-102859" defTabSz="914290"/>
            <a:r>
              <a:rPr lang="ja-JP" altLang="en-US" sz="857" dirty="0">
                <a:solidFill>
                  <a:prstClr val="black"/>
                </a:solidFill>
                <a:latin typeface="Meiryo UI" panose="020B0604030504040204" pitchFamily="50" charset="-128"/>
                <a:ea typeface="Meiryo UI" panose="020B0604030504040204" pitchFamily="50" charset="-128"/>
              </a:rPr>
              <a:t>●所有者への働きかけを継続実施</a:t>
            </a:r>
          </a:p>
          <a:p>
            <a:pPr marL="129270" indent="-102859" defTabSz="914290"/>
            <a:r>
              <a:rPr lang="ja-JP" altLang="en-US" sz="857" dirty="0">
                <a:solidFill>
                  <a:prstClr val="black"/>
                </a:solidFill>
                <a:latin typeface="Meiryo UI" panose="020B0604030504040204" pitchFamily="50" charset="-128"/>
                <a:ea typeface="Meiryo UI" panose="020B0604030504040204" pitchFamily="50" charset="-128"/>
              </a:rPr>
              <a:t>　・チラシの配布、個別訪問</a:t>
            </a:r>
          </a:p>
          <a:p>
            <a:pPr marL="129270" indent="-102859" defTabSz="914290"/>
            <a:r>
              <a:rPr lang="ja-JP" altLang="en-US" sz="857" dirty="0">
                <a:solidFill>
                  <a:prstClr val="black"/>
                </a:solidFill>
                <a:latin typeface="Meiryo UI" panose="020B0604030504040204" pitchFamily="50" charset="-128"/>
                <a:ea typeface="Meiryo UI" panose="020B0604030504040204" pitchFamily="50" charset="-128"/>
              </a:rPr>
              <a:t>　・ダイレクトメール送付</a:t>
            </a:r>
          </a:p>
          <a:p>
            <a:pPr marL="129270" indent="-102859" defTabSz="914290"/>
            <a:r>
              <a:rPr lang="ja-JP" altLang="en-US" sz="857" dirty="0">
                <a:solidFill>
                  <a:prstClr val="black"/>
                </a:solidFill>
                <a:latin typeface="Meiryo UI" panose="020B0604030504040204" pitchFamily="50" charset="-128"/>
                <a:ea typeface="Meiryo UI" panose="020B0604030504040204" pitchFamily="50" charset="-128"/>
              </a:rPr>
              <a:t>　・自治会回覧を通じた啓発</a:t>
            </a:r>
          </a:p>
          <a:p>
            <a:pPr marL="129270" indent="-102859" defTabSz="914290"/>
            <a:endParaRPr lang="ja-JP" altLang="en-US" sz="300" dirty="0">
              <a:solidFill>
                <a:prstClr val="black"/>
              </a:solidFill>
              <a:latin typeface="Meiryo UI" panose="020B0604030504040204" pitchFamily="50" charset="-128"/>
              <a:ea typeface="Meiryo UI" panose="020B0604030504040204" pitchFamily="50" charset="-128"/>
            </a:endParaRPr>
          </a:p>
          <a:p>
            <a:pPr marL="129270" indent="-102859" defTabSz="914290"/>
            <a:r>
              <a:rPr lang="en-US" altLang="ja-JP" sz="857" dirty="0">
                <a:solidFill>
                  <a:prstClr val="black"/>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rPr>
              <a:t>所有者の負担軽減策</a:t>
            </a:r>
            <a:r>
              <a:rPr lang="en-US" altLang="ja-JP" sz="857" dirty="0">
                <a:solidFill>
                  <a:prstClr val="black"/>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rPr>
              <a:t>　　　　　</a:t>
            </a:r>
          </a:p>
          <a:p>
            <a:pPr marL="129270" indent="-102859" defTabSz="914290"/>
            <a:r>
              <a:rPr lang="ja-JP" altLang="en-US" sz="857" dirty="0">
                <a:solidFill>
                  <a:prstClr val="black"/>
                </a:solidFill>
                <a:latin typeface="Meiryo UI" panose="020B0604030504040204" pitchFamily="50" charset="-128"/>
                <a:ea typeface="Meiryo UI" panose="020B0604030504040204" pitchFamily="50" charset="-128"/>
              </a:rPr>
              <a:t>●有効な支援策を検討</a:t>
            </a:r>
          </a:p>
          <a:p>
            <a:pPr marL="129270" indent="-102859" defTabSz="914290"/>
            <a:endParaRPr lang="ja-JP" altLang="en-US" sz="750" spc="-7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29270" indent="-102859" defTabSz="914290"/>
            <a:endParaRPr lang="en-US" altLang="ja-JP" sz="750" spc="-7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テキスト ボックス 107">
            <a:extLst>
              <a:ext uri="{FF2B5EF4-FFF2-40B4-BE49-F238E27FC236}">
                <a16:creationId xmlns:a16="http://schemas.microsoft.com/office/drawing/2014/main" id="{89877CAB-B1BB-4A5A-AD26-A0288D76DC15}"/>
              </a:ext>
            </a:extLst>
          </p:cNvPr>
          <p:cNvSpPr txBox="1"/>
          <p:nvPr/>
        </p:nvSpPr>
        <p:spPr>
          <a:xfrm>
            <a:off x="7534337" y="4743570"/>
            <a:ext cx="1574709" cy="977514"/>
          </a:xfrm>
          <a:prstGeom prst="rect">
            <a:avLst/>
          </a:prstGeom>
          <a:solidFill>
            <a:schemeClr val="bg1"/>
          </a:solidFill>
          <a:ln w="12700" cmpd="dbl">
            <a:solidFill>
              <a:schemeClr val="accent1"/>
            </a:solidFill>
          </a:ln>
        </p:spPr>
        <p:txBody>
          <a:bodyPr wrap="square" lIns="25714" tIns="25714" rIns="25714" bIns="25714" rtlCol="0">
            <a:noAutofit/>
          </a:bodyPr>
          <a:lstStyle/>
          <a:p>
            <a:pPr defTabSz="914290"/>
            <a:r>
              <a:rPr lang="en-US" altLang="ja-JP" sz="857" dirty="0">
                <a:solidFill>
                  <a:prstClr val="black"/>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rPr>
              <a:t>ブロック塀等</a:t>
            </a:r>
            <a:r>
              <a:rPr lang="en-US" altLang="ja-JP" sz="857" dirty="0">
                <a:solidFill>
                  <a:prstClr val="black"/>
                </a:solidFill>
                <a:latin typeface="Meiryo UI" panose="020B0604030504040204" pitchFamily="50" charset="-128"/>
                <a:ea typeface="Meiryo UI" panose="020B0604030504040204" pitchFamily="50" charset="-128"/>
              </a:rPr>
              <a:t>】</a:t>
            </a:r>
          </a:p>
          <a:p>
            <a:pPr marL="128574" indent="-103190" defTabSz="914290"/>
            <a:r>
              <a:rPr lang="ja-JP" altLang="en-US" sz="857" dirty="0">
                <a:solidFill>
                  <a:prstClr val="black"/>
                </a:solidFill>
                <a:latin typeface="Meiryo UI" panose="020B0604030504040204" pitchFamily="50" charset="-128"/>
                <a:ea typeface="Meiryo UI" panose="020B0604030504040204" pitchFamily="50" charset="-128"/>
              </a:rPr>
              <a:t>●行政からの働きかけが重要</a:t>
            </a:r>
            <a:endParaRPr lang="en-US" altLang="ja-JP" sz="857" dirty="0">
              <a:solidFill>
                <a:prstClr val="black"/>
              </a:solidFill>
              <a:latin typeface="Meiryo UI" panose="020B0604030504040204" pitchFamily="50" charset="-128"/>
              <a:ea typeface="Meiryo UI" panose="020B0604030504040204" pitchFamily="50" charset="-128"/>
            </a:endParaRPr>
          </a:p>
          <a:p>
            <a:pPr marL="128574" indent="-103190" defTabSz="914290"/>
            <a:endParaRPr lang="en-US" altLang="ja-JP" sz="857" dirty="0">
              <a:solidFill>
                <a:prstClr val="black"/>
              </a:solidFill>
              <a:latin typeface="Meiryo UI" panose="020B0604030504040204" pitchFamily="50" charset="-128"/>
              <a:ea typeface="Meiryo UI" panose="020B0604030504040204" pitchFamily="50" charset="-128"/>
            </a:endParaRPr>
          </a:p>
          <a:p>
            <a:pPr marL="128574" indent="-103190" defTabSz="914290"/>
            <a:r>
              <a:rPr lang="en-US" altLang="ja-JP" sz="857" dirty="0">
                <a:solidFill>
                  <a:prstClr val="black"/>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rPr>
              <a:t>所有者の負担軽減策</a:t>
            </a:r>
            <a:r>
              <a:rPr lang="en-US" altLang="ja-JP" sz="857" dirty="0">
                <a:solidFill>
                  <a:prstClr val="black"/>
                </a:solidFill>
                <a:latin typeface="Meiryo UI" panose="020B0604030504040204" pitchFamily="50" charset="-128"/>
                <a:ea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rPr>
              <a:t>　　　　　</a:t>
            </a:r>
          </a:p>
          <a:p>
            <a:pPr marL="128574" indent="-103190" defTabSz="914290"/>
            <a:r>
              <a:rPr lang="ja-JP" altLang="en-US" sz="857" dirty="0">
                <a:solidFill>
                  <a:prstClr val="black"/>
                </a:solidFill>
                <a:latin typeface="Meiryo UI" panose="020B0604030504040204" pitchFamily="50" charset="-128"/>
                <a:ea typeface="Meiryo UI" panose="020B0604030504040204" pitchFamily="50" charset="-128"/>
              </a:rPr>
              <a:t>●補助制度等の支援策を検討すべき</a:t>
            </a:r>
          </a:p>
          <a:p>
            <a:pPr marL="128574" indent="-103190" defTabSz="914290"/>
            <a:endParaRPr lang="ja-JP" altLang="en-US" sz="750" dirty="0">
              <a:solidFill>
                <a:prstClr val="black"/>
              </a:solidFill>
              <a:latin typeface="Meiryo UI" panose="020B0604030504040204" pitchFamily="50" charset="-128"/>
              <a:ea typeface="Meiryo UI" panose="020B0604030504040204" pitchFamily="50" charset="-128"/>
            </a:endParaRPr>
          </a:p>
          <a:p>
            <a:pPr marL="128574" indent="-103190" defTabSz="914290"/>
            <a:endParaRPr lang="en-US" altLang="ja-JP" sz="750" dirty="0">
              <a:solidFill>
                <a:prstClr val="black"/>
              </a:solidFill>
              <a:latin typeface="Meiryo UI" panose="020B0604030504040204" pitchFamily="50" charset="-128"/>
              <a:ea typeface="Meiryo UI" panose="020B0604030504040204" pitchFamily="50" charset="-128"/>
            </a:endParaRPr>
          </a:p>
          <a:p>
            <a:pPr marL="128574" indent="-103190" defTabSz="914290"/>
            <a:endParaRPr lang="ja-JP" altLang="en-US" sz="750" spc="-64" dirty="0">
              <a:solidFill>
                <a:prstClr val="black"/>
              </a:solidFill>
              <a:latin typeface="Meiryo UI" panose="020B0604030504040204" pitchFamily="50" charset="-128"/>
              <a:ea typeface="Meiryo UI" panose="020B0604030504040204" pitchFamily="50" charset="-128"/>
            </a:endParaRPr>
          </a:p>
        </p:txBody>
      </p:sp>
      <p:cxnSp>
        <p:nvCxnSpPr>
          <p:cNvPr id="323" name="直線コネクタ 322"/>
          <p:cNvCxnSpPr/>
          <p:nvPr/>
        </p:nvCxnSpPr>
        <p:spPr>
          <a:xfrm flipH="1">
            <a:off x="7477127" y="2104009"/>
            <a:ext cx="19127" cy="4762526"/>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10" name="テキスト ボックス 109">
            <a:extLst>
              <a:ext uri="{FF2B5EF4-FFF2-40B4-BE49-F238E27FC236}">
                <a16:creationId xmlns:a16="http://schemas.microsoft.com/office/drawing/2014/main" id="{16E62839-17E0-48A7-89B1-7842320B86FF}"/>
              </a:ext>
            </a:extLst>
          </p:cNvPr>
          <p:cNvSpPr txBox="1"/>
          <p:nvPr/>
        </p:nvSpPr>
        <p:spPr>
          <a:xfrm>
            <a:off x="7770895" y="2193752"/>
            <a:ext cx="1162565" cy="194918"/>
          </a:xfrm>
          <a:prstGeom prst="rect">
            <a:avLst/>
          </a:prstGeom>
          <a:solidFill>
            <a:schemeClr val="tx2"/>
          </a:solidFill>
          <a:ln>
            <a:noFill/>
          </a:ln>
        </p:spPr>
        <p:txBody>
          <a:bodyPr vert="horz" wrap="square" lIns="51429" tIns="25714" rIns="51429" bIns="25714" rtlCol="0" anchor="ctr">
            <a:spAutoFit/>
          </a:bodyPr>
          <a:lstStyle/>
          <a:p>
            <a:pPr algn="ctr" defTabSz="914290"/>
            <a:r>
              <a:rPr lang="ja-JP" altLang="en-US" sz="929" b="1" dirty="0">
                <a:solidFill>
                  <a:prstClr val="white"/>
                </a:solidFill>
                <a:latin typeface="Meiryo UI" panose="020B0604030504040204" pitchFamily="50" charset="-128"/>
                <a:ea typeface="Meiryo UI" panose="020B0604030504040204" pitchFamily="50" charset="-128"/>
              </a:rPr>
              <a:t>その他関連施策</a:t>
            </a:r>
            <a:endParaRPr lang="en-US" altLang="ja-JP" sz="929" b="1" dirty="0">
              <a:solidFill>
                <a:prstClr val="white"/>
              </a:solidFill>
              <a:latin typeface="Meiryo UI" panose="020B0604030504040204" pitchFamily="50" charset="-128"/>
              <a:ea typeface="Meiryo UI" panose="020B0604030504040204" pitchFamily="50" charset="-128"/>
            </a:endParaRPr>
          </a:p>
        </p:txBody>
      </p:sp>
      <p:cxnSp>
        <p:nvCxnSpPr>
          <p:cNvPr id="5" name="直線コネクタ 4"/>
          <p:cNvCxnSpPr>
            <a:cxnSpLocks/>
          </p:cNvCxnSpPr>
          <p:nvPr/>
        </p:nvCxnSpPr>
        <p:spPr>
          <a:xfrm>
            <a:off x="373104" y="3150734"/>
            <a:ext cx="714095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4" name="直線コネクタ 213"/>
          <p:cNvCxnSpPr>
            <a:cxnSpLocks/>
          </p:cNvCxnSpPr>
          <p:nvPr/>
        </p:nvCxnSpPr>
        <p:spPr>
          <a:xfrm>
            <a:off x="290620" y="3974902"/>
            <a:ext cx="7186507" cy="0"/>
          </a:xfrm>
          <a:prstGeom prst="line">
            <a:avLst/>
          </a:prstGeom>
        </p:spPr>
        <p:style>
          <a:lnRef idx="1">
            <a:schemeClr val="accent1"/>
          </a:lnRef>
          <a:fillRef idx="0">
            <a:schemeClr val="accent1"/>
          </a:fillRef>
          <a:effectRef idx="0">
            <a:schemeClr val="accent1"/>
          </a:effectRef>
          <a:fontRef idx="minor">
            <a:schemeClr val="tx1"/>
          </a:fontRef>
        </p:style>
      </p:cxnSp>
      <p:sp>
        <p:nvSpPr>
          <p:cNvPr id="112" name="テキスト ボックス 111">
            <a:extLst>
              <a:ext uri="{FF2B5EF4-FFF2-40B4-BE49-F238E27FC236}">
                <a16:creationId xmlns:a16="http://schemas.microsoft.com/office/drawing/2014/main" id="{E57EB067-08FA-4F64-873E-3CC1ED05B6E8}"/>
              </a:ext>
            </a:extLst>
          </p:cNvPr>
          <p:cNvSpPr txBox="1"/>
          <p:nvPr/>
        </p:nvSpPr>
        <p:spPr>
          <a:xfrm>
            <a:off x="7556453" y="2484333"/>
            <a:ext cx="1367009" cy="1947379"/>
          </a:xfrm>
          <a:prstGeom prst="rect">
            <a:avLst/>
          </a:prstGeom>
          <a:noFill/>
          <a:ln>
            <a:noFill/>
          </a:ln>
        </p:spPr>
        <p:txBody>
          <a:bodyPr wrap="none" lIns="25714" tIns="25714" rIns="25714" bIns="25714" rtlCol="0">
            <a:noAutofit/>
          </a:bodyPr>
          <a:lstStyle/>
          <a:p>
            <a:pPr marL="77144" indent="-77144" defTabSz="1194385"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●ブロック塀の安全対策</a:t>
            </a: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　（確実な普及啓発、安全</a:t>
            </a: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　　対策の支援、行政による</a:t>
            </a: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　　指導）</a:t>
            </a: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●二次構造部材の安全対策</a:t>
            </a: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●長周期地震動の対応</a:t>
            </a: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●災害時の道路機能の確保</a:t>
            </a: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endParaRPr lang="en-US" altLang="ja-JP" sz="857" dirty="0">
              <a:solidFill>
                <a:prstClr val="black"/>
              </a:solidFill>
              <a:latin typeface="Meiryo UI" panose="020B0604030504040204" pitchFamily="50" charset="-128"/>
              <a:ea typeface="Meiryo UI" panose="020B0604030504040204" pitchFamily="50" charset="-128"/>
            </a:endParaRPr>
          </a:p>
          <a:p>
            <a:pPr marL="77144" indent="-77144" defTabSz="1194385" fontAlgn="t">
              <a:tabLst>
                <a:tab pos="119749" algn="l"/>
              </a:tabLst>
              <a:defRPr/>
            </a:pPr>
            <a:r>
              <a:rPr lang="ja-JP" altLang="en-US" sz="857" dirty="0">
                <a:solidFill>
                  <a:prstClr val="black"/>
                </a:solidFill>
                <a:latin typeface="Meiryo UI" panose="020B0604030504040204" pitchFamily="50" charset="-128"/>
                <a:ea typeface="Meiryo UI" panose="020B0604030504040204" pitchFamily="50" charset="-128"/>
              </a:rPr>
              <a:t>●居住空間の安全の確保</a:t>
            </a:r>
            <a:endParaRPr lang="en-US" altLang="ja-JP" sz="857" dirty="0">
              <a:solidFill>
                <a:prstClr val="black"/>
              </a:solidFill>
              <a:latin typeface="Meiryo UI" panose="020B0604030504040204" pitchFamily="50" charset="-128"/>
              <a:ea typeface="Meiryo UI" panose="020B0604030504040204" pitchFamily="50" charset="-128"/>
            </a:endParaRPr>
          </a:p>
        </p:txBody>
      </p:sp>
      <p:sp>
        <p:nvSpPr>
          <p:cNvPr id="111" name="テキスト ボックス 110"/>
          <p:cNvSpPr txBox="1"/>
          <p:nvPr/>
        </p:nvSpPr>
        <p:spPr>
          <a:xfrm>
            <a:off x="83778" y="5811896"/>
            <a:ext cx="370801" cy="1033750"/>
          </a:xfrm>
          <a:prstGeom prst="rect">
            <a:avLst/>
          </a:prstGeom>
          <a:solidFill>
            <a:schemeClr val="tx2"/>
          </a:solidFill>
          <a:ln>
            <a:noFill/>
          </a:ln>
        </p:spPr>
        <p:txBody>
          <a:bodyPr vert="eaVert" wrap="square" lIns="51429" tIns="25714" rIns="51429" bIns="25714" rtlCol="0" anchor="ctr">
            <a:normAutofit/>
          </a:bodyPr>
          <a:lstStyle/>
          <a:p>
            <a:pPr algn="ctr" defTabSz="914290"/>
            <a:r>
              <a:rPr lang="ja-JP" altLang="en-US" sz="1000" b="1" dirty="0">
                <a:solidFill>
                  <a:prstClr val="white"/>
                </a:solidFill>
                <a:latin typeface="Meiryo UI" panose="020B0604030504040204" pitchFamily="50" charset="-128"/>
                <a:ea typeface="Meiryo UI" panose="020B0604030504040204" pitchFamily="50" charset="-128"/>
              </a:rPr>
              <a:t>取組の対応等</a:t>
            </a:r>
          </a:p>
        </p:txBody>
      </p:sp>
      <p:sp>
        <p:nvSpPr>
          <p:cNvPr id="115" name="テキスト ボックス 114"/>
          <p:cNvSpPr txBox="1"/>
          <p:nvPr/>
        </p:nvSpPr>
        <p:spPr>
          <a:xfrm>
            <a:off x="568168" y="4719821"/>
            <a:ext cx="1860334" cy="1015622"/>
          </a:xfrm>
          <a:prstGeom prst="rect">
            <a:avLst/>
          </a:prstGeom>
          <a:solidFill>
            <a:schemeClr val="bg1"/>
          </a:solidFill>
          <a:ln w="12700" cmpd="dbl">
            <a:solidFill>
              <a:schemeClr val="accent1"/>
            </a:solidFill>
          </a:ln>
        </p:spPr>
        <p:txBody>
          <a:bodyPr wrap="square" lIns="25714" tIns="25714" rIns="25714" bIns="25714" rtlCol="0">
            <a:noAutofit/>
          </a:bodyPr>
          <a:lstStyle/>
          <a:p>
            <a:pPr defTabSz="914290"/>
            <a:r>
              <a:rPr lang="ja-JP" altLang="en-US" sz="857" dirty="0">
                <a:solidFill>
                  <a:prstClr val="black"/>
                </a:solidFill>
                <a:latin typeface="Meiryo UI" panose="020B0604030504040204" pitchFamily="50" charset="-128"/>
                <a:ea typeface="Meiryo UI" panose="020B0604030504040204" pitchFamily="50" charset="-128"/>
              </a:rPr>
              <a:t>●リフォーム、省エネルギー施策等の各種</a:t>
            </a:r>
            <a:endParaRPr lang="en-US" altLang="ja-JP" sz="857" dirty="0">
              <a:solidFill>
                <a:prstClr val="black"/>
              </a:solidFill>
              <a:latin typeface="Meiryo UI" panose="020B0604030504040204" pitchFamily="50" charset="-128"/>
              <a:ea typeface="Meiryo UI" panose="020B0604030504040204" pitchFamily="50" charset="-128"/>
            </a:endParaRPr>
          </a:p>
          <a:p>
            <a:pPr defTabSz="914290"/>
            <a:r>
              <a:rPr lang="ja-JP" altLang="en-US" sz="857" dirty="0">
                <a:solidFill>
                  <a:prstClr val="black"/>
                </a:solidFill>
                <a:latin typeface="Meiryo UI" panose="020B0604030504040204" pitchFamily="50" charset="-128"/>
                <a:ea typeface="Meiryo UI" panose="020B0604030504040204" pitchFamily="50" charset="-128"/>
              </a:rPr>
              <a:t>　施策との連携も必要</a:t>
            </a:r>
            <a:endParaRPr lang="en-US" altLang="ja-JP" sz="857" dirty="0">
              <a:solidFill>
                <a:prstClr val="black"/>
              </a:solidFill>
              <a:latin typeface="Meiryo UI" panose="020B0604030504040204" pitchFamily="50" charset="-128"/>
              <a:ea typeface="Meiryo UI" panose="020B0604030504040204" pitchFamily="50" charset="-128"/>
            </a:endParaRPr>
          </a:p>
          <a:p>
            <a:pPr defTabSz="914290"/>
            <a:endParaRPr lang="en-US" altLang="ja-JP" sz="857" dirty="0">
              <a:solidFill>
                <a:prstClr val="black"/>
              </a:solidFill>
              <a:latin typeface="Meiryo UI" panose="020B0604030504040204" pitchFamily="50" charset="-128"/>
              <a:ea typeface="Meiryo UI" panose="020B0604030504040204" pitchFamily="50" charset="-128"/>
            </a:endParaRPr>
          </a:p>
          <a:p>
            <a:pPr defTabSz="914290"/>
            <a:r>
              <a:rPr lang="ja-JP" altLang="en-US" sz="857" dirty="0">
                <a:solidFill>
                  <a:prstClr val="black"/>
                </a:solidFill>
                <a:latin typeface="Meiryo UI" panose="020B0604030504040204" pitchFamily="50" charset="-128"/>
                <a:ea typeface="Meiryo UI" panose="020B0604030504040204" pitchFamily="50" charset="-128"/>
              </a:rPr>
              <a:t>●代替わりなどのタイミングをとらえた働き</a:t>
            </a:r>
            <a:endParaRPr lang="en-US" altLang="ja-JP" sz="857" dirty="0">
              <a:solidFill>
                <a:prstClr val="black"/>
              </a:solidFill>
              <a:latin typeface="Meiryo UI" panose="020B0604030504040204" pitchFamily="50" charset="-128"/>
              <a:ea typeface="Meiryo UI" panose="020B0604030504040204" pitchFamily="50" charset="-128"/>
            </a:endParaRPr>
          </a:p>
          <a:p>
            <a:pPr defTabSz="914290"/>
            <a:r>
              <a:rPr lang="ja-JP" altLang="en-US" sz="857" dirty="0">
                <a:solidFill>
                  <a:prstClr val="black"/>
                </a:solidFill>
                <a:latin typeface="Meiryo UI" panose="020B0604030504040204" pitchFamily="50" charset="-128"/>
                <a:ea typeface="Meiryo UI" panose="020B0604030504040204" pitchFamily="50" charset="-128"/>
              </a:rPr>
              <a:t>　かけが必要</a:t>
            </a:r>
            <a:endParaRPr lang="en-US" altLang="ja-JP" sz="857" dirty="0">
              <a:solidFill>
                <a:prstClr val="black"/>
              </a:solidFill>
              <a:latin typeface="Meiryo UI" panose="020B0604030504040204" pitchFamily="50" charset="-128"/>
              <a:ea typeface="Meiryo UI" panose="020B0604030504040204" pitchFamily="50" charset="-128"/>
            </a:endParaRPr>
          </a:p>
          <a:p>
            <a:pPr defTabSz="914290"/>
            <a:endParaRPr lang="en-US" altLang="ja-JP" sz="857" dirty="0">
              <a:solidFill>
                <a:prstClr val="black"/>
              </a:solidFill>
              <a:latin typeface="Meiryo UI" panose="020B0604030504040204" pitchFamily="50" charset="-128"/>
              <a:ea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endParaRPr>
          </a:p>
          <a:p>
            <a:pPr defTabSz="914290"/>
            <a:endParaRPr lang="en-US" altLang="ja-JP" sz="750" dirty="0">
              <a:solidFill>
                <a:prstClr val="black"/>
              </a:solidFill>
              <a:latin typeface="Meiryo UI" panose="020B0604030504040204" pitchFamily="50" charset="-128"/>
              <a:ea typeface="Meiryo UI" panose="020B0604030504040204" pitchFamily="50" charset="-128"/>
            </a:endParaRPr>
          </a:p>
          <a:p>
            <a:pPr marL="77144" indent="-77144" defTabSz="914290">
              <a:spcBef>
                <a:spcPts val="857"/>
              </a:spcBef>
            </a:pPr>
            <a:endParaRPr lang="en-US" altLang="ja-JP" sz="750" dirty="0">
              <a:solidFill>
                <a:prstClr val="black"/>
              </a:solidFill>
              <a:latin typeface="Meiryo UI" panose="020B0604030504040204" pitchFamily="50" charset="-128"/>
              <a:ea typeface="Meiryo UI" panose="020B0604030504040204" pitchFamily="50" charset="-128"/>
            </a:endParaRPr>
          </a:p>
          <a:p>
            <a:pPr marL="77144" indent="-77144" defTabSz="914290">
              <a:spcBef>
                <a:spcPts val="857"/>
              </a:spcBef>
            </a:pPr>
            <a:endParaRPr lang="ja-JP" altLang="en-US" sz="750" dirty="0">
              <a:solidFill>
                <a:prstClr val="black"/>
              </a:solidFill>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571110" y="5826021"/>
            <a:ext cx="1864571" cy="1028157"/>
          </a:xfrm>
          <a:prstGeom prst="rect">
            <a:avLst/>
          </a:prstGeom>
          <a:solidFill>
            <a:schemeClr val="bg1"/>
          </a:solidFill>
          <a:ln w="12700" cmpd="dbl">
            <a:solidFill>
              <a:schemeClr val="accent1"/>
            </a:solidFill>
          </a:ln>
        </p:spPr>
        <p:txBody>
          <a:bodyPr wrap="none" lIns="25714" tIns="25714" rIns="25714" bIns="25714" rtlCol="0">
            <a:noAutofit/>
          </a:bodyPr>
          <a:lstStyle/>
          <a:p>
            <a:pPr defTabSz="914290"/>
            <a:r>
              <a:rPr lang="ja-JP" altLang="en-US" sz="857" dirty="0">
                <a:solidFill>
                  <a:prstClr val="black"/>
                </a:solidFill>
                <a:latin typeface="Meiryo UI" panose="020B0604030504040204" pitchFamily="50" charset="-128"/>
                <a:ea typeface="Meiryo UI" panose="020B0604030504040204" pitchFamily="50" charset="-128"/>
              </a:rPr>
              <a:t>●リフォーム事業者と連携できる耐震事業</a:t>
            </a:r>
            <a:endParaRPr lang="en-US" altLang="ja-JP" sz="857" dirty="0">
              <a:solidFill>
                <a:prstClr val="black"/>
              </a:solidFill>
              <a:latin typeface="Meiryo UI" panose="020B0604030504040204" pitchFamily="50" charset="-128"/>
              <a:ea typeface="Meiryo UI" panose="020B0604030504040204" pitchFamily="50" charset="-128"/>
            </a:endParaRPr>
          </a:p>
          <a:p>
            <a:pPr defTabSz="914290"/>
            <a:r>
              <a:rPr lang="ja-JP" altLang="en-US" sz="857" dirty="0">
                <a:solidFill>
                  <a:prstClr val="black"/>
                </a:solidFill>
                <a:latin typeface="Meiryo UI" panose="020B0604030504040204" pitchFamily="50" charset="-128"/>
                <a:ea typeface="Meiryo UI" panose="020B0604030504040204" pitchFamily="50" charset="-128"/>
              </a:rPr>
              <a:t>　者紹介制度を設けショールーム等で周知</a:t>
            </a:r>
            <a:endParaRPr lang="en-US" altLang="ja-JP" sz="857" dirty="0">
              <a:solidFill>
                <a:prstClr val="black"/>
              </a:solidFill>
              <a:latin typeface="Meiryo UI" panose="020B0604030504040204" pitchFamily="50" charset="-128"/>
              <a:ea typeface="Meiryo UI" panose="020B0604030504040204" pitchFamily="50" charset="-128"/>
            </a:endParaRPr>
          </a:p>
          <a:p>
            <a:pPr defTabSz="914290"/>
            <a:endParaRPr lang="ja-JP" altLang="en-US" sz="857" dirty="0">
              <a:solidFill>
                <a:prstClr val="black"/>
              </a:solidFill>
              <a:latin typeface="Meiryo UI" panose="020B0604030504040204" pitchFamily="50" charset="-128"/>
              <a:ea typeface="Meiryo UI" panose="020B0604030504040204" pitchFamily="50" charset="-128"/>
            </a:endParaRPr>
          </a:p>
          <a:p>
            <a:pPr defTabSz="914290"/>
            <a:r>
              <a:rPr lang="ja-JP" altLang="en-US" sz="857" dirty="0">
                <a:solidFill>
                  <a:prstClr val="black"/>
                </a:solidFill>
                <a:latin typeface="Meiryo UI" panose="020B0604030504040204" pitchFamily="50" charset="-128"/>
                <a:ea typeface="Meiryo UI" panose="020B0604030504040204" pitchFamily="50" charset="-128"/>
              </a:rPr>
              <a:t>●宅建･不動産業界に売買時を捉えた耐</a:t>
            </a:r>
            <a:endParaRPr lang="en-US" altLang="ja-JP" sz="857" dirty="0">
              <a:solidFill>
                <a:prstClr val="black"/>
              </a:solidFill>
              <a:latin typeface="Meiryo UI" panose="020B0604030504040204" pitchFamily="50" charset="-128"/>
              <a:ea typeface="Meiryo UI" panose="020B0604030504040204" pitchFamily="50" charset="-128"/>
            </a:endParaRPr>
          </a:p>
          <a:p>
            <a:pPr defTabSz="914290"/>
            <a:r>
              <a:rPr lang="ja-JP" altLang="en-US" sz="857" dirty="0">
                <a:solidFill>
                  <a:prstClr val="black"/>
                </a:solidFill>
                <a:latin typeface="Meiryo UI" panose="020B0604030504040204" pitchFamily="50" charset="-128"/>
                <a:ea typeface="Meiryo UI" panose="020B0604030504040204" pitchFamily="50" charset="-128"/>
              </a:rPr>
              <a:t>　震化検討を働きかけてもらえるよう依頼</a:t>
            </a:r>
            <a:endParaRPr lang="en-US" altLang="ja-JP" sz="750" dirty="0">
              <a:solidFill>
                <a:prstClr val="black"/>
              </a:solidFill>
              <a:latin typeface="Meiryo UI" panose="020B0604030504040204" pitchFamily="50" charset="-128"/>
              <a:ea typeface="Meiryo UI" panose="020B0604030504040204" pitchFamily="50" charset="-128"/>
            </a:endParaRPr>
          </a:p>
          <a:p>
            <a:pPr marL="77144" indent="-77144" defTabSz="914290">
              <a:spcBef>
                <a:spcPts val="857"/>
              </a:spcBef>
            </a:pPr>
            <a:endParaRPr lang="ja-JP" altLang="en-US" sz="750" dirty="0">
              <a:solidFill>
                <a:prstClr val="black"/>
              </a:solidFill>
              <a:latin typeface="Meiryo UI" panose="020B0604030504040204" pitchFamily="50" charset="-128"/>
              <a:ea typeface="Meiryo UI" panose="020B0604030504040204" pitchFamily="50" charset="-128"/>
            </a:endParaRPr>
          </a:p>
        </p:txBody>
      </p:sp>
      <p:sp>
        <p:nvSpPr>
          <p:cNvPr id="2" name="二等辺三角形 1"/>
          <p:cNvSpPr/>
          <p:nvPr/>
        </p:nvSpPr>
        <p:spPr>
          <a:xfrm rot="10800000">
            <a:off x="1167696" y="5753404"/>
            <a:ext cx="677129" cy="9895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114" name="二等辺三角形 113"/>
          <p:cNvSpPr/>
          <p:nvPr/>
        </p:nvSpPr>
        <p:spPr>
          <a:xfrm rot="10800000">
            <a:off x="7968311" y="5739427"/>
            <a:ext cx="677129" cy="9895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117" name="二等辺三角形 116"/>
          <p:cNvSpPr/>
          <p:nvPr/>
        </p:nvSpPr>
        <p:spPr>
          <a:xfrm rot="10800000">
            <a:off x="6364239" y="5752781"/>
            <a:ext cx="677129" cy="9895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118" name="二等辺三角形 117"/>
          <p:cNvSpPr/>
          <p:nvPr/>
        </p:nvSpPr>
        <p:spPr>
          <a:xfrm rot="10800000">
            <a:off x="4663800" y="5766116"/>
            <a:ext cx="677129" cy="9790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119" name="二等辺三角形 118"/>
          <p:cNvSpPr/>
          <p:nvPr/>
        </p:nvSpPr>
        <p:spPr>
          <a:xfrm rot="10800000">
            <a:off x="2943784" y="5763223"/>
            <a:ext cx="677129" cy="9895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0"/>
            <a:endParaRPr lang="ja-JP" altLang="en-US" sz="1286">
              <a:solidFill>
                <a:prstClr val="white"/>
              </a:solidFill>
              <a:latin typeface="Calibri"/>
              <a:ea typeface="ＭＳ Ｐゴシック" panose="020B0600070205080204" pitchFamily="50" charset="-128"/>
            </a:endParaRPr>
          </a:p>
        </p:txBody>
      </p:sp>
      <p:sp>
        <p:nvSpPr>
          <p:cNvPr id="120" name="テキスト ボックス 119">
            <a:extLst>
              <a:ext uri="{FF2B5EF4-FFF2-40B4-BE49-F238E27FC236}">
                <a16:creationId xmlns:a16="http://schemas.microsoft.com/office/drawing/2014/main" id="{B616332F-3264-484B-BF86-D2F82ECD3517}"/>
              </a:ext>
            </a:extLst>
          </p:cNvPr>
          <p:cNvSpPr txBox="1"/>
          <p:nvPr/>
        </p:nvSpPr>
        <p:spPr>
          <a:xfrm>
            <a:off x="6437358" y="1970434"/>
            <a:ext cx="2518258" cy="169277"/>
          </a:xfrm>
          <a:prstGeom prst="rect">
            <a:avLst/>
          </a:prstGeom>
          <a:noFill/>
          <a:ln>
            <a:noFill/>
          </a:ln>
        </p:spPr>
        <p:txBody>
          <a:bodyPr wrap="square" rtlCol="0">
            <a:spAutoFit/>
          </a:bodyPr>
          <a:lstStyle/>
          <a:p>
            <a:pPr defTabSz="914290">
              <a:lnSpc>
                <a:spcPts val="571"/>
              </a:lnSpc>
            </a:pPr>
            <a:r>
              <a:rPr lang="en-US" altLang="ja-JP" sz="500" dirty="0">
                <a:solidFill>
                  <a:prstClr val="black"/>
                </a:solidFill>
                <a:latin typeface="Meiryo UI" panose="020B0604030504040204" pitchFamily="50" charset="-128"/>
                <a:ea typeface="Meiryo UI" panose="020B0604030504040204" pitchFamily="50" charset="-128"/>
              </a:rPr>
              <a:t>※</a:t>
            </a:r>
            <a:r>
              <a:rPr lang="ja-JP" altLang="en-US" sz="500" dirty="0">
                <a:solidFill>
                  <a:prstClr val="black"/>
                </a:solidFill>
                <a:latin typeface="Meiryo UI" panose="020B0604030504040204" pitchFamily="50" charset="-128"/>
                <a:ea typeface="Meiryo UI" panose="020B0604030504040204" pitchFamily="50" charset="-128"/>
              </a:rPr>
              <a:t>１進捗率：義務付け建築物に占める耐震性ありの割合　　　　　　</a:t>
            </a:r>
            <a:r>
              <a:rPr lang="en-US" altLang="ja-JP" sz="500" dirty="0">
                <a:solidFill>
                  <a:prstClr val="black"/>
                </a:solidFill>
                <a:latin typeface="Meiryo UI" panose="020B0604030504040204" pitchFamily="50" charset="-128"/>
                <a:ea typeface="Meiryo UI" panose="020B0604030504040204" pitchFamily="50" charset="-128"/>
              </a:rPr>
              <a:t>※</a:t>
            </a:r>
            <a:r>
              <a:rPr lang="ja-JP" altLang="en-US" sz="500" dirty="0">
                <a:solidFill>
                  <a:prstClr val="black"/>
                </a:solidFill>
                <a:latin typeface="Meiryo UI" panose="020B0604030504040204" pitchFamily="50" charset="-128"/>
                <a:ea typeface="Meiryo UI" panose="020B0604030504040204" pitchFamily="50" charset="-128"/>
              </a:rPr>
              <a:t>２当初公表時点</a:t>
            </a:r>
            <a:endParaRPr lang="en-US" altLang="ja-JP" sz="500" dirty="0">
              <a:solidFill>
                <a:prstClr val="black"/>
              </a:solidFill>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2466826" y="5839375"/>
            <a:ext cx="1594909" cy="1014803"/>
          </a:xfrm>
          <a:prstGeom prst="rect">
            <a:avLst/>
          </a:prstGeom>
          <a:solidFill>
            <a:schemeClr val="bg1"/>
          </a:solidFill>
          <a:ln w="12700" cmpd="dbl">
            <a:solidFill>
              <a:schemeClr val="accent1"/>
            </a:solidFill>
          </a:ln>
        </p:spPr>
        <p:txBody>
          <a:bodyPr wrap="none" lIns="25714" tIns="25714" rIns="25714" bIns="25714" rtlCol="0">
            <a:noAutofit/>
          </a:bodyPr>
          <a:lstStyle/>
          <a:p>
            <a:pPr marL="102859" indent="-102859" defTabSz="914290"/>
            <a:r>
              <a:rPr lang="ja-JP" altLang="en-US" sz="857" dirty="0">
                <a:solidFill>
                  <a:prstClr val="black"/>
                </a:solidFill>
                <a:latin typeface="Meiryo UI" panose="020B0604030504040204" pitchFamily="50" charset="-128"/>
                <a:ea typeface="Meiryo UI" panose="020B0604030504040204" pitchFamily="50" charset="-128"/>
              </a:rPr>
              <a:t>●高経年マンションからの働きかけ</a:t>
            </a:r>
            <a:endParaRPr lang="en-US" altLang="ja-JP" sz="857" dirty="0">
              <a:solidFill>
                <a:prstClr val="black"/>
              </a:solidFill>
              <a:latin typeface="Meiryo UI" panose="020B0604030504040204" pitchFamily="50" charset="-128"/>
              <a:ea typeface="Meiryo UI" panose="020B0604030504040204" pitchFamily="50" charset="-128"/>
            </a:endParaRPr>
          </a:p>
          <a:p>
            <a:pPr marL="102859" indent="-102859" defTabSz="914290"/>
            <a:r>
              <a:rPr lang="ja-JP" altLang="en-US" sz="857" dirty="0">
                <a:solidFill>
                  <a:prstClr val="black"/>
                </a:solidFill>
                <a:latin typeface="Meiryo UI" panose="020B0604030504040204" pitchFamily="50" charset="-128"/>
                <a:ea typeface="Meiryo UI" panose="020B0604030504040204" pitchFamily="50" charset="-128"/>
              </a:rPr>
              <a:t>　を実施</a:t>
            </a:r>
            <a:endParaRPr lang="en-US" altLang="ja-JP" sz="857" dirty="0">
              <a:solidFill>
                <a:prstClr val="black"/>
              </a:solidFill>
              <a:latin typeface="Meiryo UI" panose="020B0604030504040204" pitchFamily="50" charset="-128"/>
              <a:ea typeface="Meiryo UI" panose="020B0604030504040204" pitchFamily="50" charset="-128"/>
            </a:endParaRPr>
          </a:p>
          <a:p>
            <a:pPr marL="102859" indent="-102859"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2859" indent="-102859"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2859" indent="-102859" defTabSz="914290"/>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2859" indent="-102859" defTabSz="914290"/>
            <a:endParaRPr lang="ja-JP" altLang="en-US"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Rectangle 1"/>
          <p:cNvSpPr>
            <a:spLocks noChangeArrowheads="1"/>
          </p:cNvSpPr>
          <p:nvPr/>
        </p:nvSpPr>
        <p:spPr bwMode="auto">
          <a:xfrm>
            <a:off x="10446" y="-22784"/>
            <a:ext cx="9144000" cy="468923"/>
          </a:xfrm>
          <a:prstGeom prst="rect">
            <a:avLst/>
          </a:prstGeom>
          <a:ln/>
          <a:effectLst/>
        </p:spPr>
        <p:style>
          <a:lnRef idx="1">
            <a:schemeClr val="accent1"/>
          </a:lnRef>
          <a:fillRef idx="3">
            <a:schemeClr val="accent1"/>
          </a:fillRef>
          <a:effectRef idx="2">
            <a:schemeClr val="accent1"/>
          </a:effectRef>
          <a:fontRef idx="minor">
            <a:schemeClr val="lt1"/>
          </a:fontRef>
        </p:style>
        <p:txBody>
          <a:bodyPr wrap="none" lIns="83077" tIns="43200" rIns="83077" bIns="432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defTabSz="914290" eaLnBrk="1" hangingPunct="1"/>
            <a:r>
              <a:rPr lang="ja-JP" altLang="en-US"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住宅建築物耐震</a:t>
            </a:r>
            <a:r>
              <a:rPr lang="en-US" altLang="ja-JP"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ヵ年戦略・大阪</a:t>
            </a:r>
            <a:r>
              <a:rPr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大阪府耐震改修促進計画</a:t>
            </a:r>
            <a:r>
              <a:rPr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(R3.3</a:t>
            </a:r>
            <a:r>
              <a:rPr lang="ja-JP" altLang="en-US"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改定</a:t>
            </a:r>
            <a:r>
              <a:rPr lang="en-US" altLang="ja-JP"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基づく取組の推進</a:t>
            </a:r>
            <a:r>
              <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22" name="テキスト ボックス 121"/>
          <p:cNvSpPr txBox="1"/>
          <p:nvPr/>
        </p:nvSpPr>
        <p:spPr>
          <a:xfrm>
            <a:off x="10446" y="453937"/>
            <a:ext cx="9144000" cy="332308"/>
          </a:xfrm>
          <a:prstGeom prst="rect">
            <a:avLst/>
          </a:prstGeom>
          <a:solidFill>
            <a:schemeClr val="accent1">
              <a:lumMod val="40000"/>
              <a:lumOff val="60000"/>
            </a:schemeClr>
          </a:solidFill>
        </p:spPr>
        <p:txBody>
          <a:bodyPr wrap="square" lIns="84396" tIns="42198" rIns="84396" bIns="42198" rtlCol="0" anchor="ctr" anchorCtr="0">
            <a:noAutofit/>
          </a:bodyPr>
          <a:lstStyle/>
          <a:p>
            <a:pPr algn="r" defTabSz="914290"/>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（参考）令和４年度 大阪府住生活審議会 耐震改修促進計画推進部会における主な意見と取組の対応</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　　　　　</a:t>
            </a:r>
            <a:endParaRPr lang="zh-TW"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54551" y="1171664"/>
            <a:ext cx="2236532" cy="323165"/>
          </a:xfrm>
          <a:prstGeom prst="rect">
            <a:avLst/>
          </a:prstGeom>
          <a:noFill/>
        </p:spPr>
        <p:txBody>
          <a:bodyPr wrap="square" rtlCol="0">
            <a:spAutoFit/>
          </a:bodyPr>
          <a:lstStyle/>
          <a:p>
            <a:pPr defTabSz="307925">
              <a:lnSpc>
                <a:spcPts val="929"/>
              </a:lnSpc>
            </a:pPr>
            <a:r>
              <a:rPr lang="ja-JP" altLang="en-US" sz="1143" b="1" dirty="0">
                <a:solidFill>
                  <a:prstClr val="white"/>
                </a:solidFill>
                <a:latin typeface="Meiryo UI" panose="020B0604030504040204" pitchFamily="50" charset="-128"/>
                <a:ea typeface="Meiryo UI" panose="020B0604030504040204" pitchFamily="50" charset="-128"/>
              </a:rPr>
              <a:t>住宅</a:t>
            </a:r>
            <a:r>
              <a:rPr lang="ja-JP" altLang="en-US" sz="1000" b="1" dirty="0">
                <a:solidFill>
                  <a:prstClr val="white"/>
                </a:solidFill>
                <a:latin typeface="Meiryo UI" panose="020B0604030504040204" pitchFamily="50" charset="-128"/>
                <a:ea typeface="Meiryo UI" panose="020B0604030504040204" pitchFamily="50" charset="-128"/>
              </a:rPr>
              <a:t>　　</a:t>
            </a:r>
            <a:endParaRPr lang="en-US" altLang="ja-JP" sz="1000" b="1" dirty="0">
              <a:solidFill>
                <a:prstClr val="white"/>
              </a:solidFill>
              <a:latin typeface="Meiryo UI" panose="020B0604030504040204" pitchFamily="50" charset="-128"/>
              <a:ea typeface="Meiryo UI" panose="020B0604030504040204" pitchFamily="50" charset="-128"/>
            </a:endParaRPr>
          </a:p>
          <a:p>
            <a:pPr defTabSz="307925">
              <a:lnSpc>
                <a:spcPts val="857"/>
              </a:lnSpc>
            </a:pPr>
            <a:r>
              <a:rPr lang="ja-JP" altLang="en-US" sz="786" b="1" dirty="0">
                <a:solidFill>
                  <a:prstClr val="white"/>
                </a:solidFill>
                <a:latin typeface="Meiryo UI" panose="020B0604030504040204" pitchFamily="50" charset="-128"/>
                <a:ea typeface="Meiryo UI" panose="020B0604030504040204" pitchFamily="50" charset="-128"/>
              </a:rPr>
              <a:t>　</a:t>
            </a:r>
            <a:r>
              <a:rPr lang="ja-JP" altLang="en-US" sz="643" dirty="0">
                <a:solidFill>
                  <a:prstClr val="white"/>
                </a:solidFill>
                <a:latin typeface="Meiryo UI" panose="020B0604030504040204" pitchFamily="50" charset="-128"/>
                <a:ea typeface="Meiryo UI" panose="020B0604030504040204" pitchFamily="50" charset="-128"/>
              </a:rPr>
              <a:t>木造住宅・分譲マンションを含むすべての住宅</a:t>
            </a:r>
            <a:endParaRPr lang="en-US" altLang="ja-JP" sz="786" dirty="0">
              <a:solidFill>
                <a:prstClr val="white"/>
              </a:solidFill>
              <a:latin typeface="Meiryo UI" panose="020B0604030504040204" pitchFamily="50" charset="-128"/>
              <a:ea typeface="Meiryo UI" panose="020B0604030504040204" pitchFamily="50" charset="-128"/>
            </a:endParaRPr>
          </a:p>
        </p:txBody>
      </p:sp>
      <p:sp>
        <p:nvSpPr>
          <p:cNvPr id="126" name="テキスト ボックス 125">
            <a:extLst>
              <a:ext uri="{FF2B5EF4-FFF2-40B4-BE49-F238E27FC236}">
                <a16:creationId xmlns:a16="http://schemas.microsoft.com/office/drawing/2014/main" id="{AF497E49-21DA-44AA-8E02-40F56DDB4CCD}"/>
              </a:ext>
            </a:extLst>
          </p:cNvPr>
          <p:cNvSpPr txBox="1"/>
          <p:nvPr/>
        </p:nvSpPr>
        <p:spPr>
          <a:xfrm>
            <a:off x="3383372" y="1154539"/>
            <a:ext cx="2751429" cy="342294"/>
          </a:xfrm>
          <a:prstGeom prst="roundRect">
            <a:avLst/>
          </a:prstGeom>
          <a:solidFill>
            <a:schemeClr val="accent5">
              <a:lumMod val="75000"/>
            </a:schemeClr>
          </a:solidFill>
          <a:ln>
            <a:solidFill>
              <a:schemeClr val="accent5">
                <a:lumMod val="75000"/>
              </a:schemeClr>
            </a:solidFill>
          </a:ln>
        </p:spPr>
        <p:txBody>
          <a:bodyPr wrap="none" lIns="25714" tIns="12857" rIns="25714" bIns="0" rtlCol="0">
            <a:noAutofit/>
          </a:bodyPr>
          <a:lstStyle/>
          <a:p>
            <a:pPr defTabSz="307925">
              <a:lnSpc>
                <a:spcPts val="929"/>
              </a:lnSpc>
            </a:pPr>
            <a:endParaRPr lang="en-US" altLang="ja-JP" sz="786" dirty="0">
              <a:solidFill>
                <a:prstClr val="white"/>
              </a:solidFill>
              <a:latin typeface="Meiryo UI" panose="020B0604030504040204" pitchFamily="50" charset="-128"/>
              <a:ea typeface="Meiryo UI" panose="020B0604030504040204" pitchFamily="50" charset="-128"/>
            </a:endParaRPr>
          </a:p>
        </p:txBody>
      </p:sp>
      <p:sp>
        <p:nvSpPr>
          <p:cNvPr id="125" name="テキスト ボックス 124"/>
          <p:cNvSpPr txBox="1"/>
          <p:nvPr/>
        </p:nvSpPr>
        <p:spPr>
          <a:xfrm>
            <a:off x="3372076" y="1189196"/>
            <a:ext cx="2935726" cy="323165"/>
          </a:xfrm>
          <a:prstGeom prst="rect">
            <a:avLst/>
          </a:prstGeom>
          <a:noFill/>
        </p:spPr>
        <p:txBody>
          <a:bodyPr wrap="square" rtlCol="0">
            <a:spAutoFit/>
          </a:bodyPr>
          <a:lstStyle/>
          <a:p>
            <a:pPr defTabSz="307925">
              <a:lnSpc>
                <a:spcPts val="929"/>
              </a:lnSpc>
            </a:pPr>
            <a:r>
              <a:rPr lang="ja-JP" altLang="en-US" sz="1143" b="1" dirty="0">
                <a:solidFill>
                  <a:prstClr val="white"/>
                </a:solidFill>
                <a:latin typeface="Meiryo UI" panose="020B0604030504040204" pitchFamily="50" charset="-128"/>
                <a:ea typeface="Meiryo UI" panose="020B0604030504040204" pitchFamily="50" charset="-128"/>
              </a:rPr>
              <a:t>大規模建築物</a:t>
            </a:r>
            <a:r>
              <a:rPr lang="en-US" altLang="ja-JP" sz="857" b="1" dirty="0">
                <a:solidFill>
                  <a:prstClr val="white"/>
                </a:solidFill>
                <a:latin typeface="Meiryo UI" panose="020B0604030504040204" pitchFamily="50" charset="-128"/>
                <a:ea typeface="Meiryo UI" panose="020B0604030504040204" pitchFamily="50" charset="-128"/>
              </a:rPr>
              <a:t>(</a:t>
            </a:r>
            <a:r>
              <a:rPr lang="ja-JP" altLang="en-US" sz="857" b="1" dirty="0">
                <a:solidFill>
                  <a:prstClr val="white"/>
                </a:solidFill>
                <a:latin typeface="Meiryo UI" panose="020B0604030504040204" pitchFamily="50" charset="-128"/>
                <a:ea typeface="Meiryo UI" panose="020B0604030504040204" pitchFamily="50" charset="-128"/>
              </a:rPr>
              <a:t>診断義務付け）</a:t>
            </a:r>
            <a:r>
              <a:rPr lang="ja-JP" altLang="en-US" sz="786" b="1" dirty="0">
                <a:solidFill>
                  <a:prstClr val="white"/>
                </a:solidFill>
                <a:latin typeface="Meiryo UI" panose="020B0604030504040204" pitchFamily="50" charset="-128"/>
                <a:ea typeface="Meiryo UI" panose="020B0604030504040204" pitchFamily="50" charset="-128"/>
              </a:rPr>
              <a:t>　</a:t>
            </a:r>
            <a:endParaRPr lang="en-US" altLang="ja-JP" sz="786" b="1" dirty="0">
              <a:solidFill>
                <a:prstClr val="white"/>
              </a:solidFill>
              <a:latin typeface="Meiryo UI" panose="020B0604030504040204" pitchFamily="50" charset="-128"/>
              <a:ea typeface="Meiryo UI" panose="020B0604030504040204" pitchFamily="50" charset="-128"/>
            </a:endParaRPr>
          </a:p>
          <a:p>
            <a:pPr defTabSz="307925">
              <a:lnSpc>
                <a:spcPts val="857"/>
              </a:lnSpc>
            </a:pPr>
            <a:r>
              <a:rPr lang="ja-JP" altLang="en-US" sz="786" b="1" dirty="0">
                <a:solidFill>
                  <a:prstClr val="white"/>
                </a:solidFill>
                <a:latin typeface="Meiryo UI" panose="020B0604030504040204" pitchFamily="50" charset="-128"/>
                <a:ea typeface="Meiryo UI" panose="020B0604030504040204" pitchFamily="50" charset="-128"/>
              </a:rPr>
              <a:t>　</a:t>
            </a:r>
            <a:r>
              <a:rPr lang="ja-JP" altLang="en-US" sz="643" dirty="0">
                <a:solidFill>
                  <a:prstClr val="white"/>
                </a:solidFill>
                <a:latin typeface="Meiryo UI" panose="020B0604030504040204" pitchFamily="50" charset="-128"/>
                <a:ea typeface="Meiryo UI" panose="020B0604030504040204" pitchFamily="50" charset="-128"/>
              </a:rPr>
              <a:t>不特定多数の者及び避難に配慮を要する者が利用する大規模な建築物</a:t>
            </a:r>
            <a:endParaRPr lang="en-US" altLang="ja-JP" sz="643" dirty="0">
              <a:solidFill>
                <a:prstClr val="white"/>
              </a:solidFill>
              <a:latin typeface="Meiryo UI" panose="020B0604030504040204" pitchFamily="50" charset="-128"/>
              <a:ea typeface="Meiryo UI" panose="020B0604030504040204" pitchFamily="50" charset="-128"/>
            </a:endParaRPr>
          </a:p>
        </p:txBody>
      </p:sp>
      <p:sp>
        <p:nvSpPr>
          <p:cNvPr id="128" name="テキスト ボックス 127">
            <a:extLst>
              <a:ext uri="{FF2B5EF4-FFF2-40B4-BE49-F238E27FC236}">
                <a16:creationId xmlns:a16="http://schemas.microsoft.com/office/drawing/2014/main" id="{AF497E49-21DA-44AA-8E02-40F56DDB4CCD}"/>
              </a:ext>
            </a:extLst>
          </p:cNvPr>
          <p:cNvSpPr txBox="1"/>
          <p:nvPr/>
        </p:nvSpPr>
        <p:spPr>
          <a:xfrm>
            <a:off x="6317560" y="1154539"/>
            <a:ext cx="2751429" cy="342294"/>
          </a:xfrm>
          <a:prstGeom prst="roundRect">
            <a:avLst/>
          </a:prstGeom>
          <a:solidFill>
            <a:schemeClr val="accent5">
              <a:lumMod val="75000"/>
            </a:schemeClr>
          </a:solidFill>
          <a:ln>
            <a:solidFill>
              <a:schemeClr val="accent5">
                <a:lumMod val="75000"/>
              </a:schemeClr>
            </a:solidFill>
          </a:ln>
        </p:spPr>
        <p:txBody>
          <a:bodyPr wrap="none" lIns="25714" tIns="12857" rIns="25714" bIns="0" rtlCol="0">
            <a:noAutofit/>
          </a:bodyPr>
          <a:lstStyle/>
          <a:p>
            <a:pPr defTabSz="307925">
              <a:lnSpc>
                <a:spcPts val="929"/>
              </a:lnSpc>
            </a:pPr>
            <a:endParaRPr lang="en-US" altLang="ja-JP" sz="786" dirty="0">
              <a:solidFill>
                <a:prstClr val="white"/>
              </a:solidFill>
              <a:latin typeface="Meiryo UI" panose="020B0604030504040204" pitchFamily="50" charset="-128"/>
              <a:ea typeface="Meiryo UI" panose="020B0604030504040204" pitchFamily="50" charset="-128"/>
            </a:endParaRPr>
          </a:p>
        </p:txBody>
      </p:sp>
      <p:sp>
        <p:nvSpPr>
          <p:cNvPr id="127" name="テキスト ボックス 126"/>
          <p:cNvSpPr txBox="1"/>
          <p:nvPr/>
        </p:nvSpPr>
        <p:spPr>
          <a:xfrm>
            <a:off x="6307802" y="1187590"/>
            <a:ext cx="2935726" cy="323165"/>
          </a:xfrm>
          <a:prstGeom prst="rect">
            <a:avLst/>
          </a:prstGeom>
          <a:noFill/>
        </p:spPr>
        <p:txBody>
          <a:bodyPr wrap="square" rtlCol="0">
            <a:spAutoFit/>
          </a:bodyPr>
          <a:lstStyle/>
          <a:p>
            <a:pPr defTabSz="307925">
              <a:lnSpc>
                <a:spcPts val="929"/>
              </a:lnSpc>
            </a:pPr>
            <a:r>
              <a:rPr lang="ja-JP" altLang="en-US" sz="1143" b="1" dirty="0">
                <a:solidFill>
                  <a:prstClr val="white"/>
                </a:solidFill>
                <a:latin typeface="Meiryo UI" panose="020B0604030504040204" pitchFamily="50" charset="-128"/>
                <a:ea typeface="Meiryo UI" panose="020B0604030504040204" pitchFamily="50" charset="-128"/>
              </a:rPr>
              <a:t>広域緊急交通路沿道建築物 </a:t>
            </a:r>
            <a:r>
              <a:rPr lang="en-US" altLang="ja-JP" sz="857" b="1" dirty="0">
                <a:solidFill>
                  <a:prstClr val="white"/>
                </a:solidFill>
                <a:latin typeface="Meiryo UI" panose="020B0604030504040204" pitchFamily="50" charset="-128"/>
                <a:ea typeface="Meiryo UI" panose="020B0604030504040204" pitchFamily="50" charset="-128"/>
              </a:rPr>
              <a:t>(</a:t>
            </a:r>
            <a:r>
              <a:rPr lang="ja-JP" altLang="en-US" sz="857" b="1" dirty="0">
                <a:solidFill>
                  <a:prstClr val="white"/>
                </a:solidFill>
                <a:latin typeface="Meiryo UI" panose="020B0604030504040204" pitchFamily="50" charset="-128"/>
                <a:ea typeface="Meiryo UI" panose="020B0604030504040204" pitchFamily="50" charset="-128"/>
              </a:rPr>
              <a:t>診断義務付け）　</a:t>
            </a:r>
            <a:endParaRPr lang="ja-JP" altLang="en-US" sz="1143" b="1" dirty="0">
              <a:solidFill>
                <a:prstClr val="white"/>
              </a:solidFill>
              <a:latin typeface="Meiryo UI" panose="020B0604030504040204" pitchFamily="50" charset="-128"/>
              <a:ea typeface="Meiryo UI" panose="020B0604030504040204" pitchFamily="50" charset="-128"/>
            </a:endParaRPr>
          </a:p>
          <a:p>
            <a:pPr defTabSz="307925">
              <a:lnSpc>
                <a:spcPts val="857"/>
              </a:lnSpc>
            </a:pPr>
            <a:r>
              <a:rPr lang="ja-JP" altLang="en-US" sz="786" b="1" dirty="0">
                <a:solidFill>
                  <a:prstClr val="white"/>
                </a:solidFill>
                <a:latin typeface="Meiryo UI" panose="020B0604030504040204" pitchFamily="50" charset="-128"/>
                <a:ea typeface="Meiryo UI" panose="020B0604030504040204" pitchFamily="50" charset="-128"/>
              </a:rPr>
              <a:t>　</a:t>
            </a:r>
            <a:r>
              <a:rPr lang="ja-JP" altLang="en-US" sz="643" dirty="0">
                <a:solidFill>
                  <a:prstClr val="white"/>
                </a:solidFill>
                <a:latin typeface="Meiryo UI" panose="020B0604030504040204" pitchFamily="50" charset="-128"/>
                <a:ea typeface="Meiryo UI" panose="020B0604030504040204" pitchFamily="50" charset="-128"/>
              </a:rPr>
              <a:t>沿道にある一定の規模を超える建物及びブロック塀等</a:t>
            </a:r>
          </a:p>
        </p:txBody>
      </p:sp>
      <p:sp>
        <p:nvSpPr>
          <p:cNvPr id="4" name="テキスト ボックス 3"/>
          <p:cNvSpPr txBox="1"/>
          <p:nvPr/>
        </p:nvSpPr>
        <p:spPr>
          <a:xfrm>
            <a:off x="7907897" y="62649"/>
            <a:ext cx="1152567" cy="307777"/>
          </a:xfrm>
          <a:prstGeom prst="rect">
            <a:avLst/>
          </a:prstGeom>
          <a:solidFill>
            <a:schemeClr val="bg1"/>
          </a:solidFill>
          <a:ln>
            <a:solidFill>
              <a:schemeClr val="tx1"/>
            </a:solidFill>
          </a:ln>
        </p:spPr>
        <p:txBody>
          <a:bodyPr wrap="square" rtlCol="0">
            <a:spAutoFit/>
          </a:bodyPr>
          <a:lstStyle/>
          <a:p>
            <a:pPr algn="ctr"/>
            <a:r>
              <a:rPr kumimoji="1" lang="ja-JP" altLang="en-US" sz="1400" smtClean="0"/>
              <a:t>参考資料３</a:t>
            </a:r>
            <a:endParaRPr kumimoji="1" lang="ja-JP" altLang="en-US" sz="1400" dirty="0"/>
          </a:p>
        </p:txBody>
      </p:sp>
      <p:cxnSp>
        <p:nvCxnSpPr>
          <p:cNvPr id="14" name="直線コネクタ 13"/>
          <p:cNvCxnSpPr/>
          <p:nvPr/>
        </p:nvCxnSpPr>
        <p:spPr>
          <a:xfrm flipH="1">
            <a:off x="2456265" y="2113005"/>
            <a:ext cx="2731" cy="475353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22" name="直線コネクタ 321"/>
          <p:cNvCxnSpPr/>
          <p:nvPr/>
        </p:nvCxnSpPr>
        <p:spPr>
          <a:xfrm flipH="1">
            <a:off x="4085821" y="2098701"/>
            <a:ext cx="15464" cy="479561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37C6DC90-BA67-403A-8266-D0F3E89659DA}"/>
              </a:ext>
            </a:extLst>
          </p:cNvPr>
          <p:cNvCxnSpPr/>
          <p:nvPr/>
        </p:nvCxnSpPr>
        <p:spPr>
          <a:xfrm>
            <a:off x="5801721" y="2111317"/>
            <a:ext cx="16934" cy="4782999"/>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9299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819</Words>
  <Application>Microsoft Office PowerPoint</Application>
  <PresentationFormat>画面に合わせる (4:3)</PresentationFormat>
  <Paragraphs>199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游ゴシック</vt:lpstr>
      <vt:lpstr>Arial</vt:lpstr>
      <vt:lpstr>Calibri</vt:lpstr>
      <vt:lpstr>Wingdings 2</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10</cp:revision>
  <cp:lastPrinted>2023-08-18T05:56:02Z</cp:lastPrinted>
  <dcterms:created xsi:type="dcterms:W3CDTF">2023-07-14T03:14:51Z</dcterms:created>
  <dcterms:modified xsi:type="dcterms:W3CDTF">2023-08-18T05:56:44Z</dcterms:modified>
</cp:coreProperties>
</file>