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sldIdLst>
    <p:sldId id="269" r:id="rId5"/>
    <p:sldId id="289" r:id="rId6"/>
    <p:sldId id="290" r:id="rId7"/>
    <p:sldId id="291" r:id="rId8"/>
    <p:sldId id="273" r:id="rId9"/>
    <p:sldId id="271" r:id="rId10"/>
    <p:sldId id="272" r:id="rId11"/>
    <p:sldId id="274" r:id="rId12"/>
    <p:sldId id="275" r:id="rId13"/>
    <p:sldId id="294" r:id="rId14"/>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54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70" autoAdjust="0"/>
    <p:restoredTop sz="92150" autoAdjust="0"/>
  </p:normalViewPr>
  <p:slideViewPr>
    <p:cSldViewPr snapToGrid="0">
      <p:cViewPr varScale="1">
        <p:scale>
          <a:sx n="52" d="100"/>
          <a:sy n="52" d="100"/>
        </p:scale>
        <p:origin x="1230" y="78"/>
      </p:cViewPr>
      <p:guideLst/>
    </p:cSldViewPr>
  </p:slideViewPr>
  <p:outlineViewPr>
    <p:cViewPr>
      <p:scale>
        <a:sx n="33" d="100"/>
        <a:sy n="33" d="100"/>
      </p:scale>
      <p:origin x="0" y="0"/>
    </p:cViewPr>
  </p:outlin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C50BE9-3517-4FA9-AC62-D75AE6211334}" type="doc">
      <dgm:prSet loTypeId="urn:microsoft.com/office/officeart/2005/8/layout/venn3" loCatId="relationship" qsTypeId="urn:microsoft.com/office/officeart/2005/8/quickstyle/3d4" qsCatId="3D" csTypeId="urn:microsoft.com/office/officeart/2005/8/colors/colorful4" csCatId="colorful" phldr="1"/>
      <dgm:spPr/>
      <dgm:t>
        <a:bodyPr/>
        <a:lstStyle/>
        <a:p>
          <a:endParaRPr kumimoji="1" lang="ja-JP" altLang="en-US"/>
        </a:p>
      </dgm:t>
    </dgm:pt>
    <dgm:pt modelId="{0D2FC771-DBA2-4B27-AB9B-16634AA2B948}">
      <dgm:prSet phldrT="[テキスト]" custT="1"/>
      <dgm:spPr/>
      <dgm:t>
        <a:bodyPr/>
        <a:lstStyle/>
        <a:p>
          <a:r>
            <a:rPr kumimoji="1" lang="ja-JP" altLang="en-US"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脱炭素経営</a:t>
          </a:r>
          <a:r>
            <a:rPr kumimoji="1" lang="en-US" altLang="ja-JP"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r>
          <a:br>
            <a:rPr kumimoji="1" lang="en-US" altLang="ja-JP"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br>
          <a:r>
            <a:rPr kumimoji="1" lang="en-US" altLang="ja-JP"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WG</a:t>
          </a:r>
          <a:endParaRPr kumimoji="1" lang="ja-JP" altLang="en-US" sz="11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F5E26791-913E-400A-A13F-22A235DB26EB}" type="parTrans" cxnId="{2F251434-CE6F-449E-8A5E-13784E3D0C07}">
      <dgm:prSet/>
      <dgm:spPr/>
      <dgm:t>
        <a:bodyPr/>
        <a:lstStyle/>
        <a:p>
          <a:endParaRPr kumimoji="1" lang="ja-JP" altLang="en-US" sz="1150" b="1">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5D36109C-7778-4254-A58E-C390E21871F6}" type="sibTrans" cxnId="{2F251434-CE6F-449E-8A5E-13784E3D0C07}">
      <dgm:prSet/>
      <dgm:spPr/>
      <dgm:t>
        <a:bodyPr/>
        <a:lstStyle/>
        <a:p>
          <a:endParaRPr kumimoji="1" lang="ja-JP" altLang="en-US" sz="1150" b="1">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E90114DF-B2C9-470D-BAE5-2EF2E8635F24}">
      <dgm:prSet phldrT="[テキスト]" custT="1"/>
      <dgm:spPr/>
      <dgm:t>
        <a:bodyPr anchor="ctr"/>
        <a:lstStyle/>
        <a:p>
          <a:r>
            <a:rPr kumimoji="1" lang="ja-JP" altLang="en-US"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行動変容</a:t>
          </a:r>
          <a:r>
            <a:rPr kumimoji="1" lang="en-US" altLang="ja-JP"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r>
          <a:br>
            <a:rPr kumimoji="1" lang="en-US" altLang="ja-JP"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br>
          <a:r>
            <a:rPr kumimoji="1" lang="en-US" altLang="ja-JP"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WG</a:t>
          </a:r>
          <a:endParaRPr kumimoji="1" lang="ja-JP" altLang="en-US" sz="11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43C8630E-D0D4-475F-9D18-4E1D7A897F71}" type="parTrans" cxnId="{1581D9C7-D878-49ED-8769-583CB2BC503C}">
      <dgm:prSet/>
      <dgm:spPr/>
      <dgm:t>
        <a:bodyPr/>
        <a:lstStyle/>
        <a:p>
          <a:endParaRPr kumimoji="1" lang="ja-JP" altLang="en-US" sz="1150" b="1">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F2F9DAA5-7B27-46E8-B4D7-56E4F341C6DE}" type="sibTrans" cxnId="{1581D9C7-D878-49ED-8769-583CB2BC503C}">
      <dgm:prSet/>
      <dgm:spPr/>
      <dgm:t>
        <a:bodyPr/>
        <a:lstStyle/>
        <a:p>
          <a:endParaRPr kumimoji="1" lang="ja-JP" altLang="en-US" sz="1150" b="1">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49190D56-6658-4D89-A8B5-B256FE5A27CC}">
      <dgm:prSet phldrT="[テキスト]" custT="1"/>
      <dgm:spPr/>
      <dgm:t>
        <a:bodyPr anchor="ctr"/>
        <a:lstStyle/>
        <a:p>
          <a:r>
            <a:rPr kumimoji="1" lang="ja-JP" altLang="en-US"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脱炭素</a:t>
          </a:r>
          <a:r>
            <a:rPr kumimoji="1" lang="en-US" altLang="ja-JP"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r>
          <a:br>
            <a:rPr kumimoji="1" lang="en-US" altLang="ja-JP"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br>
          <a:r>
            <a:rPr kumimoji="1" lang="ja-JP" altLang="en-US"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まちづくり</a:t>
          </a:r>
          <a:r>
            <a:rPr kumimoji="1" lang="en-US" altLang="ja-JP"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WG</a:t>
          </a:r>
          <a:endParaRPr kumimoji="1" lang="ja-JP" altLang="en-US" sz="11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D85FCD2F-CD6A-4B79-B79E-FF007F12A943}" type="parTrans" cxnId="{DC9BCA99-D810-484B-8E23-0965CC98E23C}">
      <dgm:prSet/>
      <dgm:spPr/>
      <dgm:t>
        <a:bodyPr/>
        <a:lstStyle/>
        <a:p>
          <a:endParaRPr kumimoji="1" lang="ja-JP" altLang="en-US" sz="1150" b="1">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AF8F910F-6ABD-4E61-A68B-E5D628A1CA39}" type="sibTrans" cxnId="{DC9BCA99-D810-484B-8E23-0965CC98E23C}">
      <dgm:prSet/>
      <dgm:spPr/>
      <dgm:t>
        <a:bodyPr/>
        <a:lstStyle/>
        <a:p>
          <a:endParaRPr kumimoji="1" lang="ja-JP" altLang="en-US" sz="1150" b="1">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88C54EC8-D0D8-4E83-8E49-FB4A93D135FA}">
      <dgm:prSet phldrT="[テキスト]" custT="1"/>
      <dgm:spPr/>
      <dgm:t>
        <a:bodyPr/>
        <a:lstStyle/>
        <a:p>
          <a:r>
            <a:rPr kumimoji="1" lang="ja-JP" altLang="en-US"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府有施設</a:t>
          </a:r>
          <a:r>
            <a:rPr kumimoji="1" lang="en-US" altLang="ja-JP"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r>
          <a:br>
            <a:rPr kumimoji="1" lang="en-US" altLang="ja-JP"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br>
          <a:r>
            <a:rPr kumimoji="1" lang="en-US" altLang="ja-JP"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ZEB</a:t>
          </a:r>
          <a:r>
            <a:rPr kumimoji="1" lang="ja-JP" altLang="en-US"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化</a:t>
          </a:r>
          <a:r>
            <a:rPr kumimoji="1" lang="en-US" altLang="ja-JP"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WG</a:t>
          </a:r>
          <a:endParaRPr kumimoji="1" lang="ja-JP" altLang="en-US" sz="11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B51CEDE8-CEBA-4093-B064-74471928F8D1}" type="parTrans" cxnId="{EA61D80B-F8EA-4DC2-8C1D-092C430ED369}">
      <dgm:prSet/>
      <dgm:spPr/>
      <dgm:t>
        <a:bodyPr/>
        <a:lstStyle/>
        <a:p>
          <a:endParaRPr kumimoji="1" lang="ja-JP" altLang="en-US" sz="1150" b="1">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E62E89F1-1184-42A4-8893-07F418426BF2}" type="sibTrans" cxnId="{EA61D80B-F8EA-4DC2-8C1D-092C430ED369}">
      <dgm:prSet/>
      <dgm:spPr/>
      <dgm:t>
        <a:bodyPr/>
        <a:lstStyle/>
        <a:p>
          <a:endParaRPr kumimoji="1" lang="ja-JP" altLang="en-US" sz="1150" b="1">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4F9E2C0D-0F3F-4EF1-9A04-1EEDBE210A43}">
      <dgm:prSet phldrT="[テキスト]" custT="1"/>
      <dgm:spPr/>
      <dgm:t>
        <a:bodyPr/>
        <a:lstStyle/>
        <a:p>
          <a:r>
            <a:rPr kumimoji="1" lang="ja-JP" altLang="en-US"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府有施設</a:t>
          </a:r>
          <a:r>
            <a:rPr kumimoji="1" lang="en-US" altLang="ja-JP"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r>
          <a:br>
            <a:rPr kumimoji="1" lang="en-US" altLang="ja-JP"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br>
          <a:r>
            <a:rPr kumimoji="1" lang="ja-JP" altLang="en-US"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再エネ導入</a:t>
          </a:r>
          <a:r>
            <a:rPr kumimoji="1" lang="en-US" altLang="ja-JP"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WG</a:t>
          </a:r>
          <a:endParaRPr kumimoji="1" lang="ja-JP" altLang="en-US" sz="11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EDEA8A1E-C12A-43AC-8C9C-204A87336B72}" type="parTrans" cxnId="{E8C5FC84-587A-4FC3-95E7-9D6A09DE8606}">
      <dgm:prSet/>
      <dgm:spPr/>
      <dgm:t>
        <a:bodyPr/>
        <a:lstStyle/>
        <a:p>
          <a:endParaRPr kumimoji="1" lang="ja-JP" altLang="en-US" sz="1150" b="1">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0C9759A0-6E95-452B-9B7A-2670E5BF759A}" type="sibTrans" cxnId="{E8C5FC84-587A-4FC3-95E7-9D6A09DE8606}">
      <dgm:prSet/>
      <dgm:spPr/>
      <dgm:t>
        <a:bodyPr/>
        <a:lstStyle/>
        <a:p>
          <a:endParaRPr kumimoji="1" lang="ja-JP" altLang="en-US" sz="1150" b="1">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53644200-AA8E-49A8-92E4-3346746B6938}">
      <dgm:prSet phldrT="[テキスト]" custT="1"/>
      <dgm:spPr/>
      <dgm:t>
        <a:bodyPr/>
        <a:lstStyle/>
        <a:p>
          <a:r>
            <a:rPr kumimoji="1" lang="ja-JP" altLang="en-US"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公用車電動化</a:t>
          </a:r>
          <a:r>
            <a:rPr kumimoji="1" lang="en-US" altLang="ja-JP"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WG</a:t>
          </a:r>
          <a:endParaRPr kumimoji="1" lang="ja-JP" altLang="en-US" sz="11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F83A55D3-D9BA-4C60-9460-08DCF6CD309F}" type="parTrans" cxnId="{87D233AF-2086-48C1-A50B-2ADC5D32C237}">
      <dgm:prSet/>
      <dgm:spPr/>
      <dgm:t>
        <a:bodyPr/>
        <a:lstStyle/>
        <a:p>
          <a:endParaRPr kumimoji="1" lang="ja-JP" altLang="en-US" sz="1150" b="1">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A91C74FF-F6D1-4950-ACC9-265DEFC16D81}" type="sibTrans" cxnId="{87D233AF-2086-48C1-A50B-2ADC5D32C237}">
      <dgm:prSet/>
      <dgm:spPr/>
      <dgm:t>
        <a:bodyPr/>
        <a:lstStyle/>
        <a:p>
          <a:endParaRPr kumimoji="1" lang="ja-JP" altLang="en-US" sz="1150" b="1">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59841DC4-7FC7-43B5-9007-C0320EAEF8C8}">
      <dgm:prSet phldrT="[テキスト]" custT="1"/>
      <dgm:spPr/>
      <dgm:t>
        <a:bodyPr/>
        <a:lstStyle/>
        <a:p>
          <a:r>
            <a:rPr kumimoji="1" lang="ja-JP" altLang="en-US"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新技術実装</a:t>
          </a:r>
          <a:r>
            <a:rPr kumimoji="1" lang="en-US" altLang="ja-JP"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r>
          <a:br>
            <a:rPr kumimoji="1" lang="en-US" altLang="ja-JP"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br>
          <a:r>
            <a:rPr kumimoji="1" lang="en-US" altLang="ja-JP" sz="11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WG</a:t>
          </a:r>
          <a:endParaRPr kumimoji="1" lang="ja-JP" altLang="en-US" sz="11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CEF9BEF9-FBCA-4D86-B815-85E6A7F7362B}" type="parTrans" cxnId="{631AC1FE-C4D3-449A-9970-7A4A654A50F1}">
      <dgm:prSet/>
      <dgm:spPr/>
      <dgm:t>
        <a:bodyPr/>
        <a:lstStyle/>
        <a:p>
          <a:endParaRPr kumimoji="1" lang="ja-JP" altLang="en-US" b="1">
            <a:effectLst>
              <a:outerShdw blurRad="38100" dist="38100" dir="2700000" algn="tl">
                <a:srgbClr val="000000">
                  <a:alpha val="43137"/>
                </a:srgbClr>
              </a:outerShdw>
            </a:effectLst>
          </a:endParaRPr>
        </a:p>
      </dgm:t>
    </dgm:pt>
    <dgm:pt modelId="{46E5AFD6-452E-4B04-BC68-833B1A3BA5A2}" type="sibTrans" cxnId="{631AC1FE-C4D3-449A-9970-7A4A654A50F1}">
      <dgm:prSet/>
      <dgm:spPr/>
      <dgm:t>
        <a:bodyPr/>
        <a:lstStyle/>
        <a:p>
          <a:endParaRPr kumimoji="1" lang="ja-JP" altLang="en-US" b="1">
            <a:effectLst>
              <a:outerShdw blurRad="38100" dist="38100" dir="2700000" algn="tl">
                <a:srgbClr val="000000">
                  <a:alpha val="43137"/>
                </a:srgbClr>
              </a:outerShdw>
            </a:effectLst>
          </a:endParaRPr>
        </a:p>
      </dgm:t>
    </dgm:pt>
    <dgm:pt modelId="{14BC8FCD-0D54-4BFA-9F49-A11C70D598D0}" type="pres">
      <dgm:prSet presAssocID="{0DC50BE9-3517-4FA9-AC62-D75AE6211334}" presName="Name0" presStyleCnt="0">
        <dgm:presLayoutVars>
          <dgm:dir/>
          <dgm:resizeHandles val="exact"/>
        </dgm:presLayoutVars>
      </dgm:prSet>
      <dgm:spPr/>
      <dgm:t>
        <a:bodyPr/>
        <a:lstStyle/>
        <a:p>
          <a:endParaRPr kumimoji="1" lang="ja-JP" altLang="en-US"/>
        </a:p>
      </dgm:t>
    </dgm:pt>
    <dgm:pt modelId="{F4C3CAC5-8423-45A4-8363-D93048863FD1}" type="pres">
      <dgm:prSet presAssocID="{59841DC4-7FC7-43B5-9007-C0320EAEF8C8}" presName="Name5" presStyleLbl="vennNode1" presStyleIdx="0" presStyleCnt="7" custScaleX="287198" custLinFactX="100000" custLinFactNeighborX="149233" custLinFactNeighborY="2839">
        <dgm:presLayoutVars>
          <dgm:bulletEnabled val="1"/>
        </dgm:presLayoutVars>
      </dgm:prSet>
      <dgm:spPr/>
      <dgm:t>
        <a:bodyPr/>
        <a:lstStyle/>
        <a:p>
          <a:endParaRPr kumimoji="1" lang="ja-JP" altLang="en-US"/>
        </a:p>
      </dgm:t>
    </dgm:pt>
    <dgm:pt modelId="{93511B23-14E3-48DA-BBCF-CF59FA12C0EA}" type="pres">
      <dgm:prSet presAssocID="{46E5AFD6-452E-4B04-BC68-833B1A3BA5A2}" presName="space" presStyleCnt="0"/>
      <dgm:spPr/>
      <dgm:t>
        <a:bodyPr/>
        <a:lstStyle/>
        <a:p>
          <a:endParaRPr kumimoji="1" lang="ja-JP" altLang="en-US"/>
        </a:p>
      </dgm:t>
    </dgm:pt>
    <dgm:pt modelId="{946B028B-B02E-492E-AB15-BCBBB6A951A9}" type="pres">
      <dgm:prSet presAssocID="{0D2FC771-DBA2-4B27-AB9B-16634AA2B948}" presName="Name5" presStyleLbl="vennNode1" presStyleIdx="1" presStyleCnt="7" custScaleX="266078" custLinFactX="97552" custLinFactNeighborX="100000" custLinFactNeighborY="1466">
        <dgm:presLayoutVars>
          <dgm:bulletEnabled val="1"/>
        </dgm:presLayoutVars>
      </dgm:prSet>
      <dgm:spPr/>
      <dgm:t>
        <a:bodyPr/>
        <a:lstStyle/>
        <a:p>
          <a:endParaRPr kumimoji="1" lang="ja-JP" altLang="en-US"/>
        </a:p>
      </dgm:t>
    </dgm:pt>
    <dgm:pt modelId="{F159C209-76BE-459D-B8DC-EEB826BAE671}" type="pres">
      <dgm:prSet presAssocID="{5D36109C-7778-4254-A58E-C390E21871F6}" presName="space" presStyleCnt="0"/>
      <dgm:spPr/>
      <dgm:t>
        <a:bodyPr/>
        <a:lstStyle/>
        <a:p>
          <a:endParaRPr kumimoji="1" lang="ja-JP" altLang="en-US"/>
        </a:p>
      </dgm:t>
    </dgm:pt>
    <dgm:pt modelId="{E50C9E81-1AC3-4A13-A3F5-5D8F7E4A16E6}" type="pres">
      <dgm:prSet presAssocID="{E90114DF-B2C9-470D-BAE5-2EF2E8635F24}" presName="Name5" presStyleLbl="vennNode1" presStyleIdx="2" presStyleCnt="7" custScaleX="240436" custLinFactX="93333" custLinFactNeighborX="100000" custLinFactNeighborY="-27">
        <dgm:presLayoutVars>
          <dgm:bulletEnabled val="1"/>
        </dgm:presLayoutVars>
      </dgm:prSet>
      <dgm:spPr/>
      <dgm:t>
        <a:bodyPr/>
        <a:lstStyle/>
        <a:p>
          <a:endParaRPr kumimoji="1" lang="ja-JP" altLang="en-US"/>
        </a:p>
      </dgm:t>
    </dgm:pt>
    <dgm:pt modelId="{8BCFEA8B-8724-4A53-9484-6D81C326E15B}" type="pres">
      <dgm:prSet presAssocID="{F2F9DAA5-7B27-46E8-B4D7-56E4F341C6DE}" presName="space" presStyleCnt="0"/>
      <dgm:spPr/>
      <dgm:t>
        <a:bodyPr/>
        <a:lstStyle/>
        <a:p>
          <a:endParaRPr kumimoji="1" lang="ja-JP" altLang="en-US"/>
        </a:p>
      </dgm:t>
    </dgm:pt>
    <dgm:pt modelId="{B8338C14-545A-484E-91C6-8AFC8AF8CB9B}" type="pres">
      <dgm:prSet presAssocID="{49190D56-6658-4D89-A8B5-B256FE5A27CC}" presName="Name5" presStyleLbl="vennNode1" presStyleIdx="3" presStyleCnt="7" custScaleX="279980" custLinFactX="93813" custLinFactNeighborX="100000" custLinFactNeighborY="-405">
        <dgm:presLayoutVars>
          <dgm:bulletEnabled val="1"/>
        </dgm:presLayoutVars>
      </dgm:prSet>
      <dgm:spPr/>
      <dgm:t>
        <a:bodyPr/>
        <a:lstStyle/>
        <a:p>
          <a:endParaRPr kumimoji="1" lang="ja-JP" altLang="en-US"/>
        </a:p>
      </dgm:t>
    </dgm:pt>
    <dgm:pt modelId="{F512F811-A388-421C-9E0E-16259FE325A8}" type="pres">
      <dgm:prSet presAssocID="{AF8F910F-6ABD-4E61-A68B-E5D628A1CA39}" presName="space" presStyleCnt="0"/>
      <dgm:spPr/>
      <dgm:t>
        <a:bodyPr/>
        <a:lstStyle/>
        <a:p>
          <a:endParaRPr kumimoji="1" lang="ja-JP" altLang="en-US"/>
        </a:p>
      </dgm:t>
    </dgm:pt>
    <dgm:pt modelId="{31F49513-5A3B-4DEF-9061-1978D94B9ECC}" type="pres">
      <dgm:prSet presAssocID="{88C54EC8-D0D8-4E83-8E49-FB4A93D135FA}" presName="Name5" presStyleLbl="vennNode1" presStyleIdx="4" presStyleCnt="7" custScaleX="260430" custLinFactX="100000" custLinFactNeighborX="119239" custLinFactNeighborY="-4024">
        <dgm:presLayoutVars>
          <dgm:bulletEnabled val="1"/>
        </dgm:presLayoutVars>
      </dgm:prSet>
      <dgm:spPr/>
      <dgm:t>
        <a:bodyPr/>
        <a:lstStyle/>
        <a:p>
          <a:endParaRPr kumimoji="1" lang="ja-JP" altLang="en-US"/>
        </a:p>
      </dgm:t>
    </dgm:pt>
    <dgm:pt modelId="{35124386-5E72-4975-A70E-CDBFA8C96A91}" type="pres">
      <dgm:prSet presAssocID="{E62E89F1-1184-42A4-8893-07F418426BF2}" presName="space" presStyleCnt="0"/>
      <dgm:spPr/>
      <dgm:t>
        <a:bodyPr/>
        <a:lstStyle/>
        <a:p>
          <a:endParaRPr kumimoji="1" lang="ja-JP" altLang="en-US"/>
        </a:p>
      </dgm:t>
    </dgm:pt>
    <dgm:pt modelId="{D4C9497A-8A3A-4559-8CE6-1B32252053C6}" type="pres">
      <dgm:prSet presAssocID="{4F9E2C0D-0F3F-4EF1-9A04-1EEDBE210A43}" presName="Name5" presStyleLbl="vennNode1" presStyleIdx="5" presStyleCnt="7" custScaleX="308385" custLinFactX="100000" custLinFactNeighborX="148575" custLinFactNeighborY="379">
        <dgm:presLayoutVars>
          <dgm:bulletEnabled val="1"/>
        </dgm:presLayoutVars>
      </dgm:prSet>
      <dgm:spPr/>
      <dgm:t>
        <a:bodyPr/>
        <a:lstStyle/>
        <a:p>
          <a:endParaRPr kumimoji="1" lang="ja-JP" altLang="en-US"/>
        </a:p>
      </dgm:t>
    </dgm:pt>
    <dgm:pt modelId="{0E81B9C9-EA29-42B9-8252-37A8D2EFC274}" type="pres">
      <dgm:prSet presAssocID="{0C9759A0-6E95-452B-9B7A-2670E5BF759A}" presName="space" presStyleCnt="0"/>
      <dgm:spPr/>
      <dgm:t>
        <a:bodyPr/>
        <a:lstStyle/>
        <a:p>
          <a:endParaRPr kumimoji="1" lang="ja-JP" altLang="en-US"/>
        </a:p>
      </dgm:t>
    </dgm:pt>
    <dgm:pt modelId="{39D4794E-9C28-4B86-87CA-A26BA12C23F1}" type="pres">
      <dgm:prSet presAssocID="{53644200-AA8E-49A8-92E4-3346746B6938}" presName="Name5" presStyleLbl="vennNode1" presStyleIdx="6" presStyleCnt="7" custScaleX="279903" custLinFactX="100000" custLinFactNeighborX="165520" custLinFactNeighborY="-2157">
        <dgm:presLayoutVars>
          <dgm:bulletEnabled val="1"/>
        </dgm:presLayoutVars>
      </dgm:prSet>
      <dgm:spPr/>
      <dgm:t>
        <a:bodyPr/>
        <a:lstStyle/>
        <a:p>
          <a:endParaRPr kumimoji="1" lang="ja-JP" altLang="en-US"/>
        </a:p>
      </dgm:t>
    </dgm:pt>
  </dgm:ptLst>
  <dgm:cxnLst>
    <dgm:cxn modelId="{87D233AF-2086-48C1-A50B-2ADC5D32C237}" srcId="{0DC50BE9-3517-4FA9-AC62-D75AE6211334}" destId="{53644200-AA8E-49A8-92E4-3346746B6938}" srcOrd="6" destOrd="0" parTransId="{F83A55D3-D9BA-4C60-9460-08DCF6CD309F}" sibTransId="{A91C74FF-F6D1-4950-ACC9-265DEFC16D81}"/>
    <dgm:cxn modelId="{32D02224-A496-4FFA-AFA6-7B31E1F6EE5E}" type="presOf" srcId="{88C54EC8-D0D8-4E83-8E49-FB4A93D135FA}" destId="{31F49513-5A3B-4DEF-9061-1978D94B9ECC}" srcOrd="0" destOrd="0" presId="urn:microsoft.com/office/officeart/2005/8/layout/venn3"/>
    <dgm:cxn modelId="{A4553D4E-F625-48A0-84B0-373BE0C756FD}" type="presOf" srcId="{E90114DF-B2C9-470D-BAE5-2EF2E8635F24}" destId="{E50C9E81-1AC3-4A13-A3F5-5D8F7E4A16E6}" srcOrd="0" destOrd="0" presId="urn:microsoft.com/office/officeart/2005/8/layout/venn3"/>
    <dgm:cxn modelId="{ADE6E552-1238-4AA7-867F-50B7103AD6CD}" type="presOf" srcId="{0DC50BE9-3517-4FA9-AC62-D75AE6211334}" destId="{14BC8FCD-0D54-4BFA-9F49-A11C70D598D0}" srcOrd="0" destOrd="0" presId="urn:microsoft.com/office/officeart/2005/8/layout/venn3"/>
    <dgm:cxn modelId="{E8C5FC84-587A-4FC3-95E7-9D6A09DE8606}" srcId="{0DC50BE9-3517-4FA9-AC62-D75AE6211334}" destId="{4F9E2C0D-0F3F-4EF1-9A04-1EEDBE210A43}" srcOrd="5" destOrd="0" parTransId="{EDEA8A1E-C12A-43AC-8C9C-204A87336B72}" sibTransId="{0C9759A0-6E95-452B-9B7A-2670E5BF759A}"/>
    <dgm:cxn modelId="{BF158B19-EF27-4D33-AC10-1C8BB6749274}" type="presOf" srcId="{4F9E2C0D-0F3F-4EF1-9A04-1EEDBE210A43}" destId="{D4C9497A-8A3A-4559-8CE6-1B32252053C6}" srcOrd="0" destOrd="0" presId="urn:microsoft.com/office/officeart/2005/8/layout/venn3"/>
    <dgm:cxn modelId="{EE7120FA-E8E3-4A9A-ADB9-2A86A8F3F536}" type="presOf" srcId="{59841DC4-7FC7-43B5-9007-C0320EAEF8C8}" destId="{F4C3CAC5-8423-45A4-8363-D93048863FD1}" srcOrd="0" destOrd="0" presId="urn:microsoft.com/office/officeart/2005/8/layout/venn3"/>
    <dgm:cxn modelId="{1581D9C7-D878-49ED-8769-583CB2BC503C}" srcId="{0DC50BE9-3517-4FA9-AC62-D75AE6211334}" destId="{E90114DF-B2C9-470D-BAE5-2EF2E8635F24}" srcOrd="2" destOrd="0" parTransId="{43C8630E-D0D4-475F-9D18-4E1D7A897F71}" sibTransId="{F2F9DAA5-7B27-46E8-B4D7-56E4F341C6DE}"/>
    <dgm:cxn modelId="{CB57A806-432B-4B20-BD68-746FAF72244B}" type="presOf" srcId="{49190D56-6658-4D89-A8B5-B256FE5A27CC}" destId="{B8338C14-545A-484E-91C6-8AFC8AF8CB9B}" srcOrd="0" destOrd="0" presId="urn:microsoft.com/office/officeart/2005/8/layout/venn3"/>
    <dgm:cxn modelId="{DC9BCA99-D810-484B-8E23-0965CC98E23C}" srcId="{0DC50BE9-3517-4FA9-AC62-D75AE6211334}" destId="{49190D56-6658-4D89-A8B5-B256FE5A27CC}" srcOrd="3" destOrd="0" parTransId="{D85FCD2F-CD6A-4B79-B79E-FF007F12A943}" sibTransId="{AF8F910F-6ABD-4E61-A68B-E5D628A1CA39}"/>
    <dgm:cxn modelId="{EA61D80B-F8EA-4DC2-8C1D-092C430ED369}" srcId="{0DC50BE9-3517-4FA9-AC62-D75AE6211334}" destId="{88C54EC8-D0D8-4E83-8E49-FB4A93D135FA}" srcOrd="4" destOrd="0" parTransId="{B51CEDE8-CEBA-4093-B064-74471928F8D1}" sibTransId="{E62E89F1-1184-42A4-8893-07F418426BF2}"/>
    <dgm:cxn modelId="{D87E1666-53EB-431B-A593-D31443C1F2C4}" type="presOf" srcId="{53644200-AA8E-49A8-92E4-3346746B6938}" destId="{39D4794E-9C28-4B86-87CA-A26BA12C23F1}" srcOrd="0" destOrd="0" presId="urn:microsoft.com/office/officeart/2005/8/layout/venn3"/>
    <dgm:cxn modelId="{631AC1FE-C4D3-449A-9970-7A4A654A50F1}" srcId="{0DC50BE9-3517-4FA9-AC62-D75AE6211334}" destId="{59841DC4-7FC7-43B5-9007-C0320EAEF8C8}" srcOrd="0" destOrd="0" parTransId="{CEF9BEF9-FBCA-4D86-B815-85E6A7F7362B}" sibTransId="{46E5AFD6-452E-4B04-BC68-833B1A3BA5A2}"/>
    <dgm:cxn modelId="{B0D1E47A-EE59-446C-8DFB-A35329154D76}" type="presOf" srcId="{0D2FC771-DBA2-4B27-AB9B-16634AA2B948}" destId="{946B028B-B02E-492E-AB15-BCBBB6A951A9}" srcOrd="0" destOrd="0" presId="urn:microsoft.com/office/officeart/2005/8/layout/venn3"/>
    <dgm:cxn modelId="{2F251434-CE6F-449E-8A5E-13784E3D0C07}" srcId="{0DC50BE9-3517-4FA9-AC62-D75AE6211334}" destId="{0D2FC771-DBA2-4B27-AB9B-16634AA2B948}" srcOrd="1" destOrd="0" parTransId="{F5E26791-913E-400A-A13F-22A235DB26EB}" sibTransId="{5D36109C-7778-4254-A58E-C390E21871F6}"/>
    <dgm:cxn modelId="{2B9C2EE3-F74A-410A-B82E-087A01334FB6}" type="presParOf" srcId="{14BC8FCD-0D54-4BFA-9F49-A11C70D598D0}" destId="{F4C3CAC5-8423-45A4-8363-D93048863FD1}" srcOrd="0" destOrd="0" presId="urn:microsoft.com/office/officeart/2005/8/layout/venn3"/>
    <dgm:cxn modelId="{7FA2CDFF-9E73-4534-A51F-6F1F1C04BBCB}" type="presParOf" srcId="{14BC8FCD-0D54-4BFA-9F49-A11C70D598D0}" destId="{93511B23-14E3-48DA-BBCF-CF59FA12C0EA}" srcOrd="1" destOrd="0" presId="urn:microsoft.com/office/officeart/2005/8/layout/venn3"/>
    <dgm:cxn modelId="{46A14EF3-C0C3-4A95-A296-75EE39FB2E51}" type="presParOf" srcId="{14BC8FCD-0D54-4BFA-9F49-A11C70D598D0}" destId="{946B028B-B02E-492E-AB15-BCBBB6A951A9}" srcOrd="2" destOrd="0" presId="urn:microsoft.com/office/officeart/2005/8/layout/venn3"/>
    <dgm:cxn modelId="{A5164430-BC64-42CE-8963-AC72562AB654}" type="presParOf" srcId="{14BC8FCD-0D54-4BFA-9F49-A11C70D598D0}" destId="{F159C209-76BE-459D-B8DC-EEB826BAE671}" srcOrd="3" destOrd="0" presId="urn:microsoft.com/office/officeart/2005/8/layout/venn3"/>
    <dgm:cxn modelId="{60E2D242-130F-4936-B9DE-B6C3DDA70BCC}" type="presParOf" srcId="{14BC8FCD-0D54-4BFA-9F49-A11C70D598D0}" destId="{E50C9E81-1AC3-4A13-A3F5-5D8F7E4A16E6}" srcOrd="4" destOrd="0" presId="urn:microsoft.com/office/officeart/2005/8/layout/venn3"/>
    <dgm:cxn modelId="{1EDBE9D9-15DF-4569-97C6-2D850770439B}" type="presParOf" srcId="{14BC8FCD-0D54-4BFA-9F49-A11C70D598D0}" destId="{8BCFEA8B-8724-4A53-9484-6D81C326E15B}" srcOrd="5" destOrd="0" presId="urn:microsoft.com/office/officeart/2005/8/layout/venn3"/>
    <dgm:cxn modelId="{4F6B2DA4-019D-4724-84E2-4C13B164DE00}" type="presParOf" srcId="{14BC8FCD-0D54-4BFA-9F49-A11C70D598D0}" destId="{B8338C14-545A-484E-91C6-8AFC8AF8CB9B}" srcOrd="6" destOrd="0" presId="urn:microsoft.com/office/officeart/2005/8/layout/venn3"/>
    <dgm:cxn modelId="{72A01A50-4328-4118-8291-3C1E6EA29387}" type="presParOf" srcId="{14BC8FCD-0D54-4BFA-9F49-A11C70D598D0}" destId="{F512F811-A388-421C-9E0E-16259FE325A8}" srcOrd="7" destOrd="0" presId="urn:microsoft.com/office/officeart/2005/8/layout/venn3"/>
    <dgm:cxn modelId="{E8F060C1-232F-4EF8-B2CC-8784D535102B}" type="presParOf" srcId="{14BC8FCD-0D54-4BFA-9F49-A11C70D598D0}" destId="{31F49513-5A3B-4DEF-9061-1978D94B9ECC}" srcOrd="8" destOrd="0" presId="urn:microsoft.com/office/officeart/2005/8/layout/venn3"/>
    <dgm:cxn modelId="{CBD435D5-1E52-47E6-97FC-B5B043FC9DE2}" type="presParOf" srcId="{14BC8FCD-0D54-4BFA-9F49-A11C70D598D0}" destId="{35124386-5E72-4975-A70E-CDBFA8C96A91}" srcOrd="9" destOrd="0" presId="urn:microsoft.com/office/officeart/2005/8/layout/venn3"/>
    <dgm:cxn modelId="{05E5C843-FAE1-470C-AD9F-D17BF5F16B94}" type="presParOf" srcId="{14BC8FCD-0D54-4BFA-9F49-A11C70D598D0}" destId="{D4C9497A-8A3A-4559-8CE6-1B32252053C6}" srcOrd="10" destOrd="0" presId="urn:microsoft.com/office/officeart/2005/8/layout/venn3"/>
    <dgm:cxn modelId="{B6DB09D6-7821-48CD-BA9C-C635C8F23DB4}" type="presParOf" srcId="{14BC8FCD-0D54-4BFA-9F49-A11C70D598D0}" destId="{0E81B9C9-EA29-42B9-8252-37A8D2EFC274}" srcOrd="11" destOrd="0" presId="urn:microsoft.com/office/officeart/2005/8/layout/venn3"/>
    <dgm:cxn modelId="{6891E342-A26E-4DE9-81E6-EB503CB7F2D7}" type="presParOf" srcId="{14BC8FCD-0D54-4BFA-9F49-A11C70D598D0}" destId="{39D4794E-9C28-4B86-87CA-A26BA12C23F1}" srcOrd="12" destOrd="0" presId="urn:microsoft.com/office/officeart/2005/8/layout/venn3"/>
  </dgm:cxnLst>
  <dgm:bg>
    <a:noFill/>
    <a:effectLst>
      <a:outerShdw blurRad="50800" dist="38100" algn="l" rotWithShape="0">
        <a:prstClr val="black">
          <a:alpha val="40000"/>
        </a:prstClr>
      </a:outerShdw>
    </a:effect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C3CAC5-8423-45A4-8363-D93048863FD1}">
      <dsp:nvSpPr>
        <dsp:cNvPr id="0" name=""/>
        <dsp:cNvSpPr/>
      </dsp:nvSpPr>
      <dsp:spPr>
        <a:xfrm>
          <a:off x="2054584" y="352"/>
          <a:ext cx="1389864" cy="483939"/>
        </a:xfrm>
        <a:prstGeom prst="ellipse">
          <a:avLst/>
        </a:prstGeom>
        <a:solidFill>
          <a:schemeClr val="accent4">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26633" tIns="15240" rIns="26633" bIns="15240" numCol="1" spcCol="1270" anchor="ctr" anchorCtr="0">
          <a:noAutofit/>
        </a:bodyPr>
        <a:lstStyle/>
        <a:p>
          <a:pPr lvl="0" algn="ctr" defTabSz="511175">
            <a:lnSpc>
              <a:spcPct val="90000"/>
            </a:lnSpc>
            <a:spcBef>
              <a:spcPct val="0"/>
            </a:spcBef>
            <a:spcAft>
              <a:spcPct val="35000"/>
            </a:spcAft>
          </a:pPr>
          <a:r>
            <a:rPr kumimoji="1" lang="ja-JP" altLang="en-US"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新技術実装</a:t>
          </a:r>
          <a:r>
            <a:rPr kumimoji="1" lang="en-US" altLang="ja-JP"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r>
          <a:br>
            <a:rPr kumimoji="1" lang="en-US" altLang="ja-JP"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br>
          <a:r>
            <a:rPr kumimoji="1" lang="en-US" altLang="ja-JP"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WG</a:t>
          </a:r>
          <a:endParaRPr kumimoji="1" lang="ja-JP" altLang="en-US" sz="1150" b="1" kern="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sp:txBody>
      <dsp:txXfrm>
        <a:off x="2258125" y="71223"/>
        <a:ext cx="982782" cy="342197"/>
      </dsp:txXfrm>
    </dsp:sp>
    <dsp:sp modelId="{946B028B-B02E-492E-AB15-BCBBB6A951A9}">
      <dsp:nvSpPr>
        <dsp:cNvPr id="0" name=""/>
        <dsp:cNvSpPr/>
      </dsp:nvSpPr>
      <dsp:spPr>
        <a:xfrm>
          <a:off x="3288162" y="352"/>
          <a:ext cx="1287656" cy="483939"/>
        </a:xfrm>
        <a:prstGeom prst="ellipse">
          <a:avLst/>
        </a:prstGeom>
        <a:solidFill>
          <a:schemeClr val="accent4">
            <a:alpha val="50000"/>
            <a:hueOff val="1732615"/>
            <a:satOff val="-7995"/>
            <a:lumOff val="294"/>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26633" tIns="15240" rIns="26633" bIns="15240" numCol="1" spcCol="1270" anchor="ctr" anchorCtr="0">
          <a:noAutofit/>
        </a:bodyPr>
        <a:lstStyle/>
        <a:p>
          <a:pPr lvl="0" algn="ctr" defTabSz="511175">
            <a:lnSpc>
              <a:spcPct val="90000"/>
            </a:lnSpc>
            <a:spcBef>
              <a:spcPct val="0"/>
            </a:spcBef>
            <a:spcAft>
              <a:spcPct val="35000"/>
            </a:spcAft>
          </a:pPr>
          <a:r>
            <a:rPr kumimoji="1" lang="ja-JP" altLang="en-US"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脱炭素経営</a:t>
          </a:r>
          <a:r>
            <a:rPr kumimoji="1" lang="en-US" altLang="ja-JP"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r>
          <a:br>
            <a:rPr kumimoji="1" lang="en-US" altLang="ja-JP"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br>
          <a:r>
            <a:rPr kumimoji="1" lang="en-US" altLang="ja-JP"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WG</a:t>
          </a:r>
          <a:endParaRPr kumimoji="1" lang="ja-JP" altLang="en-US" sz="1150" b="1" kern="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sp:txBody>
      <dsp:txXfrm>
        <a:off x="3476735" y="71223"/>
        <a:ext cx="910510" cy="342197"/>
      </dsp:txXfrm>
    </dsp:sp>
    <dsp:sp modelId="{E50C9E81-1AC3-4A13-A3F5-5D8F7E4A16E6}">
      <dsp:nvSpPr>
        <dsp:cNvPr id="0" name=""/>
        <dsp:cNvSpPr/>
      </dsp:nvSpPr>
      <dsp:spPr>
        <a:xfrm>
          <a:off x="4458613" y="45"/>
          <a:ext cx="1163564" cy="483939"/>
        </a:xfrm>
        <a:prstGeom prst="ellipse">
          <a:avLst/>
        </a:prstGeom>
        <a:solidFill>
          <a:schemeClr val="accent4">
            <a:alpha val="50000"/>
            <a:hueOff val="3465231"/>
            <a:satOff val="-15989"/>
            <a:lumOff val="588"/>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26633" tIns="15240" rIns="26633" bIns="15240" numCol="1" spcCol="1270" anchor="ctr" anchorCtr="0">
          <a:noAutofit/>
        </a:bodyPr>
        <a:lstStyle/>
        <a:p>
          <a:pPr lvl="0" algn="ctr" defTabSz="511175">
            <a:lnSpc>
              <a:spcPct val="90000"/>
            </a:lnSpc>
            <a:spcBef>
              <a:spcPct val="0"/>
            </a:spcBef>
            <a:spcAft>
              <a:spcPct val="35000"/>
            </a:spcAft>
          </a:pPr>
          <a:r>
            <a:rPr kumimoji="1" lang="ja-JP" altLang="en-US"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行動変容</a:t>
          </a:r>
          <a:r>
            <a:rPr kumimoji="1" lang="en-US" altLang="ja-JP"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r>
          <a:br>
            <a:rPr kumimoji="1" lang="en-US" altLang="ja-JP"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br>
          <a:r>
            <a:rPr kumimoji="1" lang="en-US" altLang="ja-JP"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WG</a:t>
          </a:r>
          <a:endParaRPr kumimoji="1" lang="ja-JP" altLang="en-US" sz="1150" b="1" kern="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sp:txBody>
      <dsp:txXfrm>
        <a:off x="4629013" y="70916"/>
        <a:ext cx="822764" cy="342197"/>
      </dsp:txXfrm>
    </dsp:sp>
    <dsp:sp modelId="{B8338C14-545A-484E-91C6-8AFC8AF8CB9B}">
      <dsp:nvSpPr>
        <dsp:cNvPr id="0" name=""/>
        <dsp:cNvSpPr/>
      </dsp:nvSpPr>
      <dsp:spPr>
        <a:xfrm>
          <a:off x="5527713" y="0"/>
          <a:ext cx="1354933" cy="483939"/>
        </a:xfrm>
        <a:prstGeom prst="ellipse">
          <a:avLst/>
        </a:prstGeom>
        <a:solidFill>
          <a:schemeClr val="accent4">
            <a:alpha val="50000"/>
            <a:hueOff val="5197846"/>
            <a:satOff val="-23984"/>
            <a:lumOff val="883"/>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26633" tIns="15240" rIns="26633" bIns="15240" numCol="1" spcCol="1270" anchor="ctr" anchorCtr="0">
          <a:noAutofit/>
        </a:bodyPr>
        <a:lstStyle/>
        <a:p>
          <a:pPr lvl="0" algn="ctr" defTabSz="511175">
            <a:lnSpc>
              <a:spcPct val="90000"/>
            </a:lnSpc>
            <a:spcBef>
              <a:spcPct val="0"/>
            </a:spcBef>
            <a:spcAft>
              <a:spcPct val="35000"/>
            </a:spcAft>
          </a:pPr>
          <a:r>
            <a:rPr kumimoji="1" lang="ja-JP" altLang="en-US"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脱炭素</a:t>
          </a:r>
          <a:r>
            <a:rPr kumimoji="1" lang="en-US" altLang="ja-JP"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r>
          <a:br>
            <a:rPr kumimoji="1" lang="en-US" altLang="ja-JP"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br>
          <a:r>
            <a:rPr kumimoji="1" lang="ja-JP" altLang="en-US"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まちづくり</a:t>
          </a:r>
          <a:r>
            <a:rPr kumimoji="1" lang="en-US" altLang="ja-JP"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WG</a:t>
          </a:r>
          <a:endParaRPr kumimoji="1" lang="ja-JP" altLang="en-US" sz="1150" b="1" kern="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sp:txBody>
      <dsp:txXfrm>
        <a:off x="5726138" y="70871"/>
        <a:ext cx="958083" cy="342197"/>
      </dsp:txXfrm>
    </dsp:sp>
    <dsp:sp modelId="{31F49513-5A3B-4DEF-9061-1978D94B9ECC}">
      <dsp:nvSpPr>
        <dsp:cNvPr id="0" name=""/>
        <dsp:cNvSpPr/>
      </dsp:nvSpPr>
      <dsp:spPr>
        <a:xfrm>
          <a:off x="6834422" y="0"/>
          <a:ext cx="1260323" cy="483939"/>
        </a:xfrm>
        <a:prstGeom prst="ellipse">
          <a:avLst/>
        </a:prstGeom>
        <a:solidFill>
          <a:schemeClr val="accent4">
            <a:alpha val="50000"/>
            <a:hueOff val="6930461"/>
            <a:satOff val="-31979"/>
            <a:lumOff val="1177"/>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26633" tIns="15240" rIns="26633" bIns="15240" numCol="1" spcCol="1270" anchor="ctr" anchorCtr="0">
          <a:noAutofit/>
        </a:bodyPr>
        <a:lstStyle/>
        <a:p>
          <a:pPr lvl="0" algn="ctr" defTabSz="511175">
            <a:lnSpc>
              <a:spcPct val="90000"/>
            </a:lnSpc>
            <a:spcBef>
              <a:spcPct val="0"/>
            </a:spcBef>
            <a:spcAft>
              <a:spcPct val="35000"/>
            </a:spcAft>
          </a:pPr>
          <a:r>
            <a:rPr kumimoji="1" lang="ja-JP" altLang="en-US"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府有施設</a:t>
          </a:r>
          <a:r>
            <a:rPr kumimoji="1" lang="en-US" altLang="ja-JP"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r>
          <a:br>
            <a:rPr kumimoji="1" lang="en-US" altLang="ja-JP"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br>
          <a:r>
            <a:rPr kumimoji="1" lang="en-US" altLang="ja-JP"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ZEB</a:t>
          </a:r>
          <a:r>
            <a:rPr kumimoji="1" lang="ja-JP" altLang="en-US"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化</a:t>
          </a:r>
          <a:r>
            <a:rPr kumimoji="1" lang="en-US" altLang="ja-JP"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WG</a:t>
          </a:r>
          <a:endParaRPr kumimoji="1" lang="ja-JP" altLang="en-US" sz="1150" b="1" kern="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sp:txBody>
      <dsp:txXfrm>
        <a:off x="7018992" y="70871"/>
        <a:ext cx="891183" cy="342197"/>
      </dsp:txXfrm>
    </dsp:sp>
    <dsp:sp modelId="{D4C9497A-8A3A-4559-8CE6-1B32252053C6}">
      <dsp:nvSpPr>
        <dsp:cNvPr id="0" name=""/>
        <dsp:cNvSpPr/>
      </dsp:nvSpPr>
      <dsp:spPr>
        <a:xfrm>
          <a:off x="8026351" y="352"/>
          <a:ext cx="1492396" cy="483939"/>
        </a:xfrm>
        <a:prstGeom prst="ellipse">
          <a:avLst/>
        </a:prstGeom>
        <a:solidFill>
          <a:schemeClr val="accent4">
            <a:alpha val="50000"/>
            <a:hueOff val="8663077"/>
            <a:satOff val="-39973"/>
            <a:lumOff val="1471"/>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26633" tIns="15240" rIns="26633" bIns="15240" numCol="1" spcCol="1270" anchor="ctr" anchorCtr="0">
          <a:noAutofit/>
        </a:bodyPr>
        <a:lstStyle/>
        <a:p>
          <a:pPr lvl="0" algn="ctr" defTabSz="511175">
            <a:lnSpc>
              <a:spcPct val="90000"/>
            </a:lnSpc>
            <a:spcBef>
              <a:spcPct val="0"/>
            </a:spcBef>
            <a:spcAft>
              <a:spcPct val="35000"/>
            </a:spcAft>
          </a:pPr>
          <a:r>
            <a:rPr kumimoji="1" lang="ja-JP" altLang="en-US"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府有施設</a:t>
          </a:r>
          <a:r>
            <a:rPr kumimoji="1" lang="en-US" altLang="ja-JP"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r>
          <a:br>
            <a:rPr kumimoji="1" lang="en-US" altLang="ja-JP"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br>
          <a:r>
            <a:rPr kumimoji="1" lang="ja-JP" altLang="en-US"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再エネ導入</a:t>
          </a:r>
          <a:r>
            <a:rPr kumimoji="1" lang="en-US" altLang="ja-JP"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WG</a:t>
          </a:r>
          <a:endParaRPr kumimoji="1" lang="ja-JP" altLang="en-US" sz="1150" b="1" kern="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sp:txBody>
      <dsp:txXfrm>
        <a:off x="8244907" y="71223"/>
        <a:ext cx="1055284" cy="342197"/>
      </dsp:txXfrm>
    </dsp:sp>
    <dsp:sp modelId="{39D4794E-9C28-4B86-87CA-A26BA12C23F1}">
      <dsp:nvSpPr>
        <dsp:cNvPr id="0" name=""/>
        <dsp:cNvSpPr/>
      </dsp:nvSpPr>
      <dsp:spPr>
        <a:xfrm>
          <a:off x="9438361" y="0"/>
          <a:ext cx="1354561" cy="483939"/>
        </a:xfrm>
        <a:prstGeom prst="ellipse">
          <a:avLst/>
        </a:prstGeom>
        <a:solidFill>
          <a:schemeClr val="accent4">
            <a:alpha val="50000"/>
            <a:hueOff val="10395692"/>
            <a:satOff val="-47968"/>
            <a:lumOff val="1765"/>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26633" tIns="15240" rIns="26633" bIns="15240" numCol="1" spcCol="1270" anchor="ctr" anchorCtr="0">
          <a:noAutofit/>
        </a:bodyPr>
        <a:lstStyle/>
        <a:p>
          <a:pPr lvl="0" algn="ctr" defTabSz="511175">
            <a:lnSpc>
              <a:spcPct val="90000"/>
            </a:lnSpc>
            <a:spcBef>
              <a:spcPct val="0"/>
            </a:spcBef>
            <a:spcAft>
              <a:spcPct val="35000"/>
            </a:spcAft>
          </a:pPr>
          <a:r>
            <a:rPr kumimoji="1" lang="ja-JP" altLang="en-US"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公用車電動化</a:t>
          </a:r>
          <a:r>
            <a:rPr kumimoji="1" lang="en-US" altLang="ja-JP" sz="11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WG</a:t>
          </a:r>
          <a:endParaRPr kumimoji="1" lang="ja-JP" altLang="en-US" sz="1150" b="1" kern="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sp:txBody>
      <dsp:txXfrm>
        <a:off x="9636732" y="70871"/>
        <a:ext cx="957819" cy="342197"/>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678" cy="498559"/>
          </a:xfrm>
          <a:prstGeom prst="rect">
            <a:avLst/>
          </a:prstGeom>
        </p:spPr>
        <p:txBody>
          <a:bodyPr vert="horz" lIns="62988" tIns="31495" rIns="62988" bIns="31495"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49" y="1"/>
            <a:ext cx="2950765" cy="498559"/>
          </a:xfrm>
          <a:prstGeom prst="rect">
            <a:avLst/>
          </a:prstGeom>
        </p:spPr>
        <p:txBody>
          <a:bodyPr vert="horz" lIns="62988" tIns="31495" rIns="62988" bIns="31495" rtlCol="0"/>
          <a:lstStyle>
            <a:lvl1pPr algn="r">
              <a:defRPr sz="800"/>
            </a:lvl1pPr>
          </a:lstStyle>
          <a:p>
            <a:fld id="{5DE0A248-4E9B-441B-AA71-8AB6A6FC4E31}" type="datetimeFigureOut">
              <a:rPr kumimoji="1" lang="ja-JP" altLang="en-US" smtClean="0"/>
              <a:t>2023/8/18</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5975"/>
          </a:xfrm>
          <a:prstGeom prst="rect">
            <a:avLst/>
          </a:prstGeom>
          <a:noFill/>
          <a:ln w="12700">
            <a:solidFill>
              <a:prstClr val="black"/>
            </a:solidFill>
          </a:ln>
        </p:spPr>
        <p:txBody>
          <a:bodyPr vert="horz" lIns="62988" tIns="31495" rIns="62988" bIns="31495" rtlCol="0" anchor="ctr"/>
          <a:lstStyle/>
          <a:p>
            <a:endParaRPr lang="ja-JP" altLang="en-US"/>
          </a:p>
        </p:txBody>
      </p:sp>
      <p:sp>
        <p:nvSpPr>
          <p:cNvPr id="5" name="ノート プレースホルダー 4"/>
          <p:cNvSpPr>
            <a:spLocks noGrp="1"/>
          </p:cNvSpPr>
          <p:nvPr>
            <p:ph type="body" sz="quarter" idx="3"/>
          </p:nvPr>
        </p:nvSpPr>
        <p:spPr>
          <a:xfrm>
            <a:off x="680612" y="4783532"/>
            <a:ext cx="5445978" cy="3913800"/>
          </a:xfrm>
          <a:prstGeom prst="rect">
            <a:avLst/>
          </a:prstGeom>
        </p:spPr>
        <p:txBody>
          <a:bodyPr vert="horz" lIns="62988" tIns="31495" rIns="62988" bIns="314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779"/>
            <a:ext cx="2949678" cy="498559"/>
          </a:xfrm>
          <a:prstGeom prst="rect">
            <a:avLst/>
          </a:prstGeom>
        </p:spPr>
        <p:txBody>
          <a:bodyPr vert="horz" lIns="62988" tIns="31495" rIns="62988" bIns="31495"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49" y="9440779"/>
            <a:ext cx="2950765" cy="498559"/>
          </a:xfrm>
          <a:prstGeom prst="rect">
            <a:avLst/>
          </a:prstGeom>
        </p:spPr>
        <p:txBody>
          <a:bodyPr vert="horz" lIns="62988" tIns="31495" rIns="62988" bIns="31495" rtlCol="0" anchor="b"/>
          <a:lstStyle>
            <a:lvl1pPr algn="r">
              <a:defRPr sz="800"/>
            </a:lvl1pPr>
          </a:lstStyle>
          <a:p>
            <a:fld id="{21254DB5-38AA-46AF-9B0F-605E223557CF}" type="slidenum">
              <a:rPr kumimoji="1" lang="ja-JP" altLang="en-US" smtClean="0"/>
              <a:t>‹#›</a:t>
            </a:fld>
            <a:endParaRPr kumimoji="1" lang="ja-JP" altLang="en-US"/>
          </a:p>
        </p:txBody>
      </p:sp>
    </p:spTree>
    <p:extLst>
      <p:ext uri="{BB962C8B-B14F-4D97-AF65-F5344CB8AC3E}">
        <p14:creationId xmlns:p14="http://schemas.microsoft.com/office/powerpoint/2010/main" val="692038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FB2099C-0D95-481A-B4D5-66F80162626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61615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154" rtl="0" eaLnBrk="1" fontAlgn="auto" latinLnBrk="0" hangingPunct="1">
              <a:lnSpc>
                <a:spcPct val="100000"/>
              </a:lnSpc>
              <a:spcBef>
                <a:spcPts val="0"/>
              </a:spcBef>
              <a:spcAft>
                <a:spcPts val="0"/>
              </a:spcAft>
              <a:buClrTx/>
              <a:buSzTx/>
              <a:buFontTx/>
              <a:buNone/>
              <a:tabLst/>
              <a:defRPr/>
            </a:pPr>
            <a:fld id="{67AE9E58-E5B9-4E57-80C2-ECCF39F3F7BD}" type="slidenum">
              <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154"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06661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154" rtl="0" eaLnBrk="1" fontAlgn="auto" latinLnBrk="0" hangingPunct="1">
              <a:lnSpc>
                <a:spcPct val="100000"/>
              </a:lnSpc>
              <a:spcBef>
                <a:spcPts val="0"/>
              </a:spcBef>
              <a:spcAft>
                <a:spcPts val="0"/>
              </a:spcAft>
              <a:buClrTx/>
              <a:buSzTx/>
              <a:buFontTx/>
              <a:buNone/>
              <a:tabLst/>
              <a:defRPr/>
            </a:pPr>
            <a:fld id="{67AE9E58-E5B9-4E57-80C2-ECCF39F3F7BD}" type="slidenum">
              <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154"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786748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A54DFE6-832E-4E3C-8046-29117C643D60}" type="datetimeFigureOut">
              <a:rPr kumimoji="1" lang="ja-JP" altLang="en-US" smtClean="0"/>
              <a:t>2023/8/18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4005669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54DFE6-832E-4E3C-8046-29117C643D60}" type="datetimeFigureOut">
              <a:rPr kumimoji="1" lang="ja-JP" altLang="en-US" smtClean="0"/>
              <a:t>2023/8/18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15032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54DFE6-832E-4E3C-8046-29117C643D60}" type="datetimeFigureOut">
              <a:rPr kumimoji="1" lang="ja-JP" altLang="en-US" smtClean="0"/>
              <a:t>2023/8/18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430114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54DFE6-832E-4E3C-8046-29117C643D60}" type="datetimeFigureOut">
              <a:rPr kumimoji="1" lang="ja-JP" altLang="en-US" smtClean="0"/>
              <a:t>2023/8/18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535225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A54DFE6-832E-4E3C-8046-29117C643D60}" type="datetimeFigureOut">
              <a:rPr kumimoji="1" lang="ja-JP" altLang="en-US" smtClean="0"/>
              <a:t>2023/8/18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94118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A54DFE6-832E-4E3C-8046-29117C643D60}" type="datetimeFigureOut">
              <a:rPr kumimoji="1" lang="ja-JP" altLang="en-US" smtClean="0"/>
              <a:t>2023/8/18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2776700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A54DFE6-832E-4E3C-8046-29117C643D60}" type="datetimeFigureOut">
              <a:rPr kumimoji="1" lang="ja-JP" altLang="en-US" smtClean="0"/>
              <a:t>2023/8/18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762450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A54DFE6-832E-4E3C-8046-29117C643D60}" type="datetimeFigureOut">
              <a:rPr kumimoji="1" lang="ja-JP" altLang="en-US" smtClean="0"/>
              <a:t>2023/8/18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117389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54DFE6-832E-4E3C-8046-29117C643D60}" type="datetimeFigureOut">
              <a:rPr kumimoji="1" lang="ja-JP" altLang="en-US" smtClean="0"/>
              <a:t>2023/8/18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572679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54DFE6-832E-4E3C-8046-29117C643D60}" type="datetimeFigureOut">
              <a:rPr kumimoji="1" lang="ja-JP" altLang="en-US" smtClean="0"/>
              <a:t>2023/8/18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932197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54DFE6-832E-4E3C-8046-29117C643D60}" type="datetimeFigureOut">
              <a:rPr kumimoji="1" lang="ja-JP" altLang="en-US" smtClean="0"/>
              <a:t>2023/8/18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4075052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A54DFE6-832E-4E3C-8046-29117C643D60}" type="datetimeFigureOut">
              <a:rPr kumimoji="1" lang="ja-JP" altLang="en-US" smtClean="0"/>
              <a:t>2023/8/18</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BF88291A-39B3-4EBC-8879-90D89F6E73D8}" type="slidenum">
              <a:rPr kumimoji="1" lang="ja-JP" altLang="en-US" smtClean="0"/>
              <a:t>‹#›</a:t>
            </a:fld>
            <a:endParaRPr kumimoji="1" lang="ja-JP" altLang="en-US"/>
          </a:p>
        </p:txBody>
      </p:sp>
    </p:spTree>
    <p:extLst>
      <p:ext uri="{BB962C8B-B14F-4D97-AF65-F5344CB8AC3E}">
        <p14:creationId xmlns:p14="http://schemas.microsoft.com/office/powerpoint/2010/main" val="25205722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12A993E-D3D3-4706-9049-307C5A73B505}"/>
              </a:ext>
            </a:extLst>
          </p:cNvPr>
          <p:cNvSpPr/>
          <p:nvPr/>
        </p:nvSpPr>
        <p:spPr>
          <a:xfrm>
            <a:off x="0" y="1"/>
            <a:ext cx="12801600" cy="972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smtClean="0">
                <a:solidFill>
                  <a:schemeClr val="bg1"/>
                </a:solidFill>
                <a:latin typeface="Meiryo UI" panose="020B0604030504040204" pitchFamily="50" charset="-128"/>
                <a:ea typeface="Meiryo UI" panose="020B0604030504040204" pitchFamily="50" charset="-128"/>
              </a:rPr>
              <a:t>重点的に議論が必要なテーマ（案）</a:t>
            </a:r>
            <a:endParaRPr lang="en-US" altLang="ja-JP" sz="2800" b="1" dirty="0" smtClean="0">
              <a:solidFill>
                <a:schemeClr val="bg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9840695" y="9147443"/>
            <a:ext cx="2880360" cy="511175"/>
          </a:xfrm>
        </p:spPr>
        <p:txBody>
          <a:bodyPr/>
          <a:lstStyle/>
          <a:p>
            <a:fld id="{BF88291A-39B3-4EBC-8879-90D89F6E73D8}" type="slidenum">
              <a:rPr kumimoji="1" lang="ja-JP" altLang="en-US" smtClean="0"/>
              <a:t>1</a:t>
            </a:fld>
            <a:endParaRPr kumimoji="1" lang="ja-JP" altLang="en-US" dirty="0"/>
          </a:p>
        </p:txBody>
      </p:sp>
      <p:sp>
        <p:nvSpPr>
          <p:cNvPr id="48" name="テキスト ボックス 47"/>
          <p:cNvSpPr txBox="1"/>
          <p:nvPr/>
        </p:nvSpPr>
        <p:spPr>
          <a:xfrm>
            <a:off x="0" y="2255029"/>
            <a:ext cx="13112496" cy="5609386"/>
          </a:xfrm>
          <a:prstGeom prst="rect">
            <a:avLst/>
          </a:prstGeom>
          <a:noFill/>
          <a:ln w="9525">
            <a:noFill/>
            <a:prstDash val="solid"/>
          </a:ln>
        </p:spPr>
        <p:txBody>
          <a:bodyPr wrap="square" lIns="65132" tIns="130265" rIns="65132" bIns="65132" rtlCol="0" anchor="t" anchorCtr="0">
            <a:noAutofit/>
          </a:bodyPr>
          <a:lstStyle/>
          <a:p>
            <a:pPr>
              <a:lnSpc>
                <a:spcPts val="1600"/>
              </a:lnSpc>
            </a:pPr>
            <a:r>
              <a:rPr lang="ja-JP" altLang="en-US" sz="3200" spc="-37"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3200" spc="-37"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4000"/>
              </a:lnSpc>
            </a:pPr>
            <a:r>
              <a:rPr lang="ja-JP" altLang="en-US" sz="3200" spc="-37" dirty="0" smtClean="0">
                <a:latin typeface="Meiryo UI" panose="020B0604030504040204" pitchFamily="50" charset="-128"/>
                <a:ea typeface="Meiryo UI" panose="020B0604030504040204" pitchFamily="50" charset="-128"/>
                <a:cs typeface="Meiryo UI" panose="020B0604030504040204" pitchFamily="50" charset="-128"/>
              </a:rPr>
              <a:t>　①　大阪・関西</a:t>
            </a:r>
            <a:r>
              <a:rPr lang="ja-JP" altLang="ja-JP" sz="3200" dirty="0" smtClean="0">
                <a:latin typeface="Meiryo UI" panose="020B0604030504040204" pitchFamily="50" charset="-128"/>
                <a:ea typeface="Meiryo UI" panose="020B0604030504040204" pitchFamily="50" charset="-128"/>
              </a:rPr>
              <a:t>万博</a:t>
            </a:r>
            <a:r>
              <a:rPr lang="ja-JP" altLang="en-US" sz="3200" dirty="0" smtClean="0">
                <a:latin typeface="Meiryo UI" panose="020B0604030504040204" pitchFamily="50" charset="-128"/>
                <a:ea typeface="Meiryo UI" panose="020B0604030504040204" pitchFamily="50" charset="-128"/>
              </a:rPr>
              <a:t>開催を</a:t>
            </a:r>
            <a:r>
              <a:rPr lang="ja-JP" altLang="en-US" sz="3200" dirty="0">
                <a:latin typeface="Meiryo UI" panose="020B0604030504040204" pitchFamily="50" charset="-128"/>
                <a:ea typeface="Meiryo UI" panose="020B0604030504040204" pitchFamily="50" charset="-128"/>
              </a:rPr>
              <a:t>契機</a:t>
            </a:r>
            <a:r>
              <a:rPr lang="ja-JP" altLang="en-US" sz="3200" dirty="0" smtClean="0">
                <a:latin typeface="Meiryo UI" panose="020B0604030504040204" pitchFamily="50" charset="-128"/>
                <a:ea typeface="Meiryo UI" panose="020B0604030504040204" pitchFamily="50" charset="-128"/>
              </a:rPr>
              <a:t>とした、新しいくらし、住宅・建築物のあり方</a:t>
            </a:r>
            <a:endParaRPr lang="en-US" altLang="ja-JP" sz="3200" dirty="0" smtClean="0">
              <a:latin typeface="Meiryo UI" panose="020B0604030504040204" pitchFamily="50" charset="-128"/>
              <a:ea typeface="Meiryo UI" panose="020B0604030504040204" pitchFamily="50" charset="-128"/>
            </a:endParaRPr>
          </a:p>
          <a:p>
            <a:pPr>
              <a:lnSpc>
                <a:spcPts val="4000"/>
              </a:lnSpc>
            </a:pPr>
            <a:r>
              <a:rPr lang="ja-JP" altLang="en-US" sz="3200" dirty="0">
                <a:latin typeface="Meiryo UI" panose="020B0604030504040204" pitchFamily="50" charset="-128"/>
                <a:ea typeface="Meiryo UI" panose="020B0604030504040204" pitchFamily="50" charset="-128"/>
              </a:rPr>
              <a:t>　</a:t>
            </a:r>
            <a:r>
              <a:rPr lang="ja-JP" altLang="en-US" sz="3200" dirty="0" smtClean="0">
                <a:latin typeface="Meiryo UI" panose="020B0604030504040204" pitchFamily="50" charset="-128"/>
                <a:ea typeface="Meiryo UI" panose="020B0604030504040204" pitchFamily="50" charset="-128"/>
              </a:rPr>
              <a:t>　　　</a:t>
            </a:r>
            <a:r>
              <a:rPr lang="ja-JP" altLang="en-US" sz="3200" spc="-37"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3200" spc="-37"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4000"/>
              </a:lnSpc>
            </a:pPr>
            <a:r>
              <a:rPr lang="en-US" altLang="ja-JP" sz="3200" spc="-37" dirty="0">
                <a:latin typeface="Meiryo UI" panose="020B0604030504040204" pitchFamily="50" charset="-128"/>
                <a:ea typeface="Meiryo UI" panose="020B0604030504040204" pitchFamily="50" charset="-128"/>
                <a:cs typeface="Meiryo UI" panose="020B0604030504040204" pitchFamily="50" charset="-128"/>
              </a:rPr>
              <a:t> </a:t>
            </a:r>
            <a:r>
              <a:rPr lang="en-US" altLang="ja-JP" sz="3200" spc="-37"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3200" spc="-37" dirty="0" smtClean="0">
                <a:latin typeface="Meiryo UI" panose="020B0604030504040204" pitchFamily="50" charset="-128"/>
                <a:ea typeface="Meiryo UI" panose="020B0604030504040204" pitchFamily="50" charset="-128"/>
                <a:cs typeface="Meiryo UI" panose="020B0604030504040204" pitchFamily="50" charset="-128"/>
              </a:rPr>
              <a:t>②　子ども・子育て支援の強化（子育て世帯に対する住宅支援）</a:t>
            </a:r>
            <a:endParaRPr lang="en-US" altLang="ja-JP" sz="3200" spc="-37"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4000"/>
              </a:lnSpc>
            </a:pPr>
            <a:endParaRPr lang="en-US" altLang="ja-JP" sz="1600" spc="-37"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4000"/>
              </a:lnSpc>
            </a:pPr>
            <a:r>
              <a:rPr lang="ja-JP" altLang="en-US" sz="3200" spc="-37" dirty="0" smtClean="0">
                <a:latin typeface="Meiryo UI" panose="020B0604030504040204" pitchFamily="50" charset="-128"/>
                <a:ea typeface="Meiryo UI" panose="020B0604030504040204" pitchFamily="50" charset="-128"/>
                <a:cs typeface="Meiryo UI" panose="020B0604030504040204" pitchFamily="50" charset="-128"/>
              </a:rPr>
              <a:t>　③　住宅</a:t>
            </a:r>
            <a:r>
              <a:rPr lang="ja-JP" altLang="en-US" sz="3200" spc="-37" dirty="0">
                <a:latin typeface="Meiryo UI" panose="020B0604030504040204" pitchFamily="50" charset="-128"/>
                <a:ea typeface="Meiryo UI" panose="020B0604030504040204" pitchFamily="50" charset="-128"/>
                <a:cs typeface="Meiryo UI" panose="020B0604030504040204" pitchFamily="50" charset="-128"/>
              </a:rPr>
              <a:t>確保要配慮者に対する居住支援機能等の</a:t>
            </a:r>
            <a:r>
              <a:rPr lang="ja-JP" altLang="en-US" sz="3200" spc="-37" dirty="0" smtClean="0">
                <a:latin typeface="Meiryo UI" panose="020B0604030504040204" pitchFamily="50" charset="-128"/>
                <a:ea typeface="Meiryo UI" panose="020B0604030504040204" pitchFamily="50" charset="-128"/>
                <a:cs typeface="Meiryo UI" panose="020B0604030504040204" pitchFamily="50" charset="-128"/>
              </a:rPr>
              <a:t>あり方</a:t>
            </a:r>
            <a:endParaRPr lang="en-US" altLang="ja-JP" sz="3200" spc="-37"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4000"/>
              </a:lnSpc>
            </a:pPr>
            <a:endParaRPr lang="en-US" altLang="ja-JP" sz="3200" spc="-37" dirty="0">
              <a:latin typeface="Meiryo UI" panose="020B0604030504040204" pitchFamily="50" charset="-128"/>
              <a:ea typeface="Meiryo UI" panose="020B0604030504040204" pitchFamily="50" charset="-128"/>
              <a:cs typeface="Meiryo UI" panose="020B0604030504040204" pitchFamily="50" charset="-128"/>
            </a:endParaRPr>
          </a:p>
          <a:p>
            <a:pPr>
              <a:lnSpc>
                <a:spcPts val="4000"/>
              </a:lnSpc>
            </a:pPr>
            <a:r>
              <a:rPr lang="ja-JP" altLang="en-US" sz="3200" spc="-37" dirty="0" smtClean="0">
                <a:latin typeface="Meiryo UI" panose="020B0604030504040204" pitchFamily="50" charset="-128"/>
                <a:ea typeface="Meiryo UI" panose="020B0604030504040204" pitchFamily="50" charset="-128"/>
                <a:cs typeface="Meiryo UI" panose="020B0604030504040204" pitchFamily="50" charset="-128"/>
              </a:rPr>
              <a:t>　④　頻発化・激甚化する災害への対応（ハード</a:t>
            </a:r>
            <a:r>
              <a:rPr lang="en-US" altLang="ja-JP" sz="3200" spc="-37"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3200" spc="-37" dirty="0" smtClean="0">
                <a:latin typeface="Meiryo UI" panose="020B0604030504040204" pitchFamily="50" charset="-128"/>
                <a:ea typeface="Meiryo UI" panose="020B0604030504040204" pitchFamily="50" charset="-128"/>
                <a:cs typeface="Meiryo UI" panose="020B0604030504040204" pitchFamily="50" charset="-128"/>
              </a:rPr>
              <a:t>ソフト、平時</a:t>
            </a:r>
            <a:r>
              <a:rPr lang="en-US" altLang="ja-JP" sz="3200" spc="-37"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3200" spc="-37" dirty="0" smtClean="0">
                <a:latin typeface="Meiryo UI" panose="020B0604030504040204" pitchFamily="50" charset="-128"/>
                <a:ea typeface="Meiryo UI" panose="020B0604030504040204" pitchFamily="50" charset="-128"/>
                <a:cs typeface="Meiryo UI" panose="020B0604030504040204" pitchFamily="50" charset="-128"/>
              </a:rPr>
              <a:t>災害時）</a:t>
            </a:r>
            <a:endParaRPr lang="en-US" altLang="ja-JP" sz="3200" spc="-37" dirty="0">
              <a:latin typeface="Meiryo UI" panose="020B0604030504040204" pitchFamily="50" charset="-128"/>
              <a:ea typeface="Meiryo UI" panose="020B0604030504040204" pitchFamily="50" charset="-128"/>
              <a:cs typeface="Meiryo UI" panose="020B0604030504040204" pitchFamily="50" charset="-128"/>
            </a:endParaRPr>
          </a:p>
          <a:p>
            <a:pPr>
              <a:lnSpc>
                <a:spcPts val="4000"/>
              </a:lnSpc>
            </a:pPr>
            <a:endParaRPr lang="en-US" altLang="ja-JP" sz="1600" spc="-37" dirty="0">
              <a:latin typeface="Meiryo UI" panose="020B0604030504040204" pitchFamily="50" charset="-128"/>
              <a:ea typeface="Meiryo UI" panose="020B0604030504040204" pitchFamily="50" charset="-128"/>
              <a:cs typeface="Meiryo UI" panose="020B0604030504040204" pitchFamily="50" charset="-128"/>
            </a:endParaRPr>
          </a:p>
          <a:p>
            <a:pPr>
              <a:lnSpc>
                <a:spcPts val="4000"/>
              </a:lnSpc>
            </a:pPr>
            <a:r>
              <a:rPr lang="ja-JP" altLang="en-US" sz="3200" spc="-37" dirty="0" smtClean="0">
                <a:latin typeface="Meiryo UI" panose="020B0604030504040204" pitchFamily="50" charset="-128"/>
                <a:ea typeface="Meiryo UI" panose="020B0604030504040204" pitchFamily="50" charset="-128"/>
                <a:cs typeface="Meiryo UI" panose="020B0604030504040204" pitchFamily="50" charset="-128"/>
              </a:rPr>
              <a:t>　⑤　その他、今後特に検討・議論すべきもの</a:t>
            </a:r>
            <a:endParaRPr lang="en-US" altLang="ja-JP" sz="3200" spc="-37"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11134571" y="285946"/>
            <a:ext cx="1368152" cy="40011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kumimoji="1" lang="ja-JP" altLang="en-US" sz="2000" dirty="0" smtClean="0">
                <a:solidFill>
                  <a:schemeClr val="tx1"/>
                </a:solidFill>
              </a:rPr>
              <a:t>資料３</a:t>
            </a:r>
            <a:endParaRPr kumimoji="1" lang="ja-JP" altLang="en-US" sz="2000" dirty="0">
              <a:solidFill>
                <a:schemeClr val="tx1"/>
              </a:solidFill>
            </a:endParaRPr>
          </a:p>
        </p:txBody>
      </p:sp>
    </p:spTree>
    <p:extLst>
      <p:ext uri="{BB962C8B-B14F-4D97-AF65-F5344CB8AC3E}">
        <p14:creationId xmlns:p14="http://schemas.microsoft.com/office/powerpoint/2010/main" val="1695841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111154" y="4051762"/>
            <a:ext cx="6103033" cy="5185543"/>
          </a:xfrm>
          <a:prstGeom prst="roundRect">
            <a:avLst>
              <a:gd name="adj" fmla="val 266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角丸四角形 14"/>
          <p:cNvSpPr/>
          <p:nvPr/>
        </p:nvSpPr>
        <p:spPr>
          <a:xfrm>
            <a:off x="6354457" y="5913320"/>
            <a:ext cx="6208702" cy="3323985"/>
          </a:xfrm>
          <a:prstGeom prst="roundRect">
            <a:avLst>
              <a:gd name="adj" fmla="val 4167"/>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角丸四角形 15"/>
          <p:cNvSpPr/>
          <p:nvPr/>
        </p:nvSpPr>
        <p:spPr>
          <a:xfrm>
            <a:off x="6354456" y="4051762"/>
            <a:ext cx="6208702" cy="1711634"/>
          </a:xfrm>
          <a:prstGeom prst="roundRect">
            <a:avLst>
              <a:gd name="adj" fmla="val 10095"/>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正方形/長方形 3">
            <a:extLst>
              <a:ext uri="{FF2B5EF4-FFF2-40B4-BE49-F238E27FC236}">
                <a16:creationId xmlns:a16="http://schemas.microsoft.com/office/drawing/2014/main" id="{E12A993E-D3D3-4706-9049-307C5A73B505}"/>
              </a:ext>
            </a:extLst>
          </p:cNvPr>
          <p:cNvSpPr/>
          <p:nvPr/>
        </p:nvSpPr>
        <p:spPr>
          <a:xfrm>
            <a:off x="0" y="1577"/>
            <a:ext cx="12801600" cy="54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4000"/>
              </a:lnSpc>
            </a:pPr>
            <a:r>
              <a:rPr lang="ja-JP" altLang="en-US" sz="2800" b="1" spc="-37" dirty="0" smtClean="0">
                <a:latin typeface="Meiryo UI" panose="020B0604030504040204" pitchFamily="50" charset="-128"/>
                <a:ea typeface="Meiryo UI" panose="020B0604030504040204" pitchFamily="50" charset="-128"/>
                <a:cs typeface="Meiryo UI" panose="020B0604030504040204" pitchFamily="50" charset="-128"/>
              </a:rPr>
              <a:t>④</a:t>
            </a:r>
            <a:r>
              <a:rPr lang="ja-JP" altLang="en-US" sz="2800" b="1" spc="-37" dirty="0">
                <a:latin typeface="Meiryo UI" panose="020B0604030504040204" pitchFamily="50" charset="-128"/>
                <a:ea typeface="Meiryo UI" panose="020B0604030504040204" pitchFamily="50" charset="-128"/>
                <a:cs typeface="Meiryo UI" panose="020B0604030504040204" pitchFamily="50" charset="-128"/>
              </a:rPr>
              <a:t>頻発化</a:t>
            </a:r>
            <a:r>
              <a:rPr lang="ja-JP" altLang="en-US" sz="2800" b="1" spc="-37" dirty="0" smtClean="0">
                <a:latin typeface="Meiryo UI" panose="020B0604030504040204" pitchFamily="50" charset="-128"/>
                <a:ea typeface="Meiryo UI" panose="020B0604030504040204" pitchFamily="50" charset="-128"/>
                <a:cs typeface="Meiryo UI" panose="020B0604030504040204" pitchFamily="50" charset="-128"/>
              </a:rPr>
              <a:t>・激甚化する</a:t>
            </a:r>
            <a:r>
              <a:rPr lang="ja-JP" altLang="en-US" sz="2800" b="1" spc="-37" dirty="0">
                <a:latin typeface="Meiryo UI" panose="020B0604030504040204" pitchFamily="50" charset="-128"/>
                <a:ea typeface="Meiryo UI" panose="020B0604030504040204" pitchFamily="50" charset="-128"/>
                <a:cs typeface="Meiryo UI" panose="020B0604030504040204" pitchFamily="50" charset="-128"/>
              </a:rPr>
              <a:t>災害への対応（ハード</a:t>
            </a:r>
            <a:r>
              <a:rPr lang="en-US" altLang="ja-JP" sz="2800" b="1" spc="-37" dirty="0">
                <a:latin typeface="Meiryo UI" panose="020B0604030504040204" pitchFamily="50" charset="-128"/>
                <a:ea typeface="Meiryo UI" panose="020B0604030504040204" pitchFamily="50" charset="-128"/>
                <a:cs typeface="Meiryo UI" panose="020B0604030504040204" pitchFamily="50" charset="-128"/>
              </a:rPr>
              <a:t>/</a:t>
            </a:r>
            <a:r>
              <a:rPr lang="ja-JP" altLang="en-US" sz="2800" b="1" spc="-37" dirty="0">
                <a:latin typeface="Meiryo UI" panose="020B0604030504040204" pitchFamily="50" charset="-128"/>
                <a:ea typeface="Meiryo UI" panose="020B0604030504040204" pitchFamily="50" charset="-128"/>
                <a:cs typeface="Meiryo UI" panose="020B0604030504040204" pitchFamily="50" charset="-128"/>
              </a:rPr>
              <a:t>ソフト、平時</a:t>
            </a:r>
            <a:r>
              <a:rPr lang="en-US" altLang="ja-JP" sz="2800" b="1" spc="-37" dirty="0">
                <a:latin typeface="Meiryo UI" panose="020B0604030504040204" pitchFamily="50" charset="-128"/>
                <a:ea typeface="Meiryo UI" panose="020B0604030504040204" pitchFamily="50" charset="-128"/>
                <a:cs typeface="Meiryo UI" panose="020B0604030504040204" pitchFamily="50" charset="-128"/>
              </a:rPr>
              <a:t>/</a:t>
            </a:r>
            <a:r>
              <a:rPr lang="ja-JP" altLang="en-US" sz="2800" b="1" spc="-37" dirty="0">
                <a:latin typeface="Meiryo UI" panose="020B0604030504040204" pitchFamily="50" charset="-128"/>
                <a:ea typeface="Meiryo UI" panose="020B0604030504040204" pitchFamily="50" charset="-128"/>
                <a:cs typeface="Meiryo UI" panose="020B0604030504040204" pitchFamily="50" charset="-128"/>
              </a:rPr>
              <a:t>災害時）</a:t>
            </a:r>
            <a:endParaRPr lang="en-US" altLang="ja-JP" sz="2800" b="1" spc="-37"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234689" y="3566237"/>
            <a:ext cx="3368759" cy="461665"/>
          </a:xfrm>
          <a:prstGeom prst="rect">
            <a:avLst/>
          </a:prstGeom>
        </p:spPr>
        <p:txBody>
          <a:bodyPr wrap="square">
            <a:spAutoFit/>
          </a:bodyPr>
          <a:lstStyle/>
          <a:p>
            <a:r>
              <a:rPr lang="ja-JP" altLang="en-US" sz="2400" b="1" dirty="0" smtClean="0"/>
              <a:t>■府の取組み</a:t>
            </a:r>
            <a:endParaRPr lang="ja-JP" altLang="ja-JP" sz="2400" b="1" dirty="0"/>
          </a:p>
        </p:txBody>
      </p:sp>
      <p:sp>
        <p:nvSpPr>
          <p:cNvPr id="7" name="正方形/長方形 6"/>
          <p:cNvSpPr/>
          <p:nvPr/>
        </p:nvSpPr>
        <p:spPr>
          <a:xfrm>
            <a:off x="251423" y="4224356"/>
            <a:ext cx="6186699" cy="4533357"/>
          </a:xfrm>
          <a:prstGeom prst="rect">
            <a:avLst/>
          </a:prstGeom>
        </p:spPr>
        <p:txBody>
          <a:bodyPr wrap="square">
            <a:spAutoFit/>
          </a:bodyPr>
          <a:lstStyle/>
          <a:p>
            <a:pPr>
              <a:lnSpc>
                <a:spcPts val="2900"/>
              </a:lnSpc>
            </a:pPr>
            <a:r>
              <a:rPr lang="ja-JP" altLang="en-US" sz="2000" b="1" dirty="0" smtClean="0"/>
              <a:t>■災害に強い都市の形成</a:t>
            </a:r>
            <a:endParaRPr lang="en-US" altLang="ja-JP" sz="2000" b="1" dirty="0" smtClean="0"/>
          </a:p>
          <a:p>
            <a:pPr>
              <a:lnSpc>
                <a:spcPts val="2900"/>
              </a:lnSpc>
            </a:pPr>
            <a:r>
              <a:rPr lang="ja-JP" altLang="en-US" sz="2000" dirty="0" smtClean="0"/>
              <a:t>○密集市街地の整備</a:t>
            </a:r>
            <a:endParaRPr lang="en-US" altLang="ja-JP" sz="2000" dirty="0" smtClean="0"/>
          </a:p>
          <a:p>
            <a:pPr>
              <a:lnSpc>
                <a:spcPts val="2900"/>
              </a:lnSpc>
            </a:pPr>
            <a:r>
              <a:rPr lang="ja-JP" altLang="en-US" sz="2000" dirty="0" smtClean="0"/>
              <a:t>○広域緊急交通路沿道の建築物等の耐震化</a:t>
            </a:r>
            <a:endParaRPr lang="en-US" altLang="ja-JP" sz="2000" dirty="0" smtClean="0"/>
          </a:p>
          <a:p>
            <a:pPr>
              <a:lnSpc>
                <a:spcPts val="2900"/>
              </a:lnSpc>
            </a:pPr>
            <a:r>
              <a:rPr lang="ja-JP" altLang="en-US" sz="2000" dirty="0" smtClean="0"/>
              <a:t>○災害リスクを考慮したまちづくりの推進</a:t>
            </a:r>
            <a:endParaRPr lang="en-US" altLang="ja-JP" sz="2000" dirty="0" smtClean="0"/>
          </a:p>
          <a:p>
            <a:pPr>
              <a:lnSpc>
                <a:spcPts val="2900"/>
              </a:lnSpc>
            </a:pPr>
            <a:r>
              <a:rPr lang="ja-JP" altLang="en-US" sz="2000" dirty="0"/>
              <a:t>　</a:t>
            </a:r>
            <a:r>
              <a:rPr lang="ja-JP" altLang="en-US" sz="2000" dirty="0" smtClean="0"/>
              <a:t>・水害や土砂災害等の災害ハザードにおける　　　</a:t>
            </a:r>
            <a:endParaRPr lang="en-US" altLang="ja-JP" sz="2000" dirty="0" smtClean="0"/>
          </a:p>
          <a:p>
            <a:pPr>
              <a:lnSpc>
                <a:spcPts val="2900"/>
              </a:lnSpc>
            </a:pPr>
            <a:r>
              <a:rPr lang="ja-JP" altLang="en-US" sz="2000" dirty="0"/>
              <a:t>　</a:t>
            </a:r>
            <a:r>
              <a:rPr lang="ja-JP" altLang="en-US" sz="2000" dirty="0" smtClean="0"/>
              <a:t>　開発抑制</a:t>
            </a:r>
            <a:endParaRPr lang="en-US" altLang="ja-JP" sz="2000" dirty="0" smtClean="0"/>
          </a:p>
          <a:p>
            <a:pPr>
              <a:lnSpc>
                <a:spcPts val="2900"/>
              </a:lnSpc>
            </a:pPr>
            <a:r>
              <a:rPr lang="ja-JP" altLang="en-US" sz="2000" dirty="0"/>
              <a:t>　</a:t>
            </a:r>
            <a:r>
              <a:rPr lang="ja-JP" altLang="en-US" sz="2000" dirty="0" smtClean="0"/>
              <a:t>・災害リスクを踏まえた居住誘導</a:t>
            </a:r>
            <a:endParaRPr lang="en-US" altLang="ja-JP" sz="2000" dirty="0" smtClean="0"/>
          </a:p>
          <a:p>
            <a:pPr>
              <a:lnSpc>
                <a:spcPts val="2900"/>
              </a:lnSpc>
            </a:pPr>
            <a:r>
              <a:rPr lang="ja-JP" altLang="en-US" sz="2000" dirty="0"/>
              <a:t>　</a:t>
            </a:r>
            <a:r>
              <a:rPr lang="ja-JP" altLang="en-US" sz="2000" dirty="0" smtClean="0"/>
              <a:t>・災害ハザードマップの周知</a:t>
            </a:r>
            <a:endParaRPr lang="en-US" altLang="ja-JP" sz="2000" dirty="0" smtClean="0"/>
          </a:p>
          <a:p>
            <a:pPr>
              <a:lnSpc>
                <a:spcPts val="2900"/>
              </a:lnSpc>
            </a:pPr>
            <a:r>
              <a:rPr lang="ja-JP" altLang="en-US" sz="2000" dirty="0"/>
              <a:t>　</a:t>
            </a:r>
            <a:r>
              <a:rPr lang="ja-JP" altLang="en-US" sz="2000" dirty="0" smtClean="0"/>
              <a:t>　（不動産取引時における宅地建物取引業者</a:t>
            </a:r>
            <a:endParaRPr lang="en-US" altLang="ja-JP" sz="2000" dirty="0" smtClean="0"/>
          </a:p>
          <a:p>
            <a:pPr>
              <a:lnSpc>
                <a:spcPts val="2900"/>
              </a:lnSpc>
            </a:pPr>
            <a:r>
              <a:rPr lang="ja-JP" altLang="en-US" sz="2000" dirty="0"/>
              <a:t>　</a:t>
            </a:r>
            <a:r>
              <a:rPr lang="ja-JP" altLang="en-US" sz="2000" dirty="0" smtClean="0"/>
              <a:t>　　による重要事項説明）</a:t>
            </a:r>
            <a:endParaRPr lang="en-US" altLang="ja-JP" sz="2000" dirty="0" smtClean="0"/>
          </a:p>
          <a:p>
            <a:pPr>
              <a:lnSpc>
                <a:spcPts val="2900"/>
              </a:lnSpc>
            </a:pPr>
            <a:r>
              <a:rPr lang="ja-JP" altLang="en-US" sz="2000" dirty="0" smtClean="0"/>
              <a:t>　・宅地造成及び特定盛土等規制法に基づく規制</a:t>
            </a:r>
            <a:endParaRPr lang="en-US" altLang="ja-JP" sz="2000" dirty="0"/>
          </a:p>
          <a:p>
            <a:pPr>
              <a:lnSpc>
                <a:spcPts val="2900"/>
              </a:lnSpc>
            </a:pPr>
            <a:r>
              <a:rPr lang="ja-JP" altLang="en-US" sz="2000" dirty="0" smtClean="0"/>
              <a:t>○危険な空家の除却等促進</a:t>
            </a:r>
            <a:endParaRPr lang="ja-JP" altLang="ja-JP" sz="2000" dirty="0"/>
          </a:p>
        </p:txBody>
      </p:sp>
      <p:sp>
        <p:nvSpPr>
          <p:cNvPr id="8" name="正方形/長方形 7"/>
          <p:cNvSpPr/>
          <p:nvPr/>
        </p:nvSpPr>
        <p:spPr>
          <a:xfrm>
            <a:off x="6465538" y="6021721"/>
            <a:ext cx="5966994" cy="3045770"/>
          </a:xfrm>
          <a:prstGeom prst="rect">
            <a:avLst/>
          </a:prstGeom>
        </p:spPr>
        <p:txBody>
          <a:bodyPr wrap="square">
            <a:spAutoFit/>
          </a:bodyPr>
          <a:lstStyle/>
          <a:p>
            <a:pPr>
              <a:lnSpc>
                <a:spcPts val="2900"/>
              </a:lnSpc>
            </a:pPr>
            <a:r>
              <a:rPr lang="ja-JP" altLang="en-US" sz="2000" b="1" dirty="0" smtClean="0"/>
              <a:t>■危機事象への備え</a:t>
            </a:r>
            <a:endParaRPr lang="en-US" altLang="ja-JP" sz="2000" b="1" dirty="0" smtClean="0"/>
          </a:p>
          <a:p>
            <a:pPr>
              <a:lnSpc>
                <a:spcPts val="2900"/>
              </a:lnSpc>
            </a:pPr>
            <a:r>
              <a:rPr lang="ja-JP" altLang="en-US" sz="2000" dirty="0" smtClean="0"/>
              <a:t>○大規模災害時等の体制整備</a:t>
            </a:r>
            <a:endParaRPr lang="en-US" altLang="ja-JP" sz="2000" dirty="0" smtClean="0"/>
          </a:p>
          <a:p>
            <a:pPr>
              <a:lnSpc>
                <a:spcPts val="2900"/>
              </a:lnSpc>
            </a:pPr>
            <a:r>
              <a:rPr lang="ja-JP" altLang="en-US" sz="2000" dirty="0"/>
              <a:t>　</a:t>
            </a:r>
            <a:r>
              <a:rPr lang="ja-JP" altLang="en-US" sz="2000" dirty="0" smtClean="0"/>
              <a:t>・被災建築物応急危険度判定制度、被災宅地危</a:t>
            </a:r>
            <a:endParaRPr lang="en-US" altLang="ja-JP" sz="2000" dirty="0" smtClean="0"/>
          </a:p>
          <a:p>
            <a:pPr>
              <a:lnSpc>
                <a:spcPts val="2900"/>
              </a:lnSpc>
            </a:pPr>
            <a:r>
              <a:rPr lang="ja-JP" altLang="en-US" sz="2000" dirty="0"/>
              <a:t>　</a:t>
            </a:r>
            <a:r>
              <a:rPr lang="ja-JP" altLang="en-US" sz="2000" dirty="0" smtClean="0"/>
              <a:t>　険度判定制度の体制充実</a:t>
            </a:r>
            <a:endParaRPr lang="en-US" altLang="ja-JP" sz="2000" dirty="0" smtClean="0"/>
          </a:p>
          <a:p>
            <a:pPr>
              <a:lnSpc>
                <a:spcPts val="2900"/>
              </a:lnSpc>
            </a:pPr>
            <a:r>
              <a:rPr lang="ja-JP" altLang="en-US" sz="2000" dirty="0"/>
              <a:t>　</a:t>
            </a:r>
            <a:r>
              <a:rPr lang="ja-JP" altLang="en-US" sz="2000" dirty="0" smtClean="0"/>
              <a:t>・応急仮設住宅の建設候補地の検討等被災者の</a:t>
            </a:r>
            <a:endParaRPr lang="en-US" altLang="ja-JP" sz="2000" dirty="0" smtClean="0"/>
          </a:p>
          <a:p>
            <a:pPr>
              <a:lnSpc>
                <a:spcPts val="2900"/>
              </a:lnSpc>
            </a:pPr>
            <a:r>
              <a:rPr lang="ja-JP" altLang="en-US" sz="2000" dirty="0"/>
              <a:t>　</a:t>
            </a:r>
            <a:r>
              <a:rPr lang="ja-JP" altLang="en-US" sz="2000" dirty="0" smtClean="0"/>
              <a:t>　住まいを早期に確保するための取組み</a:t>
            </a:r>
            <a:endParaRPr lang="en-US" altLang="ja-JP" sz="2000" dirty="0" smtClean="0"/>
          </a:p>
          <a:p>
            <a:pPr>
              <a:lnSpc>
                <a:spcPts val="2900"/>
              </a:lnSpc>
            </a:pPr>
            <a:r>
              <a:rPr lang="ja-JP" altLang="en-US" sz="2000" dirty="0"/>
              <a:t>　</a:t>
            </a:r>
            <a:r>
              <a:rPr lang="ja-JP" altLang="en-US" sz="2000" dirty="0" smtClean="0"/>
              <a:t>・住宅に被害を受けた方に対する金融支援に</a:t>
            </a:r>
            <a:r>
              <a:rPr lang="ja-JP" altLang="en-US" sz="2000" dirty="0" err="1" smtClean="0"/>
              <a:t>む</a:t>
            </a:r>
            <a:endParaRPr lang="en-US" altLang="ja-JP" sz="2000" dirty="0" smtClean="0"/>
          </a:p>
          <a:p>
            <a:pPr>
              <a:lnSpc>
                <a:spcPts val="2900"/>
              </a:lnSpc>
            </a:pPr>
            <a:r>
              <a:rPr lang="ja-JP" altLang="en-US" sz="2000" dirty="0"/>
              <a:t>　</a:t>
            </a:r>
            <a:r>
              <a:rPr lang="ja-JP" altLang="en-US" sz="2000" dirty="0" smtClean="0"/>
              <a:t>　けた体制整備</a:t>
            </a:r>
            <a:r>
              <a:rPr lang="en-US" altLang="ja-JP" sz="2000" dirty="0"/>
              <a:t> </a:t>
            </a:r>
            <a:endParaRPr lang="ja-JP" altLang="ja-JP" sz="2000" dirty="0"/>
          </a:p>
        </p:txBody>
      </p:sp>
      <p:sp>
        <p:nvSpPr>
          <p:cNvPr id="10" name="正方形/長方形 9"/>
          <p:cNvSpPr/>
          <p:nvPr/>
        </p:nvSpPr>
        <p:spPr>
          <a:xfrm>
            <a:off x="6531430" y="4174107"/>
            <a:ext cx="5196465" cy="1926553"/>
          </a:xfrm>
          <a:prstGeom prst="rect">
            <a:avLst/>
          </a:prstGeom>
        </p:spPr>
        <p:txBody>
          <a:bodyPr wrap="square">
            <a:spAutoFit/>
          </a:bodyPr>
          <a:lstStyle/>
          <a:p>
            <a:pPr>
              <a:lnSpc>
                <a:spcPts val="2900"/>
              </a:lnSpc>
            </a:pPr>
            <a:r>
              <a:rPr lang="ja-JP" altLang="en-US" sz="2000" b="1" dirty="0" smtClean="0"/>
              <a:t>■住宅・建築物の安全性の確保</a:t>
            </a:r>
            <a:endParaRPr lang="en-US" altLang="ja-JP" sz="2000" b="1" dirty="0" smtClean="0"/>
          </a:p>
          <a:p>
            <a:pPr>
              <a:lnSpc>
                <a:spcPts val="2900"/>
              </a:lnSpc>
            </a:pPr>
            <a:r>
              <a:rPr lang="ja-JP" altLang="en-US" sz="2000" dirty="0"/>
              <a:t>○</a:t>
            </a:r>
            <a:r>
              <a:rPr lang="ja-JP" altLang="en-US" sz="2000" dirty="0" smtClean="0"/>
              <a:t>民間住宅・建築物の耐震化</a:t>
            </a:r>
            <a:endParaRPr lang="en-US" altLang="ja-JP" sz="2000" dirty="0" smtClean="0"/>
          </a:p>
          <a:p>
            <a:pPr>
              <a:lnSpc>
                <a:spcPts val="2900"/>
              </a:lnSpc>
            </a:pPr>
            <a:r>
              <a:rPr lang="ja-JP" altLang="en-US" sz="2000" dirty="0" smtClean="0"/>
              <a:t>○公的賃貸住宅、公共施設の耐震化</a:t>
            </a:r>
            <a:endParaRPr lang="en-US" altLang="ja-JP" sz="2000" dirty="0" smtClean="0"/>
          </a:p>
          <a:p>
            <a:pPr>
              <a:lnSpc>
                <a:spcPts val="2900"/>
              </a:lnSpc>
            </a:pPr>
            <a:r>
              <a:rPr lang="ja-JP" altLang="en-US" sz="2000" dirty="0" smtClean="0"/>
              <a:t>○建築基準法関連の法令順守の徹底</a:t>
            </a:r>
            <a:endParaRPr lang="ja-JP" altLang="ja-JP" sz="2000" dirty="0"/>
          </a:p>
          <a:p>
            <a:pPr>
              <a:lnSpc>
                <a:spcPts val="2900"/>
              </a:lnSpc>
            </a:pPr>
            <a:r>
              <a:rPr lang="en-US" altLang="ja-JP" sz="2000" dirty="0"/>
              <a:t> </a:t>
            </a:r>
            <a:endParaRPr lang="ja-JP" altLang="ja-JP" sz="2000" dirty="0"/>
          </a:p>
        </p:txBody>
      </p:sp>
      <p:sp>
        <p:nvSpPr>
          <p:cNvPr id="18" name="テキスト ボックス 17"/>
          <p:cNvSpPr txBox="1"/>
          <p:nvPr/>
        </p:nvSpPr>
        <p:spPr>
          <a:xfrm>
            <a:off x="111155" y="799204"/>
            <a:ext cx="12566910" cy="2434926"/>
          </a:xfrm>
          <a:prstGeom prst="rect">
            <a:avLst/>
          </a:prstGeom>
          <a:solidFill>
            <a:schemeClr val="bg1"/>
          </a:solidFill>
          <a:ln w="12700" cmpd="dbl">
            <a:solidFill>
              <a:schemeClr val="accent1"/>
            </a:solidFill>
          </a:ln>
        </p:spPr>
        <p:txBody>
          <a:bodyPr wrap="square" lIns="36000" tIns="36000" rIns="36000" bIns="36000" rtlCol="0">
            <a:noAutofit/>
          </a:bodyPr>
          <a:lstStyle/>
          <a:p>
            <a:pPr marL="108000" indent="-108000">
              <a:lnSpc>
                <a:spcPct val="100000"/>
              </a:lnSpc>
              <a:spcBef>
                <a:spcPts val="1200"/>
              </a:spcBef>
            </a:pPr>
            <a:r>
              <a:rPr kumimoji="1" lang="ja-JP" altLang="en-US" sz="2400" b="1" dirty="0" smtClean="0">
                <a:solidFill>
                  <a:prstClr val="black"/>
                </a:solidFill>
                <a:latin typeface="Meiryo UI" panose="020B0604030504040204" pitchFamily="50" charset="-128"/>
                <a:ea typeface="Meiryo UI" panose="020B0604030504040204" pitchFamily="50" charset="-128"/>
              </a:rPr>
              <a:t>■</a:t>
            </a:r>
            <a:r>
              <a:rPr kumimoji="1" lang="ja-JP" altLang="en-US" sz="2400" b="1" dirty="0">
                <a:solidFill>
                  <a:prstClr val="black"/>
                </a:solidFill>
                <a:latin typeface="Meiryo UI" panose="020B0604030504040204" pitchFamily="50" charset="-128"/>
                <a:ea typeface="Meiryo UI" panose="020B0604030504040204" pitchFamily="50" charset="-128"/>
              </a:rPr>
              <a:t>近年</a:t>
            </a:r>
            <a:r>
              <a:rPr kumimoji="1" lang="ja-JP" altLang="en-US" sz="2400" b="1" dirty="0" smtClean="0">
                <a:solidFill>
                  <a:prstClr val="black"/>
                </a:solidFill>
                <a:latin typeface="Meiryo UI" panose="020B0604030504040204" pitchFamily="50" charset="-128"/>
                <a:ea typeface="Meiryo UI" panose="020B0604030504040204" pitchFamily="50" charset="-128"/>
              </a:rPr>
              <a:t>大阪で発生した主な災害と今後の災害発生リスク</a:t>
            </a:r>
            <a:endParaRPr kumimoji="1" lang="en-US" altLang="ja-JP" sz="2400" b="1" dirty="0" smtClean="0">
              <a:solidFill>
                <a:prstClr val="black"/>
              </a:solidFill>
              <a:latin typeface="Meiryo UI" panose="020B0604030504040204" pitchFamily="50" charset="-128"/>
              <a:ea typeface="Meiryo UI" panose="020B0604030504040204" pitchFamily="50" charset="-128"/>
            </a:endParaRPr>
          </a:p>
          <a:p>
            <a:pPr marL="108000" indent="-108000">
              <a:spcBef>
                <a:spcPts val="1200"/>
              </a:spcBef>
            </a:pPr>
            <a:r>
              <a:rPr kumimoji="1" lang="ja-JP" altLang="en-US" sz="2000" dirty="0" smtClean="0">
                <a:solidFill>
                  <a:prstClr val="black"/>
                </a:solidFill>
                <a:latin typeface="Meiryo UI" panose="020B0604030504040204" pitchFamily="50" charset="-128"/>
                <a:ea typeface="Meiryo UI" panose="020B0604030504040204" pitchFamily="50" charset="-128"/>
              </a:rPr>
              <a:t>　○Ｈ</a:t>
            </a:r>
            <a:r>
              <a:rPr kumimoji="1" lang="en-US" altLang="ja-JP" sz="2000" dirty="0" smtClean="0">
                <a:solidFill>
                  <a:prstClr val="black"/>
                </a:solidFill>
                <a:latin typeface="Meiryo UI" panose="020B0604030504040204" pitchFamily="50" charset="-128"/>
                <a:ea typeface="Meiryo UI" panose="020B0604030504040204" pitchFamily="50" charset="-128"/>
              </a:rPr>
              <a:t>30.6</a:t>
            </a:r>
            <a:r>
              <a:rPr kumimoji="1" lang="ja-JP" altLang="en-US" sz="2000" dirty="0" smtClean="0">
                <a:solidFill>
                  <a:prstClr val="black"/>
                </a:solidFill>
                <a:latin typeface="Meiryo UI" panose="020B0604030504040204" pitchFamily="50" charset="-128"/>
                <a:ea typeface="Meiryo UI" panose="020B0604030504040204" pitchFamily="50" charset="-128"/>
              </a:rPr>
              <a:t>大阪府北部を震源とする地震：大阪を中心に、住家</a:t>
            </a:r>
            <a:r>
              <a:rPr kumimoji="1" lang="ja-JP" altLang="en-US" sz="2000" dirty="0">
                <a:solidFill>
                  <a:prstClr val="black"/>
                </a:solidFill>
                <a:latin typeface="Meiryo UI" panose="020B0604030504040204" pitchFamily="50" charset="-128"/>
                <a:ea typeface="Meiryo UI" panose="020B0604030504040204" pitchFamily="50" charset="-128"/>
              </a:rPr>
              <a:t>の</a:t>
            </a:r>
            <a:r>
              <a:rPr kumimoji="1" lang="ja-JP" altLang="en-US" sz="2000" dirty="0" smtClean="0">
                <a:solidFill>
                  <a:prstClr val="black"/>
                </a:solidFill>
                <a:latin typeface="Meiryo UI" panose="020B0604030504040204" pitchFamily="50" charset="-128"/>
                <a:ea typeface="Meiryo UI" panose="020B0604030504040204" pitchFamily="50" charset="-128"/>
              </a:rPr>
              <a:t>全壊</a:t>
            </a:r>
            <a:r>
              <a:rPr kumimoji="1" lang="ja-JP" altLang="en-US" sz="2000" dirty="0">
                <a:solidFill>
                  <a:prstClr val="black"/>
                </a:solidFill>
                <a:latin typeface="Meiryo UI" panose="020B0604030504040204" pitchFamily="50" charset="-128"/>
                <a:ea typeface="Meiryo UI" panose="020B0604030504040204" pitchFamily="50" charset="-128"/>
              </a:rPr>
              <a:t>　</a:t>
            </a:r>
            <a:r>
              <a:rPr kumimoji="1" lang="en-US" altLang="ja-JP" sz="2000" dirty="0" smtClean="0">
                <a:solidFill>
                  <a:prstClr val="black"/>
                </a:solidFill>
                <a:latin typeface="Meiryo UI" panose="020B0604030504040204" pitchFamily="50" charset="-128"/>
                <a:ea typeface="Meiryo UI" panose="020B0604030504040204" pitchFamily="50" charset="-128"/>
              </a:rPr>
              <a:t>21</a:t>
            </a:r>
            <a:r>
              <a:rPr kumimoji="1" lang="ja-JP" altLang="en-US" sz="2000" dirty="0" smtClean="0">
                <a:solidFill>
                  <a:prstClr val="black"/>
                </a:solidFill>
                <a:latin typeface="Meiryo UI" panose="020B0604030504040204" pitchFamily="50" charset="-128"/>
                <a:ea typeface="Meiryo UI" panose="020B0604030504040204" pitchFamily="50" charset="-128"/>
              </a:rPr>
              <a:t>棟、半壊　</a:t>
            </a:r>
            <a:r>
              <a:rPr kumimoji="1" lang="en-US" altLang="ja-JP" sz="2000" dirty="0">
                <a:solidFill>
                  <a:prstClr val="black"/>
                </a:solidFill>
                <a:latin typeface="Meiryo UI" panose="020B0604030504040204" pitchFamily="50" charset="-128"/>
                <a:ea typeface="Meiryo UI" panose="020B0604030504040204" pitchFamily="50" charset="-128"/>
              </a:rPr>
              <a:t>454</a:t>
            </a:r>
            <a:r>
              <a:rPr kumimoji="1" lang="ja-JP" altLang="en-US" sz="2000" dirty="0" smtClean="0">
                <a:solidFill>
                  <a:prstClr val="black"/>
                </a:solidFill>
                <a:latin typeface="Meiryo UI" panose="020B0604030504040204" pitchFamily="50" charset="-128"/>
                <a:ea typeface="Meiryo UI" panose="020B0604030504040204" pitchFamily="50" charset="-128"/>
              </a:rPr>
              <a:t>棟、一部損壊　約</a:t>
            </a:r>
            <a:r>
              <a:rPr kumimoji="1" lang="en-US" altLang="ja-JP" sz="2000" dirty="0" smtClean="0">
                <a:solidFill>
                  <a:prstClr val="black"/>
                </a:solidFill>
                <a:latin typeface="Meiryo UI" panose="020B0604030504040204" pitchFamily="50" charset="-128"/>
                <a:ea typeface="Meiryo UI" panose="020B0604030504040204" pitchFamily="50" charset="-128"/>
              </a:rPr>
              <a:t>5</a:t>
            </a:r>
            <a:r>
              <a:rPr kumimoji="1" lang="ja-JP" altLang="en-US" sz="2000" dirty="0" smtClean="0">
                <a:solidFill>
                  <a:prstClr val="black"/>
                </a:solidFill>
                <a:latin typeface="Meiryo UI" panose="020B0604030504040204" pitchFamily="50" charset="-128"/>
                <a:ea typeface="Meiryo UI" panose="020B0604030504040204" pitchFamily="50" charset="-128"/>
              </a:rPr>
              <a:t>万</a:t>
            </a:r>
            <a:r>
              <a:rPr kumimoji="1" lang="en-US" altLang="ja-JP" sz="2000" dirty="0" smtClean="0">
                <a:solidFill>
                  <a:prstClr val="black"/>
                </a:solidFill>
                <a:latin typeface="Meiryo UI" panose="020B0604030504040204" pitchFamily="50" charset="-128"/>
                <a:ea typeface="Meiryo UI" panose="020B0604030504040204" pitchFamily="50" charset="-128"/>
              </a:rPr>
              <a:t>7</a:t>
            </a:r>
            <a:r>
              <a:rPr kumimoji="1" lang="ja-JP" altLang="en-US" sz="2000" dirty="0" smtClean="0">
                <a:solidFill>
                  <a:prstClr val="black"/>
                </a:solidFill>
                <a:latin typeface="Meiryo UI" panose="020B0604030504040204" pitchFamily="50" charset="-128"/>
                <a:ea typeface="Meiryo UI" panose="020B0604030504040204" pitchFamily="50" charset="-128"/>
              </a:rPr>
              <a:t>千棟</a:t>
            </a:r>
            <a:endParaRPr kumimoji="1" lang="en-US" altLang="ja-JP" sz="2000" dirty="0" smtClean="0">
              <a:solidFill>
                <a:prstClr val="black"/>
              </a:solidFill>
              <a:latin typeface="Meiryo UI" panose="020B0604030504040204" pitchFamily="50" charset="-128"/>
              <a:ea typeface="Meiryo UI" panose="020B0604030504040204" pitchFamily="50" charset="-128"/>
            </a:endParaRPr>
          </a:p>
          <a:p>
            <a:pPr marL="108000" indent="-108000">
              <a:spcBef>
                <a:spcPts val="1200"/>
              </a:spcBef>
            </a:pPr>
            <a:r>
              <a:rPr kumimoji="1" lang="ja-JP" altLang="en-US" sz="2000" dirty="0" smtClean="0">
                <a:solidFill>
                  <a:prstClr val="black"/>
                </a:solidFill>
                <a:latin typeface="Meiryo UI" panose="020B0604030504040204" pitchFamily="50" charset="-128"/>
                <a:ea typeface="Meiryo UI" panose="020B0604030504040204" pitchFamily="50" charset="-128"/>
              </a:rPr>
              <a:t>　○Ｈ</a:t>
            </a:r>
            <a:r>
              <a:rPr kumimoji="1" lang="en-US" altLang="ja-JP" sz="2000" dirty="0" smtClean="0">
                <a:solidFill>
                  <a:prstClr val="black"/>
                </a:solidFill>
                <a:latin typeface="Meiryo UI" panose="020B0604030504040204" pitchFamily="50" charset="-128"/>
                <a:ea typeface="Meiryo UI" panose="020B0604030504040204" pitchFamily="50" charset="-128"/>
              </a:rPr>
              <a:t>30.</a:t>
            </a:r>
            <a:r>
              <a:rPr kumimoji="1" lang="ja-JP" altLang="en-US" sz="2000" dirty="0" smtClean="0">
                <a:solidFill>
                  <a:prstClr val="black"/>
                </a:solidFill>
                <a:latin typeface="Meiryo UI" panose="020B0604030504040204" pitchFamily="50" charset="-128"/>
                <a:ea typeface="Meiryo UI" panose="020B0604030504040204" pitchFamily="50" charset="-128"/>
              </a:rPr>
              <a:t>６台風</a:t>
            </a:r>
            <a:r>
              <a:rPr kumimoji="1" lang="en-US" altLang="ja-JP" sz="2000" dirty="0" smtClean="0">
                <a:solidFill>
                  <a:prstClr val="black"/>
                </a:solidFill>
                <a:latin typeface="Meiryo UI" panose="020B0604030504040204" pitchFamily="50" charset="-128"/>
                <a:ea typeface="Meiryo UI" panose="020B0604030504040204" pitchFamily="50" charset="-128"/>
              </a:rPr>
              <a:t>21</a:t>
            </a:r>
            <a:r>
              <a:rPr kumimoji="1" lang="ja-JP" altLang="en-US" sz="2000" dirty="0" smtClean="0">
                <a:solidFill>
                  <a:prstClr val="black"/>
                </a:solidFill>
                <a:latin typeface="Meiryo UI" panose="020B0604030504040204" pitchFamily="50" charset="-128"/>
                <a:ea typeface="Meiryo UI" panose="020B0604030504040204" pitchFamily="50" charset="-128"/>
              </a:rPr>
              <a:t>号　　  ：大阪府内住家の全壊</a:t>
            </a:r>
            <a:r>
              <a:rPr kumimoji="1" lang="ja-JP" altLang="en-US" sz="2000" dirty="0">
                <a:solidFill>
                  <a:prstClr val="black"/>
                </a:solidFill>
                <a:latin typeface="Meiryo UI" panose="020B0604030504040204" pitchFamily="50" charset="-128"/>
                <a:ea typeface="Meiryo UI" panose="020B0604030504040204" pitchFamily="50" charset="-128"/>
              </a:rPr>
              <a:t>　</a:t>
            </a:r>
            <a:r>
              <a:rPr kumimoji="1" lang="en-US" altLang="ja-JP" sz="2000" dirty="0">
                <a:solidFill>
                  <a:prstClr val="black"/>
                </a:solidFill>
                <a:latin typeface="Meiryo UI" panose="020B0604030504040204" pitchFamily="50" charset="-128"/>
                <a:ea typeface="Meiryo UI" panose="020B0604030504040204" pitchFamily="50" charset="-128"/>
              </a:rPr>
              <a:t>28</a:t>
            </a:r>
            <a:r>
              <a:rPr kumimoji="1" lang="ja-JP" altLang="en-US" sz="2000" dirty="0" smtClean="0">
                <a:solidFill>
                  <a:prstClr val="black"/>
                </a:solidFill>
                <a:latin typeface="Meiryo UI" panose="020B0604030504040204" pitchFamily="50" charset="-128"/>
                <a:ea typeface="Meiryo UI" panose="020B0604030504040204" pitchFamily="50" charset="-128"/>
              </a:rPr>
              <a:t>棟</a:t>
            </a:r>
            <a:r>
              <a:rPr kumimoji="1" lang="ja-JP" altLang="en-US" sz="2000" dirty="0">
                <a:solidFill>
                  <a:prstClr val="black"/>
                </a:solidFill>
                <a:latin typeface="Meiryo UI" panose="020B0604030504040204" pitchFamily="50" charset="-128"/>
                <a:ea typeface="Meiryo UI" panose="020B0604030504040204" pitchFamily="50" charset="-128"/>
              </a:rPr>
              <a:t>、半壊　</a:t>
            </a:r>
            <a:r>
              <a:rPr kumimoji="1" lang="en-US" altLang="ja-JP" sz="2000" dirty="0">
                <a:solidFill>
                  <a:prstClr val="black"/>
                </a:solidFill>
                <a:latin typeface="Meiryo UI" panose="020B0604030504040204" pitchFamily="50" charset="-128"/>
                <a:ea typeface="Meiryo UI" panose="020B0604030504040204" pitchFamily="50" charset="-128"/>
              </a:rPr>
              <a:t>436</a:t>
            </a:r>
            <a:r>
              <a:rPr kumimoji="1" lang="ja-JP" altLang="en-US" sz="2000" dirty="0" smtClean="0">
                <a:solidFill>
                  <a:prstClr val="black"/>
                </a:solidFill>
                <a:latin typeface="Meiryo UI" panose="020B0604030504040204" pitchFamily="50" charset="-128"/>
                <a:ea typeface="Meiryo UI" panose="020B0604030504040204" pitchFamily="50" charset="-128"/>
              </a:rPr>
              <a:t>棟</a:t>
            </a:r>
            <a:r>
              <a:rPr kumimoji="1" lang="ja-JP" altLang="en-US" sz="2000" dirty="0">
                <a:solidFill>
                  <a:prstClr val="black"/>
                </a:solidFill>
                <a:latin typeface="Meiryo UI" panose="020B0604030504040204" pitchFamily="50" charset="-128"/>
                <a:ea typeface="Meiryo UI" panose="020B0604030504040204" pitchFamily="50" charset="-128"/>
              </a:rPr>
              <a:t>、一部損壊　</a:t>
            </a:r>
            <a:r>
              <a:rPr kumimoji="1" lang="ja-JP" altLang="en-US" sz="2000" dirty="0" smtClean="0">
                <a:solidFill>
                  <a:prstClr val="black"/>
                </a:solidFill>
                <a:latin typeface="Meiryo UI" panose="020B0604030504040204" pitchFamily="50" charset="-128"/>
                <a:ea typeface="Meiryo UI" panose="020B0604030504040204" pitchFamily="50" charset="-128"/>
              </a:rPr>
              <a:t>約</a:t>
            </a:r>
            <a:r>
              <a:rPr kumimoji="1" lang="en-US" altLang="ja-JP" sz="2000" dirty="0" smtClean="0">
                <a:solidFill>
                  <a:prstClr val="black"/>
                </a:solidFill>
                <a:latin typeface="Meiryo UI" panose="020B0604030504040204" pitchFamily="50" charset="-128"/>
                <a:ea typeface="Meiryo UI" panose="020B0604030504040204" pitchFamily="50" charset="-128"/>
              </a:rPr>
              <a:t>6.5</a:t>
            </a:r>
            <a:r>
              <a:rPr kumimoji="1" lang="ja-JP" altLang="en-US" sz="2000" dirty="0" smtClean="0">
                <a:solidFill>
                  <a:prstClr val="black"/>
                </a:solidFill>
                <a:latin typeface="Meiryo UI" panose="020B0604030504040204" pitchFamily="50" charset="-128"/>
                <a:ea typeface="Meiryo UI" panose="020B0604030504040204" pitchFamily="50" charset="-128"/>
              </a:rPr>
              <a:t>万棟</a:t>
            </a:r>
            <a:endParaRPr kumimoji="1" lang="en-US" altLang="ja-JP" sz="2000" dirty="0" smtClean="0">
              <a:solidFill>
                <a:prstClr val="black"/>
              </a:solidFill>
              <a:latin typeface="Meiryo UI" panose="020B0604030504040204" pitchFamily="50" charset="-128"/>
              <a:ea typeface="Meiryo UI" panose="020B0604030504040204" pitchFamily="50" charset="-128"/>
            </a:endParaRPr>
          </a:p>
          <a:p>
            <a:pPr marL="108000" indent="-108000">
              <a:spcBef>
                <a:spcPts val="1200"/>
              </a:spcBef>
            </a:pPr>
            <a:r>
              <a:rPr kumimoji="1" lang="ja-JP" altLang="en-US" sz="2000" dirty="0">
                <a:solidFill>
                  <a:prstClr val="black"/>
                </a:solidFill>
                <a:latin typeface="Meiryo UI" panose="020B0604030504040204" pitchFamily="50" charset="-128"/>
                <a:ea typeface="Meiryo UI" panose="020B0604030504040204" pitchFamily="50" charset="-128"/>
              </a:rPr>
              <a:t>　</a:t>
            </a:r>
            <a:r>
              <a:rPr kumimoji="1" lang="ja-JP" altLang="en-US" sz="2000" dirty="0" smtClean="0">
                <a:solidFill>
                  <a:prstClr val="black"/>
                </a:solidFill>
                <a:latin typeface="Meiryo UI" panose="020B0604030504040204" pitchFamily="50" charset="-128"/>
                <a:ea typeface="Meiryo UI" panose="020B0604030504040204" pitchFamily="50" charset="-128"/>
              </a:rPr>
              <a:t>○南海トラフ巨大地震　　 ：　</a:t>
            </a:r>
            <a:r>
              <a:rPr lang="ja-JP" altLang="en-US" sz="2000" dirty="0" smtClean="0">
                <a:latin typeface="Meiryo UI" panose="020B0604030504040204" pitchFamily="50" charset="-128"/>
                <a:ea typeface="Meiryo UI" panose="020B0604030504040204" pitchFamily="50" charset="-128"/>
              </a:rPr>
              <a:t>Ｍ</a:t>
            </a:r>
            <a:r>
              <a:rPr lang="en-US" altLang="ja-JP" sz="2000" dirty="0" smtClean="0">
                <a:latin typeface="Meiryo UI" panose="020B0604030504040204" pitchFamily="50" charset="-128"/>
                <a:ea typeface="Meiryo UI" panose="020B0604030504040204" pitchFamily="50" charset="-128"/>
              </a:rPr>
              <a:t>8</a:t>
            </a:r>
            <a:r>
              <a:rPr lang="ja-JP" altLang="en-US" sz="2000" dirty="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9</a:t>
            </a:r>
            <a:r>
              <a:rPr lang="ja-JP" altLang="en-US" sz="2000" dirty="0">
                <a:latin typeface="Meiryo UI" panose="020B0604030504040204" pitchFamily="50" charset="-128"/>
                <a:ea typeface="Meiryo UI" panose="020B0604030504040204" pitchFamily="50" charset="-128"/>
              </a:rPr>
              <a:t>クラスの地震の</a:t>
            </a:r>
            <a:r>
              <a:rPr lang="en-US" altLang="ja-JP" sz="2000" dirty="0">
                <a:latin typeface="Meiryo UI" panose="020B0604030504040204" pitchFamily="50" charset="-128"/>
                <a:ea typeface="Meiryo UI" panose="020B0604030504040204" pitchFamily="50" charset="-128"/>
              </a:rPr>
              <a:t>30</a:t>
            </a:r>
            <a:r>
              <a:rPr lang="ja-JP" altLang="en-US" sz="2000" dirty="0">
                <a:latin typeface="Meiryo UI" panose="020B0604030504040204" pitchFamily="50" charset="-128"/>
                <a:ea typeface="Meiryo UI" panose="020B0604030504040204" pitchFamily="50" charset="-128"/>
              </a:rPr>
              <a:t>年以内の発生確率が</a:t>
            </a:r>
            <a:r>
              <a:rPr lang="en-US" altLang="ja-JP" sz="2000" dirty="0">
                <a:latin typeface="Meiryo UI" panose="020B0604030504040204" pitchFamily="50" charset="-128"/>
                <a:ea typeface="Meiryo UI" panose="020B0604030504040204" pitchFamily="50" charset="-128"/>
              </a:rPr>
              <a:t>70</a:t>
            </a:r>
            <a:r>
              <a:rPr lang="ja-JP" altLang="en-US" sz="2000" dirty="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80</a:t>
            </a:r>
            <a:r>
              <a:rPr lang="ja-JP" altLang="en-US" sz="2000" dirty="0" smtClean="0">
                <a:latin typeface="Meiryo UI" panose="020B0604030504040204" pitchFamily="50" charset="-128"/>
                <a:ea typeface="Meiryo UI" panose="020B0604030504040204" pitchFamily="50" charset="-128"/>
              </a:rPr>
              <a:t>％</a:t>
            </a:r>
            <a:endParaRPr lang="en-US" altLang="ja-JP" sz="2000" dirty="0">
              <a:latin typeface="Meiryo UI" panose="020B0604030504040204" pitchFamily="50" charset="-128"/>
              <a:ea typeface="Meiryo UI" panose="020B0604030504040204" pitchFamily="50" charset="-128"/>
            </a:endParaRPr>
          </a:p>
          <a:p>
            <a:pPr marL="108000" indent="-108000">
              <a:spcBef>
                <a:spcPts val="1200"/>
              </a:spcBef>
            </a:pPr>
            <a:r>
              <a:rPr kumimoji="1" lang="ja-JP" altLang="en-US" sz="2000" dirty="0">
                <a:solidFill>
                  <a:prstClr val="black"/>
                </a:solidFill>
                <a:latin typeface="Meiryo UI" panose="020B0604030504040204" pitchFamily="50" charset="-128"/>
                <a:ea typeface="Meiryo UI" panose="020B0604030504040204" pitchFamily="50" charset="-128"/>
              </a:rPr>
              <a:t>　</a:t>
            </a:r>
            <a:r>
              <a:rPr kumimoji="1" lang="ja-JP" altLang="en-US" sz="2000" dirty="0" smtClean="0">
                <a:solidFill>
                  <a:prstClr val="black"/>
                </a:solidFill>
                <a:latin typeface="Meiryo UI" panose="020B0604030504040204" pitchFamily="50" charset="-128"/>
                <a:ea typeface="Meiryo UI" panose="020B0604030504040204" pitchFamily="50" charset="-128"/>
              </a:rPr>
              <a:t>○直下型地震</a:t>
            </a:r>
            <a:r>
              <a:rPr kumimoji="1" lang="en-US" altLang="ja-JP" sz="2000" dirty="0">
                <a:solidFill>
                  <a:prstClr val="black"/>
                </a:solidFill>
                <a:latin typeface="Meiryo UI" panose="020B0604030504040204" pitchFamily="50" charset="-128"/>
                <a:ea typeface="Meiryo UI" panose="020B0604030504040204" pitchFamily="50" charset="-128"/>
              </a:rPr>
              <a:t>(</a:t>
            </a:r>
            <a:r>
              <a:rPr kumimoji="1" lang="ja-JP" altLang="en-US" sz="2000" dirty="0" smtClean="0">
                <a:solidFill>
                  <a:prstClr val="black"/>
                </a:solidFill>
                <a:latin typeface="Meiryo UI" panose="020B0604030504040204" pitchFamily="50" charset="-128"/>
                <a:ea typeface="Meiryo UI" panose="020B0604030504040204" pitchFamily="50" charset="-128"/>
              </a:rPr>
              <a:t>上町断層など</a:t>
            </a:r>
            <a:r>
              <a:rPr kumimoji="1" lang="en-US" altLang="ja-JP" sz="2000" dirty="0">
                <a:solidFill>
                  <a:prstClr val="black"/>
                </a:solidFill>
                <a:latin typeface="Meiryo UI" panose="020B0604030504040204" pitchFamily="50" charset="-128"/>
                <a:ea typeface="Meiryo UI" panose="020B0604030504040204" pitchFamily="50" charset="-128"/>
              </a:rPr>
              <a:t>)</a:t>
            </a:r>
            <a:r>
              <a:rPr kumimoji="1" lang="ja-JP" altLang="en-US" sz="2000" dirty="0" smtClean="0">
                <a:solidFill>
                  <a:prstClr val="black"/>
                </a:solidFill>
                <a:latin typeface="Meiryo UI" panose="020B0604030504040204" pitchFamily="50" charset="-128"/>
                <a:ea typeface="Meiryo UI" panose="020B0604030504040204" pitchFamily="50" charset="-128"/>
              </a:rPr>
              <a:t>：</a:t>
            </a:r>
            <a:r>
              <a:rPr kumimoji="1" lang="ja-JP" altLang="en-US" sz="2000" dirty="0">
                <a:solidFill>
                  <a:prstClr val="black"/>
                </a:solidFill>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Ｍ</a:t>
            </a:r>
            <a:r>
              <a:rPr lang="en-US" altLang="ja-JP" sz="2000" dirty="0" smtClean="0">
                <a:latin typeface="Meiryo UI" panose="020B0604030504040204" pitchFamily="50" charset="-128"/>
                <a:ea typeface="Meiryo UI" panose="020B0604030504040204" pitchFamily="50" charset="-128"/>
              </a:rPr>
              <a:t>7.5</a:t>
            </a:r>
            <a:r>
              <a:rPr lang="ja-JP" altLang="en-US" sz="2000" dirty="0" smtClean="0">
                <a:latin typeface="Meiryo UI" panose="020B0604030504040204" pitchFamily="50" charset="-128"/>
                <a:ea typeface="Meiryo UI" panose="020B0604030504040204" pitchFamily="50" charset="-128"/>
              </a:rPr>
              <a:t>クラス</a:t>
            </a:r>
            <a:r>
              <a:rPr lang="ja-JP" altLang="en-US" sz="2000" dirty="0">
                <a:latin typeface="Meiryo UI" panose="020B0604030504040204" pitchFamily="50" charset="-128"/>
                <a:ea typeface="Meiryo UI" panose="020B0604030504040204" pitchFamily="50" charset="-128"/>
              </a:rPr>
              <a:t>の地震の</a:t>
            </a:r>
            <a:r>
              <a:rPr lang="en-US" altLang="ja-JP" sz="2000" dirty="0">
                <a:latin typeface="Meiryo UI" panose="020B0604030504040204" pitchFamily="50" charset="-128"/>
                <a:ea typeface="Meiryo UI" panose="020B0604030504040204" pitchFamily="50" charset="-128"/>
              </a:rPr>
              <a:t>30</a:t>
            </a:r>
            <a:r>
              <a:rPr lang="ja-JP" altLang="en-US" sz="2000" dirty="0">
                <a:latin typeface="Meiryo UI" panose="020B0604030504040204" pitchFamily="50" charset="-128"/>
                <a:ea typeface="Meiryo UI" panose="020B0604030504040204" pitchFamily="50" charset="-128"/>
              </a:rPr>
              <a:t>年以内</a:t>
            </a:r>
            <a:r>
              <a:rPr lang="ja-JP" altLang="en-US" sz="2000" dirty="0" smtClean="0">
                <a:latin typeface="Meiryo UI" panose="020B0604030504040204" pitchFamily="50" charset="-128"/>
                <a:ea typeface="Meiryo UI" panose="020B0604030504040204" pitchFamily="50" charset="-128"/>
              </a:rPr>
              <a:t>の発生確率が</a:t>
            </a:r>
            <a:r>
              <a:rPr lang="ja-JP" altLang="en-US" sz="2000" dirty="0">
                <a:latin typeface="Meiryo UI" panose="020B0604030504040204" pitchFamily="50" charset="-128"/>
                <a:ea typeface="Meiryo UI" panose="020B0604030504040204" pitchFamily="50" charset="-128"/>
              </a:rPr>
              <a:t>国内</a:t>
            </a:r>
            <a:r>
              <a:rPr lang="ja-JP" altLang="en-US" sz="2000" dirty="0" smtClean="0">
                <a:latin typeface="Meiryo UI" panose="020B0604030504040204" pitchFamily="50" charset="-128"/>
                <a:ea typeface="Meiryo UI" panose="020B0604030504040204" pitchFamily="50" charset="-128"/>
              </a:rPr>
              <a:t>の</a:t>
            </a:r>
            <a:r>
              <a:rPr lang="ja-JP" altLang="en-US" sz="2000" dirty="0">
                <a:latin typeface="Meiryo UI" panose="020B0604030504040204" pitchFamily="50" charset="-128"/>
                <a:ea typeface="Meiryo UI" panose="020B0604030504040204" pitchFamily="50" charset="-128"/>
              </a:rPr>
              <a:t>主な活断層の中では</a:t>
            </a:r>
            <a:r>
              <a:rPr lang="ja-JP" altLang="en-US" sz="2000" dirty="0" smtClean="0">
                <a:latin typeface="Meiryo UI" panose="020B0604030504040204" pitchFamily="50" charset="-128"/>
                <a:ea typeface="Meiryo UI" panose="020B0604030504040204" pitchFamily="50" charset="-128"/>
              </a:rPr>
              <a:t>高い</a:t>
            </a:r>
            <a:r>
              <a:rPr kumimoji="1" lang="ja-JP" altLang="en-US" sz="2000" dirty="0" smtClean="0">
                <a:solidFill>
                  <a:prstClr val="black"/>
                </a:solidFill>
                <a:latin typeface="Meiryo UI" panose="020B0604030504040204" pitchFamily="50" charset="-128"/>
                <a:ea typeface="Meiryo UI" panose="020B0604030504040204" pitchFamily="50" charset="-128"/>
              </a:rPr>
              <a:t>　</a:t>
            </a:r>
            <a:r>
              <a:rPr kumimoji="1" lang="ja-JP" altLang="en-US" sz="2000" dirty="0">
                <a:solidFill>
                  <a:prstClr val="black"/>
                </a:solidFill>
                <a:latin typeface="Meiryo UI" panose="020B0604030504040204" pitchFamily="50" charset="-128"/>
                <a:ea typeface="Meiryo UI" panose="020B0604030504040204" pitchFamily="50" charset="-128"/>
              </a:rPr>
              <a:t>　　</a:t>
            </a:r>
            <a:endParaRPr kumimoji="1" lang="ja-JP" altLang="en-US" sz="2000" dirty="0" smtClean="0">
              <a:solidFill>
                <a:prstClr val="black"/>
              </a:solidFill>
              <a:latin typeface="Meiryo UI" panose="020B0604030504040204" pitchFamily="50" charset="-128"/>
              <a:ea typeface="Meiryo UI" panose="020B0604030504040204" pitchFamily="50" charset="-128"/>
            </a:endParaRPr>
          </a:p>
        </p:txBody>
      </p:sp>
      <p:sp>
        <p:nvSpPr>
          <p:cNvPr id="19" name="二等辺三角形 18"/>
          <p:cNvSpPr/>
          <p:nvPr/>
        </p:nvSpPr>
        <p:spPr>
          <a:xfrm flipV="1">
            <a:off x="3913546" y="3334190"/>
            <a:ext cx="4601281" cy="440939"/>
          </a:xfrm>
          <a:prstGeom prst="triangl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26"/>
          </a:p>
        </p:txBody>
      </p:sp>
    </p:spTree>
    <p:extLst>
      <p:ext uri="{BB962C8B-B14F-4D97-AF65-F5344CB8AC3E}">
        <p14:creationId xmlns:p14="http://schemas.microsoft.com/office/powerpoint/2010/main" val="1820253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正方形/長方形 106"/>
          <p:cNvSpPr/>
          <p:nvPr/>
        </p:nvSpPr>
        <p:spPr>
          <a:xfrm>
            <a:off x="3309983" y="1392206"/>
            <a:ext cx="3090775" cy="6120000"/>
          </a:xfrm>
          <a:prstGeom prst="rect">
            <a:avLst/>
          </a:prstGeom>
          <a:solidFill>
            <a:srgbClr val="FEE6F9"/>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90840">
              <a:defRPr/>
            </a:pPr>
            <a:endParaRPr lang="ja-JP" altLang="en-US" sz="2326" dirty="0">
              <a:solidFill>
                <a:prstClr val="white"/>
              </a:solidFill>
              <a:latin typeface="Meiryo UI" panose="020B0604030504040204" pitchFamily="50" charset="-128"/>
              <a:ea typeface="Meiryo UI" panose="020B0604030504040204" pitchFamily="50" charset="-128"/>
            </a:endParaRPr>
          </a:p>
        </p:txBody>
      </p:sp>
      <p:sp>
        <p:nvSpPr>
          <p:cNvPr id="73" name="正方形/長方形 72"/>
          <p:cNvSpPr/>
          <p:nvPr/>
        </p:nvSpPr>
        <p:spPr>
          <a:xfrm>
            <a:off x="3278492" y="1691763"/>
            <a:ext cx="3137631" cy="5740033"/>
          </a:xfrm>
          <a:prstGeom prst="rect">
            <a:avLst/>
          </a:prstGeom>
        </p:spPr>
        <p:txBody>
          <a:bodyPr wrap="square">
            <a:spAutoFit/>
          </a:bodyPr>
          <a:lstStyle/>
          <a:p>
            <a:r>
              <a:rPr lang="ja-JP" altLang="en-US" sz="1600" b="1" dirty="0">
                <a:latin typeface="BIZ UDPゴシック" panose="020B0400000000000000" pitchFamily="50" charset="-128"/>
                <a:ea typeface="BIZ UDPゴシック" panose="020B0400000000000000" pitchFamily="50" charset="-128"/>
              </a:rPr>
              <a:t>③ 空飛ぶクルマ　</a:t>
            </a:r>
            <a:endParaRPr lang="en-US" altLang="ja-JP" sz="1600" b="1" dirty="0">
              <a:latin typeface="BIZ UDPゴシック" panose="020B0400000000000000" pitchFamily="50" charset="-128"/>
              <a:ea typeface="BIZ UDPゴシック" panose="020B0400000000000000" pitchFamily="50" charset="-128"/>
            </a:endParaRPr>
          </a:p>
          <a:p>
            <a:endParaRPr lang="en-US" altLang="ja-JP" sz="800" b="1" dirty="0" smtClean="0">
              <a:latin typeface="BIZ UDPゴシック" panose="020B0400000000000000" pitchFamily="50" charset="-128"/>
              <a:ea typeface="BIZ UDPゴシック" panose="020B0400000000000000" pitchFamily="50" charset="-128"/>
            </a:endParaRPr>
          </a:p>
          <a:p>
            <a:r>
              <a:rPr lang="ja-JP" altLang="en-US" sz="1400" dirty="0" smtClean="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会場内遊覧、会場とポートとの</a:t>
            </a:r>
            <a:endParaRPr lang="en-US" altLang="ja-JP" sz="1400" u="sng" dirty="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ja-JP" altLang="en-US" sz="1400" u="sng" dirty="0">
                <a:latin typeface="BIZ UDPゴシック" panose="020B0400000000000000" pitchFamily="50" charset="-128"/>
                <a:ea typeface="BIZ UDPゴシック" panose="020B0400000000000000" pitchFamily="50" charset="-128"/>
              </a:rPr>
              <a:t>２地点間運航を実現</a:t>
            </a:r>
            <a:r>
              <a:rPr lang="ja-JP" altLang="en-US" sz="1400" dirty="0">
                <a:latin typeface="BIZ UDPゴシック" panose="020B0400000000000000" pitchFamily="50" charset="-128"/>
                <a:ea typeface="BIZ UDPゴシック" panose="020B0400000000000000" pitchFamily="50" charset="-128"/>
              </a:rPr>
              <a:t>　</a:t>
            </a:r>
            <a:endParaRPr lang="en-US" altLang="ja-JP" sz="1400" dirty="0">
              <a:latin typeface="BIZ UDPゴシック" panose="020B0400000000000000" pitchFamily="50" charset="-128"/>
              <a:ea typeface="BIZ UDPゴシック" panose="020B0400000000000000" pitchFamily="50" charset="-128"/>
            </a:endParaRPr>
          </a:p>
          <a:p>
            <a:endParaRPr lang="en-US" altLang="ja-JP" sz="8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都心部中心を含む商用運航の</a:t>
            </a:r>
            <a:r>
              <a:rPr lang="ja-JP" altLang="en-US" sz="1400" u="sng" dirty="0" smtClean="0">
                <a:latin typeface="BIZ UDPゴシック" panose="020B0400000000000000" pitchFamily="50" charset="-128"/>
                <a:ea typeface="BIZ UDPゴシック" panose="020B0400000000000000" pitchFamily="50" charset="-128"/>
              </a:rPr>
              <a:t>拡大</a:t>
            </a:r>
            <a:endParaRPr lang="en-US" altLang="ja-JP" sz="1400" u="sng" dirty="0" smtClean="0">
              <a:latin typeface="BIZ UDPゴシック" panose="020B0400000000000000" pitchFamily="50" charset="-128"/>
              <a:ea typeface="BIZ UDPゴシック" panose="020B0400000000000000" pitchFamily="50" charset="-128"/>
            </a:endParaRPr>
          </a:p>
          <a:p>
            <a:endParaRPr kumimoji="1" lang="en-US" altLang="ja-JP" sz="1600" dirty="0">
              <a:latin typeface="BIZ UDPゴシック" panose="020B0400000000000000" pitchFamily="50" charset="-128"/>
              <a:ea typeface="BIZ UDPゴシック" panose="020B0400000000000000" pitchFamily="50" charset="-128"/>
            </a:endParaRPr>
          </a:p>
          <a:p>
            <a:r>
              <a:rPr lang="ja-JP" altLang="en-US" sz="1600" b="1" dirty="0">
                <a:latin typeface="BIZ UDPゴシック" panose="020B0400000000000000" pitchFamily="50" charset="-128"/>
                <a:ea typeface="BIZ UDPゴシック" panose="020B0400000000000000" pitchFamily="50" charset="-128"/>
              </a:rPr>
              <a:t>④ 自動運転　</a:t>
            </a:r>
            <a:endParaRPr lang="en-US" altLang="ja-JP" sz="1600" b="1" dirty="0">
              <a:latin typeface="BIZ UDPゴシック" panose="020B0400000000000000" pitchFamily="50" charset="-128"/>
              <a:ea typeface="BIZ UDPゴシック" panose="020B0400000000000000" pitchFamily="50" charset="-128"/>
            </a:endParaRPr>
          </a:p>
          <a:p>
            <a:endParaRPr lang="en-US" altLang="ja-JP" sz="800" dirty="0" smtClean="0">
              <a:latin typeface="BIZ UDPゴシック" panose="020B0400000000000000" pitchFamily="50" charset="-128"/>
              <a:ea typeface="BIZ UDPゴシック" panose="020B0400000000000000" pitchFamily="50" charset="-128"/>
            </a:endParaRPr>
          </a:p>
          <a:p>
            <a:r>
              <a:rPr lang="ja-JP" altLang="en-US" sz="1400" dirty="0" smtClean="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会場内及び会場アクセスでの</a:t>
            </a:r>
            <a:endParaRPr lang="en-US" altLang="ja-JP" sz="1400" u="sng" dirty="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ja-JP" altLang="en-US" sz="1400" u="sng" dirty="0">
                <a:latin typeface="BIZ UDPゴシック" panose="020B0400000000000000" pitchFamily="50" charset="-128"/>
                <a:ea typeface="BIZ UDPゴシック" panose="020B0400000000000000" pitchFamily="50" charset="-128"/>
              </a:rPr>
              <a:t>自動運転（レベル４）の実現</a:t>
            </a:r>
            <a:r>
              <a:rPr lang="ja-JP" altLang="en-US" sz="1400" dirty="0">
                <a:latin typeface="BIZ UDPゴシック" panose="020B0400000000000000" pitchFamily="50" charset="-128"/>
                <a:ea typeface="BIZ UDPゴシック" panose="020B0400000000000000" pitchFamily="50" charset="-128"/>
              </a:rPr>
              <a:t>　</a:t>
            </a:r>
            <a:endParaRPr lang="en-US" altLang="ja-JP" sz="1400" dirty="0">
              <a:latin typeface="BIZ UDPゴシック" panose="020B0400000000000000" pitchFamily="50" charset="-128"/>
              <a:ea typeface="BIZ UDPゴシック" panose="020B0400000000000000" pitchFamily="50" charset="-128"/>
            </a:endParaRPr>
          </a:p>
          <a:p>
            <a:endParaRPr lang="en-US" altLang="ja-JP" sz="800" dirty="0" smtClean="0">
              <a:latin typeface="BIZ UDPゴシック" panose="020B0400000000000000" pitchFamily="50" charset="-128"/>
              <a:ea typeface="BIZ UDPゴシック" panose="020B0400000000000000" pitchFamily="50" charset="-128"/>
            </a:endParaRPr>
          </a:p>
          <a:p>
            <a:r>
              <a:rPr lang="ja-JP" altLang="en-US" sz="1400" dirty="0" smtClean="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自動運転の社会</a:t>
            </a:r>
            <a:r>
              <a:rPr lang="ja-JP" altLang="en-US" sz="1400" u="sng" dirty="0" smtClean="0">
                <a:latin typeface="BIZ UDPゴシック" panose="020B0400000000000000" pitchFamily="50" charset="-128"/>
                <a:ea typeface="BIZ UDPゴシック" panose="020B0400000000000000" pitchFamily="50" charset="-128"/>
              </a:rPr>
              <a:t>実装</a:t>
            </a:r>
            <a:endParaRPr lang="en-US" altLang="ja-JP" sz="1400" u="sng" dirty="0" smtClean="0">
              <a:latin typeface="BIZ UDPゴシック" panose="020B0400000000000000" pitchFamily="50" charset="-128"/>
              <a:ea typeface="BIZ UDPゴシック" panose="020B0400000000000000" pitchFamily="50" charset="-128"/>
            </a:endParaRPr>
          </a:p>
          <a:p>
            <a:endParaRPr kumimoji="1" lang="en-US" altLang="ja-JP" sz="1600" dirty="0">
              <a:latin typeface="BIZ UDPゴシック" panose="020B0400000000000000" pitchFamily="50" charset="-128"/>
              <a:ea typeface="BIZ UDPゴシック" panose="020B0400000000000000" pitchFamily="50" charset="-128"/>
            </a:endParaRPr>
          </a:p>
          <a:p>
            <a:r>
              <a:rPr lang="ja-JP" altLang="en-US" sz="1600" b="1" dirty="0">
                <a:latin typeface="BIZ UDPゴシック" panose="020B0400000000000000" pitchFamily="50" charset="-128"/>
                <a:ea typeface="BIZ UDPゴシック" panose="020B0400000000000000" pitchFamily="50" charset="-128"/>
              </a:rPr>
              <a:t>⑤ </a:t>
            </a:r>
            <a:r>
              <a:rPr lang="en-US" altLang="ja-JP" sz="1600" b="1" dirty="0" err="1" smtClean="0">
                <a:latin typeface="BIZ UDPゴシック" panose="020B0400000000000000" pitchFamily="50" charset="-128"/>
                <a:ea typeface="BIZ UDPゴシック" panose="020B0400000000000000" pitchFamily="50" charset="-128"/>
              </a:rPr>
              <a:t>MaaS</a:t>
            </a:r>
            <a:r>
              <a:rPr lang="ja-JP" altLang="en-US" sz="1600" b="1" dirty="0">
                <a:latin typeface="BIZ UDPゴシック" panose="020B0400000000000000" pitchFamily="50" charset="-128"/>
                <a:ea typeface="BIZ UDPゴシック" panose="020B0400000000000000" pitchFamily="50" charset="-128"/>
              </a:rPr>
              <a:t>（マース）</a:t>
            </a:r>
            <a:endParaRPr lang="en-US" altLang="ja-JP" sz="1600" b="1" dirty="0">
              <a:latin typeface="BIZ UDPゴシック" panose="020B0400000000000000" pitchFamily="50" charset="-128"/>
              <a:ea typeface="BIZ UDPゴシック" panose="020B0400000000000000" pitchFamily="50" charset="-128"/>
            </a:endParaRPr>
          </a:p>
          <a:p>
            <a:endParaRPr lang="en-US" altLang="ja-JP" sz="800" dirty="0" smtClean="0">
              <a:latin typeface="BIZ UDPゴシック" panose="020B0400000000000000" pitchFamily="50" charset="-128"/>
              <a:ea typeface="BIZ UDPゴシック" panose="020B0400000000000000" pitchFamily="50" charset="-128"/>
            </a:endParaRPr>
          </a:p>
          <a:p>
            <a:r>
              <a:rPr lang="ja-JP" altLang="en-US" sz="1400" dirty="0" smtClean="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万博来訪者向けの</a:t>
            </a:r>
            <a:r>
              <a:rPr lang="en-US" altLang="ja-JP" sz="1400" u="sng" dirty="0">
                <a:latin typeface="BIZ UDPゴシック" panose="020B0400000000000000" pitchFamily="50" charset="-128"/>
                <a:ea typeface="BIZ UDPゴシック" panose="020B0400000000000000" pitchFamily="50" charset="-128"/>
              </a:rPr>
              <a:t>MaaS</a:t>
            </a:r>
            <a:r>
              <a:rPr lang="ja-JP" altLang="en-US" sz="1400" u="sng" dirty="0">
                <a:latin typeface="BIZ UDPゴシック" panose="020B0400000000000000" pitchFamily="50" charset="-128"/>
                <a:ea typeface="BIZ UDPゴシック" panose="020B0400000000000000" pitchFamily="50" charset="-128"/>
              </a:rPr>
              <a:t>構築</a:t>
            </a:r>
            <a:r>
              <a:rPr lang="ja-JP" altLang="en-US" sz="1400" dirty="0">
                <a:latin typeface="BIZ UDPゴシック" panose="020B0400000000000000" pitchFamily="50" charset="-128"/>
                <a:ea typeface="BIZ UDPゴシック" panose="020B0400000000000000" pitchFamily="50" charset="-128"/>
              </a:rPr>
              <a:t>　</a:t>
            </a:r>
            <a:endParaRPr lang="en-US" altLang="ja-JP" sz="1400" dirty="0">
              <a:latin typeface="BIZ UDPゴシック" panose="020B0400000000000000" pitchFamily="50" charset="-128"/>
              <a:ea typeface="BIZ UDPゴシック" panose="020B0400000000000000" pitchFamily="50" charset="-128"/>
            </a:endParaRPr>
          </a:p>
          <a:p>
            <a:endParaRPr lang="en-US" altLang="ja-JP" sz="8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関西広域</a:t>
            </a:r>
            <a:r>
              <a:rPr lang="en-US" altLang="ja-JP" sz="1400" u="sng" dirty="0">
                <a:latin typeface="BIZ UDPゴシック" panose="020B0400000000000000" pitchFamily="50" charset="-128"/>
                <a:ea typeface="BIZ UDPゴシック" panose="020B0400000000000000" pitchFamily="50" charset="-128"/>
              </a:rPr>
              <a:t>MaaS</a:t>
            </a:r>
            <a:r>
              <a:rPr lang="ja-JP" altLang="en-US" sz="1400" u="sng" dirty="0">
                <a:latin typeface="BIZ UDPゴシック" panose="020B0400000000000000" pitchFamily="50" charset="-128"/>
                <a:ea typeface="BIZ UDPゴシック" panose="020B0400000000000000" pitchFamily="50" charset="-128"/>
              </a:rPr>
              <a:t>が拡大</a:t>
            </a:r>
            <a:endParaRPr lang="en-US" altLang="ja-JP" sz="1400" u="sng" dirty="0">
              <a:latin typeface="BIZ UDPゴシック" panose="020B0400000000000000" pitchFamily="50" charset="-128"/>
              <a:ea typeface="BIZ UDPゴシック" panose="020B0400000000000000" pitchFamily="50" charset="-128"/>
            </a:endParaRPr>
          </a:p>
          <a:p>
            <a:pPr marL="93046" indent="-558274"/>
            <a:r>
              <a:rPr kumimoji="1" lang="en-US" altLang="ja-JP" sz="1600" dirty="0" smtClean="0">
                <a:latin typeface="BIZ UDPゴシック" panose="020B0400000000000000" pitchFamily="50" charset="-128"/>
                <a:ea typeface="BIZ UDPゴシック" panose="020B0400000000000000" pitchFamily="50" charset="-128"/>
              </a:rPr>
              <a:t> </a:t>
            </a:r>
            <a:endParaRPr kumimoji="1" lang="en-US" altLang="ja-JP" sz="1600" dirty="0">
              <a:latin typeface="BIZ UDPゴシック" panose="020B0400000000000000" pitchFamily="50" charset="-128"/>
              <a:ea typeface="BIZ UDPゴシック" panose="020B0400000000000000" pitchFamily="50" charset="-128"/>
            </a:endParaRPr>
          </a:p>
          <a:p>
            <a:r>
              <a:rPr lang="ja-JP" altLang="en-US" sz="1600" b="1" dirty="0">
                <a:latin typeface="BIZ UDPゴシック" panose="020B0400000000000000" pitchFamily="50" charset="-128"/>
                <a:ea typeface="BIZ UDPゴシック" panose="020B0400000000000000" pitchFamily="50" charset="-128"/>
              </a:rPr>
              <a:t>⑥ ゼロエミッションモビリティ</a:t>
            </a:r>
            <a:endParaRPr lang="en-US" altLang="ja-JP" sz="1600" b="1" dirty="0">
              <a:latin typeface="BIZ UDPゴシック" panose="020B0400000000000000" pitchFamily="50" charset="-128"/>
              <a:ea typeface="BIZ UDPゴシック" panose="020B0400000000000000" pitchFamily="50" charset="-128"/>
            </a:endParaRPr>
          </a:p>
          <a:p>
            <a:endParaRPr lang="en-US" altLang="ja-JP" sz="800" dirty="0" smtClean="0">
              <a:latin typeface="BIZ UDPゴシック" panose="020B0400000000000000" pitchFamily="50" charset="-128"/>
              <a:ea typeface="BIZ UDPゴシック" panose="020B0400000000000000" pitchFamily="50" charset="-128"/>
            </a:endParaRPr>
          </a:p>
          <a:p>
            <a:r>
              <a:rPr lang="ja-JP" altLang="en-US" sz="1400" dirty="0" smtClean="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会場アクセス等での</a:t>
            </a:r>
            <a:r>
              <a:rPr lang="en-US" altLang="ja-JP" sz="1400" u="sng" dirty="0">
                <a:latin typeface="BIZ UDPゴシック" panose="020B0400000000000000" pitchFamily="50" charset="-128"/>
                <a:ea typeface="BIZ UDPゴシック" panose="020B0400000000000000" pitchFamily="50" charset="-128"/>
              </a:rPr>
              <a:t>EV</a:t>
            </a:r>
            <a:r>
              <a:rPr lang="ja-JP" altLang="en-US" sz="1400" u="sng" dirty="0">
                <a:latin typeface="BIZ UDPゴシック" panose="020B0400000000000000" pitchFamily="50" charset="-128"/>
                <a:ea typeface="BIZ UDPゴシック" panose="020B0400000000000000" pitchFamily="50" charset="-128"/>
              </a:rPr>
              <a:t>・</a:t>
            </a:r>
            <a:r>
              <a:rPr lang="en-US" altLang="ja-JP" sz="1400" u="sng" dirty="0">
                <a:latin typeface="BIZ UDPゴシック" panose="020B0400000000000000" pitchFamily="50" charset="-128"/>
                <a:ea typeface="BIZ UDPゴシック" panose="020B0400000000000000" pitchFamily="50" charset="-128"/>
              </a:rPr>
              <a:t>FC</a:t>
            </a:r>
            <a:r>
              <a:rPr lang="ja-JP" altLang="en-US" sz="1400" u="sng" dirty="0">
                <a:latin typeface="BIZ UDPゴシック" panose="020B0400000000000000" pitchFamily="50" charset="-128"/>
                <a:ea typeface="BIZ UDPゴシック" panose="020B0400000000000000" pitchFamily="50" charset="-128"/>
              </a:rPr>
              <a:t>バス</a:t>
            </a:r>
            <a:r>
              <a:rPr lang="en-US" altLang="ja-JP" sz="1400" u="sng" dirty="0">
                <a:latin typeface="BIZ UDPゴシック" panose="020B0400000000000000" pitchFamily="50" charset="-128"/>
                <a:ea typeface="BIZ UDPゴシック" panose="020B0400000000000000" pitchFamily="50" charset="-128"/>
              </a:rPr>
              <a:t>/</a:t>
            </a:r>
            <a:r>
              <a:rPr lang="ja-JP" altLang="en-US" sz="1400" u="sng" dirty="0" smtClean="0">
                <a:latin typeface="BIZ UDPゴシック" panose="020B0400000000000000" pitchFamily="50" charset="-128"/>
                <a:ea typeface="BIZ UDPゴシック" panose="020B0400000000000000" pitchFamily="50" charset="-128"/>
              </a:rPr>
              <a:t>船</a:t>
            </a:r>
            <a:endParaRPr lang="en-US" altLang="ja-JP" sz="1400" u="sng" dirty="0" smtClean="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en-US" altLang="ja-JP" sz="1400" dirty="0" smtClean="0">
                <a:latin typeface="BIZ UDPゴシック" panose="020B0400000000000000" pitchFamily="50" charset="-128"/>
                <a:ea typeface="BIZ UDPゴシック" panose="020B0400000000000000" pitchFamily="50" charset="-128"/>
              </a:rPr>
              <a:t>  </a:t>
            </a:r>
            <a:r>
              <a:rPr lang="ja-JP" altLang="en-US" sz="1400" u="sng" dirty="0" smtClean="0">
                <a:latin typeface="BIZ UDPゴシック" panose="020B0400000000000000" pitchFamily="50" charset="-128"/>
                <a:ea typeface="BIZ UDPゴシック" panose="020B0400000000000000" pitchFamily="50" charset="-128"/>
              </a:rPr>
              <a:t>の</a:t>
            </a:r>
            <a:r>
              <a:rPr lang="ja-JP" altLang="en-US" sz="1400" u="sng" dirty="0">
                <a:latin typeface="BIZ UDPゴシック" panose="020B0400000000000000" pitchFamily="50" charset="-128"/>
                <a:ea typeface="BIZ UDPゴシック" panose="020B0400000000000000" pitchFamily="50" charset="-128"/>
              </a:rPr>
              <a:t>活用</a:t>
            </a:r>
            <a:r>
              <a:rPr lang="ja-JP" altLang="en-US" sz="1400" dirty="0">
                <a:latin typeface="BIZ UDPゴシック" panose="020B0400000000000000" pitchFamily="50" charset="-128"/>
                <a:ea typeface="BIZ UDPゴシック" panose="020B0400000000000000" pitchFamily="50" charset="-128"/>
              </a:rPr>
              <a:t>　</a:t>
            </a:r>
            <a:endParaRPr lang="en-US" altLang="ja-JP" sz="1400" dirty="0">
              <a:latin typeface="BIZ UDPゴシック" panose="020B0400000000000000" pitchFamily="50" charset="-128"/>
              <a:ea typeface="BIZ UDPゴシック" panose="020B0400000000000000" pitchFamily="50" charset="-128"/>
            </a:endParaRPr>
          </a:p>
          <a:p>
            <a:endParaRPr lang="en-US" altLang="ja-JP" sz="8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府域の路線バスの５割を</a:t>
            </a:r>
            <a:r>
              <a:rPr lang="en-US" altLang="ja-JP" sz="1400" u="sng" dirty="0">
                <a:latin typeface="BIZ UDPゴシック" panose="020B0400000000000000" pitchFamily="50" charset="-128"/>
                <a:ea typeface="BIZ UDPゴシック" panose="020B0400000000000000" pitchFamily="50" charset="-128"/>
              </a:rPr>
              <a:t>EV</a:t>
            </a:r>
            <a:r>
              <a:rPr lang="ja-JP" altLang="en-US" sz="1400" u="sng" dirty="0">
                <a:latin typeface="BIZ UDPゴシック" panose="020B0400000000000000" pitchFamily="50" charset="-128"/>
                <a:ea typeface="BIZ UDPゴシック" panose="020B0400000000000000" pitchFamily="50" charset="-128"/>
              </a:rPr>
              <a:t>・</a:t>
            </a:r>
            <a:r>
              <a:rPr lang="en-US" altLang="ja-JP" sz="1400" u="sng" dirty="0">
                <a:latin typeface="BIZ UDPゴシック" panose="020B0400000000000000" pitchFamily="50" charset="-128"/>
                <a:ea typeface="BIZ UDPゴシック" panose="020B0400000000000000" pitchFamily="50" charset="-128"/>
              </a:rPr>
              <a:t>FC</a:t>
            </a:r>
            <a:r>
              <a:rPr lang="ja-JP" altLang="en-US" sz="1400" u="sng" dirty="0" smtClean="0">
                <a:latin typeface="BIZ UDPゴシック" panose="020B0400000000000000" pitchFamily="50" charset="-128"/>
                <a:ea typeface="BIZ UDPゴシック" panose="020B0400000000000000" pitchFamily="50" charset="-128"/>
              </a:rPr>
              <a:t>バ</a:t>
            </a:r>
            <a:endParaRPr lang="en-US" altLang="ja-JP" sz="1400" u="sng" dirty="0" smtClean="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en-US" altLang="ja-JP" sz="1400" dirty="0" smtClean="0">
                <a:latin typeface="BIZ UDPゴシック" panose="020B0400000000000000" pitchFamily="50" charset="-128"/>
                <a:ea typeface="BIZ UDPゴシック" panose="020B0400000000000000" pitchFamily="50" charset="-128"/>
              </a:rPr>
              <a:t>  </a:t>
            </a:r>
            <a:r>
              <a:rPr lang="ja-JP" altLang="en-US" sz="1400" u="sng" dirty="0" smtClean="0">
                <a:latin typeface="BIZ UDPゴシック" panose="020B0400000000000000" pitchFamily="50" charset="-128"/>
                <a:ea typeface="BIZ UDPゴシック" panose="020B0400000000000000" pitchFamily="50" charset="-128"/>
              </a:rPr>
              <a:t>ス</a:t>
            </a:r>
            <a:r>
              <a:rPr lang="ja-JP" altLang="en-US" sz="1400" u="sng" dirty="0">
                <a:latin typeface="BIZ UDPゴシック" panose="020B0400000000000000" pitchFamily="50" charset="-128"/>
                <a:ea typeface="BIZ UDPゴシック" panose="020B0400000000000000" pitchFamily="50" charset="-128"/>
              </a:rPr>
              <a:t>へ</a:t>
            </a:r>
            <a:r>
              <a:rPr lang="en-US" altLang="ja-JP" sz="1400" u="sng" dirty="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更新分</a:t>
            </a:r>
            <a:r>
              <a:rPr lang="ja-JP" altLang="en-US" sz="1400" u="sng" dirty="0" smtClean="0">
                <a:latin typeface="BIZ UDPゴシック" panose="020B0400000000000000" pitchFamily="50" charset="-128"/>
                <a:ea typeface="BIZ UDPゴシック" panose="020B0400000000000000" pitchFamily="50" charset="-128"/>
              </a:rPr>
              <a:t>）</a:t>
            </a:r>
            <a:endParaRPr lang="en-US" altLang="ja-JP" sz="1400" u="sng" dirty="0" smtClean="0">
              <a:latin typeface="BIZ UDPゴシック" panose="020B0400000000000000" pitchFamily="50" charset="-128"/>
              <a:ea typeface="BIZ UDPゴシック" panose="020B0400000000000000" pitchFamily="50" charset="-128"/>
            </a:endParaRPr>
          </a:p>
          <a:p>
            <a:r>
              <a:rPr lang="ja-JP" altLang="en-US" sz="1400" dirty="0" smtClean="0">
                <a:latin typeface="BIZ UDPゴシック" panose="020B0400000000000000" pitchFamily="50" charset="-128"/>
                <a:ea typeface="BIZ UDPゴシック" panose="020B0400000000000000" pitchFamily="50" charset="-128"/>
              </a:rPr>
              <a:t>□</a:t>
            </a:r>
            <a:r>
              <a:rPr lang="en-US" altLang="ja-JP" sz="1400" u="sng" dirty="0">
                <a:latin typeface="BIZ UDPゴシック" panose="020B0400000000000000" pitchFamily="50" charset="-128"/>
                <a:ea typeface="BIZ UDPゴシック" panose="020B0400000000000000" pitchFamily="50" charset="-128"/>
              </a:rPr>
              <a:t>EV</a:t>
            </a:r>
            <a:r>
              <a:rPr lang="ja-JP" altLang="en-US" sz="1400" u="sng" dirty="0">
                <a:latin typeface="BIZ UDPゴシック" panose="020B0400000000000000" pitchFamily="50" charset="-128"/>
                <a:ea typeface="BIZ UDPゴシック" panose="020B0400000000000000" pitchFamily="50" charset="-128"/>
              </a:rPr>
              <a:t>・</a:t>
            </a:r>
            <a:r>
              <a:rPr lang="en-US" altLang="ja-JP" sz="1400" u="sng" dirty="0">
                <a:latin typeface="BIZ UDPゴシック" panose="020B0400000000000000" pitchFamily="50" charset="-128"/>
                <a:ea typeface="BIZ UDPゴシック" panose="020B0400000000000000" pitchFamily="50" charset="-128"/>
              </a:rPr>
              <a:t>FC</a:t>
            </a:r>
            <a:r>
              <a:rPr lang="ja-JP" altLang="en-US" sz="1400" u="sng" dirty="0">
                <a:latin typeface="BIZ UDPゴシック" panose="020B0400000000000000" pitchFamily="50" charset="-128"/>
                <a:ea typeface="BIZ UDPゴシック" panose="020B0400000000000000" pitchFamily="50" charset="-128"/>
              </a:rPr>
              <a:t>船の実用化</a:t>
            </a:r>
            <a:endParaRPr lang="en-US" altLang="ja-JP" sz="1400" u="sng"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   </a:t>
            </a:r>
            <a:endParaRPr kumimoji="1" lang="en-US" altLang="ja-JP" sz="1050" dirty="0">
              <a:latin typeface="BIZ UDPゴシック" panose="020B0400000000000000" pitchFamily="50" charset="-128"/>
              <a:ea typeface="BIZ UDPゴシック" panose="020B0400000000000000" pitchFamily="50" charset="-128"/>
            </a:endParaRPr>
          </a:p>
        </p:txBody>
      </p:sp>
      <p:sp>
        <p:nvSpPr>
          <p:cNvPr id="110" name="正方形/長方形 109"/>
          <p:cNvSpPr/>
          <p:nvPr/>
        </p:nvSpPr>
        <p:spPr>
          <a:xfrm>
            <a:off x="129904" y="7747625"/>
            <a:ext cx="12602188" cy="1675509"/>
          </a:xfrm>
          <a:prstGeom prst="rect">
            <a:avLst/>
          </a:prstGeom>
          <a:solidFill>
            <a:srgbClr val="FEE6F9"/>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90840">
              <a:defRPr/>
            </a:pPr>
            <a:endParaRPr lang="ja-JP" altLang="en-US" sz="2326" dirty="0">
              <a:solidFill>
                <a:prstClr val="white"/>
              </a:solidFill>
              <a:latin typeface="Meiryo UI" panose="020B0604030504040204" pitchFamily="50" charset="-128"/>
              <a:ea typeface="Meiryo UI" panose="020B0604030504040204" pitchFamily="50" charset="-128"/>
            </a:endParaRPr>
          </a:p>
        </p:txBody>
      </p:sp>
      <p:sp>
        <p:nvSpPr>
          <p:cNvPr id="108" name="正方形/長方形 107"/>
          <p:cNvSpPr/>
          <p:nvPr/>
        </p:nvSpPr>
        <p:spPr>
          <a:xfrm>
            <a:off x="6458378" y="1392205"/>
            <a:ext cx="3090775" cy="6120000"/>
          </a:xfrm>
          <a:prstGeom prst="rect">
            <a:avLst/>
          </a:prstGeom>
          <a:solidFill>
            <a:srgbClr val="FEE6F9"/>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90840">
              <a:defRPr/>
            </a:pPr>
            <a:endParaRPr lang="ja-JP" altLang="en-US" sz="2326" dirty="0">
              <a:solidFill>
                <a:prstClr val="white"/>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129703" y="1392205"/>
            <a:ext cx="3090775" cy="6120000"/>
          </a:xfrm>
          <a:prstGeom prst="rect">
            <a:avLst/>
          </a:prstGeom>
          <a:solidFill>
            <a:srgbClr val="FEE6F9"/>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90840">
              <a:defRPr/>
            </a:pPr>
            <a:endParaRPr lang="ja-JP" altLang="en-US" sz="2326" dirty="0">
              <a:solidFill>
                <a:prstClr val="white"/>
              </a:solidFill>
              <a:latin typeface="Meiryo UI" panose="020B0604030504040204" pitchFamily="50" charset="-128"/>
              <a:ea typeface="Meiryo UI" panose="020B0604030504040204" pitchFamily="50" charset="-128"/>
            </a:endParaRPr>
          </a:p>
        </p:txBody>
      </p:sp>
      <p:sp>
        <p:nvSpPr>
          <p:cNvPr id="109" name="正方形/長方形 108"/>
          <p:cNvSpPr/>
          <p:nvPr/>
        </p:nvSpPr>
        <p:spPr>
          <a:xfrm>
            <a:off x="9631912" y="1382205"/>
            <a:ext cx="3090775" cy="6120000"/>
          </a:xfrm>
          <a:prstGeom prst="rect">
            <a:avLst/>
          </a:prstGeom>
          <a:solidFill>
            <a:srgbClr val="FEE6F9"/>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90840">
              <a:defRPr/>
            </a:pPr>
            <a:endParaRPr lang="ja-JP" altLang="en-US" sz="2326" dirty="0">
              <a:solidFill>
                <a:prstClr val="white"/>
              </a:solidFill>
              <a:latin typeface="Meiryo UI" panose="020B0604030504040204" pitchFamily="50" charset="-128"/>
              <a:ea typeface="Meiryo UI" panose="020B0604030504040204" pitchFamily="50" charset="-128"/>
            </a:endParaRPr>
          </a:p>
        </p:txBody>
      </p:sp>
      <p:sp>
        <p:nvSpPr>
          <p:cNvPr id="23" name="角丸四角形 22"/>
          <p:cNvSpPr/>
          <p:nvPr/>
        </p:nvSpPr>
        <p:spPr>
          <a:xfrm>
            <a:off x="3313057" y="1060133"/>
            <a:ext cx="2336401" cy="612000"/>
          </a:xfrm>
          <a:prstGeom prst="roundRect">
            <a:avLst>
              <a:gd name="adj" fmla="val 50000"/>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32615" rtlCol="0" anchor="ctr"/>
          <a:lstStyle/>
          <a:p>
            <a:pPr defTabSz="590840">
              <a:defRPr/>
            </a:pPr>
            <a:r>
              <a:rPr lang="ja-JP" altLang="en-US" sz="2000" b="1" dirty="0">
                <a:solidFill>
                  <a:prstClr val="white"/>
                </a:solidFill>
                <a:latin typeface="BIZ UDPゴシック" panose="020B0400000000000000" pitchFamily="50" charset="-128"/>
                <a:ea typeface="BIZ UDPゴシック" panose="020B0400000000000000" pitchFamily="50" charset="-128"/>
              </a:rPr>
              <a:t>２．モビリティ</a:t>
            </a:r>
          </a:p>
        </p:txBody>
      </p:sp>
      <p:sp>
        <p:nvSpPr>
          <p:cNvPr id="30" name="角丸四角形 29"/>
          <p:cNvSpPr/>
          <p:nvPr/>
        </p:nvSpPr>
        <p:spPr>
          <a:xfrm>
            <a:off x="6485495" y="1050845"/>
            <a:ext cx="1668858" cy="612000"/>
          </a:xfrm>
          <a:prstGeom prst="roundRect">
            <a:avLst>
              <a:gd name="adj" fmla="val 50000"/>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32615" rtlCol="0" anchor="ctr"/>
          <a:lstStyle/>
          <a:p>
            <a:pPr defTabSz="590840">
              <a:defRPr/>
            </a:pPr>
            <a:r>
              <a:rPr lang="ja-JP" altLang="en-US" sz="2000" b="1" dirty="0">
                <a:solidFill>
                  <a:prstClr val="white"/>
                </a:solidFill>
                <a:latin typeface="BIZ UDPゴシック" panose="020B0400000000000000" pitchFamily="50" charset="-128"/>
                <a:ea typeface="BIZ UDPゴシック" panose="020B0400000000000000" pitchFamily="50" charset="-128"/>
              </a:rPr>
              <a:t>３．環境</a:t>
            </a:r>
          </a:p>
        </p:txBody>
      </p:sp>
      <p:sp>
        <p:nvSpPr>
          <p:cNvPr id="97" name="角丸四角形 96"/>
          <p:cNvSpPr/>
          <p:nvPr/>
        </p:nvSpPr>
        <p:spPr>
          <a:xfrm>
            <a:off x="145995" y="1024511"/>
            <a:ext cx="2336401" cy="612000"/>
          </a:xfrm>
          <a:prstGeom prst="roundRect">
            <a:avLst>
              <a:gd name="adj" fmla="val 50000"/>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32615" rtlCol="0" anchor="ctr"/>
          <a:lstStyle/>
          <a:p>
            <a:pPr defTabSz="590840">
              <a:defRPr/>
            </a:pPr>
            <a:r>
              <a:rPr lang="ja-JP" altLang="en-US" sz="2000" b="1" dirty="0">
                <a:solidFill>
                  <a:prstClr val="white"/>
                </a:solidFill>
                <a:latin typeface="BIZ UDPゴシック" panose="020B0400000000000000" pitchFamily="50" charset="-128"/>
                <a:ea typeface="BIZ UDPゴシック" panose="020B0400000000000000" pitchFamily="50" charset="-128"/>
              </a:rPr>
              <a:t>１．健康・医療</a:t>
            </a:r>
          </a:p>
        </p:txBody>
      </p:sp>
      <p:sp>
        <p:nvSpPr>
          <p:cNvPr id="45" name="角丸四角形 44"/>
          <p:cNvSpPr/>
          <p:nvPr/>
        </p:nvSpPr>
        <p:spPr>
          <a:xfrm>
            <a:off x="131481" y="7349728"/>
            <a:ext cx="3372449" cy="612000"/>
          </a:xfrm>
          <a:prstGeom prst="roundRect">
            <a:avLst>
              <a:gd name="adj" fmla="val 50000"/>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32615" rtlCol="0" anchor="ctr"/>
          <a:lstStyle/>
          <a:p>
            <a:pPr defTabSz="590840">
              <a:defRPr/>
            </a:pPr>
            <a:r>
              <a:rPr lang="ja-JP" altLang="en-US" sz="2000" b="1" dirty="0">
                <a:solidFill>
                  <a:prstClr val="white"/>
                </a:solidFill>
                <a:latin typeface="BIZ UDPゴシック" panose="020B0400000000000000" pitchFamily="50" charset="-128"/>
                <a:ea typeface="BIZ UDPゴシック" panose="020B0400000000000000" pitchFamily="50" charset="-128"/>
              </a:rPr>
              <a:t>５．観光・文化、おもてなし</a:t>
            </a:r>
          </a:p>
        </p:txBody>
      </p:sp>
      <p:sp>
        <p:nvSpPr>
          <p:cNvPr id="40" name="角丸四角形 39"/>
          <p:cNvSpPr/>
          <p:nvPr/>
        </p:nvSpPr>
        <p:spPr>
          <a:xfrm>
            <a:off x="9656713" y="1045365"/>
            <a:ext cx="2698944" cy="612000"/>
          </a:xfrm>
          <a:prstGeom prst="roundRect">
            <a:avLst>
              <a:gd name="adj" fmla="val 50000"/>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32615" rtlCol="0" anchor="ctr"/>
          <a:lstStyle/>
          <a:p>
            <a:pPr defTabSz="590840">
              <a:defRPr/>
            </a:pPr>
            <a:r>
              <a:rPr lang="ja-JP" altLang="en-US" sz="2000" b="1" dirty="0">
                <a:solidFill>
                  <a:prstClr val="white"/>
                </a:solidFill>
                <a:latin typeface="BIZ UDPゴシック" panose="020B0400000000000000" pitchFamily="50" charset="-128"/>
                <a:ea typeface="BIZ UDPゴシック" panose="020B0400000000000000" pitchFamily="50" charset="-128"/>
              </a:rPr>
              <a:t>４．</a:t>
            </a:r>
            <a:r>
              <a:rPr lang="ja-JP" altLang="en-US" b="1" dirty="0">
                <a:solidFill>
                  <a:prstClr val="white"/>
                </a:solidFill>
                <a:latin typeface="BIZ UDPゴシック" panose="020B0400000000000000" pitchFamily="50" charset="-128"/>
                <a:ea typeface="BIZ UDPゴシック" panose="020B0400000000000000" pitchFamily="50" charset="-128"/>
              </a:rPr>
              <a:t>スマートシティ</a:t>
            </a:r>
            <a:r>
              <a:rPr lang="ja-JP" altLang="en-US" b="1" dirty="0" smtClean="0">
                <a:solidFill>
                  <a:prstClr val="white"/>
                </a:solidFill>
                <a:latin typeface="BIZ UDPゴシック" panose="020B0400000000000000" pitchFamily="50" charset="-128"/>
                <a:ea typeface="BIZ UDPゴシック" panose="020B0400000000000000" pitchFamily="50" charset="-128"/>
              </a:rPr>
              <a:t>、</a:t>
            </a:r>
            <a:endParaRPr lang="en-US" altLang="ja-JP" b="1" dirty="0" smtClean="0">
              <a:solidFill>
                <a:prstClr val="white"/>
              </a:solidFill>
              <a:latin typeface="BIZ UDPゴシック" panose="020B0400000000000000" pitchFamily="50" charset="-128"/>
              <a:ea typeface="BIZ UDPゴシック" panose="020B0400000000000000" pitchFamily="50" charset="-128"/>
            </a:endParaRPr>
          </a:p>
          <a:p>
            <a:pPr defTabSz="590840">
              <a:defRPr/>
            </a:pPr>
            <a:r>
              <a:rPr lang="en-US" altLang="ja-JP" b="1" dirty="0">
                <a:solidFill>
                  <a:prstClr val="white"/>
                </a:solidFill>
                <a:latin typeface="BIZ UDPゴシック" panose="020B0400000000000000" pitchFamily="50" charset="-128"/>
                <a:ea typeface="BIZ UDPゴシック" panose="020B0400000000000000" pitchFamily="50" charset="-128"/>
              </a:rPr>
              <a:t> </a:t>
            </a:r>
            <a:r>
              <a:rPr lang="en-US" altLang="ja-JP" b="1" dirty="0" smtClean="0">
                <a:solidFill>
                  <a:prstClr val="white"/>
                </a:solidFill>
                <a:latin typeface="BIZ UDPゴシック" panose="020B0400000000000000" pitchFamily="50" charset="-128"/>
                <a:ea typeface="BIZ UDPゴシック" panose="020B0400000000000000" pitchFamily="50" charset="-128"/>
              </a:rPr>
              <a:t>   </a:t>
            </a:r>
            <a:r>
              <a:rPr lang="ja-JP" altLang="en-US" b="1" dirty="0" smtClean="0">
                <a:solidFill>
                  <a:prstClr val="white"/>
                </a:solidFill>
                <a:latin typeface="BIZ UDPゴシック" panose="020B0400000000000000" pitchFamily="50" charset="-128"/>
                <a:ea typeface="BIZ UDPゴシック" panose="020B0400000000000000" pitchFamily="50" charset="-128"/>
              </a:rPr>
              <a:t>　　スタートアップ</a:t>
            </a:r>
            <a:endParaRPr lang="ja-JP" altLang="en-US" b="1" dirty="0">
              <a:solidFill>
                <a:prstClr val="white"/>
              </a:solidFill>
              <a:latin typeface="BIZ UDPゴシック" panose="020B0400000000000000" pitchFamily="50" charset="-128"/>
              <a:ea typeface="BIZ UDPゴシック" panose="020B0400000000000000" pitchFamily="50" charset="-128"/>
            </a:endParaRPr>
          </a:p>
        </p:txBody>
      </p:sp>
      <p:sp>
        <p:nvSpPr>
          <p:cNvPr id="17" name="正方形/長方形 16"/>
          <p:cNvSpPr/>
          <p:nvPr/>
        </p:nvSpPr>
        <p:spPr>
          <a:xfrm>
            <a:off x="86363" y="1688333"/>
            <a:ext cx="3058410" cy="3816429"/>
          </a:xfrm>
          <a:prstGeom prst="rect">
            <a:avLst/>
          </a:prstGeom>
        </p:spPr>
        <p:txBody>
          <a:bodyPr wrap="square">
            <a:spAutoFit/>
          </a:bodyPr>
          <a:lstStyle/>
          <a:p>
            <a:r>
              <a:rPr lang="ja-JP" altLang="en-US" sz="1600" b="1" dirty="0">
                <a:latin typeface="BIZ UDPゴシック" panose="020B0400000000000000" pitchFamily="50" charset="-128"/>
                <a:ea typeface="BIZ UDPゴシック" panose="020B0400000000000000" pitchFamily="50" charset="-128"/>
              </a:rPr>
              <a:t>① </a:t>
            </a:r>
            <a:r>
              <a:rPr lang="ja-JP" altLang="en-US" sz="1600" b="1" dirty="0" smtClean="0">
                <a:latin typeface="BIZ UDPゴシック" panose="020B0400000000000000" pitchFamily="50" charset="-128"/>
                <a:ea typeface="BIZ UDPゴシック" panose="020B0400000000000000" pitchFamily="50" charset="-128"/>
              </a:rPr>
              <a:t>ライフサイエンス</a:t>
            </a:r>
            <a:endParaRPr lang="en-US" altLang="ja-JP" sz="1600" b="1" dirty="0" smtClean="0">
              <a:latin typeface="BIZ UDPゴシック" panose="020B0400000000000000" pitchFamily="50" charset="-128"/>
              <a:ea typeface="BIZ UDPゴシック" panose="020B0400000000000000" pitchFamily="50" charset="-128"/>
            </a:endParaRPr>
          </a:p>
          <a:p>
            <a:endParaRPr lang="en-US" altLang="ja-JP" sz="800" b="1" dirty="0" smtClean="0">
              <a:latin typeface="BIZ UDPゴシック" panose="020B0400000000000000" pitchFamily="50" charset="-128"/>
              <a:ea typeface="BIZ UDPゴシック" panose="020B0400000000000000" pitchFamily="50" charset="-128"/>
            </a:endParaRPr>
          </a:p>
          <a:p>
            <a:r>
              <a:rPr lang="ja-JP" altLang="en-US" sz="1400" dirty="0" smtClean="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大阪・関西の最先端の取組み</a:t>
            </a:r>
            <a:r>
              <a:rPr lang="ja-JP" altLang="en-US" sz="1400" u="sng" dirty="0" smtClean="0">
                <a:latin typeface="BIZ UDPゴシック" panose="020B0400000000000000" pitchFamily="50" charset="-128"/>
                <a:ea typeface="BIZ UDPゴシック" panose="020B0400000000000000" pitchFamily="50" charset="-128"/>
              </a:rPr>
              <a:t>を</a:t>
            </a:r>
            <a:endParaRPr lang="en-US" altLang="ja-JP" sz="1400" u="sng" dirty="0" smtClean="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a:t>
            </a:r>
            <a:r>
              <a:rPr lang="ja-JP" altLang="en-US" sz="1400" dirty="0" smtClean="0">
                <a:latin typeface="BIZ UDPゴシック" panose="020B0400000000000000" pitchFamily="50" charset="-128"/>
                <a:ea typeface="BIZ UDPゴシック" panose="020B0400000000000000" pitchFamily="50" charset="-128"/>
              </a:rPr>
              <a:t> </a:t>
            </a:r>
            <a:r>
              <a:rPr lang="ja-JP" altLang="en-US" sz="1400" u="sng" dirty="0" smtClean="0">
                <a:latin typeface="BIZ UDPゴシック" panose="020B0400000000000000" pitchFamily="50" charset="-128"/>
                <a:ea typeface="BIZ UDPゴシック" panose="020B0400000000000000" pitchFamily="50" charset="-128"/>
              </a:rPr>
              <a:t>会場</a:t>
            </a:r>
            <a:r>
              <a:rPr lang="ja-JP" altLang="en-US" sz="1400" u="sng" dirty="0">
                <a:latin typeface="BIZ UDPゴシック" panose="020B0400000000000000" pitchFamily="50" charset="-128"/>
                <a:ea typeface="BIZ UDPゴシック" panose="020B0400000000000000" pitchFamily="50" charset="-128"/>
              </a:rPr>
              <a:t>内外で発信</a:t>
            </a:r>
            <a:endParaRPr lang="en-US" altLang="ja-JP" sz="1400" u="sng" dirty="0">
              <a:latin typeface="BIZ UDPゴシック" panose="020B0400000000000000" pitchFamily="50" charset="-128"/>
              <a:ea typeface="BIZ UDPゴシック" panose="020B0400000000000000" pitchFamily="50" charset="-128"/>
            </a:endParaRPr>
          </a:p>
          <a:p>
            <a:endParaRPr lang="en-US" altLang="ja-JP" sz="8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再生医療の普及と産業化の進展</a:t>
            </a:r>
            <a:endParaRPr lang="en-US" altLang="ja-JP" sz="1400" u="sng"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再生医療の提供による国際</a:t>
            </a:r>
            <a:r>
              <a:rPr lang="ja-JP" altLang="en-US" sz="1400" u="sng" dirty="0" smtClean="0">
                <a:latin typeface="BIZ UDPゴシック" panose="020B0400000000000000" pitchFamily="50" charset="-128"/>
                <a:ea typeface="BIZ UDPゴシック" panose="020B0400000000000000" pitchFamily="50" charset="-128"/>
              </a:rPr>
              <a:t>貢献</a:t>
            </a:r>
            <a:endParaRPr lang="en-US" altLang="ja-JP" sz="1400" u="sng" dirty="0" smtClean="0">
              <a:latin typeface="BIZ UDPゴシック" panose="020B0400000000000000" pitchFamily="50" charset="-128"/>
              <a:ea typeface="BIZ UDPゴシック" panose="020B0400000000000000" pitchFamily="50" charset="-128"/>
            </a:endParaRPr>
          </a:p>
          <a:p>
            <a:endParaRPr lang="en-US" altLang="ja-JP" sz="1600" u="sng" dirty="0" smtClean="0">
              <a:latin typeface="BIZ UDPゴシック" panose="020B0400000000000000" pitchFamily="50" charset="-128"/>
              <a:ea typeface="BIZ UDPゴシック" panose="020B0400000000000000" pitchFamily="50" charset="-128"/>
            </a:endParaRPr>
          </a:p>
          <a:p>
            <a:endParaRPr lang="en-US" altLang="ja-JP" sz="1600" u="sng" dirty="0">
              <a:latin typeface="BIZ UDPゴシック" panose="020B0400000000000000" pitchFamily="50" charset="-128"/>
              <a:ea typeface="BIZ UDPゴシック" panose="020B0400000000000000" pitchFamily="50" charset="-128"/>
            </a:endParaRPr>
          </a:p>
          <a:p>
            <a:r>
              <a:rPr lang="ja-JP" altLang="en-US" sz="1600" b="1" dirty="0">
                <a:latin typeface="BIZ UDPゴシック" panose="020B0400000000000000" pitchFamily="50" charset="-128"/>
                <a:ea typeface="BIZ UDPゴシック" panose="020B0400000000000000" pitchFamily="50" charset="-128"/>
              </a:rPr>
              <a:t>② 次世代ヘルスケア　</a:t>
            </a:r>
            <a:endParaRPr lang="en-US" altLang="ja-JP" sz="1600" b="1" dirty="0">
              <a:latin typeface="BIZ UDPゴシック" panose="020B0400000000000000" pitchFamily="50" charset="-128"/>
              <a:ea typeface="BIZ UDPゴシック" panose="020B0400000000000000" pitchFamily="50" charset="-128"/>
            </a:endParaRPr>
          </a:p>
          <a:p>
            <a:endParaRPr lang="en-US" altLang="ja-JP" sz="800" b="1" dirty="0" smtClean="0">
              <a:latin typeface="BIZ UDPゴシック" panose="020B0400000000000000" pitchFamily="50" charset="-128"/>
              <a:ea typeface="BIZ UDPゴシック" panose="020B0400000000000000" pitchFamily="50" charset="-128"/>
            </a:endParaRPr>
          </a:p>
          <a:p>
            <a:r>
              <a:rPr lang="ja-JP" altLang="en-US" sz="1400" dirty="0" smtClean="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大阪ヘルスケアパビリオンで</a:t>
            </a:r>
            <a:r>
              <a:rPr lang="ja-JP" altLang="en-US" sz="1400" u="sng" dirty="0" smtClean="0">
                <a:latin typeface="BIZ UDPゴシック" panose="020B0400000000000000" pitchFamily="50" charset="-128"/>
                <a:ea typeface="BIZ UDPゴシック" panose="020B0400000000000000" pitchFamily="50" charset="-128"/>
              </a:rPr>
              <a:t>個人  </a:t>
            </a:r>
            <a:endParaRPr lang="en-US" altLang="ja-JP" sz="1400" u="sng" dirty="0" smtClean="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en-US" altLang="ja-JP" sz="1400" dirty="0" smtClean="0">
                <a:latin typeface="BIZ UDPゴシック" panose="020B0400000000000000" pitchFamily="50" charset="-128"/>
                <a:ea typeface="BIZ UDPゴシック" panose="020B0400000000000000" pitchFamily="50" charset="-128"/>
              </a:rPr>
              <a:t>  </a:t>
            </a:r>
            <a:r>
              <a:rPr lang="ja-JP" altLang="en-US" sz="1400" u="sng" dirty="0" smtClean="0">
                <a:latin typeface="BIZ UDPゴシック" panose="020B0400000000000000" pitchFamily="50" charset="-128"/>
                <a:ea typeface="BIZ UDPゴシック" panose="020B0400000000000000" pitchFamily="50" charset="-128"/>
              </a:rPr>
              <a:t>の</a:t>
            </a:r>
            <a:r>
              <a:rPr lang="en-US" altLang="ja-JP" sz="1400" u="sng" dirty="0">
                <a:latin typeface="BIZ UDPゴシック" panose="020B0400000000000000" pitchFamily="50" charset="-128"/>
                <a:ea typeface="BIZ UDPゴシック" panose="020B0400000000000000" pitchFamily="50" charset="-128"/>
              </a:rPr>
              <a:t>PHR</a:t>
            </a:r>
            <a:r>
              <a:rPr lang="ja-JP" altLang="en-US" sz="1400" u="sng" dirty="0">
                <a:latin typeface="BIZ UDPゴシック" panose="020B0400000000000000" pitchFamily="50" charset="-128"/>
                <a:ea typeface="BIZ UDPゴシック" panose="020B0400000000000000" pitchFamily="50" charset="-128"/>
              </a:rPr>
              <a:t>をもとにパーソナライズ</a:t>
            </a:r>
            <a:r>
              <a:rPr lang="ja-JP" altLang="en-US" sz="1400" u="sng" dirty="0" smtClean="0">
                <a:latin typeface="BIZ UDPゴシック" panose="020B0400000000000000" pitchFamily="50" charset="-128"/>
                <a:ea typeface="BIZ UDPゴシック" panose="020B0400000000000000" pitchFamily="50" charset="-128"/>
              </a:rPr>
              <a:t>さ</a:t>
            </a:r>
            <a:endParaRPr lang="en-US" altLang="ja-JP" sz="1400" u="sng" dirty="0" smtClean="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en-US" altLang="ja-JP" sz="1400" dirty="0" smtClean="0">
                <a:latin typeface="BIZ UDPゴシック" panose="020B0400000000000000" pitchFamily="50" charset="-128"/>
                <a:ea typeface="BIZ UDPゴシック" panose="020B0400000000000000" pitchFamily="50" charset="-128"/>
              </a:rPr>
              <a:t>  </a:t>
            </a:r>
            <a:r>
              <a:rPr lang="ja-JP" altLang="en-US" sz="1400" u="sng" dirty="0" err="1" smtClean="0">
                <a:latin typeface="BIZ UDPゴシック" panose="020B0400000000000000" pitchFamily="50" charset="-128"/>
                <a:ea typeface="BIZ UDPゴシック" panose="020B0400000000000000" pitchFamily="50" charset="-128"/>
              </a:rPr>
              <a:t>れた</a:t>
            </a:r>
            <a:r>
              <a:rPr lang="ja-JP" altLang="en-US" sz="1400" u="sng" dirty="0">
                <a:latin typeface="BIZ UDPゴシック" panose="020B0400000000000000" pitchFamily="50" charset="-128"/>
                <a:ea typeface="BIZ UDPゴシック" panose="020B0400000000000000" pitchFamily="50" charset="-128"/>
              </a:rPr>
              <a:t>健康プログラムを提案</a:t>
            </a:r>
            <a:r>
              <a:rPr lang="ja-JP" altLang="en-US" sz="1400"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
            </a:r>
            <a:br>
              <a:rPr lang="en-US" altLang="ja-JP" sz="1400" dirty="0">
                <a:latin typeface="BIZ UDPゴシック" panose="020B0400000000000000" pitchFamily="50" charset="-128"/>
                <a:ea typeface="BIZ UDPゴシック" panose="020B0400000000000000" pitchFamily="50" charset="-128"/>
              </a:rPr>
            </a:b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次世代ヘルスケアサービスの</a:t>
            </a:r>
            <a:r>
              <a:rPr lang="ja-JP" altLang="en-US" sz="1400" u="sng" dirty="0" smtClean="0">
                <a:latin typeface="BIZ UDPゴシック" panose="020B0400000000000000" pitchFamily="50" charset="-128"/>
                <a:ea typeface="BIZ UDPゴシック" panose="020B0400000000000000" pitchFamily="50" charset="-128"/>
              </a:rPr>
              <a:t>拡大   </a:t>
            </a:r>
            <a:endParaRPr lang="en-US" altLang="ja-JP" sz="1400" u="sng" dirty="0" smtClean="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en-US" altLang="ja-JP" sz="1400" dirty="0" smtClean="0">
                <a:latin typeface="BIZ UDPゴシック" panose="020B0400000000000000" pitchFamily="50" charset="-128"/>
                <a:ea typeface="BIZ UDPゴシック" panose="020B0400000000000000" pitchFamily="50" charset="-128"/>
              </a:rPr>
              <a:t>  </a:t>
            </a:r>
            <a:r>
              <a:rPr lang="ja-JP" altLang="en-US" sz="1400" u="sng" dirty="0" smtClean="0">
                <a:latin typeface="BIZ UDPゴシック" panose="020B0400000000000000" pitchFamily="50" charset="-128"/>
                <a:ea typeface="BIZ UDPゴシック" panose="020B0400000000000000" pitchFamily="50" charset="-128"/>
              </a:rPr>
              <a:t>に</a:t>
            </a:r>
            <a:r>
              <a:rPr lang="ja-JP" altLang="en-US" sz="1400" u="sng" dirty="0">
                <a:latin typeface="BIZ UDPゴシック" panose="020B0400000000000000" pitchFamily="50" charset="-128"/>
                <a:ea typeface="BIZ UDPゴシック" panose="020B0400000000000000" pitchFamily="50" charset="-128"/>
              </a:rPr>
              <a:t>よる住民の健康増進</a:t>
            </a:r>
            <a:endParaRPr lang="en-US" altLang="ja-JP" sz="1400" u="sng" dirty="0">
              <a:latin typeface="BIZ UDPゴシック" panose="020B0400000000000000" pitchFamily="50" charset="-128"/>
              <a:ea typeface="BIZ UDPゴシック" panose="020B0400000000000000" pitchFamily="50" charset="-128"/>
            </a:endParaRPr>
          </a:p>
          <a:p>
            <a:endParaRPr lang="ja-JP" altLang="en-US" sz="1400" u="sng" dirty="0" smtClean="0">
              <a:latin typeface="BIZ UDPゴシック" panose="020B0400000000000000" pitchFamily="50" charset="-128"/>
              <a:ea typeface="BIZ UDPゴシック" panose="020B0400000000000000" pitchFamily="50" charset="-128"/>
            </a:endParaRPr>
          </a:p>
        </p:txBody>
      </p:sp>
      <p:sp>
        <p:nvSpPr>
          <p:cNvPr id="70" name="角丸四角形 69"/>
          <p:cNvSpPr/>
          <p:nvPr/>
        </p:nvSpPr>
        <p:spPr>
          <a:xfrm>
            <a:off x="11177299" y="494581"/>
            <a:ext cx="1769748" cy="518563"/>
          </a:xfrm>
          <a:prstGeom prst="roundRect">
            <a:avLst>
              <a:gd name="adj" fmla="val 50000"/>
            </a:avLst>
          </a:prstGeom>
          <a:no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232615" rtlCol="0" anchor="ctr"/>
          <a:lstStyle/>
          <a:p>
            <a:pPr algn="ctr" defTabSz="590840">
              <a:defRPr/>
            </a:pPr>
            <a:r>
              <a:rPr lang="en-US" altLang="ja-JP" sz="905" b="1" dirty="0">
                <a:solidFill>
                  <a:schemeClr val="bg1"/>
                </a:solidFill>
                <a:latin typeface="BIZ UDPゴシック" panose="020B0400000000000000" pitchFamily="50" charset="-128"/>
                <a:ea typeface="BIZ UDPゴシック" panose="020B0400000000000000" pitchFamily="50" charset="-128"/>
              </a:rPr>
              <a:t>【</a:t>
            </a:r>
            <a:r>
              <a:rPr lang="ja-JP" altLang="en-US" sz="905" b="1" dirty="0">
                <a:solidFill>
                  <a:schemeClr val="bg1"/>
                </a:solidFill>
                <a:latin typeface="BIZ UDPゴシック" panose="020B0400000000000000" pitchFamily="50" charset="-128"/>
                <a:ea typeface="BIZ UDPゴシック" panose="020B0400000000000000" pitchFamily="50" charset="-128"/>
              </a:rPr>
              <a:t>令和５年６月改定版</a:t>
            </a:r>
            <a:r>
              <a:rPr lang="en-US" altLang="ja-JP" sz="905" b="1" dirty="0">
                <a:solidFill>
                  <a:schemeClr val="bg1"/>
                </a:solidFill>
                <a:latin typeface="BIZ UDPゴシック" panose="020B0400000000000000" pitchFamily="50" charset="-128"/>
                <a:ea typeface="BIZ UDPゴシック" panose="020B0400000000000000" pitchFamily="50" charset="-128"/>
              </a:rPr>
              <a:t>】</a:t>
            </a:r>
          </a:p>
        </p:txBody>
      </p:sp>
      <p:sp>
        <p:nvSpPr>
          <p:cNvPr id="75" name="正方形/長方形 74"/>
          <p:cNvSpPr/>
          <p:nvPr/>
        </p:nvSpPr>
        <p:spPr>
          <a:xfrm>
            <a:off x="6476672" y="1675591"/>
            <a:ext cx="3130241" cy="5763116"/>
          </a:xfrm>
          <a:prstGeom prst="rect">
            <a:avLst/>
          </a:prstGeom>
        </p:spPr>
        <p:txBody>
          <a:bodyPr wrap="square">
            <a:spAutoFit/>
          </a:bodyPr>
          <a:lstStyle/>
          <a:p>
            <a:r>
              <a:rPr lang="ja-JP" altLang="en-US" sz="1600" b="1" dirty="0">
                <a:latin typeface="BIZ UDPゴシック" panose="020B0400000000000000" pitchFamily="50" charset="-128"/>
                <a:ea typeface="BIZ UDPゴシック" panose="020B0400000000000000" pitchFamily="50" charset="-128"/>
              </a:rPr>
              <a:t>⑦ カーボンニュートラル</a:t>
            </a:r>
            <a:r>
              <a:rPr lang="en-US" altLang="ja-JP" sz="1400" b="1" dirty="0">
                <a:latin typeface="BIZ UDPゴシック" panose="020B0400000000000000" pitchFamily="50" charset="-128"/>
                <a:ea typeface="BIZ UDPゴシック" panose="020B0400000000000000" pitchFamily="50" charset="-128"/>
              </a:rPr>
              <a:t/>
            </a:r>
            <a:br>
              <a:rPr lang="en-US" altLang="ja-JP" sz="1400" b="1" dirty="0">
                <a:latin typeface="BIZ UDPゴシック" panose="020B0400000000000000" pitchFamily="50" charset="-128"/>
                <a:ea typeface="BIZ UDPゴシック" panose="020B0400000000000000" pitchFamily="50" charset="-128"/>
              </a:rPr>
            </a:br>
            <a:r>
              <a:rPr lang="en-US" altLang="ja-JP" sz="1400" b="1" dirty="0" smtClean="0">
                <a:latin typeface="BIZ UDPゴシック" panose="020B0400000000000000" pitchFamily="50" charset="-128"/>
                <a:ea typeface="BIZ UDPゴシック" panose="020B0400000000000000" pitchFamily="50" charset="-128"/>
              </a:rPr>
              <a:t>           </a:t>
            </a:r>
            <a:r>
              <a:rPr lang="ja-JP" altLang="en-US" sz="1400" b="1" dirty="0" smtClean="0">
                <a:latin typeface="BIZ UDPゴシック" panose="020B0400000000000000" pitchFamily="50" charset="-128"/>
                <a:ea typeface="BIZ UDPゴシック" panose="020B0400000000000000" pitchFamily="50" charset="-128"/>
              </a:rPr>
              <a:t>（</a:t>
            </a:r>
            <a:r>
              <a:rPr lang="ja-JP" altLang="en-US" sz="1400" b="1" dirty="0">
                <a:latin typeface="BIZ UDPゴシック" panose="020B0400000000000000" pitchFamily="50" charset="-128"/>
                <a:ea typeface="BIZ UDPゴシック" panose="020B0400000000000000" pitchFamily="50" charset="-128"/>
              </a:rPr>
              <a:t>最先端技術の開発・実用化）</a:t>
            </a:r>
            <a:r>
              <a:rPr lang="ja-JP" altLang="en-US" sz="1100" b="1" dirty="0">
                <a:latin typeface="BIZ UDPゴシック" panose="020B0400000000000000" pitchFamily="50" charset="-128"/>
                <a:ea typeface="BIZ UDPゴシック" panose="020B0400000000000000" pitchFamily="50" charset="-128"/>
              </a:rPr>
              <a:t>　</a:t>
            </a:r>
            <a:endParaRPr lang="en-US" altLang="ja-JP" sz="1100" b="1" dirty="0">
              <a:latin typeface="BIZ UDPゴシック" panose="020B0400000000000000" pitchFamily="50" charset="-128"/>
              <a:ea typeface="BIZ UDPゴシック" panose="020B0400000000000000" pitchFamily="50" charset="-128"/>
            </a:endParaRPr>
          </a:p>
          <a:p>
            <a:endParaRPr lang="en-US" altLang="ja-JP" sz="800" dirty="0" smtClean="0">
              <a:latin typeface="BIZ UDPゴシック" panose="020B0400000000000000" pitchFamily="50" charset="-128"/>
              <a:ea typeface="BIZ UDPゴシック" panose="020B0400000000000000" pitchFamily="50" charset="-128"/>
            </a:endParaRPr>
          </a:p>
          <a:p>
            <a:r>
              <a:rPr lang="ja-JP" altLang="en-US" sz="1400" dirty="0" smtClean="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最先端技術の実証・活用</a:t>
            </a:r>
            <a:r>
              <a:rPr lang="ja-JP" altLang="en-US" sz="1400" dirty="0">
                <a:latin typeface="BIZ UDPゴシック" panose="020B0400000000000000" pitchFamily="50" charset="-128"/>
                <a:ea typeface="BIZ UDPゴシック" panose="020B0400000000000000" pitchFamily="50" charset="-128"/>
              </a:rPr>
              <a:t>　</a:t>
            </a:r>
            <a:endParaRPr lang="en-US" altLang="ja-JP" sz="1400" dirty="0">
              <a:latin typeface="BIZ UDPゴシック" panose="020B0400000000000000" pitchFamily="50" charset="-128"/>
              <a:ea typeface="BIZ UDPゴシック" panose="020B0400000000000000" pitchFamily="50" charset="-128"/>
            </a:endParaRPr>
          </a:p>
          <a:p>
            <a:endParaRPr lang="en-US" altLang="ja-JP" sz="800" dirty="0">
              <a:solidFill>
                <a:srgbClr val="0070C0"/>
              </a:solidFill>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万博で活用した最先端技術の</a:t>
            </a:r>
            <a:r>
              <a:rPr lang="ja-JP" altLang="en-US" sz="1400" u="sng" dirty="0" smtClean="0">
                <a:latin typeface="BIZ UDPゴシック" panose="020B0400000000000000" pitchFamily="50" charset="-128"/>
                <a:ea typeface="BIZ UDPゴシック" panose="020B0400000000000000" pitchFamily="50" charset="-128"/>
              </a:rPr>
              <a:t>実用</a:t>
            </a:r>
            <a:endParaRPr lang="en-US" altLang="ja-JP" sz="1400" u="sng" dirty="0" smtClean="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en-US" altLang="ja-JP" sz="1400" dirty="0" smtClean="0">
                <a:latin typeface="BIZ UDPゴシック" panose="020B0400000000000000" pitchFamily="50" charset="-128"/>
                <a:ea typeface="BIZ UDPゴシック" panose="020B0400000000000000" pitchFamily="50" charset="-128"/>
              </a:rPr>
              <a:t>  </a:t>
            </a:r>
            <a:r>
              <a:rPr lang="ja-JP" altLang="en-US" sz="1400" u="sng" dirty="0" smtClean="0">
                <a:latin typeface="BIZ UDPゴシック" panose="020B0400000000000000" pitchFamily="50" charset="-128"/>
                <a:ea typeface="BIZ UDPゴシック" panose="020B0400000000000000" pitchFamily="50" charset="-128"/>
              </a:rPr>
              <a:t>化</a:t>
            </a:r>
            <a:endParaRPr lang="en-US" altLang="ja-JP" sz="1400" u="sng" dirty="0">
              <a:latin typeface="BIZ UDPゴシック" panose="020B0400000000000000" pitchFamily="50" charset="-128"/>
              <a:ea typeface="BIZ UDPゴシック" panose="020B0400000000000000" pitchFamily="50" charset="-128"/>
            </a:endParaRPr>
          </a:p>
          <a:p>
            <a:endParaRPr kumimoji="1" lang="en-US" altLang="ja-JP" sz="1600" dirty="0" smtClean="0">
              <a:latin typeface="BIZ UDPゴシック" panose="020B0400000000000000" pitchFamily="50" charset="-128"/>
              <a:ea typeface="BIZ UDPゴシック" panose="020B0400000000000000" pitchFamily="50" charset="-128"/>
            </a:endParaRPr>
          </a:p>
          <a:p>
            <a:endParaRPr kumimoji="1" lang="en-US" altLang="ja-JP" sz="1600" dirty="0">
              <a:latin typeface="BIZ UDPゴシック" panose="020B0400000000000000" pitchFamily="50" charset="-128"/>
              <a:ea typeface="BIZ UDPゴシック" panose="020B0400000000000000" pitchFamily="50" charset="-128"/>
            </a:endParaRPr>
          </a:p>
          <a:p>
            <a:r>
              <a:rPr lang="ja-JP" altLang="en-US" sz="1600" b="1" dirty="0">
                <a:latin typeface="BIZ UDPゴシック" panose="020B0400000000000000" pitchFamily="50" charset="-128"/>
                <a:ea typeface="BIZ UDPゴシック" panose="020B0400000000000000" pitchFamily="50" charset="-128"/>
              </a:rPr>
              <a:t>⑦ カーボンニュートラル</a:t>
            </a:r>
            <a:endParaRPr lang="en-US" altLang="ja-JP" sz="1600" b="1" dirty="0">
              <a:latin typeface="BIZ UDPゴシック" panose="020B0400000000000000" pitchFamily="50" charset="-128"/>
              <a:ea typeface="BIZ UDPゴシック" panose="020B0400000000000000" pitchFamily="50" charset="-128"/>
            </a:endParaRPr>
          </a:p>
          <a:p>
            <a:r>
              <a:rPr lang="ja-JP" altLang="en-US" sz="1600" b="1" dirty="0">
                <a:latin typeface="BIZ UDPゴシック" panose="020B0400000000000000" pitchFamily="50" charset="-128"/>
                <a:ea typeface="BIZ UDPゴシック" panose="020B0400000000000000" pitchFamily="50" charset="-128"/>
              </a:rPr>
              <a:t>　</a:t>
            </a:r>
            <a:r>
              <a:rPr lang="ja-JP" altLang="en-US" sz="1100" b="1" dirty="0">
                <a:latin typeface="BIZ UDPゴシック" panose="020B0400000000000000" pitchFamily="50" charset="-128"/>
                <a:ea typeface="BIZ UDPゴシック" panose="020B0400000000000000" pitchFamily="50" charset="-128"/>
              </a:rPr>
              <a:t>　</a:t>
            </a:r>
            <a:r>
              <a:rPr lang="ja-JP" altLang="en-US" sz="1400" b="1" dirty="0" smtClean="0">
                <a:latin typeface="BIZ UDPゴシック" panose="020B0400000000000000" pitchFamily="50" charset="-128"/>
                <a:ea typeface="BIZ UDPゴシック" panose="020B0400000000000000" pitchFamily="50" charset="-128"/>
              </a:rPr>
              <a:t>        （</a:t>
            </a:r>
            <a:r>
              <a:rPr lang="ja-JP" altLang="en-US" sz="1400" b="1" dirty="0">
                <a:latin typeface="BIZ UDPゴシック" panose="020B0400000000000000" pitchFamily="50" charset="-128"/>
                <a:ea typeface="BIZ UDPゴシック" panose="020B0400000000000000" pitchFamily="50" charset="-128"/>
              </a:rPr>
              <a:t>事業者や府民の行動変容</a:t>
            </a:r>
            <a:r>
              <a:rPr lang="ja-JP" altLang="en-US" sz="1400" b="1" dirty="0" smtClean="0">
                <a:latin typeface="BIZ UDPゴシック" panose="020B0400000000000000" pitchFamily="50" charset="-128"/>
                <a:ea typeface="BIZ UDPゴシック" panose="020B0400000000000000" pitchFamily="50" charset="-128"/>
              </a:rPr>
              <a:t>）</a:t>
            </a:r>
            <a:endParaRPr lang="en-US" altLang="ja-JP" sz="1400" b="1" dirty="0" smtClean="0">
              <a:latin typeface="BIZ UDPゴシック" panose="020B0400000000000000" pitchFamily="50" charset="-128"/>
              <a:ea typeface="BIZ UDPゴシック" panose="020B0400000000000000" pitchFamily="50" charset="-128"/>
            </a:endParaRPr>
          </a:p>
          <a:p>
            <a:r>
              <a:rPr lang="ja-JP" altLang="en-US" sz="1050" b="1" dirty="0">
                <a:latin typeface="BIZ UDPゴシック" panose="020B0400000000000000" pitchFamily="50" charset="-128"/>
                <a:ea typeface="BIZ UDPゴシック" panose="020B0400000000000000" pitchFamily="50" charset="-128"/>
              </a:rPr>
              <a:t>　</a:t>
            </a:r>
            <a:endParaRPr lang="en-US" altLang="ja-JP" sz="1050" b="1"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カーボンニュートラルに向けた</a:t>
            </a:r>
            <a:endParaRPr lang="en-US" altLang="ja-JP" sz="1400" u="sng" dirty="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ja-JP" altLang="en-US" sz="1400" u="sng" dirty="0">
                <a:latin typeface="BIZ UDPゴシック" panose="020B0400000000000000" pitchFamily="50" charset="-128"/>
                <a:ea typeface="BIZ UDPゴシック" panose="020B0400000000000000" pitchFamily="50" charset="-128"/>
              </a:rPr>
              <a:t>行動変容の動機づけ</a:t>
            </a:r>
            <a:r>
              <a:rPr lang="ja-JP" altLang="en-US" sz="1400" dirty="0">
                <a:latin typeface="BIZ UDPゴシック" panose="020B0400000000000000" pitchFamily="50" charset="-128"/>
                <a:ea typeface="BIZ UDPゴシック" panose="020B0400000000000000" pitchFamily="50" charset="-128"/>
              </a:rPr>
              <a:t>　</a:t>
            </a:r>
            <a:endParaRPr lang="en-US" altLang="ja-JP" sz="1400" dirty="0">
              <a:latin typeface="BIZ UDPゴシック" panose="020B0400000000000000" pitchFamily="50" charset="-128"/>
              <a:ea typeface="BIZ UDPゴシック" panose="020B0400000000000000" pitchFamily="50" charset="-128"/>
            </a:endParaRPr>
          </a:p>
          <a:p>
            <a:endParaRPr lang="en-US" altLang="ja-JP" sz="8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脱炭素行動の定着</a:t>
            </a:r>
            <a:endParaRPr lang="en-US" altLang="ja-JP" sz="1400" u="sng" dirty="0">
              <a:latin typeface="BIZ UDPゴシック" panose="020B0400000000000000" pitchFamily="50" charset="-128"/>
              <a:ea typeface="BIZ UDPゴシック" panose="020B0400000000000000" pitchFamily="50" charset="-128"/>
            </a:endParaRPr>
          </a:p>
          <a:p>
            <a:endParaRPr lang="en-US" altLang="ja-JP" sz="1600" b="1" dirty="0" smtClean="0">
              <a:latin typeface="BIZ UDPゴシック" panose="020B0400000000000000" pitchFamily="50" charset="-128"/>
              <a:ea typeface="BIZ UDPゴシック" panose="020B0400000000000000" pitchFamily="50" charset="-128"/>
            </a:endParaRPr>
          </a:p>
          <a:p>
            <a:r>
              <a:rPr lang="ja-JP" altLang="en-US" sz="1600" b="1" dirty="0" smtClean="0">
                <a:latin typeface="BIZ UDPゴシック" panose="020B0400000000000000" pitchFamily="50" charset="-128"/>
                <a:ea typeface="BIZ UDPゴシック" panose="020B0400000000000000" pitchFamily="50" charset="-128"/>
              </a:rPr>
              <a:t>⑧ </a:t>
            </a:r>
            <a:r>
              <a:rPr lang="ja-JP" altLang="en-US" sz="1600" b="1" dirty="0">
                <a:latin typeface="BIZ UDPゴシック" panose="020B0400000000000000" pitchFamily="50" charset="-128"/>
                <a:ea typeface="BIZ UDPゴシック" panose="020B0400000000000000" pitchFamily="50" charset="-128"/>
              </a:rPr>
              <a:t>大阪ブルー・オーシャン</a:t>
            </a:r>
            <a:r>
              <a:rPr lang="ja-JP" altLang="en-US" sz="1600" b="1" dirty="0" smtClean="0">
                <a:latin typeface="BIZ UDPゴシック" panose="020B0400000000000000" pitchFamily="50" charset="-128"/>
                <a:ea typeface="BIZ UDPゴシック" panose="020B0400000000000000" pitchFamily="50" charset="-128"/>
              </a:rPr>
              <a:t>・</a:t>
            </a:r>
            <a:endParaRPr lang="en-US" altLang="ja-JP" sz="1600" b="1" dirty="0" smtClean="0">
              <a:latin typeface="BIZ UDPゴシック" panose="020B0400000000000000" pitchFamily="50" charset="-128"/>
              <a:ea typeface="BIZ UDPゴシック" panose="020B0400000000000000" pitchFamily="50" charset="-128"/>
            </a:endParaRPr>
          </a:p>
          <a:p>
            <a:r>
              <a:rPr lang="ja-JP" altLang="en-US" sz="1600" b="1" dirty="0">
                <a:latin typeface="BIZ UDPゴシック" panose="020B0400000000000000" pitchFamily="50" charset="-128"/>
                <a:ea typeface="BIZ UDPゴシック" panose="020B0400000000000000" pitchFamily="50" charset="-128"/>
              </a:rPr>
              <a:t>　</a:t>
            </a:r>
            <a:r>
              <a:rPr lang="ja-JP" altLang="en-US" sz="1600" b="1" dirty="0" smtClean="0">
                <a:latin typeface="BIZ UDPゴシック" panose="020B0400000000000000" pitchFamily="50" charset="-128"/>
                <a:ea typeface="BIZ UDPゴシック" panose="020B0400000000000000" pitchFamily="50" charset="-128"/>
              </a:rPr>
              <a:t>　ビジョン</a:t>
            </a:r>
            <a:endParaRPr lang="en-US" altLang="ja-JP" sz="1600" b="1" dirty="0" smtClean="0">
              <a:latin typeface="BIZ UDPゴシック" panose="020B0400000000000000" pitchFamily="50" charset="-128"/>
              <a:ea typeface="BIZ UDPゴシック" panose="020B0400000000000000" pitchFamily="50" charset="-128"/>
            </a:endParaRPr>
          </a:p>
          <a:p>
            <a:endParaRPr lang="en-US" altLang="ja-JP" sz="800" b="1" dirty="0" smtClean="0">
              <a:latin typeface="BIZ UDPゴシック" panose="020B0400000000000000" pitchFamily="50" charset="-128"/>
              <a:ea typeface="BIZ UDPゴシック" panose="020B0400000000000000" pitchFamily="50" charset="-128"/>
            </a:endParaRPr>
          </a:p>
          <a:p>
            <a:endParaRPr lang="en-US" altLang="ja-JP" sz="800" b="1"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「大阪ブルー・オーシャン・ビジョン</a:t>
            </a:r>
            <a:r>
              <a:rPr lang="ja-JP" altLang="en-US" sz="1400" u="sng" dirty="0" smtClean="0">
                <a:latin typeface="BIZ UDPゴシック" panose="020B0400000000000000" pitchFamily="50" charset="-128"/>
                <a:ea typeface="BIZ UDPゴシック" panose="020B0400000000000000" pitchFamily="50" charset="-128"/>
              </a:rPr>
              <a:t>」</a:t>
            </a:r>
            <a:endParaRPr lang="en-US" altLang="ja-JP" sz="1400" u="sng" dirty="0" smtClean="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en-US" altLang="ja-JP" sz="1400" dirty="0" smtClean="0">
                <a:latin typeface="BIZ UDPゴシック" panose="020B0400000000000000" pitchFamily="50" charset="-128"/>
                <a:ea typeface="BIZ UDPゴシック" panose="020B0400000000000000" pitchFamily="50" charset="-128"/>
              </a:rPr>
              <a:t>  </a:t>
            </a:r>
            <a:r>
              <a:rPr lang="ja-JP" altLang="en-US" sz="1400" u="sng" dirty="0" smtClean="0">
                <a:latin typeface="BIZ UDPゴシック" panose="020B0400000000000000" pitchFamily="50" charset="-128"/>
                <a:ea typeface="BIZ UDPゴシック" panose="020B0400000000000000" pitchFamily="50" charset="-128"/>
              </a:rPr>
              <a:t>に</a:t>
            </a:r>
            <a:r>
              <a:rPr lang="ja-JP" altLang="en-US" sz="1400" u="sng" dirty="0">
                <a:latin typeface="BIZ UDPゴシック" panose="020B0400000000000000" pitchFamily="50" charset="-128"/>
                <a:ea typeface="BIZ UDPゴシック" panose="020B0400000000000000" pitchFamily="50" charset="-128"/>
              </a:rPr>
              <a:t>向けた</a:t>
            </a:r>
            <a:r>
              <a:rPr lang="ja-JP" altLang="en-US" sz="1400" u="sng" dirty="0" smtClean="0">
                <a:latin typeface="BIZ UDPゴシック" panose="020B0400000000000000" pitchFamily="50" charset="-128"/>
                <a:ea typeface="BIZ UDPゴシック" panose="020B0400000000000000" pitchFamily="50" charset="-128"/>
              </a:rPr>
              <a:t>取組み</a:t>
            </a:r>
            <a:r>
              <a:rPr lang="ja-JP" altLang="en-US" sz="1400" u="sng" dirty="0">
                <a:latin typeface="BIZ UDPゴシック" panose="020B0400000000000000" pitchFamily="50" charset="-128"/>
                <a:ea typeface="BIZ UDPゴシック" panose="020B0400000000000000" pitchFamily="50" charset="-128"/>
              </a:rPr>
              <a:t>の発信</a:t>
            </a:r>
            <a:r>
              <a:rPr lang="ja-JP" altLang="en-US" sz="1400" dirty="0">
                <a:latin typeface="BIZ UDPゴシック" panose="020B0400000000000000" pitchFamily="50" charset="-128"/>
                <a:ea typeface="BIZ UDPゴシック" panose="020B0400000000000000" pitchFamily="50" charset="-128"/>
              </a:rPr>
              <a:t>　</a:t>
            </a:r>
            <a:endParaRPr lang="en-US" altLang="ja-JP" sz="1400" dirty="0" smtClean="0">
              <a:latin typeface="BIZ UDPゴシック" panose="020B0400000000000000" pitchFamily="50" charset="-128"/>
              <a:ea typeface="BIZ UDPゴシック" panose="020B0400000000000000" pitchFamily="50" charset="-128"/>
            </a:endParaRPr>
          </a:p>
          <a:p>
            <a:endParaRPr lang="en-US" altLang="ja-JP" sz="800" dirty="0" smtClean="0">
              <a:latin typeface="BIZ UDPゴシック" panose="020B0400000000000000" pitchFamily="50" charset="-128"/>
              <a:ea typeface="BIZ UDPゴシック" panose="020B0400000000000000" pitchFamily="50" charset="-128"/>
            </a:endParaRPr>
          </a:p>
          <a:p>
            <a:r>
              <a:rPr lang="ja-JP" altLang="en-US" sz="1400" dirty="0" smtClean="0">
                <a:latin typeface="BIZ UDPゴシック" panose="020B0400000000000000" pitchFamily="50" charset="-128"/>
                <a:ea typeface="BIZ UDPゴシック" panose="020B0400000000000000" pitchFamily="50" charset="-128"/>
              </a:rPr>
              <a:t>□</a:t>
            </a:r>
            <a:r>
              <a:rPr lang="ja-JP" altLang="en-US" sz="1400" u="sng" dirty="0" smtClean="0">
                <a:latin typeface="BIZ UDPゴシック" panose="020B0400000000000000" pitchFamily="50" charset="-128"/>
                <a:ea typeface="BIZ UDPゴシック" panose="020B0400000000000000" pitchFamily="50" charset="-128"/>
              </a:rPr>
              <a:t>大阪湾に流入するプラごみ半減</a:t>
            </a:r>
            <a:endParaRPr lang="en-US" altLang="ja-JP" sz="1400" u="sng" dirty="0" smtClean="0">
              <a:latin typeface="BIZ UDPゴシック" panose="020B0400000000000000" pitchFamily="50" charset="-128"/>
              <a:ea typeface="BIZ UDPゴシック" panose="020B0400000000000000" pitchFamily="50" charset="-128"/>
            </a:endParaRPr>
          </a:p>
          <a:p>
            <a:r>
              <a:rPr lang="ja-JP" altLang="en-US" sz="1400" dirty="0" smtClean="0">
                <a:latin typeface="BIZ UDPゴシック" panose="020B0400000000000000" pitchFamily="50" charset="-128"/>
                <a:ea typeface="BIZ UDPゴシック" panose="020B0400000000000000" pitchFamily="50" charset="-128"/>
              </a:rPr>
              <a:t>□</a:t>
            </a:r>
            <a:r>
              <a:rPr lang="ja-JP" altLang="en-US" sz="1400" u="sng" dirty="0" smtClean="0">
                <a:latin typeface="BIZ UDPゴシック" panose="020B0400000000000000" pitchFamily="50" charset="-128"/>
                <a:ea typeface="BIZ UDPゴシック" panose="020B0400000000000000" pitchFamily="50" charset="-128"/>
              </a:rPr>
              <a:t>既存のプラスチック製品製造からの</a:t>
            </a:r>
            <a:endParaRPr lang="en-US" altLang="ja-JP" sz="1400" u="sng" dirty="0" smtClean="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en-US" altLang="ja-JP" sz="1400" dirty="0" smtClean="0">
                <a:latin typeface="BIZ UDPゴシック" panose="020B0400000000000000" pitchFamily="50" charset="-128"/>
                <a:ea typeface="BIZ UDPゴシック" panose="020B0400000000000000" pitchFamily="50" charset="-128"/>
              </a:rPr>
              <a:t>  </a:t>
            </a:r>
            <a:r>
              <a:rPr lang="ja-JP" altLang="en-US" sz="1400" u="sng" dirty="0" smtClean="0">
                <a:latin typeface="BIZ UDPゴシック" panose="020B0400000000000000" pitchFamily="50" charset="-128"/>
                <a:ea typeface="BIZ UDPゴシック" panose="020B0400000000000000" pitchFamily="50" charset="-128"/>
              </a:rPr>
              <a:t>業種転換の拡大</a:t>
            </a:r>
            <a:endParaRPr lang="en-US" altLang="ja-JP" sz="1400" u="sng" dirty="0">
              <a:latin typeface="BIZ UDPゴシック" panose="020B0400000000000000" pitchFamily="50" charset="-128"/>
              <a:ea typeface="BIZ UDPゴシック" panose="020B0400000000000000" pitchFamily="50" charset="-128"/>
            </a:endParaRPr>
          </a:p>
        </p:txBody>
      </p:sp>
      <p:sp>
        <p:nvSpPr>
          <p:cNvPr id="76" name="正方形/長方形 75"/>
          <p:cNvSpPr/>
          <p:nvPr/>
        </p:nvSpPr>
        <p:spPr>
          <a:xfrm>
            <a:off x="9673682" y="1708906"/>
            <a:ext cx="3058410" cy="3939540"/>
          </a:xfrm>
          <a:prstGeom prst="rect">
            <a:avLst/>
          </a:prstGeom>
        </p:spPr>
        <p:txBody>
          <a:bodyPr wrap="square">
            <a:spAutoFit/>
          </a:bodyPr>
          <a:lstStyle/>
          <a:p>
            <a:r>
              <a:rPr lang="ja-JP" altLang="en-US" sz="1600" b="1" dirty="0">
                <a:latin typeface="BIZ UDPゴシック" panose="020B0400000000000000" pitchFamily="50" charset="-128"/>
                <a:ea typeface="BIZ UDPゴシック" panose="020B0400000000000000" pitchFamily="50" charset="-128"/>
              </a:rPr>
              <a:t>⑨ スマートシティ　</a:t>
            </a:r>
            <a:endParaRPr lang="en-US" altLang="ja-JP" sz="1600" b="1" dirty="0" smtClean="0">
              <a:latin typeface="BIZ UDPゴシック" panose="020B0400000000000000" pitchFamily="50" charset="-128"/>
              <a:ea typeface="BIZ UDPゴシック" panose="020B0400000000000000" pitchFamily="50" charset="-128"/>
            </a:endParaRPr>
          </a:p>
          <a:p>
            <a:endParaRPr lang="en-US" altLang="ja-JP" sz="800" b="1"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スーパーシティを活用し、未来</a:t>
            </a:r>
            <a:r>
              <a:rPr lang="ja-JP" altLang="en-US" sz="1400" u="sng" dirty="0" smtClean="0">
                <a:latin typeface="BIZ UDPゴシック" panose="020B0400000000000000" pitchFamily="50" charset="-128"/>
                <a:ea typeface="BIZ UDPゴシック" panose="020B0400000000000000" pitchFamily="50" charset="-128"/>
              </a:rPr>
              <a:t>社会</a:t>
            </a:r>
            <a:endParaRPr lang="en-US" altLang="ja-JP" sz="1400" u="sng" dirty="0" smtClean="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en-US" altLang="ja-JP" sz="1400" dirty="0" smtClean="0">
                <a:latin typeface="BIZ UDPゴシック" panose="020B0400000000000000" pitchFamily="50" charset="-128"/>
                <a:ea typeface="BIZ UDPゴシック" panose="020B0400000000000000" pitchFamily="50" charset="-128"/>
              </a:rPr>
              <a:t>  </a:t>
            </a:r>
            <a:r>
              <a:rPr lang="ja-JP" altLang="en-US" sz="1400" u="sng" dirty="0" smtClean="0">
                <a:latin typeface="BIZ UDPゴシック" panose="020B0400000000000000" pitchFamily="50" charset="-128"/>
                <a:ea typeface="BIZ UDPゴシック" panose="020B0400000000000000" pitchFamily="50" charset="-128"/>
              </a:rPr>
              <a:t>をいち早く実現</a:t>
            </a:r>
            <a:endParaRPr lang="en-US" altLang="ja-JP" sz="1400" u="sng" dirty="0" smtClean="0">
              <a:latin typeface="BIZ UDPゴシック" panose="020B0400000000000000" pitchFamily="50" charset="-128"/>
              <a:ea typeface="BIZ UDPゴシック" panose="020B0400000000000000" pitchFamily="50" charset="-128"/>
            </a:endParaRPr>
          </a:p>
          <a:p>
            <a:endParaRPr lang="en-US" altLang="ja-JP" sz="800" u="sng" dirty="0">
              <a:latin typeface="BIZ UDPゴシック" panose="020B0400000000000000" pitchFamily="50" charset="-128"/>
              <a:ea typeface="BIZ UDPゴシック" panose="020B0400000000000000" pitchFamily="50" charset="-128"/>
            </a:endParaRPr>
          </a:p>
          <a:p>
            <a:r>
              <a:rPr lang="ja-JP" altLang="en-US" sz="1400" dirty="0" smtClean="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デジタルサービスの広がりにより</a:t>
            </a:r>
            <a:r>
              <a:rPr lang="ja-JP" altLang="en-US" sz="1400" u="sng" dirty="0" smtClean="0">
                <a:latin typeface="BIZ UDPゴシック" panose="020B0400000000000000" pitchFamily="50" charset="-128"/>
                <a:ea typeface="BIZ UDPゴシック" panose="020B0400000000000000" pitchFamily="50" charset="-128"/>
              </a:rPr>
              <a:t>、</a:t>
            </a:r>
            <a:endParaRPr lang="en-US" altLang="ja-JP" sz="1400" u="sng" dirty="0" smtClean="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en-US" altLang="ja-JP" sz="1400" dirty="0" smtClean="0">
                <a:latin typeface="BIZ UDPゴシック" panose="020B0400000000000000" pitchFamily="50" charset="-128"/>
                <a:ea typeface="BIZ UDPゴシック" panose="020B0400000000000000" pitchFamily="50" charset="-128"/>
              </a:rPr>
              <a:t>  </a:t>
            </a:r>
            <a:r>
              <a:rPr lang="ja-JP" altLang="en-US" sz="1400" u="sng" dirty="0" smtClean="0">
                <a:latin typeface="BIZ UDPゴシック" panose="020B0400000000000000" pitchFamily="50" charset="-128"/>
                <a:ea typeface="BIZ UDPゴシック" panose="020B0400000000000000" pitchFamily="50" charset="-128"/>
              </a:rPr>
              <a:t>便利</a:t>
            </a:r>
            <a:r>
              <a:rPr lang="ja-JP" altLang="en-US" sz="1400" u="sng" dirty="0">
                <a:latin typeface="BIZ UDPゴシック" panose="020B0400000000000000" pitchFamily="50" charset="-128"/>
                <a:ea typeface="BIZ UDPゴシック" panose="020B0400000000000000" pitchFamily="50" charset="-128"/>
              </a:rPr>
              <a:t>で</a:t>
            </a:r>
            <a:r>
              <a:rPr lang="ja-JP" altLang="en-US" sz="1400" u="sng" dirty="0" smtClean="0">
                <a:latin typeface="BIZ UDPゴシック" panose="020B0400000000000000" pitchFamily="50" charset="-128"/>
                <a:ea typeface="BIZ UDPゴシック" panose="020B0400000000000000" pitchFamily="50" charset="-128"/>
              </a:rPr>
              <a:t>快適に</a:t>
            </a:r>
            <a:r>
              <a:rPr lang="ja-JP" altLang="en-US" sz="1400" u="sng" dirty="0">
                <a:latin typeface="BIZ UDPゴシック" panose="020B0400000000000000" pitchFamily="50" charset="-128"/>
                <a:ea typeface="BIZ UDPゴシック" panose="020B0400000000000000" pitchFamily="50" charset="-128"/>
              </a:rPr>
              <a:t>いきいきと生活</a:t>
            </a:r>
            <a:r>
              <a:rPr lang="ja-JP" altLang="en-US" sz="1400" u="sng" dirty="0" smtClean="0">
                <a:latin typeface="BIZ UDPゴシック" panose="020B0400000000000000" pitchFamily="50" charset="-128"/>
                <a:ea typeface="BIZ UDPゴシック" panose="020B0400000000000000" pitchFamily="50" charset="-128"/>
              </a:rPr>
              <a:t>でき</a:t>
            </a:r>
            <a:endParaRPr lang="en-US" altLang="ja-JP" sz="1400" u="sng" dirty="0" smtClean="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en-US" altLang="ja-JP" sz="1400" dirty="0" smtClean="0">
                <a:latin typeface="BIZ UDPゴシック" panose="020B0400000000000000" pitchFamily="50" charset="-128"/>
                <a:ea typeface="BIZ UDPゴシック" panose="020B0400000000000000" pitchFamily="50" charset="-128"/>
              </a:rPr>
              <a:t>  </a:t>
            </a:r>
            <a:r>
              <a:rPr lang="ja-JP" altLang="en-US" sz="1400" u="sng" dirty="0" smtClean="0">
                <a:latin typeface="BIZ UDPゴシック" panose="020B0400000000000000" pitchFamily="50" charset="-128"/>
                <a:ea typeface="BIZ UDPゴシック" panose="020B0400000000000000" pitchFamily="50" charset="-128"/>
              </a:rPr>
              <a:t>る</a:t>
            </a:r>
            <a:r>
              <a:rPr lang="ja-JP" altLang="en-US" sz="1400" u="sng" dirty="0">
                <a:latin typeface="BIZ UDPゴシック" panose="020B0400000000000000" pitchFamily="50" charset="-128"/>
                <a:ea typeface="BIZ UDPゴシック" panose="020B0400000000000000" pitchFamily="50" charset="-128"/>
              </a:rPr>
              <a:t>未来社会の</a:t>
            </a:r>
            <a:r>
              <a:rPr lang="ja-JP" altLang="en-US" sz="1400" u="sng" dirty="0" smtClean="0">
                <a:latin typeface="BIZ UDPゴシック" panose="020B0400000000000000" pitchFamily="50" charset="-128"/>
                <a:ea typeface="BIZ UDPゴシック" panose="020B0400000000000000" pitchFamily="50" charset="-128"/>
              </a:rPr>
              <a:t>実現</a:t>
            </a:r>
            <a:endParaRPr lang="en-US" altLang="ja-JP" sz="1400" u="sng" dirty="0" smtClean="0">
              <a:latin typeface="BIZ UDPゴシック" panose="020B0400000000000000" pitchFamily="50" charset="-128"/>
              <a:ea typeface="BIZ UDPゴシック" panose="020B0400000000000000" pitchFamily="50" charset="-128"/>
            </a:endParaRPr>
          </a:p>
          <a:p>
            <a:endParaRPr lang="en-US" altLang="ja-JP" sz="1600" u="sng" dirty="0" smtClean="0">
              <a:latin typeface="BIZ UDPゴシック" panose="020B0400000000000000" pitchFamily="50" charset="-128"/>
              <a:ea typeface="BIZ UDPゴシック" panose="020B0400000000000000" pitchFamily="50" charset="-128"/>
            </a:endParaRPr>
          </a:p>
          <a:p>
            <a:endParaRPr lang="en-US" altLang="ja-JP" sz="1600" u="sng" dirty="0">
              <a:latin typeface="BIZ UDPゴシック" panose="020B0400000000000000" pitchFamily="50" charset="-128"/>
              <a:ea typeface="BIZ UDPゴシック" panose="020B0400000000000000" pitchFamily="50" charset="-128"/>
            </a:endParaRPr>
          </a:p>
          <a:p>
            <a:r>
              <a:rPr lang="ja-JP" altLang="en-US" sz="1600" b="1" dirty="0">
                <a:latin typeface="BIZ UDPゴシック" panose="020B0400000000000000" pitchFamily="50" charset="-128"/>
                <a:ea typeface="BIZ UDPゴシック" panose="020B0400000000000000" pitchFamily="50" charset="-128"/>
              </a:rPr>
              <a:t>⑩ スタートアップ　</a:t>
            </a:r>
            <a:endParaRPr lang="en-US" altLang="ja-JP" sz="1600" b="1" dirty="0">
              <a:latin typeface="BIZ UDPゴシック" panose="020B0400000000000000" pitchFamily="50" charset="-128"/>
              <a:ea typeface="BIZ UDPゴシック" panose="020B0400000000000000" pitchFamily="50" charset="-128"/>
            </a:endParaRPr>
          </a:p>
          <a:p>
            <a:endParaRPr lang="en-US" altLang="ja-JP" sz="800" b="1"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a:t>
            </a:r>
            <a:r>
              <a:rPr lang="en-US" altLang="ja-JP" sz="1400" u="sng" dirty="0">
                <a:latin typeface="BIZ UDPゴシック" panose="020B0400000000000000" pitchFamily="50" charset="-128"/>
                <a:ea typeface="BIZ UDPゴシック" panose="020B0400000000000000" pitchFamily="50" charset="-128"/>
              </a:rPr>
              <a:t>Global Startup EXPO </a:t>
            </a:r>
            <a:endParaRPr lang="en-US" altLang="ja-JP" sz="1400" u="sng" dirty="0" smtClean="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en-US" altLang="ja-JP" sz="1400" dirty="0" smtClean="0">
                <a:latin typeface="BIZ UDPゴシック" panose="020B0400000000000000" pitchFamily="50" charset="-128"/>
                <a:ea typeface="BIZ UDPゴシック" panose="020B0400000000000000" pitchFamily="50" charset="-128"/>
              </a:rPr>
              <a:t>  </a:t>
            </a:r>
            <a:r>
              <a:rPr lang="en-US" altLang="ja-JP" sz="1400" u="sng" dirty="0" smtClean="0">
                <a:latin typeface="BIZ UDPゴシック" panose="020B0400000000000000" pitchFamily="50" charset="-128"/>
                <a:ea typeface="BIZ UDPゴシック" panose="020B0400000000000000" pitchFamily="50" charset="-128"/>
              </a:rPr>
              <a:t>2025</a:t>
            </a:r>
            <a:r>
              <a:rPr lang="ja-JP" altLang="en-US" sz="1400" u="sng" dirty="0">
                <a:latin typeface="BIZ UDPゴシック" panose="020B0400000000000000" pitchFamily="50" charset="-128"/>
                <a:ea typeface="BIZ UDPゴシック" panose="020B0400000000000000" pitchFamily="50" charset="-128"/>
              </a:rPr>
              <a:t>」（仮）の開催により</a:t>
            </a:r>
            <a:r>
              <a:rPr lang="ja-JP" altLang="en-US" sz="1400" u="sng" dirty="0" smtClean="0">
                <a:latin typeface="BIZ UDPゴシック" panose="020B0400000000000000" pitchFamily="50" charset="-128"/>
                <a:ea typeface="BIZ UDPゴシック" panose="020B0400000000000000" pitchFamily="50" charset="-128"/>
              </a:rPr>
              <a:t>革新的</a:t>
            </a:r>
            <a:endParaRPr lang="en-US" altLang="ja-JP" sz="1400" u="sng" dirty="0" smtClean="0">
              <a:latin typeface="BIZ UDPゴシック" panose="020B0400000000000000" pitchFamily="50" charset="-128"/>
              <a:ea typeface="BIZ UDPゴシック" panose="020B0400000000000000" pitchFamily="50" charset="-128"/>
            </a:endParaRPr>
          </a:p>
          <a:p>
            <a:r>
              <a:rPr lang="ja-JP" altLang="en-US" sz="1400" dirty="0" smtClean="0">
                <a:latin typeface="BIZ UDPゴシック" panose="020B0400000000000000" pitchFamily="50" charset="-128"/>
                <a:ea typeface="BIZ UDPゴシック" panose="020B0400000000000000" pitchFamily="50" charset="-128"/>
              </a:rPr>
              <a:t>   </a:t>
            </a:r>
            <a:r>
              <a:rPr lang="ja-JP" altLang="en-US" sz="1400" u="sng" dirty="0" smtClean="0">
                <a:latin typeface="BIZ UDPゴシック" panose="020B0400000000000000" pitchFamily="50" charset="-128"/>
                <a:ea typeface="BIZ UDPゴシック" panose="020B0400000000000000" pitchFamily="50" charset="-128"/>
              </a:rPr>
              <a:t>な</a:t>
            </a:r>
            <a:r>
              <a:rPr lang="ja-JP" altLang="en-US" sz="1400" u="sng" dirty="0">
                <a:latin typeface="BIZ UDPゴシック" panose="020B0400000000000000" pitchFamily="50" charset="-128"/>
                <a:ea typeface="BIZ UDPゴシック" panose="020B0400000000000000" pitchFamily="50" charset="-128"/>
              </a:rPr>
              <a:t>技術・サービスを世界に発信</a:t>
            </a:r>
            <a:endParaRPr kumimoji="1" lang="ja-JP" altLang="en-US" sz="1400" u="sng" dirty="0">
              <a:latin typeface="BIZ UDPゴシック" panose="020B0400000000000000" pitchFamily="50" charset="-128"/>
              <a:ea typeface="BIZ UDPゴシック" panose="020B0400000000000000" pitchFamily="50" charset="-128"/>
            </a:endParaRPr>
          </a:p>
          <a:p>
            <a:endParaRPr lang="en-US" altLang="ja-JP" sz="8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世界トップレベルの</a:t>
            </a:r>
            <a:r>
              <a:rPr lang="ja-JP" altLang="en-US" sz="1400" u="sng" dirty="0" smtClean="0">
                <a:latin typeface="BIZ UDPゴシック" panose="020B0400000000000000" pitchFamily="50" charset="-128"/>
                <a:ea typeface="BIZ UDPゴシック" panose="020B0400000000000000" pitchFamily="50" charset="-128"/>
              </a:rPr>
              <a:t>スタートアップ</a:t>
            </a:r>
            <a:endParaRPr lang="en-US" altLang="ja-JP" sz="1400" u="sng" dirty="0" smtClean="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en-US" altLang="ja-JP" sz="1400" dirty="0" smtClean="0">
                <a:latin typeface="BIZ UDPゴシック" panose="020B0400000000000000" pitchFamily="50" charset="-128"/>
                <a:ea typeface="BIZ UDPゴシック" panose="020B0400000000000000" pitchFamily="50" charset="-128"/>
              </a:rPr>
              <a:t>  </a:t>
            </a:r>
            <a:r>
              <a:rPr lang="ja-JP" altLang="en-US" sz="1400" u="sng" dirty="0" smtClean="0">
                <a:latin typeface="BIZ UDPゴシック" panose="020B0400000000000000" pitchFamily="50" charset="-128"/>
                <a:ea typeface="BIZ UDPゴシック" panose="020B0400000000000000" pitchFamily="50" charset="-128"/>
              </a:rPr>
              <a:t>集積</a:t>
            </a:r>
            <a:r>
              <a:rPr lang="ja-JP" altLang="en-US" sz="1400" u="sng" dirty="0">
                <a:latin typeface="BIZ UDPゴシック" panose="020B0400000000000000" pitchFamily="50" charset="-128"/>
                <a:ea typeface="BIZ UDPゴシック" panose="020B0400000000000000" pitchFamily="50" charset="-128"/>
              </a:rPr>
              <a:t>拠点の実現</a:t>
            </a:r>
            <a:endParaRPr lang="en-US" altLang="ja-JP" sz="1400" u="sng" dirty="0">
              <a:latin typeface="BIZ UDPゴシック" panose="020B0400000000000000" pitchFamily="50" charset="-128"/>
              <a:ea typeface="BIZ UDPゴシック" panose="020B0400000000000000" pitchFamily="50" charset="-128"/>
            </a:endParaRPr>
          </a:p>
          <a:p>
            <a:endParaRPr lang="en-US" altLang="ja-JP" sz="1400" u="sng" dirty="0">
              <a:latin typeface="BIZ UDPゴシック" panose="020B0400000000000000" pitchFamily="50" charset="-128"/>
              <a:ea typeface="BIZ UDPゴシック" panose="020B0400000000000000" pitchFamily="50" charset="-128"/>
            </a:endParaRPr>
          </a:p>
        </p:txBody>
      </p:sp>
      <p:sp>
        <p:nvSpPr>
          <p:cNvPr id="118" name="正方形/長方形 117"/>
          <p:cNvSpPr/>
          <p:nvPr/>
        </p:nvSpPr>
        <p:spPr>
          <a:xfrm>
            <a:off x="116967" y="7990144"/>
            <a:ext cx="3058410" cy="1446550"/>
          </a:xfrm>
          <a:prstGeom prst="rect">
            <a:avLst/>
          </a:prstGeom>
        </p:spPr>
        <p:txBody>
          <a:bodyPr wrap="square">
            <a:spAutoFit/>
          </a:bodyPr>
          <a:lstStyle/>
          <a:p>
            <a:r>
              <a:rPr lang="ja-JP" altLang="en-US" sz="1600" b="1" dirty="0">
                <a:latin typeface="BIZ UDPゴシック" panose="020B0400000000000000" pitchFamily="50" charset="-128"/>
                <a:ea typeface="BIZ UDPゴシック" panose="020B0400000000000000" pitchFamily="50" charset="-128"/>
              </a:rPr>
              <a:t>⑪ 多様な都市魅力の創出・</a:t>
            </a:r>
            <a:r>
              <a:rPr lang="ja-JP" altLang="en-US" sz="1600" b="1" dirty="0" smtClean="0">
                <a:latin typeface="BIZ UDPゴシック" panose="020B0400000000000000" pitchFamily="50" charset="-128"/>
                <a:ea typeface="BIZ UDPゴシック" panose="020B0400000000000000" pitchFamily="50" charset="-128"/>
              </a:rPr>
              <a:t>発信</a:t>
            </a:r>
            <a:r>
              <a:rPr lang="ja-JP" altLang="en-US" sz="1600" b="1" dirty="0">
                <a:latin typeface="BIZ UDPゴシック" panose="020B0400000000000000" pitchFamily="50" charset="-128"/>
                <a:ea typeface="BIZ UDPゴシック" panose="020B0400000000000000" pitchFamily="50" charset="-128"/>
              </a:rPr>
              <a:t>　</a:t>
            </a:r>
            <a:endParaRPr lang="en-US" altLang="ja-JP" sz="1600" dirty="0">
              <a:solidFill>
                <a:srgbClr val="0070C0"/>
              </a:solidFill>
              <a:latin typeface="BIZ UDPゴシック" panose="020B0400000000000000" pitchFamily="50" charset="-128"/>
              <a:ea typeface="BIZ UDPゴシック" panose="020B0400000000000000" pitchFamily="50" charset="-128"/>
            </a:endParaRPr>
          </a:p>
          <a:p>
            <a:endParaRPr lang="en-US" altLang="ja-JP" sz="800" dirty="0" smtClean="0">
              <a:latin typeface="BIZ UDPゴシック" panose="020B0400000000000000" pitchFamily="50" charset="-128"/>
              <a:ea typeface="BIZ UDPゴシック" panose="020B0400000000000000" pitchFamily="50" charset="-128"/>
            </a:endParaRPr>
          </a:p>
          <a:p>
            <a:r>
              <a:rPr lang="ja-JP" altLang="en-US" sz="1400" dirty="0" smtClean="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万博来訪者の大阪・関西、日本</a:t>
            </a:r>
            <a:r>
              <a:rPr lang="ja-JP" altLang="en-US" sz="1400" u="sng" dirty="0" smtClean="0">
                <a:latin typeface="BIZ UDPゴシック" panose="020B0400000000000000" pitchFamily="50" charset="-128"/>
                <a:ea typeface="BIZ UDPゴシック" panose="020B0400000000000000" pitchFamily="50" charset="-128"/>
              </a:rPr>
              <a:t>各地</a:t>
            </a:r>
            <a:endParaRPr lang="en-US" altLang="ja-JP" sz="1400" u="sng" dirty="0" smtClean="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en-US" altLang="ja-JP" sz="1400" dirty="0" smtClean="0">
                <a:latin typeface="BIZ UDPゴシック" panose="020B0400000000000000" pitchFamily="50" charset="-128"/>
                <a:ea typeface="BIZ UDPゴシック" panose="020B0400000000000000" pitchFamily="50" charset="-128"/>
              </a:rPr>
              <a:t>  </a:t>
            </a:r>
            <a:r>
              <a:rPr lang="ja-JP" altLang="en-US" sz="1400" u="sng" dirty="0" err="1" smtClean="0">
                <a:latin typeface="BIZ UDPゴシック" panose="020B0400000000000000" pitchFamily="50" charset="-128"/>
                <a:ea typeface="BIZ UDPゴシック" panose="020B0400000000000000" pitchFamily="50" charset="-128"/>
              </a:rPr>
              <a:t>へ</a:t>
            </a:r>
            <a:r>
              <a:rPr lang="ja-JP" altLang="en-US" sz="1400" u="sng" dirty="0" err="1">
                <a:latin typeface="BIZ UDPゴシック" panose="020B0400000000000000" pitchFamily="50" charset="-128"/>
                <a:ea typeface="BIZ UDPゴシック" panose="020B0400000000000000" pitchFamily="50" charset="-128"/>
              </a:rPr>
              <a:t>の</a:t>
            </a:r>
            <a:r>
              <a:rPr lang="ja-JP" altLang="en-US" sz="1400" u="sng" dirty="0" smtClean="0">
                <a:latin typeface="BIZ UDPゴシック" panose="020B0400000000000000" pitchFamily="50" charset="-128"/>
                <a:ea typeface="BIZ UDPゴシック" panose="020B0400000000000000" pitchFamily="50" charset="-128"/>
              </a:rPr>
              <a:t>周遊・滞在</a:t>
            </a:r>
            <a:r>
              <a:rPr lang="ja-JP" altLang="en-US" sz="1400" u="sng" dirty="0">
                <a:latin typeface="BIZ UDPゴシック" panose="020B0400000000000000" pitchFamily="50" charset="-128"/>
                <a:ea typeface="BIZ UDPゴシック" panose="020B0400000000000000" pitchFamily="50" charset="-128"/>
              </a:rPr>
              <a:t>を促進</a:t>
            </a:r>
            <a:endParaRPr lang="en-US" altLang="ja-JP" sz="1400" u="sng" dirty="0">
              <a:latin typeface="BIZ UDPゴシック" panose="020B0400000000000000" pitchFamily="50" charset="-128"/>
              <a:ea typeface="BIZ UDPゴシック" panose="020B0400000000000000" pitchFamily="50" charset="-128"/>
            </a:endParaRPr>
          </a:p>
          <a:p>
            <a:endParaRPr lang="en-US" altLang="ja-JP" sz="800" dirty="0" smtClean="0">
              <a:latin typeface="BIZ UDPゴシック" panose="020B0400000000000000" pitchFamily="50" charset="-128"/>
              <a:ea typeface="BIZ UDPゴシック" panose="020B0400000000000000" pitchFamily="50" charset="-128"/>
            </a:endParaRPr>
          </a:p>
          <a:p>
            <a:r>
              <a:rPr lang="ja-JP" altLang="en-US" sz="1400" dirty="0" smtClean="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訪日外客数</a:t>
            </a:r>
            <a:r>
              <a:rPr lang="en-US" altLang="ja-JP" sz="1400" u="sng" dirty="0">
                <a:latin typeface="BIZ UDPゴシック" panose="020B0400000000000000" pitchFamily="50" charset="-128"/>
                <a:ea typeface="BIZ UDPゴシック" panose="020B0400000000000000" pitchFamily="50" charset="-128"/>
              </a:rPr>
              <a:t>6,000</a:t>
            </a:r>
            <a:r>
              <a:rPr lang="ja-JP" altLang="en-US" sz="1400" u="sng" dirty="0">
                <a:latin typeface="BIZ UDPゴシック" panose="020B0400000000000000" pitchFamily="50" charset="-128"/>
                <a:ea typeface="BIZ UDPゴシック" panose="020B0400000000000000" pitchFamily="50" charset="-128"/>
              </a:rPr>
              <a:t>万人の目標</a:t>
            </a:r>
            <a:r>
              <a:rPr lang="ja-JP" altLang="en-US" sz="1400" u="sng" dirty="0" smtClean="0">
                <a:latin typeface="BIZ UDPゴシック" panose="020B0400000000000000" pitchFamily="50" charset="-128"/>
                <a:ea typeface="BIZ UDPゴシック" panose="020B0400000000000000" pitchFamily="50" charset="-128"/>
              </a:rPr>
              <a:t>達</a:t>
            </a:r>
            <a:endParaRPr lang="en-US" altLang="ja-JP" sz="1400" u="sng" dirty="0" smtClean="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en-US" altLang="ja-JP" sz="1400" u="sng" dirty="0" smtClean="0">
                <a:latin typeface="BIZ UDPゴシック" panose="020B0400000000000000" pitchFamily="50" charset="-128"/>
                <a:ea typeface="BIZ UDPゴシック" panose="020B0400000000000000" pitchFamily="50" charset="-128"/>
              </a:rPr>
              <a:t>  </a:t>
            </a:r>
            <a:r>
              <a:rPr lang="ja-JP" altLang="en-US" sz="1400" u="sng" dirty="0" smtClean="0">
                <a:latin typeface="BIZ UDPゴシック" panose="020B0400000000000000" pitchFamily="50" charset="-128"/>
                <a:ea typeface="BIZ UDPゴシック" panose="020B0400000000000000" pitchFamily="50" charset="-128"/>
              </a:rPr>
              <a:t>成</a:t>
            </a:r>
            <a:r>
              <a:rPr lang="ja-JP" altLang="en-US" sz="1400" u="sng" dirty="0">
                <a:latin typeface="BIZ UDPゴシック" panose="020B0400000000000000" pitchFamily="50" charset="-128"/>
                <a:ea typeface="BIZ UDPゴシック" panose="020B0400000000000000" pitchFamily="50" charset="-128"/>
              </a:rPr>
              <a:t>に向け、</a:t>
            </a:r>
            <a:r>
              <a:rPr lang="ja-JP" altLang="en-US" sz="1400" u="sng" dirty="0" smtClean="0">
                <a:latin typeface="BIZ UDPゴシック" panose="020B0400000000000000" pitchFamily="50" charset="-128"/>
                <a:ea typeface="BIZ UDPゴシック" panose="020B0400000000000000" pitchFamily="50" charset="-128"/>
              </a:rPr>
              <a:t>大阪</a:t>
            </a:r>
            <a:r>
              <a:rPr lang="ja-JP" altLang="en-US" sz="1400" u="sng" dirty="0">
                <a:latin typeface="BIZ UDPゴシック" panose="020B0400000000000000" pitchFamily="50" charset="-128"/>
                <a:ea typeface="BIZ UDPゴシック" panose="020B0400000000000000" pitchFamily="50" charset="-128"/>
              </a:rPr>
              <a:t>・関西が牽引</a:t>
            </a:r>
            <a:endParaRPr lang="en-US" altLang="ja-JP" sz="1400" u="sng" dirty="0">
              <a:latin typeface="BIZ UDPゴシック" panose="020B0400000000000000" pitchFamily="50" charset="-128"/>
              <a:ea typeface="BIZ UDPゴシック" panose="020B0400000000000000" pitchFamily="50" charset="-128"/>
            </a:endParaRPr>
          </a:p>
        </p:txBody>
      </p:sp>
      <p:sp>
        <p:nvSpPr>
          <p:cNvPr id="119" name="正方形/長方形 118"/>
          <p:cNvSpPr/>
          <p:nvPr/>
        </p:nvSpPr>
        <p:spPr>
          <a:xfrm>
            <a:off x="3322483" y="7990144"/>
            <a:ext cx="3163011" cy="1446550"/>
          </a:xfrm>
          <a:prstGeom prst="rect">
            <a:avLst/>
          </a:prstGeom>
        </p:spPr>
        <p:txBody>
          <a:bodyPr wrap="square">
            <a:spAutoFit/>
          </a:bodyPr>
          <a:lstStyle/>
          <a:p>
            <a:r>
              <a:rPr lang="ja-JP" altLang="en-US" sz="1600" b="1" dirty="0">
                <a:latin typeface="BIZ UDPゴシック" panose="020B0400000000000000" pitchFamily="50" charset="-128"/>
                <a:ea typeface="BIZ UDPゴシック" panose="020B0400000000000000" pitchFamily="50" charset="-128"/>
              </a:rPr>
              <a:t>⑫ 移動の</a:t>
            </a:r>
            <a:r>
              <a:rPr lang="ja-JP" altLang="en-US" sz="1600" b="1" dirty="0" smtClean="0">
                <a:latin typeface="BIZ UDPゴシック" panose="020B0400000000000000" pitchFamily="50" charset="-128"/>
                <a:ea typeface="BIZ UDPゴシック" panose="020B0400000000000000" pitchFamily="50" charset="-128"/>
              </a:rPr>
              <a:t>利便性</a:t>
            </a:r>
            <a:r>
              <a:rPr lang="ja-JP" altLang="en-US" sz="1050" b="1" dirty="0" smtClean="0">
                <a:latin typeface="BIZ UDPゴシック" panose="020B0400000000000000" pitchFamily="50" charset="-128"/>
                <a:ea typeface="BIZ UDPゴシック" panose="020B0400000000000000" pitchFamily="50" charset="-128"/>
              </a:rPr>
              <a:t>（</a:t>
            </a:r>
            <a:r>
              <a:rPr lang="ja-JP" altLang="en-US" sz="1050" b="1" dirty="0">
                <a:latin typeface="BIZ UDPゴシック" panose="020B0400000000000000" pitchFamily="50" charset="-128"/>
                <a:ea typeface="BIZ UDPゴシック" panose="020B0400000000000000" pitchFamily="50" charset="-128"/>
              </a:rPr>
              <a:t>水上交通</a:t>
            </a:r>
            <a:r>
              <a:rPr lang="ja-JP" altLang="en-US" sz="1050" b="1" spc="-300" dirty="0">
                <a:latin typeface="BIZ UDPゴシック" panose="020B0400000000000000" pitchFamily="50" charset="-128"/>
                <a:ea typeface="BIZ UDPゴシック" panose="020B0400000000000000" pitchFamily="50" charset="-128"/>
              </a:rPr>
              <a:t>ネットワーク</a:t>
            </a:r>
            <a:r>
              <a:rPr lang="ja-JP" altLang="en-US" sz="1050" b="1" dirty="0">
                <a:latin typeface="BIZ UDPゴシック" panose="020B0400000000000000" pitchFamily="50" charset="-128"/>
                <a:ea typeface="BIZ UDPゴシック" panose="020B0400000000000000" pitchFamily="50" charset="-128"/>
              </a:rPr>
              <a:t>構築）</a:t>
            </a:r>
            <a:r>
              <a:rPr lang="ja-JP" altLang="en-US" sz="1100" b="1" dirty="0">
                <a:latin typeface="BIZ UDPゴシック" panose="020B0400000000000000" pitchFamily="50" charset="-128"/>
                <a:ea typeface="BIZ UDPゴシック" panose="020B0400000000000000" pitchFamily="50" charset="-128"/>
              </a:rPr>
              <a:t>　</a:t>
            </a:r>
            <a:endParaRPr lang="en-US" altLang="ja-JP" sz="1100" b="1" dirty="0" smtClean="0">
              <a:latin typeface="BIZ UDPゴシック" panose="020B0400000000000000" pitchFamily="50" charset="-128"/>
              <a:ea typeface="BIZ UDPゴシック" panose="020B0400000000000000" pitchFamily="50" charset="-128"/>
            </a:endParaRPr>
          </a:p>
          <a:p>
            <a:endParaRPr lang="en-US" altLang="ja-JP" sz="800" dirty="0">
              <a:solidFill>
                <a:srgbClr val="0070C0"/>
              </a:solidFill>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万博会場を起点とした水上交通</a:t>
            </a:r>
            <a:r>
              <a:rPr lang="ja-JP" altLang="en-US" sz="1400" u="sng" dirty="0" smtClean="0">
                <a:latin typeface="BIZ UDPゴシック" panose="020B0400000000000000" pitchFamily="50" charset="-128"/>
                <a:ea typeface="BIZ UDPゴシック" panose="020B0400000000000000" pitchFamily="50" charset="-128"/>
              </a:rPr>
              <a:t>ネッ   </a:t>
            </a:r>
            <a:endParaRPr lang="en-US" altLang="ja-JP" sz="1400" u="sng" dirty="0" smtClean="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en-US" altLang="ja-JP" sz="1400" dirty="0" smtClean="0">
                <a:latin typeface="BIZ UDPゴシック" panose="020B0400000000000000" pitchFamily="50" charset="-128"/>
                <a:ea typeface="BIZ UDPゴシック" panose="020B0400000000000000" pitchFamily="50" charset="-128"/>
              </a:rPr>
              <a:t>  </a:t>
            </a:r>
            <a:r>
              <a:rPr lang="ja-JP" altLang="en-US" sz="1400" u="sng" dirty="0" smtClean="0">
                <a:latin typeface="BIZ UDPゴシック" panose="020B0400000000000000" pitchFamily="50" charset="-128"/>
                <a:ea typeface="BIZ UDPゴシック" panose="020B0400000000000000" pitchFamily="50" charset="-128"/>
              </a:rPr>
              <a:t>トワークの構築</a:t>
            </a:r>
            <a:endParaRPr lang="en-US" altLang="ja-JP" sz="1400" u="sng" dirty="0">
              <a:latin typeface="BIZ UDPゴシック" panose="020B0400000000000000" pitchFamily="50" charset="-128"/>
              <a:ea typeface="BIZ UDPゴシック" panose="020B0400000000000000" pitchFamily="50" charset="-128"/>
            </a:endParaRPr>
          </a:p>
          <a:p>
            <a:endParaRPr lang="en-US" altLang="ja-JP" sz="8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大阪と関西・西日本エリアとの</a:t>
            </a:r>
            <a:r>
              <a:rPr lang="ja-JP" altLang="en-US" sz="1400" u="sng" dirty="0" smtClean="0">
                <a:latin typeface="BIZ UDPゴシック" panose="020B0400000000000000" pitchFamily="50" charset="-128"/>
                <a:ea typeface="BIZ UDPゴシック" panose="020B0400000000000000" pitchFamily="50" charset="-128"/>
              </a:rPr>
              <a:t>水上</a:t>
            </a:r>
            <a:endParaRPr lang="en-US" altLang="ja-JP" sz="1400" u="sng" dirty="0" smtClean="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en-US" altLang="ja-JP" sz="1400" dirty="0" smtClean="0">
                <a:latin typeface="BIZ UDPゴシック" panose="020B0400000000000000" pitchFamily="50" charset="-128"/>
                <a:ea typeface="BIZ UDPゴシック" panose="020B0400000000000000" pitchFamily="50" charset="-128"/>
              </a:rPr>
              <a:t>  </a:t>
            </a:r>
            <a:r>
              <a:rPr lang="ja-JP" altLang="en-US" sz="1400" u="sng" dirty="0" smtClean="0">
                <a:latin typeface="BIZ UDPゴシック" panose="020B0400000000000000" pitchFamily="50" charset="-128"/>
                <a:ea typeface="BIZ UDPゴシック" panose="020B0400000000000000" pitchFamily="50" charset="-128"/>
              </a:rPr>
              <a:t>交通ネットワーク</a:t>
            </a:r>
            <a:r>
              <a:rPr lang="ja-JP" altLang="en-US" sz="1400" u="sng" dirty="0">
                <a:latin typeface="BIZ UDPゴシック" panose="020B0400000000000000" pitchFamily="50" charset="-128"/>
                <a:ea typeface="BIZ UDPゴシック" panose="020B0400000000000000" pitchFamily="50" charset="-128"/>
              </a:rPr>
              <a:t>形成</a:t>
            </a:r>
            <a:endParaRPr lang="en-US" altLang="ja-JP" sz="1400" u="sng" dirty="0">
              <a:latin typeface="BIZ UDPゴシック" panose="020B0400000000000000" pitchFamily="50" charset="-128"/>
              <a:ea typeface="BIZ UDPゴシック" panose="020B0400000000000000" pitchFamily="50" charset="-128"/>
            </a:endParaRPr>
          </a:p>
        </p:txBody>
      </p:sp>
      <p:sp>
        <p:nvSpPr>
          <p:cNvPr id="120" name="正方形/長方形 119"/>
          <p:cNvSpPr/>
          <p:nvPr/>
        </p:nvSpPr>
        <p:spPr>
          <a:xfrm>
            <a:off x="6512587" y="7990144"/>
            <a:ext cx="3058410" cy="1231106"/>
          </a:xfrm>
          <a:prstGeom prst="rect">
            <a:avLst/>
          </a:prstGeom>
        </p:spPr>
        <p:txBody>
          <a:bodyPr wrap="square">
            <a:spAutoFit/>
          </a:bodyPr>
          <a:lstStyle/>
          <a:p>
            <a:r>
              <a:rPr lang="ja-JP" altLang="en-US" sz="1600" b="1" dirty="0">
                <a:latin typeface="BIZ UDPゴシック" panose="020B0400000000000000" pitchFamily="50" charset="-128"/>
                <a:ea typeface="BIZ UDPゴシック" panose="020B0400000000000000" pitchFamily="50" charset="-128"/>
              </a:rPr>
              <a:t>⑫ 移動の</a:t>
            </a:r>
            <a:r>
              <a:rPr lang="ja-JP" altLang="en-US" sz="1600" b="1" dirty="0" smtClean="0">
                <a:latin typeface="BIZ UDPゴシック" panose="020B0400000000000000" pitchFamily="50" charset="-128"/>
                <a:ea typeface="BIZ UDPゴシック" panose="020B0400000000000000" pitchFamily="50" charset="-128"/>
              </a:rPr>
              <a:t>利便性</a:t>
            </a:r>
            <a:r>
              <a:rPr lang="ja-JP" altLang="en-US" sz="1100" b="1" dirty="0" smtClean="0">
                <a:latin typeface="BIZ UDPゴシック" panose="020B0400000000000000" pitchFamily="50" charset="-128"/>
                <a:ea typeface="BIZ UDPゴシック" panose="020B0400000000000000" pitchFamily="50" charset="-128"/>
              </a:rPr>
              <a:t>（</a:t>
            </a:r>
            <a:r>
              <a:rPr lang="en-US" altLang="ja-JP" sz="1100" b="1" spc="-300" dirty="0">
                <a:latin typeface="BIZ UDPゴシック" panose="020B0400000000000000" pitchFamily="50" charset="-128"/>
                <a:ea typeface="BIZ UDPゴシック" panose="020B0400000000000000" pitchFamily="50" charset="-128"/>
              </a:rPr>
              <a:t>UD</a:t>
            </a:r>
            <a:r>
              <a:rPr lang="ja-JP" altLang="en-US" sz="1100" b="1" spc="-300" dirty="0">
                <a:latin typeface="BIZ UDPゴシック" panose="020B0400000000000000" pitchFamily="50" charset="-128"/>
                <a:ea typeface="BIZ UDPゴシック" panose="020B0400000000000000" pitchFamily="50" charset="-128"/>
              </a:rPr>
              <a:t>タクシー</a:t>
            </a:r>
            <a:r>
              <a:rPr lang="ja-JP" altLang="en-US" sz="1100" b="1" dirty="0">
                <a:latin typeface="BIZ UDPゴシック" panose="020B0400000000000000" pitchFamily="50" charset="-128"/>
                <a:ea typeface="BIZ UDPゴシック" panose="020B0400000000000000" pitchFamily="50" charset="-128"/>
              </a:rPr>
              <a:t>の普及拡大）　</a:t>
            </a:r>
            <a:endParaRPr lang="en-US" altLang="ja-JP" sz="1100" b="1" dirty="0" smtClean="0">
              <a:latin typeface="BIZ UDPゴシック" panose="020B0400000000000000" pitchFamily="50" charset="-128"/>
              <a:ea typeface="BIZ UDPゴシック" panose="020B0400000000000000" pitchFamily="50" charset="-128"/>
            </a:endParaRPr>
          </a:p>
          <a:p>
            <a:endParaRPr lang="en-US" altLang="ja-JP" sz="800" dirty="0">
              <a:solidFill>
                <a:srgbClr val="0070C0"/>
              </a:solidFill>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２０２４年までに</a:t>
            </a:r>
            <a:r>
              <a:rPr lang="en-US" altLang="ja-JP" sz="1400" u="sng" dirty="0">
                <a:latin typeface="BIZ UDPゴシック" panose="020B0400000000000000" pitchFamily="50" charset="-128"/>
                <a:ea typeface="BIZ UDPゴシック" panose="020B0400000000000000" pitchFamily="50" charset="-128"/>
              </a:rPr>
              <a:t>UD</a:t>
            </a:r>
            <a:r>
              <a:rPr lang="ja-JP" altLang="en-US" sz="1400" u="sng" dirty="0">
                <a:latin typeface="BIZ UDPゴシック" panose="020B0400000000000000" pitchFamily="50" charset="-128"/>
                <a:ea typeface="BIZ UDPゴシック" panose="020B0400000000000000" pitchFamily="50" charset="-128"/>
              </a:rPr>
              <a:t>タクシー</a:t>
            </a:r>
            <a:r>
              <a:rPr lang="ja-JP" altLang="en-US" sz="1400" u="sng" dirty="0" smtClean="0">
                <a:latin typeface="BIZ UDPゴシック" panose="020B0400000000000000" pitchFamily="50" charset="-128"/>
                <a:ea typeface="BIZ UDPゴシック" panose="020B0400000000000000" pitchFamily="50" charset="-128"/>
              </a:rPr>
              <a:t>導入</a:t>
            </a:r>
            <a:endParaRPr lang="en-US" altLang="ja-JP" sz="1400" u="sng" dirty="0" smtClean="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en-US" altLang="ja-JP" sz="1400" dirty="0" smtClean="0">
                <a:latin typeface="BIZ UDPゴシック" panose="020B0400000000000000" pitchFamily="50" charset="-128"/>
                <a:ea typeface="BIZ UDPゴシック" panose="020B0400000000000000" pitchFamily="50" charset="-128"/>
              </a:rPr>
              <a:t>  </a:t>
            </a:r>
            <a:r>
              <a:rPr lang="en-US" altLang="ja-JP" sz="1400" u="sng" dirty="0" smtClean="0">
                <a:latin typeface="BIZ UDPゴシック" panose="020B0400000000000000" pitchFamily="50" charset="-128"/>
                <a:ea typeface="BIZ UDPゴシック" panose="020B0400000000000000" pitchFamily="50" charset="-128"/>
              </a:rPr>
              <a:t>25</a:t>
            </a:r>
            <a:r>
              <a:rPr lang="ja-JP" altLang="en-US" sz="1400" u="sng" dirty="0">
                <a:latin typeface="BIZ UDPゴシック" panose="020B0400000000000000" pitchFamily="50" charset="-128"/>
                <a:ea typeface="BIZ UDPゴシック" panose="020B0400000000000000" pitchFamily="50" charset="-128"/>
              </a:rPr>
              <a:t>％を実現</a:t>
            </a:r>
            <a:endParaRPr lang="en-US" altLang="ja-JP" sz="1400" dirty="0">
              <a:solidFill>
                <a:srgbClr val="0070C0"/>
              </a:solidFill>
              <a:latin typeface="BIZ UDPゴシック" panose="020B0400000000000000" pitchFamily="50" charset="-128"/>
              <a:ea typeface="BIZ UDPゴシック" panose="020B0400000000000000" pitchFamily="50" charset="-128"/>
            </a:endParaRPr>
          </a:p>
          <a:p>
            <a:endParaRPr lang="en-US" altLang="ja-JP" sz="800" dirty="0">
              <a:solidFill>
                <a:srgbClr val="0070C0"/>
              </a:solidFill>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a:t>
            </a:r>
            <a:r>
              <a:rPr lang="en-US" altLang="ja-JP" sz="1400" u="sng" dirty="0">
                <a:latin typeface="BIZ UDPゴシック" panose="020B0400000000000000" pitchFamily="50" charset="-128"/>
                <a:ea typeface="BIZ UDPゴシック" panose="020B0400000000000000" pitchFamily="50" charset="-128"/>
              </a:rPr>
              <a:t>UD</a:t>
            </a:r>
            <a:r>
              <a:rPr lang="ja-JP" altLang="en-US" sz="1400" u="sng" dirty="0">
                <a:latin typeface="BIZ UDPゴシック" panose="020B0400000000000000" pitchFamily="50" charset="-128"/>
                <a:ea typeface="BIZ UDPゴシック" panose="020B0400000000000000" pitchFamily="50" charset="-128"/>
              </a:rPr>
              <a:t>タクシーの更なる拡大</a:t>
            </a:r>
            <a:endParaRPr lang="en-US" altLang="ja-JP" sz="1400" u="sng" dirty="0">
              <a:latin typeface="BIZ UDPゴシック" panose="020B0400000000000000" pitchFamily="50" charset="-128"/>
              <a:ea typeface="BIZ UDPゴシック" panose="020B0400000000000000" pitchFamily="50" charset="-128"/>
            </a:endParaRPr>
          </a:p>
        </p:txBody>
      </p:sp>
      <p:sp>
        <p:nvSpPr>
          <p:cNvPr id="121" name="正方形/長方形 120"/>
          <p:cNvSpPr/>
          <p:nvPr/>
        </p:nvSpPr>
        <p:spPr>
          <a:xfrm>
            <a:off x="9606913" y="7990144"/>
            <a:ext cx="3058410" cy="1446550"/>
          </a:xfrm>
          <a:prstGeom prst="rect">
            <a:avLst/>
          </a:prstGeom>
        </p:spPr>
        <p:txBody>
          <a:bodyPr wrap="square">
            <a:spAutoFit/>
          </a:bodyPr>
          <a:lstStyle/>
          <a:p>
            <a:r>
              <a:rPr lang="ja-JP" altLang="en-US" sz="1600" b="1" dirty="0">
                <a:latin typeface="BIZ UDPゴシック" panose="020B0400000000000000" pitchFamily="50" charset="-128"/>
                <a:ea typeface="BIZ UDPゴシック" panose="020B0400000000000000" pitchFamily="50" charset="-128"/>
              </a:rPr>
              <a:t>⑬ 空港運用の強化 　</a:t>
            </a:r>
            <a:endParaRPr lang="en-US" altLang="ja-JP" sz="1600" b="1" dirty="0" smtClean="0">
              <a:latin typeface="BIZ UDPゴシック" panose="020B0400000000000000" pitchFamily="50" charset="-128"/>
              <a:ea typeface="BIZ UDPゴシック" panose="020B0400000000000000" pitchFamily="50" charset="-128"/>
            </a:endParaRPr>
          </a:p>
          <a:p>
            <a:endParaRPr lang="en-US" altLang="ja-JP" sz="800" dirty="0">
              <a:solidFill>
                <a:srgbClr val="0070C0"/>
              </a:solidFill>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国内外からの来訪者の万全な</a:t>
            </a:r>
            <a:r>
              <a:rPr lang="ja-JP" altLang="en-US" sz="1400" u="sng" dirty="0" smtClean="0">
                <a:latin typeface="BIZ UDPゴシック" panose="020B0400000000000000" pitchFamily="50" charset="-128"/>
                <a:ea typeface="BIZ UDPゴシック" panose="020B0400000000000000" pitchFamily="50" charset="-128"/>
              </a:rPr>
              <a:t>受け</a:t>
            </a:r>
            <a:endParaRPr lang="en-US" altLang="ja-JP" sz="1400" u="sng" dirty="0" smtClean="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en-US" altLang="ja-JP" sz="1400" dirty="0" smtClean="0">
                <a:latin typeface="BIZ UDPゴシック" panose="020B0400000000000000" pitchFamily="50" charset="-128"/>
                <a:ea typeface="BIZ UDPゴシック" panose="020B0400000000000000" pitchFamily="50" charset="-128"/>
              </a:rPr>
              <a:t>  </a:t>
            </a:r>
            <a:r>
              <a:rPr lang="ja-JP" altLang="en-US" sz="1400" u="sng" dirty="0" smtClean="0">
                <a:latin typeface="BIZ UDPゴシック" panose="020B0400000000000000" pitchFamily="50" charset="-128"/>
                <a:ea typeface="BIZ UDPゴシック" panose="020B0400000000000000" pitchFamily="50" charset="-128"/>
              </a:rPr>
              <a:t>入れ</a:t>
            </a:r>
            <a:r>
              <a:rPr lang="ja-JP" altLang="en-US" sz="1400" u="sng" dirty="0">
                <a:latin typeface="BIZ UDPゴシック" panose="020B0400000000000000" pitchFamily="50" charset="-128"/>
                <a:ea typeface="BIZ UDPゴシック" panose="020B0400000000000000" pitchFamily="50" charset="-128"/>
              </a:rPr>
              <a:t>体制</a:t>
            </a:r>
            <a:endParaRPr lang="en-US" altLang="ja-JP" sz="1400" u="sng" dirty="0">
              <a:latin typeface="BIZ UDPゴシック" panose="020B0400000000000000" pitchFamily="50" charset="-128"/>
              <a:ea typeface="BIZ UDPゴシック" panose="020B0400000000000000" pitchFamily="50" charset="-128"/>
            </a:endParaRPr>
          </a:p>
          <a:p>
            <a:endParaRPr lang="en-US" altLang="ja-JP" sz="8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更なる来訪者増に向けた受入</a:t>
            </a:r>
            <a:r>
              <a:rPr lang="ja-JP" altLang="en-US" sz="1400" u="sng" dirty="0" smtClean="0">
                <a:latin typeface="BIZ UDPゴシック" panose="020B0400000000000000" pitchFamily="50" charset="-128"/>
                <a:ea typeface="BIZ UDPゴシック" panose="020B0400000000000000" pitchFamily="50" charset="-128"/>
              </a:rPr>
              <a:t>体制</a:t>
            </a:r>
            <a:endParaRPr lang="en-US" altLang="ja-JP" sz="1400" u="sng" dirty="0" smtClean="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en-US" altLang="ja-JP" sz="1400" dirty="0" smtClean="0">
                <a:latin typeface="BIZ UDPゴシック" panose="020B0400000000000000" pitchFamily="50" charset="-128"/>
                <a:ea typeface="BIZ UDPゴシック" panose="020B0400000000000000" pitchFamily="50" charset="-128"/>
              </a:rPr>
              <a:t>  </a:t>
            </a:r>
            <a:r>
              <a:rPr lang="ja-JP" altLang="en-US" sz="1400" u="sng" dirty="0" smtClean="0">
                <a:latin typeface="BIZ UDPゴシック" panose="020B0400000000000000" pitchFamily="50" charset="-128"/>
                <a:ea typeface="BIZ UDPゴシック" panose="020B0400000000000000" pitchFamily="50" charset="-128"/>
              </a:rPr>
              <a:t>の</a:t>
            </a:r>
            <a:r>
              <a:rPr lang="ja-JP" altLang="en-US" sz="1400" u="sng" dirty="0">
                <a:latin typeface="BIZ UDPゴシック" panose="020B0400000000000000" pitchFamily="50" charset="-128"/>
                <a:ea typeface="BIZ UDPゴシック" panose="020B0400000000000000" pitchFamily="50" charset="-128"/>
              </a:rPr>
              <a:t>強化</a:t>
            </a:r>
            <a:endParaRPr lang="en-US" altLang="ja-JP" sz="1400" u="sng" dirty="0">
              <a:latin typeface="BIZ UDPゴシック" panose="020B0400000000000000" pitchFamily="50" charset="-128"/>
              <a:ea typeface="BIZ UDPゴシック" panose="020B0400000000000000" pitchFamily="50" charset="-128"/>
            </a:endParaRPr>
          </a:p>
        </p:txBody>
      </p:sp>
      <p:sp>
        <p:nvSpPr>
          <p:cNvPr id="65" name="正方形/長方形 64">
            <a:extLst>
              <a:ext uri="{FF2B5EF4-FFF2-40B4-BE49-F238E27FC236}">
                <a16:creationId xmlns:a16="http://schemas.microsoft.com/office/drawing/2014/main" id="{E12A993E-D3D3-4706-9049-307C5A73B505}"/>
              </a:ext>
            </a:extLst>
          </p:cNvPr>
          <p:cNvSpPr/>
          <p:nvPr/>
        </p:nvSpPr>
        <p:spPr>
          <a:xfrm>
            <a:off x="0" y="0"/>
            <a:ext cx="12801600" cy="54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0"/>
              </a:spcBef>
            </a:pPr>
            <a:r>
              <a:rPr lang="ja-JP" altLang="en-US" sz="2800" b="1" dirty="0" smtClean="0">
                <a:solidFill>
                  <a:schemeClr val="bg1"/>
                </a:solidFill>
                <a:latin typeface="Meiryo UI" panose="020B0604030504040204" pitchFamily="50" charset="-128"/>
                <a:ea typeface="Meiryo UI" panose="020B0604030504040204" pitchFamily="50" charset="-128"/>
              </a:rPr>
              <a:t>①大阪・関西万博</a:t>
            </a:r>
            <a:r>
              <a:rPr lang="ja-JP" altLang="en-US" sz="2800" b="1" dirty="0">
                <a:solidFill>
                  <a:schemeClr val="bg1"/>
                </a:solidFill>
                <a:latin typeface="Meiryo UI" panose="020B0604030504040204" pitchFamily="50" charset="-128"/>
                <a:ea typeface="Meiryo UI" panose="020B0604030504040204" pitchFamily="50" charset="-128"/>
              </a:rPr>
              <a:t>開催</a:t>
            </a:r>
            <a:r>
              <a:rPr lang="ja-JP" altLang="en-US" sz="2800" b="1" dirty="0" smtClean="0">
                <a:solidFill>
                  <a:schemeClr val="bg1"/>
                </a:solidFill>
                <a:latin typeface="Meiryo UI" panose="020B0604030504040204" pitchFamily="50" charset="-128"/>
                <a:ea typeface="Meiryo UI" panose="020B0604030504040204" pitchFamily="50" charset="-128"/>
              </a:rPr>
              <a:t>を</a:t>
            </a:r>
            <a:r>
              <a:rPr lang="ja-JP" altLang="en-US" sz="2800" b="1" dirty="0">
                <a:solidFill>
                  <a:schemeClr val="bg1"/>
                </a:solidFill>
                <a:latin typeface="Meiryo UI" panose="020B0604030504040204" pitchFamily="50" charset="-128"/>
                <a:ea typeface="Meiryo UI" panose="020B0604030504040204" pitchFamily="50" charset="-128"/>
              </a:rPr>
              <a:t>契機</a:t>
            </a:r>
            <a:r>
              <a:rPr lang="ja-JP" altLang="en-US" sz="2800" b="1" dirty="0" smtClean="0">
                <a:solidFill>
                  <a:schemeClr val="bg1"/>
                </a:solidFill>
                <a:latin typeface="Meiryo UI" panose="020B0604030504040204" pitchFamily="50" charset="-128"/>
                <a:ea typeface="Meiryo UI" panose="020B0604030504040204" pitchFamily="50" charset="-128"/>
              </a:rPr>
              <a:t>とした、新しいくらし、住宅・建築物のあり方</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66" name="正方形/長方形 65">
            <a:extLst>
              <a:ext uri="{FF2B5EF4-FFF2-40B4-BE49-F238E27FC236}">
                <a16:creationId xmlns:a16="http://schemas.microsoft.com/office/drawing/2014/main" id="{E12A993E-D3D3-4706-9049-307C5A73B505}"/>
              </a:ext>
            </a:extLst>
          </p:cNvPr>
          <p:cNvSpPr/>
          <p:nvPr/>
        </p:nvSpPr>
        <p:spPr>
          <a:xfrm>
            <a:off x="0" y="541116"/>
            <a:ext cx="12801600" cy="37042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pPr>
            <a:r>
              <a:rPr lang="ja-JP" altLang="en-US" sz="2400" dirty="0" smtClean="0">
                <a:solidFill>
                  <a:schemeClr val="tx1"/>
                </a:solidFill>
                <a:latin typeface="Meiryo UI" panose="020B0604030504040204" pitchFamily="50" charset="-128"/>
                <a:ea typeface="Meiryo UI" panose="020B0604030504040204" pitchFamily="50" charset="-128"/>
              </a:rPr>
              <a:t>＜</a:t>
            </a:r>
            <a:r>
              <a:rPr kumimoji="1" lang="ja-JP" altLang="en-US" sz="2400" dirty="0" smtClean="0">
                <a:solidFill>
                  <a:schemeClr val="tx1"/>
                </a:solidFill>
                <a:latin typeface="Meiryo UI" panose="020B0604030504040204" pitchFamily="50" charset="-128"/>
                <a:ea typeface="Meiryo UI" panose="020B0604030504040204" pitchFamily="50" charset="-128"/>
              </a:rPr>
              <a:t>大阪版</a:t>
            </a:r>
            <a:r>
              <a:rPr kumimoji="1" lang="ja-JP" altLang="en-US" sz="2400" dirty="0">
                <a:solidFill>
                  <a:schemeClr val="tx1"/>
                </a:solidFill>
                <a:latin typeface="Meiryo UI" panose="020B0604030504040204" pitchFamily="50" charset="-128"/>
                <a:ea typeface="Meiryo UI" panose="020B0604030504040204" pitchFamily="50" charset="-128"/>
              </a:rPr>
              <a:t>万博</a:t>
            </a:r>
            <a:r>
              <a:rPr kumimoji="1" lang="ja-JP" altLang="en-US" sz="2400" dirty="0" smtClean="0">
                <a:solidFill>
                  <a:schemeClr val="tx1"/>
                </a:solidFill>
                <a:latin typeface="Meiryo UI" panose="020B0604030504040204" pitchFamily="50" charset="-128"/>
                <a:ea typeface="Meiryo UI" panose="020B0604030504040204" pitchFamily="50" charset="-128"/>
              </a:rPr>
              <a:t>アクションプラン　ー概要</a:t>
            </a:r>
            <a:r>
              <a:rPr kumimoji="1" lang="ja-JP" altLang="en-US" sz="2400" dirty="0" err="1" smtClean="0">
                <a:solidFill>
                  <a:schemeClr val="tx1"/>
                </a:solidFill>
                <a:latin typeface="Meiryo UI" panose="020B0604030504040204" pitchFamily="50" charset="-128"/>
                <a:ea typeface="Meiryo UI" panose="020B0604030504040204" pitchFamily="50" charset="-128"/>
              </a:rPr>
              <a:t>ー</a:t>
            </a:r>
            <a:r>
              <a:rPr lang="ja-JP" altLang="en-US" sz="2400" dirty="0" smtClean="0">
                <a:solidFill>
                  <a:schemeClr val="tx1"/>
                </a:solidFill>
                <a:latin typeface="Meiryo UI" panose="020B0604030504040204" pitchFamily="50" charset="-128"/>
                <a:ea typeface="Meiryo UI" panose="020B0604030504040204" pitchFamily="50" charset="-128"/>
              </a:rPr>
              <a:t>＞</a:t>
            </a:r>
            <a:endParaRPr lang="en-US" altLang="ja-JP" sz="2400" dirty="0">
              <a:solidFill>
                <a:schemeClr val="tx1"/>
              </a:solidFill>
              <a:latin typeface="Meiryo UI" panose="020B0604030504040204" pitchFamily="50" charset="-128"/>
              <a:ea typeface="Meiryo UI" panose="020B0604030504040204" pitchFamily="50" charset="-128"/>
            </a:endParaRPr>
          </a:p>
        </p:txBody>
      </p:sp>
      <p:grpSp>
        <p:nvGrpSpPr>
          <p:cNvPr id="116" name="グループ化 115"/>
          <p:cNvGrpSpPr/>
          <p:nvPr/>
        </p:nvGrpSpPr>
        <p:grpSpPr>
          <a:xfrm>
            <a:off x="10376409" y="534996"/>
            <a:ext cx="2811428" cy="363372"/>
            <a:chOff x="8016618" y="1157161"/>
            <a:chExt cx="1728848" cy="281181"/>
          </a:xfrm>
        </p:grpSpPr>
        <p:sp>
          <p:nvSpPr>
            <p:cNvPr id="117" name="正方形/長方形 116"/>
            <p:cNvSpPr/>
            <p:nvPr/>
          </p:nvSpPr>
          <p:spPr>
            <a:xfrm>
              <a:off x="8043493" y="1181926"/>
              <a:ext cx="1417580" cy="2564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51" dirty="0"/>
            </a:p>
          </p:txBody>
        </p:sp>
        <p:sp>
          <p:nvSpPr>
            <p:cNvPr id="130" name="正方形/長方形 129"/>
            <p:cNvSpPr/>
            <p:nvPr/>
          </p:nvSpPr>
          <p:spPr>
            <a:xfrm>
              <a:off x="8016618" y="1175487"/>
              <a:ext cx="440543" cy="233099"/>
            </a:xfrm>
            <a:prstGeom prst="rect">
              <a:avLst/>
            </a:prstGeom>
          </p:spPr>
          <p:txBody>
            <a:bodyPr wrap="square">
              <a:spAutoFit/>
            </a:bodyPr>
            <a:lstStyle/>
            <a:p>
              <a:pPr>
                <a:lnSpc>
                  <a:spcPct val="150000"/>
                </a:lnSpc>
                <a:spcBef>
                  <a:spcPts val="1551"/>
                </a:spcBef>
              </a:pPr>
              <a:r>
                <a:rPr lang="en-US" altLang="ja-JP" sz="905" b="1"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905" b="1"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凡例</a:t>
              </a:r>
              <a:r>
                <a:rPr lang="en-US" altLang="ja-JP" sz="905" b="1"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p>
          </p:txBody>
        </p:sp>
        <p:sp>
          <p:nvSpPr>
            <p:cNvPr id="131" name="正方形/長方形 130"/>
            <p:cNvSpPr/>
            <p:nvPr/>
          </p:nvSpPr>
          <p:spPr>
            <a:xfrm>
              <a:off x="8276374" y="1157161"/>
              <a:ext cx="1469092" cy="263714"/>
            </a:xfrm>
            <a:prstGeom prst="rect">
              <a:avLst/>
            </a:prstGeom>
          </p:spPr>
          <p:txBody>
            <a:bodyPr wrap="square">
              <a:spAutoFit/>
            </a:bodyPr>
            <a:lstStyle/>
            <a:p>
              <a:pPr>
                <a:lnSpc>
                  <a:spcPct val="150000"/>
                </a:lnSpc>
                <a:spcBef>
                  <a:spcPts val="1551"/>
                </a:spcBef>
              </a:pPr>
              <a:r>
                <a:rPr lang="ja-JP" altLang="en-US" sz="646"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646"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646"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万博開催（</a:t>
              </a:r>
              <a:r>
                <a:rPr lang="en-US" altLang="ja-JP" sz="646"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2025</a:t>
              </a:r>
              <a:r>
                <a:rPr lang="ja-JP" altLang="en-US" sz="646"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）に向けてめざす姿</a:t>
              </a:r>
              <a:endParaRPr lang="en-US" altLang="ja-JP" sz="646"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r>
                <a:rPr lang="ja-JP" altLang="en-US" sz="646"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646"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646"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万博後（</a:t>
              </a:r>
              <a:r>
                <a:rPr lang="en-US" altLang="ja-JP" sz="646"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2030</a:t>
              </a:r>
              <a:r>
                <a:rPr lang="ja-JP" altLang="en-US" sz="646"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）に向けてめざす姿</a:t>
              </a:r>
              <a:endParaRPr lang="en-US" altLang="ja-JP" sz="646" kern="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pSp>
      <p:sp>
        <p:nvSpPr>
          <p:cNvPr id="132" name="スライド番号プレースホルダー 2"/>
          <p:cNvSpPr>
            <a:spLocks noGrp="1"/>
          </p:cNvSpPr>
          <p:nvPr>
            <p:ph type="sldNum" sz="quarter" idx="12"/>
          </p:nvPr>
        </p:nvSpPr>
        <p:spPr>
          <a:xfrm>
            <a:off x="9840695" y="9147443"/>
            <a:ext cx="2880360" cy="511175"/>
          </a:xfrm>
        </p:spPr>
        <p:txBody>
          <a:bodyPr/>
          <a:lstStyle/>
          <a:p>
            <a:fld id="{BF88291A-39B3-4EBC-8879-90D89F6E73D8}" type="slidenum">
              <a:rPr kumimoji="1" lang="ja-JP" altLang="en-US" smtClean="0"/>
              <a:t>2</a:t>
            </a:fld>
            <a:endParaRPr kumimoji="1" lang="ja-JP" altLang="en-US" dirty="0"/>
          </a:p>
        </p:txBody>
      </p:sp>
    </p:spTree>
    <p:extLst>
      <p:ext uri="{BB962C8B-B14F-4D97-AF65-F5344CB8AC3E}">
        <p14:creationId xmlns:p14="http://schemas.microsoft.com/office/powerpoint/2010/main" val="3704629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グループ化 46">
            <a:extLst>
              <a:ext uri="{FF2B5EF4-FFF2-40B4-BE49-F238E27FC236}">
                <a16:creationId xmlns:a16="http://schemas.microsoft.com/office/drawing/2014/main" id="{B1406B80-BB7A-4E81-A06D-8F4FC87D64EF}"/>
              </a:ext>
            </a:extLst>
          </p:cNvPr>
          <p:cNvGrpSpPr/>
          <p:nvPr/>
        </p:nvGrpSpPr>
        <p:grpSpPr>
          <a:xfrm>
            <a:off x="1521686" y="1198093"/>
            <a:ext cx="11070364" cy="483992"/>
            <a:chOff x="407938" y="886368"/>
            <a:chExt cx="6821672" cy="340159"/>
          </a:xfrm>
          <a:solidFill>
            <a:srgbClr val="953735"/>
          </a:solidFill>
        </p:grpSpPr>
        <p:sp>
          <p:nvSpPr>
            <p:cNvPr id="49" name="ホームベース 6">
              <a:extLst>
                <a:ext uri="{FF2B5EF4-FFF2-40B4-BE49-F238E27FC236}">
                  <a16:creationId xmlns:a16="http://schemas.microsoft.com/office/drawing/2014/main" id="{1B7629EA-ADB7-4C0E-8F66-00767F27E995}"/>
                </a:ext>
              </a:extLst>
            </p:cNvPr>
            <p:cNvSpPr/>
            <p:nvPr/>
          </p:nvSpPr>
          <p:spPr bwMode="gray">
            <a:xfrm>
              <a:off x="4706391" y="886368"/>
              <a:ext cx="2523219" cy="340159"/>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562812">
                <a:defRPr/>
              </a:pPr>
              <a:r>
                <a:rPr kumimoji="1" lang="en-US" altLang="ja-JP" sz="1600" dirty="0">
                  <a:solidFill>
                    <a:prstClr val="white"/>
                  </a:solidFill>
                  <a:latin typeface="BIZ UDPゴシック" panose="020B0400000000000000" pitchFamily="50" charset="-128"/>
                  <a:ea typeface="BIZ UDPゴシック" panose="020B0400000000000000" pitchFamily="50" charset="-128"/>
                </a:rPr>
                <a:t>2030</a:t>
              </a:r>
              <a:r>
                <a:rPr kumimoji="1" lang="ja-JP" altLang="en-US" sz="1600" dirty="0">
                  <a:solidFill>
                    <a:prstClr val="white"/>
                  </a:solidFill>
                  <a:latin typeface="BIZ UDPゴシック" panose="020B0400000000000000" pitchFamily="50" charset="-128"/>
                  <a:ea typeface="BIZ UDPゴシック" panose="020B0400000000000000" pitchFamily="50" charset="-128"/>
                </a:rPr>
                <a:t>（万博後のめざす姿）</a:t>
              </a:r>
            </a:p>
          </p:txBody>
        </p:sp>
        <p:sp>
          <p:nvSpPr>
            <p:cNvPr id="50" name="ホームベース 5">
              <a:extLst>
                <a:ext uri="{FF2B5EF4-FFF2-40B4-BE49-F238E27FC236}">
                  <a16:creationId xmlns:a16="http://schemas.microsoft.com/office/drawing/2014/main" id="{AD85B09B-C151-4246-83FE-8C65C4C68421}"/>
                </a:ext>
              </a:extLst>
            </p:cNvPr>
            <p:cNvSpPr/>
            <p:nvPr/>
          </p:nvSpPr>
          <p:spPr bwMode="gray">
            <a:xfrm>
              <a:off x="2549230" y="886369"/>
              <a:ext cx="2484315" cy="340158"/>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562812">
                <a:defRPr/>
              </a:pPr>
              <a:r>
                <a:rPr kumimoji="1" lang="en-US" altLang="ja-JP" sz="1970" b="1" dirty="0">
                  <a:solidFill>
                    <a:prstClr val="white"/>
                  </a:solidFill>
                  <a:latin typeface="BIZ UDPゴシック" panose="020B0400000000000000" pitchFamily="50" charset="-128"/>
                  <a:ea typeface="BIZ UDPゴシック" panose="020B0400000000000000" pitchFamily="50" charset="-128"/>
                </a:rPr>
                <a:t>2025</a:t>
              </a:r>
              <a:r>
                <a:rPr kumimoji="1" lang="ja-JP" altLang="en-US" sz="1970" b="1" dirty="0">
                  <a:solidFill>
                    <a:prstClr val="white"/>
                  </a:solidFill>
                  <a:latin typeface="BIZ UDPゴシック" panose="020B0400000000000000" pitchFamily="50" charset="-128"/>
                  <a:ea typeface="BIZ UDPゴシック" panose="020B0400000000000000" pitchFamily="50" charset="-128"/>
                </a:rPr>
                <a:t>（万博開催）</a:t>
              </a:r>
            </a:p>
          </p:txBody>
        </p:sp>
        <p:sp>
          <p:nvSpPr>
            <p:cNvPr id="51" name="ホームベース 4">
              <a:extLst>
                <a:ext uri="{FF2B5EF4-FFF2-40B4-BE49-F238E27FC236}">
                  <a16:creationId xmlns:a16="http://schemas.microsoft.com/office/drawing/2014/main" id="{51F0FD7C-A3F3-4D3F-9E7A-E2D8BBD297CC}"/>
                </a:ext>
              </a:extLst>
            </p:cNvPr>
            <p:cNvSpPr/>
            <p:nvPr/>
          </p:nvSpPr>
          <p:spPr bwMode="gray">
            <a:xfrm>
              <a:off x="407938" y="886368"/>
              <a:ext cx="2362526" cy="340159"/>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562812">
                <a:defRPr/>
              </a:pPr>
              <a:r>
                <a:rPr kumimoji="1" lang="en-US" altLang="ja-JP" sz="1600" dirty="0">
                  <a:solidFill>
                    <a:prstClr val="white"/>
                  </a:solidFill>
                  <a:latin typeface="BIZ UDPゴシック" panose="020B0400000000000000" pitchFamily="50" charset="-128"/>
                  <a:ea typeface="BIZ UDPゴシック" panose="020B0400000000000000" pitchFamily="50" charset="-128"/>
                </a:rPr>
                <a:t>202</a:t>
              </a:r>
              <a:r>
                <a:rPr kumimoji="1" lang="ja-JP" altLang="en-US" sz="1600" dirty="0">
                  <a:solidFill>
                    <a:prstClr val="white"/>
                  </a:solidFill>
                  <a:latin typeface="BIZ UDPゴシック" panose="020B0400000000000000" pitchFamily="50" charset="-128"/>
                  <a:ea typeface="BIZ UDPゴシック" panose="020B0400000000000000" pitchFamily="50" charset="-128"/>
                </a:rPr>
                <a:t>３</a:t>
              </a:r>
              <a:r>
                <a:rPr kumimoji="1" lang="en-US" altLang="ja-JP" sz="1600" dirty="0">
                  <a:solidFill>
                    <a:prstClr val="white"/>
                  </a:solidFill>
                  <a:latin typeface="BIZ UDPゴシック" panose="020B0400000000000000" pitchFamily="50" charset="-128"/>
                  <a:ea typeface="BIZ UDPゴシック" panose="020B0400000000000000" pitchFamily="50" charset="-128"/>
                </a:rPr>
                <a:t>(</a:t>
              </a:r>
              <a:r>
                <a:rPr kumimoji="1" lang="ja-JP" altLang="en-US" sz="1600" dirty="0">
                  <a:solidFill>
                    <a:prstClr val="white"/>
                  </a:solidFill>
                  <a:latin typeface="BIZ UDPゴシック" panose="020B0400000000000000" pitchFamily="50" charset="-128"/>
                  <a:ea typeface="BIZ UDPゴシック" panose="020B0400000000000000" pitchFamily="50" charset="-128"/>
                </a:rPr>
                <a:t>現状</a:t>
              </a:r>
              <a:r>
                <a:rPr kumimoji="1" lang="en-US" altLang="ja-JP" sz="1600" dirty="0">
                  <a:solidFill>
                    <a:prstClr val="white"/>
                  </a:solidFill>
                  <a:latin typeface="BIZ UDPゴシック" panose="020B0400000000000000" pitchFamily="50" charset="-128"/>
                  <a:ea typeface="BIZ UDPゴシック" panose="020B0400000000000000" pitchFamily="50" charset="-128"/>
                </a:rPr>
                <a:t>)</a:t>
              </a:r>
              <a:endParaRPr kumimoji="1" lang="ja-JP" altLang="en-US" sz="1600" dirty="0">
                <a:solidFill>
                  <a:prstClr val="white"/>
                </a:solidFill>
                <a:latin typeface="BIZ UDPゴシック" panose="020B0400000000000000" pitchFamily="50" charset="-128"/>
                <a:ea typeface="BIZ UDPゴシック" panose="020B0400000000000000" pitchFamily="50" charset="-128"/>
              </a:endParaRPr>
            </a:p>
          </p:txBody>
        </p:sp>
      </p:grpSp>
      <p:graphicFrame>
        <p:nvGraphicFramePr>
          <p:cNvPr id="21" name="表 20">
            <a:extLst>
              <a:ext uri="{FF2B5EF4-FFF2-40B4-BE49-F238E27FC236}">
                <a16:creationId xmlns:a16="http://schemas.microsoft.com/office/drawing/2014/main" id="{731D8736-1F24-4DDD-BAE5-3D26FC93D64E}"/>
              </a:ext>
            </a:extLst>
          </p:cNvPr>
          <p:cNvGraphicFramePr>
            <a:graphicFrameLocks noGrp="1"/>
          </p:cNvGraphicFramePr>
          <p:nvPr>
            <p:extLst>
              <p:ext uri="{D42A27DB-BD31-4B8C-83A1-F6EECF244321}">
                <p14:modId xmlns:p14="http://schemas.microsoft.com/office/powerpoint/2010/main" val="2725677495"/>
              </p:ext>
            </p:extLst>
          </p:nvPr>
        </p:nvGraphicFramePr>
        <p:xfrm>
          <a:off x="1613909" y="2310567"/>
          <a:ext cx="10850463" cy="1165774"/>
        </p:xfrm>
        <a:graphic>
          <a:graphicData uri="http://schemas.openxmlformats.org/drawingml/2006/table">
            <a:tbl>
              <a:tblPr>
                <a:tableStyleId>{2D5ABB26-0587-4C30-8999-92F81FD0307C}</a:tableStyleId>
              </a:tblPr>
              <a:tblGrid>
                <a:gridCol w="3616821">
                  <a:extLst>
                    <a:ext uri="{9D8B030D-6E8A-4147-A177-3AD203B41FA5}">
                      <a16:colId xmlns:a16="http://schemas.microsoft.com/office/drawing/2014/main" val="901775203"/>
                    </a:ext>
                  </a:extLst>
                </a:gridCol>
                <a:gridCol w="3616821">
                  <a:extLst>
                    <a:ext uri="{9D8B030D-6E8A-4147-A177-3AD203B41FA5}">
                      <a16:colId xmlns:a16="http://schemas.microsoft.com/office/drawing/2014/main" val="2895380761"/>
                    </a:ext>
                  </a:extLst>
                </a:gridCol>
                <a:gridCol w="3616821">
                  <a:extLst>
                    <a:ext uri="{9D8B030D-6E8A-4147-A177-3AD203B41FA5}">
                      <a16:colId xmlns:a16="http://schemas.microsoft.com/office/drawing/2014/main" val="925580270"/>
                    </a:ext>
                  </a:extLst>
                </a:gridCol>
              </a:tblGrid>
              <a:tr h="1165774">
                <a:tc>
                  <a:txBody>
                    <a:bodyPr/>
                    <a:lstStyle/>
                    <a:p>
                      <a:pPr marL="0" indent="0" defTabSz="443194">
                        <a:lnSpc>
                          <a:spcPct val="100000"/>
                        </a:lnSpc>
                        <a:spcBef>
                          <a:spcPts val="0"/>
                        </a:spcBef>
                        <a:spcAft>
                          <a:spcPts val="0"/>
                        </a:spcAft>
                        <a:defRPr/>
                      </a:pPr>
                      <a:r>
                        <a:rPr lang="ja-JP" altLang="en-US" sz="1700" b="1" dirty="0" smtClean="0">
                          <a:solidFill>
                            <a:schemeClr val="tx1"/>
                          </a:solidFill>
                          <a:latin typeface="BIZ UDPゴシック" panose="020B0400000000000000" pitchFamily="50" charset="-128"/>
                          <a:ea typeface="BIZ UDPゴシック" panose="020B0400000000000000" pitchFamily="50" charset="-128"/>
                        </a:rPr>
                        <a:t>□自動運転の実証実験</a:t>
                      </a:r>
                      <a:endParaRPr lang="ja-JP" altLang="en-US" sz="800" b="1" dirty="0" smtClean="0">
                        <a:solidFill>
                          <a:schemeClr val="tx1"/>
                        </a:solidFill>
                        <a:latin typeface="BIZ UDPゴシック" panose="020B0400000000000000" pitchFamily="50" charset="-128"/>
                        <a:ea typeface="BIZ UDPゴシック" panose="020B0400000000000000" pitchFamily="50" charset="-128"/>
                      </a:endParaRPr>
                    </a:p>
                    <a:p>
                      <a:pPr marL="0" marR="0" lvl="0" indent="0" algn="l" defTabSz="959937"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chemeClr val="tx1"/>
                        </a:solidFill>
                        <a:latin typeface="BIZ UDPゴシック" panose="020B0400000000000000" pitchFamily="50" charset="-128"/>
                        <a:ea typeface="BIZ UDPゴシック" panose="020B0400000000000000" pitchFamily="50" charset="-128"/>
                      </a:endParaRPr>
                    </a:p>
                  </a:txBody>
                  <a:tcPr marL="137151" marR="137151" marT="144000" marB="6097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indent="0" defTabSz="443194">
                        <a:lnSpc>
                          <a:spcPct val="100000"/>
                        </a:lnSpc>
                        <a:spcBef>
                          <a:spcPts val="0"/>
                        </a:spcBef>
                        <a:spcAft>
                          <a:spcPts val="0"/>
                        </a:spcAft>
                        <a:defRPr/>
                      </a:pPr>
                      <a:endParaRPr kumimoji="1" lang="en-US" altLang="ja-JP" sz="1500" dirty="0">
                        <a:solidFill>
                          <a:schemeClr val="tx1"/>
                        </a:solidFill>
                        <a:latin typeface="BIZ UDPゴシック" panose="020B0400000000000000" pitchFamily="50" charset="-128"/>
                        <a:ea typeface="BIZ UDPゴシック" panose="020B0400000000000000" pitchFamily="50" charset="-128"/>
                      </a:endParaRPr>
                    </a:p>
                  </a:txBody>
                  <a:tcPr marL="137151" marR="137151" marT="144000" marB="6097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indent="0">
                        <a:lnSpc>
                          <a:spcPct val="100000"/>
                        </a:lnSpc>
                        <a:spcBef>
                          <a:spcPts val="0"/>
                        </a:spcBef>
                        <a:spcAft>
                          <a:spcPts val="0"/>
                        </a:spcAft>
                      </a:pPr>
                      <a:r>
                        <a:rPr kumimoji="1" lang="ja-JP" altLang="en-US" sz="1700" b="1" dirty="0" smtClean="0">
                          <a:solidFill>
                            <a:schemeClr val="tx1"/>
                          </a:solidFill>
                          <a:latin typeface="BIZ UDPゴシック" panose="020B0400000000000000" pitchFamily="50" charset="-128"/>
                          <a:ea typeface="BIZ UDPゴシック" panose="020B0400000000000000" pitchFamily="50" charset="-128"/>
                        </a:rPr>
                        <a:t>□自動運転の社会実装</a:t>
                      </a:r>
                    </a:p>
                    <a:p>
                      <a:pPr marL="0" indent="0">
                        <a:lnSpc>
                          <a:spcPct val="100000"/>
                        </a:lnSpc>
                        <a:spcBef>
                          <a:spcPts val="0"/>
                        </a:spcBef>
                        <a:spcAft>
                          <a:spcPts val="0"/>
                        </a:spcAft>
                      </a:pPr>
                      <a:r>
                        <a:rPr kumimoji="1" lang="ja-JP" altLang="en-US" sz="1400" b="0" dirty="0" smtClean="0">
                          <a:solidFill>
                            <a:schemeClr val="tx1"/>
                          </a:solidFill>
                          <a:latin typeface="BIZ UDPゴシック" panose="020B0400000000000000" pitchFamily="50" charset="-128"/>
                          <a:ea typeface="BIZ UDPゴシック" panose="020B0400000000000000" pitchFamily="50" charset="-128"/>
                        </a:rPr>
                        <a:t>　</a:t>
                      </a:r>
                      <a:endParaRPr kumimoji="0" lang="en-US" altLang="ja-JP" sz="1400" b="0" i="0" u="none" strike="noStrike" kern="1200" cap="none" spc="0" normalizeH="0" baseline="0" noProof="0" dirty="0" smtClean="0">
                        <a:ln>
                          <a:noFill/>
                        </a:ln>
                        <a:effectLst/>
                        <a:uLnTx/>
                        <a:uFillTx/>
                        <a:latin typeface="BIZ UDPゴシック" panose="020B0400000000000000" pitchFamily="50" charset="-128"/>
                        <a:ea typeface="BIZ UDPゴシック" panose="020B0400000000000000" pitchFamily="50" charset="-128"/>
                        <a:cs typeface="+mn-cs"/>
                      </a:endParaRPr>
                    </a:p>
                    <a:p>
                      <a:pPr marL="0" indent="0" algn="l">
                        <a:lnSpc>
                          <a:spcPct val="100000"/>
                        </a:lnSpc>
                        <a:spcBef>
                          <a:spcPts val="0"/>
                        </a:spcBef>
                        <a:spcAft>
                          <a:spcPts val="0"/>
                        </a:spcAft>
                      </a:pPr>
                      <a:endParaRPr kumimoji="1" lang="en-US" altLang="ja-JP" sz="1500" dirty="0">
                        <a:solidFill>
                          <a:schemeClr val="tx1"/>
                        </a:solidFill>
                        <a:latin typeface="BIZ UDPゴシック" panose="020B0400000000000000" pitchFamily="50" charset="-128"/>
                        <a:ea typeface="BIZ UDPゴシック" panose="020B0400000000000000" pitchFamily="50" charset="-128"/>
                      </a:endParaRPr>
                    </a:p>
                  </a:txBody>
                  <a:tcPr marL="137151" marR="137151" marT="144000" marB="6097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8179187"/>
                  </a:ext>
                </a:extLst>
              </a:tr>
            </a:tbl>
          </a:graphicData>
        </a:graphic>
      </p:graphicFrame>
      <p:sp>
        <p:nvSpPr>
          <p:cNvPr id="29" name="正方形/長方形 28">
            <a:extLst>
              <a:ext uri="{FF2B5EF4-FFF2-40B4-BE49-F238E27FC236}">
                <a16:creationId xmlns:a16="http://schemas.microsoft.com/office/drawing/2014/main" id="{E08629A6-829B-4394-A30A-5CB52C1BBB36}"/>
              </a:ext>
            </a:extLst>
          </p:cNvPr>
          <p:cNvSpPr/>
          <p:nvPr/>
        </p:nvSpPr>
        <p:spPr>
          <a:xfrm>
            <a:off x="63635" y="1727075"/>
            <a:ext cx="1476000" cy="176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sz="2286" b="1" dirty="0" smtClean="0">
                <a:solidFill>
                  <a:prstClr val="white"/>
                </a:solidFill>
                <a:latin typeface="BIZ UDPゴシック" panose="020B0400000000000000" pitchFamily="50" charset="-128"/>
                <a:ea typeface="BIZ UDPゴシック" panose="020B0400000000000000" pitchFamily="50" charset="-128"/>
              </a:rPr>
              <a:t>自動</a:t>
            </a:r>
            <a:r>
              <a:rPr kumimoji="1" lang="ja-JP" altLang="en-US" sz="2286" b="1" dirty="0">
                <a:solidFill>
                  <a:prstClr val="white"/>
                </a:solidFill>
                <a:latin typeface="BIZ UDPゴシック" panose="020B0400000000000000" pitchFamily="50" charset="-128"/>
                <a:ea typeface="BIZ UDPゴシック" panose="020B0400000000000000" pitchFamily="50" charset="-128"/>
              </a:rPr>
              <a:t>運転</a:t>
            </a:r>
            <a:endParaRPr kumimoji="1" lang="ja-JP" altLang="en-US" sz="2032" b="1" dirty="0">
              <a:solidFill>
                <a:prstClr val="white"/>
              </a:solidFill>
              <a:latin typeface="BIZ UDPゴシック" panose="020B0400000000000000" pitchFamily="50" charset="-128"/>
              <a:ea typeface="BIZ UDPゴシック" panose="020B0400000000000000" pitchFamily="50" charset="-128"/>
            </a:endParaRPr>
          </a:p>
        </p:txBody>
      </p:sp>
      <p:sp>
        <p:nvSpPr>
          <p:cNvPr id="34" name="テキスト ボックス 33">
            <a:extLst>
              <a:ext uri="{FF2B5EF4-FFF2-40B4-BE49-F238E27FC236}">
                <a16:creationId xmlns:a16="http://schemas.microsoft.com/office/drawing/2014/main" id="{B02F3C22-1443-46B7-A977-04475234F08A}"/>
              </a:ext>
            </a:extLst>
          </p:cNvPr>
          <p:cNvSpPr txBox="1"/>
          <p:nvPr/>
        </p:nvSpPr>
        <p:spPr>
          <a:xfrm>
            <a:off x="1539636" y="1727075"/>
            <a:ext cx="10872000" cy="584775"/>
          </a:xfrm>
          <a:prstGeom prst="rect">
            <a:avLst/>
          </a:prstGeom>
          <a:noFill/>
          <a:ln w="6350">
            <a:noFill/>
            <a:prstDash val="dash"/>
          </a:ln>
        </p:spPr>
        <p:txBody>
          <a:bodyPr wrap="square">
            <a:spAutoFit/>
          </a:bodyPr>
          <a:lstStyle/>
          <a:p>
            <a:pPr lvl="0">
              <a:defRPr/>
            </a:pPr>
            <a:r>
              <a:rPr lang="ja-JP" altLang="en-US" sz="1600" dirty="0" smtClean="0">
                <a:latin typeface="BIZ UDPゴシック" panose="020B0400000000000000" pitchFamily="50" charset="-128"/>
                <a:ea typeface="BIZ UDPゴシック" panose="020B0400000000000000" pitchFamily="50" charset="-128"/>
              </a:rPr>
              <a:t>世界的</a:t>
            </a:r>
            <a:r>
              <a:rPr lang="ja-JP" altLang="en-US" sz="1600" dirty="0">
                <a:latin typeface="BIZ UDPゴシック" panose="020B0400000000000000" pitchFamily="50" charset="-128"/>
                <a:ea typeface="BIZ UDPゴシック" panose="020B0400000000000000" pitchFamily="50" charset="-128"/>
              </a:rPr>
              <a:t>に開発競争が激化する自動運転を、万博会場へのアクセスや会場内の移動で実現。安全・快適な未来のモビリティ社会の体験を通じ、その後の社会実装につなげていく。</a:t>
            </a:r>
          </a:p>
        </p:txBody>
      </p:sp>
      <p:sp>
        <p:nvSpPr>
          <p:cNvPr id="35" name="正方形/長方形 34">
            <a:extLst>
              <a:ext uri="{FF2B5EF4-FFF2-40B4-BE49-F238E27FC236}">
                <a16:creationId xmlns:a16="http://schemas.microsoft.com/office/drawing/2014/main" id="{42AB246C-D6C3-4324-A739-9AC17F6C0836}"/>
              </a:ext>
            </a:extLst>
          </p:cNvPr>
          <p:cNvSpPr/>
          <p:nvPr/>
        </p:nvSpPr>
        <p:spPr>
          <a:xfrm>
            <a:off x="5332850" y="2524597"/>
            <a:ext cx="3420000" cy="854073"/>
          </a:xfrm>
          <a:prstGeom prst="rect">
            <a:avLst/>
          </a:prstGeom>
          <a:solidFill>
            <a:schemeClr val="bg1"/>
          </a:solidFill>
          <a:ln w="19050" cmpd="dbl">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4" tIns="216000" rIns="45717" bIns="45717" rtlCol="0" anchor="t" anchorCtr="0"/>
          <a:lstStyle/>
          <a:p>
            <a:pPr defTabSz="1181680">
              <a:defRPr/>
            </a:pPr>
            <a:r>
              <a:rPr kumimoji="1" lang="ja-JP" altLang="en-US" sz="1651" b="1" dirty="0">
                <a:solidFill>
                  <a:schemeClr val="tx1"/>
                </a:solidFill>
                <a:latin typeface="BIZ UDPゴシック" panose="020B0400000000000000" pitchFamily="50" charset="-128"/>
                <a:ea typeface="BIZ UDPゴシック" panose="020B0400000000000000" pitchFamily="50" charset="-128"/>
              </a:rPr>
              <a:t>会場までのアクセスや会場内において、自動</a:t>
            </a:r>
            <a:r>
              <a:rPr kumimoji="1" lang="ja-JP" altLang="en-US" sz="1651" b="1" dirty="0" smtClean="0">
                <a:solidFill>
                  <a:schemeClr val="tx1"/>
                </a:solidFill>
                <a:latin typeface="BIZ UDPゴシック" panose="020B0400000000000000" pitchFamily="50" charset="-128"/>
                <a:ea typeface="BIZ UDPゴシック" panose="020B0400000000000000" pitchFamily="50" charset="-128"/>
              </a:rPr>
              <a:t>運転で</a:t>
            </a:r>
            <a:r>
              <a:rPr kumimoji="1" lang="ja-JP" altLang="en-US" sz="1651" b="1" dirty="0">
                <a:solidFill>
                  <a:schemeClr val="tx1"/>
                </a:solidFill>
                <a:latin typeface="BIZ UDPゴシック" panose="020B0400000000000000" pitchFamily="50" charset="-128"/>
                <a:ea typeface="BIZ UDPゴシック" panose="020B0400000000000000" pitchFamily="50" charset="-128"/>
              </a:rPr>
              <a:t>安全に</a:t>
            </a:r>
            <a:r>
              <a:rPr kumimoji="1" lang="ja-JP" altLang="en-US" sz="1651" b="1" dirty="0" smtClean="0">
                <a:solidFill>
                  <a:schemeClr val="tx1"/>
                </a:solidFill>
                <a:latin typeface="BIZ UDPゴシック" panose="020B0400000000000000" pitchFamily="50" charset="-128"/>
                <a:ea typeface="BIZ UDPゴシック" panose="020B0400000000000000" pitchFamily="50" charset="-128"/>
              </a:rPr>
              <a:t>移動</a:t>
            </a:r>
          </a:p>
          <a:p>
            <a:pPr defTabSz="1181680">
              <a:defRPr/>
            </a:pPr>
            <a:endParaRPr kumimoji="1" lang="ja-JP" altLang="en-US" sz="508" b="1"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38" name="表 37">
            <a:extLst>
              <a:ext uri="{FF2B5EF4-FFF2-40B4-BE49-F238E27FC236}">
                <a16:creationId xmlns:a16="http://schemas.microsoft.com/office/drawing/2014/main" id="{731D8736-1F24-4DDD-BAE5-3D26FC93D64E}"/>
              </a:ext>
            </a:extLst>
          </p:cNvPr>
          <p:cNvGraphicFramePr>
            <a:graphicFrameLocks noGrp="1"/>
          </p:cNvGraphicFramePr>
          <p:nvPr>
            <p:extLst>
              <p:ext uri="{D42A27DB-BD31-4B8C-83A1-F6EECF244321}">
                <p14:modId xmlns:p14="http://schemas.microsoft.com/office/powerpoint/2010/main" val="4154968287"/>
              </p:ext>
            </p:extLst>
          </p:nvPr>
        </p:nvGraphicFramePr>
        <p:xfrm>
          <a:off x="1626047" y="4226667"/>
          <a:ext cx="10838325" cy="1360176"/>
        </p:xfrm>
        <a:graphic>
          <a:graphicData uri="http://schemas.openxmlformats.org/drawingml/2006/table">
            <a:tbl>
              <a:tblPr>
                <a:tableStyleId>{2D5ABB26-0587-4C30-8999-92F81FD0307C}</a:tableStyleId>
              </a:tblPr>
              <a:tblGrid>
                <a:gridCol w="3612775">
                  <a:extLst>
                    <a:ext uri="{9D8B030D-6E8A-4147-A177-3AD203B41FA5}">
                      <a16:colId xmlns:a16="http://schemas.microsoft.com/office/drawing/2014/main" val="901775203"/>
                    </a:ext>
                  </a:extLst>
                </a:gridCol>
                <a:gridCol w="3612775">
                  <a:extLst>
                    <a:ext uri="{9D8B030D-6E8A-4147-A177-3AD203B41FA5}">
                      <a16:colId xmlns:a16="http://schemas.microsoft.com/office/drawing/2014/main" val="2895380761"/>
                    </a:ext>
                  </a:extLst>
                </a:gridCol>
                <a:gridCol w="3612775">
                  <a:extLst>
                    <a:ext uri="{9D8B030D-6E8A-4147-A177-3AD203B41FA5}">
                      <a16:colId xmlns:a16="http://schemas.microsoft.com/office/drawing/2014/main" val="925580270"/>
                    </a:ext>
                  </a:extLst>
                </a:gridCol>
              </a:tblGrid>
              <a:tr h="1360176">
                <a:tc>
                  <a:txBody>
                    <a:bodyPr/>
                    <a:lstStyle/>
                    <a:p>
                      <a:pPr marL="0" indent="0" defTabSz="443194">
                        <a:lnSpc>
                          <a:spcPct val="100000"/>
                        </a:lnSpc>
                        <a:spcBef>
                          <a:spcPts val="0"/>
                        </a:spcBef>
                        <a:spcAft>
                          <a:spcPts val="0"/>
                        </a:spcAft>
                        <a:defRPr/>
                      </a:pPr>
                      <a:r>
                        <a:rPr lang="ja-JP" altLang="en-US" sz="1700" b="1" dirty="0" smtClean="0">
                          <a:solidFill>
                            <a:prstClr val="black"/>
                          </a:solidFill>
                          <a:latin typeface="BIZ UDPゴシック" panose="020B0400000000000000" pitchFamily="50" charset="-128"/>
                          <a:ea typeface="BIZ UDPゴシック" panose="020B0400000000000000" pitchFamily="50" charset="-128"/>
                        </a:rPr>
                        <a:t>□</a:t>
                      </a:r>
                      <a:r>
                        <a:rPr lang="en-US" altLang="ja-JP" sz="1700" b="1" dirty="0" smtClean="0">
                          <a:solidFill>
                            <a:prstClr val="black"/>
                          </a:solidFill>
                          <a:latin typeface="BIZ UDPゴシック" panose="020B0400000000000000" pitchFamily="50" charset="-128"/>
                          <a:ea typeface="BIZ UDPゴシック" panose="020B0400000000000000" pitchFamily="50" charset="-128"/>
                        </a:rPr>
                        <a:t>MaaS</a:t>
                      </a:r>
                      <a:r>
                        <a:rPr lang="ja-JP" altLang="en-US" sz="1700" b="1" dirty="0" smtClean="0">
                          <a:solidFill>
                            <a:prstClr val="black"/>
                          </a:solidFill>
                          <a:latin typeface="BIZ UDPゴシック" panose="020B0400000000000000" pitchFamily="50" charset="-128"/>
                          <a:ea typeface="BIZ UDPゴシック" panose="020B0400000000000000" pitchFamily="50" charset="-128"/>
                        </a:rPr>
                        <a:t>実現に向けて官民連携</a:t>
                      </a:r>
                    </a:p>
                    <a:p>
                      <a:pPr marL="0" indent="0" defTabSz="443194">
                        <a:lnSpc>
                          <a:spcPct val="100000"/>
                        </a:lnSpc>
                        <a:spcBef>
                          <a:spcPts val="0"/>
                        </a:spcBef>
                        <a:spcAft>
                          <a:spcPts val="0"/>
                        </a:spcAft>
                        <a:defRPr/>
                      </a:pPr>
                      <a:r>
                        <a:rPr lang="ja-JP" altLang="en-US" sz="1700" b="1" dirty="0" smtClean="0">
                          <a:solidFill>
                            <a:prstClr val="black"/>
                          </a:solidFill>
                          <a:latin typeface="BIZ UDPゴシック" panose="020B0400000000000000" pitchFamily="50" charset="-128"/>
                          <a:ea typeface="BIZ UDPゴシック" panose="020B0400000000000000" pitchFamily="50" charset="-128"/>
                        </a:rPr>
                        <a:t>　 スタート</a:t>
                      </a:r>
                      <a:endParaRPr lang="ja-JP" altLang="en-US" sz="800" b="1" dirty="0" smtClean="0">
                        <a:solidFill>
                          <a:prstClr val="black"/>
                        </a:solidFill>
                        <a:latin typeface="BIZ UDPゴシック" panose="020B0400000000000000" pitchFamily="50" charset="-128"/>
                        <a:ea typeface="BIZ UDPゴシック" panose="020B0400000000000000" pitchFamily="50" charset="-128"/>
                      </a:endParaRPr>
                    </a:p>
                  </a:txBody>
                  <a:tcPr marL="137151" marR="137151" marT="144000" marB="6097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7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□万博来訪者向けの</a:t>
                      </a:r>
                      <a:r>
                        <a:rPr kumimoji="1" lang="en-US" altLang="ja-JP" sz="1700" b="1" i="0" u="none" strike="noStrike" kern="1200" cap="none" spc="0" normalizeH="0" baseline="0" noProof="0" dirty="0" err="1"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MaaS</a:t>
                      </a:r>
                      <a:r>
                        <a:rPr kumimoji="1" lang="ja-JP" altLang="en-US" sz="17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構築</a:t>
                      </a:r>
                      <a:endParaRPr kumimoji="1" lang="en-US" altLang="ja-JP"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marL="137151" marR="137151" marT="144000" marB="6097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indent="0">
                        <a:lnSpc>
                          <a:spcPct val="100000"/>
                        </a:lnSpc>
                        <a:spcBef>
                          <a:spcPts val="0"/>
                        </a:spcBef>
                        <a:spcAft>
                          <a:spcPts val="0"/>
                        </a:spcAft>
                      </a:pPr>
                      <a:r>
                        <a:rPr kumimoji="1" lang="ja-JP" altLang="en-US" sz="1700" b="1" dirty="0" smtClean="0">
                          <a:solidFill>
                            <a:schemeClr val="tx1"/>
                          </a:solidFill>
                          <a:latin typeface="BIZ UDPゴシック" panose="020B0400000000000000" pitchFamily="50" charset="-128"/>
                          <a:ea typeface="BIZ UDPゴシック" panose="020B0400000000000000" pitchFamily="50" charset="-128"/>
                        </a:rPr>
                        <a:t>□関西広域で</a:t>
                      </a:r>
                      <a:r>
                        <a:rPr kumimoji="1" lang="en-US" altLang="ja-JP" sz="1700" b="1" dirty="0" smtClean="0">
                          <a:solidFill>
                            <a:schemeClr val="tx1"/>
                          </a:solidFill>
                          <a:latin typeface="BIZ UDPゴシック" panose="020B0400000000000000" pitchFamily="50" charset="-128"/>
                          <a:ea typeface="BIZ UDPゴシック" panose="020B0400000000000000" pitchFamily="50" charset="-128"/>
                        </a:rPr>
                        <a:t>MaaS</a:t>
                      </a:r>
                      <a:r>
                        <a:rPr kumimoji="1" lang="ja-JP" altLang="en-US" sz="1700" b="1" dirty="0" err="1" smtClean="0">
                          <a:solidFill>
                            <a:schemeClr val="tx1"/>
                          </a:solidFill>
                          <a:latin typeface="BIZ UDPゴシック" panose="020B0400000000000000" pitchFamily="50" charset="-128"/>
                          <a:ea typeface="BIZ UDPゴシック" panose="020B0400000000000000" pitchFamily="50" charset="-128"/>
                        </a:rPr>
                        <a:t>が拡</a:t>
                      </a:r>
                      <a:r>
                        <a:rPr kumimoji="1" lang="ja-JP" altLang="en-US" sz="1700" b="1" dirty="0" smtClean="0">
                          <a:solidFill>
                            <a:schemeClr val="tx1"/>
                          </a:solidFill>
                          <a:latin typeface="BIZ UDPゴシック" panose="020B0400000000000000" pitchFamily="50" charset="-128"/>
                          <a:ea typeface="BIZ UDPゴシック" panose="020B0400000000000000" pitchFamily="50" charset="-128"/>
                        </a:rPr>
                        <a:t>大</a:t>
                      </a:r>
                      <a:endParaRPr kumimoji="1" lang="ja-JP" altLang="en-US" sz="800" b="1" dirty="0" smtClean="0">
                        <a:solidFill>
                          <a:schemeClr val="tx1"/>
                        </a:solidFill>
                        <a:latin typeface="BIZ UDPゴシック" panose="020B0400000000000000" pitchFamily="50" charset="-128"/>
                        <a:ea typeface="BIZ UDPゴシック" panose="020B0400000000000000" pitchFamily="50" charset="-128"/>
                      </a:endParaRPr>
                    </a:p>
                  </a:txBody>
                  <a:tcPr marL="137151" marR="137151" marT="144000" marB="6097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8179187"/>
                  </a:ext>
                </a:extLst>
              </a:tr>
            </a:tbl>
          </a:graphicData>
        </a:graphic>
      </p:graphicFrame>
      <p:sp>
        <p:nvSpPr>
          <p:cNvPr id="39" name="正方形/長方形 38">
            <a:extLst>
              <a:ext uri="{FF2B5EF4-FFF2-40B4-BE49-F238E27FC236}">
                <a16:creationId xmlns:a16="http://schemas.microsoft.com/office/drawing/2014/main" id="{E08629A6-829B-4394-A30A-5CB52C1BBB36}"/>
              </a:ext>
            </a:extLst>
          </p:cNvPr>
          <p:cNvSpPr/>
          <p:nvPr/>
        </p:nvSpPr>
        <p:spPr>
          <a:xfrm>
            <a:off x="63635" y="3610931"/>
            <a:ext cx="1476000" cy="197591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sz="2286" b="1" dirty="0">
                <a:solidFill>
                  <a:prstClr val="white"/>
                </a:solidFill>
                <a:latin typeface="BIZ UDPゴシック" panose="020B0400000000000000" pitchFamily="50" charset="-128"/>
                <a:ea typeface="BIZ UDPゴシック" panose="020B0400000000000000" pitchFamily="50" charset="-128"/>
              </a:rPr>
              <a:t>　</a:t>
            </a:r>
            <a:r>
              <a:rPr kumimoji="1" lang="en-US" altLang="ja-JP" sz="2286" b="1" dirty="0">
                <a:solidFill>
                  <a:prstClr val="white"/>
                </a:solidFill>
                <a:latin typeface="BIZ UDPゴシック" panose="020B0400000000000000" pitchFamily="50" charset="-128"/>
                <a:ea typeface="BIZ UDPゴシック" panose="020B0400000000000000" pitchFamily="50" charset="-128"/>
              </a:rPr>
              <a:t>MaaS</a:t>
            </a:r>
            <a:r>
              <a:rPr kumimoji="1" lang="ja-JP" altLang="en-US" sz="2286" b="1" dirty="0">
                <a:solidFill>
                  <a:prstClr val="white"/>
                </a:solidFill>
                <a:latin typeface="BIZ UDPゴシック" panose="020B0400000000000000" pitchFamily="50" charset="-128"/>
                <a:ea typeface="BIZ UDPゴシック" panose="020B0400000000000000" pitchFamily="50" charset="-128"/>
              </a:rPr>
              <a:t>（マース）</a:t>
            </a:r>
            <a:endParaRPr kumimoji="1" lang="ja-JP" altLang="en-US" sz="2032" b="1" dirty="0">
              <a:solidFill>
                <a:prstClr val="white"/>
              </a:solidFill>
              <a:latin typeface="BIZ UDPゴシック" panose="020B0400000000000000" pitchFamily="50" charset="-128"/>
              <a:ea typeface="BIZ UDPゴシック" panose="020B0400000000000000" pitchFamily="50" charset="-128"/>
            </a:endParaRPr>
          </a:p>
        </p:txBody>
      </p:sp>
      <p:sp>
        <p:nvSpPr>
          <p:cNvPr id="44" name="テキスト ボックス 43">
            <a:extLst>
              <a:ext uri="{FF2B5EF4-FFF2-40B4-BE49-F238E27FC236}">
                <a16:creationId xmlns:a16="http://schemas.microsoft.com/office/drawing/2014/main" id="{B02F3C22-1443-46B7-A977-04475234F08A}"/>
              </a:ext>
            </a:extLst>
          </p:cNvPr>
          <p:cNvSpPr txBox="1"/>
          <p:nvPr/>
        </p:nvSpPr>
        <p:spPr>
          <a:xfrm>
            <a:off x="1539635" y="3610931"/>
            <a:ext cx="10872000" cy="584775"/>
          </a:xfrm>
          <a:prstGeom prst="rect">
            <a:avLst/>
          </a:prstGeom>
          <a:noFill/>
          <a:ln w="6350">
            <a:noFill/>
            <a:prstDash val="dash"/>
          </a:ln>
        </p:spPr>
        <p:txBody>
          <a:bodyPr wrap="square">
            <a:spAutoFit/>
          </a:bodyPr>
          <a:lstStyle/>
          <a:p>
            <a:pPr lvl="0">
              <a:defRPr/>
            </a:pPr>
            <a:r>
              <a:rPr lang="ja-JP" altLang="en-US" sz="1600" dirty="0" smtClean="0">
                <a:solidFill>
                  <a:prstClr val="black"/>
                </a:solidFill>
                <a:latin typeface="BIZ UDPゴシック" panose="020B0400000000000000" pitchFamily="50" charset="-128"/>
                <a:ea typeface="BIZ UDPゴシック" panose="020B0400000000000000" pitchFamily="50" charset="-128"/>
              </a:rPr>
              <a:t>官民</a:t>
            </a:r>
            <a:r>
              <a:rPr lang="ja-JP" altLang="en-US" sz="1600" dirty="0">
                <a:solidFill>
                  <a:prstClr val="black"/>
                </a:solidFill>
                <a:latin typeface="BIZ UDPゴシック" panose="020B0400000000000000" pitchFamily="50" charset="-128"/>
                <a:ea typeface="BIZ UDPゴシック" panose="020B0400000000000000" pitchFamily="50" charset="-128"/>
              </a:rPr>
              <a:t>が連携し、万博来訪者向けの</a:t>
            </a:r>
            <a:r>
              <a:rPr lang="en-US" altLang="ja-JP" sz="1600" dirty="0">
                <a:solidFill>
                  <a:prstClr val="black"/>
                </a:solidFill>
                <a:latin typeface="BIZ UDPゴシック" panose="020B0400000000000000" pitchFamily="50" charset="-128"/>
                <a:ea typeface="BIZ UDPゴシック" panose="020B0400000000000000" pitchFamily="50" charset="-128"/>
              </a:rPr>
              <a:t>MaaS</a:t>
            </a:r>
            <a:r>
              <a:rPr lang="ja-JP" altLang="en-US" sz="1600" dirty="0">
                <a:solidFill>
                  <a:prstClr val="black"/>
                </a:solidFill>
                <a:latin typeface="BIZ UDPゴシック" panose="020B0400000000000000" pitchFamily="50" charset="-128"/>
                <a:ea typeface="BIZ UDPゴシック" panose="020B0400000000000000" pitchFamily="50" charset="-128"/>
              </a:rPr>
              <a:t>を構築。万博会場までの効率的な移動手段や観光案内、乗車券、万博チケットの購入なども一つのアプリで完結。ストレスフリーな移動の実現と、関西一円への周遊を促進する。</a:t>
            </a:r>
          </a:p>
        </p:txBody>
      </p:sp>
      <p:sp>
        <p:nvSpPr>
          <p:cNvPr id="45" name="正方形/長方形 44">
            <a:extLst>
              <a:ext uri="{FF2B5EF4-FFF2-40B4-BE49-F238E27FC236}">
                <a16:creationId xmlns:a16="http://schemas.microsoft.com/office/drawing/2014/main" id="{E12A993E-D3D3-4706-9049-307C5A73B505}"/>
              </a:ext>
            </a:extLst>
          </p:cNvPr>
          <p:cNvSpPr/>
          <p:nvPr/>
        </p:nvSpPr>
        <p:spPr>
          <a:xfrm>
            <a:off x="0" y="0"/>
            <a:ext cx="12801600" cy="54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0"/>
              </a:spcBef>
            </a:pPr>
            <a:r>
              <a:rPr lang="ja-JP" altLang="en-US" sz="2800" b="1" dirty="0" smtClean="0">
                <a:solidFill>
                  <a:schemeClr val="bg1"/>
                </a:solidFill>
                <a:latin typeface="Meiryo UI" panose="020B0604030504040204" pitchFamily="50" charset="-128"/>
                <a:ea typeface="Meiryo UI" panose="020B0604030504040204" pitchFamily="50" charset="-128"/>
              </a:rPr>
              <a:t>①大阪・関西万博</a:t>
            </a:r>
            <a:r>
              <a:rPr lang="ja-JP" altLang="en-US" sz="2800" b="1" dirty="0">
                <a:solidFill>
                  <a:schemeClr val="bg1"/>
                </a:solidFill>
                <a:latin typeface="Meiryo UI" panose="020B0604030504040204" pitchFamily="50" charset="-128"/>
                <a:ea typeface="Meiryo UI" panose="020B0604030504040204" pitchFamily="50" charset="-128"/>
              </a:rPr>
              <a:t>開催</a:t>
            </a:r>
            <a:r>
              <a:rPr lang="ja-JP" altLang="en-US" sz="2800" b="1" dirty="0" smtClean="0">
                <a:solidFill>
                  <a:schemeClr val="bg1"/>
                </a:solidFill>
                <a:latin typeface="Meiryo UI" panose="020B0604030504040204" pitchFamily="50" charset="-128"/>
                <a:ea typeface="Meiryo UI" panose="020B0604030504040204" pitchFamily="50" charset="-128"/>
              </a:rPr>
              <a:t>を契機とした、新しいくらし、住宅・建築物のあり方</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48" name="正方形/長方形 47">
            <a:extLst>
              <a:ext uri="{FF2B5EF4-FFF2-40B4-BE49-F238E27FC236}">
                <a16:creationId xmlns:a16="http://schemas.microsoft.com/office/drawing/2014/main" id="{E12A993E-D3D3-4706-9049-307C5A73B505}"/>
              </a:ext>
            </a:extLst>
          </p:cNvPr>
          <p:cNvSpPr/>
          <p:nvPr/>
        </p:nvSpPr>
        <p:spPr>
          <a:xfrm>
            <a:off x="0" y="555630"/>
            <a:ext cx="12801600" cy="37042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pPr>
            <a:r>
              <a:rPr lang="ja-JP" altLang="en-US" sz="2400" dirty="0" smtClean="0">
                <a:solidFill>
                  <a:schemeClr val="tx1"/>
                </a:solidFill>
                <a:latin typeface="Meiryo UI" panose="020B0604030504040204" pitchFamily="50" charset="-128"/>
                <a:ea typeface="Meiryo UI" panose="020B0604030504040204" pitchFamily="50" charset="-128"/>
              </a:rPr>
              <a:t>＜大阪版万博アクションプラン＞</a:t>
            </a:r>
            <a:endParaRPr lang="en-US" altLang="ja-JP" sz="2400" dirty="0">
              <a:solidFill>
                <a:schemeClr val="tx1"/>
              </a:solidFill>
              <a:latin typeface="Meiryo UI" panose="020B0604030504040204" pitchFamily="50" charset="-128"/>
              <a:ea typeface="Meiryo UI" panose="020B0604030504040204" pitchFamily="50" charset="-128"/>
            </a:endParaRPr>
          </a:p>
        </p:txBody>
      </p:sp>
      <p:sp>
        <p:nvSpPr>
          <p:cNvPr id="52" name="ホームベース 7">
            <a:extLst>
              <a:ext uri="{FF2B5EF4-FFF2-40B4-BE49-F238E27FC236}">
                <a16:creationId xmlns:a16="http://schemas.microsoft.com/office/drawing/2014/main" id="{E599356E-2B0A-4C96-A1C9-EC52982B4052}"/>
              </a:ext>
            </a:extLst>
          </p:cNvPr>
          <p:cNvSpPr/>
          <p:nvPr/>
        </p:nvSpPr>
        <p:spPr>
          <a:xfrm>
            <a:off x="5444872" y="2432778"/>
            <a:ext cx="1224000" cy="288000"/>
          </a:xfrm>
          <a:prstGeom prst="homePlate">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80598">
              <a:defRPr/>
            </a:pPr>
            <a:r>
              <a:rPr kumimoji="1" lang="ja-JP" altLang="en-US" sz="1524" dirty="0">
                <a:solidFill>
                  <a:schemeClr val="bg1"/>
                </a:solidFill>
                <a:latin typeface="BIZ UDPゴシック" panose="020B0400000000000000" pitchFamily="50" charset="-128"/>
                <a:ea typeface="BIZ UDPゴシック" panose="020B0400000000000000" pitchFamily="50" charset="-128"/>
              </a:rPr>
              <a:t>万博会場</a:t>
            </a:r>
          </a:p>
        </p:txBody>
      </p:sp>
      <p:sp>
        <p:nvSpPr>
          <p:cNvPr id="30" name="正方形/長方形 29">
            <a:extLst>
              <a:ext uri="{FF2B5EF4-FFF2-40B4-BE49-F238E27FC236}">
                <a16:creationId xmlns:a16="http://schemas.microsoft.com/office/drawing/2014/main" id="{E08629A6-829B-4394-A30A-5CB52C1BBB36}"/>
              </a:ext>
            </a:extLst>
          </p:cNvPr>
          <p:cNvSpPr/>
          <p:nvPr/>
        </p:nvSpPr>
        <p:spPr>
          <a:xfrm>
            <a:off x="63635" y="5714819"/>
            <a:ext cx="1476000" cy="324925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sz="2286" b="1" dirty="0" smtClean="0">
                <a:solidFill>
                  <a:prstClr val="white"/>
                </a:solidFill>
                <a:latin typeface="BIZ UDPゴシック" panose="020B0400000000000000" pitchFamily="50" charset="-128"/>
                <a:ea typeface="BIZ UDPゴシック" panose="020B0400000000000000" pitchFamily="50" charset="-128"/>
              </a:rPr>
              <a:t>スマートシティ</a:t>
            </a:r>
            <a:endParaRPr kumimoji="1" lang="ja-JP" altLang="en-US" sz="2032" b="1" dirty="0">
              <a:solidFill>
                <a:prstClr val="white"/>
              </a:solidFill>
              <a:latin typeface="BIZ UDPゴシック" panose="020B0400000000000000" pitchFamily="50" charset="-128"/>
              <a:ea typeface="BIZ UDPゴシック" panose="020B0400000000000000" pitchFamily="50" charset="-128"/>
            </a:endParaRPr>
          </a:p>
        </p:txBody>
      </p:sp>
      <p:graphicFrame>
        <p:nvGraphicFramePr>
          <p:cNvPr id="31" name="表 30">
            <a:extLst>
              <a:ext uri="{FF2B5EF4-FFF2-40B4-BE49-F238E27FC236}">
                <a16:creationId xmlns:a16="http://schemas.microsoft.com/office/drawing/2014/main" id="{731D8736-1F24-4DDD-BAE5-3D26FC93D64E}"/>
              </a:ext>
            </a:extLst>
          </p:cNvPr>
          <p:cNvGraphicFramePr>
            <a:graphicFrameLocks noGrp="1"/>
          </p:cNvGraphicFramePr>
          <p:nvPr>
            <p:extLst>
              <p:ext uri="{D42A27DB-BD31-4B8C-83A1-F6EECF244321}">
                <p14:modId xmlns:p14="http://schemas.microsoft.com/office/powerpoint/2010/main" val="918388506"/>
              </p:ext>
            </p:extLst>
          </p:nvPr>
        </p:nvGraphicFramePr>
        <p:xfrm>
          <a:off x="1626047" y="6863055"/>
          <a:ext cx="10838325" cy="2082354"/>
        </p:xfrm>
        <a:graphic>
          <a:graphicData uri="http://schemas.openxmlformats.org/drawingml/2006/table">
            <a:tbl>
              <a:tblPr>
                <a:tableStyleId>{2D5ABB26-0587-4C30-8999-92F81FD0307C}</a:tableStyleId>
              </a:tblPr>
              <a:tblGrid>
                <a:gridCol w="3612775">
                  <a:extLst>
                    <a:ext uri="{9D8B030D-6E8A-4147-A177-3AD203B41FA5}">
                      <a16:colId xmlns:a16="http://schemas.microsoft.com/office/drawing/2014/main" val="901775203"/>
                    </a:ext>
                  </a:extLst>
                </a:gridCol>
                <a:gridCol w="3612775">
                  <a:extLst>
                    <a:ext uri="{9D8B030D-6E8A-4147-A177-3AD203B41FA5}">
                      <a16:colId xmlns:a16="http://schemas.microsoft.com/office/drawing/2014/main" val="2895380761"/>
                    </a:ext>
                  </a:extLst>
                </a:gridCol>
                <a:gridCol w="3612775">
                  <a:extLst>
                    <a:ext uri="{9D8B030D-6E8A-4147-A177-3AD203B41FA5}">
                      <a16:colId xmlns:a16="http://schemas.microsoft.com/office/drawing/2014/main" val="925580270"/>
                    </a:ext>
                  </a:extLst>
                </a:gridCol>
              </a:tblGrid>
              <a:tr h="2082354">
                <a:tc>
                  <a:txBody>
                    <a:bodyPr/>
                    <a:lstStyle/>
                    <a:p>
                      <a:pPr marL="0" lvl="0" indent="0">
                        <a:lnSpc>
                          <a:spcPct val="100000"/>
                        </a:lnSpc>
                        <a:defRPr/>
                      </a:pPr>
                      <a:r>
                        <a:rPr lang="ja-JP" altLang="en-US" sz="1700" b="1" dirty="0" smtClean="0">
                          <a:solidFill>
                            <a:schemeClr val="tx1"/>
                          </a:solidFill>
                          <a:latin typeface="BIZ UDPゴシック" panose="020B0400000000000000" pitchFamily="50" charset="-128"/>
                          <a:ea typeface="BIZ UDPゴシック" panose="020B0400000000000000" pitchFamily="50" charset="-128"/>
                        </a:rPr>
                        <a:t>□住民</a:t>
                      </a:r>
                      <a:r>
                        <a:rPr lang="en-US" altLang="ja-JP" sz="1700" b="1" dirty="0" smtClean="0">
                          <a:solidFill>
                            <a:schemeClr val="tx1"/>
                          </a:solidFill>
                          <a:latin typeface="BIZ UDPゴシック" panose="020B0400000000000000" pitchFamily="50" charset="-128"/>
                          <a:ea typeface="BIZ UDPゴシック" panose="020B0400000000000000" pitchFamily="50" charset="-128"/>
                        </a:rPr>
                        <a:t>QoL</a:t>
                      </a:r>
                      <a:r>
                        <a:rPr lang="ja-JP" altLang="en-US" sz="1700" b="1" dirty="0" smtClean="0">
                          <a:solidFill>
                            <a:schemeClr val="tx1"/>
                          </a:solidFill>
                          <a:latin typeface="BIZ UDPゴシック" panose="020B0400000000000000" pitchFamily="50" charset="-128"/>
                          <a:ea typeface="BIZ UDPゴシック" panose="020B0400000000000000" pitchFamily="50" charset="-128"/>
                        </a:rPr>
                        <a:t>の向上をめざす「大阪</a:t>
                      </a:r>
                      <a:endParaRPr lang="en-US" altLang="ja-JP" sz="1700" b="1" dirty="0" smtClean="0">
                        <a:solidFill>
                          <a:schemeClr val="tx1"/>
                        </a:solidFill>
                        <a:latin typeface="BIZ UDPゴシック" panose="020B0400000000000000" pitchFamily="50" charset="-128"/>
                        <a:ea typeface="BIZ UDPゴシック" panose="020B0400000000000000" pitchFamily="50" charset="-128"/>
                      </a:endParaRPr>
                    </a:p>
                    <a:p>
                      <a:pPr marL="0" lvl="0" indent="0">
                        <a:lnSpc>
                          <a:spcPct val="100000"/>
                        </a:lnSpc>
                        <a:defRPr/>
                      </a:pPr>
                      <a:r>
                        <a:rPr lang="en-US" altLang="ja-JP" sz="1700" b="1" dirty="0" smtClean="0">
                          <a:solidFill>
                            <a:schemeClr val="tx1"/>
                          </a:solidFill>
                          <a:latin typeface="BIZ UDPゴシック" panose="020B0400000000000000" pitchFamily="50" charset="-128"/>
                          <a:ea typeface="BIZ UDPゴシック" panose="020B0400000000000000" pitchFamily="50" charset="-128"/>
                        </a:rPr>
                        <a:t>   </a:t>
                      </a:r>
                      <a:r>
                        <a:rPr lang="ja-JP" altLang="en-US" sz="1700" b="1" dirty="0" smtClean="0">
                          <a:solidFill>
                            <a:schemeClr val="tx1"/>
                          </a:solidFill>
                          <a:latin typeface="BIZ UDPゴシック" panose="020B0400000000000000" pitchFamily="50" charset="-128"/>
                          <a:ea typeface="BIZ UDPゴシック" panose="020B0400000000000000" pitchFamily="50" charset="-128"/>
                        </a:rPr>
                        <a:t>スマートシティ戦略</a:t>
                      </a:r>
                      <a:r>
                        <a:rPr lang="en-US" altLang="ja-JP" sz="1700" b="1" strike="noStrike" dirty="0" smtClean="0">
                          <a:solidFill>
                            <a:schemeClr val="tx1"/>
                          </a:solidFill>
                          <a:latin typeface="BIZ UDPゴシック" panose="020B0400000000000000" pitchFamily="50" charset="-128"/>
                          <a:ea typeface="BIZ UDPゴシック" panose="020B0400000000000000" pitchFamily="50" charset="-128"/>
                        </a:rPr>
                        <a:t>ver</a:t>
                      </a:r>
                      <a:r>
                        <a:rPr lang="en-US" altLang="ja-JP" sz="1700" b="1" u="none" strike="noStrike" dirty="0" smtClean="0">
                          <a:solidFill>
                            <a:schemeClr val="tx1"/>
                          </a:solidFill>
                          <a:latin typeface="BIZ UDPゴシック" panose="020B0400000000000000" pitchFamily="50" charset="-128"/>
                          <a:ea typeface="BIZ UDPゴシック" panose="020B0400000000000000" pitchFamily="50" charset="-128"/>
                        </a:rPr>
                        <a:t>.</a:t>
                      </a:r>
                      <a:r>
                        <a:rPr lang="en-US" altLang="ja-JP" sz="1700" b="1" strike="noStrike" dirty="0" smtClean="0">
                          <a:solidFill>
                            <a:schemeClr val="tx1"/>
                          </a:solidFill>
                          <a:latin typeface="BIZ UDPゴシック" panose="020B0400000000000000" pitchFamily="50" charset="-128"/>
                          <a:ea typeface="BIZ UDPゴシック" panose="020B0400000000000000" pitchFamily="50" charset="-128"/>
                        </a:rPr>
                        <a:t>2.0</a:t>
                      </a:r>
                      <a:r>
                        <a:rPr lang="ja-JP" altLang="en-US" sz="1700" b="1" dirty="0" smtClean="0">
                          <a:solidFill>
                            <a:schemeClr val="tx1"/>
                          </a:solidFill>
                          <a:latin typeface="BIZ UDPゴシック" panose="020B0400000000000000" pitchFamily="50" charset="-128"/>
                          <a:ea typeface="BIZ UDPゴシック" panose="020B0400000000000000" pitchFamily="50" charset="-128"/>
                        </a:rPr>
                        <a:t>」の</a:t>
                      </a:r>
                      <a:endParaRPr lang="en-US" altLang="ja-JP" sz="1700" b="1" dirty="0" smtClean="0">
                        <a:solidFill>
                          <a:schemeClr val="tx1"/>
                        </a:solidFill>
                        <a:latin typeface="BIZ UDPゴシック" panose="020B0400000000000000" pitchFamily="50" charset="-128"/>
                        <a:ea typeface="BIZ UDPゴシック" panose="020B0400000000000000" pitchFamily="50" charset="-128"/>
                      </a:endParaRPr>
                    </a:p>
                    <a:p>
                      <a:pPr marL="0" lvl="0" indent="0">
                        <a:lnSpc>
                          <a:spcPct val="100000"/>
                        </a:lnSpc>
                        <a:defRPr/>
                      </a:pPr>
                      <a:r>
                        <a:rPr lang="en-US" altLang="ja-JP" sz="1700" b="1" dirty="0" smtClean="0">
                          <a:solidFill>
                            <a:schemeClr val="tx1"/>
                          </a:solidFill>
                          <a:latin typeface="BIZ UDPゴシック" panose="020B0400000000000000" pitchFamily="50" charset="-128"/>
                          <a:ea typeface="BIZ UDPゴシック" panose="020B0400000000000000" pitchFamily="50" charset="-128"/>
                        </a:rPr>
                        <a:t>   </a:t>
                      </a:r>
                      <a:r>
                        <a:rPr lang="ja-JP" altLang="en-US" sz="1700" b="1" dirty="0" smtClean="0">
                          <a:solidFill>
                            <a:schemeClr val="tx1"/>
                          </a:solidFill>
                          <a:latin typeface="BIZ UDPゴシック" panose="020B0400000000000000" pitchFamily="50" charset="-128"/>
                          <a:ea typeface="BIZ UDPゴシック" panose="020B0400000000000000" pitchFamily="50" charset="-128"/>
                        </a:rPr>
                        <a:t>推進</a:t>
                      </a:r>
                      <a:endParaRPr kumimoji="1" lang="ja-JP" altLang="en-US" sz="1700" b="1" dirty="0" smtClean="0">
                        <a:solidFill>
                          <a:schemeClr val="tx1"/>
                        </a:solidFill>
                        <a:latin typeface="BIZ UDPゴシック" panose="020B0400000000000000" pitchFamily="50" charset="-128"/>
                        <a:ea typeface="BIZ UDPゴシック" panose="020B0400000000000000" pitchFamily="50" charset="-128"/>
                      </a:endParaRPr>
                    </a:p>
                  </a:txBody>
                  <a:tcPr marL="137151" marR="137151" marT="144000" marB="6097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700" b="1" dirty="0" smtClean="0">
                          <a:solidFill>
                            <a:schemeClr val="tx1"/>
                          </a:solidFill>
                          <a:latin typeface="BIZ UDPゴシック" panose="020B0400000000000000" pitchFamily="50" charset="-128"/>
                          <a:ea typeface="BIZ UDPゴシック" panose="020B0400000000000000" pitchFamily="50" charset="-128"/>
                        </a:rPr>
                        <a:t>□</a:t>
                      </a:r>
                      <a:r>
                        <a:rPr kumimoji="0" lang="ja-JP" altLang="en-US" sz="17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万博を契機とした府域への未来</a:t>
                      </a:r>
                      <a:endParaRPr kumimoji="0" lang="en-US" altLang="ja-JP" sz="17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0" lang="en-US" altLang="ja-JP" sz="17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7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都市の展開</a:t>
                      </a:r>
                      <a:endParaRPr kumimoji="0" lang="en-US" altLang="ja-JP" sz="17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indent="0" defTabSz="443194">
                        <a:lnSpc>
                          <a:spcPct val="100000"/>
                        </a:lnSpc>
                        <a:spcBef>
                          <a:spcPts val="0"/>
                        </a:spcBef>
                        <a:spcAft>
                          <a:spcPts val="0"/>
                        </a:spcAft>
                        <a:defRPr/>
                      </a:pPr>
                      <a:endParaRPr kumimoji="1" lang="en-US" altLang="ja-JP" sz="1500" dirty="0">
                        <a:solidFill>
                          <a:schemeClr val="tx1"/>
                        </a:solidFill>
                        <a:latin typeface="BIZ UDPゴシック" panose="020B0400000000000000" pitchFamily="50" charset="-128"/>
                        <a:ea typeface="BIZ UDPゴシック" panose="020B0400000000000000" pitchFamily="50" charset="-128"/>
                      </a:endParaRPr>
                    </a:p>
                  </a:txBody>
                  <a:tcPr marL="137151" marR="137151" marT="144000" marB="6097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indent="0">
                        <a:lnSpc>
                          <a:spcPct val="100000"/>
                        </a:lnSpc>
                        <a:spcBef>
                          <a:spcPts val="0"/>
                        </a:spcBef>
                        <a:spcAft>
                          <a:spcPts val="0"/>
                        </a:spcAft>
                      </a:pPr>
                      <a:r>
                        <a:rPr kumimoji="1" lang="ja-JP" altLang="en-US" sz="1700" b="1" u="none"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1700" b="1" dirty="0" smtClean="0">
                          <a:solidFill>
                            <a:schemeClr val="tx1"/>
                          </a:solidFill>
                          <a:latin typeface="BIZ UDPゴシック" panose="020B0400000000000000" pitchFamily="50" charset="-128"/>
                          <a:ea typeface="BIZ UDPゴシック" panose="020B0400000000000000" pitchFamily="50" charset="-128"/>
                        </a:rPr>
                        <a:t>デジタルサービスの広がりに</a:t>
                      </a:r>
                      <a:r>
                        <a:rPr kumimoji="1" lang="ja-JP" altLang="en-US" sz="1700" b="1" dirty="0" err="1" smtClean="0">
                          <a:solidFill>
                            <a:schemeClr val="tx1"/>
                          </a:solidFill>
                          <a:latin typeface="BIZ UDPゴシック" panose="020B0400000000000000" pitchFamily="50" charset="-128"/>
                          <a:ea typeface="BIZ UDPゴシック" panose="020B0400000000000000" pitchFamily="50" charset="-128"/>
                        </a:rPr>
                        <a:t>よ</a:t>
                      </a:r>
                      <a:endParaRPr kumimoji="1" lang="en-US" altLang="ja-JP" sz="1700" b="1" dirty="0" smtClean="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r>
                        <a:rPr kumimoji="1" lang="en-US" altLang="ja-JP" sz="1700" b="1" dirty="0" smtClean="0">
                          <a:solidFill>
                            <a:schemeClr val="tx1"/>
                          </a:solidFill>
                          <a:latin typeface="BIZ UDPゴシック" panose="020B0400000000000000" pitchFamily="50" charset="-128"/>
                          <a:ea typeface="BIZ UDPゴシック" panose="020B0400000000000000" pitchFamily="50" charset="-128"/>
                        </a:rPr>
                        <a:t>   </a:t>
                      </a:r>
                      <a:r>
                        <a:rPr kumimoji="1" lang="ja-JP" altLang="en-US" sz="1700" b="1" dirty="0" smtClean="0">
                          <a:solidFill>
                            <a:schemeClr val="tx1"/>
                          </a:solidFill>
                          <a:latin typeface="BIZ UDPゴシック" panose="020B0400000000000000" pitchFamily="50" charset="-128"/>
                          <a:ea typeface="BIZ UDPゴシック" panose="020B0400000000000000" pitchFamily="50" charset="-128"/>
                        </a:rPr>
                        <a:t>り、便利で快適にいきいきと生活</a:t>
                      </a:r>
                      <a:endParaRPr kumimoji="1" lang="en-US" altLang="ja-JP" sz="1700" b="1" dirty="0" smtClean="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r>
                        <a:rPr kumimoji="1" lang="en-US" altLang="ja-JP" sz="1700" b="1" dirty="0" smtClean="0">
                          <a:solidFill>
                            <a:schemeClr val="tx1"/>
                          </a:solidFill>
                          <a:latin typeface="BIZ UDPゴシック" panose="020B0400000000000000" pitchFamily="50" charset="-128"/>
                          <a:ea typeface="BIZ UDPゴシック" panose="020B0400000000000000" pitchFamily="50" charset="-128"/>
                        </a:rPr>
                        <a:t>   </a:t>
                      </a:r>
                      <a:r>
                        <a:rPr kumimoji="1" lang="ja-JP" altLang="en-US" sz="1700" b="1" dirty="0" smtClean="0">
                          <a:solidFill>
                            <a:schemeClr val="tx1"/>
                          </a:solidFill>
                          <a:latin typeface="BIZ UDPゴシック" panose="020B0400000000000000" pitchFamily="50" charset="-128"/>
                          <a:ea typeface="BIZ UDPゴシック" panose="020B0400000000000000" pitchFamily="50" charset="-128"/>
                        </a:rPr>
                        <a:t>できる未来社会の実現</a:t>
                      </a:r>
                      <a:endParaRPr kumimoji="1" lang="en-US" altLang="ja-JP" sz="1700" b="1" dirty="0" smtClean="0">
                        <a:solidFill>
                          <a:schemeClr val="tx1"/>
                        </a:solidFill>
                        <a:latin typeface="BIZ UDPゴシック" panose="020B0400000000000000" pitchFamily="50" charset="-128"/>
                        <a:ea typeface="BIZ UDPゴシック" panose="020B0400000000000000" pitchFamily="50" charset="-128"/>
                      </a:endParaRPr>
                    </a:p>
                    <a:p>
                      <a:pPr marL="0" indent="0" algn="l">
                        <a:lnSpc>
                          <a:spcPct val="100000"/>
                        </a:lnSpc>
                        <a:spcBef>
                          <a:spcPts val="0"/>
                        </a:spcBef>
                        <a:spcAft>
                          <a:spcPts val="0"/>
                        </a:spcAft>
                      </a:pP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txBody>
                  <a:tcPr marL="137151" marR="137151" marT="144000" marB="6097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8179187"/>
                  </a:ext>
                </a:extLst>
              </a:tr>
            </a:tbl>
          </a:graphicData>
        </a:graphic>
      </p:graphicFrame>
      <p:sp>
        <p:nvSpPr>
          <p:cNvPr id="32" name="テキスト ボックス 31">
            <a:extLst>
              <a:ext uri="{FF2B5EF4-FFF2-40B4-BE49-F238E27FC236}">
                <a16:creationId xmlns:a16="http://schemas.microsoft.com/office/drawing/2014/main" id="{B02F3C22-1443-46B7-A977-04475234F08A}"/>
              </a:ext>
            </a:extLst>
          </p:cNvPr>
          <p:cNvSpPr txBox="1"/>
          <p:nvPr/>
        </p:nvSpPr>
        <p:spPr>
          <a:xfrm>
            <a:off x="1539635" y="5714819"/>
            <a:ext cx="10872000" cy="1077218"/>
          </a:xfrm>
          <a:prstGeom prst="rect">
            <a:avLst/>
          </a:prstGeom>
          <a:noFill/>
          <a:ln w="6350">
            <a:noFill/>
            <a:prstDash val="dash"/>
          </a:ln>
        </p:spPr>
        <p:txBody>
          <a:bodyPr wrap="square">
            <a:spAutoFit/>
          </a:bodyPr>
          <a:lstStyle/>
          <a:p>
            <a:pPr lvl="0">
              <a:defRPr/>
            </a:pPr>
            <a:r>
              <a:rPr lang="ja-JP" altLang="en-US" sz="1600" dirty="0" smtClean="0">
                <a:solidFill>
                  <a:prstClr val="black"/>
                </a:solidFill>
                <a:latin typeface="BIZ UDPゴシック" panose="020B0400000000000000" pitchFamily="50" charset="-128"/>
                <a:ea typeface="BIZ UDPゴシック" panose="020B0400000000000000" pitchFamily="50" charset="-128"/>
              </a:rPr>
              <a:t>健康</a:t>
            </a:r>
            <a:r>
              <a:rPr lang="ja-JP" altLang="en-US" sz="1600" dirty="0">
                <a:solidFill>
                  <a:prstClr val="black"/>
                </a:solidFill>
                <a:latin typeface="BIZ UDPゴシック" panose="020B0400000000000000" pitchFamily="50" charset="-128"/>
                <a:ea typeface="BIZ UDPゴシック" panose="020B0400000000000000" pitchFamily="50" charset="-128"/>
              </a:rPr>
              <a:t>寿命の延伸や生活利便性の向上など、様々な課題解決に向けては、最先端技術の開発や新たなサービスを活用していくことが必要。</a:t>
            </a:r>
            <a:endParaRPr lang="en-US" altLang="ja-JP" sz="1600" dirty="0">
              <a:solidFill>
                <a:prstClr val="black"/>
              </a:solidFill>
              <a:latin typeface="BIZ UDPゴシック" panose="020B0400000000000000" pitchFamily="50" charset="-128"/>
              <a:ea typeface="BIZ UDPゴシック" panose="020B0400000000000000" pitchFamily="50" charset="-128"/>
            </a:endParaRPr>
          </a:p>
          <a:p>
            <a:pPr lvl="0">
              <a:defRPr/>
            </a:pPr>
            <a:r>
              <a:rPr lang="ja-JP" altLang="en-US" sz="1600" dirty="0">
                <a:solidFill>
                  <a:prstClr val="black"/>
                </a:solidFill>
                <a:latin typeface="BIZ UDPゴシック" panose="020B0400000000000000" pitchFamily="50" charset="-128"/>
                <a:ea typeface="BIZ UDPゴシック" panose="020B0400000000000000" pitchFamily="50" charset="-128"/>
              </a:rPr>
              <a:t>万博における様々な実証の成果を未来に継承して、住民の</a:t>
            </a:r>
            <a:r>
              <a:rPr lang="en-US" altLang="ja-JP" sz="1600" dirty="0">
                <a:solidFill>
                  <a:prstClr val="black"/>
                </a:solidFill>
                <a:latin typeface="BIZ UDPゴシック" panose="020B0400000000000000" pitchFamily="50" charset="-128"/>
                <a:ea typeface="BIZ UDPゴシック" panose="020B0400000000000000" pitchFamily="50" charset="-128"/>
              </a:rPr>
              <a:t>QoL</a:t>
            </a:r>
            <a:r>
              <a:rPr lang="ja-JP" altLang="en-US" sz="1600" dirty="0">
                <a:solidFill>
                  <a:prstClr val="black"/>
                </a:solidFill>
                <a:latin typeface="BIZ UDPゴシック" panose="020B0400000000000000" pitchFamily="50" charset="-128"/>
                <a:ea typeface="BIZ UDPゴシック" panose="020B0400000000000000" pitchFamily="50" charset="-128"/>
              </a:rPr>
              <a:t>向上につながるスマートシティを実現することにより、大阪・関西だけでなくわが国の</a:t>
            </a:r>
            <a:r>
              <a:rPr lang="en-US" altLang="ja-JP" sz="1600" dirty="0">
                <a:solidFill>
                  <a:prstClr val="black"/>
                </a:solidFill>
                <a:latin typeface="BIZ UDPゴシック" panose="020B0400000000000000" pitchFamily="50" charset="-128"/>
                <a:ea typeface="BIZ UDPゴシック" panose="020B0400000000000000" pitchFamily="50" charset="-128"/>
              </a:rPr>
              <a:t>Society5.0</a:t>
            </a:r>
            <a:r>
              <a:rPr lang="ja-JP" altLang="en-US" sz="1600" dirty="0">
                <a:solidFill>
                  <a:prstClr val="black"/>
                </a:solidFill>
                <a:latin typeface="BIZ UDPゴシック" panose="020B0400000000000000" pitchFamily="50" charset="-128"/>
                <a:ea typeface="BIZ UDPゴシック" panose="020B0400000000000000" pitchFamily="50" charset="-128"/>
              </a:rPr>
              <a:t>の実現に大きく貢献することをめざす。</a:t>
            </a:r>
          </a:p>
        </p:txBody>
      </p:sp>
      <p:sp>
        <p:nvSpPr>
          <p:cNvPr id="33" name="正方形/長方形 32">
            <a:extLst>
              <a:ext uri="{FF2B5EF4-FFF2-40B4-BE49-F238E27FC236}">
                <a16:creationId xmlns:a16="http://schemas.microsoft.com/office/drawing/2014/main" id="{42AB246C-D6C3-4324-A739-9AC17F6C0836}"/>
              </a:ext>
            </a:extLst>
          </p:cNvPr>
          <p:cNvSpPr/>
          <p:nvPr/>
        </p:nvSpPr>
        <p:spPr>
          <a:xfrm>
            <a:off x="5347445" y="7712048"/>
            <a:ext cx="3420000" cy="1091908"/>
          </a:xfrm>
          <a:prstGeom prst="rect">
            <a:avLst/>
          </a:prstGeom>
          <a:solidFill>
            <a:schemeClr val="bg1"/>
          </a:solidFill>
          <a:ln w="19050" cmpd="dbl">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4" tIns="216000" rIns="45717" bIns="45717" rtlCol="0" anchor="t" anchorCtr="0"/>
          <a:lstStyle/>
          <a:p>
            <a:pPr defTabSz="1181680">
              <a:defRPr/>
            </a:pPr>
            <a:r>
              <a:rPr kumimoji="1" lang="ja-JP" altLang="en-US" sz="1651" b="1" dirty="0">
                <a:solidFill>
                  <a:schemeClr val="tx1"/>
                </a:solidFill>
                <a:latin typeface="BIZ UDPゴシック" panose="020B0400000000000000" pitchFamily="50" charset="-128"/>
                <a:ea typeface="BIZ UDPゴシック" panose="020B0400000000000000" pitchFamily="50" charset="-128"/>
              </a:rPr>
              <a:t>スーパーシティを活用し、万博で未来都市をいち早く</a:t>
            </a:r>
            <a:r>
              <a:rPr kumimoji="1" lang="ja-JP" altLang="en-US" sz="1651" b="1" dirty="0" smtClean="0">
                <a:solidFill>
                  <a:schemeClr val="tx1"/>
                </a:solidFill>
                <a:latin typeface="BIZ UDPゴシック" panose="020B0400000000000000" pitchFamily="50" charset="-128"/>
                <a:ea typeface="BIZ UDPゴシック" panose="020B0400000000000000" pitchFamily="50" charset="-128"/>
              </a:rPr>
              <a:t>実現</a:t>
            </a:r>
            <a:endParaRPr kumimoji="1" lang="en-US" altLang="ja-JP" sz="1651" b="1" dirty="0" smtClean="0">
              <a:solidFill>
                <a:schemeClr val="tx1"/>
              </a:solidFill>
              <a:latin typeface="BIZ UDPゴシック" panose="020B0400000000000000" pitchFamily="50" charset="-128"/>
              <a:ea typeface="BIZ UDPゴシック" panose="020B0400000000000000" pitchFamily="50" charset="-128"/>
            </a:endParaRPr>
          </a:p>
          <a:p>
            <a:pPr defTabSz="1181680">
              <a:defRPr/>
            </a:pPr>
            <a:r>
              <a:rPr kumimoji="1" lang="ja-JP" altLang="en-US" sz="1397" dirty="0" smtClean="0">
                <a:solidFill>
                  <a:schemeClr val="tx1"/>
                </a:solidFill>
                <a:latin typeface="BIZ UDPゴシック" panose="020B0400000000000000" pitchFamily="50" charset="-128"/>
                <a:ea typeface="BIZ UDPゴシック" panose="020B0400000000000000" pitchFamily="50" charset="-128"/>
              </a:rPr>
              <a:t>≪モビリティ、ヘルスケア≫</a:t>
            </a:r>
            <a:endParaRPr kumimoji="1" lang="ja-JP" altLang="en-US" sz="1397" dirty="0">
              <a:solidFill>
                <a:schemeClr val="tx1"/>
              </a:solidFill>
              <a:latin typeface="BIZ UDPゴシック" panose="020B0400000000000000" pitchFamily="50" charset="-128"/>
              <a:ea typeface="BIZ UDPゴシック" panose="020B0400000000000000" pitchFamily="50" charset="-128"/>
            </a:endParaRPr>
          </a:p>
        </p:txBody>
      </p:sp>
      <p:sp>
        <p:nvSpPr>
          <p:cNvPr id="36" name="ホームベース 7">
            <a:extLst>
              <a:ext uri="{FF2B5EF4-FFF2-40B4-BE49-F238E27FC236}">
                <a16:creationId xmlns:a16="http://schemas.microsoft.com/office/drawing/2014/main" id="{E599356E-2B0A-4C96-A1C9-EC52982B4052}"/>
              </a:ext>
            </a:extLst>
          </p:cNvPr>
          <p:cNvSpPr/>
          <p:nvPr/>
        </p:nvSpPr>
        <p:spPr>
          <a:xfrm>
            <a:off x="5474071" y="7605080"/>
            <a:ext cx="1224000" cy="288000"/>
          </a:xfrm>
          <a:prstGeom prst="homePlate">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80598">
              <a:defRPr/>
            </a:pPr>
            <a:r>
              <a:rPr kumimoji="1" lang="ja-JP" altLang="en-US" sz="1524" dirty="0">
                <a:solidFill>
                  <a:schemeClr val="bg1"/>
                </a:solidFill>
                <a:latin typeface="BIZ UDPゴシック" panose="020B0400000000000000" pitchFamily="50" charset="-128"/>
                <a:ea typeface="BIZ UDPゴシック" panose="020B0400000000000000" pitchFamily="50" charset="-128"/>
              </a:rPr>
              <a:t>万博会場</a:t>
            </a:r>
          </a:p>
        </p:txBody>
      </p:sp>
      <p:sp>
        <p:nvSpPr>
          <p:cNvPr id="40" name="スライド番号プレースホルダー 2"/>
          <p:cNvSpPr txBox="1">
            <a:spLocks/>
          </p:cNvSpPr>
          <p:nvPr/>
        </p:nvSpPr>
        <p:spPr>
          <a:xfrm>
            <a:off x="9840695" y="9222087"/>
            <a:ext cx="2880360" cy="511175"/>
          </a:xfrm>
          <a:prstGeom prst="rect">
            <a:avLst/>
          </a:prstGeom>
        </p:spPr>
        <p:txBody>
          <a:bodyPr vert="horz" lIns="91440" tIns="45720" rIns="91440" bIns="45720" rtlCol="0" anchor="ctr"/>
          <a:lstStyle>
            <a:defPPr>
              <a:defRPr lang="en-US"/>
            </a:defPPr>
            <a:lvl1pPr marL="0" algn="r" defTabSz="457200" rtl="0" eaLnBrk="1" latinLnBrk="0" hangingPunct="1">
              <a:defRPr sz="168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F88291A-39B3-4EBC-8879-90D89F6E73D8}" type="slidenum">
              <a:rPr kumimoji="1" lang="ja-JP" altLang="en-US" smtClean="0"/>
              <a:pPr/>
              <a:t>3</a:t>
            </a:fld>
            <a:endParaRPr kumimoji="1" lang="ja-JP" altLang="en-US" dirty="0"/>
          </a:p>
        </p:txBody>
      </p:sp>
    </p:spTree>
    <p:extLst>
      <p:ext uri="{BB962C8B-B14F-4D97-AF65-F5344CB8AC3E}">
        <p14:creationId xmlns:p14="http://schemas.microsoft.com/office/powerpoint/2010/main" val="465360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a:extLst>
              <a:ext uri="{FF2B5EF4-FFF2-40B4-BE49-F238E27FC236}">
                <a16:creationId xmlns:a16="http://schemas.microsoft.com/office/drawing/2014/main" id="{E12A993E-D3D3-4706-9049-307C5A73B505}"/>
              </a:ext>
            </a:extLst>
          </p:cNvPr>
          <p:cNvSpPr/>
          <p:nvPr/>
        </p:nvSpPr>
        <p:spPr>
          <a:xfrm>
            <a:off x="0" y="0"/>
            <a:ext cx="12801600" cy="54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0"/>
              </a:spcBef>
            </a:pPr>
            <a:r>
              <a:rPr lang="ja-JP" altLang="en-US" sz="2800" b="1" dirty="0">
                <a:solidFill>
                  <a:schemeClr val="bg1"/>
                </a:solidFill>
                <a:latin typeface="Meiryo UI" panose="020B0604030504040204" pitchFamily="50" charset="-128"/>
                <a:ea typeface="Meiryo UI" panose="020B0604030504040204" pitchFamily="50" charset="-128"/>
              </a:rPr>
              <a:t>①大阪・関西万博開催を契機とした、新しいくらし、住宅・建築物のあり方</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48" name="正方形/長方形 47">
            <a:extLst>
              <a:ext uri="{FF2B5EF4-FFF2-40B4-BE49-F238E27FC236}">
                <a16:creationId xmlns:a16="http://schemas.microsoft.com/office/drawing/2014/main" id="{E12A993E-D3D3-4706-9049-307C5A73B505}"/>
              </a:ext>
            </a:extLst>
          </p:cNvPr>
          <p:cNvSpPr/>
          <p:nvPr/>
        </p:nvSpPr>
        <p:spPr>
          <a:xfrm>
            <a:off x="0" y="555630"/>
            <a:ext cx="12801600" cy="37042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pPr>
            <a:r>
              <a:rPr lang="ja-JP" altLang="en-US" sz="2400" dirty="0" smtClean="0">
                <a:solidFill>
                  <a:schemeClr val="tx1"/>
                </a:solidFill>
                <a:latin typeface="Meiryo UI" panose="020B0604030504040204" pitchFamily="50" charset="-128"/>
                <a:ea typeface="Meiryo UI" panose="020B0604030504040204" pitchFamily="50" charset="-128"/>
              </a:rPr>
              <a:t>＜大阪版万博アクションプラン＞</a:t>
            </a:r>
            <a:endParaRPr lang="en-US" altLang="ja-JP" sz="2400" dirty="0">
              <a:solidFill>
                <a:schemeClr val="tx1"/>
              </a:solidFill>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E08629A6-829B-4394-A30A-5CB52C1BBB36}"/>
              </a:ext>
            </a:extLst>
          </p:cNvPr>
          <p:cNvSpPr/>
          <p:nvPr/>
        </p:nvSpPr>
        <p:spPr>
          <a:xfrm>
            <a:off x="63635" y="4229218"/>
            <a:ext cx="1476000" cy="260425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sz="2286" b="1" dirty="0" smtClean="0">
                <a:solidFill>
                  <a:prstClr val="white"/>
                </a:solidFill>
                <a:latin typeface="BIZ UDPゴシック" panose="020B0400000000000000" pitchFamily="50" charset="-128"/>
                <a:ea typeface="BIZ UDPゴシック" panose="020B0400000000000000" pitchFamily="50" charset="-128"/>
              </a:rPr>
              <a:t>カーボンニュートラル</a:t>
            </a:r>
            <a:endParaRPr kumimoji="1" lang="en-US" altLang="ja-JP" sz="2286" b="1" dirty="0">
              <a:solidFill>
                <a:prstClr val="white"/>
              </a:solidFill>
              <a:latin typeface="BIZ UDPゴシック" panose="020B0400000000000000" pitchFamily="50" charset="-128"/>
              <a:ea typeface="BIZ UDPゴシック" panose="020B0400000000000000" pitchFamily="50" charset="-128"/>
            </a:endParaRPr>
          </a:p>
          <a:p>
            <a:pPr lvl="0">
              <a:defRPr/>
            </a:pPr>
            <a:r>
              <a:rPr kumimoji="1" lang="ja-JP" altLang="en-US" sz="1400" b="1" dirty="0" smtClean="0">
                <a:solidFill>
                  <a:prstClr val="white"/>
                </a:solidFill>
                <a:latin typeface="BIZ UDPゴシック" panose="020B0400000000000000" pitchFamily="50" charset="-128"/>
                <a:ea typeface="BIZ UDPゴシック" panose="020B0400000000000000" pitchFamily="50" charset="-128"/>
              </a:rPr>
              <a:t>～</a:t>
            </a:r>
            <a:r>
              <a:rPr kumimoji="1" lang="ja-JP" altLang="en-US" sz="1400" b="1" dirty="0">
                <a:solidFill>
                  <a:prstClr val="white"/>
                </a:solidFill>
                <a:latin typeface="BIZ UDPゴシック" panose="020B0400000000000000" pitchFamily="50" charset="-128"/>
                <a:ea typeface="BIZ UDPゴシック" panose="020B0400000000000000" pitchFamily="50" charset="-128"/>
              </a:rPr>
              <a:t>最先端技術の開発・実用化～</a:t>
            </a:r>
          </a:p>
        </p:txBody>
      </p:sp>
      <p:sp>
        <p:nvSpPr>
          <p:cNvPr id="31" name="正方形/長方形 30">
            <a:extLst>
              <a:ext uri="{FF2B5EF4-FFF2-40B4-BE49-F238E27FC236}">
                <a16:creationId xmlns:a16="http://schemas.microsoft.com/office/drawing/2014/main" id="{E08629A6-829B-4394-A30A-5CB52C1BBB36}"/>
              </a:ext>
            </a:extLst>
          </p:cNvPr>
          <p:cNvSpPr/>
          <p:nvPr/>
        </p:nvSpPr>
        <p:spPr>
          <a:xfrm>
            <a:off x="63635" y="6910653"/>
            <a:ext cx="1476000" cy="234588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sz="2286" b="1" dirty="0" smtClean="0">
                <a:solidFill>
                  <a:prstClr val="white"/>
                </a:solidFill>
                <a:latin typeface="BIZ UDPゴシック" panose="020B0400000000000000" pitchFamily="50" charset="-128"/>
                <a:ea typeface="BIZ UDPゴシック" panose="020B0400000000000000" pitchFamily="50" charset="-128"/>
              </a:rPr>
              <a:t>カーボンニュートラル</a:t>
            </a:r>
            <a:r>
              <a:rPr kumimoji="1" lang="ja-JP" altLang="en-US" sz="2286" b="1" dirty="0">
                <a:solidFill>
                  <a:prstClr val="white"/>
                </a:solidFill>
                <a:latin typeface="BIZ UDPゴシック" panose="020B0400000000000000" pitchFamily="50" charset="-128"/>
                <a:ea typeface="BIZ UDPゴシック" panose="020B0400000000000000" pitchFamily="50" charset="-128"/>
              </a:rPr>
              <a:t>　</a:t>
            </a:r>
            <a:endParaRPr kumimoji="1" lang="en-US" altLang="ja-JP" sz="2286" b="1" dirty="0" smtClean="0">
              <a:solidFill>
                <a:prstClr val="white"/>
              </a:solidFill>
              <a:latin typeface="BIZ UDPゴシック" panose="020B0400000000000000" pitchFamily="50" charset="-128"/>
              <a:ea typeface="BIZ UDPゴシック" panose="020B0400000000000000" pitchFamily="50" charset="-128"/>
            </a:endParaRPr>
          </a:p>
          <a:p>
            <a:pPr lvl="0">
              <a:defRPr/>
            </a:pPr>
            <a:r>
              <a:rPr kumimoji="1" lang="ja-JP" altLang="en-US" sz="1400" b="1" dirty="0" smtClean="0">
                <a:solidFill>
                  <a:prstClr val="white"/>
                </a:solidFill>
                <a:latin typeface="BIZ UDPゴシック" panose="020B0400000000000000" pitchFamily="50" charset="-128"/>
                <a:ea typeface="BIZ UDPゴシック" panose="020B0400000000000000" pitchFamily="50" charset="-128"/>
              </a:rPr>
              <a:t>～事</a:t>
            </a:r>
            <a:r>
              <a:rPr kumimoji="1" lang="ja-JP" altLang="en-US" sz="1400" b="1" dirty="0">
                <a:solidFill>
                  <a:prstClr val="white"/>
                </a:solidFill>
                <a:latin typeface="BIZ UDPゴシック" panose="020B0400000000000000" pitchFamily="50" charset="-128"/>
                <a:ea typeface="BIZ UDPゴシック" panose="020B0400000000000000" pitchFamily="50" charset="-128"/>
              </a:rPr>
              <a:t>業者や府民の行動変容～</a:t>
            </a:r>
          </a:p>
        </p:txBody>
      </p:sp>
      <p:graphicFrame>
        <p:nvGraphicFramePr>
          <p:cNvPr id="33" name="表 32">
            <a:extLst>
              <a:ext uri="{FF2B5EF4-FFF2-40B4-BE49-F238E27FC236}">
                <a16:creationId xmlns:a16="http://schemas.microsoft.com/office/drawing/2014/main" id="{731D8736-1F24-4DDD-BAE5-3D26FC93D64E}"/>
              </a:ext>
            </a:extLst>
          </p:cNvPr>
          <p:cNvGraphicFramePr>
            <a:graphicFrameLocks noGrp="1"/>
          </p:cNvGraphicFramePr>
          <p:nvPr>
            <p:extLst>
              <p:ext uri="{D42A27DB-BD31-4B8C-83A1-F6EECF244321}">
                <p14:modId xmlns:p14="http://schemas.microsoft.com/office/powerpoint/2010/main" val="2010563088"/>
              </p:ext>
            </p:extLst>
          </p:nvPr>
        </p:nvGraphicFramePr>
        <p:xfrm>
          <a:off x="1587793" y="5122990"/>
          <a:ext cx="10838325" cy="1691635"/>
        </p:xfrm>
        <a:graphic>
          <a:graphicData uri="http://schemas.openxmlformats.org/drawingml/2006/table">
            <a:tbl>
              <a:tblPr>
                <a:tableStyleId>{2D5ABB26-0587-4C30-8999-92F81FD0307C}</a:tableStyleId>
              </a:tblPr>
              <a:tblGrid>
                <a:gridCol w="3612775">
                  <a:extLst>
                    <a:ext uri="{9D8B030D-6E8A-4147-A177-3AD203B41FA5}">
                      <a16:colId xmlns:a16="http://schemas.microsoft.com/office/drawing/2014/main" val="901775203"/>
                    </a:ext>
                  </a:extLst>
                </a:gridCol>
                <a:gridCol w="3612775">
                  <a:extLst>
                    <a:ext uri="{9D8B030D-6E8A-4147-A177-3AD203B41FA5}">
                      <a16:colId xmlns:a16="http://schemas.microsoft.com/office/drawing/2014/main" val="2895380761"/>
                    </a:ext>
                  </a:extLst>
                </a:gridCol>
                <a:gridCol w="3612775">
                  <a:extLst>
                    <a:ext uri="{9D8B030D-6E8A-4147-A177-3AD203B41FA5}">
                      <a16:colId xmlns:a16="http://schemas.microsoft.com/office/drawing/2014/main" val="925580270"/>
                    </a:ext>
                  </a:extLst>
                </a:gridCol>
              </a:tblGrid>
              <a:tr h="1691635">
                <a:tc>
                  <a:txBody>
                    <a:bodyPr/>
                    <a:lstStyle/>
                    <a:p>
                      <a:pPr marL="0" indent="0" defTabSz="443194">
                        <a:lnSpc>
                          <a:spcPct val="100000"/>
                        </a:lnSpc>
                        <a:spcBef>
                          <a:spcPts val="600"/>
                        </a:spcBef>
                        <a:spcAft>
                          <a:spcPts val="0"/>
                        </a:spcAft>
                        <a:buFont typeface="Wingdings" panose="05000000000000000000" pitchFamily="2" charset="2"/>
                        <a:buNone/>
                        <a:defRPr/>
                      </a:pPr>
                      <a:r>
                        <a:rPr lang="ja-JP" altLang="en-US" sz="1700" b="1" dirty="0">
                          <a:solidFill>
                            <a:schemeClr val="tx1"/>
                          </a:solidFill>
                          <a:latin typeface="BIZ UDPゴシック" panose="020B0400000000000000" pitchFamily="50" charset="-128"/>
                          <a:ea typeface="BIZ UDPゴシック" panose="020B0400000000000000" pitchFamily="50" charset="-128"/>
                        </a:rPr>
                        <a:t>□最先端技術の研究開発や</a:t>
                      </a:r>
                      <a:r>
                        <a:rPr lang="ja-JP" altLang="en-US" sz="1700" b="1" dirty="0" smtClean="0">
                          <a:solidFill>
                            <a:schemeClr val="tx1"/>
                          </a:solidFill>
                          <a:latin typeface="BIZ UDPゴシック" panose="020B0400000000000000" pitchFamily="50" charset="-128"/>
                          <a:ea typeface="BIZ UDPゴシック" panose="020B0400000000000000" pitchFamily="50" charset="-128"/>
                        </a:rPr>
                        <a:t>実用化　　</a:t>
                      </a:r>
                      <a:endParaRPr lang="en-US" altLang="ja-JP" sz="1700" b="1" dirty="0" smtClean="0">
                        <a:solidFill>
                          <a:schemeClr val="tx1"/>
                        </a:solidFill>
                        <a:latin typeface="BIZ UDPゴシック" panose="020B0400000000000000" pitchFamily="50" charset="-128"/>
                        <a:ea typeface="BIZ UDPゴシック" panose="020B0400000000000000" pitchFamily="50" charset="-128"/>
                      </a:endParaRPr>
                    </a:p>
                    <a:p>
                      <a:pPr marL="0" indent="0" defTabSz="443194">
                        <a:lnSpc>
                          <a:spcPts val="1500"/>
                        </a:lnSpc>
                        <a:spcBef>
                          <a:spcPts val="600"/>
                        </a:spcBef>
                        <a:spcAft>
                          <a:spcPts val="0"/>
                        </a:spcAft>
                        <a:buFont typeface="Wingdings" panose="05000000000000000000" pitchFamily="2" charset="2"/>
                        <a:buNone/>
                        <a:defRPr/>
                      </a:pPr>
                      <a:r>
                        <a:rPr lang="ja-JP" altLang="en-US" sz="1700" b="1" dirty="0" smtClean="0">
                          <a:solidFill>
                            <a:schemeClr val="tx1"/>
                          </a:solidFill>
                          <a:latin typeface="BIZ UDPゴシック" panose="020B0400000000000000" pitchFamily="50" charset="-128"/>
                          <a:ea typeface="BIZ UDPゴシック" panose="020B0400000000000000" pitchFamily="50" charset="-128"/>
                        </a:rPr>
                        <a:t>　</a:t>
                      </a:r>
                      <a:r>
                        <a:rPr lang="ja-JP" altLang="en-US" sz="1700" b="1" baseline="0" dirty="0" smtClean="0">
                          <a:solidFill>
                            <a:schemeClr val="tx1"/>
                          </a:solidFill>
                          <a:latin typeface="BIZ UDPゴシック" panose="020B0400000000000000" pitchFamily="50" charset="-128"/>
                          <a:ea typeface="BIZ UDPゴシック" panose="020B0400000000000000" pitchFamily="50" charset="-128"/>
                        </a:rPr>
                        <a:t> </a:t>
                      </a:r>
                      <a:r>
                        <a:rPr lang="ja-JP" altLang="en-US" sz="1700" b="1" dirty="0" smtClean="0">
                          <a:solidFill>
                            <a:schemeClr val="tx1"/>
                          </a:solidFill>
                          <a:latin typeface="BIZ UDPゴシック" panose="020B0400000000000000" pitchFamily="50" charset="-128"/>
                          <a:ea typeface="BIZ UDPゴシック" panose="020B0400000000000000" pitchFamily="50" charset="-128"/>
                        </a:rPr>
                        <a:t>に</a:t>
                      </a:r>
                      <a:r>
                        <a:rPr lang="ja-JP" altLang="en-US" sz="1700" b="1" dirty="0">
                          <a:solidFill>
                            <a:schemeClr val="tx1"/>
                          </a:solidFill>
                          <a:latin typeface="BIZ UDPゴシック" panose="020B0400000000000000" pitchFamily="50" charset="-128"/>
                          <a:ea typeface="BIZ UDPゴシック" panose="020B0400000000000000" pitchFamily="50" charset="-128"/>
                        </a:rPr>
                        <a:t>向けた</a:t>
                      </a:r>
                      <a:r>
                        <a:rPr lang="ja-JP" altLang="en-US" sz="1700" b="1" dirty="0" smtClean="0">
                          <a:solidFill>
                            <a:schemeClr val="tx1"/>
                          </a:solidFill>
                          <a:latin typeface="BIZ UDPゴシック" panose="020B0400000000000000" pitchFamily="50" charset="-128"/>
                          <a:ea typeface="BIZ UDPゴシック" panose="020B0400000000000000" pitchFamily="50" charset="-128"/>
                        </a:rPr>
                        <a:t>実証</a:t>
                      </a:r>
                      <a:endParaRPr lang="en-US" altLang="ja-JP" sz="1700" b="0" dirty="0">
                        <a:solidFill>
                          <a:schemeClr val="tx1"/>
                        </a:solidFill>
                        <a:latin typeface="BIZ UDPゴシック" panose="020B0400000000000000" pitchFamily="50" charset="-128"/>
                        <a:ea typeface="BIZ UDPゴシック" panose="020B0400000000000000" pitchFamily="50" charset="-128"/>
                      </a:endParaRPr>
                    </a:p>
                  </a:txBody>
                  <a:tcPr marL="137151" marR="137151" marT="144000" marB="9143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indent="0" defTabSz="443194">
                        <a:lnSpc>
                          <a:spcPct val="100000"/>
                        </a:lnSpc>
                        <a:spcBef>
                          <a:spcPts val="600"/>
                        </a:spcBef>
                        <a:spcAft>
                          <a:spcPts val="0"/>
                        </a:spcAft>
                        <a:buFont typeface="Wingdings" panose="05000000000000000000" pitchFamily="2" charset="2"/>
                        <a:buNone/>
                        <a:defRPr/>
                      </a:pPr>
                      <a:r>
                        <a:rPr kumimoji="1" lang="ja-JP" altLang="en-US" sz="1700" b="1" dirty="0">
                          <a:solidFill>
                            <a:schemeClr val="tx1"/>
                          </a:solidFill>
                          <a:latin typeface="BIZ UDPゴシック" panose="020B0400000000000000" pitchFamily="50" charset="-128"/>
                          <a:ea typeface="BIZ UDPゴシック" panose="020B0400000000000000" pitchFamily="50" charset="-128"/>
                        </a:rPr>
                        <a:t>□</a:t>
                      </a:r>
                      <a:r>
                        <a:rPr lang="ja-JP" altLang="en-US" sz="1700" b="1" dirty="0">
                          <a:solidFill>
                            <a:schemeClr val="tx1"/>
                          </a:solidFill>
                          <a:latin typeface="BIZ UDPゴシック" panose="020B0400000000000000" pitchFamily="50" charset="-128"/>
                          <a:ea typeface="BIZ UDPゴシック" panose="020B0400000000000000" pitchFamily="50" charset="-128"/>
                        </a:rPr>
                        <a:t>万博を契機とした最先端技術</a:t>
                      </a:r>
                      <a:r>
                        <a:rPr lang="ja-JP" altLang="en-US" sz="1700" b="1" dirty="0" smtClean="0">
                          <a:solidFill>
                            <a:schemeClr val="tx1"/>
                          </a:solidFill>
                          <a:latin typeface="BIZ UDPゴシック" panose="020B0400000000000000" pitchFamily="50" charset="-128"/>
                          <a:ea typeface="BIZ UDPゴシック" panose="020B0400000000000000" pitchFamily="50" charset="-128"/>
                        </a:rPr>
                        <a:t>の</a:t>
                      </a:r>
                      <a:endParaRPr lang="en-US" altLang="ja-JP" sz="1700" b="1" dirty="0" smtClean="0">
                        <a:solidFill>
                          <a:schemeClr val="tx1"/>
                        </a:solidFill>
                        <a:latin typeface="BIZ UDPゴシック" panose="020B0400000000000000" pitchFamily="50" charset="-128"/>
                        <a:ea typeface="BIZ UDPゴシック" panose="020B0400000000000000" pitchFamily="50" charset="-128"/>
                      </a:endParaRPr>
                    </a:p>
                    <a:p>
                      <a:pPr marL="0" indent="0" defTabSz="443194">
                        <a:lnSpc>
                          <a:spcPts val="1500"/>
                        </a:lnSpc>
                        <a:spcBef>
                          <a:spcPts val="600"/>
                        </a:spcBef>
                        <a:spcAft>
                          <a:spcPts val="0"/>
                        </a:spcAft>
                        <a:buFont typeface="Wingdings" panose="05000000000000000000" pitchFamily="2" charset="2"/>
                        <a:buNone/>
                        <a:defRPr/>
                      </a:pPr>
                      <a:r>
                        <a:rPr lang="en-US" altLang="ja-JP" sz="1700" b="1" dirty="0" smtClean="0">
                          <a:solidFill>
                            <a:schemeClr val="tx1"/>
                          </a:solidFill>
                          <a:latin typeface="BIZ UDPゴシック" panose="020B0400000000000000" pitchFamily="50" charset="-128"/>
                          <a:ea typeface="BIZ UDPゴシック" panose="020B0400000000000000" pitchFamily="50" charset="-128"/>
                        </a:rPr>
                        <a:t>   </a:t>
                      </a:r>
                      <a:r>
                        <a:rPr lang="ja-JP" altLang="en-US" sz="1700" b="1" dirty="0" smtClean="0">
                          <a:solidFill>
                            <a:schemeClr val="tx1"/>
                          </a:solidFill>
                          <a:latin typeface="BIZ UDPゴシック" panose="020B0400000000000000" pitchFamily="50" charset="-128"/>
                          <a:ea typeface="BIZ UDPゴシック" panose="020B0400000000000000" pitchFamily="50" charset="-128"/>
                        </a:rPr>
                        <a:t>実証</a:t>
                      </a:r>
                      <a:r>
                        <a:rPr lang="ja-JP" altLang="en-US" sz="1700" b="1" dirty="0">
                          <a:solidFill>
                            <a:schemeClr val="tx1"/>
                          </a:solidFill>
                          <a:latin typeface="BIZ UDPゴシック" panose="020B0400000000000000" pitchFamily="50" charset="-128"/>
                          <a:ea typeface="BIZ UDPゴシック" panose="020B0400000000000000" pitchFamily="50" charset="-128"/>
                        </a:rPr>
                        <a:t>・活用</a:t>
                      </a:r>
                      <a:endParaRPr lang="en-US" altLang="ja-JP" sz="500" b="1" dirty="0">
                        <a:solidFill>
                          <a:schemeClr val="tx1"/>
                        </a:solidFill>
                        <a:latin typeface="BIZ UDPゴシック" panose="020B0400000000000000" pitchFamily="50" charset="-128"/>
                        <a:ea typeface="BIZ UDPゴシック" panose="020B0400000000000000" pitchFamily="50" charset="-128"/>
                      </a:endParaRPr>
                    </a:p>
                    <a:p>
                      <a:pPr marL="0" indent="0" defTabSz="443194">
                        <a:lnSpc>
                          <a:spcPct val="100000"/>
                        </a:lnSpc>
                        <a:spcBef>
                          <a:spcPts val="0"/>
                        </a:spcBef>
                        <a:spcAft>
                          <a:spcPts val="0"/>
                        </a:spcAft>
                        <a:defRPr/>
                      </a:pPr>
                      <a:endParaRPr kumimoji="1" lang="en-US" altLang="ja-JP" sz="1500" dirty="0">
                        <a:solidFill>
                          <a:schemeClr val="tx1"/>
                        </a:solidFill>
                        <a:latin typeface="BIZ UDPゴシック" panose="020B0400000000000000" pitchFamily="50" charset="-128"/>
                        <a:ea typeface="BIZ UDPゴシック" panose="020B0400000000000000" pitchFamily="50" charset="-128"/>
                      </a:endParaRPr>
                    </a:p>
                  </a:txBody>
                  <a:tcPr marL="137151" marR="137151" marT="144000" marB="9143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indent="0">
                        <a:lnSpc>
                          <a:spcPct val="100000"/>
                        </a:lnSpc>
                        <a:spcBef>
                          <a:spcPts val="600"/>
                        </a:spcBef>
                        <a:spcAft>
                          <a:spcPts val="0"/>
                        </a:spcAft>
                        <a:buFont typeface="Wingdings" panose="05000000000000000000" pitchFamily="2" charset="2"/>
                        <a:buNone/>
                      </a:pPr>
                      <a:r>
                        <a:rPr kumimoji="1" lang="ja-JP" altLang="en-US" sz="1700" b="1" dirty="0">
                          <a:solidFill>
                            <a:schemeClr val="tx1"/>
                          </a:solidFill>
                          <a:latin typeface="BIZ UDPゴシック" panose="020B0400000000000000" pitchFamily="50" charset="-128"/>
                          <a:ea typeface="BIZ UDPゴシック" panose="020B0400000000000000" pitchFamily="50" charset="-128"/>
                        </a:rPr>
                        <a:t>□万博で活用した最先端技術の</a:t>
                      </a:r>
                      <a:r>
                        <a:rPr kumimoji="1" lang="ja-JP" altLang="en-US" sz="1700" b="1" dirty="0" smtClean="0">
                          <a:solidFill>
                            <a:schemeClr val="tx1"/>
                          </a:solidFill>
                          <a:latin typeface="BIZ UDPゴシック" panose="020B0400000000000000" pitchFamily="50" charset="-128"/>
                          <a:ea typeface="BIZ UDPゴシック" panose="020B0400000000000000" pitchFamily="50" charset="-128"/>
                        </a:rPr>
                        <a:t>研</a:t>
                      </a:r>
                      <a:endParaRPr kumimoji="1" lang="en-US" altLang="ja-JP" sz="1700" b="1" dirty="0" smtClean="0">
                        <a:solidFill>
                          <a:schemeClr val="tx1"/>
                        </a:solidFill>
                        <a:latin typeface="BIZ UDPゴシック" panose="020B0400000000000000" pitchFamily="50" charset="-128"/>
                        <a:ea typeface="BIZ UDPゴシック" panose="020B0400000000000000" pitchFamily="50" charset="-128"/>
                      </a:endParaRPr>
                    </a:p>
                    <a:p>
                      <a:pPr marL="0" indent="0">
                        <a:lnSpc>
                          <a:spcPts val="1500"/>
                        </a:lnSpc>
                        <a:spcBef>
                          <a:spcPts val="600"/>
                        </a:spcBef>
                        <a:spcAft>
                          <a:spcPts val="0"/>
                        </a:spcAft>
                        <a:buFont typeface="Wingdings" panose="05000000000000000000" pitchFamily="2" charset="2"/>
                        <a:buNone/>
                      </a:pPr>
                      <a:r>
                        <a:rPr kumimoji="1" lang="en-US" altLang="ja-JP" sz="1700" b="1" dirty="0" smtClean="0">
                          <a:solidFill>
                            <a:schemeClr val="tx1"/>
                          </a:solidFill>
                          <a:latin typeface="BIZ UDPゴシック" panose="020B0400000000000000" pitchFamily="50" charset="-128"/>
                          <a:ea typeface="BIZ UDPゴシック" panose="020B0400000000000000" pitchFamily="50" charset="-128"/>
                        </a:rPr>
                        <a:t>   </a:t>
                      </a:r>
                      <a:r>
                        <a:rPr kumimoji="1" lang="ja-JP" altLang="en-US" sz="1700" b="1" dirty="0" smtClean="0">
                          <a:solidFill>
                            <a:schemeClr val="tx1"/>
                          </a:solidFill>
                          <a:latin typeface="BIZ UDPゴシック" panose="020B0400000000000000" pitchFamily="50" charset="-128"/>
                          <a:ea typeface="BIZ UDPゴシック" panose="020B0400000000000000" pitchFamily="50" charset="-128"/>
                        </a:rPr>
                        <a:t>究</a:t>
                      </a:r>
                      <a:r>
                        <a:rPr kumimoji="1" lang="ja-JP" altLang="en-US" sz="1700" b="1" dirty="0">
                          <a:solidFill>
                            <a:schemeClr val="tx1"/>
                          </a:solidFill>
                          <a:latin typeface="BIZ UDPゴシック" panose="020B0400000000000000" pitchFamily="50" charset="-128"/>
                          <a:ea typeface="BIZ UDPゴシック" panose="020B0400000000000000" pitchFamily="50" charset="-128"/>
                        </a:rPr>
                        <a:t>開発・</a:t>
                      </a:r>
                      <a:r>
                        <a:rPr kumimoji="1" lang="ja-JP" altLang="en-US" sz="1700" b="1" dirty="0" smtClean="0">
                          <a:solidFill>
                            <a:schemeClr val="tx1"/>
                          </a:solidFill>
                          <a:latin typeface="BIZ UDPゴシック" panose="020B0400000000000000" pitchFamily="50" charset="-128"/>
                          <a:ea typeface="BIZ UDPゴシック" panose="020B0400000000000000" pitchFamily="50" charset="-128"/>
                        </a:rPr>
                        <a:t>実用化</a:t>
                      </a:r>
                      <a:endParaRPr kumimoji="1" lang="en-US" altLang="ja-JP" sz="1700" b="1" dirty="0">
                        <a:solidFill>
                          <a:schemeClr val="tx1"/>
                        </a:solidFill>
                        <a:latin typeface="BIZ UDPゴシック" panose="020B0400000000000000" pitchFamily="50" charset="-128"/>
                        <a:ea typeface="BIZ UDPゴシック" panose="020B0400000000000000" pitchFamily="50" charset="-128"/>
                      </a:endParaRPr>
                    </a:p>
                  </a:txBody>
                  <a:tcPr marL="137151" marR="137151" marT="144000" marB="9143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8179187"/>
                  </a:ext>
                </a:extLst>
              </a:tr>
            </a:tbl>
          </a:graphicData>
        </a:graphic>
      </p:graphicFrame>
      <p:sp>
        <p:nvSpPr>
          <p:cNvPr id="43" name="テキスト ボックス 42">
            <a:extLst>
              <a:ext uri="{FF2B5EF4-FFF2-40B4-BE49-F238E27FC236}">
                <a16:creationId xmlns:a16="http://schemas.microsoft.com/office/drawing/2014/main" id="{B02F3C22-1443-46B7-A977-04475234F08A}"/>
              </a:ext>
            </a:extLst>
          </p:cNvPr>
          <p:cNvSpPr txBox="1"/>
          <p:nvPr/>
        </p:nvSpPr>
        <p:spPr>
          <a:xfrm>
            <a:off x="1531983" y="4229218"/>
            <a:ext cx="10872000" cy="830997"/>
          </a:xfrm>
          <a:prstGeom prst="rect">
            <a:avLst/>
          </a:prstGeom>
          <a:noFill/>
          <a:ln w="6350">
            <a:noFill/>
            <a:prstDash val="dash"/>
          </a:ln>
        </p:spPr>
        <p:txBody>
          <a:bodyPr wrap="square">
            <a:spAutoFit/>
          </a:bodyPr>
          <a:lstStyle/>
          <a:p>
            <a:pPr lvl="0">
              <a:defRPr/>
            </a:pPr>
            <a:r>
              <a:rPr lang="en-US" altLang="ja-JP" sz="1600" dirty="0" smtClean="0">
                <a:latin typeface="BIZ UDPゴシック" panose="020B0400000000000000" pitchFamily="50" charset="-128"/>
                <a:ea typeface="BIZ UDPゴシック" panose="020B0400000000000000" pitchFamily="50" charset="-128"/>
              </a:rPr>
              <a:t>2050</a:t>
            </a:r>
            <a:r>
              <a:rPr lang="ja-JP" altLang="en-US" sz="1600" dirty="0">
                <a:latin typeface="BIZ UDPゴシック" panose="020B0400000000000000" pitchFamily="50" charset="-128"/>
                <a:ea typeface="BIZ UDPゴシック" panose="020B0400000000000000" pitchFamily="50" charset="-128"/>
              </a:rPr>
              <a:t>年までに温室効果ガス（</a:t>
            </a:r>
            <a:r>
              <a:rPr kumimoji="1" lang="en-US" altLang="ja-JP" sz="1600" dirty="0">
                <a:latin typeface="BIZ UDPゴシック" panose="020B0400000000000000" pitchFamily="50" charset="-128"/>
                <a:ea typeface="BIZ UDPゴシック" panose="020B0400000000000000" pitchFamily="50" charset="-128"/>
              </a:rPr>
              <a:t>CO</a:t>
            </a:r>
            <a:r>
              <a:rPr kumimoji="1" lang="ja-JP" altLang="en-US" sz="1600" dirty="0">
                <a:latin typeface="BIZ UDPゴシック" panose="020B0400000000000000" pitchFamily="50" charset="-128"/>
                <a:ea typeface="BIZ UDPゴシック" panose="020B0400000000000000" pitchFamily="50" charset="-128"/>
              </a:rPr>
              <a:t>２ </a:t>
            </a:r>
            <a:r>
              <a:rPr lang="ja-JP" altLang="en-US" sz="1600" dirty="0">
                <a:latin typeface="BIZ UDPゴシック" panose="020B0400000000000000" pitchFamily="50" charset="-128"/>
                <a:ea typeface="BIZ UDPゴシック" panose="020B0400000000000000" pitchFamily="50" charset="-128"/>
              </a:rPr>
              <a:t>）排出量の実質ゼロを達成するためには、革新的技術の開発や実用化が不可欠である。「未来社会の実験場」をコンセプトとする万博会場において、カーボンニュートラルに資する技術を実証・活用することにより、その後の研究開発や実用化につなげていく。</a:t>
            </a:r>
            <a:endParaRPr lang="ja-JP" altLang="en-US" sz="1600" strike="sngStrike" dirty="0">
              <a:latin typeface="BIZ UDPゴシック" panose="020B0400000000000000" pitchFamily="50" charset="-128"/>
              <a:ea typeface="BIZ UDPゴシック" panose="020B0400000000000000" pitchFamily="50" charset="-128"/>
            </a:endParaRPr>
          </a:p>
        </p:txBody>
      </p:sp>
      <p:sp>
        <p:nvSpPr>
          <p:cNvPr id="53" name="正方形/長方形 52">
            <a:extLst>
              <a:ext uri="{FF2B5EF4-FFF2-40B4-BE49-F238E27FC236}">
                <a16:creationId xmlns:a16="http://schemas.microsoft.com/office/drawing/2014/main" id="{42AB246C-D6C3-4324-A739-9AC17F6C0836}"/>
              </a:ext>
            </a:extLst>
          </p:cNvPr>
          <p:cNvSpPr/>
          <p:nvPr/>
        </p:nvSpPr>
        <p:spPr>
          <a:xfrm>
            <a:off x="5271185" y="6113424"/>
            <a:ext cx="3420000" cy="610502"/>
          </a:xfrm>
          <a:prstGeom prst="rect">
            <a:avLst/>
          </a:prstGeom>
          <a:solidFill>
            <a:schemeClr val="bg1"/>
          </a:solidFill>
          <a:ln w="19050" cmpd="dbl">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4" tIns="216000" rIns="45717" bIns="45717" rtlCol="0" anchor="t" anchorCtr="0"/>
          <a:lstStyle/>
          <a:p>
            <a:pPr marL="45716" defTabSz="1181680">
              <a:spcBef>
                <a:spcPts val="1270"/>
              </a:spcBef>
              <a:defRPr/>
            </a:pPr>
            <a:r>
              <a:rPr kumimoji="1" lang="ja-JP" altLang="en-US" sz="1651" b="1" dirty="0">
                <a:solidFill>
                  <a:schemeClr val="tx1"/>
                </a:solidFill>
                <a:latin typeface="BIZ UDPゴシック" panose="020B0400000000000000" pitchFamily="50" charset="-128"/>
                <a:ea typeface="BIZ UDPゴシック" panose="020B0400000000000000" pitchFamily="50" charset="-128"/>
              </a:rPr>
              <a:t>最先端技術の実証・活用</a:t>
            </a:r>
            <a:endParaRPr kumimoji="1" lang="en-US" altLang="ja-JP" sz="1397"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55" name="表 54">
            <a:extLst>
              <a:ext uri="{FF2B5EF4-FFF2-40B4-BE49-F238E27FC236}">
                <a16:creationId xmlns:a16="http://schemas.microsoft.com/office/drawing/2014/main" id="{731D8736-1F24-4DDD-BAE5-3D26FC93D64E}"/>
              </a:ext>
            </a:extLst>
          </p:cNvPr>
          <p:cNvGraphicFramePr>
            <a:graphicFrameLocks noGrp="1"/>
          </p:cNvGraphicFramePr>
          <p:nvPr>
            <p:extLst>
              <p:ext uri="{D42A27DB-BD31-4B8C-83A1-F6EECF244321}">
                <p14:modId xmlns:p14="http://schemas.microsoft.com/office/powerpoint/2010/main" val="2537440869"/>
              </p:ext>
            </p:extLst>
          </p:nvPr>
        </p:nvGraphicFramePr>
        <p:xfrm>
          <a:off x="1577426" y="7622244"/>
          <a:ext cx="10838325" cy="1611355"/>
        </p:xfrm>
        <a:graphic>
          <a:graphicData uri="http://schemas.openxmlformats.org/drawingml/2006/table">
            <a:tbl>
              <a:tblPr>
                <a:tableStyleId>{2D5ABB26-0587-4C30-8999-92F81FD0307C}</a:tableStyleId>
              </a:tblPr>
              <a:tblGrid>
                <a:gridCol w="3612775">
                  <a:extLst>
                    <a:ext uri="{9D8B030D-6E8A-4147-A177-3AD203B41FA5}">
                      <a16:colId xmlns:a16="http://schemas.microsoft.com/office/drawing/2014/main" val="901775203"/>
                    </a:ext>
                  </a:extLst>
                </a:gridCol>
                <a:gridCol w="3612775">
                  <a:extLst>
                    <a:ext uri="{9D8B030D-6E8A-4147-A177-3AD203B41FA5}">
                      <a16:colId xmlns:a16="http://schemas.microsoft.com/office/drawing/2014/main" val="2895380761"/>
                    </a:ext>
                  </a:extLst>
                </a:gridCol>
                <a:gridCol w="3612775">
                  <a:extLst>
                    <a:ext uri="{9D8B030D-6E8A-4147-A177-3AD203B41FA5}">
                      <a16:colId xmlns:a16="http://schemas.microsoft.com/office/drawing/2014/main" val="925580270"/>
                    </a:ext>
                  </a:extLst>
                </a:gridCol>
              </a:tblGrid>
              <a:tr h="1611355">
                <a:tc>
                  <a:txBody>
                    <a:bodyPr/>
                    <a:lstStyle/>
                    <a:p>
                      <a:pPr marL="85725" indent="-85725" defTabSz="443194">
                        <a:lnSpc>
                          <a:spcPct val="100000"/>
                        </a:lnSpc>
                        <a:spcBef>
                          <a:spcPts val="0"/>
                        </a:spcBef>
                        <a:spcAft>
                          <a:spcPts val="0"/>
                        </a:spcAft>
                        <a:defRPr/>
                      </a:pPr>
                      <a:r>
                        <a:rPr lang="ja-JP" altLang="en-US" sz="1700" b="1" dirty="0" smtClean="0">
                          <a:solidFill>
                            <a:schemeClr val="tx1"/>
                          </a:solidFill>
                          <a:latin typeface="BIZ UDPゴシック" panose="020B0400000000000000" pitchFamily="50" charset="-128"/>
                          <a:ea typeface="BIZ UDPゴシック" panose="020B0400000000000000" pitchFamily="50" charset="-128"/>
                        </a:rPr>
                        <a:t>□行動変容のための取組みの推進</a:t>
                      </a:r>
                      <a:endParaRPr lang="en-US" altLang="ja-JP" sz="1700" b="1" dirty="0" smtClean="0">
                        <a:solidFill>
                          <a:schemeClr val="tx1"/>
                        </a:solidFill>
                        <a:latin typeface="BIZ UDPゴシック" panose="020B0400000000000000" pitchFamily="50" charset="-128"/>
                        <a:ea typeface="BIZ UDPゴシック" panose="020B0400000000000000" pitchFamily="50" charset="-128"/>
                      </a:endParaRPr>
                    </a:p>
                  </a:txBody>
                  <a:tcPr marL="137151" marR="137151" marT="144000" marB="6097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85725" indent="-85725">
                        <a:lnSpc>
                          <a:spcPct val="100000"/>
                        </a:lnSpc>
                        <a:spcBef>
                          <a:spcPts val="0"/>
                        </a:spcBef>
                        <a:spcAft>
                          <a:spcPts val="0"/>
                        </a:spcAft>
                      </a:pPr>
                      <a:r>
                        <a:rPr kumimoji="1" lang="ja-JP" altLang="en-US" sz="1700" b="1" dirty="0" smtClean="0">
                          <a:solidFill>
                            <a:schemeClr val="tx1"/>
                          </a:solidFill>
                          <a:latin typeface="BIZ UDPゴシック" panose="020B0400000000000000" pitchFamily="50" charset="-128"/>
                          <a:ea typeface="BIZ UDPゴシック" panose="020B0400000000000000" pitchFamily="50" charset="-128"/>
                        </a:rPr>
                        <a:t>□行動変容のための取組みの推進</a:t>
                      </a:r>
                    </a:p>
                  </a:txBody>
                  <a:tcPr marL="137151" marR="137151" marT="144000" marB="6097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85725" indent="-85725">
                        <a:lnSpc>
                          <a:spcPct val="100000"/>
                        </a:lnSpc>
                        <a:spcBef>
                          <a:spcPts val="0"/>
                        </a:spcBef>
                        <a:spcAft>
                          <a:spcPts val="0"/>
                        </a:spcAft>
                      </a:pPr>
                      <a:r>
                        <a:rPr kumimoji="1" lang="ja-JP" altLang="en-US" sz="1700" b="1" dirty="0" smtClean="0">
                          <a:solidFill>
                            <a:schemeClr val="tx1"/>
                          </a:solidFill>
                          <a:latin typeface="BIZ UDPゴシック" panose="020B0400000000000000" pitchFamily="50" charset="-128"/>
                          <a:ea typeface="BIZ UDPゴシック" panose="020B0400000000000000" pitchFamily="50" charset="-128"/>
                        </a:rPr>
                        <a:t>□大阪の脱炭素経営を世界のモデ </a:t>
                      </a:r>
                      <a:endParaRPr kumimoji="1" lang="en-US" altLang="ja-JP" sz="1700" b="1" dirty="0" smtClean="0">
                        <a:solidFill>
                          <a:schemeClr val="tx1"/>
                        </a:solidFill>
                        <a:latin typeface="BIZ UDPゴシック" panose="020B0400000000000000" pitchFamily="50" charset="-128"/>
                        <a:ea typeface="BIZ UDPゴシック" panose="020B0400000000000000" pitchFamily="50" charset="-128"/>
                      </a:endParaRPr>
                    </a:p>
                    <a:p>
                      <a:pPr marL="85725" indent="-85725">
                        <a:lnSpc>
                          <a:spcPct val="100000"/>
                        </a:lnSpc>
                        <a:spcBef>
                          <a:spcPts val="0"/>
                        </a:spcBef>
                        <a:spcAft>
                          <a:spcPts val="0"/>
                        </a:spcAft>
                      </a:pPr>
                      <a:r>
                        <a:rPr kumimoji="1" lang="en-US" altLang="ja-JP" sz="1700" b="1" dirty="0" smtClean="0">
                          <a:solidFill>
                            <a:schemeClr val="tx1"/>
                          </a:solidFill>
                          <a:latin typeface="BIZ UDPゴシック" panose="020B0400000000000000" pitchFamily="50" charset="-128"/>
                          <a:ea typeface="BIZ UDPゴシック" panose="020B0400000000000000" pitchFamily="50" charset="-128"/>
                        </a:rPr>
                        <a:t>   </a:t>
                      </a:r>
                      <a:r>
                        <a:rPr kumimoji="1" lang="ja-JP" altLang="en-US" sz="1700" b="1" dirty="0" smtClean="0">
                          <a:solidFill>
                            <a:schemeClr val="tx1"/>
                          </a:solidFill>
                          <a:latin typeface="BIZ UDPゴシック" panose="020B0400000000000000" pitchFamily="50" charset="-128"/>
                          <a:ea typeface="BIZ UDPゴシック" panose="020B0400000000000000" pitchFamily="50" charset="-128"/>
                        </a:rPr>
                        <a:t>ルに</a:t>
                      </a:r>
                      <a:endParaRPr kumimoji="1" lang="en-US" altLang="ja-JP" sz="800" b="1" dirty="0" smtClean="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ja-JP" altLang="en-US" sz="1400" dirty="0" smtClean="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r>
                        <a:rPr kumimoji="1" lang="ja-JP" altLang="en-US" sz="1700" b="1" dirty="0" smtClean="0">
                          <a:solidFill>
                            <a:schemeClr val="tx1"/>
                          </a:solidFill>
                          <a:latin typeface="BIZ UDPゴシック" panose="020B0400000000000000" pitchFamily="50" charset="-128"/>
                          <a:ea typeface="BIZ UDPゴシック" panose="020B0400000000000000" pitchFamily="50" charset="-128"/>
                        </a:rPr>
                        <a:t>□脱炭素行動の定着</a:t>
                      </a:r>
                    </a:p>
                  </a:txBody>
                  <a:tcPr marL="137151" marR="137151" marT="144000" marB="6097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8179187"/>
                  </a:ext>
                </a:extLst>
              </a:tr>
            </a:tbl>
          </a:graphicData>
        </a:graphic>
      </p:graphicFrame>
      <p:sp>
        <p:nvSpPr>
          <p:cNvPr id="60" name="テキスト ボックス 59">
            <a:extLst>
              <a:ext uri="{FF2B5EF4-FFF2-40B4-BE49-F238E27FC236}">
                <a16:creationId xmlns:a16="http://schemas.microsoft.com/office/drawing/2014/main" id="{B02F3C22-1443-46B7-A977-04475234F08A}"/>
              </a:ext>
            </a:extLst>
          </p:cNvPr>
          <p:cNvSpPr txBox="1"/>
          <p:nvPr/>
        </p:nvSpPr>
        <p:spPr>
          <a:xfrm>
            <a:off x="1544251" y="6913750"/>
            <a:ext cx="10872000" cy="584775"/>
          </a:xfrm>
          <a:prstGeom prst="rect">
            <a:avLst/>
          </a:prstGeom>
          <a:noFill/>
          <a:ln w="6350">
            <a:noFill/>
            <a:prstDash val="dash"/>
          </a:ln>
        </p:spPr>
        <p:txBody>
          <a:bodyPr wrap="square">
            <a:spAutoFit/>
          </a:bodyPr>
          <a:lstStyle/>
          <a:p>
            <a:pPr lvl="0">
              <a:defRPr/>
            </a:pPr>
            <a:r>
              <a:rPr lang="ja-JP" altLang="en-US" sz="1600" dirty="0" smtClean="0">
                <a:solidFill>
                  <a:prstClr val="black"/>
                </a:solidFill>
                <a:latin typeface="BIZ UDPゴシック" panose="020B0400000000000000" pitchFamily="50" charset="-128"/>
                <a:ea typeface="BIZ UDPゴシック" panose="020B0400000000000000" pitchFamily="50" charset="-128"/>
              </a:rPr>
              <a:t>技術</a:t>
            </a:r>
            <a:r>
              <a:rPr lang="ja-JP" altLang="en-US" sz="1600" dirty="0">
                <a:solidFill>
                  <a:prstClr val="black"/>
                </a:solidFill>
                <a:latin typeface="BIZ UDPゴシック" panose="020B0400000000000000" pitchFamily="50" charset="-128"/>
                <a:ea typeface="BIZ UDPゴシック" panose="020B0400000000000000" pitchFamily="50" charset="-128"/>
              </a:rPr>
              <a:t>革新だけでは、温室効果ガス（ＣＯ２）排出量の実質ゼロを達成することは困難であり、事業者や府民の行動変容が鍵となる。万博会場での「見える化」の取組みなどを契機に、脱炭素経営、脱炭素行動の定着・浸透をめざす。</a:t>
            </a:r>
          </a:p>
        </p:txBody>
      </p:sp>
      <p:sp>
        <p:nvSpPr>
          <p:cNvPr id="62" name="正方形/長方形 61">
            <a:extLst>
              <a:ext uri="{FF2B5EF4-FFF2-40B4-BE49-F238E27FC236}">
                <a16:creationId xmlns:a16="http://schemas.microsoft.com/office/drawing/2014/main" id="{42AB246C-D6C3-4324-A739-9AC17F6C0836}"/>
              </a:ext>
            </a:extLst>
          </p:cNvPr>
          <p:cNvSpPr/>
          <p:nvPr/>
        </p:nvSpPr>
        <p:spPr>
          <a:xfrm>
            <a:off x="5271185" y="8245782"/>
            <a:ext cx="3420000" cy="918495"/>
          </a:xfrm>
          <a:prstGeom prst="rect">
            <a:avLst/>
          </a:prstGeom>
          <a:solidFill>
            <a:schemeClr val="bg1"/>
          </a:solidFill>
          <a:ln w="19050" cmpd="dbl">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4" tIns="216000" rIns="45717" bIns="45717" rtlCol="0" anchor="t" anchorCtr="0"/>
          <a:lstStyle/>
          <a:p>
            <a:pPr defTabSz="1181680">
              <a:defRPr/>
            </a:pPr>
            <a:r>
              <a:rPr kumimoji="1" lang="ja-JP" altLang="en-US" sz="1651" b="1" dirty="0">
                <a:solidFill>
                  <a:prstClr val="black"/>
                </a:solidFill>
                <a:latin typeface="BIZ UDPゴシック" panose="020B0400000000000000" pitchFamily="50" charset="-128"/>
                <a:ea typeface="BIZ UDPゴシック" panose="020B0400000000000000" pitchFamily="50" charset="-128"/>
              </a:rPr>
              <a:t>カーボンニュートラルに向けた行動変容を強く動機づけ</a:t>
            </a:r>
            <a:endParaRPr kumimoji="1" lang="en-US" altLang="ja-JP" sz="1651" b="1" dirty="0">
              <a:solidFill>
                <a:prstClr val="black"/>
              </a:solidFill>
              <a:latin typeface="BIZ UDPゴシック" panose="020B0400000000000000" pitchFamily="50" charset="-128"/>
              <a:ea typeface="BIZ UDPゴシック" panose="020B0400000000000000" pitchFamily="50" charset="-128"/>
            </a:endParaRPr>
          </a:p>
        </p:txBody>
      </p:sp>
      <p:sp>
        <p:nvSpPr>
          <p:cNvPr id="75" name="ホームベース 7">
            <a:extLst>
              <a:ext uri="{FF2B5EF4-FFF2-40B4-BE49-F238E27FC236}">
                <a16:creationId xmlns:a16="http://schemas.microsoft.com/office/drawing/2014/main" id="{E599356E-2B0A-4C96-A1C9-EC52982B4052}"/>
              </a:ext>
            </a:extLst>
          </p:cNvPr>
          <p:cNvSpPr/>
          <p:nvPr/>
        </p:nvSpPr>
        <p:spPr>
          <a:xfrm>
            <a:off x="5381517" y="5966799"/>
            <a:ext cx="1224000" cy="288000"/>
          </a:xfrm>
          <a:prstGeom prst="homePlate">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80598">
              <a:defRPr/>
            </a:pPr>
            <a:r>
              <a:rPr kumimoji="1" lang="ja-JP" altLang="en-US" sz="1524" dirty="0">
                <a:solidFill>
                  <a:schemeClr val="bg1"/>
                </a:solidFill>
                <a:latin typeface="BIZ UDPゴシック" panose="020B0400000000000000" pitchFamily="50" charset="-128"/>
                <a:ea typeface="BIZ UDPゴシック" panose="020B0400000000000000" pitchFamily="50" charset="-128"/>
              </a:rPr>
              <a:t>万博会場</a:t>
            </a:r>
          </a:p>
        </p:txBody>
      </p:sp>
      <p:sp>
        <p:nvSpPr>
          <p:cNvPr id="76" name="ホームベース 7">
            <a:extLst>
              <a:ext uri="{FF2B5EF4-FFF2-40B4-BE49-F238E27FC236}">
                <a16:creationId xmlns:a16="http://schemas.microsoft.com/office/drawing/2014/main" id="{E599356E-2B0A-4C96-A1C9-EC52982B4052}"/>
              </a:ext>
            </a:extLst>
          </p:cNvPr>
          <p:cNvSpPr/>
          <p:nvPr/>
        </p:nvSpPr>
        <p:spPr>
          <a:xfrm>
            <a:off x="5381517" y="8121966"/>
            <a:ext cx="1224000" cy="288000"/>
          </a:xfrm>
          <a:prstGeom prst="homePlate">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80598">
              <a:defRPr/>
            </a:pPr>
            <a:r>
              <a:rPr kumimoji="1" lang="ja-JP" altLang="en-US" sz="1524" dirty="0">
                <a:solidFill>
                  <a:schemeClr val="bg1"/>
                </a:solidFill>
                <a:latin typeface="BIZ UDPゴシック" panose="020B0400000000000000" pitchFamily="50" charset="-128"/>
                <a:ea typeface="BIZ UDPゴシック" panose="020B0400000000000000" pitchFamily="50" charset="-128"/>
              </a:rPr>
              <a:t>万博会場</a:t>
            </a:r>
          </a:p>
        </p:txBody>
      </p:sp>
      <p:sp>
        <p:nvSpPr>
          <p:cNvPr id="77" name="スライド番号プレースホルダー 2"/>
          <p:cNvSpPr>
            <a:spLocks noGrp="1"/>
          </p:cNvSpPr>
          <p:nvPr>
            <p:ph type="sldNum" sz="quarter" idx="12"/>
          </p:nvPr>
        </p:nvSpPr>
        <p:spPr>
          <a:xfrm>
            <a:off x="9840695" y="8998155"/>
            <a:ext cx="2880360" cy="511175"/>
          </a:xfrm>
        </p:spPr>
        <p:txBody>
          <a:bodyPr/>
          <a:lstStyle/>
          <a:p>
            <a:fld id="{BF88291A-39B3-4EBC-8879-90D89F6E73D8}" type="slidenum">
              <a:rPr kumimoji="1" lang="ja-JP" altLang="en-US" smtClean="0"/>
              <a:t>4</a:t>
            </a:fld>
            <a:endParaRPr kumimoji="1" lang="ja-JP" altLang="en-US" dirty="0"/>
          </a:p>
        </p:txBody>
      </p:sp>
      <p:graphicFrame>
        <p:nvGraphicFramePr>
          <p:cNvPr id="24" name="表 23">
            <a:extLst>
              <a:ext uri="{FF2B5EF4-FFF2-40B4-BE49-F238E27FC236}">
                <a16:creationId xmlns:a16="http://schemas.microsoft.com/office/drawing/2014/main" id="{731D8736-1F24-4DDD-BAE5-3D26FC93D64E}"/>
              </a:ext>
            </a:extLst>
          </p:cNvPr>
          <p:cNvGraphicFramePr>
            <a:graphicFrameLocks noGrp="1"/>
          </p:cNvGraphicFramePr>
          <p:nvPr>
            <p:extLst>
              <p:ext uri="{D42A27DB-BD31-4B8C-83A1-F6EECF244321}">
                <p14:modId xmlns:p14="http://schemas.microsoft.com/office/powerpoint/2010/main" val="3916111308"/>
              </p:ext>
            </p:extLst>
          </p:nvPr>
        </p:nvGraphicFramePr>
        <p:xfrm>
          <a:off x="1577645" y="2576749"/>
          <a:ext cx="10850463" cy="1573821"/>
        </p:xfrm>
        <a:graphic>
          <a:graphicData uri="http://schemas.openxmlformats.org/drawingml/2006/table">
            <a:tbl>
              <a:tblPr>
                <a:tableStyleId>{2D5ABB26-0587-4C30-8999-92F81FD0307C}</a:tableStyleId>
              </a:tblPr>
              <a:tblGrid>
                <a:gridCol w="3616821">
                  <a:extLst>
                    <a:ext uri="{9D8B030D-6E8A-4147-A177-3AD203B41FA5}">
                      <a16:colId xmlns:a16="http://schemas.microsoft.com/office/drawing/2014/main" val="901775203"/>
                    </a:ext>
                  </a:extLst>
                </a:gridCol>
                <a:gridCol w="3616821">
                  <a:extLst>
                    <a:ext uri="{9D8B030D-6E8A-4147-A177-3AD203B41FA5}">
                      <a16:colId xmlns:a16="http://schemas.microsoft.com/office/drawing/2014/main" val="2895380761"/>
                    </a:ext>
                  </a:extLst>
                </a:gridCol>
                <a:gridCol w="3616821">
                  <a:extLst>
                    <a:ext uri="{9D8B030D-6E8A-4147-A177-3AD203B41FA5}">
                      <a16:colId xmlns:a16="http://schemas.microsoft.com/office/drawing/2014/main" val="925580270"/>
                    </a:ext>
                  </a:extLst>
                </a:gridCol>
              </a:tblGrid>
              <a:tr h="1573821">
                <a:tc>
                  <a:txBody>
                    <a:bodyPr/>
                    <a:lstStyle/>
                    <a:p>
                      <a:pPr marL="0" marR="0" lvl="0" indent="0" algn="l" defTabSz="443194" rtl="0" eaLnBrk="1" fontAlgn="auto" latinLnBrk="0" hangingPunct="1">
                        <a:lnSpc>
                          <a:spcPct val="100000"/>
                        </a:lnSpc>
                        <a:spcBef>
                          <a:spcPts val="0"/>
                        </a:spcBef>
                        <a:spcAft>
                          <a:spcPts val="0"/>
                        </a:spcAft>
                        <a:buClrTx/>
                        <a:buSzTx/>
                        <a:buFontTx/>
                        <a:buNone/>
                        <a:tabLst/>
                        <a:defRPr/>
                      </a:pPr>
                      <a:r>
                        <a:rPr lang="ja-JP" altLang="en-US" sz="1700" b="1" dirty="0" smtClean="0">
                          <a:solidFill>
                            <a:schemeClr val="tx1"/>
                          </a:solidFill>
                          <a:latin typeface="BIZ UDPゴシック" panose="020B0400000000000000" pitchFamily="50" charset="-128"/>
                          <a:ea typeface="BIZ UDPゴシック" panose="020B0400000000000000" pitchFamily="50" charset="-128"/>
                        </a:rPr>
                        <a:t>□</a:t>
                      </a:r>
                      <a:r>
                        <a:rPr kumimoji="0" lang="ja-JP" altLang="en-US" sz="1700" b="1" i="0" u="none" strike="noStrike" kern="1200" cap="none" spc="0" normalizeH="0" baseline="0" noProof="0" dirty="0" smtClean="0">
                          <a:ln>
                            <a:noFill/>
                          </a:ln>
                          <a:effectLst/>
                          <a:uLnTx/>
                          <a:uFillTx/>
                          <a:latin typeface="BIZ UDPゴシック" panose="020B0400000000000000" pitchFamily="50" charset="-128"/>
                          <a:ea typeface="BIZ UDPゴシック" panose="020B0400000000000000" pitchFamily="50" charset="-128"/>
                          <a:cs typeface="+mn-cs"/>
                        </a:rPr>
                        <a:t>デジタル技術を</a:t>
                      </a:r>
                      <a:r>
                        <a:rPr kumimoji="0" lang="ja-JP" altLang="en-US" sz="1700" b="1" i="0" u="none" strike="noStrike" kern="1200" cap="none" spc="0" normalizeH="0" baseline="0" noProof="0" dirty="0" smtClean="0">
                          <a:ln>
                            <a:noFill/>
                          </a:ln>
                          <a:effectLst/>
                          <a:uLnTx/>
                          <a:uFillTx/>
                          <a:latin typeface="BIZ UDPゴシック" panose="020B0400000000000000" pitchFamily="50" charset="-128"/>
                          <a:ea typeface="BIZ UDPゴシック" panose="020B0400000000000000" pitchFamily="50" charset="-128"/>
                        </a:rPr>
                        <a:t>活用</a:t>
                      </a:r>
                      <a:r>
                        <a:rPr kumimoji="0" lang="ja-JP" altLang="en-US" sz="1700" b="1" i="0" strike="noStrike" kern="1200" cap="none" spc="0" normalizeH="0" baseline="0" noProof="0" dirty="0" smtClean="0">
                          <a:ln>
                            <a:noFill/>
                          </a:ln>
                          <a:effectLst/>
                          <a:uLnTx/>
                          <a:uFillTx/>
                          <a:latin typeface="BIZ UDPゴシック" panose="020B0400000000000000" pitchFamily="50" charset="-128"/>
                          <a:ea typeface="BIZ UDPゴシック" panose="020B0400000000000000" pitchFamily="50" charset="-128"/>
                        </a:rPr>
                        <a:t>した</a:t>
                      </a:r>
                      <a:r>
                        <a:rPr kumimoji="0" lang="ja-JP" altLang="en-US" sz="1700" b="1" i="0" u="none" strike="noStrike" kern="1200" cap="none" spc="0" normalizeH="0" baseline="0" noProof="0" dirty="0" smtClean="0">
                          <a:ln>
                            <a:noFill/>
                          </a:ln>
                          <a:effectLst/>
                          <a:uLnTx/>
                          <a:uFillTx/>
                          <a:latin typeface="BIZ UDPゴシック" panose="020B0400000000000000" pitchFamily="50" charset="-128"/>
                          <a:ea typeface="BIZ UDPゴシック" panose="020B0400000000000000" pitchFamily="50" charset="-128"/>
                        </a:rPr>
                        <a:t>健康</a:t>
                      </a:r>
                      <a:r>
                        <a:rPr kumimoji="0" lang="ja-JP" altLang="en-US" sz="1700" b="1" i="0" u="none" strike="noStrike" kern="1200" cap="none" spc="0" normalizeH="0" baseline="0" noProof="0" dirty="0" err="1" smtClean="0">
                          <a:ln>
                            <a:noFill/>
                          </a:ln>
                          <a:effectLst/>
                          <a:uLnTx/>
                          <a:uFillTx/>
                          <a:latin typeface="BIZ UDPゴシック" panose="020B0400000000000000" pitchFamily="50" charset="-128"/>
                          <a:ea typeface="BIZ UDPゴシック" panose="020B0400000000000000" pitchFamily="50" charset="-128"/>
                        </a:rPr>
                        <a:t>づ</a:t>
                      </a:r>
                      <a:endParaRPr kumimoji="0" lang="en-US" altLang="ja-JP" sz="1700" b="1" i="0" u="none" strike="noStrike" kern="1200" cap="none" spc="0" normalizeH="0" baseline="0" noProof="0" dirty="0" smtClean="0">
                        <a:ln>
                          <a:noFill/>
                        </a:ln>
                        <a:effectLst/>
                        <a:uLnTx/>
                        <a:uFillTx/>
                        <a:latin typeface="BIZ UDPゴシック" panose="020B0400000000000000" pitchFamily="50" charset="-128"/>
                        <a:ea typeface="BIZ UDPゴシック" panose="020B0400000000000000" pitchFamily="50" charset="-128"/>
                      </a:endParaRPr>
                    </a:p>
                    <a:p>
                      <a:pPr marL="0" marR="0" lvl="0" indent="0" algn="l" defTabSz="443194" rtl="0" eaLnBrk="1" fontAlgn="auto" latinLnBrk="0" hangingPunct="1">
                        <a:lnSpc>
                          <a:spcPct val="100000"/>
                        </a:lnSpc>
                        <a:spcBef>
                          <a:spcPts val="0"/>
                        </a:spcBef>
                        <a:spcAft>
                          <a:spcPts val="0"/>
                        </a:spcAft>
                        <a:buClrTx/>
                        <a:buSzTx/>
                        <a:buFontTx/>
                        <a:buNone/>
                        <a:tabLst/>
                        <a:defRPr/>
                      </a:pPr>
                      <a:r>
                        <a:rPr kumimoji="0" lang="en-US" altLang="ja-JP" sz="1700" b="1" i="0" u="none" strike="noStrike" kern="1200" cap="none" spc="0" normalizeH="0" baseline="0" noProof="0" dirty="0" smtClean="0">
                          <a:ln>
                            <a:noFill/>
                          </a:ln>
                          <a:effectLst/>
                          <a:uLnTx/>
                          <a:uFillTx/>
                          <a:latin typeface="BIZ UDPゴシック" panose="020B0400000000000000" pitchFamily="50" charset="-128"/>
                          <a:ea typeface="BIZ UDPゴシック" panose="020B0400000000000000" pitchFamily="50" charset="-128"/>
                        </a:rPr>
                        <a:t>   </a:t>
                      </a:r>
                      <a:r>
                        <a:rPr kumimoji="0" lang="ja-JP" altLang="en-US" sz="1700" b="1" i="0" u="none" strike="noStrike" kern="1200" cap="none" spc="0" normalizeH="0" baseline="0" noProof="0" dirty="0" smtClean="0">
                          <a:ln>
                            <a:noFill/>
                          </a:ln>
                          <a:effectLst/>
                          <a:uLnTx/>
                          <a:uFillTx/>
                          <a:latin typeface="BIZ UDPゴシック" panose="020B0400000000000000" pitchFamily="50" charset="-128"/>
                          <a:ea typeface="BIZ UDPゴシック" panose="020B0400000000000000" pitchFamily="50" charset="-128"/>
                        </a:rPr>
                        <a:t>くりの推進　</a:t>
                      </a:r>
                    </a:p>
                  </a:txBody>
                  <a:tcPr marL="137151" marR="137151" marT="144000" marB="6097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indent="0" defTabSz="443194">
                        <a:lnSpc>
                          <a:spcPct val="100000"/>
                        </a:lnSpc>
                        <a:spcBef>
                          <a:spcPts val="0"/>
                        </a:spcBef>
                        <a:spcAft>
                          <a:spcPts val="0"/>
                        </a:spcAft>
                        <a:defRPr/>
                      </a:pPr>
                      <a:r>
                        <a:rPr lang="ja-JP" altLang="en-US" sz="1700" b="1" dirty="0" smtClean="0">
                          <a:latin typeface="BIZ UDPゴシック" panose="020B0400000000000000" pitchFamily="50" charset="-128"/>
                          <a:ea typeface="BIZ UDPゴシック" panose="020B0400000000000000" pitchFamily="50" charset="-128"/>
                        </a:rPr>
                        <a:t>□健康寿命延伸達成（</a:t>
                      </a:r>
                      <a:r>
                        <a:rPr lang="en-US" altLang="ja-JP" sz="1700" b="1" dirty="0" smtClean="0">
                          <a:latin typeface="BIZ UDPゴシック" panose="020B0400000000000000" pitchFamily="50" charset="-128"/>
                          <a:ea typeface="BIZ UDPゴシック" panose="020B0400000000000000" pitchFamily="50" charset="-128"/>
                        </a:rPr>
                        <a:t>2</a:t>
                      </a:r>
                      <a:r>
                        <a:rPr lang="ja-JP" altLang="en-US" sz="1700" b="1" dirty="0" smtClean="0">
                          <a:latin typeface="BIZ UDPゴシック" panose="020B0400000000000000" pitchFamily="50" charset="-128"/>
                          <a:ea typeface="BIZ UDPゴシック" panose="020B0400000000000000" pitchFamily="50" charset="-128"/>
                        </a:rPr>
                        <a:t>歳以上）　　　　　　</a:t>
                      </a:r>
                      <a:endParaRPr lang="en-US" altLang="ja-JP" sz="1700" b="1" dirty="0" smtClean="0">
                        <a:latin typeface="BIZ UDPゴシック" panose="020B0400000000000000" pitchFamily="50" charset="-128"/>
                        <a:ea typeface="BIZ UDPゴシック" panose="020B0400000000000000" pitchFamily="50" charset="-128"/>
                      </a:endParaRPr>
                    </a:p>
                    <a:p>
                      <a:pPr marL="0" indent="0" defTabSz="443194">
                        <a:lnSpc>
                          <a:spcPts val="1500"/>
                        </a:lnSpc>
                        <a:spcBef>
                          <a:spcPts val="0"/>
                        </a:spcBef>
                        <a:spcAft>
                          <a:spcPts val="0"/>
                        </a:spcAft>
                        <a:defRPr/>
                      </a:pPr>
                      <a:r>
                        <a:rPr lang="ja-JP" altLang="en-US" sz="1700" b="1" dirty="0" smtClean="0">
                          <a:latin typeface="BIZ UDPゴシック" panose="020B0400000000000000" pitchFamily="50" charset="-128"/>
                          <a:ea typeface="BIZ UDPゴシック" panose="020B0400000000000000" pitchFamily="50" charset="-128"/>
                        </a:rPr>
                        <a:t>　</a:t>
                      </a:r>
                      <a:r>
                        <a:rPr lang="ja-JP" altLang="en-US" sz="1700" b="1" baseline="0" dirty="0" smtClean="0">
                          <a:latin typeface="BIZ UDPゴシック" panose="020B0400000000000000" pitchFamily="50" charset="-128"/>
                          <a:ea typeface="BIZ UDPゴシック" panose="020B0400000000000000" pitchFamily="50" charset="-128"/>
                        </a:rPr>
                        <a:t> 　　　　　　　　　　　　　　　　</a:t>
                      </a:r>
                      <a:r>
                        <a:rPr lang="ja-JP" altLang="en-US" sz="1200" b="1" dirty="0" smtClean="0">
                          <a:latin typeface="BIZ UDPゴシック" panose="020B0400000000000000" pitchFamily="50" charset="-128"/>
                          <a:ea typeface="BIZ UDPゴシック" panose="020B0400000000000000" pitchFamily="50" charset="-128"/>
                        </a:rPr>
                        <a:t>２０１３年比</a:t>
                      </a:r>
                      <a:endParaRPr lang="en-US" altLang="ja-JP" sz="1200" b="1" dirty="0" smtClean="0">
                        <a:latin typeface="BIZ UDPゴシック" panose="020B0400000000000000" pitchFamily="50" charset="-128"/>
                        <a:ea typeface="BIZ UDPゴシック" panose="020B0400000000000000" pitchFamily="50" charset="-128"/>
                      </a:endParaRPr>
                    </a:p>
                    <a:p>
                      <a:pPr marL="0" indent="0" defTabSz="443194">
                        <a:lnSpc>
                          <a:spcPct val="100000"/>
                        </a:lnSpc>
                        <a:spcBef>
                          <a:spcPts val="0"/>
                        </a:spcBef>
                        <a:spcAft>
                          <a:spcPts val="0"/>
                        </a:spcAft>
                        <a:defRPr/>
                      </a:pPr>
                      <a:endParaRPr kumimoji="1"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0" indent="0" defTabSz="443194">
                        <a:lnSpc>
                          <a:spcPct val="100000"/>
                        </a:lnSpc>
                        <a:spcBef>
                          <a:spcPts val="0"/>
                        </a:spcBef>
                        <a:spcAft>
                          <a:spcPts val="0"/>
                        </a:spcAft>
                        <a:defRPr/>
                      </a:pPr>
                      <a:endParaRPr kumimoji="1" lang="en-US" altLang="ja-JP" sz="1500" dirty="0">
                        <a:solidFill>
                          <a:schemeClr val="tx1"/>
                        </a:solidFill>
                        <a:latin typeface="BIZ UDPゴシック" panose="020B0400000000000000" pitchFamily="50" charset="-128"/>
                        <a:ea typeface="BIZ UDPゴシック" panose="020B0400000000000000" pitchFamily="50" charset="-128"/>
                      </a:endParaRPr>
                    </a:p>
                  </a:txBody>
                  <a:tcPr marL="137151" marR="137151" marT="144000" marB="6097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0" lang="ja-JP" altLang="en-US" sz="1700" b="1" i="0" u="none" strike="noStrike" kern="1200" cap="none" spc="0" normalizeH="0" baseline="0" noProof="0" dirty="0" smtClean="0">
                          <a:ln>
                            <a:noFill/>
                          </a:ln>
                          <a:effectLst/>
                          <a:uLnTx/>
                          <a:uFillTx/>
                          <a:latin typeface="BIZ UDPゴシック" panose="020B0400000000000000" pitchFamily="50" charset="-128"/>
                          <a:ea typeface="BIZ UDPゴシック" panose="020B0400000000000000" pitchFamily="50" charset="-128"/>
                          <a:cs typeface="+mn-cs"/>
                        </a:rPr>
                        <a:t>□“</a:t>
                      </a:r>
                      <a:r>
                        <a:rPr kumimoji="0" lang="en-US" altLang="ja-JP" sz="1700" b="1" i="0" u="none" strike="noStrike" kern="1200" cap="none" spc="0" normalizeH="0" baseline="0" noProof="0" dirty="0" smtClean="0">
                          <a:ln>
                            <a:noFill/>
                          </a:ln>
                          <a:effectLst/>
                          <a:uLnTx/>
                          <a:uFillTx/>
                          <a:latin typeface="BIZ UDPゴシック" panose="020B0400000000000000" pitchFamily="50" charset="-128"/>
                          <a:ea typeface="BIZ UDPゴシック" panose="020B0400000000000000" pitchFamily="50" charset="-128"/>
                          <a:cs typeface="+mn-cs"/>
                        </a:rPr>
                        <a:t>10</a:t>
                      </a:r>
                      <a:r>
                        <a:rPr kumimoji="0" lang="ja-JP" altLang="en-US" sz="1700" b="1" i="0" u="none" strike="noStrike" kern="1200" cap="none" spc="0" normalizeH="0" baseline="0" noProof="0" dirty="0" smtClean="0">
                          <a:ln>
                            <a:noFill/>
                          </a:ln>
                          <a:effectLst/>
                          <a:uLnTx/>
                          <a:uFillTx/>
                          <a:latin typeface="BIZ UDPゴシック" panose="020B0400000000000000" pitchFamily="50" charset="-128"/>
                          <a:ea typeface="BIZ UDPゴシック" panose="020B0400000000000000" pitchFamily="50" charset="-128"/>
                          <a:cs typeface="+mn-cs"/>
                        </a:rPr>
                        <a:t>歳若返り”達成</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400" b="0" i="0" u="none" strike="noStrike" kern="1200" cap="none" spc="0" normalizeH="0" baseline="0" noProof="0" dirty="0" smtClean="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txBody>
                  <a:tcPr marL="137151" marR="137151" marT="144000" marB="6097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8179187"/>
                  </a:ext>
                </a:extLst>
              </a:tr>
            </a:tbl>
          </a:graphicData>
        </a:graphic>
      </p:graphicFrame>
      <p:sp>
        <p:nvSpPr>
          <p:cNvPr id="25" name="正方形/長方形 24">
            <a:extLst>
              <a:ext uri="{FF2B5EF4-FFF2-40B4-BE49-F238E27FC236}">
                <a16:creationId xmlns:a16="http://schemas.microsoft.com/office/drawing/2014/main" id="{E08629A6-829B-4394-A30A-5CB52C1BBB36}"/>
              </a:ext>
            </a:extLst>
          </p:cNvPr>
          <p:cNvSpPr/>
          <p:nvPr/>
        </p:nvSpPr>
        <p:spPr>
          <a:xfrm>
            <a:off x="63635" y="1727075"/>
            <a:ext cx="1476000" cy="242349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sz="2286" b="1" dirty="0" smtClean="0">
                <a:solidFill>
                  <a:prstClr val="white"/>
                </a:solidFill>
                <a:latin typeface="BIZ UDPゴシック" panose="020B0400000000000000" pitchFamily="50" charset="-128"/>
                <a:ea typeface="BIZ UDPゴシック" panose="020B0400000000000000" pitchFamily="50" charset="-128"/>
              </a:rPr>
              <a:t>次世代</a:t>
            </a:r>
            <a:endParaRPr kumimoji="1" lang="en-US" altLang="ja-JP" sz="2286" b="1" dirty="0" smtClean="0">
              <a:solidFill>
                <a:prstClr val="white"/>
              </a:solidFill>
              <a:latin typeface="BIZ UDPゴシック" panose="020B0400000000000000" pitchFamily="50" charset="-128"/>
              <a:ea typeface="BIZ UDPゴシック" panose="020B0400000000000000" pitchFamily="50" charset="-128"/>
            </a:endParaRPr>
          </a:p>
          <a:p>
            <a:pPr lvl="0">
              <a:defRPr/>
            </a:pPr>
            <a:r>
              <a:rPr kumimoji="1" lang="ja-JP" altLang="en-US" sz="2286" b="1" spc="-150" dirty="0" smtClean="0">
                <a:solidFill>
                  <a:prstClr val="white"/>
                </a:solidFill>
                <a:latin typeface="BIZ UDPゴシック" panose="020B0400000000000000" pitchFamily="50" charset="-128"/>
                <a:ea typeface="BIZ UDPゴシック" panose="020B0400000000000000" pitchFamily="50" charset="-128"/>
              </a:rPr>
              <a:t>ヘルスケア</a:t>
            </a:r>
            <a:endParaRPr kumimoji="1" lang="ja-JP" altLang="en-US" sz="2032" b="1" spc="-150" dirty="0">
              <a:solidFill>
                <a:prstClr val="white"/>
              </a:solidFill>
              <a:latin typeface="BIZ UDPゴシック" panose="020B0400000000000000" pitchFamily="50" charset="-128"/>
              <a:ea typeface="BIZ UDPゴシック" panose="020B0400000000000000" pitchFamily="50" charset="-128"/>
            </a:endParaRPr>
          </a:p>
        </p:txBody>
      </p:sp>
      <p:sp>
        <p:nvSpPr>
          <p:cNvPr id="26" name="テキスト ボックス 25">
            <a:extLst>
              <a:ext uri="{FF2B5EF4-FFF2-40B4-BE49-F238E27FC236}">
                <a16:creationId xmlns:a16="http://schemas.microsoft.com/office/drawing/2014/main" id="{B02F3C22-1443-46B7-A977-04475234F08A}"/>
              </a:ext>
            </a:extLst>
          </p:cNvPr>
          <p:cNvSpPr txBox="1"/>
          <p:nvPr/>
        </p:nvSpPr>
        <p:spPr>
          <a:xfrm>
            <a:off x="1539636" y="1727075"/>
            <a:ext cx="10872000" cy="830997"/>
          </a:xfrm>
          <a:prstGeom prst="rect">
            <a:avLst/>
          </a:prstGeom>
          <a:noFill/>
          <a:ln w="6350">
            <a:noFill/>
            <a:prstDash val="dash"/>
          </a:ln>
        </p:spPr>
        <p:txBody>
          <a:bodyPr wrap="square">
            <a:spAutoFit/>
          </a:bodyPr>
          <a:lstStyle/>
          <a:p>
            <a:pPr lvl="0">
              <a:defRPr/>
            </a:pPr>
            <a:r>
              <a:rPr lang="ja-JP" altLang="en-US" sz="1600" dirty="0" smtClean="0">
                <a:latin typeface="BIZ UDPゴシック" panose="020B0400000000000000" pitchFamily="50" charset="-128"/>
                <a:ea typeface="BIZ UDPゴシック" panose="020B0400000000000000" pitchFamily="50" charset="-128"/>
              </a:rPr>
              <a:t>万博</a:t>
            </a:r>
            <a:r>
              <a:rPr lang="ja-JP" altLang="en-US" sz="1600" dirty="0">
                <a:latin typeface="BIZ UDPゴシック" panose="020B0400000000000000" pitchFamily="50" charset="-128"/>
                <a:ea typeface="BIZ UDPゴシック" panose="020B0400000000000000" pitchFamily="50" charset="-128"/>
              </a:rPr>
              <a:t>会場では、ヘルスケアデータを</a:t>
            </a:r>
            <a:r>
              <a:rPr lang="en-US" altLang="ja-JP" sz="1600" dirty="0">
                <a:latin typeface="BIZ UDPゴシック" panose="020B0400000000000000" pitchFamily="50" charset="-128"/>
                <a:ea typeface="BIZ UDPゴシック" panose="020B0400000000000000" pitchFamily="50" charset="-128"/>
              </a:rPr>
              <a:t>AI</a:t>
            </a:r>
            <a:r>
              <a:rPr lang="ja-JP" altLang="en-US" sz="1600" dirty="0">
                <a:latin typeface="BIZ UDPゴシック" panose="020B0400000000000000" pitchFamily="50" charset="-128"/>
                <a:ea typeface="BIZ UDPゴシック" panose="020B0400000000000000" pitchFamily="50" charset="-128"/>
              </a:rPr>
              <a:t>分析し、パーソナライズされた健康プログラムを提案することなどを検討。万博会場内外で実証したヘルスケアに関する先端技術・サービスの普及・活用により、世界のモデルとなる健康長寿社会の実現をめざす。</a:t>
            </a:r>
          </a:p>
        </p:txBody>
      </p:sp>
      <p:sp>
        <p:nvSpPr>
          <p:cNvPr id="27" name="正方形/長方形 26">
            <a:extLst>
              <a:ext uri="{FF2B5EF4-FFF2-40B4-BE49-F238E27FC236}">
                <a16:creationId xmlns:a16="http://schemas.microsoft.com/office/drawing/2014/main" id="{42AB246C-D6C3-4324-A739-9AC17F6C0836}"/>
              </a:ext>
            </a:extLst>
          </p:cNvPr>
          <p:cNvSpPr/>
          <p:nvPr/>
        </p:nvSpPr>
        <p:spPr>
          <a:xfrm>
            <a:off x="5271185" y="3319047"/>
            <a:ext cx="3420000" cy="736772"/>
          </a:xfrm>
          <a:prstGeom prst="rect">
            <a:avLst/>
          </a:prstGeom>
          <a:solidFill>
            <a:schemeClr val="bg1"/>
          </a:solidFill>
          <a:ln w="190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216000" rtlCol="0" anchor="t"/>
          <a:lstStyle/>
          <a:p>
            <a:pPr defTabSz="1219024">
              <a:spcAft>
                <a:spcPts val="381"/>
              </a:spcAft>
              <a:defRPr/>
            </a:pPr>
            <a:r>
              <a:rPr kumimoji="1" lang="ja-JP" altLang="en-US" sz="1651" b="1" dirty="0" smtClean="0">
                <a:solidFill>
                  <a:schemeClr val="tx1"/>
                </a:solidFill>
                <a:latin typeface="BIZ UDPゴシック" panose="020B0400000000000000" pitchFamily="50" charset="-128"/>
                <a:ea typeface="BIZ UDPゴシック" panose="020B0400000000000000" pitchFamily="50" charset="-128"/>
              </a:rPr>
              <a:t>パーソナライズ</a:t>
            </a:r>
            <a:r>
              <a:rPr kumimoji="1" lang="ja-JP" altLang="en-US" sz="1651" b="1" dirty="0">
                <a:solidFill>
                  <a:schemeClr val="tx1"/>
                </a:solidFill>
                <a:latin typeface="BIZ UDPゴシック" panose="020B0400000000000000" pitchFamily="50" charset="-128"/>
                <a:ea typeface="BIZ UDPゴシック" panose="020B0400000000000000" pitchFamily="50" charset="-128"/>
              </a:rPr>
              <a:t>された健康プログラムの実装</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（大阪ヘルスケアパビリオン）</a:t>
            </a:r>
            <a:endParaRPr kumimoji="1" lang="ja-JP" altLang="en-US" sz="1397" dirty="0">
              <a:solidFill>
                <a:schemeClr val="tx1"/>
              </a:solidFill>
              <a:latin typeface="BIZ UDPゴシック" panose="020B0400000000000000" pitchFamily="50" charset="-128"/>
              <a:ea typeface="BIZ UDPゴシック" panose="020B0400000000000000" pitchFamily="50" charset="-128"/>
            </a:endParaRPr>
          </a:p>
        </p:txBody>
      </p:sp>
      <p:sp>
        <p:nvSpPr>
          <p:cNvPr id="28" name="ホームベース 7">
            <a:extLst>
              <a:ext uri="{FF2B5EF4-FFF2-40B4-BE49-F238E27FC236}">
                <a16:creationId xmlns:a16="http://schemas.microsoft.com/office/drawing/2014/main" id="{E599356E-2B0A-4C96-A1C9-EC52982B4052}"/>
              </a:ext>
            </a:extLst>
          </p:cNvPr>
          <p:cNvSpPr/>
          <p:nvPr/>
        </p:nvSpPr>
        <p:spPr>
          <a:xfrm>
            <a:off x="5383207" y="3190943"/>
            <a:ext cx="1224000" cy="288000"/>
          </a:xfrm>
          <a:prstGeom prst="homePlate">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80598">
              <a:defRPr/>
            </a:pPr>
            <a:r>
              <a:rPr kumimoji="1" lang="ja-JP" altLang="en-US" sz="1524" dirty="0">
                <a:solidFill>
                  <a:schemeClr val="bg1"/>
                </a:solidFill>
                <a:latin typeface="BIZ UDPゴシック" panose="020B0400000000000000" pitchFamily="50" charset="-128"/>
                <a:ea typeface="BIZ UDPゴシック" panose="020B0400000000000000" pitchFamily="50" charset="-128"/>
              </a:rPr>
              <a:t>万博会場</a:t>
            </a:r>
          </a:p>
        </p:txBody>
      </p:sp>
      <p:grpSp>
        <p:nvGrpSpPr>
          <p:cNvPr id="29" name="グループ化 28">
            <a:extLst>
              <a:ext uri="{FF2B5EF4-FFF2-40B4-BE49-F238E27FC236}">
                <a16:creationId xmlns:a16="http://schemas.microsoft.com/office/drawing/2014/main" id="{B1406B80-BB7A-4E81-A06D-8F4FC87D64EF}"/>
              </a:ext>
            </a:extLst>
          </p:cNvPr>
          <p:cNvGrpSpPr/>
          <p:nvPr/>
        </p:nvGrpSpPr>
        <p:grpSpPr>
          <a:xfrm>
            <a:off x="1521686" y="1198093"/>
            <a:ext cx="11070364" cy="483992"/>
            <a:chOff x="407938" y="886368"/>
            <a:chExt cx="6821672" cy="340159"/>
          </a:xfrm>
          <a:solidFill>
            <a:srgbClr val="953735"/>
          </a:solidFill>
        </p:grpSpPr>
        <p:sp>
          <p:nvSpPr>
            <p:cNvPr id="34" name="ホームベース 6">
              <a:extLst>
                <a:ext uri="{FF2B5EF4-FFF2-40B4-BE49-F238E27FC236}">
                  <a16:creationId xmlns:a16="http://schemas.microsoft.com/office/drawing/2014/main" id="{1B7629EA-ADB7-4C0E-8F66-00767F27E995}"/>
                </a:ext>
              </a:extLst>
            </p:cNvPr>
            <p:cNvSpPr/>
            <p:nvPr/>
          </p:nvSpPr>
          <p:spPr bwMode="gray">
            <a:xfrm>
              <a:off x="4706391" y="886368"/>
              <a:ext cx="2523219" cy="340159"/>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562812">
                <a:defRPr/>
              </a:pPr>
              <a:r>
                <a:rPr kumimoji="1" lang="en-US" altLang="ja-JP" sz="1600" dirty="0">
                  <a:solidFill>
                    <a:prstClr val="white"/>
                  </a:solidFill>
                  <a:latin typeface="BIZ UDPゴシック" panose="020B0400000000000000" pitchFamily="50" charset="-128"/>
                  <a:ea typeface="BIZ UDPゴシック" panose="020B0400000000000000" pitchFamily="50" charset="-128"/>
                </a:rPr>
                <a:t>2030</a:t>
              </a:r>
              <a:r>
                <a:rPr kumimoji="1" lang="ja-JP" altLang="en-US" sz="1600" dirty="0">
                  <a:solidFill>
                    <a:prstClr val="white"/>
                  </a:solidFill>
                  <a:latin typeface="BIZ UDPゴシック" panose="020B0400000000000000" pitchFamily="50" charset="-128"/>
                  <a:ea typeface="BIZ UDPゴシック" panose="020B0400000000000000" pitchFamily="50" charset="-128"/>
                </a:rPr>
                <a:t>（万博後のめざす姿）</a:t>
              </a:r>
            </a:p>
          </p:txBody>
        </p:sp>
        <p:sp>
          <p:nvSpPr>
            <p:cNvPr id="35" name="ホームベース 5">
              <a:extLst>
                <a:ext uri="{FF2B5EF4-FFF2-40B4-BE49-F238E27FC236}">
                  <a16:creationId xmlns:a16="http://schemas.microsoft.com/office/drawing/2014/main" id="{AD85B09B-C151-4246-83FE-8C65C4C68421}"/>
                </a:ext>
              </a:extLst>
            </p:cNvPr>
            <p:cNvSpPr/>
            <p:nvPr/>
          </p:nvSpPr>
          <p:spPr bwMode="gray">
            <a:xfrm>
              <a:off x="2549230" y="886369"/>
              <a:ext cx="2484315" cy="340158"/>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562812">
                <a:defRPr/>
              </a:pPr>
              <a:r>
                <a:rPr kumimoji="1" lang="en-US" altLang="ja-JP" sz="1970" b="1" dirty="0">
                  <a:solidFill>
                    <a:prstClr val="white"/>
                  </a:solidFill>
                  <a:latin typeface="BIZ UDPゴシック" panose="020B0400000000000000" pitchFamily="50" charset="-128"/>
                  <a:ea typeface="BIZ UDPゴシック" panose="020B0400000000000000" pitchFamily="50" charset="-128"/>
                </a:rPr>
                <a:t>2025</a:t>
              </a:r>
              <a:r>
                <a:rPr kumimoji="1" lang="ja-JP" altLang="en-US" sz="1970" b="1" dirty="0">
                  <a:solidFill>
                    <a:prstClr val="white"/>
                  </a:solidFill>
                  <a:latin typeface="BIZ UDPゴシック" panose="020B0400000000000000" pitchFamily="50" charset="-128"/>
                  <a:ea typeface="BIZ UDPゴシック" panose="020B0400000000000000" pitchFamily="50" charset="-128"/>
                </a:rPr>
                <a:t>（万博開催）</a:t>
              </a:r>
            </a:p>
          </p:txBody>
        </p:sp>
        <p:sp>
          <p:nvSpPr>
            <p:cNvPr id="36" name="ホームベース 4">
              <a:extLst>
                <a:ext uri="{FF2B5EF4-FFF2-40B4-BE49-F238E27FC236}">
                  <a16:creationId xmlns:a16="http://schemas.microsoft.com/office/drawing/2014/main" id="{51F0FD7C-A3F3-4D3F-9E7A-E2D8BBD297CC}"/>
                </a:ext>
              </a:extLst>
            </p:cNvPr>
            <p:cNvSpPr/>
            <p:nvPr/>
          </p:nvSpPr>
          <p:spPr bwMode="gray">
            <a:xfrm>
              <a:off x="407938" y="886368"/>
              <a:ext cx="2362526" cy="340159"/>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562812">
                <a:defRPr/>
              </a:pPr>
              <a:r>
                <a:rPr kumimoji="1" lang="en-US" altLang="ja-JP" sz="1600" dirty="0">
                  <a:solidFill>
                    <a:prstClr val="white"/>
                  </a:solidFill>
                  <a:latin typeface="BIZ UDPゴシック" panose="020B0400000000000000" pitchFamily="50" charset="-128"/>
                  <a:ea typeface="BIZ UDPゴシック" panose="020B0400000000000000" pitchFamily="50" charset="-128"/>
                </a:rPr>
                <a:t>202</a:t>
              </a:r>
              <a:r>
                <a:rPr kumimoji="1" lang="ja-JP" altLang="en-US" sz="1600" dirty="0">
                  <a:solidFill>
                    <a:prstClr val="white"/>
                  </a:solidFill>
                  <a:latin typeface="BIZ UDPゴシック" panose="020B0400000000000000" pitchFamily="50" charset="-128"/>
                  <a:ea typeface="BIZ UDPゴシック" panose="020B0400000000000000" pitchFamily="50" charset="-128"/>
                </a:rPr>
                <a:t>３</a:t>
              </a:r>
              <a:r>
                <a:rPr kumimoji="1" lang="en-US" altLang="ja-JP" sz="1600" dirty="0">
                  <a:solidFill>
                    <a:prstClr val="white"/>
                  </a:solidFill>
                  <a:latin typeface="BIZ UDPゴシック" panose="020B0400000000000000" pitchFamily="50" charset="-128"/>
                  <a:ea typeface="BIZ UDPゴシック" panose="020B0400000000000000" pitchFamily="50" charset="-128"/>
                </a:rPr>
                <a:t>(</a:t>
              </a:r>
              <a:r>
                <a:rPr kumimoji="1" lang="ja-JP" altLang="en-US" sz="1600" dirty="0">
                  <a:solidFill>
                    <a:prstClr val="white"/>
                  </a:solidFill>
                  <a:latin typeface="BIZ UDPゴシック" panose="020B0400000000000000" pitchFamily="50" charset="-128"/>
                  <a:ea typeface="BIZ UDPゴシック" panose="020B0400000000000000" pitchFamily="50" charset="-128"/>
                </a:rPr>
                <a:t>現状</a:t>
              </a:r>
              <a:r>
                <a:rPr kumimoji="1" lang="en-US" altLang="ja-JP" sz="1600" dirty="0">
                  <a:solidFill>
                    <a:prstClr val="white"/>
                  </a:solidFill>
                  <a:latin typeface="BIZ UDPゴシック" panose="020B0400000000000000" pitchFamily="50" charset="-128"/>
                  <a:ea typeface="BIZ UDPゴシック" panose="020B0400000000000000" pitchFamily="50" charset="-128"/>
                </a:rPr>
                <a:t>)</a:t>
              </a:r>
              <a:endParaRPr kumimoji="1" lang="ja-JP" altLang="en-US" sz="1600" dirty="0">
                <a:solidFill>
                  <a:prstClr val="white"/>
                </a:solidFill>
                <a:latin typeface="BIZ UDPゴシック" panose="020B0400000000000000" pitchFamily="50" charset="-128"/>
                <a:ea typeface="BIZ UDPゴシック" panose="020B0400000000000000" pitchFamily="50" charset="-128"/>
              </a:endParaRPr>
            </a:p>
          </p:txBody>
        </p:sp>
      </p:grpSp>
    </p:spTree>
    <p:extLst>
      <p:ext uri="{BB962C8B-B14F-4D97-AF65-F5344CB8AC3E}">
        <p14:creationId xmlns:p14="http://schemas.microsoft.com/office/powerpoint/2010/main" val="746759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台形 83"/>
          <p:cNvSpPr/>
          <p:nvPr/>
        </p:nvSpPr>
        <p:spPr>
          <a:xfrm rot="10800000">
            <a:off x="3696319" y="4917819"/>
            <a:ext cx="5339970" cy="700673"/>
          </a:xfrm>
          <a:prstGeom prst="trapezoid">
            <a:avLst>
              <a:gd name="adj" fmla="val 423233"/>
            </a:avLst>
          </a:prstGeom>
          <a:gradFill flip="none" rotWithShape="1">
            <a:gsLst>
              <a:gs pos="0">
                <a:schemeClr val="accent1">
                  <a:lumMod val="20000"/>
                  <a:lumOff val="80000"/>
                  <a:shade val="30000"/>
                  <a:satMod val="115000"/>
                </a:schemeClr>
              </a:gs>
              <a:gs pos="22000">
                <a:schemeClr val="accent1">
                  <a:lumMod val="20000"/>
                  <a:lumOff val="80000"/>
                  <a:shade val="67500"/>
                  <a:satMod val="115000"/>
                </a:schemeClr>
              </a:gs>
              <a:gs pos="100000">
                <a:schemeClr val="accent1">
                  <a:lumMod val="20000"/>
                  <a:lumOff val="80000"/>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88474" y="1063299"/>
            <a:ext cx="12449548" cy="1272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0" name="正方形/長方形 149"/>
          <p:cNvSpPr/>
          <p:nvPr/>
        </p:nvSpPr>
        <p:spPr>
          <a:xfrm>
            <a:off x="115323" y="905966"/>
            <a:ext cx="12605731" cy="8676000"/>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75" dirty="0"/>
          </a:p>
        </p:txBody>
      </p:sp>
      <p:sp>
        <p:nvSpPr>
          <p:cNvPr id="13" name="テキスト ボックス 12"/>
          <p:cNvSpPr txBox="1"/>
          <p:nvPr/>
        </p:nvSpPr>
        <p:spPr>
          <a:xfrm>
            <a:off x="10294683" y="2081443"/>
            <a:ext cx="2270187" cy="253916"/>
          </a:xfrm>
          <a:prstGeom prst="rect">
            <a:avLst/>
          </a:prstGeom>
          <a:noFill/>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（出典：国土交通省</a:t>
            </a:r>
            <a:r>
              <a:rPr kumimoji="1" lang="en-US" altLang="ja-JP" sz="1050" dirty="0">
                <a:latin typeface="Meiryo UI" panose="020B0604030504040204" pitchFamily="50" charset="-128"/>
                <a:ea typeface="Meiryo UI" panose="020B0604030504040204" pitchFamily="50" charset="-128"/>
              </a:rPr>
              <a:t>HP</a:t>
            </a:r>
            <a:r>
              <a:rPr kumimoji="1" lang="ja-JP" altLang="en-US" sz="1050" dirty="0">
                <a:latin typeface="Meiryo UI" panose="020B0604030504040204" pitchFamily="50" charset="-128"/>
                <a:ea typeface="Meiryo UI" panose="020B0604030504040204" pitchFamily="50" charset="-128"/>
              </a:rPr>
              <a:t>より）</a:t>
            </a:r>
          </a:p>
        </p:txBody>
      </p:sp>
      <p:graphicFrame>
        <p:nvGraphicFramePr>
          <p:cNvPr id="11" name="表 10"/>
          <p:cNvGraphicFramePr>
            <a:graphicFrameLocks noGrp="1"/>
          </p:cNvGraphicFramePr>
          <p:nvPr>
            <p:extLst>
              <p:ext uri="{D42A27DB-BD31-4B8C-83A1-F6EECF244321}">
                <p14:modId xmlns:p14="http://schemas.microsoft.com/office/powerpoint/2010/main" val="1411603086"/>
              </p:ext>
            </p:extLst>
          </p:nvPr>
        </p:nvGraphicFramePr>
        <p:xfrm>
          <a:off x="261625" y="6279547"/>
          <a:ext cx="12287101" cy="3132677"/>
        </p:xfrm>
        <a:graphic>
          <a:graphicData uri="http://schemas.openxmlformats.org/drawingml/2006/table">
            <a:tbl>
              <a:tblPr firstRow="1" bandRow="1">
                <a:tableStyleId>{5940675A-B579-460E-94D1-54222C63F5DA}</a:tableStyleId>
              </a:tblPr>
              <a:tblGrid>
                <a:gridCol w="12287101">
                  <a:extLst>
                    <a:ext uri="{9D8B030D-6E8A-4147-A177-3AD203B41FA5}">
                      <a16:colId xmlns:a16="http://schemas.microsoft.com/office/drawing/2014/main" val="2342223111"/>
                    </a:ext>
                  </a:extLst>
                </a:gridCol>
              </a:tblGrid>
              <a:tr h="3132677">
                <a:tc>
                  <a:txBody>
                    <a:bodyPr/>
                    <a:lstStyle/>
                    <a:p>
                      <a:pPr algn="ctr"/>
                      <a:r>
                        <a:rPr kumimoji="1" lang="ja-JP" altLang="en-US" sz="15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endParaRPr kumimoji="1" lang="ja-JP" altLang="en-US" sz="1400" b="0" dirty="0">
                        <a:effectLst/>
                        <a:latin typeface="Meiryo UI" panose="020B0604030504040204" pitchFamily="50" charset="-128"/>
                        <a:ea typeface="Meiryo UI" panose="020B0604030504040204" pitchFamily="50" charset="-128"/>
                      </a:endParaRPr>
                    </a:p>
                  </a:txBody>
                  <a:tcPr>
                    <a:noFill/>
                  </a:tcPr>
                </a:tc>
                <a:extLst>
                  <a:ext uri="{0D108BD9-81ED-4DB2-BD59-A6C34878D82A}">
                    <a16:rowId xmlns:a16="http://schemas.microsoft.com/office/drawing/2014/main" val="1349828133"/>
                  </a:ext>
                </a:extLst>
              </a:tr>
            </a:tbl>
          </a:graphicData>
        </a:graphic>
      </p:graphicFrame>
      <p:sp>
        <p:nvSpPr>
          <p:cNvPr id="7" name="角丸四角形 6"/>
          <p:cNvSpPr/>
          <p:nvPr/>
        </p:nvSpPr>
        <p:spPr>
          <a:xfrm>
            <a:off x="7125618" y="6654924"/>
            <a:ext cx="2880662" cy="1395839"/>
          </a:xfrm>
          <a:prstGeom prst="roundRect">
            <a:avLst>
              <a:gd name="adj" fmla="val 15069"/>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100" dirty="0">
              <a:latin typeface="Meiryo UI" panose="020B0604030504040204" pitchFamily="50" charset="-128"/>
              <a:ea typeface="Meiryo UI" panose="020B0604030504040204" pitchFamily="50" charset="-128"/>
            </a:endParaRPr>
          </a:p>
        </p:txBody>
      </p:sp>
      <p:sp>
        <p:nvSpPr>
          <p:cNvPr id="8" name="正方形/長方形 7"/>
          <p:cNvSpPr/>
          <p:nvPr/>
        </p:nvSpPr>
        <p:spPr>
          <a:xfrm>
            <a:off x="7099361" y="6498178"/>
            <a:ext cx="2918070" cy="1446550"/>
          </a:xfrm>
          <a:prstGeom prst="rect">
            <a:avLst/>
          </a:prstGeom>
        </p:spPr>
        <p:txBody>
          <a:bodyPr wrap="square">
            <a:spAutoFit/>
          </a:bodyPr>
          <a:lstStyle/>
          <a:p>
            <a:endParaRPr lang="en-US" altLang="ja-JP" sz="1200" dirty="0" smtClean="0">
              <a:latin typeface="Meiryo UI" panose="020B0604030504040204" pitchFamily="50" charset="-128"/>
              <a:ea typeface="Meiryo UI" panose="020B0604030504040204" pitchFamily="50" charset="-128"/>
            </a:endParaRPr>
          </a:p>
          <a:p>
            <a:pPr algn="ctr"/>
            <a:r>
              <a:rPr kumimoji="1" lang="ja-JP" altLang="en-US" sz="14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市町村支援</a:t>
            </a:r>
            <a:endParaRPr kumimoji="1" lang="en-US" altLang="ja-JP" sz="14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endParaRPr kumimoji="1" lang="ja-JP" altLang="en-US" sz="4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 </a:t>
            </a:r>
            <a:r>
              <a:rPr lang="ja-JP" altLang="en-US" sz="1200" dirty="0">
                <a:latin typeface="Meiryo UI" panose="020B0604030504040204" pitchFamily="50" charset="-128"/>
                <a:ea typeface="Meiryo UI" panose="020B0604030504040204" pitchFamily="50" charset="-128"/>
              </a:rPr>
              <a:t>建築行政</a:t>
            </a:r>
            <a:r>
              <a:rPr lang="ja-JP" altLang="en-US" sz="1200" dirty="0" smtClean="0">
                <a:latin typeface="Meiryo UI" panose="020B0604030504040204" pitchFamily="50" charset="-128"/>
                <a:ea typeface="Meiryo UI" panose="020B0604030504040204" pitchFamily="50" charset="-128"/>
              </a:rPr>
              <a:t>サポートデスクの実施</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 </a:t>
            </a:r>
            <a:r>
              <a:rPr lang="ja-JP" altLang="en-US" sz="1200" dirty="0">
                <a:latin typeface="Meiryo UI" panose="020B0604030504040204" pitchFamily="50" charset="-128"/>
                <a:ea typeface="Meiryo UI" panose="020B0604030504040204" pitchFamily="50" charset="-128"/>
              </a:rPr>
              <a:t>大阪府市町村ＥＳＣＯ</a:t>
            </a:r>
            <a:r>
              <a:rPr lang="ja-JP" altLang="en-US" sz="1200" dirty="0" smtClean="0">
                <a:latin typeface="Meiryo UI" panose="020B0604030504040204" pitchFamily="50" charset="-128"/>
                <a:ea typeface="Meiryo UI" panose="020B0604030504040204" pitchFamily="50" charset="-128"/>
              </a:rPr>
              <a:t>会議の開催</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 </a:t>
            </a:r>
            <a:r>
              <a:rPr lang="ja-JP" altLang="en-US" sz="1200" dirty="0">
                <a:latin typeface="Meiryo UI" panose="020B0604030504040204" pitchFamily="50" charset="-128"/>
                <a:ea typeface="Meiryo UI" panose="020B0604030504040204" pitchFamily="50" charset="-128"/>
              </a:rPr>
              <a:t>建築物省エネ法の再エネ</a:t>
            </a:r>
            <a:r>
              <a:rPr lang="ja-JP" altLang="en-US" sz="1200" dirty="0" smtClean="0">
                <a:latin typeface="Meiryo UI" panose="020B0604030504040204" pitchFamily="50" charset="-128"/>
                <a:ea typeface="Meiryo UI" panose="020B0604030504040204" pitchFamily="50" charset="-128"/>
              </a:rPr>
              <a:t>促進計画</a:t>
            </a:r>
            <a:r>
              <a:rPr lang="en-US" altLang="ja-JP" sz="1200" baseline="30000" dirty="0" smtClean="0">
                <a:latin typeface="Meiryo UI" panose="020B0604030504040204" pitchFamily="50" charset="-128"/>
                <a:ea typeface="Meiryo UI" panose="020B0604030504040204" pitchFamily="50" charset="-128"/>
              </a:rPr>
              <a:t>※</a:t>
            </a:r>
            <a:br>
              <a:rPr lang="en-US" altLang="ja-JP" sz="1200" baseline="30000" dirty="0" smtClean="0">
                <a:latin typeface="Meiryo UI" panose="020B0604030504040204" pitchFamily="50" charset="-128"/>
                <a:ea typeface="Meiryo UI" panose="020B0604030504040204" pitchFamily="50" charset="-128"/>
              </a:rPr>
            </a:br>
            <a:r>
              <a:rPr lang="ja-JP" altLang="en-US" sz="1200" baseline="300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の策定に関する連携体制</a:t>
            </a:r>
            <a:r>
              <a:rPr lang="ja-JP" altLang="en-US" sz="1200" dirty="0">
                <a:latin typeface="Meiryo UI" panose="020B0604030504040204" pitchFamily="50" charset="-128"/>
                <a:ea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rPr>
              <a:t>構築</a:t>
            </a:r>
            <a:r>
              <a:rPr lang="en-US" altLang="ja-JP" sz="1200" dirty="0" smtClean="0">
                <a:latin typeface="Meiryo UI" panose="020B0604030504040204" pitchFamily="50" charset="-128"/>
                <a:ea typeface="Meiryo UI" panose="020B0604030504040204" pitchFamily="50" charset="-128"/>
              </a:rPr>
              <a:t/>
            </a:r>
            <a:br>
              <a:rPr lang="en-US" altLang="ja-JP" sz="1200" dirty="0" smtClean="0">
                <a:latin typeface="Meiryo UI" panose="020B0604030504040204" pitchFamily="50" charset="-128"/>
                <a:ea typeface="Meiryo UI" panose="020B0604030504040204" pitchFamily="50" charset="-128"/>
              </a:rPr>
            </a:br>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計画策定により</a:t>
            </a:r>
            <a:r>
              <a:rPr lang="ja-JP" altLang="en-US" sz="1000" dirty="0" smtClean="0">
                <a:latin typeface="Meiryo UI" panose="020B0604030504040204" pitchFamily="50" charset="-128"/>
                <a:ea typeface="Meiryo UI" panose="020B0604030504040204" pitchFamily="50" charset="-128"/>
              </a:rPr>
              <a:t>再エネ説明</a:t>
            </a:r>
            <a:r>
              <a:rPr lang="ja-JP" altLang="en-US" sz="1000" dirty="0">
                <a:latin typeface="Meiryo UI" panose="020B0604030504040204" pitchFamily="50" charset="-128"/>
                <a:ea typeface="Meiryo UI" panose="020B0604030504040204" pitchFamily="50" charset="-128"/>
              </a:rPr>
              <a:t>義務を課すことが</a:t>
            </a:r>
            <a:r>
              <a:rPr lang="ja-JP" altLang="en-US" sz="1000" dirty="0" smtClean="0">
                <a:latin typeface="Meiryo UI" panose="020B0604030504040204" pitchFamily="50" charset="-128"/>
                <a:ea typeface="Meiryo UI" panose="020B0604030504040204" pitchFamily="50" charset="-128"/>
              </a:rPr>
              <a:t>できる</a:t>
            </a:r>
            <a:endParaRPr lang="en-US" altLang="ja-JP" sz="1000" dirty="0" smtClean="0">
              <a:latin typeface="Meiryo UI" panose="020B0604030504040204" pitchFamily="50" charset="-128"/>
              <a:ea typeface="Meiryo UI" panose="020B0604030504040204" pitchFamily="50" charset="-128"/>
            </a:endParaRPr>
          </a:p>
        </p:txBody>
      </p:sp>
      <p:grpSp>
        <p:nvGrpSpPr>
          <p:cNvPr id="3" name="グループ化 2"/>
          <p:cNvGrpSpPr/>
          <p:nvPr/>
        </p:nvGrpSpPr>
        <p:grpSpPr>
          <a:xfrm>
            <a:off x="10058795" y="6654924"/>
            <a:ext cx="2055041" cy="1395839"/>
            <a:chOff x="5035268" y="2924446"/>
            <a:chExt cx="2055041" cy="1085716"/>
          </a:xfrm>
        </p:grpSpPr>
        <p:sp>
          <p:nvSpPr>
            <p:cNvPr id="68" name="角丸四角形 67"/>
            <p:cNvSpPr/>
            <p:nvPr/>
          </p:nvSpPr>
          <p:spPr>
            <a:xfrm>
              <a:off x="5035268" y="2924446"/>
              <a:ext cx="2055041" cy="1085716"/>
            </a:xfrm>
            <a:prstGeom prst="roundRect">
              <a:avLst>
                <a:gd name="adj" fmla="val 14980"/>
              </a:avLst>
            </a:prstGeom>
            <a:gradFill>
              <a:gsLst>
                <a:gs pos="0">
                  <a:schemeClr val="accent1">
                    <a:lumMod val="5000"/>
                    <a:lumOff val="95000"/>
                  </a:schemeClr>
                </a:gs>
                <a:gs pos="74000">
                  <a:schemeClr val="accent1">
                    <a:lumMod val="45000"/>
                    <a:lumOff val="55000"/>
                  </a:schemeClr>
                </a:gs>
                <a:gs pos="78000">
                  <a:schemeClr val="accent1">
                    <a:lumMod val="45000"/>
                    <a:lumOff val="55000"/>
                  </a:schemeClr>
                </a:gs>
                <a:gs pos="100000">
                  <a:schemeClr val="accent1">
                    <a:lumMod val="30000"/>
                    <a:lumOff val="70000"/>
                  </a:schemeClr>
                </a:gs>
              </a:gsLst>
              <a:lin ang="5400000" scaled="1"/>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100" dirty="0">
                <a:latin typeface="Meiryo UI" panose="020B0604030504040204" pitchFamily="50" charset="-128"/>
                <a:ea typeface="Meiryo UI" panose="020B0604030504040204" pitchFamily="50" charset="-128"/>
              </a:endParaRPr>
            </a:p>
          </p:txBody>
        </p:sp>
        <p:sp>
          <p:nvSpPr>
            <p:cNvPr id="19" name="正方形/長方形 18"/>
            <p:cNvSpPr/>
            <p:nvPr/>
          </p:nvSpPr>
          <p:spPr>
            <a:xfrm>
              <a:off x="5079389" y="2947135"/>
              <a:ext cx="1971460" cy="718188"/>
            </a:xfrm>
            <a:prstGeom prst="rect">
              <a:avLst/>
            </a:prstGeom>
          </p:spPr>
          <p:txBody>
            <a:bodyPr wrap="square">
              <a:spAutoFit/>
            </a:bodyPr>
            <a:lstStyle/>
            <a:p>
              <a:r>
                <a:rPr kumimoji="1" lang="ja-JP" altLang="en-US" sz="14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府有建築物の率先</a:t>
              </a:r>
              <a:r>
                <a:rPr kumimoji="1" lang="ja-JP" altLang="en-US" sz="14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a:t>
              </a:r>
              <a:endParaRPr kumimoji="1" lang="en-US" altLang="ja-JP" sz="14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endParaRPr kumimoji="1" lang="en-US" altLang="ja-JP" sz="4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 </a:t>
              </a:r>
              <a:r>
                <a:rPr lang="ja-JP" altLang="en-US" sz="1200" dirty="0">
                  <a:latin typeface="Meiryo UI" panose="020B0604030504040204" pitchFamily="50" charset="-128"/>
                  <a:ea typeface="Meiryo UI" panose="020B0604030504040204" pitchFamily="50" charset="-128"/>
                </a:rPr>
                <a:t>高等学校等の</a:t>
              </a:r>
              <a:r>
                <a:rPr lang="en-US" altLang="ja-JP" sz="1200" dirty="0">
                  <a:latin typeface="Meiryo UI" panose="020B0604030504040204" pitchFamily="50" charset="-128"/>
                  <a:ea typeface="Meiryo UI" panose="020B0604030504040204" pitchFamily="50" charset="-128"/>
                </a:rPr>
                <a:t>ZEB</a:t>
              </a:r>
              <a:r>
                <a:rPr lang="ja-JP" altLang="en-US" sz="1200" dirty="0" smtClean="0">
                  <a:latin typeface="Meiryo UI" panose="020B0604030504040204" pitchFamily="50" charset="-128"/>
                  <a:ea typeface="Meiryo UI" panose="020B0604030504040204" pitchFamily="50" charset="-128"/>
                </a:rPr>
                <a:t>化</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 </a:t>
              </a:r>
              <a:r>
                <a:rPr lang="ja-JP" altLang="en-US" sz="1200" dirty="0">
                  <a:latin typeface="Meiryo UI" panose="020B0604030504040204" pitchFamily="50" charset="-128"/>
                  <a:ea typeface="Meiryo UI" panose="020B0604030504040204" pitchFamily="50" charset="-128"/>
                </a:rPr>
                <a:t>府営住宅の</a:t>
              </a:r>
              <a:r>
                <a:rPr lang="en-US" altLang="ja-JP" sz="1200" dirty="0">
                  <a:latin typeface="Meiryo UI" panose="020B0604030504040204" pitchFamily="50" charset="-128"/>
                  <a:ea typeface="Meiryo UI" panose="020B0604030504040204" pitchFamily="50" charset="-128"/>
                </a:rPr>
                <a:t>ZEH</a:t>
              </a:r>
              <a:r>
                <a:rPr lang="ja-JP" altLang="en-US" sz="1200" dirty="0" smtClean="0">
                  <a:latin typeface="Meiryo UI" panose="020B0604030504040204" pitchFamily="50" charset="-128"/>
                  <a:ea typeface="Meiryo UI" panose="020B0604030504040204" pitchFamily="50" charset="-128"/>
                </a:rPr>
                <a:t>化</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 </a:t>
              </a:r>
              <a:r>
                <a:rPr lang="ja-JP" altLang="en-US" sz="1200" dirty="0">
                  <a:latin typeface="Meiryo UI" panose="020B0604030504040204" pitchFamily="50" charset="-128"/>
                  <a:ea typeface="Meiryo UI" panose="020B0604030504040204" pitchFamily="50" charset="-128"/>
                </a:rPr>
                <a:t>Ｅ</a:t>
              </a:r>
              <a:r>
                <a:rPr lang="ja-JP" altLang="en-US" sz="1200" dirty="0" smtClean="0">
                  <a:latin typeface="Meiryo UI" panose="020B0604030504040204" pitchFamily="50" charset="-128"/>
                  <a:ea typeface="Meiryo UI" panose="020B0604030504040204" pitchFamily="50" charset="-128"/>
                </a:rPr>
                <a:t>ＳＣＯ事業の推進</a:t>
              </a:r>
              <a:endParaRPr lang="ja-JP" altLang="en-US" sz="1200" dirty="0">
                <a:latin typeface="Meiryo UI" panose="020B0604030504040204" pitchFamily="50" charset="-128"/>
                <a:ea typeface="Meiryo UI" panose="020B0604030504040204" pitchFamily="50" charset="-128"/>
              </a:endParaRPr>
            </a:p>
          </p:txBody>
        </p:sp>
      </p:grpSp>
      <p:sp>
        <p:nvSpPr>
          <p:cNvPr id="66" name="テキスト ボックス 65"/>
          <p:cNvSpPr txBox="1"/>
          <p:nvPr/>
        </p:nvSpPr>
        <p:spPr>
          <a:xfrm>
            <a:off x="928621" y="6624081"/>
            <a:ext cx="3687111" cy="492443"/>
          </a:xfrm>
          <a:prstGeom prst="rect">
            <a:avLst/>
          </a:prstGeom>
          <a:noFill/>
        </p:spPr>
        <p:txBody>
          <a:bodyPr wrap="square" rtlCol="0">
            <a:spAutoFit/>
          </a:bodyPr>
          <a:lstStyle/>
          <a:p>
            <a:r>
              <a:rPr kumimoji="1" lang="ja-JP" altLang="en-US" sz="1300" dirty="0">
                <a:latin typeface="Meiryo UI" panose="020B0604030504040204" pitchFamily="50" charset="-128"/>
                <a:ea typeface="Meiryo UI" panose="020B0604030504040204" pitchFamily="50" charset="-128"/>
              </a:rPr>
              <a:t>　</a:t>
            </a:r>
            <a:r>
              <a:rPr kumimoji="1" lang="ja-JP" altLang="en-US" sz="1300" u="sng" dirty="0" smtClean="0">
                <a:latin typeface="Meiryo UI" panose="020B0604030504040204" pitchFamily="50" charset="-128"/>
                <a:ea typeface="Meiryo UI" panose="020B0604030504040204" pitchFamily="50" charset="-128"/>
              </a:rPr>
              <a:t>情報</a:t>
            </a:r>
            <a:r>
              <a:rPr kumimoji="1" lang="ja-JP" altLang="en-US" sz="1300" u="sng" dirty="0">
                <a:latin typeface="Meiryo UI" panose="020B0604030504040204" pitchFamily="50" charset="-128"/>
                <a:ea typeface="Meiryo UI" panose="020B0604030504040204" pitchFamily="50" charset="-128"/>
              </a:rPr>
              <a:t>を共有し、一体となって課題に対応</a:t>
            </a:r>
            <a:endParaRPr kumimoji="1" lang="en-US" altLang="ja-JP" sz="1300" u="sng"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　</a:t>
            </a:r>
            <a:r>
              <a:rPr kumimoji="1" lang="ja-JP" altLang="en-US" sz="1300" u="sng" dirty="0" smtClean="0">
                <a:latin typeface="Meiryo UI" panose="020B0604030504040204" pitchFamily="50" charset="-128"/>
                <a:ea typeface="Meiryo UI" panose="020B0604030504040204" pitchFamily="50" charset="-128"/>
              </a:rPr>
              <a:t>連携</a:t>
            </a:r>
            <a:r>
              <a:rPr kumimoji="1" lang="ja-JP" altLang="en-US" sz="1300" u="sng" dirty="0">
                <a:latin typeface="Meiryo UI" panose="020B0604030504040204" pitchFamily="50" charset="-128"/>
                <a:ea typeface="Meiryo UI" panose="020B0604030504040204" pitchFamily="50" charset="-128"/>
              </a:rPr>
              <a:t>して住宅・建築物の脱炭素化に取り組む</a:t>
            </a:r>
            <a:r>
              <a:rPr kumimoji="1" lang="ja-JP" altLang="en-US" sz="1300" dirty="0">
                <a:latin typeface="Meiryo UI" panose="020B0604030504040204" pitchFamily="50" charset="-128"/>
                <a:ea typeface="Meiryo UI" panose="020B0604030504040204" pitchFamily="50" charset="-128"/>
              </a:rPr>
              <a:t>　　　</a:t>
            </a:r>
          </a:p>
        </p:txBody>
      </p:sp>
      <p:sp>
        <p:nvSpPr>
          <p:cNvPr id="20" name="テキスト ボックス 19"/>
          <p:cNvSpPr txBox="1"/>
          <p:nvPr/>
        </p:nvSpPr>
        <p:spPr>
          <a:xfrm>
            <a:off x="885598" y="6348133"/>
            <a:ext cx="2093354" cy="307777"/>
          </a:xfrm>
          <a:prstGeom prst="rect">
            <a:avLst/>
          </a:prstGeom>
          <a:solidFill>
            <a:schemeClr val="bg1"/>
          </a:solidFill>
        </p:spPr>
        <p:txBody>
          <a:bodyPr wrap="square" rtlCol="0">
            <a:spAutoFit/>
          </a:bodyPr>
          <a:lstStyle/>
          <a:p>
            <a:r>
              <a:rPr kumimoji="1" lang="ja-JP" altLang="en-US" sz="14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脱炭素</a:t>
            </a:r>
            <a:r>
              <a:rPr kumimoji="1" lang="ja-JP" altLang="en-US" sz="1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建築物推進</a:t>
            </a:r>
            <a:r>
              <a:rPr kumimoji="1" lang="ja-JP" altLang="en-US" sz="14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チーム</a:t>
            </a:r>
            <a:endParaRPr kumimoji="1" lang="ja-JP" altLang="en-US" sz="1200" dirty="0"/>
          </a:p>
        </p:txBody>
      </p:sp>
      <p:sp>
        <p:nvSpPr>
          <p:cNvPr id="50" name="正方形/長方形 49"/>
          <p:cNvSpPr/>
          <p:nvPr/>
        </p:nvSpPr>
        <p:spPr>
          <a:xfrm>
            <a:off x="508664" y="2612932"/>
            <a:ext cx="1242077" cy="306409"/>
          </a:xfrm>
          <a:prstGeom prst="rect">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no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大阪府の取組</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pic>
        <p:nvPicPr>
          <p:cNvPr id="9" name="図 8"/>
          <p:cNvPicPr>
            <a:picLocks noChangeAspect="1"/>
          </p:cNvPicPr>
          <p:nvPr/>
        </p:nvPicPr>
        <p:blipFill rotWithShape="1">
          <a:blip r:embed="rId2"/>
          <a:srcRect t="21481"/>
          <a:stretch/>
        </p:blipFill>
        <p:spPr>
          <a:xfrm>
            <a:off x="1513018" y="1151107"/>
            <a:ext cx="6275417" cy="937229"/>
          </a:xfrm>
          <a:prstGeom prst="rect">
            <a:avLst/>
          </a:prstGeom>
        </p:spPr>
      </p:pic>
      <p:sp>
        <p:nvSpPr>
          <p:cNvPr id="6" name="正方形/長方形 5"/>
          <p:cNvSpPr/>
          <p:nvPr/>
        </p:nvSpPr>
        <p:spPr>
          <a:xfrm>
            <a:off x="508664" y="1103482"/>
            <a:ext cx="1242077" cy="292347"/>
          </a:xfrm>
          <a:prstGeom prst="rect">
            <a:avLst/>
          </a:prstGeom>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50000" r="50000" b="50000"/>
            </a:path>
            <a:tileRect/>
          </a:gradFill>
          <a:ln>
            <a:no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国</a:t>
            </a:r>
            <a:r>
              <a:rPr kumimoji="1" lang="ja-JP" altLang="en-US" sz="1400" b="1" dirty="0" smtClean="0">
                <a:solidFill>
                  <a:schemeClr val="tx1"/>
                </a:solidFill>
                <a:latin typeface="Meiryo UI" panose="020B0604030504040204" pitchFamily="50" charset="-128"/>
                <a:ea typeface="Meiryo UI" panose="020B0604030504040204" pitchFamily="50" charset="-128"/>
              </a:rPr>
              <a:t>の取組</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10" name="二等辺三角形 9"/>
          <p:cNvSpPr/>
          <p:nvPr/>
        </p:nvSpPr>
        <p:spPr>
          <a:xfrm>
            <a:off x="2074263" y="2014658"/>
            <a:ext cx="379828" cy="260811"/>
          </a:xfrm>
          <a:prstGeom prst="triangl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15" name="正方形/長方形 14"/>
          <p:cNvSpPr/>
          <p:nvPr/>
        </p:nvSpPr>
        <p:spPr>
          <a:xfrm>
            <a:off x="2398881" y="1881129"/>
            <a:ext cx="5354313" cy="484455"/>
          </a:xfrm>
          <a:prstGeom prst="rect">
            <a:avLst/>
          </a:prstGeom>
          <a:noFill/>
          <a:ln>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latin typeface="Meiryo UI" panose="020B0604030504040204" pitchFamily="50" charset="-128"/>
                <a:ea typeface="Meiryo UI" panose="020B0604030504040204" pitchFamily="50" charset="-128"/>
              </a:rPr>
              <a:t>2025</a:t>
            </a:r>
            <a:r>
              <a:rPr kumimoji="1" lang="ja-JP" altLang="en-US" sz="1200" b="1" dirty="0">
                <a:solidFill>
                  <a:schemeClr val="tx1"/>
                </a:solidFill>
                <a:latin typeface="Meiryo UI" panose="020B0604030504040204" pitchFamily="50" charset="-128"/>
                <a:ea typeface="Meiryo UI" panose="020B0604030504040204" pitchFamily="50" charset="-128"/>
              </a:rPr>
              <a:t>年：原則全ての建築物に省エネ基準適合</a:t>
            </a:r>
            <a:r>
              <a:rPr kumimoji="1" lang="ja-JP" altLang="en-US" sz="1200" b="1" dirty="0" smtClean="0">
                <a:solidFill>
                  <a:schemeClr val="tx1"/>
                </a:solidFill>
                <a:latin typeface="Meiryo UI" panose="020B0604030504040204" pitchFamily="50" charset="-128"/>
                <a:ea typeface="Meiryo UI" panose="020B0604030504040204" pitchFamily="50" charset="-128"/>
              </a:rPr>
              <a:t>義務</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53" name="テキスト ボックス 52"/>
          <p:cNvSpPr txBox="1"/>
          <p:nvPr/>
        </p:nvSpPr>
        <p:spPr>
          <a:xfrm>
            <a:off x="963443" y="7091712"/>
            <a:ext cx="4788000" cy="72327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 各事業の進捗状況を把握するとともに、「おおさかカーボン</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ニュートラル推進本部</a:t>
            </a:r>
            <a:r>
              <a:rPr kumimoji="1" lang="ja-JP" altLang="en-US" sz="1200" dirty="0" smtClean="0">
                <a:latin typeface="Meiryo UI" panose="020B0604030504040204" pitchFamily="50" charset="-128"/>
                <a:ea typeface="Meiryo UI" panose="020B0604030504040204" pitchFamily="50" charset="-128"/>
              </a:rPr>
              <a:t>」に</a:t>
            </a:r>
            <a:r>
              <a:rPr kumimoji="1" lang="ja-JP" altLang="en-US" sz="1200" dirty="0">
                <a:latin typeface="Meiryo UI" panose="020B0604030504040204" pitchFamily="50" charset="-128"/>
                <a:ea typeface="Meiryo UI" panose="020B0604030504040204" pitchFamily="50" charset="-128"/>
              </a:rPr>
              <a:t>おける検討内容を展開</a:t>
            </a:r>
            <a:endParaRPr kumimoji="1" lang="en-US" altLang="ja-JP" sz="1200" dirty="0">
              <a:latin typeface="Meiryo UI" panose="020B0604030504040204" pitchFamily="50" charset="-128"/>
              <a:ea typeface="Meiryo UI" panose="020B0604030504040204" pitchFamily="50" charset="-128"/>
            </a:endParaRPr>
          </a:p>
          <a:p>
            <a:pPr>
              <a:spcBef>
                <a:spcPts val="600"/>
              </a:spcBef>
            </a:pPr>
            <a:r>
              <a:rPr kumimoji="1" lang="ja-JP" altLang="en-US" sz="1200" dirty="0">
                <a:latin typeface="Meiryo UI" panose="020B0604030504040204" pitchFamily="50" charset="-128"/>
                <a:ea typeface="Meiryo UI" panose="020B0604030504040204" pitchFamily="50" charset="-128"/>
              </a:rPr>
              <a:t>◆ 建築基準法、建築物省エネ法等、法令改正動向を共有</a:t>
            </a:r>
          </a:p>
        </p:txBody>
      </p:sp>
      <p:sp>
        <p:nvSpPr>
          <p:cNvPr id="2" name="テキスト ボックス 1"/>
          <p:cNvSpPr txBox="1"/>
          <p:nvPr/>
        </p:nvSpPr>
        <p:spPr>
          <a:xfrm>
            <a:off x="1932275" y="2650507"/>
            <a:ext cx="9664857" cy="307777"/>
          </a:xfrm>
          <a:prstGeom prst="rect">
            <a:avLst/>
          </a:prstGeom>
          <a:noFill/>
          <a:effectLst/>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府域の</a:t>
            </a:r>
            <a:r>
              <a:rPr kumimoji="1" lang="en-US" altLang="ja-JP" sz="1400" dirty="0" smtClean="0">
                <a:latin typeface="Meiryo UI" panose="020B0604030504040204" pitchFamily="50" charset="-128"/>
                <a:ea typeface="Meiryo UI" panose="020B0604030504040204" pitchFamily="50" charset="-128"/>
              </a:rPr>
              <a:t>2050</a:t>
            </a:r>
            <a:r>
              <a:rPr kumimoji="1" lang="ja-JP" altLang="en-US" sz="1400" dirty="0" smtClean="0">
                <a:latin typeface="Meiryo UI" panose="020B0604030504040204" pitchFamily="50" charset="-128"/>
                <a:ea typeface="Meiryo UI" panose="020B0604030504040204" pitchFamily="50" charset="-128"/>
              </a:rPr>
              <a:t>年カーボンニュートラルをめざし、「おおさかカーボンニュートラル</a:t>
            </a:r>
            <a:r>
              <a:rPr kumimoji="1" lang="ja-JP" altLang="en-US" sz="1400" dirty="0">
                <a:latin typeface="Meiryo UI" panose="020B0604030504040204" pitchFamily="50" charset="-128"/>
                <a:ea typeface="Meiryo UI" panose="020B0604030504040204" pitchFamily="50" charset="-128"/>
              </a:rPr>
              <a:t>推進</a:t>
            </a:r>
            <a:r>
              <a:rPr kumimoji="1" lang="ja-JP" altLang="en-US" sz="1400" dirty="0" smtClean="0">
                <a:latin typeface="Meiryo UI" panose="020B0604030504040204" pitchFamily="50" charset="-128"/>
                <a:ea typeface="Meiryo UI" panose="020B0604030504040204" pitchFamily="50" charset="-128"/>
              </a:rPr>
              <a:t>本部」（</a:t>
            </a:r>
            <a:r>
              <a:rPr kumimoji="1" lang="en-US" altLang="ja-JP" sz="1400" dirty="0" smtClean="0">
                <a:latin typeface="Meiryo UI" panose="020B0604030504040204" pitchFamily="50" charset="-128"/>
                <a:ea typeface="Meiryo UI" panose="020B0604030504040204" pitchFamily="50" charset="-128"/>
              </a:rPr>
              <a:t>R4.7~</a:t>
            </a:r>
            <a:r>
              <a:rPr kumimoji="1" lang="ja-JP" altLang="en-US" sz="1400" dirty="0" smtClean="0">
                <a:latin typeface="Meiryo UI" panose="020B0604030504040204" pitchFamily="50" charset="-128"/>
                <a:ea typeface="Meiryo UI" panose="020B0604030504040204" pitchFamily="50" charset="-128"/>
              </a:rPr>
              <a:t>）を設置</a:t>
            </a:r>
            <a:endParaRPr kumimoji="1" lang="en-US" altLang="ja-JP" sz="1400" dirty="0">
              <a:latin typeface="Meiryo UI" panose="020B0604030504040204" pitchFamily="50" charset="-128"/>
              <a:ea typeface="Meiryo UI" panose="020B0604030504040204" pitchFamily="50" charset="-128"/>
            </a:endParaRPr>
          </a:p>
        </p:txBody>
      </p:sp>
      <p:sp>
        <p:nvSpPr>
          <p:cNvPr id="54" name="正方形/長方形 53"/>
          <p:cNvSpPr/>
          <p:nvPr/>
        </p:nvSpPr>
        <p:spPr>
          <a:xfrm>
            <a:off x="188474" y="2423167"/>
            <a:ext cx="12449548" cy="70544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角丸四角形 54"/>
          <p:cNvSpPr/>
          <p:nvPr/>
        </p:nvSpPr>
        <p:spPr>
          <a:xfrm>
            <a:off x="4810808" y="6653235"/>
            <a:ext cx="2262914" cy="1408952"/>
          </a:xfrm>
          <a:prstGeom prst="roundRect">
            <a:avLst>
              <a:gd name="adj" fmla="val 15876"/>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100" dirty="0">
              <a:latin typeface="Meiryo UI" panose="020B0604030504040204" pitchFamily="50" charset="-128"/>
              <a:ea typeface="Meiryo UI" panose="020B0604030504040204" pitchFamily="50" charset="-128"/>
            </a:endParaRPr>
          </a:p>
        </p:txBody>
      </p:sp>
      <p:sp>
        <p:nvSpPr>
          <p:cNvPr id="56" name="正方形/長方形 55"/>
          <p:cNvSpPr/>
          <p:nvPr/>
        </p:nvSpPr>
        <p:spPr>
          <a:xfrm>
            <a:off x="4690973" y="6488302"/>
            <a:ext cx="2423688" cy="1531188"/>
          </a:xfrm>
          <a:prstGeom prst="rect">
            <a:avLst/>
          </a:prstGeom>
        </p:spPr>
        <p:txBody>
          <a:bodyPr wrap="square">
            <a:spAutoFit/>
          </a:bodyPr>
          <a:lstStyle/>
          <a:p>
            <a:endParaRPr lang="en-US" altLang="ja-JP" sz="1200" dirty="0" smtClean="0">
              <a:latin typeface="Meiryo UI" panose="020B0604030504040204" pitchFamily="50" charset="-128"/>
              <a:ea typeface="Meiryo UI" panose="020B0604030504040204" pitchFamily="50" charset="-128"/>
            </a:endParaRPr>
          </a:p>
          <a:p>
            <a:pPr algn="ctr">
              <a:spcBef>
                <a:spcPts val="100"/>
              </a:spcBef>
            </a:pPr>
            <a:r>
              <a:rPr lang="ja-JP" altLang="en-US" sz="14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民間への</a:t>
            </a:r>
            <a:r>
              <a:rPr lang="ja-JP" altLang="en-US" sz="14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普及</a:t>
            </a:r>
            <a:r>
              <a:rPr lang="ja-JP" altLang="en-US" sz="14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啓発</a:t>
            </a:r>
            <a:endParaRPr lang="en-US" altLang="ja-JP" sz="14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spcBef>
                <a:spcPts val="100"/>
              </a:spcBef>
            </a:pPr>
            <a:endParaRPr lang="en-US" altLang="ja-JP" sz="4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spcBef>
                <a:spcPts val="100"/>
              </a:spcBef>
            </a:pPr>
            <a:r>
              <a:rPr lang="ja-JP" altLang="en-US" sz="1200" dirty="0" smtClean="0">
                <a:latin typeface="Meiryo UI" panose="020B0604030504040204" pitchFamily="50" charset="-128"/>
                <a:ea typeface="Meiryo UI" panose="020B0604030504040204" pitchFamily="50" charset="-128"/>
              </a:rPr>
              <a:t>　◆ 府民の行動変容を促す</a:t>
            </a:r>
            <a:r>
              <a:rPr lang="en-US" altLang="ja-JP" sz="1200" dirty="0" smtClean="0">
                <a:latin typeface="Meiryo UI" panose="020B0604030504040204" pitchFamily="50" charset="-128"/>
                <a:ea typeface="Meiryo UI" panose="020B0604030504040204" pitchFamily="50" charset="-128"/>
              </a:rPr>
              <a:t/>
            </a:r>
            <a:br>
              <a:rPr lang="en-US" altLang="ja-JP" sz="1200" dirty="0" smtClean="0">
                <a:latin typeface="Meiryo UI" panose="020B0604030504040204" pitchFamily="50" charset="-128"/>
                <a:ea typeface="Meiryo UI" panose="020B0604030504040204" pitchFamily="50" charset="-128"/>
              </a:rPr>
            </a:br>
            <a:r>
              <a:rPr lang="ja-JP" altLang="en-US" sz="1200" dirty="0" smtClean="0">
                <a:latin typeface="Meiryo UI" panose="020B0604030504040204" pitchFamily="50" charset="-128"/>
                <a:ea typeface="Meiryo UI" panose="020B0604030504040204" pitchFamily="50" charset="-128"/>
              </a:rPr>
              <a:t>　　　ツール作成</a:t>
            </a:r>
            <a:endParaRPr lang="en-US" altLang="ja-JP" sz="1200" dirty="0" smtClean="0">
              <a:latin typeface="Meiryo UI" panose="020B0604030504040204" pitchFamily="50" charset="-128"/>
              <a:ea typeface="Meiryo UI" panose="020B0604030504040204" pitchFamily="50" charset="-128"/>
            </a:endParaRPr>
          </a:p>
          <a:p>
            <a:pPr>
              <a:spcBef>
                <a:spcPts val="100"/>
              </a:spcBef>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府内市町村と</a:t>
            </a:r>
            <a:r>
              <a:rPr lang="ja-JP" altLang="en-US" sz="1200" dirty="0">
                <a:latin typeface="Meiryo UI" panose="020B0604030504040204" pitchFamily="50" charset="-128"/>
                <a:ea typeface="Meiryo UI" panose="020B0604030504040204" pitchFamily="50" charset="-128"/>
              </a:rPr>
              <a:t>関係性</a:t>
            </a:r>
            <a:r>
              <a:rPr lang="ja-JP" altLang="en-US" sz="1200" dirty="0" smtClean="0">
                <a:latin typeface="Meiryo UI" panose="020B0604030504040204" pitchFamily="50" charset="-128"/>
                <a:ea typeface="Meiryo UI" panose="020B0604030504040204" pitchFamily="50" charset="-128"/>
              </a:rPr>
              <a:t>強化</a:t>
            </a:r>
            <a:endParaRPr lang="en-US" altLang="ja-JP" sz="1200" dirty="0" smtClean="0">
              <a:latin typeface="Meiryo UI" panose="020B0604030504040204" pitchFamily="50" charset="-128"/>
              <a:ea typeface="Meiryo UI" panose="020B0604030504040204" pitchFamily="50" charset="-128"/>
            </a:endParaRPr>
          </a:p>
          <a:p>
            <a:pPr>
              <a:spcBef>
                <a:spcPts val="100"/>
              </a:spcBef>
            </a:pPr>
            <a:r>
              <a:rPr lang="ja-JP" altLang="en-US" sz="1200" dirty="0" smtClean="0">
                <a:latin typeface="Meiryo UI" panose="020B0604030504040204" pitchFamily="50" charset="-128"/>
                <a:ea typeface="Meiryo UI" panose="020B0604030504040204" pitchFamily="50" charset="-128"/>
              </a:rPr>
              <a:t>　◆ 建築</a:t>
            </a:r>
            <a:r>
              <a:rPr lang="ja-JP" altLang="en-US" sz="1200" dirty="0">
                <a:latin typeface="Meiryo UI" panose="020B0604030504040204" pitchFamily="50" charset="-128"/>
                <a:ea typeface="Meiryo UI" panose="020B0604030504040204" pitchFamily="50" charset="-128"/>
              </a:rPr>
              <a:t>関係団体との連携強化</a:t>
            </a:r>
          </a:p>
          <a:p>
            <a:pPr>
              <a:spcBef>
                <a:spcPts val="100"/>
              </a:spcBef>
            </a:pPr>
            <a:endParaRPr lang="ja-JP" altLang="en-US" sz="1050"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2124445" y="1127601"/>
            <a:ext cx="1470992" cy="430887"/>
          </a:xfrm>
          <a:prstGeom prst="rect">
            <a:avLst/>
          </a:prstGeom>
          <a:solidFill>
            <a:schemeClr val="bg1"/>
          </a:solidFill>
        </p:spPr>
        <p:txBody>
          <a:bodyPr wrap="square" rtlCol="0">
            <a:spAutoFit/>
          </a:bodyPr>
          <a:lstStyle/>
          <a:p>
            <a:r>
              <a:rPr kumimoji="1" lang="ja-JP" altLang="en-US" sz="1050" b="1" dirty="0" smtClean="0">
                <a:solidFill>
                  <a:srgbClr val="0066FF"/>
                </a:solidFill>
                <a:latin typeface="Meiryo UI" panose="020B0604030504040204" pitchFamily="50" charset="-128"/>
                <a:ea typeface="Meiryo UI" panose="020B0604030504040204" pitchFamily="50" charset="-128"/>
              </a:rPr>
              <a:t>抜本的な取組の強化</a:t>
            </a:r>
            <a:r>
              <a:rPr kumimoji="1" lang="ja-JP" altLang="en-US" sz="1050" b="1" dirty="0" smtClean="0">
                <a:latin typeface="Meiryo UI" panose="020B0604030504040204" pitchFamily="50" charset="-128"/>
                <a:ea typeface="Meiryo UI" panose="020B0604030504040204" pitchFamily="50" charset="-128"/>
              </a:rPr>
              <a:t>が必要不可欠</a:t>
            </a:r>
            <a:endParaRPr kumimoji="1" lang="ja-JP" altLang="en-US" sz="1050" b="1" dirty="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3644343" y="1142990"/>
            <a:ext cx="2085413" cy="400110"/>
          </a:xfrm>
          <a:prstGeom prst="rect">
            <a:avLst/>
          </a:prstGeom>
          <a:solidFill>
            <a:schemeClr val="bg1"/>
          </a:solidFill>
        </p:spPr>
        <p:txBody>
          <a:bodyPr wrap="square" rtlCol="0">
            <a:spAutoFit/>
          </a:bodyPr>
          <a:lstStyle/>
          <a:p>
            <a:r>
              <a:rPr kumimoji="1" lang="ja-JP" altLang="en-US" sz="1000" b="1" dirty="0" smtClean="0">
                <a:latin typeface="Meiryo UI" panose="020B0604030504040204" pitchFamily="50" charset="-128"/>
                <a:ea typeface="Meiryo UI" panose="020B0604030504040204" pitchFamily="50" charset="-128"/>
              </a:rPr>
              <a:t>新築について、</a:t>
            </a:r>
            <a:r>
              <a:rPr kumimoji="1" lang="en-US" altLang="ja-JP" sz="1000" b="1" dirty="0" smtClean="0">
                <a:latin typeface="Meiryo UI" panose="020B0604030504040204" pitchFamily="50" charset="-128"/>
                <a:ea typeface="Meiryo UI" panose="020B0604030504040204" pitchFamily="50" charset="-128"/>
              </a:rPr>
              <a:t>ZEH</a:t>
            </a:r>
            <a:r>
              <a:rPr kumimoji="1" lang="ja-JP" altLang="en-US" sz="1000" b="1" dirty="0" smtClean="0">
                <a:latin typeface="Meiryo UI" panose="020B0604030504040204" pitchFamily="50" charset="-128"/>
                <a:ea typeface="Meiryo UI" panose="020B0604030504040204" pitchFamily="50" charset="-128"/>
              </a:rPr>
              <a:t>・</a:t>
            </a:r>
            <a:r>
              <a:rPr kumimoji="1" lang="en-US" altLang="ja-JP" sz="1000" b="1" dirty="0" smtClean="0">
                <a:latin typeface="Meiryo UI" panose="020B0604030504040204" pitchFamily="50" charset="-128"/>
                <a:ea typeface="Meiryo UI" panose="020B0604030504040204" pitchFamily="50" charset="-128"/>
              </a:rPr>
              <a:t>ZEB</a:t>
            </a:r>
            <a:r>
              <a:rPr kumimoji="1" lang="ja-JP" altLang="en-US" sz="1000" b="1" dirty="0" smtClean="0">
                <a:latin typeface="Meiryo UI" panose="020B0604030504040204" pitchFamily="50" charset="-128"/>
                <a:ea typeface="Meiryo UI" panose="020B0604030504040204" pitchFamily="50" charset="-128"/>
              </a:rPr>
              <a:t>水準の</a:t>
            </a:r>
            <a:endParaRPr kumimoji="1" lang="en-US" altLang="ja-JP" sz="1000" b="1" dirty="0" smtClean="0">
              <a:latin typeface="Meiryo UI" panose="020B0604030504040204" pitchFamily="50" charset="-128"/>
              <a:ea typeface="Meiryo UI" panose="020B0604030504040204" pitchFamily="50" charset="-128"/>
            </a:endParaRPr>
          </a:p>
          <a:p>
            <a:r>
              <a:rPr kumimoji="1" lang="ja-JP" altLang="en-US" sz="1000" b="1" dirty="0" smtClean="0">
                <a:latin typeface="Meiryo UI" panose="020B0604030504040204" pitchFamily="50" charset="-128"/>
                <a:ea typeface="Meiryo UI" panose="020B0604030504040204" pitchFamily="50" charset="-128"/>
              </a:rPr>
              <a:t>省エネ性能の確保を目指す</a:t>
            </a:r>
            <a:endParaRPr kumimoji="1" lang="ja-JP" altLang="en-US" sz="1000" b="1" dirty="0">
              <a:latin typeface="Meiryo UI" panose="020B0604030504040204" pitchFamily="50" charset="-128"/>
              <a:ea typeface="Meiryo UI" panose="020B0604030504040204" pitchFamily="50" charset="-128"/>
            </a:endParaRPr>
          </a:p>
        </p:txBody>
      </p:sp>
      <p:sp>
        <p:nvSpPr>
          <p:cNvPr id="59" name="テキスト ボックス 58"/>
          <p:cNvSpPr txBox="1"/>
          <p:nvPr/>
        </p:nvSpPr>
        <p:spPr>
          <a:xfrm>
            <a:off x="5546531" y="1113595"/>
            <a:ext cx="2290810" cy="553998"/>
          </a:xfrm>
          <a:prstGeom prst="rect">
            <a:avLst/>
          </a:prstGeom>
          <a:solidFill>
            <a:schemeClr val="bg1"/>
          </a:solidFill>
        </p:spPr>
        <p:txBody>
          <a:bodyPr wrap="square" rtlCol="0">
            <a:spAutoFit/>
          </a:bodyPr>
          <a:lstStyle/>
          <a:p>
            <a:r>
              <a:rPr kumimoji="1" lang="ja-JP" altLang="en-US" sz="1000" b="1" dirty="0" smtClean="0">
                <a:latin typeface="Meiryo UI" panose="020B0604030504040204" pitchFamily="50" charset="-128"/>
                <a:ea typeface="Meiryo UI" panose="020B0604030504040204" pitchFamily="50" charset="-128"/>
              </a:rPr>
              <a:t>ストック平均で、</a:t>
            </a:r>
            <a:r>
              <a:rPr kumimoji="1" lang="en-US" altLang="ja-JP" sz="1000" b="1" dirty="0" smtClean="0">
                <a:latin typeface="Meiryo UI" panose="020B0604030504040204" pitchFamily="50" charset="-128"/>
                <a:ea typeface="Meiryo UI" panose="020B0604030504040204" pitchFamily="50" charset="-128"/>
              </a:rPr>
              <a:t>ZEH</a:t>
            </a:r>
            <a:r>
              <a:rPr kumimoji="1" lang="ja-JP" altLang="en-US" sz="1000" b="1" dirty="0" smtClean="0">
                <a:latin typeface="Meiryo UI" panose="020B0604030504040204" pitchFamily="50" charset="-128"/>
                <a:ea typeface="Meiryo UI" panose="020B0604030504040204" pitchFamily="50" charset="-128"/>
              </a:rPr>
              <a:t>・</a:t>
            </a:r>
            <a:r>
              <a:rPr kumimoji="1" lang="en-US" altLang="ja-JP" sz="1000" b="1" dirty="0" smtClean="0">
                <a:latin typeface="Meiryo UI" panose="020B0604030504040204" pitchFamily="50" charset="-128"/>
                <a:ea typeface="Meiryo UI" panose="020B0604030504040204" pitchFamily="50" charset="-128"/>
              </a:rPr>
              <a:t>ZEB</a:t>
            </a:r>
          </a:p>
          <a:p>
            <a:r>
              <a:rPr kumimoji="1" lang="ja-JP" altLang="en-US" sz="1000" b="1" dirty="0" smtClean="0">
                <a:latin typeface="Meiryo UI" panose="020B0604030504040204" pitchFamily="50" charset="-128"/>
                <a:ea typeface="Meiryo UI" panose="020B0604030504040204" pitchFamily="50" charset="-128"/>
              </a:rPr>
              <a:t>（ネットゼロ・エネルギー・ハウス／ビル）</a:t>
            </a:r>
            <a:endParaRPr kumimoji="1" lang="en-US" altLang="ja-JP" sz="1000" b="1" dirty="0" smtClean="0">
              <a:latin typeface="Meiryo UI" panose="020B0604030504040204" pitchFamily="50" charset="-128"/>
              <a:ea typeface="Meiryo UI" panose="020B0604030504040204" pitchFamily="50" charset="-128"/>
            </a:endParaRPr>
          </a:p>
          <a:p>
            <a:r>
              <a:rPr kumimoji="1" lang="ja-JP" altLang="en-US" sz="1000" b="1" dirty="0" smtClean="0">
                <a:latin typeface="Meiryo UI" panose="020B0604030504040204" pitchFamily="50" charset="-128"/>
                <a:ea typeface="Meiryo UI" panose="020B0604030504040204" pitchFamily="50" charset="-128"/>
              </a:rPr>
              <a:t>水準の省エネ性能の確保を目指す</a:t>
            </a:r>
            <a:endParaRPr kumimoji="1" lang="ja-JP" altLang="en-US" sz="1000" b="1" dirty="0">
              <a:latin typeface="Meiryo UI" panose="020B0604030504040204" pitchFamily="50" charset="-128"/>
              <a:ea typeface="Meiryo UI" panose="020B0604030504040204" pitchFamily="50" charset="-128"/>
            </a:endParaRPr>
          </a:p>
        </p:txBody>
      </p:sp>
      <p:grpSp>
        <p:nvGrpSpPr>
          <p:cNvPr id="14" name="グループ化 13"/>
          <p:cNvGrpSpPr/>
          <p:nvPr/>
        </p:nvGrpSpPr>
        <p:grpSpPr>
          <a:xfrm>
            <a:off x="10103542" y="1121793"/>
            <a:ext cx="2152920" cy="971671"/>
            <a:chOff x="10103542" y="649978"/>
            <a:chExt cx="2152920" cy="971671"/>
          </a:xfrm>
        </p:grpSpPr>
        <p:pic>
          <p:nvPicPr>
            <p:cNvPr id="51" name="図 50"/>
            <p:cNvPicPr>
              <a:picLocks noChangeAspect="1"/>
            </p:cNvPicPr>
            <p:nvPr/>
          </p:nvPicPr>
          <p:blipFill rotWithShape="1">
            <a:blip r:embed="rId3"/>
            <a:srcRect l="2112" r="50306"/>
            <a:stretch/>
          </p:blipFill>
          <p:spPr>
            <a:xfrm>
              <a:off x="10103542" y="702875"/>
              <a:ext cx="2152920" cy="918774"/>
            </a:xfrm>
            <a:prstGeom prst="rect">
              <a:avLst/>
            </a:prstGeom>
          </p:spPr>
        </p:pic>
        <p:sp>
          <p:nvSpPr>
            <p:cNvPr id="60" name="テキスト ボックス 59"/>
            <p:cNvSpPr txBox="1"/>
            <p:nvPr/>
          </p:nvSpPr>
          <p:spPr>
            <a:xfrm>
              <a:off x="10163986" y="649978"/>
              <a:ext cx="2000404" cy="446276"/>
            </a:xfrm>
            <a:prstGeom prst="rect">
              <a:avLst/>
            </a:prstGeom>
            <a:solidFill>
              <a:schemeClr val="bg1"/>
            </a:solidFill>
          </p:spPr>
          <p:txBody>
            <a:bodyPr wrap="square" lIns="0" tIns="0" rIns="0" bIns="0" rtlCol="0">
              <a:spAutoFit/>
            </a:bodyPr>
            <a:lstStyle/>
            <a:p>
              <a:pPr algn="ctr"/>
              <a:r>
                <a:rPr kumimoji="1" lang="ja-JP" altLang="en-US" sz="900" b="1" dirty="0" smtClean="0">
                  <a:solidFill>
                    <a:srgbClr val="0066FF"/>
                  </a:solidFill>
                  <a:latin typeface="Meiryo UI" panose="020B0604030504040204" pitchFamily="50" charset="-128"/>
                  <a:ea typeface="Meiryo UI" panose="020B0604030504040204" pitchFamily="50" charset="-128"/>
                </a:rPr>
                <a:t>エネルギー消費</a:t>
              </a:r>
              <a:r>
                <a:rPr kumimoji="1" lang="ja-JP" altLang="en-US" sz="900" b="1" dirty="0" smtClean="0">
                  <a:latin typeface="Meiryo UI" panose="020B0604030504040204" pitchFamily="50" charset="-128"/>
                  <a:ea typeface="Meiryo UI" panose="020B0604030504040204" pitchFamily="50" charset="-128"/>
                </a:rPr>
                <a:t>の約</a:t>
              </a:r>
              <a:r>
                <a:rPr kumimoji="1" lang="ja-JP" altLang="en-US" sz="1200" b="1" dirty="0" smtClean="0">
                  <a:solidFill>
                    <a:srgbClr val="0066FF"/>
                  </a:solidFill>
                  <a:latin typeface="Meiryo UI" panose="020B0604030504040204" pitchFamily="50" charset="-128"/>
                  <a:ea typeface="Meiryo UI" panose="020B0604030504040204" pitchFamily="50" charset="-128"/>
                </a:rPr>
                <a:t>３</a:t>
              </a:r>
              <a:r>
                <a:rPr kumimoji="1" lang="ja-JP" altLang="en-US" sz="900" b="1" dirty="0" smtClean="0">
                  <a:latin typeface="Meiryo UI" panose="020B0604030504040204" pitchFamily="50" charset="-128"/>
                  <a:ea typeface="Meiryo UI" panose="020B0604030504040204" pitchFamily="50" charset="-128"/>
                </a:rPr>
                <a:t>割を占める</a:t>
              </a:r>
              <a:endParaRPr kumimoji="1" lang="en-US" altLang="ja-JP" sz="900" b="1" dirty="0" smtClean="0">
                <a:latin typeface="Meiryo UI" panose="020B0604030504040204" pitchFamily="50" charset="-128"/>
                <a:ea typeface="Meiryo UI" panose="020B0604030504040204" pitchFamily="50" charset="-128"/>
              </a:endParaRPr>
            </a:p>
            <a:p>
              <a:pPr algn="ctr"/>
              <a:r>
                <a:rPr kumimoji="1" lang="ja-JP" altLang="en-US" sz="900" b="1" u="sng" dirty="0" smtClean="0">
                  <a:latin typeface="Meiryo UI" panose="020B0604030504040204" pitchFamily="50" charset="-128"/>
                  <a:ea typeface="Meiryo UI" panose="020B0604030504040204" pitchFamily="50" charset="-128"/>
                </a:rPr>
                <a:t>建築物分野での</a:t>
              </a:r>
              <a:r>
                <a:rPr kumimoji="1" lang="ja-JP" altLang="en-US" sz="900" b="1" u="sng" dirty="0" smtClean="0">
                  <a:solidFill>
                    <a:srgbClr val="0066FF"/>
                  </a:solidFill>
                  <a:latin typeface="Meiryo UI" panose="020B0604030504040204" pitchFamily="50" charset="-128"/>
                  <a:ea typeface="Meiryo UI" panose="020B0604030504040204" pitchFamily="50" charset="-128"/>
                </a:rPr>
                <a:t>省エネ対策</a:t>
              </a:r>
              <a:r>
                <a:rPr kumimoji="1" lang="ja-JP" altLang="en-US" sz="900" b="1" u="sng" dirty="0" smtClean="0">
                  <a:latin typeface="Meiryo UI" panose="020B0604030504040204" pitchFamily="50" charset="-128"/>
                  <a:ea typeface="Meiryo UI" panose="020B0604030504040204" pitchFamily="50" charset="-128"/>
                </a:rPr>
                <a:t>を加速</a:t>
              </a:r>
              <a:endParaRPr kumimoji="1" lang="en-US" altLang="ja-JP" sz="900" b="1" u="sng"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＜エネルギー消費の割合＞（</a:t>
              </a:r>
              <a:r>
                <a:rPr kumimoji="1" lang="en-US" altLang="ja-JP" sz="800" dirty="0" smtClean="0">
                  <a:latin typeface="Meiryo UI" panose="020B0604030504040204" pitchFamily="50" charset="-128"/>
                  <a:ea typeface="Meiryo UI" panose="020B0604030504040204" pitchFamily="50" charset="-128"/>
                </a:rPr>
                <a:t>2019</a:t>
              </a:r>
              <a:r>
                <a:rPr kumimoji="1" lang="ja-JP" altLang="en-US" sz="800" dirty="0" smtClean="0">
                  <a:latin typeface="Meiryo UI" panose="020B0604030504040204" pitchFamily="50" charset="-128"/>
                  <a:ea typeface="Meiryo UI" panose="020B0604030504040204" pitchFamily="50" charset="-128"/>
                </a:rPr>
                <a:t>年度）</a:t>
              </a:r>
              <a:endParaRPr kumimoji="1" lang="ja-JP" altLang="en-US" sz="800" dirty="0">
                <a:latin typeface="Meiryo UI" panose="020B0604030504040204" pitchFamily="50" charset="-128"/>
                <a:ea typeface="Meiryo UI" panose="020B0604030504040204" pitchFamily="50" charset="-128"/>
              </a:endParaRPr>
            </a:p>
          </p:txBody>
        </p:sp>
        <p:sp>
          <p:nvSpPr>
            <p:cNvPr id="61" name="テキスト ボックス 60"/>
            <p:cNvSpPr txBox="1"/>
            <p:nvPr/>
          </p:nvSpPr>
          <p:spPr>
            <a:xfrm>
              <a:off x="10324500" y="1089833"/>
              <a:ext cx="1519184" cy="123111"/>
            </a:xfrm>
            <a:prstGeom prst="rect">
              <a:avLst/>
            </a:prstGeom>
            <a:solidFill>
              <a:schemeClr val="bg1"/>
            </a:solidFill>
          </p:spPr>
          <p:txBody>
            <a:bodyPr wrap="square" lIns="0" tIns="0" rIns="0" bIns="0" rtlCol="0">
              <a:spAutoFit/>
            </a:bodyPr>
            <a:lstStyle/>
            <a:p>
              <a:r>
                <a:rPr kumimoji="1" lang="ja-JP" altLang="en-US" sz="800" b="1" dirty="0" smtClean="0">
                  <a:solidFill>
                    <a:srgbClr val="0066FF"/>
                  </a:solidFill>
                  <a:latin typeface="Meiryo UI" panose="020B0604030504040204" pitchFamily="50" charset="-128"/>
                  <a:ea typeface="Meiryo UI" panose="020B0604030504040204" pitchFamily="50" charset="-128"/>
                </a:rPr>
                <a:t>建築物分野：約</a:t>
              </a:r>
              <a:r>
                <a:rPr kumimoji="1" lang="en-US" altLang="ja-JP" sz="800" b="1" dirty="0" smtClean="0">
                  <a:solidFill>
                    <a:srgbClr val="0066FF"/>
                  </a:solidFill>
                  <a:latin typeface="Meiryo UI" panose="020B0604030504040204" pitchFamily="50" charset="-128"/>
                  <a:ea typeface="Meiryo UI" panose="020B0604030504040204" pitchFamily="50" charset="-128"/>
                </a:rPr>
                <a:t>3</a:t>
              </a:r>
              <a:r>
                <a:rPr kumimoji="1" lang="ja-JP" altLang="en-US" sz="800" b="1" dirty="0">
                  <a:solidFill>
                    <a:srgbClr val="0066FF"/>
                  </a:solidFill>
                  <a:latin typeface="Meiryo UI" panose="020B0604030504040204" pitchFamily="50" charset="-128"/>
                  <a:ea typeface="Meiryo UI" panose="020B0604030504040204" pitchFamily="50" charset="-128"/>
                </a:rPr>
                <a:t>割</a:t>
              </a:r>
            </a:p>
          </p:txBody>
        </p:sp>
        <p:sp>
          <p:nvSpPr>
            <p:cNvPr id="62" name="テキスト ボックス 61"/>
            <p:cNvSpPr txBox="1"/>
            <p:nvPr/>
          </p:nvSpPr>
          <p:spPr>
            <a:xfrm>
              <a:off x="10321086" y="1220643"/>
              <a:ext cx="588665" cy="107722"/>
            </a:xfrm>
            <a:prstGeom prst="rect">
              <a:avLst/>
            </a:prstGeom>
            <a:solidFill>
              <a:schemeClr val="bg1"/>
            </a:solidFill>
          </p:spPr>
          <p:txBody>
            <a:bodyPr wrap="square" lIns="0" tIns="0" rIns="0" bIns="0" rtlCol="0">
              <a:spAutoFit/>
            </a:bodyPr>
            <a:lstStyle/>
            <a:p>
              <a:r>
                <a:rPr kumimoji="1" lang="ja-JP" altLang="en-US" sz="700" b="1" dirty="0" smtClean="0">
                  <a:latin typeface="Meiryo UI" panose="020B0604030504040204" pitchFamily="50" charset="-128"/>
                  <a:ea typeface="Meiryo UI" panose="020B0604030504040204" pitchFamily="50" charset="-128"/>
                </a:rPr>
                <a:t>業務・家庭</a:t>
              </a:r>
              <a:endParaRPr kumimoji="1" lang="ja-JP" altLang="en-US" sz="700" b="1" dirty="0">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10951368" y="1235960"/>
              <a:ext cx="588665" cy="107722"/>
            </a:xfrm>
            <a:prstGeom prst="rect">
              <a:avLst/>
            </a:prstGeom>
            <a:solidFill>
              <a:schemeClr val="bg1"/>
            </a:solidFill>
          </p:spPr>
          <p:txBody>
            <a:bodyPr wrap="square" lIns="0" tIns="0" rIns="0" bIns="0" rtlCol="0">
              <a:spAutoFit/>
            </a:bodyPr>
            <a:lstStyle/>
            <a:p>
              <a:r>
                <a:rPr kumimoji="1" lang="ja-JP" altLang="en-US" sz="700" b="1" dirty="0" smtClean="0">
                  <a:latin typeface="Meiryo UI" panose="020B0604030504040204" pitchFamily="50" charset="-128"/>
                  <a:ea typeface="Meiryo UI" panose="020B0604030504040204" pitchFamily="50" charset="-128"/>
                </a:rPr>
                <a:t>運輸</a:t>
              </a:r>
              <a:endParaRPr kumimoji="1" lang="ja-JP" altLang="en-US" sz="700" b="1" dirty="0">
                <a:latin typeface="Meiryo UI" panose="020B0604030504040204" pitchFamily="50" charset="-128"/>
                <a:ea typeface="Meiryo UI" panose="020B0604030504040204" pitchFamily="50" charset="-128"/>
              </a:endParaRPr>
            </a:p>
          </p:txBody>
        </p:sp>
        <p:sp>
          <p:nvSpPr>
            <p:cNvPr id="64" name="テキスト ボックス 63"/>
            <p:cNvSpPr txBox="1"/>
            <p:nvPr/>
          </p:nvSpPr>
          <p:spPr>
            <a:xfrm>
              <a:off x="11592883" y="1228824"/>
              <a:ext cx="588665" cy="107722"/>
            </a:xfrm>
            <a:prstGeom prst="rect">
              <a:avLst/>
            </a:prstGeom>
            <a:solidFill>
              <a:schemeClr val="bg1"/>
            </a:solidFill>
          </p:spPr>
          <p:txBody>
            <a:bodyPr wrap="square" lIns="0" tIns="0" rIns="0" bIns="0" rtlCol="0">
              <a:spAutoFit/>
            </a:bodyPr>
            <a:lstStyle/>
            <a:p>
              <a:r>
                <a:rPr kumimoji="1" lang="ja-JP" altLang="en-US" sz="700" b="1" dirty="0">
                  <a:latin typeface="Meiryo UI" panose="020B0604030504040204" pitchFamily="50" charset="-128"/>
                  <a:ea typeface="Meiryo UI" panose="020B0604030504040204" pitchFamily="50" charset="-128"/>
                </a:rPr>
                <a:t>産業</a:t>
              </a:r>
            </a:p>
          </p:txBody>
        </p:sp>
      </p:grpSp>
      <p:grpSp>
        <p:nvGrpSpPr>
          <p:cNvPr id="12" name="グループ化 11"/>
          <p:cNvGrpSpPr/>
          <p:nvPr/>
        </p:nvGrpSpPr>
        <p:grpSpPr>
          <a:xfrm>
            <a:off x="7724422" y="1252042"/>
            <a:ext cx="2391428" cy="1001826"/>
            <a:chOff x="7724422" y="780227"/>
            <a:chExt cx="2391428" cy="1001826"/>
          </a:xfrm>
        </p:grpSpPr>
        <p:pic>
          <p:nvPicPr>
            <p:cNvPr id="52" name="図 51"/>
            <p:cNvPicPr>
              <a:picLocks noChangeAspect="1"/>
            </p:cNvPicPr>
            <p:nvPr/>
          </p:nvPicPr>
          <p:blipFill rotWithShape="1">
            <a:blip r:embed="rId3"/>
            <a:srcRect l="51339"/>
            <a:stretch/>
          </p:blipFill>
          <p:spPr>
            <a:xfrm>
              <a:off x="7724422" y="784124"/>
              <a:ext cx="2391428" cy="997929"/>
            </a:xfrm>
            <a:prstGeom prst="rect">
              <a:avLst/>
            </a:prstGeom>
          </p:spPr>
        </p:pic>
        <p:sp>
          <p:nvSpPr>
            <p:cNvPr id="65" name="テキスト ボックス 64"/>
            <p:cNvSpPr txBox="1"/>
            <p:nvPr/>
          </p:nvSpPr>
          <p:spPr>
            <a:xfrm>
              <a:off x="7962145" y="780227"/>
              <a:ext cx="2000404" cy="446276"/>
            </a:xfrm>
            <a:prstGeom prst="rect">
              <a:avLst/>
            </a:prstGeom>
            <a:solidFill>
              <a:schemeClr val="bg1"/>
            </a:solidFill>
          </p:spPr>
          <p:txBody>
            <a:bodyPr wrap="square" lIns="0" tIns="0" rIns="0" bIns="0" rtlCol="0">
              <a:spAutoFit/>
            </a:bodyPr>
            <a:lstStyle/>
            <a:p>
              <a:pPr algn="ctr"/>
              <a:r>
                <a:rPr kumimoji="1" lang="ja-JP" altLang="en-US" sz="900" b="1" dirty="0" smtClean="0">
                  <a:solidFill>
                    <a:srgbClr val="00B050"/>
                  </a:solidFill>
                  <a:latin typeface="Meiryo UI" panose="020B0604030504040204" pitchFamily="50" charset="-128"/>
                  <a:ea typeface="Meiryo UI" panose="020B0604030504040204" pitchFamily="50" charset="-128"/>
                </a:rPr>
                <a:t>木材需要</a:t>
              </a:r>
              <a:r>
                <a:rPr kumimoji="1" lang="ja-JP" altLang="en-US" sz="900" b="1" dirty="0" smtClean="0">
                  <a:latin typeface="Meiryo UI" panose="020B0604030504040204" pitchFamily="50" charset="-128"/>
                  <a:ea typeface="Meiryo UI" panose="020B0604030504040204" pitchFamily="50" charset="-128"/>
                </a:rPr>
                <a:t>の約</a:t>
              </a:r>
              <a:r>
                <a:rPr kumimoji="1" lang="ja-JP" altLang="en-US" sz="1200" b="1" dirty="0">
                  <a:solidFill>
                    <a:srgbClr val="00B050"/>
                  </a:solidFill>
                  <a:latin typeface="Meiryo UI" panose="020B0604030504040204" pitchFamily="50" charset="-128"/>
                  <a:ea typeface="Meiryo UI" panose="020B0604030504040204" pitchFamily="50" charset="-128"/>
                </a:rPr>
                <a:t>４</a:t>
              </a:r>
              <a:r>
                <a:rPr kumimoji="1" lang="ja-JP" altLang="en-US" sz="900" b="1" dirty="0" smtClean="0">
                  <a:latin typeface="Meiryo UI" panose="020B0604030504040204" pitchFamily="50" charset="-128"/>
                  <a:ea typeface="Meiryo UI" panose="020B0604030504040204" pitchFamily="50" charset="-128"/>
                </a:rPr>
                <a:t>割を占める</a:t>
              </a:r>
              <a:endParaRPr kumimoji="1" lang="en-US" altLang="ja-JP" sz="900" b="1" dirty="0" smtClean="0">
                <a:latin typeface="Meiryo UI" panose="020B0604030504040204" pitchFamily="50" charset="-128"/>
                <a:ea typeface="Meiryo UI" panose="020B0604030504040204" pitchFamily="50" charset="-128"/>
              </a:endParaRPr>
            </a:p>
            <a:p>
              <a:pPr algn="ctr"/>
              <a:r>
                <a:rPr kumimoji="1" lang="ja-JP" altLang="en-US" sz="900" b="1" u="sng" dirty="0" smtClean="0">
                  <a:latin typeface="Meiryo UI" panose="020B0604030504040204" pitchFamily="50" charset="-128"/>
                  <a:ea typeface="Meiryo UI" panose="020B0604030504040204" pitchFamily="50" charset="-128"/>
                </a:rPr>
                <a:t>建築物分野での</a:t>
              </a:r>
              <a:r>
                <a:rPr kumimoji="1" lang="ja-JP" altLang="en-US" sz="900" b="1" u="sng" dirty="0" smtClean="0">
                  <a:solidFill>
                    <a:srgbClr val="00B050"/>
                  </a:solidFill>
                  <a:latin typeface="Meiryo UI" panose="020B0604030504040204" pitchFamily="50" charset="-128"/>
                  <a:ea typeface="Meiryo UI" panose="020B0604030504040204" pitchFamily="50" charset="-128"/>
                </a:rPr>
                <a:t>木材利用</a:t>
              </a:r>
              <a:r>
                <a:rPr kumimoji="1" lang="ja-JP" altLang="en-US" sz="900" b="1" u="sng" dirty="0" smtClean="0">
                  <a:latin typeface="Meiryo UI" panose="020B0604030504040204" pitchFamily="50" charset="-128"/>
                  <a:ea typeface="Meiryo UI" panose="020B0604030504040204" pitchFamily="50" charset="-128"/>
                </a:rPr>
                <a:t>を促進</a:t>
              </a:r>
              <a:endParaRPr kumimoji="1" lang="en-US" altLang="ja-JP" sz="900" b="1" u="sng"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＜木材需要の割合＞（</a:t>
              </a:r>
              <a:r>
                <a:rPr kumimoji="1" lang="en-US" altLang="ja-JP" sz="800" dirty="0" smtClean="0">
                  <a:latin typeface="Meiryo UI" panose="020B0604030504040204" pitchFamily="50" charset="-128"/>
                  <a:ea typeface="Meiryo UI" panose="020B0604030504040204" pitchFamily="50" charset="-128"/>
                </a:rPr>
                <a:t>2020</a:t>
              </a:r>
              <a:r>
                <a:rPr kumimoji="1" lang="ja-JP" altLang="en-US" sz="800" dirty="0" smtClean="0">
                  <a:latin typeface="Meiryo UI" panose="020B0604030504040204" pitchFamily="50" charset="-128"/>
                  <a:ea typeface="Meiryo UI" panose="020B0604030504040204" pitchFamily="50" charset="-128"/>
                </a:rPr>
                <a:t>年度）</a:t>
              </a:r>
              <a:endParaRPr kumimoji="1" lang="ja-JP" altLang="en-US" sz="800" dirty="0">
                <a:latin typeface="Meiryo UI" panose="020B0604030504040204" pitchFamily="50" charset="-128"/>
                <a:ea typeface="Meiryo UI" panose="020B0604030504040204" pitchFamily="50" charset="-128"/>
              </a:endParaRPr>
            </a:p>
          </p:txBody>
        </p:sp>
        <p:sp>
          <p:nvSpPr>
            <p:cNvPr id="67" name="テキスト ボックス 66"/>
            <p:cNvSpPr txBox="1"/>
            <p:nvPr/>
          </p:nvSpPr>
          <p:spPr>
            <a:xfrm>
              <a:off x="7997239" y="1230117"/>
              <a:ext cx="1519184" cy="123111"/>
            </a:xfrm>
            <a:prstGeom prst="rect">
              <a:avLst/>
            </a:prstGeom>
            <a:solidFill>
              <a:schemeClr val="bg1"/>
            </a:solidFill>
          </p:spPr>
          <p:txBody>
            <a:bodyPr wrap="square" lIns="0" tIns="0" rIns="0" bIns="0" rtlCol="0">
              <a:spAutoFit/>
            </a:bodyPr>
            <a:lstStyle/>
            <a:p>
              <a:r>
                <a:rPr kumimoji="1" lang="ja-JP" altLang="en-US" sz="800" b="1" dirty="0" smtClean="0">
                  <a:solidFill>
                    <a:srgbClr val="00B050"/>
                  </a:solidFill>
                  <a:latin typeface="Meiryo UI" panose="020B0604030504040204" pitchFamily="50" charset="-128"/>
                  <a:ea typeface="Meiryo UI" panose="020B0604030504040204" pitchFamily="50" charset="-128"/>
                </a:rPr>
                <a:t>建築物分野：約</a:t>
              </a:r>
              <a:r>
                <a:rPr kumimoji="1" lang="ja-JP" altLang="en-US" sz="800" b="1" dirty="0">
                  <a:solidFill>
                    <a:srgbClr val="00B050"/>
                  </a:solidFill>
                  <a:latin typeface="Meiryo UI" panose="020B0604030504040204" pitchFamily="50" charset="-128"/>
                  <a:ea typeface="Meiryo UI" panose="020B0604030504040204" pitchFamily="50" charset="-128"/>
                </a:rPr>
                <a:t>４</a:t>
              </a:r>
              <a:r>
                <a:rPr kumimoji="1" lang="ja-JP" altLang="en-US" sz="800" b="1" dirty="0" smtClean="0">
                  <a:solidFill>
                    <a:srgbClr val="00B050"/>
                  </a:solidFill>
                  <a:latin typeface="Meiryo UI" panose="020B0604030504040204" pitchFamily="50" charset="-128"/>
                  <a:ea typeface="Meiryo UI" panose="020B0604030504040204" pitchFamily="50" charset="-128"/>
                </a:rPr>
                <a:t>割</a:t>
              </a:r>
              <a:endParaRPr kumimoji="1" lang="ja-JP" altLang="en-US" sz="800" b="1" dirty="0">
                <a:solidFill>
                  <a:srgbClr val="00B050"/>
                </a:solidFill>
                <a:latin typeface="Meiryo UI" panose="020B0604030504040204" pitchFamily="50" charset="-128"/>
                <a:ea typeface="Meiryo UI" panose="020B0604030504040204" pitchFamily="50" charset="-128"/>
              </a:endParaRPr>
            </a:p>
          </p:txBody>
        </p:sp>
        <p:sp>
          <p:nvSpPr>
            <p:cNvPr id="69" name="テキスト ボックス 68"/>
            <p:cNvSpPr txBox="1"/>
            <p:nvPr/>
          </p:nvSpPr>
          <p:spPr>
            <a:xfrm>
              <a:off x="7995146" y="1347713"/>
              <a:ext cx="588665" cy="107722"/>
            </a:xfrm>
            <a:prstGeom prst="rect">
              <a:avLst/>
            </a:prstGeom>
            <a:solidFill>
              <a:schemeClr val="bg1"/>
            </a:solidFill>
          </p:spPr>
          <p:txBody>
            <a:bodyPr wrap="square" lIns="0" tIns="0" rIns="0" bIns="0" rtlCol="0">
              <a:spAutoFit/>
            </a:bodyPr>
            <a:lstStyle/>
            <a:p>
              <a:r>
                <a:rPr kumimoji="1" lang="ja-JP" altLang="en-US" sz="700" b="1" dirty="0" smtClean="0">
                  <a:latin typeface="Meiryo UI" panose="020B0604030504040204" pitchFamily="50" charset="-128"/>
                  <a:ea typeface="Meiryo UI" panose="020B0604030504040204" pitchFamily="50" charset="-128"/>
                </a:rPr>
                <a:t>製材用材</a:t>
              </a:r>
              <a:endParaRPr kumimoji="1" lang="ja-JP" altLang="en-US" sz="700" b="1" dirty="0">
                <a:latin typeface="Meiryo UI" panose="020B0604030504040204" pitchFamily="50" charset="-128"/>
                <a:ea typeface="Meiryo UI" panose="020B0604030504040204" pitchFamily="50" charset="-128"/>
              </a:endParaRPr>
            </a:p>
          </p:txBody>
        </p:sp>
        <p:sp>
          <p:nvSpPr>
            <p:cNvPr id="70" name="テキスト ボックス 69"/>
            <p:cNvSpPr txBox="1"/>
            <p:nvPr/>
          </p:nvSpPr>
          <p:spPr>
            <a:xfrm>
              <a:off x="8502771" y="1351674"/>
              <a:ext cx="588665" cy="107722"/>
            </a:xfrm>
            <a:prstGeom prst="rect">
              <a:avLst/>
            </a:prstGeom>
            <a:solidFill>
              <a:schemeClr val="bg1"/>
            </a:solidFill>
          </p:spPr>
          <p:txBody>
            <a:bodyPr wrap="square" lIns="0" tIns="0" rIns="0" bIns="0" rtlCol="0">
              <a:spAutoFit/>
            </a:bodyPr>
            <a:lstStyle/>
            <a:p>
              <a:r>
                <a:rPr kumimoji="1" lang="ja-JP" altLang="en-US" sz="700" b="1" dirty="0" smtClean="0">
                  <a:latin typeface="Meiryo UI" panose="020B0604030504040204" pitchFamily="50" charset="-128"/>
                  <a:ea typeface="Meiryo UI" panose="020B0604030504040204" pitchFamily="50" charset="-128"/>
                </a:rPr>
                <a:t>合板用材</a:t>
              </a:r>
              <a:endParaRPr kumimoji="1" lang="ja-JP" altLang="en-US" sz="700" b="1" dirty="0">
                <a:latin typeface="Meiryo UI" panose="020B0604030504040204" pitchFamily="50" charset="-128"/>
                <a:ea typeface="Meiryo UI" panose="020B0604030504040204" pitchFamily="50" charset="-128"/>
              </a:endParaRPr>
            </a:p>
          </p:txBody>
        </p:sp>
        <p:sp>
          <p:nvSpPr>
            <p:cNvPr id="71" name="テキスト ボックス 70"/>
            <p:cNvSpPr txBox="1"/>
            <p:nvPr/>
          </p:nvSpPr>
          <p:spPr>
            <a:xfrm>
              <a:off x="8916193" y="1300310"/>
              <a:ext cx="588665" cy="184666"/>
            </a:xfrm>
            <a:prstGeom prst="rect">
              <a:avLst/>
            </a:prstGeom>
            <a:solidFill>
              <a:schemeClr val="bg1"/>
            </a:solidFill>
          </p:spPr>
          <p:txBody>
            <a:bodyPr wrap="square" lIns="0" tIns="0" rIns="0" bIns="0" rtlCol="0">
              <a:spAutoFit/>
            </a:bodyPr>
            <a:lstStyle/>
            <a:p>
              <a:pPr algn="ctr"/>
              <a:r>
                <a:rPr kumimoji="1" lang="ja-JP" altLang="en-US" sz="600" b="1" dirty="0" smtClean="0">
                  <a:latin typeface="Meiryo UI" panose="020B0604030504040204" pitchFamily="50" charset="-128"/>
                  <a:ea typeface="Meiryo UI" panose="020B0604030504040204" pitchFamily="50" charset="-128"/>
                </a:rPr>
                <a:t>バルブ・チップ</a:t>
              </a:r>
              <a:endParaRPr kumimoji="1" lang="en-US" altLang="ja-JP" sz="600" b="1" dirty="0" smtClean="0">
                <a:latin typeface="Meiryo UI" panose="020B0604030504040204" pitchFamily="50" charset="-128"/>
                <a:ea typeface="Meiryo UI" panose="020B0604030504040204" pitchFamily="50" charset="-128"/>
              </a:endParaRPr>
            </a:p>
            <a:p>
              <a:pPr algn="ctr"/>
              <a:r>
                <a:rPr kumimoji="1" lang="ja-JP" altLang="en-US" sz="600" b="1" dirty="0">
                  <a:latin typeface="Meiryo UI" panose="020B0604030504040204" pitchFamily="50" charset="-128"/>
                  <a:ea typeface="Meiryo UI" panose="020B0604030504040204" pitchFamily="50" charset="-128"/>
                </a:rPr>
                <a:t>用材</a:t>
              </a:r>
            </a:p>
          </p:txBody>
        </p:sp>
        <p:sp>
          <p:nvSpPr>
            <p:cNvPr id="72" name="テキスト ボックス 71"/>
            <p:cNvSpPr txBox="1"/>
            <p:nvPr/>
          </p:nvSpPr>
          <p:spPr>
            <a:xfrm>
              <a:off x="9424348" y="1298276"/>
              <a:ext cx="310654" cy="184666"/>
            </a:xfrm>
            <a:prstGeom prst="rect">
              <a:avLst/>
            </a:prstGeom>
            <a:solidFill>
              <a:schemeClr val="bg1"/>
            </a:solidFill>
          </p:spPr>
          <p:txBody>
            <a:bodyPr wrap="square" lIns="0" tIns="0" rIns="0" bIns="0" rtlCol="0">
              <a:spAutoFit/>
            </a:bodyPr>
            <a:lstStyle/>
            <a:p>
              <a:pPr algn="ctr"/>
              <a:r>
                <a:rPr kumimoji="1" lang="ja-JP" altLang="en-US" sz="600" b="1" dirty="0" smtClean="0">
                  <a:latin typeface="Meiryo UI" panose="020B0604030504040204" pitchFamily="50" charset="-128"/>
                  <a:ea typeface="Meiryo UI" panose="020B0604030504040204" pitchFamily="50" charset="-128"/>
                </a:rPr>
                <a:t>その他</a:t>
              </a:r>
              <a:endParaRPr kumimoji="1" lang="en-US" altLang="ja-JP" sz="600" b="1" dirty="0" smtClean="0">
                <a:latin typeface="Meiryo UI" panose="020B0604030504040204" pitchFamily="50" charset="-128"/>
                <a:ea typeface="Meiryo UI" panose="020B0604030504040204" pitchFamily="50" charset="-128"/>
              </a:endParaRPr>
            </a:p>
            <a:p>
              <a:pPr algn="ctr"/>
              <a:r>
                <a:rPr kumimoji="1" lang="ja-JP" altLang="en-US" sz="600" b="1" dirty="0">
                  <a:latin typeface="Meiryo UI" panose="020B0604030504040204" pitchFamily="50" charset="-128"/>
                  <a:ea typeface="Meiryo UI" panose="020B0604030504040204" pitchFamily="50" charset="-128"/>
                </a:rPr>
                <a:t>用材</a:t>
              </a:r>
              <a:endParaRPr kumimoji="1" lang="en-US" altLang="ja-JP" sz="600" b="1" dirty="0" smtClean="0">
                <a:latin typeface="Meiryo UI" panose="020B0604030504040204" pitchFamily="50" charset="-128"/>
                <a:ea typeface="Meiryo UI" panose="020B0604030504040204" pitchFamily="50" charset="-128"/>
              </a:endParaRPr>
            </a:p>
          </p:txBody>
        </p:sp>
        <p:sp>
          <p:nvSpPr>
            <p:cNvPr id="73" name="テキスト ボックス 72"/>
            <p:cNvSpPr txBox="1"/>
            <p:nvPr/>
          </p:nvSpPr>
          <p:spPr>
            <a:xfrm>
              <a:off x="9685995" y="1371151"/>
              <a:ext cx="310654" cy="92333"/>
            </a:xfrm>
            <a:prstGeom prst="rect">
              <a:avLst/>
            </a:prstGeom>
            <a:solidFill>
              <a:schemeClr val="bg1"/>
            </a:solidFill>
          </p:spPr>
          <p:txBody>
            <a:bodyPr wrap="square" lIns="0" tIns="0" rIns="0" bIns="0" rtlCol="0">
              <a:spAutoFit/>
            </a:bodyPr>
            <a:lstStyle/>
            <a:p>
              <a:pPr algn="ctr"/>
              <a:r>
                <a:rPr kumimoji="1" lang="ja-JP" altLang="en-US" sz="600" b="1" dirty="0" smtClean="0">
                  <a:latin typeface="Meiryo UI" panose="020B0604030504040204" pitchFamily="50" charset="-128"/>
                  <a:ea typeface="Meiryo UI" panose="020B0604030504040204" pitchFamily="50" charset="-128"/>
                </a:rPr>
                <a:t>燃料材</a:t>
              </a:r>
              <a:endParaRPr kumimoji="1" lang="en-US" altLang="ja-JP" sz="600" b="1" dirty="0" smtClean="0">
                <a:latin typeface="Meiryo UI" panose="020B0604030504040204" pitchFamily="50" charset="-128"/>
                <a:ea typeface="Meiryo UI" panose="020B0604030504040204" pitchFamily="50" charset="-128"/>
              </a:endParaRPr>
            </a:p>
          </p:txBody>
        </p:sp>
      </p:grpSp>
      <p:graphicFrame>
        <p:nvGraphicFramePr>
          <p:cNvPr id="17" name="表 16"/>
          <p:cNvGraphicFramePr>
            <a:graphicFrameLocks noGrp="1"/>
          </p:cNvGraphicFramePr>
          <p:nvPr>
            <p:extLst>
              <p:ext uri="{D42A27DB-BD31-4B8C-83A1-F6EECF244321}">
                <p14:modId xmlns:p14="http://schemas.microsoft.com/office/powerpoint/2010/main" val="3026092302"/>
              </p:ext>
            </p:extLst>
          </p:nvPr>
        </p:nvGraphicFramePr>
        <p:xfrm>
          <a:off x="353065" y="8385398"/>
          <a:ext cx="12098672" cy="889000"/>
        </p:xfrm>
        <a:graphic>
          <a:graphicData uri="http://schemas.openxmlformats.org/drawingml/2006/table">
            <a:tbl>
              <a:tblPr firstRow="1" bandRow="1">
                <a:tableStyleId>{5C22544A-7EE6-4342-B048-85BDC9FD1C3A}</a:tableStyleId>
              </a:tblPr>
              <a:tblGrid>
                <a:gridCol w="5895773">
                  <a:extLst>
                    <a:ext uri="{9D8B030D-6E8A-4147-A177-3AD203B41FA5}">
                      <a16:colId xmlns:a16="http://schemas.microsoft.com/office/drawing/2014/main" val="3126246618"/>
                    </a:ext>
                  </a:extLst>
                </a:gridCol>
                <a:gridCol w="6202899">
                  <a:extLst>
                    <a:ext uri="{9D8B030D-6E8A-4147-A177-3AD203B41FA5}">
                      <a16:colId xmlns:a16="http://schemas.microsoft.com/office/drawing/2014/main" val="3264652336"/>
                    </a:ext>
                  </a:extLst>
                </a:gridCol>
              </a:tblGrid>
              <a:tr h="37084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eiryo UI" panose="020B0604030504040204" pitchFamily="50" charset="-128"/>
                          <a:ea typeface="Meiryo UI" panose="020B0604030504040204" pitchFamily="50" charset="-128"/>
                        </a:rPr>
                        <a:t>府民・事業者の行動変容の喚起</a:t>
                      </a: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eiryo UI" panose="020B0604030504040204" pitchFamily="50" charset="-128"/>
                          <a:ea typeface="Meiryo UI" panose="020B0604030504040204" pitchFamily="50" charset="-128"/>
                        </a:rPr>
                        <a:t>府有建築物における取組</a:t>
                      </a:r>
                    </a:p>
                  </a:txBody>
                  <a:tcPr/>
                </a:tc>
                <a:extLst>
                  <a:ext uri="{0D108BD9-81ED-4DB2-BD59-A6C34878D82A}">
                    <a16:rowId xmlns:a16="http://schemas.microsoft.com/office/drawing/2014/main" val="294169313"/>
                  </a:ext>
                </a:extLst>
              </a:tr>
              <a:tr h="37084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anose="020B0604030504040204" pitchFamily="50" charset="-128"/>
                          <a:ea typeface="Meiryo UI" panose="020B0604030504040204" pitchFamily="50" charset="-128"/>
                        </a:rPr>
                        <a:t>○住宅・建築物に関する脱炭素化等の環境配慮に関する制度の普及啓発</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anose="020B0604030504040204" pitchFamily="50" charset="-128"/>
                          <a:ea typeface="Meiryo UI" panose="020B0604030504040204" pitchFamily="50" charset="-128"/>
                        </a:rPr>
                        <a:t>○</a:t>
                      </a:r>
                      <a:r>
                        <a:rPr kumimoji="1" lang="en-US" altLang="ja-JP" sz="1400" b="0" dirty="0" smtClean="0">
                          <a:latin typeface="Meiryo UI" panose="020B0604030504040204" pitchFamily="50" charset="-128"/>
                          <a:ea typeface="Meiryo UI" panose="020B0604030504040204" pitchFamily="50" charset="-128"/>
                        </a:rPr>
                        <a:t>ZEB</a:t>
                      </a:r>
                      <a:r>
                        <a:rPr kumimoji="1" lang="ja-JP" altLang="en-US" sz="1400" b="0" dirty="0" smtClean="0">
                          <a:latin typeface="Meiryo UI" panose="020B0604030504040204" pitchFamily="50" charset="-128"/>
                          <a:ea typeface="Meiryo UI" panose="020B0604030504040204" pitchFamily="50" charset="-128"/>
                        </a:rPr>
                        <a:t>・</a:t>
                      </a:r>
                      <a:r>
                        <a:rPr kumimoji="1" lang="en-US" altLang="ja-JP" sz="1400" b="0" dirty="0" smtClean="0">
                          <a:latin typeface="Meiryo UI" panose="020B0604030504040204" pitchFamily="50" charset="-128"/>
                          <a:ea typeface="Meiryo UI" panose="020B0604030504040204" pitchFamily="50" charset="-128"/>
                        </a:rPr>
                        <a:t>ZEH</a:t>
                      </a:r>
                      <a:r>
                        <a:rPr kumimoji="1" lang="ja-JP" altLang="en-US" sz="1400" b="0" dirty="0" smtClean="0">
                          <a:latin typeface="Meiryo UI" panose="020B0604030504040204" pitchFamily="50" charset="-128"/>
                          <a:ea typeface="Meiryo UI" panose="020B0604030504040204" pitchFamily="50" charset="-128"/>
                        </a:rPr>
                        <a:t>化</a:t>
                      </a:r>
                      <a:r>
                        <a:rPr kumimoji="1" lang="ja-JP" altLang="en-US" sz="1400" b="0" baseline="0" dirty="0" smtClean="0">
                          <a:latin typeface="Meiryo UI" panose="020B0604030504040204" pitchFamily="50" charset="-128"/>
                          <a:ea typeface="Meiryo UI" panose="020B0604030504040204" pitchFamily="50" charset="-128"/>
                        </a:rPr>
                        <a:t>　　</a:t>
                      </a:r>
                      <a:r>
                        <a:rPr kumimoji="1" lang="ja-JP" altLang="en-US" sz="1400" b="0" dirty="0" smtClean="0">
                          <a:latin typeface="Meiryo UI" panose="020B0604030504040204" pitchFamily="50" charset="-128"/>
                          <a:ea typeface="Meiryo UI" panose="020B0604030504040204" pitchFamily="50" charset="-128"/>
                        </a:rPr>
                        <a:t>○太陽光パネル設置　　○</a:t>
                      </a:r>
                      <a:r>
                        <a:rPr kumimoji="1" lang="ja-JP" altLang="en-US" sz="1400" b="0" spc="-40" baseline="0" dirty="0" smtClean="0">
                          <a:latin typeface="Meiryo UI" panose="020B0604030504040204" pitchFamily="50" charset="-128"/>
                          <a:ea typeface="Meiryo UI" panose="020B0604030504040204" pitchFamily="50" charset="-128"/>
                        </a:rPr>
                        <a:t>木材利用の効果的な</a:t>
                      </a:r>
                      <a:r>
                        <a:rPr kumimoji="1" lang="ja-JP" altLang="en-US" sz="1400" b="0" dirty="0" smtClean="0">
                          <a:latin typeface="Meiryo UI" panose="020B0604030504040204" pitchFamily="50" charset="-128"/>
                          <a:ea typeface="Meiryo UI" panose="020B0604030504040204" pitchFamily="50" charset="-128"/>
                        </a:rPr>
                        <a:t>取組の推進　　</a:t>
                      </a:r>
                      <a:endParaRPr kumimoji="1" lang="en-US" altLang="ja-JP" sz="1400" b="0" dirty="0" smtClean="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400" b="0" spc="-50" baseline="0" dirty="0" smtClean="0">
                          <a:latin typeface="Meiryo UI" panose="020B0604030504040204" pitchFamily="50" charset="-128"/>
                          <a:ea typeface="Meiryo UI" panose="020B0604030504040204" pitchFamily="50" charset="-128"/>
                        </a:rPr>
                        <a:t>　　　　○ＥＳＣＯ事業の推進　　○</a:t>
                      </a:r>
                      <a:r>
                        <a:rPr kumimoji="1" lang="ja-JP" altLang="en-US" sz="1400" b="0" dirty="0" smtClean="0">
                          <a:latin typeface="Meiryo UI" panose="020B0604030504040204" pitchFamily="50" charset="-128"/>
                          <a:ea typeface="Meiryo UI" panose="020B0604030504040204" pitchFamily="50" charset="-128"/>
                        </a:rPr>
                        <a:t>電気自動車充電設備設置の促進</a:t>
                      </a:r>
                      <a:endParaRPr kumimoji="1" lang="ja-JP" altLang="en-US" sz="1400" b="0" dirty="0"/>
                    </a:p>
                  </a:txBody>
                  <a:tcPr/>
                </a:tc>
                <a:extLst>
                  <a:ext uri="{0D108BD9-81ED-4DB2-BD59-A6C34878D82A}">
                    <a16:rowId xmlns:a16="http://schemas.microsoft.com/office/drawing/2014/main" val="1349202009"/>
                  </a:ext>
                </a:extLst>
              </a:tr>
            </a:tbl>
          </a:graphicData>
        </a:graphic>
      </p:graphicFrame>
      <p:sp>
        <p:nvSpPr>
          <p:cNvPr id="75" name="角丸四角形 74"/>
          <p:cNvSpPr/>
          <p:nvPr/>
        </p:nvSpPr>
        <p:spPr>
          <a:xfrm>
            <a:off x="1558784" y="3870765"/>
            <a:ext cx="9981025" cy="1232458"/>
          </a:xfrm>
          <a:prstGeom prst="roundRect">
            <a:avLst/>
          </a:prstGeom>
          <a:solidFill>
            <a:schemeClr val="bg1">
              <a:lumMod val="95000"/>
            </a:schemeClr>
          </a:solidFill>
          <a:ln w="41275"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7" name="グループ化 76"/>
          <p:cNvGrpSpPr/>
          <p:nvPr/>
        </p:nvGrpSpPr>
        <p:grpSpPr>
          <a:xfrm>
            <a:off x="115324" y="3101734"/>
            <a:ext cx="11574985" cy="1825174"/>
            <a:chOff x="43949" y="1883330"/>
            <a:chExt cx="11574985" cy="1825174"/>
          </a:xfrm>
        </p:grpSpPr>
        <p:sp>
          <p:nvSpPr>
            <p:cNvPr id="78" name="フローチャート: 磁気ディスク 77"/>
            <p:cNvSpPr/>
            <p:nvPr/>
          </p:nvSpPr>
          <p:spPr>
            <a:xfrm>
              <a:off x="2159000" y="3271921"/>
              <a:ext cx="2584667" cy="398238"/>
            </a:xfrm>
            <a:prstGeom prst="flowChartMagneticDisk">
              <a:avLst/>
            </a:prstGeom>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柱１：脱炭素</a:t>
              </a:r>
              <a:r>
                <a:rPr kumimoji="1" lang="ja-JP" altLang="en-US" sz="12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ビジネス</a:t>
              </a:r>
            </a:p>
          </p:txBody>
        </p:sp>
        <p:sp>
          <p:nvSpPr>
            <p:cNvPr id="79" name="フローチャート: 磁気ディスク 78"/>
            <p:cNvSpPr/>
            <p:nvPr/>
          </p:nvSpPr>
          <p:spPr>
            <a:xfrm>
              <a:off x="4588679" y="3268590"/>
              <a:ext cx="2546795" cy="401171"/>
            </a:xfrm>
            <a:prstGeom prst="flowChartMagneticDisk">
              <a:avLst/>
            </a:prstGeom>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柱２：行動</a:t>
              </a:r>
              <a:r>
                <a:rPr kumimoji="1" lang="ja-JP" altLang="en-US" sz="12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変容・再エネ促進</a:t>
              </a:r>
            </a:p>
          </p:txBody>
        </p:sp>
        <p:sp>
          <p:nvSpPr>
            <p:cNvPr id="80" name="フローチャート: 磁気ディスク 79"/>
            <p:cNvSpPr/>
            <p:nvPr/>
          </p:nvSpPr>
          <p:spPr>
            <a:xfrm>
              <a:off x="6980084" y="3299830"/>
              <a:ext cx="3856787" cy="408674"/>
            </a:xfrm>
            <a:prstGeom prst="flowChartMagneticDisk">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柱３：率先</a:t>
              </a:r>
              <a:r>
                <a:rPr kumimoji="1" lang="ja-JP" altLang="en-US" sz="12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a:t>
              </a:r>
            </a:p>
          </p:txBody>
        </p:sp>
        <p:graphicFrame>
          <p:nvGraphicFramePr>
            <p:cNvPr id="81" name="図表 80"/>
            <p:cNvGraphicFramePr/>
            <p:nvPr>
              <p:extLst/>
            </p:nvPr>
          </p:nvGraphicFramePr>
          <p:xfrm>
            <a:off x="43949" y="2846903"/>
            <a:ext cx="11574985" cy="4842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2" name="角丸四角形 81"/>
            <p:cNvSpPr/>
            <p:nvPr/>
          </p:nvSpPr>
          <p:spPr>
            <a:xfrm>
              <a:off x="3176883" y="1883330"/>
              <a:ext cx="6470371" cy="886208"/>
            </a:xfrm>
            <a:prstGeom prst="roundRect">
              <a:avLst/>
            </a:prstGeom>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おおさかカーボンニュートラル推進</a:t>
              </a:r>
              <a:r>
                <a:rPr kumimoji="1" lang="ja-JP" altLang="en-US" sz="16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本部　</a:t>
              </a:r>
              <a:endParaRPr kumimoji="1" lang="en-US" altLang="ja-JP" sz="16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kumimoji="1" lang="ja-JP" altLang="en-US" sz="1100" b="1" dirty="0" smtClean="0">
                  <a:solidFill>
                    <a:schemeClr val="tx1"/>
                  </a:solidFill>
                  <a:latin typeface="Meiryo UI" panose="020B0604030504040204" pitchFamily="50" charset="-128"/>
                  <a:ea typeface="Meiryo UI" panose="020B0604030504040204" pitchFamily="50" charset="-128"/>
                </a:rPr>
                <a:t>（</a:t>
              </a:r>
              <a:r>
                <a:rPr kumimoji="1" lang="en-US" altLang="ja-JP" sz="1100" b="1" dirty="0" smtClean="0">
                  <a:solidFill>
                    <a:schemeClr val="tx1"/>
                  </a:solidFill>
                  <a:latin typeface="Meiryo UI" panose="020B0604030504040204" pitchFamily="50" charset="-128"/>
                  <a:ea typeface="Meiryo UI" panose="020B0604030504040204" pitchFamily="50" charset="-128"/>
                </a:rPr>
                <a:t>R4.7</a:t>
              </a:r>
              <a:r>
                <a:rPr kumimoji="1" lang="ja-JP" altLang="en-US" sz="1100" b="1" dirty="0" smtClean="0">
                  <a:solidFill>
                    <a:schemeClr val="tx1"/>
                  </a:solidFill>
                  <a:latin typeface="Meiryo UI" panose="020B0604030504040204" pitchFamily="50" charset="-128"/>
                  <a:ea typeface="Meiryo UI" panose="020B0604030504040204" pitchFamily="50" charset="-128"/>
                </a:rPr>
                <a:t>～　本部長：知事</a:t>
              </a:r>
              <a:r>
                <a:rPr kumimoji="1" lang="ja-JP" altLang="en-US" sz="1100" b="1" dirty="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事務局：脱炭素・エネルギー政策課）</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府域</a:t>
              </a:r>
              <a:r>
                <a:rPr kumimoji="1" lang="ja-JP" altLang="en-US" sz="11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の</a:t>
              </a:r>
              <a:r>
                <a:rPr kumimoji="1" lang="en-US" altLang="ja-JP" sz="11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2050</a:t>
              </a:r>
              <a:r>
                <a:rPr kumimoji="1" lang="ja-JP" altLang="en-US" sz="11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年二酸化炭素排出量実質ゼロ（カーボンニュートラル）をめざし、長期的かつ世界的な視野のもと、</a:t>
              </a:r>
            </a:p>
            <a:p>
              <a:pPr algn="ctr"/>
              <a:r>
                <a:rPr kumimoji="1" lang="ja-JP" altLang="en-US" sz="11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持続可能な経済成長と地球温暖化対策の推進を図るため、取組方針等を全庁で協議し、強力に推進</a:t>
              </a:r>
              <a:r>
                <a:rPr kumimoji="1" lang="ja-JP" altLang="en-US"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する</a:t>
              </a:r>
              <a:endParaRPr kumimoji="1" lang="ja-JP" altLang="en-US"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grpSp>
      <p:sp>
        <p:nvSpPr>
          <p:cNvPr id="83" name="正方形/長方形 82"/>
          <p:cNvSpPr/>
          <p:nvPr/>
        </p:nvSpPr>
        <p:spPr>
          <a:xfrm>
            <a:off x="508664" y="5630082"/>
            <a:ext cx="1699014" cy="363913"/>
          </a:xfrm>
          <a:prstGeom prst="rect">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no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都市整備部</a:t>
            </a:r>
            <a:r>
              <a:rPr kumimoji="1" lang="ja-JP" altLang="en-US" sz="1400" b="1" dirty="0" smtClean="0">
                <a:solidFill>
                  <a:schemeClr val="tx1"/>
                </a:solidFill>
                <a:latin typeface="Meiryo UI" panose="020B0604030504040204" pitchFamily="50" charset="-128"/>
                <a:ea typeface="Meiryo UI" panose="020B0604030504040204" pitchFamily="50" charset="-128"/>
              </a:rPr>
              <a:t>の取組</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85" name="テキスト ボックス 84"/>
          <p:cNvSpPr txBox="1"/>
          <p:nvPr/>
        </p:nvSpPr>
        <p:spPr>
          <a:xfrm>
            <a:off x="2260278" y="5614073"/>
            <a:ext cx="9664857" cy="523220"/>
          </a:xfrm>
          <a:prstGeom prst="rect">
            <a:avLst/>
          </a:prstGeom>
          <a:noFill/>
          <a:effectLst/>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カーボンニュートラルに向けて一体となって課題に対応するため、</a:t>
            </a:r>
            <a:endParaRPr lang="en-US" altLang="ja-JP" sz="1400"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ja-JP" altLang="en-US" sz="1400" b="1" u="sng" dirty="0">
                <a:latin typeface="Meiryo UI" panose="020B0604030504040204" pitchFamily="50" charset="-128"/>
                <a:ea typeface="Meiryo UI" panose="020B0604030504040204" pitchFamily="50" charset="-128"/>
              </a:rPr>
              <a:t>都市整備部内に脱炭素建築物推進チームを結成し、住宅・建築物の脱炭素化に取り組む</a:t>
            </a:r>
          </a:p>
        </p:txBody>
      </p:sp>
      <p:sp>
        <p:nvSpPr>
          <p:cNvPr id="86" name="正方形/長方形 85"/>
          <p:cNvSpPr/>
          <p:nvPr/>
        </p:nvSpPr>
        <p:spPr>
          <a:xfrm>
            <a:off x="591859" y="7902682"/>
            <a:ext cx="1699014" cy="363913"/>
          </a:xfrm>
          <a:prstGeom prst="rect">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no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Meiryo UI" panose="020B0604030504040204" pitchFamily="50" charset="-128"/>
                <a:ea typeface="Meiryo UI" panose="020B0604030504040204" pitchFamily="50" charset="-128"/>
              </a:rPr>
              <a:t>R5</a:t>
            </a:r>
            <a:r>
              <a:rPr kumimoji="1" lang="ja-JP" altLang="en-US" sz="1400" b="1" dirty="0" smtClean="0">
                <a:solidFill>
                  <a:schemeClr val="tx1"/>
                </a:solidFill>
                <a:latin typeface="Meiryo UI" panose="020B0604030504040204" pitchFamily="50" charset="-128"/>
                <a:ea typeface="Meiryo UI" panose="020B0604030504040204" pitchFamily="50" charset="-128"/>
              </a:rPr>
              <a:t>年度の取組</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74" name="正方形/長方形 73">
            <a:extLst>
              <a:ext uri="{FF2B5EF4-FFF2-40B4-BE49-F238E27FC236}">
                <a16:creationId xmlns:a16="http://schemas.microsoft.com/office/drawing/2014/main" id="{E12A993E-D3D3-4706-9049-307C5A73B505}"/>
              </a:ext>
            </a:extLst>
          </p:cNvPr>
          <p:cNvSpPr/>
          <p:nvPr/>
        </p:nvSpPr>
        <p:spPr>
          <a:xfrm>
            <a:off x="0" y="0"/>
            <a:ext cx="12801600" cy="54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0"/>
              </a:spcBef>
            </a:pPr>
            <a:r>
              <a:rPr lang="ja-JP" altLang="en-US" sz="2800" b="1" dirty="0">
                <a:solidFill>
                  <a:schemeClr val="bg1"/>
                </a:solidFill>
                <a:latin typeface="Meiryo UI" panose="020B0604030504040204" pitchFamily="50" charset="-128"/>
                <a:ea typeface="Meiryo UI" panose="020B0604030504040204" pitchFamily="50" charset="-128"/>
              </a:rPr>
              <a:t>①大阪・関西万博開催を契機とした、新しいくらし、住宅・建築物のあり方</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76" name="正方形/長方形 75">
            <a:extLst>
              <a:ext uri="{FF2B5EF4-FFF2-40B4-BE49-F238E27FC236}">
                <a16:creationId xmlns:a16="http://schemas.microsoft.com/office/drawing/2014/main" id="{E12A993E-D3D3-4706-9049-307C5A73B505}"/>
              </a:ext>
            </a:extLst>
          </p:cNvPr>
          <p:cNvSpPr/>
          <p:nvPr/>
        </p:nvSpPr>
        <p:spPr>
          <a:xfrm>
            <a:off x="0" y="537111"/>
            <a:ext cx="12801600" cy="37042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pPr>
            <a:r>
              <a:rPr lang="ja-JP" altLang="en-US" sz="2400" dirty="0" smtClean="0">
                <a:solidFill>
                  <a:schemeClr val="tx1"/>
                </a:solidFill>
                <a:latin typeface="Meiryo UI" panose="020B0604030504040204" pitchFamily="50" charset="-128"/>
                <a:ea typeface="Meiryo UI" panose="020B0604030504040204" pitchFamily="50" charset="-128"/>
              </a:rPr>
              <a:t>＜大阪府における脱炭素</a:t>
            </a:r>
            <a:r>
              <a:rPr lang="ja-JP" altLang="en-US" sz="2400" dirty="0">
                <a:solidFill>
                  <a:schemeClr val="tx1"/>
                </a:solidFill>
                <a:latin typeface="Meiryo UI" panose="020B0604030504040204" pitchFamily="50" charset="-128"/>
                <a:ea typeface="Meiryo UI" panose="020B0604030504040204" pitchFamily="50" charset="-128"/>
              </a:rPr>
              <a:t>社会に向けた住宅・建築物の省エネ対策等の</a:t>
            </a:r>
            <a:r>
              <a:rPr lang="ja-JP" altLang="en-US" sz="2400" dirty="0" smtClean="0">
                <a:solidFill>
                  <a:schemeClr val="tx1"/>
                </a:solidFill>
                <a:latin typeface="Meiryo UI" panose="020B0604030504040204" pitchFamily="50" charset="-128"/>
                <a:ea typeface="Meiryo UI" panose="020B0604030504040204" pitchFamily="50" charset="-128"/>
              </a:rPr>
              <a:t>取組＞</a:t>
            </a:r>
            <a:endParaRPr lang="en-US" altLang="ja-JP" sz="2400" dirty="0">
              <a:solidFill>
                <a:schemeClr val="tx1"/>
              </a:solidFill>
              <a:latin typeface="Meiryo UI" panose="020B0604030504040204" pitchFamily="50" charset="-128"/>
              <a:ea typeface="Meiryo UI" panose="020B0604030504040204" pitchFamily="50" charset="-128"/>
            </a:endParaRPr>
          </a:p>
        </p:txBody>
      </p:sp>
      <p:sp>
        <p:nvSpPr>
          <p:cNvPr id="87" name="スライド番号プレースホルダー 2"/>
          <p:cNvSpPr>
            <a:spLocks noGrp="1"/>
          </p:cNvSpPr>
          <p:nvPr>
            <p:ph type="sldNum" sz="quarter" idx="12"/>
          </p:nvPr>
        </p:nvSpPr>
        <p:spPr>
          <a:xfrm>
            <a:off x="9840695" y="9147443"/>
            <a:ext cx="2880360" cy="511175"/>
          </a:xfrm>
        </p:spPr>
        <p:txBody>
          <a:bodyPr/>
          <a:lstStyle/>
          <a:p>
            <a:fld id="{BF88291A-39B3-4EBC-8879-90D89F6E73D8}" type="slidenum">
              <a:rPr kumimoji="1" lang="ja-JP" altLang="en-US" smtClean="0"/>
              <a:t>5</a:t>
            </a:fld>
            <a:endParaRPr kumimoji="1" lang="ja-JP" altLang="en-US" dirty="0"/>
          </a:p>
        </p:txBody>
      </p:sp>
    </p:spTree>
    <p:extLst>
      <p:ext uri="{BB962C8B-B14F-4D97-AF65-F5344CB8AC3E}">
        <p14:creationId xmlns:p14="http://schemas.microsoft.com/office/powerpoint/2010/main" val="253669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スライド番号プレースホルダー 2"/>
          <p:cNvSpPr>
            <a:spLocks noGrp="1"/>
          </p:cNvSpPr>
          <p:nvPr>
            <p:ph type="sldNum" sz="quarter" idx="12"/>
          </p:nvPr>
        </p:nvSpPr>
        <p:spPr>
          <a:xfrm>
            <a:off x="9840695" y="9147443"/>
            <a:ext cx="2880360" cy="511175"/>
          </a:xfrm>
        </p:spPr>
        <p:txBody>
          <a:bodyPr/>
          <a:lstStyle/>
          <a:p>
            <a:fld id="{BF88291A-39B3-4EBC-8879-90D89F6E73D8}" type="slidenum">
              <a:rPr kumimoji="1" lang="ja-JP" altLang="en-US" smtClean="0"/>
              <a:t>6</a:t>
            </a:fld>
            <a:endParaRPr kumimoji="1" lang="ja-JP" altLang="en-US" dirty="0"/>
          </a:p>
        </p:txBody>
      </p:sp>
      <p:sp>
        <p:nvSpPr>
          <p:cNvPr id="31" name="テキスト ボックス 30"/>
          <p:cNvSpPr txBox="1"/>
          <p:nvPr/>
        </p:nvSpPr>
        <p:spPr>
          <a:xfrm>
            <a:off x="202592" y="901540"/>
            <a:ext cx="1861130" cy="367961"/>
          </a:xfrm>
          <a:prstGeom prst="rect">
            <a:avLst/>
          </a:prstGeom>
          <a:noFill/>
          <a:ln w="9525">
            <a:noFill/>
            <a:prstDash val="solid"/>
          </a:ln>
        </p:spPr>
        <p:txBody>
          <a:bodyPr wrap="square" lIns="65132" tIns="130265" rIns="65132" bIns="65132" rtlCol="0" anchor="t" anchorCtr="0">
            <a:noAutofit/>
          </a:bodyPr>
          <a:lstStyle/>
          <a:p>
            <a:pPr>
              <a:lnSpc>
                <a:spcPts val="1809"/>
              </a:lnSpc>
              <a:spcBef>
                <a:spcPts val="362"/>
              </a:spcBef>
            </a:pPr>
            <a:r>
              <a:rPr lang="ja-JP" altLang="en-US" sz="2400" b="1" dirty="0">
                <a:latin typeface="Meiryo UI" panose="020B0604030504040204" pitchFamily="50" charset="-128"/>
                <a:ea typeface="Meiryo UI" panose="020B0604030504040204" pitchFamily="50" charset="-128"/>
              </a:rPr>
              <a:t>■国の取組</a:t>
            </a:r>
            <a:endParaRPr lang="ja-JP" altLang="en-US" sz="2400" b="1" spc="-37"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1380931" y="3161632"/>
            <a:ext cx="11060203" cy="4013583"/>
          </a:xfrm>
          <a:prstGeom prst="rect">
            <a:avLst/>
          </a:prstGeom>
          <a:noFill/>
          <a:ln w="9525">
            <a:solidFill>
              <a:schemeClr val="tx1"/>
            </a:solidFill>
            <a:prstDash val="solid"/>
          </a:ln>
        </p:spPr>
        <p:txBody>
          <a:bodyPr wrap="square" lIns="65132" tIns="130265" rIns="65132" bIns="65132" rtlCol="0" anchor="t" anchorCtr="0">
            <a:noAutofit/>
          </a:bodyPr>
          <a:lstStyle/>
          <a:p>
            <a:r>
              <a:rPr lang="ja-JP" altLang="en-US" sz="2400" spc="-37"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spc="-37" dirty="0">
                <a:latin typeface="Meiryo UI" panose="020B0604030504040204" pitchFamily="50" charset="-128"/>
                <a:ea typeface="Meiryo UI" panose="020B0604030504040204" pitchFamily="50" charset="-128"/>
                <a:cs typeface="Meiryo UI" panose="020B0604030504040204" pitchFamily="50" charset="-128"/>
              </a:rPr>
              <a:t>こども・子育て支援加速化プランの推進</a:t>
            </a:r>
            <a:r>
              <a:rPr lang="ja-JP" altLang="en-US" sz="2400" spc="-37" dirty="0">
                <a:latin typeface="Meiryo UI" panose="020B0604030504040204" pitchFamily="50" charset="-128"/>
                <a:ea typeface="Meiryo UI" panose="020B0604030504040204" pitchFamily="50" charset="-128"/>
                <a:cs typeface="Meiryo UI" panose="020B0604030504040204" pitchFamily="50" charset="-128"/>
              </a:rPr>
              <a:t>（今後３年間の集中取組み期間）</a:t>
            </a:r>
            <a:endParaRPr lang="en-US" altLang="ja-JP" sz="2400" spc="-37"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68" spc="-37"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2068" spc="-37"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32"/>
          <p:cNvSpPr txBox="1"/>
          <p:nvPr/>
        </p:nvSpPr>
        <p:spPr>
          <a:xfrm>
            <a:off x="574818" y="2159414"/>
            <a:ext cx="9782162" cy="492508"/>
          </a:xfrm>
          <a:prstGeom prst="rect">
            <a:avLst/>
          </a:prstGeom>
          <a:noFill/>
          <a:ln w="9525">
            <a:noFill/>
            <a:prstDash val="solid"/>
          </a:ln>
        </p:spPr>
        <p:txBody>
          <a:bodyPr wrap="square" lIns="65132" tIns="130265" rIns="65132" bIns="65132" rtlCol="0" anchor="t" anchorCtr="0">
            <a:noAutofit/>
          </a:bodyPr>
          <a:lstStyle/>
          <a:p>
            <a:pPr>
              <a:lnSpc>
                <a:spcPts val="1809"/>
              </a:lnSpc>
              <a:spcBef>
                <a:spcPts val="362"/>
              </a:spcBef>
            </a:pPr>
            <a:r>
              <a:rPr lang="ja-JP" altLang="en-US" sz="2400" b="1" dirty="0">
                <a:latin typeface="Meiryo UI" panose="020B0604030504040204" pitchFamily="50" charset="-128"/>
                <a:ea typeface="Meiryo UI" panose="020B0604030504040204" pitchFamily="50" charset="-128"/>
              </a:rPr>
              <a:t>Ｒ５年６月　　経済財政運営と改革の基本方針</a:t>
            </a:r>
            <a:r>
              <a:rPr lang="en-US" altLang="ja-JP" sz="2400" b="1" dirty="0">
                <a:latin typeface="Meiryo UI" panose="020B0604030504040204" pitchFamily="50" charset="-128"/>
                <a:ea typeface="Meiryo UI" panose="020B0604030504040204" pitchFamily="50" charset="-128"/>
              </a:rPr>
              <a:t>2023</a:t>
            </a:r>
            <a:r>
              <a:rPr lang="ja-JP" altLang="en-US" sz="2400" b="1" dirty="0">
                <a:latin typeface="Meiryo UI" panose="020B0604030504040204" pitchFamily="50" charset="-128"/>
                <a:ea typeface="Meiryo UI" panose="020B0604030504040204" pitchFamily="50" charset="-128"/>
              </a:rPr>
              <a:t>（骨太の方針）</a:t>
            </a:r>
            <a:endParaRPr lang="ja-JP" altLang="en-US" sz="2400" b="1" spc="-37"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2503729" y="2545633"/>
            <a:ext cx="8850208" cy="492508"/>
          </a:xfrm>
          <a:prstGeom prst="rect">
            <a:avLst/>
          </a:prstGeom>
          <a:noFill/>
          <a:ln w="9525">
            <a:noFill/>
            <a:prstDash val="solid"/>
          </a:ln>
        </p:spPr>
        <p:txBody>
          <a:bodyPr wrap="square" lIns="65132" tIns="130265" rIns="65132" bIns="65132" rtlCol="0" anchor="t" anchorCtr="0">
            <a:noAutofit/>
          </a:bodyPr>
          <a:lstStyle/>
          <a:p>
            <a:pPr>
              <a:lnSpc>
                <a:spcPts val="1809"/>
              </a:lnSpc>
              <a:spcBef>
                <a:spcPts val="362"/>
              </a:spcBef>
            </a:pPr>
            <a:r>
              <a:rPr lang="ja-JP" altLang="en-US" sz="2068" i="1" dirty="0">
                <a:latin typeface="Meiryo UI" panose="020B0604030504040204" pitchFamily="50" charset="-128"/>
                <a:ea typeface="Meiryo UI" panose="020B0604030504040204" pitchFamily="50" charset="-128"/>
              </a:rPr>
              <a:t>「こども未来戦略方針（Ｒ５</a:t>
            </a:r>
            <a:r>
              <a:rPr lang="en-US" altLang="ja-JP" sz="2068" i="1" dirty="0">
                <a:latin typeface="Meiryo UI" panose="020B0604030504040204" pitchFamily="50" charset="-128"/>
                <a:ea typeface="Meiryo UI" panose="020B0604030504040204" pitchFamily="50" charset="-128"/>
              </a:rPr>
              <a:t>.</a:t>
            </a:r>
            <a:r>
              <a:rPr lang="ja-JP" altLang="en-US" sz="2068" i="1" dirty="0">
                <a:latin typeface="Meiryo UI" panose="020B0604030504040204" pitchFamily="50" charset="-128"/>
                <a:ea typeface="Meiryo UI" panose="020B0604030504040204" pitchFamily="50" charset="-128"/>
              </a:rPr>
              <a:t>６</a:t>
            </a:r>
            <a:r>
              <a:rPr lang="en-US" altLang="ja-JP" sz="2068" i="1" dirty="0">
                <a:latin typeface="Meiryo UI" panose="020B0604030504040204" pitchFamily="50" charset="-128"/>
                <a:ea typeface="Meiryo UI" panose="020B0604030504040204" pitchFamily="50" charset="-128"/>
              </a:rPr>
              <a:t>)</a:t>
            </a:r>
            <a:r>
              <a:rPr lang="ja-JP" altLang="en-US" sz="2068" i="1" dirty="0">
                <a:latin typeface="Meiryo UI" panose="020B0604030504040204" pitchFamily="50" charset="-128"/>
                <a:ea typeface="Meiryo UI" panose="020B0604030504040204" pitchFamily="50" charset="-128"/>
              </a:rPr>
              <a:t>」に基づいた、抜本的な政策の強化</a:t>
            </a:r>
            <a:endParaRPr lang="en-US" altLang="ja-JP" sz="2068" i="1" dirty="0">
              <a:latin typeface="Meiryo UI" panose="020B0604030504040204" pitchFamily="50" charset="-128"/>
              <a:ea typeface="Meiryo UI" panose="020B0604030504040204" pitchFamily="50" charset="-128"/>
            </a:endParaRPr>
          </a:p>
        </p:txBody>
      </p:sp>
      <p:sp>
        <p:nvSpPr>
          <p:cNvPr id="35" name="正方形/長方形 34"/>
          <p:cNvSpPr/>
          <p:nvPr/>
        </p:nvSpPr>
        <p:spPr>
          <a:xfrm>
            <a:off x="109536" y="778124"/>
            <a:ext cx="12562626" cy="7358169"/>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26"/>
          </a:p>
        </p:txBody>
      </p:sp>
      <p:sp>
        <p:nvSpPr>
          <p:cNvPr id="36" name="テキスト ボックス 35"/>
          <p:cNvSpPr txBox="1"/>
          <p:nvPr/>
        </p:nvSpPr>
        <p:spPr>
          <a:xfrm>
            <a:off x="571356" y="1405594"/>
            <a:ext cx="9026480" cy="492508"/>
          </a:xfrm>
          <a:prstGeom prst="rect">
            <a:avLst/>
          </a:prstGeom>
          <a:noFill/>
          <a:ln w="9525">
            <a:noFill/>
            <a:prstDash val="solid"/>
          </a:ln>
        </p:spPr>
        <p:txBody>
          <a:bodyPr wrap="square" lIns="65132" tIns="130265" rIns="65132" bIns="65132" rtlCol="0" anchor="t" anchorCtr="0">
            <a:noAutofit/>
          </a:bodyPr>
          <a:lstStyle/>
          <a:p>
            <a:pPr>
              <a:lnSpc>
                <a:spcPts val="1809"/>
              </a:lnSpc>
              <a:spcBef>
                <a:spcPts val="362"/>
              </a:spcBef>
            </a:pPr>
            <a:r>
              <a:rPr lang="ja-JP" altLang="en-US" sz="2400" b="1" dirty="0">
                <a:latin typeface="Meiryo UI" panose="020B0604030504040204" pitchFamily="50" charset="-128"/>
                <a:ea typeface="Meiryo UI" panose="020B0604030504040204" pitchFamily="50" charset="-128"/>
              </a:rPr>
              <a:t>Ｒ５年３月　　こども・子育て政策の強化について（試案）</a:t>
            </a:r>
            <a:endParaRPr lang="ja-JP" altLang="en-US" sz="2400" b="1" spc="-37"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二等辺三角形 36"/>
          <p:cNvSpPr/>
          <p:nvPr/>
        </p:nvSpPr>
        <p:spPr>
          <a:xfrm flipV="1">
            <a:off x="2310976" y="1802200"/>
            <a:ext cx="3167383" cy="273355"/>
          </a:xfrm>
          <a:prstGeom prst="triangl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26"/>
          </a:p>
        </p:txBody>
      </p:sp>
      <p:sp>
        <p:nvSpPr>
          <p:cNvPr id="38" name="二等辺三角形 37"/>
          <p:cNvSpPr/>
          <p:nvPr/>
        </p:nvSpPr>
        <p:spPr>
          <a:xfrm flipV="1">
            <a:off x="2310976" y="7305975"/>
            <a:ext cx="3167383" cy="273355"/>
          </a:xfrm>
          <a:prstGeom prst="triangl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26"/>
          </a:p>
        </p:txBody>
      </p:sp>
      <p:sp>
        <p:nvSpPr>
          <p:cNvPr id="39" name="テキスト ボックス 38"/>
          <p:cNvSpPr txBox="1"/>
          <p:nvPr/>
        </p:nvSpPr>
        <p:spPr>
          <a:xfrm>
            <a:off x="614489" y="7619846"/>
            <a:ext cx="9026480" cy="492508"/>
          </a:xfrm>
          <a:prstGeom prst="rect">
            <a:avLst/>
          </a:prstGeom>
          <a:noFill/>
          <a:ln w="9525">
            <a:noFill/>
            <a:prstDash val="solid"/>
          </a:ln>
        </p:spPr>
        <p:txBody>
          <a:bodyPr wrap="square" lIns="65132" tIns="130265" rIns="65132" bIns="65132" rtlCol="0" anchor="t" anchorCtr="0">
            <a:noAutofit/>
          </a:bodyPr>
          <a:lstStyle/>
          <a:p>
            <a:pPr>
              <a:lnSpc>
                <a:spcPts val="1809"/>
              </a:lnSpc>
              <a:spcBef>
                <a:spcPts val="362"/>
              </a:spcBef>
            </a:pPr>
            <a:r>
              <a:rPr lang="ja-JP" altLang="en-US" sz="2400" b="1" dirty="0">
                <a:latin typeface="Meiryo UI" panose="020B0604030504040204" pitchFamily="50" charset="-128"/>
                <a:ea typeface="Meiryo UI" panose="020B0604030504040204" pitchFamily="50" charset="-128"/>
              </a:rPr>
              <a:t>Ｒ５年内　　こども大綱とりまとめ</a:t>
            </a:r>
            <a:r>
              <a:rPr lang="ja-JP" altLang="en-US" sz="2400" b="1" spc="-37" dirty="0">
                <a:latin typeface="Meiryo UI" panose="020B0604030504040204" pitchFamily="50" charset="-128"/>
                <a:ea typeface="Meiryo UI" panose="020B0604030504040204" pitchFamily="50" charset="-128"/>
              </a:rPr>
              <a:t>（予定）</a:t>
            </a:r>
            <a:endParaRPr lang="en-US" altLang="ja-JP" sz="2400" b="1" dirty="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700934" y="8386234"/>
            <a:ext cx="11740201" cy="884594"/>
          </a:xfrm>
          <a:prstGeom prst="rect">
            <a:avLst/>
          </a:prstGeom>
          <a:noFill/>
          <a:ln w="9525">
            <a:solidFill>
              <a:schemeClr val="tx1"/>
            </a:solidFill>
            <a:prstDash val="solid"/>
          </a:ln>
        </p:spPr>
        <p:txBody>
          <a:bodyPr wrap="square" lIns="65132" tIns="130265" rIns="65132" bIns="65132" rtlCol="0" anchor="t" anchorCtr="0">
            <a:noAutofit/>
          </a:bodyPr>
          <a:lstStyle/>
          <a:p>
            <a:r>
              <a:rPr lang="ja-JP" altLang="en-US" sz="2400" spc="-37"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spc="-37" dirty="0">
                <a:latin typeface="Meiryo UI" panose="020B0604030504040204" pitchFamily="50" charset="-128"/>
                <a:ea typeface="Meiryo UI" panose="020B0604030504040204" pitchFamily="50" charset="-128"/>
                <a:cs typeface="Meiryo UI" panose="020B0604030504040204" pitchFamily="50" charset="-128"/>
              </a:rPr>
              <a:t>こどもまんなか社会の実現</a:t>
            </a:r>
            <a:endParaRPr lang="en-US" altLang="ja-JP" sz="2400" b="1" spc="-37"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68" spc="-37" dirty="0">
                <a:latin typeface="Meiryo UI" panose="020B0604030504040204" pitchFamily="50" charset="-128"/>
                <a:ea typeface="Meiryo UI" panose="020B0604030504040204" pitchFamily="50" charset="-128"/>
                <a:cs typeface="Meiryo UI" panose="020B0604030504040204" pitchFamily="50" charset="-128"/>
              </a:rPr>
              <a:t>　　常にこどもや若者の視点でこどもや若者の最善の利益を第一に考える社会の実現</a:t>
            </a:r>
            <a:endParaRPr lang="en-US" altLang="ja-JP" sz="2068" spc="-37"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68" spc="-37"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2068" spc="-37"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右矢印 40"/>
          <p:cNvSpPr/>
          <p:nvPr/>
        </p:nvSpPr>
        <p:spPr>
          <a:xfrm>
            <a:off x="303752" y="8580923"/>
            <a:ext cx="465282" cy="620633"/>
          </a:xfrm>
          <a:prstGeom prst="rightArrow">
            <a:avLst/>
          </a:prstGeom>
          <a:solidFill>
            <a:schemeClr val="tx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26"/>
          </a:p>
        </p:txBody>
      </p:sp>
      <p:sp>
        <p:nvSpPr>
          <p:cNvPr id="16" name="正方形/長方形 15">
            <a:extLst>
              <a:ext uri="{FF2B5EF4-FFF2-40B4-BE49-F238E27FC236}">
                <a16:creationId xmlns:a16="http://schemas.microsoft.com/office/drawing/2014/main" id="{E12A993E-D3D3-4706-9049-307C5A73B505}"/>
              </a:ext>
            </a:extLst>
          </p:cNvPr>
          <p:cNvSpPr/>
          <p:nvPr/>
        </p:nvSpPr>
        <p:spPr>
          <a:xfrm>
            <a:off x="0" y="1"/>
            <a:ext cx="12801600" cy="54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4000"/>
              </a:lnSpc>
            </a:pPr>
            <a:r>
              <a:rPr lang="ja-JP" altLang="en-US" sz="2800" b="1" spc="-37" dirty="0" smtClean="0">
                <a:latin typeface="Meiryo UI" panose="020B0604030504040204" pitchFamily="50" charset="-128"/>
                <a:ea typeface="Meiryo UI" panose="020B0604030504040204" pitchFamily="50" charset="-128"/>
                <a:cs typeface="Meiryo UI" panose="020B0604030504040204" pitchFamily="50" charset="-128"/>
              </a:rPr>
              <a:t>                  ②　子ども</a:t>
            </a:r>
            <a:r>
              <a:rPr lang="ja-JP" altLang="en-US" sz="2800" b="1" spc="-37" dirty="0">
                <a:latin typeface="Meiryo UI" panose="020B0604030504040204" pitchFamily="50" charset="-128"/>
                <a:ea typeface="Meiryo UI" panose="020B0604030504040204" pitchFamily="50" charset="-128"/>
                <a:cs typeface="Meiryo UI" panose="020B0604030504040204" pitchFamily="50" charset="-128"/>
              </a:rPr>
              <a:t>・</a:t>
            </a:r>
            <a:r>
              <a:rPr lang="ja-JP" altLang="en-US" sz="2800" b="1" spc="-37" dirty="0" smtClean="0">
                <a:latin typeface="Meiryo UI" panose="020B0604030504040204" pitchFamily="50" charset="-128"/>
                <a:ea typeface="Meiryo UI" panose="020B0604030504040204" pitchFamily="50" charset="-128"/>
                <a:cs typeface="Meiryo UI" panose="020B0604030504040204" pitchFamily="50" charset="-128"/>
              </a:rPr>
              <a:t>子育て支援の強化（子育て世帯に対する住宅支援）</a:t>
            </a:r>
            <a:endParaRPr lang="en-US" altLang="ja-JP" sz="2800" b="1" spc="-37"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1380930" y="3631645"/>
            <a:ext cx="11060203" cy="3229700"/>
          </a:xfrm>
          <a:prstGeom prst="rect">
            <a:avLst/>
          </a:prstGeom>
          <a:noFill/>
          <a:ln w="9525">
            <a:noFill/>
            <a:prstDash val="solid"/>
          </a:ln>
        </p:spPr>
        <p:txBody>
          <a:bodyPr wrap="square" lIns="65132" tIns="130265" rIns="65132" bIns="65132" rtlCol="0" anchor="t" anchorCtr="0">
            <a:noAutofit/>
          </a:bodyPr>
          <a:lstStyle/>
          <a:p>
            <a:r>
              <a:rPr lang="ja-JP" altLang="en-US" sz="2400" spc="-37" dirty="0">
                <a:latin typeface="Meiryo UI" panose="020B0604030504040204" pitchFamily="50" charset="-128"/>
                <a:ea typeface="Meiryo UI" panose="020B0604030504040204" pitchFamily="50" charset="-128"/>
                <a:cs typeface="Meiryo UI" panose="020B0604030504040204" pitchFamily="50" charset="-128"/>
              </a:rPr>
              <a:t>＜具体的な施策＞</a:t>
            </a:r>
            <a:endParaRPr lang="en-US" altLang="ja-JP" sz="2400" spc="-37"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spc="-37" dirty="0">
                <a:latin typeface="Meiryo UI" panose="020B0604030504040204" pitchFamily="50" charset="-128"/>
                <a:ea typeface="Meiryo UI" panose="020B0604030504040204" pitchFamily="50" charset="-128"/>
                <a:cs typeface="Meiryo UI" panose="020B0604030504040204" pitchFamily="50" charset="-128"/>
              </a:rPr>
              <a:t>　　</a:t>
            </a:r>
            <a:r>
              <a:rPr lang="en-US" altLang="ja-JP" sz="2400" spc="-37"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2400" spc="-37"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spc="-194" dirty="0" smtClean="0">
                <a:latin typeface="Meiryo UI" panose="020B0604030504040204" pitchFamily="50" charset="-128"/>
                <a:ea typeface="Meiryo UI" panose="020B0604030504040204" pitchFamily="50" charset="-128"/>
                <a:cs typeface="Meiryo UI" panose="020B0604030504040204" pitchFamily="50" charset="-128"/>
              </a:rPr>
              <a:t>ライフステージ</a:t>
            </a:r>
            <a:r>
              <a:rPr lang="ja-JP" altLang="en-US" sz="2400" spc="-194" dirty="0">
                <a:latin typeface="Meiryo UI" panose="020B0604030504040204" pitchFamily="50" charset="-128"/>
                <a:ea typeface="Meiryo UI" panose="020B0604030504040204" pitchFamily="50" charset="-128"/>
                <a:cs typeface="Meiryo UI" panose="020B0604030504040204" pitchFamily="50" charset="-128"/>
              </a:rPr>
              <a:t>を通じた子育てに係る経済的支援の強化や若い世代の所得向上に向けた取組</a:t>
            </a:r>
            <a:endParaRPr lang="en-US" altLang="ja-JP" sz="2400" spc="-194"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2400" spc="-194"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spc="-194" dirty="0">
                <a:latin typeface="Meiryo UI" panose="020B0604030504040204" pitchFamily="50" charset="-128"/>
                <a:ea typeface="Meiryo UI" panose="020B0604030504040204" pitchFamily="50" charset="-128"/>
                <a:cs typeface="Meiryo UI" panose="020B0604030504040204" pitchFamily="50" charset="-128"/>
              </a:rPr>
              <a:t>　</a:t>
            </a:r>
            <a:r>
              <a:rPr lang="ja-JP" altLang="en-US" spc="-194"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pc="-194" dirty="0">
                <a:latin typeface="Meiryo UI" panose="020B0604030504040204" pitchFamily="50" charset="-128"/>
                <a:ea typeface="Meiryo UI" panose="020B0604030504040204" pitchFamily="50" charset="-128"/>
                <a:cs typeface="Meiryo UI" panose="020B0604030504040204" pitchFamily="50" charset="-128"/>
              </a:rPr>
              <a:t>児童手当の拡充　　　　　・出産等の経済的負担の軽減　　　　・</a:t>
            </a:r>
            <a:r>
              <a:rPr lang="ja-JP" altLang="en-US" u="wavyHeavy" spc="-194" dirty="0">
                <a:latin typeface="Meiryo UI" panose="020B0604030504040204" pitchFamily="50" charset="-128"/>
                <a:ea typeface="Meiryo UI" panose="020B0604030504040204" pitchFamily="50" charset="-128"/>
                <a:cs typeface="Meiryo UI" panose="020B0604030504040204" pitchFamily="50" charset="-128"/>
              </a:rPr>
              <a:t>子育て世帯に対する住宅支援の強化</a:t>
            </a:r>
            <a:r>
              <a:rPr lang="ja-JP" altLang="en-US" spc="-194" dirty="0">
                <a:latin typeface="Meiryo UI" panose="020B0604030504040204" pitchFamily="50" charset="-128"/>
                <a:ea typeface="Meiryo UI" panose="020B0604030504040204" pitchFamily="50" charset="-128"/>
                <a:cs typeface="Meiryo UI" panose="020B0604030504040204" pitchFamily="50" charset="-128"/>
              </a:rPr>
              <a:t>　　　　　　など</a:t>
            </a:r>
            <a:endParaRPr lang="en-US" altLang="ja-JP" spc="-194"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spc="-194"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spc="-37" dirty="0">
                <a:latin typeface="Meiryo UI" panose="020B0604030504040204" pitchFamily="50" charset="-128"/>
                <a:ea typeface="Meiryo UI" panose="020B0604030504040204" pitchFamily="50" charset="-128"/>
                <a:cs typeface="Meiryo UI" panose="020B0604030504040204" pitchFamily="50" charset="-128"/>
              </a:rPr>
              <a:t>　　</a:t>
            </a:r>
            <a:r>
              <a:rPr lang="en-US" altLang="ja-JP" sz="2400" spc="-37"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2400" spc="-37" dirty="0" smtClean="0">
                <a:latin typeface="Meiryo UI" panose="020B0604030504040204" pitchFamily="50" charset="-128"/>
                <a:ea typeface="Meiryo UI" panose="020B0604030504040204" pitchFamily="50" charset="-128"/>
                <a:cs typeface="Meiryo UI" panose="020B0604030504040204" pitchFamily="50" charset="-128"/>
              </a:rPr>
              <a:t>　全て</a:t>
            </a:r>
            <a:r>
              <a:rPr lang="ja-JP" altLang="en-US" sz="2400" spc="-37" dirty="0">
                <a:latin typeface="Meiryo UI" panose="020B0604030504040204" pitchFamily="50" charset="-128"/>
                <a:ea typeface="Meiryo UI" panose="020B0604030504040204" pitchFamily="50" charset="-128"/>
                <a:cs typeface="Meiryo UI" panose="020B0604030504040204" pitchFamily="50" charset="-128"/>
              </a:rPr>
              <a:t>のこども・子育て世帯を対象とする支援の拡充</a:t>
            </a:r>
            <a:endParaRPr lang="en-US" altLang="ja-JP" sz="2400" spc="-37"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2400" spc="-37"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spc="-37"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pc="-37"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pc="-37" dirty="0">
                <a:latin typeface="Meiryo UI" panose="020B0604030504040204" pitchFamily="50" charset="-128"/>
                <a:ea typeface="Meiryo UI" panose="020B0604030504040204" pitchFamily="50" charset="-128"/>
                <a:cs typeface="Meiryo UI" panose="020B0604030504040204" pitchFamily="50" charset="-128"/>
              </a:rPr>
              <a:t>全ての子育て家庭を対象とした保育の拡充　　　・多様な支援ニーズへの対応　　　など</a:t>
            </a:r>
            <a:endParaRPr lang="en-US" altLang="ja-JP" spc="-37"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600" spc="-194"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spc="-37" dirty="0">
                <a:latin typeface="Meiryo UI" panose="020B0604030504040204" pitchFamily="50" charset="-128"/>
                <a:ea typeface="Meiryo UI" panose="020B0604030504040204" pitchFamily="50" charset="-128"/>
                <a:cs typeface="Meiryo UI" panose="020B0604030504040204" pitchFamily="50" charset="-128"/>
              </a:rPr>
              <a:t>　　</a:t>
            </a:r>
            <a:r>
              <a:rPr lang="en-US" altLang="ja-JP" sz="2400" spc="-37"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2400" spc="-37" dirty="0" smtClean="0">
                <a:latin typeface="Meiryo UI" panose="020B0604030504040204" pitchFamily="50" charset="-128"/>
                <a:ea typeface="Meiryo UI" panose="020B0604030504040204" pitchFamily="50" charset="-128"/>
                <a:cs typeface="Meiryo UI" panose="020B0604030504040204" pitchFamily="50" charset="-128"/>
              </a:rPr>
              <a:t>　共</a:t>
            </a:r>
            <a:r>
              <a:rPr lang="ja-JP" altLang="en-US" sz="2400" spc="-37" dirty="0">
                <a:latin typeface="Meiryo UI" panose="020B0604030504040204" pitchFamily="50" charset="-128"/>
                <a:ea typeface="Meiryo UI" panose="020B0604030504040204" pitchFamily="50" charset="-128"/>
                <a:cs typeface="Meiryo UI" panose="020B0604030504040204" pitchFamily="50" charset="-128"/>
              </a:rPr>
              <a:t>働き・共育ての推進</a:t>
            </a:r>
            <a:endParaRPr lang="en-US" altLang="ja-JP" sz="2400" spc="-37"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2400" spc="-37"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spc="-37"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spc="-37"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pc="-37"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pc="-37" dirty="0">
                <a:latin typeface="Meiryo UI" panose="020B0604030504040204" pitchFamily="50" charset="-128"/>
                <a:ea typeface="Meiryo UI" panose="020B0604030504040204" pitchFamily="50" charset="-128"/>
                <a:cs typeface="Meiryo UI" panose="020B0604030504040204" pitchFamily="50" charset="-128"/>
              </a:rPr>
              <a:t>男性育休の取得促進　　・多様な働き方と子育ての両立支援　　　など</a:t>
            </a:r>
            <a:endParaRPr lang="en-US" altLang="ja-JP" spc="-37"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600" spc="-194"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spc="-37" dirty="0">
                <a:latin typeface="Meiryo UI" panose="020B0604030504040204" pitchFamily="50" charset="-128"/>
                <a:ea typeface="Meiryo UI" panose="020B0604030504040204" pitchFamily="50" charset="-128"/>
                <a:cs typeface="Meiryo UI" panose="020B0604030504040204" pitchFamily="50" charset="-128"/>
              </a:rPr>
              <a:t>　　</a:t>
            </a:r>
            <a:r>
              <a:rPr lang="en-US" altLang="ja-JP" sz="2400" spc="-37"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2400" spc="-37" dirty="0" smtClean="0">
                <a:latin typeface="Meiryo UI" panose="020B0604030504040204" pitchFamily="50" charset="-128"/>
                <a:ea typeface="Meiryo UI" panose="020B0604030504040204" pitchFamily="50" charset="-128"/>
                <a:cs typeface="Meiryo UI" panose="020B0604030504040204" pitchFamily="50" charset="-128"/>
              </a:rPr>
              <a:t>　こども</a:t>
            </a:r>
            <a:r>
              <a:rPr lang="ja-JP" altLang="en-US" sz="2400" spc="-37" dirty="0">
                <a:latin typeface="Meiryo UI" panose="020B0604030504040204" pitchFamily="50" charset="-128"/>
                <a:ea typeface="Meiryo UI" panose="020B0604030504040204" pitchFamily="50" charset="-128"/>
                <a:cs typeface="Meiryo UI" panose="020B0604030504040204" pitchFamily="50" charset="-128"/>
              </a:rPr>
              <a:t>・子育てにやさしい社会づくりのための意識改革</a:t>
            </a:r>
            <a:endParaRPr lang="en-US" altLang="ja-JP" sz="2400" spc="-37"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2395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正方形/長方形 97"/>
          <p:cNvSpPr/>
          <p:nvPr/>
        </p:nvSpPr>
        <p:spPr>
          <a:xfrm>
            <a:off x="640906" y="6328501"/>
            <a:ext cx="10700308" cy="111655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92"/>
          </a:p>
        </p:txBody>
      </p:sp>
      <p:sp>
        <p:nvSpPr>
          <p:cNvPr id="26" name="正方形/長方形 25"/>
          <p:cNvSpPr/>
          <p:nvPr/>
        </p:nvSpPr>
        <p:spPr>
          <a:xfrm>
            <a:off x="640905" y="2077241"/>
            <a:ext cx="10700305" cy="300032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92"/>
          </a:p>
        </p:txBody>
      </p:sp>
      <p:sp>
        <p:nvSpPr>
          <p:cNvPr id="52" name="正方形/長方形 51">
            <a:extLst>
              <a:ext uri="{FF2B5EF4-FFF2-40B4-BE49-F238E27FC236}">
                <a16:creationId xmlns:a16="http://schemas.microsoft.com/office/drawing/2014/main" id="{CB774A98-F86B-4FDE-BC42-CE4CDB77E792}"/>
              </a:ext>
            </a:extLst>
          </p:cNvPr>
          <p:cNvSpPr/>
          <p:nvPr/>
        </p:nvSpPr>
        <p:spPr>
          <a:xfrm>
            <a:off x="5254904" y="2154519"/>
            <a:ext cx="5784022" cy="2031325"/>
          </a:xfrm>
          <a:prstGeom prst="rect">
            <a:avLst/>
          </a:prstGeom>
        </p:spPr>
        <p:txBody>
          <a:bodyPr wrap="square">
            <a:spAutoFit/>
          </a:bodyPr>
          <a:lstStyle/>
          <a:p>
            <a:pPr indent="-231828">
              <a:spcBef>
                <a:spcPts val="777"/>
              </a:spcBef>
            </a:pP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府営住宅</a:t>
            </a:r>
            <a:r>
              <a:rPr lang="en-US" altLang="ja-JP" dirty="0">
                <a:latin typeface="Meiryo UI" panose="020B0604030504040204" pitchFamily="50" charset="-128"/>
                <a:ea typeface="Meiryo UI" panose="020B0604030504040204" pitchFamily="50" charset="-128"/>
              </a:rPr>
              <a:t>】</a:t>
            </a:r>
          </a:p>
          <a:p>
            <a:pPr indent="-231828"/>
            <a:r>
              <a:rPr lang="ja-JP" altLang="en-US" dirty="0">
                <a:latin typeface="Meiryo UI" panose="020B0604030504040204" pitchFamily="50" charset="-128"/>
                <a:ea typeface="Meiryo UI" panose="020B0604030504040204" pitchFamily="50" charset="-128"/>
              </a:rPr>
              <a:t> ○募集戸数全体の３割を新婚・子育て向け世帯に</a:t>
            </a:r>
            <a:r>
              <a:rPr lang="ja-JP" altLang="en-US" dirty="0" smtClean="0">
                <a:latin typeface="Meiryo UI" panose="020B0604030504040204" pitchFamily="50" charset="-128"/>
                <a:ea typeface="Meiryo UI" panose="020B0604030504040204" pitchFamily="50" charset="-128"/>
              </a:rPr>
              <a:t>割り当て  </a:t>
            </a:r>
            <a:endParaRPr lang="en-US" altLang="ja-JP" dirty="0" smtClean="0">
              <a:latin typeface="Meiryo UI" panose="020B0604030504040204" pitchFamily="50" charset="-128"/>
              <a:ea typeface="Meiryo UI" panose="020B0604030504040204" pitchFamily="50" charset="-128"/>
            </a:endParaRPr>
          </a:p>
          <a:p>
            <a:pPr indent="-231828"/>
            <a:r>
              <a:rPr lang="en-US" altLang="ja-JP" dirty="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て</a:t>
            </a:r>
            <a:r>
              <a:rPr lang="ja-JP" altLang="en-US" dirty="0">
                <a:latin typeface="Meiryo UI" panose="020B0604030504040204" pitchFamily="50" charset="-128"/>
                <a:ea typeface="Meiryo UI" panose="020B0604030504040204" pitchFamily="50" charset="-128"/>
              </a:rPr>
              <a:t>募集  　　　  　　</a:t>
            </a:r>
            <a:endParaRPr lang="en-US" altLang="ja-JP" dirty="0">
              <a:latin typeface="Meiryo UI" panose="020B0604030504040204" pitchFamily="50" charset="-128"/>
              <a:ea typeface="Meiryo UI" panose="020B0604030504040204" pitchFamily="50" charset="-128"/>
            </a:endParaRPr>
          </a:p>
          <a:p>
            <a:pPr indent="-231828"/>
            <a:r>
              <a:rPr lang="ja-JP" altLang="en-US" dirty="0">
                <a:latin typeface="Meiryo UI" panose="020B0604030504040204" pitchFamily="50" charset="-128"/>
                <a:ea typeface="Meiryo UI" panose="020B0604030504040204" pitchFamily="50" charset="-128"/>
              </a:rPr>
              <a:t> ○入居人数の要件の緩和に</a:t>
            </a:r>
            <a:r>
              <a:rPr lang="ja-JP" altLang="en-US" dirty="0" smtClean="0">
                <a:latin typeface="Meiryo UI" panose="020B0604030504040204" pitchFamily="50" charset="-128"/>
                <a:ea typeface="Meiryo UI" panose="020B0604030504040204" pitchFamily="50" charset="-128"/>
              </a:rPr>
              <a:t>よる若年</a:t>
            </a:r>
            <a:r>
              <a:rPr lang="ja-JP" altLang="en-US" dirty="0">
                <a:latin typeface="Meiryo UI" panose="020B0604030504040204" pitchFamily="50" charset="-128"/>
                <a:ea typeface="Meiryo UI" panose="020B0604030504040204" pitchFamily="50" charset="-128"/>
              </a:rPr>
              <a:t>世帯の入居を促進</a:t>
            </a:r>
            <a:endParaRPr lang="en-US" altLang="ja-JP" u="sng" dirty="0">
              <a:latin typeface="Meiryo UI" panose="020B0604030504040204" pitchFamily="50" charset="-128"/>
              <a:ea typeface="Meiryo UI" panose="020B0604030504040204" pitchFamily="50" charset="-128"/>
            </a:endParaRPr>
          </a:p>
          <a:p>
            <a:pPr indent="-231828"/>
            <a:r>
              <a:rPr lang="ja-JP" altLang="en-US" dirty="0">
                <a:latin typeface="Meiryo UI" panose="020B0604030504040204" pitchFamily="50" charset="-128"/>
                <a:ea typeface="Meiryo UI" panose="020B0604030504040204" pitchFamily="50" charset="-128"/>
              </a:rPr>
              <a:t> ○活用地への子育て支援施設の立地</a:t>
            </a:r>
            <a:endParaRPr lang="en-US" altLang="ja-JP" dirty="0">
              <a:latin typeface="Meiryo UI" panose="020B0604030504040204" pitchFamily="50" charset="-128"/>
              <a:ea typeface="Meiryo UI" panose="020B0604030504040204" pitchFamily="50" charset="-128"/>
            </a:endParaRPr>
          </a:p>
          <a:p>
            <a:pPr indent="-231828"/>
            <a:r>
              <a:rPr lang="ja-JP" altLang="en-US" dirty="0">
                <a:latin typeface="Meiryo UI" panose="020B0604030504040204" pitchFamily="50" charset="-128"/>
                <a:ea typeface="Meiryo UI" panose="020B0604030504040204" pitchFamily="50" charset="-128"/>
              </a:rPr>
              <a:t> ○空室を子育て支援施設、若年女性向けシェアハウス等</a:t>
            </a:r>
            <a:r>
              <a:rPr lang="ja-JP" altLang="en-US" dirty="0" smtClean="0">
                <a:latin typeface="Meiryo UI" panose="020B0604030504040204" pitchFamily="50" charset="-128"/>
                <a:ea typeface="Meiryo UI" panose="020B0604030504040204" pitchFamily="50" charset="-128"/>
              </a:rPr>
              <a:t>に</a:t>
            </a:r>
            <a:endParaRPr lang="en-US" altLang="ja-JP" dirty="0" smtClean="0">
              <a:latin typeface="Meiryo UI" panose="020B0604030504040204" pitchFamily="50" charset="-128"/>
              <a:ea typeface="Meiryo UI" panose="020B0604030504040204" pitchFamily="50" charset="-128"/>
            </a:endParaRPr>
          </a:p>
          <a:p>
            <a:pPr indent="-231828"/>
            <a:r>
              <a:rPr lang="en-US" altLang="ja-JP" dirty="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活用</a:t>
            </a:r>
            <a:endParaRPr lang="en-US" altLang="ja-JP"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409188" y="693258"/>
            <a:ext cx="4433599" cy="492508"/>
          </a:xfrm>
          <a:prstGeom prst="rect">
            <a:avLst/>
          </a:prstGeom>
          <a:noFill/>
          <a:ln w="9525">
            <a:noFill/>
            <a:prstDash val="solid"/>
          </a:ln>
        </p:spPr>
        <p:txBody>
          <a:bodyPr wrap="square" lIns="65132" tIns="130265" rIns="65132" bIns="65132" rtlCol="0" anchor="t" anchorCtr="0">
            <a:noAutofit/>
          </a:bodyPr>
          <a:lstStyle/>
          <a:p>
            <a:pPr>
              <a:lnSpc>
                <a:spcPts val="1809"/>
              </a:lnSpc>
              <a:spcBef>
                <a:spcPts val="362"/>
              </a:spcBef>
            </a:pPr>
            <a:r>
              <a:rPr lang="ja-JP" altLang="en-US" sz="2000" b="1" dirty="0">
                <a:latin typeface="Meiryo UI" panose="020B0604030504040204" pitchFamily="50" charset="-128"/>
                <a:ea typeface="Meiryo UI" panose="020B0604030504040204" pitchFamily="50" charset="-128"/>
              </a:rPr>
              <a:t>■国：「こども未来戦略方針」</a:t>
            </a:r>
            <a:r>
              <a:rPr lang="en-US" altLang="ja-JP" sz="2000" b="1" dirty="0">
                <a:latin typeface="Meiryo UI" panose="020B0604030504040204" pitchFamily="50" charset="-128"/>
                <a:ea typeface="Meiryo UI" panose="020B0604030504040204" pitchFamily="50" charset="-128"/>
              </a:rPr>
              <a:t>(R5.6)</a:t>
            </a:r>
            <a:endParaRPr lang="ja-JP" altLang="en-US" sz="2000" b="1" spc="-37"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p:cNvSpPr txBox="1"/>
          <p:nvPr/>
        </p:nvSpPr>
        <p:spPr>
          <a:xfrm>
            <a:off x="5204321" y="713832"/>
            <a:ext cx="3121037" cy="492508"/>
          </a:xfrm>
          <a:prstGeom prst="rect">
            <a:avLst/>
          </a:prstGeom>
          <a:noFill/>
          <a:ln w="9525">
            <a:noFill/>
            <a:prstDash val="solid"/>
          </a:ln>
        </p:spPr>
        <p:txBody>
          <a:bodyPr wrap="square" lIns="65132" tIns="130265" rIns="65132" bIns="65132" rtlCol="0" anchor="t" anchorCtr="0">
            <a:noAutofit/>
          </a:bodyPr>
          <a:lstStyle/>
          <a:p>
            <a:pPr>
              <a:lnSpc>
                <a:spcPts val="1809"/>
              </a:lnSpc>
              <a:spcBef>
                <a:spcPts val="362"/>
              </a:spcBef>
            </a:pPr>
            <a:r>
              <a:rPr lang="ja-JP" altLang="en-US" sz="2000" b="1" dirty="0">
                <a:latin typeface="Meiryo UI" panose="020B0604030504040204" pitchFamily="50" charset="-128"/>
                <a:ea typeface="Meiryo UI" panose="020B0604030504040204" pitchFamily="50" charset="-128"/>
              </a:rPr>
              <a:t>■府の取組</a:t>
            </a:r>
            <a:endParaRPr lang="ja-JP" altLang="en-US" sz="2000" b="1" spc="-37"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640906" y="5130605"/>
            <a:ext cx="10700308" cy="111655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92"/>
          </a:p>
        </p:txBody>
      </p:sp>
      <p:sp>
        <p:nvSpPr>
          <p:cNvPr id="39" name="正方形/長方形 38">
            <a:extLst>
              <a:ext uri="{FF2B5EF4-FFF2-40B4-BE49-F238E27FC236}">
                <a16:creationId xmlns:a16="http://schemas.microsoft.com/office/drawing/2014/main" id="{CB774A98-F86B-4FDE-BC42-CE4CDB77E792}"/>
              </a:ext>
            </a:extLst>
          </p:cNvPr>
          <p:cNvSpPr/>
          <p:nvPr/>
        </p:nvSpPr>
        <p:spPr>
          <a:xfrm>
            <a:off x="5344447" y="5192328"/>
            <a:ext cx="5468393" cy="923330"/>
          </a:xfrm>
          <a:prstGeom prst="rect">
            <a:avLst/>
          </a:prstGeom>
        </p:spPr>
        <p:txBody>
          <a:bodyPr wrap="square">
            <a:spAutoFit/>
          </a:bodyPr>
          <a:lstStyle/>
          <a:p>
            <a:pPr indent="-231828"/>
            <a:r>
              <a:rPr lang="ja-JP" altLang="en-US" dirty="0">
                <a:latin typeface="Meiryo UI" panose="020B0604030504040204" pitchFamily="50" charset="-128"/>
                <a:ea typeface="Meiryo UI" panose="020B0604030504040204" pitchFamily="50" charset="-128"/>
              </a:rPr>
              <a:t>○空家対策の推進</a:t>
            </a:r>
            <a:endParaRPr lang="en-US" altLang="ja-JP" dirty="0">
              <a:latin typeface="Meiryo UI" panose="020B0604030504040204" pitchFamily="50" charset="-128"/>
              <a:ea typeface="Meiryo UI" panose="020B0604030504040204" pitchFamily="50" charset="-128"/>
            </a:endParaRPr>
          </a:p>
          <a:p>
            <a:pPr indent="-231828"/>
            <a:r>
              <a:rPr lang="ja-JP" altLang="en-US" dirty="0">
                <a:latin typeface="Meiryo UI" panose="020B0604030504040204" pitchFamily="50" charset="-128"/>
                <a:ea typeface="Meiryo UI" panose="020B0604030504040204" pitchFamily="50" charset="-128"/>
              </a:rPr>
              <a:t>  ・空家の利活用促進</a:t>
            </a:r>
            <a:endParaRPr lang="en-US" altLang="ja-JP" dirty="0">
              <a:latin typeface="Meiryo UI" panose="020B0604030504040204" pitchFamily="50" charset="-128"/>
              <a:ea typeface="Meiryo UI" panose="020B0604030504040204" pitchFamily="50" charset="-128"/>
            </a:endParaRPr>
          </a:p>
          <a:p>
            <a:pPr indent="-231828"/>
            <a:r>
              <a:rPr lang="ja-JP" altLang="en-US" dirty="0">
                <a:latin typeface="Meiryo UI" panose="020B0604030504040204" pitchFamily="50" charset="-128"/>
                <a:ea typeface="Meiryo UI" panose="020B0604030504040204" pitchFamily="50" charset="-128"/>
              </a:rPr>
              <a:t>　・既存住宅流通・リフォーム市場の環境整備・活性化</a:t>
            </a:r>
            <a:endParaRPr lang="en-US" altLang="ja-JP" dirty="0">
              <a:latin typeface="Meiryo UI" panose="020B0604030504040204" pitchFamily="50" charset="-128"/>
              <a:ea typeface="Meiryo UI" panose="020B0604030504040204" pitchFamily="50" charset="-128"/>
            </a:endParaRPr>
          </a:p>
        </p:txBody>
      </p:sp>
      <p:sp>
        <p:nvSpPr>
          <p:cNvPr id="41" name="正方形/長方形 40">
            <a:extLst>
              <a:ext uri="{FF2B5EF4-FFF2-40B4-BE49-F238E27FC236}">
                <a16:creationId xmlns:a16="http://schemas.microsoft.com/office/drawing/2014/main" id="{CB774A98-F86B-4FDE-BC42-CE4CDB77E792}"/>
              </a:ext>
            </a:extLst>
          </p:cNvPr>
          <p:cNvSpPr/>
          <p:nvPr/>
        </p:nvSpPr>
        <p:spPr>
          <a:xfrm>
            <a:off x="581865" y="5203086"/>
            <a:ext cx="3872750" cy="688044"/>
          </a:xfrm>
          <a:prstGeom prst="rect">
            <a:avLst/>
          </a:prstGeom>
        </p:spPr>
        <p:txBody>
          <a:bodyPr wrap="square">
            <a:noAutofit/>
          </a:bodyPr>
          <a:lstStyle/>
          <a:p>
            <a:pPr indent="-231828"/>
            <a:r>
              <a:rPr lang="ja-JP" altLang="en-US" dirty="0">
                <a:latin typeface="Meiryo UI" panose="020B0604030504040204" pitchFamily="50" charset="-128"/>
                <a:ea typeface="Meiryo UI" panose="020B0604030504040204" pitchFamily="50" charset="-128"/>
              </a:rPr>
              <a:t>○民間の戸建て空き家の活用促進</a:t>
            </a:r>
            <a:endParaRPr lang="en-US" altLang="ja-JP" dirty="0">
              <a:latin typeface="Meiryo UI" panose="020B0604030504040204" pitchFamily="50" charset="-128"/>
              <a:ea typeface="Meiryo UI" panose="020B0604030504040204" pitchFamily="50" charset="-128"/>
            </a:endParaRPr>
          </a:p>
          <a:p>
            <a:pPr indent="-231828"/>
            <a:r>
              <a:rPr lang="en-US" altLang="ja-JP"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空家等活用促進区域の設定、</a:t>
            </a:r>
            <a:r>
              <a:rPr lang="ja-JP" altLang="en-US" dirty="0" smtClean="0">
                <a:latin typeface="Meiryo UI" panose="020B0604030504040204" pitchFamily="50" charset="-128"/>
                <a:ea typeface="Meiryo UI" panose="020B0604030504040204" pitchFamily="50" charset="-128"/>
              </a:rPr>
              <a:t>空家</a:t>
            </a:r>
            <a:endParaRPr lang="en-US" altLang="ja-JP" dirty="0" smtClean="0">
              <a:latin typeface="Meiryo UI" panose="020B0604030504040204" pitchFamily="50" charset="-128"/>
              <a:ea typeface="Meiryo UI" panose="020B0604030504040204" pitchFamily="50" charset="-128"/>
            </a:endParaRPr>
          </a:p>
          <a:p>
            <a:pPr indent="-231828"/>
            <a:r>
              <a:rPr lang="en-US" altLang="ja-JP" dirty="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改修・ </a:t>
            </a:r>
            <a:r>
              <a:rPr lang="ja-JP" altLang="en-US" dirty="0">
                <a:latin typeface="Meiryo UI" panose="020B0604030504040204" pitchFamily="50" charset="-128"/>
                <a:ea typeface="Meiryo UI" panose="020B0604030504040204" pitchFamily="50" charset="-128"/>
              </a:rPr>
              <a:t>サブリースを促進）</a:t>
            </a:r>
            <a:endParaRPr lang="en-US" altLang="ja-JP" dirty="0">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640905" y="1244877"/>
            <a:ext cx="3226156" cy="710716"/>
          </a:xfrm>
          <a:prstGeom prst="rect">
            <a:avLst/>
          </a:prstGeom>
          <a:noFill/>
          <a:ln w="9525">
            <a:noFill/>
            <a:prstDash val="solid"/>
          </a:ln>
        </p:spPr>
        <p:txBody>
          <a:bodyPr wrap="square" lIns="65132" tIns="0" rIns="65132" bIns="0" rtlCol="0" anchor="ctr" anchorCtr="0">
            <a:noAutofit/>
          </a:bodyPr>
          <a:lstStyle/>
          <a:p>
            <a:pPr>
              <a:lnSpc>
                <a:spcPct val="150000"/>
              </a:lnSpc>
            </a:pPr>
            <a:r>
              <a:rPr lang="en-US" altLang="ja-JP" sz="1600" spc="-37"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spc="-37" dirty="0">
                <a:latin typeface="Meiryo UI" panose="020B0604030504040204" pitchFamily="50" charset="-128"/>
                <a:ea typeface="Meiryo UI" panose="020B0604030504040204" pitchFamily="50" charset="-128"/>
                <a:cs typeface="Meiryo UI" panose="020B0604030504040204" pitchFamily="50" charset="-128"/>
              </a:rPr>
              <a:t>加速化プラン</a:t>
            </a:r>
            <a:r>
              <a:rPr lang="en-US" altLang="ja-JP" sz="1600" spc="-37" dirty="0">
                <a:latin typeface="Meiryo UI" panose="020B0604030504040204" pitchFamily="50" charset="-128"/>
                <a:ea typeface="Meiryo UI" panose="020B0604030504040204" pitchFamily="50" charset="-128"/>
                <a:cs typeface="Meiryo UI" panose="020B0604030504040204" pitchFamily="50" charset="-128"/>
              </a:rPr>
              <a:t>】</a:t>
            </a:r>
          </a:p>
          <a:p>
            <a:pPr>
              <a:lnSpc>
                <a:spcPct val="150000"/>
              </a:lnSpc>
            </a:pPr>
            <a:r>
              <a:rPr lang="ja-JP" altLang="en-US" sz="1600" spc="-37" dirty="0">
                <a:latin typeface="Meiryo UI" panose="020B0604030504040204" pitchFamily="50" charset="-128"/>
                <a:ea typeface="Meiryo UI" panose="020B0604030504040204" pitchFamily="50" charset="-128"/>
                <a:cs typeface="Meiryo UI" panose="020B0604030504040204" pitchFamily="50" charset="-128"/>
              </a:rPr>
              <a:t> 子育て世帯に対する住宅支援の強化</a:t>
            </a:r>
            <a:endParaRPr lang="en-US" altLang="ja-JP" sz="1600" spc="-37"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正方形/長方形 69"/>
          <p:cNvSpPr/>
          <p:nvPr/>
        </p:nvSpPr>
        <p:spPr>
          <a:xfrm>
            <a:off x="640906" y="7528317"/>
            <a:ext cx="10700308" cy="995536"/>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92"/>
          </a:p>
        </p:txBody>
      </p:sp>
      <p:sp>
        <p:nvSpPr>
          <p:cNvPr id="71" name="正方形/長方形 70">
            <a:extLst>
              <a:ext uri="{FF2B5EF4-FFF2-40B4-BE49-F238E27FC236}">
                <a16:creationId xmlns:a16="http://schemas.microsoft.com/office/drawing/2014/main" id="{CB774A98-F86B-4FDE-BC42-CE4CDB77E792}"/>
              </a:ext>
            </a:extLst>
          </p:cNvPr>
          <p:cNvSpPr/>
          <p:nvPr/>
        </p:nvSpPr>
        <p:spPr>
          <a:xfrm>
            <a:off x="5344447" y="7530042"/>
            <a:ext cx="4863573" cy="646331"/>
          </a:xfrm>
          <a:prstGeom prst="rect">
            <a:avLst/>
          </a:prstGeom>
        </p:spPr>
        <p:txBody>
          <a:bodyPr wrap="square">
            <a:spAutoFit/>
          </a:bodyPr>
          <a:lstStyle/>
          <a:p>
            <a:pPr indent="-231828">
              <a:spcBef>
                <a:spcPts val="777"/>
              </a:spcBef>
            </a:pPr>
            <a:r>
              <a:rPr lang="ja-JP" altLang="en-US" dirty="0">
                <a:latin typeface="Meiryo UI" panose="020B0604030504040204" pitchFamily="50" charset="-128"/>
                <a:ea typeface="Meiryo UI" panose="020B0604030504040204" pitchFamily="50" charset="-128"/>
              </a:rPr>
              <a:t>○居住支援体制の充実</a:t>
            </a:r>
            <a:endParaRPr lang="en-US" altLang="ja-JP" dirty="0">
              <a:latin typeface="Meiryo UI" panose="020B0604030504040204" pitchFamily="50" charset="-128"/>
              <a:ea typeface="Meiryo UI" panose="020B0604030504040204" pitchFamily="50" charset="-128"/>
            </a:endParaRPr>
          </a:p>
          <a:p>
            <a:pPr indent="-231828"/>
            <a:r>
              <a:rPr lang="ja-JP" altLang="en-US" dirty="0">
                <a:latin typeface="Meiryo UI" panose="020B0604030504040204" pitchFamily="50" charset="-128"/>
                <a:ea typeface="Meiryo UI" panose="020B0604030504040204" pitchFamily="50" charset="-128"/>
              </a:rPr>
              <a:t>　・市区町村単位での居住支援協議会設立</a:t>
            </a:r>
            <a:endParaRPr lang="en-US" altLang="ja-JP" dirty="0">
              <a:latin typeface="Meiryo UI" panose="020B0604030504040204" pitchFamily="50" charset="-128"/>
              <a:ea typeface="Meiryo UI" panose="020B0604030504040204" pitchFamily="50" charset="-128"/>
            </a:endParaRPr>
          </a:p>
        </p:txBody>
      </p:sp>
      <p:sp>
        <p:nvSpPr>
          <p:cNvPr id="5" name="正方形/長方形 4"/>
          <p:cNvSpPr/>
          <p:nvPr/>
        </p:nvSpPr>
        <p:spPr>
          <a:xfrm>
            <a:off x="96977" y="2077242"/>
            <a:ext cx="430416" cy="2974989"/>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68" b="1" dirty="0"/>
              <a:t>公的賃貸住宅</a:t>
            </a:r>
          </a:p>
        </p:txBody>
      </p:sp>
      <p:sp>
        <p:nvSpPr>
          <p:cNvPr id="77" name="正方形/長方形 76"/>
          <p:cNvSpPr/>
          <p:nvPr/>
        </p:nvSpPr>
        <p:spPr>
          <a:xfrm>
            <a:off x="96552" y="5155691"/>
            <a:ext cx="445184" cy="2283061"/>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68" b="1" dirty="0"/>
              <a:t>民間賃貸住宅</a:t>
            </a:r>
          </a:p>
        </p:txBody>
      </p:sp>
      <p:sp>
        <p:nvSpPr>
          <p:cNvPr id="78" name="正方形/長方形 77"/>
          <p:cNvSpPr/>
          <p:nvPr/>
        </p:nvSpPr>
        <p:spPr>
          <a:xfrm>
            <a:off x="96552" y="7520106"/>
            <a:ext cx="445184" cy="1003748"/>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22" b="1" dirty="0"/>
              <a:t>居住支援</a:t>
            </a:r>
          </a:p>
        </p:txBody>
      </p:sp>
      <p:sp>
        <p:nvSpPr>
          <p:cNvPr id="81" name="正方形/長方形 80">
            <a:extLst>
              <a:ext uri="{FF2B5EF4-FFF2-40B4-BE49-F238E27FC236}">
                <a16:creationId xmlns:a16="http://schemas.microsoft.com/office/drawing/2014/main" id="{CB774A98-F86B-4FDE-BC42-CE4CDB77E792}"/>
              </a:ext>
            </a:extLst>
          </p:cNvPr>
          <p:cNvSpPr/>
          <p:nvPr/>
        </p:nvSpPr>
        <p:spPr>
          <a:xfrm>
            <a:off x="593960" y="2161238"/>
            <a:ext cx="4013602" cy="1783121"/>
          </a:xfrm>
          <a:prstGeom prst="rect">
            <a:avLst/>
          </a:prstGeom>
        </p:spPr>
        <p:txBody>
          <a:bodyPr wrap="square">
            <a:noAutofit/>
          </a:bodyPr>
          <a:lstStyle/>
          <a:p>
            <a:pPr indent="-231828"/>
            <a:endParaRPr lang="en-US" altLang="ja-JP" dirty="0">
              <a:latin typeface="Meiryo UI" panose="020B0604030504040204" pitchFamily="50" charset="-128"/>
              <a:ea typeface="Meiryo UI" panose="020B0604030504040204" pitchFamily="50" charset="-128"/>
            </a:endParaRPr>
          </a:p>
          <a:p>
            <a:pPr indent="-231828"/>
            <a:r>
              <a:rPr lang="ja-JP" altLang="en-US" dirty="0">
                <a:latin typeface="Meiryo UI" panose="020B0604030504040204" pitchFamily="50" charset="-128"/>
                <a:ea typeface="Meiryo UI" panose="020B0604030504040204" pitchFamily="50" charset="-128"/>
              </a:rPr>
              <a:t>○子育て環境の優れた地域に立地する</a:t>
            </a:r>
            <a:r>
              <a:rPr lang="ja-JP" altLang="en-US" dirty="0" smtClean="0">
                <a:latin typeface="Meiryo UI" panose="020B0604030504040204" pitchFamily="50" charset="-128"/>
                <a:ea typeface="Meiryo UI" panose="020B0604030504040204" pitchFamily="50" charset="-128"/>
              </a:rPr>
              <a:t>公  </a:t>
            </a:r>
            <a:endParaRPr lang="en-US" altLang="ja-JP" dirty="0" smtClean="0">
              <a:latin typeface="Meiryo UI" panose="020B0604030504040204" pitchFamily="50" charset="-128"/>
              <a:ea typeface="Meiryo UI" panose="020B0604030504040204" pitchFamily="50" charset="-128"/>
            </a:endParaRPr>
          </a:p>
          <a:p>
            <a:pPr indent="-231828"/>
            <a:r>
              <a:rPr lang="en-US" altLang="ja-JP" dirty="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営住宅</a:t>
            </a:r>
            <a:r>
              <a:rPr lang="ja-JP" altLang="en-US" dirty="0">
                <a:latin typeface="Meiryo UI" panose="020B0604030504040204" pitchFamily="50" charset="-128"/>
                <a:ea typeface="Meiryo UI" panose="020B0604030504040204" pitchFamily="50" charset="-128"/>
              </a:rPr>
              <a:t>等の公的賃貸住宅を対象に</a:t>
            </a:r>
            <a:r>
              <a:rPr lang="ja-JP" altLang="en-US" dirty="0" smtClean="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a:p>
            <a:pPr indent="-231828"/>
            <a:r>
              <a:rPr lang="ja-JP" altLang="en-US" dirty="0" smtClean="0">
                <a:latin typeface="Meiryo UI" panose="020B0604030504040204" pitchFamily="50" charset="-128"/>
                <a:ea typeface="Meiryo UI" panose="020B0604030504040204" pitchFamily="50" charset="-128"/>
              </a:rPr>
              <a:t>   子育て世帯</a:t>
            </a:r>
            <a:r>
              <a:rPr lang="ja-JP" altLang="en-US" dirty="0">
                <a:latin typeface="Meiryo UI" panose="020B0604030504040204" pitchFamily="50" charset="-128"/>
                <a:ea typeface="Meiryo UI" panose="020B0604030504040204" pitchFamily="50" charset="-128"/>
              </a:rPr>
              <a:t>等が優先的に入居</a:t>
            </a:r>
            <a:r>
              <a:rPr lang="ja-JP" altLang="en-US" dirty="0" smtClean="0">
                <a:latin typeface="Meiryo UI" panose="020B0604030504040204" pitchFamily="50" charset="-128"/>
                <a:ea typeface="Meiryo UI" panose="020B0604030504040204" pitchFamily="50" charset="-128"/>
              </a:rPr>
              <a:t>できる</a:t>
            </a:r>
            <a:endParaRPr lang="en-US" altLang="ja-JP" dirty="0" smtClean="0">
              <a:latin typeface="Meiryo UI" panose="020B0604030504040204" pitchFamily="50" charset="-128"/>
              <a:ea typeface="Meiryo UI" panose="020B0604030504040204" pitchFamily="50" charset="-128"/>
            </a:endParaRPr>
          </a:p>
          <a:p>
            <a:pPr indent="-231828"/>
            <a:r>
              <a:rPr lang="en-US" altLang="ja-JP" dirty="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取組を</a:t>
            </a:r>
            <a:r>
              <a:rPr lang="ja-JP" altLang="en-US" dirty="0">
                <a:latin typeface="Meiryo UI" panose="020B0604030504040204" pitchFamily="50" charset="-128"/>
                <a:ea typeface="Meiryo UI" panose="020B0604030504040204" pitchFamily="50" charset="-128"/>
              </a:rPr>
              <a:t>進める</a:t>
            </a:r>
            <a:r>
              <a:rPr lang="ja-JP" altLang="en-US" dirty="0" smtClean="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a:p>
            <a:pPr indent="-231828">
              <a:lnSpc>
                <a:spcPts val="1000"/>
              </a:lnSpc>
            </a:pPr>
            <a:endParaRPr lang="en-US" altLang="ja-JP" dirty="0">
              <a:latin typeface="Meiryo UI" panose="020B0604030504040204" pitchFamily="50" charset="-128"/>
              <a:ea typeface="Meiryo UI" panose="020B0604030504040204" pitchFamily="50" charset="-128"/>
            </a:endParaRPr>
          </a:p>
          <a:p>
            <a:pPr indent="-231828"/>
            <a:r>
              <a:rPr lang="ja-JP" altLang="en-US" dirty="0">
                <a:latin typeface="Meiryo UI" panose="020B0604030504040204" pitchFamily="50" charset="-128"/>
                <a:ea typeface="Meiryo UI" panose="020B0604030504040204" pitchFamily="50" charset="-128"/>
              </a:rPr>
              <a:t>→今後</a:t>
            </a:r>
            <a:r>
              <a:rPr lang="en-US" altLang="ja-JP" dirty="0">
                <a:latin typeface="Meiryo UI" panose="020B0604030504040204" pitchFamily="50" charset="-128"/>
                <a:ea typeface="Meiryo UI" panose="020B0604030504040204" pitchFamily="50" charset="-128"/>
              </a:rPr>
              <a:t>10</a:t>
            </a:r>
            <a:r>
              <a:rPr lang="ja-JP" altLang="en-US" dirty="0">
                <a:latin typeface="Meiryo UI" panose="020B0604030504040204" pitchFamily="50" charset="-128"/>
                <a:ea typeface="Meiryo UI" panose="020B0604030504040204" pitchFamily="50" charset="-128"/>
              </a:rPr>
              <a:t>年間で約</a:t>
            </a:r>
            <a:r>
              <a:rPr lang="en-US" altLang="ja-JP" dirty="0">
                <a:latin typeface="Meiryo UI" panose="020B0604030504040204" pitchFamily="50" charset="-128"/>
                <a:ea typeface="Meiryo UI" panose="020B0604030504040204" pitchFamily="50" charset="-128"/>
              </a:rPr>
              <a:t>20</a:t>
            </a:r>
            <a:r>
              <a:rPr lang="ja-JP" altLang="en-US" dirty="0">
                <a:latin typeface="Meiryo UI" panose="020B0604030504040204" pitchFamily="50" charset="-128"/>
                <a:ea typeface="Meiryo UI" panose="020B0604030504040204" pitchFamily="50" charset="-128"/>
              </a:rPr>
              <a:t>万</a:t>
            </a:r>
            <a:r>
              <a:rPr lang="ja-JP" altLang="en-US" dirty="0" smtClean="0">
                <a:latin typeface="Meiryo UI" panose="020B0604030504040204" pitchFamily="50" charset="-128"/>
                <a:ea typeface="Meiryo UI" panose="020B0604030504040204" pitchFamily="50" charset="-128"/>
              </a:rPr>
              <a:t>戸</a:t>
            </a:r>
            <a:r>
              <a:rPr lang="ja-JP" altLang="en-US" dirty="0">
                <a:latin typeface="Meiryo UI" panose="020B0604030504040204" pitchFamily="50" charset="-128"/>
                <a:ea typeface="Meiryo UI" panose="020B0604030504040204" pitchFamily="50" charset="-128"/>
              </a:rPr>
              <a:t>確保</a:t>
            </a:r>
            <a:endParaRPr lang="en-US" altLang="ja-JP" dirty="0">
              <a:latin typeface="Meiryo UI" panose="020B0604030504040204" pitchFamily="50" charset="-128"/>
              <a:ea typeface="Meiryo UI" panose="020B0604030504040204" pitchFamily="50" charset="-128"/>
            </a:endParaRPr>
          </a:p>
        </p:txBody>
      </p:sp>
      <p:sp>
        <p:nvSpPr>
          <p:cNvPr id="84" name="正方形/長方形 83">
            <a:extLst>
              <a:ext uri="{FF2B5EF4-FFF2-40B4-BE49-F238E27FC236}">
                <a16:creationId xmlns:a16="http://schemas.microsoft.com/office/drawing/2014/main" id="{CB774A98-F86B-4FDE-BC42-CE4CDB77E792}"/>
              </a:ext>
            </a:extLst>
          </p:cNvPr>
          <p:cNvSpPr/>
          <p:nvPr/>
        </p:nvSpPr>
        <p:spPr>
          <a:xfrm>
            <a:off x="533341" y="7570728"/>
            <a:ext cx="4019104" cy="875118"/>
          </a:xfrm>
          <a:prstGeom prst="rect">
            <a:avLst/>
          </a:prstGeom>
        </p:spPr>
        <p:txBody>
          <a:bodyPr wrap="square">
            <a:noAutofit/>
          </a:bodyPr>
          <a:lstStyle/>
          <a:p>
            <a:pPr indent="-231828"/>
            <a:r>
              <a:rPr lang="ja-JP" altLang="en-US" dirty="0">
                <a:latin typeface="Meiryo UI" panose="020B0604030504040204" pitchFamily="50" charset="-128"/>
                <a:ea typeface="Meiryo UI" panose="020B0604030504040204" pitchFamily="50" charset="-128"/>
              </a:rPr>
              <a:t>○子育て世帯に対して入居や生活に</a:t>
            </a:r>
            <a:r>
              <a:rPr lang="ja-JP" altLang="en-US" dirty="0" smtClean="0">
                <a:latin typeface="Meiryo UI" panose="020B0604030504040204" pitchFamily="50" charset="-128"/>
                <a:ea typeface="Meiryo UI" panose="020B0604030504040204" pitchFamily="50" charset="-128"/>
              </a:rPr>
              <a:t>関す</a:t>
            </a:r>
            <a:endParaRPr lang="en-US" altLang="ja-JP" dirty="0" smtClean="0">
              <a:latin typeface="Meiryo UI" panose="020B0604030504040204" pitchFamily="50" charset="-128"/>
              <a:ea typeface="Meiryo UI" panose="020B0604030504040204" pitchFamily="50" charset="-128"/>
            </a:endParaRPr>
          </a:p>
          <a:p>
            <a:pPr indent="-231828"/>
            <a:r>
              <a:rPr lang="en-US" altLang="ja-JP" dirty="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る相談</a:t>
            </a:r>
            <a:r>
              <a:rPr lang="ja-JP" altLang="en-US" dirty="0">
                <a:latin typeface="Meiryo UI" panose="020B0604030504040204" pitchFamily="50" charset="-128"/>
                <a:ea typeface="Meiryo UI" panose="020B0604030504040204" pitchFamily="50" charset="-128"/>
              </a:rPr>
              <a:t>等の対応を行う居住支援</a:t>
            </a:r>
            <a:r>
              <a:rPr lang="ja-JP" altLang="en-US" dirty="0" smtClean="0">
                <a:latin typeface="Meiryo UI" panose="020B0604030504040204" pitchFamily="50" charset="-128"/>
                <a:ea typeface="Meiryo UI" panose="020B0604030504040204" pitchFamily="50" charset="-128"/>
              </a:rPr>
              <a:t>法人</a:t>
            </a:r>
            <a:endParaRPr lang="en-US" altLang="ja-JP" dirty="0" smtClean="0">
              <a:latin typeface="Meiryo UI" panose="020B0604030504040204" pitchFamily="50" charset="-128"/>
              <a:ea typeface="Meiryo UI" panose="020B0604030504040204" pitchFamily="50" charset="-128"/>
            </a:endParaRPr>
          </a:p>
          <a:p>
            <a:pPr indent="-231828"/>
            <a:r>
              <a:rPr lang="en-US" altLang="ja-JP" dirty="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に重点的</a:t>
            </a:r>
            <a:r>
              <a:rPr lang="ja-JP" altLang="en-US" dirty="0">
                <a:latin typeface="Meiryo UI" panose="020B0604030504040204" pitchFamily="50" charset="-128"/>
                <a:ea typeface="Meiryo UI" panose="020B0604030504040204" pitchFamily="50" charset="-128"/>
              </a:rPr>
              <a:t>な支援を講じる。</a:t>
            </a:r>
          </a:p>
          <a:p>
            <a:pPr indent="-231828"/>
            <a:endParaRPr lang="en-US" altLang="ja-JP" dirty="0">
              <a:latin typeface="Meiryo UI" panose="020B0604030504040204" pitchFamily="50" charset="-128"/>
              <a:ea typeface="Meiryo UI" panose="020B0604030504040204" pitchFamily="50" charset="-128"/>
            </a:endParaRPr>
          </a:p>
        </p:txBody>
      </p:sp>
      <p:sp>
        <p:nvSpPr>
          <p:cNvPr id="85" name="正方形/長方形 84">
            <a:extLst>
              <a:ext uri="{FF2B5EF4-FFF2-40B4-BE49-F238E27FC236}">
                <a16:creationId xmlns:a16="http://schemas.microsoft.com/office/drawing/2014/main" id="{CB774A98-F86B-4FDE-BC42-CE4CDB77E792}"/>
              </a:ext>
            </a:extLst>
          </p:cNvPr>
          <p:cNvSpPr/>
          <p:nvPr/>
        </p:nvSpPr>
        <p:spPr>
          <a:xfrm>
            <a:off x="609075" y="6431130"/>
            <a:ext cx="3880927" cy="958178"/>
          </a:xfrm>
          <a:prstGeom prst="rect">
            <a:avLst/>
          </a:prstGeom>
        </p:spPr>
        <p:txBody>
          <a:bodyPr wrap="square">
            <a:noAutofit/>
          </a:bodyPr>
          <a:lstStyle/>
          <a:p>
            <a:pPr indent="-231828"/>
            <a:r>
              <a:rPr lang="ja-JP" altLang="en-US" dirty="0">
                <a:latin typeface="Meiryo UI" panose="020B0604030504040204" pitchFamily="50" charset="-128"/>
                <a:ea typeface="Meiryo UI" panose="020B0604030504040204" pitchFamily="50" charset="-128"/>
              </a:rPr>
              <a:t>○子育て世帯向けのセーフティネット</a:t>
            </a:r>
            <a:r>
              <a:rPr lang="ja-JP" altLang="en-US" dirty="0" smtClean="0">
                <a:latin typeface="Meiryo UI" panose="020B0604030504040204" pitchFamily="50" charset="-128"/>
                <a:ea typeface="Meiryo UI" panose="020B0604030504040204" pitchFamily="50" charset="-128"/>
              </a:rPr>
              <a:t>住宅</a:t>
            </a:r>
            <a:endParaRPr lang="en-US" altLang="ja-JP" dirty="0" smtClean="0">
              <a:latin typeface="Meiryo UI" panose="020B0604030504040204" pitchFamily="50" charset="-128"/>
              <a:ea typeface="Meiryo UI" panose="020B0604030504040204" pitchFamily="50" charset="-128"/>
            </a:endParaRPr>
          </a:p>
          <a:p>
            <a:pPr indent="-231828"/>
            <a:r>
              <a:rPr lang="en-US" altLang="ja-JP" dirty="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  </a:t>
            </a:r>
            <a:r>
              <a:rPr lang="ja-JP" altLang="en-US" dirty="0" err="1" smtClean="0">
                <a:latin typeface="Meiryo UI" panose="020B0604030504040204" pitchFamily="50" charset="-128"/>
                <a:ea typeface="Meiryo UI" panose="020B0604030504040204" pitchFamily="50" charset="-128"/>
              </a:rPr>
              <a:t>への</a:t>
            </a:r>
            <a:r>
              <a:rPr lang="ja-JP" altLang="en-US" dirty="0" smtClean="0">
                <a:latin typeface="Meiryo UI" panose="020B0604030504040204" pitchFamily="50" charset="-128"/>
                <a:ea typeface="Meiryo UI" panose="020B0604030504040204" pitchFamily="50" charset="-128"/>
              </a:rPr>
              <a:t>登録</a:t>
            </a:r>
            <a:r>
              <a:rPr lang="ja-JP" altLang="en-US" dirty="0">
                <a:latin typeface="Meiryo UI" panose="020B0604030504040204" pitchFamily="50" charset="-128"/>
                <a:ea typeface="Meiryo UI" panose="020B0604030504040204" pitchFamily="50" charset="-128"/>
              </a:rPr>
              <a:t>促進　　　　　　</a:t>
            </a:r>
            <a:endParaRPr lang="en-US" altLang="ja-JP" dirty="0">
              <a:latin typeface="Meiryo UI" panose="020B0604030504040204" pitchFamily="50" charset="-128"/>
              <a:ea typeface="Meiryo UI" panose="020B0604030504040204" pitchFamily="50" charset="-128"/>
            </a:endParaRPr>
          </a:p>
          <a:p>
            <a:pPr indent="-231828">
              <a:lnSpc>
                <a:spcPts val="1000"/>
              </a:lnSpc>
            </a:pPr>
            <a:r>
              <a:rPr lang="ja-JP" altLang="en-US" dirty="0">
                <a:latin typeface="Meiryo UI" panose="020B0604030504040204" pitchFamily="50" charset="-128"/>
                <a:ea typeface="Meiryo UI" panose="020B0604030504040204" pitchFamily="50" charset="-128"/>
              </a:rPr>
              <a:t>　　　　　　　　</a:t>
            </a:r>
            <a:endParaRPr lang="en-US" altLang="ja-JP" dirty="0">
              <a:latin typeface="Meiryo UI" panose="020B0604030504040204" pitchFamily="50" charset="-128"/>
              <a:ea typeface="Meiryo UI" panose="020B0604030504040204" pitchFamily="50" charset="-128"/>
            </a:endParaRPr>
          </a:p>
          <a:p>
            <a:pPr indent="-231828"/>
            <a:r>
              <a:rPr lang="ja-JP" altLang="en-US" dirty="0">
                <a:latin typeface="Meiryo UI" panose="020B0604030504040204" pitchFamily="50" charset="-128"/>
                <a:ea typeface="Meiryo UI" panose="020B0604030504040204" pitchFamily="50" charset="-128"/>
              </a:rPr>
              <a:t>→今後</a:t>
            </a:r>
            <a:r>
              <a:rPr lang="en-US" altLang="ja-JP" dirty="0">
                <a:latin typeface="Meiryo UI" panose="020B0604030504040204" pitchFamily="50" charset="-128"/>
                <a:ea typeface="Meiryo UI" panose="020B0604030504040204" pitchFamily="50" charset="-128"/>
              </a:rPr>
              <a:t>10</a:t>
            </a:r>
            <a:r>
              <a:rPr lang="ja-JP" altLang="en-US" dirty="0">
                <a:latin typeface="Meiryo UI" panose="020B0604030504040204" pitchFamily="50" charset="-128"/>
                <a:ea typeface="Meiryo UI" panose="020B0604030504040204" pitchFamily="50" charset="-128"/>
              </a:rPr>
              <a:t>年間で約</a:t>
            </a:r>
            <a:r>
              <a:rPr lang="en-US" altLang="ja-JP" dirty="0">
                <a:latin typeface="Meiryo UI" panose="020B0604030504040204" pitchFamily="50" charset="-128"/>
                <a:ea typeface="Meiryo UI" panose="020B0604030504040204" pitchFamily="50" charset="-128"/>
              </a:rPr>
              <a:t>10</a:t>
            </a:r>
            <a:r>
              <a:rPr lang="ja-JP" altLang="en-US">
                <a:latin typeface="Meiryo UI" panose="020B0604030504040204" pitchFamily="50" charset="-128"/>
                <a:ea typeface="Meiryo UI" panose="020B0604030504040204" pitchFamily="50" charset="-128"/>
              </a:rPr>
              <a:t>万</a:t>
            </a:r>
            <a:r>
              <a:rPr lang="ja-JP" altLang="en-US" smtClean="0">
                <a:latin typeface="Meiryo UI" panose="020B0604030504040204" pitchFamily="50" charset="-128"/>
                <a:ea typeface="Meiryo UI" panose="020B0604030504040204" pitchFamily="50" charset="-128"/>
              </a:rPr>
              <a:t>戸</a:t>
            </a:r>
            <a:r>
              <a:rPr lang="ja-JP" altLang="en-US">
                <a:latin typeface="Meiryo UI" panose="020B0604030504040204" pitchFamily="50" charset="-128"/>
                <a:ea typeface="Meiryo UI" panose="020B0604030504040204" pitchFamily="50" charset="-128"/>
              </a:rPr>
              <a:t>確保</a:t>
            </a:r>
            <a:endParaRPr lang="ja-JP" altLang="en-US" dirty="0">
              <a:latin typeface="Meiryo UI" panose="020B0604030504040204" pitchFamily="50" charset="-128"/>
              <a:ea typeface="Meiryo UI" panose="020B0604030504040204" pitchFamily="50" charset="-128"/>
            </a:endParaRPr>
          </a:p>
          <a:p>
            <a:pPr indent="-231828"/>
            <a:endParaRPr lang="en-US" altLang="ja-JP" dirty="0">
              <a:latin typeface="Meiryo UI" panose="020B0604030504040204" pitchFamily="50" charset="-128"/>
              <a:ea typeface="Meiryo UI" panose="020B0604030504040204" pitchFamily="50" charset="-128"/>
            </a:endParaRPr>
          </a:p>
        </p:txBody>
      </p:sp>
      <p:sp>
        <p:nvSpPr>
          <p:cNvPr id="86" name="角丸四角形 85"/>
          <p:cNvSpPr/>
          <p:nvPr/>
        </p:nvSpPr>
        <p:spPr>
          <a:xfrm>
            <a:off x="5214555" y="1100123"/>
            <a:ext cx="6003234" cy="7143567"/>
          </a:xfrm>
          <a:prstGeom prst="roundRect">
            <a:avLst>
              <a:gd name="adj" fmla="val 277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26"/>
          </a:p>
        </p:txBody>
      </p:sp>
      <p:sp>
        <p:nvSpPr>
          <p:cNvPr id="87" name="二等辺三角形 86"/>
          <p:cNvSpPr/>
          <p:nvPr/>
        </p:nvSpPr>
        <p:spPr>
          <a:xfrm rot="5400000">
            <a:off x="1859905" y="5067523"/>
            <a:ext cx="6243655" cy="375459"/>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26"/>
          </a:p>
        </p:txBody>
      </p:sp>
      <p:sp>
        <p:nvSpPr>
          <p:cNvPr id="90" name="正方形/長方形 89">
            <a:extLst>
              <a:ext uri="{FF2B5EF4-FFF2-40B4-BE49-F238E27FC236}">
                <a16:creationId xmlns:a16="http://schemas.microsoft.com/office/drawing/2014/main" id="{CB774A98-F86B-4FDE-BC42-CE4CDB77E792}"/>
              </a:ext>
            </a:extLst>
          </p:cNvPr>
          <p:cNvSpPr/>
          <p:nvPr/>
        </p:nvSpPr>
        <p:spPr>
          <a:xfrm>
            <a:off x="5254904" y="4029603"/>
            <a:ext cx="6207804" cy="923330"/>
          </a:xfrm>
          <a:prstGeom prst="rect">
            <a:avLst/>
          </a:prstGeom>
        </p:spPr>
        <p:txBody>
          <a:bodyPr wrap="square">
            <a:spAutoFit/>
          </a:bodyPr>
          <a:lstStyle/>
          <a:p>
            <a:pPr indent="-231828">
              <a:spcBef>
                <a:spcPts val="777"/>
              </a:spcBef>
            </a:pP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公社住宅</a:t>
            </a:r>
            <a:r>
              <a:rPr lang="en-US" altLang="ja-JP" dirty="0">
                <a:latin typeface="Meiryo UI" panose="020B0604030504040204" pitchFamily="50" charset="-128"/>
                <a:ea typeface="Meiryo UI" panose="020B0604030504040204" pitchFamily="50" charset="-128"/>
              </a:rPr>
              <a:t>】</a:t>
            </a:r>
          </a:p>
          <a:p>
            <a:pPr indent="-231828"/>
            <a:r>
              <a:rPr lang="ja-JP" altLang="en-US" dirty="0">
                <a:latin typeface="Meiryo UI" panose="020B0604030504040204" pitchFamily="50" charset="-128"/>
                <a:ea typeface="Meiryo UI" panose="020B0604030504040204" pitchFamily="50" charset="-128"/>
              </a:rPr>
              <a:t> ○若年・子育て世帯への家賃補助（一部団地、</a:t>
            </a:r>
            <a:r>
              <a:rPr lang="en-US" altLang="ja-JP" spc="-300" dirty="0">
                <a:latin typeface="Meiryo UI" panose="020B0604030504040204" pitchFamily="50" charset="-128"/>
                <a:ea typeface="Meiryo UI" panose="020B0604030504040204" pitchFamily="50" charset="-128"/>
              </a:rPr>
              <a:t>10</a:t>
            </a:r>
            <a:r>
              <a:rPr lang="ja-JP" altLang="en-US" spc="-300" dirty="0">
                <a:latin typeface="Meiryo UI" panose="020B0604030504040204" pitchFamily="50" charset="-128"/>
                <a:ea typeface="Meiryo UI" panose="020B0604030504040204" pitchFamily="50" charset="-128"/>
              </a:rPr>
              <a:t>％、３</a:t>
            </a:r>
            <a:r>
              <a:rPr lang="ja-JP" altLang="en-US" dirty="0">
                <a:latin typeface="Meiryo UI" panose="020B0604030504040204" pitchFamily="50" charset="-128"/>
                <a:ea typeface="Meiryo UI" panose="020B0604030504040204" pitchFamily="50" charset="-128"/>
              </a:rPr>
              <a:t>年間）</a:t>
            </a:r>
            <a:endParaRPr lang="en-US" altLang="ja-JP" dirty="0">
              <a:latin typeface="Meiryo UI" panose="020B0604030504040204" pitchFamily="50" charset="-128"/>
              <a:ea typeface="Meiryo UI" panose="020B0604030504040204" pitchFamily="50" charset="-128"/>
            </a:endParaRPr>
          </a:p>
          <a:p>
            <a:pPr indent="-231828"/>
            <a:r>
              <a:rPr lang="ja-JP" altLang="en-US" dirty="0">
                <a:latin typeface="Meiryo UI" panose="020B0604030504040204" pitchFamily="50" charset="-128"/>
                <a:ea typeface="Meiryo UI" panose="020B0604030504040204" pitchFamily="50" charset="-128"/>
              </a:rPr>
              <a:t> ○近居応援制度（敷金の減免）</a:t>
            </a:r>
            <a:endParaRPr lang="en-US" altLang="ja-JP" dirty="0">
              <a:latin typeface="Meiryo UI" panose="020B0604030504040204" pitchFamily="50" charset="-128"/>
              <a:ea typeface="Meiryo UI" panose="020B0604030504040204" pitchFamily="50" charset="-128"/>
            </a:endParaRPr>
          </a:p>
        </p:txBody>
      </p:sp>
      <p:sp>
        <p:nvSpPr>
          <p:cNvPr id="91" name="正方形/長方形 90">
            <a:extLst>
              <a:ext uri="{FF2B5EF4-FFF2-40B4-BE49-F238E27FC236}">
                <a16:creationId xmlns:a16="http://schemas.microsoft.com/office/drawing/2014/main" id="{CB774A98-F86B-4FDE-BC42-CE4CDB77E792}"/>
              </a:ext>
            </a:extLst>
          </p:cNvPr>
          <p:cNvSpPr/>
          <p:nvPr/>
        </p:nvSpPr>
        <p:spPr>
          <a:xfrm>
            <a:off x="5344447" y="6425637"/>
            <a:ext cx="4863573" cy="369332"/>
          </a:xfrm>
          <a:prstGeom prst="rect">
            <a:avLst/>
          </a:prstGeom>
        </p:spPr>
        <p:txBody>
          <a:bodyPr wrap="square">
            <a:spAutoFit/>
          </a:bodyPr>
          <a:lstStyle/>
          <a:p>
            <a:pPr indent="-231828">
              <a:spcBef>
                <a:spcPts val="775"/>
              </a:spcBef>
            </a:pPr>
            <a:r>
              <a:rPr lang="ja-JP" altLang="en-US" dirty="0">
                <a:latin typeface="Meiryo UI" panose="020B0604030504040204" pitchFamily="50" charset="-128"/>
                <a:ea typeface="Meiryo UI" panose="020B0604030504040204" pitchFamily="50" charset="-128"/>
              </a:rPr>
              <a:t>○セーフティネット住宅の登録促進</a:t>
            </a:r>
            <a:endParaRPr lang="en-US" altLang="ja-JP" dirty="0">
              <a:latin typeface="Meiryo UI" panose="020B0604030504040204" pitchFamily="50" charset="-128"/>
              <a:ea typeface="Meiryo UI" panose="020B0604030504040204" pitchFamily="50" charset="-128"/>
            </a:endParaRPr>
          </a:p>
        </p:txBody>
      </p:sp>
      <p:sp>
        <p:nvSpPr>
          <p:cNvPr id="92" name="角丸四角形 91"/>
          <p:cNvSpPr/>
          <p:nvPr/>
        </p:nvSpPr>
        <p:spPr>
          <a:xfrm>
            <a:off x="586147" y="1086203"/>
            <a:ext cx="4093951" cy="8330233"/>
          </a:xfrm>
          <a:prstGeom prst="roundRect">
            <a:avLst>
              <a:gd name="adj" fmla="val 277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26"/>
          </a:p>
        </p:txBody>
      </p:sp>
      <p:sp>
        <p:nvSpPr>
          <p:cNvPr id="49" name="角丸四角形 48"/>
          <p:cNvSpPr/>
          <p:nvPr/>
        </p:nvSpPr>
        <p:spPr>
          <a:xfrm>
            <a:off x="11886796" y="1107636"/>
            <a:ext cx="688423" cy="7935580"/>
          </a:xfrm>
          <a:prstGeom prst="roundRect">
            <a:avLst>
              <a:gd name="adj" fmla="val 1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22"/>
          </a:p>
        </p:txBody>
      </p:sp>
      <p:sp>
        <p:nvSpPr>
          <p:cNvPr id="50" name="テキスト ボックス 49"/>
          <p:cNvSpPr txBox="1"/>
          <p:nvPr/>
        </p:nvSpPr>
        <p:spPr>
          <a:xfrm>
            <a:off x="11395266" y="588300"/>
            <a:ext cx="1500741" cy="415109"/>
          </a:xfrm>
          <a:prstGeom prst="rect">
            <a:avLst/>
          </a:prstGeom>
          <a:noFill/>
          <a:ln w="9525">
            <a:noFill/>
            <a:prstDash val="solid"/>
          </a:ln>
        </p:spPr>
        <p:txBody>
          <a:bodyPr wrap="square" lIns="65132" tIns="130265" rIns="65132" bIns="65132" rtlCol="0" anchor="t" anchorCtr="0">
            <a:noAutofit/>
          </a:bodyPr>
          <a:lstStyle/>
          <a:p>
            <a:pPr>
              <a:lnSpc>
                <a:spcPts val="1809"/>
              </a:lnSpc>
              <a:spcBef>
                <a:spcPts val="362"/>
              </a:spcBef>
            </a:pPr>
            <a:r>
              <a:rPr lang="ja-JP" altLang="en-US" sz="2000" b="1" dirty="0">
                <a:latin typeface="Meiryo UI" panose="020B0604030504040204" pitchFamily="50" charset="-128"/>
                <a:ea typeface="Meiryo UI" panose="020B0604030504040204" pitchFamily="50" charset="-128"/>
              </a:rPr>
              <a:t>今後の課題</a:t>
            </a:r>
            <a:endParaRPr lang="ja-JP" altLang="en-US" sz="2000" b="1" spc="-37"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11974082" y="1186166"/>
            <a:ext cx="439206" cy="7857050"/>
          </a:xfrm>
          <a:prstGeom prst="rect">
            <a:avLst/>
          </a:prstGeom>
          <a:noFill/>
          <a:ln w="9525">
            <a:noFill/>
            <a:prstDash val="solid"/>
          </a:ln>
        </p:spPr>
        <p:txBody>
          <a:bodyPr vert="eaVert" wrap="square" lIns="65132" tIns="130265" rIns="65132" bIns="65132" rtlCol="0" anchor="t" anchorCtr="0">
            <a:noAutofit/>
          </a:bodyPr>
          <a:lstStyle/>
          <a:p>
            <a:pPr>
              <a:lnSpc>
                <a:spcPts val="1809"/>
              </a:lnSpc>
              <a:spcBef>
                <a:spcPts val="362"/>
              </a:spcBef>
            </a:pPr>
            <a:r>
              <a:rPr kumimoji="1" lang="ja-JP" altLang="en-US" sz="2000" spc="-37" dirty="0">
                <a:latin typeface="Meiryo UI" panose="020B0604030504040204" pitchFamily="50" charset="-128"/>
                <a:ea typeface="Meiryo UI" panose="020B0604030504040204" pitchFamily="50" charset="-128"/>
                <a:cs typeface="Meiryo UI" panose="020B0604030504040204" pitchFamily="50" charset="-128"/>
              </a:rPr>
              <a:t>子育・若年世帯に対する住宅支援の強化に向けた新たな取組の検討</a:t>
            </a:r>
          </a:p>
        </p:txBody>
      </p:sp>
      <p:sp>
        <p:nvSpPr>
          <p:cNvPr id="40" name="正方形/長方形 39"/>
          <p:cNvSpPr/>
          <p:nvPr/>
        </p:nvSpPr>
        <p:spPr>
          <a:xfrm>
            <a:off x="640905" y="8618530"/>
            <a:ext cx="3966657" cy="594306"/>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92"/>
          </a:p>
        </p:txBody>
      </p:sp>
      <p:sp>
        <p:nvSpPr>
          <p:cNvPr id="46" name="正方形/長方形 45">
            <a:extLst>
              <a:ext uri="{FF2B5EF4-FFF2-40B4-BE49-F238E27FC236}">
                <a16:creationId xmlns:a16="http://schemas.microsoft.com/office/drawing/2014/main" id="{CB774A98-F86B-4FDE-BC42-CE4CDB77E792}"/>
              </a:ext>
            </a:extLst>
          </p:cNvPr>
          <p:cNvSpPr/>
          <p:nvPr/>
        </p:nvSpPr>
        <p:spPr>
          <a:xfrm>
            <a:off x="533021" y="8622176"/>
            <a:ext cx="4202794" cy="655244"/>
          </a:xfrm>
          <a:prstGeom prst="rect">
            <a:avLst/>
          </a:prstGeom>
        </p:spPr>
        <p:txBody>
          <a:bodyPr wrap="square">
            <a:noAutofit/>
          </a:bodyPr>
          <a:lstStyle/>
          <a:p>
            <a:pPr indent="-231828"/>
            <a:r>
              <a:rPr lang="ja-JP" altLang="en-US" dirty="0">
                <a:latin typeface="Meiryo UI" panose="020B0604030504040204" pitchFamily="50" charset="-128"/>
                <a:ea typeface="Meiryo UI" panose="020B0604030504040204" pitchFamily="50" charset="-128"/>
              </a:rPr>
              <a:t>○住宅金融支援機構のフラット </a:t>
            </a:r>
            <a:r>
              <a:rPr lang="en-US" altLang="ja-JP" dirty="0">
                <a:latin typeface="Meiryo UI" panose="020B0604030504040204" pitchFamily="50" charset="-128"/>
                <a:ea typeface="Meiryo UI" panose="020B0604030504040204" pitchFamily="50" charset="-128"/>
              </a:rPr>
              <a:t>35</a:t>
            </a:r>
            <a:r>
              <a:rPr lang="ja-JP" altLang="en-US" dirty="0">
                <a:latin typeface="Meiryo UI" panose="020B0604030504040204" pitchFamily="50" charset="-128"/>
                <a:ea typeface="Meiryo UI" panose="020B0604030504040204" pitchFamily="50" charset="-128"/>
              </a:rPr>
              <a:t>に</a:t>
            </a:r>
            <a:r>
              <a:rPr lang="ja-JP" altLang="en-US" dirty="0" smtClean="0">
                <a:latin typeface="Meiryo UI" panose="020B0604030504040204" pitchFamily="50" charset="-128"/>
                <a:ea typeface="Meiryo UI" panose="020B0604030504040204" pitchFamily="50" charset="-128"/>
              </a:rPr>
              <a:t>おける</a:t>
            </a:r>
            <a:endParaRPr lang="en-US" altLang="ja-JP" dirty="0" smtClean="0">
              <a:latin typeface="Meiryo UI" panose="020B0604030504040204" pitchFamily="50" charset="-128"/>
              <a:ea typeface="Meiryo UI" panose="020B0604030504040204" pitchFamily="50" charset="-128"/>
            </a:endParaRPr>
          </a:p>
          <a:p>
            <a:pPr indent="-231828"/>
            <a:r>
              <a:rPr lang="ja-JP" altLang="en-US" dirty="0" smtClean="0">
                <a:latin typeface="Meiryo UI" panose="020B0604030504040204" pitchFamily="50" charset="-128"/>
                <a:ea typeface="Meiryo UI" panose="020B0604030504040204" pitchFamily="50" charset="-128"/>
              </a:rPr>
              <a:t> 　支援の充実</a:t>
            </a:r>
            <a:r>
              <a:rPr lang="ja-JP" altLang="en-US" dirty="0">
                <a:latin typeface="Meiryo UI" panose="020B0604030504040204" pitchFamily="50" charset="-128"/>
                <a:ea typeface="Meiryo UI" panose="020B0604030504040204" pitchFamily="50" charset="-128"/>
              </a:rPr>
              <a:t>を図る。</a:t>
            </a:r>
            <a:endParaRPr lang="en-US" altLang="ja-JP" dirty="0">
              <a:latin typeface="Meiryo UI" panose="020B0604030504040204" pitchFamily="50" charset="-128"/>
              <a:ea typeface="Meiryo UI" panose="020B0604030504040204" pitchFamily="50" charset="-128"/>
            </a:endParaRPr>
          </a:p>
        </p:txBody>
      </p:sp>
      <p:sp>
        <p:nvSpPr>
          <p:cNvPr id="54" name="正方形/長方形 53">
            <a:extLst>
              <a:ext uri="{FF2B5EF4-FFF2-40B4-BE49-F238E27FC236}">
                <a16:creationId xmlns:a16="http://schemas.microsoft.com/office/drawing/2014/main" id="{CB774A98-F86B-4FDE-BC42-CE4CDB77E792}"/>
              </a:ext>
            </a:extLst>
          </p:cNvPr>
          <p:cNvSpPr/>
          <p:nvPr/>
        </p:nvSpPr>
        <p:spPr>
          <a:xfrm>
            <a:off x="5293422" y="8801978"/>
            <a:ext cx="6243930" cy="450251"/>
          </a:xfrm>
          <a:prstGeom prst="rect">
            <a:avLst/>
          </a:prstGeom>
        </p:spPr>
        <p:txBody>
          <a:bodyPr wrap="square">
            <a:spAutoFit/>
          </a:bodyPr>
          <a:lstStyle/>
          <a:p>
            <a:pPr marL="231828" indent="-231828"/>
            <a:r>
              <a:rPr lang="ja-JP" altLang="en-US" sz="2326" dirty="0">
                <a:latin typeface="Meiryo UI" panose="020B0604030504040204" pitchFamily="50" charset="-128"/>
                <a:ea typeface="Meiryo UI" panose="020B0604030504040204" pitchFamily="50" charset="-128"/>
              </a:rPr>
              <a:t>子育て世帯向けの情報発信　</a:t>
            </a:r>
            <a:r>
              <a:rPr lang="ja-JP" altLang="en-US" sz="2326" dirty="0" smtClean="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府協</a:t>
            </a:r>
            <a:r>
              <a:rPr lang="ja-JP" altLang="en-US" dirty="0">
                <a:latin typeface="Meiryo UI" panose="020B0604030504040204" pitchFamily="50" charset="-128"/>
                <a:ea typeface="Meiryo UI" panose="020B0604030504040204" pitchFamily="50" charset="-128"/>
              </a:rPr>
              <a:t>議会</a:t>
            </a:r>
            <a:r>
              <a:rPr lang="en-US" altLang="ja-JP" dirty="0">
                <a:latin typeface="Meiryo UI" panose="020B0604030504040204" pitchFamily="50" charset="-128"/>
                <a:ea typeface="Meiryo UI" panose="020B0604030504040204" pitchFamily="50" charset="-128"/>
              </a:rPr>
              <a:t>HP</a:t>
            </a:r>
            <a:r>
              <a:rPr lang="ja-JP" altLang="en-US" dirty="0">
                <a:latin typeface="Meiryo UI" panose="020B0604030504040204" pitchFamily="50" charset="-128"/>
                <a:ea typeface="Meiryo UI" panose="020B0604030504040204" pitchFamily="50" charset="-128"/>
              </a:rPr>
              <a:t>の</a:t>
            </a:r>
            <a:r>
              <a:rPr lang="ja-JP" altLang="en-US" dirty="0" smtClean="0">
                <a:latin typeface="Meiryo UI" panose="020B0604030504040204" pitchFamily="50" charset="-128"/>
                <a:ea typeface="Meiryo UI" panose="020B0604030504040204" pitchFamily="50" charset="-128"/>
              </a:rPr>
              <a:t>活用等</a:t>
            </a:r>
            <a:endParaRPr lang="en-US" altLang="ja-JP" dirty="0">
              <a:latin typeface="Meiryo UI" panose="020B0604030504040204" pitchFamily="50" charset="-128"/>
              <a:ea typeface="Meiryo UI" panose="020B0604030504040204" pitchFamily="50" charset="-128"/>
            </a:endParaRPr>
          </a:p>
        </p:txBody>
      </p:sp>
      <p:sp>
        <p:nvSpPr>
          <p:cNvPr id="56" name="角丸四角形 55"/>
          <p:cNvSpPr/>
          <p:nvPr/>
        </p:nvSpPr>
        <p:spPr>
          <a:xfrm flipV="1">
            <a:off x="5225685" y="8702330"/>
            <a:ext cx="6002339" cy="714106"/>
          </a:xfrm>
          <a:prstGeom prst="roundRect">
            <a:avLst>
              <a:gd name="adj" fmla="val 1104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26"/>
          </a:p>
        </p:txBody>
      </p:sp>
      <p:sp>
        <p:nvSpPr>
          <p:cNvPr id="58" name="二等辺三角形 57"/>
          <p:cNvSpPr/>
          <p:nvPr/>
        </p:nvSpPr>
        <p:spPr>
          <a:xfrm rot="10800000">
            <a:off x="5781468" y="8369106"/>
            <a:ext cx="5322416" cy="402551"/>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26"/>
          </a:p>
        </p:txBody>
      </p:sp>
      <p:sp>
        <p:nvSpPr>
          <p:cNvPr id="61" name="テキスト ボックス 60"/>
          <p:cNvSpPr txBox="1"/>
          <p:nvPr/>
        </p:nvSpPr>
        <p:spPr>
          <a:xfrm>
            <a:off x="5351713" y="1224429"/>
            <a:ext cx="5752172" cy="751613"/>
          </a:xfrm>
          <a:prstGeom prst="rect">
            <a:avLst/>
          </a:prstGeom>
          <a:solidFill>
            <a:schemeClr val="accent1">
              <a:lumMod val="20000"/>
              <a:lumOff val="80000"/>
            </a:schemeClr>
          </a:solidFill>
          <a:ln w="9525">
            <a:solidFill>
              <a:schemeClr val="accent5">
                <a:lumMod val="20000"/>
                <a:lumOff val="80000"/>
              </a:schemeClr>
            </a:solidFill>
            <a:prstDash val="solid"/>
          </a:ln>
        </p:spPr>
        <p:txBody>
          <a:bodyPr wrap="square" lIns="0" tIns="0" rIns="0" bIns="0" rtlCol="0" anchor="t" anchorCtr="0">
            <a:noAutofit/>
          </a:bodyPr>
          <a:lstStyle/>
          <a:p>
            <a:pPr>
              <a:lnSpc>
                <a:spcPct val="150000"/>
              </a:lnSpc>
            </a:pPr>
            <a:r>
              <a:rPr lang="ja-JP" altLang="en-US" sz="1600" spc="-37"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spc="-37"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spc="-37" dirty="0">
                <a:latin typeface="Meiryo UI" panose="020B0604030504040204" pitchFamily="50" charset="-128"/>
                <a:ea typeface="Meiryo UI" panose="020B0604030504040204" pitchFamily="50" charset="-128"/>
                <a:cs typeface="Meiryo UI" panose="020B0604030504040204" pitchFamily="50" charset="-128"/>
              </a:rPr>
              <a:t>住まうビジョン・大阪」</a:t>
            </a:r>
            <a:endParaRPr lang="en-US" altLang="ja-JP" sz="1600" spc="-37"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en-US" altLang="ja-JP" sz="1600" spc="-37"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spc="-37"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spc="-37"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spc="-37" dirty="0">
                <a:latin typeface="Meiryo UI" panose="020B0604030504040204" pitchFamily="50" charset="-128"/>
                <a:ea typeface="Meiryo UI" panose="020B0604030504040204" pitchFamily="50" charset="-128"/>
                <a:cs typeface="Meiryo UI" panose="020B0604030504040204" pitchFamily="50" charset="-128"/>
              </a:rPr>
              <a:t>大阪府居住安定確保計画」　・　「大阪府子ども総合計画</a:t>
            </a:r>
            <a:r>
              <a:rPr lang="ja-JP" altLang="en-US" sz="1600" spc="-37"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spc="-37" dirty="0">
                <a:latin typeface="Meiryo UI" panose="020B0604030504040204" pitchFamily="50" charset="-128"/>
                <a:ea typeface="Meiryo UI" panose="020B0604030504040204" pitchFamily="50" charset="-128"/>
                <a:cs typeface="Meiryo UI" panose="020B0604030504040204" pitchFamily="50" charset="-128"/>
              </a:rPr>
              <a:t>　等</a:t>
            </a:r>
          </a:p>
        </p:txBody>
      </p:sp>
      <p:sp>
        <p:nvSpPr>
          <p:cNvPr id="43" name="二等辺三角形 42"/>
          <p:cNvSpPr/>
          <p:nvPr/>
        </p:nvSpPr>
        <p:spPr>
          <a:xfrm rot="5400000">
            <a:off x="8042289" y="5484400"/>
            <a:ext cx="7081413" cy="375459"/>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26"/>
          </a:p>
        </p:txBody>
      </p:sp>
      <p:sp>
        <p:nvSpPr>
          <p:cNvPr id="36" name="スライド番号プレースホルダー 2"/>
          <p:cNvSpPr>
            <a:spLocks noGrp="1"/>
          </p:cNvSpPr>
          <p:nvPr>
            <p:ph type="sldNum" sz="quarter" idx="12"/>
          </p:nvPr>
        </p:nvSpPr>
        <p:spPr>
          <a:xfrm>
            <a:off x="9840695" y="9147443"/>
            <a:ext cx="2880360" cy="511175"/>
          </a:xfrm>
        </p:spPr>
        <p:txBody>
          <a:bodyPr/>
          <a:lstStyle/>
          <a:p>
            <a:fld id="{BF88291A-39B3-4EBC-8879-90D89F6E73D8}" type="slidenum">
              <a:rPr kumimoji="1" lang="ja-JP" altLang="en-US" smtClean="0"/>
              <a:t>7</a:t>
            </a:fld>
            <a:endParaRPr kumimoji="1" lang="ja-JP" altLang="en-US" dirty="0"/>
          </a:p>
        </p:txBody>
      </p:sp>
      <p:sp>
        <p:nvSpPr>
          <p:cNvPr id="42" name="正方形/長方形 41">
            <a:extLst>
              <a:ext uri="{FF2B5EF4-FFF2-40B4-BE49-F238E27FC236}">
                <a16:creationId xmlns:a16="http://schemas.microsoft.com/office/drawing/2014/main" id="{E12A993E-D3D3-4706-9049-307C5A73B505}"/>
              </a:ext>
            </a:extLst>
          </p:cNvPr>
          <p:cNvSpPr/>
          <p:nvPr/>
        </p:nvSpPr>
        <p:spPr>
          <a:xfrm>
            <a:off x="0" y="1"/>
            <a:ext cx="12801600" cy="54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4000"/>
              </a:lnSpc>
            </a:pPr>
            <a:r>
              <a:rPr lang="ja-JP" altLang="en-US" sz="2800" b="1" spc="-37" dirty="0" smtClean="0">
                <a:latin typeface="Meiryo UI" panose="020B0604030504040204" pitchFamily="50" charset="-128"/>
                <a:ea typeface="Meiryo UI" panose="020B0604030504040204" pitchFamily="50" charset="-128"/>
                <a:cs typeface="Meiryo UI" panose="020B0604030504040204" pitchFamily="50" charset="-128"/>
              </a:rPr>
              <a:t>                  ②　子ども</a:t>
            </a:r>
            <a:r>
              <a:rPr lang="ja-JP" altLang="en-US" sz="2800" b="1" spc="-37" dirty="0">
                <a:latin typeface="Meiryo UI" panose="020B0604030504040204" pitchFamily="50" charset="-128"/>
                <a:ea typeface="Meiryo UI" panose="020B0604030504040204" pitchFamily="50" charset="-128"/>
                <a:cs typeface="Meiryo UI" panose="020B0604030504040204" pitchFamily="50" charset="-128"/>
              </a:rPr>
              <a:t>・子育て支援の</a:t>
            </a:r>
            <a:r>
              <a:rPr lang="ja-JP" altLang="en-US" sz="2800" b="1" spc="-37" dirty="0" smtClean="0">
                <a:latin typeface="Meiryo UI" panose="020B0604030504040204" pitchFamily="50" charset="-128"/>
                <a:ea typeface="Meiryo UI" panose="020B0604030504040204" pitchFamily="50" charset="-128"/>
                <a:cs typeface="Meiryo UI" panose="020B0604030504040204" pitchFamily="50" charset="-128"/>
              </a:rPr>
              <a:t>強化（子育て</a:t>
            </a:r>
            <a:r>
              <a:rPr lang="ja-JP" altLang="en-US" sz="2800" b="1" spc="-37" dirty="0">
                <a:latin typeface="Meiryo UI" panose="020B0604030504040204" pitchFamily="50" charset="-128"/>
                <a:ea typeface="Meiryo UI" panose="020B0604030504040204" pitchFamily="50" charset="-128"/>
                <a:cs typeface="Meiryo UI" panose="020B0604030504040204" pitchFamily="50" charset="-128"/>
              </a:rPr>
              <a:t>世帯に対する住宅</a:t>
            </a:r>
            <a:r>
              <a:rPr lang="ja-JP" altLang="en-US" sz="2800" b="1" spc="-37" dirty="0" smtClean="0">
                <a:latin typeface="Meiryo UI" panose="020B0604030504040204" pitchFamily="50" charset="-128"/>
                <a:ea typeface="Meiryo UI" panose="020B0604030504040204" pitchFamily="50" charset="-128"/>
                <a:cs typeface="Meiryo UI" panose="020B0604030504040204" pitchFamily="50" charset="-128"/>
              </a:rPr>
              <a:t>支援</a:t>
            </a:r>
            <a:r>
              <a:rPr lang="ja-JP" altLang="en-US" sz="2800" b="1" spc="-37"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2800" b="1" spc="-37"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921467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414170" y="2172189"/>
            <a:ext cx="12029739" cy="3343795"/>
          </a:xfrm>
          <a:prstGeom prst="roundRect">
            <a:avLst>
              <a:gd name="adj" fmla="val 4700"/>
            </a:avLst>
          </a:prstGeom>
          <a:noFill/>
          <a:ln>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520"/>
          </a:p>
        </p:txBody>
      </p:sp>
      <p:sp>
        <p:nvSpPr>
          <p:cNvPr id="4" name="テキスト ボックス 3">
            <a:extLst>
              <a:ext uri="{FF2B5EF4-FFF2-40B4-BE49-F238E27FC236}">
                <a16:creationId xmlns:a16="http://schemas.microsoft.com/office/drawing/2014/main" id="{3F902F8C-0335-42B6-940A-5D2126BC1572}"/>
              </a:ext>
            </a:extLst>
          </p:cNvPr>
          <p:cNvSpPr txBox="1"/>
          <p:nvPr/>
        </p:nvSpPr>
        <p:spPr>
          <a:xfrm>
            <a:off x="483423" y="2294548"/>
            <a:ext cx="3831562" cy="448526"/>
          </a:xfrm>
          <a:prstGeom prst="rect">
            <a:avLst/>
          </a:prstGeom>
          <a:noFill/>
          <a:ln w="44450" cmpd="dbl">
            <a:noFill/>
            <a:prstDash val="solid"/>
          </a:ln>
        </p:spPr>
        <p:txBody>
          <a:bodyPr wrap="square" lIns="126000" tIns="65520" rtlCol="0">
            <a:noAutofit/>
          </a:bodyPr>
          <a:lstStyle/>
          <a:p>
            <a:r>
              <a:rPr kumimoji="1" lang="ja-JP" altLang="en-US" sz="2240" dirty="0">
                <a:latin typeface="Meiryo UI" panose="020B0604030504040204" pitchFamily="50" charset="-128"/>
                <a:ea typeface="Meiryo UI" panose="020B0604030504040204" pitchFamily="50" charset="-128"/>
              </a:rPr>
              <a:t>■居住支援体制の充実</a:t>
            </a:r>
            <a:endParaRPr kumimoji="1" lang="en-US" altLang="ja-JP" sz="224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3F902F8C-0335-42B6-940A-5D2126BC1572}"/>
              </a:ext>
            </a:extLst>
          </p:cNvPr>
          <p:cNvSpPr txBox="1"/>
          <p:nvPr/>
        </p:nvSpPr>
        <p:spPr>
          <a:xfrm>
            <a:off x="495843" y="2595124"/>
            <a:ext cx="3405342" cy="2176079"/>
          </a:xfrm>
          <a:prstGeom prst="rect">
            <a:avLst/>
          </a:prstGeom>
          <a:noFill/>
          <a:ln w="44450" cmpd="dbl">
            <a:noFill/>
            <a:prstDash val="solid"/>
          </a:ln>
        </p:spPr>
        <p:txBody>
          <a:bodyPr wrap="square" lIns="126000" tIns="252000" rtlCol="0">
            <a:noAutofit/>
          </a:bodyPr>
          <a:lstStyle/>
          <a:p>
            <a:pPr marL="248920" indent="-248920">
              <a:lnSpc>
                <a:spcPts val="2800"/>
              </a:lnSpc>
            </a:pPr>
            <a:r>
              <a:rPr lang="ja-JP" altLang="en-US" sz="1960" dirty="0">
                <a:latin typeface="Meiryo UI" panose="020B0604030504040204" pitchFamily="50" charset="-128"/>
                <a:ea typeface="Meiryo UI" panose="020B0604030504040204" pitchFamily="50" charset="-128"/>
              </a:rPr>
              <a:t>　　居住支援法人等の民間事業者と行政の連携を強化し、市区町村単位での居住支援協議会の設立など、地域の実情に応じた多様な居住支援体制の構築を促進</a:t>
            </a:r>
            <a:endParaRPr lang="en-US" altLang="ja-JP" sz="196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6208717" y="828371"/>
            <a:ext cx="6039897" cy="301173"/>
          </a:xfrm>
          <a:prstGeom prst="rect">
            <a:avLst/>
          </a:prstGeom>
          <a:noFill/>
        </p:spPr>
        <p:txBody>
          <a:bodyPr wrap="square" rtlCol="0">
            <a:spAutoFit/>
          </a:bodyPr>
          <a:lstStyle/>
          <a:p>
            <a:r>
              <a:rPr lang="ja-JP" altLang="en-US" sz="1357" b="1" dirty="0">
                <a:latin typeface="Meiryo UI" panose="020B0604030504040204" pitchFamily="50" charset="-128"/>
                <a:ea typeface="Meiryo UI" panose="020B0604030504040204" pitchFamily="50" charset="-128"/>
                <a:cs typeface="メイリオ" panose="020B0604030504040204" pitchFamily="50" charset="-128"/>
              </a:rPr>
              <a:t>　　</a:t>
            </a:r>
            <a:r>
              <a:rPr lang="en-US" altLang="ja-JP" sz="1357" b="1" dirty="0">
                <a:latin typeface="Meiryo UI" panose="020B0604030504040204" pitchFamily="50" charset="-128"/>
                <a:ea typeface="Meiryo UI" panose="020B0604030504040204" pitchFamily="50" charset="-128"/>
                <a:cs typeface="メイリオ" panose="020B0604030504040204" pitchFamily="50" charset="-128"/>
              </a:rPr>
              <a:t>※</a:t>
            </a:r>
            <a:r>
              <a:rPr lang="ja-JP" altLang="en-US" sz="1357" b="1" dirty="0">
                <a:latin typeface="Meiryo UI" panose="020B0604030504040204" pitchFamily="50" charset="-128"/>
                <a:ea typeface="Meiryo UI" panose="020B0604030504040204" pitchFamily="50" charset="-128"/>
                <a:cs typeface="メイリオ" panose="020B0604030504040204" pitchFamily="50" charset="-128"/>
              </a:rPr>
              <a:t>「大阪府賃貸住宅供給促進計画」及び「大阪府高齢者居住安定確保計画」</a:t>
            </a:r>
            <a:endParaRPr lang="ja-JP" altLang="en-US" sz="1357" dirty="0"/>
          </a:p>
        </p:txBody>
      </p:sp>
      <p:sp>
        <p:nvSpPr>
          <p:cNvPr id="9" name="正方形/長方形 8"/>
          <p:cNvSpPr/>
          <p:nvPr/>
        </p:nvSpPr>
        <p:spPr>
          <a:xfrm>
            <a:off x="10784736" y="3590159"/>
            <a:ext cx="851718" cy="1323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27">
              <a:solidFill>
                <a:schemeClr val="tx1"/>
              </a:solidFill>
            </a:endParaRPr>
          </a:p>
        </p:txBody>
      </p:sp>
      <p:pic>
        <p:nvPicPr>
          <p:cNvPr id="10" name="図 9"/>
          <p:cNvPicPr>
            <a:picLocks noChangeAspect="1"/>
          </p:cNvPicPr>
          <p:nvPr/>
        </p:nvPicPr>
        <p:blipFill>
          <a:blip r:embed="rId2"/>
          <a:stretch>
            <a:fillRect/>
          </a:stretch>
        </p:blipFill>
        <p:spPr>
          <a:xfrm>
            <a:off x="4025003" y="2315720"/>
            <a:ext cx="8150125" cy="3065908"/>
          </a:xfrm>
          <a:prstGeom prst="rect">
            <a:avLst/>
          </a:prstGeom>
        </p:spPr>
      </p:pic>
      <p:sp>
        <p:nvSpPr>
          <p:cNvPr id="11" name="正方形/長方形 10"/>
          <p:cNvSpPr/>
          <p:nvPr/>
        </p:nvSpPr>
        <p:spPr>
          <a:xfrm>
            <a:off x="4314986" y="2315721"/>
            <a:ext cx="2055371" cy="310983"/>
          </a:xfrm>
          <a:prstGeom prst="rect">
            <a:avLst/>
          </a:prstGeom>
          <a:solidFill>
            <a:srgbClr val="0070C0"/>
          </a:solidFill>
        </p:spPr>
        <p:txBody>
          <a:bodyPr wrap="none">
            <a:spAutoFit/>
          </a:bodyPr>
          <a:lstStyle/>
          <a:p>
            <a:pPr lvl="0"/>
            <a:r>
              <a:rPr lang="ja-JP" altLang="en-US" sz="1421" b="1" dirty="0">
                <a:solidFill>
                  <a:schemeClr val="bg1"/>
                </a:solidFill>
                <a:latin typeface="Meiryo UI" panose="020B0604030504040204" pitchFamily="50" charset="-128"/>
                <a:ea typeface="Meiryo UI" panose="020B0604030504040204" pitchFamily="50" charset="-128"/>
              </a:rPr>
              <a:t>居住支援体制のイメージ</a:t>
            </a:r>
            <a:endParaRPr lang="en-US" altLang="ja-JP" sz="1421" b="1" dirty="0">
              <a:solidFill>
                <a:schemeClr val="bg1"/>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535088" y="1204615"/>
            <a:ext cx="11875289" cy="873445"/>
          </a:xfrm>
          <a:prstGeom prst="rect">
            <a:avLst/>
          </a:prstGeom>
          <a:noFill/>
          <a:ln w="9525">
            <a:noFill/>
            <a:prstDash val="solid"/>
          </a:ln>
        </p:spPr>
        <p:txBody>
          <a:bodyPr wrap="square" lIns="65132" tIns="130263" rIns="65132" bIns="65132" rtlCol="0" anchor="t" anchorCtr="0">
            <a:noAutofit/>
          </a:bodyPr>
          <a:lstStyle/>
          <a:p>
            <a:r>
              <a:rPr lang="ja-JP" altLang="ja-JP" sz="2327" dirty="0">
                <a:latin typeface="Meiryo UI" panose="020B0604030504040204" pitchFamily="50" charset="-128"/>
                <a:ea typeface="Meiryo UI" panose="020B0604030504040204" pitchFamily="50" charset="-128"/>
              </a:rPr>
              <a:t>誰もが地域</a:t>
            </a:r>
            <a:r>
              <a:rPr lang="ja-JP" altLang="en-US" sz="2327" dirty="0">
                <a:latin typeface="Meiryo UI" panose="020B0604030504040204" pitchFamily="50" charset="-128"/>
                <a:ea typeface="Meiryo UI" panose="020B0604030504040204" pitchFamily="50" charset="-128"/>
              </a:rPr>
              <a:t>で安心して</a:t>
            </a:r>
            <a:r>
              <a:rPr lang="ja-JP" altLang="ja-JP" sz="2327" dirty="0">
                <a:latin typeface="Meiryo UI" panose="020B0604030504040204" pitchFamily="50" charset="-128"/>
                <a:ea typeface="Meiryo UI" panose="020B0604030504040204" pitchFamily="50" charset="-128"/>
              </a:rPr>
              <a:t>住み続けることができるよう、住まいの確保</a:t>
            </a:r>
            <a:r>
              <a:rPr lang="ja-JP" altLang="en-US" sz="2327" dirty="0">
                <a:latin typeface="Meiryo UI" panose="020B0604030504040204" pitchFamily="50" charset="-128"/>
                <a:ea typeface="Meiryo UI" panose="020B0604030504040204" pitchFamily="50" charset="-128"/>
              </a:rPr>
              <a:t>や</a:t>
            </a:r>
            <a:r>
              <a:rPr lang="ja-JP" altLang="ja-JP" sz="2327" dirty="0">
                <a:latin typeface="Meiryo UI" panose="020B0604030504040204" pitchFamily="50" charset="-128"/>
                <a:ea typeface="Meiryo UI" panose="020B0604030504040204" pitchFamily="50" charset="-128"/>
              </a:rPr>
              <a:t>生活支援</a:t>
            </a:r>
            <a:r>
              <a:rPr lang="ja-JP" altLang="en-US" sz="2327" dirty="0">
                <a:latin typeface="Meiryo UI" panose="020B0604030504040204" pitchFamily="50" charset="-128"/>
                <a:ea typeface="Meiryo UI" panose="020B0604030504040204" pitchFamily="50" charset="-128"/>
              </a:rPr>
              <a:t>など</a:t>
            </a:r>
            <a:r>
              <a:rPr lang="ja-JP" altLang="ja-JP" sz="2327" dirty="0">
                <a:latin typeface="Meiryo UI" panose="020B0604030504040204" pitchFamily="50" charset="-128"/>
                <a:ea typeface="Meiryo UI" panose="020B0604030504040204" pitchFamily="50" charset="-128"/>
              </a:rPr>
              <a:t>を一体的に行う</a:t>
            </a:r>
            <a:endParaRPr lang="en-US" altLang="ja-JP" sz="2327" dirty="0">
              <a:latin typeface="Meiryo UI" panose="020B0604030504040204" pitchFamily="50" charset="-128"/>
              <a:ea typeface="Meiryo UI" panose="020B0604030504040204" pitchFamily="50" charset="-128"/>
            </a:endParaRPr>
          </a:p>
          <a:p>
            <a:r>
              <a:rPr lang="ja-JP" altLang="ja-JP" sz="2327" b="1" u="sng" dirty="0">
                <a:solidFill>
                  <a:srgbClr val="FF0000"/>
                </a:solidFill>
                <a:latin typeface="Meiryo UI" panose="020B0604030504040204" pitchFamily="50" charset="-128"/>
                <a:ea typeface="Meiryo UI" panose="020B0604030504040204" pitchFamily="50" charset="-128"/>
              </a:rPr>
              <a:t>市</a:t>
            </a:r>
            <a:r>
              <a:rPr lang="ja-JP" altLang="en-US" sz="2327" b="1" u="sng" dirty="0">
                <a:solidFill>
                  <a:srgbClr val="FF0000"/>
                </a:solidFill>
                <a:latin typeface="Meiryo UI" panose="020B0604030504040204" pitchFamily="50" charset="-128"/>
                <a:ea typeface="Meiryo UI" panose="020B0604030504040204" pitchFamily="50" charset="-128"/>
              </a:rPr>
              <a:t>区</a:t>
            </a:r>
            <a:r>
              <a:rPr lang="ja-JP" altLang="ja-JP" sz="2327" b="1" u="sng" dirty="0">
                <a:solidFill>
                  <a:srgbClr val="FF0000"/>
                </a:solidFill>
                <a:latin typeface="Meiryo UI" panose="020B0604030504040204" pitchFamily="50" charset="-128"/>
                <a:ea typeface="Meiryo UI" panose="020B0604030504040204" pitchFamily="50" charset="-128"/>
              </a:rPr>
              <a:t>町村単位での居住支援体制の</a:t>
            </a:r>
            <a:r>
              <a:rPr lang="ja-JP" altLang="en-US" sz="2327" b="1" u="sng" dirty="0">
                <a:solidFill>
                  <a:srgbClr val="FF0000"/>
                </a:solidFill>
                <a:latin typeface="Meiryo UI" panose="020B0604030504040204" pitchFamily="50" charset="-128"/>
                <a:ea typeface="Meiryo UI" panose="020B0604030504040204" pitchFamily="50" charset="-128"/>
              </a:rPr>
              <a:t>構築などの施策を推進</a:t>
            </a:r>
            <a:endParaRPr lang="en-US" altLang="ja-JP" sz="2327" b="1" u="sng" dirty="0">
              <a:solidFill>
                <a:srgbClr val="FF0000"/>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206663" y="649899"/>
            <a:ext cx="6261651" cy="480131"/>
          </a:xfrm>
          <a:prstGeom prst="rect">
            <a:avLst/>
          </a:prstGeom>
          <a:noFill/>
        </p:spPr>
        <p:txBody>
          <a:bodyPr wrap="none" rtlCol="0">
            <a:spAutoFit/>
          </a:bodyPr>
          <a:lstStyle/>
          <a:p>
            <a:r>
              <a:rPr lang="en-US" altLang="ja-JP" sz="2327" b="1" dirty="0">
                <a:latin typeface="Meiryo UI" panose="020B0604030504040204" pitchFamily="50" charset="-128"/>
                <a:ea typeface="Meiryo UI" panose="020B0604030504040204" pitchFamily="50" charset="-128"/>
              </a:rPr>
              <a:t>【 </a:t>
            </a:r>
            <a:r>
              <a:rPr lang="ja-JP" altLang="en-US" sz="2520" b="1" dirty="0">
                <a:latin typeface="Meiryo UI" panose="020B0604030504040204" pitchFamily="50" charset="-128"/>
                <a:ea typeface="Meiryo UI" panose="020B0604030504040204" pitchFamily="50" charset="-128"/>
                <a:cs typeface="Meiryo UI" panose="020B0604030504040204" pitchFamily="50" charset="-128"/>
              </a:rPr>
              <a:t>大阪府居住安定確保計画</a:t>
            </a:r>
            <a:r>
              <a:rPr lang="en-US" altLang="ja-JP" sz="196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2240" b="1" dirty="0">
                <a:latin typeface="Meiryo UI" panose="020B0604030504040204" pitchFamily="50" charset="-128"/>
                <a:ea typeface="Meiryo UI" panose="020B0604030504040204" pitchFamily="50" charset="-128"/>
                <a:cs typeface="Meiryo UI" panose="020B0604030504040204" pitchFamily="50" charset="-128"/>
              </a:rPr>
              <a:t>〔R3.12</a:t>
            </a:r>
            <a:r>
              <a:rPr lang="ja-JP" altLang="en-US" sz="2240" b="1" dirty="0">
                <a:latin typeface="Meiryo UI" panose="020B0604030504040204" pitchFamily="50" charset="-128"/>
                <a:ea typeface="Meiryo UI" panose="020B0604030504040204" pitchFamily="50" charset="-128"/>
                <a:cs typeface="Meiryo UI" panose="020B0604030504040204" pitchFamily="50" charset="-128"/>
              </a:rPr>
              <a:t>策定</a:t>
            </a:r>
            <a:r>
              <a:rPr lang="en-US" altLang="ja-JP" sz="224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52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2327" b="1" dirty="0">
                <a:latin typeface="Meiryo UI" panose="020B0604030504040204" pitchFamily="50" charset="-128"/>
                <a:ea typeface="Meiryo UI" panose="020B0604030504040204" pitchFamily="50" charset="-128"/>
              </a:rPr>
              <a:t>】</a:t>
            </a:r>
            <a:endParaRPr lang="ja-JP" altLang="en-US" sz="2327" b="1"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206663" y="5777125"/>
            <a:ext cx="3411511" cy="450444"/>
          </a:xfrm>
          <a:prstGeom prst="rect">
            <a:avLst/>
          </a:prstGeom>
          <a:noFill/>
        </p:spPr>
        <p:txBody>
          <a:bodyPr wrap="none" rtlCol="0">
            <a:spAutoFit/>
          </a:bodyPr>
          <a:lstStyle/>
          <a:p>
            <a:r>
              <a:rPr lang="en-US" altLang="ja-JP" sz="2327" b="1" dirty="0">
                <a:latin typeface="Meiryo UI" panose="020B0604030504040204" pitchFamily="50" charset="-128"/>
                <a:ea typeface="Meiryo UI" panose="020B0604030504040204" pitchFamily="50" charset="-128"/>
              </a:rPr>
              <a:t>【</a:t>
            </a:r>
            <a:r>
              <a:rPr lang="ja-JP" altLang="en-US" sz="2327" b="1" dirty="0">
                <a:latin typeface="Meiryo UI" panose="020B0604030504040204" pitchFamily="50" charset="-128"/>
                <a:ea typeface="Meiryo UI" panose="020B0604030504040204" pitchFamily="50" charset="-128"/>
              </a:rPr>
              <a:t>令和５年度の主な取組</a:t>
            </a:r>
            <a:r>
              <a:rPr lang="en-US" altLang="ja-JP" sz="2327" b="1" dirty="0">
                <a:latin typeface="Meiryo UI" panose="020B0604030504040204" pitchFamily="50" charset="-128"/>
                <a:ea typeface="Meiryo UI" panose="020B0604030504040204" pitchFamily="50" charset="-128"/>
              </a:rPr>
              <a:t>】</a:t>
            </a:r>
            <a:endParaRPr lang="ja-JP" altLang="en-US" sz="2327" b="1" dirty="0">
              <a:latin typeface="Meiryo UI" panose="020B0604030504040204" pitchFamily="50" charset="-128"/>
              <a:ea typeface="Meiryo UI" panose="020B0604030504040204" pitchFamily="50" charset="-128"/>
            </a:endParaRPr>
          </a:p>
        </p:txBody>
      </p:sp>
      <p:sp>
        <p:nvSpPr>
          <p:cNvPr id="15" name="正方形/長方形 14"/>
          <p:cNvSpPr/>
          <p:nvPr/>
        </p:nvSpPr>
        <p:spPr>
          <a:xfrm>
            <a:off x="236290" y="6268787"/>
            <a:ext cx="12471182" cy="2961965"/>
          </a:xfrm>
          <a:prstGeom prst="rect">
            <a:avLst/>
          </a:prstGeom>
        </p:spPr>
        <p:txBody>
          <a:bodyPr wrap="square">
            <a:spAutoFit/>
          </a:bodyPr>
          <a:lstStyle/>
          <a:p>
            <a:endParaRPr lang="en-US" altLang="ja-JP" sz="560" dirty="0">
              <a:latin typeface="Meiryo UI" panose="020B0604030504040204" pitchFamily="50" charset="-128"/>
              <a:ea typeface="Meiryo UI" panose="020B0604030504040204" pitchFamily="50" charset="-128"/>
            </a:endParaRPr>
          </a:p>
          <a:p>
            <a:r>
              <a:rPr lang="ja-JP" altLang="en-US" sz="1960" dirty="0">
                <a:latin typeface="Meiryo UI" panose="020B0604030504040204" pitchFamily="50" charset="-128"/>
                <a:ea typeface="Meiryo UI" panose="020B0604030504040204" pitchFamily="50" charset="-128"/>
              </a:rPr>
              <a:t>　</a:t>
            </a:r>
            <a:r>
              <a:rPr lang="ja-JP" altLang="en-US" sz="2068" dirty="0">
                <a:latin typeface="Meiryo UI" panose="020B0604030504040204" pitchFamily="50" charset="-128"/>
                <a:ea typeface="Meiryo UI" panose="020B0604030504040204" pitchFamily="50" charset="-128"/>
              </a:rPr>
              <a:t>○</a:t>
            </a:r>
            <a:r>
              <a:rPr lang="ja-JP" altLang="en-US" sz="2068" b="1" dirty="0">
                <a:latin typeface="Meiryo UI" panose="020B0604030504040204" pitchFamily="50" charset="-128"/>
                <a:ea typeface="Meiryo UI" panose="020B0604030504040204" pitchFamily="50" charset="-128"/>
              </a:rPr>
              <a:t>居住支援協議会設立に向けた市区町村単位での</a:t>
            </a:r>
            <a:r>
              <a:rPr lang="ja-JP" altLang="en-US" sz="2068" b="1" u="sng" dirty="0">
                <a:latin typeface="Meiryo UI" panose="020B0604030504040204" pitchFamily="50" charset="-128"/>
                <a:ea typeface="Meiryo UI" panose="020B0604030504040204" pitchFamily="50" charset="-128"/>
              </a:rPr>
              <a:t>連携体制構築に対する補助</a:t>
            </a:r>
            <a:endParaRPr lang="en-US" altLang="ja-JP" sz="517" b="1" u="sng" dirty="0">
              <a:latin typeface="Meiryo UI" panose="020B0604030504040204" pitchFamily="50" charset="-128"/>
              <a:ea typeface="Meiryo UI" panose="020B0604030504040204" pitchFamily="50" charset="-128"/>
            </a:endParaRPr>
          </a:p>
          <a:p>
            <a:pPr>
              <a:lnSpc>
                <a:spcPts val="3101"/>
              </a:lnSpc>
            </a:pPr>
            <a:r>
              <a:rPr lang="ja-JP" altLang="en-US" sz="2068" dirty="0">
                <a:latin typeface="Meiryo UI" panose="020B0604030504040204" pitchFamily="50" charset="-128"/>
                <a:ea typeface="Meiryo UI" panose="020B0604030504040204" pitchFamily="50" charset="-128"/>
              </a:rPr>
              <a:t>　　　・補助対象者：　居住支援法人、不動産協力店等</a:t>
            </a:r>
            <a:endParaRPr lang="en-US" altLang="ja-JP" sz="2068" b="1" u="sng" dirty="0">
              <a:solidFill>
                <a:srgbClr val="FF0000"/>
              </a:solidFill>
              <a:latin typeface="Meiryo UI" panose="020B0604030504040204" pitchFamily="50" charset="-128"/>
              <a:ea typeface="Meiryo UI" panose="020B0604030504040204" pitchFamily="50" charset="-128"/>
            </a:endParaRPr>
          </a:p>
          <a:p>
            <a:pPr>
              <a:lnSpc>
                <a:spcPts val="3101"/>
              </a:lnSpc>
              <a:spcBef>
                <a:spcPct val="0"/>
              </a:spcBef>
            </a:pPr>
            <a:r>
              <a:rPr lang="ja-JP" altLang="en-US" sz="2068" dirty="0">
                <a:latin typeface="Meiryo UI" panose="020B0604030504040204" pitchFamily="50" charset="-128"/>
                <a:ea typeface="Meiryo UI" panose="020B0604030504040204" pitchFamily="50" charset="-128"/>
              </a:rPr>
              <a:t>　　　・事業実施市区町村（</a:t>
            </a:r>
            <a:r>
              <a:rPr lang="en-US" altLang="ja-JP" sz="2068" dirty="0">
                <a:latin typeface="Meiryo UI" panose="020B0604030504040204" pitchFamily="50" charset="-128"/>
                <a:ea typeface="Meiryo UI" panose="020B0604030504040204" pitchFamily="50" charset="-128"/>
              </a:rPr>
              <a:t>11</a:t>
            </a:r>
            <a:r>
              <a:rPr lang="ja-JP" altLang="en-US" sz="2068" dirty="0">
                <a:latin typeface="Meiryo UI" panose="020B0604030504040204" pitchFamily="50" charset="-128"/>
                <a:ea typeface="Meiryo UI" panose="020B0604030504040204" pitchFamily="50" charset="-128"/>
              </a:rPr>
              <a:t>事業者）：</a:t>
            </a:r>
            <a:endParaRPr lang="en-US" altLang="ja-JP" sz="2068" dirty="0">
              <a:latin typeface="Meiryo UI" panose="020B0604030504040204" pitchFamily="50" charset="-128"/>
              <a:ea typeface="Meiryo UI" panose="020B0604030504040204" pitchFamily="50" charset="-128"/>
            </a:endParaRPr>
          </a:p>
          <a:p>
            <a:pPr>
              <a:lnSpc>
                <a:spcPts val="3101"/>
              </a:lnSpc>
              <a:spcBef>
                <a:spcPct val="0"/>
              </a:spcBef>
            </a:pPr>
            <a:r>
              <a:rPr lang="ja-JP" altLang="en-US" sz="2068" dirty="0">
                <a:latin typeface="Meiryo UI" panose="020B0604030504040204" pitchFamily="50" charset="-128"/>
                <a:ea typeface="Meiryo UI" panose="020B0604030504040204" pitchFamily="50" charset="-128"/>
              </a:rPr>
              <a:t>　　　　　　大阪市（都島区・生野区・旭区・城東区・西成区・北区）、堺市、守口市、八尾市、箕面市、東大阪市　</a:t>
            </a:r>
            <a:endParaRPr lang="en-US" altLang="ja-JP" sz="2068" dirty="0">
              <a:latin typeface="Meiryo UI" panose="020B0604030504040204" pitchFamily="50" charset="-128"/>
              <a:ea typeface="Meiryo UI" panose="020B0604030504040204" pitchFamily="50" charset="-128"/>
            </a:endParaRPr>
          </a:p>
          <a:p>
            <a:endParaRPr lang="en-US" altLang="ja-JP" sz="1033" b="1" dirty="0">
              <a:latin typeface="Meiryo UI" panose="020B0604030504040204" pitchFamily="50" charset="-128"/>
              <a:ea typeface="Meiryo UI" panose="020B0604030504040204" pitchFamily="50" charset="-128"/>
            </a:endParaRPr>
          </a:p>
          <a:p>
            <a:r>
              <a:rPr lang="ja-JP" altLang="en-US" sz="2068" b="1" dirty="0">
                <a:latin typeface="Meiryo UI" panose="020B0604030504040204" pitchFamily="50" charset="-128"/>
                <a:ea typeface="Meiryo UI" panose="020B0604030504040204" pitchFamily="50" charset="-128"/>
              </a:rPr>
              <a:t>　○市区町村居住支援協議会の核となる</a:t>
            </a:r>
            <a:r>
              <a:rPr lang="ja-JP" altLang="en-US" sz="2068" b="1" u="sng" dirty="0">
                <a:latin typeface="Meiryo UI" panose="020B0604030504040204" pitchFamily="50" charset="-128"/>
                <a:ea typeface="Meiryo UI" panose="020B0604030504040204" pitchFamily="50" charset="-128"/>
              </a:rPr>
              <a:t>人材・団体の発掘</a:t>
            </a:r>
            <a:r>
              <a:rPr lang="ja-JP" altLang="en-US" sz="2068" b="1" dirty="0">
                <a:latin typeface="Meiryo UI" panose="020B0604030504040204" pitchFamily="50" charset="-128"/>
                <a:ea typeface="Meiryo UI" panose="020B0604030504040204" pitchFamily="50" charset="-128"/>
              </a:rPr>
              <a:t>や、協議会設立に向けた</a:t>
            </a:r>
            <a:r>
              <a:rPr lang="ja-JP" altLang="en-US" sz="2068" b="1" u="sng" dirty="0">
                <a:latin typeface="Meiryo UI" panose="020B0604030504040204" pitchFamily="50" charset="-128"/>
                <a:ea typeface="Meiryo UI" panose="020B0604030504040204" pitchFamily="50" charset="-128"/>
              </a:rPr>
              <a:t>アドバイス</a:t>
            </a:r>
            <a:r>
              <a:rPr lang="ja-JP" altLang="en-US" sz="2068" b="1" dirty="0">
                <a:latin typeface="Meiryo UI" panose="020B0604030504040204" pitchFamily="50" charset="-128"/>
                <a:ea typeface="Meiryo UI" panose="020B0604030504040204" pitchFamily="50" charset="-128"/>
              </a:rPr>
              <a:t>等</a:t>
            </a:r>
            <a:endParaRPr lang="en-US" altLang="ja-JP" sz="904" spc="-140" dirty="0">
              <a:latin typeface="Meiryo UI" panose="020B0604030504040204" pitchFamily="50" charset="-128"/>
              <a:ea typeface="Meiryo UI" panose="020B0604030504040204" pitchFamily="50" charset="-128"/>
            </a:endParaRPr>
          </a:p>
          <a:p>
            <a:r>
              <a:rPr lang="ja-JP" altLang="en-US" sz="2068" spc="-140" dirty="0">
                <a:latin typeface="Meiryo UI" panose="020B0604030504040204" pitchFamily="50" charset="-128"/>
                <a:ea typeface="Meiryo UI" panose="020B0604030504040204" pitchFamily="50" charset="-128"/>
              </a:rPr>
              <a:t>　　　　</a:t>
            </a:r>
            <a:r>
              <a:rPr lang="ja-JP" altLang="en-US" sz="2068" dirty="0">
                <a:latin typeface="Meiryo UI" panose="020B0604030504040204" pitchFamily="50" charset="-128"/>
                <a:ea typeface="Meiryo UI" panose="020B0604030504040204" pitchFamily="50" charset="-128"/>
              </a:rPr>
              <a:t>・社会福祉法人等の横のつながりによる人材・団体の発掘及び協議会設立経験者からのアドバイス等（委託）</a:t>
            </a:r>
            <a:endParaRPr lang="en-US" altLang="ja-JP" sz="2068" dirty="0">
              <a:latin typeface="Meiryo UI" panose="020B0604030504040204" pitchFamily="50" charset="-128"/>
              <a:ea typeface="Meiryo UI" panose="020B0604030504040204" pitchFamily="50" charset="-128"/>
            </a:endParaRPr>
          </a:p>
          <a:p>
            <a:endParaRPr lang="en-US" altLang="ja-JP" sz="1033" spc="-140" dirty="0">
              <a:latin typeface="Meiryo UI" panose="020B0604030504040204" pitchFamily="50" charset="-128"/>
              <a:ea typeface="Meiryo UI" panose="020B0604030504040204" pitchFamily="50" charset="-128"/>
            </a:endParaRPr>
          </a:p>
          <a:p>
            <a:r>
              <a:rPr lang="ja-JP" altLang="en-US" sz="2068" spc="-140" dirty="0">
                <a:latin typeface="Meiryo UI" panose="020B0604030504040204" pitchFamily="50" charset="-128"/>
                <a:ea typeface="Meiryo UI" panose="020B0604030504040204" pitchFamily="50" charset="-128"/>
              </a:rPr>
              <a:t>　○</a:t>
            </a:r>
            <a:r>
              <a:rPr lang="ja-JP" altLang="ja-JP" sz="2068" b="1" dirty="0">
                <a:latin typeface="Meiryo UI" panose="020B0604030504040204" pitchFamily="50" charset="-128"/>
                <a:ea typeface="Meiryo UI" panose="020B0604030504040204" pitchFamily="50" charset="-128"/>
              </a:rPr>
              <a:t>居住支援法人、</a:t>
            </a:r>
            <a:r>
              <a:rPr lang="ja-JP" altLang="en-US" sz="2068" b="1" dirty="0">
                <a:latin typeface="Meiryo UI" panose="020B0604030504040204" pitchFamily="50" charset="-128"/>
                <a:ea typeface="Meiryo UI" panose="020B0604030504040204" pitchFamily="50" charset="-128"/>
              </a:rPr>
              <a:t>不動産</a:t>
            </a:r>
            <a:r>
              <a:rPr lang="ja-JP" altLang="ja-JP" sz="2068" b="1" dirty="0">
                <a:latin typeface="Meiryo UI" panose="020B0604030504040204" pitchFamily="50" charset="-128"/>
                <a:ea typeface="Meiryo UI" panose="020B0604030504040204" pitchFamily="50" charset="-128"/>
              </a:rPr>
              <a:t>協力店、市区町村</a:t>
            </a:r>
            <a:r>
              <a:rPr lang="ja-JP" altLang="en-US" sz="2068" b="1" dirty="0">
                <a:latin typeface="Meiryo UI" panose="020B0604030504040204" pitchFamily="50" charset="-128"/>
                <a:ea typeface="Meiryo UI" panose="020B0604030504040204" pitchFamily="50" charset="-128"/>
              </a:rPr>
              <a:t>等</a:t>
            </a:r>
            <a:r>
              <a:rPr lang="ja-JP" altLang="ja-JP" sz="2068" b="1" dirty="0">
                <a:latin typeface="Meiryo UI" panose="020B0604030504040204" pitchFamily="50" charset="-128"/>
                <a:ea typeface="Meiryo UI" panose="020B0604030504040204" pitchFamily="50" charset="-128"/>
              </a:rPr>
              <a:t>の連携を促すための</a:t>
            </a:r>
            <a:r>
              <a:rPr lang="ja-JP" altLang="ja-JP" sz="2068" b="1" u="sng" dirty="0">
                <a:latin typeface="Meiryo UI" panose="020B0604030504040204" pitchFamily="50" charset="-128"/>
                <a:ea typeface="Meiryo UI" panose="020B0604030504040204" pitchFamily="50" charset="-128"/>
              </a:rPr>
              <a:t>情報交換会・交流会</a:t>
            </a:r>
            <a:endParaRPr lang="en-US" altLang="ja-JP" sz="2068" b="1" dirty="0">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E12A993E-D3D3-4706-9049-307C5A73B505}"/>
              </a:ext>
            </a:extLst>
          </p:cNvPr>
          <p:cNvSpPr/>
          <p:nvPr/>
        </p:nvSpPr>
        <p:spPr>
          <a:xfrm>
            <a:off x="0" y="1577"/>
            <a:ext cx="12801600" cy="54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4000"/>
              </a:lnSpc>
            </a:pPr>
            <a:r>
              <a:rPr lang="ja-JP" altLang="en-US" sz="2800" b="1" spc="-37" dirty="0" smtClean="0">
                <a:latin typeface="Meiryo UI" panose="020B0604030504040204" pitchFamily="50" charset="-128"/>
                <a:ea typeface="Meiryo UI" panose="020B0604030504040204" pitchFamily="50" charset="-128"/>
                <a:cs typeface="Meiryo UI" panose="020B0604030504040204" pitchFamily="50" charset="-128"/>
              </a:rPr>
              <a:t>③住宅</a:t>
            </a:r>
            <a:r>
              <a:rPr lang="ja-JP" altLang="en-US" sz="2800" b="1" spc="-37" dirty="0">
                <a:latin typeface="Meiryo UI" panose="020B0604030504040204" pitchFamily="50" charset="-128"/>
                <a:ea typeface="Meiryo UI" panose="020B0604030504040204" pitchFamily="50" charset="-128"/>
                <a:cs typeface="Meiryo UI" panose="020B0604030504040204" pitchFamily="50" charset="-128"/>
              </a:rPr>
              <a:t>確保要配慮者に対する居住支援機能等のあり方</a:t>
            </a:r>
            <a:endParaRPr lang="en-US" altLang="ja-JP" sz="2800" b="1" spc="-37"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スライド番号プレースホルダー 2"/>
          <p:cNvSpPr>
            <a:spLocks noGrp="1"/>
          </p:cNvSpPr>
          <p:nvPr>
            <p:ph type="sldNum" sz="quarter" idx="12"/>
          </p:nvPr>
        </p:nvSpPr>
        <p:spPr>
          <a:xfrm>
            <a:off x="9840695" y="9147443"/>
            <a:ext cx="2880360" cy="511175"/>
          </a:xfrm>
        </p:spPr>
        <p:txBody>
          <a:bodyPr/>
          <a:lstStyle/>
          <a:p>
            <a:fld id="{BF88291A-39B3-4EBC-8879-90D89F6E73D8}" type="slidenum">
              <a:rPr kumimoji="1" lang="ja-JP" altLang="en-US" smtClean="0"/>
              <a:t>8</a:t>
            </a:fld>
            <a:endParaRPr kumimoji="1" lang="ja-JP" altLang="en-US" dirty="0"/>
          </a:p>
        </p:txBody>
      </p:sp>
    </p:spTree>
    <p:extLst>
      <p:ext uri="{BB962C8B-B14F-4D97-AF65-F5344CB8AC3E}">
        <p14:creationId xmlns:p14="http://schemas.microsoft.com/office/powerpoint/2010/main" val="1525998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1827146502"/>
              </p:ext>
            </p:extLst>
          </p:nvPr>
        </p:nvGraphicFramePr>
        <p:xfrm>
          <a:off x="130438" y="638034"/>
          <a:ext cx="12540722" cy="3699241"/>
        </p:xfrm>
        <a:graphic>
          <a:graphicData uri="http://schemas.openxmlformats.org/drawingml/2006/table">
            <a:tbl>
              <a:tblPr firstRow="1" bandRow="1">
                <a:tableStyleId>{5C22544A-7EE6-4342-B048-85BDC9FD1C3A}</a:tableStyleId>
              </a:tblPr>
              <a:tblGrid>
                <a:gridCol w="2072190">
                  <a:extLst>
                    <a:ext uri="{9D8B030D-6E8A-4147-A177-3AD203B41FA5}">
                      <a16:colId xmlns:a16="http://schemas.microsoft.com/office/drawing/2014/main" val="827639746"/>
                    </a:ext>
                  </a:extLst>
                </a:gridCol>
                <a:gridCol w="2617133">
                  <a:extLst>
                    <a:ext uri="{9D8B030D-6E8A-4147-A177-3AD203B41FA5}">
                      <a16:colId xmlns:a16="http://schemas.microsoft.com/office/drawing/2014/main" val="2428202156"/>
                    </a:ext>
                  </a:extLst>
                </a:gridCol>
                <a:gridCol w="2617133">
                  <a:extLst>
                    <a:ext uri="{9D8B030D-6E8A-4147-A177-3AD203B41FA5}">
                      <a16:colId xmlns:a16="http://schemas.microsoft.com/office/drawing/2014/main" val="3768727832"/>
                    </a:ext>
                  </a:extLst>
                </a:gridCol>
                <a:gridCol w="2617133">
                  <a:extLst>
                    <a:ext uri="{9D8B030D-6E8A-4147-A177-3AD203B41FA5}">
                      <a16:colId xmlns:a16="http://schemas.microsoft.com/office/drawing/2014/main" val="1773279545"/>
                    </a:ext>
                  </a:extLst>
                </a:gridCol>
                <a:gridCol w="2617133">
                  <a:extLst>
                    <a:ext uri="{9D8B030D-6E8A-4147-A177-3AD203B41FA5}">
                      <a16:colId xmlns:a16="http://schemas.microsoft.com/office/drawing/2014/main" val="3766986249"/>
                    </a:ext>
                  </a:extLst>
                </a:gridCol>
              </a:tblGrid>
              <a:tr h="751992">
                <a:tc>
                  <a:txBody>
                    <a:bodyPr/>
                    <a:lstStyle/>
                    <a:p>
                      <a:pPr algn="ctr"/>
                      <a:endParaRPr kumimoji="1" lang="ja-JP" altLang="en-US" sz="3500" dirty="0">
                        <a:latin typeface="メイリオ" panose="020B0604030504040204" pitchFamily="50" charset="-128"/>
                        <a:ea typeface="メイリオ" panose="020B0604030504040204" pitchFamily="50" charset="-128"/>
                      </a:endParaRPr>
                    </a:p>
                  </a:txBody>
                  <a:tcPr marL="179222" marR="179222" marT="89611" marB="89611" anchor="ctr"/>
                </a:tc>
                <a:tc>
                  <a:txBody>
                    <a:bodyPr/>
                    <a:lstStyle/>
                    <a:p>
                      <a:pPr algn="ctr"/>
                      <a:r>
                        <a:rPr kumimoji="1" lang="en-US" altLang="ja-JP" sz="2800" b="0" dirty="0">
                          <a:latin typeface="メイリオ" panose="020B0604030504040204" pitchFamily="50" charset="-128"/>
                          <a:ea typeface="メイリオ" panose="020B0604030504040204" pitchFamily="50" charset="-128"/>
                        </a:rPr>
                        <a:t>R5</a:t>
                      </a:r>
                      <a:endParaRPr kumimoji="1" lang="ja-JP" altLang="en-US" sz="2800" b="0" dirty="0">
                        <a:latin typeface="メイリオ" panose="020B0604030504040204" pitchFamily="50" charset="-128"/>
                        <a:ea typeface="メイリオ" panose="020B0604030504040204" pitchFamily="50" charset="-128"/>
                      </a:endParaRPr>
                    </a:p>
                  </a:txBody>
                  <a:tcPr marL="179222" marR="179222" marT="89611" marB="89611" anchor="ctr"/>
                </a:tc>
                <a:tc>
                  <a:txBody>
                    <a:bodyPr/>
                    <a:lstStyle/>
                    <a:p>
                      <a:pPr algn="ctr"/>
                      <a:r>
                        <a:rPr kumimoji="1" lang="en-US" altLang="ja-JP" sz="2800" b="0" dirty="0">
                          <a:latin typeface="メイリオ" panose="020B0604030504040204" pitchFamily="50" charset="-128"/>
                          <a:ea typeface="メイリオ" panose="020B0604030504040204" pitchFamily="50" charset="-128"/>
                        </a:rPr>
                        <a:t>R6</a:t>
                      </a:r>
                      <a:endParaRPr kumimoji="1" lang="ja-JP" altLang="en-US" sz="2800" b="0" dirty="0">
                        <a:latin typeface="メイリオ" panose="020B0604030504040204" pitchFamily="50" charset="-128"/>
                        <a:ea typeface="メイリオ" panose="020B0604030504040204" pitchFamily="50" charset="-128"/>
                      </a:endParaRPr>
                    </a:p>
                  </a:txBody>
                  <a:tcPr marL="179222" marR="179222" marT="89611" marB="89611" anchor="ctr"/>
                </a:tc>
                <a:tc>
                  <a:txBody>
                    <a:bodyPr/>
                    <a:lstStyle/>
                    <a:p>
                      <a:pPr algn="ctr"/>
                      <a:r>
                        <a:rPr kumimoji="1" lang="en-US" altLang="ja-JP" sz="2800" b="0" dirty="0">
                          <a:latin typeface="メイリオ" panose="020B0604030504040204" pitchFamily="50" charset="-128"/>
                          <a:ea typeface="メイリオ" panose="020B0604030504040204" pitchFamily="50" charset="-128"/>
                        </a:rPr>
                        <a:t>R7</a:t>
                      </a:r>
                      <a:endParaRPr kumimoji="1" lang="ja-JP" altLang="en-US" sz="2800" b="0" dirty="0">
                        <a:latin typeface="メイリオ" panose="020B0604030504040204" pitchFamily="50" charset="-128"/>
                        <a:ea typeface="メイリオ" panose="020B0604030504040204" pitchFamily="50" charset="-128"/>
                      </a:endParaRPr>
                    </a:p>
                  </a:txBody>
                  <a:tcPr marL="179222" marR="179222" marT="89611" marB="89611" anchor="ctr">
                    <a:lnR w="12700" cap="flat" cmpd="sng" algn="ctr">
                      <a:solidFill>
                        <a:schemeClr val="bg1"/>
                      </a:solidFill>
                      <a:prstDash val="solid"/>
                      <a:round/>
                      <a:headEnd type="none" w="med" len="med"/>
                      <a:tailEnd type="none" w="med" len="med"/>
                    </a:lnR>
                  </a:tcPr>
                </a:tc>
                <a:tc>
                  <a:txBody>
                    <a:bodyPr/>
                    <a:lstStyle/>
                    <a:p>
                      <a:pPr algn="ctr"/>
                      <a:r>
                        <a:rPr kumimoji="1" lang="en-US" altLang="ja-JP" sz="2800" b="0" dirty="0">
                          <a:latin typeface="メイリオ" panose="020B0604030504040204" pitchFamily="50" charset="-128"/>
                          <a:ea typeface="メイリオ" panose="020B0604030504040204" pitchFamily="50" charset="-128"/>
                        </a:rPr>
                        <a:t>R8</a:t>
                      </a:r>
                      <a:endParaRPr kumimoji="1" lang="ja-JP" altLang="en-US" sz="2800" b="0" dirty="0">
                        <a:latin typeface="メイリオ" panose="020B0604030504040204" pitchFamily="50" charset="-128"/>
                        <a:ea typeface="メイリオ" panose="020B0604030504040204" pitchFamily="50" charset="-128"/>
                      </a:endParaRPr>
                    </a:p>
                  </a:txBody>
                  <a:tcPr marL="179222" marR="179222" marT="89611" marB="89611"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505828353"/>
                  </a:ext>
                </a:extLst>
              </a:tr>
              <a:tr h="1328223">
                <a:tc>
                  <a:txBody>
                    <a:bodyPr/>
                    <a:lstStyle/>
                    <a:p>
                      <a:pPr algn="ctr"/>
                      <a:r>
                        <a:rPr kumimoji="1" lang="ja-JP" altLang="en-US" sz="2800" dirty="0" smtClean="0">
                          <a:latin typeface="メイリオ" panose="020B0604030504040204" pitchFamily="50" charset="-128"/>
                          <a:ea typeface="メイリオ" panose="020B0604030504040204" pitchFamily="50" charset="-128"/>
                        </a:rPr>
                        <a:t>国の動き</a:t>
                      </a:r>
                      <a:endParaRPr kumimoji="1" lang="en-US" altLang="ja-JP" sz="2800" dirty="0" smtClean="0">
                        <a:latin typeface="メイリオ" panose="020B0604030504040204" pitchFamily="50" charset="-128"/>
                        <a:ea typeface="メイリオ" panose="020B0604030504040204" pitchFamily="50" charset="-128"/>
                      </a:endParaRPr>
                    </a:p>
                  </a:txBody>
                  <a:tcPr marL="179222" marR="179222" marT="89611" marB="89611" anchor="ctr"/>
                </a:tc>
                <a:tc>
                  <a:txBody>
                    <a:bodyPr/>
                    <a:lstStyle/>
                    <a:p>
                      <a:pPr algn="ctr"/>
                      <a:endParaRPr kumimoji="1" lang="ja-JP" altLang="en-US" sz="3500" dirty="0">
                        <a:latin typeface="メイリオ" panose="020B0604030504040204" pitchFamily="50" charset="-128"/>
                        <a:ea typeface="メイリオ" panose="020B0604030504040204" pitchFamily="50" charset="-128"/>
                      </a:endParaRPr>
                    </a:p>
                  </a:txBody>
                  <a:tcPr marL="179222" marR="179222" marT="89611" marB="89611" anchor="ctr"/>
                </a:tc>
                <a:tc>
                  <a:txBody>
                    <a:bodyPr/>
                    <a:lstStyle/>
                    <a:p>
                      <a:pPr algn="ctr"/>
                      <a:endParaRPr kumimoji="1" lang="ja-JP" altLang="en-US" sz="3500" dirty="0">
                        <a:latin typeface="メイリオ" panose="020B0604030504040204" pitchFamily="50" charset="-128"/>
                        <a:ea typeface="メイリオ" panose="020B0604030504040204" pitchFamily="50" charset="-128"/>
                      </a:endParaRPr>
                    </a:p>
                  </a:txBody>
                  <a:tcPr marL="179222" marR="179222" marT="89611" marB="89611" anchor="ctr"/>
                </a:tc>
                <a:tc>
                  <a:txBody>
                    <a:bodyPr/>
                    <a:lstStyle/>
                    <a:p>
                      <a:pPr algn="ctr"/>
                      <a:endParaRPr kumimoji="1" lang="ja-JP" altLang="en-US" sz="3500" dirty="0">
                        <a:latin typeface="メイリオ" panose="020B0604030504040204" pitchFamily="50" charset="-128"/>
                        <a:ea typeface="メイリオ" panose="020B0604030504040204" pitchFamily="50" charset="-128"/>
                      </a:endParaRPr>
                    </a:p>
                  </a:txBody>
                  <a:tcPr marL="179222" marR="179222" marT="89611" marB="89611" anchor="ctr">
                    <a:lnR w="12700" cap="flat" cmpd="sng" algn="ctr">
                      <a:solidFill>
                        <a:schemeClr val="bg1"/>
                      </a:solidFill>
                      <a:prstDash val="solid"/>
                      <a:round/>
                      <a:headEnd type="none" w="med" len="med"/>
                      <a:tailEnd type="none" w="med" len="med"/>
                    </a:lnR>
                  </a:tcPr>
                </a:tc>
                <a:tc>
                  <a:txBody>
                    <a:bodyPr/>
                    <a:lstStyle/>
                    <a:p>
                      <a:pPr algn="ctr"/>
                      <a:endParaRPr kumimoji="1" lang="ja-JP" altLang="en-US" sz="3500" dirty="0">
                        <a:latin typeface="メイリオ" panose="020B0604030504040204" pitchFamily="50" charset="-128"/>
                        <a:ea typeface="メイリオ" panose="020B0604030504040204" pitchFamily="50" charset="-128"/>
                      </a:endParaRPr>
                    </a:p>
                  </a:txBody>
                  <a:tcPr marL="179222" marR="179222" marT="89611" marB="89611"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824107794"/>
                  </a:ext>
                </a:extLst>
              </a:tr>
              <a:tr h="1619026">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2800" spc="0" dirty="0" smtClean="0">
                          <a:latin typeface="メイリオ" panose="020B0604030504040204" pitchFamily="50" charset="-128"/>
                          <a:ea typeface="メイリオ" panose="020B0604030504040204" pitchFamily="50" charset="-128"/>
                        </a:rPr>
                        <a:t> </a:t>
                      </a:r>
                      <a:r>
                        <a:rPr kumimoji="1" lang="ja-JP" altLang="en-US" sz="2800" spc="0" dirty="0" smtClean="0">
                          <a:latin typeface="メイリオ" panose="020B0604030504040204" pitchFamily="50" charset="-128"/>
                          <a:ea typeface="メイリオ" panose="020B0604030504040204" pitchFamily="50" charset="-128"/>
                        </a:rPr>
                        <a:t>府の動き</a:t>
                      </a:r>
                      <a:endParaRPr kumimoji="1" lang="ja-JP" altLang="en-US" sz="2800" dirty="0">
                        <a:latin typeface="メイリオ" panose="020B0604030504040204" pitchFamily="50" charset="-128"/>
                        <a:ea typeface="メイリオ" panose="020B0604030504040204" pitchFamily="50" charset="-128"/>
                      </a:endParaRPr>
                    </a:p>
                  </a:txBody>
                  <a:tcPr marL="179222" marR="179222" marT="89611" marB="89611" anchor="ctr"/>
                </a:tc>
                <a:tc>
                  <a:txBody>
                    <a:bodyPr/>
                    <a:lstStyle/>
                    <a:p>
                      <a:pPr algn="ctr"/>
                      <a:endParaRPr kumimoji="1" lang="ja-JP" altLang="en-US" sz="3500" dirty="0">
                        <a:latin typeface="メイリオ" panose="020B0604030504040204" pitchFamily="50" charset="-128"/>
                        <a:ea typeface="メイリオ" panose="020B0604030504040204" pitchFamily="50" charset="-128"/>
                      </a:endParaRPr>
                    </a:p>
                  </a:txBody>
                  <a:tcPr marL="179222" marR="179222" marT="89611" marB="89611" anchor="ctr"/>
                </a:tc>
                <a:tc>
                  <a:txBody>
                    <a:bodyPr/>
                    <a:lstStyle/>
                    <a:p>
                      <a:pPr algn="ctr"/>
                      <a:endParaRPr kumimoji="1" lang="ja-JP" altLang="en-US" sz="3500" dirty="0">
                        <a:latin typeface="メイリオ" panose="020B0604030504040204" pitchFamily="50" charset="-128"/>
                        <a:ea typeface="メイリオ" panose="020B0604030504040204" pitchFamily="50" charset="-128"/>
                      </a:endParaRPr>
                    </a:p>
                  </a:txBody>
                  <a:tcPr marL="179222" marR="179222" marT="89611" marB="89611" anchor="ctr"/>
                </a:tc>
                <a:tc>
                  <a:txBody>
                    <a:bodyPr/>
                    <a:lstStyle/>
                    <a:p>
                      <a:pPr algn="ctr"/>
                      <a:endParaRPr kumimoji="1" lang="ja-JP" altLang="en-US" sz="3500" dirty="0">
                        <a:latin typeface="メイリオ" panose="020B0604030504040204" pitchFamily="50" charset="-128"/>
                        <a:ea typeface="メイリオ" panose="020B0604030504040204" pitchFamily="50" charset="-128"/>
                      </a:endParaRPr>
                    </a:p>
                  </a:txBody>
                  <a:tcPr marL="179222" marR="179222" marT="89611" marB="89611" anchor="ctr">
                    <a:lnR w="12700" cap="flat" cmpd="sng" algn="ctr">
                      <a:solidFill>
                        <a:schemeClr val="bg1"/>
                      </a:solidFill>
                      <a:prstDash val="solid"/>
                      <a:round/>
                      <a:headEnd type="none" w="med" len="med"/>
                      <a:tailEnd type="none" w="med" len="med"/>
                    </a:lnR>
                  </a:tcPr>
                </a:tc>
                <a:tc>
                  <a:txBody>
                    <a:bodyPr/>
                    <a:lstStyle/>
                    <a:p>
                      <a:pPr algn="ctr"/>
                      <a:endParaRPr kumimoji="1" lang="ja-JP" altLang="en-US" sz="3500" dirty="0">
                        <a:latin typeface="メイリオ" panose="020B0604030504040204" pitchFamily="50" charset="-128"/>
                        <a:ea typeface="メイリオ" panose="020B0604030504040204" pitchFamily="50" charset="-128"/>
                      </a:endParaRPr>
                    </a:p>
                  </a:txBody>
                  <a:tcPr marL="179222" marR="179222" marT="89611" marB="89611"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790642775"/>
                  </a:ext>
                </a:extLst>
              </a:tr>
            </a:tbl>
          </a:graphicData>
        </a:graphic>
      </p:graphicFrame>
      <p:sp>
        <p:nvSpPr>
          <p:cNvPr id="14" name="テキスト ボックス 13"/>
          <p:cNvSpPr txBox="1"/>
          <p:nvPr/>
        </p:nvSpPr>
        <p:spPr>
          <a:xfrm>
            <a:off x="237118" y="7784197"/>
            <a:ext cx="7999306" cy="437043"/>
          </a:xfrm>
          <a:prstGeom prst="rect">
            <a:avLst/>
          </a:prstGeom>
          <a:noFill/>
        </p:spPr>
        <p:txBody>
          <a:bodyPr wrap="none" rtlCol="0">
            <a:spAutoFit/>
          </a:bodyPr>
          <a:lstStyle/>
          <a:p>
            <a:r>
              <a:rPr lang="en-US" altLang="ja-JP" sz="2240" b="1" dirty="0">
                <a:latin typeface="Meiryo UI" panose="020B0604030504040204" pitchFamily="50" charset="-128"/>
                <a:ea typeface="Meiryo UI" panose="020B0604030504040204" pitchFamily="50" charset="-128"/>
              </a:rPr>
              <a:t>【</a:t>
            </a:r>
            <a:r>
              <a:rPr lang="ja-JP" altLang="en-US" sz="2240" b="1" dirty="0">
                <a:latin typeface="Meiryo UI" panose="020B0604030504040204" pitchFamily="50" charset="-128"/>
                <a:ea typeface="Meiryo UI" panose="020B0604030504040204" pitchFamily="50" charset="-128"/>
              </a:rPr>
              <a:t>これまでの取組みを通して、府として対応が必要と考えられる事項</a:t>
            </a:r>
            <a:r>
              <a:rPr lang="en-US" altLang="ja-JP" sz="2240" b="1" dirty="0">
                <a:latin typeface="Meiryo UI" panose="020B0604030504040204" pitchFamily="50" charset="-128"/>
                <a:ea typeface="Meiryo UI" panose="020B0604030504040204" pitchFamily="50" charset="-128"/>
              </a:rPr>
              <a:t>】</a:t>
            </a:r>
            <a:endParaRPr lang="ja-JP" altLang="en-US" sz="2240" b="1" dirty="0">
              <a:latin typeface="Meiryo UI" panose="020B0604030504040204" pitchFamily="50" charset="-128"/>
              <a:ea typeface="Meiryo UI" panose="020B0604030504040204" pitchFamily="50" charset="-128"/>
            </a:endParaRPr>
          </a:p>
        </p:txBody>
      </p:sp>
      <p:sp>
        <p:nvSpPr>
          <p:cNvPr id="15" name="正方形/長方形 14"/>
          <p:cNvSpPr/>
          <p:nvPr/>
        </p:nvSpPr>
        <p:spPr>
          <a:xfrm>
            <a:off x="494600" y="8266424"/>
            <a:ext cx="12176563" cy="1105431"/>
          </a:xfrm>
          <a:prstGeom prst="rect">
            <a:avLst/>
          </a:prstGeom>
        </p:spPr>
        <p:txBody>
          <a:bodyPr wrap="square">
            <a:spAutoFit/>
          </a:bodyPr>
          <a:lstStyle/>
          <a:p>
            <a:pPr>
              <a:lnSpc>
                <a:spcPts val="2100"/>
              </a:lnSpc>
              <a:spcAft>
                <a:spcPts val="840"/>
              </a:spcAft>
            </a:pPr>
            <a:r>
              <a:rPr lang="ja-JP" altLang="en-US" sz="1960" dirty="0">
                <a:latin typeface="Meiryo UI" panose="020B0604030504040204" pitchFamily="50" charset="-128"/>
                <a:ea typeface="Meiryo UI" panose="020B0604030504040204" pitchFamily="50" charset="-128"/>
              </a:rPr>
              <a:t>○府内居住支援協議会等の活動の</a:t>
            </a:r>
            <a:r>
              <a:rPr lang="ja-JP" altLang="en-US" sz="1960" u="sng" dirty="0">
                <a:latin typeface="Meiryo UI" panose="020B0604030504040204" pitchFamily="50" charset="-128"/>
                <a:ea typeface="Meiryo UI" panose="020B0604030504040204" pitchFamily="50" charset="-128"/>
              </a:rPr>
              <a:t>持続化、安定化</a:t>
            </a:r>
            <a:r>
              <a:rPr lang="ja-JP" altLang="en-US" sz="1960" dirty="0">
                <a:latin typeface="Meiryo UI" panose="020B0604030504040204" pitchFamily="50" charset="-128"/>
                <a:ea typeface="Meiryo UI" panose="020B0604030504040204" pitchFamily="50" charset="-128"/>
              </a:rPr>
              <a:t>（財源確保）</a:t>
            </a:r>
            <a:endParaRPr lang="en-US" altLang="ja-JP" sz="1960" spc="-140" dirty="0">
              <a:latin typeface="Meiryo UI" panose="020B0604030504040204" pitchFamily="50" charset="-128"/>
              <a:ea typeface="Meiryo UI" panose="020B0604030504040204" pitchFamily="50" charset="-128"/>
            </a:endParaRPr>
          </a:p>
          <a:p>
            <a:pPr>
              <a:lnSpc>
                <a:spcPts val="2100"/>
              </a:lnSpc>
              <a:spcAft>
                <a:spcPts val="840"/>
              </a:spcAft>
            </a:pPr>
            <a:r>
              <a:rPr lang="ja-JP" altLang="en-US" sz="1960" spc="-140" dirty="0">
                <a:latin typeface="Meiryo UI" panose="020B0604030504040204" pitchFamily="50" charset="-128"/>
                <a:ea typeface="Meiryo UI" panose="020B0604030504040204" pitchFamily="50" charset="-128"/>
              </a:rPr>
              <a:t>○居住支援体制充実のための、</a:t>
            </a:r>
            <a:r>
              <a:rPr lang="ja-JP" altLang="en-US" sz="1960" dirty="0">
                <a:latin typeface="Meiryo UI" panose="020B0604030504040204" pitchFamily="50" charset="-128"/>
                <a:ea typeface="Meiryo UI" panose="020B0604030504040204" pitchFamily="50" charset="-128"/>
              </a:rPr>
              <a:t>協議会等の</a:t>
            </a:r>
            <a:r>
              <a:rPr lang="ja-JP" altLang="en-US" sz="1960" u="sng" dirty="0">
                <a:latin typeface="Meiryo UI" panose="020B0604030504040204" pitchFamily="50" charset="-128"/>
                <a:ea typeface="Meiryo UI" panose="020B0604030504040204" pitchFamily="50" charset="-128"/>
              </a:rPr>
              <a:t>連携促進</a:t>
            </a:r>
            <a:endParaRPr lang="en-US" altLang="ja-JP" sz="1960" u="sng" dirty="0">
              <a:latin typeface="Meiryo UI" panose="020B0604030504040204" pitchFamily="50" charset="-128"/>
              <a:ea typeface="Meiryo UI" panose="020B0604030504040204" pitchFamily="50" charset="-128"/>
            </a:endParaRPr>
          </a:p>
          <a:p>
            <a:pPr>
              <a:lnSpc>
                <a:spcPts val="2100"/>
              </a:lnSpc>
              <a:spcAft>
                <a:spcPts val="840"/>
              </a:spcAft>
            </a:pPr>
            <a:r>
              <a:rPr lang="ja-JP" altLang="en-US" sz="1960" dirty="0">
                <a:latin typeface="Meiryo UI" panose="020B0604030504040204" pitchFamily="50" charset="-128"/>
                <a:ea typeface="Meiryo UI" panose="020B0604030504040204" pitchFamily="50" charset="-128"/>
              </a:rPr>
              <a:t>○協議会等による相談支援</a:t>
            </a:r>
            <a:r>
              <a:rPr lang="ja-JP" altLang="en-US" sz="1960" u="sng" dirty="0">
                <a:latin typeface="Meiryo UI" panose="020B0604030504040204" pitchFamily="50" charset="-128"/>
                <a:ea typeface="Meiryo UI" panose="020B0604030504040204" pitchFamily="50" charset="-128"/>
              </a:rPr>
              <a:t>業務の充実</a:t>
            </a:r>
            <a:r>
              <a:rPr lang="ja-JP" altLang="en-US" sz="1960" dirty="0">
                <a:latin typeface="Meiryo UI" panose="020B0604030504040204" pitchFamily="50" charset="-128"/>
                <a:ea typeface="Meiryo UI" panose="020B0604030504040204" pitchFamily="50" charset="-128"/>
              </a:rPr>
              <a:t>と、</a:t>
            </a:r>
            <a:r>
              <a:rPr lang="ja-JP" altLang="en-US" sz="1960" u="sng" dirty="0">
                <a:latin typeface="Meiryo UI" panose="020B0604030504040204" pitchFamily="50" charset="-128"/>
                <a:ea typeface="Meiryo UI" panose="020B0604030504040204" pitchFamily="50" charset="-128"/>
              </a:rPr>
              <a:t>質的向上</a:t>
            </a:r>
            <a:r>
              <a:rPr lang="ja-JP" altLang="en-US" sz="1960" dirty="0">
                <a:latin typeface="Meiryo UI" panose="020B0604030504040204" pitchFamily="50" charset="-128"/>
                <a:ea typeface="Meiryo UI" panose="020B0604030504040204" pitchFamily="50" charset="-128"/>
              </a:rPr>
              <a:t>の促進</a:t>
            </a:r>
            <a:endParaRPr lang="en-US" altLang="ja-JP" sz="1960" dirty="0">
              <a:latin typeface="Meiryo UI" panose="020B0604030504040204" pitchFamily="50" charset="-128"/>
              <a:ea typeface="Meiryo UI" panose="020B0604030504040204" pitchFamily="50" charset="-128"/>
            </a:endParaRPr>
          </a:p>
        </p:txBody>
      </p:sp>
      <p:sp>
        <p:nvSpPr>
          <p:cNvPr id="3" name="右矢印 2"/>
          <p:cNvSpPr/>
          <p:nvPr/>
        </p:nvSpPr>
        <p:spPr>
          <a:xfrm>
            <a:off x="3219226" y="1924531"/>
            <a:ext cx="857474" cy="644651"/>
          </a:xfrm>
          <a:prstGeom prst="rightArrow">
            <a:avLst>
              <a:gd name="adj1" fmla="val 100000"/>
              <a:gd name="adj2" fmla="val 27298"/>
            </a:avLst>
          </a:prstGeom>
        </p:spPr>
        <p:style>
          <a:lnRef idx="2">
            <a:schemeClr val="accent1">
              <a:shade val="50000"/>
            </a:schemeClr>
          </a:lnRef>
          <a:fillRef idx="1">
            <a:schemeClr val="accent1"/>
          </a:fillRef>
          <a:effectRef idx="0">
            <a:schemeClr val="accent1"/>
          </a:effectRef>
          <a:fontRef idx="minor">
            <a:schemeClr val="lt1"/>
          </a:fontRef>
        </p:style>
        <p:txBody>
          <a:bodyPr lIns="100800" tIns="0" rIns="0" bIns="0" rtlCol="0" anchor="ctr"/>
          <a:lstStyle/>
          <a:p>
            <a:r>
              <a:rPr lang="ja-JP" altLang="en-US" sz="1260" dirty="0" smtClean="0">
                <a:latin typeface="Meiryo UI" panose="020B0604030504040204" pitchFamily="50" charset="-128"/>
                <a:ea typeface="Meiryo UI" panose="020B0604030504040204" pitchFamily="50" charset="-128"/>
              </a:rPr>
              <a:t>あり方</a:t>
            </a:r>
            <a:endParaRPr lang="en-US" altLang="ja-JP" sz="1260" dirty="0" smtClean="0">
              <a:latin typeface="Meiryo UI" panose="020B0604030504040204" pitchFamily="50" charset="-128"/>
              <a:ea typeface="Meiryo UI" panose="020B0604030504040204" pitchFamily="50" charset="-128"/>
            </a:endParaRPr>
          </a:p>
          <a:p>
            <a:r>
              <a:rPr lang="ja-JP" altLang="en-US" sz="1260" dirty="0" smtClean="0">
                <a:latin typeface="Meiryo UI" panose="020B0604030504040204" pitchFamily="50" charset="-128"/>
                <a:ea typeface="Meiryo UI" panose="020B0604030504040204" pitchFamily="50" charset="-128"/>
              </a:rPr>
              <a:t>検討会</a:t>
            </a:r>
            <a:endParaRPr kumimoji="1" lang="en-US" altLang="ja-JP" sz="1260" dirty="0"/>
          </a:p>
        </p:txBody>
      </p:sp>
      <p:sp>
        <p:nvSpPr>
          <p:cNvPr id="18" name="右矢印 17"/>
          <p:cNvSpPr/>
          <p:nvPr/>
        </p:nvSpPr>
        <p:spPr>
          <a:xfrm>
            <a:off x="5253212" y="3052044"/>
            <a:ext cx="3708974" cy="400212"/>
          </a:xfrm>
          <a:prstGeom prst="rightArrow">
            <a:avLst>
              <a:gd name="adj1" fmla="val 100000"/>
              <a:gd name="adj2" fmla="val 27298"/>
            </a:avLst>
          </a:prstGeom>
          <a:solidFill>
            <a:schemeClr val="accent1">
              <a:lumMod val="40000"/>
              <a:lumOff val="6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lIns="50400" tIns="0" rIns="0" bIns="0" rtlCol="0" anchor="ctr"/>
          <a:lstStyle/>
          <a:p>
            <a:r>
              <a:rPr kumimoji="1" lang="ja-JP" altLang="en-US" sz="1680" dirty="0" smtClean="0">
                <a:solidFill>
                  <a:schemeClr val="tx1"/>
                </a:solidFill>
              </a:rPr>
              <a:t>国の検討等</a:t>
            </a:r>
            <a:r>
              <a:rPr kumimoji="1" lang="ja-JP" altLang="en-US" sz="1680" dirty="0">
                <a:solidFill>
                  <a:schemeClr val="tx1"/>
                </a:solidFill>
              </a:rPr>
              <a:t>を踏まえた課題整理</a:t>
            </a:r>
          </a:p>
        </p:txBody>
      </p:sp>
      <p:sp>
        <p:nvSpPr>
          <p:cNvPr id="19" name="右矢印 18"/>
          <p:cNvSpPr/>
          <p:nvPr/>
        </p:nvSpPr>
        <p:spPr>
          <a:xfrm>
            <a:off x="8962186" y="2810972"/>
            <a:ext cx="3064860" cy="882356"/>
          </a:xfrm>
          <a:prstGeom prst="rightArrow">
            <a:avLst>
              <a:gd name="adj1" fmla="val 100000"/>
              <a:gd name="adj2" fmla="val 27298"/>
            </a:avLst>
          </a:prstGeom>
        </p:spPr>
        <p:style>
          <a:lnRef idx="2">
            <a:schemeClr val="accent1">
              <a:shade val="50000"/>
            </a:schemeClr>
          </a:lnRef>
          <a:fillRef idx="1">
            <a:schemeClr val="accent1"/>
          </a:fillRef>
          <a:effectRef idx="0">
            <a:schemeClr val="accent1"/>
          </a:effectRef>
          <a:fontRef idx="minor">
            <a:schemeClr val="lt1"/>
          </a:fontRef>
        </p:style>
        <p:txBody>
          <a:bodyPr lIns="50400" tIns="0" rIns="0" bIns="0" rtlCol="0" anchor="ctr"/>
          <a:lstStyle/>
          <a:p>
            <a:r>
              <a:rPr kumimoji="1" lang="ja-JP" altLang="en-US" sz="1680" b="1" dirty="0"/>
              <a:t>  大阪府居住安定確保計画</a:t>
            </a:r>
            <a:endParaRPr kumimoji="1" lang="en-US" altLang="ja-JP" sz="1680" b="1" dirty="0"/>
          </a:p>
          <a:p>
            <a:r>
              <a:rPr kumimoji="1" lang="ja-JP" altLang="en-US" sz="1680" b="1" dirty="0"/>
              <a:t>  見直し検討</a:t>
            </a:r>
            <a:endParaRPr kumimoji="1" lang="en-US" altLang="ja-JP" sz="1680" b="1" dirty="0"/>
          </a:p>
          <a:p>
            <a:r>
              <a:rPr kumimoji="1" lang="ja-JP" altLang="en-US" sz="1470" b="1" dirty="0"/>
              <a:t>　</a:t>
            </a:r>
            <a:r>
              <a:rPr kumimoji="1" lang="ja-JP" altLang="en-US" sz="1400" b="1" dirty="0"/>
              <a:t>居住安定確保計画推進部会</a:t>
            </a:r>
          </a:p>
        </p:txBody>
      </p:sp>
      <p:sp>
        <p:nvSpPr>
          <p:cNvPr id="11" name="正方形/長方形 10"/>
          <p:cNvSpPr/>
          <p:nvPr/>
        </p:nvSpPr>
        <p:spPr>
          <a:xfrm>
            <a:off x="130438" y="4355758"/>
            <a:ext cx="12540724" cy="3271665"/>
          </a:xfrm>
          <a:prstGeom prst="rect">
            <a:avLst/>
          </a:prstGeom>
        </p:spPr>
        <p:txBody>
          <a:bodyPr wrap="square">
            <a:spAutoFit/>
          </a:bodyPr>
          <a:lstStyle/>
          <a:p>
            <a:endParaRPr lang="en-US" altLang="ja-JP" sz="420" dirty="0">
              <a:latin typeface="Meiryo UI" panose="020B0604030504040204" pitchFamily="50" charset="-128"/>
              <a:ea typeface="Meiryo UI" panose="020B0604030504040204" pitchFamily="50" charset="-128"/>
            </a:endParaRPr>
          </a:p>
          <a:p>
            <a:pPr>
              <a:spcAft>
                <a:spcPts val="840"/>
              </a:spcAft>
            </a:pPr>
            <a:r>
              <a:rPr lang="en-US" altLang="ja-JP" sz="2240" b="1" dirty="0">
                <a:latin typeface="Meiryo UI" panose="020B0604030504040204" pitchFamily="50" charset="-128"/>
                <a:ea typeface="Meiryo UI" panose="020B0604030504040204" pitchFamily="50" charset="-128"/>
              </a:rPr>
              <a:t> 【</a:t>
            </a:r>
            <a:r>
              <a:rPr lang="ja-JP" altLang="en-US" sz="2240" b="1" dirty="0">
                <a:latin typeface="Meiryo UI" panose="020B0604030504040204" pitchFamily="50" charset="-128"/>
                <a:ea typeface="Meiryo UI" panose="020B0604030504040204" pitchFamily="50" charset="-128"/>
              </a:rPr>
              <a:t>国における制度見直しの検討</a:t>
            </a:r>
            <a:r>
              <a:rPr lang="en-US" altLang="ja-JP" sz="2240" b="1" dirty="0">
                <a:latin typeface="Meiryo UI" panose="020B0604030504040204" pitchFamily="50" charset="-128"/>
                <a:ea typeface="Meiryo UI" panose="020B0604030504040204" pitchFamily="50" charset="-128"/>
              </a:rPr>
              <a:t>】</a:t>
            </a:r>
          </a:p>
          <a:p>
            <a:pPr>
              <a:lnSpc>
                <a:spcPts val="2520"/>
              </a:lnSpc>
              <a:spcAft>
                <a:spcPts val="840"/>
              </a:spcAft>
            </a:pPr>
            <a:r>
              <a:rPr lang="ja-JP" altLang="en-US" sz="1960" dirty="0">
                <a:latin typeface="Meiryo UI" panose="020B0604030504040204" pitchFamily="50" charset="-128"/>
                <a:ea typeface="Meiryo UI" panose="020B0604030504040204" pitchFamily="50" charset="-128"/>
              </a:rPr>
              <a:t> ■住宅確保要配慮者に対する居住支援機能等のあり方に関する検討会（厚労省・国交省・法務省）</a:t>
            </a:r>
            <a:endParaRPr lang="en-US" altLang="ja-JP" sz="1960" dirty="0">
              <a:latin typeface="Meiryo UI" panose="020B0604030504040204" pitchFamily="50" charset="-128"/>
              <a:ea typeface="Meiryo UI" panose="020B0604030504040204" pitchFamily="50" charset="-128"/>
            </a:endParaRPr>
          </a:p>
          <a:p>
            <a:pPr>
              <a:lnSpc>
                <a:spcPts val="2520"/>
              </a:lnSpc>
            </a:pPr>
            <a:r>
              <a:rPr lang="ja-JP" altLang="en-US" sz="1680" dirty="0">
                <a:latin typeface="Meiryo UI" panose="020B0604030504040204" pitchFamily="50" charset="-128"/>
                <a:ea typeface="Meiryo UI" panose="020B0604030504040204" pitchFamily="50" charset="-128"/>
              </a:rPr>
              <a:t>　　</a:t>
            </a:r>
            <a:r>
              <a:rPr lang="en-US" altLang="ja-JP" sz="1680" dirty="0">
                <a:latin typeface="Meiryo UI" panose="020B0604030504040204" pitchFamily="50" charset="-128"/>
                <a:ea typeface="Meiryo UI" panose="020B0604030504040204" pitchFamily="50" charset="-128"/>
              </a:rPr>
              <a:t>-</a:t>
            </a:r>
            <a:r>
              <a:rPr lang="ja-JP" altLang="en-US" sz="1680" dirty="0">
                <a:latin typeface="Meiryo UI" panose="020B0604030504040204" pitchFamily="50" charset="-128"/>
                <a:ea typeface="Meiryo UI" panose="020B0604030504040204" pitchFamily="50" charset="-128"/>
              </a:rPr>
              <a:t>主な検討項目</a:t>
            </a:r>
            <a:r>
              <a:rPr lang="en-US" altLang="ja-JP" sz="1680" dirty="0">
                <a:latin typeface="Meiryo UI" panose="020B0604030504040204" pitchFamily="50" charset="-128"/>
                <a:ea typeface="Meiryo UI" panose="020B0604030504040204" pitchFamily="50" charset="-128"/>
              </a:rPr>
              <a:t>-</a:t>
            </a:r>
            <a:r>
              <a:rPr lang="ja-JP" altLang="en-US" sz="1680" dirty="0">
                <a:latin typeface="Meiryo UI" panose="020B0604030504040204" pitchFamily="50" charset="-128"/>
                <a:ea typeface="Meiryo UI" panose="020B0604030504040204" pitchFamily="50" charset="-128"/>
              </a:rPr>
              <a:t> </a:t>
            </a:r>
          </a:p>
          <a:p>
            <a:pPr>
              <a:lnSpc>
                <a:spcPts val="2520"/>
              </a:lnSpc>
            </a:pPr>
            <a:r>
              <a:rPr lang="ja-JP" altLang="en-US" sz="1680" dirty="0">
                <a:latin typeface="Meiryo UI" panose="020B0604030504040204" pitchFamily="50" charset="-128"/>
                <a:ea typeface="Meiryo UI" panose="020B0604030504040204" pitchFamily="50" charset="-128"/>
              </a:rPr>
              <a:t>　　　　・住宅確保要配慮者の</a:t>
            </a:r>
            <a:r>
              <a:rPr lang="ja-JP" altLang="en-US" sz="1680" u="sng" dirty="0">
                <a:latin typeface="Meiryo UI" panose="020B0604030504040204" pitchFamily="50" charset="-128"/>
                <a:ea typeface="Meiryo UI" panose="020B0604030504040204" pitchFamily="50" charset="-128"/>
              </a:rPr>
              <a:t>ニーズに対応した住宅</a:t>
            </a:r>
            <a:r>
              <a:rPr lang="ja-JP" altLang="en-US" sz="1680" dirty="0">
                <a:latin typeface="Meiryo UI" panose="020B0604030504040204" pitchFamily="50" charset="-128"/>
                <a:ea typeface="Meiryo UI" panose="020B0604030504040204" pitchFamily="50" charset="-128"/>
              </a:rPr>
              <a:t>を確保しやすくする方策</a:t>
            </a:r>
          </a:p>
          <a:p>
            <a:pPr>
              <a:lnSpc>
                <a:spcPts val="2520"/>
              </a:lnSpc>
            </a:pPr>
            <a:r>
              <a:rPr lang="ja-JP" altLang="en-US" sz="1680" dirty="0">
                <a:latin typeface="Meiryo UI" panose="020B0604030504040204" pitchFamily="50" charset="-128"/>
                <a:ea typeface="Meiryo UI" panose="020B0604030504040204" pitchFamily="50" charset="-128"/>
              </a:rPr>
              <a:t>　　　　・住宅確保要配慮者が</a:t>
            </a:r>
            <a:r>
              <a:rPr lang="ja-JP" altLang="en-US" sz="1680" u="sng" dirty="0">
                <a:latin typeface="Meiryo UI" panose="020B0604030504040204" pitchFamily="50" charset="-128"/>
                <a:ea typeface="Meiryo UI" panose="020B0604030504040204" pitchFamily="50" charset="-128"/>
              </a:rPr>
              <a:t>円滑に入居</a:t>
            </a:r>
            <a:r>
              <a:rPr lang="ja-JP" altLang="en-US" sz="1680" dirty="0">
                <a:latin typeface="Meiryo UI" panose="020B0604030504040204" pitchFamily="50" charset="-128"/>
                <a:ea typeface="Meiryo UI" panose="020B0604030504040204" pitchFamily="50" charset="-128"/>
              </a:rPr>
              <a:t>でき、かつ</a:t>
            </a:r>
            <a:r>
              <a:rPr lang="ja-JP" altLang="en-US" sz="1680" u="sng" dirty="0">
                <a:latin typeface="Meiryo UI" panose="020B0604030504040204" pitchFamily="50" charset="-128"/>
                <a:ea typeface="Meiryo UI" panose="020B0604030504040204" pitchFamily="50" charset="-128"/>
              </a:rPr>
              <a:t>適切な支援</a:t>
            </a:r>
            <a:r>
              <a:rPr lang="ja-JP" altLang="en-US" sz="1680" dirty="0">
                <a:latin typeface="Meiryo UI" panose="020B0604030504040204" pitchFamily="50" charset="-128"/>
                <a:ea typeface="Meiryo UI" panose="020B0604030504040204" pitchFamily="50" charset="-128"/>
              </a:rPr>
              <a:t>につなげるための方策</a:t>
            </a:r>
          </a:p>
          <a:p>
            <a:pPr>
              <a:lnSpc>
                <a:spcPts val="2520"/>
              </a:lnSpc>
            </a:pPr>
            <a:r>
              <a:rPr lang="ja-JP" altLang="en-US" sz="1680" dirty="0">
                <a:latin typeface="Meiryo UI" panose="020B0604030504040204" pitchFamily="50" charset="-128"/>
                <a:ea typeface="Meiryo UI" panose="020B0604030504040204" pitchFamily="50" charset="-128"/>
              </a:rPr>
              <a:t>　　　　・</a:t>
            </a:r>
            <a:r>
              <a:rPr lang="ja-JP" altLang="en-US" sz="1680" u="sng" dirty="0">
                <a:latin typeface="Meiryo UI" panose="020B0604030504040204" pitchFamily="50" charset="-128"/>
                <a:ea typeface="Meiryo UI" panose="020B0604030504040204" pitchFamily="50" charset="-128"/>
              </a:rPr>
              <a:t>入居後の生活支援</a:t>
            </a:r>
            <a:r>
              <a:rPr lang="ja-JP" altLang="en-US" sz="1680" dirty="0">
                <a:latin typeface="Meiryo UI" panose="020B0604030504040204" pitchFamily="50" charset="-128"/>
                <a:ea typeface="Meiryo UI" panose="020B0604030504040204" pitchFamily="50" charset="-128"/>
              </a:rPr>
              <a:t>まで含めた、住宅確保要配慮者に対する</a:t>
            </a:r>
            <a:r>
              <a:rPr lang="ja-JP" altLang="en-US" sz="1680" u="sng" dirty="0">
                <a:latin typeface="Meiryo UI" panose="020B0604030504040204" pitchFamily="50" charset="-128"/>
                <a:ea typeface="Meiryo UI" panose="020B0604030504040204" pitchFamily="50" charset="-128"/>
              </a:rPr>
              <a:t>居住支援機能のあり方</a:t>
            </a:r>
          </a:p>
          <a:p>
            <a:pPr>
              <a:lnSpc>
                <a:spcPts val="2520"/>
              </a:lnSpc>
            </a:pPr>
            <a:r>
              <a:rPr lang="ja-JP" altLang="en-US" sz="1680" dirty="0">
                <a:latin typeface="Meiryo UI" panose="020B0604030504040204" pitchFamily="50" charset="-128"/>
                <a:ea typeface="Meiryo UI" panose="020B0604030504040204" pitchFamily="50" charset="-128"/>
              </a:rPr>
              <a:t>　　　　・大家等が</a:t>
            </a:r>
            <a:r>
              <a:rPr lang="ja-JP" altLang="en-US" sz="1680" u="sng" dirty="0">
                <a:latin typeface="Meiryo UI" panose="020B0604030504040204" pitchFamily="50" charset="-128"/>
                <a:ea typeface="Meiryo UI" panose="020B0604030504040204" pitchFamily="50" charset="-128"/>
              </a:rPr>
              <a:t>安心して貸せる環境整備</a:t>
            </a:r>
            <a:r>
              <a:rPr lang="ja-JP" altLang="en-US" sz="1680" dirty="0">
                <a:latin typeface="Meiryo UI" panose="020B0604030504040204" pitchFamily="50" charset="-128"/>
                <a:ea typeface="Meiryo UI" panose="020B0604030504040204" pitchFamily="50" charset="-128"/>
              </a:rPr>
              <a:t>のあり方</a:t>
            </a:r>
            <a:endParaRPr lang="en-US" altLang="ja-JP" sz="1680" dirty="0">
              <a:latin typeface="Meiryo UI" panose="020B0604030504040204" pitchFamily="50" charset="-128"/>
              <a:ea typeface="Meiryo UI" panose="020B0604030504040204" pitchFamily="50" charset="-128"/>
            </a:endParaRPr>
          </a:p>
          <a:p>
            <a:pPr>
              <a:lnSpc>
                <a:spcPts val="2520"/>
              </a:lnSpc>
            </a:pPr>
            <a:r>
              <a:rPr lang="ja-JP" altLang="en-US" sz="1680" dirty="0">
                <a:latin typeface="Meiryo UI" panose="020B0604030504040204" pitchFamily="50" charset="-128"/>
                <a:ea typeface="Meiryo UI" panose="020B0604030504040204" pitchFamily="50" charset="-128"/>
              </a:rPr>
              <a:t>　 </a:t>
            </a:r>
            <a:r>
              <a:rPr lang="en-US" altLang="ja-JP" sz="1680" dirty="0">
                <a:latin typeface="Meiryo UI" panose="020B0604030504040204" pitchFamily="50" charset="-128"/>
                <a:ea typeface="Meiryo UI" panose="020B0604030504040204" pitchFamily="50" charset="-128"/>
              </a:rPr>
              <a:t>-</a:t>
            </a:r>
            <a:r>
              <a:rPr lang="ja-JP" altLang="en-US" sz="1680" dirty="0">
                <a:latin typeface="Meiryo UI" panose="020B0604030504040204" pitchFamily="50" charset="-128"/>
                <a:ea typeface="Meiryo UI" panose="020B0604030504040204" pitchFamily="50" charset="-128"/>
              </a:rPr>
              <a:t>検討スケジュール</a:t>
            </a:r>
            <a:r>
              <a:rPr lang="en-US" altLang="ja-JP" sz="1680" dirty="0">
                <a:latin typeface="Meiryo UI" panose="020B0604030504040204" pitchFamily="50" charset="-128"/>
                <a:ea typeface="Meiryo UI" panose="020B0604030504040204" pitchFamily="50" charset="-128"/>
              </a:rPr>
              <a:t>-</a:t>
            </a:r>
          </a:p>
          <a:p>
            <a:pPr>
              <a:lnSpc>
                <a:spcPts val="2520"/>
              </a:lnSpc>
            </a:pPr>
            <a:r>
              <a:rPr lang="ja-JP" altLang="en-US" sz="1680" dirty="0">
                <a:latin typeface="Meiryo UI" panose="020B0604030504040204" pitchFamily="50" charset="-128"/>
                <a:ea typeface="Meiryo UI" panose="020B0604030504040204" pitchFamily="50" charset="-128"/>
              </a:rPr>
              <a:t>　　　　・会議において検討（</a:t>
            </a:r>
            <a:r>
              <a:rPr lang="en-US" altLang="ja-JP" sz="1680" dirty="0">
                <a:latin typeface="Meiryo UI" panose="020B0604030504040204" pitchFamily="50" charset="-128"/>
                <a:ea typeface="Meiryo UI" panose="020B0604030504040204" pitchFamily="50" charset="-128"/>
              </a:rPr>
              <a:t>R5.7~</a:t>
            </a:r>
            <a:r>
              <a:rPr lang="ja-JP" altLang="en-US" sz="1680" dirty="0">
                <a:latin typeface="Meiryo UI" panose="020B0604030504040204" pitchFamily="50" charset="-128"/>
                <a:ea typeface="Meiryo UI" panose="020B0604030504040204" pitchFamily="50" charset="-128"/>
              </a:rPr>
              <a:t>９）の後、</a:t>
            </a:r>
            <a:r>
              <a:rPr lang="en-US" altLang="ja-JP" sz="1680" dirty="0">
                <a:latin typeface="Meiryo UI" panose="020B0604030504040204" pitchFamily="50" charset="-128"/>
                <a:ea typeface="Meiryo UI" panose="020B0604030504040204" pitchFamily="50" charset="-128"/>
              </a:rPr>
              <a:t>R5</a:t>
            </a:r>
            <a:r>
              <a:rPr lang="ja-JP" altLang="en-US" sz="1680" dirty="0">
                <a:latin typeface="Meiryo UI" panose="020B0604030504040204" pitchFamily="50" charset="-128"/>
                <a:ea typeface="Meiryo UI" panose="020B0604030504040204" pitchFamily="50" charset="-128"/>
              </a:rPr>
              <a:t>秋頃に「中間とりまとめ」を</a:t>
            </a:r>
            <a:r>
              <a:rPr lang="ja-JP" altLang="en-US" sz="1680" dirty="0" smtClean="0">
                <a:latin typeface="Meiryo UI" panose="020B0604030504040204" pitchFamily="50" charset="-128"/>
                <a:ea typeface="Meiryo UI" panose="020B0604030504040204" pitchFamily="50" charset="-128"/>
              </a:rPr>
              <a:t>予定</a:t>
            </a:r>
            <a:endParaRPr lang="en-US" altLang="ja-JP" sz="1680" dirty="0">
              <a:latin typeface="Meiryo UI" panose="020B0604030504040204" pitchFamily="50" charset="-128"/>
              <a:ea typeface="Meiryo UI" panose="020B0604030504040204" pitchFamily="50" charset="-128"/>
            </a:endParaRPr>
          </a:p>
        </p:txBody>
      </p:sp>
      <p:sp>
        <p:nvSpPr>
          <p:cNvPr id="12" name="右矢印 11"/>
          <p:cNvSpPr/>
          <p:nvPr/>
        </p:nvSpPr>
        <p:spPr>
          <a:xfrm>
            <a:off x="2218664" y="3811641"/>
            <a:ext cx="10382400" cy="379539"/>
          </a:xfrm>
          <a:prstGeom prst="rightArrow">
            <a:avLst>
              <a:gd name="adj1" fmla="val 100000"/>
              <a:gd name="adj2" fmla="val 27298"/>
            </a:avLst>
          </a:prstGeom>
          <a:solidFill>
            <a:schemeClr val="accent1">
              <a:lumMod val="40000"/>
              <a:lumOff val="60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lIns="50400" tIns="0" rIns="0" bIns="0" rtlCol="0" anchor="ctr"/>
          <a:lstStyle/>
          <a:p>
            <a:pPr algn="ctr"/>
            <a:r>
              <a:rPr kumimoji="1" lang="ja-JP" altLang="en-US" sz="1680" dirty="0">
                <a:solidFill>
                  <a:schemeClr val="tx1"/>
                </a:solidFill>
              </a:rPr>
              <a:t>居住支援体制の充実（市区町村居住支援協議会の設立促進等）</a:t>
            </a:r>
          </a:p>
        </p:txBody>
      </p:sp>
      <p:sp>
        <p:nvSpPr>
          <p:cNvPr id="13" name="右矢印 12"/>
          <p:cNvSpPr/>
          <p:nvPr/>
        </p:nvSpPr>
        <p:spPr>
          <a:xfrm>
            <a:off x="10552176" y="4455589"/>
            <a:ext cx="1838667" cy="4963458"/>
          </a:xfrm>
          <a:prstGeom prst="rightArrow">
            <a:avLst>
              <a:gd name="adj1" fmla="val 100000"/>
              <a:gd name="adj2" fmla="val 0"/>
            </a:avLst>
          </a:prstGeom>
          <a:solidFill>
            <a:schemeClr val="accent1">
              <a:lumMod val="40000"/>
              <a:lumOff val="60000"/>
            </a:schemeClr>
          </a:solidFill>
          <a:ln w="3175">
            <a:prstDash val="solid"/>
          </a:ln>
        </p:spPr>
        <p:style>
          <a:lnRef idx="2">
            <a:schemeClr val="accent1">
              <a:shade val="50000"/>
            </a:schemeClr>
          </a:lnRef>
          <a:fillRef idx="1">
            <a:schemeClr val="accent1"/>
          </a:fillRef>
          <a:effectRef idx="0">
            <a:schemeClr val="accent1"/>
          </a:effectRef>
          <a:fontRef idx="minor">
            <a:schemeClr val="lt1"/>
          </a:fontRef>
        </p:style>
        <p:txBody>
          <a:bodyPr lIns="50400" tIns="0" rIns="0" bIns="0" rtlCol="0" anchor="ctr"/>
          <a:lstStyle/>
          <a:p>
            <a:pPr algn="ctr">
              <a:lnSpc>
                <a:spcPct val="150000"/>
              </a:lnSpc>
            </a:pPr>
            <a:r>
              <a:rPr kumimoji="1" lang="ja-JP" altLang="en-US" sz="2400" dirty="0">
                <a:solidFill>
                  <a:schemeClr val="tx1"/>
                </a:solidFill>
                <a:latin typeface="Meiryo UI" panose="020B0604030504040204" pitchFamily="50" charset="-128"/>
                <a:ea typeface="Meiryo UI" panose="020B0604030504040204" pitchFamily="50" charset="-128"/>
              </a:rPr>
              <a:t>国の</a:t>
            </a:r>
            <a:r>
              <a:rPr kumimoji="1" lang="ja-JP" altLang="en-US" sz="2400" dirty="0" smtClean="0">
                <a:solidFill>
                  <a:schemeClr val="tx1"/>
                </a:solidFill>
                <a:latin typeface="Meiryo UI" panose="020B0604030504040204" pitchFamily="50" charset="-128"/>
                <a:ea typeface="Meiryo UI" panose="020B0604030504040204" pitchFamily="50" charset="-128"/>
              </a:rPr>
              <a:t>制度</a:t>
            </a:r>
            <a:endParaRPr kumimoji="1" lang="en-US" altLang="ja-JP" sz="2400" dirty="0" smtClean="0">
              <a:solidFill>
                <a:schemeClr val="tx1"/>
              </a:solidFill>
              <a:latin typeface="Meiryo UI" panose="020B0604030504040204" pitchFamily="50" charset="-128"/>
              <a:ea typeface="Meiryo UI" panose="020B0604030504040204" pitchFamily="50" charset="-128"/>
            </a:endParaRPr>
          </a:p>
          <a:p>
            <a:pPr algn="ctr">
              <a:lnSpc>
                <a:spcPct val="150000"/>
              </a:lnSpc>
            </a:pPr>
            <a:r>
              <a:rPr kumimoji="1" lang="ja-JP" altLang="en-US" sz="2400" dirty="0" smtClean="0">
                <a:solidFill>
                  <a:schemeClr val="tx1"/>
                </a:solidFill>
                <a:latin typeface="Meiryo UI" panose="020B0604030504040204" pitchFamily="50" charset="-128"/>
                <a:ea typeface="Meiryo UI" panose="020B0604030504040204" pitchFamily="50" charset="-128"/>
              </a:rPr>
              <a:t>見直し</a:t>
            </a:r>
            <a:r>
              <a:rPr kumimoji="1" lang="ja-JP" altLang="en-US" sz="2400" dirty="0">
                <a:solidFill>
                  <a:schemeClr val="tx1"/>
                </a:solidFill>
                <a:latin typeface="Meiryo UI" panose="020B0604030504040204" pitchFamily="50" charset="-128"/>
                <a:ea typeface="Meiryo UI" panose="020B0604030504040204" pitchFamily="50" charset="-128"/>
              </a:rPr>
              <a:t>も</a:t>
            </a:r>
            <a:endParaRPr kumimoji="1" lang="en-US" altLang="ja-JP" sz="2400" dirty="0">
              <a:solidFill>
                <a:schemeClr val="tx1"/>
              </a:solidFill>
              <a:latin typeface="Meiryo UI" panose="020B0604030504040204" pitchFamily="50" charset="-128"/>
              <a:ea typeface="Meiryo UI" panose="020B0604030504040204" pitchFamily="50" charset="-128"/>
            </a:endParaRPr>
          </a:p>
          <a:p>
            <a:pPr algn="ctr">
              <a:lnSpc>
                <a:spcPct val="150000"/>
              </a:lnSpc>
            </a:pPr>
            <a:r>
              <a:rPr kumimoji="1" lang="ja-JP" altLang="en-US" sz="2400" dirty="0">
                <a:solidFill>
                  <a:schemeClr val="tx1"/>
                </a:solidFill>
                <a:latin typeface="Meiryo UI" panose="020B0604030504040204" pitchFamily="50" charset="-128"/>
                <a:ea typeface="Meiryo UI" panose="020B0604030504040204" pitchFamily="50" charset="-128"/>
              </a:rPr>
              <a:t>踏まえつつ</a:t>
            </a:r>
            <a:endParaRPr kumimoji="1" lang="en-US" altLang="ja-JP" sz="2400" dirty="0">
              <a:solidFill>
                <a:schemeClr val="tx1"/>
              </a:solidFill>
              <a:latin typeface="Meiryo UI" panose="020B0604030504040204" pitchFamily="50" charset="-128"/>
              <a:ea typeface="Meiryo UI" panose="020B0604030504040204" pitchFamily="50" charset="-128"/>
            </a:endParaRPr>
          </a:p>
          <a:p>
            <a:pPr algn="ctr">
              <a:lnSpc>
                <a:spcPct val="150000"/>
              </a:lnSpc>
            </a:pPr>
            <a:r>
              <a:rPr kumimoji="1" lang="ja-JP" altLang="en-US" sz="2400" dirty="0">
                <a:solidFill>
                  <a:schemeClr val="tx1"/>
                </a:solidFill>
                <a:latin typeface="Meiryo UI" panose="020B0604030504040204" pitchFamily="50" charset="-128"/>
                <a:ea typeface="Meiryo UI" panose="020B0604030504040204" pitchFamily="50" charset="-128"/>
              </a:rPr>
              <a:t>対応を検討</a:t>
            </a:r>
          </a:p>
        </p:txBody>
      </p:sp>
      <p:sp>
        <p:nvSpPr>
          <p:cNvPr id="4" name="右矢印 3"/>
          <p:cNvSpPr/>
          <p:nvPr/>
        </p:nvSpPr>
        <p:spPr>
          <a:xfrm>
            <a:off x="9723392" y="8522695"/>
            <a:ext cx="548464" cy="42672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2520"/>
          </a:p>
        </p:txBody>
      </p:sp>
      <p:sp>
        <p:nvSpPr>
          <p:cNvPr id="20" name="右矢印 19"/>
          <p:cNvSpPr/>
          <p:nvPr/>
        </p:nvSpPr>
        <p:spPr>
          <a:xfrm>
            <a:off x="9723392" y="6092463"/>
            <a:ext cx="548464" cy="42672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2520"/>
          </a:p>
        </p:txBody>
      </p:sp>
      <p:cxnSp>
        <p:nvCxnSpPr>
          <p:cNvPr id="7" name="カギ線コネクタ 6"/>
          <p:cNvCxnSpPr/>
          <p:nvPr/>
        </p:nvCxnSpPr>
        <p:spPr>
          <a:xfrm flipV="1">
            <a:off x="3844002" y="3252152"/>
            <a:ext cx="1404620" cy="551237"/>
          </a:xfrm>
          <a:prstGeom prst="bentConnector3">
            <a:avLst>
              <a:gd name="adj1" fmla="val -633"/>
            </a:avLst>
          </a:prstGeom>
          <a:ln>
            <a:solidFill>
              <a:schemeClr val="tx1">
                <a:lumMod val="50000"/>
                <a:lumOff val="50000"/>
              </a:schemeClr>
            </a:solidFill>
            <a:prstDash val="dash"/>
            <a:tailEnd type="triangle" w="lg" len="lg"/>
          </a:ln>
        </p:spPr>
        <p:style>
          <a:lnRef idx="1">
            <a:schemeClr val="accent1"/>
          </a:lnRef>
          <a:fillRef idx="0">
            <a:schemeClr val="accent1"/>
          </a:fillRef>
          <a:effectRef idx="0">
            <a:schemeClr val="accent1"/>
          </a:effectRef>
          <a:fontRef idx="minor">
            <a:schemeClr val="tx1"/>
          </a:fontRef>
        </p:style>
      </p:cxnSp>
      <p:sp>
        <p:nvSpPr>
          <p:cNvPr id="23" name="正方形/長方形 22">
            <a:extLst>
              <a:ext uri="{FF2B5EF4-FFF2-40B4-BE49-F238E27FC236}">
                <a16:creationId xmlns:a16="http://schemas.microsoft.com/office/drawing/2014/main" id="{E12A993E-D3D3-4706-9049-307C5A73B505}"/>
              </a:ext>
            </a:extLst>
          </p:cNvPr>
          <p:cNvSpPr/>
          <p:nvPr/>
        </p:nvSpPr>
        <p:spPr>
          <a:xfrm>
            <a:off x="0" y="1577"/>
            <a:ext cx="12801600" cy="54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4000"/>
              </a:lnSpc>
            </a:pPr>
            <a:r>
              <a:rPr lang="ja-JP" altLang="en-US" sz="2800" b="1" spc="-37" dirty="0" smtClean="0">
                <a:latin typeface="Meiryo UI" panose="020B0604030504040204" pitchFamily="50" charset="-128"/>
                <a:ea typeface="Meiryo UI" panose="020B0604030504040204" pitchFamily="50" charset="-128"/>
                <a:cs typeface="Meiryo UI" panose="020B0604030504040204" pitchFamily="50" charset="-128"/>
              </a:rPr>
              <a:t>③住宅</a:t>
            </a:r>
            <a:r>
              <a:rPr lang="ja-JP" altLang="en-US" sz="2800" b="1" spc="-37" dirty="0">
                <a:latin typeface="Meiryo UI" panose="020B0604030504040204" pitchFamily="50" charset="-128"/>
                <a:ea typeface="Meiryo UI" panose="020B0604030504040204" pitchFamily="50" charset="-128"/>
                <a:cs typeface="Meiryo UI" panose="020B0604030504040204" pitchFamily="50" charset="-128"/>
              </a:rPr>
              <a:t>確保要配慮者に対する居住支援機能等のあり方</a:t>
            </a:r>
            <a:endParaRPr lang="en-US" altLang="ja-JP" sz="2800" b="1" spc="-37"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スライド番号プレースホルダー 2"/>
          <p:cNvSpPr>
            <a:spLocks noGrp="1"/>
          </p:cNvSpPr>
          <p:nvPr>
            <p:ph type="sldNum" sz="quarter" idx="12"/>
          </p:nvPr>
        </p:nvSpPr>
        <p:spPr>
          <a:xfrm>
            <a:off x="9840695" y="9147443"/>
            <a:ext cx="2880360" cy="511175"/>
          </a:xfrm>
        </p:spPr>
        <p:txBody>
          <a:bodyPr/>
          <a:lstStyle/>
          <a:p>
            <a:fld id="{BF88291A-39B3-4EBC-8879-90D89F6E73D8}" type="slidenum">
              <a:rPr kumimoji="1" lang="ja-JP" altLang="en-US" smtClean="0"/>
              <a:t>9</a:t>
            </a:fld>
            <a:endParaRPr kumimoji="1" lang="ja-JP" altLang="en-US" dirty="0"/>
          </a:p>
        </p:txBody>
      </p:sp>
      <p:cxnSp>
        <p:nvCxnSpPr>
          <p:cNvPr id="5" name="直線矢印コネクタ 4"/>
          <p:cNvCxnSpPr/>
          <p:nvPr/>
        </p:nvCxnSpPr>
        <p:spPr>
          <a:xfrm>
            <a:off x="3219226" y="1778376"/>
            <a:ext cx="2743212" cy="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2815228" y="1430325"/>
            <a:ext cx="4311874" cy="258882"/>
          </a:xfrm>
          <a:prstGeom prst="rect">
            <a:avLst/>
          </a:prstGeom>
          <a:noFill/>
          <a:ln w="12700" cmpd="dbl">
            <a:noFill/>
          </a:ln>
        </p:spPr>
        <p:txBody>
          <a:bodyPr wrap="square" lIns="36000" tIns="36000" rIns="36000" bIns="36000" rtlCol="0">
            <a:noAutofit/>
          </a:bodyPr>
          <a:lstStyle/>
          <a:p>
            <a:r>
              <a:rPr kumimoji="1" lang="ja-JP" altLang="en-US" sz="1600" dirty="0"/>
              <a:t>住宅セーフティネット</a:t>
            </a:r>
            <a:r>
              <a:rPr kumimoji="1" lang="ja-JP" altLang="en-US" sz="1600" dirty="0" smtClean="0"/>
              <a:t>制度見直し</a:t>
            </a:r>
            <a:r>
              <a:rPr kumimoji="1" lang="ja-JP" altLang="en-US" sz="1600" dirty="0"/>
              <a:t>検討</a:t>
            </a:r>
            <a:endParaRPr kumimoji="1" lang="en-US" altLang="ja-JP" sz="1600" dirty="0"/>
          </a:p>
          <a:p>
            <a:pPr marL="108000" indent="-108000">
              <a:lnSpc>
                <a:spcPct val="100000"/>
              </a:lnSpc>
              <a:spcBef>
                <a:spcPts val="1200"/>
              </a:spcBef>
            </a:pPr>
            <a:endParaRPr kumimoji="1" lang="ja-JP" altLang="en-US" sz="1600" dirty="0" smtClean="0">
              <a:solidFill>
                <a:prstClr val="black"/>
              </a:solidFill>
              <a:latin typeface="Meiryo UI" panose="020B0604030504040204" pitchFamily="50" charset="-128"/>
              <a:ea typeface="Meiryo UI" panose="020B0604030504040204" pitchFamily="50" charset="-128"/>
            </a:endParaRPr>
          </a:p>
        </p:txBody>
      </p:sp>
      <p:sp>
        <p:nvSpPr>
          <p:cNvPr id="8" name="楕円 7"/>
          <p:cNvSpPr/>
          <p:nvPr/>
        </p:nvSpPr>
        <p:spPr>
          <a:xfrm>
            <a:off x="4132864" y="2181780"/>
            <a:ext cx="139006" cy="13900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4076700" y="2310436"/>
            <a:ext cx="1505303" cy="436318"/>
          </a:xfrm>
          <a:prstGeom prst="rect">
            <a:avLst/>
          </a:prstGeom>
          <a:noFill/>
          <a:ln w="12700" cmpd="dbl">
            <a:noFill/>
          </a:ln>
        </p:spPr>
        <p:txBody>
          <a:bodyPr wrap="square" lIns="36000" tIns="36000" rIns="36000" bIns="36000" rtlCol="0">
            <a:noAutofit/>
          </a:bodyPr>
          <a:lstStyle/>
          <a:p>
            <a:pPr>
              <a:lnSpc>
                <a:spcPts val="1440"/>
              </a:lnSpc>
            </a:pPr>
            <a:r>
              <a:rPr kumimoji="1" lang="ja-JP" altLang="en-US" sz="1200" dirty="0" smtClean="0"/>
              <a:t>中間</a:t>
            </a:r>
            <a:endParaRPr kumimoji="1" lang="en-US" altLang="ja-JP" sz="1200" dirty="0" smtClean="0"/>
          </a:p>
          <a:p>
            <a:pPr>
              <a:lnSpc>
                <a:spcPts val="1440"/>
              </a:lnSpc>
            </a:pPr>
            <a:r>
              <a:rPr kumimoji="1" lang="ja-JP" altLang="en-US" sz="1200" dirty="0" smtClean="0"/>
              <a:t>とりまとめ</a:t>
            </a:r>
            <a:endParaRPr kumimoji="1" lang="ja-JP" altLang="en-US" sz="1200" dirty="0" smtClean="0">
              <a:solidFill>
                <a:prstClr val="black"/>
              </a:solidFill>
              <a:latin typeface="Meiryo UI" panose="020B0604030504040204" pitchFamily="50" charset="-128"/>
              <a:ea typeface="Meiryo UI" panose="020B0604030504040204" pitchFamily="50" charset="-128"/>
            </a:endParaRPr>
          </a:p>
        </p:txBody>
      </p:sp>
      <p:sp>
        <p:nvSpPr>
          <p:cNvPr id="9" name="下矢印 8"/>
          <p:cNvSpPr/>
          <p:nvPr/>
        </p:nvSpPr>
        <p:spPr>
          <a:xfrm>
            <a:off x="5225095" y="2537974"/>
            <a:ext cx="713816" cy="482862"/>
          </a:xfrm>
          <a:prstGeom prst="down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9681036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chemeClr val="bg1"/>
        </a:solidFill>
        <a:ln w="12700" cmpd="dbl">
          <a:solidFill>
            <a:schemeClr val="accent1"/>
          </a:solidFill>
        </a:ln>
      </a:spPr>
      <a:bodyPr wrap="square" lIns="36000" tIns="36000" rIns="36000" bIns="36000" rtlCol="0">
        <a:noAutofit/>
      </a:bodyPr>
      <a:lstStyle>
        <a:defPPr marL="108000" indent="-108000">
          <a:lnSpc>
            <a:spcPct val="100000"/>
          </a:lnSpc>
          <a:spcBef>
            <a:spcPts val="1200"/>
          </a:spcBef>
          <a:defRPr sz="1050" dirty="0" smtClean="0">
            <a:solidFill>
              <a:prstClr val="black"/>
            </a:solidFill>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63E7674468EAEE42BB2E4F0C5E667981" ma:contentTypeVersion="2" ma:contentTypeDescription="新しいドキュメントを作成します。" ma:contentTypeScope="" ma:versionID="c543dfea0ecb0d08b1f77cbfe18a2827">
  <xsd:schema xmlns:xsd="http://www.w3.org/2001/XMLSchema" xmlns:xs="http://www.w3.org/2001/XMLSchema" xmlns:p="http://schemas.microsoft.com/office/2006/metadata/properties" xmlns:ns1="http://schemas.microsoft.com/sharepoint/v3" xmlns:ns2="c24b83e3-8f52-46aa-93fb-f3d5b90bdc92" targetNamespace="http://schemas.microsoft.com/office/2006/metadata/properties" ma:root="true" ma:fieldsID="2dfe3adfbaca17d2cd617d0881c96a39" ns1:_="" ns2:_="">
    <xsd:import namespace="http://schemas.microsoft.com/sharepoint/v3"/>
    <xsd:import namespace="c24b83e3-8f52-46aa-93fb-f3d5b90bdc92"/>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24b83e3-8f52-46aa-93fb-f3d5b90bdc92"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F9AC9532-6382-4334-B365-0FDA8BEFC15D}">
  <ds:schemaRefs>
    <ds:schemaRef ds:uri="http://schemas.microsoft.com/sharepoint/v3/contenttype/forms"/>
  </ds:schemaRefs>
</ds:datastoreItem>
</file>

<file path=customXml/itemProps2.xml><?xml version="1.0" encoding="utf-8"?>
<ds:datastoreItem xmlns:ds="http://schemas.openxmlformats.org/officeDocument/2006/customXml" ds:itemID="{9210848C-1D2F-4024-8811-FE453F085A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24b83e3-8f52-46aa-93fb-f3d5b90bdc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E6A2379-5956-4FAC-B12C-0AEC51D62F7A}">
  <ds:schemaRefs>
    <ds:schemaRef ds:uri="http://www.w3.org/XML/1998/namespace"/>
    <ds:schemaRef ds:uri="http://schemas.microsoft.com/office/infopath/2007/PartnerControls"/>
    <ds:schemaRef ds:uri="http://purl.org/dc/terms/"/>
    <ds:schemaRef ds:uri="http://schemas.openxmlformats.org/package/2006/metadata/core-properties"/>
    <ds:schemaRef ds:uri="http://schemas.microsoft.com/office/2006/metadata/properties"/>
    <ds:schemaRef ds:uri="http://purl.org/dc/elements/1.1/"/>
    <ds:schemaRef ds:uri="http://schemas.microsoft.com/office/2006/documentManagement/types"/>
    <ds:schemaRef ds:uri="c24b83e3-8f52-46aa-93fb-f3d5b90bdc92"/>
    <ds:schemaRef ds:uri="http://schemas.microsoft.com/sharepoint/v3"/>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3800</TotalTime>
  <Words>3861</Words>
  <Application>Microsoft Office PowerPoint</Application>
  <PresentationFormat>A3 297x420 mm</PresentationFormat>
  <Paragraphs>455</Paragraphs>
  <Slides>10</Slides>
  <Notes>3</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10</vt:i4>
      </vt:variant>
    </vt:vector>
  </HeadingPairs>
  <TitlesOfParts>
    <vt:vector size="21" baseType="lpstr">
      <vt:lpstr>BIZ UDPゴシック</vt:lpstr>
      <vt:lpstr>Meiryo UI</vt:lpstr>
      <vt:lpstr>メイリオ</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280</cp:revision>
  <cp:lastPrinted>2023-07-24T08:53:32Z</cp:lastPrinted>
  <dcterms:created xsi:type="dcterms:W3CDTF">2022-06-01T11:46:49Z</dcterms:created>
  <dcterms:modified xsi:type="dcterms:W3CDTF">2023-08-18T05:17:19Z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0x01010063E7674468EAEE42BB2E4F0C5E667981</vt:lpwstr>
  </property>
</Properties>
</file>