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sldIdLst>
    <p:sldId id="279" r:id="rId5"/>
    <p:sldId id="430" r:id="rId6"/>
    <p:sldId id="428" r:id="rId7"/>
    <p:sldId id="486" r:id="rId8"/>
    <p:sldId id="481" r:id="rId9"/>
    <p:sldId id="435" r:id="rId10"/>
    <p:sldId id="477" r:id="rId11"/>
    <p:sldId id="499" r:id="rId12"/>
    <p:sldId id="468" r:id="rId13"/>
    <p:sldId id="494" r:id="rId14"/>
    <p:sldId id="495" r:id="rId15"/>
    <p:sldId id="459" r:id="rId16"/>
    <p:sldId id="460" r:id="rId17"/>
    <p:sldId id="487" r:id="rId18"/>
    <p:sldId id="492" r:id="rId19"/>
    <p:sldId id="497" r:id="rId20"/>
    <p:sldId id="465" r:id="rId21"/>
    <p:sldId id="466" r:id="rId22"/>
    <p:sldId id="467" r:id="rId23"/>
    <p:sldId id="488" r:id="rId24"/>
    <p:sldId id="469" r:id="rId25"/>
    <p:sldId id="470" r:id="rId26"/>
    <p:sldId id="471" r:id="rId27"/>
    <p:sldId id="490" r:id="rId28"/>
    <p:sldId id="472" r:id="rId29"/>
    <p:sldId id="489" r:id="rId30"/>
    <p:sldId id="461" r:id="rId31"/>
    <p:sldId id="498" r:id="rId32"/>
    <p:sldId id="463" r:id="rId33"/>
    <p:sldId id="491" r:id="rId34"/>
    <p:sldId id="493" r:id="rId35"/>
    <p:sldId id="478" r:id="rId36"/>
    <p:sldId id="479" r:id="rId37"/>
  </p:sldIdLst>
  <p:sldSz cx="9144000" cy="6858000" type="screen4x3"/>
  <p:notesSz cx="6807200" cy="9939338"/>
  <p:defaultTextStyle>
    <a:defPPr>
      <a:defRPr lang="ja-JP"/>
    </a:defPPr>
    <a:lvl1pPr marL="0" algn="l" defTabSz="914290" rtl="0" eaLnBrk="1" latinLnBrk="0" hangingPunct="1">
      <a:defRPr kumimoji="1" sz="1800" kern="1200">
        <a:solidFill>
          <a:schemeClr val="tx1"/>
        </a:solidFill>
        <a:latin typeface="+mn-lt"/>
        <a:ea typeface="+mn-ea"/>
        <a:cs typeface="+mn-cs"/>
      </a:defRPr>
    </a:lvl1pPr>
    <a:lvl2pPr marL="457145" algn="l" defTabSz="914290" rtl="0" eaLnBrk="1" latinLnBrk="0" hangingPunct="1">
      <a:defRPr kumimoji="1" sz="1800" kern="1200">
        <a:solidFill>
          <a:schemeClr val="tx1"/>
        </a:solidFill>
        <a:latin typeface="+mn-lt"/>
        <a:ea typeface="+mn-ea"/>
        <a:cs typeface="+mn-cs"/>
      </a:defRPr>
    </a:lvl2pPr>
    <a:lvl3pPr marL="914290" algn="l" defTabSz="914290" rtl="0" eaLnBrk="1" latinLnBrk="0" hangingPunct="1">
      <a:defRPr kumimoji="1" sz="1800" kern="1200">
        <a:solidFill>
          <a:schemeClr val="tx1"/>
        </a:solidFill>
        <a:latin typeface="+mn-lt"/>
        <a:ea typeface="+mn-ea"/>
        <a:cs typeface="+mn-cs"/>
      </a:defRPr>
    </a:lvl3pPr>
    <a:lvl4pPr marL="1371435" algn="l" defTabSz="914290" rtl="0" eaLnBrk="1" latinLnBrk="0" hangingPunct="1">
      <a:defRPr kumimoji="1" sz="1800" kern="1200">
        <a:solidFill>
          <a:schemeClr val="tx1"/>
        </a:solidFill>
        <a:latin typeface="+mn-lt"/>
        <a:ea typeface="+mn-ea"/>
        <a:cs typeface="+mn-cs"/>
      </a:defRPr>
    </a:lvl4pPr>
    <a:lvl5pPr marL="1828581" algn="l" defTabSz="914290" rtl="0" eaLnBrk="1" latinLnBrk="0" hangingPunct="1">
      <a:defRPr kumimoji="1" sz="1800" kern="1200">
        <a:solidFill>
          <a:schemeClr val="tx1"/>
        </a:solidFill>
        <a:latin typeface="+mn-lt"/>
        <a:ea typeface="+mn-ea"/>
        <a:cs typeface="+mn-cs"/>
      </a:defRPr>
    </a:lvl5pPr>
    <a:lvl6pPr marL="2285726" algn="l" defTabSz="914290" rtl="0" eaLnBrk="1" latinLnBrk="0" hangingPunct="1">
      <a:defRPr kumimoji="1" sz="1800" kern="1200">
        <a:solidFill>
          <a:schemeClr val="tx1"/>
        </a:solidFill>
        <a:latin typeface="+mn-lt"/>
        <a:ea typeface="+mn-ea"/>
        <a:cs typeface="+mn-cs"/>
      </a:defRPr>
    </a:lvl6pPr>
    <a:lvl7pPr marL="2742871" algn="l" defTabSz="914290" rtl="0" eaLnBrk="1" latinLnBrk="0" hangingPunct="1">
      <a:defRPr kumimoji="1" sz="1800" kern="1200">
        <a:solidFill>
          <a:schemeClr val="tx1"/>
        </a:solidFill>
        <a:latin typeface="+mn-lt"/>
        <a:ea typeface="+mn-ea"/>
        <a:cs typeface="+mn-cs"/>
      </a:defRPr>
    </a:lvl7pPr>
    <a:lvl8pPr marL="3200016" algn="l" defTabSz="914290" rtl="0" eaLnBrk="1" latinLnBrk="0" hangingPunct="1">
      <a:defRPr kumimoji="1" sz="1800" kern="1200">
        <a:solidFill>
          <a:schemeClr val="tx1"/>
        </a:solidFill>
        <a:latin typeface="+mn-lt"/>
        <a:ea typeface="+mn-ea"/>
        <a:cs typeface="+mn-cs"/>
      </a:defRPr>
    </a:lvl8pPr>
    <a:lvl9pPr marL="3657161" algn="l" defTabSz="91429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21" autoAdjust="0"/>
    <p:restoredTop sz="83146" autoAdjust="0"/>
  </p:normalViewPr>
  <p:slideViewPr>
    <p:cSldViewPr>
      <p:cViewPr varScale="1">
        <p:scale>
          <a:sx n="78" d="100"/>
          <a:sy n="78" d="100"/>
        </p:scale>
        <p:origin x="1068" y="9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485394BA-47FE-44C3-B0BC-BF9107A377DF}" type="datetimeFigureOut">
              <a:rPr kumimoji="1" lang="ja-JP" altLang="en-US" smtClean="0"/>
              <a:t>2023/8/21</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DB386519-46F3-475F-B838-117A44731A1B}" type="slidenum">
              <a:rPr kumimoji="1" lang="ja-JP" altLang="en-US" smtClean="0"/>
              <a:t>‹#›</a:t>
            </a:fld>
            <a:endParaRPr kumimoji="1" lang="ja-JP" altLang="en-US"/>
          </a:p>
        </p:txBody>
      </p:sp>
    </p:spTree>
    <p:extLst>
      <p:ext uri="{BB962C8B-B14F-4D97-AF65-F5344CB8AC3E}">
        <p14:creationId xmlns:p14="http://schemas.microsoft.com/office/powerpoint/2010/main" val="39897969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3893211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1601037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1990225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1448793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2528573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3644645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56696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21</a:t>
            </a:fld>
            <a:endParaRPr lang="ja-JP" altLang="en-US">
              <a:solidFill>
                <a:prstClr val="black"/>
              </a:solidFill>
            </a:endParaRPr>
          </a:p>
        </p:txBody>
      </p:sp>
    </p:spTree>
    <p:extLst>
      <p:ext uri="{BB962C8B-B14F-4D97-AF65-F5344CB8AC3E}">
        <p14:creationId xmlns:p14="http://schemas.microsoft.com/office/powerpoint/2010/main" val="10509306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3288" y="741363"/>
            <a:ext cx="4929187" cy="3697287"/>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1607919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117590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20715440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33983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886690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5359298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3128308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3563444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39610077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3683071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4248000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3209041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1467876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2771111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881063" y="733425"/>
            <a:ext cx="4884737" cy="3665538"/>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4241914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2436631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3649978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2614344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910C2DA-F3EB-48DD-B289-19C30F2D23C7}" type="datetimeFigureOut">
              <a:rPr kumimoji="1" lang="ja-JP" altLang="en-US" smtClean="0"/>
              <a:t>2023/8/21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680129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910C2DA-F3EB-48DD-B289-19C30F2D23C7}" type="datetimeFigureOut">
              <a:rPr kumimoji="1" lang="ja-JP" altLang="en-US" smtClean="0"/>
              <a:t>2023/8/21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587741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910C2DA-F3EB-48DD-B289-19C30F2D23C7}" type="datetimeFigureOut">
              <a:rPr kumimoji="1" lang="ja-JP" altLang="en-US" smtClean="0"/>
              <a:t>2023/8/21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86652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910C2DA-F3EB-48DD-B289-19C30F2D23C7}" type="datetimeFigureOut">
              <a:rPr kumimoji="1" lang="ja-JP" altLang="en-US" smtClean="0"/>
              <a:t>2023/8/21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41060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1"/>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45" indent="0">
              <a:buNone/>
              <a:defRPr sz="1800">
                <a:solidFill>
                  <a:schemeClr val="tx1">
                    <a:tint val="75000"/>
                  </a:schemeClr>
                </a:solidFill>
              </a:defRPr>
            </a:lvl2pPr>
            <a:lvl3pPr marL="914290" indent="0">
              <a:buNone/>
              <a:defRPr sz="1600">
                <a:solidFill>
                  <a:schemeClr val="tx1">
                    <a:tint val="75000"/>
                  </a:schemeClr>
                </a:solidFill>
              </a:defRPr>
            </a:lvl3pPr>
            <a:lvl4pPr marL="1371435" indent="0">
              <a:buNone/>
              <a:defRPr sz="1400">
                <a:solidFill>
                  <a:schemeClr val="tx1">
                    <a:tint val="75000"/>
                  </a:schemeClr>
                </a:solidFill>
              </a:defRPr>
            </a:lvl4pPr>
            <a:lvl5pPr marL="1828581" indent="0">
              <a:buNone/>
              <a:defRPr sz="1400">
                <a:solidFill>
                  <a:schemeClr val="tx1">
                    <a:tint val="75000"/>
                  </a:schemeClr>
                </a:solidFill>
              </a:defRPr>
            </a:lvl5pPr>
            <a:lvl6pPr marL="2285726" indent="0">
              <a:buNone/>
              <a:defRPr sz="1400">
                <a:solidFill>
                  <a:schemeClr val="tx1">
                    <a:tint val="75000"/>
                  </a:schemeClr>
                </a:solidFill>
              </a:defRPr>
            </a:lvl6pPr>
            <a:lvl7pPr marL="2742871" indent="0">
              <a:buNone/>
              <a:defRPr sz="1400">
                <a:solidFill>
                  <a:schemeClr val="tx1">
                    <a:tint val="75000"/>
                  </a:schemeClr>
                </a:solidFill>
              </a:defRPr>
            </a:lvl7pPr>
            <a:lvl8pPr marL="3200016" indent="0">
              <a:buNone/>
              <a:defRPr sz="1400">
                <a:solidFill>
                  <a:schemeClr val="tx1">
                    <a:tint val="75000"/>
                  </a:schemeClr>
                </a:solidFill>
              </a:defRPr>
            </a:lvl8pPr>
            <a:lvl9pPr marL="3657161"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7910C2DA-F3EB-48DD-B289-19C30F2D23C7}" type="datetimeFigureOut">
              <a:rPr kumimoji="1" lang="ja-JP" altLang="en-US" smtClean="0"/>
              <a:t>2023/8/21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745973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7910C2DA-F3EB-48DD-B289-19C30F2D23C7}" type="datetimeFigureOut">
              <a:rPr kumimoji="1" lang="ja-JP" altLang="en-US" smtClean="0"/>
              <a:t>2023/8/21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981675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910C2DA-F3EB-48DD-B289-19C30F2D23C7}" type="datetimeFigureOut">
              <a:rPr kumimoji="1" lang="ja-JP" altLang="en-US" smtClean="0"/>
              <a:t>2023/8/21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491725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910C2DA-F3EB-48DD-B289-19C30F2D23C7}" type="datetimeFigureOut">
              <a:rPr kumimoji="1" lang="ja-JP" altLang="en-US" smtClean="0"/>
              <a:t>2023/8/21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497660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910C2DA-F3EB-48DD-B289-19C30F2D23C7}" type="datetimeFigureOut">
              <a:rPr kumimoji="1" lang="ja-JP" altLang="en-US" smtClean="0"/>
              <a:t>2023/8/21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603439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910C2DA-F3EB-48DD-B289-19C30F2D23C7}" type="datetimeFigureOut">
              <a:rPr kumimoji="1" lang="ja-JP" altLang="en-US" smtClean="0"/>
              <a:t>2023/8/21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868986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81" indent="0">
              <a:buNone/>
              <a:defRPr sz="2000"/>
            </a:lvl5pPr>
            <a:lvl6pPr marL="2285726" indent="0">
              <a:buNone/>
              <a:defRPr sz="2000"/>
            </a:lvl6pPr>
            <a:lvl7pPr marL="2742871" indent="0">
              <a:buNone/>
              <a:defRPr sz="2000"/>
            </a:lvl7pPr>
            <a:lvl8pPr marL="3200016" indent="0">
              <a:buNone/>
              <a:defRPr sz="2000"/>
            </a:lvl8pPr>
            <a:lvl9pPr marL="3657161"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910C2DA-F3EB-48DD-B289-19C30F2D23C7}" type="datetimeFigureOut">
              <a:rPr kumimoji="1" lang="ja-JP" altLang="en-US" smtClean="0"/>
              <a:t>2023/8/21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783275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29" tIns="45715" rIns="91429" bIns="45715"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1"/>
            <a:ext cx="8229600" cy="4525963"/>
          </a:xfrm>
          <a:prstGeom prst="rect">
            <a:avLst/>
          </a:prstGeom>
        </p:spPr>
        <p:txBody>
          <a:bodyPr vert="horz" lIns="91429" tIns="45715" rIns="91429" bIns="45715"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1"/>
            <a:ext cx="2133600" cy="365125"/>
          </a:xfrm>
          <a:prstGeom prst="rect">
            <a:avLst/>
          </a:prstGeom>
        </p:spPr>
        <p:txBody>
          <a:bodyPr vert="horz" lIns="91429" tIns="45715" rIns="91429" bIns="45715" rtlCol="0" anchor="ctr"/>
          <a:lstStyle>
            <a:lvl1pPr algn="l">
              <a:defRPr sz="1200">
                <a:solidFill>
                  <a:schemeClr val="tx1">
                    <a:tint val="75000"/>
                  </a:schemeClr>
                </a:solidFill>
              </a:defRPr>
            </a:lvl1pPr>
          </a:lstStyle>
          <a:p>
            <a:fld id="{7910C2DA-F3EB-48DD-B289-19C30F2D23C7}" type="datetimeFigureOut">
              <a:rPr kumimoji="1" lang="ja-JP" altLang="en-US" smtClean="0"/>
              <a:t>2023/8/21</a:t>
            </a:fld>
            <a:endParaRPr kumimoji="1" lang="ja-JP" altLang="en-US"/>
          </a:p>
        </p:txBody>
      </p:sp>
      <p:sp>
        <p:nvSpPr>
          <p:cNvPr id="5" name="フッター プレースホルダー 4"/>
          <p:cNvSpPr>
            <a:spLocks noGrp="1"/>
          </p:cNvSpPr>
          <p:nvPr>
            <p:ph type="ftr" sz="quarter" idx="3"/>
          </p:nvPr>
        </p:nvSpPr>
        <p:spPr>
          <a:xfrm>
            <a:off x="3124200" y="6356351"/>
            <a:ext cx="2895600" cy="365125"/>
          </a:xfrm>
          <a:prstGeom prst="rect">
            <a:avLst/>
          </a:prstGeom>
        </p:spPr>
        <p:txBody>
          <a:bodyPr vert="horz" lIns="91429" tIns="45715" rIns="91429" bIns="45715"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1"/>
            <a:ext cx="2133600" cy="365125"/>
          </a:xfrm>
          <a:prstGeom prst="rect">
            <a:avLst/>
          </a:prstGeom>
        </p:spPr>
        <p:txBody>
          <a:bodyPr vert="horz" lIns="91429" tIns="45715" rIns="91429" bIns="45715" rtlCol="0" anchor="ctr"/>
          <a:lstStyle>
            <a:lvl1pPr algn="r">
              <a:defRPr sz="1200">
                <a:solidFill>
                  <a:schemeClr val="tx1">
                    <a:tint val="75000"/>
                  </a:schemeClr>
                </a:solidFill>
              </a:defRPr>
            </a:lvl1p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101286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90" rtl="0" eaLnBrk="1" latinLnBrk="0" hangingPunct="1">
        <a:spcBef>
          <a:spcPct val="0"/>
        </a:spcBef>
        <a:buNone/>
        <a:defRPr kumimoji="1" sz="4400" kern="1200">
          <a:solidFill>
            <a:schemeClr val="tx1"/>
          </a:solidFill>
          <a:latin typeface="+mj-lt"/>
          <a:ea typeface="+mj-ea"/>
          <a:cs typeface="+mj-cs"/>
        </a:defRPr>
      </a:lvl1pPr>
    </p:titleStyle>
    <p:bodyStyle>
      <a:lvl1pPr marL="342859" indent="-342859" algn="l" defTabSz="91429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61" indent="-285716" algn="l" defTabSz="91429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863" indent="-228573" algn="l" defTabSz="91429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008"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153"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298"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290" rtl="0" eaLnBrk="1" latinLnBrk="0" hangingPunct="1">
        <a:defRPr kumimoji="1" sz="1800" kern="1200">
          <a:solidFill>
            <a:schemeClr val="tx1"/>
          </a:solidFill>
          <a:latin typeface="+mn-lt"/>
          <a:ea typeface="+mn-ea"/>
          <a:cs typeface="+mn-cs"/>
        </a:defRPr>
      </a:lvl1pPr>
      <a:lvl2pPr marL="457145" algn="l" defTabSz="914290" rtl="0" eaLnBrk="1" latinLnBrk="0" hangingPunct="1">
        <a:defRPr kumimoji="1" sz="1800" kern="1200">
          <a:solidFill>
            <a:schemeClr val="tx1"/>
          </a:solidFill>
          <a:latin typeface="+mn-lt"/>
          <a:ea typeface="+mn-ea"/>
          <a:cs typeface="+mn-cs"/>
        </a:defRPr>
      </a:lvl2pPr>
      <a:lvl3pPr marL="914290" algn="l" defTabSz="914290" rtl="0" eaLnBrk="1" latinLnBrk="0" hangingPunct="1">
        <a:defRPr kumimoji="1" sz="1800" kern="1200">
          <a:solidFill>
            <a:schemeClr val="tx1"/>
          </a:solidFill>
          <a:latin typeface="+mn-lt"/>
          <a:ea typeface="+mn-ea"/>
          <a:cs typeface="+mn-cs"/>
        </a:defRPr>
      </a:lvl3pPr>
      <a:lvl4pPr marL="1371435" algn="l" defTabSz="914290" rtl="0" eaLnBrk="1" latinLnBrk="0" hangingPunct="1">
        <a:defRPr kumimoji="1" sz="1800" kern="1200">
          <a:solidFill>
            <a:schemeClr val="tx1"/>
          </a:solidFill>
          <a:latin typeface="+mn-lt"/>
          <a:ea typeface="+mn-ea"/>
          <a:cs typeface="+mn-cs"/>
        </a:defRPr>
      </a:lvl4pPr>
      <a:lvl5pPr marL="1828581" algn="l" defTabSz="914290" rtl="0" eaLnBrk="1" latinLnBrk="0" hangingPunct="1">
        <a:defRPr kumimoji="1" sz="1800" kern="1200">
          <a:solidFill>
            <a:schemeClr val="tx1"/>
          </a:solidFill>
          <a:latin typeface="+mn-lt"/>
          <a:ea typeface="+mn-ea"/>
          <a:cs typeface="+mn-cs"/>
        </a:defRPr>
      </a:lvl5pPr>
      <a:lvl6pPr marL="2285726" algn="l" defTabSz="914290" rtl="0" eaLnBrk="1" latinLnBrk="0" hangingPunct="1">
        <a:defRPr kumimoji="1" sz="1800" kern="1200">
          <a:solidFill>
            <a:schemeClr val="tx1"/>
          </a:solidFill>
          <a:latin typeface="+mn-lt"/>
          <a:ea typeface="+mn-ea"/>
          <a:cs typeface="+mn-cs"/>
        </a:defRPr>
      </a:lvl6pPr>
      <a:lvl7pPr marL="2742871" algn="l" defTabSz="914290" rtl="0" eaLnBrk="1" latinLnBrk="0" hangingPunct="1">
        <a:defRPr kumimoji="1" sz="1800" kern="1200">
          <a:solidFill>
            <a:schemeClr val="tx1"/>
          </a:solidFill>
          <a:latin typeface="+mn-lt"/>
          <a:ea typeface="+mn-ea"/>
          <a:cs typeface="+mn-cs"/>
        </a:defRPr>
      </a:lvl7pPr>
      <a:lvl8pPr marL="3200016" algn="l" defTabSz="914290" rtl="0" eaLnBrk="1" latinLnBrk="0" hangingPunct="1">
        <a:defRPr kumimoji="1" sz="1800" kern="1200">
          <a:solidFill>
            <a:schemeClr val="tx1"/>
          </a:solidFill>
          <a:latin typeface="+mn-lt"/>
          <a:ea typeface="+mn-ea"/>
          <a:cs typeface="+mn-cs"/>
        </a:defRPr>
      </a:lvl8pPr>
      <a:lvl9pPr marL="3657161" algn="l" defTabSz="91429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7547655" y="263578"/>
            <a:ext cx="1368152" cy="40011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2000" dirty="0">
                <a:solidFill>
                  <a:schemeClr val="tx1"/>
                </a:solidFill>
              </a:rPr>
              <a:t>資料１</a:t>
            </a:r>
          </a:p>
        </p:txBody>
      </p:sp>
      <p:sp>
        <p:nvSpPr>
          <p:cNvPr id="7" name="正方形/長方形 6"/>
          <p:cNvSpPr/>
          <p:nvPr/>
        </p:nvSpPr>
        <p:spPr>
          <a:xfrm>
            <a:off x="701823" y="3032956"/>
            <a:ext cx="774035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Rectangle 1"/>
          <p:cNvSpPr>
            <a:spLocks noChangeArrowheads="1"/>
          </p:cNvSpPr>
          <p:nvPr/>
        </p:nvSpPr>
        <p:spPr bwMode="auto">
          <a:xfrm>
            <a:off x="1488194" y="5150761"/>
            <a:ext cx="6048672" cy="792088"/>
          </a:xfrm>
          <a:prstGeom prst="rect">
            <a:avLst/>
          </a:prstGeom>
          <a:noFill/>
          <a:ln>
            <a:noFill/>
          </a:ln>
          <a:effec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lnSpc>
                <a:spcPct val="150000"/>
              </a:lnSpc>
            </a:pPr>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令和５年８月２３日</a:t>
            </a:r>
            <a:endPar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lnSpc>
                <a:spcPct val="150000"/>
              </a:lnSpc>
            </a:pPr>
            <a:r>
              <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第２回大阪府住生活審議会　資料</a:t>
            </a:r>
          </a:p>
        </p:txBody>
      </p:sp>
      <p:sp>
        <p:nvSpPr>
          <p:cNvPr id="10" name="正方形/長方形 9"/>
          <p:cNvSpPr/>
          <p:nvPr/>
        </p:nvSpPr>
        <p:spPr>
          <a:xfrm>
            <a:off x="642354" y="2666485"/>
            <a:ext cx="774035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11" name="テキスト ボックス 10"/>
          <p:cNvSpPr txBox="1"/>
          <p:nvPr/>
        </p:nvSpPr>
        <p:spPr>
          <a:xfrm>
            <a:off x="467544" y="2564904"/>
            <a:ext cx="8088069" cy="770774"/>
          </a:xfrm>
          <a:prstGeom prst="rect">
            <a:avLst/>
          </a:prstGeom>
          <a:solidFill>
            <a:schemeClr val="accent1">
              <a:lumMod val="40000"/>
              <a:lumOff val="60000"/>
            </a:schemeClr>
          </a:solidFill>
          <a:effectLst>
            <a:outerShdw blurRad="50800" dist="38100" dir="2700000" sx="101000" sy="101000" algn="tl" rotWithShape="0">
              <a:prstClr val="black">
                <a:alpha val="56000"/>
              </a:prstClr>
            </a:outerShdw>
          </a:effectLst>
        </p:spPr>
        <p:txBody>
          <a:bodyPr wrap="square" bIns="108000" rtlCol="0" anchor="ctr" anchorCtr="0">
            <a:spAutoFit/>
          </a:bodyPr>
          <a:lstStyle/>
          <a:p>
            <a:pPr algn="ctr"/>
            <a:r>
              <a:rPr lang="ja-JP" altLang="en-US" sz="4000" spc="300"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「住まうビジョン・大阪」の進捗状況</a:t>
            </a:r>
          </a:p>
        </p:txBody>
      </p:sp>
    </p:spTree>
    <p:extLst>
      <p:ext uri="{BB962C8B-B14F-4D97-AF65-F5344CB8AC3E}">
        <p14:creationId xmlns:p14="http://schemas.microsoft.com/office/powerpoint/2010/main" val="35141426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くらしの質を高める、</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3.</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安全を支える、４</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安心のくらしをつくる　</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③空家対策の取組方針（</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R4.4</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策定）に基づく取組の推進</a:t>
            </a:r>
          </a:p>
        </p:txBody>
      </p:sp>
      <p:sp>
        <p:nvSpPr>
          <p:cNvPr id="7" name="正方形/長方形 6"/>
          <p:cNvSpPr/>
          <p:nvPr/>
        </p:nvSpPr>
        <p:spPr>
          <a:xfrm>
            <a:off x="-12839" y="1617671"/>
            <a:ext cx="8440615" cy="244064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87925" defTabSz="732411">
              <a:lnSpc>
                <a:spcPct val="130000"/>
              </a:lnSpc>
              <a:spcBef>
                <a:spcPts val="277"/>
              </a:spcBef>
              <a:defRPr/>
            </a:pPr>
            <a:r>
              <a:rPr lang="ja-JP" altLang="en-US" sz="1662" b="1" dirty="0">
                <a:latin typeface="Meiryo UI" panose="020B0604030504040204" pitchFamily="50" charset="-128"/>
                <a:ea typeface="Meiryo UI" panose="020B0604030504040204" pitchFamily="50" charset="-128"/>
                <a:cs typeface="Meiryo UI" panose="020B0604030504040204" pitchFamily="50" charset="-128"/>
              </a:rPr>
              <a:t>○空家対策における基礎的な対応や</a:t>
            </a:r>
            <a:r>
              <a:rPr lang="ja-JP" altLang="en-US" sz="1662"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市町村の体制整備は概ね完了</a:t>
            </a:r>
            <a:endParaRPr lang="en-US" altLang="ja-JP" sz="831" dirty="0">
              <a:latin typeface="Meiryo UI" panose="020B0604030504040204" pitchFamily="50" charset="-128"/>
              <a:ea typeface="Meiryo UI" panose="020B0604030504040204" pitchFamily="50" charset="-128"/>
              <a:cs typeface="Meiryo UI" panose="020B0604030504040204" pitchFamily="50" charset="-128"/>
            </a:endParaRPr>
          </a:p>
          <a:p>
            <a:pPr marL="87925" defTabSz="732411">
              <a:lnSpc>
                <a:spcPct val="130000"/>
              </a:lnSpc>
              <a:spcBef>
                <a:spcPts val="277"/>
              </a:spcBef>
              <a:defRPr/>
            </a:pPr>
            <a:r>
              <a:rPr lang="ja-JP" altLang="en-US" sz="1662" b="1" dirty="0">
                <a:latin typeface="Meiryo UI" panose="020B0604030504040204" pitchFamily="50" charset="-128"/>
                <a:ea typeface="Meiryo UI" panose="020B0604030504040204" pitchFamily="50" charset="-128"/>
                <a:cs typeface="Meiryo UI" panose="020B0604030504040204" pitchFamily="50" charset="-128"/>
              </a:rPr>
              <a:t>○空家対策を取り巻く状況の変化</a:t>
            </a:r>
            <a:endParaRPr lang="en-US" altLang="ja-JP" sz="1662" b="1" dirty="0">
              <a:latin typeface="Meiryo UI" panose="020B0604030504040204" pitchFamily="50" charset="-128"/>
              <a:ea typeface="Meiryo UI" panose="020B0604030504040204" pitchFamily="50" charset="-128"/>
              <a:cs typeface="Meiryo UI" panose="020B0604030504040204" pitchFamily="50" charset="-128"/>
            </a:endParaRPr>
          </a:p>
          <a:p>
            <a:pPr marL="87925" defTabSz="732411">
              <a:lnSpc>
                <a:spcPct val="130000"/>
              </a:lnSpc>
              <a:spcBef>
                <a:spcPts val="277"/>
              </a:spcBef>
              <a:defRPr/>
            </a:pPr>
            <a:r>
              <a:rPr lang="ja-JP" altLang="en-US" sz="1477"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77" dirty="0">
                <a:latin typeface="Meiryo UI" panose="020B0604030504040204" pitchFamily="50" charset="-128"/>
                <a:ea typeface="Meiryo UI" panose="020B0604030504040204" pitchFamily="50" charset="-128"/>
                <a:cs typeface="Meiryo UI" panose="020B0604030504040204" pitchFamily="50" charset="-128"/>
              </a:rPr>
              <a:t>・</a:t>
            </a:r>
            <a:r>
              <a:rPr lang="ja-JP" altLang="en-US" sz="1477"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各市町村で</a:t>
            </a:r>
            <a:r>
              <a:rPr lang="ja-JP" altLang="en-US" sz="1477" dirty="0">
                <a:latin typeface="Meiryo UI" panose="020B0604030504040204" pitchFamily="50" charset="-128"/>
                <a:ea typeface="Meiryo UI" panose="020B0604030504040204" pitchFamily="50" charset="-128"/>
                <a:cs typeface="Meiryo UI" panose="020B0604030504040204" pitchFamily="50" charset="-128"/>
              </a:rPr>
              <a:t>空家対策に関する</a:t>
            </a:r>
            <a:r>
              <a:rPr lang="ja-JP" altLang="en-US" sz="1477"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考え方は多様化し、組織体制にも開き</a:t>
            </a:r>
            <a:endParaRPr lang="en-US" altLang="ja-JP" sz="1477"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87925" defTabSz="732411">
              <a:lnSpc>
                <a:spcPct val="130000"/>
              </a:lnSpc>
              <a:spcBef>
                <a:spcPts val="277"/>
              </a:spcBef>
              <a:defRPr/>
            </a:pPr>
            <a:r>
              <a:rPr lang="ja-JP" altLang="en-US" sz="1477" dirty="0">
                <a:latin typeface="Meiryo UI" panose="020B0604030504040204" pitchFamily="50" charset="-128"/>
                <a:ea typeface="Meiryo UI" panose="020B0604030504040204" pitchFamily="50" charset="-128"/>
                <a:cs typeface="Meiryo UI" panose="020B0604030504040204" pitchFamily="50" charset="-128"/>
              </a:rPr>
              <a:t>　　　　⇒各市町村の取組状況に即したきめ細かな支援が必要</a:t>
            </a:r>
            <a:endParaRPr lang="en-US" altLang="ja-JP" sz="1477" dirty="0">
              <a:latin typeface="Meiryo UI" panose="020B0604030504040204" pitchFamily="50" charset="-128"/>
              <a:ea typeface="Meiryo UI" panose="020B0604030504040204" pitchFamily="50" charset="-128"/>
              <a:cs typeface="Meiryo UI" panose="020B0604030504040204" pitchFamily="50" charset="-128"/>
            </a:endParaRPr>
          </a:p>
          <a:p>
            <a:pPr marL="87925" defTabSz="732411">
              <a:lnSpc>
                <a:spcPct val="130000"/>
              </a:lnSpc>
              <a:spcBef>
                <a:spcPts val="277"/>
              </a:spcBef>
              <a:defRPr/>
            </a:pPr>
            <a:r>
              <a:rPr lang="ja-JP" altLang="en-US" sz="1477" dirty="0">
                <a:latin typeface="Meiryo UI" panose="020B0604030504040204" pitchFamily="50" charset="-128"/>
                <a:ea typeface="Meiryo UI" panose="020B0604030504040204" pitchFamily="50" charset="-128"/>
                <a:cs typeface="Meiryo UI" panose="020B0604030504040204" pitchFamily="50" charset="-128"/>
              </a:rPr>
              <a:t>　　・空家の利活用等に関する</a:t>
            </a:r>
            <a:r>
              <a:rPr lang="ja-JP" altLang="en-US" sz="1477"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様々なビジネスモデル</a:t>
            </a:r>
            <a:r>
              <a:rPr lang="ja-JP" altLang="en-US" sz="1477" dirty="0">
                <a:latin typeface="Meiryo UI" panose="020B0604030504040204" pitchFamily="50" charset="-128"/>
                <a:ea typeface="Meiryo UI" panose="020B0604030504040204" pitchFamily="50" charset="-128"/>
                <a:cs typeface="Meiryo UI" panose="020B0604030504040204" pitchFamily="50" charset="-128"/>
              </a:rPr>
              <a:t>も生まれている</a:t>
            </a:r>
            <a:endParaRPr lang="en-US" altLang="ja-JP" sz="1477" dirty="0">
              <a:latin typeface="Meiryo UI" panose="020B0604030504040204" pitchFamily="50" charset="-128"/>
              <a:ea typeface="Meiryo UI" panose="020B0604030504040204" pitchFamily="50" charset="-128"/>
              <a:cs typeface="Meiryo UI" panose="020B0604030504040204" pitchFamily="50" charset="-128"/>
            </a:endParaRPr>
          </a:p>
          <a:p>
            <a:pPr marL="87925" defTabSz="732411">
              <a:lnSpc>
                <a:spcPct val="130000"/>
              </a:lnSpc>
              <a:spcBef>
                <a:spcPts val="277"/>
              </a:spcBef>
              <a:defRPr/>
            </a:pPr>
            <a:r>
              <a:rPr lang="ja-JP" altLang="en-US" sz="1477" dirty="0">
                <a:latin typeface="Meiryo UI" panose="020B0604030504040204" pitchFamily="50" charset="-128"/>
                <a:ea typeface="Meiryo UI" panose="020B0604030504040204" pitchFamily="50" charset="-128"/>
                <a:cs typeface="Meiryo UI" panose="020B0604030504040204" pitchFamily="50" charset="-128"/>
              </a:rPr>
              <a:t>　　　　⇒民間事業者等との連携による空家対策の推進がこれまで以上に重要</a:t>
            </a:r>
          </a:p>
          <a:p>
            <a:pPr marL="87925" defTabSz="732411">
              <a:lnSpc>
                <a:spcPct val="130000"/>
              </a:lnSpc>
              <a:spcBef>
                <a:spcPts val="277"/>
              </a:spcBef>
              <a:defRPr/>
            </a:pPr>
            <a:endParaRPr lang="ja-JP" altLang="en-US" sz="1477"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1" name="グループ化 32"/>
          <p:cNvGrpSpPr>
            <a:grpSpLocks/>
          </p:cNvGrpSpPr>
          <p:nvPr/>
        </p:nvGrpSpPr>
        <p:grpSpPr bwMode="auto">
          <a:xfrm>
            <a:off x="1687497" y="3724228"/>
            <a:ext cx="7348999" cy="449873"/>
            <a:chOff x="12909675" y="4074071"/>
            <a:chExt cx="4911344" cy="474662"/>
          </a:xfrm>
        </p:grpSpPr>
        <p:sp>
          <p:nvSpPr>
            <p:cNvPr id="12" name="角丸四角形 11"/>
            <p:cNvSpPr/>
            <p:nvPr/>
          </p:nvSpPr>
          <p:spPr bwMode="auto">
            <a:xfrm>
              <a:off x="12909675" y="4074071"/>
              <a:ext cx="4911344" cy="474662"/>
            </a:xfrm>
            <a:prstGeom prst="roundRect">
              <a:avLst/>
            </a:prstGeom>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ja-JP" altLang="en-US" sz="1662"/>
            </a:p>
          </p:txBody>
        </p:sp>
        <p:sp>
          <p:nvSpPr>
            <p:cNvPr id="13" name="正方形/長方形 34"/>
            <p:cNvSpPr>
              <a:spLocks noChangeArrowheads="1"/>
            </p:cNvSpPr>
            <p:nvPr/>
          </p:nvSpPr>
          <p:spPr bwMode="auto">
            <a:xfrm>
              <a:off x="14661625" y="4121957"/>
              <a:ext cx="1322442" cy="33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477" b="1" dirty="0">
                  <a:solidFill>
                    <a:schemeClr val="bg1"/>
                  </a:solidFill>
                  <a:latin typeface="UD デジタル 教科書体 NK-R" panose="02020400000000000000" pitchFamily="18" charset="-128"/>
                  <a:ea typeface="UD デジタル 教科書体 NK-R" panose="02020400000000000000" pitchFamily="18" charset="-128"/>
                </a:rPr>
                <a:t>空家対策の取組方針</a:t>
              </a:r>
            </a:p>
          </p:txBody>
        </p:sp>
      </p:grpSp>
      <p:grpSp>
        <p:nvGrpSpPr>
          <p:cNvPr id="14" name="グループ化 188"/>
          <p:cNvGrpSpPr>
            <a:grpSpLocks/>
          </p:cNvGrpSpPr>
          <p:nvPr/>
        </p:nvGrpSpPr>
        <p:grpSpPr bwMode="auto">
          <a:xfrm>
            <a:off x="194038" y="3716901"/>
            <a:ext cx="1761051" cy="457200"/>
            <a:chOff x="13008965" y="4058038"/>
            <a:chExt cx="11262114" cy="474662"/>
          </a:xfrm>
        </p:grpSpPr>
        <p:sp>
          <p:nvSpPr>
            <p:cNvPr id="15" name="角丸四角形 14"/>
            <p:cNvSpPr/>
            <p:nvPr/>
          </p:nvSpPr>
          <p:spPr bwMode="auto">
            <a:xfrm>
              <a:off x="13008965" y="4058038"/>
              <a:ext cx="9554453" cy="474662"/>
            </a:xfrm>
            <a:prstGeom prst="roundRect">
              <a:avLst/>
            </a:prstGeom>
            <a:solidFill>
              <a:schemeClr val="accent3">
                <a:lumMod val="75000"/>
              </a:schemeClr>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ja-JP" altLang="en-US" sz="1292"/>
            </a:p>
          </p:txBody>
        </p:sp>
        <p:sp>
          <p:nvSpPr>
            <p:cNvPr id="16" name="正方形/長方形 34"/>
            <p:cNvSpPr>
              <a:spLocks noChangeArrowheads="1"/>
            </p:cNvSpPr>
            <p:nvPr/>
          </p:nvSpPr>
          <p:spPr bwMode="auto">
            <a:xfrm>
              <a:off x="13008965" y="4129493"/>
              <a:ext cx="11262114" cy="272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1108" dirty="0">
                  <a:solidFill>
                    <a:schemeClr val="bg1"/>
                  </a:solidFill>
                  <a:latin typeface="UD デジタル 教科書体 NK-R" panose="02020400000000000000" pitchFamily="18" charset="-128"/>
                  <a:ea typeface="UD デジタル 教科書体 NK-R" panose="02020400000000000000" pitchFamily="18" charset="-128"/>
                </a:rPr>
                <a:t>住まうビジョン・大阪</a:t>
              </a:r>
            </a:p>
          </p:txBody>
        </p:sp>
      </p:grpSp>
      <p:graphicFrame>
        <p:nvGraphicFramePr>
          <p:cNvPr id="17" name="表 16"/>
          <p:cNvGraphicFramePr>
            <a:graphicFrameLocks noGrp="1"/>
          </p:cNvGraphicFramePr>
          <p:nvPr/>
        </p:nvGraphicFramePr>
        <p:xfrm>
          <a:off x="194038" y="4181428"/>
          <a:ext cx="1513074" cy="2467973"/>
        </p:xfrm>
        <a:graphic>
          <a:graphicData uri="http://schemas.openxmlformats.org/drawingml/2006/table">
            <a:tbl>
              <a:tblPr firstRow="1" bandRow="1">
                <a:tableStyleId>{F5AB1C69-6EDB-4FF4-983F-18BD219EF322}</a:tableStyleId>
              </a:tblPr>
              <a:tblGrid>
                <a:gridCol w="1513074">
                  <a:extLst>
                    <a:ext uri="{9D8B030D-6E8A-4147-A177-3AD203B41FA5}">
                      <a16:colId xmlns:a16="http://schemas.microsoft.com/office/drawing/2014/main" val="3161649188"/>
                    </a:ext>
                  </a:extLst>
                </a:gridCol>
              </a:tblGrid>
              <a:tr h="316361">
                <a:tc>
                  <a:txBody>
                    <a:bodyPr/>
                    <a:lstStyle/>
                    <a:p>
                      <a:pPr algn="ctr"/>
                      <a:r>
                        <a:rPr kumimoji="1" lang="ja-JP" altLang="en-US" sz="1100" b="0" dirty="0">
                          <a:latin typeface="UD デジタル 教科書体 NK-R" panose="02020400000000000000" pitchFamily="18" charset="-128"/>
                          <a:ea typeface="UD デジタル 教科書体 NK-R" panose="02020400000000000000" pitchFamily="18" charset="-128"/>
                        </a:rPr>
                        <a:t>施策名</a:t>
                      </a:r>
                    </a:p>
                  </a:txBody>
                  <a:tcPr marL="84413" marR="84413" marT="42181" marB="42181" anchor="ctr"/>
                </a:tc>
                <a:extLst>
                  <a:ext uri="{0D108BD9-81ED-4DB2-BD59-A6C34878D82A}">
                    <a16:rowId xmlns:a16="http://schemas.microsoft.com/office/drawing/2014/main" val="3209362858"/>
                  </a:ext>
                </a:extLst>
              </a:tr>
              <a:tr h="968217">
                <a:tc>
                  <a:txBody>
                    <a:bodyPr/>
                    <a:lstStyle/>
                    <a:p>
                      <a:pPr algn="l"/>
                      <a:r>
                        <a:rPr kumimoji="1" lang="ja-JP" altLang="en-US" sz="1000" dirty="0">
                          <a:latin typeface="游ゴシック" panose="020B0400000000000000" pitchFamily="50" charset="-128"/>
                          <a:ea typeface="游ゴシック" panose="020B0400000000000000" pitchFamily="50" charset="-128"/>
                        </a:rPr>
                        <a:t>〇危険な空家の除却　</a:t>
                      </a:r>
                      <a:endParaRPr kumimoji="1" lang="en-US" altLang="ja-JP" sz="1000" dirty="0">
                        <a:latin typeface="游ゴシック" panose="020B0400000000000000" pitchFamily="50" charset="-128"/>
                        <a:ea typeface="游ゴシック" panose="020B0400000000000000" pitchFamily="50" charset="-128"/>
                      </a:endParaRPr>
                    </a:p>
                    <a:p>
                      <a:pPr algn="l"/>
                      <a:r>
                        <a:rPr kumimoji="1" lang="ja-JP" altLang="en-US" sz="1000" dirty="0">
                          <a:latin typeface="游ゴシック" panose="020B0400000000000000" pitchFamily="50" charset="-128"/>
                          <a:ea typeface="游ゴシック" panose="020B0400000000000000" pitchFamily="50" charset="-128"/>
                        </a:rPr>
                        <a:t>　等促進</a:t>
                      </a:r>
                    </a:p>
                  </a:txBody>
                  <a:tcPr marL="84413" marR="84413" marT="42181" marB="42181" anchor="ctr"/>
                </a:tc>
                <a:extLst>
                  <a:ext uri="{0D108BD9-81ED-4DB2-BD59-A6C34878D82A}">
                    <a16:rowId xmlns:a16="http://schemas.microsoft.com/office/drawing/2014/main" val="2804449307"/>
                  </a:ext>
                </a:extLst>
              </a:tr>
              <a:tr h="680131">
                <a:tc>
                  <a:txBody>
                    <a:bodyPr/>
                    <a:lstStyle/>
                    <a:p>
                      <a:pPr algn="l"/>
                      <a:r>
                        <a:rPr kumimoji="1" lang="ja-JP" altLang="en-US" sz="1000" dirty="0">
                          <a:latin typeface="游ゴシック" panose="020B0400000000000000" pitchFamily="50" charset="-128"/>
                          <a:ea typeface="游ゴシック" panose="020B0400000000000000" pitchFamily="50" charset="-128"/>
                        </a:rPr>
                        <a:t>〇空家等を活用した</a:t>
                      </a:r>
                      <a:endParaRPr kumimoji="1" lang="en-US" altLang="ja-JP" sz="1000" dirty="0">
                        <a:latin typeface="游ゴシック" panose="020B0400000000000000" pitchFamily="50" charset="-128"/>
                        <a:ea typeface="游ゴシック" panose="020B0400000000000000" pitchFamily="50" charset="-128"/>
                      </a:endParaRPr>
                    </a:p>
                    <a:p>
                      <a:pPr algn="l"/>
                      <a:r>
                        <a:rPr kumimoji="1" lang="ja-JP" altLang="en-US" sz="1000" dirty="0">
                          <a:latin typeface="游ゴシック" panose="020B0400000000000000" pitchFamily="50" charset="-128"/>
                          <a:ea typeface="游ゴシック" panose="020B0400000000000000" pitchFamily="50" charset="-128"/>
                        </a:rPr>
                        <a:t>　まちづくりの推進</a:t>
                      </a:r>
                      <a:endParaRPr kumimoji="1" lang="en-US" altLang="ja-JP" sz="1000" dirty="0">
                        <a:latin typeface="游ゴシック" panose="020B0400000000000000" pitchFamily="50" charset="-128"/>
                        <a:ea typeface="游ゴシック" panose="020B0400000000000000" pitchFamily="50" charset="-128"/>
                      </a:endParaRPr>
                    </a:p>
                  </a:txBody>
                  <a:tcPr marL="84413" marR="84413" marT="42181" marB="42181" anchor="ctr"/>
                </a:tc>
                <a:extLst>
                  <a:ext uri="{0D108BD9-81ED-4DB2-BD59-A6C34878D82A}">
                    <a16:rowId xmlns:a16="http://schemas.microsoft.com/office/drawing/2014/main" val="4237392521"/>
                  </a:ext>
                </a:extLst>
              </a:tr>
              <a:tr h="503264">
                <a:tc>
                  <a:txBody>
                    <a:bodyPr/>
                    <a:lstStyle/>
                    <a:p>
                      <a:pPr algn="l"/>
                      <a:r>
                        <a:rPr kumimoji="1" lang="ja-JP" altLang="en-US" sz="700" dirty="0">
                          <a:latin typeface="游ゴシック" panose="020B0400000000000000" pitchFamily="50" charset="-128"/>
                          <a:ea typeface="游ゴシック" panose="020B0400000000000000" pitchFamily="50" charset="-128"/>
                        </a:rPr>
                        <a:t>〇既存住宅流通・リフォーム</a:t>
                      </a:r>
                      <a:endParaRPr kumimoji="1" lang="en-US" altLang="ja-JP" sz="700" dirty="0">
                        <a:latin typeface="游ゴシック" panose="020B0400000000000000" pitchFamily="50" charset="-128"/>
                        <a:ea typeface="游ゴシック" panose="020B0400000000000000" pitchFamily="50" charset="-128"/>
                      </a:endParaRPr>
                    </a:p>
                    <a:p>
                      <a:pPr algn="l"/>
                      <a:r>
                        <a:rPr kumimoji="1" lang="ja-JP" altLang="en-US" sz="700" dirty="0">
                          <a:latin typeface="游ゴシック" panose="020B0400000000000000" pitchFamily="50" charset="-128"/>
                          <a:ea typeface="游ゴシック" panose="020B0400000000000000" pitchFamily="50" charset="-128"/>
                        </a:rPr>
                        <a:t>　市場の　環境整備・活性化</a:t>
                      </a:r>
                    </a:p>
                  </a:txBody>
                  <a:tcPr marL="84413" marR="84413" marT="42181" marB="42181" anchor="ctr"/>
                </a:tc>
                <a:extLst>
                  <a:ext uri="{0D108BD9-81ED-4DB2-BD59-A6C34878D82A}">
                    <a16:rowId xmlns:a16="http://schemas.microsoft.com/office/drawing/2014/main" val="3446996346"/>
                  </a:ext>
                </a:extLst>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1957702108"/>
              </p:ext>
            </p:extLst>
          </p:nvPr>
        </p:nvGraphicFramePr>
        <p:xfrm>
          <a:off x="1687496" y="4181428"/>
          <a:ext cx="7349000" cy="2450626"/>
        </p:xfrm>
        <a:graphic>
          <a:graphicData uri="http://schemas.openxmlformats.org/drawingml/2006/table">
            <a:tbl>
              <a:tblPr firstRow="1" bandRow="1">
                <a:tableStyleId>{21E4AEA4-8DFA-4A89-87EB-49C32662AFE0}</a:tableStyleId>
              </a:tblPr>
              <a:tblGrid>
                <a:gridCol w="7349000">
                  <a:extLst>
                    <a:ext uri="{9D8B030D-6E8A-4147-A177-3AD203B41FA5}">
                      <a16:colId xmlns:a16="http://schemas.microsoft.com/office/drawing/2014/main" val="3461318524"/>
                    </a:ext>
                  </a:extLst>
                </a:gridCol>
              </a:tblGrid>
              <a:tr h="111668">
                <a:tc>
                  <a:txBody>
                    <a:bodyPr/>
                    <a:lstStyle/>
                    <a:p>
                      <a:pPr algn="ctr"/>
                      <a:r>
                        <a:rPr kumimoji="1" lang="ja-JP" altLang="en-US" sz="1500" dirty="0">
                          <a:latin typeface="UD デジタル 教科書体 NK-R" panose="02020400000000000000" pitchFamily="18" charset="-128"/>
                          <a:ea typeface="UD デジタル 教科書体 NK-R" panose="02020400000000000000" pitchFamily="18" charset="-128"/>
                        </a:rPr>
                        <a:t>主な取組</a:t>
                      </a:r>
                    </a:p>
                  </a:txBody>
                  <a:tcPr marL="84396" marR="84396" marT="42159" marB="42159" anchor="ctr"/>
                </a:tc>
                <a:extLst>
                  <a:ext uri="{0D108BD9-81ED-4DB2-BD59-A6C34878D82A}">
                    <a16:rowId xmlns:a16="http://schemas.microsoft.com/office/drawing/2014/main" val="1784705084"/>
                  </a:ext>
                </a:extLst>
              </a:tr>
              <a:tr h="978123">
                <a:tc>
                  <a:txBody>
                    <a:bodyPr/>
                    <a:lstStyle/>
                    <a:p>
                      <a:pPr algn="l"/>
                      <a:r>
                        <a:rPr kumimoji="1" lang="ja-JP" altLang="en-US" sz="1300" dirty="0">
                          <a:latin typeface="游ゴシック" panose="020B0400000000000000" pitchFamily="50" charset="-128"/>
                          <a:ea typeface="游ゴシック" panose="020B0400000000000000" pitchFamily="50" charset="-128"/>
                        </a:rPr>
                        <a:t>・</a:t>
                      </a:r>
                      <a:r>
                        <a:rPr kumimoji="1" lang="ja-JP" altLang="en-US" sz="1300" spc="-60" baseline="0" dirty="0">
                          <a:latin typeface="游ゴシック" panose="020B0400000000000000" pitchFamily="50" charset="-128"/>
                          <a:ea typeface="游ゴシック" panose="020B0400000000000000" pitchFamily="50" charset="-128"/>
                        </a:rPr>
                        <a:t>「管理不全空家対策に係る各種制度運用マニュアル」の更新を行い、市町村の空家対策を支援</a:t>
                      </a:r>
                      <a:endParaRPr kumimoji="1" lang="en-US" altLang="ja-JP" sz="1300" spc="-60" baseline="0" dirty="0">
                        <a:latin typeface="游ゴシック" panose="020B0400000000000000" pitchFamily="50" charset="-128"/>
                        <a:ea typeface="游ゴシック" panose="020B0400000000000000" pitchFamily="50" charset="-128"/>
                      </a:endParaRPr>
                    </a:p>
                    <a:p>
                      <a:pPr algn="l"/>
                      <a:r>
                        <a:rPr kumimoji="1" lang="ja-JP" altLang="en-US" sz="1300" dirty="0">
                          <a:latin typeface="游ゴシック" panose="020B0400000000000000" pitchFamily="50" charset="-128"/>
                          <a:ea typeface="游ゴシック" panose="020B0400000000000000" pitchFamily="50" charset="-128"/>
                        </a:rPr>
                        <a:t>・「大阪府空家等対策市町村連携協議会」の場を活用し、公民の先進事例を紹介</a:t>
                      </a:r>
                      <a:endParaRPr kumimoji="1" lang="en-US" altLang="ja-JP" sz="1300" dirty="0">
                        <a:latin typeface="游ゴシック" panose="020B0400000000000000" pitchFamily="50" charset="-128"/>
                        <a:ea typeface="游ゴシック" panose="020B0400000000000000" pitchFamily="50" charset="-128"/>
                      </a:endParaRPr>
                    </a:p>
                    <a:p>
                      <a:pPr algn="l"/>
                      <a:r>
                        <a:rPr kumimoji="1" lang="en-US" altLang="ja-JP" sz="1300" dirty="0">
                          <a:latin typeface="游ゴシック" panose="020B0400000000000000" pitchFamily="50" charset="-128"/>
                          <a:ea typeface="游ゴシック" panose="020B0400000000000000" pitchFamily="50" charset="-128"/>
                        </a:rPr>
                        <a:t>※</a:t>
                      </a:r>
                      <a:r>
                        <a:rPr kumimoji="1" lang="ja-JP" altLang="en-US" sz="1300" dirty="0">
                          <a:latin typeface="游ゴシック" panose="020B0400000000000000" pitchFamily="50" charset="-128"/>
                          <a:ea typeface="游ゴシック" panose="020B0400000000000000" pitchFamily="50" charset="-128"/>
                        </a:rPr>
                        <a:t>市町村の取組みにより除却等がなされた管理不全空き家数</a:t>
                      </a:r>
                      <a:endParaRPr kumimoji="1" lang="en-US" altLang="ja-JP" sz="1300" dirty="0">
                        <a:latin typeface="游ゴシック" panose="020B0400000000000000" pitchFamily="50" charset="-128"/>
                        <a:ea typeface="游ゴシック" panose="020B0400000000000000" pitchFamily="50" charset="-128"/>
                      </a:endParaRPr>
                    </a:p>
                    <a:p>
                      <a:pPr algn="l"/>
                      <a:r>
                        <a:rPr kumimoji="1" lang="ja-JP" altLang="en-US" sz="1300" dirty="0">
                          <a:latin typeface="游ゴシック" panose="020B0400000000000000" pitchFamily="50" charset="-128"/>
                          <a:ea typeface="游ゴシック" panose="020B0400000000000000" pitchFamily="50" charset="-128"/>
                        </a:rPr>
                        <a:t>　　</a:t>
                      </a:r>
                      <a:r>
                        <a:rPr kumimoji="1" lang="en-US" altLang="ja-JP" sz="1300" dirty="0">
                          <a:latin typeface="游ゴシック" panose="020B0400000000000000" pitchFamily="50" charset="-128"/>
                          <a:ea typeface="游ゴシック" panose="020B0400000000000000" pitchFamily="50" charset="-128"/>
                        </a:rPr>
                        <a:t>6,400</a:t>
                      </a:r>
                      <a:r>
                        <a:rPr kumimoji="1" lang="ja-JP" altLang="en-US" sz="1300" dirty="0">
                          <a:latin typeface="游ゴシック" panose="020B0400000000000000" pitchFamily="50" charset="-128"/>
                          <a:ea typeface="游ゴシック" panose="020B0400000000000000" pitchFamily="50" charset="-128"/>
                        </a:rPr>
                        <a:t>件（</a:t>
                      </a:r>
                      <a:r>
                        <a:rPr kumimoji="1" lang="en-US" altLang="ja-JP" sz="1300" dirty="0">
                          <a:latin typeface="游ゴシック" panose="020B0400000000000000" pitchFamily="50" charset="-128"/>
                          <a:ea typeface="游ゴシック" panose="020B0400000000000000" pitchFamily="50" charset="-128"/>
                        </a:rPr>
                        <a:t>R1</a:t>
                      </a:r>
                      <a:r>
                        <a:rPr kumimoji="1" lang="ja-JP" altLang="en-US" sz="1300" dirty="0">
                          <a:latin typeface="游ゴシック" panose="020B0400000000000000" pitchFamily="50" charset="-128"/>
                          <a:ea typeface="游ゴシック" panose="020B0400000000000000" pitchFamily="50" charset="-128"/>
                        </a:rPr>
                        <a:t>）、</a:t>
                      </a:r>
                      <a:r>
                        <a:rPr kumimoji="1" lang="en-US" altLang="ja-JP" sz="1300" dirty="0">
                          <a:latin typeface="游ゴシック" panose="020B0400000000000000" pitchFamily="50" charset="-128"/>
                          <a:ea typeface="游ゴシック" panose="020B0400000000000000" pitchFamily="50" charset="-128"/>
                        </a:rPr>
                        <a:t>7,700</a:t>
                      </a:r>
                      <a:r>
                        <a:rPr kumimoji="1" lang="ja-JP" altLang="en-US" sz="1300" dirty="0">
                          <a:latin typeface="游ゴシック" panose="020B0400000000000000" pitchFamily="50" charset="-128"/>
                          <a:ea typeface="游ゴシック" panose="020B0400000000000000" pitchFamily="50" charset="-128"/>
                        </a:rPr>
                        <a:t>件（</a:t>
                      </a:r>
                      <a:r>
                        <a:rPr kumimoji="1" lang="en-US" altLang="ja-JP" sz="1300" dirty="0">
                          <a:latin typeface="游ゴシック" panose="020B0400000000000000" pitchFamily="50" charset="-128"/>
                          <a:ea typeface="游ゴシック" panose="020B0400000000000000" pitchFamily="50" charset="-128"/>
                        </a:rPr>
                        <a:t>R2</a:t>
                      </a:r>
                      <a:r>
                        <a:rPr kumimoji="1" lang="ja-JP" altLang="en-US" sz="1300" dirty="0">
                          <a:latin typeface="游ゴシック" panose="020B0400000000000000" pitchFamily="50" charset="-128"/>
                          <a:ea typeface="游ゴシック" panose="020B0400000000000000" pitchFamily="50" charset="-128"/>
                        </a:rPr>
                        <a:t>）、</a:t>
                      </a:r>
                      <a:r>
                        <a:rPr kumimoji="1" lang="en-US" altLang="ja-JP" sz="1300" dirty="0">
                          <a:latin typeface="游ゴシック" panose="020B0400000000000000" pitchFamily="50" charset="-128"/>
                          <a:ea typeface="游ゴシック" panose="020B0400000000000000" pitchFamily="50" charset="-128"/>
                        </a:rPr>
                        <a:t>9,100</a:t>
                      </a:r>
                      <a:r>
                        <a:rPr kumimoji="1" lang="ja-JP" altLang="en-US" sz="1300" dirty="0">
                          <a:latin typeface="游ゴシック" panose="020B0400000000000000" pitchFamily="50" charset="-128"/>
                          <a:ea typeface="游ゴシック" panose="020B0400000000000000" pitchFamily="50" charset="-128"/>
                        </a:rPr>
                        <a:t>件（</a:t>
                      </a:r>
                      <a:r>
                        <a:rPr kumimoji="1" lang="en-US" altLang="ja-JP" sz="1300" dirty="0">
                          <a:latin typeface="游ゴシック" panose="020B0400000000000000" pitchFamily="50" charset="-128"/>
                          <a:ea typeface="游ゴシック" panose="020B0400000000000000" pitchFamily="50" charset="-128"/>
                        </a:rPr>
                        <a:t>R3</a:t>
                      </a:r>
                      <a:r>
                        <a:rPr kumimoji="1" lang="ja-JP" altLang="en-US" sz="1300" dirty="0" smtClean="0">
                          <a:latin typeface="游ゴシック" panose="020B0400000000000000" pitchFamily="50" charset="-128"/>
                          <a:ea typeface="游ゴシック" panose="020B0400000000000000" pitchFamily="50" charset="-128"/>
                        </a:rPr>
                        <a:t>）、</a:t>
                      </a:r>
                      <a:r>
                        <a:rPr kumimoji="1" lang="en-US" altLang="ja-JP" sz="1300" dirty="0" smtClean="0">
                          <a:latin typeface="游ゴシック" panose="020B0400000000000000" pitchFamily="50" charset="-128"/>
                          <a:ea typeface="游ゴシック" panose="020B0400000000000000" pitchFamily="50" charset="-128"/>
                        </a:rPr>
                        <a:t>11,600</a:t>
                      </a:r>
                      <a:r>
                        <a:rPr kumimoji="1" lang="ja-JP" altLang="en-US" sz="1300" dirty="0" smtClean="0">
                          <a:latin typeface="游ゴシック" panose="020B0400000000000000" pitchFamily="50" charset="-128"/>
                          <a:ea typeface="游ゴシック" panose="020B0400000000000000" pitchFamily="50" charset="-128"/>
                        </a:rPr>
                        <a:t>件（</a:t>
                      </a:r>
                      <a:r>
                        <a:rPr kumimoji="1" lang="en-US" altLang="ja-JP" sz="1300" dirty="0" smtClean="0">
                          <a:latin typeface="游ゴシック" panose="020B0400000000000000" pitchFamily="50" charset="-128"/>
                          <a:ea typeface="游ゴシック" panose="020B0400000000000000" pitchFamily="50" charset="-128"/>
                        </a:rPr>
                        <a:t>R4</a:t>
                      </a:r>
                      <a:r>
                        <a:rPr kumimoji="1" lang="ja-JP" altLang="en-US" sz="1300" dirty="0" smtClean="0">
                          <a:latin typeface="游ゴシック" panose="020B0400000000000000" pitchFamily="50" charset="-128"/>
                          <a:ea typeface="游ゴシック" panose="020B0400000000000000" pitchFamily="50" charset="-128"/>
                        </a:rPr>
                        <a:t>）</a:t>
                      </a:r>
                      <a:endParaRPr kumimoji="1" lang="en-US" altLang="ja-JP" sz="1300" dirty="0">
                        <a:latin typeface="游ゴシック" panose="020B0400000000000000" pitchFamily="50" charset="-128"/>
                        <a:ea typeface="游ゴシック" panose="020B0400000000000000" pitchFamily="50" charset="-128"/>
                      </a:endParaRPr>
                    </a:p>
                  </a:txBody>
                  <a:tcPr marL="84396" marR="84396" marT="42159" marB="42159" anchor="ctr"/>
                </a:tc>
                <a:extLst>
                  <a:ext uri="{0D108BD9-81ED-4DB2-BD59-A6C34878D82A}">
                    <a16:rowId xmlns:a16="http://schemas.microsoft.com/office/drawing/2014/main" val="1946334994"/>
                  </a:ext>
                </a:extLst>
              </a:tr>
              <a:tr h="617564">
                <a:tc>
                  <a:txBody>
                    <a:bodyPr/>
                    <a:lstStyle/>
                    <a:p>
                      <a:pPr algn="l"/>
                      <a:r>
                        <a:rPr kumimoji="1" lang="ja-JP" altLang="en-US" sz="1300" dirty="0">
                          <a:latin typeface="游ゴシック" panose="020B0400000000000000" pitchFamily="50" charset="-128"/>
                          <a:ea typeface="游ゴシック" panose="020B0400000000000000" pitchFamily="50" charset="-128"/>
                        </a:rPr>
                        <a:t>・固定資産税の住宅用地特例に関する取組推進等に向けた国家要望の実施</a:t>
                      </a:r>
                      <a:endParaRPr kumimoji="1" lang="en-US" altLang="ja-JP" sz="1300" dirty="0">
                        <a:latin typeface="游ゴシック" panose="020B0400000000000000" pitchFamily="50" charset="-128"/>
                        <a:ea typeface="游ゴシック" panose="020B0400000000000000" pitchFamily="50" charset="-128"/>
                      </a:endParaRPr>
                    </a:p>
                    <a:p>
                      <a:pPr algn="l"/>
                      <a:r>
                        <a:rPr kumimoji="1" lang="ja-JP" altLang="en-US" sz="1300" dirty="0">
                          <a:latin typeface="游ゴシック" panose="020B0400000000000000" pitchFamily="50" charset="-128"/>
                          <a:ea typeface="游ゴシック" panose="020B0400000000000000" pitchFamily="50" charset="-128"/>
                        </a:rPr>
                        <a:t>・民間団体の持つ</a:t>
                      </a:r>
                      <a:r>
                        <a:rPr kumimoji="1" lang="ja-JP" altLang="en-US" sz="1300" dirty="0">
                          <a:solidFill>
                            <a:schemeClr val="tx1"/>
                          </a:solidFill>
                          <a:latin typeface="游ゴシック" panose="020B0400000000000000" pitchFamily="50" charset="-128"/>
                          <a:ea typeface="游ゴシック" panose="020B0400000000000000" pitchFamily="50" charset="-128"/>
                        </a:rPr>
                        <a:t>物件情報検索システム</a:t>
                      </a:r>
                      <a:r>
                        <a:rPr kumimoji="1" lang="ja-JP" altLang="en-US" sz="1300" dirty="0">
                          <a:latin typeface="游ゴシック" panose="020B0400000000000000" pitchFamily="50" charset="-128"/>
                          <a:ea typeface="游ゴシック" panose="020B0400000000000000" pitchFamily="50" charset="-128"/>
                        </a:rPr>
                        <a:t>と空家バンクとの連携の検討</a:t>
                      </a:r>
                      <a:endParaRPr kumimoji="1" lang="en-US" altLang="ja-JP" sz="1300" dirty="0">
                        <a:latin typeface="游ゴシック" panose="020B0400000000000000" pitchFamily="50" charset="-128"/>
                        <a:ea typeface="游ゴシック" panose="020B0400000000000000" pitchFamily="50" charset="-128"/>
                      </a:endParaRPr>
                    </a:p>
                    <a:p>
                      <a:pPr algn="l"/>
                      <a:r>
                        <a:rPr kumimoji="1" lang="ja-JP" altLang="en-US" sz="1300" dirty="0">
                          <a:latin typeface="游ゴシック" panose="020B0400000000000000" pitchFamily="50" charset="-128"/>
                          <a:ea typeface="游ゴシック" panose="020B0400000000000000" pitchFamily="50" charset="-128"/>
                        </a:rPr>
                        <a:t>・リノベーションの成功事例の創出に向け、空家部局以外へ専門家紹介制度を周知</a:t>
                      </a:r>
                    </a:p>
                  </a:txBody>
                  <a:tcPr marL="84396" marR="84396" marT="42159" marB="42159" anchor="ctr"/>
                </a:tc>
                <a:extLst>
                  <a:ext uri="{0D108BD9-81ED-4DB2-BD59-A6C34878D82A}">
                    <a16:rowId xmlns:a16="http://schemas.microsoft.com/office/drawing/2014/main" val="3476954162"/>
                  </a:ext>
                </a:extLst>
              </a:tr>
              <a:tr h="480907">
                <a:tc>
                  <a:txBody>
                    <a:bodyPr/>
                    <a:lstStyle/>
                    <a:p>
                      <a:pPr algn="l"/>
                      <a:r>
                        <a:rPr kumimoji="1" lang="ja-JP" altLang="en-US" sz="1300" dirty="0">
                          <a:latin typeface="游ゴシック" panose="020B0400000000000000" pitchFamily="50" charset="-128"/>
                          <a:ea typeface="游ゴシック" panose="020B0400000000000000" pitchFamily="50" charset="-128"/>
                        </a:rPr>
                        <a:t>・</a:t>
                      </a:r>
                      <a:r>
                        <a:rPr kumimoji="1" lang="ja-JP" altLang="en-US" sz="1300" dirty="0">
                          <a:solidFill>
                            <a:schemeClr val="tx1"/>
                          </a:solidFill>
                          <a:latin typeface="游ゴシック" panose="020B0400000000000000" pitchFamily="50" charset="-128"/>
                          <a:ea typeface="游ゴシック" panose="020B0400000000000000" pitchFamily="50" charset="-128"/>
                        </a:rPr>
                        <a:t>インスペクション</a:t>
                      </a:r>
                      <a:r>
                        <a:rPr kumimoji="1" lang="ja-JP" altLang="en-US" sz="1300" dirty="0">
                          <a:latin typeface="游ゴシック" panose="020B0400000000000000" pitchFamily="50" charset="-128"/>
                          <a:ea typeface="游ゴシック" panose="020B0400000000000000" pitchFamily="50" charset="-128"/>
                        </a:rPr>
                        <a:t>に関するガイドブックを活用し、事業者や利用者への制度の浸透を促進</a:t>
                      </a:r>
                      <a:endParaRPr kumimoji="1" lang="en-US" altLang="ja-JP" sz="1300" dirty="0">
                        <a:latin typeface="游ゴシック" panose="020B0400000000000000" pitchFamily="50" charset="-128"/>
                        <a:ea typeface="游ゴシック" panose="020B0400000000000000" pitchFamily="50" charset="-128"/>
                      </a:endParaRPr>
                    </a:p>
                    <a:p>
                      <a:pPr algn="l"/>
                      <a:r>
                        <a:rPr kumimoji="1" lang="ja-JP" altLang="en-US" sz="1300" dirty="0">
                          <a:latin typeface="游ゴシック" panose="020B0400000000000000" pitchFamily="50" charset="-128"/>
                          <a:ea typeface="游ゴシック" panose="020B0400000000000000" pitchFamily="50" charset="-128"/>
                        </a:rPr>
                        <a:t>・用途変更を促進するためのガイドブックを活用した研修会の実施</a:t>
                      </a:r>
                      <a:endParaRPr kumimoji="1" lang="en-US" altLang="ja-JP" sz="1300" dirty="0">
                        <a:latin typeface="游ゴシック" panose="020B0400000000000000" pitchFamily="50" charset="-128"/>
                        <a:ea typeface="游ゴシック" panose="020B0400000000000000" pitchFamily="50" charset="-128"/>
                      </a:endParaRPr>
                    </a:p>
                  </a:txBody>
                  <a:tcPr marL="84396" marR="84396" marT="42159" marB="42159" anchor="ctr"/>
                </a:tc>
                <a:extLst>
                  <a:ext uri="{0D108BD9-81ED-4DB2-BD59-A6C34878D82A}">
                    <a16:rowId xmlns:a16="http://schemas.microsoft.com/office/drawing/2014/main" val="1934738551"/>
                  </a:ext>
                </a:extLst>
              </a:tr>
            </a:tbl>
          </a:graphicData>
        </a:graphic>
      </p:graphicFrame>
      <p:sp>
        <p:nvSpPr>
          <p:cNvPr id="19" name="正方形/長方形 18">
            <a:extLst>
              <a:ext uri="{FF2B5EF4-FFF2-40B4-BE49-F238E27FC236}">
                <a16:creationId xmlns:a16="http://schemas.microsoft.com/office/drawing/2014/main" id="{B2214278-2596-4ED4-9E11-B8C83DB4BFF5}"/>
              </a:ext>
            </a:extLst>
          </p:cNvPr>
          <p:cNvSpPr/>
          <p:nvPr/>
        </p:nvSpPr>
        <p:spPr bwMode="gray">
          <a:xfrm>
            <a:off x="144482" y="1111353"/>
            <a:ext cx="1860164" cy="390534"/>
          </a:xfrm>
          <a:prstGeom prst="rect">
            <a:avLst/>
          </a:prstGeom>
          <a:solidFill>
            <a:schemeClr val="accent6">
              <a:lumMod val="50000"/>
            </a:schemeClr>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方針の概要</a:t>
            </a:r>
            <a:endParaRPr lang="en-US" altLang="ja-JP"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6120000" y="360000"/>
            <a:ext cx="2880000" cy="360000"/>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居住企画課</a:t>
            </a:r>
          </a:p>
        </p:txBody>
      </p:sp>
      <p:sp>
        <p:nvSpPr>
          <p:cNvPr id="23"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23584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くらしの質を高める、３</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安全を支える、４</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安心のくらしをつくる </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③空家対策の取組方針（</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R4.4</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策定）に基づく取組の推進</a:t>
            </a:r>
          </a:p>
        </p:txBody>
      </p:sp>
      <p:sp>
        <p:nvSpPr>
          <p:cNvPr id="3" name="角丸四角形 2"/>
          <p:cNvSpPr/>
          <p:nvPr/>
        </p:nvSpPr>
        <p:spPr>
          <a:xfrm>
            <a:off x="85671" y="1168256"/>
            <a:ext cx="8842550" cy="5429096"/>
          </a:xfrm>
          <a:prstGeom prst="roundRect">
            <a:avLst>
              <a:gd name="adj" fmla="val 326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1662" dirty="0">
              <a:solidFill>
                <a:schemeClr val="tx1"/>
              </a:solidFill>
            </a:endParaRPr>
          </a:p>
          <a:p>
            <a:pPr algn="ctr"/>
            <a:endParaRPr lang="en-US" altLang="ja-JP" sz="1662" dirty="0">
              <a:solidFill>
                <a:schemeClr val="tx1"/>
              </a:solidFill>
            </a:endParaRPr>
          </a:p>
          <a:p>
            <a:pPr algn="ctr"/>
            <a:endParaRPr lang="en-US" altLang="ja-JP" sz="1662" dirty="0">
              <a:solidFill>
                <a:schemeClr val="tx1"/>
              </a:solidFill>
            </a:endParaRPr>
          </a:p>
          <a:p>
            <a:pPr algn="ctr"/>
            <a:endParaRPr lang="en-US" altLang="ja-JP" sz="1662" dirty="0">
              <a:solidFill>
                <a:schemeClr val="tx1"/>
              </a:solidFill>
            </a:endParaRPr>
          </a:p>
          <a:p>
            <a:pPr algn="ctr"/>
            <a:endParaRPr lang="ja-JP" altLang="en-US" sz="1662" dirty="0">
              <a:solidFill>
                <a:schemeClr val="tx1"/>
              </a:solidFill>
            </a:endParaRPr>
          </a:p>
        </p:txBody>
      </p:sp>
      <p:sp>
        <p:nvSpPr>
          <p:cNvPr id="4" name="テキスト ボックス 3"/>
          <p:cNvSpPr txBox="1"/>
          <p:nvPr/>
        </p:nvSpPr>
        <p:spPr>
          <a:xfrm>
            <a:off x="225526" y="1206586"/>
            <a:ext cx="2489784" cy="348109"/>
          </a:xfrm>
          <a:prstGeom prst="rect">
            <a:avLst/>
          </a:prstGeom>
          <a:noFill/>
        </p:spPr>
        <p:txBody>
          <a:bodyPr wrap="none" rtlCol="0">
            <a:spAutoFit/>
          </a:bodyPr>
          <a:lstStyle/>
          <a:p>
            <a:r>
              <a:rPr lang="en-US" altLang="ja-JP" sz="1662" b="1" dirty="0">
                <a:latin typeface="Meiryo UI" panose="020B0604030504040204" pitchFamily="50" charset="-128"/>
                <a:ea typeface="Meiryo UI" panose="020B0604030504040204" pitchFamily="50" charset="-128"/>
              </a:rPr>
              <a:t>【</a:t>
            </a:r>
            <a:r>
              <a:rPr lang="ja-JP" altLang="en-US" sz="1662" b="1" dirty="0">
                <a:latin typeface="Meiryo UI" panose="020B0604030504040204" pitchFamily="50" charset="-128"/>
                <a:ea typeface="Meiryo UI" panose="020B0604030504040204" pitchFamily="50" charset="-128"/>
              </a:rPr>
              <a:t>令和５年度の主な取組</a:t>
            </a:r>
            <a:r>
              <a:rPr lang="en-US" altLang="ja-JP" sz="1662" b="1" dirty="0">
                <a:latin typeface="Meiryo UI" panose="020B0604030504040204" pitchFamily="50" charset="-128"/>
                <a:ea typeface="Meiryo UI" panose="020B0604030504040204" pitchFamily="50" charset="-128"/>
              </a:rPr>
              <a:t>】</a:t>
            </a:r>
            <a:endParaRPr lang="ja-JP" altLang="en-US" sz="1662" b="1" dirty="0">
              <a:latin typeface="Meiryo UI" panose="020B0604030504040204" pitchFamily="50" charset="-128"/>
              <a:ea typeface="Meiryo UI" panose="020B0604030504040204" pitchFamily="50" charset="-128"/>
            </a:endParaRPr>
          </a:p>
        </p:txBody>
      </p:sp>
      <p:sp>
        <p:nvSpPr>
          <p:cNvPr id="7" name="正方形/長方形 6"/>
          <p:cNvSpPr/>
          <p:nvPr/>
        </p:nvSpPr>
        <p:spPr>
          <a:xfrm>
            <a:off x="248747" y="4699294"/>
            <a:ext cx="8907987" cy="348109"/>
          </a:xfrm>
          <a:prstGeom prst="rect">
            <a:avLst/>
          </a:prstGeom>
        </p:spPr>
        <p:txBody>
          <a:bodyPr wrap="square">
            <a:spAutoFit/>
          </a:bodyPr>
          <a:lstStyle/>
          <a:p>
            <a:r>
              <a:rPr lang="ja-JP" altLang="en-US" sz="1662" b="1" dirty="0">
                <a:latin typeface="Meiryo UI" panose="020B0604030504040204" pitchFamily="50" charset="-128"/>
                <a:ea typeface="Meiryo UI" panose="020B0604030504040204" pitchFamily="50" charset="-128"/>
              </a:rPr>
              <a:t>○制度改善を目的とした国家要望の実施</a:t>
            </a:r>
            <a:endParaRPr lang="en-US" altLang="ja-JP" sz="1662" b="1" dirty="0">
              <a:latin typeface="Meiryo UI" panose="020B0604030504040204" pitchFamily="50" charset="-128"/>
              <a:ea typeface="Meiryo UI" panose="020B0604030504040204" pitchFamily="50" charset="-128"/>
            </a:endParaRPr>
          </a:p>
        </p:txBody>
      </p:sp>
      <p:sp>
        <p:nvSpPr>
          <p:cNvPr id="130" name="正方形/長方形 129"/>
          <p:cNvSpPr/>
          <p:nvPr/>
        </p:nvSpPr>
        <p:spPr>
          <a:xfrm>
            <a:off x="395749" y="5072875"/>
            <a:ext cx="8568606" cy="351635"/>
          </a:xfrm>
          <a:prstGeom prst="rect">
            <a:avLst/>
          </a:prstGeom>
        </p:spPr>
        <p:txBody>
          <a:bodyPr wrap="square">
            <a:spAutoFit/>
          </a:bodyPr>
          <a:lstStyle/>
          <a:p>
            <a:pPr>
              <a:lnSpc>
                <a:spcPts val="1846"/>
              </a:lnSpc>
            </a:pPr>
            <a:r>
              <a:rPr lang="ja-JP" altLang="en-US" sz="1477" dirty="0">
                <a:latin typeface="Meiryo UI" panose="020B0604030504040204" pitchFamily="50" charset="-128"/>
                <a:ea typeface="Meiryo UI" panose="020B0604030504040204" pitchFamily="50" charset="-128"/>
              </a:rPr>
              <a:t>・市町村が</a:t>
            </a:r>
            <a:r>
              <a:rPr lang="ja-JP" altLang="en-US" sz="1477" b="1" u="sng" dirty="0">
                <a:solidFill>
                  <a:srgbClr val="FF0000"/>
                </a:solidFill>
                <a:latin typeface="Meiryo UI" panose="020B0604030504040204" pitchFamily="50" charset="-128"/>
                <a:ea typeface="Meiryo UI" panose="020B0604030504040204" pitchFamily="50" charset="-128"/>
              </a:rPr>
              <a:t>固定資産税の住宅用地特例</a:t>
            </a:r>
            <a:r>
              <a:rPr lang="ja-JP" altLang="en-US" sz="1477" dirty="0">
                <a:latin typeface="Meiryo UI" panose="020B0604030504040204" pitchFamily="50" charset="-128"/>
                <a:ea typeface="Meiryo UI" panose="020B0604030504040204" pitchFamily="50" charset="-128"/>
              </a:rPr>
              <a:t>に関する取組を推進できるよう</a:t>
            </a:r>
            <a:r>
              <a:rPr lang="ja-JP" altLang="en-US" sz="1477" b="1" u="sng" dirty="0">
                <a:solidFill>
                  <a:srgbClr val="FF0000"/>
                </a:solidFill>
                <a:latin typeface="Meiryo UI" panose="020B0604030504040204" pitchFamily="50" charset="-128"/>
                <a:ea typeface="Meiryo UI" panose="020B0604030504040204" pitchFamily="50" charset="-128"/>
              </a:rPr>
              <a:t>制度改正などに向けた国家要望を実施</a:t>
            </a:r>
            <a:endParaRPr lang="en-US" altLang="ja-JP" sz="1477" dirty="0">
              <a:latin typeface="Meiryo UI" panose="020B0604030504040204" pitchFamily="50" charset="-128"/>
              <a:ea typeface="Meiryo UI" panose="020B0604030504040204" pitchFamily="50" charset="-128"/>
            </a:endParaRPr>
          </a:p>
          <a:p>
            <a:endParaRPr lang="en-US" altLang="ja-JP" sz="185" dirty="0">
              <a:latin typeface="Meiryo UI" panose="020B0604030504040204" pitchFamily="50" charset="-128"/>
              <a:ea typeface="Meiryo UI" panose="020B0604030504040204" pitchFamily="50" charset="-128"/>
            </a:endParaRPr>
          </a:p>
        </p:txBody>
      </p:sp>
      <p:sp>
        <p:nvSpPr>
          <p:cNvPr id="133" name="正方形/長方形 132"/>
          <p:cNvSpPr/>
          <p:nvPr/>
        </p:nvSpPr>
        <p:spPr>
          <a:xfrm>
            <a:off x="248747" y="1530727"/>
            <a:ext cx="6064330" cy="348109"/>
          </a:xfrm>
          <a:prstGeom prst="rect">
            <a:avLst/>
          </a:prstGeom>
        </p:spPr>
        <p:txBody>
          <a:bodyPr wrap="square">
            <a:spAutoFit/>
          </a:bodyPr>
          <a:lstStyle/>
          <a:p>
            <a:r>
              <a:rPr lang="ja-JP" altLang="en-US" sz="1662" b="1" dirty="0">
                <a:latin typeface="Meiryo UI" panose="020B0604030504040204" pitchFamily="50" charset="-128"/>
                <a:ea typeface="Meiryo UI" panose="020B0604030504040204" pitchFamily="50" charset="-128"/>
              </a:rPr>
              <a:t>○「大阪版・</a:t>
            </a:r>
            <a:r>
              <a:rPr lang="ja-JP" altLang="en-US" sz="1662" b="1" dirty="0" smtClean="0">
                <a:latin typeface="Meiryo UI" panose="020B0604030504040204" pitchFamily="50" charset="-128"/>
                <a:ea typeface="Meiryo UI" panose="020B0604030504040204" pitchFamily="50" charset="-128"/>
              </a:rPr>
              <a:t>空家バンク</a:t>
            </a:r>
            <a:r>
              <a:rPr lang="ja-JP" altLang="en-US" sz="1662" b="1" dirty="0">
                <a:latin typeface="Meiryo UI" panose="020B0604030504040204" pitchFamily="50" charset="-128"/>
                <a:ea typeface="Meiryo UI" panose="020B0604030504040204" pitchFamily="50" charset="-128"/>
              </a:rPr>
              <a:t>」の活用促進等</a:t>
            </a:r>
            <a:endParaRPr lang="en-US" altLang="ja-JP" sz="1662" b="1" dirty="0">
              <a:latin typeface="Meiryo UI" panose="020B0604030504040204" pitchFamily="50" charset="-128"/>
              <a:ea typeface="Meiryo UI" panose="020B0604030504040204" pitchFamily="50" charset="-128"/>
            </a:endParaRPr>
          </a:p>
        </p:txBody>
      </p:sp>
      <p:sp>
        <p:nvSpPr>
          <p:cNvPr id="134" name="正方形/長方形 133"/>
          <p:cNvSpPr/>
          <p:nvPr/>
        </p:nvSpPr>
        <p:spPr>
          <a:xfrm>
            <a:off x="395749" y="1824680"/>
            <a:ext cx="8532472" cy="546945"/>
          </a:xfrm>
          <a:prstGeom prst="rect">
            <a:avLst/>
          </a:prstGeom>
        </p:spPr>
        <p:txBody>
          <a:bodyPr wrap="square">
            <a:spAutoFit/>
          </a:bodyPr>
          <a:lstStyle/>
          <a:p>
            <a:r>
              <a:rPr lang="ja-JP" altLang="en-US" sz="1477" dirty="0">
                <a:latin typeface="Meiryo UI" panose="020B0604030504040204" pitchFamily="50" charset="-128"/>
                <a:ea typeface="Meiryo UI" panose="020B0604030504040204" pitchFamily="50" charset="-128"/>
              </a:rPr>
              <a:t>・大阪版・空家バンクを運営する「大阪の住まい活性化フォーラム」と（一社）大阪府宅地建物取引業協会の</a:t>
            </a:r>
            <a:endParaRPr lang="en-US" altLang="ja-JP" sz="1477" dirty="0">
              <a:latin typeface="Meiryo UI" panose="020B0604030504040204" pitchFamily="50" charset="-128"/>
              <a:ea typeface="Meiryo UI" panose="020B0604030504040204" pitchFamily="50" charset="-128"/>
            </a:endParaRPr>
          </a:p>
          <a:p>
            <a:r>
              <a:rPr lang="en-US" altLang="ja-JP" sz="1477" dirty="0">
                <a:latin typeface="Meiryo UI" panose="020B0604030504040204" pitchFamily="50" charset="-128"/>
                <a:ea typeface="Meiryo UI" panose="020B0604030504040204" pitchFamily="50" charset="-128"/>
              </a:rPr>
              <a:t>  </a:t>
            </a:r>
            <a:r>
              <a:rPr lang="ja-JP" altLang="en-US" sz="1477" dirty="0">
                <a:latin typeface="Meiryo UI" panose="020B0604030504040204" pitchFamily="50" charset="-128"/>
                <a:ea typeface="Meiryo UI" panose="020B0604030504040204" pitchFamily="50" charset="-128"/>
              </a:rPr>
              <a:t>連携による、</a:t>
            </a:r>
            <a:r>
              <a:rPr lang="ja-JP" altLang="en-US" sz="1477" b="1" u="sng" dirty="0">
                <a:solidFill>
                  <a:srgbClr val="FF0000"/>
                </a:solidFill>
                <a:latin typeface="Meiryo UI" panose="020B0604030504040204" pitchFamily="50" charset="-128"/>
                <a:ea typeface="Meiryo UI" panose="020B0604030504040204" pitchFamily="50" charset="-128"/>
              </a:rPr>
              <a:t>大阪版・空家バンクの利用者への「空家の利活用支援」　</a:t>
            </a:r>
          </a:p>
        </p:txBody>
      </p:sp>
      <p:sp>
        <p:nvSpPr>
          <p:cNvPr id="45" name="テキスト ボックス 44"/>
          <p:cNvSpPr txBox="1"/>
          <p:nvPr/>
        </p:nvSpPr>
        <p:spPr>
          <a:xfrm>
            <a:off x="6120000" y="360000"/>
            <a:ext cx="2880000" cy="360000"/>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居住企画課</a:t>
            </a:r>
          </a:p>
        </p:txBody>
      </p:sp>
      <p:sp>
        <p:nvSpPr>
          <p:cNvPr id="46" name="正方形/長方形 45"/>
          <p:cNvSpPr/>
          <p:nvPr/>
        </p:nvSpPr>
        <p:spPr>
          <a:xfrm>
            <a:off x="248747" y="2347747"/>
            <a:ext cx="8283694" cy="348109"/>
          </a:xfrm>
          <a:prstGeom prst="rect">
            <a:avLst/>
          </a:prstGeom>
        </p:spPr>
        <p:txBody>
          <a:bodyPr wrap="square">
            <a:spAutoFit/>
          </a:bodyPr>
          <a:lstStyle/>
          <a:p>
            <a:r>
              <a:rPr lang="ja-JP" altLang="en-US" sz="1662" b="1" dirty="0">
                <a:latin typeface="Meiryo UI" panose="020B0604030504040204" pitchFamily="50" charset="-128"/>
                <a:ea typeface="Meiryo UI" panose="020B0604030504040204" pitchFamily="50" charset="-128"/>
              </a:rPr>
              <a:t>○「空き家・住まいの相談窓口」等の運用及び再編</a:t>
            </a:r>
          </a:p>
        </p:txBody>
      </p:sp>
      <p:sp>
        <p:nvSpPr>
          <p:cNvPr id="47" name="正方形/長方形 46"/>
          <p:cNvSpPr/>
          <p:nvPr/>
        </p:nvSpPr>
        <p:spPr>
          <a:xfrm>
            <a:off x="377682" y="2712204"/>
            <a:ext cx="8532472" cy="1910779"/>
          </a:xfrm>
          <a:prstGeom prst="rect">
            <a:avLst/>
          </a:prstGeom>
        </p:spPr>
        <p:txBody>
          <a:bodyPr wrap="square">
            <a:spAutoFit/>
          </a:bodyPr>
          <a:lstStyle/>
          <a:p>
            <a:r>
              <a:rPr lang="ja-JP" altLang="en-US" sz="1477" dirty="0">
                <a:latin typeface="Meiryo UI" panose="020B0604030504040204" pitchFamily="50" charset="-128"/>
                <a:ea typeface="Meiryo UI" panose="020B0604030504040204" pitchFamily="50" charset="-128"/>
              </a:rPr>
              <a:t>・「大阪の住まい活性化フォーラム」にて、「空き家・住まいの相談窓口」を運用し、</a:t>
            </a:r>
            <a:r>
              <a:rPr lang="ja-JP" altLang="en-US" sz="1477" b="1" u="sng" dirty="0">
                <a:solidFill>
                  <a:srgbClr val="FF0000"/>
                </a:solidFill>
                <a:latin typeface="Meiryo UI" panose="020B0604030504040204" pitchFamily="50" charset="-128"/>
                <a:ea typeface="Meiryo UI" panose="020B0604030504040204" pitchFamily="50" charset="-128"/>
              </a:rPr>
              <a:t>既存住宅売買・リフォーム、空</a:t>
            </a:r>
            <a:endParaRPr lang="en-US" altLang="ja-JP" sz="1477" b="1" u="sng" dirty="0">
              <a:solidFill>
                <a:srgbClr val="FF0000"/>
              </a:solidFill>
              <a:latin typeface="Meiryo UI" panose="020B0604030504040204" pitchFamily="50" charset="-128"/>
              <a:ea typeface="Meiryo UI" panose="020B0604030504040204" pitchFamily="50" charset="-128"/>
            </a:endParaRPr>
          </a:p>
          <a:p>
            <a:r>
              <a:rPr lang="ja-JP" altLang="en-US" sz="1477" b="1" u="sng" dirty="0">
                <a:solidFill>
                  <a:srgbClr val="FF0000"/>
                </a:solidFill>
                <a:latin typeface="Meiryo UI" panose="020B0604030504040204" pitchFamily="50" charset="-128"/>
                <a:ea typeface="Meiryo UI" panose="020B0604030504040204" pitchFamily="50" charset="-128"/>
              </a:rPr>
              <a:t>　家の適正な管理・活用等を支援</a:t>
            </a:r>
            <a:endParaRPr lang="en-US" altLang="ja-JP" sz="1477" b="1" u="sng" dirty="0">
              <a:solidFill>
                <a:srgbClr val="FF0000"/>
              </a:solidFill>
              <a:latin typeface="Meiryo UI" panose="020B0604030504040204" pitchFamily="50" charset="-128"/>
              <a:ea typeface="Meiryo UI" panose="020B0604030504040204" pitchFamily="50" charset="-128"/>
            </a:endParaRPr>
          </a:p>
          <a:p>
            <a:endParaRPr lang="en-US" altLang="ja-JP" sz="1477" b="1" u="sng" dirty="0">
              <a:solidFill>
                <a:srgbClr val="FF0000"/>
              </a:solidFill>
              <a:latin typeface="Meiryo UI" panose="020B0604030504040204" pitchFamily="50" charset="-128"/>
              <a:ea typeface="Meiryo UI" panose="020B0604030504040204" pitchFamily="50" charset="-128"/>
            </a:endParaRPr>
          </a:p>
          <a:p>
            <a:r>
              <a:rPr lang="ja-JP" altLang="en-US" sz="1477" dirty="0">
                <a:latin typeface="Meiryo UI" panose="020B0604030504040204" pitchFamily="50" charset="-128"/>
                <a:ea typeface="Meiryo UI" panose="020B0604030504040204" pitchFamily="50" charset="-128"/>
              </a:rPr>
              <a:t>・「大阪の住まい活性化フォーラム」と（一社）大阪府不動産コンサルティング協会の連携により「大阪の空き家</a:t>
            </a:r>
            <a:endParaRPr lang="en-US" altLang="ja-JP" sz="1477" dirty="0">
              <a:latin typeface="Meiryo UI" panose="020B0604030504040204" pitchFamily="50" charset="-128"/>
              <a:ea typeface="Meiryo UI" panose="020B0604030504040204" pitchFamily="50" charset="-128"/>
            </a:endParaRPr>
          </a:p>
          <a:p>
            <a:r>
              <a:rPr lang="ja-JP" altLang="en-US" sz="1477" dirty="0">
                <a:latin typeface="Meiryo UI" panose="020B0604030504040204" pitchFamily="50" charset="-128"/>
                <a:ea typeface="Meiryo UI" panose="020B0604030504040204" pitchFamily="50" charset="-128"/>
              </a:rPr>
              <a:t>　コールセンター」を運用し、</a:t>
            </a:r>
            <a:r>
              <a:rPr lang="ja-JP" altLang="en-US" sz="1477" b="1" u="sng" dirty="0">
                <a:solidFill>
                  <a:srgbClr val="FF0000"/>
                </a:solidFill>
                <a:latin typeface="Meiryo UI" panose="020B0604030504040204" pitchFamily="50" charset="-128"/>
                <a:ea typeface="Meiryo UI" panose="020B0604030504040204" pitchFamily="50" charset="-128"/>
              </a:rPr>
              <a:t>多岐に渡る空き家に関する相談に対してワンストップで対応</a:t>
            </a:r>
            <a:endParaRPr lang="en-US" altLang="ja-JP" sz="1477" b="1" u="sng" dirty="0">
              <a:solidFill>
                <a:srgbClr val="FF0000"/>
              </a:solidFill>
              <a:latin typeface="Meiryo UI" panose="020B0604030504040204" pitchFamily="50" charset="-128"/>
              <a:ea typeface="Meiryo UI" panose="020B0604030504040204" pitchFamily="50" charset="-128"/>
            </a:endParaRPr>
          </a:p>
          <a:p>
            <a:endParaRPr lang="en-US" altLang="ja-JP" sz="1477" b="1" u="sng" dirty="0">
              <a:solidFill>
                <a:srgbClr val="FF0000"/>
              </a:solidFill>
              <a:latin typeface="Meiryo UI" panose="020B0604030504040204" pitchFamily="50" charset="-128"/>
              <a:ea typeface="Meiryo UI" panose="020B0604030504040204" pitchFamily="50" charset="-128"/>
            </a:endParaRPr>
          </a:p>
          <a:p>
            <a:r>
              <a:rPr lang="ja-JP" altLang="en-US" sz="1477" dirty="0">
                <a:latin typeface="Meiryo UI" panose="020B0604030504040204" pitchFamily="50" charset="-128"/>
                <a:ea typeface="Meiryo UI" panose="020B0604030504040204" pitchFamily="50" charset="-128"/>
              </a:rPr>
              <a:t>・空家所有者等からの相談体制のさらなる充実のため、 「空き家・住まいの相談窓口」及び「大阪の空き家コール</a:t>
            </a:r>
            <a:endParaRPr lang="en-US" altLang="ja-JP" sz="1477" dirty="0">
              <a:latin typeface="Meiryo UI" panose="020B0604030504040204" pitchFamily="50" charset="-128"/>
              <a:ea typeface="Meiryo UI" panose="020B0604030504040204" pitchFamily="50" charset="-128"/>
            </a:endParaRPr>
          </a:p>
          <a:p>
            <a:r>
              <a:rPr lang="ja-JP" altLang="en-US" sz="1477" dirty="0">
                <a:latin typeface="Meiryo UI" panose="020B0604030504040204" pitchFamily="50" charset="-128"/>
                <a:ea typeface="Meiryo UI" panose="020B0604030504040204" pitchFamily="50" charset="-128"/>
              </a:rPr>
              <a:t>　センター」を再編し、</a:t>
            </a:r>
            <a:r>
              <a:rPr lang="ja-JP" altLang="en-US" sz="1477" b="1" u="sng" dirty="0">
                <a:solidFill>
                  <a:srgbClr val="FF0000"/>
                </a:solidFill>
                <a:latin typeface="Meiryo UI" panose="020B0604030504040204" pitchFamily="50" charset="-128"/>
                <a:ea typeface="Meiryo UI" panose="020B0604030504040204" pitchFamily="50" charset="-128"/>
              </a:rPr>
              <a:t>空家の各種相談への一元的対応が可能な継続的相談体制を構築</a:t>
            </a:r>
          </a:p>
        </p:txBody>
      </p:sp>
      <p:sp>
        <p:nvSpPr>
          <p:cNvPr id="1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248747" y="5475453"/>
            <a:ext cx="8907987" cy="348109"/>
          </a:xfrm>
          <a:prstGeom prst="rect">
            <a:avLst/>
          </a:prstGeom>
        </p:spPr>
        <p:txBody>
          <a:bodyPr wrap="square">
            <a:spAutoFit/>
          </a:bodyPr>
          <a:lstStyle/>
          <a:p>
            <a:r>
              <a:rPr lang="ja-JP" altLang="en-US" sz="1662" b="1" dirty="0">
                <a:latin typeface="Meiryo UI" panose="020B0604030504040204" pitchFamily="50" charset="-128"/>
                <a:ea typeface="Meiryo UI" panose="020B0604030504040204" pitchFamily="50" charset="-128"/>
              </a:rPr>
              <a:t>○市町村に対する技術的助言の提供</a:t>
            </a:r>
            <a:endParaRPr lang="en-US" altLang="ja-JP" sz="1662" b="1" dirty="0">
              <a:latin typeface="Meiryo UI" panose="020B0604030504040204" pitchFamily="50" charset="-128"/>
              <a:ea typeface="Meiryo UI" panose="020B0604030504040204" pitchFamily="50" charset="-128"/>
            </a:endParaRPr>
          </a:p>
        </p:txBody>
      </p:sp>
      <p:sp>
        <p:nvSpPr>
          <p:cNvPr id="16" name="正方形/長方形 15"/>
          <p:cNvSpPr/>
          <p:nvPr/>
        </p:nvSpPr>
        <p:spPr>
          <a:xfrm>
            <a:off x="377682" y="5832297"/>
            <a:ext cx="8568606" cy="582467"/>
          </a:xfrm>
          <a:prstGeom prst="rect">
            <a:avLst/>
          </a:prstGeom>
        </p:spPr>
        <p:txBody>
          <a:bodyPr wrap="square">
            <a:spAutoFit/>
          </a:bodyPr>
          <a:lstStyle/>
          <a:p>
            <a:pPr>
              <a:lnSpc>
                <a:spcPts val="1846"/>
              </a:lnSpc>
            </a:pPr>
            <a:r>
              <a:rPr lang="ja-JP" altLang="en-US" sz="1477" dirty="0">
                <a:latin typeface="Meiryo UI" panose="020B0604030504040204" pitchFamily="50" charset="-128"/>
                <a:ea typeface="Meiryo UI" panose="020B0604030504040204" pitchFamily="50" charset="-128"/>
              </a:rPr>
              <a:t>・空家法に基づく措置実施に係る法的判断に関する考え方や留意点等をまとめた府マニュアルついて、改正空家法の新制度</a:t>
            </a:r>
            <a:r>
              <a:rPr lang="ja-JP" altLang="en-US" sz="1477">
                <a:latin typeface="Meiryo UI" panose="020B0604030504040204" pitchFamily="50" charset="-128"/>
                <a:ea typeface="Meiryo UI" panose="020B0604030504040204" pitchFamily="50" charset="-128"/>
              </a:rPr>
              <a:t>等</a:t>
            </a:r>
            <a:r>
              <a:rPr lang="ja-JP" altLang="en-US" sz="1477" smtClean="0">
                <a:latin typeface="Meiryo UI" panose="020B0604030504040204" pitchFamily="50" charset="-128"/>
                <a:ea typeface="Meiryo UI" panose="020B0604030504040204" pitchFamily="50" charset="-128"/>
              </a:rPr>
              <a:t>の運用に係る新しい</a:t>
            </a:r>
            <a:r>
              <a:rPr lang="ja-JP" altLang="en-US" sz="1477" dirty="0">
                <a:latin typeface="Meiryo UI" panose="020B0604030504040204" pitchFamily="50" charset="-128"/>
                <a:ea typeface="Meiryo UI" panose="020B0604030504040204" pitchFamily="50" charset="-128"/>
              </a:rPr>
              <a:t>ノウハウを追加する等、適宜更新を行い、</a:t>
            </a:r>
            <a:r>
              <a:rPr lang="ja-JP" altLang="en-US" sz="1477" b="1" u="sng" dirty="0">
                <a:solidFill>
                  <a:srgbClr val="FF0000"/>
                </a:solidFill>
                <a:latin typeface="Meiryo UI" panose="020B0604030504040204" pitchFamily="50" charset="-128"/>
                <a:ea typeface="Meiryo UI" panose="020B0604030504040204" pitchFamily="50" charset="-128"/>
              </a:rPr>
              <a:t>市町村の空家対策を支援</a:t>
            </a:r>
            <a:endParaRPr lang="en-US" altLang="ja-JP" sz="1477" b="1" u="sng" dirty="0">
              <a:solidFill>
                <a:srgbClr val="FF0000"/>
              </a:solidFill>
              <a:latin typeface="Meiryo UI" panose="020B0604030504040204" pitchFamily="50" charset="-128"/>
              <a:ea typeface="Meiryo UI" panose="020B0604030504040204" pitchFamily="50" charset="-128"/>
            </a:endParaRPr>
          </a:p>
          <a:p>
            <a:endParaRPr lang="en-US" altLang="ja-JP" sz="185"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9619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くらしの質を高める　</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④大阪府のマンション管理適正化及び再生円滑化の推進</a:t>
            </a:r>
            <a:endParaRPr lang="en-US" altLang="ja-JP" sz="1846"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6" name="テキスト ボックス 525"/>
          <p:cNvSpPr txBox="1"/>
          <p:nvPr/>
        </p:nvSpPr>
        <p:spPr>
          <a:xfrm>
            <a:off x="6120000" y="360000"/>
            <a:ext cx="2880000" cy="276999"/>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居住企画課</a:t>
            </a:r>
          </a:p>
        </p:txBody>
      </p:sp>
      <p:sp>
        <p:nvSpPr>
          <p:cNvPr id="1048" name="フリーフォーム 1047"/>
          <p:cNvSpPr/>
          <p:nvPr/>
        </p:nvSpPr>
        <p:spPr>
          <a:xfrm>
            <a:off x="7976641" y="2000110"/>
            <a:ext cx="1059855" cy="318831"/>
          </a:xfrm>
          <a:custGeom>
            <a:avLst/>
            <a:gdLst>
              <a:gd name="connsiteX0" fmla="*/ 0 w 1066800"/>
              <a:gd name="connsiteY0" fmla="*/ 342900 h 342900"/>
              <a:gd name="connsiteX1" fmla="*/ 374650 w 1066800"/>
              <a:gd name="connsiteY1" fmla="*/ 0 h 342900"/>
              <a:gd name="connsiteX2" fmla="*/ 1066800 w 1066800"/>
              <a:gd name="connsiteY2" fmla="*/ 0 h 342900"/>
              <a:gd name="connsiteX3" fmla="*/ 812800 w 1066800"/>
              <a:gd name="connsiteY3" fmla="*/ 336550 h 342900"/>
              <a:gd name="connsiteX4" fmla="*/ 0 w 1066800"/>
              <a:gd name="connsiteY4" fmla="*/ 342900 h 342900"/>
              <a:gd name="connsiteX0" fmla="*/ 0 w 1121430"/>
              <a:gd name="connsiteY0" fmla="*/ 345443 h 345443"/>
              <a:gd name="connsiteX1" fmla="*/ 429280 w 1121430"/>
              <a:gd name="connsiteY1" fmla="*/ 0 h 345443"/>
              <a:gd name="connsiteX2" fmla="*/ 1121430 w 1121430"/>
              <a:gd name="connsiteY2" fmla="*/ 0 h 345443"/>
              <a:gd name="connsiteX3" fmla="*/ 867430 w 1121430"/>
              <a:gd name="connsiteY3" fmla="*/ 336550 h 345443"/>
              <a:gd name="connsiteX4" fmla="*/ 0 w 1121430"/>
              <a:gd name="connsiteY4" fmla="*/ 345443 h 3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0" h="345443">
                <a:moveTo>
                  <a:pt x="0" y="345443"/>
                </a:moveTo>
                <a:lnTo>
                  <a:pt x="429280" y="0"/>
                </a:lnTo>
                <a:lnTo>
                  <a:pt x="1121430" y="0"/>
                </a:lnTo>
                <a:lnTo>
                  <a:pt x="867430" y="336550"/>
                </a:lnTo>
                <a:lnTo>
                  <a:pt x="0" y="345443"/>
                </a:lnTo>
                <a:close/>
              </a:path>
            </a:pathLst>
          </a:custGeom>
          <a:solidFill>
            <a:srgbClr val="99FF66"/>
          </a:solidFill>
          <a:ln w="12700" cap="flat" cmpd="sng" algn="ctr">
            <a:solidFill>
              <a:sysClr val="windowText" lastClr="000000">
                <a:lumMod val="75000"/>
                <a:lumOff val="25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049" name="角丸四角形 1048"/>
          <p:cNvSpPr/>
          <p:nvPr/>
        </p:nvSpPr>
        <p:spPr>
          <a:xfrm>
            <a:off x="7631948" y="1923910"/>
            <a:ext cx="558535" cy="261543"/>
          </a:xfrm>
          <a:prstGeom prst="roundRect">
            <a:avLst/>
          </a:prstGeom>
          <a:solidFill>
            <a:sysClr val="window" lastClr="FFFFFF"/>
          </a:solidFill>
          <a:ln w="12700" cap="flat" cmpd="sng" algn="ctr">
            <a:solidFill>
              <a:srgbClr val="FF0000"/>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cxnSp>
        <p:nvCxnSpPr>
          <p:cNvPr id="1050" name="直線矢印コネクタ 1049"/>
          <p:cNvCxnSpPr/>
          <p:nvPr/>
        </p:nvCxnSpPr>
        <p:spPr>
          <a:xfrm>
            <a:off x="7418503" y="2807476"/>
            <a:ext cx="222443" cy="2839"/>
          </a:xfrm>
          <a:prstGeom prst="straightConnector1">
            <a:avLst/>
          </a:prstGeom>
          <a:noFill/>
          <a:ln w="57150" cap="flat" cmpd="sng" algn="ctr">
            <a:solidFill>
              <a:srgbClr val="00B0F0"/>
            </a:solidFill>
            <a:prstDash val="solid"/>
            <a:miter lim="800000"/>
            <a:tailEnd type="triangle"/>
          </a:ln>
          <a:effectLst/>
        </p:spPr>
      </p:cxnSp>
      <p:sp>
        <p:nvSpPr>
          <p:cNvPr id="1051" name="フリーフォーム 1050"/>
          <p:cNvSpPr/>
          <p:nvPr/>
        </p:nvSpPr>
        <p:spPr>
          <a:xfrm>
            <a:off x="4573114" y="2535417"/>
            <a:ext cx="1059855" cy="318831"/>
          </a:xfrm>
          <a:custGeom>
            <a:avLst/>
            <a:gdLst>
              <a:gd name="connsiteX0" fmla="*/ 0 w 1066800"/>
              <a:gd name="connsiteY0" fmla="*/ 342900 h 342900"/>
              <a:gd name="connsiteX1" fmla="*/ 374650 w 1066800"/>
              <a:gd name="connsiteY1" fmla="*/ 0 h 342900"/>
              <a:gd name="connsiteX2" fmla="*/ 1066800 w 1066800"/>
              <a:gd name="connsiteY2" fmla="*/ 0 h 342900"/>
              <a:gd name="connsiteX3" fmla="*/ 812800 w 1066800"/>
              <a:gd name="connsiteY3" fmla="*/ 336550 h 342900"/>
              <a:gd name="connsiteX4" fmla="*/ 0 w 1066800"/>
              <a:gd name="connsiteY4" fmla="*/ 342900 h 342900"/>
              <a:gd name="connsiteX0" fmla="*/ 0 w 1121430"/>
              <a:gd name="connsiteY0" fmla="*/ 345443 h 345443"/>
              <a:gd name="connsiteX1" fmla="*/ 429280 w 1121430"/>
              <a:gd name="connsiteY1" fmla="*/ 0 h 345443"/>
              <a:gd name="connsiteX2" fmla="*/ 1121430 w 1121430"/>
              <a:gd name="connsiteY2" fmla="*/ 0 h 345443"/>
              <a:gd name="connsiteX3" fmla="*/ 867430 w 1121430"/>
              <a:gd name="connsiteY3" fmla="*/ 336550 h 345443"/>
              <a:gd name="connsiteX4" fmla="*/ 0 w 1121430"/>
              <a:gd name="connsiteY4" fmla="*/ 345443 h 3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0" h="345443">
                <a:moveTo>
                  <a:pt x="0" y="345443"/>
                </a:moveTo>
                <a:lnTo>
                  <a:pt x="429280" y="0"/>
                </a:lnTo>
                <a:lnTo>
                  <a:pt x="1121430" y="0"/>
                </a:lnTo>
                <a:lnTo>
                  <a:pt x="867430" y="336550"/>
                </a:lnTo>
                <a:lnTo>
                  <a:pt x="0" y="345443"/>
                </a:lnTo>
                <a:close/>
              </a:path>
            </a:pathLst>
          </a:custGeom>
          <a:solidFill>
            <a:srgbClr val="99FF66"/>
          </a:solidFill>
          <a:ln w="12700" cap="flat" cmpd="sng" algn="ctr">
            <a:solidFill>
              <a:sysClr val="windowText" lastClr="000000">
                <a:lumMod val="75000"/>
                <a:lumOff val="25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052" name="フリーフォーム 1051"/>
          <p:cNvSpPr/>
          <p:nvPr/>
        </p:nvSpPr>
        <p:spPr>
          <a:xfrm>
            <a:off x="3625946" y="2535417"/>
            <a:ext cx="1059855" cy="318831"/>
          </a:xfrm>
          <a:custGeom>
            <a:avLst/>
            <a:gdLst>
              <a:gd name="connsiteX0" fmla="*/ 0 w 1066800"/>
              <a:gd name="connsiteY0" fmla="*/ 342900 h 342900"/>
              <a:gd name="connsiteX1" fmla="*/ 374650 w 1066800"/>
              <a:gd name="connsiteY1" fmla="*/ 0 h 342900"/>
              <a:gd name="connsiteX2" fmla="*/ 1066800 w 1066800"/>
              <a:gd name="connsiteY2" fmla="*/ 0 h 342900"/>
              <a:gd name="connsiteX3" fmla="*/ 812800 w 1066800"/>
              <a:gd name="connsiteY3" fmla="*/ 336550 h 342900"/>
              <a:gd name="connsiteX4" fmla="*/ 0 w 1066800"/>
              <a:gd name="connsiteY4" fmla="*/ 342900 h 342900"/>
              <a:gd name="connsiteX0" fmla="*/ 0 w 1121430"/>
              <a:gd name="connsiteY0" fmla="*/ 345443 h 345443"/>
              <a:gd name="connsiteX1" fmla="*/ 429280 w 1121430"/>
              <a:gd name="connsiteY1" fmla="*/ 0 h 345443"/>
              <a:gd name="connsiteX2" fmla="*/ 1121430 w 1121430"/>
              <a:gd name="connsiteY2" fmla="*/ 0 h 345443"/>
              <a:gd name="connsiteX3" fmla="*/ 867430 w 1121430"/>
              <a:gd name="connsiteY3" fmla="*/ 336550 h 345443"/>
              <a:gd name="connsiteX4" fmla="*/ 0 w 1121430"/>
              <a:gd name="connsiteY4" fmla="*/ 345443 h 3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0" h="345443">
                <a:moveTo>
                  <a:pt x="0" y="345443"/>
                </a:moveTo>
                <a:lnTo>
                  <a:pt x="429280" y="0"/>
                </a:lnTo>
                <a:lnTo>
                  <a:pt x="1121430" y="0"/>
                </a:lnTo>
                <a:lnTo>
                  <a:pt x="867430" y="336550"/>
                </a:lnTo>
                <a:lnTo>
                  <a:pt x="0" y="345443"/>
                </a:lnTo>
                <a:close/>
              </a:path>
            </a:pathLst>
          </a:custGeom>
          <a:solidFill>
            <a:srgbClr val="99FF66"/>
          </a:solidFill>
          <a:ln w="12700" cap="flat" cmpd="sng" algn="ctr">
            <a:solidFill>
              <a:sysClr val="windowText" lastClr="000000">
                <a:lumMod val="75000"/>
                <a:lumOff val="25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053" name="フリーフォーム 1052"/>
          <p:cNvSpPr/>
          <p:nvPr/>
        </p:nvSpPr>
        <p:spPr>
          <a:xfrm>
            <a:off x="5709177" y="2535417"/>
            <a:ext cx="1059855" cy="318831"/>
          </a:xfrm>
          <a:custGeom>
            <a:avLst/>
            <a:gdLst>
              <a:gd name="connsiteX0" fmla="*/ 0 w 1066800"/>
              <a:gd name="connsiteY0" fmla="*/ 342900 h 342900"/>
              <a:gd name="connsiteX1" fmla="*/ 374650 w 1066800"/>
              <a:gd name="connsiteY1" fmla="*/ 0 h 342900"/>
              <a:gd name="connsiteX2" fmla="*/ 1066800 w 1066800"/>
              <a:gd name="connsiteY2" fmla="*/ 0 h 342900"/>
              <a:gd name="connsiteX3" fmla="*/ 812800 w 1066800"/>
              <a:gd name="connsiteY3" fmla="*/ 336550 h 342900"/>
              <a:gd name="connsiteX4" fmla="*/ 0 w 1066800"/>
              <a:gd name="connsiteY4" fmla="*/ 342900 h 342900"/>
              <a:gd name="connsiteX0" fmla="*/ 0 w 1121430"/>
              <a:gd name="connsiteY0" fmla="*/ 345443 h 345443"/>
              <a:gd name="connsiteX1" fmla="*/ 429280 w 1121430"/>
              <a:gd name="connsiteY1" fmla="*/ 0 h 345443"/>
              <a:gd name="connsiteX2" fmla="*/ 1121430 w 1121430"/>
              <a:gd name="connsiteY2" fmla="*/ 0 h 345443"/>
              <a:gd name="connsiteX3" fmla="*/ 867430 w 1121430"/>
              <a:gd name="connsiteY3" fmla="*/ 336550 h 345443"/>
              <a:gd name="connsiteX4" fmla="*/ 0 w 1121430"/>
              <a:gd name="connsiteY4" fmla="*/ 345443 h 3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0" h="345443">
                <a:moveTo>
                  <a:pt x="0" y="345443"/>
                </a:moveTo>
                <a:lnTo>
                  <a:pt x="429280" y="0"/>
                </a:lnTo>
                <a:lnTo>
                  <a:pt x="1121430" y="0"/>
                </a:lnTo>
                <a:lnTo>
                  <a:pt x="867430" y="336550"/>
                </a:lnTo>
                <a:lnTo>
                  <a:pt x="0" y="345443"/>
                </a:lnTo>
                <a:close/>
              </a:path>
            </a:pathLst>
          </a:custGeom>
          <a:solidFill>
            <a:srgbClr val="99FF66"/>
          </a:solidFill>
          <a:ln w="12700" cap="flat" cmpd="sng" algn="ctr">
            <a:solidFill>
              <a:sysClr val="windowText" lastClr="000000">
                <a:lumMod val="75000"/>
                <a:lumOff val="25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054" name="フリーフォーム 1053"/>
          <p:cNvSpPr/>
          <p:nvPr/>
        </p:nvSpPr>
        <p:spPr>
          <a:xfrm>
            <a:off x="7976641" y="2663779"/>
            <a:ext cx="1059855" cy="318831"/>
          </a:xfrm>
          <a:custGeom>
            <a:avLst/>
            <a:gdLst>
              <a:gd name="connsiteX0" fmla="*/ 0 w 1066800"/>
              <a:gd name="connsiteY0" fmla="*/ 342900 h 342900"/>
              <a:gd name="connsiteX1" fmla="*/ 374650 w 1066800"/>
              <a:gd name="connsiteY1" fmla="*/ 0 h 342900"/>
              <a:gd name="connsiteX2" fmla="*/ 1066800 w 1066800"/>
              <a:gd name="connsiteY2" fmla="*/ 0 h 342900"/>
              <a:gd name="connsiteX3" fmla="*/ 812800 w 1066800"/>
              <a:gd name="connsiteY3" fmla="*/ 336550 h 342900"/>
              <a:gd name="connsiteX4" fmla="*/ 0 w 1066800"/>
              <a:gd name="connsiteY4" fmla="*/ 342900 h 342900"/>
              <a:gd name="connsiteX0" fmla="*/ 0 w 1121430"/>
              <a:gd name="connsiteY0" fmla="*/ 345443 h 345443"/>
              <a:gd name="connsiteX1" fmla="*/ 429280 w 1121430"/>
              <a:gd name="connsiteY1" fmla="*/ 0 h 345443"/>
              <a:gd name="connsiteX2" fmla="*/ 1121430 w 1121430"/>
              <a:gd name="connsiteY2" fmla="*/ 0 h 345443"/>
              <a:gd name="connsiteX3" fmla="*/ 867430 w 1121430"/>
              <a:gd name="connsiteY3" fmla="*/ 336550 h 345443"/>
              <a:gd name="connsiteX4" fmla="*/ 0 w 1121430"/>
              <a:gd name="connsiteY4" fmla="*/ 345443 h 3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0" h="345443">
                <a:moveTo>
                  <a:pt x="0" y="345443"/>
                </a:moveTo>
                <a:lnTo>
                  <a:pt x="429280" y="0"/>
                </a:lnTo>
                <a:lnTo>
                  <a:pt x="1121430" y="0"/>
                </a:lnTo>
                <a:lnTo>
                  <a:pt x="867430" y="336550"/>
                </a:lnTo>
                <a:lnTo>
                  <a:pt x="0" y="345443"/>
                </a:lnTo>
                <a:close/>
              </a:path>
            </a:pathLst>
          </a:custGeom>
          <a:solidFill>
            <a:srgbClr val="F5BD73"/>
          </a:solidFill>
          <a:ln w="12700" cap="flat" cmpd="sng" algn="ctr">
            <a:solidFill>
              <a:sysClr val="windowText" lastClr="000000">
                <a:lumMod val="75000"/>
                <a:lumOff val="25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055" name="角丸四角形 1054"/>
          <p:cNvSpPr/>
          <p:nvPr/>
        </p:nvSpPr>
        <p:spPr>
          <a:xfrm>
            <a:off x="4811566" y="1910895"/>
            <a:ext cx="637536" cy="270813"/>
          </a:xfrm>
          <a:prstGeom prst="roundRect">
            <a:avLst/>
          </a:prstGeom>
          <a:noFill/>
          <a:ln w="12700" cap="flat" cmpd="sng" algn="ctr">
            <a:solidFill>
              <a:srgbClr val="FF0000"/>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056" name="テキスト ボックス 1055"/>
          <p:cNvSpPr txBox="1"/>
          <p:nvPr/>
        </p:nvSpPr>
        <p:spPr>
          <a:xfrm>
            <a:off x="3935457" y="1949777"/>
            <a:ext cx="770276" cy="253916"/>
          </a:xfrm>
          <a:prstGeom prst="rect">
            <a:avLst/>
          </a:prstGeom>
          <a:noFill/>
        </p:spPr>
        <p:txBody>
          <a:bodyPr wrap="square" rtlCol="0">
            <a:spAutoFit/>
          </a:bodyPr>
          <a:lstStyle/>
          <a:p>
            <a:pPr defTabSz="844083" eaLnBrk="0" fontAlgn="base" hangingPunct="0">
              <a:spcBef>
                <a:spcPct val="0"/>
              </a:spcBef>
              <a:spcAft>
                <a:spcPct val="0"/>
              </a:spcAft>
              <a:defRPr/>
            </a:pPr>
            <a:r>
              <a:rPr lang="ja-JP" altLang="en-US" sz="1050" dirty="0">
                <a:solidFill>
                  <a:srgbClr val="000000"/>
                </a:solidFill>
                <a:latin typeface="BIZ UDゴシック" panose="020B0400000000000000" pitchFamily="49" charset="-128"/>
                <a:ea typeface="BIZ UDゴシック" panose="020B0400000000000000" pitchFamily="49" charset="-128"/>
              </a:rPr>
              <a:t>入居</a:t>
            </a:r>
            <a:endParaRPr lang="en-US" altLang="ja-JP" sz="1050" dirty="0">
              <a:solidFill>
                <a:srgbClr val="000000"/>
              </a:solidFill>
              <a:latin typeface="BIZ UDゴシック" panose="020B0400000000000000" pitchFamily="49" charset="-128"/>
              <a:ea typeface="BIZ UDゴシック" panose="020B0400000000000000" pitchFamily="49" charset="-128"/>
            </a:endParaRPr>
          </a:p>
        </p:txBody>
      </p:sp>
      <p:grpSp>
        <p:nvGrpSpPr>
          <p:cNvPr id="1057" name="グループ化 1056">
            <a:extLst>
              <a:ext uri="{FF2B5EF4-FFF2-40B4-BE49-F238E27FC236}">
                <a16:creationId xmlns:a16="http://schemas.microsoft.com/office/drawing/2014/main" id="{7EC32914-7C3D-46E1-9AE9-EB372B3415F3}"/>
              </a:ext>
            </a:extLst>
          </p:cNvPr>
          <p:cNvGrpSpPr/>
          <p:nvPr/>
        </p:nvGrpSpPr>
        <p:grpSpPr>
          <a:xfrm>
            <a:off x="3768933" y="2213089"/>
            <a:ext cx="759910" cy="676444"/>
            <a:chOff x="173012" y="1880886"/>
            <a:chExt cx="1028080" cy="915160"/>
          </a:xfrm>
        </p:grpSpPr>
        <p:sp>
          <p:nvSpPr>
            <p:cNvPr id="1058" name="フリーフォーム 1135">
              <a:extLst>
                <a:ext uri="{FF2B5EF4-FFF2-40B4-BE49-F238E27FC236}">
                  <a16:creationId xmlns:a16="http://schemas.microsoft.com/office/drawing/2014/main" id="{E9ABE71B-4CF6-4D84-B8EF-A130449D2A8B}"/>
                </a:ext>
              </a:extLst>
            </p:cNvPr>
            <p:cNvSpPr/>
            <p:nvPr/>
          </p:nvSpPr>
          <p:spPr>
            <a:xfrm>
              <a:off x="305574" y="2066509"/>
              <a:ext cx="768673" cy="175463"/>
            </a:xfrm>
            <a:custGeom>
              <a:avLst/>
              <a:gdLst>
                <a:gd name="connsiteX0" fmla="*/ 0 w 908050"/>
                <a:gd name="connsiteY0" fmla="*/ 171450 h 177800"/>
                <a:gd name="connsiteX1" fmla="*/ 165100 w 908050"/>
                <a:gd name="connsiteY1" fmla="*/ 0 h 177800"/>
                <a:gd name="connsiteX2" fmla="*/ 908050 w 908050"/>
                <a:gd name="connsiteY2" fmla="*/ 0 h 177800"/>
                <a:gd name="connsiteX3" fmla="*/ 736600 w 908050"/>
                <a:gd name="connsiteY3" fmla="*/ 177800 h 177800"/>
                <a:gd name="connsiteX4" fmla="*/ 0 w 908050"/>
                <a:gd name="connsiteY4" fmla="*/ 171450 h 177800"/>
                <a:gd name="connsiteX0" fmla="*/ 0 w 908050"/>
                <a:gd name="connsiteY0" fmla="*/ 171450 h 249237"/>
                <a:gd name="connsiteX1" fmla="*/ 165100 w 908050"/>
                <a:gd name="connsiteY1" fmla="*/ 0 h 249237"/>
                <a:gd name="connsiteX2" fmla="*/ 908050 w 908050"/>
                <a:gd name="connsiteY2" fmla="*/ 0 h 249237"/>
                <a:gd name="connsiteX3" fmla="*/ 746125 w 908050"/>
                <a:gd name="connsiteY3" fmla="*/ 249237 h 249237"/>
                <a:gd name="connsiteX4" fmla="*/ 0 w 908050"/>
                <a:gd name="connsiteY4" fmla="*/ 171450 h 249237"/>
                <a:gd name="connsiteX0" fmla="*/ 0 w 917575"/>
                <a:gd name="connsiteY0" fmla="*/ 257175 h 257175"/>
                <a:gd name="connsiteX1" fmla="*/ 174625 w 917575"/>
                <a:gd name="connsiteY1" fmla="*/ 0 h 257175"/>
                <a:gd name="connsiteX2" fmla="*/ 917575 w 917575"/>
                <a:gd name="connsiteY2" fmla="*/ 0 h 257175"/>
                <a:gd name="connsiteX3" fmla="*/ 755650 w 917575"/>
                <a:gd name="connsiteY3" fmla="*/ 249237 h 257175"/>
                <a:gd name="connsiteX4" fmla="*/ 0 w 917575"/>
                <a:gd name="connsiteY4" fmla="*/ 257175 h 257175"/>
                <a:gd name="connsiteX0" fmla="*/ 0 w 927100"/>
                <a:gd name="connsiteY0" fmla="*/ 257175 h 257175"/>
                <a:gd name="connsiteX1" fmla="*/ 174625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257175 h 257175"/>
                <a:gd name="connsiteX1" fmla="*/ 128879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305752 h 305752"/>
                <a:gd name="connsiteX1" fmla="*/ 128879 w 927100"/>
                <a:gd name="connsiteY1" fmla="*/ 48577 h 305752"/>
                <a:gd name="connsiteX2" fmla="*/ 927100 w 927100"/>
                <a:gd name="connsiteY2" fmla="*/ 0 h 305752"/>
                <a:gd name="connsiteX3" fmla="*/ 755650 w 927100"/>
                <a:gd name="connsiteY3" fmla="*/ 297814 h 305752"/>
                <a:gd name="connsiteX4" fmla="*/ 0 w 927100"/>
                <a:gd name="connsiteY4" fmla="*/ 305752 h 305752"/>
                <a:gd name="connsiteX0" fmla="*/ 0 w 927100"/>
                <a:gd name="connsiteY0" fmla="*/ 310515 h 310515"/>
                <a:gd name="connsiteX1" fmla="*/ 161555 w 927100"/>
                <a:gd name="connsiteY1" fmla="*/ 0 h 310515"/>
                <a:gd name="connsiteX2" fmla="*/ 927100 w 927100"/>
                <a:gd name="connsiteY2" fmla="*/ 4763 h 310515"/>
                <a:gd name="connsiteX3" fmla="*/ 755650 w 927100"/>
                <a:gd name="connsiteY3" fmla="*/ 302577 h 310515"/>
                <a:gd name="connsiteX4" fmla="*/ 0 w 927100"/>
                <a:gd name="connsiteY4" fmla="*/ 310515 h 310515"/>
                <a:gd name="connsiteX0" fmla="*/ 0 w 927100"/>
                <a:gd name="connsiteY0" fmla="*/ 310515 h 310515"/>
                <a:gd name="connsiteX1" fmla="*/ 161555 w 927100"/>
                <a:gd name="connsiteY1" fmla="*/ 0 h 310515"/>
                <a:gd name="connsiteX2" fmla="*/ 927100 w 927100"/>
                <a:gd name="connsiteY2" fmla="*/ 4763 h 310515"/>
                <a:gd name="connsiteX3" fmla="*/ 769265 w 927100"/>
                <a:gd name="connsiteY3" fmla="*/ 302577 h 310515"/>
                <a:gd name="connsiteX4" fmla="*/ 0 w 927100"/>
                <a:gd name="connsiteY4" fmla="*/ 310515 h 310515"/>
                <a:gd name="connsiteX0" fmla="*/ 0 w 927100"/>
                <a:gd name="connsiteY0" fmla="*/ 305753 h 305753"/>
                <a:gd name="connsiteX1" fmla="*/ 222807 w 927100"/>
                <a:gd name="connsiteY1" fmla="*/ 15643 h 305753"/>
                <a:gd name="connsiteX2" fmla="*/ 927100 w 927100"/>
                <a:gd name="connsiteY2" fmla="*/ 1 h 305753"/>
                <a:gd name="connsiteX3" fmla="*/ 769265 w 927100"/>
                <a:gd name="connsiteY3" fmla="*/ 297815 h 305753"/>
                <a:gd name="connsiteX4" fmla="*/ 0 w 927100"/>
                <a:gd name="connsiteY4" fmla="*/ 305753 h 305753"/>
                <a:gd name="connsiteX0" fmla="*/ 0 w 927100"/>
                <a:gd name="connsiteY0" fmla="*/ 305751 h 305751"/>
                <a:gd name="connsiteX1" fmla="*/ 193275 w 927100"/>
                <a:gd name="connsiteY1" fmla="*/ 337 h 305751"/>
                <a:gd name="connsiteX2" fmla="*/ 927100 w 927100"/>
                <a:gd name="connsiteY2" fmla="*/ -1 h 305751"/>
                <a:gd name="connsiteX3" fmla="*/ 769265 w 927100"/>
                <a:gd name="connsiteY3" fmla="*/ 297813 h 305751"/>
                <a:gd name="connsiteX4" fmla="*/ 0 w 927100"/>
                <a:gd name="connsiteY4" fmla="*/ 305751 h 305751"/>
                <a:gd name="connsiteX0" fmla="*/ 0 w 1140388"/>
                <a:gd name="connsiteY0" fmla="*/ 305753 h 305753"/>
                <a:gd name="connsiteX1" fmla="*/ 193275 w 1140388"/>
                <a:gd name="connsiteY1" fmla="*/ 339 h 305753"/>
                <a:gd name="connsiteX2" fmla="*/ 1140388 w 1140388"/>
                <a:gd name="connsiteY2" fmla="*/ 0 h 305753"/>
                <a:gd name="connsiteX3" fmla="*/ 769265 w 1140388"/>
                <a:gd name="connsiteY3" fmla="*/ 297815 h 305753"/>
                <a:gd name="connsiteX4" fmla="*/ 0 w 1140388"/>
                <a:gd name="connsiteY4" fmla="*/ 305753 h 305753"/>
                <a:gd name="connsiteX0" fmla="*/ 0 w 1140388"/>
                <a:gd name="connsiteY0" fmla="*/ 305753 h 305753"/>
                <a:gd name="connsiteX1" fmla="*/ 193275 w 1140388"/>
                <a:gd name="connsiteY1" fmla="*/ 339 h 305753"/>
                <a:gd name="connsiteX2" fmla="*/ 1140388 w 1140388"/>
                <a:gd name="connsiteY2" fmla="*/ 0 h 305753"/>
                <a:gd name="connsiteX3" fmla="*/ 993218 w 1140388"/>
                <a:gd name="connsiteY3" fmla="*/ 301960 h 305753"/>
                <a:gd name="connsiteX4" fmla="*/ 0 w 1140388"/>
                <a:gd name="connsiteY4" fmla="*/ 305753 h 305753"/>
                <a:gd name="connsiteX0" fmla="*/ 0 w 1147497"/>
                <a:gd name="connsiteY0" fmla="*/ 305414 h 305414"/>
                <a:gd name="connsiteX1" fmla="*/ 193275 w 1147497"/>
                <a:gd name="connsiteY1" fmla="*/ 0 h 305414"/>
                <a:gd name="connsiteX2" fmla="*/ 1147497 w 1147497"/>
                <a:gd name="connsiteY2" fmla="*/ 3807 h 305414"/>
                <a:gd name="connsiteX3" fmla="*/ 993218 w 1147497"/>
                <a:gd name="connsiteY3" fmla="*/ 301621 h 305414"/>
                <a:gd name="connsiteX4" fmla="*/ 0 w 1147497"/>
                <a:gd name="connsiteY4" fmla="*/ 305414 h 30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497" h="305414">
                  <a:moveTo>
                    <a:pt x="0" y="305414"/>
                  </a:moveTo>
                  <a:lnTo>
                    <a:pt x="193275" y="0"/>
                  </a:lnTo>
                  <a:lnTo>
                    <a:pt x="1147497" y="3807"/>
                  </a:lnTo>
                  <a:lnTo>
                    <a:pt x="993218" y="301621"/>
                  </a:lnTo>
                  <a:lnTo>
                    <a:pt x="0" y="305414"/>
                  </a:ln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dirty="0">
                <a:solidFill>
                  <a:srgbClr val="FFFFFF"/>
                </a:solidFill>
                <a:latin typeface="BIZ UDゴシック" panose="020B0400000000000000" pitchFamily="49" charset="-128"/>
                <a:ea typeface="BIZ UDゴシック" panose="020B0400000000000000" pitchFamily="49" charset="-128"/>
              </a:endParaRPr>
            </a:p>
          </p:txBody>
        </p:sp>
        <p:sp>
          <p:nvSpPr>
            <p:cNvPr id="1059" name="正方形/長方形 321">
              <a:extLst>
                <a:ext uri="{FF2B5EF4-FFF2-40B4-BE49-F238E27FC236}">
                  <a16:creationId xmlns:a16="http://schemas.microsoft.com/office/drawing/2014/main" id="{9283E3D3-F229-4BB4-ACB6-C6032302F297}"/>
                </a:ext>
              </a:extLst>
            </p:cNvPr>
            <p:cNvSpPr/>
            <p:nvPr/>
          </p:nvSpPr>
          <p:spPr>
            <a:xfrm>
              <a:off x="305574" y="2235369"/>
              <a:ext cx="676483" cy="410755"/>
            </a:xfrm>
            <a:custGeom>
              <a:avLst/>
              <a:gdLst>
                <a:gd name="connsiteX0" fmla="*/ 0 w 662196"/>
                <a:gd name="connsiteY0" fmla="*/ 0 h 408374"/>
                <a:gd name="connsiteX1" fmla="*/ 662196 w 662196"/>
                <a:gd name="connsiteY1" fmla="*/ 0 h 408374"/>
                <a:gd name="connsiteX2" fmla="*/ 662196 w 662196"/>
                <a:gd name="connsiteY2" fmla="*/ 408374 h 408374"/>
                <a:gd name="connsiteX3" fmla="*/ 0 w 662196"/>
                <a:gd name="connsiteY3" fmla="*/ 408374 h 408374"/>
                <a:gd name="connsiteX4" fmla="*/ 0 w 662196"/>
                <a:gd name="connsiteY4" fmla="*/ 0 h 408374"/>
                <a:gd name="connsiteX0" fmla="*/ 0 w 676483"/>
                <a:gd name="connsiteY0" fmla="*/ 0 h 410755"/>
                <a:gd name="connsiteX1" fmla="*/ 662196 w 676483"/>
                <a:gd name="connsiteY1" fmla="*/ 0 h 410755"/>
                <a:gd name="connsiteX2" fmla="*/ 676483 w 676483"/>
                <a:gd name="connsiteY2" fmla="*/ 410755 h 410755"/>
                <a:gd name="connsiteX3" fmla="*/ 0 w 676483"/>
                <a:gd name="connsiteY3" fmla="*/ 408374 h 410755"/>
                <a:gd name="connsiteX4" fmla="*/ 0 w 676483"/>
                <a:gd name="connsiteY4" fmla="*/ 0 h 41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83" h="410755">
                  <a:moveTo>
                    <a:pt x="0" y="0"/>
                  </a:moveTo>
                  <a:lnTo>
                    <a:pt x="662196" y="0"/>
                  </a:lnTo>
                  <a:lnTo>
                    <a:pt x="676483" y="410755"/>
                  </a:lnTo>
                  <a:lnTo>
                    <a:pt x="0" y="408374"/>
                  </a:lnTo>
                  <a:lnTo>
                    <a:pt x="0" y="0"/>
                  </a:ln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060" name="フリーフォーム 1137">
              <a:extLst>
                <a:ext uri="{FF2B5EF4-FFF2-40B4-BE49-F238E27FC236}">
                  <a16:creationId xmlns:a16="http://schemas.microsoft.com/office/drawing/2014/main" id="{925B890A-D68F-4D87-B07A-3A6BCEFEE999}"/>
                </a:ext>
              </a:extLst>
            </p:cNvPr>
            <p:cNvSpPr/>
            <p:nvPr/>
          </p:nvSpPr>
          <p:spPr>
            <a:xfrm>
              <a:off x="981209" y="2069235"/>
              <a:ext cx="103481" cy="578376"/>
            </a:xfrm>
            <a:custGeom>
              <a:avLst/>
              <a:gdLst>
                <a:gd name="connsiteX0" fmla="*/ 158750 w 177800"/>
                <a:gd name="connsiteY0" fmla="*/ 0 h 596900"/>
                <a:gd name="connsiteX1" fmla="*/ 0 w 177800"/>
                <a:gd name="connsiteY1" fmla="*/ 171450 h 596900"/>
                <a:gd name="connsiteX2" fmla="*/ 0 w 177800"/>
                <a:gd name="connsiteY2" fmla="*/ 596900 h 596900"/>
                <a:gd name="connsiteX3" fmla="*/ 177800 w 177800"/>
                <a:gd name="connsiteY3" fmla="*/ 412750 h 596900"/>
                <a:gd name="connsiteX4" fmla="*/ 158750 w 177800"/>
                <a:gd name="connsiteY4" fmla="*/ 0 h 596900"/>
                <a:gd name="connsiteX0" fmla="*/ 173038 w 177800"/>
                <a:gd name="connsiteY0" fmla="*/ 0 h 601662"/>
                <a:gd name="connsiteX1" fmla="*/ 0 w 177800"/>
                <a:gd name="connsiteY1" fmla="*/ 176212 h 601662"/>
                <a:gd name="connsiteX2" fmla="*/ 0 w 177800"/>
                <a:gd name="connsiteY2" fmla="*/ 601662 h 601662"/>
                <a:gd name="connsiteX3" fmla="*/ 177800 w 177800"/>
                <a:gd name="connsiteY3" fmla="*/ 417512 h 601662"/>
                <a:gd name="connsiteX4" fmla="*/ 173038 w 177800"/>
                <a:gd name="connsiteY4" fmla="*/ 0 h 601662"/>
                <a:gd name="connsiteX0" fmla="*/ 177800 w 182562"/>
                <a:gd name="connsiteY0" fmla="*/ 0 h 601662"/>
                <a:gd name="connsiteX1" fmla="*/ 0 w 182562"/>
                <a:gd name="connsiteY1" fmla="*/ 238125 h 601662"/>
                <a:gd name="connsiteX2" fmla="*/ 4762 w 182562"/>
                <a:gd name="connsiteY2" fmla="*/ 601662 h 601662"/>
                <a:gd name="connsiteX3" fmla="*/ 182562 w 182562"/>
                <a:gd name="connsiteY3" fmla="*/ 417512 h 601662"/>
                <a:gd name="connsiteX4" fmla="*/ 177800 w 182562"/>
                <a:gd name="connsiteY4" fmla="*/ 0 h 601662"/>
                <a:gd name="connsiteX0" fmla="*/ 178259 w 183021"/>
                <a:gd name="connsiteY0" fmla="*/ 0 h 673100"/>
                <a:gd name="connsiteX1" fmla="*/ 459 w 183021"/>
                <a:gd name="connsiteY1" fmla="*/ 238125 h 673100"/>
                <a:gd name="connsiteX2" fmla="*/ 458 w 183021"/>
                <a:gd name="connsiteY2" fmla="*/ 673100 h 673100"/>
                <a:gd name="connsiteX3" fmla="*/ 183021 w 183021"/>
                <a:gd name="connsiteY3" fmla="*/ 417512 h 673100"/>
                <a:gd name="connsiteX4" fmla="*/ 178259 w 183021"/>
                <a:gd name="connsiteY4" fmla="*/ 0 h 673100"/>
                <a:gd name="connsiteX0" fmla="*/ 178259 w 190641"/>
                <a:gd name="connsiteY0" fmla="*/ 0 h 673100"/>
                <a:gd name="connsiteX1" fmla="*/ 459 w 190641"/>
                <a:gd name="connsiteY1" fmla="*/ 238125 h 673100"/>
                <a:gd name="connsiteX2" fmla="*/ 458 w 190641"/>
                <a:gd name="connsiteY2" fmla="*/ 673100 h 673100"/>
                <a:gd name="connsiteX3" fmla="*/ 190641 w 190641"/>
                <a:gd name="connsiteY3" fmla="*/ 379412 h 673100"/>
                <a:gd name="connsiteX4" fmla="*/ 178259 w 190641"/>
                <a:gd name="connsiteY4" fmla="*/ 0 h 673100"/>
                <a:gd name="connsiteX0" fmla="*/ 178259 w 190641"/>
                <a:gd name="connsiteY0" fmla="*/ 0 h 734060"/>
                <a:gd name="connsiteX1" fmla="*/ 459 w 190641"/>
                <a:gd name="connsiteY1" fmla="*/ 299085 h 734060"/>
                <a:gd name="connsiteX2" fmla="*/ 458 w 190641"/>
                <a:gd name="connsiteY2" fmla="*/ 734060 h 734060"/>
                <a:gd name="connsiteX3" fmla="*/ 190641 w 190641"/>
                <a:gd name="connsiteY3" fmla="*/ 440372 h 734060"/>
                <a:gd name="connsiteX4" fmla="*/ 178259 w 190641"/>
                <a:gd name="connsiteY4" fmla="*/ 0 h 734060"/>
                <a:gd name="connsiteX0" fmla="*/ 181434 w 190641"/>
                <a:gd name="connsiteY0" fmla="*/ 0 h 718185"/>
                <a:gd name="connsiteX1" fmla="*/ 459 w 190641"/>
                <a:gd name="connsiteY1" fmla="*/ 283210 h 718185"/>
                <a:gd name="connsiteX2" fmla="*/ 458 w 190641"/>
                <a:gd name="connsiteY2" fmla="*/ 718185 h 718185"/>
                <a:gd name="connsiteX3" fmla="*/ 190641 w 190641"/>
                <a:gd name="connsiteY3" fmla="*/ 424497 h 718185"/>
                <a:gd name="connsiteX4" fmla="*/ 181434 w 190641"/>
                <a:gd name="connsiteY4" fmla="*/ 0 h 718185"/>
                <a:gd name="connsiteX0" fmla="*/ 181434 w 181680"/>
                <a:gd name="connsiteY0" fmla="*/ 0 h 718185"/>
                <a:gd name="connsiteX1" fmla="*/ 459 w 181680"/>
                <a:gd name="connsiteY1" fmla="*/ 283210 h 718185"/>
                <a:gd name="connsiteX2" fmla="*/ 458 w 181680"/>
                <a:gd name="connsiteY2" fmla="*/ 718185 h 718185"/>
                <a:gd name="connsiteX3" fmla="*/ 177941 w 181680"/>
                <a:gd name="connsiteY3" fmla="*/ 424497 h 718185"/>
                <a:gd name="connsiteX4" fmla="*/ 181434 w 181680"/>
                <a:gd name="connsiteY4" fmla="*/ 0 h 718185"/>
                <a:gd name="connsiteX0" fmla="*/ 180974 w 181220"/>
                <a:gd name="connsiteY0" fmla="*/ 0 h 1399216"/>
                <a:gd name="connsiteX1" fmla="*/ -1 w 181220"/>
                <a:gd name="connsiteY1" fmla="*/ 283210 h 1399216"/>
                <a:gd name="connsiteX2" fmla="*/ 22955 w 181220"/>
                <a:gd name="connsiteY2" fmla="*/ 1399216 h 1399216"/>
                <a:gd name="connsiteX3" fmla="*/ 177481 w 181220"/>
                <a:gd name="connsiteY3" fmla="*/ 424497 h 1399216"/>
                <a:gd name="connsiteX4" fmla="*/ 180974 w 181220"/>
                <a:gd name="connsiteY4" fmla="*/ 0 h 1399216"/>
                <a:gd name="connsiteX0" fmla="*/ 180976 w 215744"/>
                <a:gd name="connsiteY0" fmla="*/ 0 h 1399216"/>
                <a:gd name="connsiteX1" fmla="*/ 1 w 215744"/>
                <a:gd name="connsiteY1" fmla="*/ 283210 h 1399216"/>
                <a:gd name="connsiteX2" fmla="*/ 22957 w 215744"/>
                <a:gd name="connsiteY2" fmla="*/ 1399216 h 1399216"/>
                <a:gd name="connsiteX3" fmla="*/ 215744 w 215744"/>
                <a:gd name="connsiteY3" fmla="*/ 1136134 h 1399216"/>
                <a:gd name="connsiteX4" fmla="*/ 180976 w 215744"/>
                <a:gd name="connsiteY4" fmla="*/ 0 h 1399216"/>
                <a:gd name="connsiteX0" fmla="*/ 180974 w 215742"/>
                <a:gd name="connsiteY0" fmla="*/ 0 h 1136134"/>
                <a:gd name="connsiteX1" fmla="*/ -1 w 215742"/>
                <a:gd name="connsiteY1" fmla="*/ 283210 h 1136134"/>
                <a:gd name="connsiteX2" fmla="*/ 19129 w 215742"/>
                <a:gd name="connsiteY2" fmla="*/ 986007 h 1136134"/>
                <a:gd name="connsiteX3" fmla="*/ 215742 w 215742"/>
                <a:gd name="connsiteY3" fmla="*/ 1136134 h 1136134"/>
                <a:gd name="connsiteX4" fmla="*/ 180974 w 215742"/>
                <a:gd name="connsiteY4" fmla="*/ 0 h 1136134"/>
                <a:gd name="connsiteX0" fmla="*/ 180976 w 200440"/>
                <a:gd name="connsiteY0" fmla="*/ 0 h 986007"/>
                <a:gd name="connsiteX1" fmla="*/ 1 w 200440"/>
                <a:gd name="connsiteY1" fmla="*/ 283210 h 986007"/>
                <a:gd name="connsiteX2" fmla="*/ 19131 w 200440"/>
                <a:gd name="connsiteY2" fmla="*/ 986007 h 986007"/>
                <a:gd name="connsiteX3" fmla="*/ 200440 w 200440"/>
                <a:gd name="connsiteY3" fmla="*/ 699969 h 986007"/>
                <a:gd name="connsiteX4" fmla="*/ 180976 w 200440"/>
                <a:gd name="connsiteY4" fmla="*/ 0 h 986007"/>
                <a:gd name="connsiteX0" fmla="*/ 195106 w 214570"/>
                <a:gd name="connsiteY0" fmla="*/ 0 h 998442"/>
                <a:gd name="connsiteX1" fmla="*/ 14131 w 214570"/>
                <a:gd name="connsiteY1" fmla="*/ 283210 h 998442"/>
                <a:gd name="connsiteX2" fmla="*/ 102 w 214570"/>
                <a:gd name="connsiteY2" fmla="*/ 998442 h 998442"/>
                <a:gd name="connsiteX3" fmla="*/ 214570 w 214570"/>
                <a:gd name="connsiteY3" fmla="*/ 699969 h 998442"/>
                <a:gd name="connsiteX4" fmla="*/ 195106 w 214570"/>
                <a:gd name="connsiteY4" fmla="*/ 0 h 998442"/>
                <a:gd name="connsiteX0" fmla="*/ 180976 w 200440"/>
                <a:gd name="connsiteY0" fmla="*/ 0 h 990153"/>
                <a:gd name="connsiteX1" fmla="*/ 1 w 200440"/>
                <a:gd name="connsiteY1" fmla="*/ 283210 h 990153"/>
                <a:gd name="connsiteX2" fmla="*/ 14985 w 200440"/>
                <a:gd name="connsiteY2" fmla="*/ 990153 h 990153"/>
                <a:gd name="connsiteX3" fmla="*/ 200440 w 200440"/>
                <a:gd name="connsiteY3" fmla="*/ 699969 h 990153"/>
                <a:gd name="connsiteX4" fmla="*/ 180976 w 200440"/>
                <a:gd name="connsiteY4" fmla="*/ 0 h 990153"/>
                <a:gd name="connsiteX0" fmla="*/ 180974 w 200438"/>
                <a:gd name="connsiteY0" fmla="*/ 0 h 1006732"/>
                <a:gd name="connsiteX1" fmla="*/ -1 w 200438"/>
                <a:gd name="connsiteY1" fmla="*/ 283210 h 1006732"/>
                <a:gd name="connsiteX2" fmla="*/ 14983 w 200438"/>
                <a:gd name="connsiteY2" fmla="*/ 1006732 h 1006732"/>
                <a:gd name="connsiteX3" fmla="*/ 200438 w 200438"/>
                <a:gd name="connsiteY3" fmla="*/ 699969 h 1006732"/>
                <a:gd name="connsiteX4" fmla="*/ 180974 w 200438"/>
                <a:gd name="connsiteY4" fmla="*/ 0 h 1006732"/>
                <a:gd name="connsiteX0" fmla="*/ 180976 w 211493"/>
                <a:gd name="connsiteY0" fmla="*/ 0 h 1006732"/>
                <a:gd name="connsiteX1" fmla="*/ 1 w 211493"/>
                <a:gd name="connsiteY1" fmla="*/ 283210 h 1006732"/>
                <a:gd name="connsiteX2" fmla="*/ 14985 w 211493"/>
                <a:gd name="connsiteY2" fmla="*/ 1006732 h 1006732"/>
                <a:gd name="connsiteX3" fmla="*/ 211493 w 211493"/>
                <a:gd name="connsiteY3" fmla="*/ 744181 h 1006732"/>
                <a:gd name="connsiteX4" fmla="*/ 180976 w 211493"/>
                <a:gd name="connsiteY4" fmla="*/ 0 h 1006732"/>
                <a:gd name="connsiteX0" fmla="*/ 180974 w 194912"/>
                <a:gd name="connsiteY0" fmla="*/ 0 h 1006732"/>
                <a:gd name="connsiteX1" fmla="*/ -1 w 194912"/>
                <a:gd name="connsiteY1" fmla="*/ 283210 h 1006732"/>
                <a:gd name="connsiteX2" fmla="*/ 14983 w 194912"/>
                <a:gd name="connsiteY2" fmla="*/ 1006732 h 1006732"/>
                <a:gd name="connsiteX3" fmla="*/ 194912 w 194912"/>
                <a:gd name="connsiteY3" fmla="*/ 755234 h 1006732"/>
                <a:gd name="connsiteX4" fmla="*/ 180974 w 194912"/>
                <a:gd name="connsiteY4" fmla="*/ 0 h 1006732"/>
                <a:gd name="connsiteX0" fmla="*/ 166182 w 180120"/>
                <a:gd name="connsiteY0" fmla="*/ 0 h 1006732"/>
                <a:gd name="connsiteX1" fmla="*/ 5930 w 180120"/>
                <a:gd name="connsiteY1" fmla="*/ 274922 h 1006732"/>
                <a:gd name="connsiteX2" fmla="*/ 191 w 180120"/>
                <a:gd name="connsiteY2" fmla="*/ 1006732 h 1006732"/>
                <a:gd name="connsiteX3" fmla="*/ 180120 w 180120"/>
                <a:gd name="connsiteY3" fmla="*/ 755234 h 1006732"/>
                <a:gd name="connsiteX4" fmla="*/ 166182 w 180120"/>
                <a:gd name="connsiteY4" fmla="*/ 0 h 100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20" h="1006732">
                  <a:moveTo>
                    <a:pt x="166182" y="0"/>
                  </a:moveTo>
                  <a:lnTo>
                    <a:pt x="5930" y="274922"/>
                  </a:lnTo>
                  <a:cubicBezTo>
                    <a:pt x="7517" y="396101"/>
                    <a:pt x="-1396" y="885553"/>
                    <a:pt x="191" y="1006732"/>
                  </a:cubicBezTo>
                  <a:cubicBezTo>
                    <a:pt x="60627" y="911386"/>
                    <a:pt x="119684" y="850580"/>
                    <a:pt x="180120" y="755234"/>
                  </a:cubicBezTo>
                  <a:cubicBezTo>
                    <a:pt x="178533" y="616063"/>
                    <a:pt x="167769" y="139171"/>
                    <a:pt x="166182" y="0"/>
                  </a:cubicBez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dirty="0">
                <a:solidFill>
                  <a:srgbClr val="FFFFFF"/>
                </a:solidFill>
                <a:latin typeface="BIZ UDゴシック" panose="020B0400000000000000" pitchFamily="49" charset="-128"/>
                <a:ea typeface="BIZ UDゴシック" panose="020B0400000000000000" pitchFamily="49" charset="-128"/>
              </a:endParaRPr>
            </a:p>
          </p:txBody>
        </p:sp>
        <p:grpSp>
          <p:nvGrpSpPr>
            <p:cNvPr id="1061" name="グループ化 1060">
              <a:extLst>
                <a:ext uri="{FF2B5EF4-FFF2-40B4-BE49-F238E27FC236}">
                  <a16:creationId xmlns:a16="http://schemas.microsoft.com/office/drawing/2014/main" id="{E4EA752C-6D8B-4342-B9BB-33935FBF3E9B}"/>
                </a:ext>
              </a:extLst>
            </p:cNvPr>
            <p:cNvGrpSpPr/>
            <p:nvPr/>
          </p:nvGrpSpPr>
          <p:grpSpPr>
            <a:xfrm>
              <a:off x="509212" y="1991375"/>
              <a:ext cx="111379" cy="173372"/>
              <a:chOff x="859630" y="1699945"/>
              <a:chExt cx="404942" cy="630332"/>
            </a:xfrm>
          </p:grpSpPr>
          <p:sp>
            <p:nvSpPr>
              <p:cNvPr id="1157" name="正方形/長方形 1156">
                <a:extLst>
                  <a:ext uri="{FF2B5EF4-FFF2-40B4-BE49-F238E27FC236}">
                    <a16:creationId xmlns:a16="http://schemas.microsoft.com/office/drawing/2014/main" id="{29A33B91-1AA3-483A-A6B8-E962AA1CE495}"/>
                  </a:ext>
                </a:extLst>
              </p:cNvPr>
              <p:cNvSpPr/>
              <p:nvPr/>
            </p:nvSpPr>
            <p:spPr>
              <a:xfrm flipH="1">
                <a:off x="859630" y="1699945"/>
                <a:ext cx="404942" cy="325065"/>
              </a:xfrm>
              <a:prstGeom prst="rect">
                <a:avLst/>
              </a:prstGeom>
              <a:solidFill>
                <a:srgbClr val="DDDDDD"/>
              </a:solidFill>
              <a:ln w="19050" cap="flat" cmpd="sng" algn="ctr">
                <a:solidFill>
                  <a:sysClr val="windowText" lastClr="000000">
                    <a:lumMod val="75000"/>
                    <a:lumOff val="25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dirty="0">
                  <a:solidFill>
                    <a:srgbClr val="FFFFFF"/>
                  </a:solidFill>
                  <a:latin typeface="BIZ UDゴシック" panose="020B0400000000000000" pitchFamily="49" charset="-128"/>
                  <a:ea typeface="BIZ UDゴシック" panose="020B0400000000000000" pitchFamily="49" charset="-128"/>
                </a:endParaRPr>
              </a:p>
            </p:txBody>
          </p:sp>
          <p:sp>
            <p:nvSpPr>
              <p:cNvPr id="1158" name="正方形/長方形 1157">
                <a:extLst>
                  <a:ext uri="{FF2B5EF4-FFF2-40B4-BE49-F238E27FC236}">
                    <a16:creationId xmlns:a16="http://schemas.microsoft.com/office/drawing/2014/main" id="{1BF5761A-BF42-4117-AECA-BC442635BDB6}"/>
                  </a:ext>
                </a:extLst>
              </p:cNvPr>
              <p:cNvSpPr/>
              <p:nvPr/>
            </p:nvSpPr>
            <p:spPr>
              <a:xfrm flipH="1">
                <a:off x="886089" y="2025010"/>
                <a:ext cx="331475" cy="297084"/>
              </a:xfrm>
              <a:prstGeom prst="rect">
                <a:avLst/>
              </a:prstGeom>
              <a:noFill/>
              <a:ln w="19050" cap="flat" cmpd="sng" algn="ctr">
                <a:solidFill>
                  <a:sysClr val="windowText" lastClr="000000">
                    <a:lumMod val="75000"/>
                    <a:lumOff val="25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cxnSp>
            <p:nvCxnSpPr>
              <p:cNvPr id="1159" name="直線コネクタ 1158">
                <a:extLst>
                  <a:ext uri="{FF2B5EF4-FFF2-40B4-BE49-F238E27FC236}">
                    <a16:creationId xmlns:a16="http://schemas.microsoft.com/office/drawing/2014/main" id="{F4482424-E6AB-4990-A3A5-5CDB44D1B7E6}"/>
                  </a:ext>
                </a:extLst>
              </p:cNvPr>
              <p:cNvCxnSpPr/>
              <p:nvPr/>
            </p:nvCxnSpPr>
            <p:spPr>
              <a:xfrm>
                <a:off x="881063" y="2017950"/>
                <a:ext cx="335756" cy="312327"/>
              </a:xfrm>
              <a:prstGeom prst="line">
                <a:avLst/>
              </a:prstGeom>
              <a:noFill/>
              <a:ln w="12700" cap="flat" cmpd="sng" algn="ctr">
                <a:solidFill>
                  <a:sysClr val="windowText" lastClr="000000">
                    <a:lumMod val="75000"/>
                    <a:lumOff val="25000"/>
                  </a:sysClr>
                </a:solidFill>
                <a:prstDash val="solid"/>
                <a:miter lim="800000"/>
              </a:ln>
              <a:effectLst/>
            </p:spPr>
          </p:cxnSp>
          <p:cxnSp>
            <p:nvCxnSpPr>
              <p:cNvPr id="1160" name="直線コネクタ 1159">
                <a:extLst>
                  <a:ext uri="{FF2B5EF4-FFF2-40B4-BE49-F238E27FC236}">
                    <a16:creationId xmlns:a16="http://schemas.microsoft.com/office/drawing/2014/main" id="{FF50DCB1-E820-48F9-867F-888D6FABD1CC}"/>
                  </a:ext>
                </a:extLst>
              </p:cNvPr>
              <p:cNvCxnSpPr>
                <a:cxnSpLocks/>
              </p:cNvCxnSpPr>
              <p:nvPr/>
            </p:nvCxnSpPr>
            <p:spPr>
              <a:xfrm flipV="1">
                <a:off x="884091" y="2024799"/>
                <a:ext cx="328150" cy="293700"/>
              </a:xfrm>
              <a:prstGeom prst="line">
                <a:avLst/>
              </a:prstGeom>
              <a:noFill/>
              <a:ln w="12700" cap="flat" cmpd="sng" algn="ctr">
                <a:solidFill>
                  <a:sysClr val="windowText" lastClr="000000">
                    <a:lumMod val="75000"/>
                    <a:lumOff val="25000"/>
                  </a:sysClr>
                </a:solidFill>
                <a:prstDash val="solid"/>
                <a:miter lim="800000"/>
              </a:ln>
              <a:effectLst/>
            </p:spPr>
          </p:cxnSp>
        </p:grpSp>
        <p:grpSp>
          <p:nvGrpSpPr>
            <p:cNvPr id="1062" name="グループ化 1061">
              <a:extLst>
                <a:ext uri="{FF2B5EF4-FFF2-40B4-BE49-F238E27FC236}">
                  <a16:creationId xmlns:a16="http://schemas.microsoft.com/office/drawing/2014/main" id="{357499D7-CB8B-4E50-95B5-B47E4D0A571E}"/>
                </a:ext>
              </a:extLst>
            </p:cNvPr>
            <p:cNvGrpSpPr/>
            <p:nvPr/>
          </p:nvGrpSpPr>
          <p:grpSpPr>
            <a:xfrm>
              <a:off x="318527" y="2268069"/>
              <a:ext cx="618401" cy="66332"/>
              <a:chOff x="318527" y="2268069"/>
              <a:chExt cx="618401" cy="66332"/>
            </a:xfrm>
          </p:grpSpPr>
          <p:sp>
            <p:nvSpPr>
              <p:cNvPr id="1153" name="正方形/長方形 1152">
                <a:extLst>
                  <a:ext uri="{FF2B5EF4-FFF2-40B4-BE49-F238E27FC236}">
                    <a16:creationId xmlns:a16="http://schemas.microsoft.com/office/drawing/2014/main" id="{57712E5C-7480-4D76-8CA0-39DADDD99888}"/>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154" name="正方形/長方形 1153">
                <a:extLst>
                  <a:ext uri="{FF2B5EF4-FFF2-40B4-BE49-F238E27FC236}">
                    <a16:creationId xmlns:a16="http://schemas.microsoft.com/office/drawing/2014/main" id="{792E0295-A506-4F02-85CD-FED03809B725}"/>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155" name="正方形/長方形 1154">
                <a:extLst>
                  <a:ext uri="{FF2B5EF4-FFF2-40B4-BE49-F238E27FC236}">
                    <a16:creationId xmlns:a16="http://schemas.microsoft.com/office/drawing/2014/main" id="{6BC62D7E-C82A-475A-B8AD-8069810E9E5F}"/>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156" name="正方形/長方形 1155">
                <a:extLst>
                  <a:ext uri="{FF2B5EF4-FFF2-40B4-BE49-F238E27FC236}">
                    <a16:creationId xmlns:a16="http://schemas.microsoft.com/office/drawing/2014/main" id="{A599E340-686C-4DA2-A507-E9A5A36664FB}"/>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grpSp>
        <p:grpSp>
          <p:nvGrpSpPr>
            <p:cNvPr id="1063" name="グループ化 1062">
              <a:extLst>
                <a:ext uri="{FF2B5EF4-FFF2-40B4-BE49-F238E27FC236}">
                  <a16:creationId xmlns:a16="http://schemas.microsoft.com/office/drawing/2014/main" id="{76BA4271-151C-4397-A649-67CD6A76E0B9}"/>
                </a:ext>
              </a:extLst>
            </p:cNvPr>
            <p:cNvGrpSpPr/>
            <p:nvPr/>
          </p:nvGrpSpPr>
          <p:grpSpPr>
            <a:xfrm>
              <a:off x="318527" y="2370149"/>
              <a:ext cx="618401" cy="66332"/>
              <a:chOff x="318527" y="2268069"/>
              <a:chExt cx="618401" cy="66332"/>
            </a:xfrm>
          </p:grpSpPr>
          <p:sp>
            <p:nvSpPr>
              <p:cNvPr id="1149" name="正方形/長方形 1148">
                <a:extLst>
                  <a:ext uri="{FF2B5EF4-FFF2-40B4-BE49-F238E27FC236}">
                    <a16:creationId xmlns:a16="http://schemas.microsoft.com/office/drawing/2014/main" id="{AE31E067-1839-4CA4-A70A-E14F04648D22}"/>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150" name="正方形/長方形 1149">
                <a:extLst>
                  <a:ext uri="{FF2B5EF4-FFF2-40B4-BE49-F238E27FC236}">
                    <a16:creationId xmlns:a16="http://schemas.microsoft.com/office/drawing/2014/main" id="{6F84FD4D-E373-4C87-A7D2-4A7714211514}"/>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151" name="正方形/長方形 1150">
                <a:extLst>
                  <a:ext uri="{FF2B5EF4-FFF2-40B4-BE49-F238E27FC236}">
                    <a16:creationId xmlns:a16="http://schemas.microsoft.com/office/drawing/2014/main" id="{7239E3D0-4C60-4108-90FE-56A8C1687D07}"/>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152" name="正方形/長方形 1151">
                <a:extLst>
                  <a:ext uri="{FF2B5EF4-FFF2-40B4-BE49-F238E27FC236}">
                    <a16:creationId xmlns:a16="http://schemas.microsoft.com/office/drawing/2014/main" id="{8C14B240-6FC2-46D7-9CFB-5661A73D2DD3}"/>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grpSp>
        <p:grpSp>
          <p:nvGrpSpPr>
            <p:cNvPr id="1064" name="グループ化 1063">
              <a:extLst>
                <a:ext uri="{FF2B5EF4-FFF2-40B4-BE49-F238E27FC236}">
                  <a16:creationId xmlns:a16="http://schemas.microsoft.com/office/drawing/2014/main" id="{F4C5E79B-75DA-4820-B41B-0ABCC8A350B2}"/>
                </a:ext>
              </a:extLst>
            </p:cNvPr>
            <p:cNvGrpSpPr/>
            <p:nvPr/>
          </p:nvGrpSpPr>
          <p:grpSpPr>
            <a:xfrm>
              <a:off x="318527" y="2474364"/>
              <a:ext cx="618401" cy="66332"/>
              <a:chOff x="318527" y="2268069"/>
              <a:chExt cx="618401" cy="66332"/>
            </a:xfrm>
          </p:grpSpPr>
          <p:sp>
            <p:nvSpPr>
              <p:cNvPr id="1145" name="正方形/長方形 1144">
                <a:extLst>
                  <a:ext uri="{FF2B5EF4-FFF2-40B4-BE49-F238E27FC236}">
                    <a16:creationId xmlns:a16="http://schemas.microsoft.com/office/drawing/2014/main" id="{9AA74E91-5CD4-407C-8E83-70E02D33D9D2}"/>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146" name="正方形/長方形 1145">
                <a:extLst>
                  <a:ext uri="{FF2B5EF4-FFF2-40B4-BE49-F238E27FC236}">
                    <a16:creationId xmlns:a16="http://schemas.microsoft.com/office/drawing/2014/main" id="{65262B38-47BD-4828-AF25-34722A719B81}"/>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147" name="正方形/長方形 1146">
                <a:extLst>
                  <a:ext uri="{FF2B5EF4-FFF2-40B4-BE49-F238E27FC236}">
                    <a16:creationId xmlns:a16="http://schemas.microsoft.com/office/drawing/2014/main" id="{02370607-B4E5-41C0-9C37-D623819AD88A}"/>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148" name="正方形/長方形 1147">
                <a:extLst>
                  <a:ext uri="{FF2B5EF4-FFF2-40B4-BE49-F238E27FC236}">
                    <a16:creationId xmlns:a16="http://schemas.microsoft.com/office/drawing/2014/main" id="{0D1CEDD3-45F5-4641-BC91-5A42F047CA49}"/>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grpSp>
        <p:grpSp>
          <p:nvGrpSpPr>
            <p:cNvPr id="1065" name="グループ化 1064">
              <a:extLst>
                <a:ext uri="{FF2B5EF4-FFF2-40B4-BE49-F238E27FC236}">
                  <a16:creationId xmlns:a16="http://schemas.microsoft.com/office/drawing/2014/main" id="{F9D6051E-9EC7-42B1-BF63-8C17DBDBF1A8}"/>
                </a:ext>
              </a:extLst>
            </p:cNvPr>
            <p:cNvGrpSpPr/>
            <p:nvPr/>
          </p:nvGrpSpPr>
          <p:grpSpPr>
            <a:xfrm>
              <a:off x="318527" y="2572343"/>
              <a:ext cx="618401" cy="66332"/>
              <a:chOff x="318527" y="2268069"/>
              <a:chExt cx="618401" cy="66332"/>
            </a:xfrm>
          </p:grpSpPr>
          <p:sp>
            <p:nvSpPr>
              <p:cNvPr id="1141" name="正方形/長方形 1140">
                <a:extLst>
                  <a:ext uri="{FF2B5EF4-FFF2-40B4-BE49-F238E27FC236}">
                    <a16:creationId xmlns:a16="http://schemas.microsoft.com/office/drawing/2014/main" id="{CFAFC9FB-8939-4BA7-B35B-54CB6FF5D403}"/>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142" name="正方形/長方形 1141">
                <a:extLst>
                  <a:ext uri="{FF2B5EF4-FFF2-40B4-BE49-F238E27FC236}">
                    <a16:creationId xmlns:a16="http://schemas.microsoft.com/office/drawing/2014/main" id="{5BF3F0C7-BB1D-40F3-AD43-6FD9E98F3553}"/>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143" name="正方形/長方形 1142">
                <a:extLst>
                  <a:ext uri="{FF2B5EF4-FFF2-40B4-BE49-F238E27FC236}">
                    <a16:creationId xmlns:a16="http://schemas.microsoft.com/office/drawing/2014/main" id="{843FC53C-5E0C-4D80-BC93-73A24E99671F}"/>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144" name="正方形/長方形 1143">
                <a:extLst>
                  <a:ext uri="{FF2B5EF4-FFF2-40B4-BE49-F238E27FC236}">
                    <a16:creationId xmlns:a16="http://schemas.microsoft.com/office/drawing/2014/main" id="{19AB6386-D5BE-484F-80E1-4ADBE111006D}"/>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grpSp>
        <p:grpSp>
          <p:nvGrpSpPr>
            <p:cNvPr id="1066" name="グループ化 1065">
              <a:extLst>
                <a:ext uri="{FF2B5EF4-FFF2-40B4-BE49-F238E27FC236}">
                  <a16:creationId xmlns:a16="http://schemas.microsoft.com/office/drawing/2014/main" id="{DEEA2CD0-70A3-42E9-A725-4338BAB9AE17}"/>
                </a:ext>
              </a:extLst>
            </p:cNvPr>
            <p:cNvGrpSpPr/>
            <p:nvPr/>
          </p:nvGrpSpPr>
          <p:grpSpPr>
            <a:xfrm>
              <a:off x="290060" y="2277630"/>
              <a:ext cx="672489" cy="376925"/>
              <a:chOff x="290060" y="2277630"/>
              <a:chExt cx="672489" cy="376925"/>
            </a:xfrm>
            <a:solidFill>
              <a:srgbClr val="E7E6E6">
                <a:lumMod val="20000"/>
                <a:lumOff val="80000"/>
              </a:srgbClr>
            </a:solidFill>
          </p:grpSpPr>
          <p:grpSp>
            <p:nvGrpSpPr>
              <p:cNvPr id="1073" name="グループ化 1072">
                <a:extLst>
                  <a:ext uri="{FF2B5EF4-FFF2-40B4-BE49-F238E27FC236}">
                    <a16:creationId xmlns:a16="http://schemas.microsoft.com/office/drawing/2014/main" id="{225F0470-70F8-4DA4-8293-A2189FC302C8}"/>
                  </a:ext>
                </a:extLst>
              </p:cNvPr>
              <p:cNvGrpSpPr/>
              <p:nvPr/>
            </p:nvGrpSpPr>
            <p:grpSpPr>
              <a:xfrm>
                <a:off x="290060" y="2277630"/>
                <a:ext cx="672489" cy="91913"/>
                <a:chOff x="290060" y="2277630"/>
                <a:chExt cx="672489" cy="91913"/>
              </a:xfrm>
              <a:grpFill/>
            </p:grpSpPr>
            <p:grpSp>
              <p:nvGrpSpPr>
                <p:cNvPr id="1125" name="グループ化 1124">
                  <a:extLst>
                    <a:ext uri="{FF2B5EF4-FFF2-40B4-BE49-F238E27FC236}">
                      <a16:creationId xmlns:a16="http://schemas.microsoft.com/office/drawing/2014/main" id="{1C50C0B7-2A7C-49CA-905D-F9111F3DD0EA}"/>
                    </a:ext>
                  </a:extLst>
                </p:cNvPr>
                <p:cNvGrpSpPr/>
                <p:nvPr/>
              </p:nvGrpSpPr>
              <p:grpSpPr>
                <a:xfrm>
                  <a:off x="290060" y="2277630"/>
                  <a:ext cx="151810" cy="91913"/>
                  <a:chOff x="6969110" y="3730368"/>
                  <a:chExt cx="667328" cy="86946"/>
                </a:xfrm>
                <a:grpFill/>
              </p:grpSpPr>
              <p:sp>
                <p:nvSpPr>
                  <p:cNvPr id="1138" name="正方形/長方形 1137">
                    <a:extLst>
                      <a:ext uri="{FF2B5EF4-FFF2-40B4-BE49-F238E27FC236}">
                        <a16:creationId xmlns:a16="http://schemas.microsoft.com/office/drawing/2014/main" id="{FAD90CB6-0805-4411-A38E-3E8A60C332D6}"/>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139" name="フリーフォーム 1152">
                    <a:extLst>
                      <a:ext uri="{FF2B5EF4-FFF2-40B4-BE49-F238E27FC236}">
                        <a16:creationId xmlns:a16="http://schemas.microsoft.com/office/drawing/2014/main" id="{A6678879-CE77-4AF0-94FA-EA73D7598FE2}"/>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140" name="直線コネクタ 1139">
                    <a:extLst>
                      <a:ext uri="{FF2B5EF4-FFF2-40B4-BE49-F238E27FC236}">
                        <a16:creationId xmlns:a16="http://schemas.microsoft.com/office/drawing/2014/main" id="{3E5869CD-AC51-4B90-B9FE-338C0D09A9B8}"/>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26" name="グループ化 1125">
                  <a:extLst>
                    <a:ext uri="{FF2B5EF4-FFF2-40B4-BE49-F238E27FC236}">
                      <a16:creationId xmlns:a16="http://schemas.microsoft.com/office/drawing/2014/main" id="{1C727C69-7425-4369-94FD-EB204CA4A435}"/>
                    </a:ext>
                  </a:extLst>
                </p:cNvPr>
                <p:cNvGrpSpPr/>
                <p:nvPr/>
              </p:nvGrpSpPr>
              <p:grpSpPr>
                <a:xfrm>
                  <a:off x="466227" y="2277630"/>
                  <a:ext cx="151810" cy="91913"/>
                  <a:chOff x="6969110" y="3730368"/>
                  <a:chExt cx="667328" cy="86946"/>
                </a:xfrm>
                <a:grpFill/>
              </p:grpSpPr>
              <p:sp>
                <p:nvSpPr>
                  <p:cNvPr id="1135" name="正方形/長方形 1134">
                    <a:extLst>
                      <a:ext uri="{FF2B5EF4-FFF2-40B4-BE49-F238E27FC236}">
                        <a16:creationId xmlns:a16="http://schemas.microsoft.com/office/drawing/2014/main" id="{737A049B-D411-48D3-ADF7-6305E2232E3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136" name="フリーフォーム 1152">
                    <a:extLst>
                      <a:ext uri="{FF2B5EF4-FFF2-40B4-BE49-F238E27FC236}">
                        <a16:creationId xmlns:a16="http://schemas.microsoft.com/office/drawing/2014/main" id="{1DE99354-82F8-4874-9B21-191A0AA70E87}"/>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137" name="直線コネクタ 1136">
                    <a:extLst>
                      <a:ext uri="{FF2B5EF4-FFF2-40B4-BE49-F238E27FC236}">
                        <a16:creationId xmlns:a16="http://schemas.microsoft.com/office/drawing/2014/main" id="{1CB71F7C-A7A6-4863-AC94-1378B114B32D}"/>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27" name="グループ化 1126">
                  <a:extLst>
                    <a:ext uri="{FF2B5EF4-FFF2-40B4-BE49-F238E27FC236}">
                      <a16:creationId xmlns:a16="http://schemas.microsoft.com/office/drawing/2014/main" id="{CCFCFA03-8CE7-4D06-BCD5-A28774598943}"/>
                    </a:ext>
                  </a:extLst>
                </p:cNvPr>
                <p:cNvGrpSpPr/>
                <p:nvPr/>
              </p:nvGrpSpPr>
              <p:grpSpPr>
                <a:xfrm>
                  <a:off x="640927" y="2277630"/>
                  <a:ext cx="151810" cy="91913"/>
                  <a:chOff x="6969110" y="3730368"/>
                  <a:chExt cx="667328" cy="86946"/>
                </a:xfrm>
                <a:grpFill/>
              </p:grpSpPr>
              <p:sp>
                <p:nvSpPr>
                  <p:cNvPr id="1132" name="正方形/長方形 1131">
                    <a:extLst>
                      <a:ext uri="{FF2B5EF4-FFF2-40B4-BE49-F238E27FC236}">
                        <a16:creationId xmlns:a16="http://schemas.microsoft.com/office/drawing/2014/main" id="{911EF17A-F9B1-4B8A-9601-D419B931F1B1}"/>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133" name="フリーフォーム 1152">
                    <a:extLst>
                      <a:ext uri="{FF2B5EF4-FFF2-40B4-BE49-F238E27FC236}">
                        <a16:creationId xmlns:a16="http://schemas.microsoft.com/office/drawing/2014/main" id="{FC821F97-252F-46D1-8D3A-CCE90F63F04D}"/>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134" name="直線コネクタ 1133">
                    <a:extLst>
                      <a:ext uri="{FF2B5EF4-FFF2-40B4-BE49-F238E27FC236}">
                        <a16:creationId xmlns:a16="http://schemas.microsoft.com/office/drawing/2014/main" id="{0BE54913-1653-45B8-945D-7E3BF0477314}"/>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28" name="グループ化 1127">
                  <a:extLst>
                    <a:ext uri="{FF2B5EF4-FFF2-40B4-BE49-F238E27FC236}">
                      <a16:creationId xmlns:a16="http://schemas.microsoft.com/office/drawing/2014/main" id="{90ED74B6-3653-4CDA-A160-F985F45D06DE}"/>
                    </a:ext>
                  </a:extLst>
                </p:cNvPr>
                <p:cNvGrpSpPr/>
                <p:nvPr/>
              </p:nvGrpSpPr>
              <p:grpSpPr>
                <a:xfrm>
                  <a:off x="810739" y="2277630"/>
                  <a:ext cx="151810" cy="91913"/>
                  <a:chOff x="6969110" y="3730368"/>
                  <a:chExt cx="667328" cy="86946"/>
                </a:xfrm>
                <a:grpFill/>
              </p:grpSpPr>
              <p:sp>
                <p:nvSpPr>
                  <p:cNvPr id="1129" name="正方形/長方形 1128">
                    <a:extLst>
                      <a:ext uri="{FF2B5EF4-FFF2-40B4-BE49-F238E27FC236}">
                        <a16:creationId xmlns:a16="http://schemas.microsoft.com/office/drawing/2014/main" id="{6F89A6D1-ECB9-481F-B694-E729430F66C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130" name="フリーフォーム 1152">
                    <a:extLst>
                      <a:ext uri="{FF2B5EF4-FFF2-40B4-BE49-F238E27FC236}">
                        <a16:creationId xmlns:a16="http://schemas.microsoft.com/office/drawing/2014/main" id="{23121760-0509-4C03-89C3-92BE366BCEE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131" name="直線コネクタ 1130">
                    <a:extLst>
                      <a:ext uri="{FF2B5EF4-FFF2-40B4-BE49-F238E27FC236}">
                        <a16:creationId xmlns:a16="http://schemas.microsoft.com/office/drawing/2014/main" id="{41838BD3-58FB-41AF-A833-E48F67CA70D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074" name="グループ化 1073">
                <a:extLst>
                  <a:ext uri="{FF2B5EF4-FFF2-40B4-BE49-F238E27FC236}">
                    <a16:creationId xmlns:a16="http://schemas.microsoft.com/office/drawing/2014/main" id="{B55AF682-DDA6-4312-B4BF-D5C814D072F6}"/>
                  </a:ext>
                </a:extLst>
              </p:cNvPr>
              <p:cNvGrpSpPr/>
              <p:nvPr/>
            </p:nvGrpSpPr>
            <p:grpSpPr>
              <a:xfrm>
                <a:off x="290060" y="2372599"/>
                <a:ext cx="672489" cy="91913"/>
                <a:chOff x="290060" y="2277630"/>
                <a:chExt cx="672489" cy="91913"/>
              </a:xfrm>
              <a:grpFill/>
            </p:grpSpPr>
            <p:grpSp>
              <p:nvGrpSpPr>
                <p:cNvPr id="1109" name="グループ化 1108">
                  <a:extLst>
                    <a:ext uri="{FF2B5EF4-FFF2-40B4-BE49-F238E27FC236}">
                      <a16:creationId xmlns:a16="http://schemas.microsoft.com/office/drawing/2014/main" id="{C3A5BA5F-B8FC-470F-BCA0-B46E627D165D}"/>
                    </a:ext>
                  </a:extLst>
                </p:cNvPr>
                <p:cNvGrpSpPr/>
                <p:nvPr/>
              </p:nvGrpSpPr>
              <p:grpSpPr>
                <a:xfrm>
                  <a:off x="290060" y="2277630"/>
                  <a:ext cx="151810" cy="91913"/>
                  <a:chOff x="6969110" y="3730368"/>
                  <a:chExt cx="667328" cy="86946"/>
                </a:xfrm>
                <a:grpFill/>
              </p:grpSpPr>
              <p:sp>
                <p:nvSpPr>
                  <p:cNvPr id="1122" name="正方形/長方形 1121">
                    <a:extLst>
                      <a:ext uri="{FF2B5EF4-FFF2-40B4-BE49-F238E27FC236}">
                        <a16:creationId xmlns:a16="http://schemas.microsoft.com/office/drawing/2014/main" id="{9068249C-034F-46D5-B019-9CA370566C3B}"/>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123" name="フリーフォーム 1152">
                    <a:extLst>
                      <a:ext uri="{FF2B5EF4-FFF2-40B4-BE49-F238E27FC236}">
                        <a16:creationId xmlns:a16="http://schemas.microsoft.com/office/drawing/2014/main" id="{27456948-C79C-4D3A-B157-0E1716D43C8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124" name="直線コネクタ 1123">
                    <a:extLst>
                      <a:ext uri="{FF2B5EF4-FFF2-40B4-BE49-F238E27FC236}">
                        <a16:creationId xmlns:a16="http://schemas.microsoft.com/office/drawing/2014/main" id="{EAB9C424-2CC9-4F79-9BB9-D4D5ABCACDCD}"/>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10" name="グループ化 1109">
                  <a:extLst>
                    <a:ext uri="{FF2B5EF4-FFF2-40B4-BE49-F238E27FC236}">
                      <a16:creationId xmlns:a16="http://schemas.microsoft.com/office/drawing/2014/main" id="{E978299F-7257-463F-BCEB-71EC1945B0F0}"/>
                    </a:ext>
                  </a:extLst>
                </p:cNvPr>
                <p:cNvGrpSpPr/>
                <p:nvPr/>
              </p:nvGrpSpPr>
              <p:grpSpPr>
                <a:xfrm>
                  <a:off x="466227" y="2277630"/>
                  <a:ext cx="151810" cy="91913"/>
                  <a:chOff x="6969110" y="3730368"/>
                  <a:chExt cx="667328" cy="86946"/>
                </a:xfrm>
                <a:grpFill/>
              </p:grpSpPr>
              <p:sp>
                <p:nvSpPr>
                  <p:cNvPr id="1119" name="正方形/長方形 1118">
                    <a:extLst>
                      <a:ext uri="{FF2B5EF4-FFF2-40B4-BE49-F238E27FC236}">
                        <a16:creationId xmlns:a16="http://schemas.microsoft.com/office/drawing/2014/main" id="{D2E4D357-4967-41A8-9452-943EA51C682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120" name="フリーフォーム 1152">
                    <a:extLst>
                      <a:ext uri="{FF2B5EF4-FFF2-40B4-BE49-F238E27FC236}">
                        <a16:creationId xmlns:a16="http://schemas.microsoft.com/office/drawing/2014/main" id="{F7415FA0-9C64-414E-AA05-A52DE63889E4}"/>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121" name="直線コネクタ 1120">
                    <a:extLst>
                      <a:ext uri="{FF2B5EF4-FFF2-40B4-BE49-F238E27FC236}">
                        <a16:creationId xmlns:a16="http://schemas.microsoft.com/office/drawing/2014/main" id="{C4ED3AE3-F7A0-40F1-A60E-6D7A00A13A5A}"/>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11" name="グループ化 1110">
                  <a:extLst>
                    <a:ext uri="{FF2B5EF4-FFF2-40B4-BE49-F238E27FC236}">
                      <a16:creationId xmlns:a16="http://schemas.microsoft.com/office/drawing/2014/main" id="{08367E26-F9A9-429C-B687-9C1001EF9AA7}"/>
                    </a:ext>
                  </a:extLst>
                </p:cNvPr>
                <p:cNvGrpSpPr/>
                <p:nvPr/>
              </p:nvGrpSpPr>
              <p:grpSpPr>
                <a:xfrm>
                  <a:off x="640927" y="2277630"/>
                  <a:ext cx="151810" cy="91913"/>
                  <a:chOff x="6969110" y="3730368"/>
                  <a:chExt cx="667328" cy="86946"/>
                </a:xfrm>
                <a:grpFill/>
              </p:grpSpPr>
              <p:sp>
                <p:nvSpPr>
                  <p:cNvPr id="1116" name="正方形/長方形 1115">
                    <a:extLst>
                      <a:ext uri="{FF2B5EF4-FFF2-40B4-BE49-F238E27FC236}">
                        <a16:creationId xmlns:a16="http://schemas.microsoft.com/office/drawing/2014/main" id="{823294CA-FC9D-45B9-BED3-599F6C286612}"/>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117" name="フリーフォーム 1152">
                    <a:extLst>
                      <a:ext uri="{FF2B5EF4-FFF2-40B4-BE49-F238E27FC236}">
                        <a16:creationId xmlns:a16="http://schemas.microsoft.com/office/drawing/2014/main" id="{B704A7CB-10F2-47E4-9793-E66D23C12BBB}"/>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118" name="直線コネクタ 1117">
                    <a:extLst>
                      <a:ext uri="{FF2B5EF4-FFF2-40B4-BE49-F238E27FC236}">
                        <a16:creationId xmlns:a16="http://schemas.microsoft.com/office/drawing/2014/main" id="{527199F2-95D4-4E11-B92F-94BE2EFDE32E}"/>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12" name="グループ化 1111">
                  <a:extLst>
                    <a:ext uri="{FF2B5EF4-FFF2-40B4-BE49-F238E27FC236}">
                      <a16:creationId xmlns:a16="http://schemas.microsoft.com/office/drawing/2014/main" id="{4F050821-F726-48C6-8EC4-C50B03F4DA4B}"/>
                    </a:ext>
                  </a:extLst>
                </p:cNvPr>
                <p:cNvGrpSpPr/>
                <p:nvPr/>
              </p:nvGrpSpPr>
              <p:grpSpPr>
                <a:xfrm>
                  <a:off x="810739" y="2277630"/>
                  <a:ext cx="151810" cy="91913"/>
                  <a:chOff x="6969110" y="3730368"/>
                  <a:chExt cx="667328" cy="86946"/>
                </a:xfrm>
                <a:grpFill/>
              </p:grpSpPr>
              <p:sp>
                <p:nvSpPr>
                  <p:cNvPr id="1113" name="正方形/長方形 1112">
                    <a:extLst>
                      <a:ext uri="{FF2B5EF4-FFF2-40B4-BE49-F238E27FC236}">
                        <a16:creationId xmlns:a16="http://schemas.microsoft.com/office/drawing/2014/main" id="{8E5B03A9-F1E9-41B8-8250-C149AA81850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114" name="フリーフォーム 1152">
                    <a:extLst>
                      <a:ext uri="{FF2B5EF4-FFF2-40B4-BE49-F238E27FC236}">
                        <a16:creationId xmlns:a16="http://schemas.microsoft.com/office/drawing/2014/main" id="{80B6D51F-0946-4CF6-BF76-355175A5991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115" name="直線コネクタ 1114">
                    <a:extLst>
                      <a:ext uri="{FF2B5EF4-FFF2-40B4-BE49-F238E27FC236}">
                        <a16:creationId xmlns:a16="http://schemas.microsoft.com/office/drawing/2014/main" id="{215D6205-EFA1-4D0C-B348-17CA7AE9F0E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075" name="グループ化 1074">
                <a:extLst>
                  <a:ext uri="{FF2B5EF4-FFF2-40B4-BE49-F238E27FC236}">
                    <a16:creationId xmlns:a16="http://schemas.microsoft.com/office/drawing/2014/main" id="{B916B292-23E5-4FE0-8ADF-DAB423E3A006}"/>
                  </a:ext>
                </a:extLst>
              </p:cNvPr>
              <p:cNvGrpSpPr/>
              <p:nvPr/>
            </p:nvGrpSpPr>
            <p:grpSpPr>
              <a:xfrm>
                <a:off x="290060" y="2468292"/>
                <a:ext cx="672489" cy="91913"/>
                <a:chOff x="290060" y="2277630"/>
                <a:chExt cx="672489" cy="91913"/>
              </a:xfrm>
              <a:grpFill/>
            </p:grpSpPr>
            <p:grpSp>
              <p:nvGrpSpPr>
                <p:cNvPr id="1093" name="グループ化 1092">
                  <a:extLst>
                    <a:ext uri="{FF2B5EF4-FFF2-40B4-BE49-F238E27FC236}">
                      <a16:creationId xmlns:a16="http://schemas.microsoft.com/office/drawing/2014/main" id="{16BC8B8E-58A2-4F9F-98B1-32274BA536BF}"/>
                    </a:ext>
                  </a:extLst>
                </p:cNvPr>
                <p:cNvGrpSpPr/>
                <p:nvPr/>
              </p:nvGrpSpPr>
              <p:grpSpPr>
                <a:xfrm>
                  <a:off x="290060" y="2277630"/>
                  <a:ext cx="151810" cy="91913"/>
                  <a:chOff x="6969110" y="3730368"/>
                  <a:chExt cx="667328" cy="86946"/>
                </a:xfrm>
                <a:grpFill/>
              </p:grpSpPr>
              <p:sp>
                <p:nvSpPr>
                  <p:cNvPr id="1106" name="正方形/長方形 1105">
                    <a:extLst>
                      <a:ext uri="{FF2B5EF4-FFF2-40B4-BE49-F238E27FC236}">
                        <a16:creationId xmlns:a16="http://schemas.microsoft.com/office/drawing/2014/main" id="{CF6BF3E7-952A-42CE-854F-D8EE199183C5}"/>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107" name="フリーフォーム 1152">
                    <a:extLst>
                      <a:ext uri="{FF2B5EF4-FFF2-40B4-BE49-F238E27FC236}">
                        <a16:creationId xmlns:a16="http://schemas.microsoft.com/office/drawing/2014/main" id="{C8CCBFB7-8033-4F89-8712-5FD8F09AFDB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108" name="直線コネクタ 1107">
                    <a:extLst>
                      <a:ext uri="{FF2B5EF4-FFF2-40B4-BE49-F238E27FC236}">
                        <a16:creationId xmlns:a16="http://schemas.microsoft.com/office/drawing/2014/main" id="{C1E1B21C-3600-4267-8D0D-EEA3BAF25212}"/>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094" name="グループ化 1093">
                  <a:extLst>
                    <a:ext uri="{FF2B5EF4-FFF2-40B4-BE49-F238E27FC236}">
                      <a16:creationId xmlns:a16="http://schemas.microsoft.com/office/drawing/2014/main" id="{02403602-C34F-4DA3-A91D-072D65995503}"/>
                    </a:ext>
                  </a:extLst>
                </p:cNvPr>
                <p:cNvGrpSpPr/>
                <p:nvPr/>
              </p:nvGrpSpPr>
              <p:grpSpPr>
                <a:xfrm>
                  <a:off x="466227" y="2277630"/>
                  <a:ext cx="151810" cy="91913"/>
                  <a:chOff x="6969110" y="3730368"/>
                  <a:chExt cx="667328" cy="86946"/>
                </a:xfrm>
                <a:grpFill/>
              </p:grpSpPr>
              <p:sp>
                <p:nvSpPr>
                  <p:cNvPr id="1103" name="正方形/長方形 1102">
                    <a:extLst>
                      <a:ext uri="{FF2B5EF4-FFF2-40B4-BE49-F238E27FC236}">
                        <a16:creationId xmlns:a16="http://schemas.microsoft.com/office/drawing/2014/main" id="{D90DF4B3-E441-4982-AEF5-B047B4DCD85B}"/>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104" name="フリーフォーム 1152">
                    <a:extLst>
                      <a:ext uri="{FF2B5EF4-FFF2-40B4-BE49-F238E27FC236}">
                        <a16:creationId xmlns:a16="http://schemas.microsoft.com/office/drawing/2014/main" id="{31BE756E-9FF3-41B4-9E4A-EE14B34A6419}"/>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105" name="直線コネクタ 1104">
                    <a:extLst>
                      <a:ext uri="{FF2B5EF4-FFF2-40B4-BE49-F238E27FC236}">
                        <a16:creationId xmlns:a16="http://schemas.microsoft.com/office/drawing/2014/main" id="{4F800DDA-9725-457F-A0C0-F35CDFF2D15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095" name="グループ化 1094">
                  <a:extLst>
                    <a:ext uri="{FF2B5EF4-FFF2-40B4-BE49-F238E27FC236}">
                      <a16:creationId xmlns:a16="http://schemas.microsoft.com/office/drawing/2014/main" id="{5B3A683B-AC25-4217-A680-60015C5723E7}"/>
                    </a:ext>
                  </a:extLst>
                </p:cNvPr>
                <p:cNvGrpSpPr/>
                <p:nvPr/>
              </p:nvGrpSpPr>
              <p:grpSpPr>
                <a:xfrm>
                  <a:off x="640927" y="2277630"/>
                  <a:ext cx="151810" cy="91913"/>
                  <a:chOff x="6969110" y="3730368"/>
                  <a:chExt cx="667328" cy="86946"/>
                </a:xfrm>
                <a:grpFill/>
              </p:grpSpPr>
              <p:sp>
                <p:nvSpPr>
                  <p:cNvPr id="1100" name="正方形/長方形 1099">
                    <a:extLst>
                      <a:ext uri="{FF2B5EF4-FFF2-40B4-BE49-F238E27FC236}">
                        <a16:creationId xmlns:a16="http://schemas.microsoft.com/office/drawing/2014/main" id="{2568352D-B4A0-4EA8-AAE6-DD9D2341DA1D}"/>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101" name="フリーフォーム 1152">
                    <a:extLst>
                      <a:ext uri="{FF2B5EF4-FFF2-40B4-BE49-F238E27FC236}">
                        <a16:creationId xmlns:a16="http://schemas.microsoft.com/office/drawing/2014/main" id="{A9637645-542F-4A78-BCF4-095C7766F4A5}"/>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102" name="直線コネクタ 1101">
                    <a:extLst>
                      <a:ext uri="{FF2B5EF4-FFF2-40B4-BE49-F238E27FC236}">
                        <a16:creationId xmlns:a16="http://schemas.microsoft.com/office/drawing/2014/main" id="{F5B7589F-A397-452A-80BE-E89AAC21ACE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096" name="グループ化 1095">
                  <a:extLst>
                    <a:ext uri="{FF2B5EF4-FFF2-40B4-BE49-F238E27FC236}">
                      <a16:creationId xmlns:a16="http://schemas.microsoft.com/office/drawing/2014/main" id="{2E5F578F-34AF-4783-AEE4-AD94C74F8EAD}"/>
                    </a:ext>
                  </a:extLst>
                </p:cNvPr>
                <p:cNvGrpSpPr/>
                <p:nvPr/>
              </p:nvGrpSpPr>
              <p:grpSpPr>
                <a:xfrm>
                  <a:off x="810739" y="2277630"/>
                  <a:ext cx="151810" cy="91913"/>
                  <a:chOff x="6969110" y="3730368"/>
                  <a:chExt cx="667328" cy="86946"/>
                </a:xfrm>
                <a:grpFill/>
              </p:grpSpPr>
              <p:sp>
                <p:nvSpPr>
                  <p:cNvPr id="1097" name="正方形/長方形 1096">
                    <a:extLst>
                      <a:ext uri="{FF2B5EF4-FFF2-40B4-BE49-F238E27FC236}">
                        <a16:creationId xmlns:a16="http://schemas.microsoft.com/office/drawing/2014/main" id="{DD9A8B75-0196-4EA4-8DE9-1009774F205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098" name="フリーフォーム 1152">
                    <a:extLst>
                      <a:ext uri="{FF2B5EF4-FFF2-40B4-BE49-F238E27FC236}">
                        <a16:creationId xmlns:a16="http://schemas.microsoft.com/office/drawing/2014/main" id="{7C3BE2CD-54B4-462A-B987-6AAF7584369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099" name="直線コネクタ 1098">
                    <a:extLst>
                      <a:ext uri="{FF2B5EF4-FFF2-40B4-BE49-F238E27FC236}">
                        <a16:creationId xmlns:a16="http://schemas.microsoft.com/office/drawing/2014/main" id="{A6F1189C-4C69-4ECB-A227-62AB3241FFA7}"/>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076" name="グループ化 1075">
                <a:extLst>
                  <a:ext uri="{FF2B5EF4-FFF2-40B4-BE49-F238E27FC236}">
                    <a16:creationId xmlns:a16="http://schemas.microsoft.com/office/drawing/2014/main" id="{F1478A40-0BAB-4E41-9896-C41C3CFD9432}"/>
                  </a:ext>
                </a:extLst>
              </p:cNvPr>
              <p:cNvGrpSpPr/>
              <p:nvPr/>
            </p:nvGrpSpPr>
            <p:grpSpPr>
              <a:xfrm>
                <a:off x="290060" y="2562642"/>
                <a:ext cx="672489" cy="91913"/>
                <a:chOff x="290060" y="2277630"/>
                <a:chExt cx="672489" cy="91913"/>
              </a:xfrm>
              <a:grpFill/>
            </p:grpSpPr>
            <p:grpSp>
              <p:nvGrpSpPr>
                <p:cNvPr id="1077" name="グループ化 1076">
                  <a:extLst>
                    <a:ext uri="{FF2B5EF4-FFF2-40B4-BE49-F238E27FC236}">
                      <a16:creationId xmlns:a16="http://schemas.microsoft.com/office/drawing/2014/main" id="{A0999663-48B3-4BC0-A31A-52F6996DF84E}"/>
                    </a:ext>
                  </a:extLst>
                </p:cNvPr>
                <p:cNvGrpSpPr/>
                <p:nvPr/>
              </p:nvGrpSpPr>
              <p:grpSpPr>
                <a:xfrm>
                  <a:off x="290060" y="2277630"/>
                  <a:ext cx="151810" cy="91913"/>
                  <a:chOff x="6969110" y="3730368"/>
                  <a:chExt cx="667328" cy="86946"/>
                </a:xfrm>
                <a:grpFill/>
              </p:grpSpPr>
              <p:sp>
                <p:nvSpPr>
                  <p:cNvPr id="1090" name="正方形/長方形 1089">
                    <a:extLst>
                      <a:ext uri="{FF2B5EF4-FFF2-40B4-BE49-F238E27FC236}">
                        <a16:creationId xmlns:a16="http://schemas.microsoft.com/office/drawing/2014/main" id="{78551FB8-A7BD-444A-A6E0-0365EC76EA71}"/>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091" name="フリーフォーム 1152">
                    <a:extLst>
                      <a:ext uri="{FF2B5EF4-FFF2-40B4-BE49-F238E27FC236}">
                        <a16:creationId xmlns:a16="http://schemas.microsoft.com/office/drawing/2014/main" id="{33843D6E-20C7-49CF-8B7B-7686D8CD5AB0}"/>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092" name="直線コネクタ 1091">
                    <a:extLst>
                      <a:ext uri="{FF2B5EF4-FFF2-40B4-BE49-F238E27FC236}">
                        <a16:creationId xmlns:a16="http://schemas.microsoft.com/office/drawing/2014/main" id="{AB5CDE96-CEE9-4B57-AE31-2AB880FC6C39}"/>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078" name="グループ化 1077">
                  <a:extLst>
                    <a:ext uri="{FF2B5EF4-FFF2-40B4-BE49-F238E27FC236}">
                      <a16:creationId xmlns:a16="http://schemas.microsoft.com/office/drawing/2014/main" id="{D45E2F4B-A10C-491F-A5B9-A470D01AFD72}"/>
                    </a:ext>
                  </a:extLst>
                </p:cNvPr>
                <p:cNvGrpSpPr/>
                <p:nvPr/>
              </p:nvGrpSpPr>
              <p:grpSpPr>
                <a:xfrm>
                  <a:off x="466227" y="2277630"/>
                  <a:ext cx="151810" cy="91913"/>
                  <a:chOff x="6969110" y="3730368"/>
                  <a:chExt cx="667328" cy="86946"/>
                </a:xfrm>
                <a:grpFill/>
              </p:grpSpPr>
              <p:sp>
                <p:nvSpPr>
                  <p:cNvPr id="1087" name="正方形/長方形 1086">
                    <a:extLst>
                      <a:ext uri="{FF2B5EF4-FFF2-40B4-BE49-F238E27FC236}">
                        <a16:creationId xmlns:a16="http://schemas.microsoft.com/office/drawing/2014/main" id="{EB8DA38C-BCB9-4378-90E3-B3EC2C82E4B3}"/>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088" name="フリーフォーム 1152">
                    <a:extLst>
                      <a:ext uri="{FF2B5EF4-FFF2-40B4-BE49-F238E27FC236}">
                        <a16:creationId xmlns:a16="http://schemas.microsoft.com/office/drawing/2014/main" id="{219C502F-6094-4AE2-9480-F49EBD3D02ED}"/>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089" name="直線コネクタ 1088">
                    <a:extLst>
                      <a:ext uri="{FF2B5EF4-FFF2-40B4-BE49-F238E27FC236}">
                        <a16:creationId xmlns:a16="http://schemas.microsoft.com/office/drawing/2014/main" id="{C96B3EC0-3BEE-45A3-A8A9-2C159EFF6540}"/>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079" name="グループ化 1078">
                  <a:extLst>
                    <a:ext uri="{FF2B5EF4-FFF2-40B4-BE49-F238E27FC236}">
                      <a16:creationId xmlns:a16="http://schemas.microsoft.com/office/drawing/2014/main" id="{FECE09AB-2AEA-41BE-8BCC-A4363BAA26DA}"/>
                    </a:ext>
                  </a:extLst>
                </p:cNvPr>
                <p:cNvGrpSpPr/>
                <p:nvPr/>
              </p:nvGrpSpPr>
              <p:grpSpPr>
                <a:xfrm>
                  <a:off x="640927" y="2277630"/>
                  <a:ext cx="151810" cy="91913"/>
                  <a:chOff x="6969110" y="3730368"/>
                  <a:chExt cx="667328" cy="86946"/>
                </a:xfrm>
                <a:grpFill/>
              </p:grpSpPr>
              <p:sp>
                <p:nvSpPr>
                  <p:cNvPr id="1084" name="正方形/長方形 1083">
                    <a:extLst>
                      <a:ext uri="{FF2B5EF4-FFF2-40B4-BE49-F238E27FC236}">
                        <a16:creationId xmlns:a16="http://schemas.microsoft.com/office/drawing/2014/main" id="{40AAEFFF-1EF0-4D6A-92EE-60CF7AC74546}"/>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085" name="フリーフォーム 1152">
                    <a:extLst>
                      <a:ext uri="{FF2B5EF4-FFF2-40B4-BE49-F238E27FC236}">
                        <a16:creationId xmlns:a16="http://schemas.microsoft.com/office/drawing/2014/main" id="{A9CCB673-0164-4244-9E63-B7594D8146E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086" name="直線コネクタ 1085">
                    <a:extLst>
                      <a:ext uri="{FF2B5EF4-FFF2-40B4-BE49-F238E27FC236}">
                        <a16:creationId xmlns:a16="http://schemas.microsoft.com/office/drawing/2014/main" id="{D718D43D-958A-4593-8232-04C2B2240BA9}"/>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080" name="グループ化 1079">
                  <a:extLst>
                    <a:ext uri="{FF2B5EF4-FFF2-40B4-BE49-F238E27FC236}">
                      <a16:creationId xmlns:a16="http://schemas.microsoft.com/office/drawing/2014/main" id="{9E6228A3-2A74-49EC-8FA1-7D48241EACD6}"/>
                    </a:ext>
                  </a:extLst>
                </p:cNvPr>
                <p:cNvGrpSpPr/>
                <p:nvPr/>
              </p:nvGrpSpPr>
              <p:grpSpPr>
                <a:xfrm>
                  <a:off x="810739" y="2277630"/>
                  <a:ext cx="151810" cy="91913"/>
                  <a:chOff x="6969110" y="3730368"/>
                  <a:chExt cx="667328" cy="86946"/>
                </a:xfrm>
                <a:grpFill/>
              </p:grpSpPr>
              <p:sp>
                <p:nvSpPr>
                  <p:cNvPr id="1081" name="正方形/長方形 1080">
                    <a:extLst>
                      <a:ext uri="{FF2B5EF4-FFF2-40B4-BE49-F238E27FC236}">
                        <a16:creationId xmlns:a16="http://schemas.microsoft.com/office/drawing/2014/main" id="{E118A7EE-E82F-4943-A57A-4F40CEFF81BA}"/>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082" name="フリーフォーム 1152">
                    <a:extLst>
                      <a:ext uri="{FF2B5EF4-FFF2-40B4-BE49-F238E27FC236}">
                        <a16:creationId xmlns:a16="http://schemas.microsoft.com/office/drawing/2014/main" id="{8130EDDE-6D2C-4587-A310-4A65CD90C1C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083" name="直線コネクタ 1082">
                    <a:extLst>
                      <a:ext uri="{FF2B5EF4-FFF2-40B4-BE49-F238E27FC236}">
                        <a16:creationId xmlns:a16="http://schemas.microsoft.com/office/drawing/2014/main" id="{5DF29A6D-8489-4012-9C7F-7FA7FC97176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sp>
          <p:nvSpPr>
            <p:cNvPr id="1067" name="フリーフォーム: 図形 291">
              <a:extLst>
                <a:ext uri="{FF2B5EF4-FFF2-40B4-BE49-F238E27FC236}">
                  <a16:creationId xmlns:a16="http://schemas.microsoft.com/office/drawing/2014/main" id="{1A2104D7-8E7B-4368-8AA9-B78CCA4EE5AB}"/>
                </a:ext>
              </a:extLst>
            </p:cNvPr>
            <p:cNvSpPr/>
            <p:nvPr/>
          </p:nvSpPr>
          <p:spPr>
            <a:xfrm>
              <a:off x="173012" y="2292207"/>
              <a:ext cx="78797" cy="103167"/>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068" name="フリーフォーム: 図形 293">
              <a:extLst>
                <a:ext uri="{FF2B5EF4-FFF2-40B4-BE49-F238E27FC236}">
                  <a16:creationId xmlns:a16="http://schemas.microsoft.com/office/drawing/2014/main" id="{3099035A-9309-4CEB-B198-26FE005EF505}"/>
                </a:ext>
              </a:extLst>
            </p:cNvPr>
            <p:cNvSpPr/>
            <p:nvPr/>
          </p:nvSpPr>
          <p:spPr>
            <a:xfrm rot="1750928">
              <a:off x="1078183" y="2287820"/>
              <a:ext cx="122909" cy="160922"/>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dirty="0">
                <a:solidFill>
                  <a:srgbClr val="FFFFFF"/>
                </a:solidFill>
                <a:latin typeface="BIZ UDゴシック" panose="020B0400000000000000" pitchFamily="49" charset="-128"/>
                <a:ea typeface="BIZ UDゴシック" panose="020B0400000000000000" pitchFamily="49" charset="-128"/>
              </a:endParaRPr>
            </a:p>
          </p:txBody>
        </p:sp>
        <p:sp>
          <p:nvSpPr>
            <p:cNvPr id="1069" name="フリーフォーム: 図形 295">
              <a:extLst>
                <a:ext uri="{FF2B5EF4-FFF2-40B4-BE49-F238E27FC236}">
                  <a16:creationId xmlns:a16="http://schemas.microsoft.com/office/drawing/2014/main" id="{1CBA08ED-F878-44EA-A6E2-A5CFF8C82600}"/>
                </a:ext>
              </a:extLst>
            </p:cNvPr>
            <p:cNvSpPr/>
            <p:nvPr/>
          </p:nvSpPr>
          <p:spPr>
            <a:xfrm>
              <a:off x="620421" y="1880886"/>
              <a:ext cx="97744" cy="127973"/>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070" name="フリーフォーム: 図形 297">
              <a:extLst>
                <a:ext uri="{FF2B5EF4-FFF2-40B4-BE49-F238E27FC236}">
                  <a16:creationId xmlns:a16="http://schemas.microsoft.com/office/drawing/2014/main" id="{F4620BB2-F445-4D98-8AFF-BA405736212B}"/>
                </a:ext>
              </a:extLst>
            </p:cNvPr>
            <p:cNvSpPr/>
            <p:nvPr/>
          </p:nvSpPr>
          <p:spPr>
            <a:xfrm rot="949213">
              <a:off x="839651" y="2692879"/>
              <a:ext cx="78797" cy="103167"/>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071" name="フリーフォーム: 図形 110">
              <a:extLst>
                <a:ext uri="{FF2B5EF4-FFF2-40B4-BE49-F238E27FC236}">
                  <a16:creationId xmlns:a16="http://schemas.microsoft.com/office/drawing/2014/main" id="{9BF44963-8F15-4B53-AF85-870A2E420743}"/>
                </a:ext>
              </a:extLst>
            </p:cNvPr>
            <p:cNvSpPr/>
            <p:nvPr/>
          </p:nvSpPr>
          <p:spPr>
            <a:xfrm>
              <a:off x="799343" y="2016324"/>
              <a:ext cx="163206" cy="48220"/>
            </a:xfrm>
            <a:custGeom>
              <a:avLst/>
              <a:gdLst>
                <a:gd name="connsiteX0" fmla="*/ 0 w 209550"/>
                <a:gd name="connsiteY0" fmla="*/ 61913 h 61913"/>
                <a:gd name="connsiteX1" fmla="*/ 71438 w 209550"/>
                <a:gd name="connsiteY1" fmla="*/ 0 h 61913"/>
                <a:gd name="connsiteX2" fmla="*/ 209550 w 209550"/>
                <a:gd name="connsiteY2" fmla="*/ 0 h 61913"/>
                <a:gd name="connsiteX3" fmla="*/ 150019 w 209550"/>
                <a:gd name="connsiteY3" fmla="*/ 57150 h 61913"/>
              </a:gdLst>
              <a:ahLst/>
              <a:cxnLst>
                <a:cxn ang="0">
                  <a:pos x="connsiteX0" y="connsiteY0"/>
                </a:cxn>
                <a:cxn ang="0">
                  <a:pos x="connsiteX1" y="connsiteY1"/>
                </a:cxn>
                <a:cxn ang="0">
                  <a:pos x="connsiteX2" y="connsiteY2"/>
                </a:cxn>
                <a:cxn ang="0">
                  <a:pos x="connsiteX3" y="connsiteY3"/>
                </a:cxn>
              </a:cxnLst>
              <a:rect l="l" t="t" r="r" b="b"/>
              <a:pathLst>
                <a:path w="209550" h="61913">
                  <a:moveTo>
                    <a:pt x="0" y="61913"/>
                  </a:moveTo>
                  <a:lnTo>
                    <a:pt x="71438" y="0"/>
                  </a:lnTo>
                  <a:lnTo>
                    <a:pt x="209550" y="0"/>
                  </a:lnTo>
                  <a:lnTo>
                    <a:pt x="150019" y="57150"/>
                  </a:lnTo>
                </a:path>
              </a:pathLst>
            </a:custGeom>
            <a:noFill/>
            <a:ln w="12700" cap="flat" cmpd="sng" algn="ctr">
              <a:solidFill>
                <a:srgbClr val="44546A">
                  <a:lumMod val="75000"/>
                  <a:lumOff val="2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cxnSp>
          <p:nvCxnSpPr>
            <p:cNvPr id="1072" name="直線コネクタ 1071">
              <a:extLst>
                <a:ext uri="{FF2B5EF4-FFF2-40B4-BE49-F238E27FC236}">
                  <a16:creationId xmlns:a16="http://schemas.microsoft.com/office/drawing/2014/main" id="{15E2D62C-5585-47F3-A614-F011DE261C55}"/>
                </a:ext>
              </a:extLst>
            </p:cNvPr>
            <p:cNvCxnSpPr>
              <a:stCxn id="1071" idx="2"/>
            </p:cNvCxnSpPr>
            <p:nvPr/>
          </p:nvCxnSpPr>
          <p:spPr>
            <a:xfrm>
              <a:off x="962549" y="2016324"/>
              <a:ext cx="0" cy="52019"/>
            </a:xfrm>
            <a:prstGeom prst="line">
              <a:avLst/>
            </a:prstGeom>
            <a:noFill/>
            <a:ln w="12700" cap="flat" cmpd="sng" algn="ctr">
              <a:solidFill>
                <a:srgbClr val="44546A">
                  <a:lumMod val="75000"/>
                  <a:lumOff val="25000"/>
                </a:srgbClr>
              </a:solidFill>
              <a:prstDash val="solid"/>
              <a:miter lim="800000"/>
            </a:ln>
            <a:effectLst/>
          </p:spPr>
        </p:cxnSp>
      </p:grpSp>
      <p:grpSp>
        <p:nvGrpSpPr>
          <p:cNvPr id="1161" name="グループ化 1160">
            <a:extLst>
              <a:ext uri="{FF2B5EF4-FFF2-40B4-BE49-F238E27FC236}">
                <a16:creationId xmlns:a16="http://schemas.microsoft.com/office/drawing/2014/main" id="{9A462C8A-1AC3-4526-828A-4DB8FB8785D5}"/>
              </a:ext>
            </a:extLst>
          </p:cNvPr>
          <p:cNvGrpSpPr/>
          <p:nvPr/>
        </p:nvGrpSpPr>
        <p:grpSpPr>
          <a:xfrm>
            <a:off x="4826067" y="2294757"/>
            <a:ext cx="587355" cy="490192"/>
            <a:chOff x="2255417" y="1991375"/>
            <a:chExt cx="794630" cy="663180"/>
          </a:xfrm>
        </p:grpSpPr>
        <p:sp>
          <p:nvSpPr>
            <p:cNvPr id="1162" name="フリーフォーム 1135">
              <a:extLst>
                <a:ext uri="{FF2B5EF4-FFF2-40B4-BE49-F238E27FC236}">
                  <a16:creationId xmlns:a16="http://schemas.microsoft.com/office/drawing/2014/main" id="{F8250A8E-1EF4-40F5-8FF2-89B327DCA746}"/>
                </a:ext>
              </a:extLst>
            </p:cNvPr>
            <p:cNvSpPr/>
            <p:nvPr/>
          </p:nvSpPr>
          <p:spPr>
            <a:xfrm>
              <a:off x="2270931" y="2066509"/>
              <a:ext cx="768673" cy="175463"/>
            </a:xfrm>
            <a:custGeom>
              <a:avLst/>
              <a:gdLst>
                <a:gd name="connsiteX0" fmla="*/ 0 w 908050"/>
                <a:gd name="connsiteY0" fmla="*/ 171450 h 177800"/>
                <a:gd name="connsiteX1" fmla="*/ 165100 w 908050"/>
                <a:gd name="connsiteY1" fmla="*/ 0 h 177800"/>
                <a:gd name="connsiteX2" fmla="*/ 908050 w 908050"/>
                <a:gd name="connsiteY2" fmla="*/ 0 h 177800"/>
                <a:gd name="connsiteX3" fmla="*/ 736600 w 908050"/>
                <a:gd name="connsiteY3" fmla="*/ 177800 h 177800"/>
                <a:gd name="connsiteX4" fmla="*/ 0 w 908050"/>
                <a:gd name="connsiteY4" fmla="*/ 171450 h 177800"/>
                <a:gd name="connsiteX0" fmla="*/ 0 w 908050"/>
                <a:gd name="connsiteY0" fmla="*/ 171450 h 249237"/>
                <a:gd name="connsiteX1" fmla="*/ 165100 w 908050"/>
                <a:gd name="connsiteY1" fmla="*/ 0 h 249237"/>
                <a:gd name="connsiteX2" fmla="*/ 908050 w 908050"/>
                <a:gd name="connsiteY2" fmla="*/ 0 h 249237"/>
                <a:gd name="connsiteX3" fmla="*/ 746125 w 908050"/>
                <a:gd name="connsiteY3" fmla="*/ 249237 h 249237"/>
                <a:gd name="connsiteX4" fmla="*/ 0 w 908050"/>
                <a:gd name="connsiteY4" fmla="*/ 171450 h 249237"/>
                <a:gd name="connsiteX0" fmla="*/ 0 w 917575"/>
                <a:gd name="connsiteY0" fmla="*/ 257175 h 257175"/>
                <a:gd name="connsiteX1" fmla="*/ 174625 w 917575"/>
                <a:gd name="connsiteY1" fmla="*/ 0 h 257175"/>
                <a:gd name="connsiteX2" fmla="*/ 917575 w 917575"/>
                <a:gd name="connsiteY2" fmla="*/ 0 h 257175"/>
                <a:gd name="connsiteX3" fmla="*/ 755650 w 917575"/>
                <a:gd name="connsiteY3" fmla="*/ 249237 h 257175"/>
                <a:gd name="connsiteX4" fmla="*/ 0 w 917575"/>
                <a:gd name="connsiteY4" fmla="*/ 257175 h 257175"/>
                <a:gd name="connsiteX0" fmla="*/ 0 w 927100"/>
                <a:gd name="connsiteY0" fmla="*/ 257175 h 257175"/>
                <a:gd name="connsiteX1" fmla="*/ 174625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257175 h 257175"/>
                <a:gd name="connsiteX1" fmla="*/ 128879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305752 h 305752"/>
                <a:gd name="connsiteX1" fmla="*/ 128879 w 927100"/>
                <a:gd name="connsiteY1" fmla="*/ 48577 h 305752"/>
                <a:gd name="connsiteX2" fmla="*/ 927100 w 927100"/>
                <a:gd name="connsiteY2" fmla="*/ 0 h 305752"/>
                <a:gd name="connsiteX3" fmla="*/ 755650 w 927100"/>
                <a:gd name="connsiteY3" fmla="*/ 297814 h 305752"/>
                <a:gd name="connsiteX4" fmla="*/ 0 w 927100"/>
                <a:gd name="connsiteY4" fmla="*/ 305752 h 305752"/>
                <a:gd name="connsiteX0" fmla="*/ 0 w 927100"/>
                <a:gd name="connsiteY0" fmla="*/ 310515 h 310515"/>
                <a:gd name="connsiteX1" fmla="*/ 161555 w 927100"/>
                <a:gd name="connsiteY1" fmla="*/ 0 h 310515"/>
                <a:gd name="connsiteX2" fmla="*/ 927100 w 927100"/>
                <a:gd name="connsiteY2" fmla="*/ 4763 h 310515"/>
                <a:gd name="connsiteX3" fmla="*/ 755650 w 927100"/>
                <a:gd name="connsiteY3" fmla="*/ 302577 h 310515"/>
                <a:gd name="connsiteX4" fmla="*/ 0 w 927100"/>
                <a:gd name="connsiteY4" fmla="*/ 310515 h 310515"/>
                <a:gd name="connsiteX0" fmla="*/ 0 w 927100"/>
                <a:gd name="connsiteY0" fmla="*/ 310515 h 310515"/>
                <a:gd name="connsiteX1" fmla="*/ 161555 w 927100"/>
                <a:gd name="connsiteY1" fmla="*/ 0 h 310515"/>
                <a:gd name="connsiteX2" fmla="*/ 927100 w 927100"/>
                <a:gd name="connsiteY2" fmla="*/ 4763 h 310515"/>
                <a:gd name="connsiteX3" fmla="*/ 769265 w 927100"/>
                <a:gd name="connsiteY3" fmla="*/ 302577 h 310515"/>
                <a:gd name="connsiteX4" fmla="*/ 0 w 927100"/>
                <a:gd name="connsiteY4" fmla="*/ 310515 h 310515"/>
                <a:gd name="connsiteX0" fmla="*/ 0 w 927100"/>
                <a:gd name="connsiteY0" fmla="*/ 305753 h 305753"/>
                <a:gd name="connsiteX1" fmla="*/ 222807 w 927100"/>
                <a:gd name="connsiteY1" fmla="*/ 15643 h 305753"/>
                <a:gd name="connsiteX2" fmla="*/ 927100 w 927100"/>
                <a:gd name="connsiteY2" fmla="*/ 1 h 305753"/>
                <a:gd name="connsiteX3" fmla="*/ 769265 w 927100"/>
                <a:gd name="connsiteY3" fmla="*/ 297815 h 305753"/>
                <a:gd name="connsiteX4" fmla="*/ 0 w 927100"/>
                <a:gd name="connsiteY4" fmla="*/ 305753 h 305753"/>
                <a:gd name="connsiteX0" fmla="*/ 0 w 927100"/>
                <a:gd name="connsiteY0" fmla="*/ 305751 h 305751"/>
                <a:gd name="connsiteX1" fmla="*/ 193275 w 927100"/>
                <a:gd name="connsiteY1" fmla="*/ 337 h 305751"/>
                <a:gd name="connsiteX2" fmla="*/ 927100 w 927100"/>
                <a:gd name="connsiteY2" fmla="*/ -1 h 305751"/>
                <a:gd name="connsiteX3" fmla="*/ 769265 w 927100"/>
                <a:gd name="connsiteY3" fmla="*/ 297813 h 305751"/>
                <a:gd name="connsiteX4" fmla="*/ 0 w 927100"/>
                <a:gd name="connsiteY4" fmla="*/ 305751 h 305751"/>
                <a:gd name="connsiteX0" fmla="*/ 0 w 1140388"/>
                <a:gd name="connsiteY0" fmla="*/ 305753 h 305753"/>
                <a:gd name="connsiteX1" fmla="*/ 193275 w 1140388"/>
                <a:gd name="connsiteY1" fmla="*/ 339 h 305753"/>
                <a:gd name="connsiteX2" fmla="*/ 1140388 w 1140388"/>
                <a:gd name="connsiteY2" fmla="*/ 0 h 305753"/>
                <a:gd name="connsiteX3" fmla="*/ 769265 w 1140388"/>
                <a:gd name="connsiteY3" fmla="*/ 297815 h 305753"/>
                <a:gd name="connsiteX4" fmla="*/ 0 w 1140388"/>
                <a:gd name="connsiteY4" fmla="*/ 305753 h 305753"/>
                <a:gd name="connsiteX0" fmla="*/ 0 w 1140388"/>
                <a:gd name="connsiteY0" fmla="*/ 305753 h 305753"/>
                <a:gd name="connsiteX1" fmla="*/ 193275 w 1140388"/>
                <a:gd name="connsiteY1" fmla="*/ 339 h 305753"/>
                <a:gd name="connsiteX2" fmla="*/ 1140388 w 1140388"/>
                <a:gd name="connsiteY2" fmla="*/ 0 h 305753"/>
                <a:gd name="connsiteX3" fmla="*/ 993218 w 1140388"/>
                <a:gd name="connsiteY3" fmla="*/ 301960 h 305753"/>
                <a:gd name="connsiteX4" fmla="*/ 0 w 1140388"/>
                <a:gd name="connsiteY4" fmla="*/ 305753 h 305753"/>
                <a:gd name="connsiteX0" fmla="*/ 0 w 1147497"/>
                <a:gd name="connsiteY0" fmla="*/ 305414 h 305414"/>
                <a:gd name="connsiteX1" fmla="*/ 193275 w 1147497"/>
                <a:gd name="connsiteY1" fmla="*/ 0 h 305414"/>
                <a:gd name="connsiteX2" fmla="*/ 1147497 w 1147497"/>
                <a:gd name="connsiteY2" fmla="*/ 3807 h 305414"/>
                <a:gd name="connsiteX3" fmla="*/ 993218 w 1147497"/>
                <a:gd name="connsiteY3" fmla="*/ 301621 h 305414"/>
                <a:gd name="connsiteX4" fmla="*/ 0 w 1147497"/>
                <a:gd name="connsiteY4" fmla="*/ 305414 h 30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497" h="305414">
                  <a:moveTo>
                    <a:pt x="0" y="305414"/>
                  </a:moveTo>
                  <a:lnTo>
                    <a:pt x="193275" y="0"/>
                  </a:lnTo>
                  <a:lnTo>
                    <a:pt x="1147497" y="3807"/>
                  </a:lnTo>
                  <a:lnTo>
                    <a:pt x="993218" y="301621"/>
                  </a:lnTo>
                  <a:lnTo>
                    <a:pt x="0" y="305414"/>
                  </a:lnTo>
                  <a:close/>
                </a:path>
              </a:pathLst>
            </a:custGeom>
            <a:solidFill>
              <a:srgbClr val="E7E6E6">
                <a:lumMod val="20000"/>
                <a:lumOff val="80000"/>
              </a:srgbClr>
            </a:solidFill>
            <a:ln w="12700" cap="flat" cmpd="sng" algn="ctr">
              <a:solidFill>
                <a:srgbClr val="E7E6E6">
                  <a:lumMod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dirty="0">
                <a:solidFill>
                  <a:srgbClr val="FFFFFF"/>
                </a:solidFill>
                <a:latin typeface="BIZ UDゴシック" panose="020B0400000000000000" pitchFamily="49" charset="-128"/>
                <a:ea typeface="BIZ UDゴシック" panose="020B0400000000000000" pitchFamily="49" charset="-128"/>
              </a:endParaRPr>
            </a:p>
          </p:txBody>
        </p:sp>
        <p:sp>
          <p:nvSpPr>
            <p:cNvPr id="1163" name="正方形/長方形 321">
              <a:extLst>
                <a:ext uri="{FF2B5EF4-FFF2-40B4-BE49-F238E27FC236}">
                  <a16:creationId xmlns:a16="http://schemas.microsoft.com/office/drawing/2014/main" id="{3ECE8A82-A038-4B8D-A84F-BA932481FC84}"/>
                </a:ext>
              </a:extLst>
            </p:cNvPr>
            <p:cNvSpPr/>
            <p:nvPr/>
          </p:nvSpPr>
          <p:spPr>
            <a:xfrm>
              <a:off x="2270931" y="2235369"/>
              <a:ext cx="676483" cy="410755"/>
            </a:xfrm>
            <a:custGeom>
              <a:avLst/>
              <a:gdLst>
                <a:gd name="connsiteX0" fmla="*/ 0 w 662196"/>
                <a:gd name="connsiteY0" fmla="*/ 0 h 408374"/>
                <a:gd name="connsiteX1" fmla="*/ 662196 w 662196"/>
                <a:gd name="connsiteY1" fmla="*/ 0 h 408374"/>
                <a:gd name="connsiteX2" fmla="*/ 662196 w 662196"/>
                <a:gd name="connsiteY2" fmla="*/ 408374 h 408374"/>
                <a:gd name="connsiteX3" fmla="*/ 0 w 662196"/>
                <a:gd name="connsiteY3" fmla="*/ 408374 h 408374"/>
                <a:gd name="connsiteX4" fmla="*/ 0 w 662196"/>
                <a:gd name="connsiteY4" fmla="*/ 0 h 408374"/>
                <a:gd name="connsiteX0" fmla="*/ 0 w 676483"/>
                <a:gd name="connsiteY0" fmla="*/ 0 h 410755"/>
                <a:gd name="connsiteX1" fmla="*/ 662196 w 676483"/>
                <a:gd name="connsiteY1" fmla="*/ 0 h 410755"/>
                <a:gd name="connsiteX2" fmla="*/ 676483 w 676483"/>
                <a:gd name="connsiteY2" fmla="*/ 410755 h 410755"/>
                <a:gd name="connsiteX3" fmla="*/ 0 w 676483"/>
                <a:gd name="connsiteY3" fmla="*/ 408374 h 410755"/>
                <a:gd name="connsiteX4" fmla="*/ 0 w 676483"/>
                <a:gd name="connsiteY4" fmla="*/ 0 h 41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83" h="410755">
                  <a:moveTo>
                    <a:pt x="0" y="0"/>
                  </a:moveTo>
                  <a:lnTo>
                    <a:pt x="662196" y="0"/>
                  </a:lnTo>
                  <a:lnTo>
                    <a:pt x="676483" y="410755"/>
                  </a:lnTo>
                  <a:lnTo>
                    <a:pt x="0" y="408374"/>
                  </a:lnTo>
                  <a:lnTo>
                    <a:pt x="0" y="0"/>
                  </a:lnTo>
                  <a:close/>
                </a:path>
              </a:pathLst>
            </a:custGeom>
            <a:solidFill>
              <a:srgbClr val="E7E6E6">
                <a:lumMod val="20000"/>
                <a:lumOff val="80000"/>
              </a:srgbClr>
            </a:solidFill>
            <a:ln w="12700" cap="flat" cmpd="sng" algn="ctr">
              <a:solidFill>
                <a:srgbClr val="E7E6E6">
                  <a:lumMod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164" name="フリーフォーム 1137">
              <a:extLst>
                <a:ext uri="{FF2B5EF4-FFF2-40B4-BE49-F238E27FC236}">
                  <a16:creationId xmlns:a16="http://schemas.microsoft.com/office/drawing/2014/main" id="{E3E51EDB-6B0C-4C09-8572-52A8E7C1C29F}"/>
                </a:ext>
              </a:extLst>
            </p:cNvPr>
            <p:cNvSpPr/>
            <p:nvPr/>
          </p:nvSpPr>
          <p:spPr>
            <a:xfrm>
              <a:off x="2946566" y="2069235"/>
              <a:ext cx="103481" cy="578376"/>
            </a:xfrm>
            <a:custGeom>
              <a:avLst/>
              <a:gdLst>
                <a:gd name="connsiteX0" fmla="*/ 158750 w 177800"/>
                <a:gd name="connsiteY0" fmla="*/ 0 h 596900"/>
                <a:gd name="connsiteX1" fmla="*/ 0 w 177800"/>
                <a:gd name="connsiteY1" fmla="*/ 171450 h 596900"/>
                <a:gd name="connsiteX2" fmla="*/ 0 w 177800"/>
                <a:gd name="connsiteY2" fmla="*/ 596900 h 596900"/>
                <a:gd name="connsiteX3" fmla="*/ 177800 w 177800"/>
                <a:gd name="connsiteY3" fmla="*/ 412750 h 596900"/>
                <a:gd name="connsiteX4" fmla="*/ 158750 w 177800"/>
                <a:gd name="connsiteY4" fmla="*/ 0 h 596900"/>
                <a:gd name="connsiteX0" fmla="*/ 173038 w 177800"/>
                <a:gd name="connsiteY0" fmla="*/ 0 h 601662"/>
                <a:gd name="connsiteX1" fmla="*/ 0 w 177800"/>
                <a:gd name="connsiteY1" fmla="*/ 176212 h 601662"/>
                <a:gd name="connsiteX2" fmla="*/ 0 w 177800"/>
                <a:gd name="connsiteY2" fmla="*/ 601662 h 601662"/>
                <a:gd name="connsiteX3" fmla="*/ 177800 w 177800"/>
                <a:gd name="connsiteY3" fmla="*/ 417512 h 601662"/>
                <a:gd name="connsiteX4" fmla="*/ 173038 w 177800"/>
                <a:gd name="connsiteY4" fmla="*/ 0 h 601662"/>
                <a:gd name="connsiteX0" fmla="*/ 177800 w 182562"/>
                <a:gd name="connsiteY0" fmla="*/ 0 h 601662"/>
                <a:gd name="connsiteX1" fmla="*/ 0 w 182562"/>
                <a:gd name="connsiteY1" fmla="*/ 238125 h 601662"/>
                <a:gd name="connsiteX2" fmla="*/ 4762 w 182562"/>
                <a:gd name="connsiteY2" fmla="*/ 601662 h 601662"/>
                <a:gd name="connsiteX3" fmla="*/ 182562 w 182562"/>
                <a:gd name="connsiteY3" fmla="*/ 417512 h 601662"/>
                <a:gd name="connsiteX4" fmla="*/ 177800 w 182562"/>
                <a:gd name="connsiteY4" fmla="*/ 0 h 601662"/>
                <a:gd name="connsiteX0" fmla="*/ 178259 w 183021"/>
                <a:gd name="connsiteY0" fmla="*/ 0 h 673100"/>
                <a:gd name="connsiteX1" fmla="*/ 459 w 183021"/>
                <a:gd name="connsiteY1" fmla="*/ 238125 h 673100"/>
                <a:gd name="connsiteX2" fmla="*/ 458 w 183021"/>
                <a:gd name="connsiteY2" fmla="*/ 673100 h 673100"/>
                <a:gd name="connsiteX3" fmla="*/ 183021 w 183021"/>
                <a:gd name="connsiteY3" fmla="*/ 417512 h 673100"/>
                <a:gd name="connsiteX4" fmla="*/ 178259 w 183021"/>
                <a:gd name="connsiteY4" fmla="*/ 0 h 673100"/>
                <a:gd name="connsiteX0" fmla="*/ 178259 w 190641"/>
                <a:gd name="connsiteY0" fmla="*/ 0 h 673100"/>
                <a:gd name="connsiteX1" fmla="*/ 459 w 190641"/>
                <a:gd name="connsiteY1" fmla="*/ 238125 h 673100"/>
                <a:gd name="connsiteX2" fmla="*/ 458 w 190641"/>
                <a:gd name="connsiteY2" fmla="*/ 673100 h 673100"/>
                <a:gd name="connsiteX3" fmla="*/ 190641 w 190641"/>
                <a:gd name="connsiteY3" fmla="*/ 379412 h 673100"/>
                <a:gd name="connsiteX4" fmla="*/ 178259 w 190641"/>
                <a:gd name="connsiteY4" fmla="*/ 0 h 673100"/>
                <a:gd name="connsiteX0" fmla="*/ 178259 w 190641"/>
                <a:gd name="connsiteY0" fmla="*/ 0 h 734060"/>
                <a:gd name="connsiteX1" fmla="*/ 459 w 190641"/>
                <a:gd name="connsiteY1" fmla="*/ 299085 h 734060"/>
                <a:gd name="connsiteX2" fmla="*/ 458 w 190641"/>
                <a:gd name="connsiteY2" fmla="*/ 734060 h 734060"/>
                <a:gd name="connsiteX3" fmla="*/ 190641 w 190641"/>
                <a:gd name="connsiteY3" fmla="*/ 440372 h 734060"/>
                <a:gd name="connsiteX4" fmla="*/ 178259 w 190641"/>
                <a:gd name="connsiteY4" fmla="*/ 0 h 734060"/>
                <a:gd name="connsiteX0" fmla="*/ 181434 w 190641"/>
                <a:gd name="connsiteY0" fmla="*/ 0 h 718185"/>
                <a:gd name="connsiteX1" fmla="*/ 459 w 190641"/>
                <a:gd name="connsiteY1" fmla="*/ 283210 h 718185"/>
                <a:gd name="connsiteX2" fmla="*/ 458 w 190641"/>
                <a:gd name="connsiteY2" fmla="*/ 718185 h 718185"/>
                <a:gd name="connsiteX3" fmla="*/ 190641 w 190641"/>
                <a:gd name="connsiteY3" fmla="*/ 424497 h 718185"/>
                <a:gd name="connsiteX4" fmla="*/ 181434 w 190641"/>
                <a:gd name="connsiteY4" fmla="*/ 0 h 718185"/>
                <a:gd name="connsiteX0" fmla="*/ 181434 w 181680"/>
                <a:gd name="connsiteY0" fmla="*/ 0 h 718185"/>
                <a:gd name="connsiteX1" fmla="*/ 459 w 181680"/>
                <a:gd name="connsiteY1" fmla="*/ 283210 h 718185"/>
                <a:gd name="connsiteX2" fmla="*/ 458 w 181680"/>
                <a:gd name="connsiteY2" fmla="*/ 718185 h 718185"/>
                <a:gd name="connsiteX3" fmla="*/ 177941 w 181680"/>
                <a:gd name="connsiteY3" fmla="*/ 424497 h 718185"/>
                <a:gd name="connsiteX4" fmla="*/ 181434 w 181680"/>
                <a:gd name="connsiteY4" fmla="*/ 0 h 718185"/>
                <a:gd name="connsiteX0" fmla="*/ 180974 w 181220"/>
                <a:gd name="connsiteY0" fmla="*/ 0 h 1399216"/>
                <a:gd name="connsiteX1" fmla="*/ -1 w 181220"/>
                <a:gd name="connsiteY1" fmla="*/ 283210 h 1399216"/>
                <a:gd name="connsiteX2" fmla="*/ 22955 w 181220"/>
                <a:gd name="connsiteY2" fmla="*/ 1399216 h 1399216"/>
                <a:gd name="connsiteX3" fmla="*/ 177481 w 181220"/>
                <a:gd name="connsiteY3" fmla="*/ 424497 h 1399216"/>
                <a:gd name="connsiteX4" fmla="*/ 180974 w 181220"/>
                <a:gd name="connsiteY4" fmla="*/ 0 h 1399216"/>
                <a:gd name="connsiteX0" fmla="*/ 180976 w 215744"/>
                <a:gd name="connsiteY0" fmla="*/ 0 h 1399216"/>
                <a:gd name="connsiteX1" fmla="*/ 1 w 215744"/>
                <a:gd name="connsiteY1" fmla="*/ 283210 h 1399216"/>
                <a:gd name="connsiteX2" fmla="*/ 22957 w 215744"/>
                <a:gd name="connsiteY2" fmla="*/ 1399216 h 1399216"/>
                <a:gd name="connsiteX3" fmla="*/ 215744 w 215744"/>
                <a:gd name="connsiteY3" fmla="*/ 1136134 h 1399216"/>
                <a:gd name="connsiteX4" fmla="*/ 180976 w 215744"/>
                <a:gd name="connsiteY4" fmla="*/ 0 h 1399216"/>
                <a:gd name="connsiteX0" fmla="*/ 180974 w 215742"/>
                <a:gd name="connsiteY0" fmla="*/ 0 h 1136134"/>
                <a:gd name="connsiteX1" fmla="*/ -1 w 215742"/>
                <a:gd name="connsiteY1" fmla="*/ 283210 h 1136134"/>
                <a:gd name="connsiteX2" fmla="*/ 19129 w 215742"/>
                <a:gd name="connsiteY2" fmla="*/ 986007 h 1136134"/>
                <a:gd name="connsiteX3" fmla="*/ 215742 w 215742"/>
                <a:gd name="connsiteY3" fmla="*/ 1136134 h 1136134"/>
                <a:gd name="connsiteX4" fmla="*/ 180974 w 215742"/>
                <a:gd name="connsiteY4" fmla="*/ 0 h 1136134"/>
                <a:gd name="connsiteX0" fmla="*/ 180976 w 200440"/>
                <a:gd name="connsiteY0" fmla="*/ 0 h 986007"/>
                <a:gd name="connsiteX1" fmla="*/ 1 w 200440"/>
                <a:gd name="connsiteY1" fmla="*/ 283210 h 986007"/>
                <a:gd name="connsiteX2" fmla="*/ 19131 w 200440"/>
                <a:gd name="connsiteY2" fmla="*/ 986007 h 986007"/>
                <a:gd name="connsiteX3" fmla="*/ 200440 w 200440"/>
                <a:gd name="connsiteY3" fmla="*/ 699969 h 986007"/>
                <a:gd name="connsiteX4" fmla="*/ 180976 w 200440"/>
                <a:gd name="connsiteY4" fmla="*/ 0 h 986007"/>
                <a:gd name="connsiteX0" fmla="*/ 195106 w 214570"/>
                <a:gd name="connsiteY0" fmla="*/ 0 h 998442"/>
                <a:gd name="connsiteX1" fmla="*/ 14131 w 214570"/>
                <a:gd name="connsiteY1" fmla="*/ 283210 h 998442"/>
                <a:gd name="connsiteX2" fmla="*/ 102 w 214570"/>
                <a:gd name="connsiteY2" fmla="*/ 998442 h 998442"/>
                <a:gd name="connsiteX3" fmla="*/ 214570 w 214570"/>
                <a:gd name="connsiteY3" fmla="*/ 699969 h 998442"/>
                <a:gd name="connsiteX4" fmla="*/ 195106 w 214570"/>
                <a:gd name="connsiteY4" fmla="*/ 0 h 998442"/>
                <a:gd name="connsiteX0" fmla="*/ 180976 w 200440"/>
                <a:gd name="connsiteY0" fmla="*/ 0 h 990153"/>
                <a:gd name="connsiteX1" fmla="*/ 1 w 200440"/>
                <a:gd name="connsiteY1" fmla="*/ 283210 h 990153"/>
                <a:gd name="connsiteX2" fmla="*/ 14985 w 200440"/>
                <a:gd name="connsiteY2" fmla="*/ 990153 h 990153"/>
                <a:gd name="connsiteX3" fmla="*/ 200440 w 200440"/>
                <a:gd name="connsiteY3" fmla="*/ 699969 h 990153"/>
                <a:gd name="connsiteX4" fmla="*/ 180976 w 200440"/>
                <a:gd name="connsiteY4" fmla="*/ 0 h 990153"/>
                <a:gd name="connsiteX0" fmla="*/ 180974 w 200438"/>
                <a:gd name="connsiteY0" fmla="*/ 0 h 1006732"/>
                <a:gd name="connsiteX1" fmla="*/ -1 w 200438"/>
                <a:gd name="connsiteY1" fmla="*/ 283210 h 1006732"/>
                <a:gd name="connsiteX2" fmla="*/ 14983 w 200438"/>
                <a:gd name="connsiteY2" fmla="*/ 1006732 h 1006732"/>
                <a:gd name="connsiteX3" fmla="*/ 200438 w 200438"/>
                <a:gd name="connsiteY3" fmla="*/ 699969 h 1006732"/>
                <a:gd name="connsiteX4" fmla="*/ 180974 w 200438"/>
                <a:gd name="connsiteY4" fmla="*/ 0 h 1006732"/>
                <a:gd name="connsiteX0" fmla="*/ 180976 w 211493"/>
                <a:gd name="connsiteY0" fmla="*/ 0 h 1006732"/>
                <a:gd name="connsiteX1" fmla="*/ 1 w 211493"/>
                <a:gd name="connsiteY1" fmla="*/ 283210 h 1006732"/>
                <a:gd name="connsiteX2" fmla="*/ 14985 w 211493"/>
                <a:gd name="connsiteY2" fmla="*/ 1006732 h 1006732"/>
                <a:gd name="connsiteX3" fmla="*/ 211493 w 211493"/>
                <a:gd name="connsiteY3" fmla="*/ 744181 h 1006732"/>
                <a:gd name="connsiteX4" fmla="*/ 180976 w 211493"/>
                <a:gd name="connsiteY4" fmla="*/ 0 h 1006732"/>
                <a:gd name="connsiteX0" fmla="*/ 180974 w 194912"/>
                <a:gd name="connsiteY0" fmla="*/ 0 h 1006732"/>
                <a:gd name="connsiteX1" fmla="*/ -1 w 194912"/>
                <a:gd name="connsiteY1" fmla="*/ 283210 h 1006732"/>
                <a:gd name="connsiteX2" fmla="*/ 14983 w 194912"/>
                <a:gd name="connsiteY2" fmla="*/ 1006732 h 1006732"/>
                <a:gd name="connsiteX3" fmla="*/ 194912 w 194912"/>
                <a:gd name="connsiteY3" fmla="*/ 755234 h 1006732"/>
                <a:gd name="connsiteX4" fmla="*/ 180974 w 194912"/>
                <a:gd name="connsiteY4" fmla="*/ 0 h 1006732"/>
                <a:gd name="connsiteX0" fmla="*/ 166182 w 180120"/>
                <a:gd name="connsiteY0" fmla="*/ 0 h 1006732"/>
                <a:gd name="connsiteX1" fmla="*/ 5930 w 180120"/>
                <a:gd name="connsiteY1" fmla="*/ 274922 h 1006732"/>
                <a:gd name="connsiteX2" fmla="*/ 191 w 180120"/>
                <a:gd name="connsiteY2" fmla="*/ 1006732 h 1006732"/>
                <a:gd name="connsiteX3" fmla="*/ 180120 w 180120"/>
                <a:gd name="connsiteY3" fmla="*/ 755234 h 1006732"/>
                <a:gd name="connsiteX4" fmla="*/ 166182 w 180120"/>
                <a:gd name="connsiteY4" fmla="*/ 0 h 100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20" h="1006732">
                  <a:moveTo>
                    <a:pt x="166182" y="0"/>
                  </a:moveTo>
                  <a:lnTo>
                    <a:pt x="5930" y="274922"/>
                  </a:lnTo>
                  <a:cubicBezTo>
                    <a:pt x="7517" y="396101"/>
                    <a:pt x="-1396" y="885553"/>
                    <a:pt x="191" y="1006732"/>
                  </a:cubicBezTo>
                  <a:cubicBezTo>
                    <a:pt x="60627" y="911386"/>
                    <a:pt x="119684" y="850580"/>
                    <a:pt x="180120" y="755234"/>
                  </a:cubicBezTo>
                  <a:cubicBezTo>
                    <a:pt x="178533" y="616063"/>
                    <a:pt x="167769" y="139171"/>
                    <a:pt x="166182" y="0"/>
                  </a:cubicBezTo>
                  <a:close/>
                </a:path>
              </a:pathLst>
            </a:custGeom>
            <a:solidFill>
              <a:srgbClr val="E7E6E6">
                <a:lumMod val="20000"/>
                <a:lumOff val="80000"/>
              </a:srgbClr>
            </a:solidFill>
            <a:ln w="12700" cap="flat" cmpd="sng" algn="ctr">
              <a:solidFill>
                <a:srgbClr val="E7E6E6">
                  <a:lumMod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dirty="0">
                <a:solidFill>
                  <a:srgbClr val="FFFFFF"/>
                </a:solidFill>
                <a:latin typeface="BIZ UDゴシック" panose="020B0400000000000000" pitchFamily="49" charset="-128"/>
                <a:ea typeface="BIZ UDゴシック" panose="020B0400000000000000" pitchFamily="49" charset="-128"/>
              </a:endParaRPr>
            </a:p>
          </p:txBody>
        </p:sp>
        <p:grpSp>
          <p:nvGrpSpPr>
            <p:cNvPr id="1165" name="グループ化 1164">
              <a:extLst>
                <a:ext uri="{FF2B5EF4-FFF2-40B4-BE49-F238E27FC236}">
                  <a16:creationId xmlns:a16="http://schemas.microsoft.com/office/drawing/2014/main" id="{442CE1DF-2FAB-4CF9-A94A-EAF47B1E5114}"/>
                </a:ext>
              </a:extLst>
            </p:cNvPr>
            <p:cNvGrpSpPr/>
            <p:nvPr/>
          </p:nvGrpSpPr>
          <p:grpSpPr>
            <a:xfrm>
              <a:off x="2474569" y="1991375"/>
              <a:ext cx="111379" cy="173372"/>
              <a:chOff x="859630" y="1699945"/>
              <a:chExt cx="404942" cy="630332"/>
            </a:xfrm>
          </p:grpSpPr>
          <p:sp>
            <p:nvSpPr>
              <p:cNvPr id="1257" name="正方形/長方形 1256">
                <a:extLst>
                  <a:ext uri="{FF2B5EF4-FFF2-40B4-BE49-F238E27FC236}">
                    <a16:creationId xmlns:a16="http://schemas.microsoft.com/office/drawing/2014/main" id="{989FA1F8-9BC8-4181-A955-AF5CF1F74227}"/>
                  </a:ext>
                </a:extLst>
              </p:cNvPr>
              <p:cNvSpPr/>
              <p:nvPr/>
            </p:nvSpPr>
            <p:spPr>
              <a:xfrm flipH="1">
                <a:off x="859630" y="1699945"/>
                <a:ext cx="404942" cy="325065"/>
              </a:xfrm>
              <a:prstGeom prst="rect">
                <a:avLst/>
              </a:prstGeom>
              <a:solidFill>
                <a:srgbClr val="E7E6E6">
                  <a:lumMod val="40000"/>
                  <a:lumOff val="60000"/>
                </a:srgbClr>
              </a:solidFill>
              <a:ln w="19050" cap="flat" cmpd="sng" algn="ctr">
                <a:solidFill>
                  <a:sysClr val="windowText" lastClr="000000">
                    <a:lumMod val="75000"/>
                    <a:lumOff val="25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dirty="0">
                  <a:solidFill>
                    <a:srgbClr val="FFFFFF"/>
                  </a:solidFill>
                  <a:latin typeface="BIZ UDゴシック" panose="020B0400000000000000" pitchFamily="49" charset="-128"/>
                  <a:ea typeface="BIZ UDゴシック" panose="020B0400000000000000" pitchFamily="49" charset="-128"/>
                </a:endParaRPr>
              </a:p>
            </p:txBody>
          </p:sp>
          <p:sp>
            <p:nvSpPr>
              <p:cNvPr id="1258" name="正方形/長方形 1257">
                <a:extLst>
                  <a:ext uri="{FF2B5EF4-FFF2-40B4-BE49-F238E27FC236}">
                    <a16:creationId xmlns:a16="http://schemas.microsoft.com/office/drawing/2014/main" id="{5061D22E-0AAE-4F69-927F-E4227B654910}"/>
                  </a:ext>
                </a:extLst>
              </p:cNvPr>
              <p:cNvSpPr/>
              <p:nvPr/>
            </p:nvSpPr>
            <p:spPr>
              <a:xfrm flipH="1">
                <a:off x="886089" y="2025010"/>
                <a:ext cx="331475" cy="297084"/>
              </a:xfrm>
              <a:prstGeom prst="rect">
                <a:avLst/>
              </a:prstGeom>
              <a:noFill/>
              <a:ln w="19050" cap="flat" cmpd="sng" algn="ctr">
                <a:solidFill>
                  <a:sysClr val="windowText" lastClr="000000">
                    <a:lumMod val="75000"/>
                    <a:lumOff val="25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cxnSp>
            <p:nvCxnSpPr>
              <p:cNvPr id="1259" name="直線コネクタ 1258">
                <a:extLst>
                  <a:ext uri="{FF2B5EF4-FFF2-40B4-BE49-F238E27FC236}">
                    <a16:creationId xmlns:a16="http://schemas.microsoft.com/office/drawing/2014/main" id="{E8FC09A8-FC22-45AD-AC2B-283B2A15C8B3}"/>
                  </a:ext>
                </a:extLst>
              </p:cNvPr>
              <p:cNvCxnSpPr/>
              <p:nvPr/>
            </p:nvCxnSpPr>
            <p:spPr>
              <a:xfrm>
                <a:off x="881063" y="2017950"/>
                <a:ext cx="335756" cy="312327"/>
              </a:xfrm>
              <a:prstGeom prst="line">
                <a:avLst/>
              </a:prstGeom>
              <a:noFill/>
              <a:ln w="12700" cap="flat" cmpd="sng" algn="ctr">
                <a:solidFill>
                  <a:sysClr val="windowText" lastClr="000000">
                    <a:lumMod val="75000"/>
                    <a:lumOff val="25000"/>
                  </a:sysClr>
                </a:solidFill>
                <a:prstDash val="solid"/>
                <a:miter lim="800000"/>
              </a:ln>
              <a:effectLst/>
            </p:spPr>
          </p:cxnSp>
          <p:cxnSp>
            <p:nvCxnSpPr>
              <p:cNvPr id="1260" name="直線コネクタ 1259">
                <a:extLst>
                  <a:ext uri="{FF2B5EF4-FFF2-40B4-BE49-F238E27FC236}">
                    <a16:creationId xmlns:a16="http://schemas.microsoft.com/office/drawing/2014/main" id="{CFB02DE5-EC7C-4953-8FCC-FA01E3C5FC93}"/>
                  </a:ext>
                </a:extLst>
              </p:cNvPr>
              <p:cNvCxnSpPr>
                <a:cxnSpLocks/>
              </p:cNvCxnSpPr>
              <p:nvPr/>
            </p:nvCxnSpPr>
            <p:spPr>
              <a:xfrm flipV="1">
                <a:off x="884091" y="2024799"/>
                <a:ext cx="328150" cy="293700"/>
              </a:xfrm>
              <a:prstGeom prst="line">
                <a:avLst/>
              </a:prstGeom>
              <a:noFill/>
              <a:ln w="12700" cap="flat" cmpd="sng" algn="ctr">
                <a:solidFill>
                  <a:sysClr val="windowText" lastClr="000000">
                    <a:lumMod val="75000"/>
                    <a:lumOff val="25000"/>
                  </a:sysClr>
                </a:solidFill>
                <a:prstDash val="solid"/>
                <a:miter lim="800000"/>
              </a:ln>
              <a:effectLst/>
            </p:spPr>
          </p:cxnSp>
        </p:grpSp>
        <p:grpSp>
          <p:nvGrpSpPr>
            <p:cNvPr id="1166" name="グループ化 1165">
              <a:extLst>
                <a:ext uri="{FF2B5EF4-FFF2-40B4-BE49-F238E27FC236}">
                  <a16:creationId xmlns:a16="http://schemas.microsoft.com/office/drawing/2014/main" id="{70C3ADC8-795F-4EC1-AC66-D82F61214161}"/>
                </a:ext>
              </a:extLst>
            </p:cNvPr>
            <p:cNvGrpSpPr/>
            <p:nvPr/>
          </p:nvGrpSpPr>
          <p:grpSpPr>
            <a:xfrm>
              <a:off x="2283884" y="2268069"/>
              <a:ext cx="618401" cy="66332"/>
              <a:chOff x="318527" y="2268069"/>
              <a:chExt cx="618401" cy="66332"/>
            </a:xfrm>
          </p:grpSpPr>
          <p:sp>
            <p:nvSpPr>
              <p:cNvPr id="1253" name="正方形/長方形 1252">
                <a:extLst>
                  <a:ext uri="{FF2B5EF4-FFF2-40B4-BE49-F238E27FC236}">
                    <a16:creationId xmlns:a16="http://schemas.microsoft.com/office/drawing/2014/main" id="{7E9BB450-881E-4F2E-95CB-DC7050A26BC5}"/>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254" name="正方形/長方形 1253">
                <a:extLst>
                  <a:ext uri="{FF2B5EF4-FFF2-40B4-BE49-F238E27FC236}">
                    <a16:creationId xmlns:a16="http://schemas.microsoft.com/office/drawing/2014/main" id="{F95FB4E3-19E2-4C78-A4BF-54EBD7B4982B}"/>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255" name="正方形/長方形 1254">
                <a:extLst>
                  <a:ext uri="{FF2B5EF4-FFF2-40B4-BE49-F238E27FC236}">
                    <a16:creationId xmlns:a16="http://schemas.microsoft.com/office/drawing/2014/main" id="{7A24E524-01E9-4B49-879C-45DBA877D557}"/>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256" name="正方形/長方形 1255">
                <a:extLst>
                  <a:ext uri="{FF2B5EF4-FFF2-40B4-BE49-F238E27FC236}">
                    <a16:creationId xmlns:a16="http://schemas.microsoft.com/office/drawing/2014/main" id="{6AF34ECE-B574-4CF7-B3E1-0E8501ADCA70}"/>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grpSp>
        <p:grpSp>
          <p:nvGrpSpPr>
            <p:cNvPr id="1167" name="グループ化 1166">
              <a:extLst>
                <a:ext uri="{FF2B5EF4-FFF2-40B4-BE49-F238E27FC236}">
                  <a16:creationId xmlns:a16="http://schemas.microsoft.com/office/drawing/2014/main" id="{C9297A7F-7282-4321-A017-C7BC7E205E24}"/>
                </a:ext>
              </a:extLst>
            </p:cNvPr>
            <p:cNvGrpSpPr/>
            <p:nvPr/>
          </p:nvGrpSpPr>
          <p:grpSpPr>
            <a:xfrm>
              <a:off x="2283884" y="2370149"/>
              <a:ext cx="618401" cy="66332"/>
              <a:chOff x="318527" y="2268069"/>
              <a:chExt cx="618401" cy="66332"/>
            </a:xfrm>
          </p:grpSpPr>
          <p:sp>
            <p:nvSpPr>
              <p:cNvPr id="1249" name="正方形/長方形 1248">
                <a:extLst>
                  <a:ext uri="{FF2B5EF4-FFF2-40B4-BE49-F238E27FC236}">
                    <a16:creationId xmlns:a16="http://schemas.microsoft.com/office/drawing/2014/main" id="{910A5C93-F694-4592-8780-3E2AB5DE8A6A}"/>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250" name="正方形/長方形 1249">
                <a:extLst>
                  <a:ext uri="{FF2B5EF4-FFF2-40B4-BE49-F238E27FC236}">
                    <a16:creationId xmlns:a16="http://schemas.microsoft.com/office/drawing/2014/main" id="{F5C65D18-3523-4D6E-8E91-6A973674139D}"/>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251" name="正方形/長方形 1250">
                <a:extLst>
                  <a:ext uri="{FF2B5EF4-FFF2-40B4-BE49-F238E27FC236}">
                    <a16:creationId xmlns:a16="http://schemas.microsoft.com/office/drawing/2014/main" id="{D810A858-70F6-49A4-8C31-C9DE3E59D028}"/>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252" name="正方形/長方形 1251">
                <a:extLst>
                  <a:ext uri="{FF2B5EF4-FFF2-40B4-BE49-F238E27FC236}">
                    <a16:creationId xmlns:a16="http://schemas.microsoft.com/office/drawing/2014/main" id="{D90BD94F-8F86-4A48-8F4A-9440C5200214}"/>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grpSp>
        <p:grpSp>
          <p:nvGrpSpPr>
            <p:cNvPr id="1168" name="グループ化 1167">
              <a:extLst>
                <a:ext uri="{FF2B5EF4-FFF2-40B4-BE49-F238E27FC236}">
                  <a16:creationId xmlns:a16="http://schemas.microsoft.com/office/drawing/2014/main" id="{7AEEBBCC-C9CF-45A1-B1FD-57FFEE04CCE5}"/>
                </a:ext>
              </a:extLst>
            </p:cNvPr>
            <p:cNvGrpSpPr/>
            <p:nvPr/>
          </p:nvGrpSpPr>
          <p:grpSpPr>
            <a:xfrm>
              <a:off x="2283884" y="2474364"/>
              <a:ext cx="618401" cy="66332"/>
              <a:chOff x="318527" y="2268069"/>
              <a:chExt cx="618401" cy="66332"/>
            </a:xfrm>
          </p:grpSpPr>
          <p:sp>
            <p:nvSpPr>
              <p:cNvPr id="1245" name="正方形/長方形 1244">
                <a:extLst>
                  <a:ext uri="{FF2B5EF4-FFF2-40B4-BE49-F238E27FC236}">
                    <a16:creationId xmlns:a16="http://schemas.microsoft.com/office/drawing/2014/main" id="{8757F335-2438-49AC-951E-D48416CFDB1F}"/>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246" name="正方形/長方形 1245">
                <a:extLst>
                  <a:ext uri="{FF2B5EF4-FFF2-40B4-BE49-F238E27FC236}">
                    <a16:creationId xmlns:a16="http://schemas.microsoft.com/office/drawing/2014/main" id="{1FED0BCE-7CC9-4D1C-B9D3-DB0FED1E1078}"/>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247" name="正方形/長方形 1246">
                <a:extLst>
                  <a:ext uri="{FF2B5EF4-FFF2-40B4-BE49-F238E27FC236}">
                    <a16:creationId xmlns:a16="http://schemas.microsoft.com/office/drawing/2014/main" id="{5635D847-2202-41D2-8C95-B783D906E1BF}"/>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248" name="正方形/長方形 1247">
                <a:extLst>
                  <a:ext uri="{FF2B5EF4-FFF2-40B4-BE49-F238E27FC236}">
                    <a16:creationId xmlns:a16="http://schemas.microsoft.com/office/drawing/2014/main" id="{FCBC8A0E-BF78-46BD-BB78-D5747EC535F5}"/>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grpSp>
        <p:grpSp>
          <p:nvGrpSpPr>
            <p:cNvPr id="1169" name="グループ化 1168">
              <a:extLst>
                <a:ext uri="{FF2B5EF4-FFF2-40B4-BE49-F238E27FC236}">
                  <a16:creationId xmlns:a16="http://schemas.microsoft.com/office/drawing/2014/main" id="{5C0764E8-AC4B-4EF1-BF13-BF153DFBD77E}"/>
                </a:ext>
              </a:extLst>
            </p:cNvPr>
            <p:cNvGrpSpPr/>
            <p:nvPr/>
          </p:nvGrpSpPr>
          <p:grpSpPr>
            <a:xfrm>
              <a:off x="2283884" y="2572343"/>
              <a:ext cx="618401" cy="66332"/>
              <a:chOff x="318527" y="2268069"/>
              <a:chExt cx="618401" cy="66332"/>
            </a:xfrm>
          </p:grpSpPr>
          <p:sp>
            <p:nvSpPr>
              <p:cNvPr id="1241" name="正方形/長方形 1240">
                <a:extLst>
                  <a:ext uri="{FF2B5EF4-FFF2-40B4-BE49-F238E27FC236}">
                    <a16:creationId xmlns:a16="http://schemas.microsoft.com/office/drawing/2014/main" id="{30BD057B-6B70-4859-B137-87394D7DA626}"/>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242" name="正方形/長方形 1241">
                <a:extLst>
                  <a:ext uri="{FF2B5EF4-FFF2-40B4-BE49-F238E27FC236}">
                    <a16:creationId xmlns:a16="http://schemas.microsoft.com/office/drawing/2014/main" id="{9694C568-EBCD-4920-BEA6-C458E75AD8A3}"/>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243" name="正方形/長方形 1242">
                <a:extLst>
                  <a:ext uri="{FF2B5EF4-FFF2-40B4-BE49-F238E27FC236}">
                    <a16:creationId xmlns:a16="http://schemas.microsoft.com/office/drawing/2014/main" id="{6C15AD49-DE7B-44BD-9E92-5CD600AD7D69}"/>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244" name="正方形/長方形 1243">
                <a:extLst>
                  <a:ext uri="{FF2B5EF4-FFF2-40B4-BE49-F238E27FC236}">
                    <a16:creationId xmlns:a16="http://schemas.microsoft.com/office/drawing/2014/main" id="{DF17187C-62EC-4628-8D2F-56073B687F8B}"/>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grpSp>
        <p:grpSp>
          <p:nvGrpSpPr>
            <p:cNvPr id="1170" name="グループ化 1169">
              <a:extLst>
                <a:ext uri="{FF2B5EF4-FFF2-40B4-BE49-F238E27FC236}">
                  <a16:creationId xmlns:a16="http://schemas.microsoft.com/office/drawing/2014/main" id="{D54D853C-F339-4B48-8D46-4A1665D25C7F}"/>
                </a:ext>
              </a:extLst>
            </p:cNvPr>
            <p:cNvGrpSpPr/>
            <p:nvPr/>
          </p:nvGrpSpPr>
          <p:grpSpPr>
            <a:xfrm>
              <a:off x="2255417" y="2277630"/>
              <a:ext cx="672489" cy="376925"/>
              <a:chOff x="290060" y="2277630"/>
              <a:chExt cx="672489" cy="376925"/>
            </a:xfrm>
            <a:solidFill>
              <a:srgbClr val="E7E6E6">
                <a:lumMod val="40000"/>
                <a:lumOff val="60000"/>
              </a:srgbClr>
            </a:solidFill>
          </p:grpSpPr>
          <p:grpSp>
            <p:nvGrpSpPr>
              <p:cNvPr id="1173" name="グループ化 1172">
                <a:extLst>
                  <a:ext uri="{FF2B5EF4-FFF2-40B4-BE49-F238E27FC236}">
                    <a16:creationId xmlns:a16="http://schemas.microsoft.com/office/drawing/2014/main" id="{9EB2ABE2-628F-4FEE-9BC2-9E39C2A1EECF}"/>
                  </a:ext>
                </a:extLst>
              </p:cNvPr>
              <p:cNvGrpSpPr/>
              <p:nvPr/>
            </p:nvGrpSpPr>
            <p:grpSpPr>
              <a:xfrm>
                <a:off x="290060" y="2277630"/>
                <a:ext cx="672489" cy="91913"/>
                <a:chOff x="290060" y="2277630"/>
                <a:chExt cx="672489" cy="91913"/>
              </a:xfrm>
              <a:grpFill/>
            </p:grpSpPr>
            <p:grpSp>
              <p:nvGrpSpPr>
                <p:cNvPr id="1225" name="グループ化 1224">
                  <a:extLst>
                    <a:ext uri="{FF2B5EF4-FFF2-40B4-BE49-F238E27FC236}">
                      <a16:creationId xmlns:a16="http://schemas.microsoft.com/office/drawing/2014/main" id="{3F49B18F-6611-4A7E-918C-1482502BEBB7}"/>
                    </a:ext>
                  </a:extLst>
                </p:cNvPr>
                <p:cNvGrpSpPr/>
                <p:nvPr/>
              </p:nvGrpSpPr>
              <p:grpSpPr>
                <a:xfrm>
                  <a:off x="290060" y="2277630"/>
                  <a:ext cx="151810" cy="91913"/>
                  <a:chOff x="6969110" y="3730368"/>
                  <a:chExt cx="667328" cy="86946"/>
                </a:xfrm>
                <a:grpFill/>
              </p:grpSpPr>
              <p:sp>
                <p:nvSpPr>
                  <p:cNvPr id="1238" name="正方形/長方形 1237">
                    <a:extLst>
                      <a:ext uri="{FF2B5EF4-FFF2-40B4-BE49-F238E27FC236}">
                        <a16:creationId xmlns:a16="http://schemas.microsoft.com/office/drawing/2014/main" id="{8B9BF063-61AA-414F-AC5A-5CDD2A13BE3E}"/>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239" name="フリーフォーム 1152">
                    <a:extLst>
                      <a:ext uri="{FF2B5EF4-FFF2-40B4-BE49-F238E27FC236}">
                        <a16:creationId xmlns:a16="http://schemas.microsoft.com/office/drawing/2014/main" id="{00FAB22F-50B3-481E-8CE8-5F6D4E9B65C9}"/>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240" name="直線コネクタ 1239">
                    <a:extLst>
                      <a:ext uri="{FF2B5EF4-FFF2-40B4-BE49-F238E27FC236}">
                        <a16:creationId xmlns:a16="http://schemas.microsoft.com/office/drawing/2014/main" id="{53F4596D-8B4A-4707-AD5E-CBB46BD4D484}"/>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26" name="グループ化 1225">
                  <a:extLst>
                    <a:ext uri="{FF2B5EF4-FFF2-40B4-BE49-F238E27FC236}">
                      <a16:creationId xmlns:a16="http://schemas.microsoft.com/office/drawing/2014/main" id="{8855A1DC-AF7F-495F-8083-D9B7E6BD7F62}"/>
                    </a:ext>
                  </a:extLst>
                </p:cNvPr>
                <p:cNvGrpSpPr/>
                <p:nvPr/>
              </p:nvGrpSpPr>
              <p:grpSpPr>
                <a:xfrm>
                  <a:off x="466227" y="2277630"/>
                  <a:ext cx="151810" cy="91913"/>
                  <a:chOff x="6969110" y="3730368"/>
                  <a:chExt cx="667328" cy="86946"/>
                </a:xfrm>
                <a:grpFill/>
              </p:grpSpPr>
              <p:sp>
                <p:nvSpPr>
                  <p:cNvPr id="1235" name="正方形/長方形 1234">
                    <a:extLst>
                      <a:ext uri="{FF2B5EF4-FFF2-40B4-BE49-F238E27FC236}">
                        <a16:creationId xmlns:a16="http://schemas.microsoft.com/office/drawing/2014/main" id="{2216FBBC-DCAF-45EC-8771-630DFC3080B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236" name="フリーフォーム 1152">
                    <a:extLst>
                      <a:ext uri="{FF2B5EF4-FFF2-40B4-BE49-F238E27FC236}">
                        <a16:creationId xmlns:a16="http://schemas.microsoft.com/office/drawing/2014/main" id="{AAEE7737-5C53-437E-B6B3-A590F455CB5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237" name="直線コネクタ 1236">
                    <a:extLst>
                      <a:ext uri="{FF2B5EF4-FFF2-40B4-BE49-F238E27FC236}">
                        <a16:creationId xmlns:a16="http://schemas.microsoft.com/office/drawing/2014/main" id="{338C2383-F038-4040-8549-3B61E9E6CE09}"/>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27" name="グループ化 1226">
                  <a:extLst>
                    <a:ext uri="{FF2B5EF4-FFF2-40B4-BE49-F238E27FC236}">
                      <a16:creationId xmlns:a16="http://schemas.microsoft.com/office/drawing/2014/main" id="{45716D47-9114-4796-AF55-097E8132E88A}"/>
                    </a:ext>
                  </a:extLst>
                </p:cNvPr>
                <p:cNvGrpSpPr/>
                <p:nvPr/>
              </p:nvGrpSpPr>
              <p:grpSpPr>
                <a:xfrm>
                  <a:off x="640927" y="2277630"/>
                  <a:ext cx="151810" cy="91913"/>
                  <a:chOff x="6969110" y="3730368"/>
                  <a:chExt cx="667328" cy="86946"/>
                </a:xfrm>
                <a:grpFill/>
              </p:grpSpPr>
              <p:sp>
                <p:nvSpPr>
                  <p:cNvPr id="1232" name="正方形/長方形 1231">
                    <a:extLst>
                      <a:ext uri="{FF2B5EF4-FFF2-40B4-BE49-F238E27FC236}">
                        <a16:creationId xmlns:a16="http://schemas.microsoft.com/office/drawing/2014/main" id="{ABFAA415-465D-4C50-B81D-FD50C392268C}"/>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233" name="フリーフォーム 1152">
                    <a:extLst>
                      <a:ext uri="{FF2B5EF4-FFF2-40B4-BE49-F238E27FC236}">
                        <a16:creationId xmlns:a16="http://schemas.microsoft.com/office/drawing/2014/main" id="{D26892E8-4983-4317-83DE-ABDCA4BB1A3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234" name="直線コネクタ 1233">
                    <a:extLst>
                      <a:ext uri="{FF2B5EF4-FFF2-40B4-BE49-F238E27FC236}">
                        <a16:creationId xmlns:a16="http://schemas.microsoft.com/office/drawing/2014/main" id="{2E4D90C7-BCDB-4AA6-AE75-F768031D3202}"/>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28" name="グループ化 1227">
                  <a:extLst>
                    <a:ext uri="{FF2B5EF4-FFF2-40B4-BE49-F238E27FC236}">
                      <a16:creationId xmlns:a16="http://schemas.microsoft.com/office/drawing/2014/main" id="{160E7CBE-2D69-4372-9071-F424EF34957F}"/>
                    </a:ext>
                  </a:extLst>
                </p:cNvPr>
                <p:cNvGrpSpPr/>
                <p:nvPr/>
              </p:nvGrpSpPr>
              <p:grpSpPr>
                <a:xfrm>
                  <a:off x="810739" y="2277630"/>
                  <a:ext cx="151810" cy="91913"/>
                  <a:chOff x="6969110" y="3730368"/>
                  <a:chExt cx="667328" cy="86946"/>
                </a:xfrm>
                <a:grpFill/>
              </p:grpSpPr>
              <p:sp>
                <p:nvSpPr>
                  <p:cNvPr id="1229" name="正方形/長方形 1228">
                    <a:extLst>
                      <a:ext uri="{FF2B5EF4-FFF2-40B4-BE49-F238E27FC236}">
                        <a16:creationId xmlns:a16="http://schemas.microsoft.com/office/drawing/2014/main" id="{0276BFD6-A1E5-40C1-A122-72CCDF0055E3}"/>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230" name="フリーフォーム 1152">
                    <a:extLst>
                      <a:ext uri="{FF2B5EF4-FFF2-40B4-BE49-F238E27FC236}">
                        <a16:creationId xmlns:a16="http://schemas.microsoft.com/office/drawing/2014/main" id="{513EE6B6-A73E-4E47-AB9A-45E885FFBE08}"/>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231" name="直線コネクタ 1230">
                    <a:extLst>
                      <a:ext uri="{FF2B5EF4-FFF2-40B4-BE49-F238E27FC236}">
                        <a16:creationId xmlns:a16="http://schemas.microsoft.com/office/drawing/2014/main" id="{8850CF17-3E9D-42E5-AE8F-58BD60DD9231}"/>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174" name="グループ化 1173">
                <a:extLst>
                  <a:ext uri="{FF2B5EF4-FFF2-40B4-BE49-F238E27FC236}">
                    <a16:creationId xmlns:a16="http://schemas.microsoft.com/office/drawing/2014/main" id="{271A7F90-34BD-4BA1-942A-F06982B2E597}"/>
                  </a:ext>
                </a:extLst>
              </p:cNvPr>
              <p:cNvGrpSpPr/>
              <p:nvPr/>
            </p:nvGrpSpPr>
            <p:grpSpPr>
              <a:xfrm>
                <a:off x="290060" y="2372599"/>
                <a:ext cx="672489" cy="91913"/>
                <a:chOff x="290060" y="2277630"/>
                <a:chExt cx="672489" cy="91913"/>
              </a:xfrm>
              <a:grpFill/>
            </p:grpSpPr>
            <p:grpSp>
              <p:nvGrpSpPr>
                <p:cNvPr id="1209" name="グループ化 1208">
                  <a:extLst>
                    <a:ext uri="{FF2B5EF4-FFF2-40B4-BE49-F238E27FC236}">
                      <a16:creationId xmlns:a16="http://schemas.microsoft.com/office/drawing/2014/main" id="{33437136-968E-4D8E-8D7A-519BD4B51D77}"/>
                    </a:ext>
                  </a:extLst>
                </p:cNvPr>
                <p:cNvGrpSpPr/>
                <p:nvPr/>
              </p:nvGrpSpPr>
              <p:grpSpPr>
                <a:xfrm>
                  <a:off x="290060" y="2277630"/>
                  <a:ext cx="151810" cy="91913"/>
                  <a:chOff x="6969110" y="3730368"/>
                  <a:chExt cx="667328" cy="86946"/>
                </a:xfrm>
                <a:grpFill/>
              </p:grpSpPr>
              <p:sp>
                <p:nvSpPr>
                  <p:cNvPr id="1222" name="正方形/長方形 1221">
                    <a:extLst>
                      <a:ext uri="{FF2B5EF4-FFF2-40B4-BE49-F238E27FC236}">
                        <a16:creationId xmlns:a16="http://schemas.microsoft.com/office/drawing/2014/main" id="{5A4C1D15-F255-4698-A875-B404B9581F4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223" name="フリーフォーム 1152">
                    <a:extLst>
                      <a:ext uri="{FF2B5EF4-FFF2-40B4-BE49-F238E27FC236}">
                        <a16:creationId xmlns:a16="http://schemas.microsoft.com/office/drawing/2014/main" id="{EAFEEAA6-BCDF-44C9-86DA-D358252BC71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224" name="直線コネクタ 1223">
                    <a:extLst>
                      <a:ext uri="{FF2B5EF4-FFF2-40B4-BE49-F238E27FC236}">
                        <a16:creationId xmlns:a16="http://schemas.microsoft.com/office/drawing/2014/main" id="{03CFED72-E1F1-4488-BCB0-4BBFFC7C9633}"/>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10" name="グループ化 1209">
                  <a:extLst>
                    <a:ext uri="{FF2B5EF4-FFF2-40B4-BE49-F238E27FC236}">
                      <a16:creationId xmlns:a16="http://schemas.microsoft.com/office/drawing/2014/main" id="{9A3FB7F0-BD22-4F70-AA09-C9AEADA4F119}"/>
                    </a:ext>
                  </a:extLst>
                </p:cNvPr>
                <p:cNvGrpSpPr/>
                <p:nvPr/>
              </p:nvGrpSpPr>
              <p:grpSpPr>
                <a:xfrm>
                  <a:off x="466227" y="2277630"/>
                  <a:ext cx="151810" cy="91913"/>
                  <a:chOff x="6969110" y="3730368"/>
                  <a:chExt cx="667328" cy="86946"/>
                </a:xfrm>
                <a:grpFill/>
              </p:grpSpPr>
              <p:sp>
                <p:nvSpPr>
                  <p:cNvPr id="1219" name="正方形/長方形 1218">
                    <a:extLst>
                      <a:ext uri="{FF2B5EF4-FFF2-40B4-BE49-F238E27FC236}">
                        <a16:creationId xmlns:a16="http://schemas.microsoft.com/office/drawing/2014/main" id="{AE00B190-EE45-4461-8FC3-6E5AF1A1FF37}"/>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220" name="フリーフォーム 1152">
                    <a:extLst>
                      <a:ext uri="{FF2B5EF4-FFF2-40B4-BE49-F238E27FC236}">
                        <a16:creationId xmlns:a16="http://schemas.microsoft.com/office/drawing/2014/main" id="{E460F132-11CB-41DF-9C18-B54993BE8F1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221" name="直線コネクタ 1220">
                    <a:extLst>
                      <a:ext uri="{FF2B5EF4-FFF2-40B4-BE49-F238E27FC236}">
                        <a16:creationId xmlns:a16="http://schemas.microsoft.com/office/drawing/2014/main" id="{37CFCF18-B1C3-418A-B6D0-4AC538072A77}"/>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11" name="グループ化 1210">
                  <a:extLst>
                    <a:ext uri="{FF2B5EF4-FFF2-40B4-BE49-F238E27FC236}">
                      <a16:creationId xmlns:a16="http://schemas.microsoft.com/office/drawing/2014/main" id="{0CBDC4FE-B6EF-4664-BB62-AA5B3A484DF8}"/>
                    </a:ext>
                  </a:extLst>
                </p:cNvPr>
                <p:cNvGrpSpPr/>
                <p:nvPr/>
              </p:nvGrpSpPr>
              <p:grpSpPr>
                <a:xfrm>
                  <a:off x="640927" y="2277630"/>
                  <a:ext cx="151810" cy="91913"/>
                  <a:chOff x="6969110" y="3730368"/>
                  <a:chExt cx="667328" cy="86946"/>
                </a:xfrm>
                <a:grpFill/>
              </p:grpSpPr>
              <p:sp>
                <p:nvSpPr>
                  <p:cNvPr id="1216" name="正方形/長方形 1215">
                    <a:extLst>
                      <a:ext uri="{FF2B5EF4-FFF2-40B4-BE49-F238E27FC236}">
                        <a16:creationId xmlns:a16="http://schemas.microsoft.com/office/drawing/2014/main" id="{4D9B6368-0362-489C-9091-3002A8AB0022}"/>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217" name="フリーフォーム 1152">
                    <a:extLst>
                      <a:ext uri="{FF2B5EF4-FFF2-40B4-BE49-F238E27FC236}">
                        <a16:creationId xmlns:a16="http://schemas.microsoft.com/office/drawing/2014/main" id="{0547F8AE-C61B-4706-BA81-630D23CCD94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218" name="直線コネクタ 1217">
                    <a:extLst>
                      <a:ext uri="{FF2B5EF4-FFF2-40B4-BE49-F238E27FC236}">
                        <a16:creationId xmlns:a16="http://schemas.microsoft.com/office/drawing/2014/main" id="{F4BD6736-7FC2-4270-8FA1-30549EB60981}"/>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12" name="グループ化 1211">
                  <a:extLst>
                    <a:ext uri="{FF2B5EF4-FFF2-40B4-BE49-F238E27FC236}">
                      <a16:creationId xmlns:a16="http://schemas.microsoft.com/office/drawing/2014/main" id="{5E45D2E3-9D7D-470B-B71D-6F48D17DFD04}"/>
                    </a:ext>
                  </a:extLst>
                </p:cNvPr>
                <p:cNvGrpSpPr/>
                <p:nvPr/>
              </p:nvGrpSpPr>
              <p:grpSpPr>
                <a:xfrm>
                  <a:off x="810739" y="2277630"/>
                  <a:ext cx="151810" cy="91913"/>
                  <a:chOff x="6969110" y="3730368"/>
                  <a:chExt cx="667328" cy="86946"/>
                </a:xfrm>
                <a:grpFill/>
              </p:grpSpPr>
              <p:sp>
                <p:nvSpPr>
                  <p:cNvPr id="1213" name="正方形/長方形 1212">
                    <a:extLst>
                      <a:ext uri="{FF2B5EF4-FFF2-40B4-BE49-F238E27FC236}">
                        <a16:creationId xmlns:a16="http://schemas.microsoft.com/office/drawing/2014/main" id="{C47FB91A-F5FC-4121-A165-1AE198C4FA62}"/>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214" name="フリーフォーム 1152">
                    <a:extLst>
                      <a:ext uri="{FF2B5EF4-FFF2-40B4-BE49-F238E27FC236}">
                        <a16:creationId xmlns:a16="http://schemas.microsoft.com/office/drawing/2014/main" id="{FFD9D608-BD37-4C0D-81BF-1129E6C91138}"/>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215" name="直線コネクタ 1214">
                    <a:extLst>
                      <a:ext uri="{FF2B5EF4-FFF2-40B4-BE49-F238E27FC236}">
                        <a16:creationId xmlns:a16="http://schemas.microsoft.com/office/drawing/2014/main" id="{A2A5A29F-2FCF-4A3D-8173-70DA691061F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175" name="グループ化 1174">
                <a:extLst>
                  <a:ext uri="{FF2B5EF4-FFF2-40B4-BE49-F238E27FC236}">
                    <a16:creationId xmlns:a16="http://schemas.microsoft.com/office/drawing/2014/main" id="{42136BCE-1AB3-4C94-8D3B-E3CDB4B925A5}"/>
                  </a:ext>
                </a:extLst>
              </p:cNvPr>
              <p:cNvGrpSpPr/>
              <p:nvPr/>
            </p:nvGrpSpPr>
            <p:grpSpPr>
              <a:xfrm>
                <a:off x="290060" y="2468292"/>
                <a:ext cx="672489" cy="91913"/>
                <a:chOff x="290060" y="2277630"/>
                <a:chExt cx="672489" cy="91913"/>
              </a:xfrm>
              <a:grpFill/>
            </p:grpSpPr>
            <p:grpSp>
              <p:nvGrpSpPr>
                <p:cNvPr id="1193" name="グループ化 1192">
                  <a:extLst>
                    <a:ext uri="{FF2B5EF4-FFF2-40B4-BE49-F238E27FC236}">
                      <a16:creationId xmlns:a16="http://schemas.microsoft.com/office/drawing/2014/main" id="{58A49B07-FAC0-4C36-9EDA-7B9A25DD87F4}"/>
                    </a:ext>
                  </a:extLst>
                </p:cNvPr>
                <p:cNvGrpSpPr/>
                <p:nvPr/>
              </p:nvGrpSpPr>
              <p:grpSpPr>
                <a:xfrm>
                  <a:off x="290060" y="2277630"/>
                  <a:ext cx="151810" cy="91913"/>
                  <a:chOff x="6969110" y="3730368"/>
                  <a:chExt cx="667328" cy="86946"/>
                </a:xfrm>
                <a:grpFill/>
              </p:grpSpPr>
              <p:sp>
                <p:nvSpPr>
                  <p:cNvPr id="1206" name="正方形/長方形 1205">
                    <a:extLst>
                      <a:ext uri="{FF2B5EF4-FFF2-40B4-BE49-F238E27FC236}">
                        <a16:creationId xmlns:a16="http://schemas.microsoft.com/office/drawing/2014/main" id="{98AF2AD5-ED22-476D-A541-A1B4640D5FA5}"/>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207" name="フリーフォーム 1152">
                    <a:extLst>
                      <a:ext uri="{FF2B5EF4-FFF2-40B4-BE49-F238E27FC236}">
                        <a16:creationId xmlns:a16="http://schemas.microsoft.com/office/drawing/2014/main" id="{65A9B6A0-5601-46C4-B3D4-F1E6DBC15C4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208" name="直線コネクタ 1207">
                    <a:extLst>
                      <a:ext uri="{FF2B5EF4-FFF2-40B4-BE49-F238E27FC236}">
                        <a16:creationId xmlns:a16="http://schemas.microsoft.com/office/drawing/2014/main" id="{901E46C8-F498-4D4C-BC29-A33D65253667}"/>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94" name="グループ化 1193">
                  <a:extLst>
                    <a:ext uri="{FF2B5EF4-FFF2-40B4-BE49-F238E27FC236}">
                      <a16:creationId xmlns:a16="http://schemas.microsoft.com/office/drawing/2014/main" id="{224B1B23-9F80-4A56-9C97-C25A2A9DB732}"/>
                    </a:ext>
                  </a:extLst>
                </p:cNvPr>
                <p:cNvGrpSpPr/>
                <p:nvPr/>
              </p:nvGrpSpPr>
              <p:grpSpPr>
                <a:xfrm>
                  <a:off x="466227" y="2277630"/>
                  <a:ext cx="151810" cy="91913"/>
                  <a:chOff x="6969110" y="3730368"/>
                  <a:chExt cx="667328" cy="86946"/>
                </a:xfrm>
                <a:grpFill/>
              </p:grpSpPr>
              <p:sp>
                <p:nvSpPr>
                  <p:cNvPr id="1203" name="正方形/長方形 1202">
                    <a:extLst>
                      <a:ext uri="{FF2B5EF4-FFF2-40B4-BE49-F238E27FC236}">
                        <a16:creationId xmlns:a16="http://schemas.microsoft.com/office/drawing/2014/main" id="{55D74798-C21C-4C27-BB29-02D57E03C674}"/>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204" name="フリーフォーム 1152">
                    <a:extLst>
                      <a:ext uri="{FF2B5EF4-FFF2-40B4-BE49-F238E27FC236}">
                        <a16:creationId xmlns:a16="http://schemas.microsoft.com/office/drawing/2014/main" id="{49E97952-2691-4B6B-9690-31DC519202F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205" name="直線コネクタ 1204">
                    <a:extLst>
                      <a:ext uri="{FF2B5EF4-FFF2-40B4-BE49-F238E27FC236}">
                        <a16:creationId xmlns:a16="http://schemas.microsoft.com/office/drawing/2014/main" id="{DD0FA653-953D-4856-8349-0BF2E5B977B9}"/>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95" name="グループ化 1194">
                  <a:extLst>
                    <a:ext uri="{FF2B5EF4-FFF2-40B4-BE49-F238E27FC236}">
                      <a16:creationId xmlns:a16="http://schemas.microsoft.com/office/drawing/2014/main" id="{FBEECF4F-3614-42CE-8832-8AD1B1D00E0C}"/>
                    </a:ext>
                  </a:extLst>
                </p:cNvPr>
                <p:cNvGrpSpPr/>
                <p:nvPr/>
              </p:nvGrpSpPr>
              <p:grpSpPr>
                <a:xfrm>
                  <a:off x="640927" y="2277630"/>
                  <a:ext cx="151810" cy="91913"/>
                  <a:chOff x="6969110" y="3730368"/>
                  <a:chExt cx="667328" cy="86946"/>
                </a:xfrm>
                <a:grpFill/>
              </p:grpSpPr>
              <p:sp>
                <p:nvSpPr>
                  <p:cNvPr id="1200" name="正方形/長方形 1199">
                    <a:extLst>
                      <a:ext uri="{FF2B5EF4-FFF2-40B4-BE49-F238E27FC236}">
                        <a16:creationId xmlns:a16="http://schemas.microsoft.com/office/drawing/2014/main" id="{6C432F3C-3349-45F0-8BB3-2B7ABAE92706}"/>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201" name="フリーフォーム 1152">
                    <a:extLst>
                      <a:ext uri="{FF2B5EF4-FFF2-40B4-BE49-F238E27FC236}">
                        <a16:creationId xmlns:a16="http://schemas.microsoft.com/office/drawing/2014/main" id="{32B30861-AB9B-48B9-A697-DE9B4ABF658F}"/>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202" name="直線コネクタ 1201">
                    <a:extLst>
                      <a:ext uri="{FF2B5EF4-FFF2-40B4-BE49-F238E27FC236}">
                        <a16:creationId xmlns:a16="http://schemas.microsoft.com/office/drawing/2014/main" id="{5C909EA7-3FA2-43AD-939F-531ACA356D15}"/>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96" name="グループ化 1195">
                  <a:extLst>
                    <a:ext uri="{FF2B5EF4-FFF2-40B4-BE49-F238E27FC236}">
                      <a16:creationId xmlns:a16="http://schemas.microsoft.com/office/drawing/2014/main" id="{7E5AE8E8-5D6B-4D1E-89AB-434543211D27}"/>
                    </a:ext>
                  </a:extLst>
                </p:cNvPr>
                <p:cNvGrpSpPr/>
                <p:nvPr/>
              </p:nvGrpSpPr>
              <p:grpSpPr>
                <a:xfrm>
                  <a:off x="810739" y="2277630"/>
                  <a:ext cx="151810" cy="91913"/>
                  <a:chOff x="6969110" y="3730368"/>
                  <a:chExt cx="667328" cy="86946"/>
                </a:xfrm>
                <a:grpFill/>
              </p:grpSpPr>
              <p:sp>
                <p:nvSpPr>
                  <p:cNvPr id="1197" name="正方形/長方形 1196">
                    <a:extLst>
                      <a:ext uri="{FF2B5EF4-FFF2-40B4-BE49-F238E27FC236}">
                        <a16:creationId xmlns:a16="http://schemas.microsoft.com/office/drawing/2014/main" id="{D9124AF6-31FD-42C6-AD1F-62E543237BB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198" name="フリーフォーム 1152">
                    <a:extLst>
                      <a:ext uri="{FF2B5EF4-FFF2-40B4-BE49-F238E27FC236}">
                        <a16:creationId xmlns:a16="http://schemas.microsoft.com/office/drawing/2014/main" id="{FFD9C3F5-0D91-43D7-B079-2BF67096E652}"/>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199" name="直線コネクタ 1198">
                    <a:extLst>
                      <a:ext uri="{FF2B5EF4-FFF2-40B4-BE49-F238E27FC236}">
                        <a16:creationId xmlns:a16="http://schemas.microsoft.com/office/drawing/2014/main" id="{188B25C1-FF28-47BC-96BC-9C1C53FE3067}"/>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176" name="グループ化 1175">
                <a:extLst>
                  <a:ext uri="{FF2B5EF4-FFF2-40B4-BE49-F238E27FC236}">
                    <a16:creationId xmlns:a16="http://schemas.microsoft.com/office/drawing/2014/main" id="{95354972-E534-4E6A-955F-81B40E13129F}"/>
                  </a:ext>
                </a:extLst>
              </p:cNvPr>
              <p:cNvGrpSpPr/>
              <p:nvPr/>
            </p:nvGrpSpPr>
            <p:grpSpPr>
              <a:xfrm>
                <a:off x="290060" y="2562642"/>
                <a:ext cx="672489" cy="91913"/>
                <a:chOff x="290060" y="2277630"/>
                <a:chExt cx="672489" cy="91913"/>
              </a:xfrm>
              <a:grpFill/>
            </p:grpSpPr>
            <p:grpSp>
              <p:nvGrpSpPr>
                <p:cNvPr id="1177" name="グループ化 1176">
                  <a:extLst>
                    <a:ext uri="{FF2B5EF4-FFF2-40B4-BE49-F238E27FC236}">
                      <a16:creationId xmlns:a16="http://schemas.microsoft.com/office/drawing/2014/main" id="{509A4CCD-6165-4141-8307-B6302A42E7B6}"/>
                    </a:ext>
                  </a:extLst>
                </p:cNvPr>
                <p:cNvGrpSpPr/>
                <p:nvPr/>
              </p:nvGrpSpPr>
              <p:grpSpPr>
                <a:xfrm>
                  <a:off x="290060" y="2277630"/>
                  <a:ext cx="151810" cy="91913"/>
                  <a:chOff x="6969110" y="3730368"/>
                  <a:chExt cx="667328" cy="86946"/>
                </a:xfrm>
                <a:grpFill/>
              </p:grpSpPr>
              <p:sp>
                <p:nvSpPr>
                  <p:cNvPr id="1190" name="正方形/長方形 1189">
                    <a:extLst>
                      <a:ext uri="{FF2B5EF4-FFF2-40B4-BE49-F238E27FC236}">
                        <a16:creationId xmlns:a16="http://schemas.microsoft.com/office/drawing/2014/main" id="{6E1F96F7-0277-4B7F-9DE2-61D4E1BB4FEC}"/>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191" name="フリーフォーム 1152">
                    <a:extLst>
                      <a:ext uri="{FF2B5EF4-FFF2-40B4-BE49-F238E27FC236}">
                        <a16:creationId xmlns:a16="http://schemas.microsoft.com/office/drawing/2014/main" id="{727D42A9-F047-414C-8114-0929248BAB6E}"/>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192" name="直線コネクタ 1191">
                    <a:extLst>
                      <a:ext uri="{FF2B5EF4-FFF2-40B4-BE49-F238E27FC236}">
                        <a16:creationId xmlns:a16="http://schemas.microsoft.com/office/drawing/2014/main" id="{3B6BD774-1063-4AAC-89F0-A2B43AF2C842}"/>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78" name="グループ化 1177">
                  <a:extLst>
                    <a:ext uri="{FF2B5EF4-FFF2-40B4-BE49-F238E27FC236}">
                      <a16:creationId xmlns:a16="http://schemas.microsoft.com/office/drawing/2014/main" id="{EE06263A-D218-4B8D-8FEB-850C0FED91EF}"/>
                    </a:ext>
                  </a:extLst>
                </p:cNvPr>
                <p:cNvGrpSpPr/>
                <p:nvPr/>
              </p:nvGrpSpPr>
              <p:grpSpPr>
                <a:xfrm>
                  <a:off x="466227" y="2277630"/>
                  <a:ext cx="151810" cy="91913"/>
                  <a:chOff x="6969110" y="3730368"/>
                  <a:chExt cx="667328" cy="86946"/>
                </a:xfrm>
                <a:grpFill/>
              </p:grpSpPr>
              <p:sp>
                <p:nvSpPr>
                  <p:cNvPr id="1187" name="正方形/長方形 1186">
                    <a:extLst>
                      <a:ext uri="{FF2B5EF4-FFF2-40B4-BE49-F238E27FC236}">
                        <a16:creationId xmlns:a16="http://schemas.microsoft.com/office/drawing/2014/main" id="{33E35167-934C-4448-845B-6574A12B81C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188" name="フリーフォーム 1152">
                    <a:extLst>
                      <a:ext uri="{FF2B5EF4-FFF2-40B4-BE49-F238E27FC236}">
                        <a16:creationId xmlns:a16="http://schemas.microsoft.com/office/drawing/2014/main" id="{1DF9883B-A34A-4BE9-93CE-2DBC7329C63F}"/>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189" name="直線コネクタ 1188">
                    <a:extLst>
                      <a:ext uri="{FF2B5EF4-FFF2-40B4-BE49-F238E27FC236}">
                        <a16:creationId xmlns:a16="http://schemas.microsoft.com/office/drawing/2014/main" id="{E45A67F1-789E-491E-8205-3F56AD2B4954}"/>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79" name="グループ化 1178">
                  <a:extLst>
                    <a:ext uri="{FF2B5EF4-FFF2-40B4-BE49-F238E27FC236}">
                      <a16:creationId xmlns:a16="http://schemas.microsoft.com/office/drawing/2014/main" id="{0A0AF507-9051-4CE0-A501-BCD0E9CEC6A4}"/>
                    </a:ext>
                  </a:extLst>
                </p:cNvPr>
                <p:cNvGrpSpPr/>
                <p:nvPr/>
              </p:nvGrpSpPr>
              <p:grpSpPr>
                <a:xfrm>
                  <a:off x="640927" y="2277630"/>
                  <a:ext cx="151810" cy="91913"/>
                  <a:chOff x="6969110" y="3730368"/>
                  <a:chExt cx="667328" cy="86946"/>
                </a:xfrm>
                <a:grpFill/>
              </p:grpSpPr>
              <p:sp>
                <p:nvSpPr>
                  <p:cNvPr id="1184" name="正方形/長方形 1183">
                    <a:extLst>
                      <a:ext uri="{FF2B5EF4-FFF2-40B4-BE49-F238E27FC236}">
                        <a16:creationId xmlns:a16="http://schemas.microsoft.com/office/drawing/2014/main" id="{D60085E3-9917-4856-8307-6732063E8482}"/>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185" name="フリーフォーム 1152">
                    <a:extLst>
                      <a:ext uri="{FF2B5EF4-FFF2-40B4-BE49-F238E27FC236}">
                        <a16:creationId xmlns:a16="http://schemas.microsoft.com/office/drawing/2014/main" id="{1E21AD25-F130-4EB3-A6B6-DCA6C6438370}"/>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186" name="直線コネクタ 1185">
                    <a:extLst>
                      <a:ext uri="{FF2B5EF4-FFF2-40B4-BE49-F238E27FC236}">
                        <a16:creationId xmlns:a16="http://schemas.microsoft.com/office/drawing/2014/main" id="{F83C99F6-6AD5-47C2-99F7-0415CBFD19A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180" name="グループ化 1179">
                  <a:extLst>
                    <a:ext uri="{FF2B5EF4-FFF2-40B4-BE49-F238E27FC236}">
                      <a16:creationId xmlns:a16="http://schemas.microsoft.com/office/drawing/2014/main" id="{137BACC1-23AA-4A14-8878-B0E999C2FC76}"/>
                    </a:ext>
                  </a:extLst>
                </p:cNvPr>
                <p:cNvGrpSpPr/>
                <p:nvPr/>
              </p:nvGrpSpPr>
              <p:grpSpPr>
                <a:xfrm>
                  <a:off x="810739" y="2277630"/>
                  <a:ext cx="151810" cy="91913"/>
                  <a:chOff x="6969110" y="3730368"/>
                  <a:chExt cx="667328" cy="86946"/>
                </a:xfrm>
                <a:grpFill/>
              </p:grpSpPr>
              <p:sp>
                <p:nvSpPr>
                  <p:cNvPr id="1181" name="正方形/長方形 1180">
                    <a:extLst>
                      <a:ext uri="{FF2B5EF4-FFF2-40B4-BE49-F238E27FC236}">
                        <a16:creationId xmlns:a16="http://schemas.microsoft.com/office/drawing/2014/main" id="{EAE4EE0F-887B-46A7-A14F-1C1D2448C951}"/>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182" name="フリーフォーム 1152">
                    <a:extLst>
                      <a:ext uri="{FF2B5EF4-FFF2-40B4-BE49-F238E27FC236}">
                        <a16:creationId xmlns:a16="http://schemas.microsoft.com/office/drawing/2014/main" id="{01D5C339-47DD-46D1-9424-6442BFFBFE6A}"/>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183" name="直線コネクタ 1182">
                    <a:extLst>
                      <a:ext uri="{FF2B5EF4-FFF2-40B4-BE49-F238E27FC236}">
                        <a16:creationId xmlns:a16="http://schemas.microsoft.com/office/drawing/2014/main" id="{C03819BD-9069-4CA3-8153-F7FA4ED54578}"/>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sp>
          <p:nvSpPr>
            <p:cNvPr id="1171" name="フリーフォーム: 図形 597">
              <a:extLst>
                <a:ext uri="{FF2B5EF4-FFF2-40B4-BE49-F238E27FC236}">
                  <a16:creationId xmlns:a16="http://schemas.microsoft.com/office/drawing/2014/main" id="{157FDB30-F75D-43A5-A7E2-085775A79692}"/>
                </a:ext>
              </a:extLst>
            </p:cNvPr>
            <p:cNvSpPr/>
            <p:nvPr/>
          </p:nvSpPr>
          <p:spPr>
            <a:xfrm>
              <a:off x="2764700" y="2016324"/>
              <a:ext cx="163206" cy="48220"/>
            </a:xfrm>
            <a:custGeom>
              <a:avLst/>
              <a:gdLst>
                <a:gd name="connsiteX0" fmla="*/ 0 w 209550"/>
                <a:gd name="connsiteY0" fmla="*/ 61913 h 61913"/>
                <a:gd name="connsiteX1" fmla="*/ 71438 w 209550"/>
                <a:gd name="connsiteY1" fmla="*/ 0 h 61913"/>
                <a:gd name="connsiteX2" fmla="*/ 209550 w 209550"/>
                <a:gd name="connsiteY2" fmla="*/ 0 h 61913"/>
                <a:gd name="connsiteX3" fmla="*/ 150019 w 209550"/>
                <a:gd name="connsiteY3" fmla="*/ 57150 h 61913"/>
              </a:gdLst>
              <a:ahLst/>
              <a:cxnLst>
                <a:cxn ang="0">
                  <a:pos x="connsiteX0" y="connsiteY0"/>
                </a:cxn>
                <a:cxn ang="0">
                  <a:pos x="connsiteX1" y="connsiteY1"/>
                </a:cxn>
                <a:cxn ang="0">
                  <a:pos x="connsiteX2" y="connsiteY2"/>
                </a:cxn>
                <a:cxn ang="0">
                  <a:pos x="connsiteX3" y="connsiteY3"/>
                </a:cxn>
              </a:cxnLst>
              <a:rect l="l" t="t" r="r" b="b"/>
              <a:pathLst>
                <a:path w="209550" h="61913">
                  <a:moveTo>
                    <a:pt x="0" y="61913"/>
                  </a:moveTo>
                  <a:lnTo>
                    <a:pt x="71438" y="0"/>
                  </a:lnTo>
                  <a:lnTo>
                    <a:pt x="209550" y="0"/>
                  </a:lnTo>
                  <a:lnTo>
                    <a:pt x="150019" y="57150"/>
                  </a:lnTo>
                </a:path>
              </a:pathLst>
            </a:custGeom>
            <a:solidFill>
              <a:srgbClr val="E7E6E6">
                <a:lumMod val="60000"/>
                <a:lumOff val="40000"/>
              </a:srgbClr>
            </a:solidFill>
            <a:ln w="12700" cap="flat" cmpd="sng" algn="ctr">
              <a:solidFill>
                <a:srgbClr val="44546A">
                  <a:lumMod val="75000"/>
                  <a:lumOff val="2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cxnSp>
          <p:nvCxnSpPr>
            <p:cNvPr id="1172" name="直線コネクタ 1171">
              <a:extLst>
                <a:ext uri="{FF2B5EF4-FFF2-40B4-BE49-F238E27FC236}">
                  <a16:creationId xmlns:a16="http://schemas.microsoft.com/office/drawing/2014/main" id="{339E8D88-9CC3-424B-9601-6DBF04A19688}"/>
                </a:ext>
              </a:extLst>
            </p:cNvPr>
            <p:cNvCxnSpPr>
              <a:stCxn id="1171" idx="2"/>
            </p:cNvCxnSpPr>
            <p:nvPr/>
          </p:nvCxnSpPr>
          <p:spPr>
            <a:xfrm>
              <a:off x="2927906" y="2016324"/>
              <a:ext cx="0" cy="52019"/>
            </a:xfrm>
            <a:prstGeom prst="line">
              <a:avLst/>
            </a:prstGeom>
            <a:noFill/>
            <a:ln w="12700" cap="flat" cmpd="sng" algn="ctr">
              <a:solidFill>
                <a:srgbClr val="44546A">
                  <a:lumMod val="75000"/>
                  <a:lumOff val="25000"/>
                </a:srgbClr>
              </a:solidFill>
              <a:prstDash val="solid"/>
              <a:miter lim="800000"/>
            </a:ln>
            <a:effectLst/>
          </p:spPr>
        </p:cxnSp>
      </p:grpSp>
      <p:grpSp>
        <p:nvGrpSpPr>
          <p:cNvPr id="1261" name="グループ化 1260">
            <a:extLst>
              <a:ext uri="{FF2B5EF4-FFF2-40B4-BE49-F238E27FC236}">
                <a16:creationId xmlns:a16="http://schemas.microsoft.com/office/drawing/2014/main" id="{D0A0A88B-F58D-49FE-ACE3-6294B8B45B2E}"/>
              </a:ext>
            </a:extLst>
          </p:cNvPr>
          <p:cNvGrpSpPr/>
          <p:nvPr/>
        </p:nvGrpSpPr>
        <p:grpSpPr>
          <a:xfrm>
            <a:off x="5951103" y="2313200"/>
            <a:ext cx="587355" cy="471751"/>
            <a:chOff x="3014008" y="2016324"/>
            <a:chExt cx="794630" cy="638231"/>
          </a:xfrm>
        </p:grpSpPr>
        <p:sp>
          <p:nvSpPr>
            <p:cNvPr id="1262" name="フリーフォーム 1135">
              <a:extLst>
                <a:ext uri="{FF2B5EF4-FFF2-40B4-BE49-F238E27FC236}">
                  <a16:creationId xmlns:a16="http://schemas.microsoft.com/office/drawing/2014/main" id="{0329AF25-9D56-42FE-87A0-05F4FCE3AC61}"/>
                </a:ext>
              </a:extLst>
            </p:cNvPr>
            <p:cNvSpPr/>
            <p:nvPr/>
          </p:nvSpPr>
          <p:spPr>
            <a:xfrm>
              <a:off x="3029522" y="2066509"/>
              <a:ext cx="768673" cy="175463"/>
            </a:xfrm>
            <a:custGeom>
              <a:avLst/>
              <a:gdLst>
                <a:gd name="connsiteX0" fmla="*/ 0 w 908050"/>
                <a:gd name="connsiteY0" fmla="*/ 171450 h 177800"/>
                <a:gd name="connsiteX1" fmla="*/ 165100 w 908050"/>
                <a:gd name="connsiteY1" fmla="*/ 0 h 177800"/>
                <a:gd name="connsiteX2" fmla="*/ 908050 w 908050"/>
                <a:gd name="connsiteY2" fmla="*/ 0 h 177800"/>
                <a:gd name="connsiteX3" fmla="*/ 736600 w 908050"/>
                <a:gd name="connsiteY3" fmla="*/ 177800 h 177800"/>
                <a:gd name="connsiteX4" fmla="*/ 0 w 908050"/>
                <a:gd name="connsiteY4" fmla="*/ 171450 h 177800"/>
                <a:gd name="connsiteX0" fmla="*/ 0 w 908050"/>
                <a:gd name="connsiteY0" fmla="*/ 171450 h 249237"/>
                <a:gd name="connsiteX1" fmla="*/ 165100 w 908050"/>
                <a:gd name="connsiteY1" fmla="*/ 0 h 249237"/>
                <a:gd name="connsiteX2" fmla="*/ 908050 w 908050"/>
                <a:gd name="connsiteY2" fmla="*/ 0 h 249237"/>
                <a:gd name="connsiteX3" fmla="*/ 746125 w 908050"/>
                <a:gd name="connsiteY3" fmla="*/ 249237 h 249237"/>
                <a:gd name="connsiteX4" fmla="*/ 0 w 908050"/>
                <a:gd name="connsiteY4" fmla="*/ 171450 h 249237"/>
                <a:gd name="connsiteX0" fmla="*/ 0 w 917575"/>
                <a:gd name="connsiteY0" fmla="*/ 257175 h 257175"/>
                <a:gd name="connsiteX1" fmla="*/ 174625 w 917575"/>
                <a:gd name="connsiteY1" fmla="*/ 0 h 257175"/>
                <a:gd name="connsiteX2" fmla="*/ 917575 w 917575"/>
                <a:gd name="connsiteY2" fmla="*/ 0 h 257175"/>
                <a:gd name="connsiteX3" fmla="*/ 755650 w 917575"/>
                <a:gd name="connsiteY3" fmla="*/ 249237 h 257175"/>
                <a:gd name="connsiteX4" fmla="*/ 0 w 917575"/>
                <a:gd name="connsiteY4" fmla="*/ 257175 h 257175"/>
                <a:gd name="connsiteX0" fmla="*/ 0 w 927100"/>
                <a:gd name="connsiteY0" fmla="*/ 257175 h 257175"/>
                <a:gd name="connsiteX1" fmla="*/ 174625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257175 h 257175"/>
                <a:gd name="connsiteX1" fmla="*/ 128879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305752 h 305752"/>
                <a:gd name="connsiteX1" fmla="*/ 128879 w 927100"/>
                <a:gd name="connsiteY1" fmla="*/ 48577 h 305752"/>
                <a:gd name="connsiteX2" fmla="*/ 927100 w 927100"/>
                <a:gd name="connsiteY2" fmla="*/ 0 h 305752"/>
                <a:gd name="connsiteX3" fmla="*/ 755650 w 927100"/>
                <a:gd name="connsiteY3" fmla="*/ 297814 h 305752"/>
                <a:gd name="connsiteX4" fmla="*/ 0 w 927100"/>
                <a:gd name="connsiteY4" fmla="*/ 305752 h 305752"/>
                <a:gd name="connsiteX0" fmla="*/ 0 w 927100"/>
                <a:gd name="connsiteY0" fmla="*/ 310515 h 310515"/>
                <a:gd name="connsiteX1" fmla="*/ 161555 w 927100"/>
                <a:gd name="connsiteY1" fmla="*/ 0 h 310515"/>
                <a:gd name="connsiteX2" fmla="*/ 927100 w 927100"/>
                <a:gd name="connsiteY2" fmla="*/ 4763 h 310515"/>
                <a:gd name="connsiteX3" fmla="*/ 755650 w 927100"/>
                <a:gd name="connsiteY3" fmla="*/ 302577 h 310515"/>
                <a:gd name="connsiteX4" fmla="*/ 0 w 927100"/>
                <a:gd name="connsiteY4" fmla="*/ 310515 h 310515"/>
                <a:gd name="connsiteX0" fmla="*/ 0 w 927100"/>
                <a:gd name="connsiteY0" fmla="*/ 310515 h 310515"/>
                <a:gd name="connsiteX1" fmla="*/ 161555 w 927100"/>
                <a:gd name="connsiteY1" fmla="*/ 0 h 310515"/>
                <a:gd name="connsiteX2" fmla="*/ 927100 w 927100"/>
                <a:gd name="connsiteY2" fmla="*/ 4763 h 310515"/>
                <a:gd name="connsiteX3" fmla="*/ 769265 w 927100"/>
                <a:gd name="connsiteY3" fmla="*/ 302577 h 310515"/>
                <a:gd name="connsiteX4" fmla="*/ 0 w 927100"/>
                <a:gd name="connsiteY4" fmla="*/ 310515 h 310515"/>
                <a:gd name="connsiteX0" fmla="*/ 0 w 927100"/>
                <a:gd name="connsiteY0" fmla="*/ 305753 h 305753"/>
                <a:gd name="connsiteX1" fmla="*/ 222807 w 927100"/>
                <a:gd name="connsiteY1" fmla="*/ 15643 h 305753"/>
                <a:gd name="connsiteX2" fmla="*/ 927100 w 927100"/>
                <a:gd name="connsiteY2" fmla="*/ 1 h 305753"/>
                <a:gd name="connsiteX3" fmla="*/ 769265 w 927100"/>
                <a:gd name="connsiteY3" fmla="*/ 297815 h 305753"/>
                <a:gd name="connsiteX4" fmla="*/ 0 w 927100"/>
                <a:gd name="connsiteY4" fmla="*/ 305753 h 305753"/>
                <a:gd name="connsiteX0" fmla="*/ 0 w 927100"/>
                <a:gd name="connsiteY0" fmla="*/ 305751 h 305751"/>
                <a:gd name="connsiteX1" fmla="*/ 193275 w 927100"/>
                <a:gd name="connsiteY1" fmla="*/ 337 h 305751"/>
                <a:gd name="connsiteX2" fmla="*/ 927100 w 927100"/>
                <a:gd name="connsiteY2" fmla="*/ -1 h 305751"/>
                <a:gd name="connsiteX3" fmla="*/ 769265 w 927100"/>
                <a:gd name="connsiteY3" fmla="*/ 297813 h 305751"/>
                <a:gd name="connsiteX4" fmla="*/ 0 w 927100"/>
                <a:gd name="connsiteY4" fmla="*/ 305751 h 305751"/>
                <a:gd name="connsiteX0" fmla="*/ 0 w 1140388"/>
                <a:gd name="connsiteY0" fmla="*/ 305753 h 305753"/>
                <a:gd name="connsiteX1" fmla="*/ 193275 w 1140388"/>
                <a:gd name="connsiteY1" fmla="*/ 339 h 305753"/>
                <a:gd name="connsiteX2" fmla="*/ 1140388 w 1140388"/>
                <a:gd name="connsiteY2" fmla="*/ 0 h 305753"/>
                <a:gd name="connsiteX3" fmla="*/ 769265 w 1140388"/>
                <a:gd name="connsiteY3" fmla="*/ 297815 h 305753"/>
                <a:gd name="connsiteX4" fmla="*/ 0 w 1140388"/>
                <a:gd name="connsiteY4" fmla="*/ 305753 h 305753"/>
                <a:gd name="connsiteX0" fmla="*/ 0 w 1140388"/>
                <a:gd name="connsiteY0" fmla="*/ 305753 h 305753"/>
                <a:gd name="connsiteX1" fmla="*/ 193275 w 1140388"/>
                <a:gd name="connsiteY1" fmla="*/ 339 h 305753"/>
                <a:gd name="connsiteX2" fmla="*/ 1140388 w 1140388"/>
                <a:gd name="connsiteY2" fmla="*/ 0 h 305753"/>
                <a:gd name="connsiteX3" fmla="*/ 993218 w 1140388"/>
                <a:gd name="connsiteY3" fmla="*/ 301960 h 305753"/>
                <a:gd name="connsiteX4" fmla="*/ 0 w 1140388"/>
                <a:gd name="connsiteY4" fmla="*/ 305753 h 305753"/>
                <a:gd name="connsiteX0" fmla="*/ 0 w 1147497"/>
                <a:gd name="connsiteY0" fmla="*/ 305414 h 305414"/>
                <a:gd name="connsiteX1" fmla="*/ 193275 w 1147497"/>
                <a:gd name="connsiteY1" fmla="*/ 0 h 305414"/>
                <a:gd name="connsiteX2" fmla="*/ 1147497 w 1147497"/>
                <a:gd name="connsiteY2" fmla="*/ 3807 h 305414"/>
                <a:gd name="connsiteX3" fmla="*/ 993218 w 1147497"/>
                <a:gd name="connsiteY3" fmla="*/ 301621 h 305414"/>
                <a:gd name="connsiteX4" fmla="*/ 0 w 1147497"/>
                <a:gd name="connsiteY4" fmla="*/ 305414 h 30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497" h="305414">
                  <a:moveTo>
                    <a:pt x="0" y="305414"/>
                  </a:moveTo>
                  <a:lnTo>
                    <a:pt x="193275" y="0"/>
                  </a:lnTo>
                  <a:lnTo>
                    <a:pt x="1147497" y="3807"/>
                  </a:lnTo>
                  <a:lnTo>
                    <a:pt x="993218" y="301621"/>
                  </a:lnTo>
                  <a:lnTo>
                    <a:pt x="0" y="305414"/>
                  </a:ln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dirty="0">
                <a:solidFill>
                  <a:srgbClr val="FFFFFF"/>
                </a:solidFill>
                <a:latin typeface="BIZ UDゴシック" panose="020B0400000000000000" pitchFamily="49" charset="-128"/>
                <a:ea typeface="BIZ UDゴシック" panose="020B0400000000000000" pitchFamily="49" charset="-128"/>
              </a:endParaRPr>
            </a:p>
          </p:txBody>
        </p:sp>
        <p:sp>
          <p:nvSpPr>
            <p:cNvPr id="1263" name="正方形/長方形 321">
              <a:extLst>
                <a:ext uri="{FF2B5EF4-FFF2-40B4-BE49-F238E27FC236}">
                  <a16:creationId xmlns:a16="http://schemas.microsoft.com/office/drawing/2014/main" id="{E165DFC6-9F1A-43CF-98E5-A194E15CEB0C}"/>
                </a:ext>
              </a:extLst>
            </p:cNvPr>
            <p:cNvSpPr/>
            <p:nvPr/>
          </p:nvSpPr>
          <p:spPr>
            <a:xfrm>
              <a:off x="3029522" y="2235369"/>
              <a:ext cx="676483" cy="410755"/>
            </a:xfrm>
            <a:custGeom>
              <a:avLst/>
              <a:gdLst>
                <a:gd name="connsiteX0" fmla="*/ 0 w 662196"/>
                <a:gd name="connsiteY0" fmla="*/ 0 h 408374"/>
                <a:gd name="connsiteX1" fmla="*/ 662196 w 662196"/>
                <a:gd name="connsiteY1" fmla="*/ 0 h 408374"/>
                <a:gd name="connsiteX2" fmla="*/ 662196 w 662196"/>
                <a:gd name="connsiteY2" fmla="*/ 408374 h 408374"/>
                <a:gd name="connsiteX3" fmla="*/ 0 w 662196"/>
                <a:gd name="connsiteY3" fmla="*/ 408374 h 408374"/>
                <a:gd name="connsiteX4" fmla="*/ 0 w 662196"/>
                <a:gd name="connsiteY4" fmla="*/ 0 h 408374"/>
                <a:gd name="connsiteX0" fmla="*/ 0 w 676483"/>
                <a:gd name="connsiteY0" fmla="*/ 0 h 410755"/>
                <a:gd name="connsiteX1" fmla="*/ 662196 w 676483"/>
                <a:gd name="connsiteY1" fmla="*/ 0 h 410755"/>
                <a:gd name="connsiteX2" fmla="*/ 676483 w 676483"/>
                <a:gd name="connsiteY2" fmla="*/ 410755 h 410755"/>
                <a:gd name="connsiteX3" fmla="*/ 0 w 676483"/>
                <a:gd name="connsiteY3" fmla="*/ 408374 h 410755"/>
                <a:gd name="connsiteX4" fmla="*/ 0 w 676483"/>
                <a:gd name="connsiteY4" fmla="*/ 0 h 41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83" h="410755">
                  <a:moveTo>
                    <a:pt x="0" y="0"/>
                  </a:moveTo>
                  <a:lnTo>
                    <a:pt x="662196" y="0"/>
                  </a:lnTo>
                  <a:lnTo>
                    <a:pt x="676483" y="410755"/>
                  </a:lnTo>
                  <a:lnTo>
                    <a:pt x="0" y="408374"/>
                  </a:lnTo>
                  <a:lnTo>
                    <a:pt x="0" y="0"/>
                  </a:ln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264" name="フリーフォーム 1137">
              <a:extLst>
                <a:ext uri="{FF2B5EF4-FFF2-40B4-BE49-F238E27FC236}">
                  <a16:creationId xmlns:a16="http://schemas.microsoft.com/office/drawing/2014/main" id="{253877F8-FAD5-4488-BCAA-1678AC50C11E}"/>
                </a:ext>
              </a:extLst>
            </p:cNvPr>
            <p:cNvSpPr/>
            <p:nvPr/>
          </p:nvSpPr>
          <p:spPr>
            <a:xfrm>
              <a:off x="3705157" y="2069235"/>
              <a:ext cx="103481" cy="578376"/>
            </a:xfrm>
            <a:custGeom>
              <a:avLst/>
              <a:gdLst>
                <a:gd name="connsiteX0" fmla="*/ 158750 w 177800"/>
                <a:gd name="connsiteY0" fmla="*/ 0 h 596900"/>
                <a:gd name="connsiteX1" fmla="*/ 0 w 177800"/>
                <a:gd name="connsiteY1" fmla="*/ 171450 h 596900"/>
                <a:gd name="connsiteX2" fmla="*/ 0 w 177800"/>
                <a:gd name="connsiteY2" fmla="*/ 596900 h 596900"/>
                <a:gd name="connsiteX3" fmla="*/ 177800 w 177800"/>
                <a:gd name="connsiteY3" fmla="*/ 412750 h 596900"/>
                <a:gd name="connsiteX4" fmla="*/ 158750 w 177800"/>
                <a:gd name="connsiteY4" fmla="*/ 0 h 596900"/>
                <a:gd name="connsiteX0" fmla="*/ 173038 w 177800"/>
                <a:gd name="connsiteY0" fmla="*/ 0 h 601662"/>
                <a:gd name="connsiteX1" fmla="*/ 0 w 177800"/>
                <a:gd name="connsiteY1" fmla="*/ 176212 h 601662"/>
                <a:gd name="connsiteX2" fmla="*/ 0 w 177800"/>
                <a:gd name="connsiteY2" fmla="*/ 601662 h 601662"/>
                <a:gd name="connsiteX3" fmla="*/ 177800 w 177800"/>
                <a:gd name="connsiteY3" fmla="*/ 417512 h 601662"/>
                <a:gd name="connsiteX4" fmla="*/ 173038 w 177800"/>
                <a:gd name="connsiteY4" fmla="*/ 0 h 601662"/>
                <a:gd name="connsiteX0" fmla="*/ 177800 w 182562"/>
                <a:gd name="connsiteY0" fmla="*/ 0 h 601662"/>
                <a:gd name="connsiteX1" fmla="*/ 0 w 182562"/>
                <a:gd name="connsiteY1" fmla="*/ 238125 h 601662"/>
                <a:gd name="connsiteX2" fmla="*/ 4762 w 182562"/>
                <a:gd name="connsiteY2" fmla="*/ 601662 h 601662"/>
                <a:gd name="connsiteX3" fmla="*/ 182562 w 182562"/>
                <a:gd name="connsiteY3" fmla="*/ 417512 h 601662"/>
                <a:gd name="connsiteX4" fmla="*/ 177800 w 182562"/>
                <a:gd name="connsiteY4" fmla="*/ 0 h 601662"/>
                <a:gd name="connsiteX0" fmla="*/ 178259 w 183021"/>
                <a:gd name="connsiteY0" fmla="*/ 0 h 673100"/>
                <a:gd name="connsiteX1" fmla="*/ 459 w 183021"/>
                <a:gd name="connsiteY1" fmla="*/ 238125 h 673100"/>
                <a:gd name="connsiteX2" fmla="*/ 458 w 183021"/>
                <a:gd name="connsiteY2" fmla="*/ 673100 h 673100"/>
                <a:gd name="connsiteX3" fmla="*/ 183021 w 183021"/>
                <a:gd name="connsiteY3" fmla="*/ 417512 h 673100"/>
                <a:gd name="connsiteX4" fmla="*/ 178259 w 183021"/>
                <a:gd name="connsiteY4" fmla="*/ 0 h 673100"/>
                <a:gd name="connsiteX0" fmla="*/ 178259 w 190641"/>
                <a:gd name="connsiteY0" fmla="*/ 0 h 673100"/>
                <a:gd name="connsiteX1" fmla="*/ 459 w 190641"/>
                <a:gd name="connsiteY1" fmla="*/ 238125 h 673100"/>
                <a:gd name="connsiteX2" fmla="*/ 458 w 190641"/>
                <a:gd name="connsiteY2" fmla="*/ 673100 h 673100"/>
                <a:gd name="connsiteX3" fmla="*/ 190641 w 190641"/>
                <a:gd name="connsiteY3" fmla="*/ 379412 h 673100"/>
                <a:gd name="connsiteX4" fmla="*/ 178259 w 190641"/>
                <a:gd name="connsiteY4" fmla="*/ 0 h 673100"/>
                <a:gd name="connsiteX0" fmla="*/ 178259 w 190641"/>
                <a:gd name="connsiteY0" fmla="*/ 0 h 734060"/>
                <a:gd name="connsiteX1" fmla="*/ 459 w 190641"/>
                <a:gd name="connsiteY1" fmla="*/ 299085 h 734060"/>
                <a:gd name="connsiteX2" fmla="*/ 458 w 190641"/>
                <a:gd name="connsiteY2" fmla="*/ 734060 h 734060"/>
                <a:gd name="connsiteX3" fmla="*/ 190641 w 190641"/>
                <a:gd name="connsiteY3" fmla="*/ 440372 h 734060"/>
                <a:gd name="connsiteX4" fmla="*/ 178259 w 190641"/>
                <a:gd name="connsiteY4" fmla="*/ 0 h 734060"/>
                <a:gd name="connsiteX0" fmla="*/ 181434 w 190641"/>
                <a:gd name="connsiteY0" fmla="*/ 0 h 718185"/>
                <a:gd name="connsiteX1" fmla="*/ 459 w 190641"/>
                <a:gd name="connsiteY1" fmla="*/ 283210 h 718185"/>
                <a:gd name="connsiteX2" fmla="*/ 458 w 190641"/>
                <a:gd name="connsiteY2" fmla="*/ 718185 h 718185"/>
                <a:gd name="connsiteX3" fmla="*/ 190641 w 190641"/>
                <a:gd name="connsiteY3" fmla="*/ 424497 h 718185"/>
                <a:gd name="connsiteX4" fmla="*/ 181434 w 190641"/>
                <a:gd name="connsiteY4" fmla="*/ 0 h 718185"/>
                <a:gd name="connsiteX0" fmla="*/ 181434 w 181680"/>
                <a:gd name="connsiteY0" fmla="*/ 0 h 718185"/>
                <a:gd name="connsiteX1" fmla="*/ 459 w 181680"/>
                <a:gd name="connsiteY1" fmla="*/ 283210 h 718185"/>
                <a:gd name="connsiteX2" fmla="*/ 458 w 181680"/>
                <a:gd name="connsiteY2" fmla="*/ 718185 h 718185"/>
                <a:gd name="connsiteX3" fmla="*/ 177941 w 181680"/>
                <a:gd name="connsiteY3" fmla="*/ 424497 h 718185"/>
                <a:gd name="connsiteX4" fmla="*/ 181434 w 181680"/>
                <a:gd name="connsiteY4" fmla="*/ 0 h 718185"/>
                <a:gd name="connsiteX0" fmla="*/ 180974 w 181220"/>
                <a:gd name="connsiteY0" fmla="*/ 0 h 1399216"/>
                <a:gd name="connsiteX1" fmla="*/ -1 w 181220"/>
                <a:gd name="connsiteY1" fmla="*/ 283210 h 1399216"/>
                <a:gd name="connsiteX2" fmla="*/ 22955 w 181220"/>
                <a:gd name="connsiteY2" fmla="*/ 1399216 h 1399216"/>
                <a:gd name="connsiteX3" fmla="*/ 177481 w 181220"/>
                <a:gd name="connsiteY3" fmla="*/ 424497 h 1399216"/>
                <a:gd name="connsiteX4" fmla="*/ 180974 w 181220"/>
                <a:gd name="connsiteY4" fmla="*/ 0 h 1399216"/>
                <a:gd name="connsiteX0" fmla="*/ 180976 w 215744"/>
                <a:gd name="connsiteY0" fmla="*/ 0 h 1399216"/>
                <a:gd name="connsiteX1" fmla="*/ 1 w 215744"/>
                <a:gd name="connsiteY1" fmla="*/ 283210 h 1399216"/>
                <a:gd name="connsiteX2" fmla="*/ 22957 w 215744"/>
                <a:gd name="connsiteY2" fmla="*/ 1399216 h 1399216"/>
                <a:gd name="connsiteX3" fmla="*/ 215744 w 215744"/>
                <a:gd name="connsiteY3" fmla="*/ 1136134 h 1399216"/>
                <a:gd name="connsiteX4" fmla="*/ 180976 w 215744"/>
                <a:gd name="connsiteY4" fmla="*/ 0 h 1399216"/>
                <a:gd name="connsiteX0" fmla="*/ 180974 w 215742"/>
                <a:gd name="connsiteY0" fmla="*/ 0 h 1136134"/>
                <a:gd name="connsiteX1" fmla="*/ -1 w 215742"/>
                <a:gd name="connsiteY1" fmla="*/ 283210 h 1136134"/>
                <a:gd name="connsiteX2" fmla="*/ 19129 w 215742"/>
                <a:gd name="connsiteY2" fmla="*/ 986007 h 1136134"/>
                <a:gd name="connsiteX3" fmla="*/ 215742 w 215742"/>
                <a:gd name="connsiteY3" fmla="*/ 1136134 h 1136134"/>
                <a:gd name="connsiteX4" fmla="*/ 180974 w 215742"/>
                <a:gd name="connsiteY4" fmla="*/ 0 h 1136134"/>
                <a:gd name="connsiteX0" fmla="*/ 180976 w 200440"/>
                <a:gd name="connsiteY0" fmla="*/ 0 h 986007"/>
                <a:gd name="connsiteX1" fmla="*/ 1 w 200440"/>
                <a:gd name="connsiteY1" fmla="*/ 283210 h 986007"/>
                <a:gd name="connsiteX2" fmla="*/ 19131 w 200440"/>
                <a:gd name="connsiteY2" fmla="*/ 986007 h 986007"/>
                <a:gd name="connsiteX3" fmla="*/ 200440 w 200440"/>
                <a:gd name="connsiteY3" fmla="*/ 699969 h 986007"/>
                <a:gd name="connsiteX4" fmla="*/ 180976 w 200440"/>
                <a:gd name="connsiteY4" fmla="*/ 0 h 986007"/>
                <a:gd name="connsiteX0" fmla="*/ 195106 w 214570"/>
                <a:gd name="connsiteY0" fmla="*/ 0 h 998442"/>
                <a:gd name="connsiteX1" fmla="*/ 14131 w 214570"/>
                <a:gd name="connsiteY1" fmla="*/ 283210 h 998442"/>
                <a:gd name="connsiteX2" fmla="*/ 102 w 214570"/>
                <a:gd name="connsiteY2" fmla="*/ 998442 h 998442"/>
                <a:gd name="connsiteX3" fmla="*/ 214570 w 214570"/>
                <a:gd name="connsiteY3" fmla="*/ 699969 h 998442"/>
                <a:gd name="connsiteX4" fmla="*/ 195106 w 214570"/>
                <a:gd name="connsiteY4" fmla="*/ 0 h 998442"/>
                <a:gd name="connsiteX0" fmla="*/ 180976 w 200440"/>
                <a:gd name="connsiteY0" fmla="*/ 0 h 990153"/>
                <a:gd name="connsiteX1" fmla="*/ 1 w 200440"/>
                <a:gd name="connsiteY1" fmla="*/ 283210 h 990153"/>
                <a:gd name="connsiteX2" fmla="*/ 14985 w 200440"/>
                <a:gd name="connsiteY2" fmla="*/ 990153 h 990153"/>
                <a:gd name="connsiteX3" fmla="*/ 200440 w 200440"/>
                <a:gd name="connsiteY3" fmla="*/ 699969 h 990153"/>
                <a:gd name="connsiteX4" fmla="*/ 180976 w 200440"/>
                <a:gd name="connsiteY4" fmla="*/ 0 h 990153"/>
                <a:gd name="connsiteX0" fmla="*/ 180974 w 200438"/>
                <a:gd name="connsiteY0" fmla="*/ 0 h 1006732"/>
                <a:gd name="connsiteX1" fmla="*/ -1 w 200438"/>
                <a:gd name="connsiteY1" fmla="*/ 283210 h 1006732"/>
                <a:gd name="connsiteX2" fmla="*/ 14983 w 200438"/>
                <a:gd name="connsiteY2" fmla="*/ 1006732 h 1006732"/>
                <a:gd name="connsiteX3" fmla="*/ 200438 w 200438"/>
                <a:gd name="connsiteY3" fmla="*/ 699969 h 1006732"/>
                <a:gd name="connsiteX4" fmla="*/ 180974 w 200438"/>
                <a:gd name="connsiteY4" fmla="*/ 0 h 1006732"/>
                <a:gd name="connsiteX0" fmla="*/ 180976 w 211493"/>
                <a:gd name="connsiteY0" fmla="*/ 0 h 1006732"/>
                <a:gd name="connsiteX1" fmla="*/ 1 w 211493"/>
                <a:gd name="connsiteY1" fmla="*/ 283210 h 1006732"/>
                <a:gd name="connsiteX2" fmla="*/ 14985 w 211493"/>
                <a:gd name="connsiteY2" fmla="*/ 1006732 h 1006732"/>
                <a:gd name="connsiteX3" fmla="*/ 211493 w 211493"/>
                <a:gd name="connsiteY3" fmla="*/ 744181 h 1006732"/>
                <a:gd name="connsiteX4" fmla="*/ 180976 w 211493"/>
                <a:gd name="connsiteY4" fmla="*/ 0 h 1006732"/>
                <a:gd name="connsiteX0" fmla="*/ 180974 w 194912"/>
                <a:gd name="connsiteY0" fmla="*/ 0 h 1006732"/>
                <a:gd name="connsiteX1" fmla="*/ -1 w 194912"/>
                <a:gd name="connsiteY1" fmla="*/ 283210 h 1006732"/>
                <a:gd name="connsiteX2" fmla="*/ 14983 w 194912"/>
                <a:gd name="connsiteY2" fmla="*/ 1006732 h 1006732"/>
                <a:gd name="connsiteX3" fmla="*/ 194912 w 194912"/>
                <a:gd name="connsiteY3" fmla="*/ 755234 h 1006732"/>
                <a:gd name="connsiteX4" fmla="*/ 180974 w 194912"/>
                <a:gd name="connsiteY4" fmla="*/ 0 h 1006732"/>
                <a:gd name="connsiteX0" fmla="*/ 166182 w 180120"/>
                <a:gd name="connsiteY0" fmla="*/ 0 h 1006732"/>
                <a:gd name="connsiteX1" fmla="*/ 5930 w 180120"/>
                <a:gd name="connsiteY1" fmla="*/ 274922 h 1006732"/>
                <a:gd name="connsiteX2" fmla="*/ 191 w 180120"/>
                <a:gd name="connsiteY2" fmla="*/ 1006732 h 1006732"/>
                <a:gd name="connsiteX3" fmla="*/ 180120 w 180120"/>
                <a:gd name="connsiteY3" fmla="*/ 755234 h 1006732"/>
                <a:gd name="connsiteX4" fmla="*/ 166182 w 180120"/>
                <a:gd name="connsiteY4" fmla="*/ 0 h 100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20" h="1006732">
                  <a:moveTo>
                    <a:pt x="166182" y="0"/>
                  </a:moveTo>
                  <a:lnTo>
                    <a:pt x="5930" y="274922"/>
                  </a:lnTo>
                  <a:cubicBezTo>
                    <a:pt x="7517" y="396101"/>
                    <a:pt x="-1396" y="885553"/>
                    <a:pt x="191" y="1006732"/>
                  </a:cubicBezTo>
                  <a:cubicBezTo>
                    <a:pt x="60627" y="911386"/>
                    <a:pt x="119684" y="850580"/>
                    <a:pt x="180120" y="755234"/>
                  </a:cubicBezTo>
                  <a:cubicBezTo>
                    <a:pt x="178533" y="616063"/>
                    <a:pt x="167769" y="139171"/>
                    <a:pt x="166182" y="0"/>
                  </a:cubicBez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dirty="0">
                <a:solidFill>
                  <a:srgbClr val="FFFFFF"/>
                </a:solidFill>
                <a:latin typeface="BIZ UDゴシック" panose="020B0400000000000000" pitchFamily="49" charset="-128"/>
                <a:ea typeface="BIZ UDゴシック" panose="020B0400000000000000" pitchFamily="49" charset="-128"/>
              </a:endParaRPr>
            </a:p>
          </p:txBody>
        </p:sp>
        <p:grpSp>
          <p:nvGrpSpPr>
            <p:cNvPr id="1265" name="グループ化 1264">
              <a:extLst>
                <a:ext uri="{FF2B5EF4-FFF2-40B4-BE49-F238E27FC236}">
                  <a16:creationId xmlns:a16="http://schemas.microsoft.com/office/drawing/2014/main" id="{8A32AE3E-00A7-45C3-B30D-02ACBB45885F}"/>
                </a:ext>
              </a:extLst>
            </p:cNvPr>
            <p:cNvGrpSpPr/>
            <p:nvPr/>
          </p:nvGrpSpPr>
          <p:grpSpPr>
            <a:xfrm>
              <a:off x="3042475" y="2268069"/>
              <a:ext cx="618401" cy="66332"/>
              <a:chOff x="318527" y="2268069"/>
              <a:chExt cx="618401" cy="66332"/>
            </a:xfrm>
          </p:grpSpPr>
          <p:sp>
            <p:nvSpPr>
              <p:cNvPr id="1352" name="正方形/長方形 1351">
                <a:extLst>
                  <a:ext uri="{FF2B5EF4-FFF2-40B4-BE49-F238E27FC236}">
                    <a16:creationId xmlns:a16="http://schemas.microsoft.com/office/drawing/2014/main" id="{2355B892-6F92-47E4-8FF9-682E0570F326}"/>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353" name="正方形/長方形 1352">
                <a:extLst>
                  <a:ext uri="{FF2B5EF4-FFF2-40B4-BE49-F238E27FC236}">
                    <a16:creationId xmlns:a16="http://schemas.microsoft.com/office/drawing/2014/main" id="{5B4012A3-9F39-45B7-95C7-B93DC04D56B6}"/>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354" name="正方形/長方形 1353">
                <a:extLst>
                  <a:ext uri="{FF2B5EF4-FFF2-40B4-BE49-F238E27FC236}">
                    <a16:creationId xmlns:a16="http://schemas.microsoft.com/office/drawing/2014/main" id="{4692E998-9103-4B03-B632-3E33113AD133}"/>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355" name="正方形/長方形 1354">
                <a:extLst>
                  <a:ext uri="{FF2B5EF4-FFF2-40B4-BE49-F238E27FC236}">
                    <a16:creationId xmlns:a16="http://schemas.microsoft.com/office/drawing/2014/main" id="{19CAC2F5-F35E-40E2-956C-E81BDE5C8253}"/>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grpSp>
        <p:grpSp>
          <p:nvGrpSpPr>
            <p:cNvPr id="1266" name="グループ化 1265">
              <a:extLst>
                <a:ext uri="{FF2B5EF4-FFF2-40B4-BE49-F238E27FC236}">
                  <a16:creationId xmlns:a16="http://schemas.microsoft.com/office/drawing/2014/main" id="{3C524FF2-1769-4C6B-A77A-B5D8AB4DB33D}"/>
                </a:ext>
              </a:extLst>
            </p:cNvPr>
            <p:cNvGrpSpPr/>
            <p:nvPr/>
          </p:nvGrpSpPr>
          <p:grpSpPr>
            <a:xfrm>
              <a:off x="3042475" y="2370149"/>
              <a:ext cx="618401" cy="66332"/>
              <a:chOff x="318527" y="2268069"/>
              <a:chExt cx="618401" cy="66332"/>
            </a:xfrm>
          </p:grpSpPr>
          <p:sp>
            <p:nvSpPr>
              <p:cNvPr id="1348" name="正方形/長方形 1347">
                <a:extLst>
                  <a:ext uri="{FF2B5EF4-FFF2-40B4-BE49-F238E27FC236}">
                    <a16:creationId xmlns:a16="http://schemas.microsoft.com/office/drawing/2014/main" id="{E1994751-49BA-4BF9-AFBC-3FD098B44637}"/>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349" name="正方形/長方形 1348">
                <a:extLst>
                  <a:ext uri="{FF2B5EF4-FFF2-40B4-BE49-F238E27FC236}">
                    <a16:creationId xmlns:a16="http://schemas.microsoft.com/office/drawing/2014/main" id="{47A89B2D-AEED-41C3-A795-4653AB534B7F}"/>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350" name="正方形/長方形 1349">
                <a:extLst>
                  <a:ext uri="{FF2B5EF4-FFF2-40B4-BE49-F238E27FC236}">
                    <a16:creationId xmlns:a16="http://schemas.microsoft.com/office/drawing/2014/main" id="{11337CED-0916-4E24-94BE-B2C1A0BCF42C}"/>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351" name="正方形/長方形 1350">
                <a:extLst>
                  <a:ext uri="{FF2B5EF4-FFF2-40B4-BE49-F238E27FC236}">
                    <a16:creationId xmlns:a16="http://schemas.microsoft.com/office/drawing/2014/main" id="{08BBC58E-ABC6-4105-B5A6-409E76AB8916}"/>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grpSp>
        <p:grpSp>
          <p:nvGrpSpPr>
            <p:cNvPr id="1267" name="グループ化 1266">
              <a:extLst>
                <a:ext uri="{FF2B5EF4-FFF2-40B4-BE49-F238E27FC236}">
                  <a16:creationId xmlns:a16="http://schemas.microsoft.com/office/drawing/2014/main" id="{66F1EC17-C9BD-4A39-BCF7-50EE3488D87C}"/>
                </a:ext>
              </a:extLst>
            </p:cNvPr>
            <p:cNvGrpSpPr/>
            <p:nvPr/>
          </p:nvGrpSpPr>
          <p:grpSpPr>
            <a:xfrm>
              <a:off x="3042475" y="2474364"/>
              <a:ext cx="618401" cy="66332"/>
              <a:chOff x="318527" y="2268069"/>
              <a:chExt cx="618401" cy="66332"/>
            </a:xfrm>
          </p:grpSpPr>
          <p:sp>
            <p:nvSpPr>
              <p:cNvPr id="1344" name="正方形/長方形 1343">
                <a:extLst>
                  <a:ext uri="{FF2B5EF4-FFF2-40B4-BE49-F238E27FC236}">
                    <a16:creationId xmlns:a16="http://schemas.microsoft.com/office/drawing/2014/main" id="{130E99A1-FD96-412A-88B4-727C75B3B9B4}"/>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345" name="正方形/長方形 1344">
                <a:extLst>
                  <a:ext uri="{FF2B5EF4-FFF2-40B4-BE49-F238E27FC236}">
                    <a16:creationId xmlns:a16="http://schemas.microsoft.com/office/drawing/2014/main" id="{B9B1327C-F2E5-4D31-A6FA-48319D51A4B1}"/>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346" name="正方形/長方形 1345">
                <a:extLst>
                  <a:ext uri="{FF2B5EF4-FFF2-40B4-BE49-F238E27FC236}">
                    <a16:creationId xmlns:a16="http://schemas.microsoft.com/office/drawing/2014/main" id="{196C5BBC-2192-4C20-8690-7B965D31AFE7}"/>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347" name="正方形/長方形 1346">
                <a:extLst>
                  <a:ext uri="{FF2B5EF4-FFF2-40B4-BE49-F238E27FC236}">
                    <a16:creationId xmlns:a16="http://schemas.microsoft.com/office/drawing/2014/main" id="{C286ECA7-327E-4C20-BED6-0CEE8E6E89BA}"/>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grpSp>
        <p:grpSp>
          <p:nvGrpSpPr>
            <p:cNvPr id="1268" name="グループ化 1267">
              <a:extLst>
                <a:ext uri="{FF2B5EF4-FFF2-40B4-BE49-F238E27FC236}">
                  <a16:creationId xmlns:a16="http://schemas.microsoft.com/office/drawing/2014/main" id="{7430ADD5-54CA-4991-8AE0-1B2EA9350EF5}"/>
                </a:ext>
              </a:extLst>
            </p:cNvPr>
            <p:cNvGrpSpPr/>
            <p:nvPr/>
          </p:nvGrpSpPr>
          <p:grpSpPr>
            <a:xfrm>
              <a:off x="3042475" y="2572343"/>
              <a:ext cx="618401" cy="66332"/>
              <a:chOff x="318527" y="2268069"/>
              <a:chExt cx="618401" cy="66332"/>
            </a:xfrm>
          </p:grpSpPr>
          <p:sp>
            <p:nvSpPr>
              <p:cNvPr id="1340" name="正方形/長方形 1339">
                <a:extLst>
                  <a:ext uri="{FF2B5EF4-FFF2-40B4-BE49-F238E27FC236}">
                    <a16:creationId xmlns:a16="http://schemas.microsoft.com/office/drawing/2014/main" id="{B94B48A7-9980-451A-BA25-1C343F6C9A8E}"/>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341" name="正方形/長方形 1340">
                <a:extLst>
                  <a:ext uri="{FF2B5EF4-FFF2-40B4-BE49-F238E27FC236}">
                    <a16:creationId xmlns:a16="http://schemas.microsoft.com/office/drawing/2014/main" id="{BD1A4B85-83E0-429C-BFB2-134712C41F94}"/>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342" name="正方形/長方形 1341">
                <a:extLst>
                  <a:ext uri="{FF2B5EF4-FFF2-40B4-BE49-F238E27FC236}">
                    <a16:creationId xmlns:a16="http://schemas.microsoft.com/office/drawing/2014/main" id="{92C5EA3A-0117-4AFB-B3C5-5B560FA68477}"/>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343" name="正方形/長方形 1342">
                <a:extLst>
                  <a:ext uri="{FF2B5EF4-FFF2-40B4-BE49-F238E27FC236}">
                    <a16:creationId xmlns:a16="http://schemas.microsoft.com/office/drawing/2014/main" id="{33F13413-D0AF-480B-B903-DD05764EC69F}"/>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grpSp>
        <p:grpSp>
          <p:nvGrpSpPr>
            <p:cNvPr id="1269" name="グループ化 1268">
              <a:extLst>
                <a:ext uri="{FF2B5EF4-FFF2-40B4-BE49-F238E27FC236}">
                  <a16:creationId xmlns:a16="http://schemas.microsoft.com/office/drawing/2014/main" id="{6A95DB7F-9619-4BCA-848E-9BCCF0748BA7}"/>
                </a:ext>
              </a:extLst>
            </p:cNvPr>
            <p:cNvGrpSpPr/>
            <p:nvPr/>
          </p:nvGrpSpPr>
          <p:grpSpPr>
            <a:xfrm>
              <a:off x="3014008" y="2277630"/>
              <a:ext cx="672489" cy="376925"/>
              <a:chOff x="290060" y="2277630"/>
              <a:chExt cx="672489" cy="376925"/>
            </a:xfrm>
            <a:solidFill>
              <a:srgbClr val="E7E6E6">
                <a:lumMod val="20000"/>
                <a:lumOff val="80000"/>
              </a:srgbClr>
            </a:solidFill>
          </p:grpSpPr>
          <p:grpSp>
            <p:nvGrpSpPr>
              <p:cNvPr id="1272" name="グループ化 1271">
                <a:extLst>
                  <a:ext uri="{FF2B5EF4-FFF2-40B4-BE49-F238E27FC236}">
                    <a16:creationId xmlns:a16="http://schemas.microsoft.com/office/drawing/2014/main" id="{6B1B4704-4B9E-42FD-9A8F-1856C7EF733F}"/>
                  </a:ext>
                </a:extLst>
              </p:cNvPr>
              <p:cNvGrpSpPr/>
              <p:nvPr/>
            </p:nvGrpSpPr>
            <p:grpSpPr>
              <a:xfrm>
                <a:off x="290060" y="2277630"/>
                <a:ext cx="672489" cy="91913"/>
                <a:chOff x="290060" y="2277630"/>
                <a:chExt cx="672489" cy="91913"/>
              </a:xfrm>
              <a:grpFill/>
            </p:grpSpPr>
            <p:grpSp>
              <p:nvGrpSpPr>
                <p:cNvPr id="1324" name="グループ化 1323">
                  <a:extLst>
                    <a:ext uri="{FF2B5EF4-FFF2-40B4-BE49-F238E27FC236}">
                      <a16:creationId xmlns:a16="http://schemas.microsoft.com/office/drawing/2014/main" id="{97B3C3E3-FBEF-40D8-8EC3-8E0FFC4E9588}"/>
                    </a:ext>
                  </a:extLst>
                </p:cNvPr>
                <p:cNvGrpSpPr/>
                <p:nvPr/>
              </p:nvGrpSpPr>
              <p:grpSpPr>
                <a:xfrm>
                  <a:off x="290060" y="2277630"/>
                  <a:ext cx="151810" cy="91913"/>
                  <a:chOff x="6969110" y="3730368"/>
                  <a:chExt cx="667328" cy="86946"/>
                </a:xfrm>
                <a:grpFill/>
              </p:grpSpPr>
              <p:sp>
                <p:nvSpPr>
                  <p:cNvPr id="1337" name="正方形/長方形 1336">
                    <a:extLst>
                      <a:ext uri="{FF2B5EF4-FFF2-40B4-BE49-F238E27FC236}">
                        <a16:creationId xmlns:a16="http://schemas.microsoft.com/office/drawing/2014/main" id="{5AF2C699-2F7E-4AB7-95C9-DF5253DE8650}"/>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338" name="フリーフォーム 1152">
                    <a:extLst>
                      <a:ext uri="{FF2B5EF4-FFF2-40B4-BE49-F238E27FC236}">
                        <a16:creationId xmlns:a16="http://schemas.microsoft.com/office/drawing/2014/main" id="{D5AF2B0F-6324-46D8-9A03-332DDFA99EAF}"/>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339" name="直線コネクタ 1338">
                    <a:extLst>
                      <a:ext uri="{FF2B5EF4-FFF2-40B4-BE49-F238E27FC236}">
                        <a16:creationId xmlns:a16="http://schemas.microsoft.com/office/drawing/2014/main" id="{603BB74F-AC1B-4AE6-8172-1219E0902B9C}"/>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325" name="グループ化 1324">
                  <a:extLst>
                    <a:ext uri="{FF2B5EF4-FFF2-40B4-BE49-F238E27FC236}">
                      <a16:creationId xmlns:a16="http://schemas.microsoft.com/office/drawing/2014/main" id="{A53A0FFF-762F-4C1E-8E04-AFE57C1FA839}"/>
                    </a:ext>
                  </a:extLst>
                </p:cNvPr>
                <p:cNvGrpSpPr/>
                <p:nvPr/>
              </p:nvGrpSpPr>
              <p:grpSpPr>
                <a:xfrm>
                  <a:off x="466227" y="2277630"/>
                  <a:ext cx="151810" cy="91913"/>
                  <a:chOff x="6969110" y="3730368"/>
                  <a:chExt cx="667328" cy="86946"/>
                </a:xfrm>
                <a:grpFill/>
              </p:grpSpPr>
              <p:sp>
                <p:nvSpPr>
                  <p:cNvPr id="1334" name="正方形/長方形 1333">
                    <a:extLst>
                      <a:ext uri="{FF2B5EF4-FFF2-40B4-BE49-F238E27FC236}">
                        <a16:creationId xmlns:a16="http://schemas.microsoft.com/office/drawing/2014/main" id="{31093E14-2C82-4969-824A-567384592670}"/>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335" name="フリーフォーム 1152">
                    <a:extLst>
                      <a:ext uri="{FF2B5EF4-FFF2-40B4-BE49-F238E27FC236}">
                        <a16:creationId xmlns:a16="http://schemas.microsoft.com/office/drawing/2014/main" id="{3A1CA65D-949E-41E8-B1BC-DC7799D25C9E}"/>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336" name="直線コネクタ 1335">
                    <a:extLst>
                      <a:ext uri="{FF2B5EF4-FFF2-40B4-BE49-F238E27FC236}">
                        <a16:creationId xmlns:a16="http://schemas.microsoft.com/office/drawing/2014/main" id="{4475CA75-1594-4E46-B29A-C38B2C33C96B}"/>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326" name="グループ化 1325">
                  <a:extLst>
                    <a:ext uri="{FF2B5EF4-FFF2-40B4-BE49-F238E27FC236}">
                      <a16:creationId xmlns:a16="http://schemas.microsoft.com/office/drawing/2014/main" id="{8C07115A-331E-4B6F-8C4E-F719F44BA195}"/>
                    </a:ext>
                  </a:extLst>
                </p:cNvPr>
                <p:cNvGrpSpPr/>
                <p:nvPr/>
              </p:nvGrpSpPr>
              <p:grpSpPr>
                <a:xfrm>
                  <a:off x="640927" y="2277630"/>
                  <a:ext cx="151810" cy="91913"/>
                  <a:chOff x="6969110" y="3730368"/>
                  <a:chExt cx="667328" cy="86946"/>
                </a:xfrm>
                <a:grpFill/>
              </p:grpSpPr>
              <p:sp>
                <p:nvSpPr>
                  <p:cNvPr id="1331" name="正方形/長方形 1330">
                    <a:extLst>
                      <a:ext uri="{FF2B5EF4-FFF2-40B4-BE49-F238E27FC236}">
                        <a16:creationId xmlns:a16="http://schemas.microsoft.com/office/drawing/2014/main" id="{AB92CC81-75BA-489C-80D3-AC963168D8B7}"/>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332" name="フリーフォーム 1152">
                    <a:extLst>
                      <a:ext uri="{FF2B5EF4-FFF2-40B4-BE49-F238E27FC236}">
                        <a16:creationId xmlns:a16="http://schemas.microsoft.com/office/drawing/2014/main" id="{E9A257DC-C6DA-4329-9118-BAD31793882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333" name="直線コネクタ 1332">
                    <a:extLst>
                      <a:ext uri="{FF2B5EF4-FFF2-40B4-BE49-F238E27FC236}">
                        <a16:creationId xmlns:a16="http://schemas.microsoft.com/office/drawing/2014/main" id="{976B706B-EA98-49CE-8730-93CE1FEC7F7D}"/>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327" name="グループ化 1326">
                  <a:extLst>
                    <a:ext uri="{FF2B5EF4-FFF2-40B4-BE49-F238E27FC236}">
                      <a16:creationId xmlns:a16="http://schemas.microsoft.com/office/drawing/2014/main" id="{57489895-5B3F-4EB7-8FB3-00A92A7F5757}"/>
                    </a:ext>
                  </a:extLst>
                </p:cNvPr>
                <p:cNvGrpSpPr/>
                <p:nvPr/>
              </p:nvGrpSpPr>
              <p:grpSpPr>
                <a:xfrm>
                  <a:off x="810739" y="2277630"/>
                  <a:ext cx="151810" cy="91913"/>
                  <a:chOff x="6969110" y="3730368"/>
                  <a:chExt cx="667328" cy="86946"/>
                </a:xfrm>
                <a:grpFill/>
              </p:grpSpPr>
              <p:sp>
                <p:nvSpPr>
                  <p:cNvPr id="1328" name="正方形/長方形 1327">
                    <a:extLst>
                      <a:ext uri="{FF2B5EF4-FFF2-40B4-BE49-F238E27FC236}">
                        <a16:creationId xmlns:a16="http://schemas.microsoft.com/office/drawing/2014/main" id="{1918C676-96D1-4485-9FA2-AFF1AEAD5F0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329" name="フリーフォーム 1152">
                    <a:extLst>
                      <a:ext uri="{FF2B5EF4-FFF2-40B4-BE49-F238E27FC236}">
                        <a16:creationId xmlns:a16="http://schemas.microsoft.com/office/drawing/2014/main" id="{685357EA-8486-4576-AA99-6C009BBE6D38}"/>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330" name="直線コネクタ 1329">
                    <a:extLst>
                      <a:ext uri="{FF2B5EF4-FFF2-40B4-BE49-F238E27FC236}">
                        <a16:creationId xmlns:a16="http://schemas.microsoft.com/office/drawing/2014/main" id="{98EEF68A-6948-4DF6-AA3D-D13BC4556341}"/>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273" name="グループ化 1272">
                <a:extLst>
                  <a:ext uri="{FF2B5EF4-FFF2-40B4-BE49-F238E27FC236}">
                    <a16:creationId xmlns:a16="http://schemas.microsoft.com/office/drawing/2014/main" id="{D77D9408-7CE2-47CB-8C17-66098AAD189E}"/>
                  </a:ext>
                </a:extLst>
              </p:cNvPr>
              <p:cNvGrpSpPr/>
              <p:nvPr/>
            </p:nvGrpSpPr>
            <p:grpSpPr>
              <a:xfrm>
                <a:off x="290060" y="2372599"/>
                <a:ext cx="672489" cy="91913"/>
                <a:chOff x="290060" y="2277630"/>
                <a:chExt cx="672489" cy="91913"/>
              </a:xfrm>
              <a:grpFill/>
            </p:grpSpPr>
            <p:grpSp>
              <p:nvGrpSpPr>
                <p:cNvPr id="1308" name="グループ化 1307">
                  <a:extLst>
                    <a:ext uri="{FF2B5EF4-FFF2-40B4-BE49-F238E27FC236}">
                      <a16:creationId xmlns:a16="http://schemas.microsoft.com/office/drawing/2014/main" id="{5A3A184B-0235-4B1A-BA89-999241174CB5}"/>
                    </a:ext>
                  </a:extLst>
                </p:cNvPr>
                <p:cNvGrpSpPr/>
                <p:nvPr/>
              </p:nvGrpSpPr>
              <p:grpSpPr>
                <a:xfrm>
                  <a:off x="290060" y="2277630"/>
                  <a:ext cx="151810" cy="91913"/>
                  <a:chOff x="6969110" y="3730368"/>
                  <a:chExt cx="667328" cy="86946"/>
                </a:xfrm>
                <a:grpFill/>
              </p:grpSpPr>
              <p:sp>
                <p:nvSpPr>
                  <p:cNvPr id="1321" name="正方形/長方形 1320">
                    <a:extLst>
                      <a:ext uri="{FF2B5EF4-FFF2-40B4-BE49-F238E27FC236}">
                        <a16:creationId xmlns:a16="http://schemas.microsoft.com/office/drawing/2014/main" id="{93E50F56-ED87-4E24-8285-8BE3533775A5}"/>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322" name="フリーフォーム 1152">
                    <a:extLst>
                      <a:ext uri="{FF2B5EF4-FFF2-40B4-BE49-F238E27FC236}">
                        <a16:creationId xmlns:a16="http://schemas.microsoft.com/office/drawing/2014/main" id="{388C8FB7-83CF-4A40-9990-B0DBF9E4C4A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323" name="直線コネクタ 1322">
                    <a:extLst>
                      <a:ext uri="{FF2B5EF4-FFF2-40B4-BE49-F238E27FC236}">
                        <a16:creationId xmlns:a16="http://schemas.microsoft.com/office/drawing/2014/main" id="{48234273-F068-4583-A3F8-58081585BBB1}"/>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309" name="グループ化 1308">
                  <a:extLst>
                    <a:ext uri="{FF2B5EF4-FFF2-40B4-BE49-F238E27FC236}">
                      <a16:creationId xmlns:a16="http://schemas.microsoft.com/office/drawing/2014/main" id="{421BCF95-D3CF-4F5A-9AEA-F275FFEBA2B2}"/>
                    </a:ext>
                  </a:extLst>
                </p:cNvPr>
                <p:cNvGrpSpPr/>
                <p:nvPr/>
              </p:nvGrpSpPr>
              <p:grpSpPr>
                <a:xfrm>
                  <a:off x="466227" y="2277630"/>
                  <a:ext cx="151810" cy="91913"/>
                  <a:chOff x="6969110" y="3730368"/>
                  <a:chExt cx="667328" cy="86946"/>
                </a:xfrm>
                <a:grpFill/>
              </p:grpSpPr>
              <p:sp>
                <p:nvSpPr>
                  <p:cNvPr id="1318" name="正方形/長方形 1317">
                    <a:extLst>
                      <a:ext uri="{FF2B5EF4-FFF2-40B4-BE49-F238E27FC236}">
                        <a16:creationId xmlns:a16="http://schemas.microsoft.com/office/drawing/2014/main" id="{F7CB5B4F-90BC-434E-9961-A4F795A57080}"/>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319" name="フリーフォーム 1152">
                    <a:extLst>
                      <a:ext uri="{FF2B5EF4-FFF2-40B4-BE49-F238E27FC236}">
                        <a16:creationId xmlns:a16="http://schemas.microsoft.com/office/drawing/2014/main" id="{8B7FBBA4-C18E-4554-99D5-C0EA754BD97A}"/>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320" name="直線コネクタ 1319">
                    <a:extLst>
                      <a:ext uri="{FF2B5EF4-FFF2-40B4-BE49-F238E27FC236}">
                        <a16:creationId xmlns:a16="http://schemas.microsoft.com/office/drawing/2014/main" id="{FBB1B784-9363-4E2A-A044-9F0182BEC128}"/>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310" name="グループ化 1309">
                  <a:extLst>
                    <a:ext uri="{FF2B5EF4-FFF2-40B4-BE49-F238E27FC236}">
                      <a16:creationId xmlns:a16="http://schemas.microsoft.com/office/drawing/2014/main" id="{744E28E4-DB2D-4113-8E65-B810DEEEE7BE}"/>
                    </a:ext>
                  </a:extLst>
                </p:cNvPr>
                <p:cNvGrpSpPr/>
                <p:nvPr/>
              </p:nvGrpSpPr>
              <p:grpSpPr>
                <a:xfrm>
                  <a:off x="640927" y="2277630"/>
                  <a:ext cx="151810" cy="91913"/>
                  <a:chOff x="6969110" y="3730368"/>
                  <a:chExt cx="667328" cy="86946"/>
                </a:xfrm>
                <a:grpFill/>
              </p:grpSpPr>
              <p:sp>
                <p:nvSpPr>
                  <p:cNvPr id="1315" name="正方形/長方形 1314">
                    <a:extLst>
                      <a:ext uri="{FF2B5EF4-FFF2-40B4-BE49-F238E27FC236}">
                        <a16:creationId xmlns:a16="http://schemas.microsoft.com/office/drawing/2014/main" id="{EB1A3F71-B05F-4DE7-AE9D-4F87E284F999}"/>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316" name="フリーフォーム 1152">
                    <a:extLst>
                      <a:ext uri="{FF2B5EF4-FFF2-40B4-BE49-F238E27FC236}">
                        <a16:creationId xmlns:a16="http://schemas.microsoft.com/office/drawing/2014/main" id="{80C63DAF-17A9-4085-8D2B-11E06BC56C7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317" name="直線コネクタ 1316">
                    <a:extLst>
                      <a:ext uri="{FF2B5EF4-FFF2-40B4-BE49-F238E27FC236}">
                        <a16:creationId xmlns:a16="http://schemas.microsoft.com/office/drawing/2014/main" id="{4A01F7F7-82B4-4058-B07E-14E4CEF26A01}"/>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311" name="グループ化 1310">
                  <a:extLst>
                    <a:ext uri="{FF2B5EF4-FFF2-40B4-BE49-F238E27FC236}">
                      <a16:creationId xmlns:a16="http://schemas.microsoft.com/office/drawing/2014/main" id="{88976D6A-D25E-48BB-8D0F-43CB5359F175}"/>
                    </a:ext>
                  </a:extLst>
                </p:cNvPr>
                <p:cNvGrpSpPr/>
                <p:nvPr/>
              </p:nvGrpSpPr>
              <p:grpSpPr>
                <a:xfrm>
                  <a:off x="810739" y="2277630"/>
                  <a:ext cx="151810" cy="91913"/>
                  <a:chOff x="6969110" y="3730368"/>
                  <a:chExt cx="667328" cy="86946"/>
                </a:xfrm>
                <a:grpFill/>
              </p:grpSpPr>
              <p:sp>
                <p:nvSpPr>
                  <p:cNvPr id="1312" name="正方形/長方形 1311">
                    <a:extLst>
                      <a:ext uri="{FF2B5EF4-FFF2-40B4-BE49-F238E27FC236}">
                        <a16:creationId xmlns:a16="http://schemas.microsoft.com/office/drawing/2014/main" id="{83EF1342-2434-4208-B94E-22CE47E7C5B4}"/>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313" name="フリーフォーム 1152">
                    <a:extLst>
                      <a:ext uri="{FF2B5EF4-FFF2-40B4-BE49-F238E27FC236}">
                        <a16:creationId xmlns:a16="http://schemas.microsoft.com/office/drawing/2014/main" id="{79C2947E-81A1-419C-B12C-4B3F4583DBC5}"/>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314" name="直線コネクタ 1313">
                    <a:extLst>
                      <a:ext uri="{FF2B5EF4-FFF2-40B4-BE49-F238E27FC236}">
                        <a16:creationId xmlns:a16="http://schemas.microsoft.com/office/drawing/2014/main" id="{95983F32-062E-48C6-BAC6-C3BD7232F1D2}"/>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274" name="グループ化 1273">
                <a:extLst>
                  <a:ext uri="{FF2B5EF4-FFF2-40B4-BE49-F238E27FC236}">
                    <a16:creationId xmlns:a16="http://schemas.microsoft.com/office/drawing/2014/main" id="{D128B775-79C4-4594-8FA9-A5CCE639DCF9}"/>
                  </a:ext>
                </a:extLst>
              </p:cNvPr>
              <p:cNvGrpSpPr/>
              <p:nvPr/>
            </p:nvGrpSpPr>
            <p:grpSpPr>
              <a:xfrm>
                <a:off x="290060" y="2468292"/>
                <a:ext cx="672489" cy="91913"/>
                <a:chOff x="290060" y="2277630"/>
                <a:chExt cx="672489" cy="91913"/>
              </a:xfrm>
              <a:grpFill/>
            </p:grpSpPr>
            <p:grpSp>
              <p:nvGrpSpPr>
                <p:cNvPr id="1292" name="グループ化 1291">
                  <a:extLst>
                    <a:ext uri="{FF2B5EF4-FFF2-40B4-BE49-F238E27FC236}">
                      <a16:creationId xmlns:a16="http://schemas.microsoft.com/office/drawing/2014/main" id="{D23246CB-1772-4BDA-82E1-22B8831342AC}"/>
                    </a:ext>
                  </a:extLst>
                </p:cNvPr>
                <p:cNvGrpSpPr/>
                <p:nvPr/>
              </p:nvGrpSpPr>
              <p:grpSpPr>
                <a:xfrm>
                  <a:off x="290060" y="2277630"/>
                  <a:ext cx="151810" cy="91913"/>
                  <a:chOff x="6969110" y="3730368"/>
                  <a:chExt cx="667328" cy="86946"/>
                </a:xfrm>
                <a:grpFill/>
              </p:grpSpPr>
              <p:sp>
                <p:nvSpPr>
                  <p:cNvPr id="1305" name="正方形/長方形 1304">
                    <a:extLst>
                      <a:ext uri="{FF2B5EF4-FFF2-40B4-BE49-F238E27FC236}">
                        <a16:creationId xmlns:a16="http://schemas.microsoft.com/office/drawing/2014/main" id="{430269A0-A415-46F6-A385-257501105C8C}"/>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306" name="フリーフォーム 1152">
                    <a:extLst>
                      <a:ext uri="{FF2B5EF4-FFF2-40B4-BE49-F238E27FC236}">
                        <a16:creationId xmlns:a16="http://schemas.microsoft.com/office/drawing/2014/main" id="{18C5FC55-431B-4F20-A2CE-DA899196EF10}"/>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307" name="直線コネクタ 1306">
                    <a:extLst>
                      <a:ext uri="{FF2B5EF4-FFF2-40B4-BE49-F238E27FC236}">
                        <a16:creationId xmlns:a16="http://schemas.microsoft.com/office/drawing/2014/main" id="{2DFE49A6-642F-4043-ACBF-748572F8F8A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93" name="グループ化 1292">
                  <a:extLst>
                    <a:ext uri="{FF2B5EF4-FFF2-40B4-BE49-F238E27FC236}">
                      <a16:creationId xmlns:a16="http://schemas.microsoft.com/office/drawing/2014/main" id="{E23262D0-B67A-4DEA-B4FC-F5D704CFC1F7}"/>
                    </a:ext>
                  </a:extLst>
                </p:cNvPr>
                <p:cNvGrpSpPr/>
                <p:nvPr/>
              </p:nvGrpSpPr>
              <p:grpSpPr>
                <a:xfrm>
                  <a:off x="466227" y="2277630"/>
                  <a:ext cx="151810" cy="91913"/>
                  <a:chOff x="6969110" y="3730368"/>
                  <a:chExt cx="667328" cy="86946"/>
                </a:xfrm>
                <a:grpFill/>
              </p:grpSpPr>
              <p:sp>
                <p:nvSpPr>
                  <p:cNvPr id="1302" name="正方形/長方形 1301">
                    <a:extLst>
                      <a:ext uri="{FF2B5EF4-FFF2-40B4-BE49-F238E27FC236}">
                        <a16:creationId xmlns:a16="http://schemas.microsoft.com/office/drawing/2014/main" id="{80632C5A-0CFD-4ACD-811C-35A9275CA16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303" name="フリーフォーム 1152">
                    <a:extLst>
                      <a:ext uri="{FF2B5EF4-FFF2-40B4-BE49-F238E27FC236}">
                        <a16:creationId xmlns:a16="http://schemas.microsoft.com/office/drawing/2014/main" id="{1B522F0B-3BA0-4970-B570-90A71AD35EDB}"/>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304" name="直線コネクタ 1303">
                    <a:extLst>
                      <a:ext uri="{FF2B5EF4-FFF2-40B4-BE49-F238E27FC236}">
                        <a16:creationId xmlns:a16="http://schemas.microsoft.com/office/drawing/2014/main" id="{82227C5A-ED57-4076-926E-1C675BA7BAB4}"/>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94" name="グループ化 1293">
                  <a:extLst>
                    <a:ext uri="{FF2B5EF4-FFF2-40B4-BE49-F238E27FC236}">
                      <a16:creationId xmlns:a16="http://schemas.microsoft.com/office/drawing/2014/main" id="{55DFB67C-6CA3-4799-8C67-0295E7875203}"/>
                    </a:ext>
                  </a:extLst>
                </p:cNvPr>
                <p:cNvGrpSpPr/>
                <p:nvPr/>
              </p:nvGrpSpPr>
              <p:grpSpPr>
                <a:xfrm>
                  <a:off x="640927" y="2277630"/>
                  <a:ext cx="151810" cy="91913"/>
                  <a:chOff x="6969110" y="3730368"/>
                  <a:chExt cx="667328" cy="86946"/>
                </a:xfrm>
                <a:grpFill/>
              </p:grpSpPr>
              <p:sp>
                <p:nvSpPr>
                  <p:cNvPr id="1299" name="正方形/長方形 1298">
                    <a:extLst>
                      <a:ext uri="{FF2B5EF4-FFF2-40B4-BE49-F238E27FC236}">
                        <a16:creationId xmlns:a16="http://schemas.microsoft.com/office/drawing/2014/main" id="{69F070DC-B666-4690-9688-F62CB8A0DF1D}"/>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300" name="フリーフォーム 1152">
                    <a:extLst>
                      <a:ext uri="{FF2B5EF4-FFF2-40B4-BE49-F238E27FC236}">
                        <a16:creationId xmlns:a16="http://schemas.microsoft.com/office/drawing/2014/main" id="{1D7C4685-10D2-4797-94BC-37DD91700D8F}"/>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301" name="直線コネクタ 1300">
                    <a:extLst>
                      <a:ext uri="{FF2B5EF4-FFF2-40B4-BE49-F238E27FC236}">
                        <a16:creationId xmlns:a16="http://schemas.microsoft.com/office/drawing/2014/main" id="{8A5EE13C-8B90-47CC-BF45-C2D4E4654DF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95" name="グループ化 1294">
                  <a:extLst>
                    <a:ext uri="{FF2B5EF4-FFF2-40B4-BE49-F238E27FC236}">
                      <a16:creationId xmlns:a16="http://schemas.microsoft.com/office/drawing/2014/main" id="{CF5BB048-9EE2-49E4-9065-D3F8BBE3FDE8}"/>
                    </a:ext>
                  </a:extLst>
                </p:cNvPr>
                <p:cNvGrpSpPr/>
                <p:nvPr/>
              </p:nvGrpSpPr>
              <p:grpSpPr>
                <a:xfrm>
                  <a:off x="810739" y="2277630"/>
                  <a:ext cx="151810" cy="91913"/>
                  <a:chOff x="6969110" y="3730368"/>
                  <a:chExt cx="667328" cy="86946"/>
                </a:xfrm>
                <a:grpFill/>
              </p:grpSpPr>
              <p:sp>
                <p:nvSpPr>
                  <p:cNvPr id="1296" name="正方形/長方形 1295">
                    <a:extLst>
                      <a:ext uri="{FF2B5EF4-FFF2-40B4-BE49-F238E27FC236}">
                        <a16:creationId xmlns:a16="http://schemas.microsoft.com/office/drawing/2014/main" id="{A8F82301-2FB5-4DF5-8448-91F798ACE3C7}"/>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297" name="フリーフォーム 1296">
                    <a:extLst>
                      <a:ext uri="{FF2B5EF4-FFF2-40B4-BE49-F238E27FC236}">
                        <a16:creationId xmlns:a16="http://schemas.microsoft.com/office/drawing/2014/main" id="{1478F280-776A-433A-9E34-24C25EC8DB6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298" name="直線コネクタ 1297">
                    <a:extLst>
                      <a:ext uri="{FF2B5EF4-FFF2-40B4-BE49-F238E27FC236}">
                        <a16:creationId xmlns:a16="http://schemas.microsoft.com/office/drawing/2014/main" id="{9003BE4A-2255-415F-83E4-850AB6A26CAD}"/>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275" name="グループ化 1274">
                <a:extLst>
                  <a:ext uri="{FF2B5EF4-FFF2-40B4-BE49-F238E27FC236}">
                    <a16:creationId xmlns:a16="http://schemas.microsoft.com/office/drawing/2014/main" id="{4B77B61B-6220-4282-AD37-E82C46E0AFA1}"/>
                  </a:ext>
                </a:extLst>
              </p:cNvPr>
              <p:cNvGrpSpPr/>
              <p:nvPr/>
            </p:nvGrpSpPr>
            <p:grpSpPr>
              <a:xfrm>
                <a:off x="290060" y="2562642"/>
                <a:ext cx="672489" cy="91913"/>
                <a:chOff x="290060" y="2277630"/>
                <a:chExt cx="672489" cy="91913"/>
              </a:xfrm>
              <a:grpFill/>
            </p:grpSpPr>
            <p:grpSp>
              <p:nvGrpSpPr>
                <p:cNvPr id="1276" name="グループ化 1275">
                  <a:extLst>
                    <a:ext uri="{FF2B5EF4-FFF2-40B4-BE49-F238E27FC236}">
                      <a16:creationId xmlns:a16="http://schemas.microsoft.com/office/drawing/2014/main" id="{F91E6962-D3C9-4471-A309-714BCB78C38A}"/>
                    </a:ext>
                  </a:extLst>
                </p:cNvPr>
                <p:cNvGrpSpPr/>
                <p:nvPr/>
              </p:nvGrpSpPr>
              <p:grpSpPr>
                <a:xfrm>
                  <a:off x="290060" y="2277630"/>
                  <a:ext cx="151810" cy="91913"/>
                  <a:chOff x="6969110" y="3730368"/>
                  <a:chExt cx="667328" cy="86946"/>
                </a:xfrm>
                <a:grpFill/>
              </p:grpSpPr>
              <p:sp>
                <p:nvSpPr>
                  <p:cNvPr id="1289" name="正方形/長方形 1288">
                    <a:extLst>
                      <a:ext uri="{FF2B5EF4-FFF2-40B4-BE49-F238E27FC236}">
                        <a16:creationId xmlns:a16="http://schemas.microsoft.com/office/drawing/2014/main" id="{B26AEBAD-A73E-41D3-9D30-434D9B4091A0}"/>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290" name="フリーフォーム 1152">
                    <a:extLst>
                      <a:ext uri="{FF2B5EF4-FFF2-40B4-BE49-F238E27FC236}">
                        <a16:creationId xmlns:a16="http://schemas.microsoft.com/office/drawing/2014/main" id="{FC9B946E-7716-4035-AA72-C376E1DC2579}"/>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291" name="直線コネクタ 1290">
                    <a:extLst>
                      <a:ext uri="{FF2B5EF4-FFF2-40B4-BE49-F238E27FC236}">
                        <a16:creationId xmlns:a16="http://schemas.microsoft.com/office/drawing/2014/main" id="{B2CAE4A5-6576-4FF4-8A7A-69C99176423E}"/>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77" name="グループ化 1276">
                  <a:extLst>
                    <a:ext uri="{FF2B5EF4-FFF2-40B4-BE49-F238E27FC236}">
                      <a16:creationId xmlns:a16="http://schemas.microsoft.com/office/drawing/2014/main" id="{386FE05A-DCE7-487B-A834-036FD3B76FCA}"/>
                    </a:ext>
                  </a:extLst>
                </p:cNvPr>
                <p:cNvGrpSpPr/>
                <p:nvPr/>
              </p:nvGrpSpPr>
              <p:grpSpPr>
                <a:xfrm>
                  <a:off x="466227" y="2277630"/>
                  <a:ext cx="151810" cy="91913"/>
                  <a:chOff x="6969110" y="3730368"/>
                  <a:chExt cx="667328" cy="86946"/>
                </a:xfrm>
                <a:grpFill/>
              </p:grpSpPr>
              <p:sp>
                <p:nvSpPr>
                  <p:cNvPr id="1286" name="正方形/長方形 1285">
                    <a:extLst>
                      <a:ext uri="{FF2B5EF4-FFF2-40B4-BE49-F238E27FC236}">
                        <a16:creationId xmlns:a16="http://schemas.microsoft.com/office/drawing/2014/main" id="{6E9F6C56-033F-444E-B2EE-D761E86D5105}"/>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287" name="フリーフォーム 1152">
                    <a:extLst>
                      <a:ext uri="{FF2B5EF4-FFF2-40B4-BE49-F238E27FC236}">
                        <a16:creationId xmlns:a16="http://schemas.microsoft.com/office/drawing/2014/main" id="{A80A1686-272E-438F-8C11-F7BCB47DE46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288" name="直線コネクタ 1287">
                    <a:extLst>
                      <a:ext uri="{FF2B5EF4-FFF2-40B4-BE49-F238E27FC236}">
                        <a16:creationId xmlns:a16="http://schemas.microsoft.com/office/drawing/2014/main" id="{FC7C7BD3-7FED-4A3E-A83B-18AC1FE57111}"/>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78" name="グループ化 1277">
                  <a:extLst>
                    <a:ext uri="{FF2B5EF4-FFF2-40B4-BE49-F238E27FC236}">
                      <a16:creationId xmlns:a16="http://schemas.microsoft.com/office/drawing/2014/main" id="{95ECE68C-6522-4FEA-B395-B284445EDFFC}"/>
                    </a:ext>
                  </a:extLst>
                </p:cNvPr>
                <p:cNvGrpSpPr/>
                <p:nvPr/>
              </p:nvGrpSpPr>
              <p:grpSpPr>
                <a:xfrm>
                  <a:off x="640927" y="2277630"/>
                  <a:ext cx="151810" cy="91913"/>
                  <a:chOff x="6969110" y="3730368"/>
                  <a:chExt cx="667328" cy="86946"/>
                </a:xfrm>
                <a:grpFill/>
              </p:grpSpPr>
              <p:sp>
                <p:nvSpPr>
                  <p:cNvPr id="1283" name="正方形/長方形 1282">
                    <a:extLst>
                      <a:ext uri="{FF2B5EF4-FFF2-40B4-BE49-F238E27FC236}">
                        <a16:creationId xmlns:a16="http://schemas.microsoft.com/office/drawing/2014/main" id="{BBF8CEFB-60D1-485A-B6E9-412672931B9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284" name="フリーフォーム 1152">
                    <a:extLst>
                      <a:ext uri="{FF2B5EF4-FFF2-40B4-BE49-F238E27FC236}">
                        <a16:creationId xmlns:a16="http://schemas.microsoft.com/office/drawing/2014/main" id="{4FC348AE-A7B2-4A71-BF15-9CB03E6F55DD}"/>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285" name="直線コネクタ 1284">
                    <a:extLst>
                      <a:ext uri="{FF2B5EF4-FFF2-40B4-BE49-F238E27FC236}">
                        <a16:creationId xmlns:a16="http://schemas.microsoft.com/office/drawing/2014/main" id="{A9D4E725-6E4F-4B7F-ABEB-EE2F45D6212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279" name="グループ化 1278">
                  <a:extLst>
                    <a:ext uri="{FF2B5EF4-FFF2-40B4-BE49-F238E27FC236}">
                      <a16:creationId xmlns:a16="http://schemas.microsoft.com/office/drawing/2014/main" id="{6F37B31D-8163-46DD-9598-85F2652D1D0E}"/>
                    </a:ext>
                  </a:extLst>
                </p:cNvPr>
                <p:cNvGrpSpPr/>
                <p:nvPr/>
              </p:nvGrpSpPr>
              <p:grpSpPr>
                <a:xfrm>
                  <a:off x="810739" y="2277630"/>
                  <a:ext cx="151810" cy="91913"/>
                  <a:chOff x="6969110" y="3730368"/>
                  <a:chExt cx="667328" cy="86946"/>
                </a:xfrm>
                <a:grpFill/>
              </p:grpSpPr>
              <p:sp>
                <p:nvSpPr>
                  <p:cNvPr id="1280" name="正方形/長方形 1279">
                    <a:extLst>
                      <a:ext uri="{FF2B5EF4-FFF2-40B4-BE49-F238E27FC236}">
                        <a16:creationId xmlns:a16="http://schemas.microsoft.com/office/drawing/2014/main" id="{98AA533B-9701-4B4A-A1E2-E2361D85A633}"/>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281" name="フリーフォーム 1152">
                    <a:extLst>
                      <a:ext uri="{FF2B5EF4-FFF2-40B4-BE49-F238E27FC236}">
                        <a16:creationId xmlns:a16="http://schemas.microsoft.com/office/drawing/2014/main" id="{27345C5B-50C0-4843-8295-C46C59FBBBFF}"/>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282" name="直線コネクタ 1281">
                    <a:extLst>
                      <a:ext uri="{FF2B5EF4-FFF2-40B4-BE49-F238E27FC236}">
                        <a16:creationId xmlns:a16="http://schemas.microsoft.com/office/drawing/2014/main" id="{42793819-82FD-49AE-8926-7D50873B1BAA}"/>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sp>
          <p:nvSpPr>
            <p:cNvPr id="1270" name="フリーフォーム: 図形 830">
              <a:extLst>
                <a:ext uri="{FF2B5EF4-FFF2-40B4-BE49-F238E27FC236}">
                  <a16:creationId xmlns:a16="http://schemas.microsoft.com/office/drawing/2014/main" id="{86247371-FF84-4A9B-A0DC-8A665E3AF1C0}"/>
                </a:ext>
              </a:extLst>
            </p:cNvPr>
            <p:cNvSpPr/>
            <p:nvPr/>
          </p:nvSpPr>
          <p:spPr>
            <a:xfrm>
              <a:off x="3523291" y="2016324"/>
              <a:ext cx="163206" cy="48220"/>
            </a:xfrm>
            <a:custGeom>
              <a:avLst/>
              <a:gdLst>
                <a:gd name="connsiteX0" fmla="*/ 0 w 209550"/>
                <a:gd name="connsiteY0" fmla="*/ 61913 h 61913"/>
                <a:gd name="connsiteX1" fmla="*/ 71438 w 209550"/>
                <a:gd name="connsiteY1" fmla="*/ 0 h 61913"/>
                <a:gd name="connsiteX2" fmla="*/ 209550 w 209550"/>
                <a:gd name="connsiteY2" fmla="*/ 0 h 61913"/>
                <a:gd name="connsiteX3" fmla="*/ 150019 w 209550"/>
                <a:gd name="connsiteY3" fmla="*/ 57150 h 61913"/>
              </a:gdLst>
              <a:ahLst/>
              <a:cxnLst>
                <a:cxn ang="0">
                  <a:pos x="connsiteX0" y="connsiteY0"/>
                </a:cxn>
                <a:cxn ang="0">
                  <a:pos x="connsiteX1" y="connsiteY1"/>
                </a:cxn>
                <a:cxn ang="0">
                  <a:pos x="connsiteX2" y="connsiteY2"/>
                </a:cxn>
                <a:cxn ang="0">
                  <a:pos x="connsiteX3" y="connsiteY3"/>
                </a:cxn>
              </a:cxnLst>
              <a:rect l="l" t="t" r="r" b="b"/>
              <a:pathLst>
                <a:path w="209550" h="61913">
                  <a:moveTo>
                    <a:pt x="0" y="61913"/>
                  </a:moveTo>
                  <a:lnTo>
                    <a:pt x="71438" y="0"/>
                  </a:lnTo>
                  <a:lnTo>
                    <a:pt x="209550" y="0"/>
                  </a:lnTo>
                  <a:lnTo>
                    <a:pt x="150019" y="57150"/>
                  </a:lnTo>
                </a:path>
              </a:pathLst>
            </a:custGeom>
            <a:noFill/>
            <a:ln w="12700" cap="flat" cmpd="sng" algn="ctr">
              <a:solidFill>
                <a:srgbClr val="44546A">
                  <a:lumMod val="75000"/>
                  <a:lumOff val="2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cxnSp>
          <p:nvCxnSpPr>
            <p:cNvPr id="1271" name="直線コネクタ 1270">
              <a:extLst>
                <a:ext uri="{FF2B5EF4-FFF2-40B4-BE49-F238E27FC236}">
                  <a16:creationId xmlns:a16="http://schemas.microsoft.com/office/drawing/2014/main" id="{091AA084-1B6F-4569-9B5C-BB054867546D}"/>
                </a:ext>
              </a:extLst>
            </p:cNvPr>
            <p:cNvCxnSpPr>
              <a:stCxn id="1270" idx="2"/>
            </p:cNvCxnSpPr>
            <p:nvPr/>
          </p:nvCxnSpPr>
          <p:spPr>
            <a:xfrm>
              <a:off x="3686497" y="2016324"/>
              <a:ext cx="0" cy="52019"/>
            </a:xfrm>
            <a:prstGeom prst="line">
              <a:avLst/>
            </a:prstGeom>
            <a:noFill/>
            <a:ln w="12700" cap="flat" cmpd="sng" algn="ctr">
              <a:solidFill>
                <a:srgbClr val="44546A">
                  <a:lumMod val="75000"/>
                  <a:lumOff val="25000"/>
                </a:srgbClr>
              </a:solidFill>
              <a:prstDash val="solid"/>
              <a:miter lim="800000"/>
            </a:ln>
            <a:effectLst/>
          </p:spPr>
        </p:cxnSp>
      </p:grpSp>
      <p:grpSp>
        <p:nvGrpSpPr>
          <p:cNvPr id="1356" name="グループ化 1355">
            <a:extLst>
              <a:ext uri="{FF2B5EF4-FFF2-40B4-BE49-F238E27FC236}">
                <a16:creationId xmlns:a16="http://schemas.microsoft.com/office/drawing/2014/main" id="{AB30C942-53B9-46AE-8C29-EF19CE3E854E}"/>
              </a:ext>
            </a:extLst>
          </p:cNvPr>
          <p:cNvGrpSpPr/>
          <p:nvPr/>
        </p:nvGrpSpPr>
        <p:grpSpPr>
          <a:xfrm>
            <a:off x="5818398" y="2253729"/>
            <a:ext cx="775943" cy="433727"/>
            <a:chOff x="3039506" y="2120136"/>
            <a:chExt cx="1049772" cy="586787"/>
          </a:xfrm>
        </p:grpSpPr>
        <p:sp>
          <p:nvSpPr>
            <p:cNvPr id="1357" name="フリーフォーム: 図形 1529">
              <a:extLst>
                <a:ext uri="{FF2B5EF4-FFF2-40B4-BE49-F238E27FC236}">
                  <a16:creationId xmlns:a16="http://schemas.microsoft.com/office/drawing/2014/main" id="{190FDE7C-360D-474B-BB4D-D5898A8F9559}"/>
                </a:ext>
              </a:extLst>
            </p:cNvPr>
            <p:cNvSpPr/>
            <p:nvPr/>
          </p:nvSpPr>
          <p:spPr>
            <a:xfrm rot="1750928">
              <a:off x="3966369" y="2370609"/>
              <a:ext cx="122909" cy="160922"/>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dirty="0">
                <a:solidFill>
                  <a:srgbClr val="FFFFFF"/>
                </a:solidFill>
                <a:latin typeface="BIZ UDゴシック" panose="020B0400000000000000" pitchFamily="49" charset="-128"/>
                <a:ea typeface="BIZ UDゴシック" panose="020B0400000000000000" pitchFamily="49" charset="-128"/>
              </a:endParaRPr>
            </a:p>
          </p:txBody>
        </p:sp>
        <p:sp>
          <p:nvSpPr>
            <p:cNvPr id="1358" name="フリーフォーム: 図形 1530">
              <a:extLst>
                <a:ext uri="{FF2B5EF4-FFF2-40B4-BE49-F238E27FC236}">
                  <a16:creationId xmlns:a16="http://schemas.microsoft.com/office/drawing/2014/main" id="{55C02AC7-AA69-4E0D-99C3-3981F9A9B07E}"/>
                </a:ext>
              </a:extLst>
            </p:cNvPr>
            <p:cNvSpPr/>
            <p:nvPr/>
          </p:nvSpPr>
          <p:spPr>
            <a:xfrm rot="949213">
              <a:off x="3336706" y="2120136"/>
              <a:ext cx="78797" cy="103167"/>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359" name="フリーフォーム: 図形 1531">
              <a:extLst>
                <a:ext uri="{FF2B5EF4-FFF2-40B4-BE49-F238E27FC236}">
                  <a16:creationId xmlns:a16="http://schemas.microsoft.com/office/drawing/2014/main" id="{18B4953B-CA02-4177-A9BA-88AB2544C0A0}"/>
                </a:ext>
              </a:extLst>
            </p:cNvPr>
            <p:cNvSpPr/>
            <p:nvPr/>
          </p:nvSpPr>
          <p:spPr>
            <a:xfrm>
              <a:off x="3039506" y="2603756"/>
              <a:ext cx="78797" cy="103167"/>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grpSp>
      <p:grpSp>
        <p:nvGrpSpPr>
          <p:cNvPr id="1360" name="グループ化 1359"/>
          <p:cNvGrpSpPr/>
          <p:nvPr/>
        </p:nvGrpSpPr>
        <p:grpSpPr>
          <a:xfrm>
            <a:off x="8105450" y="1471662"/>
            <a:ext cx="775943" cy="762546"/>
            <a:chOff x="5784222" y="969601"/>
            <a:chExt cx="1049772" cy="1031646"/>
          </a:xfrm>
        </p:grpSpPr>
        <p:grpSp>
          <p:nvGrpSpPr>
            <p:cNvPr id="1361" name="グループ化 1360">
              <a:extLst>
                <a:ext uri="{FF2B5EF4-FFF2-40B4-BE49-F238E27FC236}">
                  <a16:creationId xmlns:a16="http://schemas.microsoft.com/office/drawing/2014/main" id="{6666F817-1DF4-4975-95F7-205468F11433}"/>
                </a:ext>
              </a:extLst>
            </p:cNvPr>
            <p:cNvGrpSpPr/>
            <p:nvPr/>
          </p:nvGrpSpPr>
          <p:grpSpPr>
            <a:xfrm>
              <a:off x="5959512" y="1072072"/>
              <a:ext cx="667645" cy="929175"/>
              <a:chOff x="10871951" y="1800558"/>
              <a:chExt cx="667645" cy="929175"/>
            </a:xfrm>
          </p:grpSpPr>
          <p:sp>
            <p:nvSpPr>
              <p:cNvPr id="1366" name="フリーフォーム 646">
                <a:extLst>
                  <a:ext uri="{FF2B5EF4-FFF2-40B4-BE49-F238E27FC236}">
                    <a16:creationId xmlns:a16="http://schemas.microsoft.com/office/drawing/2014/main" id="{CE58487F-02AC-4209-A533-0DAF1D3F86AA}"/>
                  </a:ext>
                </a:extLst>
              </p:cNvPr>
              <p:cNvSpPr/>
              <p:nvPr/>
            </p:nvSpPr>
            <p:spPr>
              <a:xfrm>
                <a:off x="10908796" y="1841747"/>
                <a:ext cx="610277" cy="172613"/>
              </a:xfrm>
              <a:custGeom>
                <a:avLst/>
                <a:gdLst>
                  <a:gd name="connsiteX0" fmla="*/ 0 w 908050"/>
                  <a:gd name="connsiteY0" fmla="*/ 171450 h 177800"/>
                  <a:gd name="connsiteX1" fmla="*/ 165100 w 908050"/>
                  <a:gd name="connsiteY1" fmla="*/ 0 h 177800"/>
                  <a:gd name="connsiteX2" fmla="*/ 908050 w 908050"/>
                  <a:gd name="connsiteY2" fmla="*/ 0 h 177800"/>
                  <a:gd name="connsiteX3" fmla="*/ 736600 w 908050"/>
                  <a:gd name="connsiteY3" fmla="*/ 177800 h 177800"/>
                  <a:gd name="connsiteX4" fmla="*/ 0 w 908050"/>
                  <a:gd name="connsiteY4" fmla="*/ 171450 h 177800"/>
                  <a:gd name="connsiteX0" fmla="*/ 0 w 908050"/>
                  <a:gd name="connsiteY0" fmla="*/ 171450 h 249237"/>
                  <a:gd name="connsiteX1" fmla="*/ 165100 w 908050"/>
                  <a:gd name="connsiteY1" fmla="*/ 0 h 249237"/>
                  <a:gd name="connsiteX2" fmla="*/ 908050 w 908050"/>
                  <a:gd name="connsiteY2" fmla="*/ 0 h 249237"/>
                  <a:gd name="connsiteX3" fmla="*/ 746125 w 908050"/>
                  <a:gd name="connsiteY3" fmla="*/ 249237 h 249237"/>
                  <a:gd name="connsiteX4" fmla="*/ 0 w 908050"/>
                  <a:gd name="connsiteY4" fmla="*/ 171450 h 249237"/>
                  <a:gd name="connsiteX0" fmla="*/ 0 w 917575"/>
                  <a:gd name="connsiteY0" fmla="*/ 257175 h 257175"/>
                  <a:gd name="connsiteX1" fmla="*/ 174625 w 917575"/>
                  <a:gd name="connsiteY1" fmla="*/ 0 h 257175"/>
                  <a:gd name="connsiteX2" fmla="*/ 917575 w 917575"/>
                  <a:gd name="connsiteY2" fmla="*/ 0 h 257175"/>
                  <a:gd name="connsiteX3" fmla="*/ 755650 w 917575"/>
                  <a:gd name="connsiteY3" fmla="*/ 249237 h 257175"/>
                  <a:gd name="connsiteX4" fmla="*/ 0 w 917575"/>
                  <a:gd name="connsiteY4" fmla="*/ 257175 h 257175"/>
                  <a:gd name="connsiteX0" fmla="*/ 0 w 927100"/>
                  <a:gd name="connsiteY0" fmla="*/ 257175 h 257175"/>
                  <a:gd name="connsiteX1" fmla="*/ 174625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257175 h 257175"/>
                  <a:gd name="connsiteX1" fmla="*/ 128879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305752 h 305752"/>
                  <a:gd name="connsiteX1" fmla="*/ 128879 w 927100"/>
                  <a:gd name="connsiteY1" fmla="*/ 48577 h 305752"/>
                  <a:gd name="connsiteX2" fmla="*/ 927100 w 927100"/>
                  <a:gd name="connsiteY2" fmla="*/ 0 h 305752"/>
                  <a:gd name="connsiteX3" fmla="*/ 755650 w 927100"/>
                  <a:gd name="connsiteY3" fmla="*/ 297814 h 305752"/>
                  <a:gd name="connsiteX4" fmla="*/ 0 w 927100"/>
                  <a:gd name="connsiteY4" fmla="*/ 305752 h 305752"/>
                  <a:gd name="connsiteX0" fmla="*/ 0 w 927100"/>
                  <a:gd name="connsiteY0" fmla="*/ 310515 h 310515"/>
                  <a:gd name="connsiteX1" fmla="*/ 161555 w 927100"/>
                  <a:gd name="connsiteY1" fmla="*/ 0 h 310515"/>
                  <a:gd name="connsiteX2" fmla="*/ 927100 w 927100"/>
                  <a:gd name="connsiteY2" fmla="*/ 4763 h 310515"/>
                  <a:gd name="connsiteX3" fmla="*/ 755650 w 927100"/>
                  <a:gd name="connsiteY3" fmla="*/ 302577 h 310515"/>
                  <a:gd name="connsiteX4" fmla="*/ 0 w 927100"/>
                  <a:gd name="connsiteY4" fmla="*/ 310515 h 310515"/>
                  <a:gd name="connsiteX0" fmla="*/ 0 w 927100"/>
                  <a:gd name="connsiteY0" fmla="*/ 310515 h 310515"/>
                  <a:gd name="connsiteX1" fmla="*/ 161555 w 927100"/>
                  <a:gd name="connsiteY1" fmla="*/ 0 h 310515"/>
                  <a:gd name="connsiteX2" fmla="*/ 927100 w 927100"/>
                  <a:gd name="connsiteY2" fmla="*/ 4763 h 310515"/>
                  <a:gd name="connsiteX3" fmla="*/ 769265 w 927100"/>
                  <a:gd name="connsiteY3" fmla="*/ 302577 h 310515"/>
                  <a:gd name="connsiteX4" fmla="*/ 0 w 927100"/>
                  <a:gd name="connsiteY4" fmla="*/ 310515 h 310515"/>
                  <a:gd name="connsiteX0" fmla="*/ 0 w 927100"/>
                  <a:gd name="connsiteY0" fmla="*/ 305753 h 305753"/>
                  <a:gd name="connsiteX1" fmla="*/ 222807 w 927100"/>
                  <a:gd name="connsiteY1" fmla="*/ 15643 h 305753"/>
                  <a:gd name="connsiteX2" fmla="*/ 927100 w 927100"/>
                  <a:gd name="connsiteY2" fmla="*/ 1 h 305753"/>
                  <a:gd name="connsiteX3" fmla="*/ 769265 w 927100"/>
                  <a:gd name="connsiteY3" fmla="*/ 297815 h 305753"/>
                  <a:gd name="connsiteX4" fmla="*/ 0 w 927100"/>
                  <a:gd name="connsiteY4" fmla="*/ 305753 h 305753"/>
                  <a:gd name="connsiteX0" fmla="*/ 0 w 927100"/>
                  <a:gd name="connsiteY0" fmla="*/ 305751 h 305751"/>
                  <a:gd name="connsiteX1" fmla="*/ 193275 w 927100"/>
                  <a:gd name="connsiteY1" fmla="*/ 337 h 305751"/>
                  <a:gd name="connsiteX2" fmla="*/ 927100 w 927100"/>
                  <a:gd name="connsiteY2" fmla="*/ -1 h 305751"/>
                  <a:gd name="connsiteX3" fmla="*/ 769265 w 927100"/>
                  <a:gd name="connsiteY3" fmla="*/ 297813 h 305751"/>
                  <a:gd name="connsiteX4" fmla="*/ 0 w 927100"/>
                  <a:gd name="connsiteY4" fmla="*/ 305751 h 305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00" h="305751">
                    <a:moveTo>
                      <a:pt x="0" y="305751"/>
                    </a:moveTo>
                    <a:lnTo>
                      <a:pt x="193275" y="337"/>
                    </a:lnTo>
                    <a:lnTo>
                      <a:pt x="927100" y="-1"/>
                    </a:lnTo>
                    <a:lnTo>
                      <a:pt x="769265" y="297813"/>
                    </a:lnTo>
                    <a:lnTo>
                      <a:pt x="0" y="305751"/>
                    </a:lnTo>
                    <a:close/>
                  </a:path>
                </a:pathLst>
              </a:custGeom>
              <a:solidFill>
                <a:srgbClr val="FBF2E5"/>
              </a:solidFill>
              <a:ln w="12700" cap="flat" cmpd="sng" algn="ctr">
                <a:solidFill>
                  <a:srgbClr val="E7E6E6">
                    <a:lumMod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33" kern="0" dirty="0">
                  <a:solidFill>
                    <a:srgbClr val="FFFFFF"/>
                  </a:solidFill>
                  <a:latin typeface="BIZ UDゴシック" panose="020B0400000000000000" pitchFamily="49" charset="-128"/>
                  <a:ea typeface="BIZ UDゴシック" panose="020B0400000000000000" pitchFamily="49" charset="-128"/>
                </a:endParaRPr>
              </a:p>
            </p:txBody>
          </p:sp>
          <p:sp>
            <p:nvSpPr>
              <p:cNvPr id="1367" name="正方形/長方形 1366">
                <a:extLst>
                  <a:ext uri="{FF2B5EF4-FFF2-40B4-BE49-F238E27FC236}">
                    <a16:creationId xmlns:a16="http://schemas.microsoft.com/office/drawing/2014/main" id="{0325294C-75F7-4623-B5AC-07C1E68F71BA}"/>
                  </a:ext>
                </a:extLst>
              </p:cNvPr>
              <p:cNvSpPr/>
              <p:nvPr/>
            </p:nvSpPr>
            <p:spPr>
              <a:xfrm>
                <a:off x="10908796" y="2017818"/>
                <a:ext cx="515446" cy="704273"/>
              </a:xfrm>
              <a:prstGeom prst="rect">
                <a:avLst/>
              </a:prstGeom>
              <a:solidFill>
                <a:srgbClr val="FBF2E5"/>
              </a:solidFill>
              <a:ln w="12700" cap="flat" cmpd="sng" algn="ctr">
                <a:solidFill>
                  <a:srgbClr val="E7E6E6">
                    <a:lumMod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33" kern="0">
                  <a:solidFill>
                    <a:srgbClr val="FFFFFF"/>
                  </a:solidFill>
                  <a:latin typeface="BIZ UDゴシック" panose="020B0400000000000000" pitchFamily="49" charset="-128"/>
                  <a:ea typeface="BIZ UDゴシック" panose="020B0400000000000000" pitchFamily="49" charset="-128"/>
                </a:endParaRPr>
              </a:p>
            </p:txBody>
          </p:sp>
          <p:sp>
            <p:nvSpPr>
              <p:cNvPr id="1368" name="フリーフォーム 648">
                <a:extLst>
                  <a:ext uri="{FF2B5EF4-FFF2-40B4-BE49-F238E27FC236}">
                    <a16:creationId xmlns:a16="http://schemas.microsoft.com/office/drawing/2014/main" id="{66378EBD-05A6-48A5-BC95-BD068B3A4196}"/>
                  </a:ext>
                </a:extLst>
              </p:cNvPr>
              <p:cNvSpPr/>
              <p:nvPr/>
            </p:nvSpPr>
            <p:spPr>
              <a:xfrm>
                <a:off x="11423557" y="1836118"/>
                <a:ext cx="116039" cy="893615"/>
              </a:xfrm>
              <a:custGeom>
                <a:avLst/>
                <a:gdLst>
                  <a:gd name="connsiteX0" fmla="*/ 158750 w 177800"/>
                  <a:gd name="connsiteY0" fmla="*/ 0 h 596900"/>
                  <a:gd name="connsiteX1" fmla="*/ 0 w 177800"/>
                  <a:gd name="connsiteY1" fmla="*/ 171450 h 596900"/>
                  <a:gd name="connsiteX2" fmla="*/ 0 w 177800"/>
                  <a:gd name="connsiteY2" fmla="*/ 596900 h 596900"/>
                  <a:gd name="connsiteX3" fmla="*/ 177800 w 177800"/>
                  <a:gd name="connsiteY3" fmla="*/ 412750 h 596900"/>
                  <a:gd name="connsiteX4" fmla="*/ 158750 w 177800"/>
                  <a:gd name="connsiteY4" fmla="*/ 0 h 596900"/>
                  <a:gd name="connsiteX0" fmla="*/ 173038 w 177800"/>
                  <a:gd name="connsiteY0" fmla="*/ 0 h 601662"/>
                  <a:gd name="connsiteX1" fmla="*/ 0 w 177800"/>
                  <a:gd name="connsiteY1" fmla="*/ 176212 h 601662"/>
                  <a:gd name="connsiteX2" fmla="*/ 0 w 177800"/>
                  <a:gd name="connsiteY2" fmla="*/ 601662 h 601662"/>
                  <a:gd name="connsiteX3" fmla="*/ 177800 w 177800"/>
                  <a:gd name="connsiteY3" fmla="*/ 417512 h 601662"/>
                  <a:gd name="connsiteX4" fmla="*/ 173038 w 177800"/>
                  <a:gd name="connsiteY4" fmla="*/ 0 h 601662"/>
                  <a:gd name="connsiteX0" fmla="*/ 177800 w 182562"/>
                  <a:gd name="connsiteY0" fmla="*/ 0 h 601662"/>
                  <a:gd name="connsiteX1" fmla="*/ 0 w 182562"/>
                  <a:gd name="connsiteY1" fmla="*/ 238125 h 601662"/>
                  <a:gd name="connsiteX2" fmla="*/ 4762 w 182562"/>
                  <a:gd name="connsiteY2" fmla="*/ 601662 h 601662"/>
                  <a:gd name="connsiteX3" fmla="*/ 182562 w 182562"/>
                  <a:gd name="connsiteY3" fmla="*/ 417512 h 601662"/>
                  <a:gd name="connsiteX4" fmla="*/ 177800 w 182562"/>
                  <a:gd name="connsiteY4" fmla="*/ 0 h 601662"/>
                  <a:gd name="connsiteX0" fmla="*/ 178259 w 183021"/>
                  <a:gd name="connsiteY0" fmla="*/ 0 h 673100"/>
                  <a:gd name="connsiteX1" fmla="*/ 459 w 183021"/>
                  <a:gd name="connsiteY1" fmla="*/ 238125 h 673100"/>
                  <a:gd name="connsiteX2" fmla="*/ 458 w 183021"/>
                  <a:gd name="connsiteY2" fmla="*/ 673100 h 673100"/>
                  <a:gd name="connsiteX3" fmla="*/ 183021 w 183021"/>
                  <a:gd name="connsiteY3" fmla="*/ 417512 h 673100"/>
                  <a:gd name="connsiteX4" fmla="*/ 178259 w 183021"/>
                  <a:gd name="connsiteY4" fmla="*/ 0 h 673100"/>
                  <a:gd name="connsiteX0" fmla="*/ 178259 w 190641"/>
                  <a:gd name="connsiteY0" fmla="*/ 0 h 673100"/>
                  <a:gd name="connsiteX1" fmla="*/ 459 w 190641"/>
                  <a:gd name="connsiteY1" fmla="*/ 238125 h 673100"/>
                  <a:gd name="connsiteX2" fmla="*/ 458 w 190641"/>
                  <a:gd name="connsiteY2" fmla="*/ 673100 h 673100"/>
                  <a:gd name="connsiteX3" fmla="*/ 190641 w 190641"/>
                  <a:gd name="connsiteY3" fmla="*/ 379412 h 673100"/>
                  <a:gd name="connsiteX4" fmla="*/ 178259 w 190641"/>
                  <a:gd name="connsiteY4" fmla="*/ 0 h 673100"/>
                  <a:gd name="connsiteX0" fmla="*/ 178259 w 190641"/>
                  <a:gd name="connsiteY0" fmla="*/ 0 h 734060"/>
                  <a:gd name="connsiteX1" fmla="*/ 459 w 190641"/>
                  <a:gd name="connsiteY1" fmla="*/ 299085 h 734060"/>
                  <a:gd name="connsiteX2" fmla="*/ 458 w 190641"/>
                  <a:gd name="connsiteY2" fmla="*/ 734060 h 734060"/>
                  <a:gd name="connsiteX3" fmla="*/ 190641 w 190641"/>
                  <a:gd name="connsiteY3" fmla="*/ 440372 h 734060"/>
                  <a:gd name="connsiteX4" fmla="*/ 178259 w 190641"/>
                  <a:gd name="connsiteY4" fmla="*/ 0 h 734060"/>
                  <a:gd name="connsiteX0" fmla="*/ 181434 w 190641"/>
                  <a:gd name="connsiteY0" fmla="*/ 0 h 718185"/>
                  <a:gd name="connsiteX1" fmla="*/ 459 w 190641"/>
                  <a:gd name="connsiteY1" fmla="*/ 283210 h 718185"/>
                  <a:gd name="connsiteX2" fmla="*/ 458 w 190641"/>
                  <a:gd name="connsiteY2" fmla="*/ 718185 h 718185"/>
                  <a:gd name="connsiteX3" fmla="*/ 190641 w 190641"/>
                  <a:gd name="connsiteY3" fmla="*/ 424497 h 718185"/>
                  <a:gd name="connsiteX4" fmla="*/ 181434 w 190641"/>
                  <a:gd name="connsiteY4" fmla="*/ 0 h 718185"/>
                  <a:gd name="connsiteX0" fmla="*/ 181434 w 181680"/>
                  <a:gd name="connsiteY0" fmla="*/ 0 h 718185"/>
                  <a:gd name="connsiteX1" fmla="*/ 459 w 181680"/>
                  <a:gd name="connsiteY1" fmla="*/ 283210 h 718185"/>
                  <a:gd name="connsiteX2" fmla="*/ 458 w 181680"/>
                  <a:gd name="connsiteY2" fmla="*/ 718185 h 718185"/>
                  <a:gd name="connsiteX3" fmla="*/ 177941 w 181680"/>
                  <a:gd name="connsiteY3" fmla="*/ 424497 h 718185"/>
                  <a:gd name="connsiteX4" fmla="*/ 181434 w 181680"/>
                  <a:gd name="connsiteY4" fmla="*/ 0 h 718185"/>
                  <a:gd name="connsiteX0" fmla="*/ 180974 w 181220"/>
                  <a:gd name="connsiteY0" fmla="*/ 0 h 1399216"/>
                  <a:gd name="connsiteX1" fmla="*/ -1 w 181220"/>
                  <a:gd name="connsiteY1" fmla="*/ 283210 h 1399216"/>
                  <a:gd name="connsiteX2" fmla="*/ 22955 w 181220"/>
                  <a:gd name="connsiteY2" fmla="*/ 1399216 h 1399216"/>
                  <a:gd name="connsiteX3" fmla="*/ 177481 w 181220"/>
                  <a:gd name="connsiteY3" fmla="*/ 424497 h 1399216"/>
                  <a:gd name="connsiteX4" fmla="*/ 180974 w 181220"/>
                  <a:gd name="connsiteY4" fmla="*/ 0 h 1399216"/>
                  <a:gd name="connsiteX0" fmla="*/ 180976 w 215744"/>
                  <a:gd name="connsiteY0" fmla="*/ 0 h 1399216"/>
                  <a:gd name="connsiteX1" fmla="*/ 1 w 215744"/>
                  <a:gd name="connsiteY1" fmla="*/ 283210 h 1399216"/>
                  <a:gd name="connsiteX2" fmla="*/ 22957 w 215744"/>
                  <a:gd name="connsiteY2" fmla="*/ 1399216 h 1399216"/>
                  <a:gd name="connsiteX3" fmla="*/ 215744 w 215744"/>
                  <a:gd name="connsiteY3" fmla="*/ 1136134 h 1399216"/>
                  <a:gd name="connsiteX4" fmla="*/ 180976 w 215744"/>
                  <a:gd name="connsiteY4" fmla="*/ 0 h 1399216"/>
                  <a:gd name="connsiteX0" fmla="*/ 186076 w 215742"/>
                  <a:gd name="connsiteY0" fmla="*/ 0 h 1593067"/>
                  <a:gd name="connsiteX1" fmla="*/ -1 w 215742"/>
                  <a:gd name="connsiteY1" fmla="*/ 477061 h 1593067"/>
                  <a:gd name="connsiteX2" fmla="*/ 22955 w 215742"/>
                  <a:gd name="connsiteY2" fmla="*/ 1593067 h 1593067"/>
                  <a:gd name="connsiteX3" fmla="*/ 215742 w 215742"/>
                  <a:gd name="connsiteY3" fmla="*/ 1329985 h 1593067"/>
                  <a:gd name="connsiteX4" fmla="*/ 186076 w 215742"/>
                  <a:gd name="connsiteY4" fmla="*/ 0 h 1593067"/>
                  <a:gd name="connsiteX0" fmla="*/ 175875 w 205541"/>
                  <a:gd name="connsiteY0" fmla="*/ 0 h 1593067"/>
                  <a:gd name="connsiteX1" fmla="*/ 0 w 205541"/>
                  <a:gd name="connsiteY1" fmla="*/ 298513 h 1593067"/>
                  <a:gd name="connsiteX2" fmla="*/ 12754 w 205541"/>
                  <a:gd name="connsiteY2" fmla="*/ 1593067 h 1593067"/>
                  <a:gd name="connsiteX3" fmla="*/ 205541 w 205541"/>
                  <a:gd name="connsiteY3" fmla="*/ 1329985 h 1593067"/>
                  <a:gd name="connsiteX4" fmla="*/ 175875 w 205541"/>
                  <a:gd name="connsiteY4" fmla="*/ 0 h 1593067"/>
                  <a:gd name="connsiteX0" fmla="*/ 175875 w 205541"/>
                  <a:gd name="connsiteY0" fmla="*/ 0 h 1582864"/>
                  <a:gd name="connsiteX1" fmla="*/ 0 w 205541"/>
                  <a:gd name="connsiteY1" fmla="*/ 288310 h 1582864"/>
                  <a:gd name="connsiteX2" fmla="*/ 12754 w 205541"/>
                  <a:gd name="connsiteY2" fmla="*/ 1582864 h 1582864"/>
                  <a:gd name="connsiteX3" fmla="*/ 205541 w 205541"/>
                  <a:gd name="connsiteY3" fmla="*/ 1319782 h 1582864"/>
                  <a:gd name="connsiteX4" fmla="*/ 175875 w 205541"/>
                  <a:gd name="connsiteY4" fmla="*/ 0 h 1582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541" h="1582864">
                    <a:moveTo>
                      <a:pt x="175875" y="0"/>
                    </a:moveTo>
                    <a:lnTo>
                      <a:pt x="0" y="288310"/>
                    </a:lnTo>
                    <a:cubicBezTo>
                      <a:pt x="1587" y="409489"/>
                      <a:pt x="11167" y="1461685"/>
                      <a:pt x="12754" y="1582864"/>
                    </a:cubicBezTo>
                    <a:lnTo>
                      <a:pt x="205541" y="1319782"/>
                    </a:lnTo>
                    <a:cubicBezTo>
                      <a:pt x="203954" y="1180611"/>
                      <a:pt x="177462" y="139171"/>
                      <a:pt x="175875" y="0"/>
                    </a:cubicBezTo>
                    <a:close/>
                  </a:path>
                </a:pathLst>
              </a:custGeom>
              <a:solidFill>
                <a:srgbClr val="FBF2E5"/>
              </a:solidFill>
              <a:ln w="12700" cap="flat" cmpd="sng" algn="ctr">
                <a:solidFill>
                  <a:srgbClr val="E7E6E6">
                    <a:lumMod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33" kern="0">
                  <a:solidFill>
                    <a:srgbClr val="FFFFFF"/>
                  </a:solidFill>
                  <a:latin typeface="BIZ UDゴシック" panose="020B0400000000000000" pitchFamily="49" charset="-128"/>
                  <a:ea typeface="BIZ UDゴシック" panose="020B0400000000000000" pitchFamily="49" charset="-128"/>
                </a:endParaRPr>
              </a:p>
            </p:txBody>
          </p:sp>
          <p:grpSp>
            <p:nvGrpSpPr>
              <p:cNvPr id="1369" name="グループ化 1368">
                <a:extLst>
                  <a:ext uri="{FF2B5EF4-FFF2-40B4-BE49-F238E27FC236}">
                    <a16:creationId xmlns:a16="http://schemas.microsoft.com/office/drawing/2014/main" id="{8F478CBA-A88E-45D4-80E6-06B728F3A15C}"/>
                  </a:ext>
                </a:extLst>
              </p:cNvPr>
              <p:cNvGrpSpPr/>
              <p:nvPr/>
            </p:nvGrpSpPr>
            <p:grpSpPr>
              <a:xfrm>
                <a:off x="10871951" y="2213354"/>
                <a:ext cx="550894" cy="85440"/>
                <a:chOff x="3929463" y="4950530"/>
                <a:chExt cx="607322" cy="94192"/>
              </a:xfrm>
            </p:grpSpPr>
            <p:sp>
              <p:nvSpPr>
                <p:cNvPr id="1399" name="正方形/長方形 1398">
                  <a:extLst>
                    <a:ext uri="{FF2B5EF4-FFF2-40B4-BE49-F238E27FC236}">
                      <a16:creationId xmlns:a16="http://schemas.microsoft.com/office/drawing/2014/main" id="{77D7FDB6-7EE9-462A-8473-E5A8C5E134CC}"/>
                    </a:ext>
                  </a:extLst>
                </p:cNvPr>
                <p:cNvSpPr/>
                <p:nvPr/>
              </p:nvSpPr>
              <p:spPr>
                <a:xfrm>
                  <a:off x="3929463" y="4990576"/>
                  <a:ext cx="564483" cy="5318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33" kern="0">
                    <a:solidFill>
                      <a:srgbClr val="FFFFFF"/>
                    </a:solidFill>
                    <a:latin typeface="BIZ UDゴシック" panose="020B0400000000000000" pitchFamily="49" charset="-128"/>
                    <a:ea typeface="BIZ UDゴシック" panose="020B0400000000000000" pitchFamily="49" charset="-128"/>
                  </a:endParaRPr>
                </a:p>
              </p:txBody>
            </p:sp>
            <p:sp>
              <p:nvSpPr>
                <p:cNvPr id="1400" name="フリーフォーム 697">
                  <a:extLst>
                    <a:ext uri="{FF2B5EF4-FFF2-40B4-BE49-F238E27FC236}">
                      <a16:creationId xmlns:a16="http://schemas.microsoft.com/office/drawing/2014/main" id="{04E2A25B-0C72-418D-AB82-75481C64780B}"/>
                    </a:ext>
                  </a:extLst>
                </p:cNvPr>
                <p:cNvSpPr/>
                <p:nvPr/>
              </p:nvSpPr>
              <p:spPr>
                <a:xfrm>
                  <a:off x="4488685" y="4950530"/>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33" kern="0">
                    <a:solidFill>
                      <a:srgbClr val="FFFFFF"/>
                    </a:solidFill>
                    <a:latin typeface="BIZ UDゴシック" panose="020B0400000000000000" pitchFamily="49" charset="-128"/>
                    <a:ea typeface="BIZ UDゴシック" panose="020B0400000000000000" pitchFamily="49" charset="-128"/>
                  </a:endParaRPr>
                </a:p>
              </p:txBody>
            </p:sp>
            <p:cxnSp>
              <p:nvCxnSpPr>
                <p:cNvPr id="1401" name="直線コネクタ 1400">
                  <a:extLst>
                    <a:ext uri="{FF2B5EF4-FFF2-40B4-BE49-F238E27FC236}">
                      <a16:creationId xmlns:a16="http://schemas.microsoft.com/office/drawing/2014/main" id="{48BF72A0-5223-474C-9916-4171E4C8B970}"/>
                    </a:ext>
                  </a:extLst>
                </p:cNvPr>
                <p:cNvCxnSpPr/>
                <p:nvPr/>
              </p:nvCxnSpPr>
              <p:spPr>
                <a:xfrm flipV="1">
                  <a:off x="3930377" y="4957759"/>
                  <a:ext cx="38785" cy="34740"/>
                </a:xfrm>
                <a:prstGeom prst="line">
                  <a:avLst/>
                </a:prstGeom>
                <a:noFill/>
                <a:ln w="12700" cap="flat" cmpd="sng" algn="ctr">
                  <a:solidFill>
                    <a:srgbClr val="ED7D31">
                      <a:lumMod val="40000"/>
                      <a:lumOff val="60000"/>
                    </a:srgbClr>
                  </a:solidFill>
                  <a:prstDash val="solid"/>
                  <a:miter lim="800000"/>
                </a:ln>
                <a:effectLst/>
              </p:spPr>
            </p:cxnSp>
          </p:grpSp>
          <p:grpSp>
            <p:nvGrpSpPr>
              <p:cNvPr id="1370" name="グループ化 1369">
                <a:extLst>
                  <a:ext uri="{FF2B5EF4-FFF2-40B4-BE49-F238E27FC236}">
                    <a16:creationId xmlns:a16="http://schemas.microsoft.com/office/drawing/2014/main" id="{C2590A89-FE90-472D-959F-4F249B73FDF4}"/>
                  </a:ext>
                </a:extLst>
              </p:cNvPr>
              <p:cNvGrpSpPr/>
              <p:nvPr/>
            </p:nvGrpSpPr>
            <p:grpSpPr>
              <a:xfrm>
                <a:off x="10871951" y="2310265"/>
                <a:ext cx="550894" cy="85440"/>
                <a:chOff x="3929463" y="5159785"/>
                <a:chExt cx="607322" cy="94192"/>
              </a:xfrm>
            </p:grpSpPr>
            <p:sp>
              <p:nvSpPr>
                <p:cNvPr id="1396" name="正方形/長方形 1395">
                  <a:extLst>
                    <a:ext uri="{FF2B5EF4-FFF2-40B4-BE49-F238E27FC236}">
                      <a16:creationId xmlns:a16="http://schemas.microsoft.com/office/drawing/2014/main" id="{7D455B50-2A09-4E15-979C-26ABBF4B96DA}"/>
                    </a:ext>
                  </a:extLst>
                </p:cNvPr>
                <p:cNvSpPr/>
                <p:nvPr/>
              </p:nvSpPr>
              <p:spPr>
                <a:xfrm>
                  <a:off x="3929463" y="5199102"/>
                  <a:ext cx="564483" cy="48717"/>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33" kern="0">
                    <a:solidFill>
                      <a:srgbClr val="FFFFFF"/>
                    </a:solidFill>
                    <a:latin typeface="BIZ UDゴシック" panose="020B0400000000000000" pitchFamily="49" charset="-128"/>
                    <a:ea typeface="BIZ UDゴシック" panose="020B0400000000000000" pitchFamily="49" charset="-128"/>
                  </a:endParaRPr>
                </a:p>
              </p:txBody>
            </p:sp>
            <p:sp>
              <p:nvSpPr>
                <p:cNvPr id="1397" name="フリーフォーム 701">
                  <a:extLst>
                    <a:ext uri="{FF2B5EF4-FFF2-40B4-BE49-F238E27FC236}">
                      <a16:creationId xmlns:a16="http://schemas.microsoft.com/office/drawing/2014/main" id="{DA5A2DCA-E397-4177-A76C-A45B63448A7C}"/>
                    </a:ext>
                  </a:extLst>
                </p:cNvPr>
                <p:cNvSpPr/>
                <p:nvPr/>
              </p:nvSpPr>
              <p:spPr>
                <a:xfrm>
                  <a:off x="4488685" y="5159785"/>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33" kern="0">
                    <a:solidFill>
                      <a:srgbClr val="FFFFFF"/>
                    </a:solidFill>
                    <a:latin typeface="BIZ UDゴシック" panose="020B0400000000000000" pitchFamily="49" charset="-128"/>
                    <a:ea typeface="BIZ UDゴシック" panose="020B0400000000000000" pitchFamily="49" charset="-128"/>
                  </a:endParaRPr>
                </a:p>
              </p:txBody>
            </p:sp>
            <p:cxnSp>
              <p:nvCxnSpPr>
                <p:cNvPr id="1398" name="直線コネクタ 1397">
                  <a:extLst>
                    <a:ext uri="{FF2B5EF4-FFF2-40B4-BE49-F238E27FC236}">
                      <a16:creationId xmlns:a16="http://schemas.microsoft.com/office/drawing/2014/main" id="{6743C1AE-0FBC-42E0-9E25-8B154C5DDF25}"/>
                    </a:ext>
                  </a:extLst>
                </p:cNvPr>
                <p:cNvCxnSpPr/>
                <p:nvPr/>
              </p:nvCxnSpPr>
              <p:spPr>
                <a:xfrm flipV="1">
                  <a:off x="3930377" y="5164717"/>
                  <a:ext cx="38785" cy="34740"/>
                </a:xfrm>
                <a:prstGeom prst="line">
                  <a:avLst/>
                </a:prstGeom>
                <a:noFill/>
                <a:ln w="12700" cap="flat" cmpd="sng" algn="ctr">
                  <a:solidFill>
                    <a:srgbClr val="ED7D31">
                      <a:lumMod val="40000"/>
                      <a:lumOff val="60000"/>
                    </a:srgbClr>
                  </a:solidFill>
                  <a:prstDash val="solid"/>
                  <a:miter lim="800000"/>
                </a:ln>
                <a:effectLst/>
              </p:spPr>
            </p:cxnSp>
          </p:grpSp>
          <p:grpSp>
            <p:nvGrpSpPr>
              <p:cNvPr id="1371" name="グループ化 1370">
                <a:extLst>
                  <a:ext uri="{FF2B5EF4-FFF2-40B4-BE49-F238E27FC236}">
                    <a16:creationId xmlns:a16="http://schemas.microsoft.com/office/drawing/2014/main" id="{58429A57-23CC-4BF3-A4BC-8B17A47E28FF}"/>
                  </a:ext>
                </a:extLst>
              </p:cNvPr>
              <p:cNvGrpSpPr/>
              <p:nvPr/>
            </p:nvGrpSpPr>
            <p:grpSpPr>
              <a:xfrm>
                <a:off x="10871953" y="2391439"/>
                <a:ext cx="550888" cy="89028"/>
                <a:chOff x="3929469" y="5250762"/>
                <a:chExt cx="607316" cy="98147"/>
              </a:xfrm>
            </p:grpSpPr>
            <p:sp>
              <p:nvSpPr>
                <p:cNvPr id="1393" name="正方形/長方形 1392">
                  <a:extLst>
                    <a:ext uri="{FF2B5EF4-FFF2-40B4-BE49-F238E27FC236}">
                      <a16:creationId xmlns:a16="http://schemas.microsoft.com/office/drawing/2014/main" id="{C9D5FB8F-89EF-4A5D-B145-71B3D361B3BC}"/>
                    </a:ext>
                  </a:extLst>
                </p:cNvPr>
                <p:cNvSpPr/>
                <p:nvPr/>
              </p:nvSpPr>
              <p:spPr>
                <a:xfrm>
                  <a:off x="3929469" y="5292649"/>
                  <a:ext cx="564484" cy="51009"/>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33" kern="0">
                    <a:solidFill>
                      <a:srgbClr val="FFFFFF"/>
                    </a:solidFill>
                    <a:latin typeface="BIZ UDゴシック" panose="020B0400000000000000" pitchFamily="49" charset="-128"/>
                    <a:ea typeface="BIZ UDゴシック" panose="020B0400000000000000" pitchFamily="49" charset="-128"/>
                  </a:endParaRPr>
                </a:p>
              </p:txBody>
            </p:sp>
            <p:sp>
              <p:nvSpPr>
                <p:cNvPr id="1394" name="フリーフォーム 705">
                  <a:extLst>
                    <a:ext uri="{FF2B5EF4-FFF2-40B4-BE49-F238E27FC236}">
                      <a16:creationId xmlns:a16="http://schemas.microsoft.com/office/drawing/2014/main" id="{55A88872-A16D-4FC2-A17E-AC7935B98F78}"/>
                    </a:ext>
                  </a:extLst>
                </p:cNvPr>
                <p:cNvSpPr/>
                <p:nvPr/>
              </p:nvSpPr>
              <p:spPr>
                <a:xfrm>
                  <a:off x="4488685" y="5254717"/>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33" kern="0">
                    <a:solidFill>
                      <a:srgbClr val="FFFFFF"/>
                    </a:solidFill>
                    <a:latin typeface="BIZ UDゴシック" panose="020B0400000000000000" pitchFamily="49" charset="-128"/>
                    <a:ea typeface="BIZ UDゴシック" panose="020B0400000000000000" pitchFamily="49" charset="-128"/>
                  </a:endParaRPr>
                </a:p>
              </p:txBody>
            </p:sp>
            <p:cxnSp>
              <p:nvCxnSpPr>
                <p:cNvPr id="1395" name="直線コネクタ 1394">
                  <a:extLst>
                    <a:ext uri="{FF2B5EF4-FFF2-40B4-BE49-F238E27FC236}">
                      <a16:creationId xmlns:a16="http://schemas.microsoft.com/office/drawing/2014/main" id="{D73E1C9F-B3E7-41F5-AA90-6E8C7ACFC816}"/>
                    </a:ext>
                  </a:extLst>
                </p:cNvPr>
                <p:cNvCxnSpPr/>
                <p:nvPr/>
              </p:nvCxnSpPr>
              <p:spPr>
                <a:xfrm flipV="1">
                  <a:off x="3930377" y="5250762"/>
                  <a:ext cx="38785" cy="34740"/>
                </a:xfrm>
                <a:prstGeom prst="line">
                  <a:avLst/>
                </a:prstGeom>
                <a:noFill/>
                <a:ln w="12700" cap="flat" cmpd="sng" algn="ctr">
                  <a:solidFill>
                    <a:srgbClr val="ED7D31">
                      <a:lumMod val="40000"/>
                      <a:lumOff val="60000"/>
                    </a:srgbClr>
                  </a:solidFill>
                  <a:prstDash val="solid"/>
                  <a:miter lim="800000"/>
                </a:ln>
                <a:effectLst/>
              </p:spPr>
            </p:cxnSp>
          </p:grpSp>
          <p:grpSp>
            <p:nvGrpSpPr>
              <p:cNvPr id="1372" name="グループ化 1371">
                <a:extLst>
                  <a:ext uri="{FF2B5EF4-FFF2-40B4-BE49-F238E27FC236}">
                    <a16:creationId xmlns:a16="http://schemas.microsoft.com/office/drawing/2014/main" id="{833BD081-8775-4223-8CE9-07B69EF5E053}"/>
                  </a:ext>
                </a:extLst>
              </p:cNvPr>
              <p:cNvGrpSpPr/>
              <p:nvPr/>
            </p:nvGrpSpPr>
            <p:grpSpPr>
              <a:xfrm>
                <a:off x="10871951" y="2482606"/>
                <a:ext cx="550894" cy="85440"/>
                <a:chOff x="3929463" y="5354284"/>
                <a:chExt cx="607322" cy="94192"/>
              </a:xfrm>
            </p:grpSpPr>
            <p:sp>
              <p:nvSpPr>
                <p:cNvPr id="1390" name="正方形/長方形 1389">
                  <a:extLst>
                    <a:ext uri="{FF2B5EF4-FFF2-40B4-BE49-F238E27FC236}">
                      <a16:creationId xmlns:a16="http://schemas.microsoft.com/office/drawing/2014/main" id="{61DB78AE-88D0-4708-94F1-76C965D420E7}"/>
                    </a:ext>
                  </a:extLst>
                </p:cNvPr>
                <p:cNvSpPr/>
                <p:nvPr/>
              </p:nvSpPr>
              <p:spPr>
                <a:xfrm>
                  <a:off x="3929463" y="5392644"/>
                  <a:ext cx="564482" cy="52222"/>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33" kern="0">
                    <a:solidFill>
                      <a:srgbClr val="FFFFFF"/>
                    </a:solidFill>
                    <a:latin typeface="BIZ UDゴシック" panose="020B0400000000000000" pitchFamily="49" charset="-128"/>
                    <a:ea typeface="BIZ UDゴシック" panose="020B0400000000000000" pitchFamily="49" charset="-128"/>
                  </a:endParaRPr>
                </a:p>
              </p:txBody>
            </p:sp>
            <p:sp>
              <p:nvSpPr>
                <p:cNvPr id="1391" name="フリーフォーム 709">
                  <a:extLst>
                    <a:ext uri="{FF2B5EF4-FFF2-40B4-BE49-F238E27FC236}">
                      <a16:creationId xmlns:a16="http://schemas.microsoft.com/office/drawing/2014/main" id="{5D61E9E1-F92E-441D-B9B7-CAA9C5B35891}"/>
                    </a:ext>
                  </a:extLst>
                </p:cNvPr>
                <p:cNvSpPr/>
                <p:nvPr/>
              </p:nvSpPr>
              <p:spPr>
                <a:xfrm>
                  <a:off x="4488685" y="5354284"/>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33" kern="0">
                    <a:solidFill>
                      <a:srgbClr val="FFFFFF"/>
                    </a:solidFill>
                    <a:latin typeface="BIZ UDゴシック" panose="020B0400000000000000" pitchFamily="49" charset="-128"/>
                    <a:ea typeface="BIZ UDゴシック" panose="020B0400000000000000" pitchFamily="49" charset="-128"/>
                  </a:endParaRPr>
                </a:p>
              </p:txBody>
            </p:sp>
            <p:cxnSp>
              <p:nvCxnSpPr>
                <p:cNvPr id="1392" name="直線コネクタ 1391">
                  <a:extLst>
                    <a:ext uri="{FF2B5EF4-FFF2-40B4-BE49-F238E27FC236}">
                      <a16:creationId xmlns:a16="http://schemas.microsoft.com/office/drawing/2014/main" id="{B27AC37C-37F4-445B-B564-B8CBC2C0565E}"/>
                    </a:ext>
                  </a:extLst>
                </p:cNvPr>
                <p:cNvCxnSpPr/>
                <p:nvPr/>
              </p:nvCxnSpPr>
              <p:spPr>
                <a:xfrm flipV="1">
                  <a:off x="3930377" y="5362778"/>
                  <a:ext cx="38785" cy="34740"/>
                </a:xfrm>
                <a:prstGeom prst="line">
                  <a:avLst/>
                </a:prstGeom>
                <a:noFill/>
                <a:ln w="12700" cap="flat" cmpd="sng" algn="ctr">
                  <a:solidFill>
                    <a:srgbClr val="ED7D31">
                      <a:lumMod val="40000"/>
                      <a:lumOff val="60000"/>
                    </a:srgbClr>
                  </a:solidFill>
                  <a:prstDash val="solid"/>
                  <a:miter lim="800000"/>
                </a:ln>
                <a:effectLst/>
              </p:spPr>
            </p:cxnSp>
          </p:grpSp>
          <p:grpSp>
            <p:nvGrpSpPr>
              <p:cNvPr id="1373" name="グループ化 1372">
                <a:extLst>
                  <a:ext uri="{FF2B5EF4-FFF2-40B4-BE49-F238E27FC236}">
                    <a16:creationId xmlns:a16="http://schemas.microsoft.com/office/drawing/2014/main" id="{E02AB818-D8F1-4005-AB50-126F70A48C7F}"/>
                  </a:ext>
                </a:extLst>
              </p:cNvPr>
              <p:cNvGrpSpPr/>
              <p:nvPr/>
            </p:nvGrpSpPr>
            <p:grpSpPr>
              <a:xfrm>
                <a:off x="11297000" y="1800558"/>
                <a:ext cx="153852" cy="122059"/>
                <a:chOff x="2098540" y="4715547"/>
                <a:chExt cx="695416" cy="874013"/>
              </a:xfrm>
            </p:grpSpPr>
            <p:sp>
              <p:nvSpPr>
                <p:cNvPr id="1387" name="フリーフォーム 728">
                  <a:extLst>
                    <a:ext uri="{FF2B5EF4-FFF2-40B4-BE49-F238E27FC236}">
                      <a16:creationId xmlns:a16="http://schemas.microsoft.com/office/drawing/2014/main" id="{EBBEE9D9-5250-404B-A54D-74803666B592}"/>
                    </a:ext>
                  </a:extLst>
                </p:cNvPr>
                <p:cNvSpPr/>
                <p:nvPr/>
              </p:nvSpPr>
              <p:spPr>
                <a:xfrm>
                  <a:off x="2098540" y="4715547"/>
                  <a:ext cx="672789" cy="190295"/>
                </a:xfrm>
                <a:custGeom>
                  <a:avLst/>
                  <a:gdLst>
                    <a:gd name="connsiteX0" fmla="*/ 0 w 908050"/>
                    <a:gd name="connsiteY0" fmla="*/ 171450 h 177800"/>
                    <a:gd name="connsiteX1" fmla="*/ 165100 w 908050"/>
                    <a:gd name="connsiteY1" fmla="*/ 0 h 177800"/>
                    <a:gd name="connsiteX2" fmla="*/ 908050 w 908050"/>
                    <a:gd name="connsiteY2" fmla="*/ 0 h 177800"/>
                    <a:gd name="connsiteX3" fmla="*/ 736600 w 908050"/>
                    <a:gd name="connsiteY3" fmla="*/ 177800 h 177800"/>
                    <a:gd name="connsiteX4" fmla="*/ 0 w 908050"/>
                    <a:gd name="connsiteY4" fmla="*/ 171450 h 177800"/>
                    <a:gd name="connsiteX0" fmla="*/ 0 w 908050"/>
                    <a:gd name="connsiteY0" fmla="*/ 171450 h 249237"/>
                    <a:gd name="connsiteX1" fmla="*/ 165100 w 908050"/>
                    <a:gd name="connsiteY1" fmla="*/ 0 h 249237"/>
                    <a:gd name="connsiteX2" fmla="*/ 908050 w 908050"/>
                    <a:gd name="connsiteY2" fmla="*/ 0 h 249237"/>
                    <a:gd name="connsiteX3" fmla="*/ 746125 w 908050"/>
                    <a:gd name="connsiteY3" fmla="*/ 249237 h 249237"/>
                    <a:gd name="connsiteX4" fmla="*/ 0 w 908050"/>
                    <a:gd name="connsiteY4" fmla="*/ 171450 h 249237"/>
                    <a:gd name="connsiteX0" fmla="*/ 0 w 917575"/>
                    <a:gd name="connsiteY0" fmla="*/ 257175 h 257175"/>
                    <a:gd name="connsiteX1" fmla="*/ 174625 w 917575"/>
                    <a:gd name="connsiteY1" fmla="*/ 0 h 257175"/>
                    <a:gd name="connsiteX2" fmla="*/ 917575 w 917575"/>
                    <a:gd name="connsiteY2" fmla="*/ 0 h 257175"/>
                    <a:gd name="connsiteX3" fmla="*/ 755650 w 917575"/>
                    <a:gd name="connsiteY3" fmla="*/ 249237 h 257175"/>
                    <a:gd name="connsiteX4" fmla="*/ 0 w 917575"/>
                    <a:gd name="connsiteY4" fmla="*/ 257175 h 257175"/>
                    <a:gd name="connsiteX0" fmla="*/ 0 w 927100"/>
                    <a:gd name="connsiteY0" fmla="*/ 257175 h 257175"/>
                    <a:gd name="connsiteX1" fmla="*/ 174625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257175 h 257175"/>
                    <a:gd name="connsiteX1" fmla="*/ 128879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305752 h 305752"/>
                    <a:gd name="connsiteX1" fmla="*/ 128879 w 927100"/>
                    <a:gd name="connsiteY1" fmla="*/ 48577 h 305752"/>
                    <a:gd name="connsiteX2" fmla="*/ 927100 w 927100"/>
                    <a:gd name="connsiteY2" fmla="*/ 0 h 305752"/>
                    <a:gd name="connsiteX3" fmla="*/ 755650 w 927100"/>
                    <a:gd name="connsiteY3" fmla="*/ 297814 h 305752"/>
                    <a:gd name="connsiteX4" fmla="*/ 0 w 927100"/>
                    <a:gd name="connsiteY4" fmla="*/ 305752 h 305752"/>
                    <a:gd name="connsiteX0" fmla="*/ 0 w 927100"/>
                    <a:gd name="connsiteY0" fmla="*/ 310515 h 310515"/>
                    <a:gd name="connsiteX1" fmla="*/ 161555 w 927100"/>
                    <a:gd name="connsiteY1" fmla="*/ 0 h 310515"/>
                    <a:gd name="connsiteX2" fmla="*/ 927100 w 927100"/>
                    <a:gd name="connsiteY2" fmla="*/ 4763 h 310515"/>
                    <a:gd name="connsiteX3" fmla="*/ 755650 w 927100"/>
                    <a:gd name="connsiteY3" fmla="*/ 302577 h 310515"/>
                    <a:gd name="connsiteX4" fmla="*/ 0 w 927100"/>
                    <a:gd name="connsiteY4" fmla="*/ 310515 h 310515"/>
                    <a:gd name="connsiteX0" fmla="*/ 0 w 927100"/>
                    <a:gd name="connsiteY0" fmla="*/ 310515 h 310515"/>
                    <a:gd name="connsiteX1" fmla="*/ 161555 w 927100"/>
                    <a:gd name="connsiteY1" fmla="*/ 0 h 310515"/>
                    <a:gd name="connsiteX2" fmla="*/ 927100 w 927100"/>
                    <a:gd name="connsiteY2" fmla="*/ 4763 h 310515"/>
                    <a:gd name="connsiteX3" fmla="*/ 769265 w 927100"/>
                    <a:gd name="connsiteY3" fmla="*/ 302577 h 310515"/>
                    <a:gd name="connsiteX4" fmla="*/ 0 w 927100"/>
                    <a:gd name="connsiteY4" fmla="*/ 310515 h 310515"/>
                    <a:gd name="connsiteX0" fmla="*/ 0 w 927100"/>
                    <a:gd name="connsiteY0" fmla="*/ 305753 h 305753"/>
                    <a:gd name="connsiteX1" fmla="*/ 222807 w 927100"/>
                    <a:gd name="connsiteY1" fmla="*/ 15643 h 305753"/>
                    <a:gd name="connsiteX2" fmla="*/ 927100 w 927100"/>
                    <a:gd name="connsiteY2" fmla="*/ 1 h 305753"/>
                    <a:gd name="connsiteX3" fmla="*/ 769265 w 927100"/>
                    <a:gd name="connsiteY3" fmla="*/ 297815 h 305753"/>
                    <a:gd name="connsiteX4" fmla="*/ 0 w 927100"/>
                    <a:gd name="connsiteY4" fmla="*/ 305753 h 305753"/>
                    <a:gd name="connsiteX0" fmla="*/ 0 w 927100"/>
                    <a:gd name="connsiteY0" fmla="*/ 305751 h 305751"/>
                    <a:gd name="connsiteX1" fmla="*/ 193275 w 927100"/>
                    <a:gd name="connsiteY1" fmla="*/ 337 h 305751"/>
                    <a:gd name="connsiteX2" fmla="*/ 927100 w 927100"/>
                    <a:gd name="connsiteY2" fmla="*/ -1 h 305751"/>
                    <a:gd name="connsiteX3" fmla="*/ 769265 w 927100"/>
                    <a:gd name="connsiteY3" fmla="*/ 297813 h 305751"/>
                    <a:gd name="connsiteX4" fmla="*/ 0 w 927100"/>
                    <a:gd name="connsiteY4" fmla="*/ 305751 h 305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100" h="305751">
                      <a:moveTo>
                        <a:pt x="0" y="305751"/>
                      </a:moveTo>
                      <a:lnTo>
                        <a:pt x="193275" y="337"/>
                      </a:lnTo>
                      <a:lnTo>
                        <a:pt x="927100" y="-1"/>
                      </a:lnTo>
                      <a:lnTo>
                        <a:pt x="769265" y="297813"/>
                      </a:lnTo>
                      <a:lnTo>
                        <a:pt x="0" y="305751"/>
                      </a:lnTo>
                      <a:close/>
                    </a:path>
                  </a:pathLst>
                </a:custGeom>
                <a:solidFill>
                  <a:srgbClr val="FBF2E5"/>
                </a:solidFill>
                <a:ln w="19050" cap="flat" cmpd="sng" algn="ctr">
                  <a:solidFill>
                    <a:srgbClr val="E7E6E6">
                      <a:lumMod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33" kern="0" dirty="0">
                    <a:solidFill>
                      <a:srgbClr val="FFFFFF"/>
                    </a:solidFill>
                    <a:latin typeface="BIZ UDゴシック" panose="020B0400000000000000" pitchFamily="49" charset="-128"/>
                    <a:ea typeface="BIZ UDゴシック" panose="020B0400000000000000" pitchFamily="49" charset="-128"/>
                  </a:endParaRPr>
                </a:p>
              </p:txBody>
            </p:sp>
            <p:sp>
              <p:nvSpPr>
                <p:cNvPr id="1388" name="正方形/長方形 1387">
                  <a:extLst>
                    <a:ext uri="{FF2B5EF4-FFF2-40B4-BE49-F238E27FC236}">
                      <a16:creationId xmlns:a16="http://schemas.microsoft.com/office/drawing/2014/main" id="{D82B1750-57EC-4DEE-9D34-7655BA6CF486}"/>
                    </a:ext>
                  </a:extLst>
                </p:cNvPr>
                <p:cNvSpPr/>
                <p:nvPr/>
              </p:nvSpPr>
              <p:spPr>
                <a:xfrm>
                  <a:off x="2098540" y="4898690"/>
                  <a:ext cx="568243" cy="682445"/>
                </a:xfrm>
                <a:prstGeom prst="rect">
                  <a:avLst/>
                </a:prstGeom>
                <a:solidFill>
                  <a:srgbClr val="FBF2E5"/>
                </a:solidFill>
                <a:ln w="19050" cap="flat" cmpd="sng" algn="ctr">
                  <a:solidFill>
                    <a:srgbClr val="E7E6E6">
                      <a:lumMod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33" kern="0">
                    <a:solidFill>
                      <a:srgbClr val="FFFFFF"/>
                    </a:solidFill>
                    <a:latin typeface="BIZ UDゴシック" panose="020B0400000000000000" pitchFamily="49" charset="-128"/>
                    <a:ea typeface="BIZ UDゴシック" panose="020B0400000000000000" pitchFamily="49" charset="-128"/>
                  </a:endParaRPr>
                </a:p>
              </p:txBody>
            </p:sp>
            <p:sp>
              <p:nvSpPr>
                <p:cNvPr id="1389" name="フリーフォーム 730">
                  <a:extLst>
                    <a:ext uri="{FF2B5EF4-FFF2-40B4-BE49-F238E27FC236}">
                      <a16:creationId xmlns:a16="http://schemas.microsoft.com/office/drawing/2014/main" id="{8DDD97BD-F51E-4515-A1DA-1A5552CE0CBC}"/>
                    </a:ext>
                  </a:extLst>
                </p:cNvPr>
                <p:cNvSpPr/>
                <p:nvPr/>
              </p:nvSpPr>
              <p:spPr>
                <a:xfrm>
                  <a:off x="2659680" y="4718710"/>
                  <a:ext cx="134276" cy="870850"/>
                </a:xfrm>
                <a:custGeom>
                  <a:avLst/>
                  <a:gdLst>
                    <a:gd name="connsiteX0" fmla="*/ 158750 w 177800"/>
                    <a:gd name="connsiteY0" fmla="*/ 0 h 596900"/>
                    <a:gd name="connsiteX1" fmla="*/ 0 w 177800"/>
                    <a:gd name="connsiteY1" fmla="*/ 171450 h 596900"/>
                    <a:gd name="connsiteX2" fmla="*/ 0 w 177800"/>
                    <a:gd name="connsiteY2" fmla="*/ 596900 h 596900"/>
                    <a:gd name="connsiteX3" fmla="*/ 177800 w 177800"/>
                    <a:gd name="connsiteY3" fmla="*/ 412750 h 596900"/>
                    <a:gd name="connsiteX4" fmla="*/ 158750 w 177800"/>
                    <a:gd name="connsiteY4" fmla="*/ 0 h 596900"/>
                    <a:gd name="connsiteX0" fmla="*/ 173038 w 177800"/>
                    <a:gd name="connsiteY0" fmla="*/ 0 h 601662"/>
                    <a:gd name="connsiteX1" fmla="*/ 0 w 177800"/>
                    <a:gd name="connsiteY1" fmla="*/ 176212 h 601662"/>
                    <a:gd name="connsiteX2" fmla="*/ 0 w 177800"/>
                    <a:gd name="connsiteY2" fmla="*/ 601662 h 601662"/>
                    <a:gd name="connsiteX3" fmla="*/ 177800 w 177800"/>
                    <a:gd name="connsiteY3" fmla="*/ 417512 h 601662"/>
                    <a:gd name="connsiteX4" fmla="*/ 173038 w 177800"/>
                    <a:gd name="connsiteY4" fmla="*/ 0 h 601662"/>
                    <a:gd name="connsiteX0" fmla="*/ 177800 w 182562"/>
                    <a:gd name="connsiteY0" fmla="*/ 0 h 601662"/>
                    <a:gd name="connsiteX1" fmla="*/ 0 w 182562"/>
                    <a:gd name="connsiteY1" fmla="*/ 238125 h 601662"/>
                    <a:gd name="connsiteX2" fmla="*/ 4762 w 182562"/>
                    <a:gd name="connsiteY2" fmla="*/ 601662 h 601662"/>
                    <a:gd name="connsiteX3" fmla="*/ 182562 w 182562"/>
                    <a:gd name="connsiteY3" fmla="*/ 417512 h 601662"/>
                    <a:gd name="connsiteX4" fmla="*/ 177800 w 182562"/>
                    <a:gd name="connsiteY4" fmla="*/ 0 h 601662"/>
                    <a:gd name="connsiteX0" fmla="*/ 178259 w 183021"/>
                    <a:gd name="connsiteY0" fmla="*/ 0 h 673100"/>
                    <a:gd name="connsiteX1" fmla="*/ 459 w 183021"/>
                    <a:gd name="connsiteY1" fmla="*/ 238125 h 673100"/>
                    <a:gd name="connsiteX2" fmla="*/ 458 w 183021"/>
                    <a:gd name="connsiteY2" fmla="*/ 673100 h 673100"/>
                    <a:gd name="connsiteX3" fmla="*/ 183021 w 183021"/>
                    <a:gd name="connsiteY3" fmla="*/ 417512 h 673100"/>
                    <a:gd name="connsiteX4" fmla="*/ 178259 w 183021"/>
                    <a:gd name="connsiteY4" fmla="*/ 0 h 673100"/>
                    <a:gd name="connsiteX0" fmla="*/ 178259 w 190641"/>
                    <a:gd name="connsiteY0" fmla="*/ 0 h 673100"/>
                    <a:gd name="connsiteX1" fmla="*/ 459 w 190641"/>
                    <a:gd name="connsiteY1" fmla="*/ 238125 h 673100"/>
                    <a:gd name="connsiteX2" fmla="*/ 458 w 190641"/>
                    <a:gd name="connsiteY2" fmla="*/ 673100 h 673100"/>
                    <a:gd name="connsiteX3" fmla="*/ 190641 w 190641"/>
                    <a:gd name="connsiteY3" fmla="*/ 379412 h 673100"/>
                    <a:gd name="connsiteX4" fmla="*/ 178259 w 190641"/>
                    <a:gd name="connsiteY4" fmla="*/ 0 h 673100"/>
                    <a:gd name="connsiteX0" fmla="*/ 178259 w 190641"/>
                    <a:gd name="connsiteY0" fmla="*/ 0 h 734060"/>
                    <a:gd name="connsiteX1" fmla="*/ 459 w 190641"/>
                    <a:gd name="connsiteY1" fmla="*/ 299085 h 734060"/>
                    <a:gd name="connsiteX2" fmla="*/ 458 w 190641"/>
                    <a:gd name="connsiteY2" fmla="*/ 734060 h 734060"/>
                    <a:gd name="connsiteX3" fmla="*/ 190641 w 190641"/>
                    <a:gd name="connsiteY3" fmla="*/ 440372 h 734060"/>
                    <a:gd name="connsiteX4" fmla="*/ 178259 w 190641"/>
                    <a:gd name="connsiteY4" fmla="*/ 0 h 734060"/>
                    <a:gd name="connsiteX0" fmla="*/ 181434 w 190641"/>
                    <a:gd name="connsiteY0" fmla="*/ 0 h 718185"/>
                    <a:gd name="connsiteX1" fmla="*/ 459 w 190641"/>
                    <a:gd name="connsiteY1" fmla="*/ 283210 h 718185"/>
                    <a:gd name="connsiteX2" fmla="*/ 458 w 190641"/>
                    <a:gd name="connsiteY2" fmla="*/ 718185 h 718185"/>
                    <a:gd name="connsiteX3" fmla="*/ 190641 w 190641"/>
                    <a:gd name="connsiteY3" fmla="*/ 424497 h 718185"/>
                    <a:gd name="connsiteX4" fmla="*/ 181434 w 190641"/>
                    <a:gd name="connsiteY4" fmla="*/ 0 h 718185"/>
                    <a:gd name="connsiteX0" fmla="*/ 181434 w 181680"/>
                    <a:gd name="connsiteY0" fmla="*/ 0 h 718185"/>
                    <a:gd name="connsiteX1" fmla="*/ 459 w 181680"/>
                    <a:gd name="connsiteY1" fmla="*/ 283210 h 718185"/>
                    <a:gd name="connsiteX2" fmla="*/ 458 w 181680"/>
                    <a:gd name="connsiteY2" fmla="*/ 718185 h 718185"/>
                    <a:gd name="connsiteX3" fmla="*/ 177941 w 181680"/>
                    <a:gd name="connsiteY3" fmla="*/ 424497 h 718185"/>
                    <a:gd name="connsiteX4" fmla="*/ 181434 w 181680"/>
                    <a:gd name="connsiteY4" fmla="*/ 0 h 718185"/>
                    <a:gd name="connsiteX0" fmla="*/ 180974 w 181220"/>
                    <a:gd name="connsiteY0" fmla="*/ 0 h 1399216"/>
                    <a:gd name="connsiteX1" fmla="*/ -1 w 181220"/>
                    <a:gd name="connsiteY1" fmla="*/ 283210 h 1399216"/>
                    <a:gd name="connsiteX2" fmla="*/ 22955 w 181220"/>
                    <a:gd name="connsiteY2" fmla="*/ 1399216 h 1399216"/>
                    <a:gd name="connsiteX3" fmla="*/ 177481 w 181220"/>
                    <a:gd name="connsiteY3" fmla="*/ 424497 h 1399216"/>
                    <a:gd name="connsiteX4" fmla="*/ 180974 w 181220"/>
                    <a:gd name="connsiteY4" fmla="*/ 0 h 1399216"/>
                    <a:gd name="connsiteX0" fmla="*/ 180976 w 215744"/>
                    <a:gd name="connsiteY0" fmla="*/ 0 h 1399216"/>
                    <a:gd name="connsiteX1" fmla="*/ 1 w 215744"/>
                    <a:gd name="connsiteY1" fmla="*/ 283210 h 1399216"/>
                    <a:gd name="connsiteX2" fmla="*/ 22957 w 215744"/>
                    <a:gd name="connsiteY2" fmla="*/ 1399216 h 1399216"/>
                    <a:gd name="connsiteX3" fmla="*/ 215744 w 215744"/>
                    <a:gd name="connsiteY3" fmla="*/ 1136134 h 1399216"/>
                    <a:gd name="connsiteX4" fmla="*/ 180976 w 215744"/>
                    <a:gd name="connsiteY4" fmla="*/ 0 h 1399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44" h="1399216">
                      <a:moveTo>
                        <a:pt x="180976" y="0"/>
                      </a:moveTo>
                      <a:lnTo>
                        <a:pt x="1" y="283210"/>
                      </a:lnTo>
                      <a:cubicBezTo>
                        <a:pt x="1588" y="404389"/>
                        <a:pt x="21370" y="1278037"/>
                        <a:pt x="22957" y="1399216"/>
                      </a:cubicBezTo>
                      <a:lnTo>
                        <a:pt x="215744" y="1136134"/>
                      </a:lnTo>
                      <a:cubicBezTo>
                        <a:pt x="214157" y="996963"/>
                        <a:pt x="182563" y="139171"/>
                        <a:pt x="180976" y="0"/>
                      </a:cubicBezTo>
                      <a:close/>
                    </a:path>
                  </a:pathLst>
                </a:custGeom>
                <a:solidFill>
                  <a:srgbClr val="FBF2E5"/>
                </a:solidFill>
                <a:ln w="19050" cap="flat" cmpd="sng" algn="ctr">
                  <a:solidFill>
                    <a:srgbClr val="E7E6E6">
                      <a:lumMod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33" kern="0">
                    <a:solidFill>
                      <a:srgbClr val="FFFFFF"/>
                    </a:solidFill>
                    <a:latin typeface="BIZ UDゴシック" panose="020B0400000000000000" pitchFamily="49" charset="-128"/>
                    <a:ea typeface="BIZ UDゴシック" panose="020B0400000000000000" pitchFamily="49" charset="-128"/>
                  </a:endParaRPr>
                </a:p>
              </p:txBody>
            </p:sp>
          </p:grpSp>
          <p:sp>
            <p:nvSpPr>
              <p:cNvPr id="1374" name="フリーフォーム 735">
                <a:extLst>
                  <a:ext uri="{FF2B5EF4-FFF2-40B4-BE49-F238E27FC236}">
                    <a16:creationId xmlns:a16="http://schemas.microsoft.com/office/drawing/2014/main" id="{F1A87A27-D9B1-45D4-AB5F-1E1603B69BB3}"/>
                  </a:ext>
                </a:extLst>
              </p:cNvPr>
              <p:cNvSpPr/>
              <p:nvPr/>
            </p:nvSpPr>
            <p:spPr>
              <a:xfrm>
                <a:off x="10985565" y="1878576"/>
                <a:ext cx="303642" cy="94061"/>
              </a:xfrm>
              <a:custGeom>
                <a:avLst/>
                <a:gdLst>
                  <a:gd name="connsiteX0" fmla="*/ 0 w 397669"/>
                  <a:gd name="connsiteY0" fmla="*/ 190500 h 190500"/>
                  <a:gd name="connsiteX1" fmla="*/ 135731 w 397669"/>
                  <a:gd name="connsiteY1" fmla="*/ 0 h 190500"/>
                  <a:gd name="connsiteX2" fmla="*/ 397669 w 397669"/>
                  <a:gd name="connsiteY2" fmla="*/ 0 h 190500"/>
                  <a:gd name="connsiteX3" fmla="*/ 283369 w 397669"/>
                  <a:gd name="connsiteY3" fmla="*/ 188118 h 190500"/>
                  <a:gd name="connsiteX4" fmla="*/ 0 w 397669"/>
                  <a:gd name="connsiteY4" fmla="*/ 190500 h 190500"/>
                  <a:gd name="connsiteX0" fmla="*/ 0 w 397669"/>
                  <a:gd name="connsiteY0" fmla="*/ 190500 h 190500"/>
                  <a:gd name="connsiteX1" fmla="*/ 106449 w 397669"/>
                  <a:gd name="connsiteY1" fmla="*/ 0 h 190500"/>
                  <a:gd name="connsiteX2" fmla="*/ 397669 w 397669"/>
                  <a:gd name="connsiteY2" fmla="*/ 0 h 190500"/>
                  <a:gd name="connsiteX3" fmla="*/ 283369 w 397669"/>
                  <a:gd name="connsiteY3" fmla="*/ 188118 h 190500"/>
                  <a:gd name="connsiteX4" fmla="*/ 0 w 397669"/>
                  <a:gd name="connsiteY4" fmla="*/ 190500 h 190500"/>
                  <a:gd name="connsiteX0" fmla="*/ 0 w 397669"/>
                  <a:gd name="connsiteY0" fmla="*/ 194977 h 194977"/>
                  <a:gd name="connsiteX1" fmla="*/ 95133 w 397669"/>
                  <a:gd name="connsiteY1" fmla="*/ 0 h 194977"/>
                  <a:gd name="connsiteX2" fmla="*/ 397669 w 397669"/>
                  <a:gd name="connsiteY2" fmla="*/ 4477 h 194977"/>
                  <a:gd name="connsiteX3" fmla="*/ 283369 w 397669"/>
                  <a:gd name="connsiteY3" fmla="*/ 192595 h 194977"/>
                  <a:gd name="connsiteX4" fmla="*/ 0 w 397669"/>
                  <a:gd name="connsiteY4" fmla="*/ 194977 h 194977"/>
                  <a:gd name="connsiteX0" fmla="*/ 0 w 397669"/>
                  <a:gd name="connsiteY0" fmla="*/ 194977 h 194977"/>
                  <a:gd name="connsiteX1" fmla="*/ 95133 w 397669"/>
                  <a:gd name="connsiteY1" fmla="*/ 0 h 194977"/>
                  <a:gd name="connsiteX2" fmla="*/ 397669 w 397669"/>
                  <a:gd name="connsiteY2" fmla="*/ 4477 h 194977"/>
                  <a:gd name="connsiteX3" fmla="*/ 328631 w 397669"/>
                  <a:gd name="connsiteY3" fmla="*/ 192595 h 194977"/>
                  <a:gd name="connsiteX4" fmla="*/ 0 w 397669"/>
                  <a:gd name="connsiteY4" fmla="*/ 194977 h 194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69" h="194977">
                    <a:moveTo>
                      <a:pt x="0" y="194977"/>
                    </a:moveTo>
                    <a:lnTo>
                      <a:pt x="95133" y="0"/>
                    </a:lnTo>
                    <a:lnTo>
                      <a:pt x="397669" y="4477"/>
                    </a:lnTo>
                    <a:lnTo>
                      <a:pt x="328631" y="192595"/>
                    </a:lnTo>
                    <a:lnTo>
                      <a:pt x="0" y="194977"/>
                    </a:lnTo>
                    <a:close/>
                  </a:path>
                </a:pathLst>
              </a:custGeom>
              <a:solidFill>
                <a:srgbClr val="ABE68E"/>
              </a:solid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33" kern="0">
                  <a:solidFill>
                    <a:srgbClr val="FFFFFF"/>
                  </a:solidFill>
                  <a:latin typeface="BIZ UDゴシック" panose="020B0400000000000000" pitchFamily="49" charset="-128"/>
                  <a:ea typeface="BIZ UDゴシック" panose="020B0400000000000000" pitchFamily="49" charset="-128"/>
                </a:endParaRPr>
              </a:p>
            </p:txBody>
          </p:sp>
          <p:grpSp>
            <p:nvGrpSpPr>
              <p:cNvPr id="1375" name="グループ化 1374">
                <a:extLst>
                  <a:ext uri="{FF2B5EF4-FFF2-40B4-BE49-F238E27FC236}">
                    <a16:creationId xmlns:a16="http://schemas.microsoft.com/office/drawing/2014/main" id="{235C94E2-83BD-4C02-873E-40F25BDEAAF4}"/>
                  </a:ext>
                </a:extLst>
              </p:cNvPr>
              <p:cNvGrpSpPr/>
              <p:nvPr/>
            </p:nvGrpSpPr>
            <p:grpSpPr>
              <a:xfrm>
                <a:off x="10871951" y="2044297"/>
                <a:ext cx="550894" cy="85440"/>
                <a:chOff x="3929463" y="4950530"/>
                <a:chExt cx="607322" cy="94192"/>
              </a:xfrm>
            </p:grpSpPr>
            <p:sp>
              <p:nvSpPr>
                <p:cNvPr id="1384" name="正方形/長方形 1383">
                  <a:extLst>
                    <a:ext uri="{FF2B5EF4-FFF2-40B4-BE49-F238E27FC236}">
                      <a16:creationId xmlns:a16="http://schemas.microsoft.com/office/drawing/2014/main" id="{2AC02AC6-6001-4E5E-9A60-CD6060B9EB88}"/>
                    </a:ext>
                  </a:extLst>
                </p:cNvPr>
                <p:cNvSpPr/>
                <p:nvPr/>
              </p:nvSpPr>
              <p:spPr>
                <a:xfrm>
                  <a:off x="3929463" y="4990576"/>
                  <a:ext cx="564483" cy="5318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33" kern="0">
                    <a:solidFill>
                      <a:srgbClr val="FFFFFF"/>
                    </a:solidFill>
                    <a:latin typeface="BIZ UDゴシック" panose="020B0400000000000000" pitchFamily="49" charset="-128"/>
                    <a:ea typeface="BIZ UDゴシック" panose="020B0400000000000000" pitchFamily="49" charset="-128"/>
                  </a:endParaRPr>
                </a:p>
              </p:txBody>
            </p:sp>
            <p:sp>
              <p:nvSpPr>
                <p:cNvPr id="1385" name="フリーフォーム 738">
                  <a:extLst>
                    <a:ext uri="{FF2B5EF4-FFF2-40B4-BE49-F238E27FC236}">
                      <a16:creationId xmlns:a16="http://schemas.microsoft.com/office/drawing/2014/main" id="{E4C8D2FB-D2FE-4956-9A6F-DBA0E84DDCF5}"/>
                    </a:ext>
                  </a:extLst>
                </p:cNvPr>
                <p:cNvSpPr/>
                <p:nvPr/>
              </p:nvSpPr>
              <p:spPr>
                <a:xfrm>
                  <a:off x="4488685" y="4950530"/>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33" kern="0">
                    <a:solidFill>
                      <a:srgbClr val="FFFFFF"/>
                    </a:solidFill>
                    <a:latin typeface="BIZ UDゴシック" panose="020B0400000000000000" pitchFamily="49" charset="-128"/>
                    <a:ea typeface="BIZ UDゴシック" panose="020B0400000000000000" pitchFamily="49" charset="-128"/>
                  </a:endParaRPr>
                </a:p>
              </p:txBody>
            </p:sp>
            <p:cxnSp>
              <p:nvCxnSpPr>
                <p:cNvPr id="1386" name="直線コネクタ 1385">
                  <a:extLst>
                    <a:ext uri="{FF2B5EF4-FFF2-40B4-BE49-F238E27FC236}">
                      <a16:creationId xmlns:a16="http://schemas.microsoft.com/office/drawing/2014/main" id="{BFA24CEA-B511-4087-9823-03691DCB955A}"/>
                    </a:ext>
                  </a:extLst>
                </p:cNvPr>
                <p:cNvCxnSpPr/>
                <p:nvPr/>
              </p:nvCxnSpPr>
              <p:spPr>
                <a:xfrm flipV="1">
                  <a:off x="3930377" y="4957759"/>
                  <a:ext cx="38785" cy="34740"/>
                </a:xfrm>
                <a:prstGeom prst="line">
                  <a:avLst/>
                </a:prstGeom>
                <a:noFill/>
                <a:ln w="12700" cap="flat" cmpd="sng" algn="ctr">
                  <a:solidFill>
                    <a:srgbClr val="ED7D31">
                      <a:lumMod val="40000"/>
                      <a:lumOff val="60000"/>
                    </a:srgbClr>
                  </a:solidFill>
                  <a:prstDash val="solid"/>
                  <a:miter lim="800000"/>
                </a:ln>
                <a:effectLst/>
              </p:spPr>
            </p:cxnSp>
          </p:grpSp>
          <p:grpSp>
            <p:nvGrpSpPr>
              <p:cNvPr id="1376" name="グループ化 1375">
                <a:extLst>
                  <a:ext uri="{FF2B5EF4-FFF2-40B4-BE49-F238E27FC236}">
                    <a16:creationId xmlns:a16="http://schemas.microsoft.com/office/drawing/2014/main" id="{F0485CB7-766C-4C98-8F7B-2FD850717078}"/>
                  </a:ext>
                </a:extLst>
              </p:cNvPr>
              <p:cNvGrpSpPr/>
              <p:nvPr/>
            </p:nvGrpSpPr>
            <p:grpSpPr>
              <a:xfrm>
                <a:off x="10871951" y="2129609"/>
                <a:ext cx="550894" cy="85440"/>
                <a:chOff x="3929463" y="4950530"/>
                <a:chExt cx="607322" cy="94192"/>
              </a:xfrm>
            </p:grpSpPr>
            <p:sp>
              <p:nvSpPr>
                <p:cNvPr id="1381" name="正方形/長方形 1380">
                  <a:extLst>
                    <a:ext uri="{FF2B5EF4-FFF2-40B4-BE49-F238E27FC236}">
                      <a16:creationId xmlns:a16="http://schemas.microsoft.com/office/drawing/2014/main" id="{EC004FE6-AA22-4E9B-A6FD-0B7970569F5D}"/>
                    </a:ext>
                  </a:extLst>
                </p:cNvPr>
                <p:cNvSpPr/>
                <p:nvPr/>
              </p:nvSpPr>
              <p:spPr>
                <a:xfrm>
                  <a:off x="3929463" y="4990576"/>
                  <a:ext cx="564483" cy="53188"/>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33" kern="0">
                    <a:solidFill>
                      <a:srgbClr val="FFFFFF"/>
                    </a:solidFill>
                    <a:latin typeface="BIZ UDゴシック" panose="020B0400000000000000" pitchFamily="49" charset="-128"/>
                    <a:ea typeface="BIZ UDゴシック" panose="020B0400000000000000" pitchFamily="49" charset="-128"/>
                  </a:endParaRPr>
                </a:p>
              </p:txBody>
            </p:sp>
            <p:sp>
              <p:nvSpPr>
                <p:cNvPr id="1382" name="フリーフォーム 767">
                  <a:extLst>
                    <a:ext uri="{FF2B5EF4-FFF2-40B4-BE49-F238E27FC236}">
                      <a16:creationId xmlns:a16="http://schemas.microsoft.com/office/drawing/2014/main" id="{5A7A7D8A-61C2-4BE5-AF99-191927F66E01}"/>
                    </a:ext>
                  </a:extLst>
                </p:cNvPr>
                <p:cNvSpPr/>
                <p:nvPr/>
              </p:nvSpPr>
              <p:spPr>
                <a:xfrm>
                  <a:off x="4488685" y="4950530"/>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33" kern="0">
                    <a:solidFill>
                      <a:srgbClr val="FFFFFF"/>
                    </a:solidFill>
                    <a:latin typeface="BIZ UDゴシック" panose="020B0400000000000000" pitchFamily="49" charset="-128"/>
                    <a:ea typeface="BIZ UDゴシック" panose="020B0400000000000000" pitchFamily="49" charset="-128"/>
                  </a:endParaRPr>
                </a:p>
              </p:txBody>
            </p:sp>
            <p:cxnSp>
              <p:nvCxnSpPr>
                <p:cNvPr id="1383" name="直線コネクタ 1382">
                  <a:extLst>
                    <a:ext uri="{FF2B5EF4-FFF2-40B4-BE49-F238E27FC236}">
                      <a16:creationId xmlns:a16="http://schemas.microsoft.com/office/drawing/2014/main" id="{5C60A7F3-92F6-497C-8B8F-43AC5A780D4A}"/>
                    </a:ext>
                  </a:extLst>
                </p:cNvPr>
                <p:cNvCxnSpPr/>
                <p:nvPr/>
              </p:nvCxnSpPr>
              <p:spPr>
                <a:xfrm flipV="1">
                  <a:off x="3930377" y="4957759"/>
                  <a:ext cx="38785" cy="34740"/>
                </a:xfrm>
                <a:prstGeom prst="line">
                  <a:avLst/>
                </a:prstGeom>
                <a:noFill/>
                <a:ln w="12700" cap="flat" cmpd="sng" algn="ctr">
                  <a:solidFill>
                    <a:srgbClr val="ED7D31">
                      <a:lumMod val="40000"/>
                      <a:lumOff val="60000"/>
                    </a:srgbClr>
                  </a:solidFill>
                  <a:prstDash val="solid"/>
                  <a:miter lim="800000"/>
                </a:ln>
                <a:effectLst/>
              </p:spPr>
            </p:cxnSp>
          </p:grpSp>
          <p:grpSp>
            <p:nvGrpSpPr>
              <p:cNvPr id="1377" name="グループ化 1376">
                <a:extLst>
                  <a:ext uri="{FF2B5EF4-FFF2-40B4-BE49-F238E27FC236}">
                    <a16:creationId xmlns:a16="http://schemas.microsoft.com/office/drawing/2014/main" id="{FED5580E-43BE-4086-AFF8-C32910ECDAB0}"/>
                  </a:ext>
                </a:extLst>
              </p:cNvPr>
              <p:cNvGrpSpPr/>
              <p:nvPr/>
            </p:nvGrpSpPr>
            <p:grpSpPr>
              <a:xfrm>
                <a:off x="10871951" y="2568755"/>
                <a:ext cx="550894" cy="85440"/>
                <a:chOff x="3929463" y="5354284"/>
                <a:chExt cx="607322" cy="94192"/>
              </a:xfrm>
            </p:grpSpPr>
            <p:sp>
              <p:nvSpPr>
                <p:cNvPr id="1378" name="正方形/長方形 1377">
                  <a:extLst>
                    <a:ext uri="{FF2B5EF4-FFF2-40B4-BE49-F238E27FC236}">
                      <a16:creationId xmlns:a16="http://schemas.microsoft.com/office/drawing/2014/main" id="{24BAA3EF-5CBA-4D9A-89EC-50DC71D58529}"/>
                    </a:ext>
                  </a:extLst>
                </p:cNvPr>
                <p:cNvSpPr/>
                <p:nvPr/>
              </p:nvSpPr>
              <p:spPr>
                <a:xfrm>
                  <a:off x="3929463" y="5392644"/>
                  <a:ext cx="564483" cy="52222"/>
                </a:xfrm>
                <a:prstGeom prst="rect">
                  <a:avLst/>
                </a:prstGeom>
                <a:solidFill>
                  <a:srgbClr val="5B9BD5"/>
                </a:solidFill>
                <a:ln w="12700" cap="flat" cmpd="sng" algn="ctr">
                  <a:solidFill>
                    <a:srgbClr val="5B9BD5">
                      <a:shade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33" kern="0">
                    <a:solidFill>
                      <a:srgbClr val="FFFFFF"/>
                    </a:solidFill>
                    <a:latin typeface="BIZ UDゴシック" panose="020B0400000000000000" pitchFamily="49" charset="-128"/>
                    <a:ea typeface="BIZ UDゴシック" panose="020B0400000000000000" pitchFamily="49" charset="-128"/>
                  </a:endParaRPr>
                </a:p>
              </p:txBody>
            </p:sp>
            <p:sp>
              <p:nvSpPr>
                <p:cNvPr id="1379" name="フリーフォーム 709">
                  <a:extLst>
                    <a:ext uri="{FF2B5EF4-FFF2-40B4-BE49-F238E27FC236}">
                      <a16:creationId xmlns:a16="http://schemas.microsoft.com/office/drawing/2014/main" id="{82283557-30BB-4591-AA2F-013902532CF7}"/>
                    </a:ext>
                  </a:extLst>
                </p:cNvPr>
                <p:cNvSpPr/>
                <p:nvPr/>
              </p:nvSpPr>
              <p:spPr>
                <a:xfrm>
                  <a:off x="4488685" y="5354284"/>
                  <a:ext cx="48100" cy="94192"/>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solidFill>
                  <a:srgbClr val="5B9BD5"/>
                </a:solidFill>
                <a:ln w="12700" cap="flat" cmpd="sng" algn="ctr">
                  <a:solidFill>
                    <a:srgbClr val="5B9BD5">
                      <a:shade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33" kern="0">
                    <a:solidFill>
                      <a:srgbClr val="FFFFFF"/>
                    </a:solidFill>
                    <a:latin typeface="BIZ UDゴシック" panose="020B0400000000000000" pitchFamily="49" charset="-128"/>
                    <a:ea typeface="BIZ UDゴシック" panose="020B0400000000000000" pitchFamily="49" charset="-128"/>
                  </a:endParaRPr>
                </a:p>
              </p:txBody>
            </p:sp>
            <p:cxnSp>
              <p:nvCxnSpPr>
                <p:cNvPr id="1380" name="直線コネクタ 1379">
                  <a:extLst>
                    <a:ext uri="{FF2B5EF4-FFF2-40B4-BE49-F238E27FC236}">
                      <a16:creationId xmlns:a16="http://schemas.microsoft.com/office/drawing/2014/main" id="{7DD57998-824E-4093-B006-0E403AA4E8AF}"/>
                    </a:ext>
                  </a:extLst>
                </p:cNvPr>
                <p:cNvCxnSpPr/>
                <p:nvPr/>
              </p:nvCxnSpPr>
              <p:spPr>
                <a:xfrm flipV="1">
                  <a:off x="3930377" y="5362778"/>
                  <a:ext cx="38785" cy="34740"/>
                </a:xfrm>
                <a:prstGeom prst="line">
                  <a:avLst/>
                </a:prstGeom>
                <a:noFill/>
                <a:ln w="12700" cap="flat" cmpd="sng" algn="ctr">
                  <a:solidFill>
                    <a:srgbClr val="ED7D31">
                      <a:lumMod val="40000"/>
                      <a:lumOff val="60000"/>
                    </a:srgbClr>
                  </a:solidFill>
                  <a:prstDash val="solid"/>
                  <a:miter lim="800000"/>
                </a:ln>
                <a:effectLst/>
              </p:spPr>
            </p:cxnSp>
          </p:grpSp>
        </p:grpSp>
        <p:grpSp>
          <p:nvGrpSpPr>
            <p:cNvPr id="1362" name="グループ化 1361">
              <a:extLst>
                <a:ext uri="{FF2B5EF4-FFF2-40B4-BE49-F238E27FC236}">
                  <a16:creationId xmlns:a16="http://schemas.microsoft.com/office/drawing/2014/main" id="{3F83D3B9-A9D6-4E7F-BED9-586E79D194CF}"/>
                </a:ext>
              </a:extLst>
            </p:cNvPr>
            <p:cNvGrpSpPr/>
            <p:nvPr/>
          </p:nvGrpSpPr>
          <p:grpSpPr>
            <a:xfrm>
              <a:off x="5784222" y="969601"/>
              <a:ext cx="1049772" cy="586787"/>
              <a:chOff x="3039506" y="2120136"/>
              <a:chExt cx="1049772" cy="586787"/>
            </a:xfrm>
          </p:grpSpPr>
          <p:sp>
            <p:nvSpPr>
              <p:cNvPr id="1363" name="フリーフォーム: 図形 1648">
                <a:extLst>
                  <a:ext uri="{FF2B5EF4-FFF2-40B4-BE49-F238E27FC236}">
                    <a16:creationId xmlns:a16="http://schemas.microsoft.com/office/drawing/2014/main" id="{CD091F2C-6077-4F8D-892C-72C074F1F362}"/>
                  </a:ext>
                </a:extLst>
              </p:cNvPr>
              <p:cNvSpPr/>
              <p:nvPr/>
            </p:nvSpPr>
            <p:spPr>
              <a:xfrm rot="1750928">
                <a:off x="3966369" y="2370609"/>
                <a:ext cx="122909" cy="160922"/>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dirty="0">
                  <a:solidFill>
                    <a:srgbClr val="FFFFFF"/>
                  </a:solidFill>
                  <a:latin typeface="BIZ UDゴシック" panose="020B0400000000000000" pitchFamily="49" charset="-128"/>
                  <a:ea typeface="BIZ UDゴシック" panose="020B0400000000000000" pitchFamily="49" charset="-128"/>
                </a:endParaRPr>
              </a:p>
            </p:txBody>
          </p:sp>
          <p:sp>
            <p:nvSpPr>
              <p:cNvPr id="1364" name="フリーフォーム: 図形 1649">
                <a:extLst>
                  <a:ext uri="{FF2B5EF4-FFF2-40B4-BE49-F238E27FC236}">
                    <a16:creationId xmlns:a16="http://schemas.microsoft.com/office/drawing/2014/main" id="{C5F38B5B-B3E9-4601-AB01-19EC109EB2DC}"/>
                  </a:ext>
                </a:extLst>
              </p:cNvPr>
              <p:cNvSpPr/>
              <p:nvPr/>
            </p:nvSpPr>
            <p:spPr>
              <a:xfrm rot="949213">
                <a:off x="3336706" y="2120136"/>
                <a:ext cx="78797" cy="103167"/>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365" name="フリーフォーム: 図形 1650">
                <a:extLst>
                  <a:ext uri="{FF2B5EF4-FFF2-40B4-BE49-F238E27FC236}">
                    <a16:creationId xmlns:a16="http://schemas.microsoft.com/office/drawing/2014/main" id="{288AED9B-B508-47C9-AB49-711451C41483}"/>
                  </a:ext>
                </a:extLst>
              </p:cNvPr>
              <p:cNvSpPr/>
              <p:nvPr/>
            </p:nvSpPr>
            <p:spPr>
              <a:xfrm>
                <a:off x="3039506" y="2603756"/>
                <a:ext cx="78797" cy="103167"/>
              </a:xfrm>
              <a:custGeom>
                <a:avLst/>
                <a:gdLst>
                  <a:gd name="connsiteX0" fmla="*/ 127000 w 307975"/>
                  <a:gd name="connsiteY0" fmla="*/ 0 h 403225"/>
                  <a:gd name="connsiteX1" fmla="*/ 123825 w 307975"/>
                  <a:gd name="connsiteY1" fmla="*/ 22225 h 403225"/>
                  <a:gd name="connsiteX2" fmla="*/ 120650 w 307975"/>
                  <a:gd name="connsiteY2" fmla="*/ 31750 h 403225"/>
                  <a:gd name="connsiteX3" fmla="*/ 117475 w 307975"/>
                  <a:gd name="connsiteY3" fmla="*/ 44450 h 403225"/>
                  <a:gd name="connsiteX4" fmla="*/ 111125 w 307975"/>
                  <a:gd name="connsiteY4" fmla="*/ 63500 h 403225"/>
                  <a:gd name="connsiteX5" fmla="*/ 104775 w 307975"/>
                  <a:gd name="connsiteY5" fmla="*/ 73025 h 403225"/>
                  <a:gd name="connsiteX6" fmla="*/ 101600 w 307975"/>
                  <a:gd name="connsiteY6" fmla="*/ 82550 h 403225"/>
                  <a:gd name="connsiteX7" fmla="*/ 79375 w 307975"/>
                  <a:gd name="connsiteY7" fmla="*/ 107950 h 403225"/>
                  <a:gd name="connsiteX8" fmla="*/ 73025 w 307975"/>
                  <a:gd name="connsiteY8" fmla="*/ 117475 h 403225"/>
                  <a:gd name="connsiteX9" fmla="*/ 53975 w 307975"/>
                  <a:gd name="connsiteY9" fmla="*/ 136525 h 403225"/>
                  <a:gd name="connsiteX10" fmla="*/ 28575 w 307975"/>
                  <a:gd name="connsiteY10" fmla="*/ 168275 h 403225"/>
                  <a:gd name="connsiteX11" fmla="*/ 19050 w 307975"/>
                  <a:gd name="connsiteY11" fmla="*/ 174625 h 403225"/>
                  <a:gd name="connsiteX12" fmla="*/ 0 w 307975"/>
                  <a:gd name="connsiteY12" fmla="*/ 190500 h 403225"/>
                  <a:gd name="connsiteX13" fmla="*/ 22225 w 307975"/>
                  <a:gd name="connsiteY13" fmla="*/ 200025 h 403225"/>
                  <a:gd name="connsiteX14" fmla="*/ 53975 w 307975"/>
                  <a:gd name="connsiteY14" fmla="*/ 219075 h 403225"/>
                  <a:gd name="connsiteX15" fmla="*/ 76200 w 307975"/>
                  <a:gd name="connsiteY15" fmla="*/ 231775 h 403225"/>
                  <a:gd name="connsiteX16" fmla="*/ 88900 w 307975"/>
                  <a:gd name="connsiteY16" fmla="*/ 238125 h 403225"/>
                  <a:gd name="connsiteX17" fmla="*/ 107950 w 307975"/>
                  <a:gd name="connsiteY17" fmla="*/ 257175 h 403225"/>
                  <a:gd name="connsiteX18" fmla="*/ 117475 w 307975"/>
                  <a:gd name="connsiteY18" fmla="*/ 263525 h 403225"/>
                  <a:gd name="connsiteX19" fmla="*/ 133350 w 307975"/>
                  <a:gd name="connsiteY19" fmla="*/ 285750 h 403225"/>
                  <a:gd name="connsiteX20" fmla="*/ 146050 w 307975"/>
                  <a:gd name="connsiteY20" fmla="*/ 304800 h 403225"/>
                  <a:gd name="connsiteX21" fmla="*/ 155575 w 307975"/>
                  <a:gd name="connsiteY21" fmla="*/ 323850 h 403225"/>
                  <a:gd name="connsiteX22" fmla="*/ 171450 w 307975"/>
                  <a:gd name="connsiteY22" fmla="*/ 346075 h 403225"/>
                  <a:gd name="connsiteX23" fmla="*/ 177800 w 307975"/>
                  <a:gd name="connsiteY23" fmla="*/ 355600 h 403225"/>
                  <a:gd name="connsiteX24" fmla="*/ 184150 w 307975"/>
                  <a:gd name="connsiteY24" fmla="*/ 374650 h 403225"/>
                  <a:gd name="connsiteX25" fmla="*/ 196850 w 307975"/>
                  <a:gd name="connsiteY25" fmla="*/ 403225 h 403225"/>
                  <a:gd name="connsiteX26" fmla="*/ 193675 w 307975"/>
                  <a:gd name="connsiteY26" fmla="*/ 393700 h 403225"/>
                  <a:gd name="connsiteX27" fmla="*/ 200025 w 307975"/>
                  <a:gd name="connsiteY27" fmla="*/ 339725 h 403225"/>
                  <a:gd name="connsiteX28" fmla="*/ 206375 w 307975"/>
                  <a:gd name="connsiteY28" fmla="*/ 314325 h 403225"/>
                  <a:gd name="connsiteX29" fmla="*/ 212725 w 307975"/>
                  <a:gd name="connsiteY29" fmla="*/ 304800 h 403225"/>
                  <a:gd name="connsiteX30" fmla="*/ 219075 w 307975"/>
                  <a:gd name="connsiteY30" fmla="*/ 285750 h 403225"/>
                  <a:gd name="connsiteX31" fmla="*/ 222250 w 307975"/>
                  <a:gd name="connsiteY31" fmla="*/ 276225 h 403225"/>
                  <a:gd name="connsiteX32" fmla="*/ 228600 w 307975"/>
                  <a:gd name="connsiteY32" fmla="*/ 266700 h 403225"/>
                  <a:gd name="connsiteX33" fmla="*/ 238125 w 307975"/>
                  <a:gd name="connsiteY33" fmla="*/ 241300 h 403225"/>
                  <a:gd name="connsiteX34" fmla="*/ 241300 w 307975"/>
                  <a:gd name="connsiteY34" fmla="*/ 231775 h 403225"/>
                  <a:gd name="connsiteX35" fmla="*/ 254000 w 307975"/>
                  <a:gd name="connsiteY35" fmla="*/ 212725 h 403225"/>
                  <a:gd name="connsiteX36" fmla="*/ 260350 w 307975"/>
                  <a:gd name="connsiteY36" fmla="*/ 200025 h 403225"/>
                  <a:gd name="connsiteX37" fmla="*/ 269875 w 307975"/>
                  <a:gd name="connsiteY37" fmla="*/ 180975 h 403225"/>
                  <a:gd name="connsiteX38" fmla="*/ 279400 w 307975"/>
                  <a:gd name="connsiteY38" fmla="*/ 174625 h 403225"/>
                  <a:gd name="connsiteX39" fmla="*/ 288925 w 307975"/>
                  <a:gd name="connsiteY39" fmla="*/ 165100 h 403225"/>
                  <a:gd name="connsiteX40" fmla="*/ 307975 w 307975"/>
                  <a:gd name="connsiteY40" fmla="*/ 152400 h 403225"/>
                  <a:gd name="connsiteX41" fmla="*/ 304800 w 307975"/>
                  <a:gd name="connsiteY41" fmla="*/ 142875 h 403225"/>
                  <a:gd name="connsiteX42" fmla="*/ 288925 w 307975"/>
                  <a:gd name="connsiteY42" fmla="*/ 139700 h 403225"/>
                  <a:gd name="connsiteX43" fmla="*/ 269875 w 307975"/>
                  <a:gd name="connsiteY43" fmla="*/ 133350 h 403225"/>
                  <a:gd name="connsiteX44" fmla="*/ 257175 w 307975"/>
                  <a:gd name="connsiteY44" fmla="*/ 127000 h 403225"/>
                  <a:gd name="connsiteX45" fmla="*/ 247650 w 307975"/>
                  <a:gd name="connsiteY45" fmla="*/ 123825 h 403225"/>
                  <a:gd name="connsiteX46" fmla="*/ 238125 w 307975"/>
                  <a:gd name="connsiteY46" fmla="*/ 117475 h 403225"/>
                  <a:gd name="connsiteX47" fmla="*/ 212725 w 307975"/>
                  <a:gd name="connsiteY47" fmla="*/ 107950 h 403225"/>
                  <a:gd name="connsiteX48" fmla="*/ 193675 w 307975"/>
                  <a:gd name="connsiteY48" fmla="*/ 95250 h 403225"/>
                  <a:gd name="connsiteX49" fmla="*/ 174625 w 307975"/>
                  <a:gd name="connsiteY49" fmla="*/ 79375 h 403225"/>
                  <a:gd name="connsiteX50" fmla="*/ 168275 w 307975"/>
                  <a:gd name="connsiteY50" fmla="*/ 69850 h 403225"/>
                  <a:gd name="connsiteX51" fmla="*/ 146050 w 307975"/>
                  <a:gd name="connsiteY51" fmla="*/ 41275 h 403225"/>
                  <a:gd name="connsiteX52" fmla="*/ 142875 w 307975"/>
                  <a:gd name="connsiteY52" fmla="*/ 31750 h 403225"/>
                  <a:gd name="connsiteX53" fmla="*/ 130175 w 307975"/>
                  <a:gd name="connsiteY53" fmla="*/ 12700 h 403225"/>
                  <a:gd name="connsiteX54" fmla="*/ 127000 w 307975"/>
                  <a:gd name="connsiteY54" fmla="*/ 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7975" h="403225">
                    <a:moveTo>
                      <a:pt x="127000" y="0"/>
                    </a:moveTo>
                    <a:cubicBezTo>
                      <a:pt x="125942" y="7408"/>
                      <a:pt x="125293" y="14887"/>
                      <a:pt x="123825" y="22225"/>
                    </a:cubicBezTo>
                    <a:cubicBezTo>
                      <a:pt x="123169" y="25507"/>
                      <a:pt x="121569" y="28532"/>
                      <a:pt x="120650" y="31750"/>
                    </a:cubicBezTo>
                    <a:cubicBezTo>
                      <a:pt x="119451" y="35946"/>
                      <a:pt x="118729" y="40270"/>
                      <a:pt x="117475" y="44450"/>
                    </a:cubicBezTo>
                    <a:cubicBezTo>
                      <a:pt x="115552" y="50861"/>
                      <a:pt x="114838" y="57931"/>
                      <a:pt x="111125" y="63500"/>
                    </a:cubicBezTo>
                    <a:cubicBezTo>
                      <a:pt x="109008" y="66675"/>
                      <a:pt x="106482" y="69612"/>
                      <a:pt x="104775" y="73025"/>
                    </a:cubicBezTo>
                    <a:cubicBezTo>
                      <a:pt x="103278" y="76018"/>
                      <a:pt x="103225" y="79624"/>
                      <a:pt x="101600" y="82550"/>
                    </a:cubicBezTo>
                    <a:cubicBezTo>
                      <a:pt x="90705" y="102160"/>
                      <a:pt x="93289" y="98674"/>
                      <a:pt x="79375" y="107950"/>
                    </a:cubicBezTo>
                    <a:cubicBezTo>
                      <a:pt x="77258" y="111125"/>
                      <a:pt x="75560" y="114623"/>
                      <a:pt x="73025" y="117475"/>
                    </a:cubicBezTo>
                    <a:cubicBezTo>
                      <a:pt x="67059" y="124187"/>
                      <a:pt x="58956" y="129053"/>
                      <a:pt x="53975" y="136525"/>
                    </a:cubicBezTo>
                    <a:cubicBezTo>
                      <a:pt x="46452" y="147809"/>
                      <a:pt x="39125" y="159483"/>
                      <a:pt x="28575" y="168275"/>
                    </a:cubicBezTo>
                    <a:cubicBezTo>
                      <a:pt x="25644" y="170718"/>
                      <a:pt x="21981" y="172182"/>
                      <a:pt x="19050" y="174625"/>
                    </a:cubicBezTo>
                    <a:cubicBezTo>
                      <a:pt x="-5396" y="194997"/>
                      <a:pt x="23649" y="174734"/>
                      <a:pt x="0" y="190500"/>
                    </a:cubicBezTo>
                    <a:cubicBezTo>
                      <a:pt x="19303" y="203369"/>
                      <a:pt x="-1206" y="191238"/>
                      <a:pt x="22225" y="200025"/>
                    </a:cubicBezTo>
                    <a:cubicBezTo>
                      <a:pt x="41234" y="207153"/>
                      <a:pt x="31821" y="207998"/>
                      <a:pt x="53975" y="219075"/>
                    </a:cubicBezTo>
                    <a:cubicBezTo>
                      <a:pt x="92353" y="238264"/>
                      <a:pt x="44786" y="213824"/>
                      <a:pt x="76200" y="231775"/>
                    </a:cubicBezTo>
                    <a:cubicBezTo>
                      <a:pt x="80309" y="234123"/>
                      <a:pt x="85204" y="235168"/>
                      <a:pt x="88900" y="238125"/>
                    </a:cubicBezTo>
                    <a:cubicBezTo>
                      <a:pt x="95912" y="243735"/>
                      <a:pt x="100478" y="252194"/>
                      <a:pt x="107950" y="257175"/>
                    </a:cubicBezTo>
                    <a:lnTo>
                      <a:pt x="117475" y="263525"/>
                    </a:lnTo>
                    <a:cubicBezTo>
                      <a:pt x="131260" y="291096"/>
                      <a:pt x="115330" y="262581"/>
                      <a:pt x="133350" y="285750"/>
                    </a:cubicBezTo>
                    <a:cubicBezTo>
                      <a:pt x="138035" y="291774"/>
                      <a:pt x="141817" y="298450"/>
                      <a:pt x="146050" y="304800"/>
                    </a:cubicBezTo>
                    <a:cubicBezTo>
                      <a:pt x="164248" y="332097"/>
                      <a:pt x="142430" y="297560"/>
                      <a:pt x="155575" y="323850"/>
                    </a:cubicBezTo>
                    <a:cubicBezTo>
                      <a:pt x="158069" y="328838"/>
                      <a:pt x="169053" y="342719"/>
                      <a:pt x="171450" y="346075"/>
                    </a:cubicBezTo>
                    <a:cubicBezTo>
                      <a:pt x="173668" y="349180"/>
                      <a:pt x="176250" y="352113"/>
                      <a:pt x="177800" y="355600"/>
                    </a:cubicBezTo>
                    <a:cubicBezTo>
                      <a:pt x="180518" y="361717"/>
                      <a:pt x="180437" y="369081"/>
                      <a:pt x="184150" y="374650"/>
                    </a:cubicBezTo>
                    <a:cubicBezTo>
                      <a:pt x="194213" y="389744"/>
                      <a:pt x="189293" y="380555"/>
                      <a:pt x="196850" y="403225"/>
                    </a:cubicBezTo>
                    <a:lnTo>
                      <a:pt x="193675" y="393700"/>
                    </a:lnTo>
                    <a:cubicBezTo>
                      <a:pt x="198398" y="332303"/>
                      <a:pt x="193120" y="370799"/>
                      <a:pt x="200025" y="339725"/>
                    </a:cubicBezTo>
                    <a:cubicBezTo>
                      <a:pt x="201474" y="333204"/>
                      <a:pt x="202971" y="321133"/>
                      <a:pt x="206375" y="314325"/>
                    </a:cubicBezTo>
                    <a:cubicBezTo>
                      <a:pt x="208082" y="310912"/>
                      <a:pt x="211175" y="308287"/>
                      <a:pt x="212725" y="304800"/>
                    </a:cubicBezTo>
                    <a:cubicBezTo>
                      <a:pt x="215443" y="298683"/>
                      <a:pt x="216958" y="292100"/>
                      <a:pt x="219075" y="285750"/>
                    </a:cubicBezTo>
                    <a:cubicBezTo>
                      <a:pt x="220133" y="282575"/>
                      <a:pt x="220394" y="279010"/>
                      <a:pt x="222250" y="276225"/>
                    </a:cubicBezTo>
                    <a:lnTo>
                      <a:pt x="228600" y="266700"/>
                    </a:lnTo>
                    <a:cubicBezTo>
                      <a:pt x="234454" y="243285"/>
                      <a:pt x="228163" y="264544"/>
                      <a:pt x="238125" y="241300"/>
                    </a:cubicBezTo>
                    <a:cubicBezTo>
                      <a:pt x="239443" y="238224"/>
                      <a:pt x="239675" y="234701"/>
                      <a:pt x="241300" y="231775"/>
                    </a:cubicBezTo>
                    <a:cubicBezTo>
                      <a:pt x="245006" y="225104"/>
                      <a:pt x="250587" y="219551"/>
                      <a:pt x="254000" y="212725"/>
                    </a:cubicBezTo>
                    <a:cubicBezTo>
                      <a:pt x="256117" y="208492"/>
                      <a:pt x="258486" y="204375"/>
                      <a:pt x="260350" y="200025"/>
                    </a:cubicBezTo>
                    <a:cubicBezTo>
                      <a:pt x="264223" y="190987"/>
                      <a:pt x="262248" y="188602"/>
                      <a:pt x="269875" y="180975"/>
                    </a:cubicBezTo>
                    <a:cubicBezTo>
                      <a:pt x="272573" y="178277"/>
                      <a:pt x="276469" y="177068"/>
                      <a:pt x="279400" y="174625"/>
                    </a:cubicBezTo>
                    <a:cubicBezTo>
                      <a:pt x="282849" y="171750"/>
                      <a:pt x="285381" y="167857"/>
                      <a:pt x="288925" y="165100"/>
                    </a:cubicBezTo>
                    <a:cubicBezTo>
                      <a:pt x="294949" y="160415"/>
                      <a:pt x="307975" y="152400"/>
                      <a:pt x="307975" y="152400"/>
                    </a:cubicBezTo>
                    <a:cubicBezTo>
                      <a:pt x="306917" y="149225"/>
                      <a:pt x="307585" y="144731"/>
                      <a:pt x="304800" y="142875"/>
                    </a:cubicBezTo>
                    <a:cubicBezTo>
                      <a:pt x="300310" y="139882"/>
                      <a:pt x="294131" y="141120"/>
                      <a:pt x="288925" y="139700"/>
                    </a:cubicBezTo>
                    <a:cubicBezTo>
                      <a:pt x="282467" y="137939"/>
                      <a:pt x="275862" y="136343"/>
                      <a:pt x="269875" y="133350"/>
                    </a:cubicBezTo>
                    <a:cubicBezTo>
                      <a:pt x="265642" y="131233"/>
                      <a:pt x="261525" y="128864"/>
                      <a:pt x="257175" y="127000"/>
                    </a:cubicBezTo>
                    <a:cubicBezTo>
                      <a:pt x="254099" y="125682"/>
                      <a:pt x="250643" y="125322"/>
                      <a:pt x="247650" y="123825"/>
                    </a:cubicBezTo>
                    <a:cubicBezTo>
                      <a:pt x="244237" y="122118"/>
                      <a:pt x="241632" y="118978"/>
                      <a:pt x="238125" y="117475"/>
                    </a:cubicBezTo>
                    <a:cubicBezTo>
                      <a:pt x="211750" y="106172"/>
                      <a:pt x="239180" y="123823"/>
                      <a:pt x="212725" y="107950"/>
                    </a:cubicBezTo>
                    <a:cubicBezTo>
                      <a:pt x="206181" y="104023"/>
                      <a:pt x="200025" y="99483"/>
                      <a:pt x="193675" y="95250"/>
                    </a:cubicBezTo>
                    <a:cubicBezTo>
                      <a:pt x="184309" y="89006"/>
                      <a:pt x="182265" y="88542"/>
                      <a:pt x="174625" y="79375"/>
                    </a:cubicBezTo>
                    <a:cubicBezTo>
                      <a:pt x="172182" y="76444"/>
                      <a:pt x="170718" y="72781"/>
                      <a:pt x="168275" y="69850"/>
                    </a:cubicBezTo>
                    <a:cubicBezTo>
                      <a:pt x="159143" y="58892"/>
                      <a:pt x="151400" y="57324"/>
                      <a:pt x="146050" y="41275"/>
                    </a:cubicBezTo>
                    <a:cubicBezTo>
                      <a:pt x="144992" y="38100"/>
                      <a:pt x="144500" y="34676"/>
                      <a:pt x="142875" y="31750"/>
                    </a:cubicBezTo>
                    <a:cubicBezTo>
                      <a:pt x="139169" y="25079"/>
                      <a:pt x="133588" y="19526"/>
                      <a:pt x="130175" y="12700"/>
                    </a:cubicBezTo>
                    <a:lnTo>
                      <a:pt x="127000" y="0"/>
                    </a:lnTo>
                    <a:close/>
                  </a:path>
                </a:pathLst>
              </a:custGeom>
              <a:solidFill>
                <a:srgbClr val="FFFF00"/>
              </a:solidFill>
              <a:ln w="12700" cap="flat" cmpd="sng" algn="ctr">
                <a:solidFill>
                  <a:sysClr val="windowText" lastClr="000000">
                    <a:lumMod val="65000"/>
                    <a:lumOff val="35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grpSp>
      </p:grpSp>
      <p:sp>
        <p:nvSpPr>
          <p:cNvPr id="1402" name="テキスト ボックス 1401"/>
          <p:cNvSpPr txBox="1"/>
          <p:nvPr/>
        </p:nvSpPr>
        <p:spPr>
          <a:xfrm>
            <a:off x="4888879" y="1941787"/>
            <a:ext cx="620711" cy="253916"/>
          </a:xfrm>
          <a:prstGeom prst="rect">
            <a:avLst/>
          </a:prstGeom>
          <a:noFill/>
        </p:spPr>
        <p:txBody>
          <a:bodyPr wrap="square" rtlCol="0">
            <a:spAutoFit/>
          </a:bodyPr>
          <a:lstStyle/>
          <a:p>
            <a:pPr defTabSz="844083" eaLnBrk="0" fontAlgn="base" hangingPunct="0">
              <a:spcBef>
                <a:spcPct val="0"/>
              </a:spcBef>
              <a:spcAft>
                <a:spcPct val="0"/>
              </a:spcAft>
              <a:defRPr/>
            </a:pPr>
            <a:r>
              <a:rPr lang="ja-JP" altLang="en-US" sz="1050" dirty="0">
                <a:solidFill>
                  <a:srgbClr val="000000"/>
                </a:solidFill>
                <a:latin typeface="BIZ UDゴシック" panose="020B0400000000000000" pitchFamily="49" charset="-128"/>
                <a:ea typeface="BIZ UDゴシック" panose="020B0400000000000000" pitchFamily="49" charset="-128"/>
              </a:rPr>
              <a:t>管理</a:t>
            </a:r>
            <a:endParaRPr lang="en-US" altLang="ja-JP" sz="1050" dirty="0">
              <a:solidFill>
                <a:srgbClr val="000000"/>
              </a:solidFill>
              <a:latin typeface="BIZ UDゴシック" panose="020B0400000000000000" pitchFamily="49" charset="-128"/>
              <a:ea typeface="BIZ UDゴシック" panose="020B0400000000000000" pitchFamily="49" charset="-128"/>
            </a:endParaRPr>
          </a:p>
        </p:txBody>
      </p:sp>
      <p:sp>
        <p:nvSpPr>
          <p:cNvPr id="1403" name="テキスト ボックス 1402"/>
          <p:cNvSpPr txBox="1"/>
          <p:nvPr/>
        </p:nvSpPr>
        <p:spPr>
          <a:xfrm>
            <a:off x="5756671" y="1933854"/>
            <a:ext cx="1103802" cy="253916"/>
          </a:xfrm>
          <a:prstGeom prst="rect">
            <a:avLst/>
          </a:prstGeom>
          <a:noFill/>
        </p:spPr>
        <p:txBody>
          <a:bodyPr wrap="square" rtlCol="0">
            <a:spAutoFit/>
          </a:bodyPr>
          <a:lstStyle/>
          <a:p>
            <a:pPr defTabSz="844083" eaLnBrk="0" fontAlgn="base" hangingPunct="0">
              <a:spcBef>
                <a:spcPct val="0"/>
              </a:spcBef>
              <a:spcAft>
                <a:spcPct val="0"/>
              </a:spcAft>
              <a:defRPr/>
            </a:pPr>
            <a:r>
              <a:rPr lang="ja-JP" altLang="en-US" sz="1050" dirty="0">
                <a:solidFill>
                  <a:srgbClr val="000000"/>
                </a:solidFill>
                <a:latin typeface="BIZ UDゴシック" panose="020B0400000000000000" pitchFamily="49" charset="-128"/>
                <a:ea typeface="BIZ UDゴシック" panose="020B0400000000000000" pitchFamily="49" charset="-128"/>
              </a:rPr>
              <a:t>修繕・改良</a:t>
            </a:r>
            <a:endParaRPr lang="en-US" altLang="ja-JP" sz="1050" dirty="0">
              <a:solidFill>
                <a:srgbClr val="000000"/>
              </a:solidFill>
              <a:latin typeface="BIZ UDゴシック" panose="020B0400000000000000" pitchFamily="49" charset="-128"/>
              <a:ea typeface="BIZ UDゴシック" panose="020B0400000000000000" pitchFamily="49" charset="-128"/>
            </a:endParaRPr>
          </a:p>
        </p:txBody>
      </p:sp>
      <p:sp>
        <p:nvSpPr>
          <p:cNvPr id="1404" name="テキスト ボックス 1403"/>
          <p:cNvSpPr txBox="1"/>
          <p:nvPr/>
        </p:nvSpPr>
        <p:spPr>
          <a:xfrm>
            <a:off x="7644713" y="1919343"/>
            <a:ext cx="607798" cy="253916"/>
          </a:xfrm>
          <a:prstGeom prst="rect">
            <a:avLst/>
          </a:prstGeom>
          <a:noFill/>
        </p:spPr>
        <p:txBody>
          <a:bodyPr wrap="square" rtlCol="0">
            <a:spAutoFit/>
          </a:bodyPr>
          <a:lstStyle/>
          <a:p>
            <a:pPr defTabSz="844083" eaLnBrk="0" fontAlgn="base" hangingPunct="0">
              <a:spcBef>
                <a:spcPct val="0"/>
              </a:spcBef>
              <a:spcAft>
                <a:spcPct val="0"/>
              </a:spcAft>
              <a:defRPr/>
            </a:pPr>
            <a:r>
              <a:rPr lang="ja-JP" altLang="en-US" sz="1050" dirty="0">
                <a:solidFill>
                  <a:srgbClr val="000000"/>
                </a:solidFill>
                <a:latin typeface="BIZ UDゴシック" panose="020B0400000000000000" pitchFamily="49" charset="-128"/>
                <a:ea typeface="BIZ UDゴシック" panose="020B0400000000000000" pitchFamily="49" charset="-128"/>
              </a:rPr>
              <a:t>建替え</a:t>
            </a:r>
            <a:endParaRPr lang="en-US" altLang="ja-JP" sz="1050" dirty="0">
              <a:solidFill>
                <a:srgbClr val="000000"/>
              </a:solidFill>
              <a:latin typeface="BIZ UDゴシック" panose="020B0400000000000000" pitchFamily="49" charset="-128"/>
              <a:ea typeface="BIZ UDゴシック" panose="020B0400000000000000" pitchFamily="49" charset="-128"/>
            </a:endParaRPr>
          </a:p>
        </p:txBody>
      </p:sp>
      <p:sp>
        <p:nvSpPr>
          <p:cNvPr id="1405" name="角丸四角形 1404"/>
          <p:cNvSpPr/>
          <p:nvPr/>
        </p:nvSpPr>
        <p:spPr>
          <a:xfrm>
            <a:off x="3785661" y="1923112"/>
            <a:ext cx="729231" cy="271305"/>
          </a:xfrm>
          <a:prstGeom prst="roundRect">
            <a:avLst/>
          </a:prstGeom>
          <a:noFill/>
          <a:ln w="12700" cap="flat" cmpd="sng" algn="ctr">
            <a:solidFill>
              <a:srgbClr val="FF0000"/>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406" name="角丸四角形 1405"/>
          <p:cNvSpPr/>
          <p:nvPr/>
        </p:nvSpPr>
        <p:spPr>
          <a:xfrm>
            <a:off x="5722363" y="1910389"/>
            <a:ext cx="894300" cy="274265"/>
          </a:xfrm>
          <a:prstGeom prst="roundRect">
            <a:avLst/>
          </a:prstGeom>
          <a:noFill/>
          <a:ln w="12700" cap="flat" cmpd="sng" algn="ctr">
            <a:solidFill>
              <a:srgbClr val="FF0000"/>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407" name="フリーフォーム 1406"/>
          <p:cNvSpPr/>
          <p:nvPr/>
        </p:nvSpPr>
        <p:spPr>
          <a:xfrm>
            <a:off x="8225749" y="2762279"/>
            <a:ext cx="601610" cy="118453"/>
          </a:xfrm>
          <a:custGeom>
            <a:avLst/>
            <a:gdLst>
              <a:gd name="connsiteX0" fmla="*/ 0 w 641350"/>
              <a:gd name="connsiteY0" fmla="*/ 152400 h 152400"/>
              <a:gd name="connsiteX1" fmla="*/ 184150 w 641350"/>
              <a:gd name="connsiteY1" fmla="*/ 0 h 152400"/>
              <a:gd name="connsiteX2" fmla="*/ 641350 w 641350"/>
              <a:gd name="connsiteY2" fmla="*/ 0 h 152400"/>
              <a:gd name="connsiteX3" fmla="*/ 527050 w 641350"/>
              <a:gd name="connsiteY3" fmla="*/ 146050 h 152400"/>
              <a:gd name="connsiteX4" fmla="*/ 0 w 641350"/>
              <a:gd name="connsiteY4" fmla="*/ 1524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350" h="152400">
                <a:moveTo>
                  <a:pt x="0" y="152400"/>
                </a:moveTo>
                <a:lnTo>
                  <a:pt x="184150" y="0"/>
                </a:lnTo>
                <a:lnTo>
                  <a:pt x="641350" y="0"/>
                </a:lnTo>
                <a:lnTo>
                  <a:pt x="527050" y="146050"/>
                </a:lnTo>
                <a:lnTo>
                  <a:pt x="0" y="152400"/>
                </a:lnTo>
                <a:close/>
              </a:path>
            </a:pathLst>
          </a:custGeom>
          <a:noFill/>
          <a:ln w="12700" cap="flat" cmpd="sng" algn="ctr">
            <a:solidFill>
              <a:sysClr val="windowText" lastClr="000000">
                <a:lumMod val="85000"/>
                <a:lumOff val="15000"/>
              </a:sysClr>
            </a:solidFill>
            <a:prstDash val="dash"/>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408" name="角丸四角形 1407"/>
          <p:cNvSpPr/>
          <p:nvPr/>
        </p:nvSpPr>
        <p:spPr>
          <a:xfrm>
            <a:off x="7641780" y="2677314"/>
            <a:ext cx="677314" cy="261543"/>
          </a:xfrm>
          <a:prstGeom prst="roundRect">
            <a:avLst/>
          </a:prstGeom>
          <a:solidFill>
            <a:sysClr val="window" lastClr="FFFFFF"/>
          </a:solidFill>
          <a:ln w="12700" cap="flat" cmpd="sng" algn="ctr">
            <a:solidFill>
              <a:srgbClr val="FF0000"/>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cxnSp>
        <p:nvCxnSpPr>
          <p:cNvPr id="1409" name="直線矢印コネクタ 1408"/>
          <p:cNvCxnSpPr/>
          <p:nvPr/>
        </p:nvCxnSpPr>
        <p:spPr>
          <a:xfrm flipV="1">
            <a:off x="5491355" y="2039521"/>
            <a:ext cx="256566" cy="1745"/>
          </a:xfrm>
          <a:prstGeom prst="straightConnector1">
            <a:avLst/>
          </a:prstGeom>
          <a:noFill/>
          <a:ln w="57150" cap="flat" cmpd="sng" algn="ctr">
            <a:solidFill>
              <a:srgbClr val="00B0F0"/>
            </a:solidFill>
            <a:prstDash val="solid"/>
            <a:miter lim="800000"/>
            <a:tailEnd type="triangle"/>
          </a:ln>
          <a:effectLst/>
        </p:spPr>
      </p:cxnSp>
      <p:cxnSp>
        <p:nvCxnSpPr>
          <p:cNvPr id="1410" name="直線矢印コネクタ 1409"/>
          <p:cNvCxnSpPr/>
          <p:nvPr/>
        </p:nvCxnSpPr>
        <p:spPr>
          <a:xfrm flipV="1">
            <a:off x="7310332" y="2035171"/>
            <a:ext cx="324664" cy="4350"/>
          </a:xfrm>
          <a:prstGeom prst="straightConnector1">
            <a:avLst/>
          </a:prstGeom>
          <a:noFill/>
          <a:ln w="57150" cap="flat" cmpd="sng" algn="ctr">
            <a:solidFill>
              <a:srgbClr val="00B0F0"/>
            </a:solidFill>
            <a:prstDash val="solid"/>
            <a:miter lim="800000"/>
            <a:tailEnd type="triangle"/>
          </a:ln>
          <a:effectLst/>
        </p:spPr>
      </p:cxnSp>
      <p:cxnSp>
        <p:nvCxnSpPr>
          <p:cNvPr id="1411" name="直線コネクタ 1410"/>
          <p:cNvCxnSpPr/>
          <p:nvPr/>
        </p:nvCxnSpPr>
        <p:spPr>
          <a:xfrm flipV="1">
            <a:off x="7391953" y="2031108"/>
            <a:ext cx="4603" cy="799683"/>
          </a:xfrm>
          <a:prstGeom prst="line">
            <a:avLst/>
          </a:prstGeom>
          <a:noFill/>
          <a:ln w="57150" cap="flat" cmpd="sng" algn="ctr">
            <a:solidFill>
              <a:srgbClr val="00B0F0"/>
            </a:solidFill>
            <a:prstDash val="solid"/>
            <a:miter lim="800000"/>
          </a:ln>
          <a:effectLst/>
        </p:spPr>
      </p:cxnSp>
      <p:sp>
        <p:nvSpPr>
          <p:cNvPr id="1412" name="フリーフォーム 1411"/>
          <p:cNvSpPr/>
          <p:nvPr/>
        </p:nvSpPr>
        <p:spPr>
          <a:xfrm>
            <a:off x="5169027" y="1687686"/>
            <a:ext cx="1553468" cy="272275"/>
          </a:xfrm>
          <a:custGeom>
            <a:avLst/>
            <a:gdLst>
              <a:gd name="connsiteX0" fmla="*/ 2971800 w 3200400"/>
              <a:gd name="connsiteY0" fmla="*/ 259080 h 259080"/>
              <a:gd name="connsiteX1" fmla="*/ 3200400 w 3200400"/>
              <a:gd name="connsiteY1" fmla="*/ 259080 h 259080"/>
              <a:gd name="connsiteX2" fmla="*/ 3200400 w 3200400"/>
              <a:gd name="connsiteY2" fmla="*/ 0 h 259080"/>
              <a:gd name="connsiteX3" fmla="*/ 0 w 3200400"/>
              <a:gd name="connsiteY3" fmla="*/ 0 h 259080"/>
              <a:gd name="connsiteX4" fmla="*/ 0 w 3200400"/>
              <a:gd name="connsiteY4" fmla="*/ 114300 h 259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0400" h="259080">
                <a:moveTo>
                  <a:pt x="2971800" y="259080"/>
                </a:moveTo>
                <a:lnTo>
                  <a:pt x="3200400" y="259080"/>
                </a:lnTo>
                <a:lnTo>
                  <a:pt x="3200400" y="0"/>
                </a:lnTo>
                <a:lnTo>
                  <a:pt x="0" y="0"/>
                </a:lnTo>
                <a:lnTo>
                  <a:pt x="0" y="114300"/>
                </a:lnTo>
              </a:path>
            </a:pathLst>
          </a:custGeom>
          <a:noFill/>
          <a:ln w="38100" cap="flat" cmpd="sng" algn="ctr">
            <a:solidFill>
              <a:srgbClr val="00B0F0"/>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cxnSp>
        <p:nvCxnSpPr>
          <p:cNvPr id="1413" name="直線矢印コネクタ 1412"/>
          <p:cNvCxnSpPr/>
          <p:nvPr/>
        </p:nvCxnSpPr>
        <p:spPr>
          <a:xfrm>
            <a:off x="5167669" y="1893972"/>
            <a:ext cx="307" cy="65240"/>
          </a:xfrm>
          <a:prstGeom prst="straightConnector1">
            <a:avLst/>
          </a:prstGeom>
          <a:noFill/>
          <a:ln w="57150" cap="flat" cmpd="sng" algn="ctr">
            <a:solidFill>
              <a:srgbClr val="00B0F0"/>
            </a:solidFill>
            <a:prstDash val="solid"/>
            <a:miter lim="800000"/>
            <a:tailEnd type="triangle"/>
          </a:ln>
          <a:effectLst/>
        </p:spPr>
      </p:cxnSp>
      <p:cxnSp>
        <p:nvCxnSpPr>
          <p:cNvPr id="1414" name="直線矢印コネクタ 1413"/>
          <p:cNvCxnSpPr/>
          <p:nvPr/>
        </p:nvCxnSpPr>
        <p:spPr>
          <a:xfrm>
            <a:off x="4554080" y="2039521"/>
            <a:ext cx="263441" cy="0"/>
          </a:xfrm>
          <a:prstGeom prst="straightConnector1">
            <a:avLst/>
          </a:prstGeom>
          <a:noFill/>
          <a:ln w="57150" cap="flat" cmpd="sng" algn="ctr">
            <a:solidFill>
              <a:srgbClr val="00B0F0"/>
            </a:solidFill>
            <a:prstDash val="solid"/>
            <a:miter lim="800000"/>
            <a:tailEnd type="triangle"/>
          </a:ln>
          <a:effectLst/>
        </p:spPr>
      </p:cxnSp>
      <p:sp>
        <p:nvSpPr>
          <p:cNvPr id="1415" name="フリーフォーム 1414"/>
          <p:cNvSpPr/>
          <p:nvPr/>
        </p:nvSpPr>
        <p:spPr>
          <a:xfrm>
            <a:off x="3141881" y="1501835"/>
            <a:ext cx="4786060" cy="387046"/>
          </a:xfrm>
          <a:custGeom>
            <a:avLst/>
            <a:gdLst>
              <a:gd name="connsiteX0" fmla="*/ 6400800 w 6400800"/>
              <a:gd name="connsiteY0" fmla="*/ 482600 h 482600"/>
              <a:gd name="connsiteX1" fmla="*/ 6400800 w 6400800"/>
              <a:gd name="connsiteY1" fmla="*/ 0 h 482600"/>
              <a:gd name="connsiteX2" fmla="*/ 0 w 6400800"/>
              <a:gd name="connsiteY2" fmla="*/ 0 h 482600"/>
              <a:gd name="connsiteX3" fmla="*/ 0 w 6400800"/>
              <a:gd name="connsiteY3" fmla="*/ 444500 h 482600"/>
            </a:gdLst>
            <a:ahLst/>
            <a:cxnLst>
              <a:cxn ang="0">
                <a:pos x="connsiteX0" y="connsiteY0"/>
              </a:cxn>
              <a:cxn ang="0">
                <a:pos x="connsiteX1" y="connsiteY1"/>
              </a:cxn>
              <a:cxn ang="0">
                <a:pos x="connsiteX2" y="connsiteY2"/>
              </a:cxn>
              <a:cxn ang="0">
                <a:pos x="connsiteX3" y="connsiteY3"/>
              </a:cxn>
            </a:cxnLst>
            <a:rect l="l" t="t" r="r" b="b"/>
            <a:pathLst>
              <a:path w="6400800" h="482600">
                <a:moveTo>
                  <a:pt x="6400800" y="482600"/>
                </a:moveTo>
                <a:lnTo>
                  <a:pt x="6400800" y="0"/>
                </a:lnTo>
                <a:lnTo>
                  <a:pt x="0" y="0"/>
                </a:lnTo>
                <a:lnTo>
                  <a:pt x="0" y="444500"/>
                </a:lnTo>
              </a:path>
            </a:pathLst>
          </a:custGeom>
          <a:noFill/>
          <a:ln w="57150" cap="flat" cmpd="sng" algn="ctr">
            <a:solidFill>
              <a:srgbClr val="00B0F0"/>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cxnSp>
        <p:nvCxnSpPr>
          <p:cNvPr id="1416" name="直線矢印コネクタ 1415"/>
          <p:cNvCxnSpPr/>
          <p:nvPr/>
        </p:nvCxnSpPr>
        <p:spPr>
          <a:xfrm>
            <a:off x="3141880" y="1772401"/>
            <a:ext cx="0" cy="141329"/>
          </a:xfrm>
          <a:prstGeom prst="straightConnector1">
            <a:avLst/>
          </a:prstGeom>
          <a:noFill/>
          <a:ln w="57150" cap="flat" cmpd="sng" algn="ctr">
            <a:solidFill>
              <a:srgbClr val="00B0F0"/>
            </a:solidFill>
            <a:prstDash val="solid"/>
            <a:miter lim="800000"/>
            <a:tailEnd type="triangle"/>
          </a:ln>
          <a:effectLst/>
        </p:spPr>
      </p:cxnSp>
      <p:sp>
        <p:nvSpPr>
          <p:cNvPr id="1417" name="テキスト ボックス 1416"/>
          <p:cNvSpPr txBox="1"/>
          <p:nvPr/>
        </p:nvSpPr>
        <p:spPr>
          <a:xfrm>
            <a:off x="3924125" y="2878960"/>
            <a:ext cx="444352" cy="248530"/>
          </a:xfrm>
          <a:prstGeom prst="rect">
            <a:avLst/>
          </a:prstGeom>
          <a:noFill/>
        </p:spPr>
        <p:txBody>
          <a:bodyPr wrap="none" rtlCol="0">
            <a:spAutoFit/>
          </a:bodyPr>
          <a:lstStyle/>
          <a:p>
            <a:pPr defTabSz="844083" eaLnBrk="0" fontAlgn="base" hangingPunct="0">
              <a:spcBef>
                <a:spcPct val="0"/>
              </a:spcBef>
              <a:spcAft>
                <a:spcPct val="0"/>
              </a:spcAft>
              <a:defRPr/>
            </a:pPr>
            <a:r>
              <a:rPr lang="ja-JP" altLang="en-US" sz="1015" dirty="0">
                <a:solidFill>
                  <a:srgbClr val="000000"/>
                </a:solidFill>
                <a:latin typeface="BIZ UDゴシック" panose="020B0400000000000000" pitchFamily="49" charset="-128"/>
                <a:ea typeface="BIZ UDゴシック" panose="020B0400000000000000" pitchFamily="49" charset="-128"/>
              </a:rPr>
              <a:t>新築</a:t>
            </a:r>
            <a:endParaRPr lang="en-US" altLang="ja-JP" sz="1015" dirty="0">
              <a:solidFill>
                <a:srgbClr val="000000"/>
              </a:solidFill>
              <a:latin typeface="BIZ UDゴシック" panose="020B0400000000000000" pitchFamily="49" charset="-128"/>
              <a:ea typeface="BIZ UDゴシック" panose="020B0400000000000000" pitchFamily="49" charset="-128"/>
            </a:endParaRPr>
          </a:p>
        </p:txBody>
      </p:sp>
      <p:sp>
        <p:nvSpPr>
          <p:cNvPr id="1418" name="テキスト ボックス 1417"/>
          <p:cNvSpPr txBox="1"/>
          <p:nvPr/>
        </p:nvSpPr>
        <p:spPr>
          <a:xfrm>
            <a:off x="4657495" y="2836122"/>
            <a:ext cx="1252266" cy="376385"/>
          </a:xfrm>
          <a:prstGeom prst="rect">
            <a:avLst/>
          </a:prstGeom>
          <a:noFill/>
        </p:spPr>
        <p:txBody>
          <a:bodyPr wrap="none" rtlCol="0">
            <a:spAutoFit/>
          </a:bodyPr>
          <a:lstStyle/>
          <a:p>
            <a:pPr defTabSz="844083" eaLnBrk="0" fontAlgn="base" hangingPunct="0">
              <a:spcBef>
                <a:spcPct val="0"/>
              </a:spcBef>
              <a:spcAft>
                <a:spcPct val="0"/>
              </a:spcAft>
              <a:defRPr/>
            </a:pPr>
            <a:r>
              <a:rPr lang="ja-JP" altLang="en-US" sz="923" dirty="0">
                <a:solidFill>
                  <a:srgbClr val="000000"/>
                </a:solidFill>
                <a:latin typeface="BIZ UDゴシック" panose="020B0400000000000000" pitchFamily="49" charset="-128"/>
                <a:ea typeface="BIZ UDゴシック" panose="020B0400000000000000" pitchFamily="49" charset="-128"/>
              </a:rPr>
              <a:t>補修点検等を行い、</a:t>
            </a:r>
            <a:endParaRPr lang="en-US" altLang="ja-JP" sz="923" dirty="0">
              <a:solidFill>
                <a:srgbClr val="000000"/>
              </a:solidFill>
              <a:latin typeface="BIZ UDゴシック" panose="020B0400000000000000" pitchFamily="49" charset="-128"/>
              <a:ea typeface="BIZ UDゴシック" panose="020B0400000000000000" pitchFamily="49" charset="-128"/>
            </a:endParaRPr>
          </a:p>
          <a:p>
            <a:pPr defTabSz="844083" eaLnBrk="0" fontAlgn="base" hangingPunct="0">
              <a:spcBef>
                <a:spcPct val="0"/>
              </a:spcBef>
              <a:spcAft>
                <a:spcPct val="0"/>
              </a:spcAft>
              <a:defRPr/>
            </a:pPr>
            <a:r>
              <a:rPr lang="ja-JP" altLang="en-US" sz="923" dirty="0">
                <a:solidFill>
                  <a:srgbClr val="000000"/>
                </a:solidFill>
                <a:latin typeface="BIZ UDゴシック" panose="020B0400000000000000" pitchFamily="49" charset="-128"/>
                <a:ea typeface="BIZ UDゴシック" panose="020B0400000000000000" pitchFamily="49" charset="-128"/>
              </a:rPr>
              <a:t>日常管理を実施</a:t>
            </a:r>
            <a:endParaRPr lang="en-US" altLang="ja-JP" sz="923" dirty="0">
              <a:solidFill>
                <a:srgbClr val="000000"/>
              </a:solidFill>
              <a:latin typeface="BIZ UDゴシック" panose="020B0400000000000000" pitchFamily="49" charset="-128"/>
              <a:ea typeface="BIZ UDゴシック" panose="020B0400000000000000" pitchFamily="49" charset="-128"/>
            </a:endParaRPr>
          </a:p>
        </p:txBody>
      </p:sp>
      <p:sp>
        <p:nvSpPr>
          <p:cNvPr id="1419" name="テキスト ボックス 1418"/>
          <p:cNvSpPr txBox="1"/>
          <p:nvPr/>
        </p:nvSpPr>
        <p:spPr>
          <a:xfrm>
            <a:off x="5809798" y="2844747"/>
            <a:ext cx="1133644" cy="376385"/>
          </a:xfrm>
          <a:prstGeom prst="rect">
            <a:avLst/>
          </a:prstGeom>
          <a:noFill/>
        </p:spPr>
        <p:txBody>
          <a:bodyPr wrap="none" rtlCol="0">
            <a:spAutoFit/>
          </a:bodyPr>
          <a:lstStyle/>
          <a:p>
            <a:pPr defTabSz="844083" eaLnBrk="0" fontAlgn="base" hangingPunct="0">
              <a:spcBef>
                <a:spcPct val="0"/>
              </a:spcBef>
              <a:spcAft>
                <a:spcPct val="0"/>
              </a:spcAft>
              <a:defRPr/>
            </a:pPr>
            <a:r>
              <a:rPr lang="ja-JP" altLang="en-US" sz="923" dirty="0">
                <a:solidFill>
                  <a:srgbClr val="000000"/>
                </a:solidFill>
                <a:latin typeface="BIZ UDゴシック" panose="020B0400000000000000" pitchFamily="49" charset="-128"/>
                <a:ea typeface="BIZ UDゴシック" panose="020B0400000000000000" pitchFamily="49" charset="-128"/>
              </a:rPr>
              <a:t>適時適切な時期に</a:t>
            </a:r>
            <a:endParaRPr lang="en-US" altLang="ja-JP" sz="923" dirty="0">
              <a:solidFill>
                <a:srgbClr val="000000"/>
              </a:solidFill>
              <a:latin typeface="BIZ UDゴシック" panose="020B0400000000000000" pitchFamily="49" charset="-128"/>
              <a:ea typeface="BIZ UDゴシック" panose="020B0400000000000000" pitchFamily="49" charset="-128"/>
            </a:endParaRPr>
          </a:p>
          <a:p>
            <a:pPr defTabSz="844083" eaLnBrk="0" fontAlgn="base" hangingPunct="0">
              <a:spcBef>
                <a:spcPct val="0"/>
              </a:spcBef>
              <a:spcAft>
                <a:spcPct val="0"/>
              </a:spcAft>
              <a:defRPr/>
            </a:pPr>
            <a:r>
              <a:rPr lang="ja-JP" altLang="en-US" sz="923" dirty="0">
                <a:solidFill>
                  <a:srgbClr val="000000"/>
                </a:solidFill>
                <a:latin typeface="BIZ UDゴシック" panose="020B0400000000000000" pitchFamily="49" charset="-128"/>
                <a:ea typeface="BIZ UDゴシック" panose="020B0400000000000000" pitchFamily="49" charset="-128"/>
              </a:rPr>
              <a:t>計画修繕を実施</a:t>
            </a:r>
            <a:endParaRPr lang="en-US" altLang="ja-JP" sz="923" dirty="0">
              <a:solidFill>
                <a:srgbClr val="000000"/>
              </a:solidFill>
              <a:latin typeface="BIZ UDゴシック" panose="020B0400000000000000" pitchFamily="49" charset="-128"/>
              <a:ea typeface="BIZ UDゴシック" panose="020B0400000000000000" pitchFamily="49" charset="-128"/>
            </a:endParaRPr>
          </a:p>
        </p:txBody>
      </p:sp>
      <p:sp>
        <p:nvSpPr>
          <p:cNvPr id="1420" name="テキスト ボックス 1419"/>
          <p:cNvSpPr txBox="1"/>
          <p:nvPr/>
        </p:nvSpPr>
        <p:spPr>
          <a:xfrm>
            <a:off x="7826954" y="2278609"/>
            <a:ext cx="1353256" cy="404726"/>
          </a:xfrm>
          <a:prstGeom prst="rect">
            <a:avLst/>
          </a:prstGeom>
          <a:noFill/>
        </p:spPr>
        <p:txBody>
          <a:bodyPr wrap="none" rtlCol="0">
            <a:spAutoFit/>
          </a:bodyPr>
          <a:lstStyle/>
          <a:p>
            <a:pPr defTabSz="844083" eaLnBrk="0" fontAlgn="base" hangingPunct="0">
              <a:spcBef>
                <a:spcPct val="0"/>
              </a:spcBef>
              <a:spcAft>
                <a:spcPct val="0"/>
              </a:spcAft>
              <a:defRPr/>
            </a:pPr>
            <a:r>
              <a:rPr lang="ja-JP" altLang="en-US" sz="1015" dirty="0">
                <a:solidFill>
                  <a:srgbClr val="000000"/>
                </a:solidFill>
                <a:latin typeface="BIZ UDゴシック" panose="020B0400000000000000" pitchFamily="49" charset="-128"/>
                <a:ea typeface="BIZ UDゴシック" panose="020B0400000000000000" pitchFamily="49" charset="-128"/>
              </a:rPr>
              <a:t>建替えにより新たな</a:t>
            </a:r>
            <a:endParaRPr lang="en-US" altLang="ja-JP" sz="1015" dirty="0">
              <a:solidFill>
                <a:srgbClr val="000000"/>
              </a:solidFill>
              <a:latin typeface="BIZ UDゴシック" panose="020B0400000000000000" pitchFamily="49" charset="-128"/>
              <a:ea typeface="BIZ UDゴシック" panose="020B0400000000000000" pitchFamily="49" charset="-128"/>
            </a:endParaRPr>
          </a:p>
          <a:p>
            <a:pPr defTabSz="844083" eaLnBrk="0" fontAlgn="base" hangingPunct="0">
              <a:spcBef>
                <a:spcPct val="0"/>
              </a:spcBef>
              <a:spcAft>
                <a:spcPct val="0"/>
              </a:spcAft>
              <a:defRPr/>
            </a:pPr>
            <a:r>
              <a:rPr lang="ja-JP" altLang="en-US" sz="1015" dirty="0">
                <a:solidFill>
                  <a:srgbClr val="000000"/>
                </a:solidFill>
                <a:latin typeface="BIZ UDゴシック" panose="020B0400000000000000" pitchFamily="49" charset="-128"/>
                <a:ea typeface="BIZ UDゴシック" panose="020B0400000000000000" pitchFamily="49" charset="-128"/>
              </a:rPr>
              <a:t>マンションを建設</a:t>
            </a:r>
            <a:endParaRPr lang="en-US" altLang="ja-JP" sz="1015" dirty="0">
              <a:solidFill>
                <a:srgbClr val="000000"/>
              </a:solidFill>
              <a:latin typeface="BIZ UDゴシック" panose="020B0400000000000000" pitchFamily="49" charset="-128"/>
              <a:ea typeface="BIZ UDゴシック" panose="020B0400000000000000" pitchFamily="49" charset="-128"/>
            </a:endParaRPr>
          </a:p>
        </p:txBody>
      </p:sp>
      <p:sp>
        <p:nvSpPr>
          <p:cNvPr id="1421" name="テキスト ボックス 1420"/>
          <p:cNvSpPr txBox="1"/>
          <p:nvPr/>
        </p:nvSpPr>
        <p:spPr>
          <a:xfrm>
            <a:off x="7798189" y="3008981"/>
            <a:ext cx="1223412" cy="248530"/>
          </a:xfrm>
          <a:prstGeom prst="rect">
            <a:avLst/>
          </a:prstGeom>
          <a:noFill/>
        </p:spPr>
        <p:txBody>
          <a:bodyPr wrap="none" rtlCol="0">
            <a:spAutoFit/>
          </a:bodyPr>
          <a:lstStyle/>
          <a:p>
            <a:pPr defTabSz="844083" eaLnBrk="0" fontAlgn="base" hangingPunct="0">
              <a:spcBef>
                <a:spcPct val="0"/>
              </a:spcBef>
              <a:spcAft>
                <a:spcPct val="0"/>
              </a:spcAft>
              <a:defRPr/>
            </a:pPr>
            <a:r>
              <a:rPr lang="ja-JP" altLang="en-US" sz="1015" dirty="0">
                <a:solidFill>
                  <a:srgbClr val="000000"/>
                </a:solidFill>
                <a:latin typeface="BIZ UDゴシック" panose="020B0400000000000000" pitchFamily="49" charset="-128"/>
                <a:ea typeface="BIZ UDゴシック" panose="020B0400000000000000" pitchFamily="49" charset="-128"/>
              </a:rPr>
              <a:t>売却により更地化</a:t>
            </a:r>
            <a:endParaRPr lang="en-US" altLang="ja-JP" sz="1015" dirty="0">
              <a:solidFill>
                <a:srgbClr val="000000"/>
              </a:solidFill>
              <a:latin typeface="BIZ UDゴシック" panose="020B0400000000000000" pitchFamily="49" charset="-128"/>
              <a:ea typeface="BIZ UDゴシック" panose="020B0400000000000000" pitchFamily="49" charset="-128"/>
            </a:endParaRPr>
          </a:p>
        </p:txBody>
      </p:sp>
      <p:cxnSp>
        <p:nvCxnSpPr>
          <p:cNvPr id="1422" name="直線矢印コネクタ 1421"/>
          <p:cNvCxnSpPr>
            <a:stCxn id="1406" idx="3"/>
          </p:cNvCxnSpPr>
          <p:nvPr/>
        </p:nvCxnSpPr>
        <p:spPr>
          <a:xfrm>
            <a:off x="6616663" y="2047522"/>
            <a:ext cx="550634" cy="2439"/>
          </a:xfrm>
          <a:prstGeom prst="straightConnector1">
            <a:avLst/>
          </a:prstGeom>
          <a:noFill/>
          <a:ln w="66675" cap="flat" cmpd="sng" algn="ctr">
            <a:solidFill>
              <a:srgbClr val="00B0F0"/>
            </a:solidFill>
            <a:prstDash val="sysDot"/>
            <a:miter lim="800000"/>
            <a:tailEnd type="none"/>
          </a:ln>
          <a:effectLst/>
        </p:spPr>
      </p:cxnSp>
      <p:sp>
        <p:nvSpPr>
          <p:cNvPr id="1423" name="角丸四角形 1422"/>
          <p:cNvSpPr/>
          <p:nvPr/>
        </p:nvSpPr>
        <p:spPr>
          <a:xfrm>
            <a:off x="6820475" y="1705437"/>
            <a:ext cx="490080" cy="918322"/>
          </a:xfrm>
          <a:prstGeom prst="roundRect">
            <a:avLst/>
          </a:prstGeom>
          <a:solidFill>
            <a:sysClr val="window" lastClr="FFFFFF"/>
          </a:solidFill>
          <a:ln w="12700" cap="flat" cmpd="dbl" algn="ctr">
            <a:solidFill>
              <a:srgbClr val="002060"/>
            </a:solidFill>
            <a:prstDash val="dash"/>
            <a:miter lim="800000"/>
          </a:ln>
          <a:effectLst/>
        </p:spPr>
        <p:txBody>
          <a:bodyPr lIns="33231" rIns="33231" rtlCol="0" anchor="ctr"/>
          <a:lstStyle/>
          <a:p>
            <a:pPr defTabSz="844083" eaLnBrk="0" fontAlgn="base" hangingPunct="0">
              <a:spcBef>
                <a:spcPct val="0"/>
              </a:spcBef>
              <a:spcAft>
                <a:spcPct val="0"/>
              </a:spcAft>
              <a:defRPr/>
            </a:pPr>
            <a:r>
              <a:rPr kumimoji="0" lang="ja-JP" altLang="en-US" sz="600" kern="0" dirty="0">
                <a:solidFill>
                  <a:prstClr val="black"/>
                </a:solidFill>
                <a:latin typeface="BIZ UDゴシック" panose="020B0400000000000000" pitchFamily="49" charset="-128"/>
                <a:ea typeface="BIZ UDゴシック" panose="020B0400000000000000" pitchFamily="49" charset="-128"/>
              </a:rPr>
              <a:t>修繕・改良が困難な場合など</a:t>
            </a:r>
            <a:endParaRPr kumimoji="0" lang="en-US" altLang="ja-JP" sz="600" kern="0" dirty="0">
              <a:solidFill>
                <a:prstClr val="black"/>
              </a:solidFill>
              <a:latin typeface="BIZ UDゴシック" panose="020B0400000000000000" pitchFamily="49" charset="-128"/>
              <a:ea typeface="BIZ UDゴシック" panose="020B0400000000000000" pitchFamily="49" charset="-128"/>
            </a:endParaRPr>
          </a:p>
          <a:p>
            <a:pPr defTabSz="844083" eaLnBrk="0" fontAlgn="base" hangingPunct="0">
              <a:spcBef>
                <a:spcPct val="0"/>
              </a:spcBef>
              <a:spcAft>
                <a:spcPct val="0"/>
              </a:spcAft>
              <a:defRPr/>
            </a:pPr>
            <a:endParaRPr kumimoji="0" lang="en-US" altLang="ja-JP" sz="600" kern="0" dirty="0">
              <a:solidFill>
                <a:prstClr val="black"/>
              </a:solidFill>
              <a:latin typeface="BIZ UDゴシック" panose="020B0400000000000000" pitchFamily="49" charset="-128"/>
              <a:ea typeface="BIZ UDゴシック" panose="020B0400000000000000" pitchFamily="49" charset="-128"/>
            </a:endParaRPr>
          </a:p>
          <a:p>
            <a:pPr defTabSz="844083" eaLnBrk="0" fontAlgn="base" hangingPunct="0">
              <a:spcBef>
                <a:spcPct val="0"/>
              </a:spcBef>
              <a:spcAft>
                <a:spcPct val="0"/>
              </a:spcAft>
              <a:defRPr/>
            </a:pPr>
            <a:r>
              <a:rPr kumimoji="0" lang="ja-JP" altLang="en-US" sz="600" kern="0" dirty="0">
                <a:solidFill>
                  <a:prstClr val="black"/>
                </a:solidFill>
                <a:latin typeface="BIZ UDゴシック" panose="020B0400000000000000" pitchFamily="49" charset="-128"/>
                <a:ea typeface="BIZ UDゴシック" panose="020B0400000000000000" pitchFamily="49" charset="-128"/>
              </a:rPr>
              <a:t>例：</a:t>
            </a:r>
            <a:endParaRPr kumimoji="0" lang="en-US" altLang="ja-JP" sz="600" kern="0" dirty="0">
              <a:solidFill>
                <a:prstClr val="black"/>
              </a:solidFill>
              <a:latin typeface="BIZ UDゴシック" panose="020B0400000000000000" pitchFamily="49" charset="-128"/>
              <a:ea typeface="BIZ UDゴシック" panose="020B0400000000000000" pitchFamily="49" charset="-128"/>
            </a:endParaRPr>
          </a:p>
          <a:p>
            <a:pPr defTabSz="844083" eaLnBrk="0" fontAlgn="base" hangingPunct="0">
              <a:spcBef>
                <a:spcPct val="0"/>
              </a:spcBef>
              <a:spcAft>
                <a:spcPct val="0"/>
              </a:spcAft>
              <a:defRPr/>
            </a:pPr>
            <a:r>
              <a:rPr kumimoji="0" lang="ja-JP" altLang="en-US" sz="600" kern="0" dirty="0">
                <a:solidFill>
                  <a:prstClr val="black"/>
                </a:solidFill>
                <a:latin typeface="BIZ UDゴシック" panose="020B0400000000000000" pitchFamily="49" charset="-128"/>
                <a:ea typeface="BIZ UDゴシック" panose="020B0400000000000000" pitchFamily="49" charset="-128"/>
              </a:rPr>
              <a:t>耐震性不足老朽化　等</a:t>
            </a:r>
            <a:endParaRPr kumimoji="0" lang="en-US" altLang="ja-JP" sz="600" kern="0" dirty="0">
              <a:solidFill>
                <a:prstClr val="black"/>
              </a:solidFill>
              <a:latin typeface="BIZ UDゴシック" panose="020B0400000000000000" pitchFamily="49" charset="-128"/>
              <a:ea typeface="BIZ UDゴシック" panose="020B0400000000000000" pitchFamily="49" charset="-128"/>
            </a:endParaRPr>
          </a:p>
        </p:txBody>
      </p:sp>
      <p:cxnSp>
        <p:nvCxnSpPr>
          <p:cNvPr id="1424" name="直線矢印コネクタ 1423"/>
          <p:cNvCxnSpPr/>
          <p:nvPr/>
        </p:nvCxnSpPr>
        <p:spPr>
          <a:xfrm>
            <a:off x="3470385" y="2039521"/>
            <a:ext cx="263441" cy="0"/>
          </a:xfrm>
          <a:prstGeom prst="straightConnector1">
            <a:avLst/>
          </a:prstGeom>
          <a:noFill/>
          <a:ln w="57150" cap="flat" cmpd="sng" algn="ctr">
            <a:solidFill>
              <a:srgbClr val="00B0F0"/>
            </a:solidFill>
            <a:prstDash val="solid"/>
            <a:miter lim="800000"/>
            <a:tailEnd type="triangle"/>
          </a:ln>
          <a:effectLst/>
        </p:spPr>
      </p:cxnSp>
      <p:sp>
        <p:nvSpPr>
          <p:cNvPr id="1425" name="角丸四角形 1424"/>
          <p:cNvSpPr/>
          <p:nvPr/>
        </p:nvSpPr>
        <p:spPr>
          <a:xfrm>
            <a:off x="2688687" y="1923112"/>
            <a:ext cx="729231" cy="271305"/>
          </a:xfrm>
          <a:prstGeom prst="roundRect">
            <a:avLst/>
          </a:prstGeom>
          <a:noFill/>
          <a:ln w="12700" cap="flat" cmpd="sng" algn="ctr">
            <a:solidFill>
              <a:srgbClr val="FF0000"/>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426" name="テキスト ボックス 1425"/>
          <p:cNvSpPr txBox="1"/>
          <p:nvPr/>
        </p:nvSpPr>
        <p:spPr>
          <a:xfrm>
            <a:off x="2728639" y="1949777"/>
            <a:ext cx="605621" cy="253916"/>
          </a:xfrm>
          <a:prstGeom prst="rect">
            <a:avLst/>
          </a:prstGeom>
          <a:noFill/>
        </p:spPr>
        <p:txBody>
          <a:bodyPr wrap="square" rtlCol="0">
            <a:spAutoFit/>
          </a:bodyPr>
          <a:lstStyle/>
          <a:p>
            <a:pPr defTabSz="844083" eaLnBrk="0" fontAlgn="base" hangingPunct="0">
              <a:spcBef>
                <a:spcPct val="0"/>
              </a:spcBef>
              <a:spcAft>
                <a:spcPct val="0"/>
              </a:spcAft>
              <a:defRPr/>
            </a:pPr>
            <a:r>
              <a:rPr lang="ja-JP" altLang="en-US" sz="1050" dirty="0">
                <a:solidFill>
                  <a:srgbClr val="000000"/>
                </a:solidFill>
                <a:latin typeface="BIZ UDゴシック" panose="020B0400000000000000" pitchFamily="49" charset="-128"/>
                <a:ea typeface="BIZ UDゴシック" panose="020B0400000000000000" pitchFamily="49" charset="-128"/>
              </a:rPr>
              <a:t>分譲前</a:t>
            </a:r>
            <a:endParaRPr lang="en-US" altLang="ja-JP" sz="1050" dirty="0">
              <a:solidFill>
                <a:srgbClr val="000000"/>
              </a:solidFill>
              <a:latin typeface="BIZ UDゴシック" panose="020B0400000000000000" pitchFamily="49" charset="-128"/>
              <a:ea typeface="BIZ UDゴシック" panose="020B0400000000000000" pitchFamily="49" charset="-128"/>
            </a:endParaRPr>
          </a:p>
        </p:txBody>
      </p:sp>
      <p:sp>
        <p:nvSpPr>
          <p:cNvPr id="1427" name="テキスト ボックス 1426"/>
          <p:cNvSpPr txBox="1"/>
          <p:nvPr/>
        </p:nvSpPr>
        <p:spPr>
          <a:xfrm>
            <a:off x="2716478" y="2878959"/>
            <a:ext cx="444352" cy="248530"/>
          </a:xfrm>
          <a:prstGeom prst="rect">
            <a:avLst/>
          </a:prstGeom>
          <a:noFill/>
        </p:spPr>
        <p:txBody>
          <a:bodyPr wrap="none" rtlCol="0">
            <a:spAutoFit/>
          </a:bodyPr>
          <a:lstStyle/>
          <a:p>
            <a:pPr defTabSz="844083" eaLnBrk="0" fontAlgn="base" hangingPunct="0">
              <a:spcBef>
                <a:spcPct val="0"/>
              </a:spcBef>
              <a:spcAft>
                <a:spcPct val="0"/>
              </a:spcAft>
              <a:defRPr/>
            </a:pPr>
            <a:r>
              <a:rPr lang="ja-JP" altLang="en-US" sz="1015" dirty="0">
                <a:solidFill>
                  <a:srgbClr val="000000"/>
                </a:solidFill>
                <a:latin typeface="BIZ UDゴシック" panose="020B0400000000000000" pitchFamily="49" charset="-128"/>
                <a:ea typeface="BIZ UDゴシック" panose="020B0400000000000000" pitchFamily="49" charset="-128"/>
              </a:rPr>
              <a:t>建築</a:t>
            </a:r>
            <a:endParaRPr lang="en-US" altLang="ja-JP" sz="1015" dirty="0">
              <a:solidFill>
                <a:srgbClr val="000000"/>
              </a:solidFill>
              <a:latin typeface="BIZ UDゴシック" panose="020B0400000000000000" pitchFamily="49" charset="-128"/>
              <a:ea typeface="BIZ UDゴシック" panose="020B0400000000000000" pitchFamily="49" charset="-128"/>
            </a:endParaRPr>
          </a:p>
        </p:txBody>
      </p:sp>
      <p:grpSp>
        <p:nvGrpSpPr>
          <p:cNvPr id="1428" name="グループ化 1427"/>
          <p:cNvGrpSpPr/>
          <p:nvPr/>
        </p:nvGrpSpPr>
        <p:grpSpPr>
          <a:xfrm>
            <a:off x="2368599" y="2278130"/>
            <a:ext cx="1059855" cy="576118"/>
            <a:chOff x="314786" y="5033963"/>
            <a:chExt cx="1433875" cy="779429"/>
          </a:xfrm>
        </p:grpSpPr>
        <p:sp>
          <p:nvSpPr>
            <p:cNvPr id="1429" name="フリーフォーム 1428"/>
            <p:cNvSpPr/>
            <p:nvPr/>
          </p:nvSpPr>
          <p:spPr>
            <a:xfrm>
              <a:off x="314786" y="5382047"/>
              <a:ext cx="1433875" cy="431345"/>
            </a:xfrm>
            <a:custGeom>
              <a:avLst/>
              <a:gdLst>
                <a:gd name="connsiteX0" fmla="*/ 0 w 1066800"/>
                <a:gd name="connsiteY0" fmla="*/ 342900 h 342900"/>
                <a:gd name="connsiteX1" fmla="*/ 374650 w 1066800"/>
                <a:gd name="connsiteY1" fmla="*/ 0 h 342900"/>
                <a:gd name="connsiteX2" fmla="*/ 1066800 w 1066800"/>
                <a:gd name="connsiteY2" fmla="*/ 0 h 342900"/>
                <a:gd name="connsiteX3" fmla="*/ 812800 w 1066800"/>
                <a:gd name="connsiteY3" fmla="*/ 336550 h 342900"/>
                <a:gd name="connsiteX4" fmla="*/ 0 w 1066800"/>
                <a:gd name="connsiteY4" fmla="*/ 342900 h 342900"/>
                <a:gd name="connsiteX0" fmla="*/ 0 w 1121430"/>
                <a:gd name="connsiteY0" fmla="*/ 345443 h 345443"/>
                <a:gd name="connsiteX1" fmla="*/ 429280 w 1121430"/>
                <a:gd name="connsiteY1" fmla="*/ 0 h 345443"/>
                <a:gd name="connsiteX2" fmla="*/ 1121430 w 1121430"/>
                <a:gd name="connsiteY2" fmla="*/ 0 h 345443"/>
                <a:gd name="connsiteX3" fmla="*/ 867430 w 1121430"/>
                <a:gd name="connsiteY3" fmla="*/ 336550 h 345443"/>
                <a:gd name="connsiteX4" fmla="*/ 0 w 1121430"/>
                <a:gd name="connsiteY4" fmla="*/ 345443 h 345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1430" h="345443">
                  <a:moveTo>
                    <a:pt x="0" y="345443"/>
                  </a:moveTo>
                  <a:lnTo>
                    <a:pt x="429280" y="0"/>
                  </a:lnTo>
                  <a:lnTo>
                    <a:pt x="1121430" y="0"/>
                  </a:lnTo>
                  <a:lnTo>
                    <a:pt x="867430" y="336550"/>
                  </a:lnTo>
                  <a:lnTo>
                    <a:pt x="0" y="345443"/>
                  </a:lnTo>
                  <a:close/>
                </a:path>
              </a:pathLst>
            </a:custGeom>
            <a:solidFill>
              <a:srgbClr val="99FF66"/>
            </a:solidFill>
            <a:ln w="12700" cap="flat" cmpd="sng" algn="ctr">
              <a:solidFill>
                <a:sysClr val="windowText" lastClr="000000">
                  <a:lumMod val="75000"/>
                  <a:lumOff val="25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grpSp>
          <p:nvGrpSpPr>
            <p:cNvPr id="1430" name="グループ化 1429">
              <a:extLst>
                <a:ext uri="{FF2B5EF4-FFF2-40B4-BE49-F238E27FC236}">
                  <a16:creationId xmlns:a16="http://schemas.microsoft.com/office/drawing/2014/main" id="{7EC32914-7C3D-46E1-9AE9-EB372B3415F3}"/>
                </a:ext>
              </a:extLst>
            </p:cNvPr>
            <p:cNvGrpSpPr/>
            <p:nvPr/>
          </p:nvGrpSpPr>
          <p:grpSpPr>
            <a:xfrm>
              <a:off x="688467" y="5131592"/>
              <a:ext cx="794630" cy="588046"/>
              <a:chOff x="290060" y="2066509"/>
              <a:chExt cx="794630" cy="588046"/>
            </a:xfrm>
          </p:grpSpPr>
          <p:sp>
            <p:nvSpPr>
              <p:cNvPr id="1437" name="フリーフォーム 1135">
                <a:extLst>
                  <a:ext uri="{FF2B5EF4-FFF2-40B4-BE49-F238E27FC236}">
                    <a16:creationId xmlns:a16="http://schemas.microsoft.com/office/drawing/2014/main" id="{E9ABE71B-4CF6-4D84-B8EF-A130449D2A8B}"/>
                  </a:ext>
                </a:extLst>
              </p:cNvPr>
              <p:cNvSpPr/>
              <p:nvPr/>
            </p:nvSpPr>
            <p:spPr>
              <a:xfrm>
                <a:off x="305574" y="2066509"/>
                <a:ext cx="768673" cy="175463"/>
              </a:xfrm>
              <a:custGeom>
                <a:avLst/>
                <a:gdLst>
                  <a:gd name="connsiteX0" fmla="*/ 0 w 908050"/>
                  <a:gd name="connsiteY0" fmla="*/ 171450 h 177800"/>
                  <a:gd name="connsiteX1" fmla="*/ 165100 w 908050"/>
                  <a:gd name="connsiteY1" fmla="*/ 0 h 177800"/>
                  <a:gd name="connsiteX2" fmla="*/ 908050 w 908050"/>
                  <a:gd name="connsiteY2" fmla="*/ 0 h 177800"/>
                  <a:gd name="connsiteX3" fmla="*/ 736600 w 908050"/>
                  <a:gd name="connsiteY3" fmla="*/ 177800 h 177800"/>
                  <a:gd name="connsiteX4" fmla="*/ 0 w 908050"/>
                  <a:gd name="connsiteY4" fmla="*/ 171450 h 177800"/>
                  <a:gd name="connsiteX0" fmla="*/ 0 w 908050"/>
                  <a:gd name="connsiteY0" fmla="*/ 171450 h 249237"/>
                  <a:gd name="connsiteX1" fmla="*/ 165100 w 908050"/>
                  <a:gd name="connsiteY1" fmla="*/ 0 h 249237"/>
                  <a:gd name="connsiteX2" fmla="*/ 908050 w 908050"/>
                  <a:gd name="connsiteY2" fmla="*/ 0 h 249237"/>
                  <a:gd name="connsiteX3" fmla="*/ 746125 w 908050"/>
                  <a:gd name="connsiteY3" fmla="*/ 249237 h 249237"/>
                  <a:gd name="connsiteX4" fmla="*/ 0 w 908050"/>
                  <a:gd name="connsiteY4" fmla="*/ 171450 h 249237"/>
                  <a:gd name="connsiteX0" fmla="*/ 0 w 917575"/>
                  <a:gd name="connsiteY0" fmla="*/ 257175 h 257175"/>
                  <a:gd name="connsiteX1" fmla="*/ 174625 w 917575"/>
                  <a:gd name="connsiteY1" fmla="*/ 0 h 257175"/>
                  <a:gd name="connsiteX2" fmla="*/ 917575 w 917575"/>
                  <a:gd name="connsiteY2" fmla="*/ 0 h 257175"/>
                  <a:gd name="connsiteX3" fmla="*/ 755650 w 917575"/>
                  <a:gd name="connsiteY3" fmla="*/ 249237 h 257175"/>
                  <a:gd name="connsiteX4" fmla="*/ 0 w 917575"/>
                  <a:gd name="connsiteY4" fmla="*/ 257175 h 257175"/>
                  <a:gd name="connsiteX0" fmla="*/ 0 w 927100"/>
                  <a:gd name="connsiteY0" fmla="*/ 257175 h 257175"/>
                  <a:gd name="connsiteX1" fmla="*/ 174625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257175 h 257175"/>
                  <a:gd name="connsiteX1" fmla="*/ 128879 w 927100"/>
                  <a:gd name="connsiteY1" fmla="*/ 0 h 257175"/>
                  <a:gd name="connsiteX2" fmla="*/ 927100 w 927100"/>
                  <a:gd name="connsiteY2" fmla="*/ 4763 h 257175"/>
                  <a:gd name="connsiteX3" fmla="*/ 755650 w 927100"/>
                  <a:gd name="connsiteY3" fmla="*/ 249237 h 257175"/>
                  <a:gd name="connsiteX4" fmla="*/ 0 w 927100"/>
                  <a:gd name="connsiteY4" fmla="*/ 257175 h 257175"/>
                  <a:gd name="connsiteX0" fmla="*/ 0 w 927100"/>
                  <a:gd name="connsiteY0" fmla="*/ 305752 h 305752"/>
                  <a:gd name="connsiteX1" fmla="*/ 128879 w 927100"/>
                  <a:gd name="connsiteY1" fmla="*/ 48577 h 305752"/>
                  <a:gd name="connsiteX2" fmla="*/ 927100 w 927100"/>
                  <a:gd name="connsiteY2" fmla="*/ 0 h 305752"/>
                  <a:gd name="connsiteX3" fmla="*/ 755650 w 927100"/>
                  <a:gd name="connsiteY3" fmla="*/ 297814 h 305752"/>
                  <a:gd name="connsiteX4" fmla="*/ 0 w 927100"/>
                  <a:gd name="connsiteY4" fmla="*/ 305752 h 305752"/>
                  <a:gd name="connsiteX0" fmla="*/ 0 w 927100"/>
                  <a:gd name="connsiteY0" fmla="*/ 310515 h 310515"/>
                  <a:gd name="connsiteX1" fmla="*/ 161555 w 927100"/>
                  <a:gd name="connsiteY1" fmla="*/ 0 h 310515"/>
                  <a:gd name="connsiteX2" fmla="*/ 927100 w 927100"/>
                  <a:gd name="connsiteY2" fmla="*/ 4763 h 310515"/>
                  <a:gd name="connsiteX3" fmla="*/ 755650 w 927100"/>
                  <a:gd name="connsiteY3" fmla="*/ 302577 h 310515"/>
                  <a:gd name="connsiteX4" fmla="*/ 0 w 927100"/>
                  <a:gd name="connsiteY4" fmla="*/ 310515 h 310515"/>
                  <a:gd name="connsiteX0" fmla="*/ 0 w 927100"/>
                  <a:gd name="connsiteY0" fmla="*/ 310515 h 310515"/>
                  <a:gd name="connsiteX1" fmla="*/ 161555 w 927100"/>
                  <a:gd name="connsiteY1" fmla="*/ 0 h 310515"/>
                  <a:gd name="connsiteX2" fmla="*/ 927100 w 927100"/>
                  <a:gd name="connsiteY2" fmla="*/ 4763 h 310515"/>
                  <a:gd name="connsiteX3" fmla="*/ 769265 w 927100"/>
                  <a:gd name="connsiteY3" fmla="*/ 302577 h 310515"/>
                  <a:gd name="connsiteX4" fmla="*/ 0 w 927100"/>
                  <a:gd name="connsiteY4" fmla="*/ 310515 h 310515"/>
                  <a:gd name="connsiteX0" fmla="*/ 0 w 927100"/>
                  <a:gd name="connsiteY0" fmla="*/ 305753 h 305753"/>
                  <a:gd name="connsiteX1" fmla="*/ 222807 w 927100"/>
                  <a:gd name="connsiteY1" fmla="*/ 15643 h 305753"/>
                  <a:gd name="connsiteX2" fmla="*/ 927100 w 927100"/>
                  <a:gd name="connsiteY2" fmla="*/ 1 h 305753"/>
                  <a:gd name="connsiteX3" fmla="*/ 769265 w 927100"/>
                  <a:gd name="connsiteY3" fmla="*/ 297815 h 305753"/>
                  <a:gd name="connsiteX4" fmla="*/ 0 w 927100"/>
                  <a:gd name="connsiteY4" fmla="*/ 305753 h 305753"/>
                  <a:gd name="connsiteX0" fmla="*/ 0 w 927100"/>
                  <a:gd name="connsiteY0" fmla="*/ 305751 h 305751"/>
                  <a:gd name="connsiteX1" fmla="*/ 193275 w 927100"/>
                  <a:gd name="connsiteY1" fmla="*/ 337 h 305751"/>
                  <a:gd name="connsiteX2" fmla="*/ 927100 w 927100"/>
                  <a:gd name="connsiteY2" fmla="*/ -1 h 305751"/>
                  <a:gd name="connsiteX3" fmla="*/ 769265 w 927100"/>
                  <a:gd name="connsiteY3" fmla="*/ 297813 h 305751"/>
                  <a:gd name="connsiteX4" fmla="*/ 0 w 927100"/>
                  <a:gd name="connsiteY4" fmla="*/ 305751 h 305751"/>
                  <a:gd name="connsiteX0" fmla="*/ 0 w 1140388"/>
                  <a:gd name="connsiteY0" fmla="*/ 305753 h 305753"/>
                  <a:gd name="connsiteX1" fmla="*/ 193275 w 1140388"/>
                  <a:gd name="connsiteY1" fmla="*/ 339 h 305753"/>
                  <a:gd name="connsiteX2" fmla="*/ 1140388 w 1140388"/>
                  <a:gd name="connsiteY2" fmla="*/ 0 h 305753"/>
                  <a:gd name="connsiteX3" fmla="*/ 769265 w 1140388"/>
                  <a:gd name="connsiteY3" fmla="*/ 297815 h 305753"/>
                  <a:gd name="connsiteX4" fmla="*/ 0 w 1140388"/>
                  <a:gd name="connsiteY4" fmla="*/ 305753 h 305753"/>
                  <a:gd name="connsiteX0" fmla="*/ 0 w 1140388"/>
                  <a:gd name="connsiteY0" fmla="*/ 305753 h 305753"/>
                  <a:gd name="connsiteX1" fmla="*/ 193275 w 1140388"/>
                  <a:gd name="connsiteY1" fmla="*/ 339 h 305753"/>
                  <a:gd name="connsiteX2" fmla="*/ 1140388 w 1140388"/>
                  <a:gd name="connsiteY2" fmla="*/ 0 h 305753"/>
                  <a:gd name="connsiteX3" fmla="*/ 993218 w 1140388"/>
                  <a:gd name="connsiteY3" fmla="*/ 301960 h 305753"/>
                  <a:gd name="connsiteX4" fmla="*/ 0 w 1140388"/>
                  <a:gd name="connsiteY4" fmla="*/ 305753 h 305753"/>
                  <a:gd name="connsiteX0" fmla="*/ 0 w 1147497"/>
                  <a:gd name="connsiteY0" fmla="*/ 305414 h 305414"/>
                  <a:gd name="connsiteX1" fmla="*/ 193275 w 1147497"/>
                  <a:gd name="connsiteY1" fmla="*/ 0 h 305414"/>
                  <a:gd name="connsiteX2" fmla="*/ 1147497 w 1147497"/>
                  <a:gd name="connsiteY2" fmla="*/ 3807 h 305414"/>
                  <a:gd name="connsiteX3" fmla="*/ 993218 w 1147497"/>
                  <a:gd name="connsiteY3" fmla="*/ 301621 h 305414"/>
                  <a:gd name="connsiteX4" fmla="*/ 0 w 1147497"/>
                  <a:gd name="connsiteY4" fmla="*/ 305414 h 30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497" h="305414">
                    <a:moveTo>
                      <a:pt x="0" y="305414"/>
                    </a:moveTo>
                    <a:lnTo>
                      <a:pt x="193275" y="0"/>
                    </a:lnTo>
                    <a:lnTo>
                      <a:pt x="1147497" y="3807"/>
                    </a:lnTo>
                    <a:lnTo>
                      <a:pt x="993218" y="301621"/>
                    </a:lnTo>
                    <a:lnTo>
                      <a:pt x="0" y="305414"/>
                    </a:ln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dirty="0">
                  <a:solidFill>
                    <a:srgbClr val="FFFFFF"/>
                  </a:solidFill>
                  <a:latin typeface="BIZ UDゴシック" panose="020B0400000000000000" pitchFamily="49" charset="-128"/>
                  <a:ea typeface="BIZ UDゴシック" panose="020B0400000000000000" pitchFamily="49" charset="-128"/>
                </a:endParaRPr>
              </a:p>
            </p:txBody>
          </p:sp>
          <p:sp>
            <p:nvSpPr>
              <p:cNvPr id="1438" name="正方形/長方形 321">
                <a:extLst>
                  <a:ext uri="{FF2B5EF4-FFF2-40B4-BE49-F238E27FC236}">
                    <a16:creationId xmlns:a16="http://schemas.microsoft.com/office/drawing/2014/main" id="{9283E3D3-F229-4BB4-ACB6-C6032302F297}"/>
                  </a:ext>
                </a:extLst>
              </p:cNvPr>
              <p:cNvSpPr/>
              <p:nvPr/>
            </p:nvSpPr>
            <p:spPr>
              <a:xfrm>
                <a:off x="305574" y="2235369"/>
                <a:ext cx="676483" cy="410755"/>
              </a:xfrm>
              <a:custGeom>
                <a:avLst/>
                <a:gdLst>
                  <a:gd name="connsiteX0" fmla="*/ 0 w 662196"/>
                  <a:gd name="connsiteY0" fmla="*/ 0 h 408374"/>
                  <a:gd name="connsiteX1" fmla="*/ 662196 w 662196"/>
                  <a:gd name="connsiteY1" fmla="*/ 0 h 408374"/>
                  <a:gd name="connsiteX2" fmla="*/ 662196 w 662196"/>
                  <a:gd name="connsiteY2" fmla="*/ 408374 h 408374"/>
                  <a:gd name="connsiteX3" fmla="*/ 0 w 662196"/>
                  <a:gd name="connsiteY3" fmla="*/ 408374 h 408374"/>
                  <a:gd name="connsiteX4" fmla="*/ 0 w 662196"/>
                  <a:gd name="connsiteY4" fmla="*/ 0 h 408374"/>
                  <a:gd name="connsiteX0" fmla="*/ 0 w 676483"/>
                  <a:gd name="connsiteY0" fmla="*/ 0 h 410755"/>
                  <a:gd name="connsiteX1" fmla="*/ 662196 w 676483"/>
                  <a:gd name="connsiteY1" fmla="*/ 0 h 410755"/>
                  <a:gd name="connsiteX2" fmla="*/ 676483 w 676483"/>
                  <a:gd name="connsiteY2" fmla="*/ 410755 h 410755"/>
                  <a:gd name="connsiteX3" fmla="*/ 0 w 676483"/>
                  <a:gd name="connsiteY3" fmla="*/ 408374 h 410755"/>
                  <a:gd name="connsiteX4" fmla="*/ 0 w 676483"/>
                  <a:gd name="connsiteY4" fmla="*/ 0 h 41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6483" h="410755">
                    <a:moveTo>
                      <a:pt x="0" y="0"/>
                    </a:moveTo>
                    <a:lnTo>
                      <a:pt x="662196" y="0"/>
                    </a:lnTo>
                    <a:lnTo>
                      <a:pt x="676483" y="410755"/>
                    </a:lnTo>
                    <a:lnTo>
                      <a:pt x="0" y="408374"/>
                    </a:lnTo>
                    <a:lnTo>
                      <a:pt x="0" y="0"/>
                    </a:ln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439" name="フリーフォーム 1137">
                <a:extLst>
                  <a:ext uri="{FF2B5EF4-FFF2-40B4-BE49-F238E27FC236}">
                    <a16:creationId xmlns:a16="http://schemas.microsoft.com/office/drawing/2014/main" id="{925B890A-D68F-4D87-B07A-3A6BCEFEE999}"/>
                  </a:ext>
                </a:extLst>
              </p:cNvPr>
              <p:cNvSpPr/>
              <p:nvPr/>
            </p:nvSpPr>
            <p:spPr>
              <a:xfrm>
                <a:off x="981209" y="2069235"/>
                <a:ext cx="103481" cy="578376"/>
              </a:xfrm>
              <a:custGeom>
                <a:avLst/>
                <a:gdLst>
                  <a:gd name="connsiteX0" fmla="*/ 158750 w 177800"/>
                  <a:gd name="connsiteY0" fmla="*/ 0 h 596900"/>
                  <a:gd name="connsiteX1" fmla="*/ 0 w 177800"/>
                  <a:gd name="connsiteY1" fmla="*/ 171450 h 596900"/>
                  <a:gd name="connsiteX2" fmla="*/ 0 w 177800"/>
                  <a:gd name="connsiteY2" fmla="*/ 596900 h 596900"/>
                  <a:gd name="connsiteX3" fmla="*/ 177800 w 177800"/>
                  <a:gd name="connsiteY3" fmla="*/ 412750 h 596900"/>
                  <a:gd name="connsiteX4" fmla="*/ 158750 w 177800"/>
                  <a:gd name="connsiteY4" fmla="*/ 0 h 596900"/>
                  <a:gd name="connsiteX0" fmla="*/ 173038 w 177800"/>
                  <a:gd name="connsiteY0" fmla="*/ 0 h 601662"/>
                  <a:gd name="connsiteX1" fmla="*/ 0 w 177800"/>
                  <a:gd name="connsiteY1" fmla="*/ 176212 h 601662"/>
                  <a:gd name="connsiteX2" fmla="*/ 0 w 177800"/>
                  <a:gd name="connsiteY2" fmla="*/ 601662 h 601662"/>
                  <a:gd name="connsiteX3" fmla="*/ 177800 w 177800"/>
                  <a:gd name="connsiteY3" fmla="*/ 417512 h 601662"/>
                  <a:gd name="connsiteX4" fmla="*/ 173038 w 177800"/>
                  <a:gd name="connsiteY4" fmla="*/ 0 h 601662"/>
                  <a:gd name="connsiteX0" fmla="*/ 177800 w 182562"/>
                  <a:gd name="connsiteY0" fmla="*/ 0 h 601662"/>
                  <a:gd name="connsiteX1" fmla="*/ 0 w 182562"/>
                  <a:gd name="connsiteY1" fmla="*/ 238125 h 601662"/>
                  <a:gd name="connsiteX2" fmla="*/ 4762 w 182562"/>
                  <a:gd name="connsiteY2" fmla="*/ 601662 h 601662"/>
                  <a:gd name="connsiteX3" fmla="*/ 182562 w 182562"/>
                  <a:gd name="connsiteY3" fmla="*/ 417512 h 601662"/>
                  <a:gd name="connsiteX4" fmla="*/ 177800 w 182562"/>
                  <a:gd name="connsiteY4" fmla="*/ 0 h 601662"/>
                  <a:gd name="connsiteX0" fmla="*/ 178259 w 183021"/>
                  <a:gd name="connsiteY0" fmla="*/ 0 h 673100"/>
                  <a:gd name="connsiteX1" fmla="*/ 459 w 183021"/>
                  <a:gd name="connsiteY1" fmla="*/ 238125 h 673100"/>
                  <a:gd name="connsiteX2" fmla="*/ 458 w 183021"/>
                  <a:gd name="connsiteY2" fmla="*/ 673100 h 673100"/>
                  <a:gd name="connsiteX3" fmla="*/ 183021 w 183021"/>
                  <a:gd name="connsiteY3" fmla="*/ 417512 h 673100"/>
                  <a:gd name="connsiteX4" fmla="*/ 178259 w 183021"/>
                  <a:gd name="connsiteY4" fmla="*/ 0 h 673100"/>
                  <a:gd name="connsiteX0" fmla="*/ 178259 w 190641"/>
                  <a:gd name="connsiteY0" fmla="*/ 0 h 673100"/>
                  <a:gd name="connsiteX1" fmla="*/ 459 w 190641"/>
                  <a:gd name="connsiteY1" fmla="*/ 238125 h 673100"/>
                  <a:gd name="connsiteX2" fmla="*/ 458 w 190641"/>
                  <a:gd name="connsiteY2" fmla="*/ 673100 h 673100"/>
                  <a:gd name="connsiteX3" fmla="*/ 190641 w 190641"/>
                  <a:gd name="connsiteY3" fmla="*/ 379412 h 673100"/>
                  <a:gd name="connsiteX4" fmla="*/ 178259 w 190641"/>
                  <a:gd name="connsiteY4" fmla="*/ 0 h 673100"/>
                  <a:gd name="connsiteX0" fmla="*/ 178259 w 190641"/>
                  <a:gd name="connsiteY0" fmla="*/ 0 h 734060"/>
                  <a:gd name="connsiteX1" fmla="*/ 459 w 190641"/>
                  <a:gd name="connsiteY1" fmla="*/ 299085 h 734060"/>
                  <a:gd name="connsiteX2" fmla="*/ 458 w 190641"/>
                  <a:gd name="connsiteY2" fmla="*/ 734060 h 734060"/>
                  <a:gd name="connsiteX3" fmla="*/ 190641 w 190641"/>
                  <a:gd name="connsiteY3" fmla="*/ 440372 h 734060"/>
                  <a:gd name="connsiteX4" fmla="*/ 178259 w 190641"/>
                  <a:gd name="connsiteY4" fmla="*/ 0 h 734060"/>
                  <a:gd name="connsiteX0" fmla="*/ 181434 w 190641"/>
                  <a:gd name="connsiteY0" fmla="*/ 0 h 718185"/>
                  <a:gd name="connsiteX1" fmla="*/ 459 w 190641"/>
                  <a:gd name="connsiteY1" fmla="*/ 283210 h 718185"/>
                  <a:gd name="connsiteX2" fmla="*/ 458 w 190641"/>
                  <a:gd name="connsiteY2" fmla="*/ 718185 h 718185"/>
                  <a:gd name="connsiteX3" fmla="*/ 190641 w 190641"/>
                  <a:gd name="connsiteY3" fmla="*/ 424497 h 718185"/>
                  <a:gd name="connsiteX4" fmla="*/ 181434 w 190641"/>
                  <a:gd name="connsiteY4" fmla="*/ 0 h 718185"/>
                  <a:gd name="connsiteX0" fmla="*/ 181434 w 181680"/>
                  <a:gd name="connsiteY0" fmla="*/ 0 h 718185"/>
                  <a:gd name="connsiteX1" fmla="*/ 459 w 181680"/>
                  <a:gd name="connsiteY1" fmla="*/ 283210 h 718185"/>
                  <a:gd name="connsiteX2" fmla="*/ 458 w 181680"/>
                  <a:gd name="connsiteY2" fmla="*/ 718185 h 718185"/>
                  <a:gd name="connsiteX3" fmla="*/ 177941 w 181680"/>
                  <a:gd name="connsiteY3" fmla="*/ 424497 h 718185"/>
                  <a:gd name="connsiteX4" fmla="*/ 181434 w 181680"/>
                  <a:gd name="connsiteY4" fmla="*/ 0 h 718185"/>
                  <a:gd name="connsiteX0" fmla="*/ 180974 w 181220"/>
                  <a:gd name="connsiteY0" fmla="*/ 0 h 1399216"/>
                  <a:gd name="connsiteX1" fmla="*/ -1 w 181220"/>
                  <a:gd name="connsiteY1" fmla="*/ 283210 h 1399216"/>
                  <a:gd name="connsiteX2" fmla="*/ 22955 w 181220"/>
                  <a:gd name="connsiteY2" fmla="*/ 1399216 h 1399216"/>
                  <a:gd name="connsiteX3" fmla="*/ 177481 w 181220"/>
                  <a:gd name="connsiteY3" fmla="*/ 424497 h 1399216"/>
                  <a:gd name="connsiteX4" fmla="*/ 180974 w 181220"/>
                  <a:gd name="connsiteY4" fmla="*/ 0 h 1399216"/>
                  <a:gd name="connsiteX0" fmla="*/ 180976 w 215744"/>
                  <a:gd name="connsiteY0" fmla="*/ 0 h 1399216"/>
                  <a:gd name="connsiteX1" fmla="*/ 1 w 215744"/>
                  <a:gd name="connsiteY1" fmla="*/ 283210 h 1399216"/>
                  <a:gd name="connsiteX2" fmla="*/ 22957 w 215744"/>
                  <a:gd name="connsiteY2" fmla="*/ 1399216 h 1399216"/>
                  <a:gd name="connsiteX3" fmla="*/ 215744 w 215744"/>
                  <a:gd name="connsiteY3" fmla="*/ 1136134 h 1399216"/>
                  <a:gd name="connsiteX4" fmla="*/ 180976 w 215744"/>
                  <a:gd name="connsiteY4" fmla="*/ 0 h 1399216"/>
                  <a:gd name="connsiteX0" fmla="*/ 180974 w 215742"/>
                  <a:gd name="connsiteY0" fmla="*/ 0 h 1136134"/>
                  <a:gd name="connsiteX1" fmla="*/ -1 w 215742"/>
                  <a:gd name="connsiteY1" fmla="*/ 283210 h 1136134"/>
                  <a:gd name="connsiteX2" fmla="*/ 19129 w 215742"/>
                  <a:gd name="connsiteY2" fmla="*/ 986007 h 1136134"/>
                  <a:gd name="connsiteX3" fmla="*/ 215742 w 215742"/>
                  <a:gd name="connsiteY3" fmla="*/ 1136134 h 1136134"/>
                  <a:gd name="connsiteX4" fmla="*/ 180974 w 215742"/>
                  <a:gd name="connsiteY4" fmla="*/ 0 h 1136134"/>
                  <a:gd name="connsiteX0" fmla="*/ 180976 w 200440"/>
                  <a:gd name="connsiteY0" fmla="*/ 0 h 986007"/>
                  <a:gd name="connsiteX1" fmla="*/ 1 w 200440"/>
                  <a:gd name="connsiteY1" fmla="*/ 283210 h 986007"/>
                  <a:gd name="connsiteX2" fmla="*/ 19131 w 200440"/>
                  <a:gd name="connsiteY2" fmla="*/ 986007 h 986007"/>
                  <a:gd name="connsiteX3" fmla="*/ 200440 w 200440"/>
                  <a:gd name="connsiteY3" fmla="*/ 699969 h 986007"/>
                  <a:gd name="connsiteX4" fmla="*/ 180976 w 200440"/>
                  <a:gd name="connsiteY4" fmla="*/ 0 h 986007"/>
                  <a:gd name="connsiteX0" fmla="*/ 195106 w 214570"/>
                  <a:gd name="connsiteY0" fmla="*/ 0 h 998442"/>
                  <a:gd name="connsiteX1" fmla="*/ 14131 w 214570"/>
                  <a:gd name="connsiteY1" fmla="*/ 283210 h 998442"/>
                  <a:gd name="connsiteX2" fmla="*/ 102 w 214570"/>
                  <a:gd name="connsiteY2" fmla="*/ 998442 h 998442"/>
                  <a:gd name="connsiteX3" fmla="*/ 214570 w 214570"/>
                  <a:gd name="connsiteY3" fmla="*/ 699969 h 998442"/>
                  <a:gd name="connsiteX4" fmla="*/ 195106 w 214570"/>
                  <a:gd name="connsiteY4" fmla="*/ 0 h 998442"/>
                  <a:gd name="connsiteX0" fmla="*/ 180976 w 200440"/>
                  <a:gd name="connsiteY0" fmla="*/ 0 h 990153"/>
                  <a:gd name="connsiteX1" fmla="*/ 1 w 200440"/>
                  <a:gd name="connsiteY1" fmla="*/ 283210 h 990153"/>
                  <a:gd name="connsiteX2" fmla="*/ 14985 w 200440"/>
                  <a:gd name="connsiteY2" fmla="*/ 990153 h 990153"/>
                  <a:gd name="connsiteX3" fmla="*/ 200440 w 200440"/>
                  <a:gd name="connsiteY3" fmla="*/ 699969 h 990153"/>
                  <a:gd name="connsiteX4" fmla="*/ 180976 w 200440"/>
                  <a:gd name="connsiteY4" fmla="*/ 0 h 990153"/>
                  <a:gd name="connsiteX0" fmla="*/ 180974 w 200438"/>
                  <a:gd name="connsiteY0" fmla="*/ 0 h 1006732"/>
                  <a:gd name="connsiteX1" fmla="*/ -1 w 200438"/>
                  <a:gd name="connsiteY1" fmla="*/ 283210 h 1006732"/>
                  <a:gd name="connsiteX2" fmla="*/ 14983 w 200438"/>
                  <a:gd name="connsiteY2" fmla="*/ 1006732 h 1006732"/>
                  <a:gd name="connsiteX3" fmla="*/ 200438 w 200438"/>
                  <a:gd name="connsiteY3" fmla="*/ 699969 h 1006732"/>
                  <a:gd name="connsiteX4" fmla="*/ 180974 w 200438"/>
                  <a:gd name="connsiteY4" fmla="*/ 0 h 1006732"/>
                  <a:gd name="connsiteX0" fmla="*/ 180976 w 211493"/>
                  <a:gd name="connsiteY0" fmla="*/ 0 h 1006732"/>
                  <a:gd name="connsiteX1" fmla="*/ 1 w 211493"/>
                  <a:gd name="connsiteY1" fmla="*/ 283210 h 1006732"/>
                  <a:gd name="connsiteX2" fmla="*/ 14985 w 211493"/>
                  <a:gd name="connsiteY2" fmla="*/ 1006732 h 1006732"/>
                  <a:gd name="connsiteX3" fmla="*/ 211493 w 211493"/>
                  <a:gd name="connsiteY3" fmla="*/ 744181 h 1006732"/>
                  <a:gd name="connsiteX4" fmla="*/ 180976 w 211493"/>
                  <a:gd name="connsiteY4" fmla="*/ 0 h 1006732"/>
                  <a:gd name="connsiteX0" fmla="*/ 180974 w 194912"/>
                  <a:gd name="connsiteY0" fmla="*/ 0 h 1006732"/>
                  <a:gd name="connsiteX1" fmla="*/ -1 w 194912"/>
                  <a:gd name="connsiteY1" fmla="*/ 283210 h 1006732"/>
                  <a:gd name="connsiteX2" fmla="*/ 14983 w 194912"/>
                  <a:gd name="connsiteY2" fmla="*/ 1006732 h 1006732"/>
                  <a:gd name="connsiteX3" fmla="*/ 194912 w 194912"/>
                  <a:gd name="connsiteY3" fmla="*/ 755234 h 1006732"/>
                  <a:gd name="connsiteX4" fmla="*/ 180974 w 194912"/>
                  <a:gd name="connsiteY4" fmla="*/ 0 h 1006732"/>
                  <a:gd name="connsiteX0" fmla="*/ 166182 w 180120"/>
                  <a:gd name="connsiteY0" fmla="*/ 0 h 1006732"/>
                  <a:gd name="connsiteX1" fmla="*/ 5930 w 180120"/>
                  <a:gd name="connsiteY1" fmla="*/ 274922 h 1006732"/>
                  <a:gd name="connsiteX2" fmla="*/ 191 w 180120"/>
                  <a:gd name="connsiteY2" fmla="*/ 1006732 h 1006732"/>
                  <a:gd name="connsiteX3" fmla="*/ 180120 w 180120"/>
                  <a:gd name="connsiteY3" fmla="*/ 755234 h 1006732"/>
                  <a:gd name="connsiteX4" fmla="*/ 166182 w 180120"/>
                  <a:gd name="connsiteY4" fmla="*/ 0 h 100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20" h="1006732">
                    <a:moveTo>
                      <a:pt x="166182" y="0"/>
                    </a:moveTo>
                    <a:lnTo>
                      <a:pt x="5930" y="274922"/>
                    </a:lnTo>
                    <a:cubicBezTo>
                      <a:pt x="7517" y="396101"/>
                      <a:pt x="-1396" y="885553"/>
                      <a:pt x="191" y="1006732"/>
                    </a:cubicBezTo>
                    <a:cubicBezTo>
                      <a:pt x="60627" y="911386"/>
                      <a:pt x="119684" y="850580"/>
                      <a:pt x="180120" y="755234"/>
                    </a:cubicBezTo>
                    <a:cubicBezTo>
                      <a:pt x="178533" y="616063"/>
                      <a:pt x="167769" y="139171"/>
                      <a:pt x="166182" y="0"/>
                    </a:cubicBezTo>
                    <a:close/>
                  </a:path>
                </a:pathLst>
              </a:custGeom>
              <a:solidFill>
                <a:sysClr val="window" lastClr="FFFFFF"/>
              </a:solidFill>
              <a:ln w="12700" cap="flat" cmpd="sng" algn="ctr">
                <a:solidFill>
                  <a:srgbClr val="E7E6E6">
                    <a:lumMod val="50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dirty="0">
                  <a:solidFill>
                    <a:srgbClr val="FFFFFF"/>
                  </a:solidFill>
                  <a:latin typeface="BIZ UDゴシック" panose="020B0400000000000000" pitchFamily="49" charset="-128"/>
                  <a:ea typeface="BIZ UDゴシック" panose="020B0400000000000000" pitchFamily="49" charset="-128"/>
                </a:endParaRPr>
              </a:p>
            </p:txBody>
          </p:sp>
          <p:grpSp>
            <p:nvGrpSpPr>
              <p:cNvPr id="1440" name="グループ化 1439">
                <a:extLst>
                  <a:ext uri="{FF2B5EF4-FFF2-40B4-BE49-F238E27FC236}">
                    <a16:creationId xmlns:a16="http://schemas.microsoft.com/office/drawing/2014/main" id="{357499D7-CB8B-4E50-95B5-B47E4D0A571E}"/>
                  </a:ext>
                </a:extLst>
              </p:cNvPr>
              <p:cNvGrpSpPr/>
              <p:nvPr/>
            </p:nvGrpSpPr>
            <p:grpSpPr>
              <a:xfrm>
                <a:off x="318527" y="2268069"/>
                <a:ext cx="618401" cy="66332"/>
                <a:chOff x="318527" y="2268069"/>
                <a:chExt cx="618401" cy="66332"/>
              </a:xfrm>
            </p:grpSpPr>
            <p:sp>
              <p:nvSpPr>
                <p:cNvPr id="1525" name="正方形/長方形 1524">
                  <a:extLst>
                    <a:ext uri="{FF2B5EF4-FFF2-40B4-BE49-F238E27FC236}">
                      <a16:creationId xmlns:a16="http://schemas.microsoft.com/office/drawing/2014/main" id="{57712E5C-7480-4D76-8CA0-39DADDD99888}"/>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526" name="正方形/長方形 1525">
                  <a:extLst>
                    <a:ext uri="{FF2B5EF4-FFF2-40B4-BE49-F238E27FC236}">
                      <a16:creationId xmlns:a16="http://schemas.microsoft.com/office/drawing/2014/main" id="{792E0295-A506-4F02-85CD-FED03809B725}"/>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527" name="正方形/長方形 1526">
                  <a:extLst>
                    <a:ext uri="{FF2B5EF4-FFF2-40B4-BE49-F238E27FC236}">
                      <a16:creationId xmlns:a16="http://schemas.microsoft.com/office/drawing/2014/main" id="{6BC62D7E-C82A-475A-B8AD-8069810E9E5F}"/>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528" name="正方形/長方形 1527">
                  <a:extLst>
                    <a:ext uri="{FF2B5EF4-FFF2-40B4-BE49-F238E27FC236}">
                      <a16:creationId xmlns:a16="http://schemas.microsoft.com/office/drawing/2014/main" id="{A599E340-686C-4DA2-A507-E9A5A36664FB}"/>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grpSp>
          <p:grpSp>
            <p:nvGrpSpPr>
              <p:cNvPr id="1441" name="グループ化 1440">
                <a:extLst>
                  <a:ext uri="{FF2B5EF4-FFF2-40B4-BE49-F238E27FC236}">
                    <a16:creationId xmlns:a16="http://schemas.microsoft.com/office/drawing/2014/main" id="{76BA4271-151C-4397-A649-67CD6A76E0B9}"/>
                  </a:ext>
                </a:extLst>
              </p:cNvPr>
              <p:cNvGrpSpPr/>
              <p:nvPr/>
            </p:nvGrpSpPr>
            <p:grpSpPr>
              <a:xfrm>
                <a:off x="318527" y="2370149"/>
                <a:ext cx="618401" cy="66332"/>
                <a:chOff x="318527" y="2268069"/>
                <a:chExt cx="618401" cy="66332"/>
              </a:xfrm>
            </p:grpSpPr>
            <p:sp>
              <p:nvSpPr>
                <p:cNvPr id="1521" name="正方形/長方形 1520">
                  <a:extLst>
                    <a:ext uri="{FF2B5EF4-FFF2-40B4-BE49-F238E27FC236}">
                      <a16:creationId xmlns:a16="http://schemas.microsoft.com/office/drawing/2014/main" id="{AE31E067-1839-4CA4-A70A-E14F04648D22}"/>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522" name="正方形/長方形 1521">
                  <a:extLst>
                    <a:ext uri="{FF2B5EF4-FFF2-40B4-BE49-F238E27FC236}">
                      <a16:creationId xmlns:a16="http://schemas.microsoft.com/office/drawing/2014/main" id="{6F84FD4D-E373-4C87-A7D2-4A7714211514}"/>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523" name="正方形/長方形 1522">
                  <a:extLst>
                    <a:ext uri="{FF2B5EF4-FFF2-40B4-BE49-F238E27FC236}">
                      <a16:creationId xmlns:a16="http://schemas.microsoft.com/office/drawing/2014/main" id="{7239E3D0-4C60-4108-90FE-56A8C1687D07}"/>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524" name="正方形/長方形 1523">
                  <a:extLst>
                    <a:ext uri="{FF2B5EF4-FFF2-40B4-BE49-F238E27FC236}">
                      <a16:creationId xmlns:a16="http://schemas.microsoft.com/office/drawing/2014/main" id="{8C14B240-6FC2-46D7-9CFB-5661A73D2DD3}"/>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grpSp>
          <p:grpSp>
            <p:nvGrpSpPr>
              <p:cNvPr id="1442" name="グループ化 1441">
                <a:extLst>
                  <a:ext uri="{FF2B5EF4-FFF2-40B4-BE49-F238E27FC236}">
                    <a16:creationId xmlns:a16="http://schemas.microsoft.com/office/drawing/2014/main" id="{F4C5E79B-75DA-4820-B41B-0ABCC8A350B2}"/>
                  </a:ext>
                </a:extLst>
              </p:cNvPr>
              <p:cNvGrpSpPr/>
              <p:nvPr/>
            </p:nvGrpSpPr>
            <p:grpSpPr>
              <a:xfrm>
                <a:off x="318527" y="2474364"/>
                <a:ext cx="618401" cy="66332"/>
                <a:chOff x="318527" y="2268069"/>
                <a:chExt cx="618401" cy="66332"/>
              </a:xfrm>
            </p:grpSpPr>
            <p:sp>
              <p:nvSpPr>
                <p:cNvPr id="1517" name="正方形/長方形 1516">
                  <a:extLst>
                    <a:ext uri="{FF2B5EF4-FFF2-40B4-BE49-F238E27FC236}">
                      <a16:creationId xmlns:a16="http://schemas.microsoft.com/office/drawing/2014/main" id="{9AA74E91-5CD4-407C-8E83-70E02D33D9D2}"/>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518" name="正方形/長方形 1517">
                  <a:extLst>
                    <a:ext uri="{FF2B5EF4-FFF2-40B4-BE49-F238E27FC236}">
                      <a16:creationId xmlns:a16="http://schemas.microsoft.com/office/drawing/2014/main" id="{65262B38-47BD-4828-AF25-34722A719B81}"/>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519" name="正方形/長方形 1518">
                  <a:extLst>
                    <a:ext uri="{FF2B5EF4-FFF2-40B4-BE49-F238E27FC236}">
                      <a16:creationId xmlns:a16="http://schemas.microsoft.com/office/drawing/2014/main" id="{02370607-B4E5-41C0-9C37-D623819AD88A}"/>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520" name="正方形/長方形 1519">
                  <a:extLst>
                    <a:ext uri="{FF2B5EF4-FFF2-40B4-BE49-F238E27FC236}">
                      <a16:creationId xmlns:a16="http://schemas.microsoft.com/office/drawing/2014/main" id="{0D1CEDD3-45F5-4641-BC91-5A42F047CA49}"/>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grpSp>
          <p:grpSp>
            <p:nvGrpSpPr>
              <p:cNvPr id="1443" name="グループ化 1442">
                <a:extLst>
                  <a:ext uri="{FF2B5EF4-FFF2-40B4-BE49-F238E27FC236}">
                    <a16:creationId xmlns:a16="http://schemas.microsoft.com/office/drawing/2014/main" id="{F9D6051E-9EC7-42B1-BF63-8C17DBDBF1A8}"/>
                  </a:ext>
                </a:extLst>
              </p:cNvPr>
              <p:cNvGrpSpPr/>
              <p:nvPr/>
            </p:nvGrpSpPr>
            <p:grpSpPr>
              <a:xfrm>
                <a:off x="318527" y="2572343"/>
                <a:ext cx="618401" cy="66332"/>
                <a:chOff x="318527" y="2268069"/>
                <a:chExt cx="618401" cy="66332"/>
              </a:xfrm>
            </p:grpSpPr>
            <p:sp>
              <p:nvSpPr>
                <p:cNvPr id="1513" name="正方形/長方形 1512">
                  <a:extLst>
                    <a:ext uri="{FF2B5EF4-FFF2-40B4-BE49-F238E27FC236}">
                      <a16:creationId xmlns:a16="http://schemas.microsoft.com/office/drawing/2014/main" id="{CFAFC9FB-8939-4BA7-B35B-54CB6FF5D403}"/>
                    </a:ext>
                  </a:extLst>
                </p:cNvPr>
                <p:cNvSpPr/>
                <p:nvPr/>
              </p:nvSpPr>
              <p:spPr>
                <a:xfrm>
                  <a:off x="318527"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514" name="正方形/長方形 1513">
                  <a:extLst>
                    <a:ext uri="{FF2B5EF4-FFF2-40B4-BE49-F238E27FC236}">
                      <a16:creationId xmlns:a16="http://schemas.microsoft.com/office/drawing/2014/main" id="{5BF3F0C7-BB1D-40F3-AD43-6FD9E98F3553}"/>
                    </a:ext>
                  </a:extLst>
                </p:cNvPr>
                <p:cNvSpPr/>
                <p:nvPr/>
              </p:nvSpPr>
              <p:spPr>
                <a:xfrm>
                  <a:off x="491901"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515" name="正方形/長方形 1514">
                  <a:extLst>
                    <a:ext uri="{FF2B5EF4-FFF2-40B4-BE49-F238E27FC236}">
                      <a16:creationId xmlns:a16="http://schemas.microsoft.com/office/drawing/2014/main" id="{843FC53C-5E0C-4D80-BC93-73A24E99671F}"/>
                    </a:ext>
                  </a:extLst>
                </p:cNvPr>
                <p:cNvSpPr/>
                <p:nvPr/>
              </p:nvSpPr>
              <p:spPr>
                <a:xfrm>
                  <a:off x="668625"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sp>
              <p:nvSpPr>
                <p:cNvPr id="1516" name="正方形/長方形 1515">
                  <a:extLst>
                    <a:ext uri="{FF2B5EF4-FFF2-40B4-BE49-F238E27FC236}">
                      <a16:creationId xmlns:a16="http://schemas.microsoft.com/office/drawing/2014/main" id="{19AB6386-D5BE-484F-80E1-4ADBE111006D}"/>
                    </a:ext>
                  </a:extLst>
                </p:cNvPr>
                <p:cNvSpPr/>
                <p:nvPr/>
              </p:nvSpPr>
              <p:spPr>
                <a:xfrm>
                  <a:off x="831054" y="2268069"/>
                  <a:ext cx="105874" cy="66332"/>
                </a:xfrm>
                <a:prstGeom prst="rect">
                  <a:avLst/>
                </a:prstGeom>
                <a:noFill/>
                <a:ln w="6350" cap="flat" cmpd="sng" algn="ctr">
                  <a:solidFill>
                    <a:sysClr val="windowText" lastClr="000000">
                      <a:lumMod val="50000"/>
                      <a:lumOff val="50000"/>
                    </a:sys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292" kern="0">
                    <a:solidFill>
                      <a:srgbClr val="FFFFFF"/>
                    </a:solidFill>
                    <a:latin typeface="BIZ UDゴシック" panose="020B0400000000000000" pitchFamily="49" charset="-128"/>
                    <a:ea typeface="BIZ UDゴシック" panose="020B0400000000000000" pitchFamily="49" charset="-128"/>
                  </a:endParaRPr>
                </a:p>
              </p:txBody>
            </p:sp>
          </p:grpSp>
          <p:grpSp>
            <p:nvGrpSpPr>
              <p:cNvPr id="1444" name="グループ化 1443">
                <a:extLst>
                  <a:ext uri="{FF2B5EF4-FFF2-40B4-BE49-F238E27FC236}">
                    <a16:creationId xmlns:a16="http://schemas.microsoft.com/office/drawing/2014/main" id="{DEEA2CD0-70A3-42E9-A725-4338BAB9AE17}"/>
                  </a:ext>
                </a:extLst>
              </p:cNvPr>
              <p:cNvGrpSpPr/>
              <p:nvPr/>
            </p:nvGrpSpPr>
            <p:grpSpPr>
              <a:xfrm>
                <a:off x="290060" y="2277630"/>
                <a:ext cx="672489" cy="376925"/>
                <a:chOff x="290060" y="2277630"/>
                <a:chExt cx="672489" cy="376925"/>
              </a:xfrm>
              <a:solidFill>
                <a:srgbClr val="E7E6E6">
                  <a:lumMod val="20000"/>
                  <a:lumOff val="80000"/>
                </a:srgbClr>
              </a:solidFill>
            </p:grpSpPr>
            <p:grpSp>
              <p:nvGrpSpPr>
                <p:cNvPr id="1445" name="グループ化 1444">
                  <a:extLst>
                    <a:ext uri="{FF2B5EF4-FFF2-40B4-BE49-F238E27FC236}">
                      <a16:creationId xmlns:a16="http://schemas.microsoft.com/office/drawing/2014/main" id="{225F0470-70F8-4DA4-8293-A2189FC302C8}"/>
                    </a:ext>
                  </a:extLst>
                </p:cNvPr>
                <p:cNvGrpSpPr/>
                <p:nvPr/>
              </p:nvGrpSpPr>
              <p:grpSpPr>
                <a:xfrm>
                  <a:off x="290060" y="2277630"/>
                  <a:ext cx="672489" cy="91913"/>
                  <a:chOff x="290060" y="2277630"/>
                  <a:chExt cx="672489" cy="91913"/>
                </a:xfrm>
                <a:grpFill/>
              </p:grpSpPr>
              <p:grpSp>
                <p:nvGrpSpPr>
                  <p:cNvPr id="1497" name="グループ化 1496">
                    <a:extLst>
                      <a:ext uri="{FF2B5EF4-FFF2-40B4-BE49-F238E27FC236}">
                        <a16:creationId xmlns:a16="http://schemas.microsoft.com/office/drawing/2014/main" id="{1C50C0B7-2A7C-49CA-905D-F9111F3DD0EA}"/>
                      </a:ext>
                    </a:extLst>
                  </p:cNvPr>
                  <p:cNvGrpSpPr/>
                  <p:nvPr/>
                </p:nvGrpSpPr>
                <p:grpSpPr>
                  <a:xfrm>
                    <a:off x="290060" y="2277630"/>
                    <a:ext cx="151810" cy="91913"/>
                    <a:chOff x="6969110" y="3730368"/>
                    <a:chExt cx="667328" cy="86946"/>
                  </a:xfrm>
                  <a:grpFill/>
                </p:grpSpPr>
                <p:sp>
                  <p:nvSpPr>
                    <p:cNvPr id="1510" name="正方形/長方形 1509">
                      <a:extLst>
                        <a:ext uri="{FF2B5EF4-FFF2-40B4-BE49-F238E27FC236}">
                          <a16:creationId xmlns:a16="http://schemas.microsoft.com/office/drawing/2014/main" id="{FAD90CB6-0805-4411-A38E-3E8A60C332D6}"/>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511" name="フリーフォーム 1152">
                      <a:extLst>
                        <a:ext uri="{FF2B5EF4-FFF2-40B4-BE49-F238E27FC236}">
                          <a16:creationId xmlns:a16="http://schemas.microsoft.com/office/drawing/2014/main" id="{A6678879-CE77-4AF0-94FA-EA73D7598FE2}"/>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512" name="直線コネクタ 1511">
                      <a:extLst>
                        <a:ext uri="{FF2B5EF4-FFF2-40B4-BE49-F238E27FC236}">
                          <a16:creationId xmlns:a16="http://schemas.microsoft.com/office/drawing/2014/main" id="{3E5869CD-AC51-4B90-B9FE-338C0D09A9B8}"/>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98" name="グループ化 1497">
                    <a:extLst>
                      <a:ext uri="{FF2B5EF4-FFF2-40B4-BE49-F238E27FC236}">
                        <a16:creationId xmlns:a16="http://schemas.microsoft.com/office/drawing/2014/main" id="{1C727C69-7425-4369-94FD-EB204CA4A435}"/>
                      </a:ext>
                    </a:extLst>
                  </p:cNvPr>
                  <p:cNvGrpSpPr/>
                  <p:nvPr/>
                </p:nvGrpSpPr>
                <p:grpSpPr>
                  <a:xfrm>
                    <a:off x="466227" y="2277630"/>
                    <a:ext cx="151810" cy="91913"/>
                    <a:chOff x="6969110" y="3730368"/>
                    <a:chExt cx="667328" cy="86946"/>
                  </a:xfrm>
                  <a:grpFill/>
                </p:grpSpPr>
                <p:sp>
                  <p:nvSpPr>
                    <p:cNvPr id="1507" name="正方形/長方形 1506">
                      <a:extLst>
                        <a:ext uri="{FF2B5EF4-FFF2-40B4-BE49-F238E27FC236}">
                          <a16:creationId xmlns:a16="http://schemas.microsoft.com/office/drawing/2014/main" id="{737A049B-D411-48D3-ADF7-6305E2232E3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508" name="フリーフォーム 1152">
                      <a:extLst>
                        <a:ext uri="{FF2B5EF4-FFF2-40B4-BE49-F238E27FC236}">
                          <a16:creationId xmlns:a16="http://schemas.microsoft.com/office/drawing/2014/main" id="{1DE99354-82F8-4874-9B21-191A0AA70E87}"/>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509" name="直線コネクタ 1508">
                      <a:extLst>
                        <a:ext uri="{FF2B5EF4-FFF2-40B4-BE49-F238E27FC236}">
                          <a16:creationId xmlns:a16="http://schemas.microsoft.com/office/drawing/2014/main" id="{1CB71F7C-A7A6-4863-AC94-1378B114B32D}"/>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99" name="グループ化 1498">
                    <a:extLst>
                      <a:ext uri="{FF2B5EF4-FFF2-40B4-BE49-F238E27FC236}">
                        <a16:creationId xmlns:a16="http://schemas.microsoft.com/office/drawing/2014/main" id="{CCFCFA03-8CE7-4D06-BCD5-A28774598943}"/>
                      </a:ext>
                    </a:extLst>
                  </p:cNvPr>
                  <p:cNvGrpSpPr/>
                  <p:nvPr/>
                </p:nvGrpSpPr>
                <p:grpSpPr>
                  <a:xfrm>
                    <a:off x="640927" y="2277630"/>
                    <a:ext cx="151810" cy="91913"/>
                    <a:chOff x="6969110" y="3730368"/>
                    <a:chExt cx="667328" cy="86946"/>
                  </a:xfrm>
                  <a:grpFill/>
                </p:grpSpPr>
                <p:sp>
                  <p:nvSpPr>
                    <p:cNvPr id="1504" name="正方形/長方形 1503">
                      <a:extLst>
                        <a:ext uri="{FF2B5EF4-FFF2-40B4-BE49-F238E27FC236}">
                          <a16:creationId xmlns:a16="http://schemas.microsoft.com/office/drawing/2014/main" id="{911EF17A-F9B1-4B8A-9601-D419B931F1B1}"/>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505" name="フリーフォーム 1152">
                      <a:extLst>
                        <a:ext uri="{FF2B5EF4-FFF2-40B4-BE49-F238E27FC236}">
                          <a16:creationId xmlns:a16="http://schemas.microsoft.com/office/drawing/2014/main" id="{FC821F97-252F-46D1-8D3A-CCE90F63F04D}"/>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506" name="直線コネクタ 1505">
                      <a:extLst>
                        <a:ext uri="{FF2B5EF4-FFF2-40B4-BE49-F238E27FC236}">
                          <a16:creationId xmlns:a16="http://schemas.microsoft.com/office/drawing/2014/main" id="{0BE54913-1653-45B8-945D-7E3BF0477314}"/>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500" name="グループ化 1499">
                    <a:extLst>
                      <a:ext uri="{FF2B5EF4-FFF2-40B4-BE49-F238E27FC236}">
                        <a16:creationId xmlns:a16="http://schemas.microsoft.com/office/drawing/2014/main" id="{90ED74B6-3653-4CDA-A160-F985F45D06DE}"/>
                      </a:ext>
                    </a:extLst>
                  </p:cNvPr>
                  <p:cNvGrpSpPr/>
                  <p:nvPr/>
                </p:nvGrpSpPr>
                <p:grpSpPr>
                  <a:xfrm>
                    <a:off x="810739" y="2277630"/>
                    <a:ext cx="151810" cy="91913"/>
                    <a:chOff x="6969110" y="3730368"/>
                    <a:chExt cx="667328" cy="86946"/>
                  </a:xfrm>
                  <a:grpFill/>
                </p:grpSpPr>
                <p:sp>
                  <p:nvSpPr>
                    <p:cNvPr id="1501" name="正方形/長方形 1500">
                      <a:extLst>
                        <a:ext uri="{FF2B5EF4-FFF2-40B4-BE49-F238E27FC236}">
                          <a16:creationId xmlns:a16="http://schemas.microsoft.com/office/drawing/2014/main" id="{6F89A6D1-ECB9-481F-B694-E729430F66C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502" name="フリーフォーム 1152">
                      <a:extLst>
                        <a:ext uri="{FF2B5EF4-FFF2-40B4-BE49-F238E27FC236}">
                          <a16:creationId xmlns:a16="http://schemas.microsoft.com/office/drawing/2014/main" id="{23121760-0509-4C03-89C3-92BE366BCEE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503" name="直線コネクタ 1502">
                      <a:extLst>
                        <a:ext uri="{FF2B5EF4-FFF2-40B4-BE49-F238E27FC236}">
                          <a16:creationId xmlns:a16="http://schemas.microsoft.com/office/drawing/2014/main" id="{41838BD3-58FB-41AF-A833-E48F67CA70D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446" name="グループ化 1445">
                  <a:extLst>
                    <a:ext uri="{FF2B5EF4-FFF2-40B4-BE49-F238E27FC236}">
                      <a16:creationId xmlns:a16="http://schemas.microsoft.com/office/drawing/2014/main" id="{B55AF682-DDA6-4312-B4BF-D5C814D072F6}"/>
                    </a:ext>
                  </a:extLst>
                </p:cNvPr>
                <p:cNvGrpSpPr/>
                <p:nvPr/>
              </p:nvGrpSpPr>
              <p:grpSpPr>
                <a:xfrm>
                  <a:off x="290060" y="2372599"/>
                  <a:ext cx="672489" cy="91913"/>
                  <a:chOff x="290060" y="2277630"/>
                  <a:chExt cx="672489" cy="91913"/>
                </a:xfrm>
                <a:grpFill/>
              </p:grpSpPr>
              <p:grpSp>
                <p:nvGrpSpPr>
                  <p:cNvPr id="1481" name="グループ化 1480">
                    <a:extLst>
                      <a:ext uri="{FF2B5EF4-FFF2-40B4-BE49-F238E27FC236}">
                        <a16:creationId xmlns:a16="http://schemas.microsoft.com/office/drawing/2014/main" id="{C3A5BA5F-B8FC-470F-BCA0-B46E627D165D}"/>
                      </a:ext>
                    </a:extLst>
                  </p:cNvPr>
                  <p:cNvGrpSpPr/>
                  <p:nvPr/>
                </p:nvGrpSpPr>
                <p:grpSpPr>
                  <a:xfrm>
                    <a:off x="290060" y="2277630"/>
                    <a:ext cx="151810" cy="91913"/>
                    <a:chOff x="6969110" y="3730368"/>
                    <a:chExt cx="667328" cy="86946"/>
                  </a:xfrm>
                  <a:grpFill/>
                </p:grpSpPr>
                <p:sp>
                  <p:nvSpPr>
                    <p:cNvPr id="1494" name="正方形/長方形 1493">
                      <a:extLst>
                        <a:ext uri="{FF2B5EF4-FFF2-40B4-BE49-F238E27FC236}">
                          <a16:creationId xmlns:a16="http://schemas.microsoft.com/office/drawing/2014/main" id="{9068249C-034F-46D5-B019-9CA370566C3B}"/>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495" name="フリーフォーム 1152">
                      <a:extLst>
                        <a:ext uri="{FF2B5EF4-FFF2-40B4-BE49-F238E27FC236}">
                          <a16:creationId xmlns:a16="http://schemas.microsoft.com/office/drawing/2014/main" id="{27456948-C79C-4D3A-B157-0E1716D43C8C}"/>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496" name="直線コネクタ 1495">
                      <a:extLst>
                        <a:ext uri="{FF2B5EF4-FFF2-40B4-BE49-F238E27FC236}">
                          <a16:creationId xmlns:a16="http://schemas.microsoft.com/office/drawing/2014/main" id="{EAB9C424-2CC9-4F79-9BB9-D4D5ABCACDCD}"/>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82" name="グループ化 1481">
                    <a:extLst>
                      <a:ext uri="{FF2B5EF4-FFF2-40B4-BE49-F238E27FC236}">
                        <a16:creationId xmlns:a16="http://schemas.microsoft.com/office/drawing/2014/main" id="{E978299F-7257-463F-BCEB-71EC1945B0F0}"/>
                      </a:ext>
                    </a:extLst>
                  </p:cNvPr>
                  <p:cNvGrpSpPr/>
                  <p:nvPr/>
                </p:nvGrpSpPr>
                <p:grpSpPr>
                  <a:xfrm>
                    <a:off x="466227" y="2277630"/>
                    <a:ext cx="151810" cy="91913"/>
                    <a:chOff x="6969110" y="3730368"/>
                    <a:chExt cx="667328" cy="86946"/>
                  </a:xfrm>
                  <a:grpFill/>
                </p:grpSpPr>
                <p:sp>
                  <p:nvSpPr>
                    <p:cNvPr id="1491" name="正方形/長方形 1490">
                      <a:extLst>
                        <a:ext uri="{FF2B5EF4-FFF2-40B4-BE49-F238E27FC236}">
                          <a16:creationId xmlns:a16="http://schemas.microsoft.com/office/drawing/2014/main" id="{D2E4D357-4967-41A8-9452-943EA51C6828}"/>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492" name="フリーフォーム 1152">
                      <a:extLst>
                        <a:ext uri="{FF2B5EF4-FFF2-40B4-BE49-F238E27FC236}">
                          <a16:creationId xmlns:a16="http://schemas.microsoft.com/office/drawing/2014/main" id="{F7415FA0-9C64-414E-AA05-A52DE63889E4}"/>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493" name="直線コネクタ 1492">
                      <a:extLst>
                        <a:ext uri="{FF2B5EF4-FFF2-40B4-BE49-F238E27FC236}">
                          <a16:creationId xmlns:a16="http://schemas.microsoft.com/office/drawing/2014/main" id="{C4ED3AE3-F7A0-40F1-A60E-6D7A00A13A5A}"/>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83" name="グループ化 1482">
                    <a:extLst>
                      <a:ext uri="{FF2B5EF4-FFF2-40B4-BE49-F238E27FC236}">
                        <a16:creationId xmlns:a16="http://schemas.microsoft.com/office/drawing/2014/main" id="{08367E26-F9A9-429C-B687-9C1001EF9AA7}"/>
                      </a:ext>
                    </a:extLst>
                  </p:cNvPr>
                  <p:cNvGrpSpPr/>
                  <p:nvPr/>
                </p:nvGrpSpPr>
                <p:grpSpPr>
                  <a:xfrm>
                    <a:off x="640927" y="2277630"/>
                    <a:ext cx="151810" cy="91913"/>
                    <a:chOff x="6969110" y="3730368"/>
                    <a:chExt cx="667328" cy="86946"/>
                  </a:xfrm>
                  <a:grpFill/>
                </p:grpSpPr>
                <p:sp>
                  <p:nvSpPr>
                    <p:cNvPr id="1488" name="正方形/長方形 1487">
                      <a:extLst>
                        <a:ext uri="{FF2B5EF4-FFF2-40B4-BE49-F238E27FC236}">
                          <a16:creationId xmlns:a16="http://schemas.microsoft.com/office/drawing/2014/main" id="{823294CA-FC9D-45B9-BED3-599F6C286612}"/>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489" name="フリーフォーム 1152">
                      <a:extLst>
                        <a:ext uri="{FF2B5EF4-FFF2-40B4-BE49-F238E27FC236}">
                          <a16:creationId xmlns:a16="http://schemas.microsoft.com/office/drawing/2014/main" id="{B704A7CB-10F2-47E4-9793-E66D23C12BBB}"/>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490" name="直線コネクタ 1489">
                      <a:extLst>
                        <a:ext uri="{FF2B5EF4-FFF2-40B4-BE49-F238E27FC236}">
                          <a16:creationId xmlns:a16="http://schemas.microsoft.com/office/drawing/2014/main" id="{527199F2-95D4-4E11-B92F-94BE2EFDE32E}"/>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84" name="グループ化 1483">
                    <a:extLst>
                      <a:ext uri="{FF2B5EF4-FFF2-40B4-BE49-F238E27FC236}">
                        <a16:creationId xmlns:a16="http://schemas.microsoft.com/office/drawing/2014/main" id="{4F050821-F726-48C6-8EC4-C50B03F4DA4B}"/>
                      </a:ext>
                    </a:extLst>
                  </p:cNvPr>
                  <p:cNvGrpSpPr/>
                  <p:nvPr/>
                </p:nvGrpSpPr>
                <p:grpSpPr>
                  <a:xfrm>
                    <a:off x="810739" y="2277630"/>
                    <a:ext cx="151810" cy="91913"/>
                    <a:chOff x="6969110" y="3730368"/>
                    <a:chExt cx="667328" cy="86946"/>
                  </a:xfrm>
                  <a:grpFill/>
                </p:grpSpPr>
                <p:sp>
                  <p:nvSpPr>
                    <p:cNvPr id="1485" name="正方形/長方形 1484">
                      <a:extLst>
                        <a:ext uri="{FF2B5EF4-FFF2-40B4-BE49-F238E27FC236}">
                          <a16:creationId xmlns:a16="http://schemas.microsoft.com/office/drawing/2014/main" id="{8E5B03A9-F1E9-41B8-8250-C149AA81850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486" name="フリーフォーム 1152">
                      <a:extLst>
                        <a:ext uri="{FF2B5EF4-FFF2-40B4-BE49-F238E27FC236}">
                          <a16:creationId xmlns:a16="http://schemas.microsoft.com/office/drawing/2014/main" id="{80B6D51F-0946-4CF6-BF76-355175A5991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487" name="直線コネクタ 1486">
                      <a:extLst>
                        <a:ext uri="{FF2B5EF4-FFF2-40B4-BE49-F238E27FC236}">
                          <a16:creationId xmlns:a16="http://schemas.microsoft.com/office/drawing/2014/main" id="{215D6205-EFA1-4D0C-B348-17CA7AE9F0E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447" name="グループ化 1446">
                  <a:extLst>
                    <a:ext uri="{FF2B5EF4-FFF2-40B4-BE49-F238E27FC236}">
                      <a16:creationId xmlns:a16="http://schemas.microsoft.com/office/drawing/2014/main" id="{B916B292-23E5-4FE0-8ADF-DAB423E3A006}"/>
                    </a:ext>
                  </a:extLst>
                </p:cNvPr>
                <p:cNvGrpSpPr/>
                <p:nvPr/>
              </p:nvGrpSpPr>
              <p:grpSpPr>
                <a:xfrm>
                  <a:off x="290060" y="2468292"/>
                  <a:ext cx="672489" cy="91913"/>
                  <a:chOff x="290060" y="2277630"/>
                  <a:chExt cx="672489" cy="91913"/>
                </a:xfrm>
                <a:grpFill/>
              </p:grpSpPr>
              <p:grpSp>
                <p:nvGrpSpPr>
                  <p:cNvPr id="1465" name="グループ化 1464">
                    <a:extLst>
                      <a:ext uri="{FF2B5EF4-FFF2-40B4-BE49-F238E27FC236}">
                        <a16:creationId xmlns:a16="http://schemas.microsoft.com/office/drawing/2014/main" id="{16BC8B8E-58A2-4F9F-98B1-32274BA536BF}"/>
                      </a:ext>
                    </a:extLst>
                  </p:cNvPr>
                  <p:cNvGrpSpPr/>
                  <p:nvPr/>
                </p:nvGrpSpPr>
                <p:grpSpPr>
                  <a:xfrm>
                    <a:off x="290060" y="2277630"/>
                    <a:ext cx="151810" cy="91913"/>
                    <a:chOff x="6969110" y="3730368"/>
                    <a:chExt cx="667328" cy="86946"/>
                  </a:xfrm>
                  <a:grpFill/>
                </p:grpSpPr>
                <p:sp>
                  <p:nvSpPr>
                    <p:cNvPr id="1478" name="正方形/長方形 1477">
                      <a:extLst>
                        <a:ext uri="{FF2B5EF4-FFF2-40B4-BE49-F238E27FC236}">
                          <a16:creationId xmlns:a16="http://schemas.microsoft.com/office/drawing/2014/main" id="{CF6BF3E7-952A-42CE-854F-D8EE199183C5}"/>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479" name="フリーフォーム 1152">
                      <a:extLst>
                        <a:ext uri="{FF2B5EF4-FFF2-40B4-BE49-F238E27FC236}">
                          <a16:creationId xmlns:a16="http://schemas.microsoft.com/office/drawing/2014/main" id="{C8CCBFB7-8033-4F89-8712-5FD8F09AFDB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480" name="直線コネクタ 1479">
                      <a:extLst>
                        <a:ext uri="{FF2B5EF4-FFF2-40B4-BE49-F238E27FC236}">
                          <a16:creationId xmlns:a16="http://schemas.microsoft.com/office/drawing/2014/main" id="{C1E1B21C-3600-4267-8D0D-EEA3BAF25212}"/>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66" name="グループ化 1465">
                    <a:extLst>
                      <a:ext uri="{FF2B5EF4-FFF2-40B4-BE49-F238E27FC236}">
                        <a16:creationId xmlns:a16="http://schemas.microsoft.com/office/drawing/2014/main" id="{02403602-C34F-4DA3-A91D-072D65995503}"/>
                      </a:ext>
                    </a:extLst>
                  </p:cNvPr>
                  <p:cNvGrpSpPr/>
                  <p:nvPr/>
                </p:nvGrpSpPr>
                <p:grpSpPr>
                  <a:xfrm>
                    <a:off x="466227" y="2277630"/>
                    <a:ext cx="151810" cy="91913"/>
                    <a:chOff x="6969110" y="3730368"/>
                    <a:chExt cx="667328" cy="86946"/>
                  </a:xfrm>
                  <a:grpFill/>
                </p:grpSpPr>
                <p:sp>
                  <p:nvSpPr>
                    <p:cNvPr id="1475" name="正方形/長方形 1474">
                      <a:extLst>
                        <a:ext uri="{FF2B5EF4-FFF2-40B4-BE49-F238E27FC236}">
                          <a16:creationId xmlns:a16="http://schemas.microsoft.com/office/drawing/2014/main" id="{D90DF4B3-E441-4982-AEF5-B047B4DCD85B}"/>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476" name="フリーフォーム 1152">
                      <a:extLst>
                        <a:ext uri="{FF2B5EF4-FFF2-40B4-BE49-F238E27FC236}">
                          <a16:creationId xmlns:a16="http://schemas.microsoft.com/office/drawing/2014/main" id="{31BE756E-9FF3-41B4-9E4A-EE14B34A6419}"/>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477" name="直線コネクタ 1476">
                      <a:extLst>
                        <a:ext uri="{FF2B5EF4-FFF2-40B4-BE49-F238E27FC236}">
                          <a16:creationId xmlns:a16="http://schemas.microsoft.com/office/drawing/2014/main" id="{4F800DDA-9725-457F-A0C0-F35CDFF2D156}"/>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67" name="グループ化 1466">
                    <a:extLst>
                      <a:ext uri="{FF2B5EF4-FFF2-40B4-BE49-F238E27FC236}">
                        <a16:creationId xmlns:a16="http://schemas.microsoft.com/office/drawing/2014/main" id="{5B3A683B-AC25-4217-A680-60015C5723E7}"/>
                      </a:ext>
                    </a:extLst>
                  </p:cNvPr>
                  <p:cNvGrpSpPr/>
                  <p:nvPr/>
                </p:nvGrpSpPr>
                <p:grpSpPr>
                  <a:xfrm>
                    <a:off x="640927" y="2277630"/>
                    <a:ext cx="151810" cy="91913"/>
                    <a:chOff x="6969110" y="3730368"/>
                    <a:chExt cx="667328" cy="86946"/>
                  </a:xfrm>
                  <a:grpFill/>
                </p:grpSpPr>
                <p:sp>
                  <p:nvSpPr>
                    <p:cNvPr id="1472" name="正方形/長方形 1471">
                      <a:extLst>
                        <a:ext uri="{FF2B5EF4-FFF2-40B4-BE49-F238E27FC236}">
                          <a16:creationId xmlns:a16="http://schemas.microsoft.com/office/drawing/2014/main" id="{2568352D-B4A0-4EA8-AAE6-DD9D2341DA1D}"/>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473" name="フリーフォーム 1152">
                      <a:extLst>
                        <a:ext uri="{FF2B5EF4-FFF2-40B4-BE49-F238E27FC236}">
                          <a16:creationId xmlns:a16="http://schemas.microsoft.com/office/drawing/2014/main" id="{A9637645-542F-4A78-BCF4-095C7766F4A5}"/>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474" name="直線コネクタ 1473">
                      <a:extLst>
                        <a:ext uri="{FF2B5EF4-FFF2-40B4-BE49-F238E27FC236}">
                          <a16:creationId xmlns:a16="http://schemas.microsoft.com/office/drawing/2014/main" id="{F5B7589F-A397-452A-80BE-E89AAC21ACE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68" name="グループ化 1467">
                    <a:extLst>
                      <a:ext uri="{FF2B5EF4-FFF2-40B4-BE49-F238E27FC236}">
                        <a16:creationId xmlns:a16="http://schemas.microsoft.com/office/drawing/2014/main" id="{2E5F578F-34AF-4783-AEE4-AD94C74F8EAD}"/>
                      </a:ext>
                    </a:extLst>
                  </p:cNvPr>
                  <p:cNvGrpSpPr/>
                  <p:nvPr/>
                </p:nvGrpSpPr>
                <p:grpSpPr>
                  <a:xfrm>
                    <a:off x="810739" y="2277630"/>
                    <a:ext cx="151810" cy="91913"/>
                    <a:chOff x="6969110" y="3730368"/>
                    <a:chExt cx="667328" cy="86946"/>
                  </a:xfrm>
                  <a:grpFill/>
                </p:grpSpPr>
                <p:sp>
                  <p:nvSpPr>
                    <p:cNvPr id="1469" name="正方形/長方形 1468">
                      <a:extLst>
                        <a:ext uri="{FF2B5EF4-FFF2-40B4-BE49-F238E27FC236}">
                          <a16:creationId xmlns:a16="http://schemas.microsoft.com/office/drawing/2014/main" id="{DD9A8B75-0196-4EA4-8DE9-1009774F205F}"/>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470" name="フリーフォーム 1152">
                      <a:extLst>
                        <a:ext uri="{FF2B5EF4-FFF2-40B4-BE49-F238E27FC236}">
                          <a16:creationId xmlns:a16="http://schemas.microsoft.com/office/drawing/2014/main" id="{7C3BE2CD-54B4-462A-B987-6AAF7584369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471" name="直線コネクタ 1470">
                      <a:extLst>
                        <a:ext uri="{FF2B5EF4-FFF2-40B4-BE49-F238E27FC236}">
                          <a16:creationId xmlns:a16="http://schemas.microsoft.com/office/drawing/2014/main" id="{A6F1189C-4C69-4ECB-A227-62AB3241FFA7}"/>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nvGrpSpPr>
                <p:cNvPr id="1448" name="グループ化 1447">
                  <a:extLst>
                    <a:ext uri="{FF2B5EF4-FFF2-40B4-BE49-F238E27FC236}">
                      <a16:creationId xmlns:a16="http://schemas.microsoft.com/office/drawing/2014/main" id="{F1478A40-0BAB-4E41-9896-C41C3CFD9432}"/>
                    </a:ext>
                  </a:extLst>
                </p:cNvPr>
                <p:cNvGrpSpPr/>
                <p:nvPr/>
              </p:nvGrpSpPr>
              <p:grpSpPr>
                <a:xfrm>
                  <a:off x="290060" y="2562642"/>
                  <a:ext cx="672489" cy="91913"/>
                  <a:chOff x="290060" y="2277630"/>
                  <a:chExt cx="672489" cy="91913"/>
                </a:xfrm>
                <a:grpFill/>
              </p:grpSpPr>
              <p:grpSp>
                <p:nvGrpSpPr>
                  <p:cNvPr id="1449" name="グループ化 1448">
                    <a:extLst>
                      <a:ext uri="{FF2B5EF4-FFF2-40B4-BE49-F238E27FC236}">
                        <a16:creationId xmlns:a16="http://schemas.microsoft.com/office/drawing/2014/main" id="{A0999663-48B3-4BC0-A31A-52F6996DF84E}"/>
                      </a:ext>
                    </a:extLst>
                  </p:cNvPr>
                  <p:cNvGrpSpPr/>
                  <p:nvPr/>
                </p:nvGrpSpPr>
                <p:grpSpPr>
                  <a:xfrm>
                    <a:off x="290060" y="2277630"/>
                    <a:ext cx="151810" cy="91913"/>
                    <a:chOff x="6969110" y="3730368"/>
                    <a:chExt cx="667328" cy="86946"/>
                  </a:xfrm>
                  <a:grpFill/>
                </p:grpSpPr>
                <p:sp>
                  <p:nvSpPr>
                    <p:cNvPr id="1462" name="正方形/長方形 1461">
                      <a:extLst>
                        <a:ext uri="{FF2B5EF4-FFF2-40B4-BE49-F238E27FC236}">
                          <a16:creationId xmlns:a16="http://schemas.microsoft.com/office/drawing/2014/main" id="{78551FB8-A7BD-444A-A6E0-0365EC76EA71}"/>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463" name="フリーフォーム 1152">
                      <a:extLst>
                        <a:ext uri="{FF2B5EF4-FFF2-40B4-BE49-F238E27FC236}">
                          <a16:creationId xmlns:a16="http://schemas.microsoft.com/office/drawing/2014/main" id="{33843D6E-20C7-49CF-8B7B-7686D8CD5AB0}"/>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464" name="直線コネクタ 1463">
                      <a:extLst>
                        <a:ext uri="{FF2B5EF4-FFF2-40B4-BE49-F238E27FC236}">
                          <a16:creationId xmlns:a16="http://schemas.microsoft.com/office/drawing/2014/main" id="{AB5CDE96-CEE9-4B57-AE31-2AB880FC6C39}"/>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50" name="グループ化 1449">
                    <a:extLst>
                      <a:ext uri="{FF2B5EF4-FFF2-40B4-BE49-F238E27FC236}">
                        <a16:creationId xmlns:a16="http://schemas.microsoft.com/office/drawing/2014/main" id="{D45E2F4B-A10C-491F-A5B9-A470D01AFD72}"/>
                      </a:ext>
                    </a:extLst>
                  </p:cNvPr>
                  <p:cNvGrpSpPr/>
                  <p:nvPr/>
                </p:nvGrpSpPr>
                <p:grpSpPr>
                  <a:xfrm>
                    <a:off x="466227" y="2277630"/>
                    <a:ext cx="151810" cy="91913"/>
                    <a:chOff x="6969110" y="3730368"/>
                    <a:chExt cx="667328" cy="86946"/>
                  </a:xfrm>
                  <a:grpFill/>
                </p:grpSpPr>
                <p:sp>
                  <p:nvSpPr>
                    <p:cNvPr id="1459" name="正方形/長方形 1458">
                      <a:extLst>
                        <a:ext uri="{FF2B5EF4-FFF2-40B4-BE49-F238E27FC236}">
                          <a16:creationId xmlns:a16="http://schemas.microsoft.com/office/drawing/2014/main" id="{EB8DA38C-BCB9-4378-90E3-B3EC2C82E4B3}"/>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460" name="フリーフォーム 1152">
                      <a:extLst>
                        <a:ext uri="{FF2B5EF4-FFF2-40B4-BE49-F238E27FC236}">
                          <a16:creationId xmlns:a16="http://schemas.microsoft.com/office/drawing/2014/main" id="{219C502F-6094-4AE2-9480-F49EBD3D02ED}"/>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461" name="直線コネクタ 1460">
                      <a:extLst>
                        <a:ext uri="{FF2B5EF4-FFF2-40B4-BE49-F238E27FC236}">
                          <a16:creationId xmlns:a16="http://schemas.microsoft.com/office/drawing/2014/main" id="{C96B3EC0-3BEE-45A3-A8A9-2C159EFF6540}"/>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51" name="グループ化 1450">
                    <a:extLst>
                      <a:ext uri="{FF2B5EF4-FFF2-40B4-BE49-F238E27FC236}">
                        <a16:creationId xmlns:a16="http://schemas.microsoft.com/office/drawing/2014/main" id="{FECE09AB-2AEA-41BE-8BCC-A4363BAA26DA}"/>
                      </a:ext>
                    </a:extLst>
                  </p:cNvPr>
                  <p:cNvGrpSpPr/>
                  <p:nvPr/>
                </p:nvGrpSpPr>
                <p:grpSpPr>
                  <a:xfrm>
                    <a:off x="640927" y="2277630"/>
                    <a:ext cx="151810" cy="91913"/>
                    <a:chOff x="6969110" y="3730368"/>
                    <a:chExt cx="667328" cy="86946"/>
                  </a:xfrm>
                  <a:grpFill/>
                </p:grpSpPr>
                <p:sp>
                  <p:nvSpPr>
                    <p:cNvPr id="1456" name="正方形/長方形 1455">
                      <a:extLst>
                        <a:ext uri="{FF2B5EF4-FFF2-40B4-BE49-F238E27FC236}">
                          <a16:creationId xmlns:a16="http://schemas.microsoft.com/office/drawing/2014/main" id="{40AAEFFF-1EF0-4D6A-92EE-60CF7AC74546}"/>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457" name="フリーフォーム 1152">
                      <a:extLst>
                        <a:ext uri="{FF2B5EF4-FFF2-40B4-BE49-F238E27FC236}">
                          <a16:creationId xmlns:a16="http://schemas.microsoft.com/office/drawing/2014/main" id="{A9CCB673-0164-4244-9E63-B7594D8146E6}"/>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458" name="直線コネクタ 1457">
                      <a:extLst>
                        <a:ext uri="{FF2B5EF4-FFF2-40B4-BE49-F238E27FC236}">
                          <a16:creationId xmlns:a16="http://schemas.microsoft.com/office/drawing/2014/main" id="{D718D43D-958A-4593-8232-04C2B2240BA9}"/>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nvGrpSpPr>
                  <p:cNvPr id="1452" name="グループ化 1451">
                    <a:extLst>
                      <a:ext uri="{FF2B5EF4-FFF2-40B4-BE49-F238E27FC236}">
                        <a16:creationId xmlns:a16="http://schemas.microsoft.com/office/drawing/2014/main" id="{9E6228A3-2A74-49EC-8FA1-7D48241EACD6}"/>
                      </a:ext>
                    </a:extLst>
                  </p:cNvPr>
                  <p:cNvGrpSpPr/>
                  <p:nvPr/>
                </p:nvGrpSpPr>
                <p:grpSpPr>
                  <a:xfrm>
                    <a:off x="810739" y="2277630"/>
                    <a:ext cx="151810" cy="91913"/>
                    <a:chOff x="6969110" y="3730368"/>
                    <a:chExt cx="667328" cy="86946"/>
                  </a:xfrm>
                  <a:grpFill/>
                </p:grpSpPr>
                <p:sp>
                  <p:nvSpPr>
                    <p:cNvPr id="1453" name="正方形/長方形 1452">
                      <a:extLst>
                        <a:ext uri="{FF2B5EF4-FFF2-40B4-BE49-F238E27FC236}">
                          <a16:creationId xmlns:a16="http://schemas.microsoft.com/office/drawing/2014/main" id="{E118A7EE-E82F-4943-A57A-4F40CEFF81BA}"/>
                        </a:ext>
                      </a:extLst>
                    </p:cNvPr>
                    <p:cNvSpPr/>
                    <p:nvPr/>
                  </p:nvSpPr>
                  <p:spPr>
                    <a:xfrm>
                      <a:off x="6977431" y="3768722"/>
                      <a:ext cx="614343" cy="45719"/>
                    </a:xfrm>
                    <a:prstGeom prst="rect">
                      <a:avLst/>
                    </a:pr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sp>
                  <p:nvSpPr>
                    <p:cNvPr id="1454" name="フリーフォーム 1152">
                      <a:extLst>
                        <a:ext uri="{FF2B5EF4-FFF2-40B4-BE49-F238E27FC236}">
                          <a16:creationId xmlns:a16="http://schemas.microsoft.com/office/drawing/2014/main" id="{8130EDDE-6D2C-4587-A310-4A65CD90C1C1}"/>
                        </a:ext>
                      </a:extLst>
                    </p:cNvPr>
                    <p:cNvSpPr/>
                    <p:nvPr/>
                  </p:nvSpPr>
                  <p:spPr>
                    <a:xfrm>
                      <a:off x="7592038" y="3730368"/>
                      <a:ext cx="44400" cy="86946"/>
                    </a:xfrm>
                    <a:custGeom>
                      <a:avLst/>
                      <a:gdLst>
                        <a:gd name="connsiteX0" fmla="*/ 0 w 83344"/>
                        <a:gd name="connsiteY0" fmla="*/ 73819 h 264319"/>
                        <a:gd name="connsiteX1" fmla="*/ 0 w 83344"/>
                        <a:gd name="connsiteY1" fmla="*/ 264319 h 264319"/>
                        <a:gd name="connsiteX2" fmla="*/ 83344 w 83344"/>
                        <a:gd name="connsiteY2" fmla="*/ 178594 h 264319"/>
                        <a:gd name="connsiteX3" fmla="*/ 83344 w 83344"/>
                        <a:gd name="connsiteY3" fmla="*/ 0 h 264319"/>
                        <a:gd name="connsiteX4" fmla="*/ 0 w 83344"/>
                        <a:gd name="connsiteY4" fmla="*/ 73819 h 264319"/>
                        <a:gd name="connsiteX0" fmla="*/ 0 w 83344"/>
                        <a:gd name="connsiteY0" fmla="*/ 73819 h 264319"/>
                        <a:gd name="connsiteX1" fmla="*/ 0 w 83344"/>
                        <a:gd name="connsiteY1" fmla="*/ 264319 h 264319"/>
                        <a:gd name="connsiteX2" fmla="*/ 61640 w 83344"/>
                        <a:gd name="connsiteY2" fmla="*/ 218640 h 264319"/>
                        <a:gd name="connsiteX3" fmla="*/ 83344 w 83344"/>
                        <a:gd name="connsiteY3" fmla="*/ 0 h 264319"/>
                        <a:gd name="connsiteX4" fmla="*/ 0 w 83344"/>
                        <a:gd name="connsiteY4" fmla="*/ 73819 h 264319"/>
                        <a:gd name="connsiteX0" fmla="*/ 0 w 74661"/>
                        <a:gd name="connsiteY0" fmla="*/ 33770 h 224270"/>
                        <a:gd name="connsiteX1" fmla="*/ 0 w 74661"/>
                        <a:gd name="connsiteY1" fmla="*/ 224270 h 224270"/>
                        <a:gd name="connsiteX2" fmla="*/ 61640 w 74661"/>
                        <a:gd name="connsiteY2" fmla="*/ 178591 h 224270"/>
                        <a:gd name="connsiteX3" fmla="*/ 74661 w 74661"/>
                        <a:gd name="connsiteY3" fmla="*/ 0 h 224270"/>
                        <a:gd name="connsiteX4" fmla="*/ 0 w 74661"/>
                        <a:gd name="connsiteY4" fmla="*/ 33770 h 224270"/>
                        <a:gd name="connsiteX0" fmla="*/ 0 w 61640"/>
                        <a:gd name="connsiteY0" fmla="*/ 57799 h 248299"/>
                        <a:gd name="connsiteX1" fmla="*/ 0 w 61640"/>
                        <a:gd name="connsiteY1" fmla="*/ 248299 h 248299"/>
                        <a:gd name="connsiteX2" fmla="*/ 61640 w 61640"/>
                        <a:gd name="connsiteY2" fmla="*/ 202620 h 248299"/>
                        <a:gd name="connsiteX3" fmla="*/ 61640 w 61640"/>
                        <a:gd name="connsiteY3" fmla="*/ 0 h 248299"/>
                        <a:gd name="connsiteX4" fmla="*/ 0 w 61640"/>
                        <a:gd name="connsiteY4" fmla="*/ 57799 h 248299"/>
                        <a:gd name="connsiteX0" fmla="*/ 0 w 64850"/>
                        <a:gd name="connsiteY0" fmla="*/ 57799 h 248299"/>
                        <a:gd name="connsiteX1" fmla="*/ 0 w 64850"/>
                        <a:gd name="connsiteY1" fmla="*/ 248299 h 248299"/>
                        <a:gd name="connsiteX2" fmla="*/ 64850 w 64850"/>
                        <a:gd name="connsiteY2" fmla="*/ 141605 h 248299"/>
                        <a:gd name="connsiteX3" fmla="*/ 61640 w 64850"/>
                        <a:gd name="connsiteY3" fmla="*/ 0 h 248299"/>
                        <a:gd name="connsiteX4" fmla="*/ 0 w 64850"/>
                        <a:gd name="connsiteY4" fmla="*/ 57799 h 248299"/>
                        <a:gd name="connsiteX0" fmla="*/ 0 w 64850"/>
                        <a:gd name="connsiteY0" fmla="*/ 111184 h 301684"/>
                        <a:gd name="connsiteX1" fmla="*/ 0 w 64850"/>
                        <a:gd name="connsiteY1" fmla="*/ 301684 h 301684"/>
                        <a:gd name="connsiteX2" fmla="*/ 64850 w 64850"/>
                        <a:gd name="connsiteY2" fmla="*/ 194990 h 301684"/>
                        <a:gd name="connsiteX3" fmla="*/ 61640 w 64850"/>
                        <a:gd name="connsiteY3" fmla="*/ 0 h 301684"/>
                        <a:gd name="connsiteX4" fmla="*/ 0 w 64850"/>
                        <a:gd name="connsiteY4" fmla="*/ 111184 h 301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50" h="301684">
                          <a:moveTo>
                            <a:pt x="0" y="111184"/>
                          </a:moveTo>
                          <a:lnTo>
                            <a:pt x="0" y="301684"/>
                          </a:lnTo>
                          <a:lnTo>
                            <a:pt x="64850" y="194990"/>
                          </a:lnTo>
                          <a:lnTo>
                            <a:pt x="61640" y="0"/>
                          </a:lnTo>
                          <a:lnTo>
                            <a:pt x="0" y="111184"/>
                          </a:lnTo>
                          <a:close/>
                        </a:path>
                      </a:pathLst>
                    </a:custGeom>
                    <a:grpFill/>
                    <a:ln w="12700" cap="flat" cmpd="sng" algn="ctr">
                      <a:solidFill>
                        <a:srgbClr val="E7E6E6">
                          <a:lumMod val="75000"/>
                        </a:srgbClr>
                      </a:solidFill>
                      <a:prstDash val="solid"/>
                      <a:miter lim="800000"/>
                    </a:ln>
                    <a:effectLst/>
                  </p:spPr>
                  <p:txBody>
                    <a:bodyPr rtlCol="0" anchor="ctr"/>
                    <a:lstStyle/>
                    <a:p>
                      <a:pPr defTabSz="844083" eaLnBrk="0" fontAlgn="base" hangingPunct="0">
                        <a:spcBef>
                          <a:spcPct val="0"/>
                        </a:spcBef>
                        <a:spcAft>
                          <a:spcPct val="0"/>
                        </a:spcAft>
                        <a:defRPr/>
                      </a:pPr>
                      <a:endParaRPr kumimoji="0" lang="ja-JP" altLang="en-US" sz="1662" kern="0">
                        <a:solidFill>
                          <a:srgbClr val="FFFFFF"/>
                        </a:solidFill>
                        <a:latin typeface="BIZ UDゴシック" panose="020B0400000000000000" pitchFamily="49" charset="-128"/>
                        <a:ea typeface="BIZ UDゴシック" panose="020B0400000000000000" pitchFamily="49" charset="-128"/>
                      </a:endParaRPr>
                    </a:p>
                  </p:txBody>
                </p:sp>
                <p:cxnSp>
                  <p:nvCxnSpPr>
                    <p:cNvPr id="1455" name="直線コネクタ 1454">
                      <a:extLst>
                        <a:ext uri="{FF2B5EF4-FFF2-40B4-BE49-F238E27FC236}">
                          <a16:creationId xmlns:a16="http://schemas.microsoft.com/office/drawing/2014/main" id="{5DF29A6D-8489-4012-9C7F-7FA7FC97176F}"/>
                        </a:ext>
                      </a:extLst>
                    </p:cNvPr>
                    <p:cNvCxnSpPr/>
                    <p:nvPr/>
                  </p:nvCxnSpPr>
                  <p:spPr>
                    <a:xfrm flipV="1">
                      <a:off x="6969110" y="3739342"/>
                      <a:ext cx="35802" cy="32068"/>
                    </a:xfrm>
                    <a:prstGeom prst="line">
                      <a:avLst/>
                    </a:prstGeom>
                    <a:grpFill/>
                    <a:ln w="12700" cap="flat" cmpd="sng" algn="ctr">
                      <a:solidFill>
                        <a:srgbClr val="E7E6E6">
                          <a:lumMod val="75000"/>
                        </a:srgbClr>
                      </a:solidFill>
                      <a:prstDash val="solid"/>
                      <a:miter lim="800000"/>
                    </a:ln>
                    <a:effectLst/>
                  </p:spPr>
                </p:cxnSp>
              </p:grpSp>
            </p:grpSp>
          </p:grpSp>
        </p:grpSp>
        <p:sp>
          <p:nvSpPr>
            <p:cNvPr id="1431" name="フリーフォーム 1430"/>
            <p:cNvSpPr/>
            <p:nvPr/>
          </p:nvSpPr>
          <p:spPr>
            <a:xfrm>
              <a:off x="1403508" y="5036820"/>
              <a:ext cx="135731" cy="707231"/>
            </a:xfrm>
            <a:custGeom>
              <a:avLst/>
              <a:gdLst>
                <a:gd name="connsiteX0" fmla="*/ 0 w 121920"/>
                <a:gd name="connsiteY0" fmla="*/ 685800 h 685800"/>
                <a:gd name="connsiteX1" fmla="*/ 0 w 121920"/>
                <a:gd name="connsiteY1" fmla="*/ 685800 h 685800"/>
                <a:gd name="connsiteX2" fmla="*/ 121920 w 121920"/>
                <a:gd name="connsiteY2" fmla="*/ 502920 h 685800"/>
                <a:gd name="connsiteX3" fmla="*/ 106680 w 121920"/>
                <a:gd name="connsiteY3" fmla="*/ 0 h 685800"/>
                <a:gd name="connsiteX4" fmla="*/ 7620 w 121920"/>
                <a:gd name="connsiteY4" fmla="*/ 220980 h 685800"/>
                <a:gd name="connsiteX0" fmla="*/ 0 w 121920"/>
                <a:gd name="connsiteY0" fmla="*/ 685800 h 707231"/>
                <a:gd name="connsiteX1" fmla="*/ 2382 w 121920"/>
                <a:gd name="connsiteY1" fmla="*/ 707231 h 707231"/>
                <a:gd name="connsiteX2" fmla="*/ 121920 w 121920"/>
                <a:gd name="connsiteY2" fmla="*/ 502920 h 707231"/>
                <a:gd name="connsiteX3" fmla="*/ 106680 w 121920"/>
                <a:gd name="connsiteY3" fmla="*/ 0 h 707231"/>
                <a:gd name="connsiteX4" fmla="*/ 7620 w 121920"/>
                <a:gd name="connsiteY4" fmla="*/ 220980 h 707231"/>
                <a:gd name="connsiteX0" fmla="*/ 13811 w 135731"/>
                <a:gd name="connsiteY0" fmla="*/ 685800 h 707231"/>
                <a:gd name="connsiteX1" fmla="*/ 16193 w 135731"/>
                <a:gd name="connsiteY1" fmla="*/ 707231 h 707231"/>
                <a:gd name="connsiteX2" fmla="*/ 135731 w 135731"/>
                <a:gd name="connsiteY2" fmla="*/ 502920 h 707231"/>
                <a:gd name="connsiteX3" fmla="*/ 120491 w 135731"/>
                <a:gd name="connsiteY3" fmla="*/ 0 h 707231"/>
                <a:gd name="connsiteX4" fmla="*/ 0 w 135731"/>
                <a:gd name="connsiteY4" fmla="*/ 213836 h 707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31" h="707231">
                  <a:moveTo>
                    <a:pt x="13811" y="685800"/>
                  </a:moveTo>
                  <a:lnTo>
                    <a:pt x="16193" y="707231"/>
                  </a:lnTo>
                  <a:lnTo>
                    <a:pt x="135731" y="502920"/>
                  </a:lnTo>
                  <a:lnTo>
                    <a:pt x="120491" y="0"/>
                  </a:lnTo>
                  <a:lnTo>
                    <a:pt x="0" y="213836"/>
                  </a:lnTo>
                </a:path>
              </a:pathLst>
            </a:custGeom>
            <a:solidFill>
              <a:sysClr val="window" lastClr="FFFFFF">
                <a:lumMod val="75000"/>
              </a:sysClr>
            </a:solidFill>
            <a:ln w="12700" cap="flat" cmpd="sng" algn="ctr">
              <a:solidFill>
                <a:sysClr val="window" lastClr="FFFFFF">
                  <a:lumMod val="50000"/>
                </a:sysClr>
              </a:solidFill>
              <a:prstDash val="solid"/>
              <a:miter lim="800000"/>
            </a:ln>
            <a:effectLst/>
          </p:spPr>
          <p:txBody>
            <a:bodyPr rtlCol="0" anchor="ctr"/>
            <a:lstStyle/>
            <a:p>
              <a:pPr algn="ctr" defTabSz="422041">
                <a:defRPr/>
              </a:pPr>
              <a:endParaRPr kumimoji="0" lang="ja-JP" altLang="en-US" sz="1662" kern="0">
                <a:solidFill>
                  <a:prstClr val="white"/>
                </a:solidFill>
                <a:latin typeface="BIZ UDゴシック" panose="020B0400000000000000" pitchFamily="49" charset="-128"/>
                <a:ea typeface="BIZ UDゴシック" panose="020B0400000000000000" pitchFamily="49" charset="-128"/>
              </a:endParaRPr>
            </a:p>
          </p:txBody>
        </p:sp>
        <p:sp>
          <p:nvSpPr>
            <p:cNvPr id="1432" name="正方形/長方形 1431"/>
            <p:cNvSpPr/>
            <p:nvPr/>
          </p:nvSpPr>
          <p:spPr>
            <a:xfrm>
              <a:off x="640326" y="5250488"/>
              <a:ext cx="769620" cy="502152"/>
            </a:xfrm>
            <a:prstGeom prst="rect">
              <a:avLst/>
            </a:prstGeom>
            <a:solidFill>
              <a:sysClr val="window" lastClr="FFFFFF">
                <a:lumMod val="75000"/>
              </a:sysClr>
            </a:solidFill>
            <a:ln w="12700" cap="flat" cmpd="sng" algn="ctr">
              <a:solidFill>
                <a:sysClr val="window" lastClr="FFFFFF">
                  <a:lumMod val="50000"/>
                </a:sysClr>
              </a:solidFill>
              <a:prstDash val="solid"/>
              <a:miter lim="800000"/>
            </a:ln>
            <a:effectLst/>
          </p:spPr>
          <p:txBody>
            <a:bodyPr rtlCol="0" anchor="ctr"/>
            <a:lstStyle/>
            <a:p>
              <a:pPr algn="ctr" defTabSz="422041">
                <a:defRPr/>
              </a:pPr>
              <a:endParaRPr kumimoji="0" lang="ja-JP" altLang="en-US" sz="1662" kern="0">
                <a:solidFill>
                  <a:prstClr val="white"/>
                </a:solidFill>
                <a:latin typeface="BIZ UDゴシック" panose="020B0400000000000000" pitchFamily="49" charset="-128"/>
                <a:ea typeface="BIZ UDゴシック" panose="020B0400000000000000" pitchFamily="49" charset="-128"/>
              </a:endParaRPr>
            </a:p>
          </p:txBody>
        </p:sp>
        <p:sp>
          <p:nvSpPr>
            <p:cNvPr id="1433" name="フリーフォーム 1432"/>
            <p:cNvSpPr/>
            <p:nvPr/>
          </p:nvSpPr>
          <p:spPr>
            <a:xfrm>
              <a:off x="640556" y="5043488"/>
              <a:ext cx="192882" cy="207168"/>
            </a:xfrm>
            <a:custGeom>
              <a:avLst/>
              <a:gdLst>
                <a:gd name="connsiteX0" fmla="*/ 0 w 192882"/>
                <a:gd name="connsiteY0" fmla="*/ 207168 h 207168"/>
                <a:gd name="connsiteX1" fmla="*/ 192882 w 192882"/>
                <a:gd name="connsiteY1" fmla="*/ 0 h 207168"/>
                <a:gd name="connsiteX2" fmla="*/ 185738 w 192882"/>
                <a:gd name="connsiteY2" fmla="*/ 88106 h 207168"/>
                <a:gd name="connsiteX3" fmla="*/ 97632 w 192882"/>
                <a:gd name="connsiteY3" fmla="*/ 202406 h 207168"/>
                <a:gd name="connsiteX4" fmla="*/ 0 w 192882"/>
                <a:gd name="connsiteY4" fmla="*/ 207168 h 20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82" h="207168">
                  <a:moveTo>
                    <a:pt x="0" y="207168"/>
                  </a:moveTo>
                  <a:lnTo>
                    <a:pt x="192882" y="0"/>
                  </a:lnTo>
                  <a:lnTo>
                    <a:pt x="185738" y="88106"/>
                  </a:lnTo>
                  <a:lnTo>
                    <a:pt x="97632" y="202406"/>
                  </a:lnTo>
                  <a:lnTo>
                    <a:pt x="0" y="207168"/>
                  </a:lnTo>
                  <a:close/>
                </a:path>
              </a:pathLst>
            </a:custGeom>
            <a:solidFill>
              <a:sysClr val="window" lastClr="FFFFFF">
                <a:lumMod val="75000"/>
              </a:sysClr>
            </a:solidFill>
            <a:ln w="12700" cap="flat" cmpd="sng" algn="ctr">
              <a:solidFill>
                <a:sysClr val="window" lastClr="FFFFFF">
                  <a:lumMod val="50000"/>
                </a:sysClr>
              </a:solidFill>
              <a:prstDash val="solid"/>
              <a:miter lim="800000"/>
            </a:ln>
            <a:effectLst/>
          </p:spPr>
          <p:txBody>
            <a:bodyPr rtlCol="0" anchor="ctr"/>
            <a:lstStyle/>
            <a:p>
              <a:pPr algn="ctr" defTabSz="422041">
                <a:defRPr/>
              </a:pPr>
              <a:endParaRPr kumimoji="0" lang="ja-JP" altLang="en-US" sz="1662" kern="0">
                <a:solidFill>
                  <a:prstClr val="white"/>
                </a:solidFill>
                <a:latin typeface="BIZ UDゴシック" panose="020B0400000000000000" pitchFamily="49" charset="-128"/>
                <a:ea typeface="BIZ UDゴシック" panose="020B0400000000000000" pitchFamily="49" charset="-128"/>
              </a:endParaRPr>
            </a:p>
          </p:txBody>
        </p:sp>
        <p:sp>
          <p:nvSpPr>
            <p:cNvPr id="1434" name="フリーフォーム 1433"/>
            <p:cNvSpPr/>
            <p:nvPr/>
          </p:nvSpPr>
          <p:spPr>
            <a:xfrm>
              <a:off x="833438" y="5033963"/>
              <a:ext cx="685800" cy="95250"/>
            </a:xfrm>
            <a:custGeom>
              <a:avLst/>
              <a:gdLst>
                <a:gd name="connsiteX0" fmla="*/ 0 w 685800"/>
                <a:gd name="connsiteY0" fmla="*/ 0 h 95250"/>
                <a:gd name="connsiteX1" fmla="*/ 0 w 685800"/>
                <a:gd name="connsiteY1" fmla="*/ 0 h 95250"/>
                <a:gd name="connsiteX2" fmla="*/ 83343 w 685800"/>
                <a:gd name="connsiteY2" fmla="*/ 4762 h 95250"/>
                <a:gd name="connsiteX3" fmla="*/ 197643 w 685800"/>
                <a:gd name="connsiteY3" fmla="*/ 4762 h 95250"/>
                <a:gd name="connsiteX4" fmla="*/ 685800 w 685800"/>
                <a:gd name="connsiteY4" fmla="*/ 2381 h 95250"/>
                <a:gd name="connsiteX5" fmla="*/ 628650 w 685800"/>
                <a:gd name="connsiteY5" fmla="*/ 95250 h 95250"/>
                <a:gd name="connsiteX6" fmla="*/ 4762 w 685800"/>
                <a:gd name="connsiteY6" fmla="*/ 9525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 h="95250">
                  <a:moveTo>
                    <a:pt x="0" y="0"/>
                  </a:moveTo>
                  <a:lnTo>
                    <a:pt x="0" y="0"/>
                  </a:lnTo>
                  <a:lnTo>
                    <a:pt x="83343" y="4762"/>
                  </a:lnTo>
                  <a:cubicBezTo>
                    <a:pt x="121439" y="5331"/>
                    <a:pt x="159543" y="4762"/>
                    <a:pt x="197643" y="4762"/>
                  </a:cubicBezTo>
                  <a:lnTo>
                    <a:pt x="685800" y="2381"/>
                  </a:lnTo>
                  <a:lnTo>
                    <a:pt x="628650" y="95250"/>
                  </a:lnTo>
                  <a:lnTo>
                    <a:pt x="4762" y="95250"/>
                  </a:lnTo>
                </a:path>
              </a:pathLst>
            </a:custGeom>
            <a:solidFill>
              <a:sysClr val="window" lastClr="FFFFFF">
                <a:lumMod val="75000"/>
              </a:sysClr>
            </a:solidFill>
            <a:ln w="12700" cap="flat" cmpd="sng" algn="ctr">
              <a:solidFill>
                <a:sysClr val="window" lastClr="FFFFFF">
                  <a:lumMod val="50000"/>
                </a:sysClr>
              </a:solidFill>
              <a:prstDash val="solid"/>
              <a:miter lim="800000"/>
            </a:ln>
            <a:effectLst/>
          </p:spPr>
          <p:txBody>
            <a:bodyPr rtlCol="0" anchor="ctr"/>
            <a:lstStyle/>
            <a:p>
              <a:pPr algn="ctr" defTabSz="422041">
                <a:defRPr/>
              </a:pPr>
              <a:endParaRPr kumimoji="0" lang="ja-JP" altLang="en-US" sz="1662" kern="0">
                <a:solidFill>
                  <a:prstClr val="white"/>
                </a:solidFill>
                <a:latin typeface="BIZ UDゴシック" panose="020B0400000000000000" pitchFamily="49" charset="-128"/>
                <a:ea typeface="BIZ UDゴシック" panose="020B0400000000000000" pitchFamily="49" charset="-128"/>
              </a:endParaRPr>
            </a:p>
          </p:txBody>
        </p:sp>
        <p:sp>
          <p:nvSpPr>
            <p:cNvPr id="1435" name="正方形/長方形 1434"/>
            <p:cNvSpPr/>
            <p:nvPr/>
          </p:nvSpPr>
          <p:spPr>
            <a:xfrm>
              <a:off x="314786" y="5628670"/>
              <a:ext cx="1116570" cy="180875"/>
            </a:xfrm>
            <a:prstGeom prst="rect">
              <a:avLst/>
            </a:prstGeom>
            <a:solidFill>
              <a:sysClr val="window" lastClr="FFFFFF"/>
            </a:solidFill>
            <a:ln w="3175" cap="flat" cmpd="sng" algn="ctr">
              <a:solidFill>
                <a:sysClr val="windowText" lastClr="000000"/>
              </a:solidFill>
              <a:prstDash val="solid"/>
              <a:miter lim="800000"/>
            </a:ln>
            <a:effectLst/>
          </p:spPr>
          <p:txBody>
            <a:bodyPr rtlCol="0" anchor="ctr"/>
            <a:lstStyle/>
            <a:p>
              <a:pPr algn="ctr" defTabSz="422041">
                <a:defRPr/>
              </a:pPr>
              <a:endParaRPr kumimoji="0" lang="ja-JP" altLang="en-US" sz="1662" kern="0">
                <a:solidFill>
                  <a:prstClr val="white"/>
                </a:solidFill>
                <a:latin typeface="BIZ UDゴシック" panose="020B0400000000000000" pitchFamily="49" charset="-128"/>
                <a:ea typeface="BIZ UDゴシック" panose="020B0400000000000000" pitchFamily="49" charset="-128"/>
              </a:endParaRPr>
            </a:p>
          </p:txBody>
        </p:sp>
        <p:sp>
          <p:nvSpPr>
            <p:cNvPr id="1436" name="フリーフォーム 1435"/>
            <p:cNvSpPr/>
            <p:nvPr/>
          </p:nvSpPr>
          <p:spPr>
            <a:xfrm>
              <a:off x="1431131" y="5231606"/>
              <a:ext cx="316707" cy="573882"/>
            </a:xfrm>
            <a:custGeom>
              <a:avLst/>
              <a:gdLst>
                <a:gd name="connsiteX0" fmla="*/ 0 w 316707"/>
                <a:gd name="connsiteY0" fmla="*/ 573882 h 573882"/>
                <a:gd name="connsiteX1" fmla="*/ 316707 w 316707"/>
                <a:gd name="connsiteY1" fmla="*/ 150019 h 573882"/>
                <a:gd name="connsiteX2" fmla="*/ 311944 w 316707"/>
                <a:gd name="connsiteY2" fmla="*/ 0 h 573882"/>
                <a:gd name="connsiteX3" fmla="*/ 4763 w 316707"/>
                <a:gd name="connsiteY3" fmla="*/ 397669 h 573882"/>
                <a:gd name="connsiteX4" fmla="*/ 4763 w 316707"/>
                <a:gd name="connsiteY4" fmla="*/ 397669 h 57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07" h="573882">
                  <a:moveTo>
                    <a:pt x="0" y="573882"/>
                  </a:moveTo>
                  <a:lnTo>
                    <a:pt x="316707" y="150019"/>
                  </a:lnTo>
                  <a:lnTo>
                    <a:pt x="311944" y="0"/>
                  </a:lnTo>
                  <a:lnTo>
                    <a:pt x="4763" y="397669"/>
                  </a:lnTo>
                  <a:lnTo>
                    <a:pt x="4763" y="397669"/>
                  </a:lnTo>
                </a:path>
              </a:pathLst>
            </a:custGeom>
            <a:solidFill>
              <a:sysClr val="window" lastClr="FFFFFF"/>
            </a:solidFill>
            <a:ln w="3175" cap="flat" cmpd="sng" algn="ctr">
              <a:solidFill>
                <a:sysClr val="windowText" lastClr="000000"/>
              </a:solidFill>
              <a:prstDash val="solid"/>
              <a:miter lim="800000"/>
            </a:ln>
            <a:effectLst/>
          </p:spPr>
          <p:txBody>
            <a:bodyPr rtlCol="0" anchor="ctr"/>
            <a:lstStyle/>
            <a:p>
              <a:pPr algn="ctr" defTabSz="422041">
                <a:defRPr/>
              </a:pPr>
              <a:endParaRPr kumimoji="0" lang="ja-JP" altLang="en-US" sz="1662" kern="0">
                <a:solidFill>
                  <a:prstClr val="white"/>
                </a:solidFill>
                <a:latin typeface="BIZ UDゴシック" panose="020B0400000000000000" pitchFamily="49" charset="-128"/>
                <a:ea typeface="BIZ UDゴシック" panose="020B0400000000000000" pitchFamily="49" charset="-128"/>
              </a:endParaRPr>
            </a:p>
          </p:txBody>
        </p:sp>
      </p:grpSp>
      <p:sp>
        <p:nvSpPr>
          <p:cNvPr id="1529" name="テキスト ボックス 1528">
            <a:extLst>
              <a:ext uri="{FF2B5EF4-FFF2-40B4-BE49-F238E27FC236}">
                <a16:creationId xmlns:a16="http://schemas.microsoft.com/office/drawing/2014/main" id="{B42C2E5D-3466-4225-98E1-307841C88E35}"/>
              </a:ext>
            </a:extLst>
          </p:cNvPr>
          <p:cNvSpPr txBox="1"/>
          <p:nvPr/>
        </p:nvSpPr>
        <p:spPr>
          <a:xfrm>
            <a:off x="7631883" y="2688192"/>
            <a:ext cx="785314" cy="253916"/>
          </a:xfrm>
          <a:prstGeom prst="rect">
            <a:avLst/>
          </a:prstGeom>
          <a:noFill/>
        </p:spPr>
        <p:txBody>
          <a:bodyPr wrap="square" rtlCol="0">
            <a:spAutoFit/>
          </a:bodyPr>
          <a:lstStyle/>
          <a:p>
            <a:pPr defTabSz="844083" eaLnBrk="0" fontAlgn="base" hangingPunct="0">
              <a:spcBef>
                <a:spcPct val="0"/>
              </a:spcBef>
              <a:spcAft>
                <a:spcPct val="0"/>
              </a:spcAft>
              <a:defRPr/>
            </a:pPr>
            <a:r>
              <a:rPr lang="ja-JP" altLang="en-US" sz="1050" dirty="0">
                <a:solidFill>
                  <a:srgbClr val="000000"/>
                </a:solidFill>
                <a:latin typeface="BIZ UDゴシック" panose="020B0400000000000000" pitchFamily="49" charset="-128"/>
                <a:ea typeface="BIZ UDゴシック" panose="020B0400000000000000" pitchFamily="49" charset="-128"/>
              </a:rPr>
              <a:t>敷地売却</a:t>
            </a:r>
            <a:endParaRPr lang="en-US" altLang="ja-JP" sz="1050" dirty="0">
              <a:solidFill>
                <a:srgbClr val="000000"/>
              </a:solidFill>
              <a:latin typeface="BIZ UDゴシック" panose="020B0400000000000000" pitchFamily="49" charset="-128"/>
              <a:ea typeface="BIZ UDゴシック" panose="020B0400000000000000" pitchFamily="49" charset="-128"/>
            </a:endParaRPr>
          </a:p>
        </p:txBody>
      </p:sp>
      <p:sp>
        <p:nvSpPr>
          <p:cNvPr id="1532" name="テキスト ボックス 1531"/>
          <p:cNvSpPr txBox="1"/>
          <p:nvPr/>
        </p:nvSpPr>
        <p:spPr>
          <a:xfrm>
            <a:off x="5668722" y="1643801"/>
            <a:ext cx="682260" cy="234360"/>
          </a:xfrm>
          <a:prstGeom prst="rect">
            <a:avLst/>
          </a:prstGeom>
          <a:noFill/>
        </p:spPr>
        <p:txBody>
          <a:bodyPr wrap="square" rtlCol="0">
            <a:spAutoFit/>
          </a:bodyPr>
          <a:lstStyle/>
          <a:p>
            <a:pPr defTabSz="844083" eaLnBrk="0" fontAlgn="base" hangingPunct="0">
              <a:spcBef>
                <a:spcPct val="0"/>
              </a:spcBef>
              <a:spcAft>
                <a:spcPct val="0"/>
              </a:spcAft>
              <a:defRPr/>
            </a:pPr>
            <a:r>
              <a:rPr lang="ja-JP" altLang="en-US" sz="923" dirty="0">
                <a:solidFill>
                  <a:srgbClr val="000000"/>
                </a:solidFill>
                <a:latin typeface="BIZ UDゴシック" panose="020B0400000000000000" pitchFamily="49" charset="-128"/>
                <a:ea typeface="BIZ UDゴシック" panose="020B0400000000000000" pitchFamily="49" charset="-128"/>
              </a:rPr>
              <a:t>繰り返し</a:t>
            </a:r>
            <a:endParaRPr lang="en-US" altLang="ja-JP" sz="923" dirty="0">
              <a:solidFill>
                <a:srgbClr val="000000"/>
              </a:solidFill>
              <a:latin typeface="BIZ UDゴシック" panose="020B0400000000000000" pitchFamily="49" charset="-128"/>
              <a:ea typeface="BIZ UDゴシック" panose="020B0400000000000000" pitchFamily="49" charset="-128"/>
            </a:endParaRPr>
          </a:p>
        </p:txBody>
      </p:sp>
      <p:grpSp>
        <p:nvGrpSpPr>
          <p:cNvPr id="6" name="グループ化 5"/>
          <p:cNvGrpSpPr/>
          <p:nvPr/>
        </p:nvGrpSpPr>
        <p:grpSpPr>
          <a:xfrm>
            <a:off x="111349" y="3474590"/>
            <a:ext cx="9068861" cy="865383"/>
            <a:chOff x="111651" y="3571729"/>
            <a:chExt cx="9068861" cy="865383"/>
          </a:xfrm>
        </p:grpSpPr>
        <p:sp>
          <p:nvSpPr>
            <p:cNvPr id="1538" name="山形 1537"/>
            <p:cNvSpPr/>
            <p:nvPr/>
          </p:nvSpPr>
          <p:spPr>
            <a:xfrm>
              <a:off x="4612902" y="3986724"/>
              <a:ext cx="2516877" cy="450388"/>
            </a:xfrm>
            <a:prstGeom prst="chevron">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05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39" name="山形 1538"/>
            <p:cNvSpPr/>
            <p:nvPr/>
          </p:nvSpPr>
          <p:spPr>
            <a:xfrm>
              <a:off x="7111509" y="3988317"/>
              <a:ext cx="1857125" cy="431833"/>
            </a:xfrm>
            <a:prstGeom prst="chevron">
              <a:avLst/>
            </a:prstGeom>
            <a:noFill/>
            <a:ln w="12700" cap="flat" cmpd="sng" algn="ctr">
              <a:solidFill>
                <a:srgbClr val="5B9BD5">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05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69" name="ホームベース 1568"/>
            <p:cNvSpPr/>
            <p:nvPr/>
          </p:nvSpPr>
          <p:spPr>
            <a:xfrm>
              <a:off x="183689" y="3983842"/>
              <a:ext cx="1862689" cy="440397"/>
            </a:xfrm>
            <a:prstGeom prst="homePlate">
              <a:avLst/>
            </a:prstGeom>
            <a:solidFill>
              <a:schemeClr val="accent1">
                <a:lumMod val="75000"/>
              </a:schemeClr>
            </a:solidFill>
            <a:ln w="12700" cap="flat" cmpd="sng" algn="ctr">
              <a:solidFill>
                <a:srgbClr val="5B9BD5">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cs typeface="+mn-cs"/>
                </a:rPr>
                <a:t>１実態調査</a:t>
              </a:r>
            </a:p>
          </p:txBody>
        </p:sp>
        <p:sp>
          <p:nvSpPr>
            <p:cNvPr id="1570" name="山形 1569"/>
            <p:cNvSpPr/>
            <p:nvPr/>
          </p:nvSpPr>
          <p:spPr>
            <a:xfrm>
              <a:off x="1979711" y="3987183"/>
              <a:ext cx="2670709" cy="448642"/>
            </a:xfrm>
            <a:prstGeom prst="chevron">
              <a:avLst/>
            </a:prstGeom>
            <a:solidFill>
              <a:schemeClr val="accent1">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05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572" name="テキスト ボックス 1571"/>
            <p:cNvSpPr txBox="1"/>
            <p:nvPr/>
          </p:nvSpPr>
          <p:spPr>
            <a:xfrm>
              <a:off x="111651" y="3571729"/>
              <a:ext cx="9068861" cy="400238"/>
            </a:xfrm>
            <a:prstGeom prst="rect">
              <a:avLst/>
            </a:prstGeom>
            <a:noFill/>
          </p:spPr>
          <p:txBody>
            <a:bodyPr wrap="square" rtlCol="0">
              <a:spAutoFit/>
            </a:bodyPr>
            <a:lstStyle/>
            <a:p>
              <a:endParaRPr kumimoji="1" lang="en-US" altLang="ja-JP" sz="601" dirty="0">
                <a:latin typeface="BIZ UDゴシック" panose="020B0400000000000000" pitchFamily="49" charset="-128"/>
                <a:ea typeface="BIZ UDゴシック" panose="020B0400000000000000" pitchFamily="49" charset="-128"/>
              </a:endParaRPr>
            </a:p>
            <a:p>
              <a:r>
                <a:rPr kumimoji="1" lang="ja-JP" altLang="en-US" sz="1400" b="1" dirty="0">
                  <a:latin typeface="BIZ UDゴシック" panose="020B0400000000000000" pitchFamily="49" charset="-128"/>
                  <a:ea typeface="BIZ UDゴシック" panose="020B0400000000000000" pitchFamily="49" charset="-128"/>
                </a:rPr>
                <a:t>■</a:t>
              </a:r>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大阪府分譲マンション管理適正化及び再生円滑化基本計画</a:t>
              </a:r>
              <a:r>
                <a:rPr kumimoji="1" lang="en-US" altLang="ja-JP" sz="1400" b="1" dirty="0">
                  <a:latin typeface="BIZ UDゴシック" panose="020B0400000000000000" pitchFamily="49" charset="-128"/>
                  <a:ea typeface="BIZ UDゴシック" panose="020B0400000000000000" pitchFamily="49" charset="-128"/>
                </a:rPr>
                <a:t>』</a:t>
              </a:r>
              <a:r>
                <a:rPr kumimoji="1" lang="ja-JP" altLang="en-US" sz="1400" b="1" dirty="0">
                  <a:latin typeface="BIZ UDゴシック" panose="020B0400000000000000" pitchFamily="49" charset="-128"/>
                  <a:ea typeface="BIZ UDゴシック" panose="020B0400000000000000" pitchFamily="49" charset="-128"/>
                </a:rPr>
                <a:t>（令和４年策定）の</a:t>
              </a:r>
              <a:r>
                <a:rPr kumimoji="1" lang="en-US" altLang="ja-JP" sz="1400" b="1" dirty="0">
                  <a:latin typeface="BIZ UDゴシック" panose="020B0400000000000000" pitchFamily="49" charset="-128"/>
                  <a:ea typeface="BIZ UDゴシック" panose="020B0400000000000000" pitchFamily="49" charset="-128"/>
                </a:rPr>
                <a:t>4</a:t>
              </a:r>
              <a:r>
                <a:rPr kumimoji="1" lang="ja-JP" altLang="en-US" sz="1400" b="1" dirty="0" err="1">
                  <a:latin typeface="BIZ UDゴシック" panose="020B0400000000000000" pitchFamily="49" charset="-128"/>
                  <a:ea typeface="BIZ UDゴシック" panose="020B0400000000000000" pitchFamily="49" charset="-128"/>
                </a:rPr>
                <a:t>つの</a:t>
              </a:r>
              <a:r>
                <a:rPr kumimoji="1" lang="en-US" altLang="ja-JP" sz="1400" b="1" dirty="0">
                  <a:latin typeface="BIZ UDゴシック" panose="020B0400000000000000" pitchFamily="49" charset="-128"/>
                  <a:ea typeface="BIZ UDゴシック" panose="020B0400000000000000" pitchFamily="49" charset="-128"/>
                </a:rPr>
                <a:t>Point</a:t>
              </a:r>
              <a:endParaRPr kumimoji="1" lang="ja-JP" altLang="en-US" sz="1400" b="1" dirty="0">
                <a:latin typeface="BIZ UDゴシック" panose="020B0400000000000000" pitchFamily="49" charset="-128"/>
                <a:ea typeface="BIZ UDゴシック" panose="020B0400000000000000" pitchFamily="49" charset="-128"/>
              </a:endParaRPr>
            </a:p>
          </p:txBody>
        </p:sp>
      </p:grpSp>
      <p:sp>
        <p:nvSpPr>
          <p:cNvPr id="1577" name="二等辺三角形 1576"/>
          <p:cNvSpPr/>
          <p:nvPr/>
        </p:nvSpPr>
        <p:spPr>
          <a:xfrm rot="10800000">
            <a:off x="177431" y="2639575"/>
            <a:ext cx="2068751" cy="260298"/>
          </a:xfrm>
          <a:prstGeom prst="triangle">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78" name="正方形/長方形 1577"/>
          <p:cNvSpPr/>
          <p:nvPr/>
        </p:nvSpPr>
        <p:spPr>
          <a:xfrm>
            <a:off x="180968" y="1353169"/>
            <a:ext cx="2108507" cy="1233481"/>
          </a:xfrm>
          <a:prstGeom prst="rect">
            <a:avLst/>
          </a:prstGeom>
          <a:noFill/>
          <a:ln w="12700" cap="flat" cmpd="sng" algn="ctr">
            <a:solidFill>
              <a:srgbClr val="4472C4">
                <a:lumMod val="60000"/>
                <a:lumOff val="40000"/>
              </a:srgbClr>
            </a:solid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79" name="テキスト ボックス 1578"/>
          <p:cNvSpPr txBox="1"/>
          <p:nvPr/>
        </p:nvSpPr>
        <p:spPr>
          <a:xfrm>
            <a:off x="134904" y="1449836"/>
            <a:ext cx="2121533" cy="1100301"/>
          </a:xfrm>
          <a:prstGeom prst="rect">
            <a:avLst/>
          </a:prstGeom>
          <a:noFill/>
          <a:ln w="28575">
            <a:noFill/>
          </a:ln>
        </p:spPr>
        <p:txBody>
          <a:bodyPr wrap="square" rtlCol="0">
            <a:spAutoFit/>
          </a:bodyPr>
          <a:lstStyle/>
          <a:p>
            <a:pPr defTabSz="457200"/>
            <a:r>
              <a:rPr lang="ja-JP" altLang="en-US" sz="1050" dirty="0">
                <a:solidFill>
                  <a:prstClr val="black"/>
                </a:solidFill>
                <a:latin typeface="BIZ UDゴシック" panose="020B0400000000000000" pitchFamily="49" charset="-128"/>
                <a:ea typeface="BIZ UDゴシック" panose="020B0400000000000000" pitchFamily="49" charset="-128"/>
              </a:rPr>
              <a:t>〇背景</a:t>
            </a:r>
            <a:endParaRPr lang="en-US" altLang="ja-JP" sz="1050" dirty="0">
              <a:solidFill>
                <a:prstClr val="black"/>
              </a:solidFill>
              <a:latin typeface="BIZ UDゴシック" panose="020B0400000000000000" pitchFamily="49" charset="-128"/>
              <a:ea typeface="BIZ UDゴシック" panose="020B0400000000000000" pitchFamily="49" charset="-128"/>
            </a:endParaRPr>
          </a:p>
          <a:p>
            <a:pPr marL="87925" defTabSz="732411">
              <a:spcBef>
                <a:spcPts val="277"/>
              </a:spcBef>
              <a:defRPr/>
            </a:pPr>
            <a:r>
              <a:rPr lang="ja-JP" altLang="en-US" sz="1000" dirty="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000" spc="-92" dirty="0">
                <a:latin typeface="BIZ UDゴシック" panose="020B0400000000000000" pitchFamily="49" charset="-128"/>
                <a:ea typeface="BIZ UDゴシック" panose="020B0400000000000000" pitchFamily="49" charset="-128"/>
                <a:cs typeface="Meiryo UI" panose="020B0604030504040204" pitchFamily="50" charset="-128"/>
              </a:rPr>
              <a:t>分譲マンションの</a:t>
            </a:r>
            <a:r>
              <a:rPr lang="ja-JP" altLang="en-US" sz="1000" u="sng" spc="-92" dirty="0">
                <a:solidFill>
                  <a:srgbClr val="FF0000"/>
                </a:solidFill>
                <a:latin typeface="BIZ UDゴシック" panose="020B0400000000000000" pitchFamily="49" charset="-128"/>
                <a:ea typeface="BIZ UDゴシック" panose="020B0400000000000000" pitchFamily="49" charset="-128"/>
                <a:cs typeface="Meiryo UI" panose="020B0604030504040204" pitchFamily="50" charset="-128"/>
              </a:rPr>
              <a:t>高経年化と世帯主の高齢化</a:t>
            </a:r>
            <a:r>
              <a:rPr lang="en-US" altLang="ja-JP" sz="1000" spc="-92" dirty="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000" spc="-92" dirty="0">
                <a:latin typeface="BIZ UDゴシック" panose="020B0400000000000000" pitchFamily="49" charset="-128"/>
                <a:ea typeface="BIZ UDゴシック" panose="020B0400000000000000" pitchFamily="49" charset="-128"/>
                <a:cs typeface="Meiryo UI" panose="020B0604030504040204" pitchFamily="50" charset="-128"/>
              </a:rPr>
              <a:t>２つの老い</a:t>
            </a:r>
            <a:r>
              <a:rPr lang="en-US" altLang="ja-JP" sz="1000" spc="-92" dirty="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000" spc="-92" dirty="0">
                <a:latin typeface="BIZ UDゴシック" panose="020B0400000000000000" pitchFamily="49" charset="-128"/>
                <a:ea typeface="BIZ UDゴシック" panose="020B0400000000000000" pitchFamily="49" charset="-128"/>
                <a:cs typeface="Meiryo UI" panose="020B0604030504040204" pitchFamily="50" charset="-128"/>
              </a:rPr>
              <a:t>・賃貸化</a:t>
            </a:r>
            <a:endParaRPr lang="en-US" altLang="ja-JP" sz="100" spc="-92" dirty="0">
              <a:latin typeface="BIZ UDゴシック" panose="020B0400000000000000" pitchFamily="49" charset="-128"/>
              <a:ea typeface="BIZ UDゴシック" panose="020B0400000000000000" pitchFamily="49" charset="-128"/>
              <a:cs typeface="Meiryo UI" panose="020B0604030504040204" pitchFamily="50" charset="-128"/>
            </a:endParaRPr>
          </a:p>
          <a:p>
            <a:pPr marL="87925" defTabSz="732411">
              <a:spcBef>
                <a:spcPts val="277"/>
              </a:spcBef>
              <a:defRPr/>
            </a:pPr>
            <a:r>
              <a:rPr lang="ja-JP" altLang="en-US" sz="1000" dirty="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000" spc="-92" dirty="0">
                <a:latin typeface="BIZ UDゴシック" panose="020B0400000000000000" pitchFamily="49" charset="-128"/>
                <a:ea typeface="BIZ UDゴシック" panose="020B0400000000000000" pitchFamily="49" charset="-128"/>
                <a:cs typeface="Meiryo UI" panose="020B0604030504040204" pitchFamily="50" charset="-128"/>
              </a:rPr>
              <a:t>府内分譲マンションのストック数は約</a:t>
            </a:r>
            <a:r>
              <a:rPr lang="en-US" altLang="ja-JP" sz="1000" spc="-92" dirty="0">
                <a:latin typeface="BIZ UDゴシック" panose="020B0400000000000000" pitchFamily="49" charset="-128"/>
                <a:ea typeface="BIZ UDゴシック" panose="020B0400000000000000" pitchFamily="49" charset="-128"/>
                <a:cs typeface="Meiryo UI" panose="020B0604030504040204" pitchFamily="50" charset="-128"/>
              </a:rPr>
              <a:t>80</a:t>
            </a:r>
            <a:r>
              <a:rPr lang="ja-JP" altLang="en-US" sz="1000" spc="-92" dirty="0">
                <a:latin typeface="BIZ UDゴシック" panose="020B0400000000000000" pitchFamily="49" charset="-128"/>
                <a:ea typeface="BIZ UDゴシック" panose="020B0400000000000000" pitchFamily="49" charset="-128"/>
                <a:cs typeface="Meiryo UI" panose="020B0604030504040204" pitchFamily="50" charset="-128"/>
              </a:rPr>
              <a:t>万戸うち、</a:t>
            </a:r>
            <a:r>
              <a:rPr lang="ja-JP" altLang="en-US" sz="1000" u="sng" spc="-92" dirty="0">
                <a:solidFill>
                  <a:srgbClr val="FF0000"/>
                </a:solidFill>
                <a:latin typeface="BIZ UDゴシック" panose="020B0400000000000000" pitchFamily="49" charset="-128"/>
                <a:ea typeface="BIZ UDゴシック" panose="020B0400000000000000" pitchFamily="49" charset="-128"/>
                <a:cs typeface="Meiryo UI" panose="020B0604030504040204" pitchFamily="50" charset="-128"/>
              </a:rPr>
              <a:t>築</a:t>
            </a:r>
            <a:r>
              <a:rPr lang="en-US" altLang="ja-JP" sz="1000" u="sng" spc="-92" dirty="0">
                <a:solidFill>
                  <a:srgbClr val="FF0000"/>
                </a:solidFill>
                <a:latin typeface="BIZ UDゴシック" panose="020B0400000000000000" pitchFamily="49" charset="-128"/>
                <a:ea typeface="BIZ UDゴシック" panose="020B0400000000000000" pitchFamily="49" charset="-128"/>
                <a:cs typeface="Meiryo UI" panose="020B0604030504040204" pitchFamily="50" charset="-128"/>
              </a:rPr>
              <a:t>40</a:t>
            </a:r>
            <a:r>
              <a:rPr lang="ja-JP" altLang="en-US" sz="1000" u="sng" spc="-92" dirty="0">
                <a:solidFill>
                  <a:srgbClr val="FF0000"/>
                </a:solidFill>
                <a:latin typeface="BIZ UDゴシック" panose="020B0400000000000000" pitchFamily="49" charset="-128"/>
                <a:ea typeface="BIZ UDゴシック" panose="020B0400000000000000" pitchFamily="49" charset="-128"/>
                <a:cs typeface="Meiryo UI" panose="020B0604030504040204" pitchFamily="50" charset="-128"/>
              </a:rPr>
              <a:t>年以上は約</a:t>
            </a:r>
            <a:r>
              <a:rPr lang="en-US" altLang="ja-JP" sz="1000" u="sng" spc="-92" dirty="0">
                <a:solidFill>
                  <a:srgbClr val="FF0000"/>
                </a:solidFill>
                <a:latin typeface="BIZ UDゴシック" panose="020B0400000000000000" pitchFamily="49" charset="-128"/>
                <a:ea typeface="BIZ UDゴシック" panose="020B0400000000000000" pitchFamily="49" charset="-128"/>
                <a:cs typeface="Meiryo UI" panose="020B0604030504040204" pitchFamily="50" charset="-128"/>
              </a:rPr>
              <a:t>15</a:t>
            </a:r>
            <a:r>
              <a:rPr lang="ja-JP" altLang="en-US" sz="1000" u="sng" spc="-92" dirty="0">
                <a:solidFill>
                  <a:srgbClr val="FF0000"/>
                </a:solidFill>
                <a:latin typeface="BIZ UDゴシック" panose="020B0400000000000000" pitchFamily="49" charset="-128"/>
                <a:ea typeface="BIZ UDゴシック" panose="020B0400000000000000" pitchFamily="49" charset="-128"/>
                <a:cs typeface="Meiryo UI" panose="020B0604030504040204" pitchFamily="50" charset="-128"/>
              </a:rPr>
              <a:t>万戸</a:t>
            </a:r>
            <a:endParaRPr lang="en-US" altLang="ja-JP" sz="100" spc="-92"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582" name="正方形/長方形 1581">
            <a:extLst>
              <a:ext uri="{FF2B5EF4-FFF2-40B4-BE49-F238E27FC236}">
                <a16:creationId xmlns:a16="http://schemas.microsoft.com/office/drawing/2014/main" id="{B2214278-2596-4ED4-9E11-B8C83DB4BFF5}"/>
              </a:ext>
            </a:extLst>
          </p:cNvPr>
          <p:cNvSpPr/>
          <p:nvPr/>
        </p:nvSpPr>
        <p:spPr bwMode="gray">
          <a:xfrm>
            <a:off x="167220" y="1138340"/>
            <a:ext cx="2793712" cy="338985"/>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■管理適正化及び再生円滑化の考え方</a:t>
            </a:r>
          </a:p>
        </p:txBody>
      </p:sp>
      <p:grpSp>
        <p:nvGrpSpPr>
          <p:cNvPr id="3" name="グループ化 2"/>
          <p:cNvGrpSpPr/>
          <p:nvPr/>
        </p:nvGrpSpPr>
        <p:grpSpPr>
          <a:xfrm>
            <a:off x="167056" y="4485361"/>
            <a:ext cx="5805090" cy="2172018"/>
            <a:chOff x="167055" y="3964145"/>
            <a:chExt cx="5238648" cy="2694891"/>
          </a:xfrm>
        </p:grpSpPr>
        <p:sp>
          <p:nvSpPr>
            <p:cNvPr id="1592" name="正方形/長方形 1591"/>
            <p:cNvSpPr/>
            <p:nvPr/>
          </p:nvSpPr>
          <p:spPr>
            <a:xfrm>
              <a:off x="167055" y="3964145"/>
              <a:ext cx="5238648" cy="2686347"/>
            </a:xfrm>
            <a:prstGeom prst="rect">
              <a:avLst/>
            </a:prstGeom>
            <a:noFill/>
            <a:ln w="12700" cap="flat" cmpd="sng" algn="ctr">
              <a:solidFill>
                <a:srgbClr val="4472C4">
                  <a:lumMod val="60000"/>
                  <a:lumOff val="40000"/>
                </a:srgbClr>
              </a:solid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581" name="テキスト ボックス 1580"/>
            <p:cNvSpPr txBox="1"/>
            <p:nvPr/>
          </p:nvSpPr>
          <p:spPr>
            <a:xfrm>
              <a:off x="315971" y="4539668"/>
              <a:ext cx="4964492" cy="2119368"/>
            </a:xfrm>
            <a:prstGeom prst="rect">
              <a:avLst/>
            </a:prstGeom>
            <a:noFill/>
            <a:ln>
              <a:noFill/>
            </a:ln>
          </p:spPr>
          <p:txBody>
            <a:bodyPr wrap="square" rtlCol="0">
              <a:spAutoFit/>
            </a:bodyPr>
            <a:lstStyle/>
            <a:p>
              <a:pPr marL="108002" indent="-457209" defTabSz="914418" eaLnBrk="0" fontAlgn="base" hangingPunct="0">
                <a:spcBef>
                  <a:spcPct val="0"/>
                </a:spcBef>
                <a:spcAft>
                  <a:spcPct val="0"/>
                </a:spcAft>
                <a:defRPr/>
              </a:pPr>
              <a:r>
                <a:rPr kumimoji="0" lang="ja-JP" altLang="en-US" sz="1200" kern="0" dirty="0">
                  <a:solidFill>
                    <a:prstClr val="black"/>
                  </a:solidFill>
                  <a:latin typeface="BIZ UDゴシック" panose="020B0400000000000000" pitchFamily="49" charset="-128"/>
                  <a:ea typeface="BIZ UDゴシック" panose="020B0400000000000000" pitchFamily="49" charset="-128"/>
                </a:rPr>
                <a:t>・マンション管理適正化推進計画の策定推進</a:t>
              </a:r>
              <a:endParaRPr kumimoji="0" lang="en-US" altLang="ja-JP" sz="1200" kern="0" dirty="0">
                <a:solidFill>
                  <a:prstClr val="black"/>
                </a:solidFill>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kumimoji="0" lang="ja-JP" altLang="en-US" sz="1200" kern="0" dirty="0">
                  <a:solidFill>
                    <a:prstClr val="black"/>
                  </a:solidFill>
                  <a:latin typeface="BIZ UDゴシック" panose="020B0400000000000000" pitchFamily="49" charset="-128"/>
                  <a:ea typeface="BIZ UDゴシック" panose="020B0400000000000000" pitchFamily="49" charset="-128"/>
                </a:rPr>
                <a:t>　（大阪府内</a:t>
              </a:r>
              <a:r>
                <a:rPr kumimoji="0" lang="en-US" altLang="ja-JP" sz="1200" u="sng" kern="0" dirty="0">
                  <a:solidFill>
                    <a:srgbClr val="FF0000"/>
                  </a:solidFill>
                  <a:latin typeface="BIZ UDゴシック" panose="020B0400000000000000" pitchFamily="49" charset="-128"/>
                  <a:ea typeface="BIZ UDゴシック" panose="020B0400000000000000" pitchFamily="49" charset="-128"/>
                </a:rPr>
                <a:t>20</a:t>
              </a:r>
              <a:r>
                <a:rPr kumimoji="0" lang="ja-JP" altLang="en-US" sz="1200" u="sng" kern="0" dirty="0">
                  <a:solidFill>
                    <a:srgbClr val="FF0000"/>
                  </a:solidFill>
                  <a:latin typeface="BIZ UDゴシック" panose="020B0400000000000000" pitchFamily="49" charset="-128"/>
                  <a:ea typeface="BIZ UDゴシック" panose="020B0400000000000000" pitchFamily="49" charset="-128"/>
                </a:rPr>
                <a:t>市</a:t>
              </a:r>
              <a:r>
                <a:rPr kumimoji="0" lang="ja-JP" altLang="en-US" sz="1200" kern="0" dirty="0">
                  <a:latin typeface="BIZ UDゴシック" panose="020B0400000000000000" pitchFamily="49" charset="-128"/>
                  <a:ea typeface="BIZ UDゴシック" panose="020B0400000000000000" pitchFamily="49" charset="-128"/>
                </a:rPr>
                <a:t>（</a:t>
              </a:r>
              <a:r>
                <a:rPr kumimoji="0" lang="en-US" altLang="ja-JP" sz="1200" kern="0" dirty="0">
                  <a:latin typeface="BIZ UDゴシック" panose="020B0400000000000000" pitchFamily="49" charset="-128"/>
                  <a:ea typeface="BIZ UDゴシック" panose="020B0400000000000000" pitchFamily="49" charset="-128"/>
                </a:rPr>
                <a:t>R5.7.31</a:t>
              </a:r>
              <a:r>
                <a:rPr kumimoji="0" lang="ja-JP" altLang="en-US" sz="1200" kern="0" dirty="0">
                  <a:latin typeface="BIZ UDゴシック" panose="020B0400000000000000" pitchFamily="49" charset="-128"/>
                  <a:ea typeface="BIZ UDゴシック" panose="020B0400000000000000" pitchFamily="49" charset="-128"/>
                </a:rPr>
                <a:t>時点）</a:t>
              </a:r>
              <a:r>
                <a:rPr kumimoji="0" lang="ja-JP" altLang="en-US" sz="1200" kern="0" dirty="0">
                  <a:solidFill>
                    <a:prstClr val="black"/>
                  </a:solidFill>
                  <a:latin typeface="BIZ UDゴシック" panose="020B0400000000000000" pitchFamily="49" charset="-128"/>
                  <a:ea typeface="BIZ UDゴシック" panose="020B0400000000000000" pitchFamily="49" charset="-128"/>
                </a:rPr>
                <a:t>＋大阪府</a:t>
              </a:r>
              <a:r>
                <a:rPr kumimoji="0" lang="en-US" altLang="ja-JP" sz="1200" kern="0" dirty="0">
                  <a:solidFill>
                    <a:prstClr val="black"/>
                  </a:solidFill>
                  <a:latin typeface="BIZ UDゴシック" panose="020B0400000000000000" pitchFamily="49" charset="-128"/>
                  <a:ea typeface="BIZ UDゴシック" panose="020B0400000000000000" pitchFamily="49" charset="-128"/>
                </a:rPr>
                <a:t>(</a:t>
              </a:r>
              <a:r>
                <a:rPr kumimoji="0" lang="ja-JP" altLang="en-US" sz="1200" kern="0" dirty="0">
                  <a:solidFill>
                    <a:prstClr val="black"/>
                  </a:solidFill>
                  <a:latin typeface="BIZ UDゴシック" panose="020B0400000000000000" pitchFamily="49" charset="-128"/>
                  <a:ea typeface="BIZ UDゴシック" panose="020B0400000000000000" pitchFamily="49" charset="-128"/>
                </a:rPr>
                <a:t>町村域</a:t>
              </a:r>
              <a:r>
                <a:rPr kumimoji="0" lang="en-US" altLang="ja-JP" sz="1200" kern="0" dirty="0">
                  <a:solidFill>
                    <a:prstClr val="black"/>
                  </a:solidFill>
                  <a:latin typeface="BIZ UDゴシック" panose="020B0400000000000000" pitchFamily="49" charset="-128"/>
                  <a:ea typeface="BIZ UDゴシック" panose="020B0400000000000000" pitchFamily="49" charset="-128"/>
                </a:rPr>
                <a:t>)</a:t>
              </a:r>
              <a:r>
                <a:rPr kumimoji="0" lang="ja-JP" altLang="en-US" sz="1200" kern="0" dirty="0">
                  <a:solidFill>
                    <a:prstClr val="black"/>
                  </a:solidFill>
                  <a:latin typeface="BIZ UDゴシック" panose="020B0400000000000000" pitchFamily="49" charset="-128"/>
                  <a:ea typeface="BIZ UDゴシック" panose="020B0400000000000000" pitchFamily="49" charset="-128"/>
                </a:rPr>
                <a:t>）</a:t>
              </a:r>
              <a:endParaRPr kumimoji="0" lang="en-US" altLang="ja-JP" sz="1200" kern="0" dirty="0">
                <a:solidFill>
                  <a:prstClr val="black"/>
                </a:solidFill>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kumimoji="0" lang="ja-JP" altLang="en-US" sz="1200" kern="0" dirty="0">
                  <a:solidFill>
                    <a:prstClr val="black"/>
                  </a:solidFill>
                  <a:latin typeface="BIZ UDゴシック" panose="020B0400000000000000" pitchFamily="49" charset="-128"/>
                  <a:ea typeface="BIZ UDゴシック" panose="020B0400000000000000" pitchFamily="49" charset="-128"/>
                </a:rPr>
                <a:t>・管理計画認定制度の運用</a:t>
              </a:r>
              <a:r>
                <a:rPr kumimoji="0" lang="ja-JP" altLang="en-US" sz="1200" kern="0" dirty="0">
                  <a:latin typeface="BIZ UDゴシック" panose="020B0400000000000000" pitchFamily="49" charset="-128"/>
                  <a:ea typeface="BIZ UDゴシック" panose="020B0400000000000000" pitchFamily="49" charset="-128"/>
                </a:rPr>
                <a:t>（認定実績：全国</a:t>
              </a:r>
              <a:r>
                <a:rPr kumimoji="0" lang="en-US" altLang="ja-JP" sz="1200" kern="0" dirty="0">
                  <a:latin typeface="BIZ UDゴシック" panose="020B0400000000000000" pitchFamily="49" charset="-128"/>
                  <a:ea typeface="BIZ UDゴシック" panose="020B0400000000000000" pitchFamily="49" charset="-128"/>
                </a:rPr>
                <a:t>110</a:t>
              </a:r>
              <a:r>
                <a:rPr kumimoji="0" lang="ja-JP" altLang="en-US" sz="1200" kern="0" dirty="0">
                  <a:latin typeface="BIZ UDゴシック" panose="020B0400000000000000" pitchFamily="49" charset="-128"/>
                  <a:ea typeface="BIZ UDゴシック" panose="020B0400000000000000" pitchFamily="49" charset="-128"/>
                </a:rPr>
                <a:t>件</a:t>
              </a:r>
              <a:r>
                <a:rPr kumimoji="0" lang="en-US" altLang="ja-JP" sz="1200" kern="0" dirty="0">
                  <a:latin typeface="BIZ UDゴシック" panose="020B0400000000000000" pitchFamily="49" charset="-128"/>
                  <a:ea typeface="BIZ UDゴシック" panose="020B0400000000000000" pitchFamily="49" charset="-128"/>
                </a:rPr>
                <a:t>(</a:t>
              </a:r>
              <a:r>
                <a:rPr kumimoji="0" lang="ja-JP" altLang="en-US" sz="1200" u="sng" kern="0" dirty="0">
                  <a:solidFill>
                    <a:srgbClr val="FF0000"/>
                  </a:solidFill>
                  <a:latin typeface="BIZ UDゴシック" panose="020B0400000000000000" pitchFamily="49" charset="-128"/>
                  <a:ea typeface="BIZ UDゴシック" panose="020B0400000000000000" pitchFamily="49" charset="-128"/>
                </a:rPr>
                <a:t>府内</a:t>
              </a:r>
              <a:r>
                <a:rPr kumimoji="0" lang="en-US" altLang="ja-JP" sz="1200" u="sng" kern="0" dirty="0">
                  <a:solidFill>
                    <a:srgbClr val="FF0000"/>
                  </a:solidFill>
                  <a:latin typeface="BIZ UDゴシック" panose="020B0400000000000000" pitchFamily="49" charset="-128"/>
                  <a:ea typeface="BIZ UDゴシック" panose="020B0400000000000000" pitchFamily="49" charset="-128"/>
                </a:rPr>
                <a:t>10</a:t>
              </a:r>
              <a:r>
                <a:rPr kumimoji="0" lang="ja-JP" altLang="en-US" sz="1200" u="sng" kern="0" dirty="0">
                  <a:solidFill>
                    <a:srgbClr val="FF0000"/>
                  </a:solidFill>
                  <a:latin typeface="BIZ UDゴシック" panose="020B0400000000000000" pitchFamily="49" charset="-128"/>
                  <a:ea typeface="BIZ UDゴシック" panose="020B0400000000000000" pitchFamily="49" charset="-128"/>
                </a:rPr>
                <a:t>件</a:t>
              </a:r>
              <a:r>
                <a:rPr kumimoji="0" lang="en-US" altLang="ja-JP" sz="1200" kern="0" dirty="0">
                  <a:latin typeface="BIZ UDゴシック" panose="020B0400000000000000" pitchFamily="49" charset="-128"/>
                  <a:ea typeface="BIZ UDゴシック" panose="020B0400000000000000" pitchFamily="49" charset="-128"/>
                </a:rPr>
                <a:t>)R5.7.31</a:t>
              </a:r>
              <a:r>
                <a:rPr kumimoji="0" lang="ja-JP" altLang="en-US" sz="1200" kern="0" dirty="0">
                  <a:latin typeface="BIZ UDゴシック" panose="020B0400000000000000" pitchFamily="49" charset="-128"/>
                  <a:ea typeface="BIZ UDゴシック" panose="020B0400000000000000" pitchFamily="49" charset="-128"/>
                </a:rPr>
                <a:t>時点</a:t>
              </a:r>
              <a:r>
                <a:rPr kumimoji="0" lang="ja-JP" altLang="en-US" sz="1200" kern="0" dirty="0">
                  <a:solidFill>
                    <a:prstClr val="black"/>
                  </a:solidFill>
                  <a:latin typeface="BIZ UDゴシック" panose="020B0400000000000000" pitchFamily="49" charset="-128"/>
                  <a:ea typeface="BIZ UDゴシック" panose="020B0400000000000000" pitchFamily="49" charset="-128"/>
                </a:rPr>
                <a:t>）</a:t>
              </a:r>
              <a:endParaRPr kumimoji="0" lang="en-US" altLang="ja-JP" sz="1200" kern="0" dirty="0">
                <a:solidFill>
                  <a:prstClr val="black"/>
                </a:solidFill>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kumimoji="0" lang="ja-JP" altLang="en-US" sz="1200" kern="0" dirty="0">
                  <a:solidFill>
                    <a:prstClr val="black"/>
                  </a:solidFill>
                  <a:latin typeface="BIZ UDゴシック" panose="020B0400000000000000" pitchFamily="49" charset="-128"/>
                  <a:ea typeface="BIZ UDゴシック" panose="020B0400000000000000" pitchFamily="49" charset="-128"/>
                </a:rPr>
                <a:t>・</a:t>
              </a:r>
              <a:r>
                <a:rPr kumimoji="0" lang="zh-TW" altLang="en-US" sz="1200" kern="0" dirty="0">
                  <a:solidFill>
                    <a:prstClr val="black"/>
                  </a:solidFill>
                  <a:latin typeface="BIZ UDゴシック" panose="020B0400000000000000" pitchFamily="49" charset="-128"/>
                  <a:ea typeface="BIZ UDゴシック" panose="020B0400000000000000" pitchFamily="49" charset="-128"/>
                </a:rPr>
                <a:t>大阪府総合設計許可取扱要領</a:t>
              </a:r>
              <a:r>
                <a:rPr kumimoji="0" lang="ja-JP" altLang="en-US" sz="1200" kern="0" dirty="0">
                  <a:solidFill>
                    <a:prstClr val="black"/>
                  </a:solidFill>
                  <a:latin typeface="BIZ UDゴシック" panose="020B0400000000000000" pitchFamily="49" charset="-128"/>
                  <a:ea typeface="BIZ UDゴシック" panose="020B0400000000000000" pitchFamily="49" charset="-128"/>
                </a:rPr>
                <a:t>の</a:t>
              </a:r>
              <a:r>
                <a:rPr kumimoji="0" lang="ja-JP" altLang="en-US" sz="1200" kern="0" dirty="0">
                  <a:latin typeface="BIZ UDゴシック" panose="020B0400000000000000" pitchFamily="49" charset="-128"/>
                  <a:ea typeface="BIZ UDゴシック" panose="020B0400000000000000" pitchFamily="49" charset="-128"/>
                </a:rPr>
                <a:t>改正（</a:t>
              </a:r>
              <a:r>
                <a:rPr kumimoji="0" lang="en-US" altLang="ja-JP" sz="1200" kern="0" dirty="0">
                  <a:latin typeface="BIZ UDゴシック" panose="020B0400000000000000" pitchFamily="49" charset="-128"/>
                  <a:ea typeface="BIZ UDゴシック" panose="020B0400000000000000" pitchFamily="49" charset="-128"/>
                </a:rPr>
                <a:t>R5.5.24</a:t>
              </a:r>
              <a:r>
                <a:rPr kumimoji="0" lang="ja-JP" altLang="en-US" sz="1200" kern="0" dirty="0">
                  <a:latin typeface="BIZ UDゴシック" panose="020B0400000000000000" pitchFamily="49" charset="-128"/>
                  <a:ea typeface="BIZ UDゴシック" panose="020B0400000000000000" pitchFamily="49" charset="-128"/>
                </a:rPr>
                <a:t>）</a:t>
              </a:r>
              <a:endParaRPr kumimoji="0" lang="en-US" altLang="ja-JP" sz="1200" kern="0" dirty="0">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kumimoji="0" lang="ja-JP" altLang="en-US" sz="1200" kern="0" dirty="0">
                  <a:latin typeface="BIZ UDゴシック" panose="020B0400000000000000" pitchFamily="49" charset="-128"/>
                  <a:ea typeface="BIZ UDゴシック" panose="020B0400000000000000" pitchFamily="49" charset="-128"/>
                </a:rPr>
                <a:t>・市向け意見交換会や研修会の実施による市への技術支援等</a:t>
              </a:r>
              <a:endParaRPr kumimoji="0" lang="en-US" altLang="ja-JP" sz="1200" kern="0" dirty="0">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kumimoji="0" lang="ja-JP" altLang="en-US" sz="1200" kern="0" dirty="0">
                  <a:latin typeface="BIZ UDゴシック" panose="020B0400000000000000" pitchFamily="49" charset="-128"/>
                  <a:ea typeface="BIZ UDゴシック" panose="020B0400000000000000" pitchFamily="49" charset="-128"/>
                </a:rPr>
                <a:t>・（協議会</a:t>
              </a:r>
              <a:r>
                <a:rPr kumimoji="0" lang="en-US" altLang="ja-JP" sz="800" kern="0" dirty="0">
                  <a:latin typeface="BIZ UDゴシック" panose="020B0400000000000000" pitchFamily="49" charset="-128"/>
                  <a:ea typeface="BIZ UDゴシック" panose="020B0400000000000000" pitchFamily="49" charset="-128"/>
                </a:rPr>
                <a:t>※</a:t>
              </a:r>
              <a:r>
                <a:rPr kumimoji="0" lang="ja-JP" altLang="en-US" sz="1200" kern="0" dirty="0">
                  <a:latin typeface="BIZ UDゴシック" panose="020B0400000000000000" pitchFamily="49" charset="-128"/>
                  <a:ea typeface="BIZ UDゴシック" panose="020B0400000000000000" pitchFamily="49" charset="-128"/>
                </a:rPr>
                <a:t>）登録マンションへのアドバイザー派遣等の適正化推進支援</a:t>
              </a:r>
              <a:endParaRPr kumimoji="0" lang="en-US" altLang="ja-JP" sz="1200" kern="0" dirty="0">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kumimoji="0" lang="ja-JP" altLang="en-US" sz="1200" kern="0" dirty="0">
                  <a:latin typeface="BIZ UDゴシック" panose="020B0400000000000000" pitchFamily="49" charset="-128"/>
                  <a:ea typeface="BIZ UDゴシック" panose="020B0400000000000000" pitchFamily="49" charset="-128"/>
                </a:rPr>
                <a:t>・（協議会</a:t>
              </a:r>
              <a:r>
                <a:rPr kumimoji="0" lang="en-US" altLang="ja-JP" sz="800" kern="0" dirty="0">
                  <a:solidFill>
                    <a:prstClr val="black"/>
                  </a:solidFill>
                  <a:latin typeface="BIZ UDゴシック" panose="020B0400000000000000" pitchFamily="49" charset="-128"/>
                  <a:ea typeface="BIZ UDゴシック" panose="020B0400000000000000" pitchFamily="49" charset="-128"/>
                </a:rPr>
                <a:t>※ </a:t>
              </a:r>
              <a:r>
                <a:rPr kumimoji="0" lang="ja-JP" altLang="en-US" sz="1200" kern="0" dirty="0">
                  <a:latin typeface="BIZ UDゴシック" panose="020B0400000000000000" pitchFamily="49" charset="-128"/>
                  <a:ea typeface="BIZ UDゴシック" panose="020B0400000000000000" pitchFamily="49" charset="-128"/>
                </a:rPr>
                <a:t>）管理や大規模修繕についてなど府民向けセミナーの開催</a:t>
              </a:r>
              <a:endParaRPr kumimoji="0" lang="en-US" altLang="ja-JP" sz="1200" kern="0" dirty="0">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kumimoji="0" lang="ja-JP" altLang="en-US" sz="1200" kern="0" dirty="0">
                  <a:latin typeface="BIZ UDゴシック" panose="020B0400000000000000" pitchFamily="49" charset="-128"/>
                  <a:ea typeface="BIZ UDゴシック" panose="020B0400000000000000" pitchFamily="49" charset="-128"/>
                </a:rPr>
                <a:t>・（協議会</a:t>
              </a:r>
              <a:r>
                <a:rPr kumimoji="0" lang="en-US" altLang="ja-JP" sz="800" kern="0" dirty="0">
                  <a:solidFill>
                    <a:prstClr val="black"/>
                  </a:solidFill>
                  <a:latin typeface="BIZ UDゴシック" panose="020B0400000000000000" pitchFamily="49" charset="-128"/>
                  <a:ea typeface="BIZ UDゴシック" panose="020B0400000000000000" pitchFamily="49" charset="-128"/>
                </a:rPr>
                <a:t>※ </a:t>
              </a:r>
              <a:r>
                <a:rPr kumimoji="0" lang="ja-JP" altLang="en-US" sz="1200" kern="0" dirty="0">
                  <a:latin typeface="BIZ UDゴシック" panose="020B0400000000000000" pitchFamily="49" charset="-128"/>
                  <a:ea typeface="BIZ UDゴシック" panose="020B0400000000000000" pitchFamily="49" charset="-128"/>
                </a:rPr>
                <a:t>）会員向け研修会の開催</a:t>
              </a:r>
              <a:endParaRPr kumimoji="0" lang="en-US" altLang="ja-JP" sz="1200" kern="0" dirty="0">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kumimoji="0" lang="ja-JP" altLang="en-US" sz="900" kern="0" dirty="0">
                  <a:latin typeface="BIZ UDゴシック" panose="020B0400000000000000" pitchFamily="49" charset="-128"/>
                  <a:ea typeface="BIZ UDゴシック" panose="020B0400000000000000" pitchFamily="49" charset="-128"/>
                </a:rPr>
                <a:t>　　</a:t>
              </a:r>
              <a:r>
                <a:rPr kumimoji="0" lang="en-US" altLang="ja-JP" sz="900" kern="0" dirty="0">
                  <a:latin typeface="BIZ UDゴシック" panose="020B0400000000000000" pitchFamily="49" charset="-128"/>
                  <a:ea typeface="BIZ UDゴシック" panose="020B0400000000000000" pitchFamily="49" charset="-128"/>
                </a:rPr>
                <a:t>※</a:t>
              </a:r>
              <a:r>
                <a:rPr kumimoji="0" lang="ja-JP" altLang="en-US" sz="900" kern="0" dirty="0">
                  <a:latin typeface="BIZ UDゴシック" panose="020B0400000000000000" pitchFamily="49" charset="-128"/>
                  <a:ea typeface="BIZ UDゴシック" panose="020B0400000000000000" pitchFamily="49" charset="-128"/>
                </a:rPr>
                <a:t>大阪府分譲マンション管理・建替えサポートシステム推進協議会</a:t>
              </a:r>
              <a:endParaRPr kumimoji="0" lang="en-US" altLang="ja-JP" sz="900" kern="0" dirty="0">
                <a:latin typeface="BIZ UDゴシック" panose="020B0400000000000000" pitchFamily="49" charset="-128"/>
                <a:ea typeface="BIZ UDゴシック" panose="020B0400000000000000" pitchFamily="49" charset="-128"/>
              </a:endParaRPr>
            </a:p>
          </p:txBody>
        </p:sp>
        <p:sp>
          <p:nvSpPr>
            <p:cNvPr id="1584" name="正方形/長方形 1583">
              <a:extLst>
                <a:ext uri="{FF2B5EF4-FFF2-40B4-BE49-F238E27FC236}">
                  <a16:creationId xmlns:a16="http://schemas.microsoft.com/office/drawing/2014/main" id="{B2214278-2596-4ED4-9E11-B8C83DB4BFF5}"/>
                </a:ext>
              </a:extLst>
            </p:cNvPr>
            <p:cNvSpPr/>
            <p:nvPr/>
          </p:nvSpPr>
          <p:spPr bwMode="gray">
            <a:xfrm>
              <a:off x="237811" y="4080792"/>
              <a:ext cx="5099122" cy="359545"/>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■これまでの取組</a:t>
              </a:r>
            </a:p>
          </p:txBody>
        </p:sp>
      </p:grpSp>
      <p:grpSp>
        <p:nvGrpSpPr>
          <p:cNvPr id="4" name="グループ化 3"/>
          <p:cNvGrpSpPr/>
          <p:nvPr/>
        </p:nvGrpSpPr>
        <p:grpSpPr>
          <a:xfrm>
            <a:off x="6079525" y="4486883"/>
            <a:ext cx="2816772" cy="747052"/>
            <a:chOff x="5571952" y="3649517"/>
            <a:chExt cx="3400381" cy="830228"/>
          </a:xfrm>
        </p:grpSpPr>
        <p:sp>
          <p:nvSpPr>
            <p:cNvPr id="1580" name="テキスト ボックス 1579"/>
            <p:cNvSpPr txBox="1"/>
            <p:nvPr/>
          </p:nvSpPr>
          <p:spPr>
            <a:xfrm>
              <a:off x="5571952" y="3915373"/>
              <a:ext cx="3400381" cy="564372"/>
            </a:xfrm>
            <a:prstGeom prst="rect">
              <a:avLst/>
            </a:prstGeom>
            <a:noFill/>
          </p:spPr>
          <p:txBody>
            <a:bodyPr wrap="square" rtlCol="0">
              <a:spAutoFit/>
            </a:bodyPr>
            <a:lstStyle/>
            <a:p>
              <a:pPr marL="57151" indent="-57151" defTabSz="914418" eaLnBrk="0" fontAlgn="base" hangingPunct="0">
                <a:spcBef>
                  <a:spcPct val="0"/>
                </a:spcBef>
                <a:spcAft>
                  <a:spcPct val="0"/>
                </a:spcAft>
                <a:defRPr/>
              </a:pPr>
              <a:r>
                <a:rPr kumimoji="0" lang="en-US" altLang="ja-JP" sz="900" kern="0" dirty="0">
                  <a:solidFill>
                    <a:prstClr val="black"/>
                  </a:solidFill>
                  <a:latin typeface="BIZ UDゴシック" panose="020B0400000000000000" pitchFamily="49" charset="-128"/>
                  <a:ea typeface="BIZ UDゴシック" panose="020B0400000000000000" pitchFamily="49" charset="-128"/>
                </a:rPr>
                <a:t>25</a:t>
              </a:r>
              <a:r>
                <a:rPr kumimoji="0" lang="ja-JP" altLang="en-US" sz="900" kern="0" dirty="0">
                  <a:solidFill>
                    <a:prstClr val="black"/>
                  </a:solidFill>
                  <a:latin typeface="BIZ UDゴシック" panose="020B0400000000000000" pitchFamily="49" charset="-128"/>
                  <a:ea typeface="BIZ UDゴシック" panose="020B0400000000000000" pitchFamily="49" charset="-128"/>
                </a:rPr>
                <a:t>年以上の長期修繕計画に基づく修繕積立金額を設定している分譲マンションの管理組合の割合　</a:t>
              </a:r>
              <a:r>
                <a:rPr kumimoji="0" lang="en-US" altLang="ja-JP" sz="900" kern="0" dirty="0">
                  <a:solidFill>
                    <a:prstClr val="black"/>
                  </a:solidFill>
                  <a:latin typeface="BIZ UDゴシック" panose="020B0400000000000000" pitchFamily="49" charset="-128"/>
                  <a:ea typeface="BIZ UDゴシック" panose="020B0400000000000000" pitchFamily="49" charset="-128"/>
                </a:rPr>
                <a:t>60</a:t>
              </a:r>
              <a:r>
                <a:rPr kumimoji="0" lang="ja-JP" altLang="en-US" sz="900" kern="0" dirty="0">
                  <a:solidFill>
                    <a:prstClr val="black"/>
                  </a:solidFill>
                  <a:latin typeface="BIZ UDゴシック" panose="020B0400000000000000" pitchFamily="49" charset="-128"/>
                  <a:ea typeface="BIZ UDゴシック" panose="020B0400000000000000" pitchFamily="49" charset="-128"/>
                </a:rPr>
                <a:t>％（平成</a:t>
              </a:r>
              <a:r>
                <a:rPr kumimoji="0" lang="en-US" altLang="ja-JP" sz="900" kern="0" dirty="0">
                  <a:solidFill>
                    <a:prstClr val="black"/>
                  </a:solidFill>
                  <a:latin typeface="BIZ UDゴシック" panose="020B0400000000000000" pitchFamily="49" charset="-128"/>
                  <a:ea typeface="BIZ UDゴシック" panose="020B0400000000000000" pitchFamily="49" charset="-128"/>
                </a:rPr>
                <a:t>30</a:t>
              </a:r>
              <a:r>
                <a:rPr kumimoji="0" lang="ja-JP" altLang="en-US" sz="900" kern="0" dirty="0">
                  <a:solidFill>
                    <a:prstClr val="black"/>
                  </a:solidFill>
                  <a:latin typeface="BIZ UDゴシック" panose="020B0400000000000000" pitchFamily="49" charset="-128"/>
                  <a:ea typeface="BIZ UDゴシック" panose="020B0400000000000000" pitchFamily="49" charset="-128"/>
                </a:rPr>
                <a:t>）⇒</a:t>
              </a:r>
              <a:r>
                <a:rPr kumimoji="0" lang="en-US" altLang="ja-JP" sz="900" kern="0" dirty="0">
                  <a:solidFill>
                    <a:prstClr val="black"/>
                  </a:solidFill>
                  <a:latin typeface="BIZ UDゴシック" panose="020B0400000000000000" pitchFamily="49" charset="-128"/>
                  <a:ea typeface="BIZ UDゴシック" panose="020B0400000000000000" pitchFamily="49" charset="-128"/>
                </a:rPr>
                <a:t>75</a:t>
              </a:r>
              <a:r>
                <a:rPr kumimoji="0" lang="ja-JP" altLang="en-US" sz="900" kern="0" dirty="0">
                  <a:solidFill>
                    <a:prstClr val="black"/>
                  </a:solidFill>
                  <a:latin typeface="BIZ UDゴシック" panose="020B0400000000000000" pitchFamily="49" charset="-128"/>
                  <a:ea typeface="BIZ UDゴシック" panose="020B0400000000000000" pitchFamily="49" charset="-128"/>
                </a:rPr>
                <a:t>％（令和</a:t>
              </a:r>
              <a:r>
                <a:rPr kumimoji="0" lang="en-US" altLang="ja-JP" sz="900" kern="0" dirty="0">
                  <a:solidFill>
                    <a:prstClr val="black"/>
                  </a:solidFill>
                  <a:latin typeface="BIZ UDゴシック" panose="020B0400000000000000" pitchFamily="49" charset="-128"/>
                  <a:ea typeface="BIZ UDゴシック" panose="020B0400000000000000" pitchFamily="49" charset="-128"/>
                </a:rPr>
                <a:t>12</a:t>
              </a:r>
              <a:r>
                <a:rPr kumimoji="0" lang="ja-JP" altLang="en-US" sz="900" kern="0" dirty="0">
                  <a:solidFill>
                    <a:prstClr val="black"/>
                  </a:solidFill>
                  <a:latin typeface="BIZ UDゴシック" panose="020B0400000000000000" pitchFamily="49" charset="-128"/>
                  <a:ea typeface="BIZ UDゴシック" panose="020B0400000000000000" pitchFamily="49" charset="-128"/>
                </a:rPr>
                <a:t>）</a:t>
              </a:r>
              <a:endParaRPr kumimoji="0" lang="en-US" altLang="ja-JP" sz="900" kern="0" dirty="0">
                <a:solidFill>
                  <a:prstClr val="black"/>
                </a:solidFill>
                <a:latin typeface="BIZ UDゴシック" panose="020B0400000000000000" pitchFamily="49" charset="-128"/>
                <a:ea typeface="BIZ UDゴシック" panose="020B0400000000000000" pitchFamily="49" charset="-128"/>
              </a:endParaRPr>
            </a:p>
          </p:txBody>
        </p:sp>
        <p:sp>
          <p:nvSpPr>
            <p:cNvPr id="1590" name="正方形/長方形 1589">
              <a:extLst>
                <a:ext uri="{FF2B5EF4-FFF2-40B4-BE49-F238E27FC236}">
                  <a16:creationId xmlns:a16="http://schemas.microsoft.com/office/drawing/2014/main" id="{B2214278-2596-4ED4-9E11-B8C83DB4BFF5}"/>
                </a:ext>
              </a:extLst>
            </p:cNvPr>
            <p:cNvSpPr/>
            <p:nvPr/>
          </p:nvSpPr>
          <p:spPr bwMode="gray">
            <a:xfrm>
              <a:off x="5715666" y="3707175"/>
              <a:ext cx="3067808" cy="216600"/>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■目標</a:t>
              </a:r>
            </a:p>
          </p:txBody>
        </p:sp>
        <p:sp>
          <p:nvSpPr>
            <p:cNvPr id="1594" name="正方形/長方形 1593"/>
            <p:cNvSpPr/>
            <p:nvPr/>
          </p:nvSpPr>
          <p:spPr>
            <a:xfrm>
              <a:off x="5595330" y="3649517"/>
              <a:ext cx="3309294" cy="828724"/>
            </a:xfrm>
            <a:prstGeom prst="rect">
              <a:avLst/>
            </a:prstGeom>
            <a:noFill/>
            <a:ln w="12700" cap="flat" cmpd="sng" algn="ctr">
              <a:solidFill>
                <a:srgbClr val="4472C4">
                  <a:lumMod val="60000"/>
                  <a:lumOff val="40000"/>
                </a:srgbClr>
              </a:solid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509" name="テキスト ボックス 508"/>
          <p:cNvSpPr txBox="1"/>
          <p:nvPr/>
        </p:nvSpPr>
        <p:spPr>
          <a:xfrm>
            <a:off x="945610" y="2597698"/>
            <a:ext cx="1072328" cy="267636"/>
          </a:xfrm>
          <a:prstGeom prst="rect">
            <a:avLst/>
          </a:prstGeom>
          <a:noFill/>
          <a:ln w="28575">
            <a:noFill/>
          </a:ln>
        </p:spPr>
        <p:txBody>
          <a:bodyPr wrap="square" rtlCol="0">
            <a:spAutoFit/>
          </a:bodyPr>
          <a:lstStyle/>
          <a:p>
            <a:pPr defTabSz="457200"/>
            <a:r>
              <a:rPr lang="ja-JP" altLang="en-US" sz="1100" dirty="0">
                <a:solidFill>
                  <a:prstClr val="black"/>
                </a:solidFill>
                <a:latin typeface="BIZ UDゴシック" panose="020B0400000000000000" pitchFamily="49" charset="-128"/>
                <a:ea typeface="BIZ UDゴシック" panose="020B0400000000000000" pitchFamily="49" charset="-128"/>
              </a:rPr>
              <a:t>法改正</a:t>
            </a:r>
            <a:endParaRPr lang="en-US" altLang="ja-JP" sz="1100" dirty="0">
              <a:solidFill>
                <a:prstClr val="black"/>
              </a:solidFill>
              <a:latin typeface="BIZ UDゴシック" panose="020B0400000000000000" pitchFamily="49" charset="-128"/>
              <a:ea typeface="BIZ UDゴシック" panose="020B0400000000000000" pitchFamily="49" charset="-128"/>
            </a:endParaRPr>
          </a:p>
        </p:txBody>
      </p:sp>
      <p:sp>
        <p:nvSpPr>
          <p:cNvPr id="514" name="テキスト ボックス 513"/>
          <p:cNvSpPr txBox="1"/>
          <p:nvPr/>
        </p:nvSpPr>
        <p:spPr>
          <a:xfrm>
            <a:off x="116437" y="2967301"/>
            <a:ext cx="2234032" cy="553998"/>
          </a:xfrm>
          <a:prstGeom prst="rect">
            <a:avLst/>
          </a:prstGeom>
          <a:noFill/>
          <a:ln w="28575">
            <a:noFill/>
          </a:ln>
        </p:spPr>
        <p:txBody>
          <a:bodyPr wrap="square" rtlCol="0">
            <a:spAutoFit/>
          </a:bodyPr>
          <a:lstStyle/>
          <a:p>
            <a:r>
              <a:rPr kumimoji="1" lang="ja-JP" altLang="en-US" sz="1000" dirty="0">
                <a:latin typeface="BIZ UDゴシック" panose="020B0400000000000000" pitchFamily="49" charset="-128"/>
                <a:ea typeface="BIZ UDゴシック" panose="020B0400000000000000" pitchFamily="49" charset="-128"/>
              </a:rPr>
              <a:t>〇マンション関連法が改正（令和４</a:t>
            </a:r>
            <a:endParaRPr kumimoji="1" lang="en-US" altLang="ja-JP" sz="1000" dirty="0">
              <a:latin typeface="BIZ UDゴシック" panose="020B0400000000000000" pitchFamily="49" charset="-128"/>
              <a:ea typeface="BIZ UDゴシック" panose="020B0400000000000000" pitchFamily="49" charset="-128"/>
            </a:endParaRPr>
          </a:p>
          <a:p>
            <a:r>
              <a:rPr kumimoji="1" lang="ja-JP" altLang="en-US" sz="1000" dirty="0">
                <a:latin typeface="BIZ UDゴシック" panose="020B0400000000000000" pitchFamily="49" charset="-128"/>
                <a:ea typeface="BIZ UDゴシック" panose="020B0400000000000000" pitchFamily="49" charset="-128"/>
              </a:rPr>
              <a:t>　年４月施行）され、法第</a:t>
            </a:r>
            <a:r>
              <a:rPr kumimoji="1" lang="en-US" altLang="ja-JP" sz="1000" dirty="0">
                <a:latin typeface="BIZ UDゴシック" panose="020B0400000000000000" pitchFamily="49" charset="-128"/>
                <a:ea typeface="BIZ UDゴシック" panose="020B0400000000000000" pitchFamily="49" charset="-128"/>
              </a:rPr>
              <a:t>3</a:t>
            </a:r>
            <a:r>
              <a:rPr kumimoji="1" lang="ja-JP" altLang="en-US" sz="1000" dirty="0">
                <a:latin typeface="BIZ UDゴシック" panose="020B0400000000000000" pitchFamily="49" charset="-128"/>
                <a:ea typeface="BIZ UDゴシック" panose="020B0400000000000000" pitchFamily="49" charset="-128"/>
              </a:rPr>
              <a:t>条</a:t>
            </a:r>
            <a:r>
              <a:rPr kumimoji="1" lang="en-US" altLang="ja-JP" sz="1000" dirty="0">
                <a:latin typeface="BIZ UDゴシック" panose="020B0400000000000000" pitchFamily="49" charset="-128"/>
                <a:ea typeface="BIZ UDゴシック" panose="020B0400000000000000" pitchFamily="49" charset="-128"/>
              </a:rPr>
              <a:t>1</a:t>
            </a:r>
            <a:r>
              <a:rPr kumimoji="1" lang="ja-JP" altLang="en-US" sz="1000" dirty="0">
                <a:latin typeface="BIZ UDゴシック" panose="020B0400000000000000" pitchFamily="49" charset="-128"/>
                <a:ea typeface="BIZ UDゴシック" panose="020B0400000000000000" pitchFamily="49" charset="-128"/>
              </a:rPr>
              <a:t>項の</a:t>
            </a:r>
            <a:endParaRPr kumimoji="1" lang="en-US" altLang="ja-JP" sz="1000" dirty="0">
              <a:latin typeface="BIZ UDゴシック" panose="020B0400000000000000" pitchFamily="49" charset="-128"/>
              <a:ea typeface="BIZ UDゴシック" panose="020B0400000000000000" pitchFamily="49" charset="-128"/>
            </a:endParaRPr>
          </a:p>
          <a:p>
            <a:r>
              <a:rPr kumimoji="1" lang="ja-JP" altLang="en-US" sz="1000" dirty="0">
                <a:latin typeface="BIZ UDゴシック" panose="020B0400000000000000" pitchFamily="49" charset="-128"/>
                <a:ea typeface="BIZ UDゴシック" panose="020B0400000000000000" pitchFamily="49" charset="-128"/>
              </a:rPr>
              <a:t>　規定に基づき国が基本方針を策定</a:t>
            </a:r>
            <a:endParaRPr kumimoji="1" lang="en-US" altLang="ja-JP" sz="1000" dirty="0">
              <a:latin typeface="BIZ UDゴシック" panose="020B0400000000000000" pitchFamily="49" charset="-128"/>
              <a:ea typeface="BIZ UDゴシック" panose="020B0400000000000000" pitchFamily="49" charset="-128"/>
            </a:endParaRPr>
          </a:p>
        </p:txBody>
      </p:sp>
      <p:sp>
        <p:nvSpPr>
          <p:cNvPr id="515" name="正方形/長方形 514"/>
          <p:cNvSpPr/>
          <p:nvPr/>
        </p:nvSpPr>
        <p:spPr>
          <a:xfrm>
            <a:off x="177431" y="2913126"/>
            <a:ext cx="2112044" cy="596298"/>
          </a:xfrm>
          <a:prstGeom prst="rect">
            <a:avLst/>
          </a:prstGeom>
          <a:noFill/>
          <a:ln w="12700" cap="flat" cmpd="sng" algn="ctr">
            <a:solidFill>
              <a:srgbClr val="4472C4">
                <a:lumMod val="60000"/>
                <a:lumOff val="40000"/>
              </a:srgbClr>
            </a:solid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16" name="山形 515"/>
          <p:cNvSpPr/>
          <p:nvPr/>
        </p:nvSpPr>
        <p:spPr>
          <a:xfrm>
            <a:off x="2397785" y="3257511"/>
            <a:ext cx="2117108" cy="151171"/>
          </a:xfrm>
          <a:prstGeom prst="chevron">
            <a:avLst/>
          </a:prstGeom>
          <a:solidFill>
            <a:schemeClr val="accent1">
              <a:lumMod val="60000"/>
              <a:lumOff val="40000"/>
            </a:schemeClr>
          </a:solidFill>
          <a:ln w="12700" cap="flat" cmpd="sng" algn="ctr">
            <a:solidFill>
              <a:srgbClr val="5B9BD5">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05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17" name="山形 516"/>
          <p:cNvSpPr/>
          <p:nvPr/>
        </p:nvSpPr>
        <p:spPr>
          <a:xfrm>
            <a:off x="4589081" y="3257511"/>
            <a:ext cx="2431192" cy="159289"/>
          </a:xfrm>
          <a:prstGeom prst="chevron">
            <a:avLst/>
          </a:prstGeom>
          <a:solidFill>
            <a:srgbClr val="5B9BD5">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05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18" name="山形 517"/>
          <p:cNvSpPr/>
          <p:nvPr/>
        </p:nvSpPr>
        <p:spPr>
          <a:xfrm>
            <a:off x="7094462" y="3257511"/>
            <a:ext cx="1871008" cy="155703"/>
          </a:xfrm>
          <a:prstGeom prst="chevron">
            <a:avLst/>
          </a:prstGeom>
          <a:noFill/>
          <a:ln w="12700" cap="flat" cmpd="sng" algn="ctr">
            <a:solidFill>
              <a:srgbClr val="5B9BD5">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altLang="ja-JP" sz="1050" i="0" u="none" strike="noStrike" kern="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nvGrpSpPr>
          <p:cNvPr id="519" name="グループ化 518"/>
          <p:cNvGrpSpPr/>
          <p:nvPr/>
        </p:nvGrpSpPr>
        <p:grpSpPr>
          <a:xfrm>
            <a:off x="6079525" y="5282522"/>
            <a:ext cx="2790687" cy="1361812"/>
            <a:chOff x="5569936" y="3604033"/>
            <a:chExt cx="3400381" cy="997899"/>
          </a:xfrm>
        </p:grpSpPr>
        <p:sp>
          <p:nvSpPr>
            <p:cNvPr id="520" name="テキスト ボックス 519"/>
            <p:cNvSpPr txBox="1"/>
            <p:nvPr/>
          </p:nvSpPr>
          <p:spPr>
            <a:xfrm>
              <a:off x="5569936" y="3850385"/>
              <a:ext cx="3400381" cy="676591"/>
            </a:xfrm>
            <a:prstGeom prst="rect">
              <a:avLst/>
            </a:prstGeom>
            <a:noFill/>
          </p:spPr>
          <p:txBody>
            <a:bodyPr wrap="square" rtlCol="0">
              <a:spAutoFit/>
            </a:bodyPr>
            <a:lstStyle/>
            <a:p>
              <a:pPr marL="108002" indent="-457209" defTabSz="914418" eaLnBrk="0" fontAlgn="base" hangingPunct="0">
                <a:spcBef>
                  <a:spcPct val="0"/>
                </a:spcBef>
                <a:spcAft>
                  <a:spcPct val="0"/>
                </a:spcAft>
                <a:defRPr/>
              </a:pPr>
              <a:r>
                <a:rPr kumimoji="0" lang="ja-JP" altLang="en-US" sz="900" kern="0" dirty="0">
                  <a:latin typeface="BIZ UDゴシック" panose="020B0400000000000000" pitchFamily="49" charset="-128"/>
                  <a:ea typeface="BIZ UDゴシック" panose="020B0400000000000000" pitchFamily="49" charset="-128"/>
                </a:rPr>
                <a:t>・長寿命化に資する大規模修繕工事を行ったマンションに対する特例措置の創設</a:t>
              </a:r>
              <a:endParaRPr kumimoji="0" lang="en-US" altLang="ja-JP" sz="900" kern="0" dirty="0">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kumimoji="0" lang="ja-JP" altLang="en-US" sz="900" kern="0" dirty="0">
                  <a:latin typeface="BIZ UDゴシック" panose="020B0400000000000000" pitchFamily="49" charset="-128"/>
                  <a:ea typeface="BIZ UDゴシック" panose="020B0400000000000000" pitchFamily="49" charset="-128"/>
                </a:rPr>
                <a:t>（マンション長寿命化税制）</a:t>
              </a:r>
              <a:endParaRPr kumimoji="0" lang="en-US" altLang="ja-JP" sz="900" kern="0" dirty="0">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kumimoji="0" lang="ja-JP" altLang="en-US" sz="900" kern="0" dirty="0">
                  <a:latin typeface="BIZ UDゴシック" panose="020B0400000000000000" pitchFamily="49" charset="-128"/>
                  <a:ea typeface="BIZ UDゴシック" panose="020B0400000000000000" pitchFamily="49" charset="-128"/>
                </a:rPr>
                <a:t>・今後のマンション政策のあり方に関する</a:t>
              </a:r>
              <a:r>
                <a:rPr kumimoji="0" lang="ja-JP" altLang="en-US" sz="900" kern="0" dirty="0" smtClean="0">
                  <a:latin typeface="BIZ UDゴシック" panose="020B0400000000000000" pitchFamily="49" charset="-128"/>
                  <a:ea typeface="BIZ UDゴシック" panose="020B0400000000000000" pitchFamily="49" charset="-128"/>
                </a:rPr>
                <a:t>検討会</a:t>
              </a:r>
              <a:endParaRPr kumimoji="0" lang="en-US" altLang="ja-JP" sz="900" kern="0" smtClean="0">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kumimoji="0" lang="ja-JP" altLang="en-US" sz="900" kern="0" smtClean="0">
                  <a:latin typeface="BIZ UDゴシック" panose="020B0400000000000000" pitchFamily="49" charset="-128"/>
                  <a:ea typeface="BIZ UDゴシック" panose="020B0400000000000000" pitchFamily="49" charset="-128"/>
                </a:rPr>
                <a:t>・</a:t>
              </a:r>
              <a:r>
                <a:rPr kumimoji="0" lang="ja-JP" altLang="en-US" sz="900" kern="0" dirty="0">
                  <a:latin typeface="BIZ UDゴシック" panose="020B0400000000000000" pitchFamily="49" charset="-128"/>
                  <a:ea typeface="BIZ UDゴシック" panose="020B0400000000000000" pitchFamily="49" charset="-128"/>
                </a:rPr>
                <a:t>区分所有法</a:t>
              </a:r>
              <a:r>
                <a:rPr kumimoji="0" lang="ja-JP" altLang="en-US" sz="900" kern="0" dirty="0">
                  <a:solidFill>
                    <a:prstClr val="black"/>
                  </a:solidFill>
                  <a:latin typeface="BIZ UDゴシック" panose="020B0400000000000000" pitchFamily="49" charset="-128"/>
                  <a:ea typeface="BIZ UDゴシック" panose="020B0400000000000000" pitchFamily="49" charset="-128"/>
                </a:rPr>
                <a:t>の見直しに向けた法制審議会区分所有法制部会</a:t>
              </a:r>
              <a:endParaRPr kumimoji="0" lang="en-US" altLang="ja-JP" sz="900" kern="0" dirty="0">
                <a:solidFill>
                  <a:prstClr val="black"/>
                </a:solidFill>
                <a:latin typeface="BIZ UDゴシック" panose="020B0400000000000000" pitchFamily="49" charset="-128"/>
                <a:ea typeface="BIZ UDゴシック" panose="020B0400000000000000" pitchFamily="49" charset="-128"/>
              </a:endParaRPr>
            </a:p>
          </p:txBody>
        </p:sp>
        <p:sp>
          <p:nvSpPr>
            <p:cNvPr id="521" name="正方形/長方形 520">
              <a:extLst>
                <a:ext uri="{FF2B5EF4-FFF2-40B4-BE49-F238E27FC236}">
                  <a16:creationId xmlns:a16="http://schemas.microsoft.com/office/drawing/2014/main" id="{B2214278-2596-4ED4-9E11-B8C83DB4BFF5}"/>
                </a:ext>
              </a:extLst>
            </p:cNvPr>
            <p:cNvSpPr/>
            <p:nvPr/>
          </p:nvSpPr>
          <p:spPr bwMode="gray">
            <a:xfrm>
              <a:off x="5703387" y="3637649"/>
              <a:ext cx="3108090" cy="157652"/>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sz="12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■令和５年度の国の動き</a:t>
              </a:r>
            </a:p>
          </p:txBody>
        </p:sp>
        <p:sp>
          <p:nvSpPr>
            <p:cNvPr id="522" name="正方形/長方形 521"/>
            <p:cNvSpPr/>
            <p:nvPr/>
          </p:nvSpPr>
          <p:spPr>
            <a:xfrm>
              <a:off x="5595331" y="3604033"/>
              <a:ext cx="3309294" cy="997899"/>
            </a:xfrm>
            <a:prstGeom prst="rect">
              <a:avLst/>
            </a:prstGeom>
            <a:noFill/>
            <a:ln w="12700" cap="flat" cmpd="sng" algn="ctr">
              <a:solidFill>
                <a:srgbClr val="4472C4">
                  <a:lumMod val="60000"/>
                  <a:lumOff val="40000"/>
                </a:srgbClr>
              </a:solidFill>
              <a:prstDash val="solid"/>
              <a:miter lim="800000"/>
            </a:ln>
            <a:effectLst/>
          </p:spPr>
          <p:txBody>
            <a:bodyPr rtlCol="0"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defTabSz="45720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523" name="テキスト ボックス 522"/>
          <p:cNvSpPr txBox="1"/>
          <p:nvPr/>
        </p:nvSpPr>
        <p:spPr>
          <a:xfrm>
            <a:off x="2192542" y="3990625"/>
            <a:ext cx="2236510" cy="246221"/>
          </a:xfrm>
          <a:prstGeom prst="rect">
            <a:avLst/>
          </a:prstGeom>
          <a:noFill/>
        </p:spPr>
        <p:txBody>
          <a:bodyPr wrap="none" rtlCol="0">
            <a:spAutoFit/>
          </a:bodyPr>
          <a:lstStyle/>
          <a:p>
            <a:pPr lvl="0" algn="ctr" defTabSz="457200">
              <a:defRPr/>
            </a:pPr>
            <a:r>
              <a:rPr kumimoji="0" lang="en-US" altLang="ja-JP" sz="1000" kern="0" dirty="0">
                <a:solidFill>
                  <a:prstClr val="black"/>
                </a:solidFill>
                <a:latin typeface="BIZ UDゴシック" panose="020B0400000000000000" pitchFamily="49" charset="-128"/>
                <a:ea typeface="BIZ UDゴシック" panose="020B0400000000000000" pitchFamily="49" charset="-128"/>
              </a:rPr>
              <a:t>2.</a:t>
            </a:r>
            <a:r>
              <a:rPr kumimoji="0" lang="ja-JP" altLang="en-US" sz="1000" kern="0" dirty="0">
                <a:solidFill>
                  <a:prstClr val="black"/>
                </a:solidFill>
                <a:latin typeface="BIZ UDゴシック" panose="020B0400000000000000" pitchFamily="49" charset="-128"/>
                <a:ea typeface="BIZ UDゴシック" panose="020B0400000000000000" pitchFamily="49" charset="-128"/>
              </a:rPr>
              <a:t>分譲時点からの適切な管理の推進</a:t>
            </a:r>
          </a:p>
        </p:txBody>
      </p:sp>
      <p:sp>
        <p:nvSpPr>
          <p:cNvPr id="524" name="テキスト ボックス 523"/>
          <p:cNvSpPr txBox="1"/>
          <p:nvPr/>
        </p:nvSpPr>
        <p:spPr>
          <a:xfrm>
            <a:off x="7355001" y="3974019"/>
            <a:ext cx="1467068" cy="246221"/>
          </a:xfrm>
          <a:prstGeom prst="rect">
            <a:avLst/>
          </a:prstGeom>
          <a:noFill/>
        </p:spPr>
        <p:txBody>
          <a:bodyPr wrap="none" rtlCol="0">
            <a:spAutoFit/>
          </a:bodyPr>
          <a:lstStyle/>
          <a:p>
            <a:pPr lvl="0" algn="ctr" defTabSz="457200">
              <a:defRPr/>
            </a:pPr>
            <a:r>
              <a:rPr kumimoji="0" lang="en-US" altLang="ja-JP" sz="1000" kern="0" dirty="0">
                <a:solidFill>
                  <a:prstClr val="black"/>
                </a:solidFill>
                <a:latin typeface="BIZ UDゴシック" panose="020B0400000000000000" pitchFamily="49" charset="-128"/>
                <a:ea typeface="BIZ UDゴシック" panose="020B0400000000000000" pitchFamily="49" charset="-128"/>
              </a:rPr>
              <a:t>4.</a:t>
            </a:r>
            <a:r>
              <a:rPr kumimoji="0" lang="ja-JP" altLang="en-US" sz="1000" kern="0" dirty="0">
                <a:solidFill>
                  <a:prstClr val="black"/>
                </a:solidFill>
                <a:latin typeface="BIZ UDゴシック" panose="020B0400000000000000" pitchFamily="49" charset="-128"/>
                <a:ea typeface="BIZ UDゴシック" panose="020B0400000000000000" pitchFamily="49" charset="-128"/>
              </a:rPr>
              <a:t>再生の円滑化の推進</a:t>
            </a:r>
          </a:p>
        </p:txBody>
      </p:sp>
      <p:sp>
        <p:nvSpPr>
          <p:cNvPr id="525" name="テキスト ボックス 524"/>
          <p:cNvSpPr txBox="1"/>
          <p:nvPr/>
        </p:nvSpPr>
        <p:spPr>
          <a:xfrm>
            <a:off x="4846769" y="3917422"/>
            <a:ext cx="1922263" cy="400110"/>
          </a:xfrm>
          <a:prstGeom prst="rect">
            <a:avLst/>
          </a:prstGeom>
          <a:noFill/>
        </p:spPr>
        <p:txBody>
          <a:bodyPr wrap="square" rtlCol="0">
            <a:spAutoFit/>
          </a:bodyPr>
          <a:lstStyle/>
          <a:p>
            <a:pPr lvl="0" algn="ctr" defTabSz="457200">
              <a:defRPr/>
            </a:pPr>
            <a:r>
              <a:rPr kumimoji="0" lang="en-US" altLang="ja-JP" sz="1000" kern="0" dirty="0">
                <a:solidFill>
                  <a:prstClr val="black"/>
                </a:solidFill>
                <a:latin typeface="BIZ UDゴシック" panose="020B0400000000000000" pitchFamily="49" charset="-128"/>
                <a:ea typeface="BIZ UDゴシック" panose="020B0400000000000000" pitchFamily="49" charset="-128"/>
              </a:rPr>
              <a:t>3.</a:t>
            </a:r>
            <a:r>
              <a:rPr kumimoji="0" lang="ja-JP" altLang="en-US" sz="1000" kern="0" dirty="0">
                <a:solidFill>
                  <a:prstClr val="black"/>
                </a:solidFill>
                <a:latin typeface="BIZ UDゴシック" panose="020B0400000000000000" pitchFamily="49" charset="-128"/>
                <a:ea typeface="BIZ UDゴシック" panose="020B0400000000000000" pitchFamily="49" charset="-128"/>
              </a:rPr>
              <a:t>管理組合の自律的で適正な管理の推進</a:t>
            </a:r>
          </a:p>
        </p:txBody>
      </p:sp>
      <p:sp>
        <p:nvSpPr>
          <p:cNvPr id="527"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41921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くらしの質を高める　</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④大阪府のマンション管理適正化及び再生円滑化の主な取組</a:t>
            </a:r>
          </a:p>
        </p:txBody>
      </p:sp>
      <p:sp>
        <p:nvSpPr>
          <p:cNvPr id="3" name="角丸四角形 2"/>
          <p:cNvSpPr/>
          <p:nvPr/>
        </p:nvSpPr>
        <p:spPr>
          <a:xfrm>
            <a:off x="143085" y="1238039"/>
            <a:ext cx="8851358" cy="5428420"/>
          </a:xfrm>
          <a:prstGeom prst="roundRect">
            <a:avLst>
              <a:gd name="adj" fmla="val 262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schemeClr val="tx1"/>
              </a:solidFill>
            </a:endParaRPr>
          </a:p>
        </p:txBody>
      </p:sp>
      <p:sp>
        <p:nvSpPr>
          <p:cNvPr id="4" name="テキスト ボックス 3"/>
          <p:cNvSpPr txBox="1"/>
          <p:nvPr/>
        </p:nvSpPr>
        <p:spPr>
          <a:xfrm>
            <a:off x="143085" y="1256359"/>
            <a:ext cx="2489784" cy="348109"/>
          </a:xfrm>
          <a:prstGeom prst="rect">
            <a:avLst/>
          </a:prstGeom>
          <a:noFill/>
        </p:spPr>
        <p:txBody>
          <a:bodyPr wrap="none" rtlCol="0">
            <a:spAutoFit/>
          </a:bodyPr>
          <a:lstStyle/>
          <a:p>
            <a:r>
              <a:rPr lang="en-US" altLang="ja-JP" sz="1662" b="1" dirty="0">
                <a:latin typeface="Meiryo UI" panose="020B0604030504040204" pitchFamily="50" charset="-128"/>
                <a:ea typeface="Meiryo UI" panose="020B0604030504040204" pitchFamily="50" charset="-128"/>
              </a:rPr>
              <a:t>【</a:t>
            </a:r>
            <a:r>
              <a:rPr lang="ja-JP" altLang="en-US" sz="1662" b="1" dirty="0">
                <a:latin typeface="Meiryo UI" panose="020B0604030504040204" pitchFamily="50" charset="-128"/>
                <a:ea typeface="Meiryo UI" panose="020B0604030504040204" pitchFamily="50" charset="-128"/>
              </a:rPr>
              <a:t>令和５年度の主な取組</a:t>
            </a:r>
            <a:r>
              <a:rPr lang="en-US" altLang="ja-JP" sz="1662" b="1" dirty="0">
                <a:latin typeface="Meiryo UI" panose="020B0604030504040204" pitchFamily="50" charset="-128"/>
                <a:ea typeface="Meiryo UI" panose="020B0604030504040204" pitchFamily="50" charset="-128"/>
              </a:rPr>
              <a:t>】</a:t>
            </a:r>
            <a:endParaRPr lang="ja-JP" altLang="en-US" sz="1662" b="1" dirty="0">
              <a:latin typeface="Meiryo UI" panose="020B0604030504040204" pitchFamily="50" charset="-128"/>
              <a:ea typeface="Meiryo UI" panose="020B0604030504040204" pitchFamily="50" charset="-128"/>
            </a:endParaRPr>
          </a:p>
        </p:txBody>
      </p:sp>
      <p:sp>
        <p:nvSpPr>
          <p:cNvPr id="11" name="正方形/長方形 10"/>
          <p:cNvSpPr/>
          <p:nvPr/>
        </p:nvSpPr>
        <p:spPr>
          <a:xfrm>
            <a:off x="230850" y="3500295"/>
            <a:ext cx="8379296" cy="969496"/>
          </a:xfrm>
          <a:prstGeom prst="rect">
            <a:avLst/>
          </a:prstGeom>
        </p:spPr>
        <p:txBody>
          <a:bodyPr wrap="square">
            <a:spAutoFit/>
          </a:bodyPr>
          <a:lstStyle/>
          <a:p>
            <a:r>
              <a:rPr lang="ja-JP" altLang="en-US" sz="1600" dirty="0">
                <a:latin typeface="BIZ UDゴシック" panose="020B0400000000000000" pitchFamily="49" charset="-128"/>
                <a:ea typeface="BIZ UDゴシック" panose="020B0400000000000000" pitchFamily="49" charset="-128"/>
              </a:rPr>
              <a:t>○</a:t>
            </a:r>
            <a:r>
              <a:rPr lang="ja-JP" altLang="en-US" sz="1600" b="1" dirty="0">
                <a:latin typeface="BIZ UDゴシック" panose="020B0400000000000000" pitchFamily="49" charset="-128"/>
                <a:ea typeface="BIZ UDゴシック" panose="020B0400000000000000" pitchFamily="49" charset="-128"/>
              </a:rPr>
              <a:t>マンション再生</a:t>
            </a:r>
            <a:r>
              <a:rPr lang="ja-JP" altLang="en-US" sz="1600" b="1" dirty="0" smtClean="0">
                <a:latin typeface="BIZ UDゴシック" panose="020B0400000000000000" pitchFamily="49" charset="-128"/>
                <a:ea typeface="BIZ UDゴシック" panose="020B0400000000000000" pitchFamily="49" charset="-128"/>
              </a:rPr>
              <a:t>円滑化専門家派遣事業</a:t>
            </a:r>
            <a:endParaRPr lang="en-US" altLang="ja-JP" sz="1600" b="1" dirty="0">
              <a:latin typeface="BIZ UDゴシック" panose="020B0400000000000000" pitchFamily="49" charset="-128"/>
              <a:ea typeface="BIZ UDゴシック" panose="020B0400000000000000" pitchFamily="49" charset="-128"/>
            </a:endParaRPr>
          </a:p>
          <a:p>
            <a:endParaRPr lang="en-US" altLang="ja-JP" sz="500" b="1" dirty="0">
              <a:latin typeface="BIZ UDゴシック" panose="020B0400000000000000" pitchFamily="49" charset="-128"/>
              <a:ea typeface="BIZ UDゴシック" panose="020B0400000000000000" pitchFamily="49" charset="-128"/>
            </a:endParaRPr>
          </a:p>
          <a:p>
            <a:r>
              <a:rPr lang="ja-JP" altLang="en-US" sz="1200" b="1" dirty="0">
                <a:latin typeface="BIZ UDゴシック" panose="020B0400000000000000" pitchFamily="49" charset="-128"/>
                <a:ea typeface="BIZ UDゴシック" panose="020B0400000000000000" pitchFamily="49" charset="-128"/>
              </a:rPr>
              <a:t>　　</a:t>
            </a:r>
            <a:r>
              <a:rPr lang="ja-JP" altLang="en-US" sz="1200" dirty="0">
                <a:latin typeface="BIZ UDゴシック" panose="020B0400000000000000" pitchFamily="49" charset="-128"/>
                <a:ea typeface="BIZ UDゴシック" panose="020B0400000000000000" pitchFamily="49" charset="-128"/>
              </a:rPr>
              <a:t>対象：</a:t>
            </a:r>
            <a:r>
              <a:rPr lang="ja-JP" altLang="en-US" sz="1200" b="1" u="sng" dirty="0">
                <a:solidFill>
                  <a:srgbClr val="FF0000"/>
                </a:solidFill>
                <a:latin typeface="BIZ UDゴシック" panose="020B0400000000000000" pitchFamily="49" charset="-128"/>
                <a:ea typeface="BIZ UDゴシック" panose="020B0400000000000000" pitchFamily="49" charset="-128"/>
              </a:rPr>
              <a:t>築</a:t>
            </a:r>
            <a:r>
              <a:rPr lang="en-US" altLang="ja-JP" sz="1200" b="1" u="sng" dirty="0">
                <a:solidFill>
                  <a:srgbClr val="FF0000"/>
                </a:solidFill>
                <a:latin typeface="BIZ UDゴシック" panose="020B0400000000000000" pitchFamily="49" charset="-128"/>
                <a:ea typeface="BIZ UDゴシック" panose="020B0400000000000000" pitchFamily="49" charset="-128"/>
              </a:rPr>
              <a:t>40</a:t>
            </a:r>
            <a:r>
              <a:rPr lang="ja-JP" altLang="en-US" sz="1200" b="1" u="sng" dirty="0">
                <a:solidFill>
                  <a:srgbClr val="FF0000"/>
                </a:solidFill>
                <a:latin typeface="BIZ UDゴシック" panose="020B0400000000000000" pitchFamily="49" charset="-128"/>
                <a:ea typeface="BIZ UDゴシック" panose="020B0400000000000000" pitchFamily="49" charset="-128"/>
              </a:rPr>
              <a:t>年を超える分譲マンション</a:t>
            </a:r>
            <a:endParaRPr lang="en-US" altLang="ja-JP" sz="1200" b="1" u="sng" dirty="0">
              <a:solidFill>
                <a:srgbClr val="FF0000"/>
              </a:solidFill>
              <a:latin typeface="BIZ UDゴシック" panose="020B0400000000000000" pitchFamily="49" charset="-128"/>
              <a:ea typeface="BIZ UDゴシック" panose="020B0400000000000000" pitchFamily="49" charset="-128"/>
            </a:endParaRPr>
          </a:p>
          <a:p>
            <a:r>
              <a:rPr lang="ja-JP" altLang="en-US" sz="1200" b="1" dirty="0">
                <a:latin typeface="BIZ UDゴシック" panose="020B0400000000000000" pitchFamily="49" charset="-128"/>
                <a:ea typeface="BIZ UDゴシック" panose="020B0400000000000000" pitchFamily="49" charset="-128"/>
              </a:rPr>
              <a:t>　　</a:t>
            </a:r>
            <a:r>
              <a:rPr lang="ja-JP" altLang="en-US" sz="1200" dirty="0">
                <a:latin typeface="BIZ UDゴシック" panose="020B0400000000000000" pitchFamily="49" charset="-128"/>
                <a:ea typeface="BIZ UDゴシック" panose="020B0400000000000000" pitchFamily="49" charset="-128"/>
              </a:rPr>
              <a:t>概要：</a:t>
            </a:r>
            <a:r>
              <a:rPr lang="ja-JP" altLang="en-US" sz="1200" b="1" u="sng" dirty="0">
                <a:solidFill>
                  <a:srgbClr val="FF0000"/>
                </a:solidFill>
                <a:latin typeface="BIZ UDゴシック" panose="020B0400000000000000" pitchFamily="49" charset="-128"/>
                <a:ea typeface="BIZ UDゴシック" panose="020B0400000000000000" pitchFamily="49" charset="-128"/>
              </a:rPr>
              <a:t>マンション建替え・除却までの資金計画を含む中長期の計画策定</a:t>
            </a:r>
            <a:r>
              <a:rPr lang="ja-JP" altLang="en-US" sz="1200" dirty="0">
                <a:latin typeface="BIZ UDゴシック" panose="020B0400000000000000" pitchFamily="49" charset="-128"/>
                <a:ea typeface="BIZ UDゴシック" panose="020B0400000000000000" pitchFamily="49" charset="-128"/>
              </a:rPr>
              <a:t>に向けマンション管理士を派遣</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目標：建替え等を見据えた中長期の計画策定</a:t>
            </a:r>
            <a:endParaRPr lang="en-US" altLang="ja-JP" sz="1200" dirty="0">
              <a:latin typeface="BIZ UDゴシック" panose="020B0400000000000000" pitchFamily="49" charset="-128"/>
              <a:ea typeface="BIZ UDゴシック" panose="020B0400000000000000" pitchFamily="49" charset="-128"/>
            </a:endParaRPr>
          </a:p>
        </p:txBody>
      </p:sp>
      <p:sp>
        <p:nvSpPr>
          <p:cNvPr id="36" name="テキスト ボックス 35"/>
          <p:cNvSpPr txBox="1"/>
          <p:nvPr/>
        </p:nvSpPr>
        <p:spPr>
          <a:xfrm>
            <a:off x="6120000" y="360000"/>
            <a:ext cx="2880000" cy="276999"/>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居住企画課</a:t>
            </a:r>
          </a:p>
        </p:txBody>
      </p:sp>
      <p:sp>
        <p:nvSpPr>
          <p:cNvPr id="37" name="正方形/長方形 36"/>
          <p:cNvSpPr/>
          <p:nvPr/>
        </p:nvSpPr>
        <p:spPr>
          <a:xfrm>
            <a:off x="230850" y="2253418"/>
            <a:ext cx="6183996" cy="1190775"/>
          </a:xfrm>
          <a:prstGeom prst="rect">
            <a:avLst/>
          </a:prstGeom>
        </p:spPr>
        <p:txBody>
          <a:bodyPr wrap="square">
            <a:spAutoFit/>
          </a:bodyPr>
          <a:lstStyle/>
          <a:p>
            <a:r>
              <a:rPr lang="ja-JP" altLang="en-US" sz="1600" dirty="0" smtClean="0">
                <a:latin typeface="BIZ UDゴシック" panose="020B0400000000000000" pitchFamily="49" charset="-128"/>
                <a:ea typeface="BIZ UDゴシック" panose="020B0400000000000000" pitchFamily="49" charset="-128"/>
              </a:rPr>
              <a:t>○</a:t>
            </a:r>
            <a:r>
              <a:rPr lang="ja-JP" altLang="en-US" sz="1600" b="1" dirty="0">
                <a:latin typeface="BIZ UDゴシック" panose="020B0400000000000000" pitchFamily="49" charset="-128"/>
                <a:ea typeface="BIZ UDゴシック" panose="020B0400000000000000" pitchFamily="49" charset="-128"/>
              </a:rPr>
              <a:t>マンション管理適正化専門家派遣事業</a:t>
            </a:r>
            <a:endParaRPr lang="en-US" altLang="ja-JP" sz="5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対象：</a:t>
            </a:r>
            <a:r>
              <a:rPr lang="ja-JP" altLang="en-US" sz="1200" b="1" u="sng" spc="-92" dirty="0">
                <a:solidFill>
                  <a:srgbClr val="FF0000"/>
                </a:solidFill>
                <a:latin typeface="BIZ UDゴシック" panose="020B0400000000000000" pitchFamily="49" charset="-128"/>
                <a:ea typeface="BIZ UDゴシック" panose="020B0400000000000000" pitchFamily="49" charset="-128"/>
              </a:rPr>
              <a:t>管理組合が組織化されていない等の分譲マンション</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概要：管理適正化に向けマンション管理士を派遣</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a:t>
            </a:r>
            <a:r>
              <a:rPr lang="ja-JP" altLang="en-US" sz="1200" b="1" u="sng" dirty="0">
                <a:solidFill>
                  <a:srgbClr val="FF0000"/>
                </a:solidFill>
                <a:latin typeface="BIZ UDゴシック" panose="020B0400000000000000" pitchFamily="49" charset="-128"/>
                <a:ea typeface="BIZ UDゴシック" panose="020B0400000000000000" pitchFamily="49" charset="-128"/>
              </a:rPr>
              <a:t>プッシュ型の支援</a:t>
            </a:r>
            <a:r>
              <a:rPr lang="ja-JP" altLang="en-US" sz="1200" dirty="0">
                <a:latin typeface="BIZ UDゴシック" panose="020B0400000000000000" pitchFamily="49" charset="-128"/>
                <a:ea typeface="BIZ UDゴシック" panose="020B0400000000000000" pitchFamily="49" charset="-128"/>
              </a:rPr>
              <a:t>（区分所有者等からの申請によらない支援）</a:t>
            </a:r>
            <a:endParaRPr lang="en-US" altLang="ja-JP" sz="1200" dirty="0">
              <a:latin typeface="BIZ UDゴシック" panose="020B0400000000000000" pitchFamily="49" charset="-128"/>
              <a:ea typeface="BIZ UDゴシック" panose="020B0400000000000000" pitchFamily="49" charset="-128"/>
            </a:endParaRPr>
          </a:p>
          <a:p>
            <a:r>
              <a:rPr lang="en-US" altLang="ja-JP" sz="1200" b="1" dirty="0">
                <a:latin typeface="BIZ UDゴシック" panose="020B0400000000000000" pitchFamily="49" charset="-128"/>
                <a:ea typeface="BIZ UDゴシック" panose="020B0400000000000000" pitchFamily="49" charset="-128"/>
              </a:rPr>
              <a:t>    </a:t>
            </a:r>
            <a:r>
              <a:rPr lang="ja-JP" altLang="en-US" sz="1200" dirty="0">
                <a:latin typeface="BIZ UDゴシック" panose="020B0400000000000000" pitchFamily="49" charset="-128"/>
                <a:ea typeface="BIZ UDゴシック" panose="020B0400000000000000" pitchFamily="49" charset="-128"/>
              </a:rPr>
              <a:t>目標：管理組合の自律的で適切な管理の促進</a:t>
            </a:r>
            <a:endParaRPr lang="en-US" altLang="ja-JP" sz="1200" dirty="0">
              <a:latin typeface="BIZ UDゴシック" panose="020B0400000000000000" pitchFamily="49" charset="-128"/>
              <a:ea typeface="BIZ UDゴシック" panose="020B0400000000000000" pitchFamily="49" charset="-128"/>
            </a:endParaRPr>
          </a:p>
          <a:p>
            <a:endParaRPr lang="en-US" altLang="ja-JP" sz="738" dirty="0">
              <a:latin typeface="Meiryo UI" panose="020B0604030504040204" pitchFamily="50" charset="-128"/>
              <a:ea typeface="Meiryo UI" panose="020B0604030504040204" pitchFamily="50" charset="-128"/>
            </a:endParaRPr>
          </a:p>
        </p:txBody>
      </p:sp>
      <p:sp>
        <p:nvSpPr>
          <p:cNvPr id="38" name="正方形/長方形 37"/>
          <p:cNvSpPr/>
          <p:nvPr/>
        </p:nvSpPr>
        <p:spPr>
          <a:xfrm>
            <a:off x="258335" y="1613854"/>
            <a:ext cx="7215473" cy="713722"/>
          </a:xfrm>
          <a:prstGeom prst="rect">
            <a:avLst/>
          </a:prstGeom>
        </p:spPr>
        <p:txBody>
          <a:bodyPr wrap="square">
            <a:spAutoFit/>
          </a:bodyPr>
          <a:lstStyle/>
          <a:p>
            <a:r>
              <a:rPr lang="ja-JP" altLang="en-US" sz="1600" b="1" dirty="0">
                <a:latin typeface="BIZ UDゴシック" panose="020B0400000000000000" pitchFamily="49" charset="-128"/>
                <a:ea typeface="BIZ UDゴシック" panose="020B0400000000000000" pitchFamily="49" charset="-128"/>
              </a:rPr>
              <a:t>○マンション実態調査</a:t>
            </a:r>
            <a:endParaRPr lang="en-US" altLang="ja-JP" sz="1600" b="1" dirty="0">
              <a:latin typeface="BIZ UDゴシック" panose="020B0400000000000000" pitchFamily="49" charset="-128"/>
              <a:ea typeface="BIZ UDゴシック" panose="020B0400000000000000" pitchFamily="49" charset="-128"/>
            </a:endParaRPr>
          </a:p>
          <a:p>
            <a:endParaRPr lang="en-US" altLang="ja-JP" sz="500" b="1"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町村域の分譲マンションの実態調査を実施し、管理不全を含めたマンションの実態把握を行う</a:t>
            </a:r>
            <a:r>
              <a:rPr lang="ja-JP" altLang="en-US" sz="1200" b="1" dirty="0">
                <a:latin typeface="BIZ UDゴシック" panose="020B0400000000000000" pitchFamily="49" charset="-128"/>
                <a:ea typeface="BIZ UDゴシック" panose="020B0400000000000000" pitchFamily="49" charset="-128"/>
              </a:rPr>
              <a:t>　</a:t>
            </a:r>
            <a:endParaRPr lang="en-US" altLang="ja-JP" sz="1200" b="1" dirty="0">
              <a:latin typeface="BIZ UDゴシック" panose="020B0400000000000000" pitchFamily="49" charset="-128"/>
              <a:ea typeface="BIZ UDゴシック" panose="020B0400000000000000" pitchFamily="49" charset="-128"/>
            </a:endParaRPr>
          </a:p>
          <a:p>
            <a:endParaRPr lang="en-US" altLang="ja-JP" sz="738" dirty="0">
              <a:latin typeface="Meiryo UI" panose="020B0604030504040204" pitchFamily="50" charset="-128"/>
              <a:ea typeface="Meiryo UI" panose="020B0604030504040204" pitchFamily="50" charset="-128"/>
            </a:endParaRPr>
          </a:p>
        </p:txBody>
      </p:sp>
      <p:grpSp>
        <p:nvGrpSpPr>
          <p:cNvPr id="2" name="グループ化 1"/>
          <p:cNvGrpSpPr/>
          <p:nvPr/>
        </p:nvGrpSpPr>
        <p:grpSpPr>
          <a:xfrm>
            <a:off x="5364088" y="2460776"/>
            <a:ext cx="3456384" cy="966667"/>
            <a:chOff x="5218206" y="3286485"/>
            <a:chExt cx="3447714" cy="1140722"/>
          </a:xfrm>
        </p:grpSpPr>
        <p:sp>
          <p:nvSpPr>
            <p:cNvPr id="52" name="角丸四角形 51"/>
            <p:cNvSpPr/>
            <p:nvPr/>
          </p:nvSpPr>
          <p:spPr>
            <a:xfrm>
              <a:off x="5236205" y="3286485"/>
              <a:ext cx="704383" cy="229865"/>
            </a:xfrm>
            <a:prstGeom prst="roundRect">
              <a:avLst/>
            </a:prstGeom>
            <a:solidFill>
              <a:schemeClr val="accent1">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3305" tIns="31652" rIns="63305" bIns="31652" numCol="1" spcCol="0" rtlCol="0" fromWordArt="0" anchor="ctr" anchorCtr="0" forceAA="0" compatLnSpc="1">
              <a:prstTxWarp prst="textNoShape">
                <a:avLst/>
              </a:prstTxWarp>
              <a:noAutofit/>
            </a:bodyPr>
            <a:lstStyle/>
            <a:p>
              <a:pPr algn="ctr"/>
              <a:r>
                <a:rPr lang="ja-JP" altLang="en-US" sz="900" kern="100" dirty="0">
                  <a:solidFill>
                    <a:srgbClr val="FFFFFF"/>
                  </a:solidFill>
                  <a:latin typeface="BIZ UDゴシック" panose="020B0400000000000000" pitchFamily="49" charset="-128"/>
                  <a:ea typeface="BIZ UDゴシック" panose="020B0400000000000000" pitchFamily="49" charset="-128"/>
                  <a:cs typeface="Times New Roman" panose="02020603050405020304" pitchFamily="18" charset="0"/>
                </a:rPr>
                <a:t>大阪府</a:t>
              </a:r>
              <a:endParaRPr lang="ja-JP" altLang="en-US" sz="500" kern="100" dirty="0">
                <a:solidFill>
                  <a:srgbClr val="FFFFFF"/>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53" name="角丸四角形 52"/>
            <p:cNvSpPr/>
            <p:nvPr/>
          </p:nvSpPr>
          <p:spPr>
            <a:xfrm>
              <a:off x="7334058" y="3318123"/>
              <a:ext cx="1293066" cy="215792"/>
            </a:xfrm>
            <a:prstGeom prst="roundRect">
              <a:avLst/>
            </a:prstGeom>
            <a:solidFill>
              <a:schemeClr val="accent1">
                <a:lumMod val="7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3305" tIns="31652" rIns="63305" bIns="31652" numCol="1" spcCol="0" rtlCol="0" fromWordArt="0" anchor="ctr" anchorCtr="0" forceAA="0" compatLnSpc="1">
              <a:prstTxWarp prst="textNoShape">
                <a:avLst/>
              </a:prstTxWarp>
              <a:noAutofit/>
            </a:bodyPr>
            <a:lstStyle/>
            <a:p>
              <a:pPr algn="ctr"/>
              <a:r>
                <a:rPr lang="ja-JP" altLang="en-US" sz="900" kern="100" dirty="0">
                  <a:solidFill>
                    <a:srgbClr val="FFFFFF"/>
                  </a:solidFill>
                  <a:latin typeface="BIZ UDゴシック" panose="020B0400000000000000" pitchFamily="49" charset="-128"/>
                  <a:ea typeface="BIZ UDゴシック" panose="020B0400000000000000" pitchFamily="49" charset="-128"/>
                  <a:cs typeface="Times New Roman" panose="02020603050405020304" pitchFamily="18" charset="0"/>
                </a:rPr>
                <a:t>各市</a:t>
              </a:r>
              <a:endParaRPr lang="en-US" altLang="ja-JP" sz="900" kern="100" dirty="0">
                <a:solidFill>
                  <a:srgbClr val="FFFFFF"/>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54" name="左右矢印 53"/>
            <p:cNvSpPr/>
            <p:nvPr/>
          </p:nvSpPr>
          <p:spPr>
            <a:xfrm>
              <a:off x="5981437" y="3340016"/>
              <a:ext cx="1312575" cy="219915"/>
            </a:xfrm>
            <a:prstGeom prst="leftRightArrow">
              <a:avLst/>
            </a:prstGeom>
            <a:solidFill>
              <a:schemeClr val="bg1">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3305" tIns="31652" rIns="63305" bIns="31652" numCol="1" spcCol="0" rtlCol="0" fromWordArt="0" anchor="ctr" anchorCtr="0" forceAA="0" compatLnSpc="1">
              <a:prstTxWarp prst="textNoShape">
                <a:avLst/>
              </a:prstTxWarp>
              <a:noAutofit/>
            </a:bodyPr>
            <a:lstStyle/>
            <a:p>
              <a:endParaRPr lang="ja-JP" altLang="en-US" sz="1100">
                <a:latin typeface="BIZ UDゴシック" panose="020B0400000000000000" pitchFamily="49" charset="-128"/>
                <a:ea typeface="BIZ UDゴシック" panose="020B0400000000000000" pitchFamily="49" charset="-128"/>
              </a:endParaRPr>
            </a:p>
          </p:txBody>
        </p:sp>
        <p:sp>
          <p:nvSpPr>
            <p:cNvPr id="55" name="右矢印 54"/>
            <p:cNvSpPr/>
            <p:nvPr/>
          </p:nvSpPr>
          <p:spPr>
            <a:xfrm rot="5400000">
              <a:off x="5454309" y="3588125"/>
              <a:ext cx="306502" cy="277982"/>
            </a:xfrm>
            <a:prstGeom prst="rightArrow">
              <a:avLst/>
            </a:prstGeom>
            <a:solidFill>
              <a:schemeClr val="bg1">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3305" tIns="31652" rIns="63305" bIns="31652" numCol="1" spcCol="0" rtlCol="0" fromWordArt="0" anchor="ctr" anchorCtr="0" forceAA="0" compatLnSpc="1">
              <a:prstTxWarp prst="textNoShape">
                <a:avLst/>
              </a:prstTxWarp>
              <a:noAutofit/>
            </a:bodyPr>
            <a:lstStyle/>
            <a:p>
              <a:endParaRPr lang="ja-JP" altLang="en-US" sz="1100">
                <a:latin typeface="BIZ UDゴシック" panose="020B0400000000000000" pitchFamily="49" charset="-128"/>
                <a:ea typeface="BIZ UDゴシック" panose="020B0400000000000000" pitchFamily="49" charset="-128"/>
              </a:endParaRPr>
            </a:p>
          </p:txBody>
        </p:sp>
        <p:sp>
          <p:nvSpPr>
            <p:cNvPr id="56" name="テキスト ボックス 55"/>
            <p:cNvSpPr txBox="1"/>
            <p:nvPr/>
          </p:nvSpPr>
          <p:spPr>
            <a:xfrm>
              <a:off x="5417459" y="3571427"/>
              <a:ext cx="380201" cy="282069"/>
            </a:xfrm>
            <a:prstGeom prst="rect">
              <a:avLst/>
            </a:prstGeom>
            <a:noFill/>
            <a:ln w="6350">
              <a:noFill/>
            </a:ln>
          </p:spPr>
          <p:txBody>
            <a:bodyPr rot="0" spcFirstLastPara="0" vert="horz" wrap="none" lIns="63305" tIns="31652" rIns="63305" bIns="31652" numCol="1" spcCol="0" rtlCol="0" fromWordArt="0" anchor="t" anchorCtr="0" forceAA="0" compatLnSpc="1">
              <a:prstTxWarp prst="textNoShape">
                <a:avLst/>
              </a:prstTxWarp>
              <a:noAutofit/>
            </a:bodyPr>
            <a:lstStyle/>
            <a:p>
              <a:pPr algn="just"/>
              <a:r>
                <a:rPr lang="ja-JP" altLang="en-US" sz="1000" kern="100" dirty="0">
                  <a:latin typeface="BIZ UDゴシック" panose="020B0400000000000000" pitchFamily="49" charset="-128"/>
                  <a:ea typeface="BIZ UDゴシック" panose="020B0400000000000000" pitchFamily="49" charset="-128"/>
                  <a:cs typeface="Times New Roman" panose="02020603050405020304" pitchFamily="18" charset="0"/>
                </a:rPr>
                <a:t>委託</a:t>
              </a:r>
              <a:endParaRPr lang="ja-JP" altLang="en-US" sz="9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58" name="右矢印 57"/>
            <p:cNvSpPr/>
            <p:nvPr/>
          </p:nvSpPr>
          <p:spPr>
            <a:xfrm rot="5400000">
              <a:off x="7736727" y="3536097"/>
              <a:ext cx="385257" cy="455917"/>
            </a:xfrm>
            <a:prstGeom prst="rightArrow">
              <a:avLst/>
            </a:prstGeom>
            <a:solidFill>
              <a:schemeClr val="bg1">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3305" tIns="31652" rIns="63305" bIns="31652" numCol="1" spcCol="0" rtlCol="0" fromWordArt="0" anchor="ctr" anchorCtr="0" forceAA="0" compatLnSpc="1">
              <a:prstTxWarp prst="textNoShape">
                <a:avLst/>
              </a:prstTxWarp>
              <a:noAutofit/>
            </a:bodyPr>
            <a:lstStyle/>
            <a:p>
              <a:endParaRPr lang="ja-JP" altLang="en-US" sz="1100">
                <a:latin typeface="BIZ UDゴシック" panose="020B0400000000000000" pitchFamily="49" charset="-128"/>
                <a:ea typeface="BIZ UDゴシック" panose="020B0400000000000000" pitchFamily="49" charset="-128"/>
              </a:endParaRPr>
            </a:p>
          </p:txBody>
        </p:sp>
        <p:sp>
          <p:nvSpPr>
            <p:cNvPr id="59" name="角丸四角形 58"/>
            <p:cNvSpPr/>
            <p:nvPr/>
          </p:nvSpPr>
          <p:spPr>
            <a:xfrm>
              <a:off x="7394462" y="4002172"/>
              <a:ext cx="1271458" cy="425035"/>
            </a:xfrm>
            <a:prstGeom prst="roundRect">
              <a:avLst/>
            </a:prstGeom>
            <a:solidFill>
              <a:schemeClr val="accent2">
                <a:lumMod val="20000"/>
                <a:lumOff val="80000"/>
              </a:schemeClr>
            </a:solidFill>
            <a:ln w="19050">
              <a:solidFill>
                <a:srgbClr val="C00000"/>
              </a:solidFill>
            </a:ln>
          </p:spPr>
          <p:style>
            <a:lnRef idx="2">
              <a:schemeClr val="accent2"/>
            </a:lnRef>
            <a:fillRef idx="1">
              <a:schemeClr val="lt1"/>
            </a:fillRef>
            <a:effectRef idx="0">
              <a:schemeClr val="accent2"/>
            </a:effectRef>
            <a:fontRef idx="minor">
              <a:schemeClr val="dk1"/>
            </a:fontRef>
          </p:style>
          <p:txBody>
            <a:bodyPr rot="0" spcFirstLastPara="0" vert="horz" wrap="square" lIns="63305" tIns="31652" rIns="63305" bIns="31652" numCol="1" spcCol="0" rtlCol="0" fromWordArt="0" anchor="ctr" anchorCtr="0" forceAA="0" compatLnSpc="1">
              <a:prstTxWarp prst="textNoShape">
                <a:avLst/>
              </a:prstTxWarp>
              <a:noAutofit/>
            </a:bodyPr>
            <a:lstStyle/>
            <a:p>
              <a:pPr algn="ctr">
                <a:lnSpc>
                  <a:spcPts val="1477"/>
                </a:lnSpc>
              </a:pPr>
              <a:r>
                <a:rPr lang="ja-JP" altLang="en-US" sz="9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分譲マンション</a:t>
              </a:r>
              <a:endParaRPr lang="en-US" altLang="ja-JP" sz="9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a:p>
              <a:pPr algn="ctr">
                <a:lnSpc>
                  <a:spcPts val="1477"/>
                </a:lnSpc>
              </a:pPr>
              <a:r>
                <a:rPr lang="ja-JP" altLang="en-US" sz="9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の区分所有者等</a:t>
              </a:r>
              <a:endParaRPr lang="en-US" altLang="ja-JP" sz="9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60" name="角丸四角形 59"/>
            <p:cNvSpPr/>
            <p:nvPr/>
          </p:nvSpPr>
          <p:spPr>
            <a:xfrm>
              <a:off x="5218206" y="3916987"/>
              <a:ext cx="716558" cy="425035"/>
            </a:xfrm>
            <a:prstGeom prst="roundRect">
              <a:avLst/>
            </a:prstGeom>
            <a:solidFill>
              <a:srgbClr val="00B0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3305" tIns="31652" rIns="63305" bIns="31652" numCol="1" spcCol="0" rtlCol="0" fromWordArt="0" anchor="ctr" anchorCtr="0" forceAA="0" compatLnSpc="1">
              <a:prstTxWarp prst="textNoShape">
                <a:avLst/>
              </a:prstTxWarp>
              <a:noAutofit/>
            </a:bodyPr>
            <a:lstStyle/>
            <a:p>
              <a:pPr algn="ctr"/>
              <a:r>
                <a:rPr lang="ja-JP" altLang="en-US" sz="9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rPr>
                <a:t>委託事業者</a:t>
              </a:r>
              <a:endParaRPr lang="en-US" altLang="ja-JP" sz="900" kern="100" dirty="0">
                <a:solidFill>
                  <a:srgbClr val="000000"/>
                </a:solidFill>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61" name="右矢印 60"/>
            <p:cNvSpPr/>
            <p:nvPr/>
          </p:nvSpPr>
          <p:spPr>
            <a:xfrm>
              <a:off x="6101597" y="4113559"/>
              <a:ext cx="1147965" cy="252445"/>
            </a:xfrm>
            <a:prstGeom prst="rightArrow">
              <a:avLst/>
            </a:prstGeom>
            <a:solidFill>
              <a:srgbClr val="FF0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3305" tIns="31652" rIns="63305" bIns="31652" numCol="1" spcCol="0" rtlCol="0" fromWordArt="0" anchor="ctr" anchorCtr="0" forceAA="0" compatLnSpc="1">
              <a:prstTxWarp prst="textNoShape">
                <a:avLst/>
              </a:prstTxWarp>
              <a:noAutofit/>
            </a:bodyPr>
            <a:lstStyle/>
            <a:p>
              <a:endParaRPr lang="ja-JP" altLang="en-US" sz="1100">
                <a:latin typeface="BIZ UDゴシック" panose="020B0400000000000000" pitchFamily="49" charset="-128"/>
                <a:ea typeface="BIZ UDゴシック" panose="020B0400000000000000" pitchFamily="49" charset="-128"/>
              </a:endParaRPr>
            </a:p>
          </p:txBody>
        </p:sp>
        <p:sp>
          <p:nvSpPr>
            <p:cNvPr id="62" name="テキスト ボックス 23"/>
            <p:cNvSpPr txBox="1"/>
            <p:nvPr/>
          </p:nvSpPr>
          <p:spPr>
            <a:xfrm>
              <a:off x="5906390" y="3937486"/>
              <a:ext cx="1516447" cy="256821"/>
            </a:xfrm>
            <a:prstGeom prst="rect">
              <a:avLst/>
            </a:prstGeom>
            <a:noFill/>
            <a:ln w="6350">
              <a:noFill/>
            </a:ln>
          </p:spPr>
          <p:txBody>
            <a:bodyPr rot="0" spcFirstLastPara="0" vert="horz" wrap="square" lIns="63305" tIns="31652" rIns="63305" bIns="31652" numCol="1" spcCol="0" rtlCol="0" fromWordArt="0" anchor="t" anchorCtr="0" forceAA="0" compatLnSpc="1">
              <a:prstTxWarp prst="textNoShape">
                <a:avLst/>
              </a:prstTxWarp>
              <a:noAutofit/>
            </a:bodyPr>
            <a:lstStyle/>
            <a:p>
              <a:pPr algn="just">
                <a:lnSpc>
                  <a:spcPts val="1038"/>
                </a:lnSpc>
              </a:pPr>
              <a:r>
                <a:rPr lang="ja-JP" altLang="en-US" sz="900" b="1" kern="100" dirty="0">
                  <a:latin typeface="BIZ UDゴシック" panose="020B0400000000000000" pitchFamily="49" charset="-128"/>
                  <a:ea typeface="BIZ UDゴシック" panose="020B0400000000000000" pitchFamily="49" charset="-128"/>
                  <a:cs typeface="Times New Roman" panose="02020603050405020304" pitchFamily="18" charset="0"/>
                </a:rPr>
                <a:t>マンション管理士を派遣</a:t>
              </a:r>
              <a:endParaRPr lang="ja-JP" altLang="en-US" sz="800" kern="1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63" name="テキスト ボックス 11"/>
            <p:cNvSpPr txBox="1"/>
            <p:nvPr/>
          </p:nvSpPr>
          <p:spPr>
            <a:xfrm>
              <a:off x="6466156" y="3315707"/>
              <a:ext cx="316084" cy="243938"/>
            </a:xfrm>
            <a:prstGeom prst="rect">
              <a:avLst/>
            </a:prstGeom>
            <a:noFill/>
            <a:ln w="6350">
              <a:noFill/>
            </a:ln>
          </p:spPr>
          <p:txBody>
            <a:bodyPr rot="0" spcFirstLastPara="0" vert="horz" wrap="none" lIns="63305" tIns="31652" rIns="63305" bIns="31652" numCol="1" spcCol="0" rtlCol="0" fromWordArt="0" anchor="t" anchorCtr="0" forceAA="0" compatLnSpc="1">
              <a:prstTxWarp prst="textNoShape">
                <a:avLst/>
              </a:prstTxWarp>
              <a:noAutofit/>
            </a:bodyPr>
            <a:lstStyle/>
            <a:p>
              <a:pPr algn="just"/>
              <a:r>
                <a:rPr lang="ja-JP" altLang="en-US" sz="1000" kern="100" dirty="0">
                  <a:latin typeface="BIZ UDゴシック" panose="020B0400000000000000" pitchFamily="49" charset="-128"/>
                  <a:ea typeface="BIZ UDゴシック" panose="020B0400000000000000" pitchFamily="49" charset="-128"/>
                  <a:cs typeface="Times New Roman" panose="02020603050405020304" pitchFamily="18" charset="0"/>
                </a:rPr>
                <a:t>連携</a:t>
              </a:r>
            </a:p>
          </p:txBody>
        </p:sp>
        <p:sp>
          <p:nvSpPr>
            <p:cNvPr id="57" name="テキスト ボックス 56"/>
            <p:cNvSpPr txBox="1"/>
            <p:nvPr/>
          </p:nvSpPr>
          <p:spPr>
            <a:xfrm>
              <a:off x="7243010" y="3699121"/>
              <a:ext cx="1372693" cy="236814"/>
            </a:xfrm>
            <a:prstGeom prst="rect">
              <a:avLst/>
            </a:prstGeom>
            <a:noFill/>
            <a:ln w="6350">
              <a:noFill/>
            </a:ln>
          </p:spPr>
          <p:txBody>
            <a:bodyPr rot="0" spcFirstLastPara="0" vert="horz" wrap="none" lIns="63305" tIns="31652" rIns="63305" bIns="31652" numCol="1" spcCol="0" rtlCol="0" fromWordArt="0" anchor="t" anchorCtr="0" forceAA="0" compatLnSpc="1">
              <a:prstTxWarp prst="textNoShape">
                <a:avLst/>
              </a:prstTxWarp>
              <a:noAutofit/>
            </a:bodyPr>
            <a:lstStyle/>
            <a:p>
              <a:pPr algn="r">
                <a:lnSpc>
                  <a:spcPts val="646"/>
                </a:lnSpc>
              </a:pPr>
              <a:r>
                <a:rPr lang="ja-JP" altLang="en-US" sz="1000" kern="100" dirty="0">
                  <a:latin typeface="BIZ UDゴシック" panose="020B0400000000000000" pitchFamily="49" charset="-128"/>
                  <a:ea typeface="BIZ UDゴシック" panose="020B0400000000000000" pitchFamily="49" charset="-128"/>
                  <a:cs typeface="Times New Roman" panose="02020603050405020304" pitchFamily="18" charset="0"/>
                </a:rPr>
                <a:t>連絡、助言、指導  等</a:t>
              </a:r>
            </a:p>
          </p:txBody>
        </p:sp>
      </p:grpSp>
      <p:sp>
        <p:nvSpPr>
          <p:cNvPr id="28" name="テキスト ボックス 27"/>
          <p:cNvSpPr txBox="1"/>
          <p:nvPr/>
        </p:nvSpPr>
        <p:spPr>
          <a:xfrm>
            <a:off x="230850" y="4649716"/>
            <a:ext cx="7980243" cy="892552"/>
          </a:xfrm>
          <a:prstGeom prst="rect">
            <a:avLst/>
          </a:prstGeom>
          <a:noFill/>
        </p:spPr>
        <p:txBody>
          <a:bodyPr wrap="square" rtlCol="0">
            <a:spAutoFit/>
          </a:bodyPr>
          <a:lstStyle/>
          <a:p>
            <a:pPr marL="108002" indent="-457209" defTabSz="914418" eaLnBrk="0" fontAlgn="base" hangingPunct="0">
              <a:spcBef>
                <a:spcPct val="0"/>
              </a:spcBef>
              <a:spcAft>
                <a:spcPct val="0"/>
              </a:spcAft>
              <a:defRPr/>
            </a:pPr>
            <a:r>
              <a:rPr kumimoji="0" lang="ja-JP" altLang="en-US" sz="1600" kern="0" dirty="0">
                <a:solidFill>
                  <a:prstClr val="black"/>
                </a:solidFill>
                <a:latin typeface="BIZ UDゴシック" panose="020B0400000000000000" pitchFamily="49" charset="-128"/>
                <a:ea typeface="BIZ UDゴシック" panose="020B0400000000000000" pitchFamily="49" charset="-128"/>
              </a:rPr>
              <a:t>●その他</a:t>
            </a:r>
            <a:endParaRPr kumimoji="0" lang="en-US" altLang="ja-JP" sz="1600" kern="0" dirty="0">
              <a:solidFill>
                <a:prstClr val="black"/>
              </a:solidFill>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kumimoji="0" lang="ja-JP" altLang="en-US" sz="1200" kern="0" dirty="0">
                <a:solidFill>
                  <a:prstClr val="black"/>
                </a:solidFill>
                <a:latin typeface="BIZ UDゴシック" panose="020B0400000000000000" pitchFamily="49" charset="-128"/>
                <a:ea typeface="BIZ UDゴシック" panose="020B0400000000000000" pitchFamily="49" charset="-128"/>
              </a:rPr>
              <a:t>（市町村支援）</a:t>
            </a:r>
            <a:endParaRPr kumimoji="0" lang="en-US" altLang="ja-JP" sz="1200" kern="0" dirty="0">
              <a:solidFill>
                <a:prstClr val="black"/>
              </a:solidFill>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kumimoji="0" lang="ja-JP" altLang="en-US" sz="1200" kern="0" dirty="0">
                <a:solidFill>
                  <a:prstClr val="black"/>
                </a:solidFill>
                <a:latin typeface="BIZ UDゴシック" panose="020B0400000000000000" pitchFamily="49" charset="-128"/>
                <a:ea typeface="BIZ UDゴシック" panose="020B0400000000000000" pitchFamily="49" charset="-128"/>
              </a:rPr>
              <a:t>・マンション管理適正化計画及びマンション実態調査の実施への支援</a:t>
            </a:r>
            <a:endParaRPr kumimoji="0" lang="en-US" altLang="ja-JP" sz="1200" kern="0" dirty="0">
              <a:solidFill>
                <a:prstClr val="black"/>
              </a:solidFill>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kumimoji="0" lang="ja-JP" altLang="en-US" sz="1200" kern="0" dirty="0">
                <a:solidFill>
                  <a:prstClr val="black"/>
                </a:solidFill>
                <a:latin typeface="BIZ UDゴシック" panose="020B0400000000000000" pitchFamily="49" charset="-128"/>
                <a:ea typeface="BIZ UDゴシック" panose="020B0400000000000000" pitchFamily="49" charset="-128"/>
              </a:rPr>
              <a:t>・市町村向け意見交換会や研修会の実施による市町村への技術支援等</a:t>
            </a:r>
          </a:p>
        </p:txBody>
      </p:sp>
      <p:sp>
        <p:nvSpPr>
          <p:cNvPr id="33" name="テキスト ボックス 32"/>
          <p:cNvSpPr txBox="1"/>
          <p:nvPr/>
        </p:nvSpPr>
        <p:spPr>
          <a:xfrm>
            <a:off x="258335" y="5598403"/>
            <a:ext cx="7698040" cy="830997"/>
          </a:xfrm>
          <a:prstGeom prst="rect">
            <a:avLst/>
          </a:prstGeom>
          <a:noFill/>
        </p:spPr>
        <p:txBody>
          <a:bodyPr wrap="square" rtlCol="0">
            <a:spAutoFit/>
          </a:bodyPr>
          <a:lstStyle/>
          <a:p>
            <a:pPr marL="108002" indent="-457209" defTabSz="914418" eaLnBrk="0" fontAlgn="base" hangingPunct="0">
              <a:spcBef>
                <a:spcPct val="0"/>
              </a:spcBef>
              <a:spcAft>
                <a:spcPct val="0"/>
              </a:spcAft>
              <a:defRPr/>
            </a:pPr>
            <a:r>
              <a:rPr kumimoji="0" lang="ja-JP" altLang="en-US" sz="1200" kern="0" dirty="0">
                <a:solidFill>
                  <a:prstClr val="black"/>
                </a:solidFill>
                <a:latin typeface="BIZ UDゴシック" panose="020B0400000000000000" pitchFamily="49" charset="-128"/>
                <a:ea typeface="BIZ UDゴシック" panose="020B0400000000000000" pitchFamily="49" charset="-128"/>
              </a:rPr>
              <a:t>（</a:t>
            </a:r>
            <a:r>
              <a:rPr kumimoji="0" lang="ja-JP" altLang="en-US" sz="1200" kern="0" dirty="0">
                <a:latin typeface="BIZ UDゴシック" panose="020B0400000000000000" pitchFamily="49" charset="-128"/>
                <a:ea typeface="BIZ UDゴシック" panose="020B0400000000000000" pitchFamily="49" charset="-128"/>
              </a:rPr>
              <a:t>大阪府分譲マンション管理・建替えサポートシステム推進協議会</a:t>
            </a:r>
            <a:r>
              <a:rPr kumimoji="0" lang="ja-JP" altLang="en-US" sz="1200" kern="0" dirty="0">
                <a:solidFill>
                  <a:prstClr val="black"/>
                </a:solidFill>
                <a:latin typeface="BIZ UDゴシック" panose="020B0400000000000000" pitchFamily="49" charset="-128"/>
                <a:ea typeface="BIZ UDゴシック" panose="020B0400000000000000" pitchFamily="49" charset="-128"/>
              </a:rPr>
              <a:t>での取り組み）</a:t>
            </a:r>
            <a:endParaRPr kumimoji="0" lang="en-US" altLang="ja-JP" sz="1200" kern="0" dirty="0">
              <a:solidFill>
                <a:prstClr val="black"/>
              </a:solidFill>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kumimoji="0" lang="ja-JP" altLang="en-US" sz="1200" kern="0" dirty="0">
                <a:solidFill>
                  <a:prstClr val="black"/>
                </a:solidFill>
                <a:latin typeface="BIZ UDゴシック" panose="020B0400000000000000" pitchFamily="49" charset="-128"/>
                <a:ea typeface="BIZ UDゴシック" panose="020B0400000000000000" pitchFamily="49" charset="-128"/>
              </a:rPr>
              <a:t>・市との管理等についての共催セミナーの実施</a:t>
            </a:r>
            <a:endParaRPr kumimoji="0" lang="en-US" altLang="ja-JP" sz="1200" kern="0" dirty="0">
              <a:solidFill>
                <a:prstClr val="black"/>
              </a:solidFill>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kumimoji="0" lang="ja-JP" altLang="en-US" sz="1200" kern="0" dirty="0">
                <a:solidFill>
                  <a:prstClr val="black"/>
                </a:solidFill>
                <a:latin typeface="BIZ UDゴシック" panose="020B0400000000000000" pitchFamily="49" charset="-128"/>
                <a:ea typeface="BIZ UDゴシック" panose="020B0400000000000000" pitchFamily="49" charset="-128"/>
              </a:rPr>
              <a:t>・協議会会員向けの管理等についての勉強会の実施</a:t>
            </a:r>
            <a:endParaRPr kumimoji="0" lang="en-US" altLang="ja-JP" sz="1200" kern="0" dirty="0">
              <a:solidFill>
                <a:prstClr val="black"/>
              </a:solidFill>
              <a:latin typeface="BIZ UDゴシック" panose="020B0400000000000000" pitchFamily="49" charset="-128"/>
              <a:ea typeface="BIZ UDゴシック" panose="020B0400000000000000" pitchFamily="49" charset="-128"/>
            </a:endParaRPr>
          </a:p>
          <a:p>
            <a:pPr marL="108002" indent="-457209" defTabSz="914418" eaLnBrk="0" fontAlgn="base" hangingPunct="0">
              <a:spcBef>
                <a:spcPct val="0"/>
              </a:spcBef>
              <a:spcAft>
                <a:spcPct val="0"/>
              </a:spcAft>
              <a:defRPr/>
            </a:pPr>
            <a:r>
              <a:rPr kumimoji="0" lang="ja-JP" altLang="en-US" sz="1200" kern="0" dirty="0">
                <a:solidFill>
                  <a:prstClr val="black"/>
                </a:solidFill>
                <a:latin typeface="BIZ UDゴシック" panose="020B0400000000000000" pitchFamily="49" charset="-128"/>
                <a:ea typeface="BIZ UDゴシック" panose="020B0400000000000000" pitchFamily="49" charset="-128"/>
              </a:rPr>
              <a:t>・登録マンションへのアドバイザー派遣等の支援の実施</a:t>
            </a:r>
            <a:endParaRPr kumimoji="0" lang="en-US" altLang="ja-JP" sz="1200" kern="0" dirty="0">
              <a:solidFill>
                <a:prstClr val="black"/>
              </a:solidFill>
              <a:latin typeface="BIZ UDゴシック" panose="020B0400000000000000" pitchFamily="49" charset="-128"/>
              <a:ea typeface="BIZ UDゴシック" panose="020B0400000000000000" pitchFamily="49" charset="-128"/>
            </a:endParaRPr>
          </a:p>
        </p:txBody>
      </p:sp>
      <p:sp>
        <p:nvSpPr>
          <p:cNvPr id="26"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16700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0" y="2913875"/>
            <a:ext cx="9144000" cy="622142"/>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0" tIns="42198" rIns="0" bIns="42198" rtlCol="0" anchor="ctr"/>
          <a:lstStyle/>
          <a:p>
            <a:pPr algn="ctr">
              <a:spcBef>
                <a:spcPts val="258"/>
              </a:spcBef>
            </a:pPr>
            <a:r>
              <a:rPr lang="ja-JP" altLang="en-US"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２．都市の魅力を育む</a:t>
            </a:r>
          </a:p>
        </p:txBody>
      </p:sp>
    </p:spTree>
    <p:extLst>
      <p:ext uri="{BB962C8B-B14F-4D97-AF65-F5344CB8AC3E}">
        <p14:creationId xmlns:p14="http://schemas.microsoft.com/office/powerpoint/2010/main" val="951064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p:cNvSpPr/>
          <p:nvPr/>
        </p:nvSpPr>
        <p:spPr>
          <a:xfrm>
            <a:off x="108400" y="1362586"/>
            <a:ext cx="5578378" cy="5378782"/>
          </a:xfrm>
          <a:prstGeom prst="roundRect">
            <a:avLst>
              <a:gd name="adj" fmla="val 263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schemeClr val="tx1"/>
              </a:solidFill>
            </a:endParaRPr>
          </a:p>
        </p:txBody>
      </p:sp>
      <p:sp>
        <p:nvSpPr>
          <p:cNvPr id="22" name="テキスト ボックス 21"/>
          <p:cNvSpPr txBox="1"/>
          <p:nvPr/>
        </p:nvSpPr>
        <p:spPr>
          <a:xfrm>
            <a:off x="108400" y="1381339"/>
            <a:ext cx="2589126" cy="348109"/>
          </a:xfrm>
          <a:prstGeom prst="rect">
            <a:avLst/>
          </a:prstGeom>
          <a:noFill/>
        </p:spPr>
        <p:txBody>
          <a:bodyPr wrap="square" rtlCol="0">
            <a:spAutoFit/>
          </a:bodyPr>
          <a:lstStyle/>
          <a:p>
            <a:r>
              <a:rPr lang="en-US" altLang="ja-JP" sz="1662" b="1" dirty="0">
                <a:latin typeface="Meiryo UI" panose="020B0604030504040204" pitchFamily="50" charset="-128"/>
                <a:ea typeface="Meiryo UI" panose="020B0604030504040204" pitchFamily="50" charset="-128"/>
              </a:rPr>
              <a:t>【</a:t>
            </a:r>
            <a:r>
              <a:rPr lang="ja-JP" altLang="en-US" sz="1662" b="1" dirty="0">
                <a:latin typeface="Meiryo UI" panose="020B0604030504040204" pitchFamily="50" charset="-128"/>
                <a:ea typeface="Meiryo UI" panose="020B0604030504040204" pitchFamily="50" charset="-128"/>
              </a:rPr>
              <a:t>令和５年度の主な取組</a:t>
            </a:r>
            <a:r>
              <a:rPr lang="en-US" altLang="ja-JP" sz="1662" b="1" dirty="0">
                <a:latin typeface="Meiryo UI" panose="020B0604030504040204" pitchFamily="50" charset="-128"/>
                <a:ea typeface="Meiryo UI" panose="020B0604030504040204" pitchFamily="50" charset="-128"/>
              </a:rPr>
              <a:t>】</a:t>
            </a:r>
            <a:endParaRPr lang="ja-JP" altLang="en-US" sz="1662" b="1" dirty="0">
              <a:latin typeface="Meiryo UI" panose="020B0604030504040204" pitchFamily="50" charset="-128"/>
              <a:ea typeface="Meiryo UI" panose="020B0604030504040204" pitchFamily="50" charset="-128"/>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２</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都市の魅力を育む</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89"/>
            <a:ext cx="9144000" cy="354251"/>
          </a:xfrm>
          <a:prstGeom prst="rect">
            <a:avLst/>
          </a:prstGeom>
          <a:solidFill>
            <a:schemeClr val="accent1">
              <a:lumMod val="40000"/>
              <a:lumOff val="60000"/>
            </a:schemeClr>
          </a:solidFill>
        </p:spPr>
        <p:txBody>
          <a:bodyPr wrap="square" lIns="84396" tIns="42198" rIns="84396" bIns="42198" rtlCol="0" anchor="ctr" anchorCtr="0">
            <a:noAutofit/>
          </a:bodyPr>
          <a:lstStyle/>
          <a:p>
            <a:pPr>
              <a:lnSpc>
                <a:spcPts val="2031"/>
              </a:lnSpc>
            </a:pP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⑤</a:t>
            </a:r>
            <a:r>
              <a:rPr lang="ja-JP" altLang="en-US" sz="1846" b="1" spc="-74" dirty="0">
                <a:latin typeface="Meiryo UI" panose="020B0604030504040204" pitchFamily="50" charset="-128"/>
                <a:ea typeface="Meiryo UI" panose="020B0604030504040204" pitchFamily="50" charset="-128"/>
                <a:cs typeface="Meiryo UI" panose="020B0604030504040204" pitchFamily="50" charset="-128"/>
              </a:rPr>
              <a:t>大阪のまちづくりグランドデザイン（</a:t>
            </a:r>
            <a:r>
              <a:rPr lang="en-US" altLang="ja-JP" sz="1846" b="1" spc="-74" dirty="0">
                <a:latin typeface="Meiryo UI" panose="020B0604030504040204" pitchFamily="50" charset="-128"/>
                <a:ea typeface="Meiryo UI" panose="020B0604030504040204" pitchFamily="50" charset="-128"/>
                <a:cs typeface="Meiryo UI" panose="020B0604030504040204" pitchFamily="50" charset="-128"/>
              </a:rPr>
              <a:t>R4.12</a:t>
            </a:r>
            <a:r>
              <a:rPr lang="ja-JP" altLang="en-US" sz="1846" b="1" spc="-74" dirty="0">
                <a:latin typeface="Meiryo UI" panose="020B0604030504040204" pitchFamily="50" charset="-128"/>
                <a:ea typeface="Meiryo UI" panose="020B0604030504040204" pitchFamily="50" charset="-128"/>
                <a:cs typeface="Meiryo UI" panose="020B0604030504040204" pitchFamily="50" charset="-128"/>
              </a:rPr>
              <a:t>策定）に基づき大阪全体のまちづくりを推進</a:t>
            </a:r>
          </a:p>
        </p:txBody>
      </p:sp>
      <p:sp>
        <p:nvSpPr>
          <p:cNvPr id="12" name="角丸四角形 11"/>
          <p:cNvSpPr/>
          <p:nvPr/>
        </p:nvSpPr>
        <p:spPr>
          <a:xfrm>
            <a:off x="200966" y="3666796"/>
            <a:ext cx="8842550" cy="28071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schemeClr val="tx1"/>
              </a:solidFill>
            </a:endParaRPr>
          </a:p>
        </p:txBody>
      </p:sp>
      <p:sp>
        <p:nvSpPr>
          <p:cNvPr id="14" name="正方形/長方形 13"/>
          <p:cNvSpPr/>
          <p:nvPr/>
        </p:nvSpPr>
        <p:spPr>
          <a:xfrm>
            <a:off x="-3975" y="1628800"/>
            <a:ext cx="5690753" cy="514292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87925" lvl="0" defTabSz="732411">
              <a:spcBef>
                <a:spcPts val="277"/>
              </a:spcBef>
              <a:defRPr/>
            </a:pPr>
            <a:r>
              <a:rPr lang="ja-JP" altLang="en-US" sz="166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6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大阪のまちづくりグランドデザインの推進</a:t>
            </a:r>
            <a:endParaRPr lang="en-US" altLang="ja-JP" sz="166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32621" lvl="0" defTabSz="732411">
              <a:spcBef>
                <a:spcPts val="277"/>
              </a:spcBef>
              <a:defRPr/>
            </a:pP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92" spc="-13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大阪全体のまちづくりを推進するため、多様な主体の連携の場や推進体制を整備</a:t>
            </a:r>
            <a:endParaRPr lang="en-US" altLang="ja-JP" sz="1292" spc="-138"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32621" lvl="0" defTabSz="732411">
              <a:spcBef>
                <a:spcPts val="277"/>
              </a:spcBef>
              <a:defRPr/>
            </a:pPr>
            <a:r>
              <a:rPr lang="ja-JP" altLang="en-US" sz="1292" spc="-13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するとともに、国内外の民間事業者等をターゲットとしたプロモーションを実施、まちづくり</a:t>
            </a:r>
            <a:endParaRPr lang="en-US" altLang="ja-JP" sz="1292" spc="-138"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32621" lvl="0" defTabSz="732411">
              <a:spcBef>
                <a:spcPts val="277"/>
              </a:spcBef>
              <a:defRPr/>
            </a:pPr>
            <a:r>
              <a:rPr lang="ja-JP" altLang="en-US" sz="1292" spc="-138">
                <a:solidFill>
                  <a:schemeClr val="tx1"/>
                </a:solidFill>
                <a:latin typeface="Meiryo UI" panose="020B0604030504040204" pitchFamily="50" charset="-128"/>
                <a:ea typeface="Meiryo UI" panose="020B0604030504040204" pitchFamily="50" charset="-128"/>
                <a:cs typeface="Meiryo UI" panose="020B0604030504040204" pitchFamily="50" charset="-128"/>
              </a:rPr>
              <a:t>　の</a:t>
            </a:r>
            <a:r>
              <a:rPr lang="ja-JP" altLang="en-US" sz="1292" spc="-138"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手引書となる指針を作成</a:t>
            </a:r>
            <a:endParaRPr lang="en-US" altLang="ja-JP" sz="1662"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925" defTabSz="732411">
              <a:spcBef>
                <a:spcPts val="277"/>
              </a:spcBef>
              <a:defRPr/>
            </a:pPr>
            <a:r>
              <a:rPr lang="ja-JP" altLang="en-US" sz="166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○国際競争力を持った都心部の拠点形成</a:t>
            </a:r>
          </a:p>
          <a:p>
            <a:pPr marL="398779" indent="-166158" defTabSz="732411">
              <a:spcBef>
                <a:spcPts val="277"/>
              </a:spcBef>
              <a:defRPr/>
            </a:pPr>
            <a:r>
              <a:rPr lang="ja-JP" altLang="en-US" sz="1477"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・うめきた２期地区</a:t>
            </a:r>
            <a:endParaRPr lang="en-US" altLang="ja-JP" sz="1477"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98779" indent="-166158" defTabSz="732411">
              <a:spcBef>
                <a:spcPts val="277"/>
              </a:spcBef>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「みどりとイノベーションの融合拠点」の実現をめざし、</a:t>
            </a:r>
            <a:r>
              <a:rPr lang="en-US" altLang="ja-JP" sz="1292"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2024</a:t>
            </a:r>
            <a:r>
              <a:rPr lang="ja-JP" altLang="en-US" sz="1292"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年夏頃一部先行</a:t>
            </a:r>
            <a:endParaRPr lang="en-US" altLang="ja-JP" sz="1292"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398779" indent="-166158" defTabSz="732411">
              <a:spcBef>
                <a:spcPts val="277"/>
              </a:spcBef>
              <a:defRPr/>
            </a:pPr>
            <a:r>
              <a:rPr lang="ja-JP" altLang="en-US" sz="1292"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92" b="1" u="sng" dirty="0" err="1">
                <a:solidFill>
                  <a:srgbClr val="FF0000"/>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292"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ちびらきに向け、着実に基盤整備事業等を推進</a:t>
            </a:r>
          </a:p>
          <a:p>
            <a:pPr marL="398779" indent="-166158" defTabSz="732411">
              <a:spcBef>
                <a:spcPts val="277"/>
              </a:spcBef>
              <a:defRPr/>
            </a:pPr>
            <a:r>
              <a:rPr lang="ja-JP" altLang="en-US" sz="1477"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・新大阪駅周辺地域</a:t>
            </a:r>
            <a:endParaRPr lang="en-US" altLang="ja-JP" sz="1477"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98779" indent="-166158" defTabSz="732411">
              <a:spcBef>
                <a:spcPts val="277"/>
              </a:spcBef>
              <a:defRPr/>
            </a:pP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「新大阪駅周辺地域都市再生緊急整備地域まちづくり方針</a:t>
            </a:r>
            <a:r>
              <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R4.6</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策定）」を踏まえ、</a:t>
            </a:r>
            <a:r>
              <a:rPr lang="ja-JP" altLang="en-US" sz="1292"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駅とまちが一体となった世界有数の広域交通ターミナルのまちづくりの実現に向けた検討</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を実施</a:t>
            </a:r>
            <a:r>
              <a:rPr lang="ja-JP" altLang="en-US" sz="1292" strike="sngStrike"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92" strike="sngStrike"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98779" indent="-166158" defTabSz="732411">
              <a:spcBef>
                <a:spcPts val="277"/>
              </a:spcBef>
              <a:defRPr/>
            </a:pPr>
            <a:r>
              <a:rPr lang="ja-JP" altLang="en-US" sz="1477"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・大阪城東部地区</a:t>
            </a:r>
            <a:endParaRPr lang="en-US" altLang="ja-JP" sz="1477"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98779" indent="-166158" defTabSz="732411">
              <a:spcBef>
                <a:spcPts val="277"/>
              </a:spcBef>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「大阪城東部地区のまちづくりの方向性」を踏まえ、</a:t>
            </a:r>
            <a:r>
              <a:rPr lang="ja-JP" altLang="en-US" sz="1292"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大阪公立大学森之宮キャンパスを先導役としたまちづくりの実現に向けた方策</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を検討</a:t>
            </a:r>
          </a:p>
          <a:p>
            <a:pPr marL="398779" indent="-166158" defTabSz="732411">
              <a:spcBef>
                <a:spcPts val="277"/>
              </a:spcBef>
              <a:defRPr/>
            </a:pPr>
            <a:r>
              <a:rPr lang="ja-JP" altLang="en-US" sz="1477"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・夢洲地区</a:t>
            </a:r>
            <a:endParaRPr lang="en-US" altLang="ja-JP" sz="1477"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398779" indent="-166158" defTabSz="732411">
              <a:spcBef>
                <a:spcPts val="277"/>
              </a:spcBef>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国際観光拠点の形成を推進</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98779" indent="-166158" defTabSz="732411">
              <a:spcBef>
                <a:spcPts val="277"/>
              </a:spcBef>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92"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万博開催後の速やかな跡地活用を見据えた夢洲第２期のまちづくりを検討</a:t>
            </a:r>
            <a:endParaRPr lang="en-US" altLang="ja-JP" sz="1292"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87925" defTabSz="732411">
              <a:spcBef>
                <a:spcPts val="277"/>
              </a:spcBef>
              <a:defRPr/>
            </a:pPr>
            <a:r>
              <a:rPr lang="ja-JP" altLang="en-US" sz="1662"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○府内各地域における拠点形成と広域連携によるまちづくり</a:t>
            </a:r>
            <a:endParaRPr lang="ja-JP" altLang="en-US" sz="166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32621" defTabSz="732411">
              <a:spcBef>
                <a:spcPts val="277"/>
              </a:spcBef>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ベイエリアの活性化に取り組むとともに、淀川舟運やサイクルルート、周辺山系</a:t>
            </a:r>
            <a:endPar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32621" defTabSz="732411">
              <a:spcBef>
                <a:spcPts val="277"/>
              </a:spcBef>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等を活かした広域連携によるまちづくりを推進</a:t>
            </a:r>
          </a:p>
        </p:txBody>
      </p:sp>
      <p:sp>
        <p:nvSpPr>
          <p:cNvPr id="17" name="角丸四角形 16"/>
          <p:cNvSpPr/>
          <p:nvPr/>
        </p:nvSpPr>
        <p:spPr>
          <a:xfrm>
            <a:off x="5779949" y="3694934"/>
            <a:ext cx="3171000" cy="252528"/>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solidFill>
                  <a:schemeClr val="tx1"/>
                </a:solidFill>
                <a:latin typeface="Meiryo UI" panose="020B0604030504040204" pitchFamily="50" charset="-128"/>
                <a:ea typeface="Meiryo UI" panose="020B0604030504040204" pitchFamily="50" charset="-128"/>
              </a:rPr>
              <a:t>淀川舟運を活かした賑わいづくり</a:t>
            </a:r>
          </a:p>
        </p:txBody>
      </p:sp>
      <p:pic>
        <p:nvPicPr>
          <p:cNvPr id="18" name="Picture 2" descr="淀川を航行する観光船"/>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9346" y="3947462"/>
            <a:ext cx="3171603" cy="2109998"/>
          </a:xfrm>
          <a:prstGeom prst="rect">
            <a:avLst/>
          </a:prstGeom>
          <a:noFill/>
          <a:extLst>
            <a:ext uri="{909E8E84-426E-40DD-AFC4-6F175D3DCCD1}">
              <a14:hiddenFill xmlns:a14="http://schemas.microsoft.com/office/drawing/2010/main">
                <a:solidFill>
                  <a:srgbClr val="FFFFFF"/>
                </a:solidFill>
              </a14:hiddenFill>
            </a:ext>
          </a:extLst>
        </p:spPr>
      </p:pic>
      <p:sp>
        <p:nvSpPr>
          <p:cNvPr id="19" name="正方形/長方形 18"/>
          <p:cNvSpPr/>
          <p:nvPr/>
        </p:nvSpPr>
        <p:spPr>
          <a:xfrm>
            <a:off x="6790890" y="6120195"/>
            <a:ext cx="1517841" cy="170496"/>
          </a:xfrm>
          <a:prstGeom prst="rect">
            <a:avLst/>
          </a:prstGeom>
          <a:noFill/>
          <a:ln w="25400" cap="flat" cmpd="sng" algn="ctr">
            <a:noFill/>
            <a:prstDash val="solid"/>
          </a:ln>
          <a:effectLst/>
        </p:spPr>
        <p:txBody>
          <a:bodyPr wrap="square" lIns="0" tIns="0" rIns="0" bIns="0" rtlCol="0" anchor="ctr">
            <a:spAutoFit/>
          </a:bodyPr>
          <a:lstStyle/>
          <a:p>
            <a:pPr algn="ctr" defTabSz="766908" fontAlgn="base">
              <a:spcBef>
                <a:spcPct val="0"/>
              </a:spcBef>
              <a:spcAft>
                <a:spcPct val="0"/>
              </a:spcAft>
              <a:defRPr/>
            </a:pPr>
            <a:r>
              <a:rPr kumimoji="0" lang="ja-JP" altLang="en-US" sz="1108" kern="0" dirty="0">
                <a:latin typeface="Meiryo UI" panose="020B0604030504040204" pitchFamily="50" charset="-128"/>
                <a:ea typeface="Meiryo UI" panose="020B0604030504040204" pitchFamily="50" charset="-128"/>
                <a:cs typeface="Meiryo UI" panose="020B0604030504040204" pitchFamily="50" charset="-128"/>
              </a:rPr>
              <a:t>淀川を航行する観光船</a:t>
            </a:r>
          </a:p>
        </p:txBody>
      </p:sp>
      <p:sp>
        <p:nvSpPr>
          <p:cNvPr id="20" name="正方形/長方形 19"/>
          <p:cNvSpPr/>
          <p:nvPr/>
        </p:nvSpPr>
        <p:spPr>
          <a:xfrm>
            <a:off x="5810277" y="6322637"/>
            <a:ext cx="1310543" cy="99386"/>
          </a:xfrm>
          <a:prstGeom prst="rect">
            <a:avLst/>
          </a:prstGeom>
          <a:noFill/>
          <a:ln w="25400" cap="flat" cmpd="sng" algn="ctr">
            <a:noFill/>
            <a:prstDash val="solid"/>
          </a:ln>
          <a:effectLst/>
        </p:spPr>
        <p:txBody>
          <a:bodyPr wrap="square" lIns="0" tIns="0" rIns="0" bIns="0" rtlCol="0" anchor="ctr">
            <a:spAutoFit/>
          </a:bodyPr>
          <a:lstStyle/>
          <a:p>
            <a:pPr algn="ctr" defTabSz="766908" fontAlgn="base">
              <a:spcBef>
                <a:spcPct val="0"/>
              </a:spcBef>
              <a:spcAft>
                <a:spcPct val="0"/>
              </a:spcAft>
              <a:defRPr/>
            </a:pPr>
            <a:r>
              <a:rPr kumimoji="0" lang="ja-JP" altLang="en-US" sz="646"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出典：淀川河川事務所ホームページ</a:t>
            </a:r>
            <a:endParaRPr kumimoji="0" lang="en-US" altLang="ja-JP" sz="646"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6120000" y="360000"/>
            <a:ext cx="2880000" cy="360000"/>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大阪都市計画局</a:t>
            </a:r>
            <a:endParaRPr lang="en-US" altLang="ja-JP" sz="1200" dirty="0">
              <a:solidFill>
                <a:schemeClr val="bg1"/>
              </a:solidFill>
              <a:latin typeface="Meiryo UI" panose="020B0604030504040204" pitchFamily="50" charset="-128"/>
              <a:ea typeface="Meiryo UI" panose="020B0604030504040204" pitchFamily="50" charset="-128"/>
            </a:endParaRPr>
          </a:p>
        </p:txBody>
      </p:sp>
      <p:sp>
        <p:nvSpPr>
          <p:cNvPr id="33" name="角丸四角形 32"/>
          <p:cNvSpPr/>
          <p:nvPr/>
        </p:nvSpPr>
        <p:spPr>
          <a:xfrm>
            <a:off x="5781127" y="1376272"/>
            <a:ext cx="1360673" cy="252528"/>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92" dirty="0">
                <a:solidFill>
                  <a:schemeClr val="tx1"/>
                </a:solidFill>
                <a:latin typeface="Meiryo UI" panose="020B0604030504040204" pitchFamily="50" charset="-128"/>
                <a:ea typeface="Meiryo UI" panose="020B0604030504040204" pitchFamily="50" charset="-128"/>
              </a:rPr>
              <a:t>うめきた</a:t>
            </a:r>
            <a:r>
              <a:rPr lang="en-US" altLang="ja-JP" sz="1292" dirty="0">
                <a:solidFill>
                  <a:schemeClr val="tx1"/>
                </a:solidFill>
                <a:latin typeface="Meiryo UI" panose="020B0604030504040204" pitchFamily="50" charset="-128"/>
                <a:ea typeface="Meiryo UI" panose="020B0604030504040204" pitchFamily="50" charset="-128"/>
              </a:rPr>
              <a:t>2</a:t>
            </a:r>
            <a:r>
              <a:rPr lang="ja-JP" altLang="en-US" sz="1292" dirty="0">
                <a:solidFill>
                  <a:schemeClr val="tx1"/>
                </a:solidFill>
                <a:latin typeface="Meiryo UI" panose="020B0604030504040204" pitchFamily="50" charset="-128"/>
                <a:ea typeface="Meiryo UI" panose="020B0604030504040204" pitchFamily="50" charset="-128"/>
              </a:rPr>
              <a:t>期地区</a:t>
            </a:r>
          </a:p>
        </p:txBody>
      </p:sp>
      <p:sp>
        <p:nvSpPr>
          <p:cNvPr id="34" name="正方形/長方形 33"/>
          <p:cNvSpPr/>
          <p:nvPr/>
        </p:nvSpPr>
        <p:spPr>
          <a:xfrm>
            <a:off x="5778874" y="3452304"/>
            <a:ext cx="1310543" cy="99386"/>
          </a:xfrm>
          <a:prstGeom prst="rect">
            <a:avLst/>
          </a:prstGeom>
          <a:noFill/>
          <a:ln w="25400" cap="flat" cmpd="sng" algn="ctr">
            <a:noFill/>
            <a:prstDash val="solid"/>
          </a:ln>
          <a:effectLst/>
        </p:spPr>
        <p:txBody>
          <a:bodyPr wrap="square" lIns="0" tIns="0" rIns="0" bIns="0" rtlCol="0" anchor="ctr">
            <a:spAutoFit/>
          </a:bodyPr>
          <a:lstStyle/>
          <a:p>
            <a:pPr algn="ctr" defTabSz="766908" fontAlgn="base">
              <a:spcBef>
                <a:spcPct val="0"/>
              </a:spcBef>
              <a:spcAft>
                <a:spcPct val="0"/>
              </a:spcAft>
              <a:defRPr/>
            </a:pPr>
            <a:r>
              <a:rPr kumimoji="0" lang="ja-JP" altLang="en-US" sz="646" kern="0" dirty="0">
                <a:latin typeface="Meiryo UI" panose="020B0604030504040204" pitchFamily="50" charset="-128"/>
                <a:ea typeface="Meiryo UI" panose="020B0604030504040204" pitchFamily="50" charset="-128"/>
                <a:cs typeface="Meiryo UI" panose="020B0604030504040204" pitchFamily="50" charset="-128"/>
              </a:rPr>
              <a:t>提供：グラングリーン大阪開発事業者</a:t>
            </a:r>
            <a:endParaRPr kumimoji="0" lang="en-US" altLang="ja-JP" sz="646" kern="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37" name="Picture 13" descr="鳥瞰東"/>
          <p:cNvPicPr>
            <a:picLocks noChangeAspect="1" noChangeArrowheads="1"/>
          </p:cNvPicPr>
          <p:nvPr/>
        </p:nvPicPr>
        <p:blipFill>
          <a:blip r:embed="rId4" cstate="print">
            <a:extLst>
              <a:ext uri="{28A0092B-C50C-407E-A947-70E740481C1C}">
                <a14:useLocalDpi xmlns:a14="http://schemas.microsoft.com/office/drawing/2010/main" val="0"/>
              </a:ext>
            </a:extLst>
          </a:blip>
          <a:srcRect l="-386" t="18585" r="388" b="31413"/>
          <a:stretch>
            <a:fillRect/>
          </a:stretch>
        </p:blipFill>
        <p:spPr bwMode="auto">
          <a:xfrm>
            <a:off x="5778875" y="1670663"/>
            <a:ext cx="3233239" cy="161715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6" name="正方形/長方形 35"/>
          <p:cNvSpPr/>
          <p:nvPr/>
        </p:nvSpPr>
        <p:spPr>
          <a:xfrm>
            <a:off x="5882552" y="3289574"/>
            <a:ext cx="3025884" cy="170496"/>
          </a:xfrm>
          <a:prstGeom prst="rect">
            <a:avLst/>
          </a:prstGeom>
          <a:noFill/>
          <a:ln w="25400" cap="flat" cmpd="sng" algn="ctr">
            <a:noFill/>
            <a:prstDash val="solid"/>
          </a:ln>
          <a:effectLst/>
        </p:spPr>
        <p:txBody>
          <a:bodyPr wrap="square" lIns="0" tIns="0" rIns="0" bIns="0" rtlCol="0" anchor="ctr">
            <a:spAutoFit/>
          </a:bodyPr>
          <a:lstStyle/>
          <a:p>
            <a:pPr algn="ctr" defTabSz="766908" fontAlgn="base">
              <a:spcBef>
                <a:spcPct val="0"/>
              </a:spcBef>
              <a:spcAft>
                <a:spcPct val="0"/>
              </a:spcAft>
              <a:defRPr/>
            </a:pPr>
            <a:r>
              <a:rPr kumimoji="0" lang="ja-JP" altLang="en-US" sz="1108" kern="0" dirty="0">
                <a:latin typeface="Meiryo UI" panose="020B0604030504040204" pitchFamily="50" charset="-128"/>
                <a:ea typeface="Meiryo UI" panose="020B0604030504040204" pitchFamily="50" charset="-128"/>
                <a:cs typeface="Meiryo UI" panose="020B0604030504040204" pitchFamily="50" charset="-128"/>
              </a:rPr>
              <a:t>うめきた２期開発のイメージ（グラングリーン大阪）</a:t>
            </a:r>
          </a:p>
        </p:txBody>
      </p:sp>
      <p:sp>
        <p:nvSpPr>
          <p:cNvPr id="23"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152884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２</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都市の魅力を育む</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⑦良好な景観形成の推進</a:t>
            </a:r>
          </a:p>
        </p:txBody>
      </p:sp>
      <p:sp>
        <p:nvSpPr>
          <p:cNvPr id="3" name="角丸四角形 2"/>
          <p:cNvSpPr/>
          <p:nvPr/>
        </p:nvSpPr>
        <p:spPr>
          <a:xfrm>
            <a:off x="393456" y="5825560"/>
            <a:ext cx="8507845" cy="100255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schemeClr val="tx1"/>
              </a:solidFill>
            </a:endParaRPr>
          </a:p>
        </p:txBody>
      </p:sp>
      <p:sp>
        <p:nvSpPr>
          <p:cNvPr id="4" name="テキスト ボックス 3"/>
          <p:cNvSpPr txBox="1"/>
          <p:nvPr/>
        </p:nvSpPr>
        <p:spPr>
          <a:xfrm>
            <a:off x="393456" y="5814124"/>
            <a:ext cx="2489784" cy="348109"/>
          </a:xfrm>
          <a:prstGeom prst="rect">
            <a:avLst/>
          </a:prstGeom>
          <a:noFill/>
        </p:spPr>
        <p:txBody>
          <a:bodyPr wrap="none" rtlCol="0">
            <a:spAutoFit/>
          </a:bodyPr>
          <a:lstStyle/>
          <a:p>
            <a:r>
              <a:rPr lang="en-US" altLang="ja-JP" sz="1662" b="1" dirty="0">
                <a:latin typeface="Meiryo UI" panose="020B0604030504040204" pitchFamily="50" charset="-128"/>
                <a:ea typeface="Meiryo UI" panose="020B0604030504040204" pitchFamily="50" charset="-128"/>
              </a:rPr>
              <a:t>【</a:t>
            </a:r>
            <a:r>
              <a:rPr lang="ja-JP" altLang="en-US" sz="1662" b="1" dirty="0">
                <a:latin typeface="Meiryo UI" panose="020B0604030504040204" pitchFamily="50" charset="-128"/>
                <a:ea typeface="Meiryo UI" panose="020B0604030504040204" pitchFamily="50" charset="-128"/>
              </a:rPr>
              <a:t>令和５年度の主な取組</a:t>
            </a:r>
            <a:r>
              <a:rPr lang="en-US" altLang="ja-JP" sz="1662" b="1" dirty="0">
                <a:latin typeface="Meiryo UI" panose="020B0604030504040204" pitchFamily="50" charset="-128"/>
                <a:ea typeface="Meiryo UI" panose="020B0604030504040204" pitchFamily="50" charset="-128"/>
              </a:rPr>
              <a:t>】</a:t>
            </a:r>
            <a:endParaRPr lang="ja-JP" altLang="en-US" sz="1662" b="1" dirty="0">
              <a:latin typeface="Meiryo UI" panose="020B0604030504040204" pitchFamily="50" charset="-128"/>
              <a:ea typeface="Meiryo UI" panose="020B0604030504040204" pitchFamily="50" charset="-128"/>
            </a:endParaRPr>
          </a:p>
        </p:txBody>
      </p:sp>
      <p:sp>
        <p:nvSpPr>
          <p:cNvPr id="12" name="正方形/長方形 11"/>
          <p:cNvSpPr/>
          <p:nvPr/>
        </p:nvSpPr>
        <p:spPr>
          <a:xfrm>
            <a:off x="292771" y="1405934"/>
            <a:ext cx="8675382" cy="5175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92" b="1" u="sng" dirty="0">
                <a:solidFill>
                  <a:srgbClr val="FF0000"/>
                </a:solidFill>
                <a:latin typeface="Meiryo UI" panose="020B0604030504040204" pitchFamily="50" charset="-128"/>
                <a:ea typeface="Meiryo UI" panose="020B0604030504040204" pitchFamily="50" charset="-128"/>
              </a:rPr>
              <a:t>有識者による助言や景観面からの評価の仕組み等</a:t>
            </a:r>
            <a:r>
              <a:rPr lang="ja-JP" altLang="en-US" sz="1292" dirty="0">
                <a:solidFill>
                  <a:schemeClr val="tx1"/>
                </a:solidFill>
                <a:latin typeface="Meiryo UI" panose="020B0604030504040204" pitchFamily="50" charset="-128"/>
                <a:ea typeface="Meiryo UI" panose="020B0604030504040204" pitchFamily="50" charset="-128"/>
              </a:rPr>
              <a:t>により、公共事業における景観への配慮を適正に行う</a:t>
            </a:r>
          </a:p>
        </p:txBody>
      </p:sp>
      <p:sp>
        <p:nvSpPr>
          <p:cNvPr id="13" name="正方形/長方形 12"/>
          <p:cNvSpPr/>
          <p:nvPr/>
        </p:nvSpPr>
        <p:spPr>
          <a:xfrm>
            <a:off x="99733" y="1797620"/>
            <a:ext cx="8440615" cy="52172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r>
              <a:rPr lang="ja-JP" altLang="en-US" sz="1477" dirty="0">
                <a:solidFill>
                  <a:schemeClr val="tx1"/>
                </a:solidFill>
                <a:latin typeface="Meiryo UI" panose="020B0604030504040204" pitchFamily="50" charset="-128"/>
                <a:ea typeface="Meiryo UI" panose="020B0604030504040204" pitchFamily="50" charset="-128"/>
              </a:rPr>
              <a:t>　</a:t>
            </a:r>
            <a:r>
              <a:rPr lang="en-US" altLang="ja-JP" sz="1477" dirty="0">
                <a:solidFill>
                  <a:schemeClr val="tx1"/>
                </a:solidFill>
                <a:latin typeface="Meiryo UI" panose="020B0604030504040204" pitchFamily="50" charset="-128"/>
                <a:ea typeface="Meiryo UI" panose="020B0604030504040204" pitchFamily="50" charset="-128"/>
              </a:rPr>
              <a:t>〈PDCA</a:t>
            </a:r>
            <a:r>
              <a:rPr lang="ja-JP" altLang="en-US" sz="1477" dirty="0">
                <a:solidFill>
                  <a:schemeClr val="tx1"/>
                </a:solidFill>
                <a:latin typeface="Meiryo UI" panose="020B0604030504040204" pitchFamily="50" charset="-128"/>
                <a:ea typeface="Meiryo UI" panose="020B0604030504040204" pitchFamily="50" charset="-128"/>
              </a:rPr>
              <a:t>サイクル制度の実施事例</a:t>
            </a:r>
            <a:r>
              <a:rPr lang="en-US" altLang="ja-JP" sz="1477" dirty="0">
                <a:latin typeface="Meiryo UI" panose="020B0604030504040204" pitchFamily="50" charset="-128"/>
                <a:ea typeface="Meiryo UI" panose="020B0604030504040204" pitchFamily="50" charset="-128"/>
              </a:rPr>
              <a:t>〉</a:t>
            </a:r>
          </a:p>
          <a:p>
            <a:r>
              <a:rPr lang="ja-JP" altLang="en-US" sz="1477"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　・設計段階において有識者より助言を頂いた事例（</a:t>
            </a:r>
            <a:r>
              <a:rPr lang="en-US" altLang="ja-JP" sz="1200" dirty="0">
                <a:solidFill>
                  <a:schemeClr val="tx1"/>
                </a:solidFill>
                <a:latin typeface="Meiryo UI" panose="020B0604030504040204" pitchFamily="50" charset="-128"/>
                <a:ea typeface="Meiryo UI" panose="020B0604030504040204" pitchFamily="50" charset="-128"/>
              </a:rPr>
              <a:t>(</a:t>
            </a:r>
            <a:r>
              <a:rPr lang="ja-JP" altLang="en-US" sz="1200" dirty="0">
                <a:solidFill>
                  <a:schemeClr val="tx1"/>
                </a:solidFill>
                <a:latin typeface="Meiryo UI" panose="020B0604030504040204" pitchFamily="50" charset="-128"/>
                <a:ea typeface="Meiryo UI" panose="020B0604030504040204" pitchFamily="50" charset="-128"/>
              </a:rPr>
              <a:t>都</a:t>
            </a:r>
            <a:r>
              <a:rPr lang="en-US" altLang="ja-JP" sz="1200" dirty="0">
                <a:solidFill>
                  <a:schemeClr val="tx1"/>
                </a:solidFill>
                <a:latin typeface="Meiryo UI" panose="020B0604030504040204" pitchFamily="50" charset="-128"/>
                <a:ea typeface="Meiryo UI" panose="020B0604030504040204" pitchFamily="50" charset="-128"/>
              </a:rPr>
              <a:t>)</a:t>
            </a:r>
            <a:r>
              <a:rPr lang="zh-TW" altLang="en-US" sz="1200" dirty="0">
                <a:solidFill>
                  <a:schemeClr val="tx1"/>
                </a:solidFill>
                <a:latin typeface="Meiryo UI" panose="020B0604030504040204" pitchFamily="50" charset="-128"/>
                <a:ea typeface="Meiryo UI" panose="020B0604030504040204" pitchFamily="50" charset="-128"/>
              </a:rPr>
              <a:t>八尾富田林</a:t>
            </a:r>
            <a:r>
              <a:rPr lang="ja-JP" altLang="en-US" sz="1200" dirty="0">
                <a:solidFill>
                  <a:schemeClr val="tx1"/>
                </a:solidFill>
                <a:latin typeface="Meiryo UI" panose="020B0604030504040204" pitchFamily="50" charset="-128"/>
                <a:ea typeface="Meiryo UI" panose="020B0604030504040204" pitchFamily="50" charset="-128"/>
              </a:rPr>
              <a:t>線　大和川橋梁）</a:t>
            </a:r>
          </a:p>
        </p:txBody>
      </p:sp>
      <p:sp>
        <p:nvSpPr>
          <p:cNvPr id="16" name="正方形/長方形 15"/>
          <p:cNvSpPr/>
          <p:nvPr/>
        </p:nvSpPr>
        <p:spPr>
          <a:xfrm>
            <a:off x="4042813" y="2175208"/>
            <a:ext cx="4925340" cy="10149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92" spc="-9" dirty="0">
                <a:solidFill>
                  <a:schemeClr val="tx1"/>
                </a:solidFill>
                <a:latin typeface="Meiryo UI" panose="020B0604030504040204" pitchFamily="50" charset="-128"/>
                <a:ea typeface="Meiryo UI" panose="020B0604030504040204" pitchFamily="50" charset="-128"/>
              </a:rPr>
              <a:t>【R3</a:t>
            </a:r>
            <a:r>
              <a:rPr lang="ja-JP" altLang="en-US" sz="1292" spc="-9" dirty="0">
                <a:solidFill>
                  <a:schemeClr val="tx1"/>
                </a:solidFill>
                <a:latin typeface="Meiryo UI" panose="020B0604030504040204" pitchFamily="50" charset="-128"/>
                <a:ea typeface="Meiryo UI" panose="020B0604030504040204" pitchFamily="50" charset="-128"/>
              </a:rPr>
              <a:t>年度の主なご助言</a:t>
            </a:r>
            <a:r>
              <a:rPr lang="en-US" altLang="ja-JP" sz="1292" spc="-9" dirty="0">
                <a:solidFill>
                  <a:schemeClr val="tx1"/>
                </a:solidFill>
                <a:latin typeface="Meiryo UI" panose="020B0604030504040204" pitchFamily="50" charset="-128"/>
                <a:ea typeface="Meiryo UI" panose="020B0604030504040204" pitchFamily="50" charset="-128"/>
              </a:rPr>
              <a:t>】</a:t>
            </a:r>
          </a:p>
          <a:p>
            <a:r>
              <a:rPr lang="ja-JP" altLang="en-US" sz="1292" spc="-9" dirty="0">
                <a:solidFill>
                  <a:schemeClr val="tx1"/>
                </a:solidFill>
                <a:latin typeface="Meiryo UI" panose="020B0604030504040204" pitchFamily="50" charset="-128"/>
                <a:ea typeface="Meiryo UI" panose="020B0604030504040204" pitchFamily="50" charset="-128"/>
              </a:rPr>
              <a:t>・景観というものをよく認識し、検討すべき事項・配慮すべき視点を正しく理解すること。</a:t>
            </a:r>
            <a:endParaRPr lang="en-US" altLang="ja-JP" sz="1292" spc="-9" dirty="0">
              <a:solidFill>
                <a:schemeClr val="tx1"/>
              </a:solidFill>
              <a:latin typeface="Meiryo UI" panose="020B0604030504040204" pitchFamily="50" charset="-128"/>
              <a:ea typeface="Meiryo UI" panose="020B0604030504040204" pitchFamily="50" charset="-128"/>
            </a:endParaRPr>
          </a:p>
        </p:txBody>
      </p:sp>
      <p:sp>
        <p:nvSpPr>
          <p:cNvPr id="17" name="正方形/長方形 16"/>
          <p:cNvSpPr/>
          <p:nvPr/>
        </p:nvSpPr>
        <p:spPr>
          <a:xfrm>
            <a:off x="393456" y="6093143"/>
            <a:ext cx="8283000" cy="6604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292" dirty="0">
                <a:solidFill>
                  <a:schemeClr val="tx1"/>
                </a:solidFill>
                <a:latin typeface="Meiryo UI" panose="020B0604030504040204" pitchFamily="50" charset="-128"/>
                <a:ea typeface="Meiryo UI" panose="020B0604030504040204" pitchFamily="50" charset="-128"/>
              </a:rPr>
              <a:t>○</a:t>
            </a:r>
            <a:r>
              <a:rPr lang="en-US" altLang="ja-JP" sz="1292" dirty="0">
                <a:solidFill>
                  <a:schemeClr val="tx1"/>
                </a:solidFill>
                <a:latin typeface="Meiryo UI" panose="020B0604030504040204" pitchFamily="50" charset="-128"/>
                <a:ea typeface="Meiryo UI" panose="020B0604030504040204" pitchFamily="50" charset="-128"/>
              </a:rPr>
              <a:t>PDCA</a:t>
            </a:r>
            <a:r>
              <a:rPr lang="ja-JP" altLang="en-US" sz="1292" dirty="0">
                <a:solidFill>
                  <a:schemeClr val="tx1"/>
                </a:solidFill>
                <a:latin typeface="Meiryo UI" panose="020B0604030504040204" pitchFamily="50" charset="-128"/>
                <a:ea typeface="Meiryo UI" panose="020B0604030504040204" pitchFamily="50" charset="-128"/>
              </a:rPr>
              <a:t>サイクル制度の構築、景観アドバイスの実施</a:t>
            </a:r>
          </a:p>
          <a:p>
            <a:r>
              <a:rPr lang="ja-JP" altLang="en-US" sz="1292" dirty="0">
                <a:solidFill>
                  <a:schemeClr val="tx1"/>
                </a:solidFill>
                <a:latin typeface="Meiryo UI" panose="020B0604030504040204" pitchFamily="50" charset="-128"/>
                <a:ea typeface="Meiryo UI" panose="020B0604030504040204" pitchFamily="50" charset="-128"/>
              </a:rPr>
              <a:t>＜景観アドバイス予定案件＞</a:t>
            </a:r>
            <a:endParaRPr lang="en-US" altLang="ja-JP" sz="1292" dirty="0">
              <a:solidFill>
                <a:schemeClr val="tx1"/>
              </a:solidFill>
              <a:latin typeface="Meiryo UI" panose="020B0604030504040204" pitchFamily="50" charset="-128"/>
              <a:ea typeface="Meiryo UI" panose="020B0604030504040204" pitchFamily="50" charset="-128"/>
            </a:endParaRPr>
          </a:p>
          <a:p>
            <a:r>
              <a:rPr lang="ja-JP" altLang="en-US" sz="1292" dirty="0">
                <a:solidFill>
                  <a:schemeClr val="tx1"/>
                </a:solidFill>
                <a:latin typeface="Meiryo UI" panose="020B0604030504040204" pitchFamily="50" charset="-128"/>
                <a:ea typeface="Meiryo UI" panose="020B0604030504040204" pitchFamily="50" charset="-128"/>
              </a:rPr>
              <a:t>　・府営豊中新千里北第</a:t>
            </a:r>
            <a:r>
              <a:rPr lang="en-US" altLang="ja-JP" sz="1292" dirty="0">
                <a:solidFill>
                  <a:schemeClr val="tx1"/>
                </a:solidFill>
                <a:latin typeface="Meiryo UI" panose="020B0604030504040204" pitchFamily="50" charset="-128"/>
                <a:ea typeface="Meiryo UI" panose="020B0604030504040204" pitchFamily="50" charset="-128"/>
              </a:rPr>
              <a:t>2</a:t>
            </a:r>
            <a:r>
              <a:rPr lang="ja-JP" altLang="en-US" sz="1292" dirty="0">
                <a:solidFill>
                  <a:schemeClr val="tx1"/>
                </a:solidFill>
                <a:latin typeface="Meiryo UI" panose="020B0604030504040204" pitchFamily="50" charset="-128"/>
                <a:ea typeface="Meiryo UI" panose="020B0604030504040204" pitchFamily="50" charset="-128"/>
              </a:rPr>
              <a:t>期住宅、高槻警察署、寝屋川</a:t>
            </a:r>
            <a:r>
              <a:rPr lang="ja-JP" altLang="en-US" sz="1292" dirty="0" smtClean="0">
                <a:solidFill>
                  <a:schemeClr val="tx1"/>
                </a:solidFill>
                <a:latin typeface="Meiryo UI" panose="020B0604030504040204" pitchFamily="50" charset="-128"/>
                <a:ea typeface="Meiryo UI" panose="020B0604030504040204" pitchFamily="50" charset="-128"/>
              </a:rPr>
              <a:t>高校、</a:t>
            </a:r>
            <a:r>
              <a:rPr lang="ja-JP" altLang="en-US" sz="1292" dirty="0">
                <a:solidFill>
                  <a:schemeClr val="tx1"/>
                </a:solidFill>
                <a:latin typeface="Meiryo UI" panose="020B0604030504040204" pitchFamily="50" charset="-128"/>
                <a:ea typeface="Meiryo UI" panose="020B0604030504040204" pitchFamily="50" charset="-128"/>
              </a:rPr>
              <a:t>モノレール駅舎</a:t>
            </a:r>
            <a:endParaRPr lang="zh-TW" altLang="en-US" sz="1108" dirty="0">
              <a:solidFill>
                <a:schemeClr val="tx1"/>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899592" y="5562146"/>
            <a:ext cx="3230372" cy="205890"/>
          </a:xfrm>
          <a:prstGeom prst="rect">
            <a:avLst/>
          </a:prstGeom>
          <a:noFill/>
        </p:spPr>
        <p:txBody>
          <a:bodyPr wrap="none" rtlCol="0">
            <a:spAutoFit/>
          </a:bodyPr>
          <a:lstStyle/>
          <a:p>
            <a:r>
              <a:rPr lang="ja-JP" altLang="en-US" sz="738" dirty="0"/>
              <a:t>出典：令和４年度大阪府景観審議会 第３回公共事業アドバイス部会　資料１</a:t>
            </a:r>
          </a:p>
        </p:txBody>
      </p:sp>
      <p:sp>
        <p:nvSpPr>
          <p:cNvPr id="18" name="正方形/長方形 17">
            <a:extLst>
              <a:ext uri="{FF2B5EF4-FFF2-40B4-BE49-F238E27FC236}">
                <a16:creationId xmlns:a16="http://schemas.microsoft.com/office/drawing/2014/main" id="{B2214278-2596-4ED4-9E11-B8C83DB4BFF5}"/>
              </a:ext>
            </a:extLst>
          </p:cNvPr>
          <p:cNvSpPr/>
          <p:nvPr/>
        </p:nvSpPr>
        <p:spPr bwMode="gray">
          <a:xfrm>
            <a:off x="243000" y="1154236"/>
            <a:ext cx="5049079"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公共事業における景観面での</a:t>
            </a:r>
            <a:r>
              <a:rPr lang="en-US" altLang="ja-JP"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PDCA</a:t>
            </a:r>
            <a:r>
              <a:rPr lang="ja-JP" altLang="en-US"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サイクル制度</a:t>
            </a:r>
          </a:p>
        </p:txBody>
      </p:sp>
      <p:sp>
        <p:nvSpPr>
          <p:cNvPr id="19" name="テキスト ボックス 18"/>
          <p:cNvSpPr txBox="1"/>
          <p:nvPr/>
        </p:nvSpPr>
        <p:spPr>
          <a:xfrm>
            <a:off x="6120000" y="360000"/>
            <a:ext cx="2880000" cy="276999"/>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建築環境課</a:t>
            </a:r>
            <a:endParaRPr lang="en-US" altLang="ja-JP" sz="1200" dirty="0">
              <a:solidFill>
                <a:schemeClr val="bg1"/>
              </a:solidFill>
              <a:latin typeface="Meiryo UI" panose="020B0604030504040204" pitchFamily="50" charset="-128"/>
              <a:ea typeface="Meiryo UI" panose="020B0604030504040204" pitchFamily="50" charset="-128"/>
            </a:endParaRPr>
          </a:p>
        </p:txBody>
      </p:sp>
      <p:pic>
        <p:nvPicPr>
          <p:cNvPr id="20" name="図 19"/>
          <p:cNvPicPr>
            <a:picLocks noChangeAspect="1"/>
          </p:cNvPicPr>
          <p:nvPr/>
        </p:nvPicPr>
        <p:blipFill rotWithShape="1">
          <a:blip r:embed="rId3"/>
          <a:srcRect l="10665" t="23899" r="32234" b="29390"/>
          <a:stretch/>
        </p:blipFill>
        <p:spPr>
          <a:xfrm>
            <a:off x="469738" y="2318449"/>
            <a:ext cx="3475118" cy="1598304"/>
          </a:xfrm>
          <a:prstGeom prst="rect">
            <a:avLst/>
          </a:prstGeom>
        </p:spPr>
      </p:pic>
      <p:sp>
        <p:nvSpPr>
          <p:cNvPr id="21" name="正方形/長方形 20"/>
          <p:cNvSpPr/>
          <p:nvPr/>
        </p:nvSpPr>
        <p:spPr>
          <a:xfrm>
            <a:off x="4077689" y="3212976"/>
            <a:ext cx="4862693" cy="14822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92" spc="-9" dirty="0">
                <a:solidFill>
                  <a:schemeClr val="tx1"/>
                </a:solidFill>
                <a:latin typeface="Meiryo UI" panose="020B0604030504040204" pitchFamily="50" charset="-128"/>
                <a:ea typeface="Meiryo UI" panose="020B0604030504040204" pitchFamily="50" charset="-128"/>
              </a:rPr>
              <a:t>【</a:t>
            </a:r>
            <a:r>
              <a:rPr lang="ja-JP" altLang="en-US" sz="1292" spc="-9" dirty="0">
                <a:solidFill>
                  <a:schemeClr val="tx1"/>
                </a:solidFill>
                <a:latin typeface="Meiryo UI" panose="020B0604030504040204" pitchFamily="50" charset="-128"/>
                <a:ea typeface="Meiryo UI" panose="020B0604030504040204" pitchFamily="50" charset="-128"/>
              </a:rPr>
              <a:t>対応</a:t>
            </a:r>
            <a:r>
              <a:rPr lang="en-US" altLang="ja-JP" sz="1292" spc="-9" dirty="0">
                <a:solidFill>
                  <a:schemeClr val="tx1"/>
                </a:solidFill>
                <a:latin typeface="Meiryo UI" panose="020B0604030504040204" pitchFamily="50" charset="-128"/>
                <a:ea typeface="Meiryo UI" panose="020B0604030504040204" pitchFamily="50" charset="-128"/>
              </a:rPr>
              <a:t>】</a:t>
            </a:r>
          </a:p>
          <a:p>
            <a:r>
              <a:rPr lang="ja-JP" altLang="en-US" sz="1292" spc="-9" dirty="0">
                <a:solidFill>
                  <a:schemeClr val="tx1"/>
                </a:solidFill>
                <a:latin typeface="Meiryo UI" panose="020B0604030504040204" pitchFamily="50" charset="-128"/>
                <a:ea typeface="Meiryo UI" panose="020B0604030504040204" pitchFamily="50" charset="-128"/>
              </a:rPr>
              <a:t>・全国の事例を研究した上で、新たなランドマークとなる橋梁を既存</a:t>
            </a:r>
            <a:endParaRPr lang="en-US" altLang="ja-JP" sz="1292" spc="-9" dirty="0">
              <a:solidFill>
                <a:schemeClr val="tx1"/>
              </a:solidFill>
              <a:latin typeface="Meiryo UI" panose="020B0604030504040204" pitchFamily="50" charset="-128"/>
              <a:ea typeface="Meiryo UI" panose="020B0604030504040204" pitchFamily="50" charset="-128"/>
            </a:endParaRPr>
          </a:p>
          <a:p>
            <a:r>
              <a:rPr lang="ja-JP" altLang="en-US" sz="1292" spc="-9" dirty="0">
                <a:solidFill>
                  <a:schemeClr val="tx1"/>
                </a:solidFill>
                <a:latin typeface="Meiryo UI" panose="020B0604030504040204" pitchFamily="50" charset="-128"/>
                <a:ea typeface="Meiryo UI" panose="020B0604030504040204" pitchFamily="50" charset="-128"/>
              </a:rPr>
              <a:t>　の大和川の水とみどり豊かな自然景観に調和させるというコンセプト</a:t>
            </a:r>
            <a:endParaRPr lang="en-US" altLang="ja-JP" sz="1292" spc="-9" dirty="0">
              <a:solidFill>
                <a:schemeClr val="tx1"/>
              </a:solidFill>
              <a:latin typeface="Meiryo UI" panose="020B0604030504040204" pitchFamily="50" charset="-128"/>
              <a:ea typeface="Meiryo UI" panose="020B0604030504040204" pitchFamily="50" charset="-128"/>
            </a:endParaRPr>
          </a:p>
          <a:p>
            <a:r>
              <a:rPr lang="ja-JP" altLang="en-US" sz="1292" spc="-9" dirty="0">
                <a:solidFill>
                  <a:schemeClr val="tx1"/>
                </a:solidFill>
                <a:latin typeface="Meiryo UI" panose="020B0604030504040204" pitchFamily="50" charset="-128"/>
                <a:ea typeface="Meiryo UI" panose="020B0604030504040204" pitchFamily="50" charset="-128"/>
              </a:rPr>
              <a:t>　を作り込み、設計に反映。</a:t>
            </a:r>
            <a:endParaRPr lang="en-US" altLang="ja-JP" sz="1292" spc="-9" dirty="0">
              <a:solidFill>
                <a:schemeClr val="tx1"/>
              </a:solidFill>
              <a:latin typeface="Meiryo UI" panose="020B0604030504040204" pitchFamily="50" charset="-128"/>
              <a:ea typeface="Meiryo UI" panose="020B0604030504040204" pitchFamily="50" charset="-128"/>
            </a:endParaRPr>
          </a:p>
          <a:p>
            <a:r>
              <a:rPr lang="ja-JP" altLang="en-US" sz="1292" spc="-9" dirty="0">
                <a:solidFill>
                  <a:schemeClr val="tx1"/>
                </a:solidFill>
                <a:latin typeface="Meiryo UI" panose="020B0604030504040204" pitchFamily="50" charset="-128"/>
                <a:ea typeface="Meiryo UI" panose="020B0604030504040204" pitchFamily="50" charset="-128"/>
              </a:rPr>
              <a:t>・景観に調和・影響を抑えた設計の採用</a:t>
            </a:r>
          </a:p>
          <a:p>
            <a:r>
              <a:rPr lang="en-US" altLang="ja-JP" sz="1292" spc="-9" dirty="0">
                <a:solidFill>
                  <a:schemeClr val="tx1"/>
                </a:solidFill>
                <a:latin typeface="Meiryo UI" panose="020B0604030504040204" pitchFamily="50" charset="-128"/>
                <a:ea typeface="Meiryo UI" panose="020B0604030504040204" pitchFamily="50" charset="-128"/>
              </a:rPr>
              <a:t>  (</a:t>
            </a:r>
            <a:r>
              <a:rPr lang="ja-JP" altLang="en-US" sz="1292" spc="-9" dirty="0">
                <a:solidFill>
                  <a:schemeClr val="tx1"/>
                </a:solidFill>
                <a:latin typeface="Meiryo UI" panose="020B0604030504040204" pitchFamily="50" charset="-128"/>
                <a:ea typeface="Meiryo UI" panose="020B0604030504040204" pitchFamily="50" charset="-128"/>
              </a:rPr>
              <a:t>柱角部の曲面化、丸みのある高欄 等</a:t>
            </a:r>
            <a:r>
              <a:rPr lang="en-US" altLang="ja-JP" sz="1292" spc="-9" dirty="0">
                <a:solidFill>
                  <a:schemeClr val="tx1"/>
                </a:solidFill>
                <a:latin typeface="Meiryo UI" panose="020B0604030504040204" pitchFamily="50" charset="-128"/>
                <a:ea typeface="Meiryo UI" panose="020B0604030504040204" pitchFamily="50" charset="-128"/>
              </a:rPr>
              <a:t>)</a:t>
            </a:r>
          </a:p>
          <a:p>
            <a:endParaRPr lang="en-US" altLang="ja-JP" sz="1292" spc="-9" dirty="0">
              <a:solidFill>
                <a:schemeClr val="tx1"/>
              </a:solidFill>
              <a:latin typeface="Meiryo UI" panose="020B0604030504040204" pitchFamily="50" charset="-128"/>
              <a:ea typeface="Meiryo UI" panose="020B0604030504040204" pitchFamily="50" charset="-128"/>
            </a:endParaRPr>
          </a:p>
        </p:txBody>
      </p:sp>
      <p:pic>
        <p:nvPicPr>
          <p:cNvPr id="29" name="図 28"/>
          <p:cNvPicPr>
            <a:picLocks noChangeAspect="1"/>
          </p:cNvPicPr>
          <p:nvPr/>
        </p:nvPicPr>
        <p:blipFill rotWithShape="1">
          <a:blip r:embed="rId4"/>
          <a:srcRect l="49277" t="55420" r="34178" b="18098"/>
          <a:stretch/>
        </p:blipFill>
        <p:spPr>
          <a:xfrm>
            <a:off x="7834223" y="3909738"/>
            <a:ext cx="872917" cy="785513"/>
          </a:xfrm>
          <a:prstGeom prst="rect">
            <a:avLst/>
          </a:prstGeom>
        </p:spPr>
      </p:pic>
      <p:pic>
        <p:nvPicPr>
          <p:cNvPr id="25" name="図 24"/>
          <p:cNvPicPr>
            <a:picLocks noChangeAspect="1"/>
          </p:cNvPicPr>
          <p:nvPr/>
        </p:nvPicPr>
        <p:blipFill rotWithShape="1">
          <a:blip r:embed="rId5"/>
          <a:srcRect l="25359" t="34123" r="54270" b="30209"/>
          <a:stretch/>
        </p:blipFill>
        <p:spPr>
          <a:xfrm>
            <a:off x="7042136" y="3957125"/>
            <a:ext cx="751963" cy="740262"/>
          </a:xfrm>
          <a:prstGeom prst="rect">
            <a:avLst/>
          </a:prstGeom>
        </p:spPr>
      </p:pic>
      <p:sp>
        <p:nvSpPr>
          <p:cNvPr id="26" name="楕円 25"/>
          <p:cNvSpPr/>
          <p:nvPr/>
        </p:nvSpPr>
        <p:spPr>
          <a:xfrm rot="16200000">
            <a:off x="7177930" y="4291007"/>
            <a:ext cx="461272" cy="3483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テキスト ボックス 31"/>
          <p:cNvSpPr txBox="1"/>
          <p:nvPr/>
        </p:nvSpPr>
        <p:spPr>
          <a:xfrm>
            <a:off x="3203236" y="3652189"/>
            <a:ext cx="702436" cy="215444"/>
          </a:xfrm>
          <a:prstGeom prst="rect">
            <a:avLst/>
          </a:prstGeom>
          <a:solidFill>
            <a:srgbClr val="FFFFFF">
              <a:alpha val="69804"/>
            </a:srgbClr>
          </a:solidFill>
        </p:spPr>
        <p:txBody>
          <a:bodyPr wrap="none" rtlCol="0">
            <a:spAutoFit/>
          </a:bodyPr>
          <a:lstStyle/>
          <a:p>
            <a:r>
              <a:rPr kumimoji="1" lang="ja-JP" altLang="en-US" sz="800" dirty="0">
                <a:latin typeface="Meiryo UI" panose="020B0604030504040204" pitchFamily="50" charset="-128"/>
                <a:ea typeface="Meiryo UI" panose="020B0604030504040204" pitchFamily="50" charset="-128"/>
              </a:rPr>
              <a:t>完成イメージ</a:t>
            </a:r>
          </a:p>
        </p:txBody>
      </p:sp>
      <p:pic>
        <p:nvPicPr>
          <p:cNvPr id="24" name="図 23"/>
          <p:cNvPicPr>
            <a:picLocks noChangeAspect="1"/>
          </p:cNvPicPr>
          <p:nvPr/>
        </p:nvPicPr>
        <p:blipFill rotWithShape="1">
          <a:blip r:embed="rId6"/>
          <a:srcRect l="5848" t="24454" r="19992" b="16721"/>
          <a:stretch/>
        </p:blipFill>
        <p:spPr>
          <a:xfrm>
            <a:off x="469738" y="3971947"/>
            <a:ext cx="3475118" cy="1612100"/>
          </a:xfrm>
          <a:prstGeom prst="rect">
            <a:avLst/>
          </a:prstGeom>
        </p:spPr>
      </p:pic>
      <p:sp>
        <p:nvSpPr>
          <p:cNvPr id="27" name="テキスト ボックス 26"/>
          <p:cNvSpPr txBox="1"/>
          <p:nvPr/>
        </p:nvSpPr>
        <p:spPr>
          <a:xfrm>
            <a:off x="3219632" y="5322005"/>
            <a:ext cx="702436" cy="215444"/>
          </a:xfrm>
          <a:prstGeom prst="rect">
            <a:avLst/>
          </a:prstGeom>
          <a:solidFill>
            <a:srgbClr val="FFFFFF">
              <a:alpha val="69804"/>
            </a:srgbClr>
          </a:solidFill>
        </p:spPr>
        <p:txBody>
          <a:bodyPr wrap="none" rtlCol="0">
            <a:spAutoFit/>
          </a:bodyPr>
          <a:lstStyle/>
          <a:p>
            <a:r>
              <a:rPr kumimoji="1" lang="ja-JP" altLang="en-US" sz="800" dirty="0">
                <a:latin typeface="Meiryo UI" panose="020B0604030504040204" pitchFamily="50" charset="-128"/>
                <a:ea typeface="Meiryo UI" panose="020B0604030504040204" pitchFamily="50" charset="-128"/>
              </a:rPr>
              <a:t>完成イメージ</a:t>
            </a:r>
          </a:p>
        </p:txBody>
      </p:sp>
      <p:sp>
        <p:nvSpPr>
          <p:cNvPr id="28" name="正方形/長方形 27"/>
          <p:cNvSpPr/>
          <p:nvPr/>
        </p:nvSpPr>
        <p:spPr>
          <a:xfrm>
            <a:off x="4043596" y="4886664"/>
            <a:ext cx="4716343" cy="8706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290" rtl="0" eaLnBrk="1" latinLnBrk="0" hangingPunct="1">
              <a:defRPr kumimoji="1" sz="1800" kern="1200">
                <a:solidFill>
                  <a:schemeClr val="lt1"/>
                </a:solidFill>
                <a:latin typeface="+mn-lt"/>
                <a:ea typeface="+mn-ea"/>
                <a:cs typeface="+mn-cs"/>
              </a:defRPr>
            </a:lvl1pPr>
            <a:lvl2pPr marL="457145" algn="l" defTabSz="914290" rtl="0" eaLnBrk="1" latinLnBrk="0" hangingPunct="1">
              <a:defRPr kumimoji="1" sz="1800" kern="1200">
                <a:solidFill>
                  <a:schemeClr val="lt1"/>
                </a:solidFill>
                <a:latin typeface="+mn-lt"/>
                <a:ea typeface="+mn-ea"/>
                <a:cs typeface="+mn-cs"/>
              </a:defRPr>
            </a:lvl2pPr>
            <a:lvl3pPr marL="914290" algn="l" defTabSz="914290" rtl="0" eaLnBrk="1" latinLnBrk="0" hangingPunct="1">
              <a:defRPr kumimoji="1" sz="1800" kern="1200">
                <a:solidFill>
                  <a:schemeClr val="lt1"/>
                </a:solidFill>
                <a:latin typeface="+mn-lt"/>
                <a:ea typeface="+mn-ea"/>
                <a:cs typeface="+mn-cs"/>
              </a:defRPr>
            </a:lvl3pPr>
            <a:lvl4pPr marL="1371435" algn="l" defTabSz="914290" rtl="0" eaLnBrk="1" latinLnBrk="0" hangingPunct="1">
              <a:defRPr kumimoji="1" sz="1800" kern="1200">
                <a:solidFill>
                  <a:schemeClr val="lt1"/>
                </a:solidFill>
                <a:latin typeface="+mn-lt"/>
                <a:ea typeface="+mn-ea"/>
                <a:cs typeface="+mn-cs"/>
              </a:defRPr>
            </a:lvl4pPr>
            <a:lvl5pPr marL="1828581" algn="l" defTabSz="914290" rtl="0" eaLnBrk="1" latinLnBrk="0" hangingPunct="1">
              <a:defRPr kumimoji="1" sz="1800" kern="1200">
                <a:solidFill>
                  <a:schemeClr val="lt1"/>
                </a:solidFill>
                <a:latin typeface="+mn-lt"/>
                <a:ea typeface="+mn-ea"/>
                <a:cs typeface="+mn-cs"/>
              </a:defRPr>
            </a:lvl5pPr>
            <a:lvl6pPr marL="2285726" algn="l" defTabSz="914290" rtl="0" eaLnBrk="1" latinLnBrk="0" hangingPunct="1">
              <a:defRPr kumimoji="1" sz="1800" kern="1200">
                <a:solidFill>
                  <a:schemeClr val="lt1"/>
                </a:solidFill>
                <a:latin typeface="+mn-lt"/>
                <a:ea typeface="+mn-ea"/>
                <a:cs typeface="+mn-cs"/>
              </a:defRPr>
            </a:lvl6pPr>
            <a:lvl7pPr marL="2742871" algn="l" defTabSz="914290" rtl="0" eaLnBrk="1" latinLnBrk="0" hangingPunct="1">
              <a:defRPr kumimoji="1" sz="1800" kern="1200">
                <a:solidFill>
                  <a:schemeClr val="lt1"/>
                </a:solidFill>
                <a:latin typeface="+mn-lt"/>
                <a:ea typeface="+mn-ea"/>
                <a:cs typeface="+mn-cs"/>
              </a:defRPr>
            </a:lvl7pPr>
            <a:lvl8pPr marL="3200016" algn="l" defTabSz="914290" rtl="0" eaLnBrk="1" latinLnBrk="0" hangingPunct="1">
              <a:defRPr kumimoji="1" sz="1800" kern="1200">
                <a:solidFill>
                  <a:schemeClr val="lt1"/>
                </a:solidFill>
                <a:latin typeface="+mn-lt"/>
                <a:ea typeface="+mn-ea"/>
                <a:cs typeface="+mn-cs"/>
              </a:defRPr>
            </a:lvl8pPr>
            <a:lvl9pPr marL="3657161" algn="l" defTabSz="914290" rtl="0" eaLnBrk="1" latinLnBrk="0" hangingPunct="1">
              <a:defRPr kumimoji="1" sz="1800" kern="1200">
                <a:solidFill>
                  <a:schemeClr val="lt1"/>
                </a:solidFill>
                <a:latin typeface="+mn-lt"/>
                <a:ea typeface="+mn-ea"/>
                <a:cs typeface="+mn-cs"/>
              </a:defRPr>
            </a:lvl9pPr>
          </a:lstStyle>
          <a:p>
            <a:r>
              <a:rPr lang="en-US" altLang="ja-JP" sz="1292" spc="-9" dirty="0">
                <a:solidFill>
                  <a:schemeClr val="tx1"/>
                </a:solidFill>
                <a:latin typeface="Meiryo UI" panose="020B0604030504040204" pitchFamily="50" charset="-128"/>
                <a:ea typeface="Meiryo UI" panose="020B0604030504040204" pitchFamily="50" charset="-128"/>
              </a:rPr>
              <a:t>【R4</a:t>
            </a:r>
            <a:r>
              <a:rPr lang="ja-JP" altLang="en-US" sz="1292" spc="-9" dirty="0">
                <a:solidFill>
                  <a:schemeClr val="tx1"/>
                </a:solidFill>
                <a:latin typeface="Meiryo UI" panose="020B0604030504040204" pitchFamily="50" charset="-128"/>
                <a:ea typeface="Meiryo UI" panose="020B0604030504040204" pitchFamily="50" charset="-128"/>
              </a:rPr>
              <a:t>年度の主なご助言</a:t>
            </a:r>
            <a:r>
              <a:rPr lang="en-US" altLang="ja-JP" sz="1292" spc="-9" dirty="0">
                <a:solidFill>
                  <a:schemeClr val="tx1"/>
                </a:solidFill>
                <a:latin typeface="Meiryo UI" panose="020B0604030504040204" pitchFamily="50" charset="-128"/>
                <a:ea typeface="Meiryo UI" panose="020B0604030504040204" pitchFamily="50" charset="-128"/>
              </a:rPr>
              <a:t>】</a:t>
            </a:r>
          </a:p>
          <a:p>
            <a:r>
              <a:rPr lang="ja-JP" altLang="en-US" sz="1292" spc="-9" dirty="0">
                <a:solidFill>
                  <a:schemeClr val="tx1"/>
                </a:solidFill>
                <a:latin typeface="Meiryo UI" panose="020B0604030504040204" pitchFamily="50" charset="-128"/>
                <a:ea typeface="Meiryo UI" panose="020B0604030504040204" pitchFamily="50" charset="-128"/>
              </a:rPr>
              <a:t>・事例研究等の検討資料を適切に引き継ぎ、今後の土木構造物の景観形成にも繋げていただきたい。</a:t>
            </a:r>
            <a:endParaRPr lang="en-US" altLang="ja-JP" sz="1292" spc="-9" dirty="0">
              <a:solidFill>
                <a:schemeClr val="tx1"/>
              </a:solidFill>
              <a:latin typeface="Meiryo UI" panose="020B0604030504040204" pitchFamily="50" charset="-128"/>
              <a:ea typeface="Meiryo UI" panose="020B0604030504040204" pitchFamily="50" charset="-128"/>
            </a:endParaRPr>
          </a:p>
        </p:txBody>
      </p:sp>
      <p:sp>
        <p:nvSpPr>
          <p:cNvPr id="30" name="二等辺三角形 29"/>
          <p:cNvSpPr/>
          <p:nvPr/>
        </p:nvSpPr>
        <p:spPr>
          <a:xfrm rot="10800000">
            <a:off x="5514006" y="3050307"/>
            <a:ext cx="2068751" cy="260298"/>
          </a:xfrm>
          <a:prstGeom prst="triangle">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二等辺三角形 30"/>
          <p:cNvSpPr/>
          <p:nvPr/>
        </p:nvSpPr>
        <p:spPr>
          <a:xfrm rot="10800000">
            <a:off x="5514006" y="4830104"/>
            <a:ext cx="2068751" cy="260298"/>
          </a:xfrm>
          <a:prstGeom prst="triangle">
            <a:avLst/>
          </a:prstGeom>
          <a:solidFill>
            <a:sysClr val="window" lastClr="FFFFFF">
              <a:lumMod val="75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55701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２</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都市の魅力を育む</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3" name="角丸四角形 2"/>
          <p:cNvSpPr/>
          <p:nvPr/>
        </p:nvSpPr>
        <p:spPr>
          <a:xfrm>
            <a:off x="200966" y="5486628"/>
            <a:ext cx="8842550" cy="98730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schemeClr val="tx1"/>
              </a:solidFill>
            </a:endParaRPr>
          </a:p>
        </p:txBody>
      </p:sp>
      <p:sp>
        <p:nvSpPr>
          <p:cNvPr id="4" name="テキスト ボックス 3"/>
          <p:cNvSpPr txBox="1"/>
          <p:nvPr/>
        </p:nvSpPr>
        <p:spPr>
          <a:xfrm>
            <a:off x="292771" y="5589840"/>
            <a:ext cx="2489784" cy="348109"/>
          </a:xfrm>
          <a:prstGeom prst="rect">
            <a:avLst/>
          </a:prstGeom>
          <a:noFill/>
        </p:spPr>
        <p:txBody>
          <a:bodyPr wrap="none" rtlCol="0">
            <a:spAutoFit/>
          </a:bodyPr>
          <a:lstStyle/>
          <a:p>
            <a:r>
              <a:rPr lang="en-US" altLang="ja-JP" sz="1662" b="1" dirty="0">
                <a:latin typeface="Meiryo UI" panose="020B0604030504040204" pitchFamily="50" charset="-128"/>
                <a:ea typeface="Meiryo UI" panose="020B0604030504040204" pitchFamily="50" charset="-128"/>
              </a:rPr>
              <a:t>【</a:t>
            </a:r>
            <a:r>
              <a:rPr lang="ja-JP" altLang="en-US" sz="1662" b="1" dirty="0">
                <a:latin typeface="Meiryo UI" panose="020B0604030504040204" pitchFamily="50" charset="-128"/>
                <a:ea typeface="Meiryo UI" panose="020B0604030504040204" pitchFamily="50" charset="-128"/>
              </a:rPr>
              <a:t>令和５年度の主な取組</a:t>
            </a:r>
            <a:r>
              <a:rPr lang="en-US" altLang="ja-JP" sz="1662" b="1" dirty="0">
                <a:latin typeface="Meiryo UI" panose="020B0604030504040204" pitchFamily="50" charset="-128"/>
                <a:ea typeface="Meiryo UI" panose="020B0604030504040204" pitchFamily="50" charset="-128"/>
              </a:rPr>
              <a:t>】</a:t>
            </a:r>
            <a:endParaRPr lang="ja-JP" altLang="en-US" sz="1662" b="1" dirty="0">
              <a:latin typeface="Meiryo UI" panose="020B0604030504040204" pitchFamily="50" charset="-128"/>
              <a:ea typeface="Meiryo UI" panose="020B0604030504040204" pitchFamily="50" charset="-128"/>
            </a:endParaRPr>
          </a:p>
        </p:txBody>
      </p:sp>
      <p:sp>
        <p:nvSpPr>
          <p:cNvPr id="17" name="正方形/長方形 16"/>
          <p:cNvSpPr/>
          <p:nvPr/>
        </p:nvSpPr>
        <p:spPr>
          <a:xfrm>
            <a:off x="292771" y="5891790"/>
            <a:ext cx="8626774" cy="5970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477" dirty="0">
                <a:solidFill>
                  <a:schemeClr val="tx1"/>
                </a:solidFill>
                <a:latin typeface="Meiryo UI" panose="020B0604030504040204" pitchFamily="50" charset="-128"/>
                <a:ea typeface="Meiryo UI" panose="020B0604030504040204" pitchFamily="50" charset="-128"/>
              </a:rPr>
              <a:t>○第４回の募集及び選定（約</a:t>
            </a:r>
            <a:r>
              <a:rPr lang="en-US" altLang="ja-JP" sz="1477" dirty="0">
                <a:solidFill>
                  <a:schemeClr val="tx1"/>
                </a:solidFill>
                <a:latin typeface="Meiryo UI" panose="020B0604030504040204" pitchFamily="50" charset="-128"/>
                <a:ea typeface="Meiryo UI" panose="020B0604030504040204" pitchFamily="50" charset="-128"/>
              </a:rPr>
              <a:t>20</a:t>
            </a:r>
            <a:r>
              <a:rPr lang="ja-JP" altLang="en-US" sz="1477" dirty="0">
                <a:solidFill>
                  <a:schemeClr val="tx1"/>
                </a:solidFill>
                <a:latin typeface="Meiryo UI" panose="020B0604030504040204" pitchFamily="50" charset="-128"/>
                <a:ea typeface="Meiryo UI" panose="020B0604030504040204" pitchFamily="50" charset="-128"/>
              </a:rPr>
              <a:t>か所の選定により計</a:t>
            </a:r>
            <a:r>
              <a:rPr lang="en-US" altLang="ja-JP" sz="1477" dirty="0">
                <a:solidFill>
                  <a:schemeClr val="tx1"/>
                </a:solidFill>
                <a:latin typeface="Meiryo UI" panose="020B0604030504040204" pitchFamily="50" charset="-128"/>
                <a:ea typeface="Meiryo UI" panose="020B0604030504040204" pitchFamily="50" charset="-128"/>
              </a:rPr>
              <a:t>100</a:t>
            </a:r>
            <a:r>
              <a:rPr lang="ja-JP" altLang="en-US" sz="1477" dirty="0">
                <a:solidFill>
                  <a:schemeClr val="tx1"/>
                </a:solidFill>
                <a:latin typeface="Meiryo UI" panose="020B0604030504040204" pitchFamily="50" charset="-128"/>
                <a:ea typeface="Meiryo UI" panose="020B0604030504040204" pitchFamily="50" charset="-128"/>
              </a:rPr>
              <a:t>か所を目指す）</a:t>
            </a:r>
            <a:endParaRPr lang="en-US" altLang="ja-JP" sz="1477" dirty="0">
              <a:solidFill>
                <a:schemeClr val="tx1"/>
              </a:solidFill>
              <a:latin typeface="Meiryo UI" panose="020B0604030504040204" pitchFamily="50" charset="-128"/>
              <a:ea typeface="Meiryo UI" panose="020B0604030504040204" pitchFamily="50" charset="-128"/>
            </a:endParaRPr>
          </a:p>
          <a:p>
            <a:r>
              <a:rPr lang="ja-JP" altLang="en-US" sz="1477" dirty="0">
                <a:solidFill>
                  <a:schemeClr val="tx1"/>
                </a:solidFill>
                <a:latin typeface="Meiryo UI" panose="020B0604030504040204" pitchFamily="50" charset="-128"/>
                <a:ea typeface="Meiryo UI" panose="020B0604030504040204" pitchFamily="50" charset="-128"/>
              </a:rPr>
              <a:t>○多様な主体と連携し、ビュースポットおおさかの魅力を発信</a:t>
            </a:r>
          </a:p>
        </p:txBody>
      </p:sp>
      <p:sp>
        <p:nvSpPr>
          <p:cNvPr id="21" name="正方形/長方形 20"/>
          <p:cNvSpPr/>
          <p:nvPr/>
        </p:nvSpPr>
        <p:spPr>
          <a:xfrm>
            <a:off x="131885" y="1605288"/>
            <a:ext cx="9012115" cy="575414"/>
          </a:xfrm>
          <a:prstGeom prst="rect">
            <a:avLst/>
          </a:prstGeom>
        </p:spPr>
        <p:txBody>
          <a:bodyPr wrap="square">
            <a:spAutoFit/>
          </a:bodyPr>
          <a:lstStyle/>
          <a:p>
            <a:r>
              <a:rPr lang="ja-JP" altLang="en-US" sz="1662" dirty="0">
                <a:latin typeface="Meiryo UI" panose="020B0604030504040204" pitchFamily="50" charset="-128"/>
                <a:ea typeface="Meiryo UI" panose="020B0604030504040204" pitchFamily="50" charset="-128"/>
              </a:rPr>
              <a:t>　　</a:t>
            </a:r>
            <a:r>
              <a:rPr lang="ja-JP" altLang="en-US" sz="1477" dirty="0">
                <a:latin typeface="Meiryo UI" panose="020B0604030504040204" pitchFamily="50" charset="-128"/>
                <a:ea typeface="Meiryo UI" panose="020B0604030504040204" pitchFamily="50" charset="-128"/>
              </a:rPr>
              <a:t>世界に誇れる個性豊かで多彩な大阪の</a:t>
            </a:r>
            <a:r>
              <a:rPr lang="ja-JP" altLang="en-US" sz="1477" b="1" u="sng" dirty="0">
                <a:solidFill>
                  <a:srgbClr val="FF0000"/>
                </a:solidFill>
                <a:latin typeface="Meiryo UI" panose="020B0604030504040204" pitchFamily="50" charset="-128"/>
                <a:ea typeface="Meiryo UI" panose="020B0604030504040204" pitchFamily="50" charset="-128"/>
              </a:rPr>
              <a:t>魅力ある景観を眺めることのできる場所を発掘</a:t>
            </a:r>
            <a:r>
              <a:rPr lang="ja-JP" altLang="en-US" sz="1477" dirty="0">
                <a:latin typeface="Meiryo UI" panose="020B0604030504040204" pitchFamily="50" charset="-128"/>
                <a:ea typeface="Meiryo UI" panose="020B0604030504040204" pitchFamily="50" charset="-128"/>
              </a:rPr>
              <a:t>し、「ビュースポットおおさか」　　</a:t>
            </a:r>
            <a:endParaRPr lang="en-US" altLang="ja-JP" sz="1477" dirty="0">
              <a:latin typeface="Meiryo UI" panose="020B0604030504040204" pitchFamily="50" charset="-128"/>
              <a:ea typeface="Meiryo UI" panose="020B0604030504040204" pitchFamily="50" charset="-128"/>
            </a:endParaRPr>
          </a:p>
          <a:p>
            <a:r>
              <a:rPr lang="ja-JP" altLang="en-US" sz="1477" dirty="0">
                <a:latin typeface="Meiryo UI" panose="020B0604030504040204" pitchFamily="50" charset="-128"/>
                <a:ea typeface="Meiryo UI" panose="020B0604030504040204" pitchFamily="50" charset="-128"/>
              </a:rPr>
              <a:t>　　として選定、情報発信することで、景観への興味・関心の向上を図る。</a:t>
            </a:r>
            <a:endParaRPr lang="en-US" altLang="ja-JP" sz="1477"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1598535" y="3917230"/>
            <a:ext cx="3559074" cy="688843"/>
          </a:xfrm>
          <a:prstGeom prst="rect">
            <a:avLst/>
          </a:prstGeom>
          <a:noFill/>
        </p:spPr>
        <p:txBody>
          <a:bodyPr wrap="square" rtlCol="0">
            <a:spAutoFit/>
          </a:bodyPr>
          <a:lstStyle/>
          <a:p>
            <a:r>
              <a:rPr lang="ja-JP" altLang="en-US" sz="1292" dirty="0">
                <a:latin typeface="Meiryo UI" panose="020B0604030504040204" pitchFamily="50" charset="-128"/>
                <a:ea typeface="Meiryo UI" panose="020B0604030504040204" pitchFamily="50" charset="-128"/>
              </a:rPr>
              <a:t>・周遊ルートマップの作製及び発信</a:t>
            </a:r>
            <a:endParaRPr lang="en-US" altLang="ja-JP" sz="1292" dirty="0">
              <a:latin typeface="Meiryo UI" panose="020B0604030504040204" pitchFamily="50" charset="-128"/>
              <a:ea typeface="Meiryo UI" panose="020B0604030504040204" pitchFamily="50" charset="-128"/>
            </a:endParaRPr>
          </a:p>
          <a:p>
            <a:r>
              <a:rPr lang="ja-JP" altLang="en-US" sz="1292" dirty="0">
                <a:latin typeface="Meiryo UI" panose="020B0604030504040204" pitchFamily="50" charset="-128"/>
                <a:ea typeface="Meiryo UI" panose="020B0604030504040204" pitchFamily="50" charset="-128"/>
              </a:rPr>
              <a:t>・府民参加型イベント（景観フォトラリー）等の実施</a:t>
            </a:r>
            <a:endParaRPr lang="en-US" altLang="ja-JP" sz="1292" dirty="0">
              <a:latin typeface="Meiryo UI" panose="020B0604030504040204" pitchFamily="50" charset="-128"/>
              <a:ea typeface="Meiryo UI" panose="020B0604030504040204" pitchFamily="50" charset="-128"/>
            </a:endParaRPr>
          </a:p>
          <a:p>
            <a:endParaRPr lang="en-US" altLang="ja-JP" sz="1292" dirty="0">
              <a:latin typeface="Meiryo UI" panose="020B0604030504040204" pitchFamily="50" charset="-128"/>
              <a:ea typeface="Meiryo UI" panose="020B0604030504040204" pitchFamily="50" charset="-128"/>
            </a:endParaRPr>
          </a:p>
        </p:txBody>
      </p:sp>
      <p:grpSp>
        <p:nvGrpSpPr>
          <p:cNvPr id="23" name="グループ化 22"/>
          <p:cNvGrpSpPr/>
          <p:nvPr/>
        </p:nvGrpSpPr>
        <p:grpSpPr>
          <a:xfrm>
            <a:off x="431818" y="2553208"/>
            <a:ext cx="1088115" cy="1772877"/>
            <a:chOff x="582770" y="3257517"/>
            <a:chExt cx="1178791" cy="1920617"/>
          </a:xfrm>
        </p:grpSpPr>
        <p:sp>
          <p:nvSpPr>
            <p:cNvPr id="24" name="正方形/長方形 23"/>
            <p:cNvSpPr/>
            <p:nvPr/>
          </p:nvSpPr>
          <p:spPr>
            <a:xfrm>
              <a:off x="582770" y="3257517"/>
              <a:ext cx="1165346" cy="35061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77" dirty="0">
                  <a:solidFill>
                    <a:schemeClr val="tx1"/>
                  </a:solidFill>
                  <a:latin typeface="Meiryo UI" panose="020B0604030504040204" pitchFamily="50" charset="-128"/>
                  <a:ea typeface="Meiryo UI" panose="020B0604030504040204" pitchFamily="50" charset="-128"/>
                </a:rPr>
                <a:t>選定・決定</a:t>
              </a:r>
            </a:p>
          </p:txBody>
        </p:sp>
        <p:sp>
          <p:nvSpPr>
            <p:cNvPr id="25" name="正方形/長方形 24"/>
            <p:cNvSpPr/>
            <p:nvPr/>
          </p:nvSpPr>
          <p:spPr>
            <a:xfrm>
              <a:off x="582770" y="4023852"/>
              <a:ext cx="1165346" cy="35061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77" dirty="0">
                  <a:solidFill>
                    <a:schemeClr val="tx1"/>
                  </a:solidFill>
                  <a:latin typeface="Meiryo UI" panose="020B0604030504040204" pitchFamily="50" charset="-128"/>
                  <a:ea typeface="Meiryo UI" panose="020B0604030504040204" pitchFamily="50" charset="-128"/>
                </a:rPr>
                <a:t>発信</a:t>
              </a:r>
            </a:p>
          </p:txBody>
        </p:sp>
        <p:sp>
          <p:nvSpPr>
            <p:cNvPr id="26" name="正方形/長方形 25"/>
            <p:cNvSpPr/>
            <p:nvPr/>
          </p:nvSpPr>
          <p:spPr>
            <a:xfrm>
              <a:off x="596215" y="4827515"/>
              <a:ext cx="1165346" cy="350619"/>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77" dirty="0">
                  <a:solidFill>
                    <a:schemeClr val="tx1"/>
                  </a:solidFill>
                  <a:latin typeface="Meiryo UI" panose="020B0604030504040204" pitchFamily="50" charset="-128"/>
                  <a:ea typeface="Meiryo UI" panose="020B0604030504040204" pitchFamily="50" charset="-128"/>
                </a:rPr>
                <a:t>活用等</a:t>
              </a:r>
            </a:p>
          </p:txBody>
        </p:sp>
        <p:sp>
          <p:nvSpPr>
            <p:cNvPr id="27" name="下矢印 26"/>
            <p:cNvSpPr/>
            <p:nvPr/>
          </p:nvSpPr>
          <p:spPr>
            <a:xfrm>
              <a:off x="1075765" y="3697159"/>
              <a:ext cx="174812" cy="248091"/>
            </a:xfrm>
            <a:prstGeom prst="down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sp>
          <p:nvSpPr>
            <p:cNvPr id="28" name="下矢印 27"/>
            <p:cNvSpPr/>
            <p:nvPr/>
          </p:nvSpPr>
          <p:spPr>
            <a:xfrm>
              <a:off x="1080248" y="4494839"/>
              <a:ext cx="174812" cy="248091"/>
            </a:xfrm>
            <a:prstGeom prst="down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grpSp>
      <p:sp>
        <p:nvSpPr>
          <p:cNvPr id="32" name="テキスト ボックス 31"/>
          <p:cNvSpPr txBox="1"/>
          <p:nvPr/>
        </p:nvSpPr>
        <p:spPr>
          <a:xfrm>
            <a:off x="1598535" y="2511674"/>
            <a:ext cx="4456850" cy="490006"/>
          </a:xfrm>
          <a:prstGeom prst="rect">
            <a:avLst/>
          </a:prstGeom>
          <a:noFill/>
        </p:spPr>
        <p:txBody>
          <a:bodyPr wrap="square" rtlCol="0">
            <a:spAutoFit/>
          </a:bodyPr>
          <a:lstStyle/>
          <a:p>
            <a:r>
              <a:rPr lang="ja-JP" altLang="en-US" sz="1292" spc="-92" dirty="0">
                <a:latin typeface="Meiryo UI" panose="020B0604030504040204" pitchFamily="50" charset="-128"/>
                <a:ea typeface="Meiryo UI" panose="020B0604030504040204" pitchFamily="50" charset="-128"/>
              </a:rPr>
              <a:t>第１～３回ビュースポットおおさかにおいて</a:t>
            </a:r>
            <a:r>
              <a:rPr lang="en-US" altLang="ja-JP" sz="1292" b="1" u="sng" spc="-92" dirty="0">
                <a:solidFill>
                  <a:srgbClr val="FF0000"/>
                </a:solidFill>
                <a:latin typeface="Meiryo UI" panose="020B0604030504040204" pitchFamily="50" charset="-128"/>
                <a:ea typeface="Meiryo UI" panose="020B0604030504040204" pitchFamily="50" charset="-128"/>
              </a:rPr>
              <a:t>80</a:t>
            </a:r>
            <a:r>
              <a:rPr lang="ja-JP" altLang="en-US" sz="1292" b="1" u="sng" spc="-92" dirty="0">
                <a:solidFill>
                  <a:srgbClr val="FF0000"/>
                </a:solidFill>
                <a:latin typeface="Meiryo UI" panose="020B0604030504040204" pitchFamily="50" charset="-128"/>
                <a:ea typeface="Meiryo UI" panose="020B0604030504040204" pitchFamily="50" charset="-128"/>
              </a:rPr>
              <a:t>か所を選定済</a:t>
            </a:r>
            <a:endParaRPr lang="en-US" altLang="ja-JP" sz="1292" b="1" u="sng" spc="-92" dirty="0">
              <a:solidFill>
                <a:srgbClr val="FF0000"/>
              </a:solidFill>
              <a:latin typeface="Meiryo UI" panose="020B0604030504040204" pitchFamily="50" charset="-128"/>
              <a:ea typeface="Meiryo UI" panose="020B0604030504040204" pitchFamily="50" charset="-128"/>
            </a:endParaRPr>
          </a:p>
          <a:p>
            <a:r>
              <a:rPr lang="ja-JP" altLang="en-US" sz="1292" dirty="0">
                <a:latin typeface="Meiryo UI" panose="020B0604030504040204" pitchFamily="50" charset="-128"/>
                <a:ea typeface="Meiryo UI" panose="020B0604030504040204" pitchFamily="50" charset="-128"/>
              </a:rPr>
              <a:t>最終的には全体で</a:t>
            </a:r>
            <a:r>
              <a:rPr lang="ja-JP" altLang="en-US" sz="1292" b="1" u="sng" dirty="0">
                <a:solidFill>
                  <a:srgbClr val="FF0000"/>
                </a:solidFill>
                <a:latin typeface="Meiryo UI" panose="020B0604030504040204" pitchFamily="50" charset="-128"/>
                <a:ea typeface="Meiryo UI" panose="020B0604030504040204" pitchFamily="50" charset="-128"/>
              </a:rPr>
              <a:t>約</a:t>
            </a:r>
            <a:r>
              <a:rPr lang="en-US" altLang="ja-JP" sz="1292" b="1" u="sng" dirty="0">
                <a:solidFill>
                  <a:srgbClr val="FF0000"/>
                </a:solidFill>
                <a:latin typeface="Meiryo UI" panose="020B0604030504040204" pitchFamily="50" charset="-128"/>
                <a:ea typeface="Meiryo UI" panose="020B0604030504040204" pitchFamily="50" charset="-128"/>
              </a:rPr>
              <a:t>100</a:t>
            </a:r>
            <a:r>
              <a:rPr lang="ja-JP" altLang="en-US" sz="1292" b="1" u="sng" dirty="0">
                <a:solidFill>
                  <a:srgbClr val="FF0000"/>
                </a:solidFill>
                <a:latin typeface="Meiryo UI" panose="020B0604030504040204" pitchFamily="50" charset="-128"/>
                <a:ea typeface="Meiryo UI" panose="020B0604030504040204" pitchFamily="50" charset="-128"/>
              </a:rPr>
              <a:t>箇所程度選定予定</a:t>
            </a:r>
            <a:endParaRPr lang="en-US" altLang="ja-JP" sz="1292" b="1" u="sng" dirty="0">
              <a:solidFill>
                <a:srgbClr val="FF0000"/>
              </a:solidFill>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1652266" y="3197826"/>
            <a:ext cx="2720007" cy="490006"/>
          </a:xfrm>
          <a:prstGeom prst="rect">
            <a:avLst/>
          </a:prstGeom>
          <a:noFill/>
        </p:spPr>
        <p:txBody>
          <a:bodyPr wrap="square" rtlCol="0">
            <a:spAutoFit/>
          </a:bodyPr>
          <a:lstStyle/>
          <a:p>
            <a:r>
              <a:rPr lang="ja-JP" altLang="en-US" sz="1292" dirty="0">
                <a:latin typeface="Meiryo UI" panose="020B0604030504040204" pitchFamily="50" charset="-128"/>
                <a:ea typeface="Meiryo UI" panose="020B0604030504040204" pitchFamily="50" charset="-128"/>
              </a:rPr>
              <a:t>・府</a:t>
            </a:r>
            <a:r>
              <a:rPr lang="en-US" altLang="ja-JP" sz="1292" dirty="0">
                <a:latin typeface="Meiryo UI" panose="020B0604030504040204" pitchFamily="50" charset="-128"/>
                <a:ea typeface="Meiryo UI" panose="020B0604030504040204" pitchFamily="50" charset="-128"/>
              </a:rPr>
              <a:t>HP</a:t>
            </a:r>
            <a:r>
              <a:rPr lang="ja-JP" altLang="en-US" sz="1292" dirty="0">
                <a:latin typeface="Meiryo UI" panose="020B0604030504040204" pitchFamily="50" charset="-128"/>
                <a:ea typeface="Meiryo UI" panose="020B0604030504040204" pitchFamily="50" charset="-128"/>
              </a:rPr>
              <a:t>や</a:t>
            </a:r>
            <a:r>
              <a:rPr lang="en-US" altLang="ja-JP" sz="1292" dirty="0">
                <a:latin typeface="Meiryo UI" panose="020B0604030504040204" pitchFamily="50" charset="-128"/>
                <a:ea typeface="Meiryo UI" panose="020B0604030504040204" pitchFamily="50" charset="-128"/>
              </a:rPr>
              <a:t>SNS</a:t>
            </a:r>
            <a:r>
              <a:rPr lang="ja-JP" altLang="en-US" sz="1292" dirty="0">
                <a:latin typeface="Meiryo UI" panose="020B0604030504040204" pitchFamily="50" charset="-128"/>
                <a:ea typeface="Meiryo UI" panose="020B0604030504040204" pitchFamily="50" charset="-128"/>
              </a:rPr>
              <a:t>を活用した情報発信</a:t>
            </a:r>
            <a:endParaRPr lang="en-US" altLang="ja-JP" sz="1292" dirty="0">
              <a:latin typeface="Meiryo UI" panose="020B0604030504040204" pitchFamily="50" charset="-128"/>
              <a:ea typeface="Meiryo UI" panose="020B0604030504040204" pitchFamily="50" charset="-128"/>
            </a:endParaRPr>
          </a:p>
          <a:p>
            <a:r>
              <a:rPr lang="ja-JP" altLang="en-US" sz="1292" dirty="0">
                <a:latin typeface="Meiryo UI" panose="020B0604030504040204" pitchFamily="50" charset="-128"/>
                <a:ea typeface="Meiryo UI" panose="020B0604030504040204" pitchFamily="50" charset="-128"/>
              </a:rPr>
              <a:t>・「府政だより」への関連イベントの掲載</a:t>
            </a:r>
            <a:endParaRPr lang="en-US" altLang="ja-JP" sz="1292" dirty="0">
              <a:latin typeface="Meiryo UI" panose="020B0604030504040204" pitchFamily="50" charset="-128"/>
              <a:ea typeface="Meiryo UI" panose="020B0604030504040204" pitchFamily="50" charset="-128"/>
            </a:endParaRPr>
          </a:p>
        </p:txBody>
      </p:sp>
      <p:pic>
        <p:nvPicPr>
          <p:cNvPr id="34" name="図 33"/>
          <p:cNvPicPr>
            <a:picLocks noChangeAspect="1"/>
          </p:cNvPicPr>
          <p:nvPr/>
        </p:nvPicPr>
        <p:blipFill>
          <a:blip r:embed="rId3"/>
          <a:stretch>
            <a:fillRect/>
          </a:stretch>
        </p:blipFill>
        <p:spPr>
          <a:xfrm>
            <a:off x="7858155" y="4441561"/>
            <a:ext cx="1061390" cy="1030154"/>
          </a:xfrm>
          <a:prstGeom prst="rect">
            <a:avLst/>
          </a:prstGeom>
        </p:spPr>
      </p:pic>
      <p:sp>
        <p:nvSpPr>
          <p:cNvPr id="36" name="正方形/長方形 35"/>
          <p:cNvSpPr/>
          <p:nvPr/>
        </p:nvSpPr>
        <p:spPr>
          <a:xfrm>
            <a:off x="7911943" y="4140145"/>
            <a:ext cx="986529" cy="253037"/>
          </a:xfrm>
          <a:prstGeom prst="rect">
            <a:avLst/>
          </a:prstGeom>
          <a:ln w="9525"/>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31" dirty="0">
                <a:solidFill>
                  <a:schemeClr val="tx1"/>
                </a:solidFill>
                <a:latin typeface="Meiryo UI" panose="020B0604030504040204" pitchFamily="50" charset="-128"/>
                <a:ea typeface="Meiryo UI" panose="020B0604030504040204" pitchFamily="50" charset="-128"/>
              </a:rPr>
              <a:t>選定スポット一覧</a:t>
            </a:r>
            <a:endParaRPr lang="en-US" altLang="ja-JP" sz="831" dirty="0">
              <a:solidFill>
                <a:schemeClr val="tx1"/>
              </a:solidFill>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B2214278-2596-4ED4-9E11-B8C83DB4BFF5}"/>
              </a:ext>
            </a:extLst>
          </p:cNvPr>
          <p:cNvSpPr/>
          <p:nvPr/>
        </p:nvSpPr>
        <p:spPr bwMode="gray">
          <a:xfrm>
            <a:off x="251519" y="1154236"/>
            <a:ext cx="4651113"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「ビュースポットおおさか」発掘・発信プロジェクト</a:t>
            </a:r>
          </a:p>
        </p:txBody>
      </p:sp>
      <p:sp>
        <p:nvSpPr>
          <p:cNvPr id="31" name="テキスト ボックス 30"/>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⑥良好な景観形成の推進</a:t>
            </a:r>
          </a:p>
        </p:txBody>
      </p:sp>
      <p:pic>
        <p:nvPicPr>
          <p:cNvPr id="37" name="図 36"/>
          <p:cNvPicPr>
            <a:picLocks noChangeAspect="1"/>
          </p:cNvPicPr>
          <p:nvPr/>
        </p:nvPicPr>
        <p:blipFill>
          <a:blip r:embed="rId4"/>
          <a:stretch>
            <a:fillRect/>
          </a:stretch>
        </p:blipFill>
        <p:spPr>
          <a:xfrm>
            <a:off x="5582206" y="2669359"/>
            <a:ext cx="1470797" cy="1103397"/>
          </a:xfrm>
          <a:prstGeom prst="rect">
            <a:avLst/>
          </a:prstGeom>
        </p:spPr>
      </p:pic>
      <p:pic>
        <p:nvPicPr>
          <p:cNvPr id="38" name="図 37"/>
          <p:cNvPicPr>
            <a:picLocks noChangeAspect="1"/>
          </p:cNvPicPr>
          <p:nvPr/>
        </p:nvPicPr>
        <p:blipFill>
          <a:blip r:embed="rId5"/>
          <a:stretch>
            <a:fillRect/>
          </a:stretch>
        </p:blipFill>
        <p:spPr>
          <a:xfrm>
            <a:off x="7264380" y="2669359"/>
            <a:ext cx="1590270" cy="1103397"/>
          </a:xfrm>
          <a:prstGeom prst="rect">
            <a:avLst/>
          </a:prstGeom>
        </p:spPr>
      </p:pic>
      <p:sp>
        <p:nvSpPr>
          <p:cNvPr id="40" name="正方形/長方形 39"/>
          <p:cNvSpPr/>
          <p:nvPr/>
        </p:nvSpPr>
        <p:spPr>
          <a:xfrm>
            <a:off x="7232212" y="3773512"/>
            <a:ext cx="1654605" cy="369332"/>
          </a:xfrm>
          <a:prstGeom prst="rect">
            <a:avLst/>
          </a:prstGeom>
        </p:spPr>
        <p:txBody>
          <a:bodyPr wrap="square">
            <a:spAutoFit/>
          </a:bodyPr>
          <a:lstStyle/>
          <a:p>
            <a:pPr algn="ctr"/>
            <a:r>
              <a:rPr lang="ja-JP" altLang="en-US" sz="900" b="1" dirty="0">
                <a:latin typeface="メイリオ" panose="020B0604030504040204" pitchFamily="50" charset="-128"/>
                <a:ea typeface="メイリオ" panose="020B0604030504040204" pitchFamily="50" charset="-128"/>
              </a:rPr>
              <a:t>ススキ越しの雲海に浮かぶ金剛山を眺める岩湧山山頂</a:t>
            </a:r>
          </a:p>
        </p:txBody>
      </p:sp>
      <p:sp>
        <p:nvSpPr>
          <p:cNvPr id="42" name="正方形/長方形 41"/>
          <p:cNvSpPr/>
          <p:nvPr/>
        </p:nvSpPr>
        <p:spPr>
          <a:xfrm>
            <a:off x="5498220" y="3773512"/>
            <a:ext cx="1634355" cy="369332"/>
          </a:xfrm>
          <a:prstGeom prst="rect">
            <a:avLst/>
          </a:prstGeom>
        </p:spPr>
        <p:txBody>
          <a:bodyPr wrap="square">
            <a:spAutoFit/>
          </a:bodyPr>
          <a:lstStyle/>
          <a:p>
            <a:pPr algn="ctr"/>
            <a:r>
              <a:rPr lang="ja-JP" altLang="en-US" sz="900" b="1" dirty="0">
                <a:latin typeface="メイリオ" panose="020B0604030504040204" pitchFamily="50" charset="-128"/>
                <a:ea typeface="メイリオ" panose="020B0604030504040204" pitchFamily="50" charset="-128"/>
              </a:rPr>
              <a:t>天神橋と常夜灯を眺める</a:t>
            </a:r>
            <a:endParaRPr lang="en-US" altLang="ja-JP" sz="900" b="1" dirty="0">
              <a:latin typeface="メイリオ" panose="020B0604030504040204" pitchFamily="50" charset="-128"/>
              <a:ea typeface="メイリオ" panose="020B0604030504040204" pitchFamily="50" charset="-128"/>
            </a:endParaRPr>
          </a:p>
          <a:p>
            <a:pPr algn="ctr"/>
            <a:r>
              <a:rPr lang="ja-JP" altLang="en-US" sz="900" b="1" dirty="0">
                <a:latin typeface="メイリオ" panose="020B0604030504040204" pitchFamily="50" charset="-128"/>
                <a:ea typeface="メイリオ" panose="020B0604030504040204" pitchFamily="50" charset="-128"/>
              </a:rPr>
              <a:t>川の駅は</a:t>
            </a:r>
            <a:r>
              <a:rPr lang="ja-JP" altLang="en-US" sz="900" b="1" dirty="0" err="1">
                <a:latin typeface="メイリオ" panose="020B0604030504040204" pitchFamily="50" charset="-128"/>
                <a:ea typeface="メイリオ" panose="020B0604030504040204" pitchFamily="50" charset="-128"/>
              </a:rPr>
              <a:t>ち</a:t>
            </a:r>
            <a:r>
              <a:rPr lang="ja-JP" altLang="en-US" sz="900" b="1" dirty="0">
                <a:latin typeface="メイリオ" panose="020B0604030504040204" pitchFamily="50" charset="-128"/>
                <a:ea typeface="メイリオ" panose="020B0604030504040204" pitchFamily="50" charset="-128"/>
              </a:rPr>
              <a:t>けんや</a:t>
            </a:r>
          </a:p>
        </p:txBody>
      </p:sp>
      <p:sp>
        <p:nvSpPr>
          <p:cNvPr id="2" name="テキスト ボックス 1"/>
          <p:cNvSpPr txBox="1"/>
          <p:nvPr/>
        </p:nvSpPr>
        <p:spPr>
          <a:xfrm>
            <a:off x="6295544" y="2298227"/>
            <a:ext cx="1904689" cy="276999"/>
          </a:xfrm>
          <a:prstGeom prst="rect">
            <a:avLst/>
          </a:prstGeom>
          <a:noFill/>
        </p:spPr>
        <p:txBody>
          <a:bodyPr wrap="none" rtlCol="0">
            <a:spAutoFit/>
          </a:bodyPr>
          <a:lstStyle/>
          <a:p>
            <a:r>
              <a:rPr kumimoji="1" lang="ja-JP" altLang="en-US" sz="1200" dirty="0">
                <a:latin typeface="Meiryo UI" panose="020B0604030504040204" pitchFamily="50" charset="-128"/>
                <a:ea typeface="Meiryo UI" panose="020B0604030504040204" pitchFamily="50" charset="-128"/>
              </a:rPr>
              <a:t>ビュースポットおおさか（例）</a:t>
            </a:r>
          </a:p>
        </p:txBody>
      </p:sp>
      <p:sp>
        <p:nvSpPr>
          <p:cNvPr id="35"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6120000" y="360000"/>
            <a:ext cx="2880000" cy="360000"/>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建築環境課</a:t>
            </a:r>
            <a:endParaRPr lang="en-US" altLang="ja-JP" sz="12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13320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２</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都市の魅力を育む</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⑦ユニバーサルデザインのまちづくりの推進</a:t>
            </a:r>
          </a:p>
        </p:txBody>
      </p:sp>
      <p:sp>
        <p:nvSpPr>
          <p:cNvPr id="3" name="角丸四角形 2"/>
          <p:cNvSpPr/>
          <p:nvPr/>
        </p:nvSpPr>
        <p:spPr>
          <a:xfrm>
            <a:off x="220544" y="5118400"/>
            <a:ext cx="8842550" cy="1532736"/>
          </a:xfrm>
          <a:prstGeom prst="roundRect">
            <a:avLst>
              <a:gd name="adj" fmla="val 999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schemeClr val="tx1"/>
              </a:solidFill>
            </a:endParaRPr>
          </a:p>
        </p:txBody>
      </p:sp>
      <p:sp>
        <p:nvSpPr>
          <p:cNvPr id="4" name="テキスト ボックス 3"/>
          <p:cNvSpPr txBox="1"/>
          <p:nvPr/>
        </p:nvSpPr>
        <p:spPr>
          <a:xfrm>
            <a:off x="203508" y="5172618"/>
            <a:ext cx="2489784" cy="348109"/>
          </a:xfrm>
          <a:prstGeom prst="rect">
            <a:avLst/>
          </a:prstGeom>
          <a:noFill/>
        </p:spPr>
        <p:txBody>
          <a:bodyPr wrap="none" rtlCol="0">
            <a:spAutoFit/>
          </a:bodyPr>
          <a:lstStyle/>
          <a:p>
            <a:r>
              <a:rPr lang="en-US" altLang="ja-JP" sz="1662" b="1" dirty="0">
                <a:latin typeface="Meiryo UI" panose="020B0604030504040204" pitchFamily="50" charset="-128"/>
                <a:ea typeface="Meiryo UI" panose="020B0604030504040204" pitchFamily="50" charset="-128"/>
              </a:rPr>
              <a:t>【</a:t>
            </a:r>
            <a:r>
              <a:rPr lang="ja-JP" altLang="en-US" sz="1662" b="1" dirty="0">
                <a:latin typeface="Meiryo UI" panose="020B0604030504040204" pitchFamily="50" charset="-128"/>
                <a:ea typeface="Meiryo UI" panose="020B0604030504040204" pitchFamily="50" charset="-128"/>
              </a:rPr>
              <a:t>令和５年度の主な取組</a:t>
            </a:r>
            <a:r>
              <a:rPr lang="en-US" altLang="ja-JP" sz="1662" b="1" dirty="0">
                <a:latin typeface="Meiryo UI" panose="020B0604030504040204" pitchFamily="50" charset="-128"/>
                <a:ea typeface="Meiryo UI" panose="020B0604030504040204" pitchFamily="50" charset="-128"/>
              </a:rPr>
              <a:t>】</a:t>
            </a:r>
            <a:endParaRPr lang="ja-JP" altLang="en-US" sz="1662" b="1"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3F902F8C-0335-42B6-940A-5D2126BC1572}"/>
              </a:ext>
            </a:extLst>
          </p:cNvPr>
          <p:cNvSpPr txBox="1"/>
          <p:nvPr/>
        </p:nvSpPr>
        <p:spPr>
          <a:xfrm>
            <a:off x="323665" y="1508453"/>
            <a:ext cx="8092026" cy="774251"/>
          </a:xfrm>
          <a:prstGeom prst="rect">
            <a:avLst/>
          </a:prstGeom>
          <a:noFill/>
        </p:spPr>
        <p:txBody>
          <a:bodyPr wrap="square" rtlCol="0">
            <a:spAutoFit/>
          </a:bodyPr>
          <a:lstStyle/>
          <a:p>
            <a:r>
              <a:rPr lang="ja-JP" altLang="en-US" sz="1477" dirty="0">
                <a:latin typeface="Meiryo UI" panose="020B0604030504040204" pitchFamily="50" charset="-128"/>
                <a:ea typeface="Meiryo UI" panose="020B0604030504040204" pitchFamily="50" charset="-128"/>
              </a:rPr>
              <a:t>　・マスタープラン及び</a:t>
            </a:r>
            <a:r>
              <a:rPr lang="ja-JP" altLang="en-US" sz="1477" b="1" u="sng" dirty="0">
                <a:solidFill>
                  <a:srgbClr val="FF0000"/>
                </a:solidFill>
                <a:latin typeface="Meiryo UI" panose="020B0604030504040204" pitchFamily="50" charset="-128"/>
                <a:ea typeface="Meiryo UI" panose="020B0604030504040204" pitchFamily="50" charset="-128"/>
              </a:rPr>
              <a:t>バリアフリー基本構想等の作成・見直し</a:t>
            </a:r>
            <a:r>
              <a:rPr lang="ja-JP" altLang="en-US" sz="1477" dirty="0">
                <a:latin typeface="Meiryo UI" panose="020B0604030504040204" pitchFamily="50" charset="-128"/>
                <a:ea typeface="Meiryo UI" panose="020B0604030504040204" pitchFamily="50" charset="-128"/>
              </a:rPr>
              <a:t>及び継続協議会の設置の促進</a:t>
            </a:r>
            <a:endParaRPr lang="en-US" altLang="ja-JP" sz="1477" dirty="0">
              <a:latin typeface="Meiryo UI" panose="020B0604030504040204" pitchFamily="50" charset="-128"/>
              <a:ea typeface="Meiryo UI" panose="020B0604030504040204" pitchFamily="50" charset="-128"/>
            </a:endParaRPr>
          </a:p>
          <a:p>
            <a:r>
              <a:rPr lang="ja-JP" altLang="en-US" sz="1477" dirty="0">
                <a:latin typeface="Meiryo UI" panose="020B0604030504040204" pitchFamily="50" charset="-128"/>
                <a:ea typeface="Meiryo UI" panose="020B0604030504040204" pitchFamily="50" charset="-128"/>
              </a:rPr>
              <a:t>　・</a:t>
            </a:r>
            <a:r>
              <a:rPr lang="ja-JP" altLang="en-US" sz="1477" b="1" u="sng" dirty="0">
                <a:solidFill>
                  <a:srgbClr val="FF0000"/>
                </a:solidFill>
                <a:latin typeface="Meiryo UI" panose="020B0604030504040204" pitchFamily="50" charset="-128"/>
                <a:ea typeface="Meiryo UI" panose="020B0604030504040204" pitchFamily="50" charset="-128"/>
              </a:rPr>
              <a:t>鉄道駅のバリアフリー化</a:t>
            </a:r>
            <a:r>
              <a:rPr lang="ja-JP" altLang="en-US" sz="1477" dirty="0">
                <a:latin typeface="Meiryo UI" panose="020B0604030504040204" pitchFamily="50" charset="-128"/>
                <a:ea typeface="Meiryo UI" panose="020B0604030504040204" pitchFamily="50" charset="-128"/>
              </a:rPr>
              <a:t>の推進</a:t>
            </a:r>
            <a:endParaRPr lang="en-US" altLang="ja-JP" sz="1477" dirty="0">
              <a:latin typeface="Meiryo UI" panose="020B0604030504040204" pitchFamily="50" charset="-128"/>
              <a:ea typeface="Meiryo UI" panose="020B0604030504040204" pitchFamily="50" charset="-128"/>
            </a:endParaRPr>
          </a:p>
          <a:p>
            <a:r>
              <a:rPr lang="ja-JP" altLang="en-US" sz="1477" dirty="0">
                <a:latin typeface="Meiryo UI" panose="020B0604030504040204" pitchFamily="50" charset="-128"/>
                <a:ea typeface="Meiryo UI" panose="020B0604030504040204" pitchFamily="50" charset="-128"/>
              </a:rPr>
              <a:t>　・</a:t>
            </a:r>
            <a:r>
              <a:rPr lang="ja-JP" altLang="en-US" sz="1477" b="1" u="sng" dirty="0">
                <a:solidFill>
                  <a:srgbClr val="FF0000"/>
                </a:solidFill>
                <a:latin typeface="Meiryo UI" panose="020B0604030504040204" pitchFamily="50" charset="-128"/>
                <a:ea typeface="Meiryo UI" panose="020B0604030504040204" pitchFamily="50" charset="-128"/>
              </a:rPr>
              <a:t>まちのバリアフリー情報の提供</a:t>
            </a:r>
            <a:endParaRPr lang="en-US" altLang="ja-JP" sz="1477" b="1" u="sng" dirty="0">
              <a:solidFill>
                <a:srgbClr val="FF0000"/>
              </a:solidFill>
              <a:latin typeface="Meiryo UI" panose="020B0604030504040204" pitchFamily="50" charset="-128"/>
              <a:ea typeface="Meiryo UI" panose="020B0604030504040204" pitchFamily="50" charset="-128"/>
            </a:endParaRPr>
          </a:p>
        </p:txBody>
      </p:sp>
      <p:pic>
        <p:nvPicPr>
          <p:cNvPr id="14" name="図 13"/>
          <p:cNvPicPr>
            <a:picLocks noChangeAspect="1"/>
          </p:cNvPicPr>
          <p:nvPr/>
        </p:nvPicPr>
        <p:blipFill>
          <a:blip r:embed="rId3"/>
          <a:stretch>
            <a:fillRect/>
          </a:stretch>
        </p:blipFill>
        <p:spPr>
          <a:xfrm>
            <a:off x="5096912" y="2445981"/>
            <a:ext cx="3597296" cy="1895982"/>
          </a:xfrm>
          <a:prstGeom prst="rect">
            <a:avLst/>
          </a:prstGeom>
        </p:spPr>
      </p:pic>
      <p:sp>
        <p:nvSpPr>
          <p:cNvPr id="15" name="テキスト ボックス 2"/>
          <p:cNvSpPr txBox="1">
            <a:spLocks noChangeAspect="1" noChangeArrowheads="1"/>
          </p:cNvSpPr>
          <p:nvPr/>
        </p:nvSpPr>
        <p:spPr bwMode="auto">
          <a:xfrm>
            <a:off x="5927394" y="4350518"/>
            <a:ext cx="2730822" cy="277512"/>
          </a:xfrm>
          <a:prstGeom prst="rect">
            <a:avLst/>
          </a:prstGeom>
          <a:noFill/>
          <a:ln w="9525">
            <a:noFill/>
            <a:miter lim="800000"/>
            <a:headEnd/>
            <a:tailEnd/>
          </a:ln>
        </p:spPr>
        <p:txBody>
          <a:bodyPr rot="0" vert="horz" wrap="square" lIns="77913" tIns="38957" rIns="77913" bIns="38957" anchor="t" anchorCtr="0">
            <a:spAutoFit/>
          </a:bodyPr>
          <a:lstStyle/>
          <a:p>
            <a:pPr algn="ctr"/>
            <a:r>
              <a:rPr lang="en-US" altLang="ja-JP" sz="1292"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292" kern="100" dirty="0">
                <a:latin typeface="Meiryo UI" panose="020B0604030504040204" pitchFamily="50" charset="-128"/>
                <a:ea typeface="Meiryo UI" panose="020B0604030504040204" pitchFamily="50" charset="-128"/>
                <a:cs typeface="Times New Roman" panose="02020603050405020304" pitchFamily="18" charset="0"/>
              </a:rPr>
              <a:t>バリアフリールートの複数化の例</a:t>
            </a:r>
            <a:r>
              <a:rPr lang="en-US" altLang="ja-JP" sz="1292" kern="100" dirty="0">
                <a:latin typeface="Meiryo UI" panose="020B0604030504040204" pitchFamily="50" charset="-128"/>
                <a:ea typeface="Meiryo UI" panose="020B0604030504040204" pitchFamily="50" charset="-128"/>
                <a:cs typeface="Times New Roman" panose="02020603050405020304" pitchFamily="18" charset="0"/>
              </a:rPr>
              <a:t>】</a:t>
            </a:r>
            <a:endParaRPr lang="ja-JP" altLang="en-US" sz="1292"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6" name="正方形/長方形 25"/>
          <p:cNvSpPr/>
          <p:nvPr/>
        </p:nvSpPr>
        <p:spPr>
          <a:xfrm>
            <a:off x="203508" y="5429150"/>
            <a:ext cx="8781403" cy="1210973"/>
          </a:xfrm>
          <a:prstGeom prst="rect">
            <a:avLst/>
          </a:prstGeom>
        </p:spPr>
        <p:txBody>
          <a:bodyPr wrap="square">
            <a:spAutoFit/>
          </a:bodyPr>
          <a:lstStyle/>
          <a:p>
            <a:pPr lvl="0">
              <a:defRPr/>
            </a:pPr>
            <a:r>
              <a:rPr lang="ja-JP" altLang="en-US" sz="1400" kern="100" dirty="0" smtClean="0">
                <a:solidFill>
                  <a:prstClr val="black"/>
                </a:solidFill>
                <a:latin typeface="Meiryo UI" panose="020B0604030504040204" pitchFamily="50" charset="-128"/>
                <a:ea typeface="Meiryo UI" panose="020B0604030504040204" pitchFamily="50" charset="-128"/>
                <a:cs typeface="メイリオ" panose="020B0604030504040204" pitchFamily="50" charset="-128"/>
              </a:rPr>
              <a:t>〇 </a:t>
            </a:r>
            <a:r>
              <a:rPr lang="ja-JP" altLang="en-US" sz="1400" b="1" u="sng" kern="1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バリアフリー基本構想の作成・見直し</a:t>
            </a:r>
            <a:r>
              <a:rPr lang="ja-JP" altLang="en-US" sz="1400" u="sng" kern="1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の促進</a:t>
            </a:r>
            <a:endParaRPr lang="en-US" altLang="ja-JP" sz="1400" kern="1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lvl="0">
              <a:defRPr/>
            </a:pPr>
            <a:r>
              <a:rPr lang="ja-JP" altLang="en-US" sz="1100" kern="10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　（</a:t>
            </a:r>
            <a:r>
              <a:rPr lang="ja-JP" altLang="en-US" sz="1100" kern="100" spc="-46"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池田市（２地区）、堺市（２地区）、吹田市（６地区））</a:t>
            </a:r>
            <a:endParaRPr lang="en-US" altLang="ja-JP" sz="1100" u="sng" kern="100"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a:defRPr/>
            </a:pPr>
            <a:endParaRPr lang="en-US" altLang="ja-JP" sz="800" kern="100" spc="-46" dirty="0">
              <a:solidFill>
                <a:prstClr val="black"/>
              </a:solidFill>
              <a:latin typeface="Meiryo UI" panose="020B0604030504040204" pitchFamily="50" charset="-128"/>
              <a:ea typeface="Meiryo UI" panose="020B0604030504040204" pitchFamily="50" charset="-128"/>
              <a:cs typeface="メイリオ" panose="020B0604030504040204" pitchFamily="50" charset="-128"/>
            </a:endParaRPr>
          </a:p>
          <a:p>
            <a:pPr>
              <a:defRPr/>
            </a:pPr>
            <a:r>
              <a:rPr lang="ja-JP" altLang="en-US" sz="1400" kern="100" dirty="0" smtClean="0">
                <a:latin typeface="Meiryo UI" panose="020B0604030504040204" pitchFamily="50" charset="-128"/>
                <a:ea typeface="Meiryo UI" panose="020B0604030504040204" pitchFamily="50" charset="-128"/>
                <a:cs typeface="メイリオ" panose="020B0604030504040204" pitchFamily="50" charset="-128"/>
              </a:rPr>
              <a:t>〇 </a:t>
            </a:r>
            <a:r>
              <a:rPr lang="ja-JP" altLang="en-US" sz="1400" b="1" u="sng" kern="1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鉄道駅バリアフリー化整備費補助</a:t>
            </a:r>
            <a:r>
              <a:rPr lang="ja-JP" altLang="en-US" sz="1400" kern="100" dirty="0">
                <a:latin typeface="Meiryo UI" panose="020B0604030504040204" pitchFamily="50" charset="-128"/>
                <a:ea typeface="Meiryo UI" panose="020B0604030504040204" pitchFamily="50" charset="-128"/>
                <a:cs typeface="メイリオ" panose="020B0604030504040204" pitchFamily="50" charset="-128"/>
              </a:rPr>
              <a:t>を実施</a:t>
            </a:r>
            <a:endParaRPr lang="en-US" altLang="ja-JP" sz="1400" kern="100" dirty="0">
              <a:latin typeface="Meiryo UI" panose="020B0604030504040204" pitchFamily="50" charset="-128"/>
              <a:ea typeface="Meiryo UI" panose="020B0604030504040204" pitchFamily="50" charset="-128"/>
              <a:cs typeface="メイリオ" panose="020B0604030504040204" pitchFamily="50" charset="-128"/>
            </a:endParaRPr>
          </a:p>
          <a:p>
            <a:pPr>
              <a:defRPr/>
            </a:pPr>
            <a:endParaRPr lang="en-US" altLang="ja-JP" sz="369" kern="100" dirty="0">
              <a:latin typeface="Meiryo UI" panose="020B0604030504040204" pitchFamily="50" charset="-128"/>
              <a:ea typeface="Meiryo UI" panose="020B0604030504040204" pitchFamily="50" charset="-128"/>
              <a:cs typeface="メイリオ" panose="020B0604030504040204" pitchFamily="50" charset="-128"/>
            </a:endParaRPr>
          </a:p>
          <a:p>
            <a:pPr>
              <a:defRPr/>
            </a:pPr>
            <a:r>
              <a:rPr lang="ja-JP" altLang="en-US" sz="1100" kern="100" dirty="0">
                <a:latin typeface="Meiryo UI" panose="020B0604030504040204" pitchFamily="50" charset="-128"/>
                <a:ea typeface="Meiryo UI" panose="020B0604030504040204" pitchFamily="50" charset="-128"/>
                <a:cs typeface="メイリオ" panose="020B0604030504040204" pitchFamily="50" charset="-128"/>
              </a:rPr>
              <a:t>　①万博に向けた鉄道駅等のバリアフリー化：弁天町駅（</a:t>
            </a:r>
            <a:r>
              <a:rPr lang="en-US" altLang="ja-JP" sz="1100" kern="100" dirty="0">
                <a:latin typeface="Meiryo UI" panose="020B0604030504040204" pitchFamily="50" charset="-128"/>
                <a:ea typeface="Meiryo UI" panose="020B0604030504040204" pitchFamily="50" charset="-128"/>
                <a:cs typeface="メイリオ" panose="020B0604030504040204" pitchFamily="50" charset="-128"/>
              </a:rPr>
              <a:t>JR</a:t>
            </a:r>
            <a:r>
              <a:rPr lang="ja-JP" altLang="en-US" sz="1100" kern="100" dirty="0">
                <a:latin typeface="Meiryo UI" panose="020B0604030504040204" pitchFamily="50" charset="-128"/>
                <a:ea typeface="Meiryo UI" panose="020B0604030504040204" pitchFamily="50" charset="-128"/>
                <a:cs typeface="メイリオ" panose="020B0604030504040204" pitchFamily="50" charset="-128"/>
              </a:rPr>
              <a:t>西日本）</a:t>
            </a:r>
            <a:endParaRPr lang="en-US" altLang="ja-JP" sz="1100" kern="100" dirty="0">
              <a:latin typeface="Meiryo UI" panose="020B0604030504040204" pitchFamily="50" charset="-128"/>
              <a:ea typeface="Meiryo UI" panose="020B0604030504040204" pitchFamily="50" charset="-128"/>
              <a:cs typeface="メイリオ" panose="020B0604030504040204" pitchFamily="50" charset="-128"/>
            </a:endParaRPr>
          </a:p>
          <a:p>
            <a:pPr>
              <a:defRPr/>
            </a:pPr>
            <a:r>
              <a:rPr lang="ja-JP" altLang="en-US" sz="1100" kern="100" spc="-46" dirty="0">
                <a:latin typeface="Meiryo UI" panose="020B0604030504040204" pitchFamily="50" charset="-128"/>
                <a:ea typeface="Meiryo UI" panose="020B0604030504040204" pitchFamily="50" charset="-128"/>
                <a:cs typeface="メイリオ" panose="020B0604030504040204" pitchFamily="50" charset="-128"/>
              </a:rPr>
              <a:t>　②</a:t>
            </a:r>
            <a:r>
              <a:rPr lang="en-US" altLang="ja-JP" sz="1100" kern="100" spc="-46" dirty="0">
                <a:latin typeface="Meiryo UI" panose="020B0604030504040204" pitchFamily="50" charset="-128"/>
                <a:ea typeface="Meiryo UI" panose="020B0604030504040204" pitchFamily="50" charset="-128"/>
                <a:cs typeface="メイリオ" panose="020B0604030504040204" pitchFamily="50" charset="-128"/>
              </a:rPr>
              <a:t>UD</a:t>
            </a:r>
            <a:r>
              <a:rPr lang="ja-JP" altLang="en-US" sz="1100" kern="100" spc="-46" dirty="0">
                <a:latin typeface="Meiryo UI" panose="020B0604030504040204" pitchFamily="50" charset="-128"/>
                <a:ea typeface="Meiryo UI" panose="020B0604030504040204" pitchFamily="50" charset="-128"/>
                <a:cs typeface="メイリオ" panose="020B0604030504040204" pitchFamily="50" charset="-128"/>
              </a:rPr>
              <a:t>の視点に立った鉄道駅等の更なるバリアフリー化：高師浜駅（南海電鉄</a:t>
            </a:r>
            <a:r>
              <a:rPr lang="ja-JP" altLang="en-US" sz="1100" kern="100" spc="-46" dirty="0" smtClean="0">
                <a:latin typeface="Meiryo UI" panose="020B0604030504040204" pitchFamily="50" charset="-128"/>
                <a:ea typeface="Meiryo UI" panose="020B0604030504040204" pitchFamily="50" charset="-128"/>
                <a:cs typeface="メイリオ" panose="020B0604030504040204" pitchFamily="50" charset="-128"/>
              </a:rPr>
              <a:t>）</a:t>
            </a:r>
            <a:endParaRPr lang="en-US" altLang="ja-JP" sz="1100" kern="100" spc="-46" dirty="0">
              <a:latin typeface="Meiryo UI" panose="020B0604030504040204" pitchFamily="50" charset="-128"/>
              <a:ea typeface="Meiryo UI" panose="020B0604030504040204" pitchFamily="50" charset="-128"/>
              <a:cs typeface="メイリオ" panose="020B0604030504040204" pitchFamily="50" charset="-128"/>
            </a:endParaRPr>
          </a:p>
        </p:txBody>
      </p:sp>
      <p:sp>
        <p:nvSpPr>
          <p:cNvPr id="27" name="正方形/長方形 26">
            <a:extLst>
              <a:ext uri="{FF2B5EF4-FFF2-40B4-BE49-F238E27FC236}">
                <a16:creationId xmlns:a16="http://schemas.microsoft.com/office/drawing/2014/main" id="{B2214278-2596-4ED4-9E11-B8C83DB4BFF5}"/>
              </a:ext>
            </a:extLst>
          </p:cNvPr>
          <p:cNvSpPr/>
          <p:nvPr/>
        </p:nvSpPr>
        <p:spPr bwMode="gray">
          <a:xfrm>
            <a:off x="275918" y="1130582"/>
            <a:ext cx="4666081"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面的・一体的なまちのバリアフリー化の推進</a:t>
            </a:r>
          </a:p>
        </p:txBody>
      </p:sp>
      <p:grpSp>
        <p:nvGrpSpPr>
          <p:cNvPr id="18" name="グループ化 17"/>
          <p:cNvGrpSpPr/>
          <p:nvPr/>
        </p:nvGrpSpPr>
        <p:grpSpPr>
          <a:xfrm>
            <a:off x="-92009" y="2296763"/>
            <a:ext cx="4509218" cy="2759873"/>
            <a:chOff x="4546170" y="1955710"/>
            <a:chExt cx="4509218" cy="2759873"/>
          </a:xfrm>
        </p:grpSpPr>
        <p:grpSp>
          <p:nvGrpSpPr>
            <p:cNvPr id="63" name="グループ化 62"/>
            <p:cNvGrpSpPr/>
            <p:nvPr/>
          </p:nvGrpSpPr>
          <p:grpSpPr>
            <a:xfrm>
              <a:off x="5239271" y="1956771"/>
              <a:ext cx="3037797" cy="2738701"/>
              <a:chOff x="1979712" y="1124744"/>
              <a:chExt cx="4617422" cy="4162802"/>
            </a:xfrm>
          </p:grpSpPr>
          <p:pic>
            <p:nvPicPr>
              <p:cNvPr id="64" name="図 63"/>
              <p:cNvPicPr>
                <a:picLocks noChangeAspect="1"/>
              </p:cNvPicPr>
              <p:nvPr/>
            </p:nvPicPr>
            <p:blipFill rotWithShape="1">
              <a:blip r:embed="rId4"/>
              <a:srcRect l="28661" t="6165" r="18602"/>
              <a:stretch/>
            </p:blipFill>
            <p:spPr>
              <a:xfrm>
                <a:off x="1979712" y="1124744"/>
                <a:ext cx="4608512" cy="4162802"/>
              </a:xfrm>
              <a:prstGeom prst="rect">
                <a:avLst/>
              </a:prstGeom>
            </p:spPr>
          </p:pic>
          <p:cxnSp>
            <p:nvCxnSpPr>
              <p:cNvPr id="66" name="直線コネクタ 65"/>
              <p:cNvCxnSpPr/>
              <p:nvPr/>
            </p:nvCxnSpPr>
            <p:spPr>
              <a:xfrm>
                <a:off x="4788024" y="2473396"/>
                <a:ext cx="432048" cy="116045"/>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67" name="八角形 30"/>
              <p:cNvSpPr/>
              <p:nvPr/>
            </p:nvSpPr>
            <p:spPr>
              <a:xfrm>
                <a:off x="3854697" y="2482246"/>
                <a:ext cx="921868" cy="1230780"/>
              </a:xfrm>
              <a:custGeom>
                <a:avLst/>
                <a:gdLst>
                  <a:gd name="connsiteX0" fmla="*/ 0 w 914400"/>
                  <a:gd name="connsiteY0" fmla="*/ 267819 h 914400"/>
                  <a:gd name="connsiteX1" fmla="*/ 267819 w 914400"/>
                  <a:gd name="connsiteY1" fmla="*/ 0 h 914400"/>
                  <a:gd name="connsiteX2" fmla="*/ 646581 w 914400"/>
                  <a:gd name="connsiteY2" fmla="*/ 0 h 914400"/>
                  <a:gd name="connsiteX3" fmla="*/ 914400 w 914400"/>
                  <a:gd name="connsiteY3" fmla="*/ 267819 h 914400"/>
                  <a:gd name="connsiteX4" fmla="*/ 914400 w 914400"/>
                  <a:gd name="connsiteY4" fmla="*/ 646581 h 914400"/>
                  <a:gd name="connsiteX5" fmla="*/ 646581 w 914400"/>
                  <a:gd name="connsiteY5" fmla="*/ 914400 h 914400"/>
                  <a:gd name="connsiteX6" fmla="*/ 267819 w 914400"/>
                  <a:gd name="connsiteY6" fmla="*/ 914400 h 914400"/>
                  <a:gd name="connsiteX7" fmla="*/ 0 w 914400"/>
                  <a:gd name="connsiteY7" fmla="*/ 646581 h 914400"/>
                  <a:gd name="connsiteX8" fmla="*/ 0 w 914400"/>
                  <a:gd name="connsiteY8" fmla="*/ 267819 h 914400"/>
                  <a:gd name="connsiteX0" fmla="*/ 267819 w 914400"/>
                  <a:gd name="connsiteY0" fmla="*/ 0 h 914400"/>
                  <a:gd name="connsiteX1" fmla="*/ 646581 w 914400"/>
                  <a:gd name="connsiteY1" fmla="*/ 0 h 914400"/>
                  <a:gd name="connsiteX2" fmla="*/ 914400 w 914400"/>
                  <a:gd name="connsiteY2" fmla="*/ 267819 h 914400"/>
                  <a:gd name="connsiteX3" fmla="*/ 914400 w 914400"/>
                  <a:gd name="connsiteY3" fmla="*/ 646581 h 914400"/>
                  <a:gd name="connsiteX4" fmla="*/ 646581 w 914400"/>
                  <a:gd name="connsiteY4" fmla="*/ 914400 h 914400"/>
                  <a:gd name="connsiteX5" fmla="*/ 267819 w 914400"/>
                  <a:gd name="connsiteY5" fmla="*/ 914400 h 914400"/>
                  <a:gd name="connsiteX6" fmla="*/ 0 w 914400"/>
                  <a:gd name="connsiteY6" fmla="*/ 646581 h 914400"/>
                  <a:gd name="connsiteX7" fmla="*/ 0 w 914400"/>
                  <a:gd name="connsiteY7" fmla="*/ 267819 h 914400"/>
                  <a:gd name="connsiteX8" fmla="*/ 359259 w 914400"/>
                  <a:gd name="connsiteY8" fmla="*/ 91440 h 914400"/>
                  <a:gd name="connsiteX0" fmla="*/ 322587 w 914400"/>
                  <a:gd name="connsiteY0" fmla="*/ 0 h 1376362"/>
                  <a:gd name="connsiteX1" fmla="*/ 646581 w 914400"/>
                  <a:gd name="connsiteY1" fmla="*/ 461962 h 1376362"/>
                  <a:gd name="connsiteX2" fmla="*/ 914400 w 914400"/>
                  <a:gd name="connsiteY2" fmla="*/ 729781 h 1376362"/>
                  <a:gd name="connsiteX3" fmla="*/ 914400 w 914400"/>
                  <a:gd name="connsiteY3" fmla="*/ 1108543 h 1376362"/>
                  <a:gd name="connsiteX4" fmla="*/ 646581 w 914400"/>
                  <a:gd name="connsiteY4" fmla="*/ 1376362 h 1376362"/>
                  <a:gd name="connsiteX5" fmla="*/ 267819 w 914400"/>
                  <a:gd name="connsiteY5" fmla="*/ 1376362 h 1376362"/>
                  <a:gd name="connsiteX6" fmla="*/ 0 w 914400"/>
                  <a:gd name="connsiteY6" fmla="*/ 1108543 h 1376362"/>
                  <a:gd name="connsiteX7" fmla="*/ 0 w 914400"/>
                  <a:gd name="connsiteY7" fmla="*/ 729781 h 1376362"/>
                  <a:gd name="connsiteX8" fmla="*/ 359259 w 914400"/>
                  <a:gd name="connsiteY8" fmla="*/ 553402 h 1376362"/>
                  <a:gd name="connsiteX0" fmla="*/ 322587 w 914400"/>
                  <a:gd name="connsiteY0" fmla="*/ 0 h 1376362"/>
                  <a:gd name="connsiteX1" fmla="*/ 122706 w 914400"/>
                  <a:gd name="connsiteY1" fmla="*/ 369093 h 1376362"/>
                  <a:gd name="connsiteX2" fmla="*/ 914400 w 914400"/>
                  <a:gd name="connsiteY2" fmla="*/ 729781 h 1376362"/>
                  <a:gd name="connsiteX3" fmla="*/ 914400 w 914400"/>
                  <a:gd name="connsiteY3" fmla="*/ 1108543 h 1376362"/>
                  <a:gd name="connsiteX4" fmla="*/ 646581 w 914400"/>
                  <a:gd name="connsiteY4" fmla="*/ 1376362 h 1376362"/>
                  <a:gd name="connsiteX5" fmla="*/ 267819 w 914400"/>
                  <a:gd name="connsiteY5" fmla="*/ 1376362 h 1376362"/>
                  <a:gd name="connsiteX6" fmla="*/ 0 w 914400"/>
                  <a:gd name="connsiteY6" fmla="*/ 1108543 h 1376362"/>
                  <a:gd name="connsiteX7" fmla="*/ 0 w 914400"/>
                  <a:gd name="connsiteY7" fmla="*/ 729781 h 1376362"/>
                  <a:gd name="connsiteX8" fmla="*/ 359259 w 914400"/>
                  <a:gd name="connsiteY8" fmla="*/ 553402 h 1376362"/>
                  <a:gd name="connsiteX0" fmla="*/ 786137 w 1377950"/>
                  <a:gd name="connsiteY0" fmla="*/ 0 h 1376362"/>
                  <a:gd name="connsiteX1" fmla="*/ 586256 w 1377950"/>
                  <a:gd name="connsiteY1" fmla="*/ 369093 h 1376362"/>
                  <a:gd name="connsiteX2" fmla="*/ 0 w 1377950"/>
                  <a:gd name="connsiteY2" fmla="*/ 1129831 h 1376362"/>
                  <a:gd name="connsiteX3" fmla="*/ 1377950 w 1377950"/>
                  <a:gd name="connsiteY3" fmla="*/ 1108543 h 1376362"/>
                  <a:gd name="connsiteX4" fmla="*/ 1110131 w 1377950"/>
                  <a:gd name="connsiteY4" fmla="*/ 1376362 h 1376362"/>
                  <a:gd name="connsiteX5" fmla="*/ 731369 w 1377950"/>
                  <a:gd name="connsiteY5" fmla="*/ 1376362 h 1376362"/>
                  <a:gd name="connsiteX6" fmla="*/ 463550 w 1377950"/>
                  <a:gd name="connsiteY6" fmla="*/ 1108543 h 1376362"/>
                  <a:gd name="connsiteX7" fmla="*/ 463550 w 1377950"/>
                  <a:gd name="connsiteY7" fmla="*/ 729781 h 1376362"/>
                  <a:gd name="connsiteX8" fmla="*/ 822809 w 1377950"/>
                  <a:gd name="connsiteY8" fmla="*/ 553402 h 1376362"/>
                  <a:gd name="connsiteX0" fmla="*/ 1014737 w 1338731"/>
                  <a:gd name="connsiteY0" fmla="*/ 0 h 1426043"/>
                  <a:gd name="connsiteX1" fmla="*/ 814856 w 1338731"/>
                  <a:gd name="connsiteY1" fmla="*/ 369093 h 1426043"/>
                  <a:gd name="connsiteX2" fmla="*/ 228600 w 1338731"/>
                  <a:gd name="connsiteY2" fmla="*/ 1129831 h 1426043"/>
                  <a:gd name="connsiteX3" fmla="*/ 0 w 1338731"/>
                  <a:gd name="connsiteY3" fmla="*/ 1426043 h 1426043"/>
                  <a:gd name="connsiteX4" fmla="*/ 1338731 w 1338731"/>
                  <a:gd name="connsiteY4" fmla="*/ 1376362 h 1426043"/>
                  <a:gd name="connsiteX5" fmla="*/ 959969 w 1338731"/>
                  <a:gd name="connsiteY5" fmla="*/ 1376362 h 1426043"/>
                  <a:gd name="connsiteX6" fmla="*/ 692150 w 1338731"/>
                  <a:gd name="connsiteY6" fmla="*/ 1108543 h 1426043"/>
                  <a:gd name="connsiteX7" fmla="*/ 692150 w 1338731"/>
                  <a:gd name="connsiteY7" fmla="*/ 729781 h 1426043"/>
                  <a:gd name="connsiteX8" fmla="*/ 1051409 w 1338731"/>
                  <a:gd name="connsiteY8" fmla="*/ 553402 h 1426043"/>
                  <a:gd name="connsiteX0" fmla="*/ 1142856 w 1179528"/>
                  <a:gd name="connsiteY0" fmla="*/ 0 h 1630362"/>
                  <a:gd name="connsiteX1" fmla="*/ 942975 w 1179528"/>
                  <a:gd name="connsiteY1" fmla="*/ 369093 h 1630362"/>
                  <a:gd name="connsiteX2" fmla="*/ 356719 w 1179528"/>
                  <a:gd name="connsiteY2" fmla="*/ 1129831 h 1630362"/>
                  <a:gd name="connsiteX3" fmla="*/ 128119 w 1179528"/>
                  <a:gd name="connsiteY3" fmla="*/ 1426043 h 1630362"/>
                  <a:gd name="connsiteX4" fmla="*/ 0 w 1179528"/>
                  <a:gd name="connsiteY4" fmla="*/ 1630362 h 1630362"/>
                  <a:gd name="connsiteX5" fmla="*/ 1088088 w 1179528"/>
                  <a:gd name="connsiteY5" fmla="*/ 1376362 h 1630362"/>
                  <a:gd name="connsiteX6" fmla="*/ 820269 w 1179528"/>
                  <a:gd name="connsiteY6" fmla="*/ 1108543 h 1630362"/>
                  <a:gd name="connsiteX7" fmla="*/ 820269 w 1179528"/>
                  <a:gd name="connsiteY7" fmla="*/ 729781 h 1630362"/>
                  <a:gd name="connsiteX8" fmla="*/ 1179528 w 1179528"/>
                  <a:gd name="connsiteY8" fmla="*/ 553402 h 1630362"/>
                  <a:gd name="connsiteX0" fmla="*/ 1267618 w 1304290"/>
                  <a:gd name="connsiteY0" fmla="*/ 0 h 1947862"/>
                  <a:gd name="connsiteX1" fmla="*/ 1067737 w 1304290"/>
                  <a:gd name="connsiteY1" fmla="*/ 369093 h 1947862"/>
                  <a:gd name="connsiteX2" fmla="*/ 481481 w 1304290"/>
                  <a:gd name="connsiteY2" fmla="*/ 1129831 h 1947862"/>
                  <a:gd name="connsiteX3" fmla="*/ 252881 w 1304290"/>
                  <a:gd name="connsiteY3" fmla="*/ 1426043 h 1947862"/>
                  <a:gd name="connsiteX4" fmla="*/ 124762 w 1304290"/>
                  <a:gd name="connsiteY4" fmla="*/ 1630362 h 1947862"/>
                  <a:gd name="connsiteX5" fmla="*/ 0 w 1304290"/>
                  <a:gd name="connsiteY5" fmla="*/ 1947862 h 1947862"/>
                  <a:gd name="connsiteX6" fmla="*/ 945031 w 1304290"/>
                  <a:gd name="connsiteY6" fmla="*/ 1108543 h 1947862"/>
                  <a:gd name="connsiteX7" fmla="*/ 945031 w 1304290"/>
                  <a:gd name="connsiteY7" fmla="*/ 729781 h 1947862"/>
                  <a:gd name="connsiteX8" fmla="*/ 1304290 w 1304290"/>
                  <a:gd name="connsiteY8" fmla="*/ 553402 h 1947862"/>
                  <a:gd name="connsiteX0" fmla="*/ 1389387 w 1426059"/>
                  <a:gd name="connsiteY0" fmla="*/ 0 h 2137243"/>
                  <a:gd name="connsiteX1" fmla="*/ 1189506 w 1426059"/>
                  <a:gd name="connsiteY1" fmla="*/ 369093 h 2137243"/>
                  <a:gd name="connsiteX2" fmla="*/ 603250 w 1426059"/>
                  <a:gd name="connsiteY2" fmla="*/ 1129831 h 2137243"/>
                  <a:gd name="connsiteX3" fmla="*/ 374650 w 1426059"/>
                  <a:gd name="connsiteY3" fmla="*/ 1426043 h 2137243"/>
                  <a:gd name="connsiteX4" fmla="*/ 246531 w 1426059"/>
                  <a:gd name="connsiteY4" fmla="*/ 1630362 h 2137243"/>
                  <a:gd name="connsiteX5" fmla="*/ 121769 w 1426059"/>
                  <a:gd name="connsiteY5" fmla="*/ 1947862 h 2137243"/>
                  <a:gd name="connsiteX6" fmla="*/ 0 w 1426059"/>
                  <a:gd name="connsiteY6" fmla="*/ 2137243 h 2137243"/>
                  <a:gd name="connsiteX7" fmla="*/ 1066800 w 1426059"/>
                  <a:gd name="connsiteY7" fmla="*/ 729781 h 2137243"/>
                  <a:gd name="connsiteX8" fmla="*/ 1426059 w 1426059"/>
                  <a:gd name="connsiteY8" fmla="*/ 553402 h 2137243"/>
                  <a:gd name="connsiteX0" fmla="*/ 1929137 w 1965809"/>
                  <a:gd name="connsiteY0" fmla="*/ 0 h 2749081"/>
                  <a:gd name="connsiteX1" fmla="*/ 1729256 w 1965809"/>
                  <a:gd name="connsiteY1" fmla="*/ 369093 h 2749081"/>
                  <a:gd name="connsiteX2" fmla="*/ 1143000 w 1965809"/>
                  <a:gd name="connsiteY2" fmla="*/ 1129831 h 2749081"/>
                  <a:gd name="connsiteX3" fmla="*/ 914400 w 1965809"/>
                  <a:gd name="connsiteY3" fmla="*/ 1426043 h 2749081"/>
                  <a:gd name="connsiteX4" fmla="*/ 786281 w 1965809"/>
                  <a:gd name="connsiteY4" fmla="*/ 1630362 h 2749081"/>
                  <a:gd name="connsiteX5" fmla="*/ 661519 w 1965809"/>
                  <a:gd name="connsiteY5" fmla="*/ 1947862 h 2749081"/>
                  <a:gd name="connsiteX6" fmla="*/ 539750 w 1965809"/>
                  <a:gd name="connsiteY6" fmla="*/ 2137243 h 2749081"/>
                  <a:gd name="connsiteX7" fmla="*/ 0 w 1965809"/>
                  <a:gd name="connsiteY7" fmla="*/ 2749081 h 2749081"/>
                  <a:gd name="connsiteX8" fmla="*/ 1965809 w 1965809"/>
                  <a:gd name="connsiteY8" fmla="*/ 553402 h 2749081"/>
                  <a:gd name="connsiteX0" fmla="*/ 1929137 w 1929137"/>
                  <a:gd name="connsiteY0" fmla="*/ 0 h 2749081"/>
                  <a:gd name="connsiteX1" fmla="*/ 1729256 w 1929137"/>
                  <a:gd name="connsiteY1" fmla="*/ 369093 h 2749081"/>
                  <a:gd name="connsiteX2" fmla="*/ 1143000 w 1929137"/>
                  <a:gd name="connsiteY2" fmla="*/ 1129831 h 2749081"/>
                  <a:gd name="connsiteX3" fmla="*/ 914400 w 1929137"/>
                  <a:gd name="connsiteY3" fmla="*/ 1426043 h 2749081"/>
                  <a:gd name="connsiteX4" fmla="*/ 786281 w 1929137"/>
                  <a:gd name="connsiteY4" fmla="*/ 1630362 h 2749081"/>
                  <a:gd name="connsiteX5" fmla="*/ 661519 w 1929137"/>
                  <a:gd name="connsiteY5" fmla="*/ 1947862 h 2749081"/>
                  <a:gd name="connsiteX6" fmla="*/ 539750 w 1929137"/>
                  <a:gd name="connsiteY6" fmla="*/ 2137243 h 2749081"/>
                  <a:gd name="connsiteX7" fmla="*/ 0 w 1929137"/>
                  <a:gd name="connsiteY7" fmla="*/ 2749081 h 2749081"/>
                  <a:gd name="connsiteX0" fmla="*/ 1921993 w 1921993"/>
                  <a:gd name="connsiteY0" fmla="*/ 0 h 2770513"/>
                  <a:gd name="connsiteX1" fmla="*/ 1722112 w 1921993"/>
                  <a:gd name="connsiteY1" fmla="*/ 369093 h 2770513"/>
                  <a:gd name="connsiteX2" fmla="*/ 1135856 w 1921993"/>
                  <a:gd name="connsiteY2" fmla="*/ 1129831 h 2770513"/>
                  <a:gd name="connsiteX3" fmla="*/ 907256 w 1921993"/>
                  <a:gd name="connsiteY3" fmla="*/ 1426043 h 2770513"/>
                  <a:gd name="connsiteX4" fmla="*/ 779137 w 1921993"/>
                  <a:gd name="connsiteY4" fmla="*/ 1630362 h 2770513"/>
                  <a:gd name="connsiteX5" fmla="*/ 654375 w 1921993"/>
                  <a:gd name="connsiteY5" fmla="*/ 1947862 h 2770513"/>
                  <a:gd name="connsiteX6" fmla="*/ 532606 w 1921993"/>
                  <a:gd name="connsiteY6" fmla="*/ 2137243 h 2770513"/>
                  <a:gd name="connsiteX7" fmla="*/ 0 w 1921993"/>
                  <a:gd name="connsiteY7" fmla="*/ 2770513 h 2770513"/>
                  <a:gd name="connsiteX0" fmla="*/ 1389387 w 1389387"/>
                  <a:gd name="connsiteY0" fmla="*/ 0 h 2137243"/>
                  <a:gd name="connsiteX1" fmla="*/ 1189506 w 1389387"/>
                  <a:gd name="connsiteY1" fmla="*/ 369093 h 2137243"/>
                  <a:gd name="connsiteX2" fmla="*/ 603250 w 1389387"/>
                  <a:gd name="connsiteY2" fmla="*/ 1129831 h 2137243"/>
                  <a:gd name="connsiteX3" fmla="*/ 374650 w 1389387"/>
                  <a:gd name="connsiteY3" fmla="*/ 1426043 h 2137243"/>
                  <a:gd name="connsiteX4" fmla="*/ 246531 w 1389387"/>
                  <a:gd name="connsiteY4" fmla="*/ 1630362 h 2137243"/>
                  <a:gd name="connsiteX5" fmla="*/ 121769 w 1389387"/>
                  <a:gd name="connsiteY5" fmla="*/ 1947862 h 2137243"/>
                  <a:gd name="connsiteX6" fmla="*/ 0 w 1389387"/>
                  <a:gd name="connsiteY6" fmla="*/ 2137243 h 2137243"/>
                  <a:gd name="connsiteX0" fmla="*/ 1267618 w 1267618"/>
                  <a:gd name="connsiteY0" fmla="*/ 0 h 1947862"/>
                  <a:gd name="connsiteX1" fmla="*/ 1067737 w 1267618"/>
                  <a:gd name="connsiteY1" fmla="*/ 369093 h 1947862"/>
                  <a:gd name="connsiteX2" fmla="*/ 481481 w 1267618"/>
                  <a:gd name="connsiteY2" fmla="*/ 1129831 h 1947862"/>
                  <a:gd name="connsiteX3" fmla="*/ 252881 w 1267618"/>
                  <a:gd name="connsiteY3" fmla="*/ 1426043 h 1947862"/>
                  <a:gd name="connsiteX4" fmla="*/ 124762 w 1267618"/>
                  <a:gd name="connsiteY4" fmla="*/ 1630362 h 1947862"/>
                  <a:gd name="connsiteX5" fmla="*/ 0 w 1267618"/>
                  <a:gd name="connsiteY5" fmla="*/ 1947862 h 1947862"/>
                  <a:gd name="connsiteX0" fmla="*/ 1142856 w 1142856"/>
                  <a:gd name="connsiteY0" fmla="*/ 0 h 1630362"/>
                  <a:gd name="connsiteX1" fmla="*/ 942975 w 1142856"/>
                  <a:gd name="connsiteY1" fmla="*/ 369093 h 1630362"/>
                  <a:gd name="connsiteX2" fmla="*/ 356719 w 1142856"/>
                  <a:gd name="connsiteY2" fmla="*/ 1129831 h 1630362"/>
                  <a:gd name="connsiteX3" fmla="*/ 128119 w 1142856"/>
                  <a:gd name="connsiteY3" fmla="*/ 1426043 h 1630362"/>
                  <a:gd name="connsiteX4" fmla="*/ 0 w 1142856"/>
                  <a:gd name="connsiteY4" fmla="*/ 1630362 h 1630362"/>
                  <a:gd name="connsiteX0" fmla="*/ 1014737 w 1014737"/>
                  <a:gd name="connsiteY0" fmla="*/ 0 h 1426043"/>
                  <a:gd name="connsiteX1" fmla="*/ 814856 w 1014737"/>
                  <a:gd name="connsiteY1" fmla="*/ 369093 h 1426043"/>
                  <a:gd name="connsiteX2" fmla="*/ 228600 w 1014737"/>
                  <a:gd name="connsiteY2" fmla="*/ 1129831 h 1426043"/>
                  <a:gd name="connsiteX3" fmla="*/ 0 w 1014737"/>
                  <a:gd name="connsiteY3" fmla="*/ 1426043 h 1426043"/>
                  <a:gd name="connsiteX0" fmla="*/ 921868 w 921868"/>
                  <a:gd name="connsiteY0" fmla="*/ 0 h 1230780"/>
                  <a:gd name="connsiteX1" fmla="*/ 814856 w 921868"/>
                  <a:gd name="connsiteY1" fmla="*/ 173830 h 1230780"/>
                  <a:gd name="connsiteX2" fmla="*/ 228600 w 921868"/>
                  <a:gd name="connsiteY2" fmla="*/ 934568 h 1230780"/>
                  <a:gd name="connsiteX3" fmla="*/ 0 w 921868"/>
                  <a:gd name="connsiteY3" fmla="*/ 1230780 h 1230780"/>
                </a:gdLst>
                <a:ahLst/>
                <a:cxnLst>
                  <a:cxn ang="0">
                    <a:pos x="connsiteX0" y="connsiteY0"/>
                  </a:cxn>
                  <a:cxn ang="0">
                    <a:pos x="connsiteX1" y="connsiteY1"/>
                  </a:cxn>
                  <a:cxn ang="0">
                    <a:pos x="connsiteX2" y="connsiteY2"/>
                  </a:cxn>
                  <a:cxn ang="0">
                    <a:pos x="connsiteX3" y="connsiteY3"/>
                  </a:cxn>
                </a:cxnLst>
                <a:rect l="l" t="t" r="r" b="b"/>
                <a:pathLst>
                  <a:path w="921868" h="1230780">
                    <a:moveTo>
                      <a:pt x="921868" y="0"/>
                    </a:moveTo>
                    <a:lnTo>
                      <a:pt x="814856" y="173830"/>
                    </a:lnTo>
                    <a:lnTo>
                      <a:pt x="228600" y="934568"/>
                    </a:lnTo>
                    <a:lnTo>
                      <a:pt x="0" y="123078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八角形 30"/>
              <p:cNvSpPr/>
              <p:nvPr/>
            </p:nvSpPr>
            <p:spPr>
              <a:xfrm>
                <a:off x="2951582" y="3703870"/>
                <a:ext cx="907256" cy="1344470"/>
              </a:xfrm>
              <a:custGeom>
                <a:avLst/>
                <a:gdLst>
                  <a:gd name="connsiteX0" fmla="*/ 0 w 914400"/>
                  <a:gd name="connsiteY0" fmla="*/ 267819 h 914400"/>
                  <a:gd name="connsiteX1" fmla="*/ 267819 w 914400"/>
                  <a:gd name="connsiteY1" fmla="*/ 0 h 914400"/>
                  <a:gd name="connsiteX2" fmla="*/ 646581 w 914400"/>
                  <a:gd name="connsiteY2" fmla="*/ 0 h 914400"/>
                  <a:gd name="connsiteX3" fmla="*/ 914400 w 914400"/>
                  <a:gd name="connsiteY3" fmla="*/ 267819 h 914400"/>
                  <a:gd name="connsiteX4" fmla="*/ 914400 w 914400"/>
                  <a:gd name="connsiteY4" fmla="*/ 646581 h 914400"/>
                  <a:gd name="connsiteX5" fmla="*/ 646581 w 914400"/>
                  <a:gd name="connsiteY5" fmla="*/ 914400 h 914400"/>
                  <a:gd name="connsiteX6" fmla="*/ 267819 w 914400"/>
                  <a:gd name="connsiteY6" fmla="*/ 914400 h 914400"/>
                  <a:gd name="connsiteX7" fmla="*/ 0 w 914400"/>
                  <a:gd name="connsiteY7" fmla="*/ 646581 h 914400"/>
                  <a:gd name="connsiteX8" fmla="*/ 0 w 914400"/>
                  <a:gd name="connsiteY8" fmla="*/ 267819 h 914400"/>
                  <a:gd name="connsiteX0" fmla="*/ 267819 w 914400"/>
                  <a:gd name="connsiteY0" fmla="*/ 0 h 914400"/>
                  <a:gd name="connsiteX1" fmla="*/ 646581 w 914400"/>
                  <a:gd name="connsiteY1" fmla="*/ 0 h 914400"/>
                  <a:gd name="connsiteX2" fmla="*/ 914400 w 914400"/>
                  <a:gd name="connsiteY2" fmla="*/ 267819 h 914400"/>
                  <a:gd name="connsiteX3" fmla="*/ 914400 w 914400"/>
                  <a:gd name="connsiteY3" fmla="*/ 646581 h 914400"/>
                  <a:gd name="connsiteX4" fmla="*/ 646581 w 914400"/>
                  <a:gd name="connsiteY4" fmla="*/ 914400 h 914400"/>
                  <a:gd name="connsiteX5" fmla="*/ 267819 w 914400"/>
                  <a:gd name="connsiteY5" fmla="*/ 914400 h 914400"/>
                  <a:gd name="connsiteX6" fmla="*/ 0 w 914400"/>
                  <a:gd name="connsiteY6" fmla="*/ 646581 h 914400"/>
                  <a:gd name="connsiteX7" fmla="*/ 0 w 914400"/>
                  <a:gd name="connsiteY7" fmla="*/ 267819 h 914400"/>
                  <a:gd name="connsiteX8" fmla="*/ 359259 w 914400"/>
                  <a:gd name="connsiteY8" fmla="*/ 91440 h 914400"/>
                  <a:gd name="connsiteX0" fmla="*/ 322587 w 914400"/>
                  <a:gd name="connsiteY0" fmla="*/ 0 h 1376362"/>
                  <a:gd name="connsiteX1" fmla="*/ 646581 w 914400"/>
                  <a:gd name="connsiteY1" fmla="*/ 461962 h 1376362"/>
                  <a:gd name="connsiteX2" fmla="*/ 914400 w 914400"/>
                  <a:gd name="connsiteY2" fmla="*/ 729781 h 1376362"/>
                  <a:gd name="connsiteX3" fmla="*/ 914400 w 914400"/>
                  <a:gd name="connsiteY3" fmla="*/ 1108543 h 1376362"/>
                  <a:gd name="connsiteX4" fmla="*/ 646581 w 914400"/>
                  <a:gd name="connsiteY4" fmla="*/ 1376362 h 1376362"/>
                  <a:gd name="connsiteX5" fmla="*/ 267819 w 914400"/>
                  <a:gd name="connsiteY5" fmla="*/ 1376362 h 1376362"/>
                  <a:gd name="connsiteX6" fmla="*/ 0 w 914400"/>
                  <a:gd name="connsiteY6" fmla="*/ 1108543 h 1376362"/>
                  <a:gd name="connsiteX7" fmla="*/ 0 w 914400"/>
                  <a:gd name="connsiteY7" fmla="*/ 729781 h 1376362"/>
                  <a:gd name="connsiteX8" fmla="*/ 359259 w 914400"/>
                  <a:gd name="connsiteY8" fmla="*/ 553402 h 1376362"/>
                  <a:gd name="connsiteX0" fmla="*/ 322587 w 914400"/>
                  <a:gd name="connsiteY0" fmla="*/ 0 h 1376362"/>
                  <a:gd name="connsiteX1" fmla="*/ 122706 w 914400"/>
                  <a:gd name="connsiteY1" fmla="*/ 369093 h 1376362"/>
                  <a:gd name="connsiteX2" fmla="*/ 914400 w 914400"/>
                  <a:gd name="connsiteY2" fmla="*/ 729781 h 1376362"/>
                  <a:gd name="connsiteX3" fmla="*/ 914400 w 914400"/>
                  <a:gd name="connsiteY3" fmla="*/ 1108543 h 1376362"/>
                  <a:gd name="connsiteX4" fmla="*/ 646581 w 914400"/>
                  <a:gd name="connsiteY4" fmla="*/ 1376362 h 1376362"/>
                  <a:gd name="connsiteX5" fmla="*/ 267819 w 914400"/>
                  <a:gd name="connsiteY5" fmla="*/ 1376362 h 1376362"/>
                  <a:gd name="connsiteX6" fmla="*/ 0 w 914400"/>
                  <a:gd name="connsiteY6" fmla="*/ 1108543 h 1376362"/>
                  <a:gd name="connsiteX7" fmla="*/ 0 w 914400"/>
                  <a:gd name="connsiteY7" fmla="*/ 729781 h 1376362"/>
                  <a:gd name="connsiteX8" fmla="*/ 359259 w 914400"/>
                  <a:gd name="connsiteY8" fmla="*/ 553402 h 1376362"/>
                  <a:gd name="connsiteX0" fmla="*/ 786137 w 1377950"/>
                  <a:gd name="connsiteY0" fmla="*/ 0 h 1376362"/>
                  <a:gd name="connsiteX1" fmla="*/ 586256 w 1377950"/>
                  <a:gd name="connsiteY1" fmla="*/ 369093 h 1376362"/>
                  <a:gd name="connsiteX2" fmla="*/ 0 w 1377950"/>
                  <a:gd name="connsiteY2" fmla="*/ 1129831 h 1376362"/>
                  <a:gd name="connsiteX3" fmla="*/ 1377950 w 1377950"/>
                  <a:gd name="connsiteY3" fmla="*/ 1108543 h 1376362"/>
                  <a:gd name="connsiteX4" fmla="*/ 1110131 w 1377950"/>
                  <a:gd name="connsiteY4" fmla="*/ 1376362 h 1376362"/>
                  <a:gd name="connsiteX5" fmla="*/ 731369 w 1377950"/>
                  <a:gd name="connsiteY5" fmla="*/ 1376362 h 1376362"/>
                  <a:gd name="connsiteX6" fmla="*/ 463550 w 1377950"/>
                  <a:gd name="connsiteY6" fmla="*/ 1108543 h 1376362"/>
                  <a:gd name="connsiteX7" fmla="*/ 463550 w 1377950"/>
                  <a:gd name="connsiteY7" fmla="*/ 729781 h 1376362"/>
                  <a:gd name="connsiteX8" fmla="*/ 822809 w 1377950"/>
                  <a:gd name="connsiteY8" fmla="*/ 553402 h 1376362"/>
                  <a:gd name="connsiteX0" fmla="*/ 1014737 w 1338731"/>
                  <a:gd name="connsiteY0" fmla="*/ 0 h 1426043"/>
                  <a:gd name="connsiteX1" fmla="*/ 814856 w 1338731"/>
                  <a:gd name="connsiteY1" fmla="*/ 369093 h 1426043"/>
                  <a:gd name="connsiteX2" fmla="*/ 228600 w 1338731"/>
                  <a:gd name="connsiteY2" fmla="*/ 1129831 h 1426043"/>
                  <a:gd name="connsiteX3" fmla="*/ 0 w 1338731"/>
                  <a:gd name="connsiteY3" fmla="*/ 1426043 h 1426043"/>
                  <a:gd name="connsiteX4" fmla="*/ 1338731 w 1338731"/>
                  <a:gd name="connsiteY4" fmla="*/ 1376362 h 1426043"/>
                  <a:gd name="connsiteX5" fmla="*/ 959969 w 1338731"/>
                  <a:gd name="connsiteY5" fmla="*/ 1376362 h 1426043"/>
                  <a:gd name="connsiteX6" fmla="*/ 692150 w 1338731"/>
                  <a:gd name="connsiteY6" fmla="*/ 1108543 h 1426043"/>
                  <a:gd name="connsiteX7" fmla="*/ 692150 w 1338731"/>
                  <a:gd name="connsiteY7" fmla="*/ 729781 h 1426043"/>
                  <a:gd name="connsiteX8" fmla="*/ 1051409 w 1338731"/>
                  <a:gd name="connsiteY8" fmla="*/ 553402 h 1426043"/>
                  <a:gd name="connsiteX0" fmla="*/ 1142856 w 1179528"/>
                  <a:gd name="connsiteY0" fmla="*/ 0 h 1630362"/>
                  <a:gd name="connsiteX1" fmla="*/ 942975 w 1179528"/>
                  <a:gd name="connsiteY1" fmla="*/ 369093 h 1630362"/>
                  <a:gd name="connsiteX2" fmla="*/ 356719 w 1179528"/>
                  <a:gd name="connsiteY2" fmla="*/ 1129831 h 1630362"/>
                  <a:gd name="connsiteX3" fmla="*/ 128119 w 1179528"/>
                  <a:gd name="connsiteY3" fmla="*/ 1426043 h 1630362"/>
                  <a:gd name="connsiteX4" fmla="*/ 0 w 1179528"/>
                  <a:gd name="connsiteY4" fmla="*/ 1630362 h 1630362"/>
                  <a:gd name="connsiteX5" fmla="*/ 1088088 w 1179528"/>
                  <a:gd name="connsiteY5" fmla="*/ 1376362 h 1630362"/>
                  <a:gd name="connsiteX6" fmla="*/ 820269 w 1179528"/>
                  <a:gd name="connsiteY6" fmla="*/ 1108543 h 1630362"/>
                  <a:gd name="connsiteX7" fmla="*/ 820269 w 1179528"/>
                  <a:gd name="connsiteY7" fmla="*/ 729781 h 1630362"/>
                  <a:gd name="connsiteX8" fmla="*/ 1179528 w 1179528"/>
                  <a:gd name="connsiteY8" fmla="*/ 553402 h 1630362"/>
                  <a:gd name="connsiteX0" fmla="*/ 1267618 w 1304290"/>
                  <a:gd name="connsiteY0" fmla="*/ 0 h 1947862"/>
                  <a:gd name="connsiteX1" fmla="*/ 1067737 w 1304290"/>
                  <a:gd name="connsiteY1" fmla="*/ 369093 h 1947862"/>
                  <a:gd name="connsiteX2" fmla="*/ 481481 w 1304290"/>
                  <a:gd name="connsiteY2" fmla="*/ 1129831 h 1947862"/>
                  <a:gd name="connsiteX3" fmla="*/ 252881 w 1304290"/>
                  <a:gd name="connsiteY3" fmla="*/ 1426043 h 1947862"/>
                  <a:gd name="connsiteX4" fmla="*/ 124762 w 1304290"/>
                  <a:gd name="connsiteY4" fmla="*/ 1630362 h 1947862"/>
                  <a:gd name="connsiteX5" fmla="*/ 0 w 1304290"/>
                  <a:gd name="connsiteY5" fmla="*/ 1947862 h 1947862"/>
                  <a:gd name="connsiteX6" fmla="*/ 945031 w 1304290"/>
                  <a:gd name="connsiteY6" fmla="*/ 1108543 h 1947862"/>
                  <a:gd name="connsiteX7" fmla="*/ 945031 w 1304290"/>
                  <a:gd name="connsiteY7" fmla="*/ 729781 h 1947862"/>
                  <a:gd name="connsiteX8" fmla="*/ 1304290 w 1304290"/>
                  <a:gd name="connsiteY8" fmla="*/ 553402 h 1947862"/>
                  <a:gd name="connsiteX0" fmla="*/ 1389387 w 1426059"/>
                  <a:gd name="connsiteY0" fmla="*/ 0 h 2137243"/>
                  <a:gd name="connsiteX1" fmla="*/ 1189506 w 1426059"/>
                  <a:gd name="connsiteY1" fmla="*/ 369093 h 2137243"/>
                  <a:gd name="connsiteX2" fmla="*/ 603250 w 1426059"/>
                  <a:gd name="connsiteY2" fmla="*/ 1129831 h 2137243"/>
                  <a:gd name="connsiteX3" fmla="*/ 374650 w 1426059"/>
                  <a:gd name="connsiteY3" fmla="*/ 1426043 h 2137243"/>
                  <a:gd name="connsiteX4" fmla="*/ 246531 w 1426059"/>
                  <a:gd name="connsiteY4" fmla="*/ 1630362 h 2137243"/>
                  <a:gd name="connsiteX5" fmla="*/ 121769 w 1426059"/>
                  <a:gd name="connsiteY5" fmla="*/ 1947862 h 2137243"/>
                  <a:gd name="connsiteX6" fmla="*/ 0 w 1426059"/>
                  <a:gd name="connsiteY6" fmla="*/ 2137243 h 2137243"/>
                  <a:gd name="connsiteX7" fmla="*/ 1066800 w 1426059"/>
                  <a:gd name="connsiteY7" fmla="*/ 729781 h 2137243"/>
                  <a:gd name="connsiteX8" fmla="*/ 1426059 w 1426059"/>
                  <a:gd name="connsiteY8" fmla="*/ 553402 h 2137243"/>
                  <a:gd name="connsiteX0" fmla="*/ 1929137 w 1965809"/>
                  <a:gd name="connsiteY0" fmla="*/ 0 h 2749081"/>
                  <a:gd name="connsiteX1" fmla="*/ 1729256 w 1965809"/>
                  <a:gd name="connsiteY1" fmla="*/ 369093 h 2749081"/>
                  <a:gd name="connsiteX2" fmla="*/ 1143000 w 1965809"/>
                  <a:gd name="connsiteY2" fmla="*/ 1129831 h 2749081"/>
                  <a:gd name="connsiteX3" fmla="*/ 914400 w 1965809"/>
                  <a:gd name="connsiteY3" fmla="*/ 1426043 h 2749081"/>
                  <a:gd name="connsiteX4" fmla="*/ 786281 w 1965809"/>
                  <a:gd name="connsiteY4" fmla="*/ 1630362 h 2749081"/>
                  <a:gd name="connsiteX5" fmla="*/ 661519 w 1965809"/>
                  <a:gd name="connsiteY5" fmla="*/ 1947862 h 2749081"/>
                  <a:gd name="connsiteX6" fmla="*/ 539750 w 1965809"/>
                  <a:gd name="connsiteY6" fmla="*/ 2137243 h 2749081"/>
                  <a:gd name="connsiteX7" fmla="*/ 0 w 1965809"/>
                  <a:gd name="connsiteY7" fmla="*/ 2749081 h 2749081"/>
                  <a:gd name="connsiteX8" fmla="*/ 1965809 w 1965809"/>
                  <a:gd name="connsiteY8" fmla="*/ 553402 h 2749081"/>
                  <a:gd name="connsiteX0" fmla="*/ 1929137 w 1929137"/>
                  <a:gd name="connsiteY0" fmla="*/ 0 h 2749081"/>
                  <a:gd name="connsiteX1" fmla="*/ 1729256 w 1929137"/>
                  <a:gd name="connsiteY1" fmla="*/ 369093 h 2749081"/>
                  <a:gd name="connsiteX2" fmla="*/ 1143000 w 1929137"/>
                  <a:gd name="connsiteY2" fmla="*/ 1129831 h 2749081"/>
                  <a:gd name="connsiteX3" fmla="*/ 914400 w 1929137"/>
                  <a:gd name="connsiteY3" fmla="*/ 1426043 h 2749081"/>
                  <a:gd name="connsiteX4" fmla="*/ 786281 w 1929137"/>
                  <a:gd name="connsiteY4" fmla="*/ 1630362 h 2749081"/>
                  <a:gd name="connsiteX5" fmla="*/ 661519 w 1929137"/>
                  <a:gd name="connsiteY5" fmla="*/ 1947862 h 2749081"/>
                  <a:gd name="connsiteX6" fmla="*/ 539750 w 1929137"/>
                  <a:gd name="connsiteY6" fmla="*/ 2137243 h 2749081"/>
                  <a:gd name="connsiteX7" fmla="*/ 0 w 1929137"/>
                  <a:gd name="connsiteY7" fmla="*/ 2749081 h 2749081"/>
                  <a:gd name="connsiteX0" fmla="*/ 1921993 w 1921993"/>
                  <a:gd name="connsiteY0" fmla="*/ 0 h 2770513"/>
                  <a:gd name="connsiteX1" fmla="*/ 1722112 w 1921993"/>
                  <a:gd name="connsiteY1" fmla="*/ 369093 h 2770513"/>
                  <a:gd name="connsiteX2" fmla="*/ 1135856 w 1921993"/>
                  <a:gd name="connsiteY2" fmla="*/ 1129831 h 2770513"/>
                  <a:gd name="connsiteX3" fmla="*/ 907256 w 1921993"/>
                  <a:gd name="connsiteY3" fmla="*/ 1426043 h 2770513"/>
                  <a:gd name="connsiteX4" fmla="*/ 779137 w 1921993"/>
                  <a:gd name="connsiteY4" fmla="*/ 1630362 h 2770513"/>
                  <a:gd name="connsiteX5" fmla="*/ 654375 w 1921993"/>
                  <a:gd name="connsiteY5" fmla="*/ 1947862 h 2770513"/>
                  <a:gd name="connsiteX6" fmla="*/ 532606 w 1921993"/>
                  <a:gd name="connsiteY6" fmla="*/ 2137243 h 2770513"/>
                  <a:gd name="connsiteX7" fmla="*/ 0 w 1921993"/>
                  <a:gd name="connsiteY7" fmla="*/ 2770513 h 2770513"/>
                  <a:gd name="connsiteX0" fmla="*/ 1921993 w 1921993"/>
                  <a:gd name="connsiteY0" fmla="*/ 0 h 2770513"/>
                  <a:gd name="connsiteX1" fmla="*/ 1722112 w 1921993"/>
                  <a:gd name="connsiteY1" fmla="*/ 369093 h 2770513"/>
                  <a:gd name="connsiteX2" fmla="*/ 907256 w 1921993"/>
                  <a:gd name="connsiteY2" fmla="*/ 1426043 h 2770513"/>
                  <a:gd name="connsiteX3" fmla="*/ 779137 w 1921993"/>
                  <a:gd name="connsiteY3" fmla="*/ 1630362 h 2770513"/>
                  <a:gd name="connsiteX4" fmla="*/ 654375 w 1921993"/>
                  <a:gd name="connsiteY4" fmla="*/ 1947862 h 2770513"/>
                  <a:gd name="connsiteX5" fmla="*/ 532606 w 1921993"/>
                  <a:gd name="connsiteY5" fmla="*/ 2137243 h 2770513"/>
                  <a:gd name="connsiteX6" fmla="*/ 0 w 1921993"/>
                  <a:gd name="connsiteY6" fmla="*/ 2770513 h 2770513"/>
                  <a:gd name="connsiteX0" fmla="*/ 1921993 w 1921993"/>
                  <a:gd name="connsiteY0" fmla="*/ 0 h 2770513"/>
                  <a:gd name="connsiteX1" fmla="*/ 907256 w 1921993"/>
                  <a:gd name="connsiteY1" fmla="*/ 1426043 h 2770513"/>
                  <a:gd name="connsiteX2" fmla="*/ 779137 w 1921993"/>
                  <a:gd name="connsiteY2" fmla="*/ 1630362 h 2770513"/>
                  <a:gd name="connsiteX3" fmla="*/ 654375 w 1921993"/>
                  <a:gd name="connsiteY3" fmla="*/ 1947862 h 2770513"/>
                  <a:gd name="connsiteX4" fmla="*/ 532606 w 1921993"/>
                  <a:gd name="connsiteY4" fmla="*/ 2137243 h 2770513"/>
                  <a:gd name="connsiteX5" fmla="*/ 0 w 1921993"/>
                  <a:gd name="connsiteY5" fmla="*/ 2770513 h 2770513"/>
                  <a:gd name="connsiteX0" fmla="*/ 907256 w 907256"/>
                  <a:gd name="connsiteY0" fmla="*/ 0 h 1344470"/>
                  <a:gd name="connsiteX1" fmla="*/ 779137 w 907256"/>
                  <a:gd name="connsiteY1" fmla="*/ 204319 h 1344470"/>
                  <a:gd name="connsiteX2" fmla="*/ 654375 w 907256"/>
                  <a:gd name="connsiteY2" fmla="*/ 521819 h 1344470"/>
                  <a:gd name="connsiteX3" fmla="*/ 532606 w 907256"/>
                  <a:gd name="connsiteY3" fmla="*/ 711200 h 1344470"/>
                  <a:gd name="connsiteX4" fmla="*/ 0 w 907256"/>
                  <a:gd name="connsiteY4" fmla="*/ 1344470 h 1344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256" h="1344470">
                    <a:moveTo>
                      <a:pt x="907256" y="0"/>
                    </a:moveTo>
                    <a:lnTo>
                      <a:pt x="779137" y="204319"/>
                    </a:lnTo>
                    <a:lnTo>
                      <a:pt x="654375" y="521819"/>
                    </a:lnTo>
                    <a:lnTo>
                      <a:pt x="532606" y="711200"/>
                    </a:lnTo>
                    <a:lnTo>
                      <a:pt x="0" y="1344470"/>
                    </a:lnTo>
                  </a:path>
                </a:pathLst>
              </a:cu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二等辺三角形 33"/>
              <p:cNvSpPr/>
              <p:nvPr/>
            </p:nvSpPr>
            <p:spPr>
              <a:xfrm>
                <a:off x="4770018" y="2192509"/>
                <a:ext cx="127922" cy="300038"/>
              </a:xfrm>
              <a:custGeom>
                <a:avLst/>
                <a:gdLst>
                  <a:gd name="connsiteX0" fmla="*/ 0 w 1060704"/>
                  <a:gd name="connsiteY0" fmla="*/ 914400 h 914400"/>
                  <a:gd name="connsiteX1" fmla="*/ 530352 w 1060704"/>
                  <a:gd name="connsiteY1" fmla="*/ 0 h 914400"/>
                  <a:gd name="connsiteX2" fmla="*/ 1060704 w 1060704"/>
                  <a:gd name="connsiteY2" fmla="*/ 914400 h 914400"/>
                  <a:gd name="connsiteX3" fmla="*/ 0 w 1060704"/>
                  <a:gd name="connsiteY3" fmla="*/ 914400 h 914400"/>
                  <a:gd name="connsiteX0" fmla="*/ 530352 w 1060704"/>
                  <a:gd name="connsiteY0" fmla="*/ 0 h 914400"/>
                  <a:gd name="connsiteX1" fmla="*/ 1060704 w 1060704"/>
                  <a:gd name="connsiteY1" fmla="*/ 914400 h 914400"/>
                  <a:gd name="connsiteX2" fmla="*/ 0 w 1060704"/>
                  <a:gd name="connsiteY2" fmla="*/ 914400 h 914400"/>
                  <a:gd name="connsiteX3" fmla="*/ 621792 w 1060704"/>
                  <a:gd name="connsiteY3" fmla="*/ 91440 h 914400"/>
                  <a:gd name="connsiteX0" fmla="*/ 530352 w 1060704"/>
                  <a:gd name="connsiteY0" fmla="*/ 0 h 914400"/>
                  <a:gd name="connsiteX1" fmla="*/ 1060704 w 1060704"/>
                  <a:gd name="connsiteY1" fmla="*/ 914400 h 914400"/>
                  <a:gd name="connsiteX2" fmla="*/ 0 w 1060704"/>
                  <a:gd name="connsiteY2" fmla="*/ 914400 h 914400"/>
                  <a:gd name="connsiteX0" fmla="*/ 0 w 530352"/>
                  <a:gd name="connsiteY0" fmla="*/ 0 h 914400"/>
                  <a:gd name="connsiteX1" fmla="*/ 530352 w 530352"/>
                  <a:gd name="connsiteY1" fmla="*/ 914400 h 914400"/>
                  <a:gd name="connsiteX0" fmla="*/ 0 w 1297115"/>
                  <a:gd name="connsiteY0" fmla="*/ 0 h 607219"/>
                  <a:gd name="connsiteX1" fmla="*/ 1297115 w 1297115"/>
                  <a:gd name="connsiteY1" fmla="*/ 607219 h 607219"/>
                  <a:gd name="connsiteX0" fmla="*/ 0 w 89821"/>
                  <a:gd name="connsiteY0" fmla="*/ 183356 h 183356"/>
                  <a:gd name="connsiteX1" fmla="*/ 89821 w 89821"/>
                  <a:gd name="connsiteY1" fmla="*/ 0 h 183356"/>
                  <a:gd name="connsiteX0" fmla="*/ 0 w 87440"/>
                  <a:gd name="connsiteY0" fmla="*/ 195263 h 195263"/>
                  <a:gd name="connsiteX1" fmla="*/ 87440 w 87440"/>
                  <a:gd name="connsiteY1" fmla="*/ 0 h 195263"/>
                  <a:gd name="connsiteX0" fmla="*/ 0 w 127922"/>
                  <a:gd name="connsiteY0" fmla="*/ 300038 h 300038"/>
                  <a:gd name="connsiteX1" fmla="*/ 127922 w 127922"/>
                  <a:gd name="connsiteY1" fmla="*/ 0 h 300038"/>
                </a:gdLst>
                <a:ahLst/>
                <a:cxnLst>
                  <a:cxn ang="0">
                    <a:pos x="connsiteX0" y="connsiteY0"/>
                  </a:cxn>
                  <a:cxn ang="0">
                    <a:pos x="connsiteX1" y="connsiteY1"/>
                  </a:cxn>
                </a:cxnLst>
                <a:rect l="l" t="t" r="r" b="b"/>
                <a:pathLst>
                  <a:path w="127922" h="300038">
                    <a:moveTo>
                      <a:pt x="0" y="300038"/>
                    </a:moveTo>
                    <a:lnTo>
                      <a:pt x="127922" y="0"/>
                    </a:lnTo>
                  </a:path>
                </a:pathLst>
              </a:cu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0" name="直線コネクタ 69"/>
              <p:cNvCxnSpPr/>
              <p:nvPr/>
            </p:nvCxnSpPr>
            <p:spPr>
              <a:xfrm flipH="1" flipV="1">
                <a:off x="4897940" y="1875880"/>
                <a:ext cx="114156" cy="65762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71" name="八角形 47"/>
              <p:cNvSpPr/>
              <p:nvPr/>
            </p:nvSpPr>
            <p:spPr>
              <a:xfrm>
                <a:off x="3610630" y="4184232"/>
                <a:ext cx="1268881" cy="959969"/>
              </a:xfrm>
              <a:custGeom>
                <a:avLst/>
                <a:gdLst>
                  <a:gd name="connsiteX0" fmla="*/ 0 w 914400"/>
                  <a:gd name="connsiteY0" fmla="*/ 267819 h 914400"/>
                  <a:gd name="connsiteX1" fmla="*/ 267819 w 914400"/>
                  <a:gd name="connsiteY1" fmla="*/ 0 h 914400"/>
                  <a:gd name="connsiteX2" fmla="*/ 646581 w 914400"/>
                  <a:gd name="connsiteY2" fmla="*/ 0 h 914400"/>
                  <a:gd name="connsiteX3" fmla="*/ 914400 w 914400"/>
                  <a:gd name="connsiteY3" fmla="*/ 267819 h 914400"/>
                  <a:gd name="connsiteX4" fmla="*/ 914400 w 914400"/>
                  <a:gd name="connsiteY4" fmla="*/ 646581 h 914400"/>
                  <a:gd name="connsiteX5" fmla="*/ 646581 w 914400"/>
                  <a:gd name="connsiteY5" fmla="*/ 914400 h 914400"/>
                  <a:gd name="connsiteX6" fmla="*/ 267819 w 914400"/>
                  <a:gd name="connsiteY6" fmla="*/ 914400 h 914400"/>
                  <a:gd name="connsiteX7" fmla="*/ 0 w 914400"/>
                  <a:gd name="connsiteY7" fmla="*/ 646581 h 914400"/>
                  <a:gd name="connsiteX8" fmla="*/ 0 w 914400"/>
                  <a:gd name="connsiteY8" fmla="*/ 267819 h 914400"/>
                  <a:gd name="connsiteX0" fmla="*/ 267819 w 914400"/>
                  <a:gd name="connsiteY0" fmla="*/ 0 h 914400"/>
                  <a:gd name="connsiteX1" fmla="*/ 646581 w 914400"/>
                  <a:gd name="connsiteY1" fmla="*/ 0 h 914400"/>
                  <a:gd name="connsiteX2" fmla="*/ 914400 w 914400"/>
                  <a:gd name="connsiteY2" fmla="*/ 267819 h 914400"/>
                  <a:gd name="connsiteX3" fmla="*/ 914400 w 914400"/>
                  <a:gd name="connsiteY3" fmla="*/ 646581 h 914400"/>
                  <a:gd name="connsiteX4" fmla="*/ 646581 w 914400"/>
                  <a:gd name="connsiteY4" fmla="*/ 914400 h 914400"/>
                  <a:gd name="connsiteX5" fmla="*/ 267819 w 914400"/>
                  <a:gd name="connsiteY5" fmla="*/ 914400 h 914400"/>
                  <a:gd name="connsiteX6" fmla="*/ 0 w 914400"/>
                  <a:gd name="connsiteY6" fmla="*/ 646581 h 914400"/>
                  <a:gd name="connsiteX7" fmla="*/ 0 w 914400"/>
                  <a:gd name="connsiteY7" fmla="*/ 267819 h 914400"/>
                  <a:gd name="connsiteX8" fmla="*/ 359259 w 914400"/>
                  <a:gd name="connsiteY8" fmla="*/ 91440 h 914400"/>
                  <a:gd name="connsiteX0" fmla="*/ 0 w 1941981"/>
                  <a:gd name="connsiteY0" fmla="*/ 323850 h 914400"/>
                  <a:gd name="connsiteX1" fmla="*/ 1674162 w 1941981"/>
                  <a:gd name="connsiteY1" fmla="*/ 0 h 914400"/>
                  <a:gd name="connsiteX2" fmla="*/ 1941981 w 1941981"/>
                  <a:gd name="connsiteY2" fmla="*/ 267819 h 914400"/>
                  <a:gd name="connsiteX3" fmla="*/ 1941981 w 1941981"/>
                  <a:gd name="connsiteY3" fmla="*/ 646581 h 914400"/>
                  <a:gd name="connsiteX4" fmla="*/ 1674162 w 1941981"/>
                  <a:gd name="connsiteY4" fmla="*/ 914400 h 914400"/>
                  <a:gd name="connsiteX5" fmla="*/ 1295400 w 1941981"/>
                  <a:gd name="connsiteY5" fmla="*/ 914400 h 914400"/>
                  <a:gd name="connsiteX6" fmla="*/ 1027581 w 1941981"/>
                  <a:gd name="connsiteY6" fmla="*/ 646581 h 914400"/>
                  <a:gd name="connsiteX7" fmla="*/ 1027581 w 1941981"/>
                  <a:gd name="connsiteY7" fmla="*/ 267819 h 914400"/>
                  <a:gd name="connsiteX8" fmla="*/ 1386840 w 1941981"/>
                  <a:gd name="connsiteY8" fmla="*/ 91440 h 914400"/>
                  <a:gd name="connsiteX0" fmla="*/ 0 w 1941981"/>
                  <a:gd name="connsiteY0" fmla="*/ 232410 h 822960"/>
                  <a:gd name="connsiteX1" fmla="*/ 273987 w 1941981"/>
                  <a:gd name="connsiteY1" fmla="*/ 403860 h 822960"/>
                  <a:gd name="connsiteX2" fmla="*/ 1941981 w 1941981"/>
                  <a:gd name="connsiteY2" fmla="*/ 176379 h 822960"/>
                  <a:gd name="connsiteX3" fmla="*/ 1941981 w 1941981"/>
                  <a:gd name="connsiteY3" fmla="*/ 555141 h 822960"/>
                  <a:gd name="connsiteX4" fmla="*/ 1674162 w 1941981"/>
                  <a:gd name="connsiteY4" fmla="*/ 822960 h 822960"/>
                  <a:gd name="connsiteX5" fmla="*/ 1295400 w 1941981"/>
                  <a:gd name="connsiteY5" fmla="*/ 822960 h 822960"/>
                  <a:gd name="connsiteX6" fmla="*/ 1027581 w 1941981"/>
                  <a:gd name="connsiteY6" fmla="*/ 555141 h 822960"/>
                  <a:gd name="connsiteX7" fmla="*/ 1027581 w 1941981"/>
                  <a:gd name="connsiteY7" fmla="*/ 176379 h 822960"/>
                  <a:gd name="connsiteX8" fmla="*/ 1386840 w 1941981"/>
                  <a:gd name="connsiteY8" fmla="*/ 0 h 822960"/>
                  <a:gd name="connsiteX0" fmla="*/ 0 w 1941981"/>
                  <a:gd name="connsiteY0" fmla="*/ 232410 h 822960"/>
                  <a:gd name="connsiteX1" fmla="*/ 273987 w 1941981"/>
                  <a:gd name="connsiteY1" fmla="*/ 403860 h 822960"/>
                  <a:gd name="connsiteX2" fmla="*/ 478306 w 1941981"/>
                  <a:gd name="connsiteY2" fmla="*/ 566904 h 822960"/>
                  <a:gd name="connsiteX3" fmla="*/ 1941981 w 1941981"/>
                  <a:gd name="connsiteY3" fmla="*/ 555141 h 822960"/>
                  <a:gd name="connsiteX4" fmla="*/ 1674162 w 1941981"/>
                  <a:gd name="connsiteY4" fmla="*/ 822960 h 822960"/>
                  <a:gd name="connsiteX5" fmla="*/ 1295400 w 1941981"/>
                  <a:gd name="connsiteY5" fmla="*/ 822960 h 822960"/>
                  <a:gd name="connsiteX6" fmla="*/ 1027581 w 1941981"/>
                  <a:gd name="connsiteY6" fmla="*/ 555141 h 822960"/>
                  <a:gd name="connsiteX7" fmla="*/ 1027581 w 1941981"/>
                  <a:gd name="connsiteY7" fmla="*/ 176379 h 822960"/>
                  <a:gd name="connsiteX8" fmla="*/ 1386840 w 1941981"/>
                  <a:gd name="connsiteY8" fmla="*/ 0 h 822960"/>
                  <a:gd name="connsiteX0" fmla="*/ 0 w 1674162"/>
                  <a:gd name="connsiteY0" fmla="*/ 232410 h 822960"/>
                  <a:gd name="connsiteX1" fmla="*/ 273987 w 1674162"/>
                  <a:gd name="connsiteY1" fmla="*/ 403860 h 822960"/>
                  <a:gd name="connsiteX2" fmla="*/ 478306 w 1674162"/>
                  <a:gd name="connsiteY2" fmla="*/ 566904 h 822960"/>
                  <a:gd name="connsiteX3" fmla="*/ 754531 w 1674162"/>
                  <a:gd name="connsiteY3" fmla="*/ 710716 h 822960"/>
                  <a:gd name="connsiteX4" fmla="*/ 1674162 w 1674162"/>
                  <a:gd name="connsiteY4" fmla="*/ 822960 h 822960"/>
                  <a:gd name="connsiteX5" fmla="*/ 1295400 w 1674162"/>
                  <a:gd name="connsiteY5" fmla="*/ 822960 h 822960"/>
                  <a:gd name="connsiteX6" fmla="*/ 1027581 w 1674162"/>
                  <a:gd name="connsiteY6" fmla="*/ 555141 h 822960"/>
                  <a:gd name="connsiteX7" fmla="*/ 1027581 w 1674162"/>
                  <a:gd name="connsiteY7" fmla="*/ 176379 h 822960"/>
                  <a:gd name="connsiteX8" fmla="*/ 1386840 w 1674162"/>
                  <a:gd name="connsiteY8" fmla="*/ 0 h 822960"/>
                  <a:gd name="connsiteX0" fmla="*/ 0 w 1674162"/>
                  <a:gd name="connsiteY0" fmla="*/ 232410 h 822960"/>
                  <a:gd name="connsiteX1" fmla="*/ 273987 w 1674162"/>
                  <a:gd name="connsiteY1" fmla="*/ 403860 h 822960"/>
                  <a:gd name="connsiteX2" fmla="*/ 478306 w 1674162"/>
                  <a:gd name="connsiteY2" fmla="*/ 566904 h 822960"/>
                  <a:gd name="connsiteX3" fmla="*/ 754531 w 1674162"/>
                  <a:gd name="connsiteY3" fmla="*/ 694841 h 822960"/>
                  <a:gd name="connsiteX4" fmla="*/ 1674162 w 1674162"/>
                  <a:gd name="connsiteY4" fmla="*/ 822960 h 822960"/>
                  <a:gd name="connsiteX5" fmla="*/ 1295400 w 1674162"/>
                  <a:gd name="connsiteY5" fmla="*/ 822960 h 822960"/>
                  <a:gd name="connsiteX6" fmla="*/ 1027581 w 1674162"/>
                  <a:gd name="connsiteY6" fmla="*/ 555141 h 822960"/>
                  <a:gd name="connsiteX7" fmla="*/ 1027581 w 1674162"/>
                  <a:gd name="connsiteY7" fmla="*/ 176379 h 822960"/>
                  <a:gd name="connsiteX8" fmla="*/ 1386840 w 1674162"/>
                  <a:gd name="connsiteY8" fmla="*/ 0 h 822960"/>
                  <a:gd name="connsiteX0" fmla="*/ 0 w 1386840"/>
                  <a:gd name="connsiteY0" fmla="*/ 232410 h 822960"/>
                  <a:gd name="connsiteX1" fmla="*/ 273987 w 1386840"/>
                  <a:gd name="connsiteY1" fmla="*/ 403860 h 822960"/>
                  <a:gd name="connsiteX2" fmla="*/ 478306 w 1386840"/>
                  <a:gd name="connsiteY2" fmla="*/ 566904 h 822960"/>
                  <a:gd name="connsiteX3" fmla="*/ 754531 w 1386840"/>
                  <a:gd name="connsiteY3" fmla="*/ 694841 h 822960"/>
                  <a:gd name="connsiteX4" fmla="*/ 867712 w 1386840"/>
                  <a:gd name="connsiteY4" fmla="*/ 791210 h 822960"/>
                  <a:gd name="connsiteX5" fmla="*/ 1295400 w 1386840"/>
                  <a:gd name="connsiteY5" fmla="*/ 822960 h 822960"/>
                  <a:gd name="connsiteX6" fmla="*/ 1027581 w 1386840"/>
                  <a:gd name="connsiteY6" fmla="*/ 555141 h 822960"/>
                  <a:gd name="connsiteX7" fmla="*/ 1027581 w 1386840"/>
                  <a:gd name="connsiteY7" fmla="*/ 176379 h 822960"/>
                  <a:gd name="connsiteX8" fmla="*/ 1386840 w 1386840"/>
                  <a:gd name="connsiteY8" fmla="*/ 0 h 822960"/>
                  <a:gd name="connsiteX0" fmla="*/ 0 w 1386840"/>
                  <a:gd name="connsiteY0" fmla="*/ 232410 h 978535"/>
                  <a:gd name="connsiteX1" fmla="*/ 273987 w 1386840"/>
                  <a:gd name="connsiteY1" fmla="*/ 403860 h 978535"/>
                  <a:gd name="connsiteX2" fmla="*/ 478306 w 1386840"/>
                  <a:gd name="connsiteY2" fmla="*/ 566904 h 978535"/>
                  <a:gd name="connsiteX3" fmla="*/ 754531 w 1386840"/>
                  <a:gd name="connsiteY3" fmla="*/ 694841 h 978535"/>
                  <a:gd name="connsiteX4" fmla="*/ 867712 w 1386840"/>
                  <a:gd name="connsiteY4" fmla="*/ 791210 h 978535"/>
                  <a:gd name="connsiteX5" fmla="*/ 1035050 w 1386840"/>
                  <a:gd name="connsiteY5" fmla="*/ 978535 h 978535"/>
                  <a:gd name="connsiteX6" fmla="*/ 1027581 w 1386840"/>
                  <a:gd name="connsiteY6" fmla="*/ 555141 h 978535"/>
                  <a:gd name="connsiteX7" fmla="*/ 1027581 w 1386840"/>
                  <a:gd name="connsiteY7" fmla="*/ 176379 h 978535"/>
                  <a:gd name="connsiteX8" fmla="*/ 1386840 w 1386840"/>
                  <a:gd name="connsiteY8" fmla="*/ 0 h 978535"/>
                  <a:gd name="connsiteX0" fmla="*/ 0 w 1386840"/>
                  <a:gd name="connsiteY0" fmla="*/ 232410 h 1101241"/>
                  <a:gd name="connsiteX1" fmla="*/ 273987 w 1386840"/>
                  <a:gd name="connsiteY1" fmla="*/ 403860 h 1101241"/>
                  <a:gd name="connsiteX2" fmla="*/ 478306 w 1386840"/>
                  <a:gd name="connsiteY2" fmla="*/ 566904 h 1101241"/>
                  <a:gd name="connsiteX3" fmla="*/ 754531 w 1386840"/>
                  <a:gd name="connsiteY3" fmla="*/ 694841 h 1101241"/>
                  <a:gd name="connsiteX4" fmla="*/ 867712 w 1386840"/>
                  <a:gd name="connsiteY4" fmla="*/ 791210 h 1101241"/>
                  <a:gd name="connsiteX5" fmla="*/ 1035050 w 1386840"/>
                  <a:gd name="connsiteY5" fmla="*/ 978535 h 1101241"/>
                  <a:gd name="connsiteX6" fmla="*/ 1145056 w 1386840"/>
                  <a:gd name="connsiteY6" fmla="*/ 1101241 h 1101241"/>
                  <a:gd name="connsiteX7" fmla="*/ 1027581 w 1386840"/>
                  <a:gd name="connsiteY7" fmla="*/ 176379 h 1101241"/>
                  <a:gd name="connsiteX8" fmla="*/ 1386840 w 1386840"/>
                  <a:gd name="connsiteY8" fmla="*/ 0 h 1101241"/>
                  <a:gd name="connsiteX0" fmla="*/ 0 w 1145056"/>
                  <a:gd name="connsiteY0" fmla="*/ 56031 h 924862"/>
                  <a:gd name="connsiteX1" fmla="*/ 273987 w 1145056"/>
                  <a:gd name="connsiteY1" fmla="*/ 227481 h 924862"/>
                  <a:gd name="connsiteX2" fmla="*/ 478306 w 1145056"/>
                  <a:gd name="connsiteY2" fmla="*/ 390525 h 924862"/>
                  <a:gd name="connsiteX3" fmla="*/ 754531 w 1145056"/>
                  <a:gd name="connsiteY3" fmla="*/ 518462 h 924862"/>
                  <a:gd name="connsiteX4" fmla="*/ 867712 w 1145056"/>
                  <a:gd name="connsiteY4" fmla="*/ 614831 h 924862"/>
                  <a:gd name="connsiteX5" fmla="*/ 1035050 w 1145056"/>
                  <a:gd name="connsiteY5" fmla="*/ 802156 h 924862"/>
                  <a:gd name="connsiteX6" fmla="*/ 1145056 w 1145056"/>
                  <a:gd name="connsiteY6" fmla="*/ 924862 h 924862"/>
                  <a:gd name="connsiteX7" fmla="*/ 1027581 w 1145056"/>
                  <a:gd name="connsiteY7" fmla="*/ 0 h 924862"/>
                  <a:gd name="connsiteX0" fmla="*/ 0 w 1268881"/>
                  <a:gd name="connsiteY0" fmla="*/ 0 h 959969"/>
                  <a:gd name="connsiteX1" fmla="*/ 273987 w 1268881"/>
                  <a:gd name="connsiteY1" fmla="*/ 171450 h 959969"/>
                  <a:gd name="connsiteX2" fmla="*/ 478306 w 1268881"/>
                  <a:gd name="connsiteY2" fmla="*/ 334494 h 959969"/>
                  <a:gd name="connsiteX3" fmla="*/ 754531 w 1268881"/>
                  <a:gd name="connsiteY3" fmla="*/ 462431 h 959969"/>
                  <a:gd name="connsiteX4" fmla="*/ 867712 w 1268881"/>
                  <a:gd name="connsiteY4" fmla="*/ 558800 h 959969"/>
                  <a:gd name="connsiteX5" fmla="*/ 1035050 w 1268881"/>
                  <a:gd name="connsiteY5" fmla="*/ 746125 h 959969"/>
                  <a:gd name="connsiteX6" fmla="*/ 1145056 w 1268881"/>
                  <a:gd name="connsiteY6" fmla="*/ 868831 h 959969"/>
                  <a:gd name="connsiteX7" fmla="*/ 1268881 w 1268881"/>
                  <a:gd name="connsiteY7" fmla="*/ 959969 h 95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8881" h="959969">
                    <a:moveTo>
                      <a:pt x="0" y="0"/>
                    </a:moveTo>
                    <a:lnTo>
                      <a:pt x="273987" y="171450"/>
                    </a:lnTo>
                    <a:lnTo>
                      <a:pt x="478306" y="334494"/>
                    </a:lnTo>
                    <a:lnTo>
                      <a:pt x="754531" y="462431"/>
                    </a:lnTo>
                    <a:lnTo>
                      <a:pt x="867712" y="558800"/>
                    </a:lnTo>
                    <a:lnTo>
                      <a:pt x="1035050" y="746125"/>
                    </a:lnTo>
                    <a:lnTo>
                      <a:pt x="1145056" y="868831"/>
                    </a:lnTo>
                    <a:lnTo>
                      <a:pt x="1268881" y="959969"/>
                    </a:lnTo>
                  </a:path>
                </a:pathLst>
              </a:cu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2" name="直線コネクタ 71"/>
              <p:cNvCxnSpPr>
                <a:stCxn id="89" idx="2"/>
              </p:cNvCxnSpPr>
              <p:nvPr/>
            </p:nvCxnSpPr>
            <p:spPr>
              <a:xfrm flipH="1">
                <a:off x="4238913" y="4026203"/>
                <a:ext cx="1175895" cy="61005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楕円 72"/>
              <p:cNvSpPr/>
              <p:nvPr/>
            </p:nvSpPr>
            <p:spPr>
              <a:xfrm>
                <a:off x="3917019" y="4032788"/>
                <a:ext cx="349239" cy="28803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楕円 73"/>
              <p:cNvSpPr/>
              <p:nvPr/>
            </p:nvSpPr>
            <p:spPr>
              <a:xfrm>
                <a:off x="2895185" y="4343376"/>
                <a:ext cx="349239" cy="28803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5" name="直線コネクタ 74"/>
              <p:cNvCxnSpPr>
                <a:endCxn id="90" idx="3"/>
              </p:cNvCxnSpPr>
              <p:nvPr/>
            </p:nvCxnSpPr>
            <p:spPr>
              <a:xfrm flipH="1" flipV="1">
                <a:off x="3022719" y="3994282"/>
                <a:ext cx="1240057" cy="109531"/>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a:stCxn id="74" idx="0"/>
                <a:endCxn id="90" idx="3"/>
              </p:cNvCxnSpPr>
              <p:nvPr/>
            </p:nvCxnSpPr>
            <p:spPr>
              <a:xfrm flipH="1" flipV="1">
                <a:off x="2981986" y="3954885"/>
                <a:ext cx="87819" cy="388491"/>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77" name="楕円 76"/>
              <p:cNvSpPr/>
              <p:nvPr/>
            </p:nvSpPr>
            <p:spPr>
              <a:xfrm>
                <a:off x="4478343" y="4783825"/>
                <a:ext cx="291676" cy="24055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 name="直線コネクタ 77"/>
              <p:cNvCxnSpPr>
                <a:stCxn id="77" idx="3"/>
                <a:endCxn id="88" idx="3"/>
              </p:cNvCxnSpPr>
              <p:nvPr/>
            </p:nvCxnSpPr>
            <p:spPr>
              <a:xfrm flipH="1">
                <a:off x="4306767" y="4989153"/>
                <a:ext cx="214291" cy="147269"/>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79" name="フリーフォーム 78"/>
              <p:cNvSpPr/>
              <p:nvPr/>
            </p:nvSpPr>
            <p:spPr>
              <a:xfrm>
                <a:off x="5151794" y="2914008"/>
                <a:ext cx="1048871" cy="1896035"/>
              </a:xfrm>
              <a:custGeom>
                <a:avLst/>
                <a:gdLst>
                  <a:gd name="connsiteX0" fmla="*/ 1048871 w 1048871"/>
                  <a:gd name="connsiteY0" fmla="*/ 0 h 1896035"/>
                  <a:gd name="connsiteX1" fmla="*/ 645459 w 1048871"/>
                  <a:gd name="connsiteY1" fmla="*/ 1317811 h 1896035"/>
                  <a:gd name="connsiteX2" fmla="*/ 389965 w 1048871"/>
                  <a:gd name="connsiteY2" fmla="*/ 1680882 h 1896035"/>
                  <a:gd name="connsiteX3" fmla="*/ 188259 w 1048871"/>
                  <a:gd name="connsiteY3" fmla="*/ 1801906 h 1896035"/>
                  <a:gd name="connsiteX4" fmla="*/ 0 w 1048871"/>
                  <a:gd name="connsiteY4" fmla="*/ 1896035 h 1896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8871" h="1896035">
                    <a:moveTo>
                      <a:pt x="1048871" y="0"/>
                    </a:moveTo>
                    <a:lnTo>
                      <a:pt x="645459" y="1317811"/>
                    </a:lnTo>
                    <a:lnTo>
                      <a:pt x="389965" y="1680882"/>
                    </a:lnTo>
                    <a:lnTo>
                      <a:pt x="188259" y="1801906"/>
                    </a:lnTo>
                    <a:lnTo>
                      <a:pt x="0" y="1896035"/>
                    </a:lnTo>
                  </a:path>
                </a:pathLst>
              </a:custGeom>
              <a:noFill/>
              <a:ln w="5715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0" name="直線コネクタ 79"/>
              <p:cNvCxnSpPr>
                <a:stCxn id="79" idx="1"/>
              </p:cNvCxnSpPr>
              <p:nvPr/>
            </p:nvCxnSpPr>
            <p:spPr>
              <a:xfrm>
                <a:off x="5797253" y="4231818"/>
                <a:ext cx="799881" cy="396380"/>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p:sp>
            <p:nvSpPr>
              <p:cNvPr id="81" name="楕円 80"/>
              <p:cNvSpPr/>
              <p:nvPr/>
            </p:nvSpPr>
            <p:spPr>
              <a:xfrm>
                <a:off x="5216141" y="2553023"/>
                <a:ext cx="349239" cy="28803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2" name="直線コネクタ 81"/>
              <p:cNvCxnSpPr>
                <a:stCxn id="81" idx="0"/>
              </p:cNvCxnSpPr>
              <p:nvPr/>
            </p:nvCxnSpPr>
            <p:spPr>
              <a:xfrm flipV="1">
                <a:off x="5390761" y="2213647"/>
                <a:ext cx="124810" cy="339376"/>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flipV="1">
                <a:off x="3754124" y="2342530"/>
                <a:ext cx="1056766" cy="40267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a:stCxn id="68" idx="1"/>
                <a:endCxn id="86" idx="2"/>
              </p:cNvCxnSpPr>
              <p:nvPr/>
            </p:nvCxnSpPr>
            <p:spPr>
              <a:xfrm flipH="1" flipV="1">
                <a:off x="2565717" y="3001013"/>
                <a:ext cx="1165003" cy="9071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グループ化 43"/>
            <p:cNvGrpSpPr/>
            <p:nvPr/>
          </p:nvGrpSpPr>
          <p:grpSpPr>
            <a:xfrm>
              <a:off x="5311469" y="1955710"/>
              <a:ext cx="2748854" cy="2759873"/>
              <a:chOff x="2044184" y="1196752"/>
              <a:chExt cx="2748854" cy="2759873"/>
            </a:xfrm>
          </p:grpSpPr>
          <p:cxnSp>
            <p:nvCxnSpPr>
              <p:cNvPr id="45" name="直線コネクタ 44"/>
              <p:cNvCxnSpPr/>
              <p:nvPr/>
            </p:nvCxnSpPr>
            <p:spPr>
              <a:xfrm flipH="1">
                <a:off x="2740740" y="1196752"/>
                <a:ext cx="784353" cy="1446152"/>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2724968" y="2642904"/>
                <a:ext cx="116639" cy="82353"/>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H="1">
                <a:off x="2546664" y="2725257"/>
                <a:ext cx="291410" cy="302720"/>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2462374" y="3021261"/>
                <a:ext cx="87102" cy="47140"/>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a:off x="2462374" y="2929213"/>
                <a:ext cx="0" cy="92048"/>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H="1">
                <a:off x="2057632" y="2937229"/>
                <a:ext cx="388568" cy="491771"/>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2044184" y="3424963"/>
                <a:ext cx="603049" cy="362912"/>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flipV="1">
                <a:off x="2631381" y="3614459"/>
                <a:ext cx="168416" cy="186401"/>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2808347" y="3603117"/>
                <a:ext cx="162915" cy="130718"/>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V="1">
                <a:off x="2971262" y="3586777"/>
                <a:ext cx="109558" cy="154119"/>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3078920" y="3596625"/>
                <a:ext cx="504000" cy="360000"/>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3517938" y="1210147"/>
                <a:ext cx="178342" cy="97190"/>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p:nvPr/>
            </p:nvCxnSpPr>
            <p:spPr>
              <a:xfrm flipH="1">
                <a:off x="3595936" y="1305895"/>
                <a:ext cx="100344" cy="237538"/>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V="1">
                <a:off x="3577473" y="1507779"/>
                <a:ext cx="346455" cy="35655"/>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3940595" y="1512700"/>
                <a:ext cx="191341" cy="26131"/>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a:off x="4108440" y="1541212"/>
                <a:ext cx="319544" cy="182077"/>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p:nvPr/>
            </p:nvCxnSpPr>
            <p:spPr>
              <a:xfrm>
                <a:off x="4412175" y="1712515"/>
                <a:ext cx="227142" cy="182077"/>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flipH="1">
                <a:off x="4542021" y="1894592"/>
                <a:ext cx="97296" cy="265782"/>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a:off x="4542021" y="2160374"/>
                <a:ext cx="189698" cy="47995"/>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a:off x="4716016" y="2208369"/>
                <a:ext cx="0" cy="144365"/>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4716016" y="2340258"/>
                <a:ext cx="77022" cy="33648"/>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97" name="直線コネクタ 96"/>
              <p:cNvCxnSpPr/>
              <p:nvPr/>
            </p:nvCxnSpPr>
            <p:spPr>
              <a:xfrm flipH="1">
                <a:off x="4491736" y="2373906"/>
                <a:ext cx="301302" cy="925540"/>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flipV="1">
                <a:off x="4320323" y="3281838"/>
                <a:ext cx="183262" cy="254391"/>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99" name="直線コネクタ 98"/>
              <p:cNvCxnSpPr/>
              <p:nvPr/>
            </p:nvCxnSpPr>
            <p:spPr>
              <a:xfrm flipV="1">
                <a:off x="4055224" y="3528034"/>
                <a:ext cx="275659" cy="123149"/>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cxnSp>
            <p:nvCxnSpPr>
              <p:cNvPr id="100" name="直線コネクタ 99"/>
              <p:cNvCxnSpPr/>
              <p:nvPr/>
            </p:nvCxnSpPr>
            <p:spPr>
              <a:xfrm flipV="1">
                <a:off x="3818965" y="3651184"/>
                <a:ext cx="236259" cy="284269"/>
              </a:xfrm>
              <a:prstGeom prst="line">
                <a:avLst/>
              </a:prstGeom>
              <a:ln w="19050">
                <a:solidFill>
                  <a:schemeClr val="tx1"/>
                </a:solidFill>
                <a:prstDash val="lgDashDot"/>
              </a:ln>
            </p:spPr>
            <p:style>
              <a:lnRef idx="1">
                <a:schemeClr val="accent1"/>
              </a:lnRef>
              <a:fillRef idx="0">
                <a:schemeClr val="accent1"/>
              </a:fillRef>
              <a:effectRef idx="0">
                <a:schemeClr val="accent1"/>
              </a:effectRef>
              <a:fontRef idx="minor">
                <a:schemeClr val="tx1"/>
              </a:fontRef>
            </p:style>
          </p:cxnSp>
        </p:grpSp>
        <p:sp>
          <p:nvSpPr>
            <p:cNvPr id="93" name="テキスト ボックス 92"/>
            <p:cNvSpPr txBox="1"/>
            <p:nvPr/>
          </p:nvSpPr>
          <p:spPr>
            <a:xfrm>
              <a:off x="6400200" y="2379664"/>
              <a:ext cx="1229245" cy="138499"/>
            </a:xfrm>
            <a:prstGeom prst="rect">
              <a:avLst/>
            </a:prstGeom>
            <a:solidFill>
              <a:schemeClr val="bg1"/>
            </a:solidFill>
            <a:ln w="12700">
              <a:solidFill>
                <a:srgbClr val="FF0000"/>
              </a:solidFill>
            </a:ln>
          </p:spPr>
          <p:txBody>
            <a:bodyPr wrap="square" lIns="0" tIns="0" rIns="0" bIns="0" rtlCol="0">
              <a:spAutoFit/>
            </a:bodyPr>
            <a:lstStyle/>
            <a:p>
              <a:r>
                <a:rPr lang="ja-JP" altLang="en-US" sz="900" b="1" dirty="0">
                  <a:latin typeface="BIZ UDPゴシック" panose="020B0400000000000000" pitchFamily="50" charset="-128"/>
                  <a:ea typeface="BIZ UDPゴシック" panose="020B0400000000000000" pitchFamily="50" charset="-128"/>
                </a:rPr>
                <a:t> 府道　点字ブロック設置</a:t>
              </a:r>
              <a:endParaRPr kumimoji="1" lang="en-US" altLang="ja-JP" sz="900" dirty="0">
                <a:latin typeface="BIZ UDPゴシック" panose="020B0400000000000000" pitchFamily="50" charset="-128"/>
                <a:ea typeface="BIZ UDPゴシック" panose="020B0400000000000000" pitchFamily="50" charset="-128"/>
              </a:endParaRPr>
            </a:p>
          </p:txBody>
        </p:sp>
        <p:sp>
          <p:nvSpPr>
            <p:cNvPr id="86" name="テキスト ボックス 85"/>
            <p:cNvSpPr txBox="1"/>
            <p:nvPr/>
          </p:nvSpPr>
          <p:spPr>
            <a:xfrm>
              <a:off x="4858723" y="2914167"/>
              <a:ext cx="1532160" cy="276999"/>
            </a:xfrm>
            <a:prstGeom prst="rect">
              <a:avLst/>
            </a:prstGeom>
            <a:solidFill>
              <a:schemeClr val="bg1"/>
            </a:solidFill>
            <a:ln w="12700">
              <a:solidFill>
                <a:srgbClr val="FF0000"/>
              </a:solidFill>
            </a:ln>
          </p:spPr>
          <p:txBody>
            <a:bodyPr wrap="square" lIns="0" tIns="0" rIns="0" bIns="0" rtlCol="0">
              <a:spAutoFit/>
            </a:bodyPr>
            <a:lstStyle/>
            <a:p>
              <a:r>
                <a:rPr kumimoji="1" lang="ja-JP" altLang="en-US" sz="900" b="1" dirty="0">
                  <a:latin typeface="BIZ UDPゴシック" panose="020B0400000000000000" pitchFamily="50" charset="-128"/>
                  <a:ea typeface="BIZ UDPゴシック" panose="020B0400000000000000" pitchFamily="50" charset="-128"/>
                </a:rPr>
                <a:t> 府道　点字ブロック設置</a:t>
              </a:r>
              <a:endParaRPr kumimoji="1" lang="en-US" altLang="ja-JP" sz="900" b="1" dirty="0">
                <a:latin typeface="BIZ UDPゴシック" panose="020B0400000000000000" pitchFamily="50" charset="-128"/>
                <a:ea typeface="BIZ UDPゴシック" panose="020B0400000000000000" pitchFamily="50" charset="-128"/>
              </a:endParaRPr>
            </a:p>
            <a:p>
              <a:r>
                <a:rPr lang="ja-JP" altLang="en-US" sz="900" b="1" dirty="0">
                  <a:latin typeface="BIZ UDPゴシック" panose="020B0400000000000000" pitchFamily="50" charset="-128"/>
                  <a:ea typeface="BIZ UDPゴシック" panose="020B0400000000000000" pitchFamily="50" charset="-128"/>
                </a:rPr>
                <a:t>　　　　 電線共同溝等歩道改善</a:t>
              </a:r>
              <a:endParaRPr kumimoji="1" lang="en-US" altLang="ja-JP" sz="900" dirty="0">
                <a:latin typeface="BIZ UDPゴシック" panose="020B0400000000000000" pitchFamily="50" charset="-128"/>
                <a:ea typeface="BIZ UDPゴシック" panose="020B0400000000000000" pitchFamily="50" charset="-128"/>
              </a:endParaRPr>
            </a:p>
          </p:txBody>
        </p:sp>
        <p:sp>
          <p:nvSpPr>
            <p:cNvPr id="88" name="テキスト ボックス 87"/>
            <p:cNvSpPr txBox="1"/>
            <p:nvPr/>
          </p:nvSpPr>
          <p:spPr>
            <a:xfrm>
              <a:off x="5446350" y="4526798"/>
              <a:ext cx="1323888" cy="138499"/>
            </a:xfrm>
            <a:prstGeom prst="rect">
              <a:avLst/>
            </a:prstGeom>
            <a:solidFill>
              <a:schemeClr val="bg1"/>
            </a:solidFill>
            <a:ln w="9525">
              <a:solidFill>
                <a:srgbClr val="00B050"/>
              </a:solidFill>
            </a:ln>
          </p:spPr>
          <p:txBody>
            <a:bodyPr wrap="square" lIns="0" tIns="0" rIns="0" bIns="0" rtlCol="0">
              <a:spAutoFit/>
            </a:bodyPr>
            <a:lstStyle/>
            <a:p>
              <a:r>
                <a:rPr lang="ja-JP" altLang="en-US" sz="900" b="1" dirty="0">
                  <a:latin typeface="BIZ UDPゴシック" panose="020B0400000000000000" pitchFamily="50" charset="-128"/>
                  <a:ea typeface="BIZ UDPゴシック" panose="020B0400000000000000" pitchFamily="50" charset="-128"/>
                </a:rPr>
                <a:t> 市道　点字ブロック設置</a:t>
              </a:r>
              <a:endParaRPr kumimoji="1" lang="en-US" altLang="ja-JP" sz="900" dirty="0">
                <a:latin typeface="BIZ UDPゴシック" panose="020B0400000000000000" pitchFamily="50" charset="-128"/>
                <a:ea typeface="BIZ UDPゴシック" panose="020B0400000000000000" pitchFamily="50" charset="-128"/>
              </a:endParaRPr>
            </a:p>
          </p:txBody>
        </p:sp>
        <p:sp>
          <p:nvSpPr>
            <p:cNvPr id="89" name="テキスト ボックス 88"/>
            <p:cNvSpPr txBox="1"/>
            <p:nvPr/>
          </p:nvSpPr>
          <p:spPr>
            <a:xfrm>
              <a:off x="6817647" y="3562719"/>
              <a:ext cx="1309543" cy="276999"/>
            </a:xfrm>
            <a:prstGeom prst="rect">
              <a:avLst/>
            </a:prstGeom>
            <a:solidFill>
              <a:schemeClr val="bg1"/>
            </a:solidFill>
            <a:ln w="12700">
              <a:solidFill>
                <a:srgbClr val="FF0000"/>
              </a:solidFill>
            </a:ln>
          </p:spPr>
          <p:txBody>
            <a:bodyPr wrap="square" lIns="0" tIns="0" rIns="0" bIns="0" rtlCol="0">
              <a:spAutoFit/>
            </a:bodyPr>
            <a:lstStyle/>
            <a:p>
              <a:r>
                <a:rPr kumimoji="1" lang="ja-JP" altLang="en-US" sz="900" b="1" dirty="0">
                  <a:latin typeface="BIZ UDPゴシック" panose="020B0400000000000000" pitchFamily="50" charset="-128"/>
                  <a:ea typeface="BIZ UDPゴシック" panose="020B0400000000000000" pitchFamily="50" charset="-128"/>
                </a:rPr>
                <a:t> 府道　点字ブロック設置</a:t>
              </a:r>
              <a:endParaRPr kumimoji="1" lang="en-US" altLang="ja-JP" sz="900" b="1" dirty="0">
                <a:latin typeface="BIZ UDPゴシック" panose="020B0400000000000000" pitchFamily="50" charset="-128"/>
                <a:ea typeface="BIZ UDPゴシック" panose="020B0400000000000000" pitchFamily="50" charset="-128"/>
              </a:endParaRPr>
            </a:p>
            <a:p>
              <a:r>
                <a:rPr lang="ja-JP" altLang="en-US" sz="900" b="1" dirty="0">
                  <a:latin typeface="BIZ UDPゴシック" panose="020B0400000000000000" pitchFamily="50" charset="-128"/>
                  <a:ea typeface="BIZ UDPゴシック" panose="020B0400000000000000" pitchFamily="50" charset="-128"/>
                </a:rPr>
                <a:t>　　　　 街路樹の適正管理</a:t>
              </a:r>
              <a:endParaRPr kumimoji="1" lang="en-US" altLang="ja-JP" sz="900" dirty="0">
                <a:latin typeface="BIZ UDPゴシック" panose="020B0400000000000000" pitchFamily="50" charset="-128"/>
                <a:ea typeface="BIZ UDPゴシック" panose="020B0400000000000000" pitchFamily="50" charset="-128"/>
              </a:endParaRPr>
            </a:p>
          </p:txBody>
        </p:sp>
        <p:sp>
          <p:nvSpPr>
            <p:cNvPr id="91" name="テキスト ボックス 90"/>
            <p:cNvSpPr txBox="1"/>
            <p:nvPr/>
          </p:nvSpPr>
          <p:spPr>
            <a:xfrm>
              <a:off x="7629445" y="4241236"/>
              <a:ext cx="1416568" cy="138499"/>
            </a:xfrm>
            <a:prstGeom prst="rect">
              <a:avLst/>
            </a:prstGeom>
            <a:solidFill>
              <a:schemeClr val="bg1"/>
            </a:solidFill>
            <a:ln w="9525">
              <a:solidFill>
                <a:srgbClr val="00B050"/>
              </a:solidFill>
            </a:ln>
          </p:spPr>
          <p:txBody>
            <a:bodyPr wrap="square" lIns="0" tIns="0" rIns="0" bIns="0" rtlCol="0">
              <a:spAutoFit/>
            </a:bodyPr>
            <a:lstStyle/>
            <a:p>
              <a:r>
                <a:rPr kumimoji="1" lang="ja-JP" altLang="en-US" sz="900" b="1" dirty="0">
                  <a:latin typeface="BIZ UDPゴシック" panose="020B0400000000000000" pitchFamily="50" charset="-128"/>
                  <a:ea typeface="BIZ UDPゴシック" panose="020B0400000000000000" pitchFamily="50" charset="-128"/>
                </a:rPr>
                <a:t> 市道　バリアフリー化整備</a:t>
              </a:r>
              <a:endParaRPr kumimoji="1" lang="en-US" altLang="ja-JP" sz="900" b="1" dirty="0">
                <a:latin typeface="BIZ UDPゴシック" panose="020B0400000000000000" pitchFamily="50" charset="-128"/>
                <a:ea typeface="BIZ UDPゴシック" panose="020B0400000000000000" pitchFamily="50" charset="-128"/>
              </a:endParaRPr>
            </a:p>
          </p:txBody>
        </p:sp>
        <p:sp>
          <p:nvSpPr>
            <p:cNvPr id="92" name="テキスト ボックス 91"/>
            <p:cNvSpPr txBox="1"/>
            <p:nvPr/>
          </p:nvSpPr>
          <p:spPr>
            <a:xfrm>
              <a:off x="7283810" y="2598782"/>
              <a:ext cx="1771578" cy="138499"/>
            </a:xfrm>
            <a:prstGeom prst="rect">
              <a:avLst/>
            </a:prstGeom>
            <a:solidFill>
              <a:schemeClr val="bg1"/>
            </a:solidFill>
            <a:ln w="12700">
              <a:solidFill>
                <a:srgbClr val="0070C0"/>
              </a:solidFill>
            </a:ln>
          </p:spPr>
          <p:txBody>
            <a:bodyPr wrap="square" lIns="0" tIns="0" rIns="0" bIns="0" rtlCol="0">
              <a:spAutoFit/>
            </a:bodyPr>
            <a:lstStyle/>
            <a:p>
              <a:r>
                <a:rPr lang="ja-JP" altLang="en-US" sz="900" b="1" dirty="0">
                  <a:latin typeface="BIZ UDPゴシック" panose="020B0400000000000000" pitchFamily="50" charset="-128"/>
                  <a:ea typeface="BIZ UDPゴシック" panose="020B0400000000000000" pitchFamily="50" charset="-128"/>
                </a:rPr>
                <a:t> 鉄道駅　ホーム安全スクリーン設置</a:t>
              </a:r>
              <a:endParaRPr lang="en-US" altLang="ja-JP" sz="900" b="1" dirty="0">
                <a:latin typeface="BIZ UDPゴシック" panose="020B0400000000000000" pitchFamily="50" charset="-128"/>
                <a:ea typeface="BIZ UDPゴシック" panose="020B0400000000000000" pitchFamily="50" charset="-128"/>
              </a:endParaRPr>
            </a:p>
          </p:txBody>
        </p:sp>
        <p:sp>
          <p:nvSpPr>
            <p:cNvPr id="90" name="テキスト ボックス 89"/>
            <p:cNvSpPr txBox="1"/>
            <p:nvPr/>
          </p:nvSpPr>
          <p:spPr>
            <a:xfrm>
              <a:off x="4546170" y="3749467"/>
              <a:ext cx="1352496" cy="138499"/>
            </a:xfrm>
            <a:prstGeom prst="rect">
              <a:avLst/>
            </a:prstGeom>
            <a:solidFill>
              <a:schemeClr val="bg1"/>
            </a:solidFill>
            <a:ln w="12700">
              <a:solidFill>
                <a:srgbClr val="0070C0"/>
              </a:solidFill>
            </a:ln>
          </p:spPr>
          <p:txBody>
            <a:bodyPr wrap="square" lIns="0" tIns="0" rIns="0" bIns="0" rtlCol="0">
              <a:spAutoFit/>
            </a:bodyPr>
            <a:lstStyle/>
            <a:p>
              <a:r>
                <a:rPr lang="ja-JP" altLang="en-US" sz="900" b="1" dirty="0">
                  <a:latin typeface="BIZ UDPゴシック" panose="020B0400000000000000" pitchFamily="50" charset="-128"/>
                  <a:ea typeface="BIZ UDPゴシック" panose="020B0400000000000000" pitchFamily="50" charset="-128"/>
                </a:rPr>
                <a:t> 鉄道駅　エレベーター設置</a:t>
              </a:r>
              <a:endParaRPr kumimoji="1" lang="en-US" altLang="ja-JP" sz="900" b="1" dirty="0">
                <a:latin typeface="BIZ UDPゴシック" panose="020B0400000000000000" pitchFamily="50" charset="-128"/>
                <a:ea typeface="BIZ UDPゴシック" panose="020B0400000000000000" pitchFamily="50" charset="-128"/>
              </a:endParaRPr>
            </a:p>
          </p:txBody>
        </p:sp>
        <p:sp>
          <p:nvSpPr>
            <p:cNvPr id="22" name="正方形/長方形 21"/>
            <p:cNvSpPr/>
            <p:nvPr/>
          </p:nvSpPr>
          <p:spPr>
            <a:xfrm>
              <a:off x="5184033" y="2172327"/>
              <a:ext cx="1103152" cy="311956"/>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正方形/長方形 20"/>
            <p:cNvSpPr/>
            <p:nvPr/>
          </p:nvSpPr>
          <p:spPr>
            <a:xfrm>
              <a:off x="5234638" y="2273925"/>
              <a:ext cx="260525" cy="104789"/>
            </a:xfrm>
            <a:prstGeom prst="rect">
              <a:avLst/>
            </a:prstGeom>
            <a:noFill/>
            <a:ln w="12700">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1" name="テキスト ボックス 100"/>
            <p:cNvSpPr txBox="1"/>
            <p:nvPr/>
          </p:nvSpPr>
          <p:spPr>
            <a:xfrm>
              <a:off x="5545768" y="2250319"/>
              <a:ext cx="753818" cy="138499"/>
            </a:xfrm>
            <a:prstGeom prst="rect">
              <a:avLst/>
            </a:prstGeom>
            <a:noFill/>
            <a:ln w="28575">
              <a:noFill/>
            </a:ln>
          </p:spPr>
          <p:txBody>
            <a:bodyPr wrap="square" lIns="0" tIns="0" rIns="0" bIns="0" rtlCol="0">
              <a:spAutoFit/>
            </a:bodyPr>
            <a:lstStyle/>
            <a:p>
              <a:r>
                <a:rPr lang="ja-JP" altLang="en-US" sz="900" dirty="0">
                  <a:latin typeface="BIZ UDPゴシック" panose="020B0400000000000000" pitchFamily="50" charset="-128"/>
                  <a:ea typeface="BIZ UDPゴシック" panose="020B0400000000000000" pitchFamily="50" charset="-128"/>
                </a:rPr>
                <a:t>重点整備地区</a:t>
              </a:r>
              <a:endParaRPr kumimoji="1" lang="en-US" altLang="ja-JP" sz="900" dirty="0">
                <a:latin typeface="BIZ UDPゴシック" panose="020B0400000000000000" pitchFamily="50" charset="-128"/>
                <a:ea typeface="BIZ UDPゴシック" panose="020B0400000000000000" pitchFamily="50" charset="-128"/>
              </a:endParaRPr>
            </a:p>
          </p:txBody>
        </p:sp>
      </p:grpSp>
      <p:sp>
        <p:nvSpPr>
          <p:cNvPr id="87"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テキスト ボックス 101"/>
          <p:cNvSpPr txBox="1"/>
          <p:nvPr/>
        </p:nvSpPr>
        <p:spPr>
          <a:xfrm>
            <a:off x="6120000" y="360000"/>
            <a:ext cx="2880000" cy="360000"/>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建築環境課</a:t>
            </a:r>
            <a:endParaRPr lang="en-US" altLang="ja-JP" sz="1200" dirty="0">
              <a:solidFill>
                <a:schemeClr val="bg1"/>
              </a:solidFill>
              <a:latin typeface="Meiryo UI" panose="020B0604030504040204" pitchFamily="50" charset="-128"/>
              <a:ea typeface="Meiryo UI" panose="020B0604030504040204" pitchFamily="50" charset="-128"/>
            </a:endParaRPr>
          </a:p>
        </p:txBody>
      </p:sp>
      <p:sp>
        <p:nvSpPr>
          <p:cNvPr id="85" name="テキスト ボックス 2"/>
          <p:cNvSpPr txBox="1">
            <a:spLocks noChangeAspect="1" noChangeArrowheads="1"/>
          </p:cNvSpPr>
          <p:nvPr/>
        </p:nvSpPr>
        <p:spPr bwMode="auto">
          <a:xfrm>
            <a:off x="2248136" y="4719618"/>
            <a:ext cx="3275991" cy="446789"/>
          </a:xfrm>
          <a:prstGeom prst="rect">
            <a:avLst/>
          </a:prstGeom>
          <a:noFill/>
          <a:ln w="9525">
            <a:noFill/>
            <a:miter lim="800000"/>
            <a:headEnd/>
            <a:tailEnd/>
          </a:ln>
        </p:spPr>
        <p:txBody>
          <a:bodyPr rot="0" vert="horz" wrap="square" lIns="77913" tIns="38957" rIns="77913" bIns="38957" anchor="t" anchorCtr="0">
            <a:spAutoFit/>
          </a:bodyPr>
          <a:lstStyle/>
          <a:p>
            <a:pPr algn="ctr"/>
            <a:r>
              <a:rPr lang="en-US" altLang="ja-JP" sz="1292" kern="100" dirty="0">
                <a:latin typeface="Meiryo UI" panose="020B0604030504040204" pitchFamily="50" charset="-128"/>
                <a:ea typeface="Meiryo UI" panose="020B0604030504040204" pitchFamily="50" charset="-128"/>
                <a:cs typeface="Times New Roman" panose="02020603050405020304" pitchFamily="18" charset="0"/>
              </a:rPr>
              <a:t>【</a:t>
            </a:r>
            <a:r>
              <a:rPr lang="ja-JP" altLang="en-US" sz="1292" kern="100" dirty="0">
                <a:latin typeface="Meiryo UI" panose="020B0604030504040204" pitchFamily="50" charset="-128"/>
                <a:ea typeface="Meiryo UI" panose="020B0604030504040204" pitchFamily="50" charset="-128"/>
                <a:cs typeface="Times New Roman" panose="02020603050405020304" pitchFamily="18" charset="0"/>
              </a:rPr>
              <a:t>面的・一体的なまちのバリアフリー化</a:t>
            </a:r>
            <a:r>
              <a:rPr lang="en-US" altLang="ja-JP" sz="1292" kern="100" dirty="0">
                <a:latin typeface="Meiryo UI" panose="020B0604030504040204" pitchFamily="50" charset="-128"/>
                <a:ea typeface="Meiryo UI" panose="020B0604030504040204" pitchFamily="50" charset="-128"/>
                <a:cs typeface="Times New Roman" panose="02020603050405020304" pitchFamily="18" charset="0"/>
              </a:rPr>
              <a:t>】</a:t>
            </a:r>
          </a:p>
          <a:p>
            <a:pPr algn="ct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（高石市バリアフリー基本構想</a:t>
            </a:r>
            <a:r>
              <a:rPr lang="ja-JP" altLang="en-US" sz="1000" kern="100" dirty="0">
                <a:latin typeface="Meiryo UI" panose="020B0604030504040204" pitchFamily="50" charset="-128"/>
                <a:ea typeface="Meiryo UI" panose="020B0604030504040204" pitchFamily="50" charset="-128"/>
                <a:cs typeface="Times New Roman" panose="02020603050405020304" pitchFamily="18" charset="0"/>
              </a:rPr>
              <a:t>（</a:t>
            </a:r>
            <a:r>
              <a:rPr lang="en-US" altLang="ja-JP" sz="1000" kern="100" dirty="0">
                <a:latin typeface="Meiryo UI" panose="020B0604030504040204" pitchFamily="50" charset="-128"/>
                <a:ea typeface="Meiryo UI" panose="020B0604030504040204" pitchFamily="50" charset="-128"/>
                <a:cs typeface="Times New Roman" panose="02020603050405020304" pitchFamily="18" charset="0"/>
              </a:rPr>
              <a:t>R4</a:t>
            </a:r>
            <a:r>
              <a:rPr lang="ja-JP" altLang="en-US" sz="1000" kern="100" dirty="0">
                <a:latin typeface="Meiryo UI" panose="020B0604030504040204" pitchFamily="50" charset="-128"/>
                <a:ea typeface="Meiryo UI" panose="020B0604030504040204" pitchFamily="50" charset="-128"/>
                <a:cs typeface="Times New Roman" panose="02020603050405020304" pitchFamily="18" charset="0"/>
              </a:rPr>
              <a:t>改訂）</a:t>
            </a:r>
            <a:r>
              <a:rPr lang="ja-JP" altLang="en-US" sz="1100" kern="100" dirty="0">
                <a:latin typeface="Meiryo UI" panose="020B0604030504040204" pitchFamily="50" charset="-128"/>
                <a:ea typeface="Meiryo UI" panose="020B0604030504040204" pitchFamily="50" charset="-128"/>
                <a:cs typeface="Times New Roman" panose="02020603050405020304" pitchFamily="18" charset="0"/>
              </a:rPr>
              <a:t>）</a:t>
            </a:r>
          </a:p>
        </p:txBody>
      </p:sp>
    </p:spTree>
    <p:extLst>
      <p:ext uri="{BB962C8B-B14F-4D97-AF65-F5344CB8AC3E}">
        <p14:creationId xmlns:p14="http://schemas.microsoft.com/office/powerpoint/2010/main" val="5950420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２</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都市の魅力を育む</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⑦ユニバーサルデザインのまちづくりの推進</a:t>
            </a:r>
          </a:p>
        </p:txBody>
      </p:sp>
      <p:sp>
        <p:nvSpPr>
          <p:cNvPr id="31" name="テキスト ボックス 30">
            <a:extLst>
              <a:ext uri="{FF2B5EF4-FFF2-40B4-BE49-F238E27FC236}">
                <a16:creationId xmlns:a16="http://schemas.microsoft.com/office/drawing/2014/main" id="{3F902F8C-0335-42B6-940A-5D2126BC1572}"/>
              </a:ext>
            </a:extLst>
          </p:cNvPr>
          <p:cNvSpPr txBox="1"/>
          <p:nvPr/>
        </p:nvSpPr>
        <p:spPr>
          <a:xfrm>
            <a:off x="328201" y="1629427"/>
            <a:ext cx="8781868" cy="546945"/>
          </a:xfrm>
          <a:prstGeom prst="rect">
            <a:avLst/>
          </a:prstGeom>
          <a:noFill/>
        </p:spPr>
        <p:txBody>
          <a:bodyPr wrap="square" rtlCol="0">
            <a:spAutoFit/>
          </a:bodyPr>
          <a:lstStyle/>
          <a:p>
            <a:r>
              <a:rPr lang="ja-JP" altLang="en-US" sz="1477" dirty="0">
                <a:latin typeface="Meiryo UI" panose="020B0604030504040204" pitchFamily="50" charset="-128"/>
                <a:ea typeface="Meiryo UI" panose="020B0604030504040204" pitchFamily="50" charset="-128"/>
              </a:rPr>
              <a:t>・「大阪府福祉のまちづくり条例」に基づき、</a:t>
            </a:r>
            <a:r>
              <a:rPr lang="ja-JP" altLang="en-US" sz="1477" b="1" u="sng" dirty="0">
                <a:solidFill>
                  <a:srgbClr val="FF0000"/>
                </a:solidFill>
                <a:latin typeface="Meiryo UI" panose="020B0604030504040204" pitchFamily="50" charset="-128"/>
                <a:ea typeface="Meiryo UI" panose="020B0604030504040204" pitchFamily="50" charset="-128"/>
              </a:rPr>
              <a:t>誰もが出かけやすいまちづくり、使いやすい施設づくりを推進</a:t>
            </a:r>
            <a:endParaRPr lang="en-US" altLang="ja-JP" sz="1477" b="1" u="sng" dirty="0">
              <a:solidFill>
                <a:srgbClr val="FF0000"/>
              </a:solidFill>
              <a:latin typeface="Meiryo UI" panose="020B0604030504040204" pitchFamily="50" charset="-128"/>
              <a:ea typeface="Meiryo UI" panose="020B0604030504040204" pitchFamily="50" charset="-128"/>
            </a:endParaRPr>
          </a:p>
          <a:p>
            <a:r>
              <a:rPr lang="ja-JP" altLang="en-US" sz="1477" dirty="0">
                <a:latin typeface="Meiryo UI" panose="020B0604030504040204" pitchFamily="50" charset="-128"/>
                <a:ea typeface="Meiryo UI" panose="020B0604030504040204" pitchFamily="50" charset="-128"/>
              </a:rPr>
              <a:t>・建築物のバリアフリー化を促進するため、</a:t>
            </a:r>
            <a:r>
              <a:rPr lang="ja-JP" altLang="en-US" sz="1477" b="1" u="sng" dirty="0">
                <a:solidFill>
                  <a:srgbClr val="FF0000"/>
                </a:solidFill>
                <a:latin typeface="Meiryo UI" panose="020B0604030504040204" pitchFamily="50" charset="-128"/>
                <a:ea typeface="Meiryo UI" panose="020B0604030504040204" pitchFamily="50" charset="-128"/>
              </a:rPr>
              <a:t>「大阪府福祉のまちづくり条例ガイドライン」</a:t>
            </a:r>
            <a:r>
              <a:rPr lang="ja-JP" altLang="en-US" sz="1477" dirty="0">
                <a:latin typeface="Meiryo UI" panose="020B0604030504040204" pitchFamily="50" charset="-128"/>
                <a:ea typeface="Meiryo UI" panose="020B0604030504040204" pitchFamily="50" charset="-128"/>
              </a:rPr>
              <a:t>を策定・公表</a:t>
            </a:r>
            <a:endParaRPr lang="en-US" altLang="ja-JP" sz="1477" b="1" u="sng" dirty="0">
              <a:solidFill>
                <a:srgbClr val="FF0000"/>
              </a:solidFill>
              <a:latin typeface="Meiryo UI" panose="020B0604030504040204" pitchFamily="50" charset="-128"/>
              <a:ea typeface="Meiryo UI" panose="020B0604030504040204" pitchFamily="50" charset="-128"/>
            </a:endParaRPr>
          </a:p>
        </p:txBody>
      </p:sp>
      <p:sp>
        <p:nvSpPr>
          <p:cNvPr id="46" name="正方形/長方形 45">
            <a:extLst>
              <a:ext uri="{FF2B5EF4-FFF2-40B4-BE49-F238E27FC236}">
                <a16:creationId xmlns:a16="http://schemas.microsoft.com/office/drawing/2014/main" id="{B2214278-2596-4ED4-9E11-B8C83DB4BFF5}"/>
              </a:ext>
            </a:extLst>
          </p:cNvPr>
          <p:cNvSpPr/>
          <p:nvPr/>
        </p:nvSpPr>
        <p:spPr bwMode="gray">
          <a:xfrm>
            <a:off x="275918" y="1130582"/>
            <a:ext cx="4666081"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建築物のバリアフリー化の促進</a:t>
            </a:r>
          </a:p>
        </p:txBody>
      </p:sp>
      <p:sp>
        <p:nvSpPr>
          <p:cNvPr id="73" name="角丸四角形 72"/>
          <p:cNvSpPr/>
          <p:nvPr/>
        </p:nvSpPr>
        <p:spPr>
          <a:xfrm>
            <a:off x="262982" y="2403678"/>
            <a:ext cx="8842550" cy="4368928"/>
          </a:xfrm>
          <a:prstGeom prst="roundRect">
            <a:avLst>
              <a:gd name="adj" fmla="val 149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sz="1846" dirty="0">
              <a:solidFill>
                <a:schemeClr val="tx1"/>
              </a:solidFill>
              <a:latin typeface="Meiryo UI" panose="020B0604030504040204" pitchFamily="50" charset="-128"/>
              <a:ea typeface="Meiryo UI" panose="020B0604030504040204" pitchFamily="50" charset="-128"/>
            </a:endParaRPr>
          </a:p>
        </p:txBody>
      </p:sp>
      <p:sp>
        <p:nvSpPr>
          <p:cNvPr id="74" name="テキスト ボックス 73"/>
          <p:cNvSpPr txBox="1"/>
          <p:nvPr/>
        </p:nvSpPr>
        <p:spPr>
          <a:xfrm>
            <a:off x="153302" y="2474997"/>
            <a:ext cx="2489784" cy="348109"/>
          </a:xfrm>
          <a:prstGeom prst="rect">
            <a:avLst/>
          </a:prstGeom>
          <a:noFill/>
        </p:spPr>
        <p:txBody>
          <a:bodyPr wrap="none" rtlCol="0">
            <a:spAutoFit/>
          </a:bodyPr>
          <a:lstStyle/>
          <a:p>
            <a:r>
              <a:rPr lang="en-US" altLang="ja-JP" sz="1662" b="1" dirty="0">
                <a:latin typeface="Meiryo UI" panose="020B0604030504040204" pitchFamily="50" charset="-128"/>
                <a:ea typeface="Meiryo UI" panose="020B0604030504040204" pitchFamily="50" charset="-128"/>
              </a:rPr>
              <a:t>【</a:t>
            </a:r>
            <a:r>
              <a:rPr lang="ja-JP" altLang="en-US" sz="1662" b="1" dirty="0">
                <a:latin typeface="Meiryo UI" panose="020B0604030504040204" pitchFamily="50" charset="-128"/>
                <a:ea typeface="Meiryo UI" panose="020B0604030504040204" pitchFamily="50" charset="-128"/>
              </a:rPr>
              <a:t>令和５年度の主な取組</a:t>
            </a:r>
            <a:r>
              <a:rPr lang="en-US" altLang="ja-JP" sz="1662" b="1" dirty="0">
                <a:latin typeface="Meiryo UI" panose="020B0604030504040204" pitchFamily="50" charset="-128"/>
                <a:ea typeface="Meiryo UI" panose="020B0604030504040204" pitchFamily="50" charset="-128"/>
              </a:rPr>
              <a:t>】</a:t>
            </a:r>
            <a:endParaRPr lang="ja-JP" altLang="en-US" sz="1662" b="1" dirty="0">
              <a:latin typeface="Meiryo UI" panose="020B0604030504040204" pitchFamily="50" charset="-128"/>
              <a:ea typeface="Meiryo UI" panose="020B0604030504040204" pitchFamily="50" charset="-128"/>
            </a:endParaRPr>
          </a:p>
        </p:txBody>
      </p:sp>
      <p:sp>
        <p:nvSpPr>
          <p:cNvPr id="75" name="正方形/長方形 74"/>
          <p:cNvSpPr/>
          <p:nvPr/>
        </p:nvSpPr>
        <p:spPr>
          <a:xfrm>
            <a:off x="179385" y="2781382"/>
            <a:ext cx="8713333" cy="546945"/>
          </a:xfrm>
          <a:prstGeom prst="rect">
            <a:avLst/>
          </a:prstGeom>
        </p:spPr>
        <p:txBody>
          <a:bodyPr wrap="square">
            <a:spAutoFit/>
          </a:bodyPr>
          <a:lstStyle/>
          <a:p>
            <a:r>
              <a:rPr lang="ja-JP" altLang="en-US" sz="1477" dirty="0">
                <a:latin typeface="Meiryo UI" panose="020B0604030504040204" pitchFamily="50" charset="-128"/>
                <a:ea typeface="Meiryo UI" panose="020B0604030504040204" pitchFamily="50" charset="-128"/>
              </a:rPr>
              <a:t>○</a:t>
            </a:r>
            <a:r>
              <a:rPr lang="ja-JP" altLang="en-US" sz="1477" spc="-129" dirty="0">
                <a:latin typeface="Meiryo UI" panose="020B0604030504040204" pitchFamily="50" charset="-128"/>
                <a:ea typeface="Meiryo UI" panose="020B0604030504040204" pitchFamily="50" charset="-128"/>
              </a:rPr>
              <a:t>国</a:t>
            </a:r>
            <a:r>
              <a:rPr lang="ja-JP" altLang="en-US" sz="1477" spc="-92" dirty="0">
                <a:latin typeface="Meiryo UI" panose="020B0604030504040204" pitchFamily="50" charset="-128"/>
                <a:ea typeface="Meiryo UI" panose="020B0604030504040204" pitchFamily="50" charset="-128"/>
              </a:rPr>
              <a:t>の「高齢者・障害者等の円滑な移動等に配慮した建築設計標準」の改訂（</a:t>
            </a:r>
            <a:r>
              <a:rPr lang="en-US" altLang="ja-JP" sz="1477" spc="-92" dirty="0">
                <a:latin typeface="Meiryo UI" panose="020B0604030504040204" pitchFamily="50" charset="-128"/>
                <a:ea typeface="Meiryo UI" panose="020B0604030504040204" pitchFamily="50" charset="-128"/>
              </a:rPr>
              <a:t>R3.3</a:t>
            </a:r>
            <a:r>
              <a:rPr lang="ja-JP" altLang="en-US" sz="1477" spc="-92" dirty="0">
                <a:latin typeface="Meiryo UI" panose="020B0604030504040204" pitchFamily="50" charset="-128"/>
                <a:ea typeface="Meiryo UI" panose="020B0604030504040204" pitchFamily="50" charset="-128"/>
              </a:rPr>
              <a:t>）等を踏まえ、</a:t>
            </a:r>
            <a:r>
              <a:rPr lang="ja-JP" altLang="en-US" sz="1477" b="1" u="sng" dirty="0">
                <a:solidFill>
                  <a:srgbClr val="FF0000"/>
                </a:solidFill>
                <a:latin typeface="Meiryo UI" panose="020B0604030504040204" pitchFamily="50" charset="-128"/>
                <a:ea typeface="Meiryo UI" panose="020B0604030504040204" pitchFamily="50" charset="-128"/>
              </a:rPr>
              <a:t>大阪府福祉のまち</a:t>
            </a:r>
            <a:endParaRPr lang="en-US" altLang="ja-JP" sz="1477" b="1" u="sng" dirty="0">
              <a:solidFill>
                <a:srgbClr val="FF0000"/>
              </a:solidFill>
              <a:latin typeface="Meiryo UI" panose="020B0604030504040204" pitchFamily="50" charset="-128"/>
              <a:ea typeface="Meiryo UI" panose="020B0604030504040204" pitchFamily="50" charset="-128"/>
            </a:endParaRPr>
          </a:p>
          <a:p>
            <a:r>
              <a:rPr lang="ja-JP" altLang="en-US" sz="1477" dirty="0">
                <a:solidFill>
                  <a:srgbClr val="FF0000"/>
                </a:solidFill>
                <a:latin typeface="Meiryo UI" panose="020B0604030504040204" pitchFamily="50" charset="-128"/>
                <a:ea typeface="Meiryo UI" panose="020B0604030504040204" pitchFamily="50" charset="-128"/>
              </a:rPr>
              <a:t>　</a:t>
            </a:r>
            <a:r>
              <a:rPr lang="ja-JP" altLang="en-US" sz="1477" b="1" u="sng" dirty="0" err="1">
                <a:solidFill>
                  <a:srgbClr val="FF0000"/>
                </a:solidFill>
                <a:latin typeface="Meiryo UI" panose="020B0604030504040204" pitchFamily="50" charset="-128"/>
                <a:ea typeface="Meiryo UI" panose="020B0604030504040204" pitchFamily="50" charset="-128"/>
              </a:rPr>
              <a:t>づ</a:t>
            </a:r>
            <a:r>
              <a:rPr lang="ja-JP" altLang="en-US" sz="1477" b="1" u="sng" dirty="0">
                <a:solidFill>
                  <a:srgbClr val="FF0000"/>
                </a:solidFill>
                <a:latin typeface="Meiryo UI" panose="020B0604030504040204" pitchFamily="50" charset="-128"/>
                <a:ea typeface="Meiryo UI" panose="020B0604030504040204" pitchFamily="50" charset="-128"/>
              </a:rPr>
              <a:t>くり条例ガイドラインを改訂（</a:t>
            </a:r>
            <a:r>
              <a:rPr lang="en-US" altLang="ja-JP" sz="1477" b="1" u="sng" dirty="0">
                <a:solidFill>
                  <a:srgbClr val="FF0000"/>
                </a:solidFill>
                <a:latin typeface="Meiryo UI" panose="020B0604030504040204" pitchFamily="50" charset="-128"/>
                <a:ea typeface="Meiryo UI" panose="020B0604030504040204" pitchFamily="50" charset="-128"/>
              </a:rPr>
              <a:t>R5.5</a:t>
            </a:r>
            <a:r>
              <a:rPr lang="ja-JP" altLang="en-US" sz="1477" b="1" u="sng" dirty="0">
                <a:solidFill>
                  <a:srgbClr val="FF0000"/>
                </a:solidFill>
                <a:latin typeface="Meiryo UI" panose="020B0604030504040204" pitchFamily="50" charset="-128"/>
                <a:ea typeface="Meiryo UI" panose="020B0604030504040204" pitchFamily="50" charset="-128"/>
              </a:rPr>
              <a:t>）</a:t>
            </a:r>
            <a:endParaRPr lang="en-US" altLang="ja-JP" sz="1477" b="1" u="sng" dirty="0">
              <a:solidFill>
                <a:srgbClr val="FF0000"/>
              </a:solidFill>
              <a:latin typeface="Meiryo UI" panose="020B0604030504040204" pitchFamily="50" charset="-128"/>
              <a:ea typeface="Meiryo UI" panose="020B0604030504040204" pitchFamily="50" charset="-128"/>
            </a:endParaRPr>
          </a:p>
        </p:txBody>
      </p:sp>
      <p:sp>
        <p:nvSpPr>
          <p:cNvPr id="77" name="テキスト ボックス 76"/>
          <p:cNvSpPr txBox="1"/>
          <p:nvPr/>
        </p:nvSpPr>
        <p:spPr>
          <a:xfrm>
            <a:off x="262982" y="5618392"/>
            <a:ext cx="2793346" cy="490006"/>
          </a:xfrm>
          <a:prstGeom prst="rect">
            <a:avLst/>
          </a:prstGeom>
          <a:noFill/>
        </p:spPr>
        <p:txBody>
          <a:bodyPr wrap="square" rtlCol="0">
            <a:spAutoFit/>
          </a:bodyPr>
          <a:lstStyle/>
          <a:p>
            <a:pPr algn="ctr"/>
            <a:r>
              <a:rPr lang="ja-JP" altLang="en-US" sz="1292" b="1" u="sng" dirty="0">
                <a:solidFill>
                  <a:srgbClr val="FF0000"/>
                </a:solidFill>
                <a:latin typeface="Meiryo UI" panose="020B0604030504040204" pitchFamily="50" charset="-128"/>
                <a:ea typeface="Meiryo UI" panose="020B0604030504040204" pitchFamily="50" charset="-128"/>
              </a:rPr>
              <a:t>小規模店舗</a:t>
            </a:r>
            <a:r>
              <a:rPr lang="ja-JP" altLang="en-US" sz="1292" dirty="0">
                <a:latin typeface="Meiryo UI" panose="020B0604030504040204" pitchFamily="50" charset="-128"/>
                <a:ea typeface="Meiryo UI" panose="020B0604030504040204" pitchFamily="50" charset="-128"/>
              </a:rPr>
              <a:t>のバリアフリー設計等に</a:t>
            </a:r>
            <a:endParaRPr lang="en-US" altLang="ja-JP" sz="1292" dirty="0">
              <a:latin typeface="Meiryo UI" panose="020B0604030504040204" pitchFamily="50" charset="-128"/>
              <a:ea typeface="Meiryo UI" panose="020B0604030504040204" pitchFamily="50" charset="-128"/>
            </a:endParaRPr>
          </a:p>
          <a:p>
            <a:pPr algn="ctr"/>
            <a:r>
              <a:rPr lang="ja-JP" altLang="en-US" sz="1292" dirty="0">
                <a:latin typeface="Meiryo UI" panose="020B0604030504040204" pitchFamily="50" charset="-128"/>
                <a:ea typeface="Meiryo UI" panose="020B0604030504040204" pitchFamily="50" charset="-128"/>
              </a:rPr>
              <a:t>関する考え方・留意点の充実</a:t>
            </a:r>
          </a:p>
        </p:txBody>
      </p:sp>
      <p:sp>
        <p:nvSpPr>
          <p:cNvPr id="78" name="正方形/長方形 77"/>
          <p:cNvSpPr/>
          <p:nvPr/>
        </p:nvSpPr>
        <p:spPr>
          <a:xfrm>
            <a:off x="179385" y="6283378"/>
            <a:ext cx="8770839" cy="396583"/>
          </a:xfrm>
          <a:prstGeom prst="rect">
            <a:avLst/>
          </a:prstGeom>
        </p:spPr>
        <p:txBody>
          <a:bodyPr wrap="square">
            <a:spAutoFit/>
          </a:bodyPr>
          <a:lstStyle/>
          <a:p>
            <a:r>
              <a:rPr lang="ja-JP" altLang="en-US" sz="1477" dirty="0">
                <a:latin typeface="Meiryo UI" panose="020B0604030504040204" pitchFamily="50" charset="-128"/>
                <a:ea typeface="Meiryo UI" panose="020B0604030504040204" pitchFamily="50" charset="-128"/>
              </a:rPr>
              <a:t>○建築士団体や事業者団体と連携し、</a:t>
            </a:r>
            <a:r>
              <a:rPr lang="ja-JP" altLang="en-US" sz="1477" b="1" u="sng" dirty="0">
                <a:solidFill>
                  <a:srgbClr val="FF0000"/>
                </a:solidFill>
                <a:latin typeface="Meiryo UI" panose="020B0604030504040204" pitchFamily="50" charset="-128"/>
                <a:ea typeface="Meiryo UI" panose="020B0604030504040204" pitchFamily="50" charset="-128"/>
              </a:rPr>
              <a:t>福祉のまちづくり条例ガイドラインの周知啓発を実施</a:t>
            </a:r>
            <a:endParaRPr lang="en-US" altLang="ja-JP" sz="1477" b="1" u="sng" dirty="0">
              <a:solidFill>
                <a:srgbClr val="FF0000"/>
              </a:solidFill>
              <a:latin typeface="Meiryo UI" panose="020B0604030504040204" pitchFamily="50" charset="-128"/>
              <a:ea typeface="Meiryo UI" panose="020B0604030504040204" pitchFamily="50" charset="-128"/>
            </a:endParaRPr>
          </a:p>
          <a:p>
            <a:endParaRPr lang="en-US" altLang="ja-JP" sz="500" b="1" u="sng" dirty="0">
              <a:solidFill>
                <a:srgbClr val="FF0000"/>
              </a:solidFill>
              <a:latin typeface="Meiryo UI" panose="020B0604030504040204" pitchFamily="50" charset="-128"/>
              <a:ea typeface="Meiryo UI" panose="020B0604030504040204" pitchFamily="50" charset="-128"/>
            </a:endParaRPr>
          </a:p>
        </p:txBody>
      </p:sp>
      <p:sp>
        <p:nvSpPr>
          <p:cNvPr id="48" name="テキスト ボックス 47"/>
          <p:cNvSpPr txBox="1"/>
          <p:nvPr/>
        </p:nvSpPr>
        <p:spPr>
          <a:xfrm>
            <a:off x="3272363" y="5862218"/>
            <a:ext cx="3261084" cy="291170"/>
          </a:xfrm>
          <a:prstGeom prst="rect">
            <a:avLst/>
          </a:prstGeom>
          <a:noFill/>
        </p:spPr>
        <p:txBody>
          <a:bodyPr wrap="square" rtlCol="0">
            <a:spAutoFit/>
          </a:bodyPr>
          <a:lstStyle/>
          <a:p>
            <a:pPr algn="ctr"/>
            <a:r>
              <a:rPr lang="ja-JP" altLang="en-US" sz="1292" dirty="0">
                <a:latin typeface="Meiryo UI" panose="020B0604030504040204" pitchFamily="50" charset="-128"/>
                <a:ea typeface="Meiryo UI" panose="020B0604030504040204" pitchFamily="50" charset="-128"/>
              </a:rPr>
              <a:t>客席・観覧席の</a:t>
            </a:r>
            <a:r>
              <a:rPr lang="ja-JP" altLang="en-US" sz="1292" b="1" u="sng" dirty="0">
                <a:solidFill>
                  <a:srgbClr val="FF0000"/>
                </a:solidFill>
                <a:latin typeface="Meiryo UI" panose="020B0604030504040204" pitchFamily="50" charset="-128"/>
                <a:ea typeface="Meiryo UI" panose="020B0604030504040204" pitchFamily="50" charset="-128"/>
              </a:rPr>
              <a:t>サイトラインの確保等を追加</a:t>
            </a:r>
          </a:p>
        </p:txBody>
      </p:sp>
      <p:grpSp>
        <p:nvGrpSpPr>
          <p:cNvPr id="4" name="グループ化 3"/>
          <p:cNvGrpSpPr/>
          <p:nvPr/>
        </p:nvGrpSpPr>
        <p:grpSpPr>
          <a:xfrm>
            <a:off x="2989285" y="3838599"/>
            <a:ext cx="3544162" cy="1989678"/>
            <a:chOff x="4150029" y="3504776"/>
            <a:chExt cx="3544162" cy="1989678"/>
          </a:xfrm>
        </p:grpSpPr>
        <p:sp>
          <p:nvSpPr>
            <p:cNvPr id="3" name="正方形/長方形 2"/>
            <p:cNvSpPr/>
            <p:nvPr/>
          </p:nvSpPr>
          <p:spPr>
            <a:xfrm>
              <a:off x="4150029" y="3504776"/>
              <a:ext cx="737540" cy="1989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 name="図 1"/>
            <p:cNvPicPr>
              <a:picLocks noChangeAspect="1"/>
            </p:cNvPicPr>
            <p:nvPr/>
          </p:nvPicPr>
          <p:blipFill>
            <a:blip r:embed="rId3"/>
            <a:stretch>
              <a:fillRect/>
            </a:stretch>
          </p:blipFill>
          <p:spPr>
            <a:xfrm>
              <a:off x="4155729" y="3504776"/>
              <a:ext cx="3538462" cy="1989678"/>
            </a:xfrm>
            <a:prstGeom prst="rect">
              <a:avLst/>
            </a:prstGeom>
          </p:spPr>
        </p:pic>
      </p:grpSp>
      <p:grpSp>
        <p:nvGrpSpPr>
          <p:cNvPr id="6" name="グループ化 5"/>
          <p:cNvGrpSpPr/>
          <p:nvPr/>
        </p:nvGrpSpPr>
        <p:grpSpPr>
          <a:xfrm>
            <a:off x="460171" y="3762823"/>
            <a:ext cx="2467161" cy="1818585"/>
            <a:chOff x="460171" y="3429000"/>
            <a:chExt cx="2467161" cy="1818585"/>
          </a:xfrm>
        </p:grpSpPr>
        <p:sp>
          <p:nvSpPr>
            <p:cNvPr id="29" name="正方形/長方形 28"/>
            <p:cNvSpPr/>
            <p:nvPr/>
          </p:nvSpPr>
          <p:spPr>
            <a:xfrm>
              <a:off x="460171" y="3712073"/>
              <a:ext cx="315159" cy="1535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9" name="グループ化 78"/>
            <p:cNvGrpSpPr/>
            <p:nvPr/>
          </p:nvGrpSpPr>
          <p:grpSpPr>
            <a:xfrm>
              <a:off x="467545" y="3429000"/>
              <a:ext cx="2459787" cy="1818585"/>
              <a:chOff x="6533858" y="3609482"/>
              <a:chExt cx="2658400" cy="1965426"/>
            </a:xfrm>
          </p:grpSpPr>
          <p:pic>
            <p:nvPicPr>
              <p:cNvPr id="80" name="図 79"/>
              <p:cNvPicPr/>
              <p:nvPr/>
            </p:nvPicPr>
            <p:blipFill rotWithShape="1">
              <a:blip r:embed="rId4" cstate="print">
                <a:extLst>
                  <a:ext uri="{28A0092B-C50C-407E-A947-70E740481C1C}">
                    <a14:useLocalDpi xmlns:a14="http://schemas.microsoft.com/office/drawing/2010/main" val="0"/>
                  </a:ext>
                </a:extLst>
              </a:blip>
              <a:srcRect l="8938" t="23067" r="57936" b="59267"/>
              <a:stretch/>
            </p:blipFill>
            <p:spPr bwMode="auto">
              <a:xfrm>
                <a:off x="6647205" y="3915412"/>
                <a:ext cx="2347753" cy="1659496"/>
              </a:xfrm>
              <a:prstGeom prst="rect">
                <a:avLst/>
              </a:prstGeom>
              <a:noFill/>
              <a:ln>
                <a:noFill/>
              </a:ln>
              <a:extLst>
                <a:ext uri="{53640926-AAD7-44D8-BBD7-CCE9431645EC}">
                  <a14:shadowObscured xmlns:a14="http://schemas.microsoft.com/office/drawing/2010/main"/>
                </a:ext>
              </a:extLst>
            </p:spPr>
          </p:pic>
          <p:sp>
            <p:nvSpPr>
              <p:cNvPr id="81" name="正方形/長方形 80"/>
              <p:cNvSpPr/>
              <p:nvPr/>
            </p:nvSpPr>
            <p:spPr>
              <a:xfrm>
                <a:off x="6755459" y="4303772"/>
                <a:ext cx="340606" cy="5593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Text Box 5"/>
              <p:cNvSpPr txBox="1">
                <a:spLocks noChangeArrowheads="1"/>
              </p:cNvSpPr>
              <p:nvPr/>
            </p:nvSpPr>
            <p:spPr bwMode="auto">
              <a:xfrm>
                <a:off x="6533858" y="4400677"/>
                <a:ext cx="574799" cy="30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800"/>
                  </a:lnSpc>
                  <a:spcAft>
                    <a:spcPts val="0"/>
                  </a:spcAft>
                </a:pPr>
                <a:r>
                  <a:rPr lang="ja-JP" altLang="en-US" sz="600" kern="100" dirty="0">
                    <a:latin typeface="BIZ UDPゴシック" panose="020B0400000000000000" pitchFamily="50" charset="-128"/>
                    <a:ea typeface="BIZ UDPゴシック" panose="020B0400000000000000" pitchFamily="50" charset="-128"/>
                    <a:cs typeface="Times New Roman" panose="02020603050405020304" pitchFamily="18" charset="0"/>
                  </a:rPr>
                  <a:t>〇床から</a:t>
                </a:r>
                <a:endParaRPr lang="en-US" altLang="ja-JP" sz="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ts val="800"/>
                  </a:lnSpc>
                  <a:spcAft>
                    <a:spcPts val="0"/>
                  </a:spcAft>
                </a:pPr>
                <a:r>
                  <a:rPr lang="ja-JP" altLang="en-US" sz="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600" kern="100" dirty="0">
                    <a:latin typeface="BIZ UDPゴシック" panose="020B0400000000000000" pitchFamily="50" charset="-128"/>
                    <a:ea typeface="BIZ UDPゴシック" panose="020B0400000000000000" pitchFamily="50" charset="-128"/>
                    <a:cs typeface="Times New Roman" panose="02020603050405020304" pitchFamily="18" charset="0"/>
                  </a:rPr>
                  <a:t>100</a:t>
                </a:r>
                <a:r>
                  <a:rPr lang="ja-JP" altLang="en-US" sz="600" kern="100" dirty="0">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ts val="800"/>
                  </a:lnSpc>
                  <a:spcAft>
                    <a:spcPts val="0"/>
                  </a:spcAft>
                </a:pPr>
                <a:r>
                  <a:rPr lang="ja-JP" altLang="en-US" sz="600" kern="100" dirty="0">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600" kern="100" dirty="0">
                    <a:latin typeface="BIZ UDPゴシック" panose="020B0400000000000000" pitchFamily="50" charset="-128"/>
                    <a:ea typeface="BIZ UDPゴシック" panose="020B0400000000000000" pitchFamily="50" charset="-128"/>
                    <a:cs typeface="Times New Roman" panose="02020603050405020304" pitchFamily="18" charset="0"/>
                  </a:rPr>
                  <a:t>120cm</a:t>
                </a:r>
                <a:r>
                  <a:rPr lang="ja-JP" altLang="en-US" sz="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程度</a:t>
                </a:r>
                <a:endParaRPr lang="en-US" altLang="ja-JP" sz="6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83" name="正方形/長方形 82"/>
              <p:cNvSpPr/>
              <p:nvPr/>
            </p:nvSpPr>
            <p:spPr>
              <a:xfrm>
                <a:off x="6782593" y="4878827"/>
                <a:ext cx="311884"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Text Box 5"/>
              <p:cNvSpPr txBox="1">
                <a:spLocks noChangeArrowheads="1"/>
              </p:cNvSpPr>
              <p:nvPr/>
            </p:nvSpPr>
            <p:spPr bwMode="auto">
              <a:xfrm>
                <a:off x="6533858" y="4903099"/>
                <a:ext cx="574799" cy="99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a:lnSpc>
                    <a:spcPts val="800"/>
                  </a:lnSpc>
                  <a:spcAft>
                    <a:spcPts val="0"/>
                  </a:spcAft>
                </a:pPr>
                <a:r>
                  <a:rPr lang="ja-JP" altLang="en-US" sz="600" kern="100" dirty="0">
                    <a:latin typeface="BIZ UDPゴシック" panose="020B0400000000000000" pitchFamily="50" charset="-128"/>
                    <a:ea typeface="BIZ UDPゴシック" panose="020B0400000000000000" pitchFamily="50" charset="-128"/>
                    <a:cs typeface="Times New Roman" panose="02020603050405020304" pitchFamily="18" charset="0"/>
                  </a:rPr>
                  <a:t>〇</a:t>
                </a:r>
                <a:r>
                  <a:rPr lang="en-US" altLang="ja-JP" sz="600" kern="100" dirty="0">
                    <a:latin typeface="BIZ UDPゴシック" panose="020B0400000000000000" pitchFamily="50" charset="-128"/>
                    <a:ea typeface="BIZ UDPゴシック" panose="020B0400000000000000" pitchFamily="50" charset="-128"/>
                    <a:cs typeface="Times New Roman" panose="02020603050405020304" pitchFamily="18" charset="0"/>
                  </a:rPr>
                  <a:t>30cm</a:t>
                </a:r>
                <a:r>
                  <a:rPr lang="ja-JP" altLang="en-US" sz="600" kern="100" dirty="0">
                    <a:latin typeface="BIZ UDPゴシック" panose="020B0400000000000000" pitchFamily="50" charset="-128"/>
                    <a:ea typeface="BIZ UDPゴシック" panose="020B0400000000000000" pitchFamily="50" charset="-128"/>
                    <a:cs typeface="Times New Roman" panose="02020603050405020304" pitchFamily="18" charset="0"/>
                  </a:rPr>
                  <a:t>程度</a:t>
                </a:r>
                <a:endParaRPr lang="en-US" altLang="ja-JP" sz="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85" name="正方形/長方形 84"/>
              <p:cNvSpPr/>
              <p:nvPr/>
            </p:nvSpPr>
            <p:spPr>
              <a:xfrm>
                <a:off x="6890654" y="5160435"/>
                <a:ext cx="621395" cy="269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6" name="直線コネクタ 85"/>
              <p:cNvCxnSpPr/>
              <p:nvPr/>
            </p:nvCxnSpPr>
            <p:spPr>
              <a:xfrm>
                <a:off x="7262723" y="5137055"/>
                <a:ext cx="0" cy="324000"/>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7" name="Text Box 5"/>
              <p:cNvSpPr txBox="1">
                <a:spLocks noChangeArrowheads="1"/>
              </p:cNvSpPr>
              <p:nvPr/>
            </p:nvSpPr>
            <p:spPr bwMode="auto">
              <a:xfrm>
                <a:off x="7698579" y="5323928"/>
                <a:ext cx="621472" cy="99801"/>
              </a:xfrm>
              <a:prstGeom prst="rect">
                <a:avLst/>
              </a:prstGeom>
              <a:solidFill>
                <a:schemeClr val="bg1"/>
              </a:solidFill>
              <a:ln>
                <a:noFill/>
              </a:ln>
            </p:spPr>
            <p:txBody>
              <a:bodyPr rot="0" vert="horz" wrap="square" lIns="0" tIns="0" rIns="0" bIns="0" anchor="t" anchorCtr="0" upright="1">
                <a:noAutofit/>
              </a:bodyPr>
              <a:lstStyle/>
              <a:p>
                <a:pPr algn="ctr">
                  <a:lnSpc>
                    <a:spcPts val="800"/>
                  </a:lnSpc>
                  <a:spcAft>
                    <a:spcPts val="0"/>
                  </a:spcAft>
                </a:pPr>
                <a:r>
                  <a:rPr lang="ja-JP" altLang="en-US" sz="600" kern="100" dirty="0">
                    <a:latin typeface="BIZ UDPゴシック" panose="020B0400000000000000" pitchFamily="50" charset="-128"/>
                    <a:ea typeface="BIZ UDPゴシック" panose="020B0400000000000000" pitchFamily="50" charset="-128"/>
                    <a:cs typeface="Times New Roman" panose="02020603050405020304" pitchFamily="18" charset="0"/>
                  </a:rPr>
                  <a:t>〇</a:t>
                </a:r>
                <a:r>
                  <a:rPr lang="en-US" altLang="ja-JP" sz="600" kern="100" dirty="0">
                    <a:latin typeface="BIZ UDPゴシック" panose="020B0400000000000000" pitchFamily="50" charset="-128"/>
                    <a:ea typeface="BIZ UDPゴシック" panose="020B0400000000000000" pitchFamily="50" charset="-128"/>
                    <a:cs typeface="Times New Roman" panose="02020603050405020304" pitchFamily="18" charset="0"/>
                  </a:rPr>
                  <a:t>140cm</a:t>
                </a:r>
                <a:r>
                  <a:rPr lang="ja-JP" altLang="en-US" sz="600" kern="100" dirty="0">
                    <a:latin typeface="BIZ UDPゴシック" panose="020B0400000000000000" pitchFamily="50" charset="-128"/>
                    <a:ea typeface="BIZ UDPゴシック" panose="020B0400000000000000" pitchFamily="50" charset="-128"/>
                    <a:cs typeface="Times New Roman" panose="02020603050405020304" pitchFamily="18" charset="0"/>
                  </a:rPr>
                  <a:t>以上</a:t>
                </a:r>
                <a:endParaRPr lang="en-US" altLang="ja-JP" sz="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90" name="テキスト ボックス 5"/>
              <p:cNvSpPr txBox="1"/>
              <p:nvPr/>
            </p:nvSpPr>
            <p:spPr>
              <a:xfrm>
                <a:off x="6826369" y="3609482"/>
                <a:ext cx="2365889" cy="266102"/>
              </a:xfrm>
              <a:prstGeom prst="rect">
                <a:avLst/>
              </a:prstGeom>
              <a:noFill/>
            </p:spPr>
            <p:txBody>
              <a:bodyPr wrap="square" rtlCol="0">
                <a:spAutoFit/>
              </a:bodyPr>
              <a:lstStyle/>
              <a:p>
                <a:pPr marL="36000"/>
                <a:r>
                  <a:rPr lang="ja-JP" altLang="en-US" sz="1000" dirty="0">
                    <a:latin typeface="BIZ UDPゴシック" panose="020B0400000000000000" pitchFamily="50" charset="-128"/>
                    <a:ea typeface="BIZ UDPゴシック" panose="020B0400000000000000" pitchFamily="50" charset="-128"/>
                  </a:rPr>
                  <a:t>〇</a:t>
                </a:r>
                <a:r>
                  <a:rPr kumimoji="1" lang="ja-JP" altLang="en-US" sz="1000" dirty="0">
                    <a:latin typeface="BIZ UDPゴシック" panose="020B0400000000000000" pitchFamily="50" charset="-128"/>
                    <a:ea typeface="BIZ UDPゴシック" panose="020B0400000000000000" pitchFamily="50" charset="-128"/>
                  </a:rPr>
                  <a:t>利用者が正対する通路</a:t>
                </a:r>
                <a:endParaRPr kumimoji="1" lang="en-US" altLang="ja-JP" sz="1000" u="sng" dirty="0">
                  <a:latin typeface="BIZ UDPゴシック" panose="020B0400000000000000" pitchFamily="50" charset="-128"/>
                  <a:ea typeface="BIZ UDPゴシック" panose="020B0400000000000000" pitchFamily="50" charset="-128"/>
                </a:endParaRPr>
              </a:p>
            </p:txBody>
          </p:sp>
        </p:grpSp>
      </p:grpSp>
      <p:sp>
        <p:nvSpPr>
          <p:cNvPr id="32" name="テキスト ボックス 31"/>
          <p:cNvSpPr txBox="1"/>
          <p:nvPr/>
        </p:nvSpPr>
        <p:spPr>
          <a:xfrm>
            <a:off x="6681808" y="4085563"/>
            <a:ext cx="2317130" cy="1790747"/>
          </a:xfrm>
          <a:prstGeom prst="rect">
            <a:avLst/>
          </a:prstGeom>
          <a:noFill/>
          <a:ln>
            <a:noFill/>
          </a:ln>
        </p:spPr>
        <p:txBody>
          <a:bodyPr wrap="square" rtlCol="0">
            <a:spAutoFit/>
          </a:bodyPr>
          <a:lstStyle/>
          <a:p>
            <a:r>
              <a:rPr lang="ja-JP" altLang="en-US" sz="1292" dirty="0">
                <a:latin typeface="Meiryo UI" panose="020B0604030504040204" pitchFamily="50" charset="-128"/>
                <a:ea typeface="Meiryo UI" panose="020B0604030504040204" pitchFamily="50" charset="-128"/>
              </a:rPr>
              <a:t>〇便所及び便房内における</a:t>
            </a:r>
            <a:endParaRPr lang="en-US" altLang="ja-JP" sz="1292" dirty="0">
              <a:latin typeface="Meiryo UI" panose="020B0604030504040204" pitchFamily="50" charset="-128"/>
              <a:ea typeface="Meiryo UI" panose="020B0604030504040204" pitchFamily="50" charset="-128"/>
            </a:endParaRPr>
          </a:p>
          <a:p>
            <a:r>
              <a:rPr lang="ja-JP" altLang="en-US" sz="1292" dirty="0">
                <a:latin typeface="Meiryo UI" panose="020B0604030504040204" pitchFamily="50" charset="-128"/>
                <a:ea typeface="Meiryo UI" panose="020B0604030504040204" pitchFamily="50" charset="-128"/>
              </a:rPr>
              <a:t>　 </a:t>
            </a:r>
            <a:r>
              <a:rPr lang="ja-JP" altLang="en-US" sz="1292" dirty="0" err="1">
                <a:latin typeface="Meiryo UI" panose="020B0604030504040204" pitchFamily="50" charset="-128"/>
                <a:ea typeface="Meiryo UI" panose="020B0604030504040204" pitchFamily="50" charset="-128"/>
              </a:rPr>
              <a:t>聴覚障がい</a:t>
            </a:r>
            <a:r>
              <a:rPr lang="ja-JP" altLang="en-US" sz="1292" dirty="0">
                <a:latin typeface="Meiryo UI" panose="020B0604030504040204" pitchFamily="50" charset="-128"/>
                <a:ea typeface="Meiryo UI" panose="020B0604030504040204" pitchFamily="50" charset="-128"/>
              </a:rPr>
              <a:t>者向けの非常警 　</a:t>
            </a:r>
            <a:endParaRPr lang="en-US" altLang="ja-JP" sz="1292" dirty="0">
              <a:latin typeface="Meiryo UI" panose="020B0604030504040204" pitchFamily="50" charset="-128"/>
              <a:ea typeface="Meiryo UI" panose="020B0604030504040204" pitchFamily="50" charset="-128"/>
            </a:endParaRPr>
          </a:p>
          <a:p>
            <a:r>
              <a:rPr lang="en-US" altLang="ja-JP" sz="1292" dirty="0">
                <a:latin typeface="Meiryo UI" panose="020B0604030504040204" pitchFamily="50" charset="-128"/>
                <a:ea typeface="Meiryo UI" panose="020B0604030504040204" pitchFamily="50" charset="-128"/>
              </a:rPr>
              <a:t> </a:t>
            </a:r>
            <a:r>
              <a:rPr lang="ja-JP" altLang="en-US" sz="1292" dirty="0">
                <a:latin typeface="Meiryo UI" panose="020B0604030504040204" pitchFamily="50" charset="-128"/>
                <a:ea typeface="Meiryo UI" panose="020B0604030504040204" pitchFamily="50" charset="-128"/>
              </a:rPr>
              <a:t>　報伝達のため、</a:t>
            </a:r>
            <a:endParaRPr lang="en-US" altLang="ja-JP" sz="1292" dirty="0">
              <a:latin typeface="Meiryo UI" panose="020B0604030504040204" pitchFamily="50" charset="-128"/>
              <a:ea typeface="Meiryo UI" panose="020B0604030504040204" pitchFamily="50" charset="-128"/>
            </a:endParaRPr>
          </a:p>
          <a:p>
            <a:r>
              <a:rPr lang="ja-JP" altLang="en-US" sz="1292" b="1" dirty="0">
                <a:solidFill>
                  <a:srgbClr val="FF0000"/>
                </a:solidFill>
                <a:latin typeface="Meiryo UI" panose="020B0604030504040204" pitchFamily="50" charset="-128"/>
                <a:ea typeface="Meiryo UI" panose="020B0604030504040204" pitchFamily="50" charset="-128"/>
              </a:rPr>
              <a:t>　 </a:t>
            </a:r>
            <a:r>
              <a:rPr lang="ja-JP" altLang="en-US" sz="1292" b="1" u="sng" dirty="0">
                <a:solidFill>
                  <a:srgbClr val="FF0000"/>
                </a:solidFill>
                <a:latin typeface="Meiryo UI" panose="020B0604030504040204" pitchFamily="50" charset="-128"/>
                <a:ea typeface="Meiryo UI" panose="020B0604030504040204" pitchFamily="50" charset="-128"/>
              </a:rPr>
              <a:t>フラッシュライト等の光警報装</a:t>
            </a:r>
            <a:endParaRPr lang="en-US" altLang="ja-JP" sz="1292" b="1" u="sng" dirty="0">
              <a:solidFill>
                <a:srgbClr val="FF0000"/>
              </a:solidFill>
              <a:latin typeface="Meiryo UI" panose="020B0604030504040204" pitchFamily="50" charset="-128"/>
              <a:ea typeface="Meiryo UI" panose="020B0604030504040204" pitchFamily="50" charset="-128"/>
            </a:endParaRPr>
          </a:p>
          <a:p>
            <a:r>
              <a:rPr lang="en-US" altLang="ja-JP" sz="1292" b="1" dirty="0">
                <a:solidFill>
                  <a:srgbClr val="FF0000"/>
                </a:solidFill>
                <a:latin typeface="Meiryo UI" panose="020B0604030504040204" pitchFamily="50" charset="-128"/>
                <a:ea typeface="Meiryo UI" panose="020B0604030504040204" pitchFamily="50" charset="-128"/>
              </a:rPr>
              <a:t> </a:t>
            </a:r>
            <a:r>
              <a:rPr lang="ja-JP" altLang="en-US" sz="1292" b="1" dirty="0">
                <a:solidFill>
                  <a:srgbClr val="FF0000"/>
                </a:solidFill>
                <a:latin typeface="Meiryo UI" panose="020B0604030504040204" pitchFamily="50" charset="-128"/>
                <a:ea typeface="Meiryo UI" panose="020B0604030504040204" pitchFamily="50" charset="-128"/>
              </a:rPr>
              <a:t>　</a:t>
            </a:r>
            <a:r>
              <a:rPr lang="ja-JP" altLang="en-US" sz="1292" b="1" u="sng" dirty="0">
                <a:solidFill>
                  <a:srgbClr val="FF0000"/>
                </a:solidFill>
                <a:latin typeface="Meiryo UI" panose="020B0604030504040204" pitchFamily="50" charset="-128"/>
                <a:ea typeface="Meiryo UI" panose="020B0604030504040204" pitchFamily="50" charset="-128"/>
              </a:rPr>
              <a:t>置を設けることを追加</a:t>
            </a:r>
            <a:endParaRPr lang="en-US" altLang="ja-JP" sz="1292" b="1" u="sng" dirty="0">
              <a:solidFill>
                <a:srgbClr val="FF0000"/>
              </a:solidFill>
              <a:latin typeface="Meiryo UI" panose="020B0604030504040204" pitchFamily="50" charset="-128"/>
              <a:ea typeface="Meiryo UI" panose="020B0604030504040204" pitchFamily="50" charset="-128"/>
            </a:endParaRPr>
          </a:p>
          <a:p>
            <a:endParaRPr lang="en-US" altLang="ja-JP" sz="700" b="1" u="sng" dirty="0">
              <a:solidFill>
                <a:srgbClr val="FF0000"/>
              </a:solidFill>
              <a:latin typeface="Meiryo UI" panose="020B0604030504040204" pitchFamily="50" charset="-128"/>
              <a:ea typeface="Meiryo UI" panose="020B0604030504040204" pitchFamily="50" charset="-128"/>
            </a:endParaRPr>
          </a:p>
          <a:p>
            <a:r>
              <a:rPr lang="ja-JP" altLang="en-US" sz="1292" dirty="0">
                <a:latin typeface="Meiryo UI" panose="020B0604030504040204" pitchFamily="50" charset="-128"/>
                <a:ea typeface="Meiryo UI" panose="020B0604030504040204" pitchFamily="50" charset="-128"/>
              </a:rPr>
              <a:t>〇</a:t>
            </a:r>
            <a:r>
              <a:rPr lang="en-US" altLang="ja-JP" sz="1292" dirty="0">
                <a:latin typeface="Meiryo UI" panose="020B0604030504040204" pitchFamily="50" charset="-128"/>
                <a:ea typeface="Meiryo UI" panose="020B0604030504040204" pitchFamily="50" charset="-128"/>
              </a:rPr>
              <a:t>ATM</a:t>
            </a:r>
            <a:r>
              <a:rPr lang="ja-JP" altLang="en-US" sz="1292" dirty="0">
                <a:latin typeface="Meiryo UI" panose="020B0604030504040204" pitchFamily="50" charset="-128"/>
                <a:ea typeface="Meiryo UI" panose="020B0604030504040204" pitchFamily="50" charset="-128"/>
              </a:rPr>
              <a:t>等の機械では、</a:t>
            </a:r>
            <a:r>
              <a:rPr lang="ja-JP" altLang="en-US" sz="1292" b="1" u="sng" dirty="0">
                <a:solidFill>
                  <a:srgbClr val="FF0000"/>
                </a:solidFill>
                <a:latin typeface="Meiryo UI" panose="020B0604030504040204" pitchFamily="50" charset="-128"/>
                <a:ea typeface="Meiryo UI" panose="020B0604030504040204" pitchFamily="50" charset="-128"/>
              </a:rPr>
              <a:t>音声案</a:t>
            </a:r>
            <a:endParaRPr lang="en-US" altLang="ja-JP" sz="1292" b="1" u="sng" dirty="0">
              <a:solidFill>
                <a:srgbClr val="FF0000"/>
              </a:solidFill>
              <a:latin typeface="Meiryo UI" panose="020B0604030504040204" pitchFamily="50" charset="-128"/>
              <a:ea typeface="Meiryo UI" panose="020B0604030504040204" pitchFamily="50" charset="-128"/>
            </a:endParaRPr>
          </a:p>
          <a:p>
            <a:r>
              <a:rPr lang="ja-JP" altLang="en-US" sz="1292" b="1" dirty="0">
                <a:solidFill>
                  <a:srgbClr val="FF0000"/>
                </a:solidFill>
                <a:latin typeface="Meiryo UI" panose="020B0604030504040204" pitchFamily="50" charset="-128"/>
                <a:ea typeface="Meiryo UI" panose="020B0604030504040204" pitchFamily="50" charset="-128"/>
              </a:rPr>
              <a:t>　 </a:t>
            </a:r>
            <a:r>
              <a:rPr lang="ja-JP" altLang="en-US" sz="1292" b="1" u="sng" dirty="0">
                <a:solidFill>
                  <a:srgbClr val="FF0000"/>
                </a:solidFill>
                <a:latin typeface="Meiryo UI" panose="020B0604030504040204" pitchFamily="50" charset="-128"/>
                <a:ea typeface="Meiryo UI" panose="020B0604030504040204" pitchFamily="50" charset="-128"/>
              </a:rPr>
              <a:t>内による操作が可能なハンド</a:t>
            </a:r>
            <a:endParaRPr lang="en-US" altLang="ja-JP" sz="1292" b="1" u="sng" dirty="0">
              <a:solidFill>
                <a:srgbClr val="FF0000"/>
              </a:solidFill>
              <a:latin typeface="Meiryo UI" panose="020B0604030504040204" pitchFamily="50" charset="-128"/>
              <a:ea typeface="Meiryo UI" panose="020B0604030504040204" pitchFamily="50" charset="-128"/>
            </a:endParaRPr>
          </a:p>
          <a:p>
            <a:r>
              <a:rPr lang="en-US" altLang="ja-JP" sz="1292" b="1" dirty="0">
                <a:solidFill>
                  <a:srgbClr val="FF0000"/>
                </a:solidFill>
                <a:latin typeface="Meiryo UI" panose="020B0604030504040204" pitchFamily="50" charset="-128"/>
                <a:ea typeface="Meiryo UI" panose="020B0604030504040204" pitchFamily="50" charset="-128"/>
              </a:rPr>
              <a:t> </a:t>
            </a:r>
            <a:r>
              <a:rPr lang="ja-JP" altLang="en-US" sz="1292" b="1" dirty="0">
                <a:solidFill>
                  <a:srgbClr val="FF0000"/>
                </a:solidFill>
                <a:latin typeface="Meiryo UI" panose="020B0604030504040204" pitchFamily="50" charset="-128"/>
                <a:ea typeface="Meiryo UI" panose="020B0604030504040204" pitchFamily="50" charset="-128"/>
              </a:rPr>
              <a:t>　</a:t>
            </a:r>
            <a:r>
              <a:rPr lang="ja-JP" altLang="en-US" sz="1292" b="1" u="sng" dirty="0">
                <a:solidFill>
                  <a:srgbClr val="FF0000"/>
                </a:solidFill>
                <a:latin typeface="Meiryo UI" panose="020B0604030504040204" pitchFamily="50" charset="-128"/>
                <a:ea typeface="Meiryo UI" panose="020B0604030504040204" pitchFamily="50" charset="-128"/>
              </a:rPr>
              <a:t>セットを設けることを追加</a:t>
            </a:r>
          </a:p>
        </p:txBody>
      </p:sp>
      <p:sp>
        <p:nvSpPr>
          <p:cNvPr id="7" name="角丸四角形 6"/>
          <p:cNvSpPr/>
          <p:nvPr/>
        </p:nvSpPr>
        <p:spPr>
          <a:xfrm>
            <a:off x="2937520" y="3783066"/>
            <a:ext cx="3650704" cy="2370322"/>
          </a:xfrm>
          <a:prstGeom prst="roundRect">
            <a:avLst>
              <a:gd name="adj" fmla="val 4344"/>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4" name="角丸四角形 33"/>
          <p:cNvSpPr/>
          <p:nvPr/>
        </p:nvSpPr>
        <p:spPr>
          <a:xfrm>
            <a:off x="314406" y="3783066"/>
            <a:ext cx="2547902" cy="2370322"/>
          </a:xfrm>
          <a:prstGeom prst="roundRect">
            <a:avLst>
              <a:gd name="adj" fmla="val 4344"/>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5" name="角丸四角形 34"/>
          <p:cNvSpPr/>
          <p:nvPr/>
        </p:nvSpPr>
        <p:spPr>
          <a:xfrm>
            <a:off x="6639989" y="3794982"/>
            <a:ext cx="2396507" cy="2370322"/>
          </a:xfrm>
          <a:prstGeom prst="roundRect">
            <a:avLst>
              <a:gd name="adj" fmla="val 4344"/>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6" name="テキスト ボックス 5"/>
          <p:cNvSpPr txBox="1"/>
          <p:nvPr/>
        </p:nvSpPr>
        <p:spPr>
          <a:xfrm>
            <a:off x="314406" y="3481263"/>
            <a:ext cx="2189130" cy="307777"/>
          </a:xfrm>
          <a:prstGeom prst="rect">
            <a:avLst/>
          </a:prstGeom>
          <a:noFill/>
        </p:spPr>
        <p:txBody>
          <a:bodyPr wrap="square" rtlCol="0">
            <a:spAutoFit/>
          </a:bodyPr>
          <a:lstStyle/>
          <a:p>
            <a:pPr marL="36000"/>
            <a:r>
              <a:rPr lang="ja-JP" altLang="en-US" sz="1400" dirty="0">
                <a:latin typeface="BIZ UDPゴシック" panose="020B0400000000000000" pitchFamily="50" charset="-128"/>
                <a:ea typeface="BIZ UDPゴシック" panose="020B0400000000000000" pitchFamily="50" charset="-128"/>
              </a:rPr>
              <a:t>■主な改訂内容</a:t>
            </a:r>
            <a:endParaRPr kumimoji="1" lang="en-US" altLang="ja-JP" sz="1400" u="sng" dirty="0">
              <a:latin typeface="BIZ UDPゴシック" panose="020B0400000000000000" pitchFamily="50" charset="-128"/>
              <a:ea typeface="BIZ UDPゴシック" panose="020B0400000000000000" pitchFamily="50" charset="-128"/>
            </a:endParaRPr>
          </a:p>
        </p:txBody>
      </p:sp>
      <p:sp>
        <p:nvSpPr>
          <p:cNvPr id="37"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6120000" y="360000"/>
            <a:ext cx="2880000" cy="360000"/>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建築環境課</a:t>
            </a:r>
            <a:endParaRPr lang="en-US" altLang="ja-JP" sz="12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69176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2"/>
          <p:cNvSpPr>
            <a:spLocks noChangeArrowheads="1"/>
          </p:cNvSpPr>
          <p:nvPr/>
        </p:nvSpPr>
        <p:spPr bwMode="auto">
          <a:xfrm>
            <a:off x="30623" y="116632"/>
            <a:ext cx="4037321" cy="373926"/>
          </a:xfrm>
          <a:prstGeom prst="roundRect">
            <a:avLst/>
          </a:prstGeom>
          <a:solidFill>
            <a:srgbClr val="4F81BD"/>
          </a:solidFill>
          <a:ln w="9525">
            <a:solidFill>
              <a:schemeClr val="tx2"/>
            </a:solidFill>
            <a:prstDash val="solid"/>
            <a:miter lim="800000"/>
            <a:headEnd/>
            <a:tailEnd/>
          </a:ln>
        </p:spPr>
        <p:txBody>
          <a:bodyPr vert="horz"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1600"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基本目標の達成状況把握のための指標</a:t>
            </a:r>
            <a:endParaRPr lang="en-US" altLang="ja-JP" sz="1600"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grpSp>
        <p:nvGrpSpPr>
          <p:cNvPr id="7" name="グループ化 6"/>
          <p:cNvGrpSpPr/>
          <p:nvPr/>
        </p:nvGrpSpPr>
        <p:grpSpPr>
          <a:xfrm>
            <a:off x="4609750" y="114291"/>
            <a:ext cx="3480984" cy="372531"/>
            <a:chOff x="5364456" y="1232784"/>
            <a:chExt cx="3312000" cy="252000"/>
          </a:xfrm>
        </p:grpSpPr>
        <p:sp>
          <p:nvSpPr>
            <p:cNvPr id="8" name="テキスト ボックス 7"/>
            <p:cNvSpPr txBox="1"/>
            <p:nvPr/>
          </p:nvSpPr>
          <p:spPr>
            <a:xfrm>
              <a:off x="5364456" y="1232784"/>
              <a:ext cx="3312000" cy="252000"/>
            </a:xfrm>
            <a:prstGeom prst="ellipse">
              <a:avLst/>
            </a:prstGeom>
            <a:ln/>
          </p:spPr>
          <p:style>
            <a:lnRef idx="0">
              <a:schemeClr val="accent6"/>
            </a:lnRef>
            <a:fillRef idx="3">
              <a:schemeClr val="accent6"/>
            </a:fillRef>
            <a:effectRef idx="3">
              <a:schemeClr val="accent6"/>
            </a:effectRef>
            <a:fontRef idx="minor">
              <a:schemeClr val="lt1"/>
            </a:fontRef>
          </p:style>
          <p:txBody>
            <a:bodyPr wrap="none" lIns="0" tIns="0" rIns="0" bIns="0" rtlCol="0" anchor="ctr" anchorCtr="0">
              <a:noAutofit/>
            </a:bodyPr>
            <a:lstStyle/>
            <a:p>
              <a:pPr marL="92075" indent="-92075">
                <a:lnSpc>
                  <a:spcPts val="1100"/>
                </a:lnSpc>
              </a:pPr>
              <a:endParaRPr kumimoji="1" lang="ja-JP" altLang="en-US" sz="1200" dirty="0">
                <a:latin typeface="HG丸ｺﾞｼｯｸM-PRO" panose="020F0600000000000000" pitchFamily="50" charset="-128"/>
                <a:ea typeface="HG丸ｺﾞｼｯｸM-PRO" panose="020F0600000000000000" pitchFamily="50" charset="-128"/>
              </a:endParaRPr>
            </a:p>
          </p:txBody>
        </p:sp>
        <p:sp>
          <p:nvSpPr>
            <p:cNvPr id="9" name="テキスト ボックス 8"/>
            <p:cNvSpPr txBox="1"/>
            <p:nvPr/>
          </p:nvSpPr>
          <p:spPr>
            <a:xfrm>
              <a:off x="6390456" y="1250784"/>
              <a:ext cx="1260000" cy="216000"/>
            </a:xfrm>
            <a:prstGeom prst="rect">
              <a:avLst/>
            </a:prstGeom>
            <a:noFill/>
            <a:ln/>
          </p:spPr>
          <p:style>
            <a:lnRef idx="0">
              <a:schemeClr val="accent6"/>
            </a:lnRef>
            <a:fillRef idx="3">
              <a:schemeClr val="accent6"/>
            </a:fillRef>
            <a:effectRef idx="3">
              <a:schemeClr val="accent6"/>
            </a:effectRef>
            <a:fontRef idx="minor">
              <a:schemeClr val="lt1"/>
            </a:fontRef>
          </p:style>
          <p:txBody>
            <a:bodyPr wrap="none" lIns="0" tIns="0" rIns="0" bIns="0" rtlCol="0" anchor="ctr" anchorCtr="0">
              <a:noAutofit/>
            </a:bodyPr>
            <a:lstStyle/>
            <a:p>
              <a:pPr marL="92075" indent="-92075" algn="ctr">
                <a:lnSpc>
                  <a:spcPts val="1200"/>
                </a:lnSpc>
              </a:pPr>
              <a:r>
                <a:rPr kumimoji="1" lang="ja-JP" altLang="en-US" sz="1400" b="1" dirty="0">
                  <a:latin typeface="HG丸ｺﾞｼｯｸM-PRO" panose="020F0600000000000000" pitchFamily="50" charset="-128"/>
                  <a:ea typeface="HG丸ｺﾞｼｯｸM-PRO" panose="020F0600000000000000" pitchFamily="50" charset="-128"/>
                </a:rPr>
                <a:t>みんなで</a:t>
              </a:r>
              <a:r>
                <a:rPr kumimoji="1" lang="ja-JP" altLang="en-US" sz="1400" b="1" dirty="0" err="1">
                  <a:latin typeface="HG丸ｺﾞｼｯｸM-PRO" panose="020F0600000000000000" pitchFamily="50" charset="-128"/>
                  <a:ea typeface="HG丸ｺﾞｼｯｸM-PRO" panose="020F0600000000000000" pitchFamily="50" charset="-128"/>
                </a:rPr>
                <a:t>めざ</a:t>
              </a:r>
              <a:r>
                <a:rPr kumimoji="1" lang="ja-JP" altLang="en-US" sz="1400" b="1" dirty="0">
                  <a:latin typeface="HG丸ｺﾞｼｯｸM-PRO" panose="020F0600000000000000" pitchFamily="50" charset="-128"/>
                  <a:ea typeface="HG丸ｺﾞｼｯｸM-PRO" panose="020F0600000000000000" pitchFamily="50" charset="-128"/>
                </a:rPr>
                <a:t>そう値</a:t>
              </a:r>
            </a:p>
          </p:txBody>
        </p:sp>
      </p:grpSp>
      <p:graphicFrame>
        <p:nvGraphicFramePr>
          <p:cNvPr id="10" name="表 9"/>
          <p:cNvGraphicFramePr>
            <a:graphicFrameLocks noGrp="1"/>
          </p:cNvGraphicFramePr>
          <p:nvPr>
            <p:extLst>
              <p:ext uri="{D42A27DB-BD31-4B8C-83A1-F6EECF244321}">
                <p14:modId xmlns:p14="http://schemas.microsoft.com/office/powerpoint/2010/main" val="1775276781"/>
              </p:ext>
            </p:extLst>
          </p:nvPr>
        </p:nvGraphicFramePr>
        <p:xfrm>
          <a:off x="184614" y="721134"/>
          <a:ext cx="8707866" cy="5835467"/>
        </p:xfrm>
        <a:graphic>
          <a:graphicData uri="http://schemas.openxmlformats.org/drawingml/2006/table">
            <a:tbl>
              <a:tblPr firstRow="1" bandRow="1">
                <a:tableStyleId>{5C22544A-7EE6-4342-B048-85BDC9FD1C3A}</a:tableStyleId>
              </a:tblPr>
              <a:tblGrid>
                <a:gridCol w="4641598">
                  <a:extLst>
                    <a:ext uri="{9D8B030D-6E8A-4147-A177-3AD203B41FA5}">
                      <a16:colId xmlns:a16="http://schemas.microsoft.com/office/drawing/2014/main" val="20000"/>
                    </a:ext>
                  </a:extLst>
                </a:gridCol>
                <a:gridCol w="756396">
                  <a:extLst>
                    <a:ext uri="{9D8B030D-6E8A-4147-A177-3AD203B41FA5}">
                      <a16:colId xmlns:a16="http://schemas.microsoft.com/office/drawing/2014/main" val="20001"/>
                    </a:ext>
                  </a:extLst>
                </a:gridCol>
                <a:gridCol w="602257">
                  <a:extLst>
                    <a:ext uri="{9D8B030D-6E8A-4147-A177-3AD203B41FA5}">
                      <a16:colId xmlns:a16="http://schemas.microsoft.com/office/drawing/2014/main" val="1639319307"/>
                    </a:ext>
                  </a:extLst>
                </a:gridCol>
                <a:gridCol w="810016">
                  <a:extLst>
                    <a:ext uri="{9D8B030D-6E8A-4147-A177-3AD203B41FA5}">
                      <a16:colId xmlns:a16="http://schemas.microsoft.com/office/drawing/2014/main" val="20002"/>
                    </a:ext>
                  </a:extLst>
                </a:gridCol>
                <a:gridCol w="569280">
                  <a:extLst>
                    <a:ext uri="{9D8B030D-6E8A-4147-A177-3AD203B41FA5}">
                      <a16:colId xmlns:a16="http://schemas.microsoft.com/office/drawing/2014/main" val="950422873"/>
                    </a:ext>
                  </a:extLst>
                </a:gridCol>
                <a:gridCol w="759039">
                  <a:extLst>
                    <a:ext uri="{9D8B030D-6E8A-4147-A177-3AD203B41FA5}">
                      <a16:colId xmlns:a16="http://schemas.microsoft.com/office/drawing/2014/main" val="20003"/>
                    </a:ext>
                  </a:extLst>
                </a:gridCol>
                <a:gridCol w="569280">
                  <a:extLst>
                    <a:ext uri="{9D8B030D-6E8A-4147-A177-3AD203B41FA5}">
                      <a16:colId xmlns:a16="http://schemas.microsoft.com/office/drawing/2014/main" val="359874223"/>
                    </a:ext>
                  </a:extLst>
                </a:gridCol>
              </a:tblGrid>
              <a:tr h="210810">
                <a:tc>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項目</a:t>
                      </a:r>
                    </a:p>
                  </a:txBody>
                  <a:tcPr marL="3377" marR="3377" marT="3658" marB="0" anchor="ctr">
                    <a:lnR w="12700" cap="flat" cmpd="sng" algn="ctr">
                      <a:solidFill>
                        <a:schemeClr val="bg1">
                          <a:lumMod val="95000"/>
                        </a:schemeClr>
                      </a:solidFill>
                      <a:prstDash val="solid"/>
                      <a:round/>
                      <a:headEnd type="none" w="med" len="med"/>
                      <a:tailEnd type="none" w="med" len="med"/>
                    </a:lnR>
                  </a:tcPr>
                </a:tc>
                <a:tc gridSpan="2">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当初</a:t>
                      </a:r>
                    </a:p>
                  </a:txBody>
                  <a:tcPr marL="3377" marR="3377" marT="3658"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hMerge="1">
                  <a:txBody>
                    <a:bodyPr/>
                    <a:lstStyle/>
                    <a:p>
                      <a:endParaRPr kumimoji="1" lang="ja-JP" altLang="en-US"/>
                    </a:p>
                  </a:txBody>
                  <a:tcPr/>
                </a:tc>
                <a:tc gridSpan="2">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現状</a:t>
                      </a:r>
                    </a:p>
                  </a:txBody>
                  <a:tcPr marL="3377" marR="3377" marT="3658"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hMerge="1">
                  <a:txBody>
                    <a:bodyPr/>
                    <a:lstStyle/>
                    <a:p>
                      <a:pPr algn="ctr" fontAlgn="ctr">
                        <a:lnSpc>
                          <a:spcPct val="100000"/>
                        </a:lnSpc>
                      </a:pP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gridSpan="2">
                  <a:txBody>
                    <a:bodyPr/>
                    <a:lstStyle/>
                    <a:p>
                      <a:pPr algn="ctr" fontAlgn="ctr">
                        <a:lnSpc>
                          <a:spcPct val="100000"/>
                        </a:lnSpc>
                      </a:pPr>
                      <a:r>
                        <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目標</a:t>
                      </a:r>
                    </a:p>
                  </a:txBody>
                  <a:tcPr marL="3377" marR="3377" marT="3658" marB="0" anchor="ctr">
                    <a:lnL w="38100" cap="flat" cmpd="sng" algn="ctr">
                      <a:solidFill>
                        <a:schemeClr val="tx1"/>
                      </a:solidFill>
                      <a:prstDash val="solid"/>
                      <a:round/>
                      <a:headEnd type="none" w="med" len="med"/>
                      <a:tailEnd type="none" w="med" len="med"/>
                    </a:lnL>
                  </a:tcPr>
                </a:tc>
                <a:tc hMerge="1">
                  <a:txBody>
                    <a:bodyPr/>
                    <a:lstStyle/>
                    <a:p>
                      <a:endParaRPr kumimoji="1" lang="ja-JP" altLang="en-US"/>
                    </a:p>
                  </a:txBody>
                  <a:tcPr/>
                </a:tc>
                <a:extLst>
                  <a:ext uri="{0D108BD9-81ED-4DB2-BD59-A6C34878D82A}">
                    <a16:rowId xmlns:a16="http://schemas.microsoft.com/office/drawing/2014/main" val="10000"/>
                  </a:ext>
                </a:extLst>
              </a:tr>
              <a:tr h="488185">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新たな日常に対応した質の高い住まい環境であると感じている府民の割合</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（換気のよさ・断熱性・遮音性に対する満足度）</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57%</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(H30)</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67%</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(R12)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1"/>
                  </a:ext>
                </a:extLst>
              </a:tr>
              <a:tr h="296081">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市町村の取組みにより除却等がなされた管理不全空き家数</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6,400</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件</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(R1)</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11,600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200" b="0" i="0" u="none" strike="noStrike" dirty="0" smtClean="0">
                          <a:solidFill>
                            <a:schemeClr val="tx1"/>
                          </a:solidFill>
                          <a:effectLst/>
                          <a:latin typeface="Meiryo UI" panose="020B0604030504040204" pitchFamily="50" charset="-128"/>
                          <a:ea typeface="Meiryo UI" panose="020B0604030504040204" pitchFamily="50" charset="-128"/>
                        </a:rPr>
                        <a:t>R4</a:t>
                      </a:r>
                      <a:r>
                        <a:rPr lang="ja-JP" altLang="en-US" sz="1200" b="0" i="0" u="none" strike="noStrike" dirty="0" smtClean="0">
                          <a:solidFill>
                            <a:schemeClr val="tx1"/>
                          </a:solidFill>
                          <a:effectLst/>
                          <a:latin typeface="Meiryo UI" panose="020B0604030504040204" pitchFamily="50" charset="-128"/>
                          <a:ea typeface="Meiryo UI" panose="020B0604030504040204" pitchFamily="50" charset="-128"/>
                        </a:rPr>
                        <a:t>）</a:t>
                      </a:r>
                      <a:endParaRPr lang="ja-JP" altLang="en-US"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14,000</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件</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(R12)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625815423"/>
                  </a:ext>
                </a:extLst>
              </a:tr>
              <a:tr h="471881">
                <a:tc>
                  <a:txBody>
                    <a:bodyPr/>
                    <a:lstStyle/>
                    <a:p>
                      <a:pPr marL="72000" algn="l"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25</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年以上の長期修繕計画に基づく修繕積立金額を設定している</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分譲マンション管理組合の割合</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60%</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(H30)</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75%</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(R12)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2530620653"/>
                  </a:ext>
                </a:extLst>
              </a:tr>
              <a:tr h="283745">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高齢者の居住する住宅のバリアフリー化率</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60.9%</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(H30)</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75%</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(R12)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277596275"/>
                  </a:ext>
                </a:extLst>
              </a:tr>
              <a:tr h="354682">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地震時等に著しく危険な密集市街地の面積</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sz="1200" b="0" i="0" u="none" strike="noStrike" dirty="0">
                          <a:solidFill>
                            <a:srgbClr val="000000"/>
                          </a:solidFill>
                          <a:effectLst/>
                          <a:latin typeface="Meiryo UI" panose="020B0604030504040204" pitchFamily="50" charset="-128"/>
                          <a:ea typeface="Meiryo UI" panose="020B0604030504040204" pitchFamily="50" charset="-128"/>
                        </a:rPr>
                        <a:t>1,014ha</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sz="1200" b="0" i="0" u="none" strike="noStrike" dirty="0">
                          <a:solidFill>
                            <a:srgbClr val="000000"/>
                          </a:solidFill>
                          <a:effectLst/>
                          <a:latin typeface="Meiryo UI" panose="020B0604030504040204" pitchFamily="50" charset="-128"/>
                          <a:ea typeface="Meiryo UI" panose="020B0604030504040204" pitchFamily="50" charset="-128"/>
                        </a:rPr>
                        <a:t>(R2)</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895ha</a:t>
                      </a: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R4</a:t>
                      </a: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解消</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(R12)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609376986"/>
                  </a:ext>
                </a:extLst>
              </a:tr>
              <a:tr h="333092">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住宅の耐震化率</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88.7%</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(R2)</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95%</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(R7)</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2"/>
                  </a:ext>
                </a:extLst>
              </a:tr>
              <a:tr h="357765">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居住支援協議会を設立した市区町村の人口カバー率</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6.7%</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(R2)</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12.1%</a:t>
                      </a: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a:t>
                      </a:r>
                      <a:r>
                        <a:rPr lang="en-US" altLang="ja-JP" sz="1200" b="0" i="0" u="none" strike="noStrike" dirty="0">
                          <a:solidFill>
                            <a:schemeClr val="tx1"/>
                          </a:solidFill>
                          <a:effectLst/>
                          <a:latin typeface="Meiryo UI" panose="020B0604030504040204" pitchFamily="50" charset="-128"/>
                          <a:ea typeface="Meiryo UI" panose="020B0604030504040204" pitchFamily="50" charset="-128"/>
                        </a:rPr>
                        <a:t>R4</a:t>
                      </a:r>
                      <a:r>
                        <a:rPr lang="ja-JP" altLang="en-US" sz="1200" b="0" i="0" u="none" strike="noStrike" dirty="0">
                          <a:solidFill>
                            <a:schemeClr val="tx1"/>
                          </a:solidFill>
                          <a:effectLst/>
                          <a:latin typeface="Meiryo UI" panose="020B0604030504040204" pitchFamily="50" charset="-128"/>
                          <a:ea typeface="Meiryo UI" panose="020B0604030504040204" pitchFamily="50" charset="-128"/>
                        </a:rPr>
                        <a:t>）</a:t>
                      </a:r>
                      <a:endParaRPr lang="en-US" altLang="ja-JP" sz="1200" b="0" i="0" u="none" strike="noStrike" dirty="0">
                        <a:solidFill>
                          <a:schemeClr val="tx1"/>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50%</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(R12)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3"/>
                  </a:ext>
                </a:extLst>
              </a:tr>
              <a:tr h="444123">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公的賃貸住宅全体の戸数</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39.2</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万戸</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(R2)</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38.9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万戸</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(R4)</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31.0</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万戸</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(R32)</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4"/>
                  </a:ext>
                </a:extLst>
              </a:tr>
              <a:tr h="719849">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賃貸住宅における入居差別の状況</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①高齢者　②</a:t>
                      </a:r>
                      <a:r>
                        <a:rPr lang="ja-JP" altLang="en-US" sz="1200" b="0" i="0" u="none" strike="noStrike" dirty="0" err="1">
                          <a:solidFill>
                            <a:srgbClr val="000000"/>
                          </a:solidFill>
                          <a:effectLst/>
                          <a:latin typeface="Meiryo UI" panose="020B0604030504040204" pitchFamily="50" charset="-128"/>
                          <a:ea typeface="Meiryo UI" panose="020B0604030504040204" pitchFamily="50" charset="-128"/>
                        </a:rPr>
                        <a:t>障がい</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者　③母子（父子）家庭　④外国人</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①</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30.0%</a:t>
                      </a:r>
                      <a:br>
                        <a:rPr lang="en-US" altLang="ja-JP" sz="12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 ②14.1%</a:t>
                      </a:r>
                      <a:br>
                        <a:rPr lang="en-US" altLang="ja-JP" sz="12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 ③  6.4%</a:t>
                      </a:r>
                      <a:br>
                        <a:rPr lang="en-US" altLang="ja-JP" sz="12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 ④23.2%</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(H27)</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r>
                        <a:rPr lang="ja-JP" altLang="en-US" sz="1200" dirty="0"/>
                        <a:t>①</a:t>
                      </a:r>
                      <a:r>
                        <a:rPr lang="en-US" altLang="ja-JP" sz="1200" dirty="0"/>
                        <a:t>32.2% </a:t>
                      </a:r>
                    </a:p>
                    <a:p>
                      <a:r>
                        <a:rPr lang="en-US" altLang="ja-JP" sz="1200" dirty="0"/>
                        <a:t>②14.0% </a:t>
                      </a:r>
                    </a:p>
                    <a:p>
                      <a:r>
                        <a:rPr lang="en-US" altLang="ja-JP" sz="1200" dirty="0"/>
                        <a:t>③  4.6% </a:t>
                      </a:r>
                    </a:p>
                    <a:p>
                      <a:r>
                        <a:rPr lang="en-US" altLang="ja-JP" sz="1200" dirty="0"/>
                        <a:t>④27.2%</a:t>
                      </a:r>
                      <a:endParaRPr lang="ja-JP" altLang="en-US" sz="1200" dirty="0"/>
                    </a:p>
                  </a:txBody>
                  <a:tcPr marL="102349" marR="0" marT="0"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R3</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解消</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(R7)</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5"/>
                  </a:ext>
                </a:extLst>
              </a:tr>
              <a:tr h="699406">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土地取引等における差別の状況</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（宅地建物取引業者が取引物件に関して、</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同和地区であるかどうかの質問を受けた経験がある割合（過去５年間））</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16.3%</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(H27)</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13%</a:t>
                      </a:r>
                    </a:p>
                  </a:txBody>
                  <a:tcPr marL="3377" marR="3377" marT="3658"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R3</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解消</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marL="0" marR="0" lvl="0" indent="0" algn="ctr" defTabSz="914290" rtl="0" eaLnBrk="1" fontAlgn="ctr" latinLnBrk="0" hangingPunct="1">
                        <a:lnSpc>
                          <a:spcPct val="100000"/>
                        </a:lnSpc>
                        <a:spcBef>
                          <a:spcPts val="0"/>
                        </a:spcBef>
                        <a:spcAft>
                          <a:spcPts val="0"/>
                        </a:spcAft>
                        <a:buClrTx/>
                        <a:buSzTx/>
                        <a:buFontTx/>
                        <a:buNone/>
                        <a:tabLst/>
                        <a:defRPr/>
                      </a:pP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(R7) </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6"/>
                  </a:ext>
                </a:extLst>
              </a:tr>
              <a:tr h="1075146">
                <a:tc>
                  <a:txBody>
                    <a:bodyPr/>
                    <a:lstStyle/>
                    <a:p>
                      <a:pPr marL="72000" algn="l"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宅地建物取引業者の人権意識</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①宅地建物取引業法に基づく指導監督基準の規制内容の認識割合</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②宅地建物取引業法第</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47</a:t>
                      </a: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条関係の解釈に関する国土交通大臣答弁の認識割合</a:t>
                      </a:r>
                      <a:br>
                        <a:rPr lang="ja-JP" altLang="en-US" sz="1200" b="0" i="0" u="none" strike="noStrike" dirty="0">
                          <a:solidFill>
                            <a:srgbClr val="000000"/>
                          </a:solidFill>
                          <a:effectLst/>
                          <a:latin typeface="Meiryo UI" panose="020B0604030504040204" pitchFamily="50" charset="-128"/>
                          <a:ea typeface="Meiryo UI" panose="020B0604030504040204" pitchFamily="50" charset="-128"/>
                        </a:rPr>
                      </a:b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　③大阪府部落差別事象に係る調査等の規制等に関する条例の改正内容の認識割合</a:t>
                      </a:r>
                    </a:p>
                  </a:txBody>
                  <a:tcPr marL="9525" marR="9525" marT="9525"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①</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75.8%</a:t>
                      </a:r>
                      <a:br>
                        <a:rPr lang="en-US" altLang="ja-JP" sz="12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②74.6%</a:t>
                      </a:r>
                      <a:br>
                        <a:rPr lang="en-US" altLang="ja-JP" sz="1200" b="0" i="0" u="none" strike="noStrike" dirty="0">
                          <a:solidFill>
                            <a:srgbClr val="000000"/>
                          </a:solidFill>
                          <a:effectLst/>
                          <a:latin typeface="Meiryo UI" panose="020B0604030504040204" pitchFamily="50" charset="-128"/>
                          <a:ea typeface="Meiryo UI" panose="020B0604030504040204" pitchFamily="50" charset="-128"/>
                        </a:rPr>
                      </a:b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③68.5%</a:t>
                      </a:r>
                    </a:p>
                  </a:txBody>
                  <a:tcPr marL="9525" marR="9525" marT="9525" marB="0" anchor="ctr">
                    <a:lnL w="12700" cap="flat" cmpd="sng" algn="ctr">
                      <a:solidFill>
                        <a:schemeClr val="bg1">
                          <a:lumMod val="95000"/>
                        </a:schemeClr>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(H27)</a:t>
                      </a: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87.5% </a:t>
                      </a:r>
                    </a:p>
                    <a:p>
                      <a:pPr marL="0" marR="0" lvl="0" indent="0" algn="ctr" defTabSz="91429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②86.2% </a:t>
                      </a:r>
                    </a:p>
                    <a:p>
                      <a:pPr marL="0" marR="0" lvl="0" indent="0" algn="ctr" defTabSz="91429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③79.5%</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fontAlgn="ctr"/>
                      <a:r>
                        <a:rPr lang="ja-JP" altLang="en-US" sz="1200" b="0" i="0" u="none" strike="noStrike" dirty="0">
                          <a:solidFill>
                            <a:srgbClr val="000000"/>
                          </a:solidFill>
                          <a:effectLst/>
                          <a:latin typeface="Meiryo UI" panose="020B0604030504040204" pitchFamily="50" charset="-128"/>
                          <a:ea typeface="Meiryo UI" panose="020B0604030504040204" pitchFamily="50" charset="-128"/>
                        </a:rPr>
                        <a:t>（</a:t>
                      </a: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R3</a:t>
                      </a:r>
                      <a:r>
                        <a:rPr lang="ja-JP" altLang="en-US" sz="1200" b="0" i="0" u="none" strike="noStrike">
                          <a:solidFill>
                            <a:srgbClr val="000000"/>
                          </a:solidFill>
                          <a:effectLst/>
                          <a:latin typeface="Meiryo UI" panose="020B0604030504040204" pitchFamily="50" charset="-128"/>
                          <a:ea typeface="Meiryo UI" panose="020B0604030504040204" pitchFamily="50" charset="-128"/>
                        </a:rPr>
                        <a:t>）</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endParaRPr>
                    </a:p>
                  </a:txBody>
                  <a:tcPr marL="9525" marR="9525" marT="9525" marB="0" anchor="ctr">
                    <a:lnL w="3175" cap="flat" cmpd="sng" algn="ctr">
                      <a:solidFill>
                        <a:schemeClr val="bg1"/>
                      </a:solidFill>
                      <a:prstDash val="sysDot"/>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100%</a:t>
                      </a:r>
                    </a:p>
                  </a:txBody>
                  <a:tcPr marL="9525" marR="9525" marT="9525" marB="0" anchor="ctr">
                    <a:lnL w="38100" cap="flat" cmpd="sng" algn="ctr">
                      <a:solidFill>
                        <a:schemeClr val="tx1"/>
                      </a:solidFill>
                      <a:prstDash val="solid"/>
                      <a:round/>
                      <a:headEnd type="none" w="med" len="med"/>
                      <a:tailEnd type="none" w="med" len="med"/>
                    </a:lnL>
                    <a:lnR w="3175" cap="flat" cmpd="sng" algn="ctr">
                      <a:solidFill>
                        <a:schemeClr val="bg1"/>
                      </a:solidFill>
                      <a:prstDash val="sysDot"/>
                      <a:round/>
                      <a:headEnd type="none" w="med" len="med"/>
                      <a:tailEnd type="none" w="med" len="med"/>
                    </a:lnR>
                  </a:tcPr>
                </a:tc>
                <a:tc>
                  <a:txBody>
                    <a:bodyPr/>
                    <a:lstStyle/>
                    <a:p>
                      <a:pPr algn="ctr" fontAlgn="ctr"/>
                      <a:r>
                        <a:rPr lang="en-US" altLang="ja-JP" sz="1200" b="0" i="0" u="none" strike="noStrike" dirty="0">
                          <a:solidFill>
                            <a:srgbClr val="000000"/>
                          </a:solidFill>
                          <a:effectLst/>
                          <a:latin typeface="Meiryo UI" panose="020B0604030504040204" pitchFamily="50" charset="-128"/>
                          <a:ea typeface="Meiryo UI" panose="020B0604030504040204" pitchFamily="50" charset="-128"/>
                        </a:rPr>
                        <a:t>(R7)</a:t>
                      </a:r>
                    </a:p>
                  </a:txBody>
                  <a:tcPr marL="9525" marR="9525" marT="9525" marB="0" anchor="ctr">
                    <a:lnL w="3175" cap="flat" cmpd="sng" algn="ctr">
                      <a:solidFill>
                        <a:schemeClr val="bg1"/>
                      </a:solidFill>
                      <a:prstDash val="sysDot"/>
                      <a:round/>
                      <a:headEnd type="none" w="med" len="med"/>
                      <a:tailEnd type="none" w="med" len="med"/>
                    </a:ln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275849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0" y="2989132"/>
            <a:ext cx="9144000" cy="587527"/>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84397" tIns="42198" rIns="84397" bIns="42198" rtlCol="0" anchor="ctr"/>
          <a:lstStyle/>
          <a:p>
            <a:pPr algn="ctr">
              <a:spcBef>
                <a:spcPts val="258"/>
              </a:spcBef>
            </a:pPr>
            <a:r>
              <a:rPr lang="ja-JP" altLang="en-US"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３．安全を支える</a:t>
            </a:r>
          </a:p>
        </p:txBody>
      </p:sp>
    </p:spTree>
    <p:extLst>
      <p:ext uri="{BB962C8B-B14F-4D97-AF65-F5344CB8AC3E}">
        <p14:creationId xmlns:p14="http://schemas.microsoft.com/office/powerpoint/2010/main" val="1438556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３</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安全を支える</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⑧大阪府密集市街地整備方針（</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R3.3</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改定）に基づく取組の推進</a:t>
            </a:r>
          </a:p>
        </p:txBody>
      </p:sp>
      <p:sp>
        <p:nvSpPr>
          <p:cNvPr id="6" name="正方形/長方形 5"/>
          <p:cNvSpPr/>
          <p:nvPr/>
        </p:nvSpPr>
        <p:spPr>
          <a:xfrm>
            <a:off x="170965" y="1126844"/>
            <a:ext cx="8973035" cy="54160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82064" indent="-82064">
              <a:lnSpc>
                <a:spcPts val="1846"/>
              </a:lnSpc>
              <a:spcBef>
                <a:spcPts val="92"/>
              </a:spcBef>
            </a:pPr>
            <a:r>
              <a:rPr lang="ja-JP" altLang="en-US" sz="1477" dirty="0">
                <a:solidFill>
                  <a:schemeClr val="tx1"/>
                </a:solidFill>
                <a:latin typeface="Meiryo UI" panose="020B0604030504040204" pitchFamily="50" charset="-128"/>
                <a:ea typeface="Meiryo UI" panose="020B0604030504040204" pitchFamily="50" charset="-128"/>
              </a:rPr>
              <a:t>・</a:t>
            </a:r>
            <a:r>
              <a:rPr lang="ja-JP" altLang="en-US" sz="1477" spc="-55" dirty="0">
                <a:solidFill>
                  <a:schemeClr val="tx1"/>
                </a:solidFill>
                <a:latin typeface="Meiryo UI" panose="020B0604030504040204" pitchFamily="50" charset="-128"/>
                <a:ea typeface="Meiryo UI" panose="020B0604030504040204" pitchFamily="50" charset="-128"/>
              </a:rPr>
              <a:t>大阪の成長を支えるまちづくりをめざし、</a:t>
            </a:r>
            <a:r>
              <a:rPr lang="ja-JP" altLang="en-US" sz="1477" b="1" u="sng" spc="-55" dirty="0">
                <a:solidFill>
                  <a:srgbClr val="FF0000"/>
                </a:solidFill>
                <a:latin typeface="Meiryo UI" panose="020B0604030504040204" pitchFamily="50" charset="-128"/>
                <a:ea typeface="Meiryo UI" panose="020B0604030504040204" pitchFamily="50" charset="-128"/>
              </a:rPr>
              <a:t>「災害に強いまちづくり」</a:t>
            </a:r>
            <a:r>
              <a:rPr lang="ja-JP" altLang="en-US" sz="1477" spc="-55" dirty="0">
                <a:solidFill>
                  <a:schemeClr val="tx1"/>
                </a:solidFill>
                <a:latin typeface="Meiryo UI" panose="020B0604030504040204" pitchFamily="50" charset="-128"/>
                <a:ea typeface="Meiryo UI" panose="020B0604030504040204" pitchFamily="50" charset="-128"/>
              </a:rPr>
              <a:t>と</a:t>
            </a:r>
            <a:r>
              <a:rPr lang="ja-JP" altLang="en-US" sz="1477" b="1" u="sng" spc="-55" dirty="0">
                <a:solidFill>
                  <a:srgbClr val="FF0000"/>
                </a:solidFill>
                <a:latin typeface="Meiryo UI" panose="020B0604030504040204" pitchFamily="50" charset="-128"/>
                <a:ea typeface="Meiryo UI" panose="020B0604030504040204" pitchFamily="50" charset="-128"/>
              </a:rPr>
              <a:t>「活力と魅力あふれるまちづくり」</a:t>
            </a:r>
            <a:r>
              <a:rPr lang="ja-JP" altLang="en-US" sz="1477" spc="-55" dirty="0">
                <a:solidFill>
                  <a:schemeClr val="tx1"/>
                </a:solidFill>
                <a:latin typeface="Meiryo UI" panose="020B0604030504040204" pitchFamily="50" charset="-128"/>
                <a:ea typeface="Meiryo UI" panose="020B0604030504040204" pitchFamily="50" charset="-128"/>
              </a:rPr>
              <a:t>の両輪で取組を展開</a:t>
            </a:r>
            <a:endParaRPr lang="en-US" altLang="ja-JP" sz="1477" spc="-55" dirty="0">
              <a:solidFill>
                <a:schemeClr val="tx1"/>
              </a:solidFill>
              <a:latin typeface="Meiryo UI" panose="020B0604030504040204" pitchFamily="50" charset="-128"/>
              <a:ea typeface="Meiryo UI" panose="020B0604030504040204" pitchFamily="50" charset="-128"/>
            </a:endParaRPr>
          </a:p>
          <a:p>
            <a:pPr marL="82064" indent="-82064">
              <a:lnSpc>
                <a:spcPts val="1846"/>
              </a:lnSpc>
              <a:spcBef>
                <a:spcPts val="92"/>
              </a:spcBef>
            </a:pPr>
            <a:r>
              <a:rPr lang="ja-JP" altLang="en-US" sz="1477" dirty="0">
                <a:solidFill>
                  <a:schemeClr val="tx1"/>
                </a:solidFill>
                <a:latin typeface="Meiryo UI" panose="020B0604030504040204" pitchFamily="50" charset="-128"/>
                <a:ea typeface="Meiryo UI" panose="020B0604030504040204" pitchFamily="50" charset="-128"/>
              </a:rPr>
              <a:t>・</a:t>
            </a:r>
            <a:r>
              <a:rPr lang="ja-JP" altLang="en-US" sz="1477" b="1" u="sng" dirty="0">
                <a:solidFill>
                  <a:srgbClr val="FF0000"/>
                </a:solidFill>
                <a:latin typeface="Meiryo UI" panose="020B0604030504040204" pitchFamily="50" charset="-128"/>
                <a:ea typeface="Meiryo UI" panose="020B0604030504040204" pitchFamily="50" charset="-128"/>
              </a:rPr>
              <a:t>「まちの防災性の向上」</a:t>
            </a:r>
            <a:r>
              <a:rPr lang="ja-JP" altLang="en-US" sz="1477" dirty="0">
                <a:solidFill>
                  <a:schemeClr val="tx1"/>
                </a:solidFill>
                <a:latin typeface="Meiryo UI" panose="020B0604030504040204" pitchFamily="50" charset="-128"/>
                <a:ea typeface="Meiryo UI" panose="020B0604030504040204" pitchFamily="50" charset="-128"/>
              </a:rPr>
              <a:t>、</a:t>
            </a:r>
            <a:r>
              <a:rPr lang="ja-JP" altLang="en-US" sz="1477" b="1" u="sng" dirty="0">
                <a:solidFill>
                  <a:srgbClr val="FF0000"/>
                </a:solidFill>
                <a:latin typeface="Meiryo UI" panose="020B0604030504040204" pitchFamily="50" charset="-128"/>
                <a:ea typeface="Meiryo UI" panose="020B0604030504040204" pitchFamily="50" charset="-128"/>
              </a:rPr>
              <a:t>「地域防災力のさらなる向上」</a:t>
            </a:r>
            <a:r>
              <a:rPr lang="ja-JP" altLang="en-US" sz="1477" dirty="0">
                <a:solidFill>
                  <a:schemeClr val="tx1"/>
                </a:solidFill>
                <a:latin typeface="Meiryo UI" panose="020B0604030504040204" pitchFamily="50" charset="-128"/>
                <a:ea typeface="Meiryo UI" panose="020B0604030504040204" pitchFamily="50" charset="-128"/>
              </a:rPr>
              <a:t>、</a:t>
            </a:r>
            <a:r>
              <a:rPr lang="ja-JP" altLang="en-US" sz="1477" b="1" u="sng" dirty="0">
                <a:solidFill>
                  <a:srgbClr val="FF0000"/>
                </a:solidFill>
                <a:latin typeface="Meiryo UI" panose="020B0604030504040204" pitchFamily="50" charset="-128"/>
                <a:ea typeface="Meiryo UI" panose="020B0604030504040204" pitchFamily="50" charset="-128"/>
              </a:rPr>
              <a:t>「魅力あるまちづくり」</a:t>
            </a:r>
            <a:r>
              <a:rPr lang="ja-JP" altLang="en-US" sz="1477" dirty="0">
                <a:solidFill>
                  <a:schemeClr val="tx1"/>
                </a:solidFill>
                <a:latin typeface="Meiryo UI" panose="020B0604030504040204" pitchFamily="50" charset="-128"/>
                <a:ea typeface="Meiryo UI" panose="020B0604030504040204" pitchFamily="50" charset="-128"/>
              </a:rPr>
              <a:t>の３本柱で具体的な取組を推進</a:t>
            </a:r>
            <a:endParaRPr lang="en-US" altLang="ja-JP" sz="1477" dirty="0">
              <a:solidFill>
                <a:schemeClr val="tx1"/>
              </a:solidFill>
              <a:latin typeface="Meiryo UI" panose="020B0604030504040204" pitchFamily="50" charset="-128"/>
              <a:ea typeface="Meiryo UI"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505222673"/>
              </p:ext>
            </p:extLst>
          </p:nvPr>
        </p:nvGraphicFramePr>
        <p:xfrm>
          <a:off x="4305864" y="2137051"/>
          <a:ext cx="4565919" cy="4003574"/>
        </p:xfrm>
        <a:graphic>
          <a:graphicData uri="http://schemas.openxmlformats.org/drawingml/2006/table">
            <a:tbl>
              <a:tblPr firstRow="1" bandRow="1">
                <a:tableStyleId>{5C22544A-7EE6-4342-B048-85BDC9FD1C3A}</a:tableStyleId>
              </a:tblPr>
              <a:tblGrid>
                <a:gridCol w="1037295">
                  <a:extLst>
                    <a:ext uri="{9D8B030D-6E8A-4147-A177-3AD203B41FA5}">
                      <a16:colId xmlns:a16="http://schemas.microsoft.com/office/drawing/2014/main" val="3502158026"/>
                    </a:ext>
                  </a:extLst>
                </a:gridCol>
                <a:gridCol w="1150765">
                  <a:extLst>
                    <a:ext uri="{9D8B030D-6E8A-4147-A177-3AD203B41FA5}">
                      <a16:colId xmlns:a16="http://schemas.microsoft.com/office/drawing/2014/main" val="2287450414"/>
                    </a:ext>
                  </a:extLst>
                </a:gridCol>
                <a:gridCol w="1236379">
                  <a:extLst>
                    <a:ext uri="{9D8B030D-6E8A-4147-A177-3AD203B41FA5}">
                      <a16:colId xmlns:a16="http://schemas.microsoft.com/office/drawing/2014/main" val="1671434419"/>
                    </a:ext>
                  </a:extLst>
                </a:gridCol>
                <a:gridCol w="1141480">
                  <a:extLst>
                    <a:ext uri="{9D8B030D-6E8A-4147-A177-3AD203B41FA5}">
                      <a16:colId xmlns:a16="http://schemas.microsoft.com/office/drawing/2014/main" val="1750879440"/>
                    </a:ext>
                  </a:extLst>
                </a:gridCol>
              </a:tblGrid>
              <a:tr h="202912">
                <a:tc rowSpan="2">
                  <a:txBody>
                    <a:bodyPr/>
                    <a:lstStyle/>
                    <a:p>
                      <a:pPr algn="ctr"/>
                      <a:r>
                        <a:rPr kumimoji="1" lang="ja-JP" altLang="en-US" sz="1300" b="0" dirty="0">
                          <a:solidFill>
                            <a:schemeClr val="tx1"/>
                          </a:solidFill>
                          <a:latin typeface="Meiryo UI" panose="020B0604030504040204" pitchFamily="50" charset="-128"/>
                          <a:ea typeface="Meiryo UI" panose="020B0604030504040204" pitchFamily="50" charset="-128"/>
                        </a:rPr>
                        <a:t>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2">
                        <a:lumMod val="60000"/>
                        <a:lumOff val="40000"/>
                      </a:schemeClr>
                    </a:solidFill>
                  </a:tcPr>
                </a:tc>
                <a:tc rowSpan="2">
                  <a:txBody>
                    <a:bodyPr/>
                    <a:lstStyle/>
                    <a:p>
                      <a:pPr algn="ctr"/>
                      <a:r>
                        <a:rPr kumimoji="1" lang="en-US" altLang="ja-JP" sz="1300" b="0" dirty="0">
                          <a:solidFill>
                            <a:schemeClr val="tx1"/>
                          </a:solidFill>
                          <a:latin typeface="Meiryo UI" panose="020B0604030504040204" pitchFamily="50" charset="-128"/>
                          <a:ea typeface="Meiryo UI" panose="020B0604030504040204" pitchFamily="50" charset="-128"/>
                        </a:rPr>
                        <a:t>H24</a:t>
                      </a:r>
                      <a:r>
                        <a:rPr kumimoji="1" lang="ja-JP" altLang="en-US" sz="1300" b="0" dirty="0">
                          <a:solidFill>
                            <a:schemeClr val="tx1"/>
                          </a:solidFill>
                          <a:latin typeface="Meiryo UI" panose="020B0604030504040204" pitchFamily="50" charset="-128"/>
                          <a:ea typeface="Meiryo UI" panose="020B0604030504040204" pitchFamily="50" charset="-128"/>
                        </a:rPr>
                        <a:t>年</a:t>
                      </a:r>
                      <a:endParaRPr kumimoji="1" lang="en-US" altLang="ja-JP" sz="1300" b="0" dirty="0">
                        <a:solidFill>
                          <a:schemeClr val="tx1"/>
                        </a:solidFill>
                        <a:latin typeface="Meiryo UI" panose="020B0604030504040204" pitchFamily="50" charset="-128"/>
                        <a:ea typeface="Meiryo UI" panose="020B0604030504040204" pitchFamily="50" charset="-128"/>
                      </a:endParaRPr>
                    </a:p>
                    <a:p>
                      <a:pPr algn="ctr"/>
                      <a:r>
                        <a:rPr kumimoji="1" lang="ja-JP" altLang="en-US" sz="1300" b="0" dirty="0">
                          <a:solidFill>
                            <a:schemeClr val="tx1"/>
                          </a:solidFill>
                          <a:latin typeface="Meiryo UI" panose="020B0604030504040204" pitchFamily="50" charset="-128"/>
                          <a:ea typeface="Meiryo UI" panose="020B0604030504040204" pitchFamily="50" charset="-128"/>
                        </a:rPr>
                        <a:t>設定時</a:t>
                      </a:r>
                      <a:endParaRPr kumimoji="1" lang="en-US" altLang="ja-JP" sz="1300" b="0" dirty="0">
                        <a:solidFill>
                          <a:schemeClr val="tx1"/>
                        </a:solidFill>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2">
                        <a:lumMod val="60000"/>
                        <a:lumOff val="40000"/>
                      </a:schemeClr>
                    </a:solidFill>
                  </a:tcPr>
                </a:tc>
                <a:tc gridSpan="2">
                  <a:txBody>
                    <a:bodyPr/>
                    <a:lstStyle/>
                    <a:p>
                      <a:pPr algn="ctr"/>
                      <a:r>
                        <a:rPr kumimoji="1" lang="en-US" altLang="ja-JP" sz="1300" b="0" dirty="0">
                          <a:solidFill>
                            <a:schemeClr val="tx1"/>
                          </a:solidFill>
                          <a:latin typeface="Meiryo UI" panose="020B0604030504040204" pitchFamily="50" charset="-128"/>
                          <a:ea typeface="Meiryo UI" panose="020B0604030504040204" pitchFamily="50" charset="-128"/>
                        </a:rPr>
                        <a:t>R4</a:t>
                      </a:r>
                      <a:r>
                        <a:rPr kumimoji="1" lang="ja-JP" altLang="en-US" sz="1300" b="0" dirty="0">
                          <a:solidFill>
                            <a:schemeClr val="tx1"/>
                          </a:solidFill>
                          <a:latin typeface="Meiryo UI" panose="020B0604030504040204" pitchFamily="50" charset="-128"/>
                          <a:ea typeface="Meiryo UI" panose="020B0604030504040204" pitchFamily="50" charset="-128"/>
                        </a:rPr>
                        <a:t>年度末</a:t>
                      </a:r>
                      <a:endParaRPr kumimoji="1" lang="en-US" altLang="ja-JP" sz="1300" b="0" dirty="0">
                        <a:solidFill>
                          <a:schemeClr val="tx1"/>
                        </a:solidFill>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2">
                        <a:lumMod val="60000"/>
                        <a:lumOff val="40000"/>
                      </a:schemeClr>
                    </a:solidFill>
                  </a:tcPr>
                </a:tc>
                <a:tc hMerge="1">
                  <a:txBody>
                    <a:bodyPr/>
                    <a:lstStyle/>
                    <a:p>
                      <a:pPr algn="ctr"/>
                      <a:endParaRPr kumimoji="1" lang="ja-JP" altLang="en-US" sz="1000" b="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1126155231"/>
                  </a:ext>
                </a:extLst>
              </a:tr>
              <a:tr h="368871">
                <a:tc vMerge="1">
                  <a:txBody>
                    <a:bodyPr/>
                    <a:lstStyle/>
                    <a:p>
                      <a:endParaRPr kumimoji="1" lang="ja-JP" altLang="en-US"/>
                    </a:p>
                  </a:txBody>
                  <a:tcPr/>
                </a:tc>
                <a:tc vMerge="1">
                  <a:txBody>
                    <a:bodyPr/>
                    <a:lstStyle/>
                    <a:p>
                      <a:endParaRPr kumimoji="1" lang="ja-JP" altLang="en-US"/>
                    </a:p>
                  </a:txBody>
                  <a:tcPr/>
                </a:tc>
                <a:tc>
                  <a:txBody>
                    <a:bodyPr/>
                    <a:lstStyle/>
                    <a:p>
                      <a:pPr algn="ctr"/>
                      <a:r>
                        <a:rPr kumimoji="1" lang="ja-JP" altLang="en-US" sz="1300" b="0" dirty="0">
                          <a:solidFill>
                            <a:schemeClr val="tx1"/>
                          </a:solidFill>
                          <a:latin typeface="Meiryo UI" panose="020B0604030504040204" pitchFamily="50" charset="-128"/>
                          <a:ea typeface="Meiryo UI" panose="020B0604030504040204" pitchFamily="50" charset="-128"/>
                        </a:rPr>
                        <a:t>解消</a:t>
                      </a:r>
                      <a:endParaRPr kumimoji="1" lang="en-US" altLang="ja-JP" sz="1300" b="0" dirty="0">
                        <a:solidFill>
                          <a:schemeClr val="tx1"/>
                        </a:solidFill>
                        <a:latin typeface="Meiryo UI" panose="020B0604030504040204" pitchFamily="50" charset="-128"/>
                        <a:ea typeface="Meiryo UI" panose="020B0604030504040204" pitchFamily="50" charset="-128"/>
                      </a:endParaRPr>
                    </a:p>
                    <a:p>
                      <a:pPr algn="ctr"/>
                      <a:r>
                        <a:rPr kumimoji="1" lang="en-US" altLang="ja-JP" sz="1100" b="0" dirty="0">
                          <a:solidFill>
                            <a:schemeClr val="tx1"/>
                          </a:solidFill>
                          <a:latin typeface="Meiryo UI" panose="020B0604030504040204" pitchFamily="50" charset="-128"/>
                          <a:ea typeface="Meiryo UI" panose="020B0604030504040204" pitchFamily="50" charset="-128"/>
                        </a:rPr>
                        <a:t>(</a:t>
                      </a:r>
                      <a:r>
                        <a:rPr kumimoji="1" lang="ja-JP" altLang="en-US" sz="1100" b="0" dirty="0">
                          <a:solidFill>
                            <a:schemeClr val="tx1"/>
                          </a:solidFill>
                          <a:latin typeface="Meiryo UI" panose="020B0604030504040204" pitchFamily="50" charset="-128"/>
                          <a:ea typeface="Meiryo UI" panose="020B0604030504040204" pitchFamily="50" charset="-128"/>
                        </a:rPr>
                        <a:t>うち、</a:t>
                      </a:r>
                      <a:r>
                        <a:rPr kumimoji="1" lang="en-US" altLang="ja-JP" sz="1100" b="0" dirty="0">
                          <a:solidFill>
                            <a:schemeClr val="tx1"/>
                          </a:solidFill>
                          <a:latin typeface="Meiryo UI" panose="020B0604030504040204" pitchFamily="50" charset="-128"/>
                          <a:ea typeface="Meiryo UI" panose="020B0604030504040204" pitchFamily="50" charset="-128"/>
                        </a:rPr>
                        <a:t>R4</a:t>
                      </a:r>
                      <a:r>
                        <a:rPr kumimoji="1" lang="ja-JP" altLang="en-US" sz="1100" b="0" dirty="0">
                          <a:solidFill>
                            <a:schemeClr val="tx1"/>
                          </a:solidFill>
                          <a:latin typeface="Meiryo UI" panose="020B0604030504040204" pitchFamily="50" charset="-128"/>
                          <a:ea typeface="Meiryo UI" panose="020B0604030504040204" pitchFamily="50" charset="-128"/>
                        </a:rPr>
                        <a:t>年度解消</a:t>
                      </a:r>
                      <a:r>
                        <a:rPr kumimoji="1" lang="en-US" altLang="ja-JP" sz="1100" b="0" dirty="0">
                          <a:solidFill>
                            <a:schemeClr val="tx1"/>
                          </a:solidFill>
                          <a:latin typeface="Meiryo UI" panose="020B0604030504040204" pitchFamily="50" charset="-128"/>
                          <a:ea typeface="Meiryo UI" panose="020B0604030504040204" pitchFamily="50" charset="-128"/>
                        </a:rPr>
                        <a:t>)</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2">
                        <a:lumMod val="60000"/>
                        <a:lumOff val="40000"/>
                      </a:schemeClr>
                    </a:solidFill>
                  </a:tcPr>
                </a:tc>
                <a:tc>
                  <a:txBody>
                    <a:bodyPr/>
                    <a:lstStyle/>
                    <a:p>
                      <a:pPr algn="ctr"/>
                      <a:r>
                        <a:rPr kumimoji="1" lang="ja-JP" altLang="en-US" sz="1300" b="0" dirty="0">
                          <a:solidFill>
                            <a:schemeClr val="tx1"/>
                          </a:solidFill>
                          <a:latin typeface="Meiryo UI" panose="020B0604030504040204" pitchFamily="50" charset="-128"/>
                          <a:ea typeface="Meiryo UI" panose="020B0604030504040204" pitchFamily="50" charset="-128"/>
                        </a:rPr>
                        <a:t>未解消</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2046326330"/>
                  </a:ext>
                </a:extLst>
              </a:tr>
              <a:tr h="352274">
                <a:tc>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大阪市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1,333ha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692ha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641ha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827844003"/>
                  </a:ext>
                </a:extLst>
              </a:tr>
              <a:tr h="439900">
                <a:tc>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堺市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54ha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54ha</a:t>
                      </a:r>
                    </a:p>
                    <a:p>
                      <a:pPr algn="r"/>
                      <a:r>
                        <a:rPr kumimoji="1" lang="en-US" altLang="ja-JP" sz="1100" b="0" dirty="0">
                          <a:solidFill>
                            <a:schemeClr val="tx1"/>
                          </a:solidFill>
                          <a:latin typeface="Meiryo UI" panose="020B0604030504040204" pitchFamily="50" charset="-128"/>
                          <a:ea typeface="Meiryo UI" panose="020B0604030504040204" pitchFamily="50" charset="-128"/>
                        </a:rPr>
                        <a:t>(18ha)</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0ha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10335028"/>
                  </a:ext>
                </a:extLst>
              </a:tr>
              <a:tr h="453995">
                <a:tc>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豊中市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246ha</a:t>
                      </a:r>
                    </a:p>
                    <a:p>
                      <a:pPr algn="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149ha</a:t>
                      </a:r>
                    </a:p>
                    <a:p>
                      <a:pPr algn="r"/>
                      <a:r>
                        <a:rPr kumimoji="1" lang="en-US" altLang="ja-JP" sz="1100" b="0" dirty="0">
                          <a:solidFill>
                            <a:schemeClr val="tx1"/>
                          </a:solidFill>
                          <a:latin typeface="Meiryo UI" panose="020B0604030504040204" pitchFamily="50" charset="-128"/>
                          <a:ea typeface="Meiryo UI" panose="020B0604030504040204" pitchFamily="50" charset="-128"/>
                        </a:rPr>
                        <a:t>(24ha)</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97ha</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155459674"/>
                  </a:ext>
                </a:extLst>
              </a:tr>
              <a:tr h="335767">
                <a:tc>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守口市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213ha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213ha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0ha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22814842"/>
                  </a:ext>
                </a:extLst>
              </a:tr>
              <a:tr h="436506">
                <a:tc>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門真市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137ha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74ha</a:t>
                      </a:r>
                    </a:p>
                    <a:p>
                      <a:pPr algn="r"/>
                      <a:r>
                        <a:rPr kumimoji="1" lang="en-US" altLang="ja-JP" sz="1100" b="0" dirty="0">
                          <a:solidFill>
                            <a:schemeClr val="tx1"/>
                          </a:solidFill>
                          <a:latin typeface="Meiryo UI" panose="020B0604030504040204" pitchFamily="50" charset="-128"/>
                          <a:ea typeface="Meiryo UI" panose="020B0604030504040204" pitchFamily="50" charset="-128"/>
                        </a:rPr>
                        <a:t>(45ha)</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63ha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33069405"/>
                  </a:ext>
                </a:extLst>
              </a:tr>
              <a:tr h="360040">
                <a:tc>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寝屋川市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216ha</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160ha</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56ha</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13823161"/>
                  </a:ext>
                </a:extLst>
              </a:tr>
              <a:tr h="323945">
                <a:tc>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東大阪市</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49ha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11ha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0" dirty="0">
                          <a:solidFill>
                            <a:schemeClr val="tx1"/>
                          </a:solidFill>
                          <a:latin typeface="Meiryo UI" panose="020B0604030504040204" pitchFamily="50" charset="-128"/>
                          <a:ea typeface="Meiryo UI" panose="020B0604030504040204" pitchFamily="50" charset="-128"/>
                        </a:rPr>
                        <a:t>38ha</a:t>
                      </a:r>
                      <a:endParaRPr kumimoji="1" lang="ja-JP" altLang="en-US"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984339649"/>
                  </a:ext>
                </a:extLst>
              </a:tr>
              <a:tr h="453995">
                <a:tc rowSpan="2">
                  <a:txBody>
                    <a:bodyPr/>
                    <a:lstStyle/>
                    <a:p>
                      <a:pPr algn="ctr"/>
                      <a:r>
                        <a:rPr kumimoji="1" lang="ja-JP" altLang="en-US" sz="1500" b="0" dirty="0">
                          <a:solidFill>
                            <a:schemeClr val="tx1"/>
                          </a:solidFill>
                          <a:latin typeface="Meiryo UI" panose="020B0604030504040204" pitchFamily="50" charset="-128"/>
                          <a:ea typeface="Meiryo UI" panose="020B0604030504040204" pitchFamily="50" charset="-128"/>
                        </a:rPr>
                        <a:t>合計</a:t>
                      </a: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r>
                        <a:rPr kumimoji="1" lang="en-US" altLang="ja-JP" sz="1300" b="1" u="sng" dirty="0">
                          <a:solidFill>
                            <a:srgbClr val="FF0000"/>
                          </a:solidFill>
                          <a:latin typeface="Meiryo UI" panose="020B0604030504040204" pitchFamily="50" charset="-128"/>
                          <a:ea typeface="Meiryo UI" panose="020B0604030504040204" pitchFamily="50" charset="-128"/>
                        </a:rPr>
                        <a:t>2,248ha</a:t>
                      </a:r>
                    </a:p>
                    <a:p>
                      <a:pPr algn="r"/>
                      <a:endParaRPr kumimoji="1" lang="en-US" altLang="ja-JP"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noFill/>
                      <a:prstDash val="sysDot"/>
                      <a:round/>
                      <a:headEnd type="none" w="med" len="med"/>
                      <a:tailEnd type="none" w="med" len="med"/>
                    </a:lnB>
                    <a:solidFill>
                      <a:schemeClr val="bg1"/>
                    </a:solidFill>
                  </a:tcPr>
                </a:tc>
                <a:tc>
                  <a:txBody>
                    <a:bodyPr/>
                    <a:lstStyle/>
                    <a:p>
                      <a:pPr algn="r"/>
                      <a:r>
                        <a:rPr kumimoji="1" lang="en-US" altLang="ja-JP" sz="1300" b="1" u="sng" dirty="0">
                          <a:solidFill>
                            <a:srgbClr val="FF0000"/>
                          </a:solidFill>
                          <a:latin typeface="Meiryo UI" panose="020B0604030504040204" pitchFamily="50" charset="-128"/>
                          <a:ea typeface="Meiryo UI" panose="020B0604030504040204" pitchFamily="50" charset="-128"/>
                        </a:rPr>
                        <a:t>1,353ha</a:t>
                      </a:r>
                    </a:p>
                    <a:p>
                      <a:pPr algn="r"/>
                      <a:r>
                        <a:rPr kumimoji="1" lang="en-US" altLang="ja-JP" sz="1100" b="1" u="sng" dirty="0">
                          <a:solidFill>
                            <a:srgbClr val="FF0000"/>
                          </a:solidFill>
                          <a:latin typeface="Meiryo UI" panose="020B0604030504040204" pitchFamily="50" charset="-128"/>
                          <a:ea typeface="Meiryo UI" panose="020B0604030504040204" pitchFamily="50" charset="-128"/>
                        </a:rPr>
                        <a:t>(87ha)</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tc>
                  <a:txBody>
                    <a:bodyPr/>
                    <a:lstStyle/>
                    <a:p>
                      <a:pPr algn="r"/>
                      <a:r>
                        <a:rPr kumimoji="1" lang="en-US" altLang="ja-JP" sz="1300" b="1" u="sng" dirty="0">
                          <a:solidFill>
                            <a:srgbClr val="FF0000"/>
                          </a:solidFill>
                          <a:latin typeface="Meiryo UI" panose="020B0604030504040204" pitchFamily="50" charset="-128"/>
                          <a:ea typeface="Meiryo UI" panose="020B0604030504040204" pitchFamily="50" charset="-128"/>
                        </a:rPr>
                        <a:t>895ha</a:t>
                      </a:r>
                    </a:p>
                    <a:p>
                      <a:pPr algn="r"/>
                      <a:endParaRPr kumimoji="1" lang="en-US" altLang="ja-JP" sz="1300" b="1" u="sng"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6350" cap="flat" cmpd="sng" algn="ctr">
                      <a:solidFill>
                        <a:schemeClr val="tx1"/>
                      </a:solidFill>
                      <a:prstDash val="sysDot"/>
                      <a:round/>
                      <a:headEnd type="none" w="med" len="med"/>
                      <a:tailEnd type="none" w="med" len="med"/>
                    </a:lnB>
                    <a:solidFill>
                      <a:schemeClr val="bg1"/>
                    </a:solidFill>
                  </a:tcPr>
                </a:tc>
                <a:extLst>
                  <a:ext uri="{0D108BD9-81ED-4DB2-BD59-A6C34878D82A}">
                    <a16:rowId xmlns:a16="http://schemas.microsoft.com/office/drawing/2014/main" val="405929295"/>
                  </a:ext>
                </a:extLst>
              </a:tr>
              <a:tr h="275369">
                <a:tc vMerge="1">
                  <a:txBody>
                    <a:bodyPr/>
                    <a:lstStyle/>
                    <a:p>
                      <a:pPr algn="ctr"/>
                      <a:endParaRPr kumimoji="1" lang="ja-JP" altLang="en-US" sz="800" b="0" dirty="0">
                        <a:latin typeface="Meiryo UI" panose="020B0604030504040204" pitchFamily="50" charset="-128"/>
                        <a:ea typeface="Meiryo UI" panose="020B0604030504040204" pitchFamily="50" charset="-128"/>
                      </a:endParaRPr>
                    </a:p>
                  </a:txBody>
                  <a:tcPr marL="0" marR="0"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12700" cap="flat" cmpd="sng" algn="ctr">
                      <a:solidFill>
                        <a:schemeClr val="tx1">
                          <a:lumMod val="75000"/>
                          <a:lumOff val="25000"/>
                        </a:schemeClr>
                      </a:solidFill>
                      <a:prstDash val="solid"/>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r"/>
                      <a:endParaRPr kumimoji="1" lang="en-US" altLang="ja-JP" sz="1300" b="0" dirty="0">
                        <a:solidFill>
                          <a:schemeClr val="tx1"/>
                        </a:solidFill>
                        <a:latin typeface="Meiryo UI" panose="020B0604030504040204" pitchFamily="50" charset="-128"/>
                        <a:ea typeface="Meiryo UI" panose="020B0604030504040204" pitchFamily="50" charset="-128"/>
                      </a:endParaRP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no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indent="0" algn="r">
                        <a:tabLst>
                          <a:tab pos="449263" algn="l"/>
                        </a:tabLst>
                      </a:pPr>
                      <a:r>
                        <a:rPr kumimoji="1" lang="en-US" altLang="ja-JP" sz="1300" b="1" u="sng" dirty="0">
                          <a:solidFill>
                            <a:srgbClr val="FF0000"/>
                          </a:solidFill>
                          <a:latin typeface="Meiryo UI" panose="020B0604030504040204" pitchFamily="50" charset="-128"/>
                          <a:ea typeface="Meiryo UI" panose="020B0604030504040204" pitchFamily="50" charset="-128"/>
                        </a:rPr>
                        <a:t>【</a:t>
                      </a:r>
                      <a:r>
                        <a:rPr kumimoji="1" lang="ja-JP" altLang="en-US" sz="1300" b="1" u="sng" dirty="0">
                          <a:solidFill>
                            <a:srgbClr val="FF0000"/>
                          </a:solidFill>
                          <a:latin typeface="Meiryo UI" panose="020B0604030504040204" pitchFamily="50" charset="-128"/>
                          <a:ea typeface="Meiryo UI" panose="020B0604030504040204" pitchFamily="50" charset="-128"/>
                        </a:rPr>
                        <a:t>約</a:t>
                      </a:r>
                      <a:r>
                        <a:rPr kumimoji="1" lang="en-US" altLang="ja-JP" sz="1300" b="1" u="sng" dirty="0">
                          <a:solidFill>
                            <a:srgbClr val="FF0000"/>
                          </a:solidFill>
                          <a:latin typeface="Meiryo UI" panose="020B0604030504040204" pitchFamily="50" charset="-128"/>
                          <a:ea typeface="Meiryo UI" panose="020B0604030504040204" pitchFamily="50" charset="-128"/>
                        </a:rPr>
                        <a:t>60%】</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marL="0" marR="0" lvl="0" indent="0" algn="r" defTabSz="1280160" rtl="0" eaLnBrk="1" fontAlgn="auto" latinLnBrk="0" hangingPunct="1">
                        <a:lnSpc>
                          <a:spcPct val="100000"/>
                        </a:lnSpc>
                        <a:spcBef>
                          <a:spcPts val="0"/>
                        </a:spcBef>
                        <a:spcAft>
                          <a:spcPts val="0"/>
                        </a:spcAft>
                        <a:buClrTx/>
                        <a:buSzTx/>
                        <a:buFontTx/>
                        <a:buNone/>
                        <a:tabLst/>
                        <a:defRPr/>
                      </a:pPr>
                      <a:r>
                        <a:rPr kumimoji="1" lang="en-US" altLang="ja-JP" sz="1300" b="1" u="sng" dirty="0">
                          <a:solidFill>
                            <a:srgbClr val="FF0000"/>
                          </a:solidFill>
                          <a:latin typeface="Meiryo UI" panose="020B0604030504040204" pitchFamily="50" charset="-128"/>
                          <a:ea typeface="Meiryo UI" panose="020B0604030504040204" pitchFamily="50" charset="-128"/>
                        </a:rPr>
                        <a:t>【</a:t>
                      </a:r>
                      <a:r>
                        <a:rPr kumimoji="1" lang="ja-JP" altLang="en-US" sz="1300" b="1" u="sng" dirty="0">
                          <a:solidFill>
                            <a:srgbClr val="FF0000"/>
                          </a:solidFill>
                          <a:latin typeface="Meiryo UI" panose="020B0604030504040204" pitchFamily="50" charset="-128"/>
                          <a:ea typeface="Meiryo UI" panose="020B0604030504040204" pitchFamily="50" charset="-128"/>
                        </a:rPr>
                        <a:t>約</a:t>
                      </a:r>
                      <a:r>
                        <a:rPr kumimoji="1" lang="en-US" altLang="ja-JP" sz="1300" b="1" u="sng" dirty="0">
                          <a:solidFill>
                            <a:srgbClr val="FF0000"/>
                          </a:solidFill>
                          <a:latin typeface="Meiryo UI" panose="020B0604030504040204" pitchFamily="50" charset="-128"/>
                          <a:ea typeface="Meiryo UI" panose="020B0604030504040204" pitchFamily="50" charset="-128"/>
                        </a:rPr>
                        <a:t>40%】</a:t>
                      </a:r>
                    </a:p>
                  </a:txBody>
                  <a:tcPr marL="0" marR="39356" marT="0" marB="0" anchor="ctr">
                    <a:lnL w="12700" cap="flat" cmpd="sng" algn="ctr">
                      <a:solidFill>
                        <a:schemeClr val="tx1">
                          <a:lumMod val="75000"/>
                          <a:lumOff val="25000"/>
                        </a:schemeClr>
                      </a:solidFill>
                      <a:prstDash val="solid"/>
                      <a:round/>
                      <a:headEnd type="none" w="med" len="med"/>
                      <a:tailEnd type="none" w="med" len="med"/>
                    </a:lnL>
                    <a:lnR w="12700" cap="flat" cmpd="sng" algn="ctr">
                      <a:solidFill>
                        <a:schemeClr val="tx1">
                          <a:lumMod val="75000"/>
                          <a:lumOff val="25000"/>
                        </a:schemeClr>
                      </a:solidFill>
                      <a:prstDash val="solid"/>
                      <a:round/>
                      <a:headEnd type="none" w="med" len="med"/>
                      <a:tailEnd type="none" w="med" len="med"/>
                    </a:lnR>
                    <a:lnT w="6350" cap="flat" cmpd="sng" algn="ctr">
                      <a:solidFill>
                        <a:schemeClr val="tx1"/>
                      </a:solidFill>
                      <a:prstDash val="sysDot"/>
                      <a:round/>
                      <a:headEnd type="none" w="med" len="med"/>
                      <a:tailEnd type="none" w="med" len="med"/>
                    </a:lnT>
                    <a:lnB w="12700"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42303099"/>
                  </a:ext>
                </a:extLst>
              </a:tr>
            </a:tbl>
          </a:graphicData>
        </a:graphic>
      </p:graphicFrame>
      <p:sp>
        <p:nvSpPr>
          <p:cNvPr id="94" name="正方形/長方形 93">
            <a:extLst>
              <a:ext uri="{FF2B5EF4-FFF2-40B4-BE49-F238E27FC236}">
                <a16:creationId xmlns:a16="http://schemas.microsoft.com/office/drawing/2014/main" id="{B2214278-2596-4ED4-9E11-B8C83DB4BFF5}"/>
              </a:ext>
            </a:extLst>
          </p:cNvPr>
          <p:cNvSpPr/>
          <p:nvPr/>
        </p:nvSpPr>
        <p:spPr bwMode="gray">
          <a:xfrm>
            <a:off x="170965" y="1705726"/>
            <a:ext cx="7075279"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「地震時等に著しく危険な密集市街地」の解消状況（令和</a:t>
            </a:r>
            <a:r>
              <a:rPr lang="en-US" altLang="ja-JP"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年度末時点）</a:t>
            </a:r>
          </a:p>
        </p:txBody>
      </p:sp>
      <p:sp>
        <p:nvSpPr>
          <p:cNvPr id="95" name="正方形/長方形 94">
            <a:extLst>
              <a:ext uri="{FF2B5EF4-FFF2-40B4-BE49-F238E27FC236}">
                <a16:creationId xmlns:a16="http://schemas.microsoft.com/office/drawing/2014/main" id="{B2214278-2596-4ED4-9E11-B8C83DB4BFF5}"/>
              </a:ext>
            </a:extLst>
          </p:cNvPr>
          <p:cNvSpPr/>
          <p:nvPr/>
        </p:nvSpPr>
        <p:spPr bwMode="gray">
          <a:xfrm>
            <a:off x="170966" y="6079413"/>
            <a:ext cx="1013814"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目標</a:t>
            </a:r>
            <a:endParaRPr lang="ja-JP" altLang="en-US" sz="1662"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1134062" y="6122652"/>
            <a:ext cx="7630615" cy="348109"/>
          </a:xfrm>
          <a:prstGeom prst="rect">
            <a:avLst/>
          </a:prstGeom>
          <a:noFill/>
        </p:spPr>
        <p:txBody>
          <a:bodyPr wrap="none" rtlCol="0">
            <a:spAutoFit/>
          </a:bodyPr>
          <a:lstStyle/>
          <a:p>
            <a:r>
              <a:rPr lang="ja-JP" altLang="en-US" sz="1662"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令和７年度末までに</a:t>
            </a:r>
            <a:r>
              <a:rPr lang="en-US" altLang="ja-JP" sz="1662"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2,248ha</a:t>
            </a:r>
            <a:r>
              <a:rPr lang="ja-JP" altLang="en-US" sz="1662"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の９割以上を解消、令和</a:t>
            </a:r>
            <a:r>
              <a:rPr lang="en-US" altLang="ja-JP" sz="1662"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662"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年度末までに全域を解消</a:t>
            </a:r>
          </a:p>
        </p:txBody>
      </p:sp>
      <p:sp>
        <p:nvSpPr>
          <p:cNvPr id="96" name="テキスト ボックス 95"/>
          <p:cNvSpPr txBox="1"/>
          <p:nvPr/>
        </p:nvSpPr>
        <p:spPr>
          <a:xfrm>
            <a:off x="6120000" y="360000"/>
            <a:ext cx="2880000" cy="360000"/>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事業調整室</a:t>
            </a:r>
            <a:endParaRPr lang="en-US" altLang="ja-JP" sz="1200" dirty="0">
              <a:solidFill>
                <a:schemeClr val="bg1"/>
              </a:solidFill>
              <a:latin typeface="Meiryo UI" panose="020B0604030504040204" pitchFamily="50" charset="-128"/>
              <a:ea typeface="Meiryo UI" panose="020B0604030504040204" pitchFamily="50" charset="-128"/>
            </a:endParaRPr>
          </a:p>
        </p:txBody>
      </p:sp>
      <p:grpSp>
        <p:nvGrpSpPr>
          <p:cNvPr id="97" name="グループ化 96"/>
          <p:cNvGrpSpPr/>
          <p:nvPr/>
        </p:nvGrpSpPr>
        <p:grpSpPr>
          <a:xfrm>
            <a:off x="177279" y="2140881"/>
            <a:ext cx="3818657" cy="3860260"/>
            <a:chOff x="519221" y="1105874"/>
            <a:chExt cx="3273044" cy="3308702"/>
          </a:xfrm>
        </p:grpSpPr>
        <p:pic>
          <p:nvPicPr>
            <p:cNvPr id="98" name="図 97"/>
            <p:cNvPicPr>
              <a:picLocks noChangeAspect="1"/>
            </p:cNvPicPr>
            <p:nvPr/>
          </p:nvPicPr>
          <p:blipFill rotWithShape="1">
            <a:blip r:embed="rId3" cstate="print">
              <a:extLst>
                <a:ext uri="{28A0092B-C50C-407E-A947-70E740481C1C}">
                  <a14:useLocalDpi xmlns:a14="http://schemas.microsoft.com/office/drawing/2010/main" val="0"/>
                </a:ext>
              </a:extLst>
            </a:blip>
            <a:srcRect l="13879" t="18986" r="10248" b="21386"/>
            <a:stretch/>
          </p:blipFill>
          <p:spPr>
            <a:xfrm>
              <a:off x="519221" y="1105874"/>
              <a:ext cx="3273044" cy="3308702"/>
            </a:xfrm>
            <a:prstGeom prst="rect">
              <a:avLst/>
            </a:prstGeom>
            <a:ln>
              <a:solidFill>
                <a:schemeClr val="tx1"/>
              </a:solidFill>
            </a:ln>
          </p:spPr>
        </p:pic>
        <p:cxnSp>
          <p:nvCxnSpPr>
            <p:cNvPr id="99" name="直線コネクタ 98"/>
            <p:cNvCxnSpPr>
              <a:stCxn id="131" idx="3"/>
            </p:cNvCxnSpPr>
            <p:nvPr/>
          </p:nvCxnSpPr>
          <p:spPr>
            <a:xfrm flipH="1">
              <a:off x="2597139" y="1690415"/>
              <a:ext cx="773" cy="13272"/>
            </a:xfrm>
            <a:prstGeom prst="line">
              <a:avLst/>
            </a:prstGeom>
            <a:noFill/>
            <a:ln w="3175" cap="flat" cmpd="sng" algn="ctr">
              <a:solidFill>
                <a:sysClr val="windowText" lastClr="000000"/>
              </a:solidFill>
              <a:prstDash val="solid"/>
              <a:headEnd type="none" w="sm" len="sm"/>
              <a:tailEnd type="oval" w="sm" len="sm"/>
            </a:ln>
            <a:effectLst/>
          </p:spPr>
        </p:cxnSp>
        <p:cxnSp>
          <p:nvCxnSpPr>
            <p:cNvPr id="100" name="直線コネクタ 99"/>
            <p:cNvCxnSpPr/>
            <p:nvPr/>
          </p:nvCxnSpPr>
          <p:spPr>
            <a:xfrm>
              <a:off x="2586990" y="1411383"/>
              <a:ext cx="180122" cy="262791"/>
            </a:xfrm>
            <a:prstGeom prst="line">
              <a:avLst/>
            </a:prstGeom>
            <a:noFill/>
            <a:ln w="3175" cap="flat" cmpd="sng" algn="ctr">
              <a:solidFill>
                <a:sysClr val="windowText" lastClr="000000"/>
              </a:solidFill>
              <a:prstDash val="solid"/>
              <a:headEnd type="none" w="sm" len="sm"/>
              <a:tailEnd type="oval" w="sm" len="sm"/>
            </a:ln>
            <a:effectLst/>
          </p:spPr>
        </p:cxnSp>
        <p:cxnSp>
          <p:nvCxnSpPr>
            <p:cNvPr id="101" name="直線コネクタ 100"/>
            <p:cNvCxnSpPr>
              <a:stCxn id="131" idx="3"/>
            </p:cNvCxnSpPr>
            <p:nvPr/>
          </p:nvCxnSpPr>
          <p:spPr>
            <a:xfrm flipH="1" flipV="1">
              <a:off x="2597139" y="1593668"/>
              <a:ext cx="773" cy="96746"/>
            </a:xfrm>
            <a:prstGeom prst="line">
              <a:avLst/>
            </a:prstGeom>
            <a:noFill/>
            <a:ln w="3175" cap="flat" cmpd="sng" algn="ctr">
              <a:solidFill>
                <a:sysClr val="windowText" lastClr="000000"/>
              </a:solidFill>
              <a:prstDash val="solid"/>
              <a:headEnd type="none" w="sm" len="sm"/>
              <a:tailEnd type="oval" w="sm" len="sm"/>
            </a:ln>
            <a:effectLst/>
          </p:spPr>
        </p:cxnSp>
        <p:sp>
          <p:nvSpPr>
            <p:cNvPr id="102" name="正方形/長方形 101"/>
            <p:cNvSpPr/>
            <p:nvPr/>
          </p:nvSpPr>
          <p:spPr>
            <a:xfrm>
              <a:off x="2606224" y="3720275"/>
              <a:ext cx="867035" cy="517223"/>
            </a:xfrm>
            <a:prstGeom prst="rect">
              <a:avLst/>
            </a:prstGeom>
            <a:solidFill>
              <a:sysClr val="window" lastClr="FFFFFF"/>
            </a:solidFill>
            <a:ln w="25400" cap="flat" cmpd="sng" algn="ctr">
              <a:noFill/>
              <a:prstDash val="solid"/>
            </a:ln>
            <a:effectLst/>
          </p:spPr>
          <p:txBody>
            <a:bodyPr rtlCol="0" anchor="ctr"/>
            <a:lstStyle/>
            <a:p>
              <a:endParaRPr lang="ja-JP" altLang="en-US"/>
            </a:p>
          </p:txBody>
        </p:sp>
        <p:sp>
          <p:nvSpPr>
            <p:cNvPr id="103" name="正方形/長方形 102"/>
            <p:cNvSpPr/>
            <p:nvPr/>
          </p:nvSpPr>
          <p:spPr>
            <a:xfrm>
              <a:off x="2639444" y="3763684"/>
              <a:ext cx="151530" cy="113720"/>
            </a:xfrm>
            <a:prstGeom prst="rect">
              <a:avLst/>
            </a:prstGeom>
            <a:solidFill>
              <a:srgbClr val="FFFF00"/>
            </a:solidFill>
            <a:ln w="3175" cap="flat" cmpd="sng" algn="ctr">
              <a:solidFill>
                <a:sysClr val="window" lastClr="FFFFFF">
                  <a:lumMod val="50000"/>
                </a:sysClr>
              </a:solidFill>
              <a:prstDash val="solid"/>
            </a:ln>
            <a:effectLst/>
          </p:spPr>
          <p:txBody>
            <a:bodyPr rtlCol="0" anchor="ctr"/>
            <a:lstStyle/>
            <a:p>
              <a:endParaRPr lang="ja-JP" altLang="en-US"/>
            </a:p>
          </p:txBody>
        </p:sp>
        <p:sp>
          <p:nvSpPr>
            <p:cNvPr id="104" name="正方形/長方形 103"/>
            <p:cNvSpPr/>
            <p:nvPr/>
          </p:nvSpPr>
          <p:spPr>
            <a:xfrm>
              <a:off x="2639444" y="4089004"/>
              <a:ext cx="151530" cy="113720"/>
            </a:xfrm>
            <a:prstGeom prst="rect">
              <a:avLst/>
            </a:prstGeom>
            <a:pattFill prst="ltUpDiag">
              <a:fgClr>
                <a:sysClr val="windowText" lastClr="000000"/>
              </a:fgClr>
              <a:bgClr>
                <a:srgbClr val="FF3399"/>
              </a:bgClr>
            </a:pattFill>
            <a:ln w="3175" cap="flat" cmpd="sng" algn="ctr">
              <a:solidFill>
                <a:sysClr val="window" lastClr="FFFFFF">
                  <a:lumMod val="50000"/>
                </a:sysClr>
              </a:solidFill>
              <a:prstDash val="solid"/>
            </a:ln>
            <a:effectLst/>
          </p:spPr>
          <p:txBody>
            <a:bodyPr rtlCol="0" anchor="ctr"/>
            <a:lstStyle/>
            <a:p>
              <a:endParaRPr lang="ja-JP" altLang="en-US"/>
            </a:p>
          </p:txBody>
        </p:sp>
        <p:sp>
          <p:nvSpPr>
            <p:cNvPr id="105" name="正方形/長方形 104"/>
            <p:cNvSpPr/>
            <p:nvPr/>
          </p:nvSpPr>
          <p:spPr>
            <a:xfrm>
              <a:off x="2813848" y="4089004"/>
              <a:ext cx="303395" cy="113720"/>
            </a:xfrm>
            <a:prstGeom prst="rect">
              <a:avLst/>
            </a:prstGeom>
            <a:solidFill>
              <a:sysClr val="window" lastClr="FFFFFF"/>
            </a:solidFill>
            <a:ln w="317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spcAft>
                  <a:spcPts val="0"/>
                </a:spcAft>
              </a:pPr>
              <a:r>
                <a:rPr lang="ja-JP" sz="6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未解消</a:t>
              </a:r>
              <a:endParaRPr lang="ja-JP" sz="9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06" name="正方形/長方形 105"/>
            <p:cNvSpPr/>
            <p:nvPr/>
          </p:nvSpPr>
          <p:spPr>
            <a:xfrm>
              <a:off x="3141399" y="3765207"/>
              <a:ext cx="303395" cy="113720"/>
            </a:xfrm>
            <a:prstGeom prst="rect">
              <a:avLst/>
            </a:prstGeom>
            <a:noFill/>
            <a:ln w="3175" cap="flat" cmpd="sng" algn="ctr">
              <a:noFill/>
              <a:prstDash val="dash"/>
            </a:ln>
            <a:effectLst/>
          </p:spPr>
          <p:txBody>
            <a:bodyPr rot="0" spcFirstLastPara="0" vert="horz" wrap="square" lIns="0" tIns="0" rIns="0" bIns="0" numCol="1" spcCol="0" rtlCol="0" fromWordArt="0" anchor="ctr" anchorCtr="0" forceAA="0" compatLnSpc="1">
              <a:prstTxWarp prst="textNoShape">
                <a:avLst/>
              </a:prstTxWarp>
              <a:noAutofit/>
            </a:bodyPr>
            <a:lstStyle/>
            <a:p>
              <a:pPr algn="r" fontAlgn="base">
                <a:lnSpc>
                  <a:spcPts val="1000"/>
                </a:lnSpc>
                <a:spcAft>
                  <a:spcPts val="0"/>
                </a:spcAft>
                <a:tabLst>
                  <a:tab pos="2700020" algn="ctr"/>
                  <a:tab pos="5400040" algn="r"/>
                </a:tabLst>
              </a:pPr>
              <a:r>
                <a:rPr lang="en-US" sz="600" kern="0" dirty="0">
                  <a:solidFill>
                    <a:srgbClr val="000000"/>
                  </a:solidFill>
                  <a:effectLst/>
                  <a:latin typeface="HGSｺﾞｼｯｸM" panose="020B0600000000000000" pitchFamily="50" charset="-128"/>
                  <a:ea typeface="游明朝" panose="02020400000000000000" pitchFamily="18" charset="-128"/>
                  <a:cs typeface="Times New Roman" panose="02020603050405020304" pitchFamily="18" charset="0"/>
                </a:rPr>
                <a:t>1,</a:t>
              </a:r>
              <a:r>
                <a:rPr lang="en-US" altLang="ja-JP" sz="600" kern="0" dirty="0">
                  <a:solidFill>
                    <a:srgbClr val="000000"/>
                  </a:solidFill>
                  <a:effectLst/>
                  <a:latin typeface="HGSｺﾞｼｯｸM" panose="020B0600000000000000" pitchFamily="50" charset="-128"/>
                  <a:ea typeface="游明朝" panose="02020400000000000000" pitchFamily="18" charset="-128"/>
                  <a:cs typeface="Times New Roman" panose="02020603050405020304" pitchFamily="18" charset="0"/>
                </a:rPr>
                <a:t>353</a:t>
              </a:r>
              <a:r>
                <a:rPr lang="en-US" sz="600" kern="0" dirty="0">
                  <a:solidFill>
                    <a:srgbClr val="000000"/>
                  </a:solidFill>
                  <a:effectLst/>
                  <a:latin typeface="HGSｺﾞｼｯｸM" panose="020B0600000000000000" pitchFamily="50" charset="-128"/>
                  <a:ea typeface="游明朝" panose="02020400000000000000" pitchFamily="18" charset="-128"/>
                  <a:cs typeface="Times New Roman" panose="02020603050405020304" pitchFamily="18" charset="0"/>
                </a:rPr>
                <a:t>ha</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07" name="正方形/長方形 106"/>
            <p:cNvSpPr/>
            <p:nvPr/>
          </p:nvSpPr>
          <p:spPr>
            <a:xfrm>
              <a:off x="3141399" y="4089004"/>
              <a:ext cx="303395" cy="113720"/>
            </a:xfrm>
            <a:prstGeom prst="rect">
              <a:avLst/>
            </a:prstGeom>
            <a:noFill/>
            <a:ln w="3175" cap="flat" cmpd="sng" algn="ctr">
              <a:noFill/>
              <a:prstDash val="solid"/>
            </a:ln>
            <a:effectLst/>
          </p:spPr>
          <p:txBody>
            <a:bodyPr rot="0" spcFirstLastPara="0" vert="horz" wrap="square" lIns="0" tIns="0" rIns="0" bIns="0" numCol="1" spcCol="0" rtlCol="0" fromWordArt="0" anchor="ctr" anchorCtr="0" forceAA="0" compatLnSpc="1">
              <a:prstTxWarp prst="textNoShape">
                <a:avLst/>
              </a:prstTxWarp>
              <a:noAutofit/>
            </a:bodyPr>
            <a:lstStyle/>
            <a:p>
              <a:pPr algn="r" fontAlgn="base">
                <a:lnSpc>
                  <a:spcPts val="1000"/>
                </a:lnSpc>
                <a:spcAft>
                  <a:spcPts val="0"/>
                </a:spcAft>
                <a:tabLst>
                  <a:tab pos="2700020" algn="ctr"/>
                  <a:tab pos="5400040" algn="r"/>
                </a:tabLst>
              </a:pPr>
              <a:r>
                <a:rPr lang="en-US" altLang="ja-JP" sz="600" kern="1200" dirty="0">
                  <a:solidFill>
                    <a:srgbClr val="000000"/>
                  </a:solidFill>
                  <a:effectLst/>
                  <a:latin typeface="HGSｺﾞｼｯｸM" panose="020B0600000000000000" pitchFamily="50" charset="-128"/>
                  <a:ea typeface="游明朝" panose="02020400000000000000" pitchFamily="18" charset="-128"/>
                  <a:cs typeface="Times New Roman" panose="02020603050405020304" pitchFamily="18" charset="0"/>
                </a:rPr>
                <a:t>895</a:t>
              </a:r>
              <a:r>
                <a:rPr lang="en-US" sz="600" kern="1200" dirty="0">
                  <a:solidFill>
                    <a:srgbClr val="000000"/>
                  </a:solidFill>
                  <a:effectLst/>
                  <a:latin typeface="HGSｺﾞｼｯｸM" panose="020B0600000000000000" pitchFamily="50" charset="-128"/>
                  <a:ea typeface="游明朝" panose="02020400000000000000" pitchFamily="18" charset="-128"/>
                  <a:cs typeface="Times New Roman" panose="02020603050405020304" pitchFamily="18" charset="0"/>
                </a:rPr>
                <a:t>ha</a:t>
              </a:r>
              <a:endParaRPr lang="ja-JP" sz="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cxnSp>
          <p:nvCxnSpPr>
            <p:cNvPr id="108" name="直線コネクタ 107"/>
            <p:cNvCxnSpPr>
              <a:stCxn id="129" idx="1"/>
            </p:cNvCxnSpPr>
            <p:nvPr/>
          </p:nvCxnSpPr>
          <p:spPr>
            <a:xfrm flipH="1" flipV="1">
              <a:off x="3293096" y="1319765"/>
              <a:ext cx="75913" cy="28480"/>
            </a:xfrm>
            <a:prstGeom prst="line">
              <a:avLst/>
            </a:prstGeom>
            <a:noFill/>
            <a:ln w="3175" cap="flat" cmpd="sng" algn="ctr">
              <a:solidFill>
                <a:sysClr val="windowText" lastClr="000000"/>
              </a:solidFill>
              <a:prstDash val="solid"/>
              <a:headEnd type="none" w="sm" len="sm"/>
              <a:tailEnd type="oval" w="sm" len="sm"/>
            </a:ln>
            <a:effectLst/>
          </p:spPr>
        </p:cxnSp>
        <p:cxnSp>
          <p:nvCxnSpPr>
            <p:cNvPr id="109" name="直線コネクタ 108"/>
            <p:cNvCxnSpPr>
              <a:stCxn id="127" idx="1"/>
            </p:cNvCxnSpPr>
            <p:nvPr/>
          </p:nvCxnSpPr>
          <p:spPr>
            <a:xfrm flipH="1" flipV="1">
              <a:off x="3134327" y="1487576"/>
              <a:ext cx="105743" cy="62391"/>
            </a:xfrm>
            <a:prstGeom prst="line">
              <a:avLst/>
            </a:prstGeom>
            <a:noFill/>
            <a:ln w="3175" cap="flat" cmpd="sng" algn="ctr">
              <a:solidFill>
                <a:sysClr val="windowText" lastClr="000000"/>
              </a:solidFill>
              <a:prstDash val="solid"/>
              <a:headEnd type="none" w="sm" len="sm"/>
              <a:tailEnd type="oval" w="sm" len="sm"/>
            </a:ln>
            <a:effectLst/>
          </p:spPr>
        </p:cxnSp>
        <p:cxnSp>
          <p:nvCxnSpPr>
            <p:cNvPr id="110" name="直線コネクタ 109"/>
            <p:cNvCxnSpPr/>
            <p:nvPr/>
          </p:nvCxnSpPr>
          <p:spPr>
            <a:xfrm flipH="1" flipV="1">
              <a:off x="3124851" y="1764604"/>
              <a:ext cx="288991" cy="30498"/>
            </a:xfrm>
            <a:prstGeom prst="line">
              <a:avLst/>
            </a:prstGeom>
            <a:noFill/>
            <a:ln w="3175" cap="flat" cmpd="sng" algn="ctr">
              <a:solidFill>
                <a:sysClr val="windowText" lastClr="000000"/>
              </a:solidFill>
              <a:prstDash val="solid"/>
              <a:headEnd type="none" w="sm" len="sm"/>
              <a:tailEnd type="oval" w="sm" len="sm"/>
            </a:ln>
            <a:effectLst/>
          </p:spPr>
        </p:cxnSp>
        <p:cxnSp>
          <p:nvCxnSpPr>
            <p:cNvPr id="111" name="直線コネクタ 110"/>
            <p:cNvCxnSpPr/>
            <p:nvPr/>
          </p:nvCxnSpPr>
          <p:spPr>
            <a:xfrm flipV="1">
              <a:off x="2847067" y="1838660"/>
              <a:ext cx="82768" cy="255905"/>
            </a:xfrm>
            <a:prstGeom prst="line">
              <a:avLst/>
            </a:prstGeom>
            <a:noFill/>
            <a:ln w="3175" cap="flat" cmpd="sng" algn="ctr">
              <a:solidFill>
                <a:sysClr val="windowText" lastClr="000000"/>
              </a:solidFill>
              <a:prstDash val="solid"/>
              <a:headEnd type="none" w="sm" len="sm"/>
              <a:tailEnd type="oval" w="sm" len="sm"/>
            </a:ln>
            <a:effectLst/>
          </p:spPr>
        </p:cxnSp>
        <p:cxnSp>
          <p:nvCxnSpPr>
            <p:cNvPr id="112" name="直線コネクタ 111"/>
            <p:cNvCxnSpPr/>
            <p:nvPr/>
          </p:nvCxnSpPr>
          <p:spPr>
            <a:xfrm flipH="1" flipV="1">
              <a:off x="2576754" y="1923003"/>
              <a:ext cx="331371" cy="161410"/>
            </a:xfrm>
            <a:prstGeom prst="line">
              <a:avLst/>
            </a:prstGeom>
            <a:noFill/>
            <a:ln w="3175" cap="flat" cmpd="sng" algn="ctr">
              <a:solidFill>
                <a:sysClr val="windowText" lastClr="000000"/>
              </a:solidFill>
              <a:prstDash val="solid"/>
              <a:headEnd type="none" w="sm" len="sm"/>
              <a:tailEnd type="oval" w="sm" len="sm"/>
            </a:ln>
            <a:effectLst/>
          </p:spPr>
        </p:cxnSp>
        <p:cxnSp>
          <p:nvCxnSpPr>
            <p:cNvPr id="113" name="直線コネクタ 112"/>
            <p:cNvCxnSpPr/>
            <p:nvPr/>
          </p:nvCxnSpPr>
          <p:spPr>
            <a:xfrm flipH="1" flipV="1">
              <a:off x="2952885" y="3027422"/>
              <a:ext cx="248076" cy="222473"/>
            </a:xfrm>
            <a:prstGeom prst="line">
              <a:avLst/>
            </a:prstGeom>
            <a:noFill/>
            <a:ln w="3175" cap="flat" cmpd="sng" algn="ctr">
              <a:solidFill>
                <a:sysClr val="windowText" lastClr="000000"/>
              </a:solidFill>
              <a:prstDash val="solid"/>
              <a:headEnd type="none" w="sm" len="sm"/>
              <a:tailEnd type="oval" w="sm" len="sm"/>
            </a:ln>
            <a:effectLst/>
          </p:spPr>
        </p:cxnSp>
        <p:cxnSp>
          <p:nvCxnSpPr>
            <p:cNvPr id="114" name="直線コネクタ 113"/>
            <p:cNvCxnSpPr/>
            <p:nvPr/>
          </p:nvCxnSpPr>
          <p:spPr>
            <a:xfrm flipH="1" flipV="1">
              <a:off x="1001980" y="2543638"/>
              <a:ext cx="356873" cy="176506"/>
            </a:xfrm>
            <a:prstGeom prst="line">
              <a:avLst/>
            </a:prstGeom>
            <a:noFill/>
            <a:ln w="3175" cap="flat" cmpd="sng" algn="ctr">
              <a:solidFill>
                <a:sysClr val="windowText" lastClr="000000"/>
              </a:solidFill>
              <a:prstDash val="solid"/>
              <a:headEnd type="none" w="sm" len="sm"/>
              <a:tailEnd type="oval" w="sm" len="sm"/>
            </a:ln>
            <a:effectLst/>
          </p:spPr>
        </p:cxnSp>
        <p:cxnSp>
          <p:nvCxnSpPr>
            <p:cNvPr id="115" name="直線コネクタ 114"/>
            <p:cNvCxnSpPr/>
            <p:nvPr/>
          </p:nvCxnSpPr>
          <p:spPr>
            <a:xfrm flipV="1">
              <a:off x="1358852" y="2469580"/>
              <a:ext cx="727775" cy="246756"/>
            </a:xfrm>
            <a:prstGeom prst="line">
              <a:avLst/>
            </a:prstGeom>
            <a:noFill/>
            <a:ln w="3175" cap="flat" cmpd="sng" algn="ctr">
              <a:solidFill>
                <a:sysClr val="windowText" lastClr="000000"/>
              </a:solidFill>
              <a:prstDash val="solid"/>
              <a:headEnd type="none" w="sm" len="sm"/>
              <a:tailEnd type="oval" w="sm" len="sm"/>
            </a:ln>
            <a:effectLst/>
          </p:spPr>
        </p:cxnSp>
        <p:cxnSp>
          <p:nvCxnSpPr>
            <p:cNvPr id="116" name="直線コネクタ 115"/>
            <p:cNvCxnSpPr/>
            <p:nvPr/>
          </p:nvCxnSpPr>
          <p:spPr>
            <a:xfrm>
              <a:off x="1356211" y="2719514"/>
              <a:ext cx="202408" cy="604450"/>
            </a:xfrm>
            <a:prstGeom prst="line">
              <a:avLst/>
            </a:prstGeom>
            <a:noFill/>
            <a:ln w="3175" cap="flat" cmpd="sng" algn="ctr">
              <a:solidFill>
                <a:sysClr val="windowText" lastClr="000000"/>
              </a:solidFill>
              <a:prstDash val="solid"/>
              <a:headEnd type="none" w="sm" len="sm"/>
              <a:tailEnd type="oval" w="sm" len="sm"/>
            </a:ln>
            <a:effectLst/>
          </p:spPr>
        </p:cxnSp>
        <p:sp>
          <p:nvSpPr>
            <p:cNvPr id="117" name="正方形/長方形 116"/>
            <p:cNvSpPr/>
            <p:nvPr/>
          </p:nvSpPr>
          <p:spPr>
            <a:xfrm>
              <a:off x="604736" y="1406790"/>
              <a:ext cx="243687" cy="134665"/>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spcAft>
                  <a:spcPts val="0"/>
                </a:spcAft>
                <a:tabLst>
                  <a:tab pos="2700020" algn="ctr"/>
                  <a:tab pos="5400040" algn="r"/>
                </a:tabLst>
              </a:pPr>
              <a:r>
                <a:rPr lang="ja-JP" sz="10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庄内</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18" name="正方形/長方形 117"/>
            <p:cNvSpPr/>
            <p:nvPr/>
          </p:nvSpPr>
          <p:spPr>
            <a:xfrm>
              <a:off x="1186701" y="1406790"/>
              <a:ext cx="371917" cy="134665"/>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spcAft>
                  <a:spcPts val="0"/>
                </a:spcAft>
                <a:tabLst>
                  <a:tab pos="2700020" algn="ctr"/>
                  <a:tab pos="5400040" algn="r"/>
                </a:tabLst>
              </a:pPr>
              <a:r>
                <a:rPr lang="ja-JP" sz="10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豊南町</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cxnSp>
          <p:nvCxnSpPr>
            <p:cNvPr id="119" name="直線コネクタ 118"/>
            <p:cNvCxnSpPr/>
            <p:nvPr/>
          </p:nvCxnSpPr>
          <p:spPr>
            <a:xfrm>
              <a:off x="687785" y="1498136"/>
              <a:ext cx="326111" cy="247719"/>
            </a:xfrm>
            <a:prstGeom prst="line">
              <a:avLst/>
            </a:prstGeom>
            <a:noFill/>
            <a:ln w="3175" cap="flat" cmpd="sng" algn="ctr">
              <a:solidFill>
                <a:sysClr val="windowText" lastClr="000000"/>
              </a:solidFill>
              <a:prstDash val="solid"/>
              <a:headEnd type="none" w="sm" len="sm"/>
              <a:tailEnd type="oval" w="sm" len="sm"/>
            </a:ln>
            <a:effectLst/>
          </p:spPr>
        </p:cxnSp>
        <p:cxnSp>
          <p:nvCxnSpPr>
            <p:cNvPr id="120" name="直線コネクタ 119"/>
            <p:cNvCxnSpPr/>
            <p:nvPr/>
          </p:nvCxnSpPr>
          <p:spPr>
            <a:xfrm flipH="1">
              <a:off x="1186700" y="1498136"/>
              <a:ext cx="133646" cy="216380"/>
            </a:xfrm>
            <a:prstGeom prst="line">
              <a:avLst/>
            </a:prstGeom>
            <a:noFill/>
            <a:ln w="3175" cap="flat" cmpd="sng" algn="ctr">
              <a:solidFill>
                <a:sysClr val="windowText" lastClr="000000"/>
              </a:solidFill>
              <a:prstDash val="solid"/>
              <a:headEnd type="none" w="sm" len="sm"/>
              <a:tailEnd type="oval" w="sm" len="sm"/>
            </a:ln>
            <a:effectLst/>
          </p:spPr>
        </p:cxnSp>
        <p:sp>
          <p:nvSpPr>
            <p:cNvPr id="121" name="正方形/長方形 120"/>
            <p:cNvSpPr/>
            <p:nvPr/>
          </p:nvSpPr>
          <p:spPr>
            <a:xfrm>
              <a:off x="654566" y="3972747"/>
              <a:ext cx="318996" cy="134092"/>
            </a:xfrm>
            <a:prstGeom prst="rect">
              <a:avLst/>
            </a:prstGeom>
            <a:solidFill>
              <a:sysClr val="window" lastClr="FFFFFF"/>
            </a:solidFill>
            <a:ln w="9525" cap="flat" cmpd="sng" algn="ctr">
              <a:solidFill>
                <a:sysClr val="windowText" lastClr="000000"/>
              </a:solidFill>
              <a:prstDash val="dash"/>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lnSpc>
                  <a:spcPts val="1000"/>
                </a:lnSpc>
                <a:spcAft>
                  <a:spcPts val="0"/>
                </a:spcAft>
                <a:tabLst>
                  <a:tab pos="2700020" algn="ctr"/>
                  <a:tab pos="5400040" algn="r"/>
                </a:tabLst>
              </a:pPr>
              <a:r>
                <a:rPr lang="ja-JP" sz="10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新湊</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cxnSp>
          <p:nvCxnSpPr>
            <p:cNvPr id="122" name="直線コネクタ 121"/>
            <p:cNvCxnSpPr/>
            <p:nvPr/>
          </p:nvCxnSpPr>
          <p:spPr>
            <a:xfrm>
              <a:off x="768013" y="4114975"/>
              <a:ext cx="86488" cy="188236"/>
            </a:xfrm>
            <a:prstGeom prst="line">
              <a:avLst/>
            </a:prstGeom>
            <a:noFill/>
            <a:ln w="3175" cap="flat" cmpd="sng" algn="ctr">
              <a:solidFill>
                <a:sysClr val="windowText" lastClr="000000"/>
              </a:solidFill>
              <a:prstDash val="solid"/>
              <a:headEnd type="none" w="sm" len="sm"/>
              <a:tailEnd type="oval" w="sm" len="sm"/>
            </a:ln>
            <a:effectLst/>
          </p:spPr>
        </p:cxnSp>
        <p:sp>
          <p:nvSpPr>
            <p:cNvPr id="123" name="正方形/長方形 122"/>
            <p:cNvSpPr/>
            <p:nvPr/>
          </p:nvSpPr>
          <p:spPr>
            <a:xfrm>
              <a:off x="2683341" y="3918661"/>
              <a:ext cx="151530" cy="113720"/>
            </a:xfrm>
            <a:prstGeom prst="rect">
              <a:avLst/>
            </a:prstGeom>
            <a:pattFill prst="narHorz">
              <a:fgClr>
                <a:schemeClr val="tx1"/>
              </a:fgClr>
              <a:bgClr>
                <a:srgbClr val="FFFF00"/>
              </a:bgClr>
            </a:pattFill>
            <a:ln w="3175" cap="flat" cmpd="sng" algn="ctr">
              <a:solidFill>
                <a:sysClr val="window" lastClr="FFFFFF">
                  <a:lumMod val="50000"/>
                </a:sysClr>
              </a:solidFill>
              <a:prstDash val="solid"/>
            </a:ln>
            <a:effectLst/>
          </p:spPr>
          <p:txBody>
            <a:bodyPr rtlCol="0" anchor="ctr"/>
            <a:lstStyle/>
            <a:p>
              <a:endParaRPr lang="ja-JP" altLang="en-US"/>
            </a:p>
          </p:txBody>
        </p:sp>
        <p:sp>
          <p:nvSpPr>
            <p:cNvPr id="124" name="正方形/長方形 123"/>
            <p:cNvSpPr/>
            <p:nvPr/>
          </p:nvSpPr>
          <p:spPr>
            <a:xfrm>
              <a:off x="2807503" y="3921198"/>
              <a:ext cx="677005" cy="113720"/>
            </a:xfrm>
            <a:prstGeom prst="rect">
              <a:avLst/>
            </a:prstGeom>
            <a:noFill/>
            <a:ln w="3175" cap="flat" cmpd="sng" algn="ctr">
              <a:noFill/>
              <a:prstDash val="dash"/>
            </a:ln>
            <a:effectLst/>
          </p:spPr>
          <p:txBody>
            <a:bodyPr rot="0" spcFirstLastPara="0" vert="horz" wrap="square" lIns="0" tIns="0" rIns="0" bIns="0" numCol="1" spcCol="0" rtlCol="0" fromWordArt="0" anchor="ctr" anchorCtr="1" forceAA="0" compatLnSpc="1">
              <a:prstTxWarp prst="textNoShape">
                <a:avLst/>
              </a:prstTxWarp>
              <a:noAutofit/>
            </a:bodyPr>
            <a:lstStyle/>
            <a:p>
              <a:pPr algn="r" fontAlgn="base">
                <a:lnSpc>
                  <a:spcPts val="1000"/>
                </a:lnSpc>
                <a:spcAft>
                  <a:spcPts val="0"/>
                </a:spcAft>
                <a:tabLst>
                  <a:tab pos="2700020" algn="ctr"/>
                  <a:tab pos="5400040" algn="r"/>
                </a:tabLst>
              </a:pPr>
              <a:r>
                <a:rPr lang="ja-JP" sz="500" kern="0" dirty="0">
                  <a:solidFill>
                    <a:srgbClr val="000000"/>
                  </a:solidFill>
                  <a:effectLst/>
                  <a:latin typeface="HGSｺﾞｼｯｸM" panose="020B0600000000000000" pitchFamily="50" charset="-128"/>
                  <a:ea typeface="HGSｺﾞｼｯｸM" panose="020B0600000000000000" pitchFamily="50" charset="-128"/>
                  <a:cs typeface="Times New Roman" panose="02020603050405020304" pitchFamily="18" charset="0"/>
                </a:rPr>
                <a:t>うち、</a:t>
              </a:r>
              <a:r>
                <a:rPr lang="en-US" sz="500" kern="0" dirty="0">
                  <a:solidFill>
                    <a:srgbClr val="000000"/>
                  </a:solidFill>
                  <a:effectLst/>
                  <a:latin typeface="HGSｺﾞｼｯｸM" panose="020B0600000000000000" pitchFamily="50" charset="-128"/>
                  <a:ea typeface="HGSｺﾞｼｯｸM" panose="020B0600000000000000" pitchFamily="50" charset="-128"/>
                  <a:cs typeface="Times New Roman" panose="02020603050405020304" pitchFamily="18" charset="0"/>
                </a:rPr>
                <a:t>R</a:t>
              </a:r>
              <a:r>
                <a:rPr lang="en-US" altLang="ja-JP" sz="500" kern="0" dirty="0">
                  <a:solidFill>
                    <a:srgbClr val="000000"/>
                  </a:solidFill>
                  <a:effectLst/>
                  <a:latin typeface="HGSｺﾞｼｯｸM" panose="020B0600000000000000" pitchFamily="50" charset="-128"/>
                  <a:ea typeface="HGSｺﾞｼｯｸM" panose="020B0600000000000000" pitchFamily="50" charset="-128"/>
                  <a:cs typeface="Times New Roman" panose="02020603050405020304" pitchFamily="18" charset="0"/>
                </a:rPr>
                <a:t>4</a:t>
              </a:r>
              <a:r>
                <a:rPr lang="ja-JP" sz="500" kern="0" dirty="0">
                  <a:solidFill>
                    <a:srgbClr val="000000"/>
                  </a:solidFill>
                  <a:effectLst/>
                  <a:latin typeface="HGSｺﾞｼｯｸM" panose="020B0600000000000000" pitchFamily="50" charset="-128"/>
                  <a:ea typeface="HGSｺﾞｼｯｸM" panose="020B0600000000000000" pitchFamily="50" charset="-128"/>
                  <a:cs typeface="Times New Roman" panose="02020603050405020304" pitchFamily="18" charset="0"/>
                </a:rPr>
                <a:t>末解消</a:t>
              </a:r>
              <a:r>
                <a:rPr lang="en-US" altLang="ja-JP" sz="500" kern="0" dirty="0">
                  <a:solidFill>
                    <a:srgbClr val="000000"/>
                  </a:solidFill>
                  <a:effectLst/>
                  <a:latin typeface="HGSｺﾞｼｯｸM" panose="020B0600000000000000" pitchFamily="50" charset="-128"/>
                  <a:ea typeface="HGSｺﾞｼｯｸM" panose="020B0600000000000000" pitchFamily="50" charset="-128"/>
                  <a:cs typeface="Times New Roman" panose="02020603050405020304" pitchFamily="18" charset="0"/>
                </a:rPr>
                <a:t>87</a:t>
              </a:r>
              <a:r>
                <a:rPr lang="en-US" sz="500" kern="0" dirty="0">
                  <a:solidFill>
                    <a:srgbClr val="000000"/>
                  </a:solidFill>
                  <a:effectLst/>
                  <a:latin typeface="HGSｺﾞｼｯｸM" panose="020B0600000000000000" pitchFamily="50" charset="-128"/>
                  <a:ea typeface="HGSｺﾞｼｯｸM" panose="020B0600000000000000" pitchFamily="50" charset="-128"/>
                  <a:cs typeface="Times New Roman" panose="02020603050405020304" pitchFamily="18" charset="0"/>
                </a:rPr>
                <a:t>ha</a:t>
              </a:r>
              <a:endParaRPr lang="ja-JP" sz="800" kern="100" dirty="0">
                <a:effectLst/>
                <a:latin typeface="HGSｺﾞｼｯｸM" panose="020B0600000000000000" pitchFamily="50" charset="-128"/>
                <a:ea typeface="HGSｺﾞｼｯｸM" panose="020B0600000000000000" pitchFamily="50" charset="-128"/>
                <a:cs typeface="Times New Roman" panose="02020603050405020304" pitchFamily="18" charset="0"/>
              </a:endParaRPr>
            </a:p>
          </p:txBody>
        </p:sp>
        <p:sp>
          <p:nvSpPr>
            <p:cNvPr id="125" name="正方形/長方形 124"/>
            <p:cNvSpPr/>
            <p:nvPr/>
          </p:nvSpPr>
          <p:spPr>
            <a:xfrm>
              <a:off x="2813848" y="3767409"/>
              <a:ext cx="303395" cy="113720"/>
            </a:xfrm>
            <a:prstGeom prst="rect">
              <a:avLst/>
            </a:prstGeom>
            <a:solidFill>
              <a:sysClr val="window" lastClr="FFFFFF"/>
            </a:solidFill>
            <a:ln w="317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spcAft>
                  <a:spcPts val="0"/>
                </a:spcAft>
              </a:pPr>
              <a:r>
                <a:rPr lang="ja-JP" sz="6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解</a:t>
              </a:r>
              <a:r>
                <a:rPr lang="en-US" altLang="ja-JP" sz="6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  </a:t>
              </a:r>
              <a:r>
                <a:rPr lang="ja-JP" sz="6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消</a:t>
              </a:r>
              <a:endParaRPr lang="ja-JP" sz="9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6" name="正方形/長方形 125"/>
            <p:cNvSpPr/>
            <p:nvPr/>
          </p:nvSpPr>
          <p:spPr>
            <a:xfrm>
              <a:off x="1118258" y="2669008"/>
              <a:ext cx="529022" cy="151478"/>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spcAft>
                  <a:spcPts val="0"/>
                </a:spcAft>
                <a:tabLst>
                  <a:tab pos="2700020" algn="ctr"/>
                  <a:tab pos="5400040" algn="r"/>
                </a:tabLst>
              </a:pPr>
              <a:r>
                <a:rPr lang="ja-JP" sz="10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優先地区</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27" name="正方形/長方形 126"/>
            <p:cNvSpPr/>
            <p:nvPr/>
          </p:nvSpPr>
          <p:spPr>
            <a:xfrm>
              <a:off x="3240069" y="1475360"/>
              <a:ext cx="490476" cy="149214"/>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spcAft>
                  <a:spcPts val="0"/>
                </a:spcAft>
                <a:tabLst>
                  <a:tab pos="2700020" algn="ctr"/>
                  <a:tab pos="5400040" algn="r"/>
                </a:tabLst>
              </a:pPr>
              <a:r>
                <a:rPr lang="ja-JP" sz="10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池田</a:t>
              </a:r>
              <a:r>
                <a:rPr lang="ja-JP" altLang="en-US" sz="10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a:t>
              </a:r>
              <a:r>
                <a:rPr lang="ja-JP" sz="10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大利</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28" name="正方形/長方形 127"/>
            <p:cNvSpPr/>
            <p:nvPr/>
          </p:nvSpPr>
          <p:spPr>
            <a:xfrm>
              <a:off x="3254010" y="1738954"/>
              <a:ext cx="394693" cy="132725"/>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spcAft>
                  <a:spcPts val="0"/>
                </a:spcAft>
                <a:tabLst>
                  <a:tab pos="2700020" algn="ctr"/>
                  <a:tab pos="5400040" algn="r"/>
                </a:tabLst>
              </a:pPr>
              <a:r>
                <a:rPr lang="ja-JP" sz="10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萱島東</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29" name="正方形/長方形 128"/>
            <p:cNvSpPr/>
            <p:nvPr/>
          </p:nvSpPr>
          <p:spPr>
            <a:xfrm>
              <a:off x="3369009" y="1272838"/>
              <a:ext cx="299817" cy="150814"/>
            </a:xfrm>
            <a:prstGeom prst="rect">
              <a:avLst/>
            </a:prstGeom>
            <a:solidFill>
              <a:sysClr val="window" lastClr="FFFFFF"/>
            </a:solidFill>
            <a:ln w="2540" cap="flat" cmpd="sng" algn="ctr">
              <a:solidFill>
                <a:sysClr val="windowText" lastClr="000000"/>
              </a:solidFill>
              <a:prstDash val="dash"/>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spcAft>
                  <a:spcPts val="0"/>
                </a:spcAft>
              </a:pPr>
              <a:r>
                <a:rPr lang="ja-JP" sz="10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香里</a:t>
              </a:r>
              <a:endParaRPr lang="ja-JP" sz="10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30" name="正方形/長方形 129"/>
            <p:cNvSpPr/>
            <p:nvPr/>
          </p:nvSpPr>
          <p:spPr>
            <a:xfrm>
              <a:off x="2696030" y="2041240"/>
              <a:ext cx="331371" cy="142667"/>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spcAft>
                  <a:spcPts val="0"/>
                </a:spcAft>
                <a:tabLst>
                  <a:tab pos="2700020" algn="ctr"/>
                  <a:tab pos="5400040" algn="r"/>
                </a:tabLst>
              </a:pPr>
              <a:r>
                <a:rPr lang="ja-JP" sz="10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北部</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31" name="正方形/長方形 130"/>
            <p:cNvSpPr/>
            <p:nvPr/>
          </p:nvSpPr>
          <p:spPr>
            <a:xfrm>
              <a:off x="1779853" y="1624574"/>
              <a:ext cx="818059" cy="131681"/>
            </a:xfrm>
            <a:prstGeom prst="rect">
              <a:avLst/>
            </a:prstGeom>
            <a:solidFill>
              <a:sysClr val="window" lastClr="FFFFFF"/>
            </a:solidFill>
            <a:ln w="2540" cap="flat" cmpd="sng" algn="ctr">
              <a:solidFill>
                <a:sysClr val="windowText" lastClr="000000"/>
              </a:solidFill>
              <a:prstDash val="dash"/>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spcAft>
                  <a:spcPts val="0"/>
                </a:spcAft>
                <a:tabLst>
                  <a:tab pos="2700020" algn="ctr"/>
                  <a:tab pos="5400040" algn="r"/>
                </a:tabLst>
              </a:pPr>
              <a:r>
                <a:rPr lang="ja-JP" sz="10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大日・八雲東町</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32" name="正方形/長方形 131"/>
            <p:cNvSpPr/>
            <p:nvPr/>
          </p:nvSpPr>
          <p:spPr>
            <a:xfrm>
              <a:off x="2508691" y="1349238"/>
              <a:ext cx="267801" cy="126122"/>
            </a:xfrm>
            <a:prstGeom prst="rect">
              <a:avLst/>
            </a:prstGeom>
            <a:solidFill>
              <a:sysClr val="window" lastClr="FFFFFF"/>
            </a:solidFill>
            <a:ln w="2540" cap="flat" cmpd="sng" algn="ctr">
              <a:solidFill>
                <a:sysClr val="windowText" lastClr="000000"/>
              </a:solidFill>
              <a:prstDash val="dash"/>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spcAft>
                  <a:spcPts val="0"/>
                </a:spcAft>
                <a:tabLst>
                  <a:tab pos="2700020" algn="ctr"/>
                  <a:tab pos="5400040" algn="r"/>
                </a:tabLst>
              </a:pPr>
              <a:r>
                <a:rPr lang="ja-JP" sz="10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東部</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33" name="正方形/長方形 132"/>
            <p:cNvSpPr/>
            <p:nvPr/>
          </p:nvSpPr>
          <p:spPr>
            <a:xfrm>
              <a:off x="2626598" y="3225105"/>
              <a:ext cx="981665" cy="136398"/>
            </a:xfrm>
            <a:prstGeom prst="rect">
              <a:avLst/>
            </a:prstGeom>
            <a:solidFill>
              <a:sysClr val="window" lastClr="FFFFFF"/>
            </a:solidFill>
            <a:ln w="9525" cap="flat" cmpd="sng" algn="ctr">
              <a:solidFill>
                <a:sysClr val="windowText" lastClr="000000"/>
              </a:solidFill>
              <a:prstDash val="solid"/>
            </a:ln>
            <a:effectLst/>
          </p:spPr>
          <p:txBody>
            <a:bodyPr rot="0" spcFirstLastPara="0" vert="horz" wrap="square" lIns="0" tIns="0" rIns="0" bIns="0" numCol="1" spcCol="0" rtlCol="0" fromWordArt="0" anchor="ctr" anchorCtr="1" forceAA="0" compatLnSpc="1">
              <a:prstTxWarp prst="textNoShape">
                <a:avLst/>
              </a:prstTxWarp>
              <a:noAutofit/>
            </a:bodyPr>
            <a:lstStyle/>
            <a:p>
              <a:pPr algn="ctr" fontAlgn="base">
                <a:spcAft>
                  <a:spcPts val="0"/>
                </a:spcAft>
                <a:tabLst>
                  <a:tab pos="2700020" algn="ctr"/>
                  <a:tab pos="5400040" algn="r"/>
                </a:tabLst>
              </a:pPr>
              <a:r>
                <a:rPr lang="ja-JP" sz="1000" kern="1200" dirty="0">
                  <a:solidFill>
                    <a:srgbClr val="000000"/>
                  </a:solidFill>
                  <a:effectLst/>
                  <a:latin typeface="游明朝" panose="02020400000000000000" pitchFamily="18" charset="-128"/>
                  <a:ea typeface="HGSｺﾞｼｯｸM" panose="020B0600000000000000" pitchFamily="50" charset="-128"/>
                  <a:cs typeface="Times New Roman" panose="02020603050405020304" pitchFamily="18" charset="0"/>
                </a:rPr>
                <a:t>若江・岩田・瓜生堂</a:t>
              </a:r>
              <a:endParaRPr lang="ja-JP" sz="10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134" name="フリーフォーム 133"/>
            <p:cNvSpPr/>
            <p:nvPr/>
          </p:nvSpPr>
          <p:spPr>
            <a:xfrm>
              <a:off x="854500" y="1797860"/>
              <a:ext cx="59531" cy="80962"/>
            </a:xfrm>
            <a:custGeom>
              <a:avLst/>
              <a:gdLst>
                <a:gd name="connsiteX0" fmla="*/ 7144 w 59531"/>
                <a:gd name="connsiteY0" fmla="*/ 0 h 80962"/>
                <a:gd name="connsiteX1" fmla="*/ 59531 w 59531"/>
                <a:gd name="connsiteY1" fmla="*/ 54769 h 80962"/>
                <a:gd name="connsiteX2" fmla="*/ 57150 w 59531"/>
                <a:gd name="connsiteY2" fmla="*/ 80962 h 80962"/>
                <a:gd name="connsiteX3" fmla="*/ 0 w 59531"/>
                <a:gd name="connsiteY3" fmla="*/ 80962 h 80962"/>
                <a:gd name="connsiteX4" fmla="*/ 7144 w 59531"/>
                <a:gd name="connsiteY4" fmla="*/ 0 h 80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1" h="80962">
                  <a:moveTo>
                    <a:pt x="7144" y="0"/>
                  </a:moveTo>
                  <a:lnTo>
                    <a:pt x="59531" y="54769"/>
                  </a:lnTo>
                  <a:lnTo>
                    <a:pt x="57150" y="80962"/>
                  </a:lnTo>
                  <a:lnTo>
                    <a:pt x="0" y="80962"/>
                  </a:lnTo>
                  <a:lnTo>
                    <a:pt x="7144" y="0"/>
                  </a:lnTo>
                  <a:close/>
                </a:path>
              </a:pathLst>
            </a:custGeom>
            <a:pattFill prst="narHorz">
              <a:fgClr>
                <a:srgbClr val="FFFF00"/>
              </a:fgClr>
              <a:bgClr>
                <a:schemeClr val="tx1"/>
              </a:bgClr>
            </a:patt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 name="フリーフォーム 134"/>
            <p:cNvSpPr/>
            <p:nvPr/>
          </p:nvSpPr>
          <p:spPr>
            <a:xfrm>
              <a:off x="914031" y="1748123"/>
              <a:ext cx="59531" cy="40481"/>
            </a:xfrm>
            <a:custGeom>
              <a:avLst/>
              <a:gdLst>
                <a:gd name="connsiteX0" fmla="*/ 0 w 59531"/>
                <a:gd name="connsiteY0" fmla="*/ 0 h 40481"/>
                <a:gd name="connsiteX1" fmla="*/ 7143 w 59531"/>
                <a:gd name="connsiteY1" fmla="*/ 40481 h 40481"/>
                <a:gd name="connsiteX2" fmla="*/ 59531 w 59531"/>
                <a:gd name="connsiteY2" fmla="*/ 40481 h 40481"/>
                <a:gd name="connsiteX3" fmla="*/ 59531 w 59531"/>
                <a:gd name="connsiteY3" fmla="*/ 4763 h 40481"/>
                <a:gd name="connsiteX4" fmla="*/ 0 w 59531"/>
                <a:gd name="connsiteY4" fmla="*/ 0 h 40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1" h="40481">
                  <a:moveTo>
                    <a:pt x="0" y="0"/>
                  </a:moveTo>
                  <a:lnTo>
                    <a:pt x="7143" y="40481"/>
                  </a:lnTo>
                  <a:lnTo>
                    <a:pt x="59531" y="40481"/>
                  </a:lnTo>
                  <a:lnTo>
                    <a:pt x="59531" y="4763"/>
                  </a:lnTo>
                  <a:lnTo>
                    <a:pt x="0" y="0"/>
                  </a:lnTo>
                  <a:close/>
                </a:path>
              </a:pathLst>
            </a:custGeom>
            <a:pattFill prst="narHorz">
              <a:fgClr>
                <a:srgbClr val="FFFF00"/>
              </a:fgClr>
              <a:bgClr>
                <a:schemeClr val="tx1"/>
              </a:bgClr>
            </a:patt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フリーフォーム 135"/>
            <p:cNvSpPr/>
            <p:nvPr/>
          </p:nvSpPr>
          <p:spPr>
            <a:xfrm>
              <a:off x="3010940" y="1754555"/>
              <a:ext cx="90793" cy="77455"/>
            </a:xfrm>
            <a:custGeom>
              <a:avLst/>
              <a:gdLst>
                <a:gd name="connsiteX0" fmla="*/ 0 w 100012"/>
                <a:gd name="connsiteY0" fmla="*/ 0 h 73818"/>
                <a:gd name="connsiteX1" fmla="*/ 50006 w 100012"/>
                <a:gd name="connsiteY1" fmla="*/ 28575 h 73818"/>
                <a:gd name="connsiteX2" fmla="*/ 100012 w 100012"/>
                <a:gd name="connsiteY2" fmla="*/ 33337 h 73818"/>
                <a:gd name="connsiteX3" fmla="*/ 95250 w 100012"/>
                <a:gd name="connsiteY3" fmla="*/ 73818 h 73818"/>
                <a:gd name="connsiteX4" fmla="*/ 14287 w 100012"/>
                <a:gd name="connsiteY4" fmla="*/ 54768 h 73818"/>
                <a:gd name="connsiteX5" fmla="*/ 0 w 100012"/>
                <a:gd name="connsiteY5" fmla="*/ 0 h 73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2" h="73818">
                  <a:moveTo>
                    <a:pt x="0" y="0"/>
                  </a:moveTo>
                  <a:lnTo>
                    <a:pt x="50006" y="28575"/>
                  </a:lnTo>
                  <a:lnTo>
                    <a:pt x="100012" y="33337"/>
                  </a:lnTo>
                  <a:lnTo>
                    <a:pt x="95250" y="73818"/>
                  </a:lnTo>
                  <a:lnTo>
                    <a:pt x="14287" y="54768"/>
                  </a:lnTo>
                  <a:lnTo>
                    <a:pt x="0" y="0"/>
                  </a:lnTo>
                  <a:close/>
                </a:path>
              </a:pathLst>
            </a:custGeom>
            <a:pattFill prst="narHorz">
              <a:fgClr>
                <a:srgbClr val="FFFF00"/>
              </a:fgClr>
              <a:bgClr>
                <a:schemeClr val="tx1"/>
              </a:bgClr>
            </a:patt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フリーフォーム 136"/>
            <p:cNvSpPr/>
            <p:nvPr/>
          </p:nvSpPr>
          <p:spPr>
            <a:xfrm>
              <a:off x="2735687" y="1807385"/>
              <a:ext cx="64294" cy="64294"/>
            </a:xfrm>
            <a:custGeom>
              <a:avLst/>
              <a:gdLst>
                <a:gd name="connsiteX0" fmla="*/ 0 w 64294"/>
                <a:gd name="connsiteY0" fmla="*/ 7144 h 64294"/>
                <a:gd name="connsiteX1" fmla="*/ 64294 w 64294"/>
                <a:gd name="connsiteY1" fmla="*/ 0 h 64294"/>
                <a:gd name="connsiteX2" fmla="*/ 64294 w 64294"/>
                <a:gd name="connsiteY2" fmla="*/ 45244 h 64294"/>
                <a:gd name="connsiteX3" fmla="*/ 2382 w 64294"/>
                <a:gd name="connsiteY3" fmla="*/ 64294 h 64294"/>
                <a:gd name="connsiteX4" fmla="*/ 0 w 64294"/>
                <a:gd name="connsiteY4" fmla="*/ 7144 h 64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94" h="64294">
                  <a:moveTo>
                    <a:pt x="0" y="7144"/>
                  </a:moveTo>
                  <a:lnTo>
                    <a:pt x="64294" y="0"/>
                  </a:lnTo>
                  <a:lnTo>
                    <a:pt x="64294" y="45244"/>
                  </a:lnTo>
                  <a:lnTo>
                    <a:pt x="2382" y="64294"/>
                  </a:lnTo>
                  <a:lnTo>
                    <a:pt x="0" y="7144"/>
                  </a:lnTo>
                  <a:close/>
                </a:path>
              </a:pathLst>
            </a:custGeom>
            <a:pattFill prst="narHorz">
              <a:fgClr>
                <a:srgbClr val="FFFF00"/>
              </a:fgClr>
              <a:bgClr>
                <a:schemeClr val="tx1"/>
              </a:bgClr>
            </a:patt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フリーフォーム 137"/>
            <p:cNvSpPr/>
            <p:nvPr/>
          </p:nvSpPr>
          <p:spPr>
            <a:xfrm>
              <a:off x="852119" y="4307697"/>
              <a:ext cx="90487" cy="102394"/>
            </a:xfrm>
            <a:custGeom>
              <a:avLst/>
              <a:gdLst>
                <a:gd name="connsiteX0" fmla="*/ 42862 w 90487"/>
                <a:gd name="connsiteY0" fmla="*/ 0 h 102394"/>
                <a:gd name="connsiteX1" fmla="*/ 90487 w 90487"/>
                <a:gd name="connsiteY1" fmla="*/ 33338 h 102394"/>
                <a:gd name="connsiteX2" fmla="*/ 30956 w 90487"/>
                <a:gd name="connsiteY2" fmla="*/ 102394 h 102394"/>
                <a:gd name="connsiteX3" fmla="*/ 0 w 90487"/>
                <a:gd name="connsiteY3" fmla="*/ 85725 h 102394"/>
                <a:gd name="connsiteX4" fmla="*/ 42862 w 90487"/>
                <a:gd name="connsiteY4" fmla="*/ 0 h 102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7" h="102394">
                  <a:moveTo>
                    <a:pt x="42862" y="0"/>
                  </a:moveTo>
                  <a:lnTo>
                    <a:pt x="90487" y="33338"/>
                  </a:lnTo>
                  <a:lnTo>
                    <a:pt x="30956" y="102394"/>
                  </a:lnTo>
                  <a:lnTo>
                    <a:pt x="0" y="85725"/>
                  </a:lnTo>
                  <a:lnTo>
                    <a:pt x="42862" y="0"/>
                  </a:lnTo>
                  <a:close/>
                </a:path>
              </a:pathLst>
            </a:custGeom>
            <a:pattFill prst="narHorz">
              <a:fgClr>
                <a:srgbClr val="FFFF00"/>
              </a:fgClr>
              <a:bgClr>
                <a:schemeClr val="tx1"/>
              </a:bgClr>
            </a:patt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9" name="直線コネクタ 138"/>
            <p:cNvCxnSpPr>
              <a:stCxn id="130" idx="0"/>
              <a:endCxn id="137" idx="3"/>
            </p:cNvCxnSpPr>
            <p:nvPr/>
          </p:nvCxnSpPr>
          <p:spPr>
            <a:xfrm flipH="1" flipV="1">
              <a:off x="2738069" y="1871679"/>
              <a:ext cx="123646" cy="169561"/>
            </a:xfrm>
            <a:prstGeom prst="line">
              <a:avLst/>
            </a:prstGeom>
            <a:noFill/>
            <a:ln w="3175" cap="flat" cmpd="sng" algn="ctr">
              <a:solidFill>
                <a:sysClr val="windowText" lastClr="000000"/>
              </a:solidFill>
              <a:prstDash val="solid"/>
              <a:headEnd type="none" w="sm" len="sm"/>
              <a:tailEnd type="oval" w="sm" len="sm"/>
            </a:ln>
            <a:effectLst/>
          </p:spPr>
        </p:cxnSp>
        <p:cxnSp>
          <p:nvCxnSpPr>
            <p:cNvPr id="140" name="直線コネクタ 139"/>
            <p:cNvCxnSpPr>
              <a:stCxn id="130" idx="0"/>
            </p:cNvCxnSpPr>
            <p:nvPr/>
          </p:nvCxnSpPr>
          <p:spPr>
            <a:xfrm flipV="1">
              <a:off x="2861716" y="1832010"/>
              <a:ext cx="198548" cy="209230"/>
            </a:xfrm>
            <a:prstGeom prst="line">
              <a:avLst/>
            </a:prstGeom>
            <a:noFill/>
            <a:ln w="3175" cap="flat" cmpd="sng" algn="ctr">
              <a:solidFill>
                <a:sysClr val="windowText" lastClr="000000"/>
              </a:solidFill>
              <a:prstDash val="solid"/>
              <a:headEnd type="none" w="sm" len="sm"/>
              <a:tailEnd type="oval" w="sm" len="sm"/>
            </a:ln>
            <a:effectLst/>
          </p:spPr>
        </p:cxnSp>
      </p:grpSp>
      <p:sp>
        <p:nvSpPr>
          <p:cNvPr id="55"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877656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75363" y="1114513"/>
            <a:ext cx="8993274" cy="5435250"/>
          </a:xfrm>
          <a:prstGeom prst="roundRect">
            <a:avLst>
              <a:gd name="adj" fmla="val 2863"/>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schemeClr val="tx1"/>
              </a:solidFill>
              <a:latin typeface="Meiryo UI" panose="020B0604030504040204" pitchFamily="50" charset="-128"/>
              <a:ea typeface="Meiryo UI" panose="020B0604030504040204" pitchFamily="50" charset="-128"/>
            </a:endParaRPr>
          </a:p>
        </p:txBody>
      </p:sp>
      <p:sp>
        <p:nvSpPr>
          <p:cNvPr id="89" name="テキスト ボックス 88"/>
          <p:cNvSpPr txBox="1"/>
          <p:nvPr/>
        </p:nvSpPr>
        <p:spPr>
          <a:xfrm>
            <a:off x="161199" y="2047355"/>
            <a:ext cx="4408708" cy="490006"/>
          </a:xfrm>
          <a:prstGeom prst="rect">
            <a:avLst/>
          </a:prstGeom>
          <a:noFill/>
        </p:spPr>
        <p:txBody>
          <a:bodyPr wrap="square" rtlCol="0">
            <a:spAutoFit/>
          </a:bodyPr>
          <a:lstStyle/>
          <a:p>
            <a:r>
              <a:rPr lang="ja-JP" altLang="en-US" sz="1292" dirty="0">
                <a:latin typeface="Meiryo UI" panose="020B0604030504040204" pitchFamily="50" charset="-128"/>
                <a:ea typeface="Meiryo UI" panose="020B0604030504040204" pitchFamily="50" charset="-128"/>
              </a:rPr>
              <a:t>　・</a:t>
            </a:r>
            <a:r>
              <a:rPr lang="ja-JP" altLang="en-US" sz="1292" spc="-92" dirty="0">
                <a:latin typeface="Meiryo UI" panose="020B0604030504040204" pitchFamily="50" charset="-128"/>
                <a:ea typeface="Meiryo UI" panose="020B0604030504040204" pitchFamily="50" charset="-128"/>
              </a:rPr>
              <a:t>ＧＩＳを用いて、</a:t>
            </a:r>
            <a:r>
              <a:rPr lang="ja-JP" altLang="en-US" sz="1292" b="1" u="sng" spc="-92" dirty="0">
                <a:solidFill>
                  <a:srgbClr val="FF0000"/>
                </a:solidFill>
                <a:latin typeface="Meiryo UI" panose="020B0604030504040204" pitchFamily="50" charset="-128"/>
                <a:ea typeface="Meiryo UI" panose="020B0604030504040204" pitchFamily="50" charset="-128"/>
              </a:rPr>
              <a:t>延焼危険性を効果的に低減できる箇所を特定</a:t>
            </a:r>
            <a:endParaRPr lang="en-US" altLang="ja-JP" sz="1292" b="1" u="sng" spc="-92" dirty="0">
              <a:solidFill>
                <a:srgbClr val="FF0000"/>
              </a:solidFill>
              <a:latin typeface="Meiryo UI" panose="020B0604030504040204" pitchFamily="50" charset="-128"/>
              <a:ea typeface="Meiryo UI" panose="020B0604030504040204" pitchFamily="50" charset="-128"/>
            </a:endParaRPr>
          </a:p>
          <a:p>
            <a:r>
              <a:rPr lang="ja-JP" altLang="en-US" sz="1292" dirty="0">
                <a:latin typeface="Meiryo UI" panose="020B0604030504040204" pitchFamily="50" charset="-128"/>
                <a:ea typeface="Meiryo UI" panose="020B0604030504040204" pitchFamily="50" charset="-128"/>
              </a:rPr>
              <a:t>　・道路等の重点整備や老朽建築物の重点除却を推進</a:t>
            </a:r>
            <a:endParaRPr lang="en-US" altLang="ja-JP" sz="1292" dirty="0">
              <a:latin typeface="Meiryo UI" panose="020B0604030504040204" pitchFamily="50" charset="-128"/>
              <a:ea typeface="Meiryo UI" panose="020B0604030504040204" pitchFamily="50" charset="-128"/>
            </a:endParaRPr>
          </a:p>
        </p:txBody>
      </p:sp>
      <p:grpSp>
        <p:nvGrpSpPr>
          <p:cNvPr id="83" name="グループ化 82"/>
          <p:cNvGrpSpPr/>
          <p:nvPr/>
        </p:nvGrpSpPr>
        <p:grpSpPr>
          <a:xfrm>
            <a:off x="4348346" y="2335689"/>
            <a:ext cx="4700108" cy="2371420"/>
            <a:chOff x="2122746" y="3504836"/>
            <a:chExt cx="6578223" cy="3319015"/>
          </a:xfrm>
          <a:effectLst/>
        </p:grpSpPr>
        <p:grpSp>
          <p:nvGrpSpPr>
            <p:cNvPr id="67" name="グループ化 66"/>
            <p:cNvGrpSpPr/>
            <p:nvPr/>
          </p:nvGrpSpPr>
          <p:grpSpPr>
            <a:xfrm>
              <a:off x="2122746" y="3504836"/>
              <a:ext cx="6578223" cy="3319015"/>
              <a:chOff x="919009" y="484812"/>
              <a:chExt cx="8421199" cy="4039996"/>
            </a:xfrm>
          </p:grpSpPr>
          <p:pic>
            <p:nvPicPr>
              <p:cNvPr id="69" name="図 68"/>
              <p:cNvPicPr>
                <a:picLocks noChangeAspect="1"/>
              </p:cNvPicPr>
              <p:nvPr/>
            </p:nvPicPr>
            <p:blipFill rotWithShape="1">
              <a:blip r:embed="rId3" cstate="print">
                <a:extLst>
                  <a:ext uri="{28A0092B-C50C-407E-A947-70E740481C1C}">
                    <a14:useLocalDpi xmlns:a14="http://schemas.microsoft.com/office/drawing/2010/main" val="0"/>
                  </a:ext>
                </a:extLst>
              </a:blip>
              <a:srcRect l="13887" t="9813" b="14123"/>
              <a:stretch/>
            </p:blipFill>
            <p:spPr>
              <a:xfrm flipH="1">
                <a:off x="919009" y="484812"/>
                <a:ext cx="8421199" cy="3985789"/>
              </a:xfrm>
              <a:prstGeom prst="rect">
                <a:avLst/>
              </a:prstGeom>
              <a:effectLst>
                <a:softEdge rad="190500"/>
              </a:effectLst>
            </p:spPr>
          </p:pic>
          <p:sp>
            <p:nvSpPr>
              <p:cNvPr id="70" name="フリーフォーム 69"/>
              <p:cNvSpPr/>
              <p:nvPr/>
            </p:nvSpPr>
            <p:spPr>
              <a:xfrm flipH="1">
                <a:off x="3703555" y="1866869"/>
                <a:ext cx="4409110" cy="2657939"/>
              </a:xfrm>
              <a:custGeom>
                <a:avLst/>
                <a:gdLst>
                  <a:gd name="connsiteX0" fmla="*/ 1060450 w 1162050"/>
                  <a:gd name="connsiteY0" fmla="*/ 0 h 641350"/>
                  <a:gd name="connsiteX1" fmla="*/ 0 w 1162050"/>
                  <a:gd name="connsiteY1" fmla="*/ 292100 h 641350"/>
                  <a:gd name="connsiteX2" fmla="*/ 298450 w 1162050"/>
                  <a:gd name="connsiteY2" fmla="*/ 641350 h 641350"/>
                  <a:gd name="connsiteX3" fmla="*/ 660400 w 1162050"/>
                  <a:gd name="connsiteY3" fmla="*/ 488950 h 641350"/>
                  <a:gd name="connsiteX4" fmla="*/ 895350 w 1162050"/>
                  <a:gd name="connsiteY4" fmla="*/ 368300 h 641350"/>
                  <a:gd name="connsiteX5" fmla="*/ 958850 w 1162050"/>
                  <a:gd name="connsiteY5" fmla="*/ 311150 h 641350"/>
                  <a:gd name="connsiteX6" fmla="*/ 1162050 w 1162050"/>
                  <a:gd name="connsiteY6" fmla="*/ 165100 h 641350"/>
                  <a:gd name="connsiteX7" fmla="*/ 1060450 w 1162050"/>
                  <a:gd name="connsiteY7" fmla="*/ 0 h 641350"/>
                  <a:gd name="connsiteX0" fmla="*/ 861823 w 1162050"/>
                  <a:gd name="connsiteY0" fmla="*/ 0 h 564096"/>
                  <a:gd name="connsiteX1" fmla="*/ 0 w 1162050"/>
                  <a:gd name="connsiteY1" fmla="*/ 214846 h 564096"/>
                  <a:gd name="connsiteX2" fmla="*/ 298450 w 1162050"/>
                  <a:gd name="connsiteY2" fmla="*/ 564096 h 564096"/>
                  <a:gd name="connsiteX3" fmla="*/ 660400 w 1162050"/>
                  <a:gd name="connsiteY3" fmla="*/ 411696 h 564096"/>
                  <a:gd name="connsiteX4" fmla="*/ 895350 w 1162050"/>
                  <a:gd name="connsiteY4" fmla="*/ 291046 h 564096"/>
                  <a:gd name="connsiteX5" fmla="*/ 958850 w 1162050"/>
                  <a:gd name="connsiteY5" fmla="*/ 233896 h 564096"/>
                  <a:gd name="connsiteX6" fmla="*/ 1162050 w 1162050"/>
                  <a:gd name="connsiteY6" fmla="*/ 87846 h 564096"/>
                  <a:gd name="connsiteX7" fmla="*/ 861823 w 1162050"/>
                  <a:gd name="connsiteY7" fmla="*/ 0 h 564096"/>
                  <a:gd name="connsiteX0" fmla="*/ 861823 w 1190941"/>
                  <a:gd name="connsiteY0" fmla="*/ 0 h 564096"/>
                  <a:gd name="connsiteX1" fmla="*/ 0 w 1190941"/>
                  <a:gd name="connsiteY1" fmla="*/ 214846 h 564096"/>
                  <a:gd name="connsiteX2" fmla="*/ 298450 w 1190941"/>
                  <a:gd name="connsiteY2" fmla="*/ 564096 h 564096"/>
                  <a:gd name="connsiteX3" fmla="*/ 660400 w 1190941"/>
                  <a:gd name="connsiteY3" fmla="*/ 411696 h 564096"/>
                  <a:gd name="connsiteX4" fmla="*/ 895350 w 1190941"/>
                  <a:gd name="connsiteY4" fmla="*/ 291046 h 564096"/>
                  <a:gd name="connsiteX5" fmla="*/ 958850 w 1190941"/>
                  <a:gd name="connsiteY5" fmla="*/ 233896 h 564096"/>
                  <a:gd name="connsiteX6" fmla="*/ 1190941 w 1190941"/>
                  <a:gd name="connsiteY6" fmla="*/ 492294 h 564096"/>
                  <a:gd name="connsiteX7" fmla="*/ 861823 w 1190941"/>
                  <a:gd name="connsiteY7" fmla="*/ 0 h 564096"/>
                  <a:gd name="connsiteX0" fmla="*/ 861823 w 1190941"/>
                  <a:gd name="connsiteY0" fmla="*/ 0 h 567906"/>
                  <a:gd name="connsiteX1" fmla="*/ 0 w 1190941"/>
                  <a:gd name="connsiteY1" fmla="*/ 214846 h 567906"/>
                  <a:gd name="connsiteX2" fmla="*/ 298450 w 1190941"/>
                  <a:gd name="connsiteY2" fmla="*/ 564096 h 567906"/>
                  <a:gd name="connsiteX3" fmla="*/ 660400 w 1190941"/>
                  <a:gd name="connsiteY3" fmla="*/ 411696 h 567906"/>
                  <a:gd name="connsiteX4" fmla="*/ 895350 w 1190941"/>
                  <a:gd name="connsiteY4" fmla="*/ 291046 h 567906"/>
                  <a:gd name="connsiteX5" fmla="*/ 971490 w 1190941"/>
                  <a:gd name="connsiteY5" fmla="*/ 567906 h 567906"/>
                  <a:gd name="connsiteX6" fmla="*/ 1190941 w 1190941"/>
                  <a:gd name="connsiteY6" fmla="*/ 492294 h 567906"/>
                  <a:gd name="connsiteX7" fmla="*/ 861823 w 1190941"/>
                  <a:gd name="connsiteY7" fmla="*/ 0 h 567906"/>
                  <a:gd name="connsiteX0" fmla="*/ 861823 w 1198164"/>
                  <a:gd name="connsiteY0" fmla="*/ 0 h 567906"/>
                  <a:gd name="connsiteX1" fmla="*/ 0 w 1198164"/>
                  <a:gd name="connsiteY1" fmla="*/ 214846 h 567906"/>
                  <a:gd name="connsiteX2" fmla="*/ 298450 w 1198164"/>
                  <a:gd name="connsiteY2" fmla="*/ 564096 h 567906"/>
                  <a:gd name="connsiteX3" fmla="*/ 660400 w 1198164"/>
                  <a:gd name="connsiteY3" fmla="*/ 411696 h 567906"/>
                  <a:gd name="connsiteX4" fmla="*/ 895350 w 1198164"/>
                  <a:gd name="connsiteY4" fmla="*/ 291046 h 567906"/>
                  <a:gd name="connsiteX5" fmla="*/ 971490 w 1198164"/>
                  <a:gd name="connsiteY5" fmla="*/ 567906 h 567906"/>
                  <a:gd name="connsiteX6" fmla="*/ 1198164 w 1198164"/>
                  <a:gd name="connsiteY6" fmla="*/ 530921 h 567906"/>
                  <a:gd name="connsiteX7" fmla="*/ 861823 w 1198164"/>
                  <a:gd name="connsiteY7" fmla="*/ 0 h 567906"/>
                  <a:gd name="connsiteX0" fmla="*/ 861823 w 1198164"/>
                  <a:gd name="connsiteY0" fmla="*/ 0 h 567906"/>
                  <a:gd name="connsiteX1" fmla="*/ 0 w 1198164"/>
                  <a:gd name="connsiteY1" fmla="*/ 214846 h 567906"/>
                  <a:gd name="connsiteX2" fmla="*/ 298450 w 1198164"/>
                  <a:gd name="connsiteY2" fmla="*/ 564096 h 567906"/>
                  <a:gd name="connsiteX3" fmla="*/ 660400 w 1198164"/>
                  <a:gd name="connsiteY3" fmla="*/ 411696 h 567906"/>
                  <a:gd name="connsiteX4" fmla="*/ 810483 w 1198164"/>
                  <a:gd name="connsiteY4" fmla="*/ 334218 h 567906"/>
                  <a:gd name="connsiteX5" fmla="*/ 971490 w 1198164"/>
                  <a:gd name="connsiteY5" fmla="*/ 567906 h 567906"/>
                  <a:gd name="connsiteX6" fmla="*/ 1198164 w 1198164"/>
                  <a:gd name="connsiteY6" fmla="*/ 530921 h 567906"/>
                  <a:gd name="connsiteX7" fmla="*/ 861823 w 1198164"/>
                  <a:gd name="connsiteY7" fmla="*/ 0 h 567906"/>
                  <a:gd name="connsiteX0" fmla="*/ 861823 w 1198164"/>
                  <a:gd name="connsiteY0" fmla="*/ 0 h 629254"/>
                  <a:gd name="connsiteX1" fmla="*/ 0 w 1198164"/>
                  <a:gd name="connsiteY1" fmla="*/ 214846 h 629254"/>
                  <a:gd name="connsiteX2" fmla="*/ 298450 w 1198164"/>
                  <a:gd name="connsiteY2" fmla="*/ 564096 h 629254"/>
                  <a:gd name="connsiteX3" fmla="*/ 660400 w 1198164"/>
                  <a:gd name="connsiteY3" fmla="*/ 411696 h 629254"/>
                  <a:gd name="connsiteX4" fmla="*/ 810483 w 1198164"/>
                  <a:gd name="connsiteY4" fmla="*/ 334218 h 629254"/>
                  <a:gd name="connsiteX5" fmla="*/ 938987 w 1198164"/>
                  <a:gd name="connsiteY5" fmla="*/ 629254 h 629254"/>
                  <a:gd name="connsiteX6" fmla="*/ 1198164 w 1198164"/>
                  <a:gd name="connsiteY6" fmla="*/ 530921 h 629254"/>
                  <a:gd name="connsiteX7" fmla="*/ 861823 w 1198164"/>
                  <a:gd name="connsiteY7" fmla="*/ 0 h 629254"/>
                  <a:gd name="connsiteX0" fmla="*/ 861823 w 1198164"/>
                  <a:gd name="connsiteY0" fmla="*/ 0 h 629254"/>
                  <a:gd name="connsiteX1" fmla="*/ 0 w 1198164"/>
                  <a:gd name="connsiteY1" fmla="*/ 214846 h 629254"/>
                  <a:gd name="connsiteX2" fmla="*/ 298450 w 1198164"/>
                  <a:gd name="connsiteY2" fmla="*/ 564096 h 629254"/>
                  <a:gd name="connsiteX3" fmla="*/ 810483 w 1198164"/>
                  <a:gd name="connsiteY3" fmla="*/ 334218 h 629254"/>
                  <a:gd name="connsiteX4" fmla="*/ 938987 w 1198164"/>
                  <a:gd name="connsiteY4" fmla="*/ 629254 h 629254"/>
                  <a:gd name="connsiteX5" fmla="*/ 1198164 w 1198164"/>
                  <a:gd name="connsiteY5" fmla="*/ 530921 h 629254"/>
                  <a:gd name="connsiteX6" fmla="*/ 861823 w 1198164"/>
                  <a:gd name="connsiteY6" fmla="*/ 0 h 629254"/>
                  <a:gd name="connsiteX0" fmla="*/ 861823 w 1198164"/>
                  <a:gd name="connsiteY0" fmla="*/ 0 h 985754"/>
                  <a:gd name="connsiteX1" fmla="*/ 0 w 1198164"/>
                  <a:gd name="connsiteY1" fmla="*/ 214846 h 985754"/>
                  <a:gd name="connsiteX2" fmla="*/ 298450 w 1198164"/>
                  <a:gd name="connsiteY2" fmla="*/ 564096 h 985754"/>
                  <a:gd name="connsiteX3" fmla="*/ 508993 w 1198164"/>
                  <a:gd name="connsiteY3" fmla="*/ 985754 h 985754"/>
                  <a:gd name="connsiteX4" fmla="*/ 938987 w 1198164"/>
                  <a:gd name="connsiteY4" fmla="*/ 629254 h 985754"/>
                  <a:gd name="connsiteX5" fmla="*/ 1198164 w 1198164"/>
                  <a:gd name="connsiteY5" fmla="*/ 530921 h 985754"/>
                  <a:gd name="connsiteX6" fmla="*/ 861823 w 1198164"/>
                  <a:gd name="connsiteY6" fmla="*/ 0 h 985754"/>
                  <a:gd name="connsiteX0" fmla="*/ 861823 w 1198164"/>
                  <a:gd name="connsiteY0" fmla="*/ 0 h 985754"/>
                  <a:gd name="connsiteX1" fmla="*/ 0 w 1198164"/>
                  <a:gd name="connsiteY1" fmla="*/ 214846 h 985754"/>
                  <a:gd name="connsiteX2" fmla="*/ 298450 w 1198164"/>
                  <a:gd name="connsiteY2" fmla="*/ 564096 h 985754"/>
                  <a:gd name="connsiteX3" fmla="*/ 508993 w 1198164"/>
                  <a:gd name="connsiteY3" fmla="*/ 985754 h 985754"/>
                  <a:gd name="connsiteX4" fmla="*/ 1070069 w 1198164"/>
                  <a:gd name="connsiteY4" fmla="*/ 827189 h 985754"/>
                  <a:gd name="connsiteX5" fmla="*/ 1198164 w 1198164"/>
                  <a:gd name="connsiteY5" fmla="*/ 530921 h 985754"/>
                  <a:gd name="connsiteX6" fmla="*/ 861823 w 1198164"/>
                  <a:gd name="connsiteY6" fmla="*/ 0 h 985754"/>
                  <a:gd name="connsiteX0" fmla="*/ 861823 w 1303030"/>
                  <a:gd name="connsiteY0" fmla="*/ 0 h 985754"/>
                  <a:gd name="connsiteX1" fmla="*/ 0 w 1303030"/>
                  <a:gd name="connsiteY1" fmla="*/ 214846 h 985754"/>
                  <a:gd name="connsiteX2" fmla="*/ 298450 w 1303030"/>
                  <a:gd name="connsiteY2" fmla="*/ 564096 h 985754"/>
                  <a:gd name="connsiteX3" fmla="*/ 508993 w 1303030"/>
                  <a:gd name="connsiteY3" fmla="*/ 985754 h 985754"/>
                  <a:gd name="connsiteX4" fmla="*/ 1070069 w 1303030"/>
                  <a:gd name="connsiteY4" fmla="*/ 827189 h 985754"/>
                  <a:gd name="connsiteX5" fmla="*/ 1303030 w 1303030"/>
                  <a:gd name="connsiteY5" fmla="*/ 761845 h 985754"/>
                  <a:gd name="connsiteX6" fmla="*/ 861823 w 1303030"/>
                  <a:gd name="connsiteY6" fmla="*/ 0 h 985754"/>
                  <a:gd name="connsiteX0" fmla="*/ 837413 w 1303030"/>
                  <a:gd name="connsiteY0" fmla="*/ 0 h 985754"/>
                  <a:gd name="connsiteX1" fmla="*/ 0 w 1303030"/>
                  <a:gd name="connsiteY1" fmla="*/ 214846 h 985754"/>
                  <a:gd name="connsiteX2" fmla="*/ 298450 w 1303030"/>
                  <a:gd name="connsiteY2" fmla="*/ 564096 h 985754"/>
                  <a:gd name="connsiteX3" fmla="*/ 508993 w 1303030"/>
                  <a:gd name="connsiteY3" fmla="*/ 985754 h 985754"/>
                  <a:gd name="connsiteX4" fmla="*/ 1070069 w 1303030"/>
                  <a:gd name="connsiteY4" fmla="*/ 827189 h 985754"/>
                  <a:gd name="connsiteX5" fmla="*/ 1303030 w 1303030"/>
                  <a:gd name="connsiteY5" fmla="*/ 761845 h 985754"/>
                  <a:gd name="connsiteX6" fmla="*/ 837413 w 1303030"/>
                  <a:gd name="connsiteY6" fmla="*/ 0 h 985754"/>
                  <a:gd name="connsiteX0" fmla="*/ 837413 w 1292568"/>
                  <a:gd name="connsiteY0" fmla="*/ 0 h 985754"/>
                  <a:gd name="connsiteX1" fmla="*/ 0 w 1292568"/>
                  <a:gd name="connsiteY1" fmla="*/ 214846 h 985754"/>
                  <a:gd name="connsiteX2" fmla="*/ 298450 w 1292568"/>
                  <a:gd name="connsiteY2" fmla="*/ 564096 h 985754"/>
                  <a:gd name="connsiteX3" fmla="*/ 508993 w 1292568"/>
                  <a:gd name="connsiteY3" fmla="*/ 985754 h 985754"/>
                  <a:gd name="connsiteX4" fmla="*/ 1070069 w 1292568"/>
                  <a:gd name="connsiteY4" fmla="*/ 827189 h 985754"/>
                  <a:gd name="connsiteX5" fmla="*/ 1292568 w 1292568"/>
                  <a:gd name="connsiteY5" fmla="*/ 783785 h 985754"/>
                  <a:gd name="connsiteX6" fmla="*/ 837413 w 1292568"/>
                  <a:gd name="connsiteY6" fmla="*/ 0 h 985754"/>
                  <a:gd name="connsiteX0" fmla="*/ 844387 w 1292568"/>
                  <a:gd name="connsiteY0" fmla="*/ 0 h 968202"/>
                  <a:gd name="connsiteX1" fmla="*/ 0 w 1292568"/>
                  <a:gd name="connsiteY1" fmla="*/ 197294 h 968202"/>
                  <a:gd name="connsiteX2" fmla="*/ 298450 w 1292568"/>
                  <a:gd name="connsiteY2" fmla="*/ 546544 h 968202"/>
                  <a:gd name="connsiteX3" fmla="*/ 508993 w 1292568"/>
                  <a:gd name="connsiteY3" fmla="*/ 968202 h 968202"/>
                  <a:gd name="connsiteX4" fmla="*/ 1070069 w 1292568"/>
                  <a:gd name="connsiteY4" fmla="*/ 809637 h 968202"/>
                  <a:gd name="connsiteX5" fmla="*/ 1292568 w 1292568"/>
                  <a:gd name="connsiteY5" fmla="*/ 766233 h 968202"/>
                  <a:gd name="connsiteX6" fmla="*/ 844387 w 1292568"/>
                  <a:gd name="connsiteY6" fmla="*/ 0 h 968202"/>
                  <a:gd name="connsiteX0" fmla="*/ 819978 w 1292568"/>
                  <a:gd name="connsiteY0" fmla="*/ 0 h 972590"/>
                  <a:gd name="connsiteX1" fmla="*/ 0 w 1292568"/>
                  <a:gd name="connsiteY1" fmla="*/ 201682 h 972590"/>
                  <a:gd name="connsiteX2" fmla="*/ 298450 w 1292568"/>
                  <a:gd name="connsiteY2" fmla="*/ 550932 h 972590"/>
                  <a:gd name="connsiteX3" fmla="*/ 508993 w 1292568"/>
                  <a:gd name="connsiteY3" fmla="*/ 972590 h 972590"/>
                  <a:gd name="connsiteX4" fmla="*/ 1070069 w 1292568"/>
                  <a:gd name="connsiteY4" fmla="*/ 814025 h 972590"/>
                  <a:gd name="connsiteX5" fmla="*/ 1292568 w 1292568"/>
                  <a:gd name="connsiteY5" fmla="*/ 770621 h 972590"/>
                  <a:gd name="connsiteX6" fmla="*/ 819978 w 1292568"/>
                  <a:gd name="connsiteY6" fmla="*/ 0 h 972590"/>
                  <a:gd name="connsiteX0" fmla="*/ 819978 w 1282107"/>
                  <a:gd name="connsiteY0" fmla="*/ 0 h 972590"/>
                  <a:gd name="connsiteX1" fmla="*/ 0 w 1282107"/>
                  <a:gd name="connsiteY1" fmla="*/ 201682 h 972590"/>
                  <a:gd name="connsiteX2" fmla="*/ 298450 w 1282107"/>
                  <a:gd name="connsiteY2" fmla="*/ 550932 h 972590"/>
                  <a:gd name="connsiteX3" fmla="*/ 508993 w 1282107"/>
                  <a:gd name="connsiteY3" fmla="*/ 972590 h 972590"/>
                  <a:gd name="connsiteX4" fmla="*/ 1070069 w 1282107"/>
                  <a:gd name="connsiteY4" fmla="*/ 814025 h 972590"/>
                  <a:gd name="connsiteX5" fmla="*/ 1282107 w 1282107"/>
                  <a:gd name="connsiteY5" fmla="*/ 788173 h 972590"/>
                  <a:gd name="connsiteX6" fmla="*/ 819978 w 1282107"/>
                  <a:gd name="connsiteY6" fmla="*/ 0 h 97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2107" h="972590">
                    <a:moveTo>
                      <a:pt x="819978" y="0"/>
                    </a:moveTo>
                    <a:lnTo>
                      <a:pt x="0" y="201682"/>
                    </a:lnTo>
                    <a:lnTo>
                      <a:pt x="298450" y="550932"/>
                    </a:lnTo>
                    <a:lnTo>
                      <a:pt x="508993" y="972590"/>
                    </a:lnTo>
                    <a:lnTo>
                      <a:pt x="1070069" y="814025"/>
                    </a:lnTo>
                    <a:lnTo>
                      <a:pt x="1282107" y="788173"/>
                    </a:lnTo>
                    <a:lnTo>
                      <a:pt x="819978" y="0"/>
                    </a:lnTo>
                    <a:close/>
                  </a:path>
                </a:pathLst>
              </a:custGeom>
              <a:noFill/>
              <a:ln w="28575" cap="rnd">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662">
                  <a:latin typeface="Meiryo UI" panose="020B0604030504040204" pitchFamily="50" charset="-128"/>
                  <a:ea typeface="Meiryo UI" panose="020B0604030504040204" pitchFamily="50" charset="-128"/>
                </a:endParaRPr>
              </a:p>
            </p:txBody>
          </p:sp>
          <p:sp>
            <p:nvSpPr>
              <p:cNvPr id="71" name="フリーフォーム 70"/>
              <p:cNvSpPr/>
              <p:nvPr/>
            </p:nvSpPr>
            <p:spPr>
              <a:xfrm>
                <a:off x="1367037" y="1633301"/>
                <a:ext cx="3798719" cy="2604741"/>
              </a:xfrm>
              <a:custGeom>
                <a:avLst/>
                <a:gdLst>
                  <a:gd name="connsiteX0" fmla="*/ 1638300 w 1638300"/>
                  <a:gd name="connsiteY0" fmla="*/ 95250 h 1225550"/>
                  <a:gd name="connsiteX1" fmla="*/ 787400 w 1638300"/>
                  <a:gd name="connsiteY1" fmla="*/ 1225550 h 1225550"/>
                  <a:gd name="connsiteX2" fmla="*/ 565150 w 1638300"/>
                  <a:gd name="connsiteY2" fmla="*/ 1149350 h 1225550"/>
                  <a:gd name="connsiteX3" fmla="*/ 488950 w 1638300"/>
                  <a:gd name="connsiteY3" fmla="*/ 1219200 h 1225550"/>
                  <a:gd name="connsiteX4" fmla="*/ 12700 w 1638300"/>
                  <a:gd name="connsiteY4" fmla="*/ 1206500 h 1225550"/>
                  <a:gd name="connsiteX5" fmla="*/ 0 w 1638300"/>
                  <a:gd name="connsiteY5" fmla="*/ 1143000 h 1225550"/>
                  <a:gd name="connsiteX6" fmla="*/ 12700 w 1638300"/>
                  <a:gd name="connsiteY6" fmla="*/ 1022350 h 1225550"/>
                  <a:gd name="connsiteX7" fmla="*/ 1073150 w 1638300"/>
                  <a:gd name="connsiteY7" fmla="*/ 0 h 1225550"/>
                  <a:gd name="connsiteX8" fmla="*/ 1333500 w 1638300"/>
                  <a:gd name="connsiteY8" fmla="*/ 31750 h 1225550"/>
                  <a:gd name="connsiteX0" fmla="*/ 1638300 w 1638300"/>
                  <a:gd name="connsiteY0" fmla="*/ 95250 h 1225550"/>
                  <a:gd name="connsiteX1" fmla="*/ 787400 w 1638300"/>
                  <a:gd name="connsiteY1" fmla="*/ 1225550 h 1225550"/>
                  <a:gd name="connsiteX2" fmla="*/ 565150 w 1638300"/>
                  <a:gd name="connsiteY2" fmla="*/ 1149350 h 1225550"/>
                  <a:gd name="connsiteX3" fmla="*/ 488950 w 1638300"/>
                  <a:gd name="connsiteY3" fmla="*/ 1219200 h 1225550"/>
                  <a:gd name="connsiteX4" fmla="*/ 12700 w 1638300"/>
                  <a:gd name="connsiteY4" fmla="*/ 1206500 h 1225550"/>
                  <a:gd name="connsiteX5" fmla="*/ 0 w 1638300"/>
                  <a:gd name="connsiteY5" fmla="*/ 1143000 h 1225550"/>
                  <a:gd name="connsiteX6" fmla="*/ 12700 w 1638300"/>
                  <a:gd name="connsiteY6" fmla="*/ 1022350 h 1225550"/>
                  <a:gd name="connsiteX7" fmla="*/ 1073150 w 1638300"/>
                  <a:gd name="connsiteY7" fmla="*/ 0 h 1225550"/>
                  <a:gd name="connsiteX8" fmla="*/ 1371600 w 1638300"/>
                  <a:gd name="connsiteY8" fmla="*/ 47625 h 1225550"/>
                  <a:gd name="connsiteX0" fmla="*/ 1638300 w 1638300"/>
                  <a:gd name="connsiteY0" fmla="*/ 95250 h 1225550"/>
                  <a:gd name="connsiteX1" fmla="*/ 1612900 w 1638300"/>
                  <a:gd name="connsiteY1" fmla="*/ 127000 h 1225550"/>
                  <a:gd name="connsiteX2" fmla="*/ 787400 w 1638300"/>
                  <a:gd name="connsiteY2" fmla="*/ 1225550 h 1225550"/>
                  <a:gd name="connsiteX3" fmla="*/ 565150 w 1638300"/>
                  <a:gd name="connsiteY3" fmla="*/ 1149350 h 1225550"/>
                  <a:gd name="connsiteX4" fmla="*/ 488950 w 1638300"/>
                  <a:gd name="connsiteY4" fmla="*/ 1219200 h 1225550"/>
                  <a:gd name="connsiteX5" fmla="*/ 12700 w 1638300"/>
                  <a:gd name="connsiteY5" fmla="*/ 1206500 h 1225550"/>
                  <a:gd name="connsiteX6" fmla="*/ 0 w 1638300"/>
                  <a:gd name="connsiteY6" fmla="*/ 1143000 h 1225550"/>
                  <a:gd name="connsiteX7" fmla="*/ 12700 w 1638300"/>
                  <a:gd name="connsiteY7" fmla="*/ 1022350 h 1225550"/>
                  <a:gd name="connsiteX8" fmla="*/ 1073150 w 1638300"/>
                  <a:gd name="connsiteY8" fmla="*/ 0 h 1225550"/>
                  <a:gd name="connsiteX9" fmla="*/ 1371600 w 1638300"/>
                  <a:gd name="connsiteY9" fmla="*/ 47625 h 1225550"/>
                  <a:gd name="connsiteX0" fmla="*/ 1600200 w 1612900"/>
                  <a:gd name="connsiteY0" fmla="*/ 92075 h 1225550"/>
                  <a:gd name="connsiteX1" fmla="*/ 1612900 w 1612900"/>
                  <a:gd name="connsiteY1" fmla="*/ 127000 h 1225550"/>
                  <a:gd name="connsiteX2" fmla="*/ 787400 w 1612900"/>
                  <a:gd name="connsiteY2" fmla="*/ 1225550 h 1225550"/>
                  <a:gd name="connsiteX3" fmla="*/ 565150 w 1612900"/>
                  <a:gd name="connsiteY3" fmla="*/ 1149350 h 1225550"/>
                  <a:gd name="connsiteX4" fmla="*/ 488950 w 1612900"/>
                  <a:gd name="connsiteY4" fmla="*/ 1219200 h 1225550"/>
                  <a:gd name="connsiteX5" fmla="*/ 12700 w 1612900"/>
                  <a:gd name="connsiteY5" fmla="*/ 1206500 h 1225550"/>
                  <a:gd name="connsiteX6" fmla="*/ 0 w 1612900"/>
                  <a:gd name="connsiteY6" fmla="*/ 1143000 h 1225550"/>
                  <a:gd name="connsiteX7" fmla="*/ 12700 w 1612900"/>
                  <a:gd name="connsiteY7" fmla="*/ 1022350 h 1225550"/>
                  <a:gd name="connsiteX8" fmla="*/ 1073150 w 1612900"/>
                  <a:gd name="connsiteY8" fmla="*/ 0 h 1225550"/>
                  <a:gd name="connsiteX9" fmla="*/ 1371600 w 1612900"/>
                  <a:gd name="connsiteY9" fmla="*/ 47625 h 1225550"/>
                  <a:gd name="connsiteX0" fmla="*/ 1600200 w 1651000"/>
                  <a:gd name="connsiteY0" fmla="*/ 92075 h 1225550"/>
                  <a:gd name="connsiteX1" fmla="*/ 1651000 w 1651000"/>
                  <a:gd name="connsiteY1" fmla="*/ 101600 h 1225550"/>
                  <a:gd name="connsiteX2" fmla="*/ 787400 w 1651000"/>
                  <a:gd name="connsiteY2" fmla="*/ 1225550 h 1225550"/>
                  <a:gd name="connsiteX3" fmla="*/ 565150 w 1651000"/>
                  <a:gd name="connsiteY3" fmla="*/ 1149350 h 1225550"/>
                  <a:gd name="connsiteX4" fmla="*/ 488950 w 1651000"/>
                  <a:gd name="connsiteY4" fmla="*/ 1219200 h 1225550"/>
                  <a:gd name="connsiteX5" fmla="*/ 12700 w 1651000"/>
                  <a:gd name="connsiteY5" fmla="*/ 1206500 h 1225550"/>
                  <a:gd name="connsiteX6" fmla="*/ 0 w 1651000"/>
                  <a:gd name="connsiteY6" fmla="*/ 1143000 h 1225550"/>
                  <a:gd name="connsiteX7" fmla="*/ 12700 w 1651000"/>
                  <a:gd name="connsiteY7" fmla="*/ 1022350 h 1225550"/>
                  <a:gd name="connsiteX8" fmla="*/ 1073150 w 1651000"/>
                  <a:gd name="connsiteY8" fmla="*/ 0 h 1225550"/>
                  <a:gd name="connsiteX9" fmla="*/ 1371600 w 1651000"/>
                  <a:gd name="connsiteY9" fmla="*/ 47625 h 1225550"/>
                  <a:gd name="connsiteX0" fmla="*/ 1603375 w 1651000"/>
                  <a:gd name="connsiteY0" fmla="*/ 101600 h 1225550"/>
                  <a:gd name="connsiteX1" fmla="*/ 1651000 w 1651000"/>
                  <a:gd name="connsiteY1" fmla="*/ 101600 h 1225550"/>
                  <a:gd name="connsiteX2" fmla="*/ 787400 w 1651000"/>
                  <a:gd name="connsiteY2" fmla="*/ 1225550 h 1225550"/>
                  <a:gd name="connsiteX3" fmla="*/ 565150 w 1651000"/>
                  <a:gd name="connsiteY3" fmla="*/ 1149350 h 1225550"/>
                  <a:gd name="connsiteX4" fmla="*/ 488950 w 1651000"/>
                  <a:gd name="connsiteY4" fmla="*/ 1219200 h 1225550"/>
                  <a:gd name="connsiteX5" fmla="*/ 12700 w 1651000"/>
                  <a:gd name="connsiteY5" fmla="*/ 1206500 h 1225550"/>
                  <a:gd name="connsiteX6" fmla="*/ 0 w 1651000"/>
                  <a:gd name="connsiteY6" fmla="*/ 1143000 h 1225550"/>
                  <a:gd name="connsiteX7" fmla="*/ 12700 w 1651000"/>
                  <a:gd name="connsiteY7" fmla="*/ 1022350 h 1225550"/>
                  <a:gd name="connsiteX8" fmla="*/ 1073150 w 1651000"/>
                  <a:gd name="connsiteY8" fmla="*/ 0 h 1225550"/>
                  <a:gd name="connsiteX9" fmla="*/ 1371600 w 1651000"/>
                  <a:gd name="connsiteY9" fmla="*/ 47625 h 1225550"/>
                  <a:gd name="connsiteX0" fmla="*/ 1612900 w 1651000"/>
                  <a:gd name="connsiteY0" fmla="*/ 88900 h 1225550"/>
                  <a:gd name="connsiteX1" fmla="*/ 1651000 w 1651000"/>
                  <a:gd name="connsiteY1" fmla="*/ 101600 h 1225550"/>
                  <a:gd name="connsiteX2" fmla="*/ 787400 w 1651000"/>
                  <a:gd name="connsiteY2" fmla="*/ 1225550 h 1225550"/>
                  <a:gd name="connsiteX3" fmla="*/ 565150 w 1651000"/>
                  <a:gd name="connsiteY3" fmla="*/ 1149350 h 1225550"/>
                  <a:gd name="connsiteX4" fmla="*/ 488950 w 1651000"/>
                  <a:gd name="connsiteY4" fmla="*/ 1219200 h 1225550"/>
                  <a:gd name="connsiteX5" fmla="*/ 12700 w 1651000"/>
                  <a:gd name="connsiteY5" fmla="*/ 1206500 h 1225550"/>
                  <a:gd name="connsiteX6" fmla="*/ 0 w 1651000"/>
                  <a:gd name="connsiteY6" fmla="*/ 1143000 h 1225550"/>
                  <a:gd name="connsiteX7" fmla="*/ 12700 w 1651000"/>
                  <a:gd name="connsiteY7" fmla="*/ 1022350 h 1225550"/>
                  <a:gd name="connsiteX8" fmla="*/ 1073150 w 1651000"/>
                  <a:gd name="connsiteY8" fmla="*/ 0 h 1225550"/>
                  <a:gd name="connsiteX9" fmla="*/ 1371600 w 1651000"/>
                  <a:gd name="connsiteY9" fmla="*/ 47625 h 1225550"/>
                  <a:gd name="connsiteX0" fmla="*/ 1612900 w 1651000"/>
                  <a:gd name="connsiteY0" fmla="*/ 88900 h 1225550"/>
                  <a:gd name="connsiteX1" fmla="*/ 1651000 w 1651000"/>
                  <a:gd name="connsiteY1" fmla="*/ 101600 h 1225550"/>
                  <a:gd name="connsiteX2" fmla="*/ 787400 w 1651000"/>
                  <a:gd name="connsiteY2" fmla="*/ 1225550 h 1225550"/>
                  <a:gd name="connsiteX3" fmla="*/ 565150 w 1651000"/>
                  <a:gd name="connsiteY3" fmla="*/ 1149350 h 1225550"/>
                  <a:gd name="connsiteX4" fmla="*/ 488950 w 1651000"/>
                  <a:gd name="connsiteY4" fmla="*/ 1219200 h 1225550"/>
                  <a:gd name="connsiteX5" fmla="*/ 12700 w 1651000"/>
                  <a:gd name="connsiteY5" fmla="*/ 1206500 h 1225550"/>
                  <a:gd name="connsiteX6" fmla="*/ 0 w 1651000"/>
                  <a:gd name="connsiteY6" fmla="*/ 1143000 h 1225550"/>
                  <a:gd name="connsiteX7" fmla="*/ 12700 w 1651000"/>
                  <a:gd name="connsiteY7" fmla="*/ 1022350 h 1225550"/>
                  <a:gd name="connsiteX8" fmla="*/ 1073150 w 1651000"/>
                  <a:gd name="connsiteY8" fmla="*/ 0 h 1225550"/>
                  <a:gd name="connsiteX9" fmla="*/ 1371600 w 1651000"/>
                  <a:gd name="connsiteY9" fmla="*/ 47625 h 1225550"/>
                  <a:gd name="connsiteX0" fmla="*/ 1624507 w 1662607"/>
                  <a:gd name="connsiteY0" fmla="*/ 88900 h 1225550"/>
                  <a:gd name="connsiteX1" fmla="*/ 1662607 w 1662607"/>
                  <a:gd name="connsiteY1" fmla="*/ 101600 h 1225550"/>
                  <a:gd name="connsiteX2" fmla="*/ 799007 w 1662607"/>
                  <a:gd name="connsiteY2" fmla="*/ 1225550 h 1225550"/>
                  <a:gd name="connsiteX3" fmla="*/ 576757 w 1662607"/>
                  <a:gd name="connsiteY3" fmla="*/ 1149350 h 1225550"/>
                  <a:gd name="connsiteX4" fmla="*/ 500557 w 1662607"/>
                  <a:gd name="connsiteY4" fmla="*/ 1219200 h 1225550"/>
                  <a:gd name="connsiteX5" fmla="*/ 24307 w 1662607"/>
                  <a:gd name="connsiteY5" fmla="*/ 1206500 h 1225550"/>
                  <a:gd name="connsiteX6" fmla="*/ 11607 w 1662607"/>
                  <a:gd name="connsiteY6" fmla="*/ 1143000 h 1225550"/>
                  <a:gd name="connsiteX7" fmla="*/ 24307 w 1662607"/>
                  <a:gd name="connsiteY7" fmla="*/ 1022350 h 1225550"/>
                  <a:gd name="connsiteX8" fmla="*/ 1084757 w 1662607"/>
                  <a:gd name="connsiteY8" fmla="*/ 0 h 1225550"/>
                  <a:gd name="connsiteX9" fmla="*/ 1383207 w 1662607"/>
                  <a:gd name="connsiteY9" fmla="*/ 47625 h 1225550"/>
                  <a:gd name="connsiteX0" fmla="*/ 1630465 w 1668565"/>
                  <a:gd name="connsiteY0" fmla="*/ 88900 h 1225550"/>
                  <a:gd name="connsiteX1" fmla="*/ 1668565 w 1668565"/>
                  <a:gd name="connsiteY1" fmla="*/ 101600 h 1225550"/>
                  <a:gd name="connsiteX2" fmla="*/ 804965 w 1668565"/>
                  <a:gd name="connsiteY2" fmla="*/ 1225550 h 1225550"/>
                  <a:gd name="connsiteX3" fmla="*/ 582715 w 1668565"/>
                  <a:gd name="connsiteY3" fmla="*/ 1149350 h 1225550"/>
                  <a:gd name="connsiteX4" fmla="*/ 506515 w 1668565"/>
                  <a:gd name="connsiteY4" fmla="*/ 1219200 h 1225550"/>
                  <a:gd name="connsiteX5" fmla="*/ 30265 w 1668565"/>
                  <a:gd name="connsiteY5" fmla="*/ 1206500 h 1225550"/>
                  <a:gd name="connsiteX6" fmla="*/ 17565 w 1668565"/>
                  <a:gd name="connsiteY6" fmla="*/ 1143000 h 1225550"/>
                  <a:gd name="connsiteX7" fmla="*/ 30265 w 1668565"/>
                  <a:gd name="connsiteY7" fmla="*/ 1022350 h 1225550"/>
                  <a:gd name="connsiteX8" fmla="*/ 1090715 w 1668565"/>
                  <a:gd name="connsiteY8" fmla="*/ 0 h 1225550"/>
                  <a:gd name="connsiteX9" fmla="*/ 1389165 w 1668565"/>
                  <a:gd name="connsiteY9" fmla="*/ 47625 h 1225550"/>
                  <a:gd name="connsiteX0" fmla="*/ 1635294 w 1673394"/>
                  <a:gd name="connsiteY0" fmla="*/ 88900 h 1225550"/>
                  <a:gd name="connsiteX1" fmla="*/ 1673394 w 1673394"/>
                  <a:gd name="connsiteY1" fmla="*/ 101600 h 1225550"/>
                  <a:gd name="connsiteX2" fmla="*/ 809794 w 1673394"/>
                  <a:gd name="connsiteY2" fmla="*/ 1225550 h 1225550"/>
                  <a:gd name="connsiteX3" fmla="*/ 587544 w 1673394"/>
                  <a:gd name="connsiteY3" fmla="*/ 1149350 h 1225550"/>
                  <a:gd name="connsiteX4" fmla="*/ 511344 w 1673394"/>
                  <a:gd name="connsiteY4" fmla="*/ 1219200 h 1225550"/>
                  <a:gd name="connsiteX5" fmla="*/ 35094 w 1673394"/>
                  <a:gd name="connsiteY5" fmla="*/ 1206500 h 1225550"/>
                  <a:gd name="connsiteX6" fmla="*/ 12869 w 1673394"/>
                  <a:gd name="connsiteY6" fmla="*/ 1171575 h 1225550"/>
                  <a:gd name="connsiteX7" fmla="*/ 35094 w 1673394"/>
                  <a:gd name="connsiteY7" fmla="*/ 1022350 h 1225550"/>
                  <a:gd name="connsiteX8" fmla="*/ 1095544 w 1673394"/>
                  <a:gd name="connsiteY8" fmla="*/ 0 h 1225550"/>
                  <a:gd name="connsiteX9" fmla="*/ 1393994 w 1673394"/>
                  <a:gd name="connsiteY9" fmla="*/ 47625 h 1225550"/>
                  <a:gd name="connsiteX0" fmla="*/ 1635294 w 1673394"/>
                  <a:gd name="connsiteY0" fmla="*/ 88900 h 1225550"/>
                  <a:gd name="connsiteX1" fmla="*/ 1673394 w 1673394"/>
                  <a:gd name="connsiteY1" fmla="*/ 101600 h 1225550"/>
                  <a:gd name="connsiteX2" fmla="*/ 809794 w 1673394"/>
                  <a:gd name="connsiteY2" fmla="*/ 1225550 h 1225550"/>
                  <a:gd name="connsiteX3" fmla="*/ 587544 w 1673394"/>
                  <a:gd name="connsiteY3" fmla="*/ 1149350 h 1225550"/>
                  <a:gd name="connsiteX4" fmla="*/ 511344 w 1673394"/>
                  <a:gd name="connsiteY4" fmla="*/ 1219200 h 1225550"/>
                  <a:gd name="connsiteX5" fmla="*/ 3344 w 1673394"/>
                  <a:gd name="connsiteY5" fmla="*/ 1200150 h 1225550"/>
                  <a:gd name="connsiteX6" fmla="*/ 12869 w 1673394"/>
                  <a:gd name="connsiteY6" fmla="*/ 1171575 h 1225550"/>
                  <a:gd name="connsiteX7" fmla="*/ 35094 w 1673394"/>
                  <a:gd name="connsiteY7" fmla="*/ 1022350 h 1225550"/>
                  <a:gd name="connsiteX8" fmla="*/ 1095544 w 1673394"/>
                  <a:gd name="connsiteY8" fmla="*/ 0 h 1225550"/>
                  <a:gd name="connsiteX9" fmla="*/ 1393994 w 1673394"/>
                  <a:gd name="connsiteY9" fmla="*/ 47625 h 1225550"/>
                  <a:gd name="connsiteX0" fmla="*/ 1635294 w 1673394"/>
                  <a:gd name="connsiteY0" fmla="*/ 88900 h 1226994"/>
                  <a:gd name="connsiteX1" fmla="*/ 1673394 w 1673394"/>
                  <a:gd name="connsiteY1" fmla="*/ 101600 h 1226994"/>
                  <a:gd name="connsiteX2" fmla="*/ 809794 w 1673394"/>
                  <a:gd name="connsiteY2" fmla="*/ 1225550 h 1226994"/>
                  <a:gd name="connsiteX3" fmla="*/ 587544 w 1673394"/>
                  <a:gd name="connsiteY3" fmla="*/ 1149350 h 1226994"/>
                  <a:gd name="connsiteX4" fmla="*/ 511344 w 1673394"/>
                  <a:gd name="connsiteY4" fmla="*/ 1219200 h 1226994"/>
                  <a:gd name="connsiteX5" fmla="*/ 3344 w 1673394"/>
                  <a:gd name="connsiteY5" fmla="*/ 1200150 h 1226994"/>
                  <a:gd name="connsiteX6" fmla="*/ 12869 w 1673394"/>
                  <a:gd name="connsiteY6" fmla="*/ 1171575 h 1226994"/>
                  <a:gd name="connsiteX7" fmla="*/ 35094 w 1673394"/>
                  <a:gd name="connsiteY7" fmla="*/ 1022350 h 1226994"/>
                  <a:gd name="connsiteX8" fmla="*/ 1095544 w 1673394"/>
                  <a:gd name="connsiteY8" fmla="*/ 0 h 1226994"/>
                  <a:gd name="connsiteX9" fmla="*/ 1393994 w 1673394"/>
                  <a:gd name="connsiteY9" fmla="*/ 47625 h 1226994"/>
                  <a:gd name="connsiteX0" fmla="*/ 1631950 w 1670050"/>
                  <a:gd name="connsiteY0" fmla="*/ 88900 h 1226994"/>
                  <a:gd name="connsiteX1" fmla="*/ 1670050 w 1670050"/>
                  <a:gd name="connsiteY1" fmla="*/ 101600 h 1226994"/>
                  <a:gd name="connsiteX2" fmla="*/ 806450 w 1670050"/>
                  <a:gd name="connsiteY2" fmla="*/ 1225550 h 1226994"/>
                  <a:gd name="connsiteX3" fmla="*/ 584200 w 1670050"/>
                  <a:gd name="connsiteY3" fmla="*/ 1149350 h 1226994"/>
                  <a:gd name="connsiteX4" fmla="*/ 508000 w 1670050"/>
                  <a:gd name="connsiteY4" fmla="*/ 1219200 h 1226994"/>
                  <a:gd name="connsiteX5" fmla="*/ 0 w 1670050"/>
                  <a:gd name="connsiteY5" fmla="*/ 1200150 h 1226994"/>
                  <a:gd name="connsiteX6" fmla="*/ 31750 w 1670050"/>
                  <a:gd name="connsiteY6" fmla="*/ 1022350 h 1226994"/>
                  <a:gd name="connsiteX7" fmla="*/ 1092200 w 1670050"/>
                  <a:gd name="connsiteY7" fmla="*/ 0 h 1226994"/>
                  <a:gd name="connsiteX8" fmla="*/ 1390650 w 1670050"/>
                  <a:gd name="connsiteY8" fmla="*/ 47625 h 1226994"/>
                  <a:gd name="connsiteX0" fmla="*/ 1645456 w 1683556"/>
                  <a:gd name="connsiteY0" fmla="*/ 88900 h 1226994"/>
                  <a:gd name="connsiteX1" fmla="*/ 1683556 w 1683556"/>
                  <a:gd name="connsiteY1" fmla="*/ 101600 h 1226994"/>
                  <a:gd name="connsiteX2" fmla="*/ 819956 w 1683556"/>
                  <a:gd name="connsiteY2" fmla="*/ 1225550 h 1226994"/>
                  <a:gd name="connsiteX3" fmla="*/ 597706 w 1683556"/>
                  <a:gd name="connsiteY3" fmla="*/ 1149350 h 1226994"/>
                  <a:gd name="connsiteX4" fmla="*/ 521506 w 1683556"/>
                  <a:gd name="connsiteY4" fmla="*/ 1219200 h 1226994"/>
                  <a:gd name="connsiteX5" fmla="*/ 13506 w 1683556"/>
                  <a:gd name="connsiteY5" fmla="*/ 1200150 h 1226994"/>
                  <a:gd name="connsiteX6" fmla="*/ 45256 w 1683556"/>
                  <a:gd name="connsiteY6" fmla="*/ 1022350 h 1226994"/>
                  <a:gd name="connsiteX7" fmla="*/ 1105706 w 1683556"/>
                  <a:gd name="connsiteY7" fmla="*/ 0 h 1226994"/>
                  <a:gd name="connsiteX8" fmla="*/ 1404156 w 1683556"/>
                  <a:gd name="connsiteY8" fmla="*/ 47625 h 1226994"/>
                  <a:gd name="connsiteX0" fmla="*/ 1654942 w 1693042"/>
                  <a:gd name="connsiteY0" fmla="*/ 88900 h 1226994"/>
                  <a:gd name="connsiteX1" fmla="*/ 1693042 w 1693042"/>
                  <a:gd name="connsiteY1" fmla="*/ 101600 h 1226994"/>
                  <a:gd name="connsiteX2" fmla="*/ 829442 w 1693042"/>
                  <a:gd name="connsiteY2" fmla="*/ 1225550 h 1226994"/>
                  <a:gd name="connsiteX3" fmla="*/ 607192 w 1693042"/>
                  <a:gd name="connsiteY3" fmla="*/ 1149350 h 1226994"/>
                  <a:gd name="connsiteX4" fmla="*/ 530992 w 1693042"/>
                  <a:gd name="connsiteY4" fmla="*/ 1219200 h 1226994"/>
                  <a:gd name="connsiteX5" fmla="*/ 22992 w 1693042"/>
                  <a:gd name="connsiteY5" fmla="*/ 1200150 h 1226994"/>
                  <a:gd name="connsiteX6" fmla="*/ 54742 w 1693042"/>
                  <a:gd name="connsiteY6" fmla="*/ 1022350 h 1226994"/>
                  <a:gd name="connsiteX7" fmla="*/ 1115192 w 1693042"/>
                  <a:gd name="connsiteY7" fmla="*/ 0 h 1226994"/>
                  <a:gd name="connsiteX8" fmla="*/ 1413642 w 1693042"/>
                  <a:gd name="connsiteY8" fmla="*/ 47625 h 1226994"/>
                  <a:gd name="connsiteX0" fmla="*/ 1651001 w 1689101"/>
                  <a:gd name="connsiteY0" fmla="*/ 88900 h 1226994"/>
                  <a:gd name="connsiteX1" fmla="*/ 1689101 w 1689101"/>
                  <a:gd name="connsiteY1" fmla="*/ 101600 h 1226994"/>
                  <a:gd name="connsiteX2" fmla="*/ 825501 w 1689101"/>
                  <a:gd name="connsiteY2" fmla="*/ 1225550 h 1226994"/>
                  <a:gd name="connsiteX3" fmla="*/ 603251 w 1689101"/>
                  <a:gd name="connsiteY3" fmla="*/ 1149350 h 1226994"/>
                  <a:gd name="connsiteX4" fmla="*/ 527051 w 1689101"/>
                  <a:gd name="connsiteY4" fmla="*/ 1219200 h 1226994"/>
                  <a:gd name="connsiteX5" fmla="*/ 19051 w 1689101"/>
                  <a:gd name="connsiteY5" fmla="*/ 1200150 h 1226994"/>
                  <a:gd name="connsiteX6" fmla="*/ 50801 w 1689101"/>
                  <a:gd name="connsiteY6" fmla="*/ 1022350 h 1226994"/>
                  <a:gd name="connsiteX7" fmla="*/ 1111251 w 1689101"/>
                  <a:gd name="connsiteY7" fmla="*/ 0 h 1226994"/>
                  <a:gd name="connsiteX8" fmla="*/ 1409701 w 1689101"/>
                  <a:gd name="connsiteY8" fmla="*/ 47625 h 1226994"/>
                  <a:gd name="connsiteX0" fmla="*/ 1647872 w 1685972"/>
                  <a:gd name="connsiteY0" fmla="*/ 88900 h 1226994"/>
                  <a:gd name="connsiteX1" fmla="*/ 1685972 w 1685972"/>
                  <a:gd name="connsiteY1" fmla="*/ 101600 h 1226994"/>
                  <a:gd name="connsiteX2" fmla="*/ 822372 w 1685972"/>
                  <a:gd name="connsiteY2" fmla="*/ 1225550 h 1226994"/>
                  <a:gd name="connsiteX3" fmla="*/ 600122 w 1685972"/>
                  <a:gd name="connsiteY3" fmla="*/ 1149350 h 1226994"/>
                  <a:gd name="connsiteX4" fmla="*/ 523922 w 1685972"/>
                  <a:gd name="connsiteY4" fmla="*/ 1219200 h 1226994"/>
                  <a:gd name="connsiteX5" fmla="*/ 15922 w 1685972"/>
                  <a:gd name="connsiteY5" fmla="*/ 1200150 h 1226994"/>
                  <a:gd name="connsiteX6" fmla="*/ 47672 w 1685972"/>
                  <a:gd name="connsiteY6" fmla="*/ 1022350 h 1226994"/>
                  <a:gd name="connsiteX7" fmla="*/ 1108122 w 1685972"/>
                  <a:gd name="connsiteY7" fmla="*/ 0 h 1226994"/>
                  <a:gd name="connsiteX8" fmla="*/ 1406572 w 1685972"/>
                  <a:gd name="connsiteY8" fmla="*/ 47625 h 1226994"/>
                  <a:gd name="connsiteX0" fmla="*/ 1647872 w 1685972"/>
                  <a:gd name="connsiteY0" fmla="*/ 88900 h 1236611"/>
                  <a:gd name="connsiteX1" fmla="*/ 1685972 w 1685972"/>
                  <a:gd name="connsiteY1" fmla="*/ 101600 h 1236611"/>
                  <a:gd name="connsiteX2" fmla="*/ 822372 w 1685972"/>
                  <a:gd name="connsiteY2" fmla="*/ 1225550 h 1236611"/>
                  <a:gd name="connsiteX3" fmla="*/ 600122 w 1685972"/>
                  <a:gd name="connsiteY3" fmla="*/ 1149350 h 1236611"/>
                  <a:gd name="connsiteX4" fmla="*/ 523922 w 1685972"/>
                  <a:gd name="connsiteY4" fmla="*/ 1219200 h 1236611"/>
                  <a:gd name="connsiteX5" fmla="*/ 15922 w 1685972"/>
                  <a:gd name="connsiteY5" fmla="*/ 1200150 h 1236611"/>
                  <a:gd name="connsiteX6" fmla="*/ 47672 w 1685972"/>
                  <a:gd name="connsiteY6" fmla="*/ 1022350 h 1236611"/>
                  <a:gd name="connsiteX7" fmla="*/ 1108122 w 1685972"/>
                  <a:gd name="connsiteY7" fmla="*/ 0 h 1236611"/>
                  <a:gd name="connsiteX8" fmla="*/ 1406572 w 1685972"/>
                  <a:gd name="connsiteY8" fmla="*/ 47625 h 1236611"/>
                  <a:gd name="connsiteX0" fmla="*/ 1647872 w 1685972"/>
                  <a:gd name="connsiteY0" fmla="*/ 88900 h 1236611"/>
                  <a:gd name="connsiteX1" fmla="*/ 1685972 w 1685972"/>
                  <a:gd name="connsiteY1" fmla="*/ 101600 h 1236611"/>
                  <a:gd name="connsiteX2" fmla="*/ 822372 w 1685972"/>
                  <a:gd name="connsiteY2" fmla="*/ 1225550 h 1236611"/>
                  <a:gd name="connsiteX3" fmla="*/ 600122 w 1685972"/>
                  <a:gd name="connsiteY3" fmla="*/ 1149350 h 1236611"/>
                  <a:gd name="connsiteX4" fmla="*/ 523922 w 1685972"/>
                  <a:gd name="connsiteY4" fmla="*/ 1219200 h 1236611"/>
                  <a:gd name="connsiteX5" fmla="*/ 15922 w 1685972"/>
                  <a:gd name="connsiteY5" fmla="*/ 1200150 h 1236611"/>
                  <a:gd name="connsiteX6" fmla="*/ 47672 w 1685972"/>
                  <a:gd name="connsiteY6" fmla="*/ 1022350 h 1236611"/>
                  <a:gd name="connsiteX7" fmla="*/ 1108122 w 1685972"/>
                  <a:gd name="connsiteY7" fmla="*/ 0 h 1236611"/>
                  <a:gd name="connsiteX8" fmla="*/ 1406572 w 1685972"/>
                  <a:gd name="connsiteY8" fmla="*/ 47625 h 1236611"/>
                  <a:gd name="connsiteX0" fmla="*/ 1647872 w 1685972"/>
                  <a:gd name="connsiteY0" fmla="*/ 88900 h 1245548"/>
                  <a:gd name="connsiteX1" fmla="*/ 1685972 w 1685972"/>
                  <a:gd name="connsiteY1" fmla="*/ 101600 h 1245548"/>
                  <a:gd name="connsiteX2" fmla="*/ 822372 w 1685972"/>
                  <a:gd name="connsiteY2" fmla="*/ 1225550 h 1245548"/>
                  <a:gd name="connsiteX3" fmla="*/ 600122 w 1685972"/>
                  <a:gd name="connsiteY3" fmla="*/ 1149350 h 1245548"/>
                  <a:gd name="connsiteX4" fmla="*/ 523922 w 1685972"/>
                  <a:gd name="connsiteY4" fmla="*/ 1219200 h 1245548"/>
                  <a:gd name="connsiteX5" fmla="*/ 15922 w 1685972"/>
                  <a:gd name="connsiteY5" fmla="*/ 1200150 h 1245548"/>
                  <a:gd name="connsiteX6" fmla="*/ 47672 w 1685972"/>
                  <a:gd name="connsiteY6" fmla="*/ 1022350 h 1245548"/>
                  <a:gd name="connsiteX7" fmla="*/ 1108122 w 1685972"/>
                  <a:gd name="connsiteY7" fmla="*/ 0 h 1245548"/>
                  <a:gd name="connsiteX8" fmla="*/ 1406572 w 1685972"/>
                  <a:gd name="connsiteY8" fmla="*/ 47625 h 1245548"/>
                  <a:gd name="connsiteX0" fmla="*/ 1647872 w 1685972"/>
                  <a:gd name="connsiteY0" fmla="*/ 88900 h 1245548"/>
                  <a:gd name="connsiteX1" fmla="*/ 1685972 w 1685972"/>
                  <a:gd name="connsiteY1" fmla="*/ 101600 h 1245548"/>
                  <a:gd name="connsiteX2" fmla="*/ 822372 w 1685972"/>
                  <a:gd name="connsiteY2" fmla="*/ 1225550 h 1245548"/>
                  <a:gd name="connsiteX3" fmla="*/ 600122 w 1685972"/>
                  <a:gd name="connsiteY3" fmla="*/ 1149350 h 1245548"/>
                  <a:gd name="connsiteX4" fmla="*/ 523922 w 1685972"/>
                  <a:gd name="connsiteY4" fmla="*/ 1219200 h 1245548"/>
                  <a:gd name="connsiteX5" fmla="*/ 15922 w 1685972"/>
                  <a:gd name="connsiteY5" fmla="*/ 1200150 h 1245548"/>
                  <a:gd name="connsiteX6" fmla="*/ 47672 w 1685972"/>
                  <a:gd name="connsiteY6" fmla="*/ 1022350 h 1245548"/>
                  <a:gd name="connsiteX7" fmla="*/ 1108122 w 1685972"/>
                  <a:gd name="connsiteY7" fmla="*/ 0 h 1245548"/>
                  <a:gd name="connsiteX8" fmla="*/ 1406572 w 1685972"/>
                  <a:gd name="connsiteY8" fmla="*/ 47625 h 1245548"/>
                  <a:gd name="connsiteX0" fmla="*/ 1647872 w 1685972"/>
                  <a:gd name="connsiteY0" fmla="*/ 88900 h 1245548"/>
                  <a:gd name="connsiteX1" fmla="*/ 1685972 w 1685972"/>
                  <a:gd name="connsiteY1" fmla="*/ 101600 h 1245548"/>
                  <a:gd name="connsiteX2" fmla="*/ 822372 w 1685972"/>
                  <a:gd name="connsiteY2" fmla="*/ 1225550 h 1245548"/>
                  <a:gd name="connsiteX3" fmla="*/ 600122 w 1685972"/>
                  <a:gd name="connsiteY3" fmla="*/ 1149350 h 1245548"/>
                  <a:gd name="connsiteX4" fmla="*/ 523922 w 1685972"/>
                  <a:gd name="connsiteY4" fmla="*/ 1219200 h 1245548"/>
                  <a:gd name="connsiteX5" fmla="*/ 15922 w 1685972"/>
                  <a:gd name="connsiteY5" fmla="*/ 1200150 h 1245548"/>
                  <a:gd name="connsiteX6" fmla="*/ 47672 w 1685972"/>
                  <a:gd name="connsiteY6" fmla="*/ 1022350 h 1245548"/>
                  <a:gd name="connsiteX7" fmla="*/ 1108122 w 1685972"/>
                  <a:gd name="connsiteY7" fmla="*/ 0 h 1245548"/>
                  <a:gd name="connsiteX8" fmla="*/ 1406572 w 1685972"/>
                  <a:gd name="connsiteY8" fmla="*/ 47625 h 1245548"/>
                  <a:gd name="connsiteX0" fmla="*/ 1647872 w 1685972"/>
                  <a:gd name="connsiteY0" fmla="*/ 88900 h 1245548"/>
                  <a:gd name="connsiteX1" fmla="*/ 1685972 w 1685972"/>
                  <a:gd name="connsiteY1" fmla="*/ 101600 h 1245548"/>
                  <a:gd name="connsiteX2" fmla="*/ 822372 w 1685972"/>
                  <a:gd name="connsiteY2" fmla="*/ 1225550 h 1245548"/>
                  <a:gd name="connsiteX3" fmla="*/ 600122 w 1685972"/>
                  <a:gd name="connsiteY3" fmla="*/ 1149350 h 1245548"/>
                  <a:gd name="connsiteX4" fmla="*/ 523922 w 1685972"/>
                  <a:gd name="connsiteY4" fmla="*/ 1219200 h 1245548"/>
                  <a:gd name="connsiteX5" fmla="*/ 15922 w 1685972"/>
                  <a:gd name="connsiteY5" fmla="*/ 1200150 h 1245548"/>
                  <a:gd name="connsiteX6" fmla="*/ 47672 w 1685972"/>
                  <a:gd name="connsiteY6" fmla="*/ 1022350 h 1245548"/>
                  <a:gd name="connsiteX7" fmla="*/ 1108122 w 1685972"/>
                  <a:gd name="connsiteY7" fmla="*/ 0 h 1245548"/>
                  <a:gd name="connsiteX8" fmla="*/ 1406572 w 1685972"/>
                  <a:gd name="connsiteY8" fmla="*/ 47625 h 1245548"/>
                  <a:gd name="connsiteX0" fmla="*/ 1647872 w 1685972"/>
                  <a:gd name="connsiteY0" fmla="*/ 88900 h 1245548"/>
                  <a:gd name="connsiteX1" fmla="*/ 1685972 w 1685972"/>
                  <a:gd name="connsiteY1" fmla="*/ 101600 h 1245548"/>
                  <a:gd name="connsiteX2" fmla="*/ 822372 w 1685972"/>
                  <a:gd name="connsiteY2" fmla="*/ 1225550 h 1245548"/>
                  <a:gd name="connsiteX3" fmla="*/ 600122 w 1685972"/>
                  <a:gd name="connsiteY3" fmla="*/ 1149350 h 1245548"/>
                  <a:gd name="connsiteX4" fmla="*/ 523922 w 1685972"/>
                  <a:gd name="connsiteY4" fmla="*/ 1219200 h 1245548"/>
                  <a:gd name="connsiteX5" fmla="*/ 15922 w 1685972"/>
                  <a:gd name="connsiteY5" fmla="*/ 1200150 h 1245548"/>
                  <a:gd name="connsiteX6" fmla="*/ 47672 w 1685972"/>
                  <a:gd name="connsiteY6" fmla="*/ 1022350 h 1245548"/>
                  <a:gd name="connsiteX7" fmla="*/ 1108122 w 1685972"/>
                  <a:gd name="connsiteY7" fmla="*/ 0 h 1245548"/>
                  <a:gd name="connsiteX8" fmla="*/ 1406572 w 1685972"/>
                  <a:gd name="connsiteY8" fmla="*/ 47625 h 1245548"/>
                  <a:gd name="connsiteX0" fmla="*/ 1647872 w 1685972"/>
                  <a:gd name="connsiteY0" fmla="*/ 88900 h 1245548"/>
                  <a:gd name="connsiteX1" fmla="*/ 1685972 w 1685972"/>
                  <a:gd name="connsiteY1" fmla="*/ 101600 h 1245548"/>
                  <a:gd name="connsiteX2" fmla="*/ 822372 w 1685972"/>
                  <a:gd name="connsiteY2" fmla="*/ 1225550 h 1245548"/>
                  <a:gd name="connsiteX3" fmla="*/ 603297 w 1685972"/>
                  <a:gd name="connsiteY3" fmla="*/ 1155700 h 1245548"/>
                  <a:gd name="connsiteX4" fmla="*/ 523922 w 1685972"/>
                  <a:gd name="connsiteY4" fmla="*/ 1219200 h 1245548"/>
                  <a:gd name="connsiteX5" fmla="*/ 15922 w 1685972"/>
                  <a:gd name="connsiteY5" fmla="*/ 1200150 h 1245548"/>
                  <a:gd name="connsiteX6" fmla="*/ 47672 w 1685972"/>
                  <a:gd name="connsiteY6" fmla="*/ 1022350 h 1245548"/>
                  <a:gd name="connsiteX7" fmla="*/ 1108122 w 1685972"/>
                  <a:gd name="connsiteY7" fmla="*/ 0 h 1245548"/>
                  <a:gd name="connsiteX8" fmla="*/ 1406572 w 1685972"/>
                  <a:gd name="connsiteY8" fmla="*/ 47625 h 1245548"/>
                  <a:gd name="connsiteX0" fmla="*/ 1647872 w 1671684"/>
                  <a:gd name="connsiteY0" fmla="*/ 88900 h 1245548"/>
                  <a:gd name="connsiteX1" fmla="*/ 1671684 w 1671684"/>
                  <a:gd name="connsiteY1" fmla="*/ 96837 h 1245548"/>
                  <a:gd name="connsiteX2" fmla="*/ 822372 w 1671684"/>
                  <a:gd name="connsiteY2" fmla="*/ 1225550 h 1245548"/>
                  <a:gd name="connsiteX3" fmla="*/ 603297 w 1671684"/>
                  <a:gd name="connsiteY3" fmla="*/ 1155700 h 1245548"/>
                  <a:gd name="connsiteX4" fmla="*/ 523922 w 1671684"/>
                  <a:gd name="connsiteY4" fmla="*/ 1219200 h 1245548"/>
                  <a:gd name="connsiteX5" fmla="*/ 15922 w 1671684"/>
                  <a:gd name="connsiteY5" fmla="*/ 1200150 h 1245548"/>
                  <a:gd name="connsiteX6" fmla="*/ 47672 w 1671684"/>
                  <a:gd name="connsiteY6" fmla="*/ 1022350 h 1245548"/>
                  <a:gd name="connsiteX7" fmla="*/ 1108122 w 1671684"/>
                  <a:gd name="connsiteY7" fmla="*/ 0 h 1245548"/>
                  <a:gd name="connsiteX8" fmla="*/ 1406572 w 1671684"/>
                  <a:gd name="connsiteY8" fmla="*/ 47625 h 1245548"/>
                  <a:gd name="connsiteX0" fmla="*/ 1647872 w 1671684"/>
                  <a:gd name="connsiteY0" fmla="*/ 88900 h 1245548"/>
                  <a:gd name="connsiteX1" fmla="*/ 1671684 w 1671684"/>
                  <a:gd name="connsiteY1" fmla="*/ 96837 h 1245548"/>
                  <a:gd name="connsiteX2" fmla="*/ 803322 w 1671684"/>
                  <a:gd name="connsiteY2" fmla="*/ 1206500 h 1245548"/>
                  <a:gd name="connsiteX3" fmla="*/ 603297 w 1671684"/>
                  <a:gd name="connsiteY3" fmla="*/ 1155700 h 1245548"/>
                  <a:gd name="connsiteX4" fmla="*/ 523922 w 1671684"/>
                  <a:gd name="connsiteY4" fmla="*/ 1219200 h 1245548"/>
                  <a:gd name="connsiteX5" fmla="*/ 15922 w 1671684"/>
                  <a:gd name="connsiteY5" fmla="*/ 1200150 h 1245548"/>
                  <a:gd name="connsiteX6" fmla="*/ 47672 w 1671684"/>
                  <a:gd name="connsiteY6" fmla="*/ 1022350 h 1245548"/>
                  <a:gd name="connsiteX7" fmla="*/ 1108122 w 1671684"/>
                  <a:gd name="connsiteY7" fmla="*/ 0 h 1245548"/>
                  <a:gd name="connsiteX8" fmla="*/ 1406572 w 1671684"/>
                  <a:gd name="connsiteY8" fmla="*/ 47625 h 1245548"/>
                  <a:gd name="connsiteX0" fmla="*/ 1647872 w 1671684"/>
                  <a:gd name="connsiteY0" fmla="*/ 55562 h 1212210"/>
                  <a:gd name="connsiteX1" fmla="*/ 1671684 w 1671684"/>
                  <a:gd name="connsiteY1" fmla="*/ 63499 h 1212210"/>
                  <a:gd name="connsiteX2" fmla="*/ 803322 w 1671684"/>
                  <a:gd name="connsiteY2" fmla="*/ 1173162 h 1212210"/>
                  <a:gd name="connsiteX3" fmla="*/ 603297 w 1671684"/>
                  <a:gd name="connsiteY3" fmla="*/ 1122362 h 1212210"/>
                  <a:gd name="connsiteX4" fmla="*/ 523922 w 1671684"/>
                  <a:gd name="connsiteY4" fmla="*/ 1185862 h 1212210"/>
                  <a:gd name="connsiteX5" fmla="*/ 15922 w 1671684"/>
                  <a:gd name="connsiteY5" fmla="*/ 1166812 h 1212210"/>
                  <a:gd name="connsiteX6" fmla="*/ 47672 w 1671684"/>
                  <a:gd name="connsiteY6" fmla="*/ 989012 h 1212210"/>
                  <a:gd name="connsiteX7" fmla="*/ 1098597 w 1671684"/>
                  <a:gd name="connsiteY7" fmla="*/ 0 h 1212210"/>
                  <a:gd name="connsiteX8" fmla="*/ 1406572 w 1671684"/>
                  <a:gd name="connsiteY8" fmla="*/ 14287 h 1212210"/>
                  <a:gd name="connsiteX0" fmla="*/ 1647872 w 1671684"/>
                  <a:gd name="connsiteY0" fmla="*/ 55562 h 1212210"/>
                  <a:gd name="connsiteX1" fmla="*/ 1671684 w 1671684"/>
                  <a:gd name="connsiteY1" fmla="*/ 63499 h 1212210"/>
                  <a:gd name="connsiteX2" fmla="*/ 803322 w 1671684"/>
                  <a:gd name="connsiteY2" fmla="*/ 1173162 h 1212210"/>
                  <a:gd name="connsiteX3" fmla="*/ 603297 w 1671684"/>
                  <a:gd name="connsiteY3" fmla="*/ 1122362 h 1212210"/>
                  <a:gd name="connsiteX4" fmla="*/ 523922 w 1671684"/>
                  <a:gd name="connsiteY4" fmla="*/ 1185862 h 1212210"/>
                  <a:gd name="connsiteX5" fmla="*/ 15922 w 1671684"/>
                  <a:gd name="connsiteY5" fmla="*/ 1166812 h 1212210"/>
                  <a:gd name="connsiteX6" fmla="*/ 47672 w 1671684"/>
                  <a:gd name="connsiteY6" fmla="*/ 989012 h 1212210"/>
                  <a:gd name="connsiteX7" fmla="*/ 1098597 w 1671684"/>
                  <a:gd name="connsiteY7" fmla="*/ 0 h 1212210"/>
                  <a:gd name="connsiteX8" fmla="*/ 1401809 w 1671684"/>
                  <a:gd name="connsiteY8" fmla="*/ 38099 h 1212210"/>
                  <a:gd name="connsiteX0" fmla="*/ 1647872 w 1671684"/>
                  <a:gd name="connsiteY0" fmla="*/ 55562 h 1212210"/>
                  <a:gd name="connsiteX1" fmla="*/ 1671684 w 1671684"/>
                  <a:gd name="connsiteY1" fmla="*/ 73024 h 1212210"/>
                  <a:gd name="connsiteX2" fmla="*/ 803322 w 1671684"/>
                  <a:gd name="connsiteY2" fmla="*/ 1173162 h 1212210"/>
                  <a:gd name="connsiteX3" fmla="*/ 603297 w 1671684"/>
                  <a:gd name="connsiteY3" fmla="*/ 1122362 h 1212210"/>
                  <a:gd name="connsiteX4" fmla="*/ 523922 w 1671684"/>
                  <a:gd name="connsiteY4" fmla="*/ 1185862 h 1212210"/>
                  <a:gd name="connsiteX5" fmla="*/ 15922 w 1671684"/>
                  <a:gd name="connsiteY5" fmla="*/ 1166812 h 1212210"/>
                  <a:gd name="connsiteX6" fmla="*/ 47672 w 1671684"/>
                  <a:gd name="connsiteY6" fmla="*/ 989012 h 1212210"/>
                  <a:gd name="connsiteX7" fmla="*/ 1098597 w 1671684"/>
                  <a:gd name="connsiteY7" fmla="*/ 0 h 1212210"/>
                  <a:gd name="connsiteX8" fmla="*/ 1401809 w 1671684"/>
                  <a:gd name="connsiteY8" fmla="*/ 38099 h 1212210"/>
                  <a:gd name="connsiteX0" fmla="*/ 1647872 w 1690734"/>
                  <a:gd name="connsiteY0" fmla="*/ 55562 h 1212210"/>
                  <a:gd name="connsiteX1" fmla="*/ 1690734 w 1690734"/>
                  <a:gd name="connsiteY1" fmla="*/ 87311 h 1212210"/>
                  <a:gd name="connsiteX2" fmla="*/ 803322 w 1690734"/>
                  <a:gd name="connsiteY2" fmla="*/ 1173162 h 1212210"/>
                  <a:gd name="connsiteX3" fmla="*/ 603297 w 1690734"/>
                  <a:gd name="connsiteY3" fmla="*/ 1122362 h 1212210"/>
                  <a:gd name="connsiteX4" fmla="*/ 523922 w 1690734"/>
                  <a:gd name="connsiteY4" fmla="*/ 1185862 h 1212210"/>
                  <a:gd name="connsiteX5" fmla="*/ 15922 w 1690734"/>
                  <a:gd name="connsiteY5" fmla="*/ 1166812 h 1212210"/>
                  <a:gd name="connsiteX6" fmla="*/ 47672 w 1690734"/>
                  <a:gd name="connsiteY6" fmla="*/ 989012 h 1212210"/>
                  <a:gd name="connsiteX7" fmla="*/ 1098597 w 1690734"/>
                  <a:gd name="connsiteY7" fmla="*/ 0 h 1212210"/>
                  <a:gd name="connsiteX8" fmla="*/ 1401809 w 1690734"/>
                  <a:gd name="connsiteY8" fmla="*/ 38099 h 1212210"/>
                  <a:gd name="connsiteX0" fmla="*/ 1638347 w 1690734"/>
                  <a:gd name="connsiteY0" fmla="*/ 74612 h 1212210"/>
                  <a:gd name="connsiteX1" fmla="*/ 1690734 w 1690734"/>
                  <a:gd name="connsiteY1" fmla="*/ 87311 h 1212210"/>
                  <a:gd name="connsiteX2" fmla="*/ 803322 w 1690734"/>
                  <a:gd name="connsiteY2" fmla="*/ 1173162 h 1212210"/>
                  <a:gd name="connsiteX3" fmla="*/ 603297 w 1690734"/>
                  <a:gd name="connsiteY3" fmla="*/ 1122362 h 1212210"/>
                  <a:gd name="connsiteX4" fmla="*/ 523922 w 1690734"/>
                  <a:gd name="connsiteY4" fmla="*/ 1185862 h 1212210"/>
                  <a:gd name="connsiteX5" fmla="*/ 15922 w 1690734"/>
                  <a:gd name="connsiteY5" fmla="*/ 1166812 h 1212210"/>
                  <a:gd name="connsiteX6" fmla="*/ 47672 w 1690734"/>
                  <a:gd name="connsiteY6" fmla="*/ 989012 h 1212210"/>
                  <a:gd name="connsiteX7" fmla="*/ 1098597 w 1690734"/>
                  <a:gd name="connsiteY7" fmla="*/ 0 h 1212210"/>
                  <a:gd name="connsiteX8" fmla="*/ 1401809 w 1690734"/>
                  <a:gd name="connsiteY8" fmla="*/ 38099 h 1212210"/>
                  <a:gd name="connsiteX0" fmla="*/ 1638347 w 1676447"/>
                  <a:gd name="connsiteY0" fmla="*/ 74612 h 1212210"/>
                  <a:gd name="connsiteX1" fmla="*/ 1676447 w 1676447"/>
                  <a:gd name="connsiteY1" fmla="*/ 82549 h 1212210"/>
                  <a:gd name="connsiteX2" fmla="*/ 803322 w 1676447"/>
                  <a:gd name="connsiteY2" fmla="*/ 1173162 h 1212210"/>
                  <a:gd name="connsiteX3" fmla="*/ 603297 w 1676447"/>
                  <a:gd name="connsiteY3" fmla="*/ 1122362 h 1212210"/>
                  <a:gd name="connsiteX4" fmla="*/ 523922 w 1676447"/>
                  <a:gd name="connsiteY4" fmla="*/ 1185862 h 1212210"/>
                  <a:gd name="connsiteX5" fmla="*/ 15922 w 1676447"/>
                  <a:gd name="connsiteY5" fmla="*/ 1166812 h 1212210"/>
                  <a:gd name="connsiteX6" fmla="*/ 47672 w 1676447"/>
                  <a:gd name="connsiteY6" fmla="*/ 989012 h 1212210"/>
                  <a:gd name="connsiteX7" fmla="*/ 1098597 w 1676447"/>
                  <a:gd name="connsiteY7" fmla="*/ 0 h 1212210"/>
                  <a:gd name="connsiteX8" fmla="*/ 1401809 w 1676447"/>
                  <a:gd name="connsiteY8" fmla="*/ 38099 h 1212210"/>
                  <a:gd name="connsiteX0" fmla="*/ 1638347 w 1676447"/>
                  <a:gd name="connsiteY0" fmla="*/ 74612 h 1212210"/>
                  <a:gd name="connsiteX1" fmla="*/ 1676447 w 1676447"/>
                  <a:gd name="connsiteY1" fmla="*/ 82549 h 1212210"/>
                  <a:gd name="connsiteX2" fmla="*/ 784272 w 1676447"/>
                  <a:gd name="connsiteY2" fmla="*/ 1168399 h 1212210"/>
                  <a:gd name="connsiteX3" fmla="*/ 603297 w 1676447"/>
                  <a:gd name="connsiteY3" fmla="*/ 1122362 h 1212210"/>
                  <a:gd name="connsiteX4" fmla="*/ 523922 w 1676447"/>
                  <a:gd name="connsiteY4" fmla="*/ 1185862 h 1212210"/>
                  <a:gd name="connsiteX5" fmla="*/ 15922 w 1676447"/>
                  <a:gd name="connsiteY5" fmla="*/ 1166812 h 1212210"/>
                  <a:gd name="connsiteX6" fmla="*/ 47672 w 1676447"/>
                  <a:gd name="connsiteY6" fmla="*/ 989012 h 1212210"/>
                  <a:gd name="connsiteX7" fmla="*/ 1098597 w 1676447"/>
                  <a:gd name="connsiteY7" fmla="*/ 0 h 1212210"/>
                  <a:gd name="connsiteX8" fmla="*/ 1401809 w 1676447"/>
                  <a:gd name="connsiteY8" fmla="*/ 38099 h 1212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447" h="1212210">
                    <a:moveTo>
                      <a:pt x="1638347" y="74612"/>
                    </a:moveTo>
                    <a:lnTo>
                      <a:pt x="1676447" y="82549"/>
                    </a:lnTo>
                    <a:cubicBezTo>
                      <a:pt x="1388580" y="457199"/>
                      <a:pt x="1132464" y="841374"/>
                      <a:pt x="784272" y="1168399"/>
                    </a:cubicBezTo>
                    <a:cubicBezTo>
                      <a:pt x="643514" y="1158874"/>
                      <a:pt x="702780" y="1138237"/>
                      <a:pt x="603297" y="1122362"/>
                    </a:cubicBezTo>
                    <a:cubicBezTo>
                      <a:pt x="565197" y="1145645"/>
                      <a:pt x="565197" y="1168929"/>
                      <a:pt x="523922" y="1185862"/>
                    </a:cubicBezTo>
                    <a:cubicBezTo>
                      <a:pt x="354589" y="1208087"/>
                      <a:pt x="201130" y="1239837"/>
                      <a:pt x="15922" y="1166812"/>
                    </a:cubicBezTo>
                    <a:cubicBezTo>
                      <a:pt x="-24295" y="1028170"/>
                      <a:pt x="21214" y="1070504"/>
                      <a:pt x="47672" y="989012"/>
                    </a:cubicBezTo>
                    <a:cubicBezTo>
                      <a:pt x="210655" y="683154"/>
                      <a:pt x="745114" y="340783"/>
                      <a:pt x="1098597" y="0"/>
                    </a:cubicBezTo>
                    <a:lnTo>
                      <a:pt x="1401809" y="38099"/>
                    </a:lnTo>
                  </a:path>
                </a:pathLst>
              </a:custGeom>
              <a:noFill/>
              <a:ln w="28575" cap="rnd">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662">
                  <a:latin typeface="Meiryo UI" panose="020B0604030504040204" pitchFamily="50" charset="-128"/>
                  <a:ea typeface="Meiryo UI" panose="020B0604030504040204" pitchFamily="50" charset="-128"/>
                </a:endParaRPr>
              </a:p>
            </p:txBody>
          </p:sp>
          <p:sp>
            <p:nvSpPr>
              <p:cNvPr id="72" name="フリーフォーム 71"/>
              <p:cNvSpPr/>
              <p:nvPr/>
            </p:nvSpPr>
            <p:spPr>
              <a:xfrm>
                <a:off x="4167468" y="819923"/>
                <a:ext cx="3426276" cy="1334373"/>
              </a:xfrm>
              <a:custGeom>
                <a:avLst/>
                <a:gdLst>
                  <a:gd name="connsiteX0" fmla="*/ 0 w 1247775"/>
                  <a:gd name="connsiteY0" fmla="*/ 261938 h 509588"/>
                  <a:gd name="connsiteX1" fmla="*/ 176213 w 1247775"/>
                  <a:gd name="connsiteY1" fmla="*/ 0 h 509588"/>
                  <a:gd name="connsiteX2" fmla="*/ 323850 w 1247775"/>
                  <a:gd name="connsiteY2" fmla="*/ 38100 h 509588"/>
                  <a:gd name="connsiteX3" fmla="*/ 666750 w 1247775"/>
                  <a:gd name="connsiteY3" fmla="*/ 119063 h 509588"/>
                  <a:gd name="connsiteX4" fmla="*/ 857250 w 1247775"/>
                  <a:gd name="connsiteY4" fmla="*/ 176213 h 509588"/>
                  <a:gd name="connsiteX5" fmla="*/ 1090613 w 1247775"/>
                  <a:gd name="connsiteY5" fmla="*/ 185738 h 509588"/>
                  <a:gd name="connsiteX6" fmla="*/ 1247775 w 1247775"/>
                  <a:gd name="connsiteY6" fmla="*/ 185738 h 509588"/>
                  <a:gd name="connsiteX7" fmla="*/ 1052513 w 1247775"/>
                  <a:gd name="connsiteY7" fmla="*/ 509588 h 509588"/>
                  <a:gd name="connsiteX8" fmla="*/ 581025 w 1247775"/>
                  <a:gd name="connsiteY8" fmla="*/ 433388 h 509588"/>
                  <a:gd name="connsiteX9" fmla="*/ 242888 w 1247775"/>
                  <a:gd name="connsiteY9" fmla="*/ 357188 h 509588"/>
                  <a:gd name="connsiteX0" fmla="*/ 0 w 1247775"/>
                  <a:gd name="connsiteY0" fmla="*/ 261938 h 509588"/>
                  <a:gd name="connsiteX1" fmla="*/ 176213 w 1247775"/>
                  <a:gd name="connsiteY1" fmla="*/ 0 h 509588"/>
                  <a:gd name="connsiteX2" fmla="*/ 323850 w 1247775"/>
                  <a:gd name="connsiteY2" fmla="*/ 38100 h 509588"/>
                  <a:gd name="connsiteX3" fmla="*/ 666750 w 1247775"/>
                  <a:gd name="connsiteY3" fmla="*/ 119063 h 509588"/>
                  <a:gd name="connsiteX4" fmla="*/ 857250 w 1247775"/>
                  <a:gd name="connsiteY4" fmla="*/ 176213 h 509588"/>
                  <a:gd name="connsiteX5" fmla="*/ 1090613 w 1247775"/>
                  <a:gd name="connsiteY5" fmla="*/ 185738 h 509588"/>
                  <a:gd name="connsiteX6" fmla="*/ 1247775 w 1247775"/>
                  <a:gd name="connsiteY6" fmla="*/ 185738 h 509588"/>
                  <a:gd name="connsiteX7" fmla="*/ 1052513 w 1247775"/>
                  <a:gd name="connsiteY7" fmla="*/ 509588 h 509588"/>
                  <a:gd name="connsiteX8" fmla="*/ 581025 w 1247775"/>
                  <a:gd name="connsiteY8" fmla="*/ 433388 h 509588"/>
                  <a:gd name="connsiteX9" fmla="*/ 242888 w 1247775"/>
                  <a:gd name="connsiteY9" fmla="*/ 357188 h 509588"/>
                  <a:gd name="connsiteX0" fmla="*/ 0 w 1247775"/>
                  <a:gd name="connsiteY0" fmla="*/ 261938 h 509588"/>
                  <a:gd name="connsiteX1" fmla="*/ 176213 w 1247775"/>
                  <a:gd name="connsiteY1" fmla="*/ 0 h 509588"/>
                  <a:gd name="connsiteX2" fmla="*/ 323850 w 1247775"/>
                  <a:gd name="connsiteY2" fmla="*/ 38100 h 509588"/>
                  <a:gd name="connsiteX3" fmla="*/ 666750 w 1247775"/>
                  <a:gd name="connsiteY3" fmla="*/ 119063 h 509588"/>
                  <a:gd name="connsiteX4" fmla="*/ 857250 w 1247775"/>
                  <a:gd name="connsiteY4" fmla="*/ 176213 h 509588"/>
                  <a:gd name="connsiteX5" fmla="*/ 1090613 w 1247775"/>
                  <a:gd name="connsiteY5" fmla="*/ 185738 h 509588"/>
                  <a:gd name="connsiteX6" fmla="*/ 1247775 w 1247775"/>
                  <a:gd name="connsiteY6" fmla="*/ 185738 h 509588"/>
                  <a:gd name="connsiteX7" fmla="*/ 1052513 w 1247775"/>
                  <a:gd name="connsiteY7" fmla="*/ 509588 h 509588"/>
                  <a:gd name="connsiteX8" fmla="*/ 581025 w 1247775"/>
                  <a:gd name="connsiteY8" fmla="*/ 433388 h 509588"/>
                  <a:gd name="connsiteX9" fmla="*/ 242888 w 1247775"/>
                  <a:gd name="connsiteY9" fmla="*/ 357188 h 509588"/>
                  <a:gd name="connsiteX0" fmla="*/ 0 w 1247775"/>
                  <a:gd name="connsiteY0" fmla="*/ 261938 h 509588"/>
                  <a:gd name="connsiteX1" fmla="*/ 176213 w 1247775"/>
                  <a:gd name="connsiteY1" fmla="*/ 0 h 509588"/>
                  <a:gd name="connsiteX2" fmla="*/ 323850 w 1247775"/>
                  <a:gd name="connsiteY2" fmla="*/ 38100 h 509588"/>
                  <a:gd name="connsiteX3" fmla="*/ 666750 w 1247775"/>
                  <a:gd name="connsiteY3" fmla="*/ 119063 h 509588"/>
                  <a:gd name="connsiteX4" fmla="*/ 857250 w 1247775"/>
                  <a:gd name="connsiteY4" fmla="*/ 176213 h 509588"/>
                  <a:gd name="connsiteX5" fmla="*/ 1090613 w 1247775"/>
                  <a:gd name="connsiteY5" fmla="*/ 185738 h 509588"/>
                  <a:gd name="connsiteX6" fmla="*/ 1247775 w 1247775"/>
                  <a:gd name="connsiteY6" fmla="*/ 185738 h 509588"/>
                  <a:gd name="connsiteX7" fmla="*/ 1052513 w 1247775"/>
                  <a:gd name="connsiteY7" fmla="*/ 509588 h 509588"/>
                  <a:gd name="connsiteX8" fmla="*/ 581025 w 1247775"/>
                  <a:gd name="connsiteY8" fmla="*/ 433388 h 509588"/>
                  <a:gd name="connsiteX9" fmla="*/ 242888 w 1247775"/>
                  <a:gd name="connsiteY9" fmla="*/ 357188 h 509588"/>
                  <a:gd name="connsiteX0" fmla="*/ 0 w 1247775"/>
                  <a:gd name="connsiteY0" fmla="*/ 261938 h 509588"/>
                  <a:gd name="connsiteX1" fmla="*/ 176213 w 1247775"/>
                  <a:gd name="connsiteY1" fmla="*/ 0 h 509588"/>
                  <a:gd name="connsiteX2" fmla="*/ 323850 w 1247775"/>
                  <a:gd name="connsiteY2" fmla="*/ 38100 h 509588"/>
                  <a:gd name="connsiteX3" fmla="*/ 666750 w 1247775"/>
                  <a:gd name="connsiteY3" fmla="*/ 119063 h 509588"/>
                  <a:gd name="connsiteX4" fmla="*/ 857250 w 1247775"/>
                  <a:gd name="connsiteY4" fmla="*/ 176213 h 509588"/>
                  <a:gd name="connsiteX5" fmla="*/ 1090613 w 1247775"/>
                  <a:gd name="connsiteY5" fmla="*/ 185738 h 509588"/>
                  <a:gd name="connsiteX6" fmla="*/ 1247775 w 1247775"/>
                  <a:gd name="connsiteY6" fmla="*/ 185738 h 509588"/>
                  <a:gd name="connsiteX7" fmla="*/ 1052513 w 1247775"/>
                  <a:gd name="connsiteY7" fmla="*/ 509588 h 509588"/>
                  <a:gd name="connsiteX8" fmla="*/ 581025 w 1247775"/>
                  <a:gd name="connsiteY8" fmla="*/ 433388 h 509588"/>
                  <a:gd name="connsiteX9" fmla="*/ 242888 w 1247775"/>
                  <a:gd name="connsiteY9" fmla="*/ 357188 h 509588"/>
                  <a:gd name="connsiteX0" fmla="*/ 0 w 1247775"/>
                  <a:gd name="connsiteY0" fmla="*/ 265520 h 513170"/>
                  <a:gd name="connsiteX1" fmla="*/ 176213 w 1247775"/>
                  <a:gd name="connsiteY1" fmla="*/ 3582 h 513170"/>
                  <a:gd name="connsiteX2" fmla="*/ 323850 w 1247775"/>
                  <a:gd name="connsiteY2" fmla="*/ 41682 h 513170"/>
                  <a:gd name="connsiteX3" fmla="*/ 666750 w 1247775"/>
                  <a:gd name="connsiteY3" fmla="*/ 122645 h 513170"/>
                  <a:gd name="connsiteX4" fmla="*/ 857250 w 1247775"/>
                  <a:gd name="connsiteY4" fmla="*/ 179795 h 513170"/>
                  <a:gd name="connsiteX5" fmla="*/ 1090613 w 1247775"/>
                  <a:gd name="connsiteY5" fmla="*/ 189320 h 513170"/>
                  <a:gd name="connsiteX6" fmla="*/ 1247775 w 1247775"/>
                  <a:gd name="connsiteY6" fmla="*/ 189320 h 513170"/>
                  <a:gd name="connsiteX7" fmla="*/ 1052513 w 1247775"/>
                  <a:gd name="connsiteY7" fmla="*/ 513170 h 513170"/>
                  <a:gd name="connsiteX8" fmla="*/ 581025 w 1247775"/>
                  <a:gd name="connsiteY8" fmla="*/ 436970 h 513170"/>
                  <a:gd name="connsiteX9" fmla="*/ 242888 w 1247775"/>
                  <a:gd name="connsiteY9" fmla="*/ 360770 h 513170"/>
                  <a:gd name="connsiteX0" fmla="*/ 0 w 1247775"/>
                  <a:gd name="connsiteY0" fmla="*/ 265520 h 513170"/>
                  <a:gd name="connsiteX1" fmla="*/ 176213 w 1247775"/>
                  <a:gd name="connsiteY1" fmla="*/ 3582 h 513170"/>
                  <a:gd name="connsiteX2" fmla="*/ 323850 w 1247775"/>
                  <a:gd name="connsiteY2" fmla="*/ 41682 h 513170"/>
                  <a:gd name="connsiteX3" fmla="*/ 666750 w 1247775"/>
                  <a:gd name="connsiteY3" fmla="*/ 122645 h 513170"/>
                  <a:gd name="connsiteX4" fmla="*/ 857250 w 1247775"/>
                  <a:gd name="connsiteY4" fmla="*/ 179795 h 513170"/>
                  <a:gd name="connsiteX5" fmla="*/ 1090613 w 1247775"/>
                  <a:gd name="connsiteY5" fmla="*/ 189320 h 513170"/>
                  <a:gd name="connsiteX6" fmla="*/ 1247775 w 1247775"/>
                  <a:gd name="connsiteY6" fmla="*/ 189320 h 513170"/>
                  <a:gd name="connsiteX7" fmla="*/ 1052513 w 1247775"/>
                  <a:gd name="connsiteY7" fmla="*/ 513170 h 513170"/>
                  <a:gd name="connsiteX8" fmla="*/ 581025 w 1247775"/>
                  <a:gd name="connsiteY8" fmla="*/ 436970 h 513170"/>
                  <a:gd name="connsiteX9" fmla="*/ 242888 w 1247775"/>
                  <a:gd name="connsiteY9" fmla="*/ 360770 h 513170"/>
                  <a:gd name="connsiteX0" fmla="*/ 0 w 1247775"/>
                  <a:gd name="connsiteY0" fmla="*/ 264272 h 511922"/>
                  <a:gd name="connsiteX1" fmla="*/ 176213 w 1247775"/>
                  <a:gd name="connsiteY1" fmla="*/ 2334 h 511922"/>
                  <a:gd name="connsiteX2" fmla="*/ 400050 w 1247775"/>
                  <a:gd name="connsiteY2" fmla="*/ 69009 h 511922"/>
                  <a:gd name="connsiteX3" fmla="*/ 666750 w 1247775"/>
                  <a:gd name="connsiteY3" fmla="*/ 121397 h 511922"/>
                  <a:gd name="connsiteX4" fmla="*/ 857250 w 1247775"/>
                  <a:gd name="connsiteY4" fmla="*/ 178547 h 511922"/>
                  <a:gd name="connsiteX5" fmla="*/ 1090613 w 1247775"/>
                  <a:gd name="connsiteY5" fmla="*/ 188072 h 511922"/>
                  <a:gd name="connsiteX6" fmla="*/ 1247775 w 1247775"/>
                  <a:gd name="connsiteY6" fmla="*/ 188072 h 511922"/>
                  <a:gd name="connsiteX7" fmla="*/ 1052513 w 1247775"/>
                  <a:gd name="connsiteY7" fmla="*/ 511922 h 511922"/>
                  <a:gd name="connsiteX8" fmla="*/ 581025 w 1247775"/>
                  <a:gd name="connsiteY8" fmla="*/ 435722 h 511922"/>
                  <a:gd name="connsiteX9" fmla="*/ 242888 w 1247775"/>
                  <a:gd name="connsiteY9" fmla="*/ 359522 h 511922"/>
                  <a:gd name="connsiteX0" fmla="*/ 0 w 1247775"/>
                  <a:gd name="connsiteY0" fmla="*/ 264144 h 511794"/>
                  <a:gd name="connsiteX1" fmla="*/ 176213 w 1247775"/>
                  <a:gd name="connsiteY1" fmla="*/ 2206 h 511794"/>
                  <a:gd name="connsiteX2" fmla="*/ 428625 w 1247775"/>
                  <a:gd name="connsiteY2" fmla="*/ 73644 h 511794"/>
                  <a:gd name="connsiteX3" fmla="*/ 666750 w 1247775"/>
                  <a:gd name="connsiteY3" fmla="*/ 121269 h 511794"/>
                  <a:gd name="connsiteX4" fmla="*/ 857250 w 1247775"/>
                  <a:gd name="connsiteY4" fmla="*/ 178419 h 511794"/>
                  <a:gd name="connsiteX5" fmla="*/ 1090613 w 1247775"/>
                  <a:gd name="connsiteY5" fmla="*/ 187944 h 511794"/>
                  <a:gd name="connsiteX6" fmla="*/ 1247775 w 1247775"/>
                  <a:gd name="connsiteY6" fmla="*/ 187944 h 511794"/>
                  <a:gd name="connsiteX7" fmla="*/ 1052513 w 1247775"/>
                  <a:gd name="connsiteY7" fmla="*/ 511794 h 511794"/>
                  <a:gd name="connsiteX8" fmla="*/ 581025 w 1247775"/>
                  <a:gd name="connsiteY8" fmla="*/ 435594 h 511794"/>
                  <a:gd name="connsiteX9" fmla="*/ 242888 w 1247775"/>
                  <a:gd name="connsiteY9" fmla="*/ 359394 h 511794"/>
                  <a:gd name="connsiteX0" fmla="*/ 0 w 1247775"/>
                  <a:gd name="connsiteY0" fmla="*/ 264429 h 512079"/>
                  <a:gd name="connsiteX1" fmla="*/ 176213 w 1247775"/>
                  <a:gd name="connsiteY1" fmla="*/ 2491 h 512079"/>
                  <a:gd name="connsiteX2" fmla="*/ 428625 w 1247775"/>
                  <a:gd name="connsiteY2" fmla="*/ 73929 h 512079"/>
                  <a:gd name="connsiteX3" fmla="*/ 723900 w 1247775"/>
                  <a:gd name="connsiteY3" fmla="*/ 140604 h 512079"/>
                  <a:gd name="connsiteX4" fmla="*/ 857250 w 1247775"/>
                  <a:gd name="connsiteY4" fmla="*/ 178704 h 512079"/>
                  <a:gd name="connsiteX5" fmla="*/ 1090613 w 1247775"/>
                  <a:gd name="connsiteY5" fmla="*/ 188229 h 512079"/>
                  <a:gd name="connsiteX6" fmla="*/ 1247775 w 1247775"/>
                  <a:gd name="connsiteY6" fmla="*/ 188229 h 512079"/>
                  <a:gd name="connsiteX7" fmla="*/ 1052513 w 1247775"/>
                  <a:gd name="connsiteY7" fmla="*/ 512079 h 512079"/>
                  <a:gd name="connsiteX8" fmla="*/ 581025 w 1247775"/>
                  <a:gd name="connsiteY8" fmla="*/ 435879 h 512079"/>
                  <a:gd name="connsiteX9" fmla="*/ 242888 w 1247775"/>
                  <a:gd name="connsiteY9" fmla="*/ 359679 h 512079"/>
                  <a:gd name="connsiteX0" fmla="*/ 0 w 1247775"/>
                  <a:gd name="connsiteY0" fmla="*/ 264429 h 512079"/>
                  <a:gd name="connsiteX1" fmla="*/ 176213 w 1247775"/>
                  <a:gd name="connsiteY1" fmla="*/ 2491 h 512079"/>
                  <a:gd name="connsiteX2" fmla="*/ 428625 w 1247775"/>
                  <a:gd name="connsiteY2" fmla="*/ 73929 h 512079"/>
                  <a:gd name="connsiteX3" fmla="*/ 723900 w 1247775"/>
                  <a:gd name="connsiteY3" fmla="*/ 140604 h 512079"/>
                  <a:gd name="connsiteX4" fmla="*/ 862012 w 1247775"/>
                  <a:gd name="connsiteY4" fmla="*/ 183466 h 512079"/>
                  <a:gd name="connsiteX5" fmla="*/ 1090613 w 1247775"/>
                  <a:gd name="connsiteY5" fmla="*/ 188229 h 512079"/>
                  <a:gd name="connsiteX6" fmla="*/ 1247775 w 1247775"/>
                  <a:gd name="connsiteY6" fmla="*/ 188229 h 512079"/>
                  <a:gd name="connsiteX7" fmla="*/ 1052513 w 1247775"/>
                  <a:gd name="connsiteY7" fmla="*/ 512079 h 512079"/>
                  <a:gd name="connsiteX8" fmla="*/ 581025 w 1247775"/>
                  <a:gd name="connsiteY8" fmla="*/ 435879 h 512079"/>
                  <a:gd name="connsiteX9" fmla="*/ 242888 w 1247775"/>
                  <a:gd name="connsiteY9" fmla="*/ 359679 h 51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7775" h="512079">
                    <a:moveTo>
                      <a:pt x="0" y="264429"/>
                    </a:moveTo>
                    <a:cubicBezTo>
                      <a:pt x="58738" y="177116"/>
                      <a:pt x="88900" y="94566"/>
                      <a:pt x="176213" y="2491"/>
                    </a:cubicBezTo>
                    <a:cubicBezTo>
                      <a:pt x="273050" y="-13384"/>
                      <a:pt x="337344" y="50910"/>
                      <a:pt x="428625" y="73929"/>
                    </a:cubicBezTo>
                    <a:cubicBezTo>
                      <a:pt x="519906" y="96948"/>
                      <a:pt x="625475" y="118379"/>
                      <a:pt x="723900" y="140604"/>
                    </a:cubicBezTo>
                    <a:lnTo>
                      <a:pt x="862012" y="183466"/>
                    </a:lnTo>
                    <a:lnTo>
                      <a:pt x="1090613" y="188229"/>
                    </a:lnTo>
                    <a:cubicBezTo>
                      <a:pt x="1143000" y="188229"/>
                      <a:pt x="1181101" y="169179"/>
                      <a:pt x="1247775" y="188229"/>
                    </a:cubicBezTo>
                    <a:cubicBezTo>
                      <a:pt x="1220788" y="339041"/>
                      <a:pt x="1141412" y="404129"/>
                      <a:pt x="1052513" y="512079"/>
                    </a:cubicBezTo>
                    <a:cubicBezTo>
                      <a:pt x="885825" y="500966"/>
                      <a:pt x="738188" y="461279"/>
                      <a:pt x="581025" y="435879"/>
                    </a:cubicBezTo>
                    <a:lnTo>
                      <a:pt x="242888" y="359679"/>
                    </a:lnTo>
                  </a:path>
                </a:pathLst>
              </a:custGeom>
              <a:noFill/>
              <a:ln w="28575" cap="rnd">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662">
                  <a:latin typeface="Meiryo UI" panose="020B0604030504040204" pitchFamily="50" charset="-128"/>
                  <a:ea typeface="Meiryo UI" panose="020B0604030504040204" pitchFamily="50" charset="-128"/>
                </a:endParaRPr>
              </a:p>
            </p:txBody>
          </p:sp>
        </p:grpSp>
        <p:sp>
          <p:nvSpPr>
            <p:cNvPr id="68" name="フリーフォーム: 図形 80"/>
            <p:cNvSpPr/>
            <p:nvPr/>
          </p:nvSpPr>
          <p:spPr>
            <a:xfrm>
              <a:off x="5066794" y="5142077"/>
              <a:ext cx="2070938" cy="690426"/>
            </a:xfrm>
            <a:custGeom>
              <a:avLst/>
              <a:gdLst>
                <a:gd name="connsiteX0" fmla="*/ 0 w 885437"/>
                <a:gd name="connsiteY0" fmla="*/ 0 h 331004"/>
                <a:gd name="connsiteX1" fmla="*/ 324799 w 885437"/>
                <a:gd name="connsiteY1" fmla="*/ 134470 h 331004"/>
                <a:gd name="connsiteX2" fmla="*/ 647528 w 885437"/>
                <a:gd name="connsiteY2" fmla="*/ 244116 h 331004"/>
                <a:gd name="connsiteX3" fmla="*/ 885437 w 885437"/>
                <a:gd name="connsiteY3" fmla="*/ 331004 h 331004"/>
              </a:gdLst>
              <a:ahLst/>
              <a:cxnLst>
                <a:cxn ang="0">
                  <a:pos x="connsiteX0" y="connsiteY0"/>
                </a:cxn>
                <a:cxn ang="0">
                  <a:pos x="connsiteX1" y="connsiteY1"/>
                </a:cxn>
                <a:cxn ang="0">
                  <a:pos x="connsiteX2" y="connsiteY2"/>
                </a:cxn>
                <a:cxn ang="0">
                  <a:pos x="connsiteX3" y="connsiteY3"/>
                </a:cxn>
              </a:cxnLst>
              <a:rect l="l" t="t" r="r" b="b"/>
              <a:pathLst>
                <a:path w="885437" h="331004">
                  <a:moveTo>
                    <a:pt x="0" y="0"/>
                  </a:moveTo>
                  <a:lnTo>
                    <a:pt x="324799" y="134470"/>
                  </a:lnTo>
                  <a:lnTo>
                    <a:pt x="647528" y="244116"/>
                  </a:lnTo>
                  <a:lnTo>
                    <a:pt x="885437" y="331004"/>
                  </a:lnTo>
                </a:path>
              </a:pathLst>
            </a:custGeom>
            <a:noFill/>
            <a:ln w="63500">
              <a:solidFill>
                <a:schemeClr val="tx1">
                  <a:lumMod val="75000"/>
                  <a:lumOff val="25000"/>
                </a:schemeClr>
              </a:solidFill>
              <a:headEnd type="stealth"/>
              <a:tailEnd type="stealt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latin typeface="Meiryo UI" panose="020B0604030504040204" pitchFamily="50" charset="-128"/>
                <a:ea typeface="Meiryo UI" panose="020B0604030504040204" pitchFamily="50" charset="-128"/>
              </a:endParaRPr>
            </a:p>
          </p:txBody>
        </p:sp>
      </p:gr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３</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安全を支える</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4" name="テキスト ボックス 3"/>
          <p:cNvSpPr txBox="1"/>
          <p:nvPr/>
        </p:nvSpPr>
        <p:spPr>
          <a:xfrm>
            <a:off x="88542" y="1123227"/>
            <a:ext cx="2489784" cy="348109"/>
          </a:xfrm>
          <a:prstGeom prst="rect">
            <a:avLst/>
          </a:prstGeom>
          <a:noFill/>
        </p:spPr>
        <p:txBody>
          <a:bodyPr wrap="none" rtlCol="0">
            <a:spAutoFit/>
          </a:bodyPr>
          <a:lstStyle/>
          <a:p>
            <a:r>
              <a:rPr lang="en-US" altLang="ja-JP" sz="1662" b="1" dirty="0">
                <a:latin typeface="Meiryo UI" panose="020B0604030504040204" pitchFamily="50" charset="-128"/>
                <a:ea typeface="Meiryo UI" panose="020B0604030504040204" pitchFamily="50" charset="-128"/>
              </a:rPr>
              <a:t>【</a:t>
            </a:r>
            <a:r>
              <a:rPr lang="ja-JP" altLang="en-US" sz="1662" b="1" dirty="0">
                <a:latin typeface="Meiryo UI" panose="020B0604030504040204" pitchFamily="50" charset="-128"/>
                <a:ea typeface="Meiryo UI" panose="020B0604030504040204" pitchFamily="50" charset="-128"/>
              </a:rPr>
              <a:t>令和５年度の主な取組</a:t>
            </a:r>
            <a:r>
              <a:rPr lang="en-US" altLang="ja-JP" sz="1662" b="1" dirty="0">
                <a:latin typeface="Meiryo UI" panose="020B0604030504040204" pitchFamily="50" charset="-128"/>
                <a:ea typeface="Meiryo UI" panose="020B0604030504040204" pitchFamily="50" charset="-128"/>
              </a:rPr>
              <a:t>】</a:t>
            </a:r>
            <a:endParaRPr lang="ja-JP" altLang="en-US" sz="1662" b="1" dirty="0">
              <a:latin typeface="Meiryo UI" panose="020B0604030504040204" pitchFamily="50" charset="-128"/>
              <a:ea typeface="Meiryo UI" panose="020B0604030504040204" pitchFamily="50" charset="-128"/>
            </a:endParaRPr>
          </a:p>
        </p:txBody>
      </p:sp>
      <p:sp>
        <p:nvSpPr>
          <p:cNvPr id="2" name="Rectangle 34"/>
          <p:cNvSpPr>
            <a:spLocks noChangeArrowheads="1"/>
          </p:cNvSpPr>
          <p:nvPr/>
        </p:nvSpPr>
        <p:spPr bwMode="auto">
          <a:xfrm>
            <a:off x="994358" y="-1105900"/>
            <a:ext cx="170525" cy="34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4406" tIns="42203" rIns="84406" bIns="42203" numCol="1" anchor="ctr" anchorCtr="0" compatLnSpc="1">
            <a:prstTxWarp prst="textNoShape">
              <a:avLst/>
            </a:prstTxWarp>
            <a:spAutoFit/>
          </a:bodyPr>
          <a:lstStyle/>
          <a:p>
            <a:endParaRPr lang="ja-JP" altLang="en-US" sz="1662"/>
          </a:p>
        </p:txBody>
      </p:sp>
      <p:sp>
        <p:nvSpPr>
          <p:cNvPr id="6" name="Rectangle 49"/>
          <p:cNvSpPr>
            <a:spLocks noChangeArrowheads="1"/>
          </p:cNvSpPr>
          <p:nvPr/>
        </p:nvSpPr>
        <p:spPr bwMode="auto">
          <a:xfrm>
            <a:off x="994358" y="-894884"/>
            <a:ext cx="170525" cy="34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4406" tIns="42203" rIns="84406" bIns="42203" numCol="1" anchor="ctr" anchorCtr="0" compatLnSpc="1">
            <a:prstTxWarp prst="textNoShape">
              <a:avLst/>
            </a:prstTxWarp>
            <a:spAutoFit/>
          </a:bodyPr>
          <a:lstStyle/>
          <a:p>
            <a:endParaRPr lang="ja-JP" altLang="en-US" sz="1662"/>
          </a:p>
        </p:txBody>
      </p:sp>
      <p:sp>
        <p:nvSpPr>
          <p:cNvPr id="55" name="テキスト ボックス 2"/>
          <p:cNvSpPr txBox="1">
            <a:spLocks noChangeArrowheads="1"/>
          </p:cNvSpPr>
          <p:nvPr/>
        </p:nvSpPr>
        <p:spPr bwMode="auto">
          <a:xfrm>
            <a:off x="254700" y="1461087"/>
            <a:ext cx="1940552" cy="255776"/>
          </a:xfrm>
          <a:prstGeom prst="rect">
            <a:avLst/>
          </a:prstGeom>
          <a:solidFill>
            <a:schemeClr val="tx2"/>
          </a:solidFill>
          <a:ln w="9525">
            <a:solidFill>
              <a:schemeClr val="tx1"/>
            </a:solidFill>
            <a:miter lim="800000"/>
            <a:headEnd/>
            <a:tailEnd/>
          </a:ln>
        </p:spPr>
        <p:txBody>
          <a:bodyPr rot="0" vert="horz" wrap="square" lIns="0" tIns="0" rIns="0" bIns="0" anchor="ctr" anchorCtr="0">
            <a:spAutoFit/>
          </a:bodyPr>
          <a:lstStyle/>
          <a:p>
            <a:pPr algn="ctr"/>
            <a:r>
              <a:rPr lang="ja-JP" altLang="en-US" sz="1662"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まちの防災性の向上</a:t>
            </a:r>
            <a:endParaRPr lang="ja-JP" altLang="en-US" sz="1662"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73" name="テキスト ボックス 2"/>
          <p:cNvSpPr txBox="1">
            <a:spLocks noChangeArrowheads="1"/>
          </p:cNvSpPr>
          <p:nvPr/>
        </p:nvSpPr>
        <p:spPr bwMode="auto">
          <a:xfrm>
            <a:off x="4839876" y="4909224"/>
            <a:ext cx="2515819" cy="255776"/>
          </a:xfrm>
          <a:prstGeom prst="rect">
            <a:avLst/>
          </a:prstGeom>
          <a:solidFill>
            <a:schemeClr val="tx2"/>
          </a:solidFill>
          <a:ln w="9525">
            <a:solidFill>
              <a:schemeClr val="tx1"/>
            </a:solidFill>
            <a:miter lim="800000"/>
            <a:headEnd/>
            <a:tailEnd/>
          </a:ln>
        </p:spPr>
        <p:txBody>
          <a:bodyPr rot="0" vert="horz" wrap="square" lIns="0" tIns="0" rIns="0" bIns="0" anchor="ctr" anchorCtr="0">
            <a:spAutoFit/>
          </a:bodyPr>
          <a:lstStyle/>
          <a:p>
            <a:pPr algn="ctr"/>
            <a:r>
              <a:rPr lang="ja-JP" altLang="en-US" sz="1662"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地域防災力のさらなる向上</a:t>
            </a:r>
            <a:endParaRPr lang="ja-JP" altLang="en-US" sz="1662" kern="100" dirty="0">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8" name="グループ化 7"/>
          <p:cNvGrpSpPr/>
          <p:nvPr/>
        </p:nvGrpSpPr>
        <p:grpSpPr>
          <a:xfrm>
            <a:off x="184454" y="2527493"/>
            <a:ext cx="4715113" cy="1896354"/>
            <a:chOff x="7143684" y="1085606"/>
            <a:chExt cx="7024990" cy="2825356"/>
          </a:xfrm>
        </p:grpSpPr>
        <p:sp>
          <p:nvSpPr>
            <p:cNvPr id="12" name="正方形/長方形 11"/>
            <p:cNvSpPr/>
            <p:nvPr/>
          </p:nvSpPr>
          <p:spPr>
            <a:xfrm>
              <a:off x="7291233" y="3622962"/>
              <a:ext cx="6877441" cy="288000"/>
            </a:xfrm>
            <a:prstGeom prst="rect">
              <a:avLst/>
            </a:prstGeom>
            <a:noFill/>
            <a:ln>
              <a:noFill/>
            </a:ln>
          </p:spPr>
          <p:txBody>
            <a:bodyPr wrap="square" lIns="33231" tIns="33231" rIns="33231" bIns="33231" anchor="ctr" anchorCtr="0">
              <a:noAutofit/>
            </a:bodyPr>
            <a:lstStyle/>
            <a:p>
              <a:pPr>
                <a:lnSpc>
                  <a:spcPts val="1477"/>
                </a:lnSpc>
              </a:pPr>
              <a:endParaRPr lang="en-US" altLang="ja-JP" sz="1108" dirty="0">
                <a:latin typeface="Meiryo UI" panose="020B0604030504040204" pitchFamily="50" charset="-128"/>
                <a:ea typeface="Meiryo UI" panose="020B0604030504040204" pitchFamily="50" charset="-128"/>
              </a:endParaRPr>
            </a:p>
          </p:txBody>
        </p:sp>
        <p:grpSp>
          <p:nvGrpSpPr>
            <p:cNvPr id="13" name="グループ化 12"/>
            <p:cNvGrpSpPr/>
            <p:nvPr/>
          </p:nvGrpSpPr>
          <p:grpSpPr>
            <a:xfrm>
              <a:off x="7143684" y="1085606"/>
              <a:ext cx="3030737" cy="2501171"/>
              <a:chOff x="5715000" y="1778000"/>
              <a:chExt cx="3030737" cy="2501171"/>
            </a:xfrm>
          </p:grpSpPr>
          <p:sp>
            <p:nvSpPr>
              <p:cNvPr id="31" name="正方形/長方形 30"/>
              <p:cNvSpPr/>
              <p:nvPr/>
            </p:nvSpPr>
            <p:spPr>
              <a:xfrm>
                <a:off x="5715000" y="1778000"/>
                <a:ext cx="3030737" cy="2501171"/>
              </a:xfrm>
              <a:prstGeom prst="rect">
                <a:avLst/>
              </a:prstGeom>
              <a:solidFill>
                <a:schemeClr val="bg1"/>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grpSp>
            <p:nvGrpSpPr>
              <p:cNvPr id="32" name="グループ化 31"/>
              <p:cNvGrpSpPr/>
              <p:nvPr/>
            </p:nvGrpSpPr>
            <p:grpSpPr>
              <a:xfrm>
                <a:off x="5802308" y="2049794"/>
                <a:ext cx="2848416" cy="2198423"/>
                <a:chOff x="13525710" y="-37619"/>
                <a:chExt cx="2300861" cy="1775817"/>
              </a:xfrm>
            </p:grpSpPr>
            <p:pic>
              <p:nvPicPr>
                <p:cNvPr id="35" name="図 34">
                  <a:extLst>
                    <a:ext uri="{FF2B5EF4-FFF2-40B4-BE49-F238E27FC236}">
                      <a16:creationId xmlns:a16="http://schemas.microsoft.com/office/drawing/2014/main" id="{DC590D61-232F-446E-BB08-2A1C714542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961" t="6292" r="28962" b="67180"/>
                <a:stretch/>
              </p:blipFill>
              <p:spPr>
                <a:xfrm>
                  <a:off x="13525710" y="-37619"/>
                  <a:ext cx="2300861" cy="1775817"/>
                </a:xfrm>
                <a:custGeom>
                  <a:avLst/>
                  <a:gdLst>
                    <a:gd name="connsiteX0" fmla="*/ 2203270 w 2353644"/>
                    <a:gd name="connsiteY0" fmla="*/ 1814995 h 1816554"/>
                    <a:gd name="connsiteX1" fmla="*/ 2353644 w 2353644"/>
                    <a:gd name="connsiteY1" fmla="*/ 1814995 h 1816554"/>
                    <a:gd name="connsiteX2" fmla="*/ 2353644 w 2353644"/>
                    <a:gd name="connsiteY2" fmla="*/ 1816554 h 1816554"/>
                    <a:gd name="connsiteX3" fmla="*/ 2202857 w 2353644"/>
                    <a:gd name="connsiteY3" fmla="*/ 1816554 h 1816554"/>
                    <a:gd name="connsiteX4" fmla="*/ 2353644 w 2353644"/>
                    <a:gd name="connsiteY4" fmla="*/ 1247853 h 1816554"/>
                    <a:gd name="connsiteX5" fmla="*/ 2353644 w 2353644"/>
                    <a:gd name="connsiteY5" fmla="*/ 1525631 h 1816554"/>
                    <a:gd name="connsiteX6" fmla="*/ 2279993 w 2353644"/>
                    <a:gd name="connsiteY6" fmla="*/ 1525631 h 1816554"/>
                    <a:gd name="connsiteX7" fmla="*/ 0 w 2353644"/>
                    <a:gd name="connsiteY7" fmla="*/ 0 h 1816554"/>
                    <a:gd name="connsiteX8" fmla="*/ 1882238 w 2353644"/>
                    <a:gd name="connsiteY8" fmla="*/ 0 h 1816554"/>
                    <a:gd name="connsiteX9" fmla="*/ 1882238 w 2353644"/>
                    <a:gd name="connsiteY9" fmla="*/ 386392 h 1816554"/>
                    <a:gd name="connsiteX10" fmla="*/ 2122963 w 2353644"/>
                    <a:gd name="connsiteY10" fmla="*/ 386392 h 1816554"/>
                    <a:gd name="connsiteX11" fmla="*/ 2122963 w 2353644"/>
                    <a:gd name="connsiteY11" fmla="*/ 0 h 1816554"/>
                    <a:gd name="connsiteX12" fmla="*/ 2353644 w 2353644"/>
                    <a:gd name="connsiteY12" fmla="*/ 0 h 1816554"/>
                    <a:gd name="connsiteX13" fmla="*/ 2353644 w 2353644"/>
                    <a:gd name="connsiteY13" fmla="*/ 591345 h 1816554"/>
                    <a:gd name="connsiteX14" fmla="*/ 2127252 w 2353644"/>
                    <a:gd name="connsiteY14" fmla="*/ 1445194 h 1816554"/>
                    <a:gd name="connsiteX15" fmla="*/ 124347 w 2353644"/>
                    <a:gd name="connsiteY15" fmla="*/ 1803099 h 1816554"/>
                    <a:gd name="connsiteX16" fmla="*/ 126751 w 2353644"/>
                    <a:gd name="connsiteY16" fmla="*/ 1816554 h 1816554"/>
                    <a:gd name="connsiteX17" fmla="*/ 46973 w 2353644"/>
                    <a:gd name="connsiteY17" fmla="*/ 1816554 h 1816554"/>
                    <a:gd name="connsiteX18" fmla="*/ 105997 w 2353644"/>
                    <a:gd name="connsiteY18" fmla="*/ 1813124 h 1816554"/>
                    <a:gd name="connsiteX19" fmla="*/ 17277 w 2353644"/>
                    <a:gd name="connsiteY19" fmla="*/ 286431 h 1816554"/>
                    <a:gd name="connsiteX20" fmla="*/ 0 w 2353644"/>
                    <a:gd name="connsiteY20" fmla="*/ 287435 h 181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53644" h="1816554">
                      <a:moveTo>
                        <a:pt x="2203270" y="1814995"/>
                      </a:moveTo>
                      <a:lnTo>
                        <a:pt x="2353644" y="1814995"/>
                      </a:lnTo>
                      <a:lnTo>
                        <a:pt x="2353644" y="1816554"/>
                      </a:lnTo>
                      <a:lnTo>
                        <a:pt x="2202857" y="1816554"/>
                      </a:lnTo>
                      <a:close/>
                      <a:moveTo>
                        <a:pt x="2353644" y="1247853"/>
                      </a:moveTo>
                      <a:lnTo>
                        <a:pt x="2353644" y="1525631"/>
                      </a:lnTo>
                      <a:lnTo>
                        <a:pt x="2279993" y="1525631"/>
                      </a:lnTo>
                      <a:close/>
                      <a:moveTo>
                        <a:pt x="0" y="0"/>
                      </a:moveTo>
                      <a:lnTo>
                        <a:pt x="1882238" y="0"/>
                      </a:lnTo>
                      <a:lnTo>
                        <a:pt x="1882238" y="386392"/>
                      </a:lnTo>
                      <a:lnTo>
                        <a:pt x="2122963" y="386392"/>
                      </a:lnTo>
                      <a:lnTo>
                        <a:pt x="2122963" y="0"/>
                      </a:lnTo>
                      <a:lnTo>
                        <a:pt x="2353644" y="0"/>
                      </a:lnTo>
                      <a:lnTo>
                        <a:pt x="2353644" y="591345"/>
                      </a:lnTo>
                      <a:lnTo>
                        <a:pt x="2127252" y="1445194"/>
                      </a:lnTo>
                      <a:lnTo>
                        <a:pt x="124347" y="1803099"/>
                      </a:lnTo>
                      <a:lnTo>
                        <a:pt x="126751" y="1816554"/>
                      </a:lnTo>
                      <a:lnTo>
                        <a:pt x="46973" y="1816554"/>
                      </a:lnTo>
                      <a:lnTo>
                        <a:pt x="105997" y="1813124"/>
                      </a:lnTo>
                      <a:lnTo>
                        <a:pt x="17277" y="286431"/>
                      </a:lnTo>
                      <a:lnTo>
                        <a:pt x="0" y="287435"/>
                      </a:lnTo>
                      <a:close/>
                    </a:path>
                  </a:pathLst>
                </a:custGeom>
              </p:spPr>
            </p:pic>
            <p:sp>
              <p:nvSpPr>
                <p:cNvPr id="36" name="フリーフォーム 35"/>
                <p:cNvSpPr/>
                <p:nvPr/>
              </p:nvSpPr>
              <p:spPr>
                <a:xfrm>
                  <a:off x="14581541" y="341424"/>
                  <a:ext cx="285189" cy="232432"/>
                </a:xfrm>
                <a:custGeom>
                  <a:avLst/>
                  <a:gdLst>
                    <a:gd name="connsiteX0" fmla="*/ 0 w 307181"/>
                    <a:gd name="connsiteY0" fmla="*/ 0 h 228600"/>
                    <a:gd name="connsiteX1" fmla="*/ 90487 w 307181"/>
                    <a:gd name="connsiteY1" fmla="*/ 30957 h 228600"/>
                    <a:gd name="connsiteX2" fmla="*/ 147637 w 307181"/>
                    <a:gd name="connsiteY2" fmla="*/ 57150 h 228600"/>
                    <a:gd name="connsiteX3" fmla="*/ 192881 w 307181"/>
                    <a:gd name="connsiteY3" fmla="*/ 97632 h 228600"/>
                    <a:gd name="connsiteX4" fmla="*/ 269081 w 307181"/>
                    <a:gd name="connsiteY4" fmla="*/ 219075 h 228600"/>
                    <a:gd name="connsiteX5" fmla="*/ 307181 w 307181"/>
                    <a:gd name="connsiteY5" fmla="*/ 228600 h 228600"/>
                    <a:gd name="connsiteX0" fmla="*/ 0 w 300037"/>
                    <a:gd name="connsiteY0" fmla="*/ 0 h 254794"/>
                    <a:gd name="connsiteX1" fmla="*/ 90487 w 300037"/>
                    <a:gd name="connsiteY1" fmla="*/ 30957 h 254794"/>
                    <a:gd name="connsiteX2" fmla="*/ 147637 w 300037"/>
                    <a:gd name="connsiteY2" fmla="*/ 57150 h 254794"/>
                    <a:gd name="connsiteX3" fmla="*/ 192881 w 300037"/>
                    <a:gd name="connsiteY3" fmla="*/ 97632 h 254794"/>
                    <a:gd name="connsiteX4" fmla="*/ 269081 w 300037"/>
                    <a:gd name="connsiteY4" fmla="*/ 219075 h 254794"/>
                    <a:gd name="connsiteX5" fmla="*/ 300037 w 300037"/>
                    <a:gd name="connsiteY5" fmla="*/ 254794 h 254794"/>
                    <a:gd name="connsiteX0" fmla="*/ 0 w 300037"/>
                    <a:gd name="connsiteY0" fmla="*/ 0 h 254794"/>
                    <a:gd name="connsiteX1" fmla="*/ 90487 w 300037"/>
                    <a:gd name="connsiteY1" fmla="*/ 30957 h 254794"/>
                    <a:gd name="connsiteX2" fmla="*/ 147637 w 300037"/>
                    <a:gd name="connsiteY2" fmla="*/ 57150 h 254794"/>
                    <a:gd name="connsiteX3" fmla="*/ 192881 w 300037"/>
                    <a:gd name="connsiteY3" fmla="*/ 97632 h 254794"/>
                    <a:gd name="connsiteX4" fmla="*/ 300037 w 300037"/>
                    <a:gd name="connsiteY4" fmla="*/ 254794 h 254794"/>
                    <a:gd name="connsiteX0" fmla="*/ 0 w 287369"/>
                    <a:gd name="connsiteY0" fmla="*/ 0 h 234209"/>
                    <a:gd name="connsiteX1" fmla="*/ 90487 w 287369"/>
                    <a:gd name="connsiteY1" fmla="*/ 30957 h 234209"/>
                    <a:gd name="connsiteX2" fmla="*/ 147637 w 287369"/>
                    <a:gd name="connsiteY2" fmla="*/ 57150 h 234209"/>
                    <a:gd name="connsiteX3" fmla="*/ 192881 w 287369"/>
                    <a:gd name="connsiteY3" fmla="*/ 97632 h 234209"/>
                    <a:gd name="connsiteX4" fmla="*/ 287369 w 287369"/>
                    <a:gd name="connsiteY4" fmla="*/ 234209 h 234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69" h="234209">
                      <a:moveTo>
                        <a:pt x="0" y="0"/>
                      </a:moveTo>
                      <a:lnTo>
                        <a:pt x="90487" y="30957"/>
                      </a:lnTo>
                      <a:lnTo>
                        <a:pt x="147637" y="57150"/>
                      </a:lnTo>
                      <a:lnTo>
                        <a:pt x="192881" y="97632"/>
                      </a:lnTo>
                      <a:lnTo>
                        <a:pt x="287369" y="234209"/>
                      </a:lnTo>
                    </a:path>
                  </a:pathLst>
                </a:custGeom>
                <a:noFill/>
                <a:ln w="34925">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37" name="フリーフォーム 36"/>
                <p:cNvSpPr/>
                <p:nvPr/>
              </p:nvSpPr>
              <p:spPr>
                <a:xfrm>
                  <a:off x="14829723" y="203604"/>
                  <a:ext cx="224503" cy="536444"/>
                </a:xfrm>
                <a:custGeom>
                  <a:avLst/>
                  <a:gdLst>
                    <a:gd name="connsiteX0" fmla="*/ 226219 w 226219"/>
                    <a:gd name="connsiteY0" fmla="*/ 0 h 540544"/>
                    <a:gd name="connsiteX1" fmla="*/ 161925 w 226219"/>
                    <a:gd name="connsiteY1" fmla="*/ 104775 h 540544"/>
                    <a:gd name="connsiteX2" fmla="*/ 128587 w 226219"/>
                    <a:gd name="connsiteY2" fmla="*/ 150019 h 540544"/>
                    <a:gd name="connsiteX3" fmla="*/ 95250 w 226219"/>
                    <a:gd name="connsiteY3" fmla="*/ 159544 h 540544"/>
                    <a:gd name="connsiteX4" fmla="*/ 40481 w 226219"/>
                    <a:gd name="connsiteY4" fmla="*/ 357188 h 540544"/>
                    <a:gd name="connsiteX5" fmla="*/ 30956 w 226219"/>
                    <a:gd name="connsiteY5" fmla="*/ 421481 h 540544"/>
                    <a:gd name="connsiteX6" fmla="*/ 0 w 226219"/>
                    <a:gd name="connsiteY6" fmla="*/ 540544 h 54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219" h="540544">
                      <a:moveTo>
                        <a:pt x="226219" y="0"/>
                      </a:moveTo>
                      <a:lnTo>
                        <a:pt x="161925" y="104775"/>
                      </a:lnTo>
                      <a:lnTo>
                        <a:pt x="128587" y="150019"/>
                      </a:lnTo>
                      <a:lnTo>
                        <a:pt x="95250" y="159544"/>
                      </a:lnTo>
                      <a:lnTo>
                        <a:pt x="40481" y="357188"/>
                      </a:lnTo>
                      <a:lnTo>
                        <a:pt x="30956" y="421481"/>
                      </a:lnTo>
                      <a:lnTo>
                        <a:pt x="0" y="540544"/>
                      </a:lnTo>
                    </a:path>
                  </a:pathLst>
                </a:custGeom>
                <a:noFill/>
                <a:ln w="34925">
                  <a:solidFill>
                    <a:schemeClr val="tx1"/>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38" name="楕円 37"/>
                <p:cNvSpPr/>
                <p:nvPr/>
              </p:nvSpPr>
              <p:spPr>
                <a:xfrm>
                  <a:off x="14919979" y="810162"/>
                  <a:ext cx="105578" cy="105578"/>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39" name="楕円 38"/>
                <p:cNvSpPr/>
                <p:nvPr/>
              </p:nvSpPr>
              <p:spPr>
                <a:xfrm>
                  <a:off x="15196030" y="733187"/>
                  <a:ext cx="105578" cy="105578"/>
                </a:xfrm>
                <a:prstGeom prst="ellips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cxnSp>
              <p:nvCxnSpPr>
                <p:cNvPr id="40" name="直線矢印コネクタ 39"/>
                <p:cNvCxnSpPr>
                  <a:cxnSpLocks/>
                </p:cNvCxnSpPr>
                <p:nvPr/>
              </p:nvCxnSpPr>
              <p:spPr>
                <a:xfrm flipV="1">
                  <a:off x="14292293" y="417342"/>
                  <a:ext cx="416210" cy="584065"/>
                </a:xfrm>
                <a:prstGeom prst="straightConnector1">
                  <a:avLst/>
                </a:prstGeom>
                <a:ln w="635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a:cxnSpLocks/>
                </p:cNvCxnSpPr>
                <p:nvPr/>
              </p:nvCxnSpPr>
              <p:spPr>
                <a:xfrm flipV="1">
                  <a:off x="14292293" y="591472"/>
                  <a:ext cx="537430" cy="409934"/>
                </a:xfrm>
                <a:prstGeom prst="straightConnector1">
                  <a:avLst/>
                </a:prstGeom>
                <a:ln w="635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a:cxnSpLocks/>
                  <a:stCxn id="34" idx="2"/>
                  <a:endCxn id="39" idx="0"/>
                </p:cNvCxnSpPr>
                <p:nvPr/>
              </p:nvCxnSpPr>
              <p:spPr>
                <a:xfrm flipH="1">
                  <a:off x="15248819" y="139662"/>
                  <a:ext cx="72397" cy="593525"/>
                </a:xfrm>
                <a:prstGeom prst="straightConnector1">
                  <a:avLst/>
                </a:prstGeom>
                <a:ln w="635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cxnSpLocks/>
                  <a:stCxn id="34" idx="2"/>
                  <a:endCxn id="38" idx="0"/>
                </p:cNvCxnSpPr>
                <p:nvPr/>
              </p:nvCxnSpPr>
              <p:spPr>
                <a:xfrm flipH="1">
                  <a:off x="14972768" y="139662"/>
                  <a:ext cx="348448" cy="670500"/>
                </a:xfrm>
                <a:prstGeom prst="straightConnector1">
                  <a:avLst/>
                </a:prstGeom>
                <a:ln w="6350">
                  <a:solidFill>
                    <a:schemeClr val="tx1"/>
                  </a:solidFill>
                  <a:tailEnd type="arrow" w="sm" len="sm"/>
                </a:ln>
              </p:spPr>
              <p:style>
                <a:lnRef idx="1">
                  <a:schemeClr val="accent1"/>
                </a:lnRef>
                <a:fillRef idx="0">
                  <a:schemeClr val="accent1"/>
                </a:fillRef>
                <a:effectRef idx="0">
                  <a:schemeClr val="accent1"/>
                </a:effectRef>
                <a:fontRef idx="minor">
                  <a:schemeClr val="tx1"/>
                </a:fontRef>
              </p:style>
            </p:cxnSp>
            <p:sp>
              <p:nvSpPr>
                <p:cNvPr id="44" name="フリーフォーム 43"/>
                <p:cNvSpPr/>
                <p:nvPr/>
              </p:nvSpPr>
              <p:spPr>
                <a:xfrm>
                  <a:off x="13805338" y="53874"/>
                  <a:ext cx="2020169" cy="1391910"/>
                </a:xfrm>
                <a:custGeom>
                  <a:avLst/>
                  <a:gdLst>
                    <a:gd name="connsiteX0" fmla="*/ 122053 w 1922930"/>
                    <a:gd name="connsiteY0" fmla="*/ 246405 h 1534207"/>
                    <a:gd name="connsiteX1" fmla="*/ 403993 w 1922930"/>
                    <a:gd name="connsiteY1" fmla="*/ 48285 h 1534207"/>
                    <a:gd name="connsiteX2" fmla="*/ 602113 w 1922930"/>
                    <a:gd name="connsiteY2" fmla="*/ 2565 h 1534207"/>
                    <a:gd name="connsiteX3" fmla="*/ 1028833 w 1922930"/>
                    <a:gd name="connsiteY3" fmla="*/ 101625 h 1534207"/>
                    <a:gd name="connsiteX4" fmla="*/ 1333633 w 1922930"/>
                    <a:gd name="connsiteY4" fmla="*/ 368325 h 1534207"/>
                    <a:gd name="connsiteX5" fmla="*/ 1722253 w 1922930"/>
                    <a:gd name="connsiteY5" fmla="*/ 612165 h 1534207"/>
                    <a:gd name="connsiteX6" fmla="*/ 1905133 w 1922930"/>
                    <a:gd name="connsiteY6" fmla="*/ 695985 h 1534207"/>
                    <a:gd name="connsiteX7" fmla="*/ 1882273 w 1922930"/>
                    <a:gd name="connsiteY7" fmla="*/ 833145 h 1534207"/>
                    <a:gd name="connsiteX8" fmla="*/ 1607953 w 1922930"/>
                    <a:gd name="connsiteY8" fmla="*/ 916965 h 1534207"/>
                    <a:gd name="connsiteX9" fmla="*/ 1524133 w 1922930"/>
                    <a:gd name="connsiteY9" fmla="*/ 1016025 h 1534207"/>
                    <a:gd name="connsiteX10" fmla="*/ 1653673 w 1922930"/>
                    <a:gd name="connsiteY10" fmla="*/ 1145565 h 1534207"/>
                    <a:gd name="connsiteX11" fmla="*/ 1775593 w 1922930"/>
                    <a:gd name="connsiteY11" fmla="*/ 1229385 h 1534207"/>
                    <a:gd name="connsiteX12" fmla="*/ 1684153 w 1922930"/>
                    <a:gd name="connsiteY12" fmla="*/ 1465605 h 1534207"/>
                    <a:gd name="connsiteX13" fmla="*/ 1371733 w 1922930"/>
                    <a:gd name="connsiteY13" fmla="*/ 1534185 h 1534207"/>
                    <a:gd name="connsiteX14" fmla="*/ 1188853 w 1922930"/>
                    <a:gd name="connsiteY14" fmla="*/ 1473225 h 1534207"/>
                    <a:gd name="connsiteX15" fmla="*/ 929773 w 1922930"/>
                    <a:gd name="connsiteY15" fmla="*/ 1480845 h 1534207"/>
                    <a:gd name="connsiteX16" fmla="*/ 937393 w 1922930"/>
                    <a:gd name="connsiteY16" fmla="*/ 1107465 h 1534207"/>
                    <a:gd name="connsiteX17" fmla="*/ 807853 w 1922930"/>
                    <a:gd name="connsiteY17" fmla="*/ 993165 h 1534207"/>
                    <a:gd name="connsiteX18" fmla="*/ 533533 w 1922930"/>
                    <a:gd name="connsiteY18" fmla="*/ 924585 h 1534207"/>
                    <a:gd name="connsiteX19" fmla="*/ 106813 w 1922930"/>
                    <a:gd name="connsiteY19" fmla="*/ 878865 h 1534207"/>
                    <a:gd name="connsiteX20" fmla="*/ 68713 w 1922930"/>
                    <a:gd name="connsiteY20" fmla="*/ 833145 h 1534207"/>
                    <a:gd name="connsiteX21" fmla="*/ 133 w 1922930"/>
                    <a:gd name="connsiteY21" fmla="*/ 475005 h 1534207"/>
                    <a:gd name="connsiteX22" fmla="*/ 53473 w 1922930"/>
                    <a:gd name="connsiteY22" fmla="*/ 307365 h 1534207"/>
                    <a:gd name="connsiteX23" fmla="*/ 122053 w 1922930"/>
                    <a:gd name="connsiteY23" fmla="*/ 246405 h 1534207"/>
                    <a:gd name="connsiteX0" fmla="*/ 122053 w 1922930"/>
                    <a:gd name="connsiteY0" fmla="*/ 246405 h 1534207"/>
                    <a:gd name="connsiteX1" fmla="*/ 403993 w 1922930"/>
                    <a:gd name="connsiteY1" fmla="*/ 48285 h 1534207"/>
                    <a:gd name="connsiteX2" fmla="*/ 602113 w 1922930"/>
                    <a:gd name="connsiteY2" fmla="*/ 2565 h 1534207"/>
                    <a:gd name="connsiteX3" fmla="*/ 1028833 w 1922930"/>
                    <a:gd name="connsiteY3" fmla="*/ 101625 h 1534207"/>
                    <a:gd name="connsiteX4" fmla="*/ 1333633 w 1922930"/>
                    <a:gd name="connsiteY4" fmla="*/ 368325 h 1534207"/>
                    <a:gd name="connsiteX5" fmla="*/ 1722253 w 1922930"/>
                    <a:gd name="connsiteY5" fmla="*/ 612165 h 1534207"/>
                    <a:gd name="connsiteX6" fmla="*/ 1905133 w 1922930"/>
                    <a:gd name="connsiteY6" fmla="*/ 695985 h 1534207"/>
                    <a:gd name="connsiteX7" fmla="*/ 1882273 w 1922930"/>
                    <a:gd name="connsiteY7" fmla="*/ 833145 h 1534207"/>
                    <a:gd name="connsiteX8" fmla="*/ 1607953 w 1922930"/>
                    <a:gd name="connsiteY8" fmla="*/ 916965 h 1534207"/>
                    <a:gd name="connsiteX9" fmla="*/ 1524133 w 1922930"/>
                    <a:gd name="connsiteY9" fmla="*/ 1016025 h 1534207"/>
                    <a:gd name="connsiteX10" fmla="*/ 1653673 w 1922930"/>
                    <a:gd name="connsiteY10" fmla="*/ 1145565 h 1534207"/>
                    <a:gd name="connsiteX11" fmla="*/ 1775593 w 1922930"/>
                    <a:gd name="connsiteY11" fmla="*/ 1229385 h 1534207"/>
                    <a:gd name="connsiteX12" fmla="*/ 1684153 w 1922930"/>
                    <a:gd name="connsiteY12" fmla="*/ 1465605 h 1534207"/>
                    <a:gd name="connsiteX13" fmla="*/ 1371733 w 1922930"/>
                    <a:gd name="connsiteY13" fmla="*/ 1534185 h 1534207"/>
                    <a:gd name="connsiteX14" fmla="*/ 1188853 w 1922930"/>
                    <a:gd name="connsiteY14" fmla="*/ 1473225 h 1534207"/>
                    <a:gd name="connsiteX15" fmla="*/ 929773 w 1922930"/>
                    <a:gd name="connsiteY15" fmla="*/ 1480845 h 1534207"/>
                    <a:gd name="connsiteX16" fmla="*/ 937393 w 1922930"/>
                    <a:gd name="connsiteY16" fmla="*/ 1107465 h 1534207"/>
                    <a:gd name="connsiteX17" fmla="*/ 807853 w 1922930"/>
                    <a:gd name="connsiteY17" fmla="*/ 993165 h 1534207"/>
                    <a:gd name="connsiteX18" fmla="*/ 533533 w 1922930"/>
                    <a:gd name="connsiteY18" fmla="*/ 924585 h 1534207"/>
                    <a:gd name="connsiteX19" fmla="*/ 266246 w 1922930"/>
                    <a:gd name="connsiteY19" fmla="*/ 893947 h 1534207"/>
                    <a:gd name="connsiteX20" fmla="*/ 68713 w 1922930"/>
                    <a:gd name="connsiteY20" fmla="*/ 833145 h 1534207"/>
                    <a:gd name="connsiteX21" fmla="*/ 133 w 1922930"/>
                    <a:gd name="connsiteY21" fmla="*/ 475005 h 1534207"/>
                    <a:gd name="connsiteX22" fmla="*/ 53473 w 1922930"/>
                    <a:gd name="connsiteY22" fmla="*/ 307365 h 1534207"/>
                    <a:gd name="connsiteX23" fmla="*/ 122053 w 1922930"/>
                    <a:gd name="connsiteY23" fmla="*/ 246405 h 1534207"/>
                    <a:gd name="connsiteX0" fmla="*/ 122053 w 1922930"/>
                    <a:gd name="connsiteY0" fmla="*/ 246405 h 1534207"/>
                    <a:gd name="connsiteX1" fmla="*/ 403993 w 1922930"/>
                    <a:gd name="connsiteY1" fmla="*/ 48285 h 1534207"/>
                    <a:gd name="connsiteX2" fmla="*/ 602113 w 1922930"/>
                    <a:gd name="connsiteY2" fmla="*/ 2565 h 1534207"/>
                    <a:gd name="connsiteX3" fmla="*/ 1028833 w 1922930"/>
                    <a:gd name="connsiteY3" fmla="*/ 101625 h 1534207"/>
                    <a:gd name="connsiteX4" fmla="*/ 1333633 w 1922930"/>
                    <a:gd name="connsiteY4" fmla="*/ 368325 h 1534207"/>
                    <a:gd name="connsiteX5" fmla="*/ 1722253 w 1922930"/>
                    <a:gd name="connsiteY5" fmla="*/ 612165 h 1534207"/>
                    <a:gd name="connsiteX6" fmla="*/ 1905133 w 1922930"/>
                    <a:gd name="connsiteY6" fmla="*/ 695985 h 1534207"/>
                    <a:gd name="connsiteX7" fmla="*/ 1882273 w 1922930"/>
                    <a:gd name="connsiteY7" fmla="*/ 833145 h 1534207"/>
                    <a:gd name="connsiteX8" fmla="*/ 1607953 w 1922930"/>
                    <a:gd name="connsiteY8" fmla="*/ 916965 h 1534207"/>
                    <a:gd name="connsiteX9" fmla="*/ 1524133 w 1922930"/>
                    <a:gd name="connsiteY9" fmla="*/ 1016025 h 1534207"/>
                    <a:gd name="connsiteX10" fmla="*/ 1653673 w 1922930"/>
                    <a:gd name="connsiteY10" fmla="*/ 1145565 h 1534207"/>
                    <a:gd name="connsiteX11" fmla="*/ 1775593 w 1922930"/>
                    <a:gd name="connsiteY11" fmla="*/ 1229385 h 1534207"/>
                    <a:gd name="connsiteX12" fmla="*/ 1684153 w 1922930"/>
                    <a:gd name="connsiteY12" fmla="*/ 1465605 h 1534207"/>
                    <a:gd name="connsiteX13" fmla="*/ 1371733 w 1922930"/>
                    <a:gd name="connsiteY13" fmla="*/ 1534185 h 1534207"/>
                    <a:gd name="connsiteX14" fmla="*/ 1188853 w 1922930"/>
                    <a:gd name="connsiteY14" fmla="*/ 1473225 h 1534207"/>
                    <a:gd name="connsiteX15" fmla="*/ 929773 w 1922930"/>
                    <a:gd name="connsiteY15" fmla="*/ 1480845 h 1534207"/>
                    <a:gd name="connsiteX16" fmla="*/ 937393 w 1922930"/>
                    <a:gd name="connsiteY16" fmla="*/ 1107465 h 1534207"/>
                    <a:gd name="connsiteX17" fmla="*/ 807853 w 1922930"/>
                    <a:gd name="connsiteY17" fmla="*/ 993165 h 1534207"/>
                    <a:gd name="connsiteX18" fmla="*/ 850404 w 1922930"/>
                    <a:gd name="connsiteY18" fmla="*/ 946422 h 1534207"/>
                    <a:gd name="connsiteX19" fmla="*/ 533533 w 1922930"/>
                    <a:gd name="connsiteY19" fmla="*/ 924585 h 1534207"/>
                    <a:gd name="connsiteX20" fmla="*/ 266246 w 1922930"/>
                    <a:gd name="connsiteY20" fmla="*/ 893947 h 1534207"/>
                    <a:gd name="connsiteX21" fmla="*/ 68713 w 1922930"/>
                    <a:gd name="connsiteY21" fmla="*/ 833145 h 1534207"/>
                    <a:gd name="connsiteX22" fmla="*/ 133 w 1922930"/>
                    <a:gd name="connsiteY22" fmla="*/ 475005 h 1534207"/>
                    <a:gd name="connsiteX23" fmla="*/ 53473 w 1922930"/>
                    <a:gd name="connsiteY23" fmla="*/ 307365 h 1534207"/>
                    <a:gd name="connsiteX24" fmla="*/ 122053 w 1922930"/>
                    <a:gd name="connsiteY24" fmla="*/ 246405 h 1534207"/>
                    <a:gd name="connsiteX0" fmla="*/ 122053 w 1922930"/>
                    <a:gd name="connsiteY0" fmla="*/ 246405 h 1534207"/>
                    <a:gd name="connsiteX1" fmla="*/ 403993 w 1922930"/>
                    <a:gd name="connsiteY1" fmla="*/ 48285 h 1534207"/>
                    <a:gd name="connsiteX2" fmla="*/ 602113 w 1922930"/>
                    <a:gd name="connsiteY2" fmla="*/ 2565 h 1534207"/>
                    <a:gd name="connsiteX3" fmla="*/ 1028833 w 1922930"/>
                    <a:gd name="connsiteY3" fmla="*/ 101625 h 1534207"/>
                    <a:gd name="connsiteX4" fmla="*/ 1333633 w 1922930"/>
                    <a:gd name="connsiteY4" fmla="*/ 368325 h 1534207"/>
                    <a:gd name="connsiteX5" fmla="*/ 1722253 w 1922930"/>
                    <a:gd name="connsiteY5" fmla="*/ 612165 h 1534207"/>
                    <a:gd name="connsiteX6" fmla="*/ 1905133 w 1922930"/>
                    <a:gd name="connsiteY6" fmla="*/ 695985 h 1534207"/>
                    <a:gd name="connsiteX7" fmla="*/ 1882273 w 1922930"/>
                    <a:gd name="connsiteY7" fmla="*/ 833145 h 1534207"/>
                    <a:gd name="connsiteX8" fmla="*/ 1607953 w 1922930"/>
                    <a:gd name="connsiteY8" fmla="*/ 916965 h 1534207"/>
                    <a:gd name="connsiteX9" fmla="*/ 1524133 w 1922930"/>
                    <a:gd name="connsiteY9" fmla="*/ 1016025 h 1534207"/>
                    <a:gd name="connsiteX10" fmla="*/ 1653673 w 1922930"/>
                    <a:gd name="connsiteY10" fmla="*/ 1145565 h 1534207"/>
                    <a:gd name="connsiteX11" fmla="*/ 1775593 w 1922930"/>
                    <a:gd name="connsiteY11" fmla="*/ 1229385 h 1534207"/>
                    <a:gd name="connsiteX12" fmla="*/ 1684153 w 1922930"/>
                    <a:gd name="connsiteY12" fmla="*/ 1465605 h 1534207"/>
                    <a:gd name="connsiteX13" fmla="*/ 1371733 w 1922930"/>
                    <a:gd name="connsiteY13" fmla="*/ 1534185 h 1534207"/>
                    <a:gd name="connsiteX14" fmla="*/ 1188853 w 1922930"/>
                    <a:gd name="connsiteY14" fmla="*/ 1473225 h 1534207"/>
                    <a:gd name="connsiteX15" fmla="*/ 929773 w 1922930"/>
                    <a:gd name="connsiteY15" fmla="*/ 1480845 h 1534207"/>
                    <a:gd name="connsiteX16" fmla="*/ 937393 w 1922930"/>
                    <a:gd name="connsiteY16" fmla="*/ 1107465 h 1534207"/>
                    <a:gd name="connsiteX17" fmla="*/ 954360 w 1922930"/>
                    <a:gd name="connsiteY17" fmla="*/ 1014711 h 1534207"/>
                    <a:gd name="connsiteX18" fmla="*/ 850404 w 1922930"/>
                    <a:gd name="connsiteY18" fmla="*/ 946422 h 1534207"/>
                    <a:gd name="connsiteX19" fmla="*/ 533533 w 1922930"/>
                    <a:gd name="connsiteY19" fmla="*/ 924585 h 1534207"/>
                    <a:gd name="connsiteX20" fmla="*/ 266246 w 1922930"/>
                    <a:gd name="connsiteY20" fmla="*/ 893947 h 1534207"/>
                    <a:gd name="connsiteX21" fmla="*/ 68713 w 1922930"/>
                    <a:gd name="connsiteY21" fmla="*/ 833145 h 1534207"/>
                    <a:gd name="connsiteX22" fmla="*/ 133 w 1922930"/>
                    <a:gd name="connsiteY22" fmla="*/ 475005 h 1534207"/>
                    <a:gd name="connsiteX23" fmla="*/ 53473 w 1922930"/>
                    <a:gd name="connsiteY23" fmla="*/ 307365 h 1534207"/>
                    <a:gd name="connsiteX24" fmla="*/ 122053 w 1922930"/>
                    <a:gd name="connsiteY24" fmla="*/ 246405 h 1534207"/>
                    <a:gd name="connsiteX0" fmla="*/ 122053 w 1922930"/>
                    <a:gd name="connsiteY0" fmla="*/ 246405 h 1534207"/>
                    <a:gd name="connsiteX1" fmla="*/ 403993 w 1922930"/>
                    <a:gd name="connsiteY1" fmla="*/ 48285 h 1534207"/>
                    <a:gd name="connsiteX2" fmla="*/ 602113 w 1922930"/>
                    <a:gd name="connsiteY2" fmla="*/ 2565 h 1534207"/>
                    <a:gd name="connsiteX3" fmla="*/ 1028833 w 1922930"/>
                    <a:gd name="connsiteY3" fmla="*/ 101625 h 1534207"/>
                    <a:gd name="connsiteX4" fmla="*/ 1333633 w 1922930"/>
                    <a:gd name="connsiteY4" fmla="*/ 368325 h 1534207"/>
                    <a:gd name="connsiteX5" fmla="*/ 1722253 w 1922930"/>
                    <a:gd name="connsiteY5" fmla="*/ 612165 h 1534207"/>
                    <a:gd name="connsiteX6" fmla="*/ 1905133 w 1922930"/>
                    <a:gd name="connsiteY6" fmla="*/ 695985 h 1534207"/>
                    <a:gd name="connsiteX7" fmla="*/ 1882273 w 1922930"/>
                    <a:gd name="connsiteY7" fmla="*/ 833145 h 1534207"/>
                    <a:gd name="connsiteX8" fmla="*/ 1607953 w 1922930"/>
                    <a:gd name="connsiteY8" fmla="*/ 916965 h 1534207"/>
                    <a:gd name="connsiteX9" fmla="*/ 1524133 w 1922930"/>
                    <a:gd name="connsiteY9" fmla="*/ 1016025 h 1534207"/>
                    <a:gd name="connsiteX10" fmla="*/ 1653673 w 1922930"/>
                    <a:gd name="connsiteY10" fmla="*/ 1145565 h 1534207"/>
                    <a:gd name="connsiteX11" fmla="*/ 1775593 w 1922930"/>
                    <a:gd name="connsiteY11" fmla="*/ 1229385 h 1534207"/>
                    <a:gd name="connsiteX12" fmla="*/ 1684153 w 1922930"/>
                    <a:gd name="connsiteY12" fmla="*/ 1465605 h 1534207"/>
                    <a:gd name="connsiteX13" fmla="*/ 1371733 w 1922930"/>
                    <a:gd name="connsiteY13" fmla="*/ 1534185 h 1534207"/>
                    <a:gd name="connsiteX14" fmla="*/ 1188853 w 1922930"/>
                    <a:gd name="connsiteY14" fmla="*/ 1473225 h 1534207"/>
                    <a:gd name="connsiteX15" fmla="*/ 929773 w 1922930"/>
                    <a:gd name="connsiteY15" fmla="*/ 1480845 h 1534207"/>
                    <a:gd name="connsiteX16" fmla="*/ 937393 w 1922930"/>
                    <a:gd name="connsiteY16" fmla="*/ 1107465 h 1534207"/>
                    <a:gd name="connsiteX17" fmla="*/ 954360 w 1922930"/>
                    <a:gd name="connsiteY17" fmla="*/ 1014711 h 1534207"/>
                    <a:gd name="connsiteX18" fmla="*/ 850404 w 1922930"/>
                    <a:gd name="connsiteY18" fmla="*/ 946422 h 1534207"/>
                    <a:gd name="connsiteX19" fmla="*/ 533533 w 1922930"/>
                    <a:gd name="connsiteY19" fmla="*/ 924585 h 1534207"/>
                    <a:gd name="connsiteX20" fmla="*/ 266246 w 1922930"/>
                    <a:gd name="connsiteY20" fmla="*/ 893947 h 1534207"/>
                    <a:gd name="connsiteX21" fmla="*/ 68713 w 1922930"/>
                    <a:gd name="connsiteY21" fmla="*/ 833145 h 1534207"/>
                    <a:gd name="connsiteX22" fmla="*/ 133 w 1922930"/>
                    <a:gd name="connsiteY22" fmla="*/ 475005 h 1534207"/>
                    <a:gd name="connsiteX23" fmla="*/ 53473 w 1922930"/>
                    <a:gd name="connsiteY23" fmla="*/ 307365 h 1534207"/>
                    <a:gd name="connsiteX24" fmla="*/ 122053 w 1922930"/>
                    <a:gd name="connsiteY24" fmla="*/ 246405 h 1534207"/>
                    <a:gd name="connsiteX0" fmla="*/ 122053 w 1922930"/>
                    <a:gd name="connsiteY0" fmla="*/ 246405 h 1534207"/>
                    <a:gd name="connsiteX1" fmla="*/ 403993 w 1922930"/>
                    <a:gd name="connsiteY1" fmla="*/ 48285 h 1534207"/>
                    <a:gd name="connsiteX2" fmla="*/ 602113 w 1922930"/>
                    <a:gd name="connsiteY2" fmla="*/ 2565 h 1534207"/>
                    <a:gd name="connsiteX3" fmla="*/ 1028833 w 1922930"/>
                    <a:gd name="connsiteY3" fmla="*/ 101625 h 1534207"/>
                    <a:gd name="connsiteX4" fmla="*/ 1333633 w 1922930"/>
                    <a:gd name="connsiteY4" fmla="*/ 368325 h 1534207"/>
                    <a:gd name="connsiteX5" fmla="*/ 1722253 w 1922930"/>
                    <a:gd name="connsiteY5" fmla="*/ 612165 h 1534207"/>
                    <a:gd name="connsiteX6" fmla="*/ 1905133 w 1922930"/>
                    <a:gd name="connsiteY6" fmla="*/ 695985 h 1534207"/>
                    <a:gd name="connsiteX7" fmla="*/ 1882273 w 1922930"/>
                    <a:gd name="connsiteY7" fmla="*/ 833145 h 1534207"/>
                    <a:gd name="connsiteX8" fmla="*/ 1607953 w 1922930"/>
                    <a:gd name="connsiteY8" fmla="*/ 916965 h 1534207"/>
                    <a:gd name="connsiteX9" fmla="*/ 1524133 w 1922930"/>
                    <a:gd name="connsiteY9" fmla="*/ 1016025 h 1534207"/>
                    <a:gd name="connsiteX10" fmla="*/ 1653673 w 1922930"/>
                    <a:gd name="connsiteY10" fmla="*/ 1145565 h 1534207"/>
                    <a:gd name="connsiteX11" fmla="*/ 1775593 w 1922930"/>
                    <a:gd name="connsiteY11" fmla="*/ 1229385 h 1534207"/>
                    <a:gd name="connsiteX12" fmla="*/ 1684153 w 1922930"/>
                    <a:gd name="connsiteY12" fmla="*/ 1465605 h 1534207"/>
                    <a:gd name="connsiteX13" fmla="*/ 1371733 w 1922930"/>
                    <a:gd name="connsiteY13" fmla="*/ 1534185 h 1534207"/>
                    <a:gd name="connsiteX14" fmla="*/ 1188853 w 1922930"/>
                    <a:gd name="connsiteY14" fmla="*/ 1473225 h 1534207"/>
                    <a:gd name="connsiteX15" fmla="*/ 929773 w 1922930"/>
                    <a:gd name="connsiteY15" fmla="*/ 1480845 h 1534207"/>
                    <a:gd name="connsiteX16" fmla="*/ 927966 w 1922930"/>
                    <a:gd name="connsiteY16" fmla="*/ 1202808 h 1534207"/>
                    <a:gd name="connsiteX17" fmla="*/ 937393 w 1922930"/>
                    <a:gd name="connsiteY17" fmla="*/ 1107465 h 1534207"/>
                    <a:gd name="connsiteX18" fmla="*/ 954360 w 1922930"/>
                    <a:gd name="connsiteY18" fmla="*/ 1014711 h 1534207"/>
                    <a:gd name="connsiteX19" fmla="*/ 850404 w 1922930"/>
                    <a:gd name="connsiteY19" fmla="*/ 946422 h 1534207"/>
                    <a:gd name="connsiteX20" fmla="*/ 533533 w 1922930"/>
                    <a:gd name="connsiteY20" fmla="*/ 924585 h 1534207"/>
                    <a:gd name="connsiteX21" fmla="*/ 266246 w 1922930"/>
                    <a:gd name="connsiteY21" fmla="*/ 893947 h 1534207"/>
                    <a:gd name="connsiteX22" fmla="*/ 68713 w 1922930"/>
                    <a:gd name="connsiteY22" fmla="*/ 833145 h 1534207"/>
                    <a:gd name="connsiteX23" fmla="*/ 133 w 1922930"/>
                    <a:gd name="connsiteY23" fmla="*/ 475005 h 1534207"/>
                    <a:gd name="connsiteX24" fmla="*/ 53473 w 1922930"/>
                    <a:gd name="connsiteY24" fmla="*/ 307365 h 1534207"/>
                    <a:gd name="connsiteX25" fmla="*/ 122053 w 1922930"/>
                    <a:gd name="connsiteY25" fmla="*/ 246405 h 1534207"/>
                    <a:gd name="connsiteX0" fmla="*/ 122053 w 1922930"/>
                    <a:gd name="connsiteY0" fmla="*/ 246405 h 1534205"/>
                    <a:gd name="connsiteX1" fmla="*/ 403993 w 1922930"/>
                    <a:gd name="connsiteY1" fmla="*/ 48285 h 1534205"/>
                    <a:gd name="connsiteX2" fmla="*/ 602113 w 1922930"/>
                    <a:gd name="connsiteY2" fmla="*/ 2565 h 1534205"/>
                    <a:gd name="connsiteX3" fmla="*/ 1028833 w 1922930"/>
                    <a:gd name="connsiteY3" fmla="*/ 101625 h 1534205"/>
                    <a:gd name="connsiteX4" fmla="*/ 1333633 w 1922930"/>
                    <a:gd name="connsiteY4" fmla="*/ 368325 h 1534205"/>
                    <a:gd name="connsiteX5" fmla="*/ 1722253 w 1922930"/>
                    <a:gd name="connsiteY5" fmla="*/ 612165 h 1534205"/>
                    <a:gd name="connsiteX6" fmla="*/ 1905133 w 1922930"/>
                    <a:gd name="connsiteY6" fmla="*/ 695985 h 1534205"/>
                    <a:gd name="connsiteX7" fmla="*/ 1882273 w 1922930"/>
                    <a:gd name="connsiteY7" fmla="*/ 833145 h 1534205"/>
                    <a:gd name="connsiteX8" fmla="*/ 1607953 w 1922930"/>
                    <a:gd name="connsiteY8" fmla="*/ 916965 h 1534205"/>
                    <a:gd name="connsiteX9" fmla="*/ 1524133 w 1922930"/>
                    <a:gd name="connsiteY9" fmla="*/ 1016025 h 1534205"/>
                    <a:gd name="connsiteX10" fmla="*/ 1653673 w 1922930"/>
                    <a:gd name="connsiteY10" fmla="*/ 1145565 h 1534205"/>
                    <a:gd name="connsiteX11" fmla="*/ 1775593 w 1922930"/>
                    <a:gd name="connsiteY11" fmla="*/ 1229385 h 1534205"/>
                    <a:gd name="connsiteX12" fmla="*/ 1684153 w 1922930"/>
                    <a:gd name="connsiteY12" fmla="*/ 1465605 h 1534205"/>
                    <a:gd name="connsiteX13" fmla="*/ 1371733 w 1922930"/>
                    <a:gd name="connsiteY13" fmla="*/ 1534185 h 1534205"/>
                    <a:gd name="connsiteX14" fmla="*/ 1188853 w 1922930"/>
                    <a:gd name="connsiteY14" fmla="*/ 1473225 h 1534205"/>
                    <a:gd name="connsiteX15" fmla="*/ 983637 w 1922930"/>
                    <a:gd name="connsiteY15" fmla="*/ 1508853 h 1534205"/>
                    <a:gd name="connsiteX16" fmla="*/ 927966 w 1922930"/>
                    <a:gd name="connsiteY16" fmla="*/ 1202808 h 1534205"/>
                    <a:gd name="connsiteX17" fmla="*/ 937393 w 1922930"/>
                    <a:gd name="connsiteY17" fmla="*/ 1107465 h 1534205"/>
                    <a:gd name="connsiteX18" fmla="*/ 954360 w 1922930"/>
                    <a:gd name="connsiteY18" fmla="*/ 1014711 h 1534205"/>
                    <a:gd name="connsiteX19" fmla="*/ 850404 w 1922930"/>
                    <a:gd name="connsiteY19" fmla="*/ 946422 h 1534205"/>
                    <a:gd name="connsiteX20" fmla="*/ 533533 w 1922930"/>
                    <a:gd name="connsiteY20" fmla="*/ 924585 h 1534205"/>
                    <a:gd name="connsiteX21" fmla="*/ 266246 w 1922930"/>
                    <a:gd name="connsiteY21" fmla="*/ 893947 h 1534205"/>
                    <a:gd name="connsiteX22" fmla="*/ 68713 w 1922930"/>
                    <a:gd name="connsiteY22" fmla="*/ 833145 h 1534205"/>
                    <a:gd name="connsiteX23" fmla="*/ 133 w 1922930"/>
                    <a:gd name="connsiteY23" fmla="*/ 475005 h 1534205"/>
                    <a:gd name="connsiteX24" fmla="*/ 53473 w 1922930"/>
                    <a:gd name="connsiteY24" fmla="*/ 307365 h 1534205"/>
                    <a:gd name="connsiteX25" fmla="*/ 122053 w 1922930"/>
                    <a:gd name="connsiteY25" fmla="*/ 246405 h 1534205"/>
                    <a:gd name="connsiteX0" fmla="*/ 122053 w 1922930"/>
                    <a:gd name="connsiteY0" fmla="*/ 248914 h 1536714"/>
                    <a:gd name="connsiteX1" fmla="*/ 383309 w 1922930"/>
                    <a:gd name="connsiteY1" fmla="*/ 244281 h 1536714"/>
                    <a:gd name="connsiteX2" fmla="*/ 602113 w 1922930"/>
                    <a:gd name="connsiteY2" fmla="*/ 5074 h 1536714"/>
                    <a:gd name="connsiteX3" fmla="*/ 1028833 w 1922930"/>
                    <a:gd name="connsiteY3" fmla="*/ 104134 h 1536714"/>
                    <a:gd name="connsiteX4" fmla="*/ 1333633 w 1922930"/>
                    <a:gd name="connsiteY4" fmla="*/ 370834 h 1536714"/>
                    <a:gd name="connsiteX5" fmla="*/ 1722253 w 1922930"/>
                    <a:gd name="connsiteY5" fmla="*/ 614674 h 1536714"/>
                    <a:gd name="connsiteX6" fmla="*/ 1905133 w 1922930"/>
                    <a:gd name="connsiteY6" fmla="*/ 698494 h 1536714"/>
                    <a:gd name="connsiteX7" fmla="*/ 1882273 w 1922930"/>
                    <a:gd name="connsiteY7" fmla="*/ 835654 h 1536714"/>
                    <a:gd name="connsiteX8" fmla="*/ 1607953 w 1922930"/>
                    <a:gd name="connsiteY8" fmla="*/ 919474 h 1536714"/>
                    <a:gd name="connsiteX9" fmla="*/ 1524133 w 1922930"/>
                    <a:gd name="connsiteY9" fmla="*/ 1018534 h 1536714"/>
                    <a:gd name="connsiteX10" fmla="*/ 1653673 w 1922930"/>
                    <a:gd name="connsiteY10" fmla="*/ 1148074 h 1536714"/>
                    <a:gd name="connsiteX11" fmla="*/ 1775593 w 1922930"/>
                    <a:gd name="connsiteY11" fmla="*/ 1231894 h 1536714"/>
                    <a:gd name="connsiteX12" fmla="*/ 1684153 w 1922930"/>
                    <a:gd name="connsiteY12" fmla="*/ 1468114 h 1536714"/>
                    <a:gd name="connsiteX13" fmla="*/ 1371733 w 1922930"/>
                    <a:gd name="connsiteY13" fmla="*/ 1536694 h 1536714"/>
                    <a:gd name="connsiteX14" fmla="*/ 1188853 w 1922930"/>
                    <a:gd name="connsiteY14" fmla="*/ 1475734 h 1536714"/>
                    <a:gd name="connsiteX15" fmla="*/ 983637 w 1922930"/>
                    <a:gd name="connsiteY15" fmla="*/ 1511362 h 1536714"/>
                    <a:gd name="connsiteX16" fmla="*/ 927966 w 1922930"/>
                    <a:gd name="connsiteY16" fmla="*/ 1205317 h 1536714"/>
                    <a:gd name="connsiteX17" fmla="*/ 937393 w 1922930"/>
                    <a:gd name="connsiteY17" fmla="*/ 1109974 h 1536714"/>
                    <a:gd name="connsiteX18" fmla="*/ 954360 w 1922930"/>
                    <a:gd name="connsiteY18" fmla="*/ 1017220 h 1536714"/>
                    <a:gd name="connsiteX19" fmla="*/ 850404 w 1922930"/>
                    <a:gd name="connsiteY19" fmla="*/ 948931 h 1536714"/>
                    <a:gd name="connsiteX20" fmla="*/ 533533 w 1922930"/>
                    <a:gd name="connsiteY20" fmla="*/ 927094 h 1536714"/>
                    <a:gd name="connsiteX21" fmla="*/ 266246 w 1922930"/>
                    <a:gd name="connsiteY21" fmla="*/ 896456 h 1536714"/>
                    <a:gd name="connsiteX22" fmla="*/ 68713 w 1922930"/>
                    <a:gd name="connsiteY22" fmla="*/ 835654 h 1536714"/>
                    <a:gd name="connsiteX23" fmla="*/ 133 w 1922930"/>
                    <a:gd name="connsiteY23" fmla="*/ 477514 h 1536714"/>
                    <a:gd name="connsiteX24" fmla="*/ 53473 w 1922930"/>
                    <a:gd name="connsiteY24" fmla="*/ 309874 h 1536714"/>
                    <a:gd name="connsiteX25" fmla="*/ 122053 w 1922930"/>
                    <a:gd name="connsiteY25" fmla="*/ 248914 h 1536714"/>
                    <a:gd name="connsiteX0" fmla="*/ 122053 w 1922930"/>
                    <a:gd name="connsiteY0" fmla="*/ 147164 h 1434964"/>
                    <a:gd name="connsiteX1" fmla="*/ 383309 w 1922930"/>
                    <a:gd name="connsiteY1" fmla="*/ 142531 h 1434964"/>
                    <a:gd name="connsiteX2" fmla="*/ 698635 w 1922930"/>
                    <a:gd name="connsiteY2" fmla="*/ 138272 h 1434964"/>
                    <a:gd name="connsiteX3" fmla="*/ 1028833 w 1922930"/>
                    <a:gd name="connsiteY3" fmla="*/ 2384 h 1434964"/>
                    <a:gd name="connsiteX4" fmla="*/ 1333633 w 1922930"/>
                    <a:gd name="connsiteY4" fmla="*/ 269084 h 1434964"/>
                    <a:gd name="connsiteX5" fmla="*/ 1722253 w 1922930"/>
                    <a:gd name="connsiteY5" fmla="*/ 512924 h 1434964"/>
                    <a:gd name="connsiteX6" fmla="*/ 1905133 w 1922930"/>
                    <a:gd name="connsiteY6" fmla="*/ 596744 h 1434964"/>
                    <a:gd name="connsiteX7" fmla="*/ 1882273 w 1922930"/>
                    <a:gd name="connsiteY7" fmla="*/ 733904 h 1434964"/>
                    <a:gd name="connsiteX8" fmla="*/ 1607953 w 1922930"/>
                    <a:gd name="connsiteY8" fmla="*/ 817724 h 1434964"/>
                    <a:gd name="connsiteX9" fmla="*/ 1524133 w 1922930"/>
                    <a:gd name="connsiteY9" fmla="*/ 916784 h 1434964"/>
                    <a:gd name="connsiteX10" fmla="*/ 1653673 w 1922930"/>
                    <a:gd name="connsiteY10" fmla="*/ 1046324 h 1434964"/>
                    <a:gd name="connsiteX11" fmla="*/ 1775593 w 1922930"/>
                    <a:gd name="connsiteY11" fmla="*/ 1130144 h 1434964"/>
                    <a:gd name="connsiteX12" fmla="*/ 1684153 w 1922930"/>
                    <a:gd name="connsiteY12" fmla="*/ 1366364 h 1434964"/>
                    <a:gd name="connsiteX13" fmla="*/ 1371733 w 1922930"/>
                    <a:gd name="connsiteY13" fmla="*/ 1434944 h 1434964"/>
                    <a:gd name="connsiteX14" fmla="*/ 1188853 w 1922930"/>
                    <a:gd name="connsiteY14" fmla="*/ 1373984 h 1434964"/>
                    <a:gd name="connsiteX15" fmla="*/ 983637 w 1922930"/>
                    <a:gd name="connsiteY15" fmla="*/ 1409612 h 1434964"/>
                    <a:gd name="connsiteX16" fmla="*/ 927966 w 1922930"/>
                    <a:gd name="connsiteY16" fmla="*/ 1103567 h 1434964"/>
                    <a:gd name="connsiteX17" fmla="*/ 937393 w 1922930"/>
                    <a:gd name="connsiteY17" fmla="*/ 1008224 h 1434964"/>
                    <a:gd name="connsiteX18" fmla="*/ 954360 w 1922930"/>
                    <a:gd name="connsiteY18" fmla="*/ 915470 h 1434964"/>
                    <a:gd name="connsiteX19" fmla="*/ 850404 w 1922930"/>
                    <a:gd name="connsiteY19" fmla="*/ 847181 h 1434964"/>
                    <a:gd name="connsiteX20" fmla="*/ 533533 w 1922930"/>
                    <a:gd name="connsiteY20" fmla="*/ 825344 h 1434964"/>
                    <a:gd name="connsiteX21" fmla="*/ 266246 w 1922930"/>
                    <a:gd name="connsiteY21" fmla="*/ 794706 h 1434964"/>
                    <a:gd name="connsiteX22" fmla="*/ 68713 w 1922930"/>
                    <a:gd name="connsiteY22" fmla="*/ 733904 h 1434964"/>
                    <a:gd name="connsiteX23" fmla="*/ 133 w 1922930"/>
                    <a:gd name="connsiteY23" fmla="*/ 375764 h 1434964"/>
                    <a:gd name="connsiteX24" fmla="*/ 53473 w 1922930"/>
                    <a:gd name="connsiteY24" fmla="*/ 208124 h 1434964"/>
                    <a:gd name="connsiteX25" fmla="*/ 122053 w 1922930"/>
                    <a:gd name="connsiteY25" fmla="*/ 147164 h 1434964"/>
                    <a:gd name="connsiteX0" fmla="*/ 122053 w 1922930"/>
                    <a:gd name="connsiteY0" fmla="*/ 15222 h 1303022"/>
                    <a:gd name="connsiteX1" fmla="*/ 383309 w 1922930"/>
                    <a:gd name="connsiteY1" fmla="*/ 10589 h 1303022"/>
                    <a:gd name="connsiteX2" fmla="*/ 698635 w 1922930"/>
                    <a:gd name="connsiteY2" fmla="*/ 6330 h 1303022"/>
                    <a:gd name="connsiteX3" fmla="*/ 1049516 w 1922930"/>
                    <a:gd name="connsiteY3" fmla="*/ 105390 h 1303022"/>
                    <a:gd name="connsiteX4" fmla="*/ 1333633 w 1922930"/>
                    <a:gd name="connsiteY4" fmla="*/ 137142 h 1303022"/>
                    <a:gd name="connsiteX5" fmla="*/ 1722253 w 1922930"/>
                    <a:gd name="connsiteY5" fmla="*/ 380982 h 1303022"/>
                    <a:gd name="connsiteX6" fmla="*/ 1905133 w 1922930"/>
                    <a:gd name="connsiteY6" fmla="*/ 464802 h 1303022"/>
                    <a:gd name="connsiteX7" fmla="*/ 1882273 w 1922930"/>
                    <a:gd name="connsiteY7" fmla="*/ 601962 h 1303022"/>
                    <a:gd name="connsiteX8" fmla="*/ 1607953 w 1922930"/>
                    <a:gd name="connsiteY8" fmla="*/ 685782 h 1303022"/>
                    <a:gd name="connsiteX9" fmla="*/ 1524133 w 1922930"/>
                    <a:gd name="connsiteY9" fmla="*/ 784842 h 1303022"/>
                    <a:gd name="connsiteX10" fmla="*/ 1653673 w 1922930"/>
                    <a:gd name="connsiteY10" fmla="*/ 914382 h 1303022"/>
                    <a:gd name="connsiteX11" fmla="*/ 1775593 w 1922930"/>
                    <a:gd name="connsiteY11" fmla="*/ 998202 h 1303022"/>
                    <a:gd name="connsiteX12" fmla="*/ 1684153 w 1922930"/>
                    <a:gd name="connsiteY12" fmla="*/ 1234422 h 1303022"/>
                    <a:gd name="connsiteX13" fmla="*/ 1371733 w 1922930"/>
                    <a:gd name="connsiteY13" fmla="*/ 1303002 h 1303022"/>
                    <a:gd name="connsiteX14" fmla="*/ 1188853 w 1922930"/>
                    <a:gd name="connsiteY14" fmla="*/ 1242042 h 1303022"/>
                    <a:gd name="connsiteX15" fmla="*/ 983637 w 1922930"/>
                    <a:gd name="connsiteY15" fmla="*/ 1277670 h 1303022"/>
                    <a:gd name="connsiteX16" fmla="*/ 927966 w 1922930"/>
                    <a:gd name="connsiteY16" fmla="*/ 971625 h 1303022"/>
                    <a:gd name="connsiteX17" fmla="*/ 937393 w 1922930"/>
                    <a:gd name="connsiteY17" fmla="*/ 876282 h 1303022"/>
                    <a:gd name="connsiteX18" fmla="*/ 954360 w 1922930"/>
                    <a:gd name="connsiteY18" fmla="*/ 783528 h 1303022"/>
                    <a:gd name="connsiteX19" fmla="*/ 850404 w 1922930"/>
                    <a:gd name="connsiteY19" fmla="*/ 715239 h 1303022"/>
                    <a:gd name="connsiteX20" fmla="*/ 533533 w 1922930"/>
                    <a:gd name="connsiteY20" fmla="*/ 693402 h 1303022"/>
                    <a:gd name="connsiteX21" fmla="*/ 266246 w 1922930"/>
                    <a:gd name="connsiteY21" fmla="*/ 662764 h 1303022"/>
                    <a:gd name="connsiteX22" fmla="*/ 68713 w 1922930"/>
                    <a:gd name="connsiteY22" fmla="*/ 601962 h 1303022"/>
                    <a:gd name="connsiteX23" fmla="*/ 133 w 1922930"/>
                    <a:gd name="connsiteY23" fmla="*/ 243822 h 1303022"/>
                    <a:gd name="connsiteX24" fmla="*/ 53473 w 1922930"/>
                    <a:gd name="connsiteY24" fmla="*/ 76182 h 1303022"/>
                    <a:gd name="connsiteX25" fmla="*/ 122053 w 1922930"/>
                    <a:gd name="connsiteY25" fmla="*/ 15222 h 1303022"/>
                    <a:gd name="connsiteX0" fmla="*/ 122053 w 1922930"/>
                    <a:gd name="connsiteY0" fmla="*/ 15222 h 1303022"/>
                    <a:gd name="connsiteX1" fmla="*/ 383309 w 1922930"/>
                    <a:gd name="connsiteY1" fmla="*/ 10589 h 1303022"/>
                    <a:gd name="connsiteX2" fmla="*/ 698635 w 1922930"/>
                    <a:gd name="connsiteY2" fmla="*/ 6330 h 1303022"/>
                    <a:gd name="connsiteX3" fmla="*/ 1049516 w 1922930"/>
                    <a:gd name="connsiteY3" fmla="*/ 105390 h 1303022"/>
                    <a:gd name="connsiteX4" fmla="*/ 1278477 w 1922930"/>
                    <a:gd name="connsiteY4" fmla="*/ 206244 h 1303022"/>
                    <a:gd name="connsiteX5" fmla="*/ 1722253 w 1922930"/>
                    <a:gd name="connsiteY5" fmla="*/ 380982 h 1303022"/>
                    <a:gd name="connsiteX6" fmla="*/ 1905133 w 1922930"/>
                    <a:gd name="connsiteY6" fmla="*/ 464802 h 1303022"/>
                    <a:gd name="connsiteX7" fmla="*/ 1882273 w 1922930"/>
                    <a:gd name="connsiteY7" fmla="*/ 601962 h 1303022"/>
                    <a:gd name="connsiteX8" fmla="*/ 1607953 w 1922930"/>
                    <a:gd name="connsiteY8" fmla="*/ 685782 h 1303022"/>
                    <a:gd name="connsiteX9" fmla="*/ 1524133 w 1922930"/>
                    <a:gd name="connsiteY9" fmla="*/ 784842 h 1303022"/>
                    <a:gd name="connsiteX10" fmla="*/ 1653673 w 1922930"/>
                    <a:gd name="connsiteY10" fmla="*/ 914382 h 1303022"/>
                    <a:gd name="connsiteX11" fmla="*/ 1775593 w 1922930"/>
                    <a:gd name="connsiteY11" fmla="*/ 998202 h 1303022"/>
                    <a:gd name="connsiteX12" fmla="*/ 1684153 w 1922930"/>
                    <a:gd name="connsiteY12" fmla="*/ 1234422 h 1303022"/>
                    <a:gd name="connsiteX13" fmla="*/ 1371733 w 1922930"/>
                    <a:gd name="connsiteY13" fmla="*/ 1303002 h 1303022"/>
                    <a:gd name="connsiteX14" fmla="*/ 1188853 w 1922930"/>
                    <a:gd name="connsiteY14" fmla="*/ 1242042 h 1303022"/>
                    <a:gd name="connsiteX15" fmla="*/ 983637 w 1922930"/>
                    <a:gd name="connsiteY15" fmla="*/ 1277670 h 1303022"/>
                    <a:gd name="connsiteX16" fmla="*/ 927966 w 1922930"/>
                    <a:gd name="connsiteY16" fmla="*/ 971625 h 1303022"/>
                    <a:gd name="connsiteX17" fmla="*/ 937393 w 1922930"/>
                    <a:gd name="connsiteY17" fmla="*/ 876282 h 1303022"/>
                    <a:gd name="connsiteX18" fmla="*/ 954360 w 1922930"/>
                    <a:gd name="connsiteY18" fmla="*/ 783528 h 1303022"/>
                    <a:gd name="connsiteX19" fmla="*/ 850404 w 1922930"/>
                    <a:gd name="connsiteY19" fmla="*/ 715239 h 1303022"/>
                    <a:gd name="connsiteX20" fmla="*/ 533533 w 1922930"/>
                    <a:gd name="connsiteY20" fmla="*/ 693402 h 1303022"/>
                    <a:gd name="connsiteX21" fmla="*/ 266246 w 1922930"/>
                    <a:gd name="connsiteY21" fmla="*/ 662764 h 1303022"/>
                    <a:gd name="connsiteX22" fmla="*/ 68713 w 1922930"/>
                    <a:gd name="connsiteY22" fmla="*/ 601962 h 1303022"/>
                    <a:gd name="connsiteX23" fmla="*/ 133 w 1922930"/>
                    <a:gd name="connsiteY23" fmla="*/ 243822 h 1303022"/>
                    <a:gd name="connsiteX24" fmla="*/ 53473 w 1922930"/>
                    <a:gd name="connsiteY24" fmla="*/ 76182 h 1303022"/>
                    <a:gd name="connsiteX25" fmla="*/ 122053 w 1922930"/>
                    <a:gd name="connsiteY25" fmla="*/ 15222 h 1303022"/>
                    <a:gd name="connsiteX0" fmla="*/ 122053 w 1922930"/>
                    <a:gd name="connsiteY0" fmla="*/ 15222 h 1291405"/>
                    <a:gd name="connsiteX1" fmla="*/ 383309 w 1922930"/>
                    <a:gd name="connsiteY1" fmla="*/ 10589 h 1291405"/>
                    <a:gd name="connsiteX2" fmla="*/ 698635 w 1922930"/>
                    <a:gd name="connsiteY2" fmla="*/ 6330 h 1291405"/>
                    <a:gd name="connsiteX3" fmla="*/ 1049516 w 1922930"/>
                    <a:gd name="connsiteY3" fmla="*/ 105390 h 1291405"/>
                    <a:gd name="connsiteX4" fmla="*/ 1278477 w 1922930"/>
                    <a:gd name="connsiteY4" fmla="*/ 206244 h 1291405"/>
                    <a:gd name="connsiteX5" fmla="*/ 1722253 w 1922930"/>
                    <a:gd name="connsiteY5" fmla="*/ 380982 h 1291405"/>
                    <a:gd name="connsiteX6" fmla="*/ 1905133 w 1922930"/>
                    <a:gd name="connsiteY6" fmla="*/ 464802 h 1291405"/>
                    <a:gd name="connsiteX7" fmla="*/ 1882273 w 1922930"/>
                    <a:gd name="connsiteY7" fmla="*/ 601962 h 1291405"/>
                    <a:gd name="connsiteX8" fmla="*/ 1607953 w 1922930"/>
                    <a:gd name="connsiteY8" fmla="*/ 685782 h 1291405"/>
                    <a:gd name="connsiteX9" fmla="*/ 1524133 w 1922930"/>
                    <a:gd name="connsiteY9" fmla="*/ 784842 h 1291405"/>
                    <a:gd name="connsiteX10" fmla="*/ 1653673 w 1922930"/>
                    <a:gd name="connsiteY10" fmla="*/ 914382 h 1291405"/>
                    <a:gd name="connsiteX11" fmla="*/ 1775593 w 1922930"/>
                    <a:gd name="connsiteY11" fmla="*/ 998202 h 1291405"/>
                    <a:gd name="connsiteX12" fmla="*/ 1684153 w 1922930"/>
                    <a:gd name="connsiteY12" fmla="*/ 1234422 h 1291405"/>
                    <a:gd name="connsiteX13" fmla="*/ 1410514 w 1922930"/>
                    <a:gd name="connsiteY13" fmla="*/ 1274929 h 1291405"/>
                    <a:gd name="connsiteX14" fmla="*/ 1188853 w 1922930"/>
                    <a:gd name="connsiteY14" fmla="*/ 1242042 h 1291405"/>
                    <a:gd name="connsiteX15" fmla="*/ 983637 w 1922930"/>
                    <a:gd name="connsiteY15" fmla="*/ 1277670 h 1291405"/>
                    <a:gd name="connsiteX16" fmla="*/ 927966 w 1922930"/>
                    <a:gd name="connsiteY16" fmla="*/ 971625 h 1291405"/>
                    <a:gd name="connsiteX17" fmla="*/ 937393 w 1922930"/>
                    <a:gd name="connsiteY17" fmla="*/ 876282 h 1291405"/>
                    <a:gd name="connsiteX18" fmla="*/ 954360 w 1922930"/>
                    <a:gd name="connsiteY18" fmla="*/ 783528 h 1291405"/>
                    <a:gd name="connsiteX19" fmla="*/ 850404 w 1922930"/>
                    <a:gd name="connsiteY19" fmla="*/ 715239 h 1291405"/>
                    <a:gd name="connsiteX20" fmla="*/ 533533 w 1922930"/>
                    <a:gd name="connsiteY20" fmla="*/ 693402 h 1291405"/>
                    <a:gd name="connsiteX21" fmla="*/ 266246 w 1922930"/>
                    <a:gd name="connsiteY21" fmla="*/ 662764 h 1291405"/>
                    <a:gd name="connsiteX22" fmla="*/ 68713 w 1922930"/>
                    <a:gd name="connsiteY22" fmla="*/ 601962 h 1291405"/>
                    <a:gd name="connsiteX23" fmla="*/ 133 w 1922930"/>
                    <a:gd name="connsiteY23" fmla="*/ 243822 h 1291405"/>
                    <a:gd name="connsiteX24" fmla="*/ 53473 w 1922930"/>
                    <a:gd name="connsiteY24" fmla="*/ 76182 h 1291405"/>
                    <a:gd name="connsiteX25" fmla="*/ 122053 w 1922930"/>
                    <a:gd name="connsiteY25" fmla="*/ 15222 h 1291405"/>
                    <a:gd name="connsiteX0" fmla="*/ 122053 w 1922930"/>
                    <a:gd name="connsiteY0" fmla="*/ 15222 h 1291405"/>
                    <a:gd name="connsiteX1" fmla="*/ 383309 w 1922930"/>
                    <a:gd name="connsiteY1" fmla="*/ 10589 h 1291405"/>
                    <a:gd name="connsiteX2" fmla="*/ 698635 w 1922930"/>
                    <a:gd name="connsiteY2" fmla="*/ 6330 h 1291405"/>
                    <a:gd name="connsiteX3" fmla="*/ 1049516 w 1922930"/>
                    <a:gd name="connsiteY3" fmla="*/ 105390 h 1291405"/>
                    <a:gd name="connsiteX4" fmla="*/ 1278477 w 1922930"/>
                    <a:gd name="connsiteY4" fmla="*/ 206244 h 1291405"/>
                    <a:gd name="connsiteX5" fmla="*/ 1722253 w 1922930"/>
                    <a:gd name="connsiteY5" fmla="*/ 380982 h 1291405"/>
                    <a:gd name="connsiteX6" fmla="*/ 1905133 w 1922930"/>
                    <a:gd name="connsiteY6" fmla="*/ 464802 h 1291405"/>
                    <a:gd name="connsiteX7" fmla="*/ 1882273 w 1922930"/>
                    <a:gd name="connsiteY7" fmla="*/ 601962 h 1291405"/>
                    <a:gd name="connsiteX8" fmla="*/ 1607953 w 1922930"/>
                    <a:gd name="connsiteY8" fmla="*/ 685782 h 1291405"/>
                    <a:gd name="connsiteX9" fmla="*/ 1524133 w 1922930"/>
                    <a:gd name="connsiteY9" fmla="*/ 784842 h 1291405"/>
                    <a:gd name="connsiteX10" fmla="*/ 1653673 w 1922930"/>
                    <a:gd name="connsiteY10" fmla="*/ 914382 h 1291405"/>
                    <a:gd name="connsiteX11" fmla="*/ 1775593 w 1922930"/>
                    <a:gd name="connsiteY11" fmla="*/ 998202 h 1291405"/>
                    <a:gd name="connsiteX12" fmla="*/ 1690617 w 1922930"/>
                    <a:gd name="connsiteY12" fmla="*/ 1197711 h 1291405"/>
                    <a:gd name="connsiteX13" fmla="*/ 1410514 w 1922930"/>
                    <a:gd name="connsiteY13" fmla="*/ 1274929 h 1291405"/>
                    <a:gd name="connsiteX14" fmla="*/ 1188853 w 1922930"/>
                    <a:gd name="connsiteY14" fmla="*/ 1242042 h 1291405"/>
                    <a:gd name="connsiteX15" fmla="*/ 983637 w 1922930"/>
                    <a:gd name="connsiteY15" fmla="*/ 1277670 h 1291405"/>
                    <a:gd name="connsiteX16" fmla="*/ 927966 w 1922930"/>
                    <a:gd name="connsiteY16" fmla="*/ 971625 h 1291405"/>
                    <a:gd name="connsiteX17" fmla="*/ 937393 w 1922930"/>
                    <a:gd name="connsiteY17" fmla="*/ 876282 h 1291405"/>
                    <a:gd name="connsiteX18" fmla="*/ 954360 w 1922930"/>
                    <a:gd name="connsiteY18" fmla="*/ 783528 h 1291405"/>
                    <a:gd name="connsiteX19" fmla="*/ 850404 w 1922930"/>
                    <a:gd name="connsiteY19" fmla="*/ 715239 h 1291405"/>
                    <a:gd name="connsiteX20" fmla="*/ 533533 w 1922930"/>
                    <a:gd name="connsiteY20" fmla="*/ 693402 h 1291405"/>
                    <a:gd name="connsiteX21" fmla="*/ 266246 w 1922930"/>
                    <a:gd name="connsiteY21" fmla="*/ 662764 h 1291405"/>
                    <a:gd name="connsiteX22" fmla="*/ 68713 w 1922930"/>
                    <a:gd name="connsiteY22" fmla="*/ 601962 h 1291405"/>
                    <a:gd name="connsiteX23" fmla="*/ 133 w 1922930"/>
                    <a:gd name="connsiteY23" fmla="*/ 243822 h 1291405"/>
                    <a:gd name="connsiteX24" fmla="*/ 53473 w 1922930"/>
                    <a:gd name="connsiteY24" fmla="*/ 76182 h 1291405"/>
                    <a:gd name="connsiteX25" fmla="*/ 122053 w 1922930"/>
                    <a:gd name="connsiteY25" fmla="*/ 15222 h 1291405"/>
                    <a:gd name="connsiteX0" fmla="*/ 122053 w 1922930"/>
                    <a:gd name="connsiteY0" fmla="*/ 15222 h 1291405"/>
                    <a:gd name="connsiteX1" fmla="*/ 383309 w 1922930"/>
                    <a:gd name="connsiteY1" fmla="*/ 10589 h 1291405"/>
                    <a:gd name="connsiteX2" fmla="*/ 698635 w 1922930"/>
                    <a:gd name="connsiteY2" fmla="*/ 6330 h 1291405"/>
                    <a:gd name="connsiteX3" fmla="*/ 1049516 w 1922930"/>
                    <a:gd name="connsiteY3" fmla="*/ 105390 h 1291405"/>
                    <a:gd name="connsiteX4" fmla="*/ 1278477 w 1922930"/>
                    <a:gd name="connsiteY4" fmla="*/ 206244 h 1291405"/>
                    <a:gd name="connsiteX5" fmla="*/ 1722253 w 1922930"/>
                    <a:gd name="connsiteY5" fmla="*/ 380982 h 1291405"/>
                    <a:gd name="connsiteX6" fmla="*/ 1905133 w 1922930"/>
                    <a:gd name="connsiteY6" fmla="*/ 464802 h 1291405"/>
                    <a:gd name="connsiteX7" fmla="*/ 1882273 w 1922930"/>
                    <a:gd name="connsiteY7" fmla="*/ 601962 h 1291405"/>
                    <a:gd name="connsiteX8" fmla="*/ 1607953 w 1922930"/>
                    <a:gd name="connsiteY8" fmla="*/ 685782 h 1291405"/>
                    <a:gd name="connsiteX9" fmla="*/ 1524133 w 1922930"/>
                    <a:gd name="connsiteY9" fmla="*/ 784842 h 1291405"/>
                    <a:gd name="connsiteX10" fmla="*/ 1653673 w 1922930"/>
                    <a:gd name="connsiteY10" fmla="*/ 914382 h 1291405"/>
                    <a:gd name="connsiteX11" fmla="*/ 1775593 w 1922930"/>
                    <a:gd name="connsiteY11" fmla="*/ 998202 h 1291405"/>
                    <a:gd name="connsiteX12" fmla="*/ 1690617 w 1922930"/>
                    <a:gd name="connsiteY12" fmla="*/ 1197711 h 1291405"/>
                    <a:gd name="connsiteX13" fmla="*/ 1410514 w 1922930"/>
                    <a:gd name="connsiteY13" fmla="*/ 1274929 h 1291405"/>
                    <a:gd name="connsiteX14" fmla="*/ 1188853 w 1922930"/>
                    <a:gd name="connsiteY14" fmla="*/ 1242042 h 1291405"/>
                    <a:gd name="connsiteX15" fmla="*/ 983637 w 1922930"/>
                    <a:gd name="connsiteY15" fmla="*/ 1277670 h 1291405"/>
                    <a:gd name="connsiteX16" fmla="*/ 927966 w 1922930"/>
                    <a:gd name="connsiteY16" fmla="*/ 971625 h 1291405"/>
                    <a:gd name="connsiteX17" fmla="*/ 937393 w 1922930"/>
                    <a:gd name="connsiteY17" fmla="*/ 876282 h 1291405"/>
                    <a:gd name="connsiteX18" fmla="*/ 954360 w 1922930"/>
                    <a:gd name="connsiteY18" fmla="*/ 783528 h 1291405"/>
                    <a:gd name="connsiteX19" fmla="*/ 850404 w 1922930"/>
                    <a:gd name="connsiteY19" fmla="*/ 715239 h 1291405"/>
                    <a:gd name="connsiteX20" fmla="*/ 533533 w 1922930"/>
                    <a:gd name="connsiteY20" fmla="*/ 693402 h 1291405"/>
                    <a:gd name="connsiteX21" fmla="*/ 266246 w 1922930"/>
                    <a:gd name="connsiteY21" fmla="*/ 662764 h 1291405"/>
                    <a:gd name="connsiteX22" fmla="*/ 68713 w 1922930"/>
                    <a:gd name="connsiteY22" fmla="*/ 601962 h 1291405"/>
                    <a:gd name="connsiteX23" fmla="*/ 133 w 1922930"/>
                    <a:gd name="connsiteY23" fmla="*/ 243822 h 1291405"/>
                    <a:gd name="connsiteX24" fmla="*/ 53473 w 1922930"/>
                    <a:gd name="connsiteY24" fmla="*/ 76182 h 1291405"/>
                    <a:gd name="connsiteX25" fmla="*/ 122053 w 1922930"/>
                    <a:gd name="connsiteY25" fmla="*/ 15222 h 1291405"/>
                    <a:gd name="connsiteX0" fmla="*/ 122053 w 1922930"/>
                    <a:gd name="connsiteY0" fmla="*/ 15222 h 1291405"/>
                    <a:gd name="connsiteX1" fmla="*/ 383309 w 1922930"/>
                    <a:gd name="connsiteY1" fmla="*/ 10589 h 1291405"/>
                    <a:gd name="connsiteX2" fmla="*/ 698635 w 1922930"/>
                    <a:gd name="connsiteY2" fmla="*/ 6330 h 1291405"/>
                    <a:gd name="connsiteX3" fmla="*/ 1049516 w 1922930"/>
                    <a:gd name="connsiteY3" fmla="*/ 105390 h 1291405"/>
                    <a:gd name="connsiteX4" fmla="*/ 1278477 w 1922930"/>
                    <a:gd name="connsiteY4" fmla="*/ 206244 h 1291405"/>
                    <a:gd name="connsiteX5" fmla="*/ 1722253 w 1922930"/>
                    <a:gd name="connsiteY5" fmla="*/ 380982 h 1291405"/>
                    <a:gd name="connsiteX6" fmla="*/ 1905133 w 1922930"/>
                    <a:gd name="connsiteY6" fmla="*/ 464802 h 1291405"/>
                    <a:gd name="connsiteX7" fmla="*/ 1882273 w 1922930"/>
                    <a:gd name="connsiteY7" fmla="*/ 601962 h 1291405"/>
                    <a:gd name="connsiteX8" fmla="*/ 1607953 w 1922930"/>
                    <a:gd name="connsiteY8" fmla="*/ 685782 h 1291405"/>
                    <a:gd name="connsiteX9" fmla="*/ 1524133 w 1922930"/>
                    <a:gd name="connsiteY9" fmla="*/ 784842 h 1291405"/>
                    <a:gd name="connsiteX10" fmla="*/ 1653673 w 1922930"/>
                    <a:gd name="connsiteY10" fmla="*/ 914382 h 1291405"/>
                    <a:gd name="connsiteX11" fmla="*/ 1762666 w 1922930"/>
                    <a:gd name="connsiteY11" fmla="*/ 974449 h 1291405"/>
                    <a:gd name="connsiteX12" fmla="*/ 1690617 w 1922930"/>
                    <a:gd name="connsiteY12" fmla="*/ 1197711 h 1291405"/>
                    <a:gd name="connsiteX13" fmla="*/ 1410514 w 1922930"/>
                    <a:gd name="connsiteY13" fmla="*/ 1274929 h 1291405"/>
                    <a:gd name="connsiteX14" fmla="*/ 1188853 w 1922930"/>
                    <a:gd name="connsiteY14" fmla="*/ 1242042 h 1291405"/>
                    <a:gd name="connsiteX15" fmla="*/ 983637 w 1922930"/>
                    <a:gd name="connsiteY15" fmla="*/ 1277670 h 1291405"/>
                    <a:gd name="connsiteX16" fmla="*/ 927966 w 1922930"/>
                    <a:gd name="connsiteY16" fmla="*/ 971625 h 1291405"/>
                    <a:gd name="connsiteX17" fmla="*/ 937393 w 1922930"/>
                    <a:gd name="connsiteY17" fmla="*/ 876282 h 1291405"/>
                    <a:gd name="connsiteX18" fmla="*/ 954360 w 1922930"/>
                    <a:gd name="connsiteY18" fmla="*/ 783528 h 1291405"/>
                    <a:gd name="connsiteX19" fmla="*/ 850404 w 1922930"/>
                    <a:gd name="connsiteY19" fmla="*/ 715239 h 1291405"/>
                    <a:gd name="connsiteX20" fmla="*/ 533533 w 1922930"/>
                    <a:gd name="connsiteY20" fmla="*/ 693402 h 1291405"/>
                    <a:gd name="connsiteX21" fmla="*/ 266246 w 1922930"/>
                    <a:gd name="connsiteY21" fmla="*/ 662764 h 1291405"/>
                    <a:gd name="connsiteX22" fmla="*/ 68713 w 1922930"/>
                    <a:gd name="connsiteY22" fmla="*/ 601962 h 1291405"/>
                    <a:gd name="connsiteX23" fmla="*/ 133 w 1922930"/>
                    <a:gd name="connsiteY23" fmla="*/ 243822 h 1291405"/>
                    <a:gd name="connsiteX24" fmla="*/ 53473 w 1922930"/>
                    <a:gd name="connsiteY24" fmla="*/ 76182 h 1291405"/>
                    <a:gd name="connsiteX25" fmla="*/ 122053 w 1922930"/>
                    <a:gd name="connsiteY25" fmla="*/ 15222 h 1291405"/>
                    <a:gd name="connsiteX0" fmla="*/ 122053 w 1922930"/>
                    <a:gd name="connsiteY0" fmla="*/ 15222 h 1291405"/>
                    <a:gd name="connsiteX1" fmla="*/ 383309 w 1922930"/>
                    <a:gd name="connsiteY1" fmla="*/ 10589 h 1291405"/>
                    <a:gd name="connsiteX2" fmla="*/ 698635 w 1922930"/>
                    <a:gd name="connsiteY2" fmla="*/ 6330 h 1291405"/>
                    <a:gd name="connsiteX3" fmla="*/ 1049516 w 1922930"/>
                    <a:gd name="connsiteY3" fmla="*/ 105390 h 1291405"/>
                    <a:gd name="connsiteX4" fmla="*/ 1278477 w 1922930"/>
                    <a:gd name="connsiteY4" fmla="*/ 206244 h 1291405"/>
                    <a:gd name="connsiteX5" fmla="*/ 1722253 w 1922930"/>
                    <a:gd name="connsiteY5" fmla="*/ 380982 h 1291405"/>
                    <a:gd name="connsiteX6" fmla="*/ 1905133 w 1922930"/>
                    <a:gd name="connsiteY6" fmla="*/ 464802 h 1291405"/>
                    <a:gd name="connsiteX7" fmla="*/ 1882273 w 1922930"/>
                    <a:gd name="connsiteY7" fmla="*/ 601962 h 1291405"/>
                    <a:gd name="connsiteX8" fmla="*/ 1607953 w 1922930"/>
                    <a:gd name="connsiteY8" fmla="*/ 685782 h 1291405"/>
                    <a:gd name="connsiteX9" fmla="*/ 1474579 w 1922930"/>
                    <a:gd name="connsiteY9" fmla="*/ 789160 h 1291405"/>
                    <a:gd name="connsiteX10" fmla="*/ 1653673 w 1922930"/>
                    <a:gd name="connsiteY10" fmla="*/ 914382 h 1291405"/>
                    <a:gd name="connsiteX11" fmla="*/ 1762666 w 1922930"/>
                    <a:gd name="connsiteY11" fmla="*/ 974449 h 1291405"/>
                    <a:gd name="connsiteX12" fmla="*/ 1690617 w 1922930"/>
                    <a:gd name="connsiteY12" fmla="*/ 1197711 h 1291405"/>
                    <a:gd name="connsiteX13" fmla="*/ 1410514 w 1922930"/>
                    <a:gd name="connsiteY13" fmla="*/ 1274929 h 1291405"/>
                    <a:gd name="connsiteX14" fmla="*/ 1188853 w 1922930"/>
                    <a:gd name="connsiteY14" fmla="*/ 1242042 h 1291405"/>
                    <a:gd name="connsiteX15" fmla="*/ 983637 w 1922930"/>
                    <a:gd name="connsiteY15" fmla="*/ 1277670 h 1291405"/>
                    <a:gd name="connsiteX16" fmla="*/ 927966 w 1922930"/>
                    <a:gd name="connsiteY16" fmla="*/ 971625 h 1291405"/>
                    <a:gd name="connsiteX17" fmla="*/ 937393 w 1922930"/>
                    <a:gd name="connsiteY17" fmla="*/ 876282 h 1291405"/>
                    <a:gd name="connsiteX18" fmla="*/ 954360 w 1922930"/>
                    <a:gd name="connsiteY18" fmla="*/ 783528 h 1291405"/>
                    <a:gd name="connsiteX19" fmla="*/ 850404 w 1922930"/>
                    <a:gd name="connsiteY19" fmla="*/ 715239 h 1291405"/>
                    <a:gd name="connsiteX20" fmla="*/ 533533 w 1922930"/>
                    <a:gd name="connsiteY20" fmla="*/ 693402 h 1291405"/>
                    <a:gd name="connsiteX21" fmla="*/ 266246 w 1922930"/>
                    <a:gd name="connsiteY21" fmla="*/ 662764 h 1291405"/>
                    <a:gd name="connsiteX22" fmla="*/ 68713 w 1922930"/>
                    <a:gd name="connsiteY22" fmla="*/ 601962 h 1291405"/>
                    <a:gd name="connsiteX23" fmla="*/ 133 w 1922930"/>
                    <a:gd name="connsiteY23" fmla="*/ 243822 h 1291405"/>
                    <a:gd name="connsiteX24" fmla="*/ 53473 w 1922930"/>
                    <a:gd name="connsiteY24" fmla="*/ 76182 h 1291405"/>
                    <a:gd name="connsiteX25" fmla="*/ 122053 w 1922930"/>
                    <a:gd name="connsiteY25" fmla="*/ 15222 h 1291405"/>
                    <a:gd name="connsiteX0" fmla="*/ 122053 w 1920416"/>
                    <a:gd name="connsiteY0" fmla="*/ 15222 h 1291405"/>
                    <a:gd name="connsiteX1" fmla="*/ 383309 w 1920416"/>
                    <a:gd name="connsiteY1" fmla="*/ 10589 h 1291405"/>
                    <a:gd name="connsiteX2" fmla="*/ 698635 w 1920416"/>
                    <a:gd name="connsiteY2" fmla="*/ 6330 h 1291405"/>
                    <a:gd name="connsiteX3" fmla="*/ 1049516 w 1920416"/>
                    <a:gd name="connsiteY3" fmla="*/ 105390 h 1291405"/>
                    <a:gd name="connsiteX4" fmla="*/ 1278477 w 1920416"/>
                    <a:gd name="connsiteY4" fmla="*/ 206244 h 1291405"/>
                    <a:gd name="connsiteX5" fmla="*/ 1722253 w 1920416"/>
                    <a:gd name="connsiteY5" fmla="*/ 380982 h 1291405"/>
                    <a:gd name="connsiteX6" fmla="*/ 1905133 w 1920416"/>
                    <a:gd name="connsiteY6" fmla="*/ 464802 h 1291405"/>
                    <a:gd name="connsiteX7" fmla="*/ 1882273 w 1920416"/>
                    <a:gd name="connsiteY7" fmla="*/ 601962 h 1291405"/>
                    <a:gd name="connsiteX8" fmla="*/ 1659661 w 1920416"/>
                    <a:gd name="connsiteY8" fmla="*/ 599404 h 1291405"/>
                    <a:gd name="connsiteX9" fmla="*/ 1474579 w 1920416"/>
                    <a:gd name="connsiteY9" fmla="*/ 789160 h 1291405"/>
                    <a:gd name="connsiteX10" fmla="*/ 1653673 w 1920416"/>
                    <a:gd name="connsiteY10" fmla="*/ 914382 h 1291405"/>
                    <a:gd name="connsiteX11" fmla="*/ 1762666 w 1920416"/>
                    <a:gd name="connsiteY11" fmla="*/ 974449 h 1291405"/>
                    <a:gd name="connsiteX12" fmla="*/ 1690617 w 1920416"/>
                    <a:gd name="connsiteY12" fmla="*/ 1197711 h 1291405"/>
                    <a:gd name="connsiteX13" fmla="*/ 1410514 w 1920416"/>
                    <a:gd name="connsiteY13" fmla="*/ 1274929 h 1291405"/>
                    <a:gd name="connsiteX14" fmla="*/ 1188853 w 1920416"/>
                    <a:gd name="connsiteY14" fmla="*/ 1242042 h 1291405"/>
                    <a:gd name="connsiteX15" fmla="*/ 983637 w 1920416"/>
                    <a:gd name="connsiteY15" fmla="*/ 1277670 h 1291405"/>
                    <a:gd name="connsiteX16" fmla="*/ 927966 w 1920416"/>
                    <a:gd name="connsiteY16" fmla="*/ 971625 h 1291405"/>
                    <a:gd name="connsiteX17" fmla="*/ 937393 w 1920416"/>
                    <a:gd name="connsiteY17" fmla="*/ 876282 h 1291405"/>
                    <a:gd name="connsiteX18" fmla="*/ 954360 w 1920416"/>
                    <a:gd name="connsiteY18" fmla="*/ 783528 h 1291405"/>
                    <a:gd name="connsiteX19" fmla="*/ 850404 w 1920416"/>
                    <a:gd name="connsiteY19" fmla="*/ 715239 h 1291405"/>
                    <a:gd name="connsiteX20" fmla="*/ 533533 w 1920416"/>
                    <a:gd name="connsiteY20" fmla="*/ 693402 h 1291405"/>
                    <a:gd name="connsiteX21" fmla="*/ 266246 w 1920416"/>
                    <a:gd name="connsiteY21" fmla="*/ 662764 h 1291405"/>
                    <a:gd name="connsiteX22" fmla="*/ 68713 w 1920416"/>
                    <a:gd name="connsiteY22" fmla="*/ 601962 h 1291405"/>
                    <a:gd name="connsiteX23" fmla="*/ 133 w 1920416"/>
                    <a:gd name="connsiteY23" fmla="*/ 243822 h 1291405"/>
                    <a:gd name="connsiteX24" fmla="*/ 53473 w 1920416"/>
                    <a:gd name="connsiteY24" fmla="*/ 76182 h 1291405"/>
                    <a:gd name="connsiteX25" fmla="*/ 122053 w 1920416"/>
                    <a:gd name="connsiteY25" fmla="*/ 15222 h 1291405"/>
                    <a:gd name="connsiteX0" fmla="*/ 122053 w 1920416"/>
                    <a:gd name="connsiteY0" fmla="*/ 15222 h 1291405"/>
                    <a:gd name="connsiteX1" fmla="*/ 383309 w 1920416"/>
                    <a:gd name="connsiteY1" fmla="*/ 10589 h 1291405"/>
                    <a:gd name="connsiteX2" fmla="*/ 698635 w 1920416"/>
                    <a:gd name="connsiteY2" fmla="*/ 6330 h 1291405"/>
                    <a:gd name="connsiteX3" fmla="*/ 1049516 w 1920416"/>
                    <a:gd name="connsiteY3" fmla="*/ 105390 h 1291405"/>
                    <a:gd name="connsiteX4" fmla="*/ 1278477 w 1920416"/>
                    <a:gd name="connsiteY4" fmla="*/ 206244 h 1291405"/>
                    <a:gd name="connsiteX5" fmla="*/ 1722253 w 1920416"/>
                    <a:gd name="connsiteY5" fmla="*/ 380982 h 1291405"/>
                    <a:gd name="connsiteX6" fmla="*/ 1905133 w 1920416"/>
                    <a:gd name="connsiteY6" fmla="*/ 464802 h 1291405"/>
                    <a:gd name="connsiteX7" fmla="*/ 1882273 w 1920416"/>
                    <a:gd name="connsiteY7" fmla="*/ 601962 h 1291405"/>
                    <a:gd name="connsiteX8" fmla="*/ 1659661 w 1920416"/>
                    <a:gd name="connsiteY8" fmla="*/ 599404 h 1291405"/>
                    <a:gd name="connsiteX9" fmla="*/ 1474579 w 1920416"/>
                    <a:gd name="connsiteY9" fmla="*/ 789160 h 1291405"/>
                    <a:gd name="connsiteX10" fmla="*/ 1653673 w 1920416"/>
                    <a:gd name="connsiteY10" fmla="*/ 914382 h 1291405"/>
                    <a:gd name="connsiteX11" fmla="*/ 1762666 w 1920416"/>
                    <a:gd name="connsiteY11" fmla="*/ 974449 h 1291405"/>
                    <a:gd name="connsiteX12" fmla="*/ 1690617 w 1920416"/>
                    <a:gd name="connsiteY12" fmla="*/ 1197711 h 1291405"/>
                    <a:gd name="connsiteX13" fmla="*/ 1410514 w 1920416"/>
                    <a:gd name="connsiteY13" fmla="*/ 1274929 h 1291405"/>
                    <a:gd name="connsiteX14" fmla="*/ 1188853 w 1920416"/>
                    <a:gd name="connsiteY14" fmla="*/ 1242042 h 1291405"/>
                    <a:gd name="connsiteX15" fmla="*/ 983637 w 1920416"/>
                    <a:gd name="connsiteY15" fmla="*/ 1277670 h 1291405"/>
                    <a:gd name="connsiteX16" fmla="*/ 927966 w 1920416"/>
                    <a:gd name="connsiteY16" fmla="*/ 971625 h 1291405"/>
                    <a:gd name="connsiteX17" fmla="*/ 937393 w 1920416"/>
                    <a:gd name="connsiteY17" fmla="*/ 876282 h 1291405"/>
                    <a:gd name="connsiteX18" fmla="*/ 954360 w 1920416"/>
                    <a:gd name="connsiteY18" fmla="*/ 783528 h 1291405"/>
                    <a:gd name="connsiteX19" fmla="*/ 850404 w 1920416"/>
                    <a:gd name="connsiteY19" fmla="*/ 715239 h 1291405"/>
                    <a:gd name="connsiteX20" fmla="*/ 533533 w 1920416"/>
                    <a:gd name="connsiteY20" fmla="*/ 693402 h 1291405"/>
                    <a:gd name="connsiteX21" fmla="*/ 266246 w 1920416"/>
                    <a:gd name="connsiteY21" fmla="*/ 662764 h 1291405"/>
                    <a:gd name="connsiteX22" fmla="*/ 68713 w 1920416"/>
                    <a:gd name="connsiteY22" fmla="*/ 601962 h 1291405"/>
                    <a:gd name="connsiteX23" fmla="*/ 133 w 1920416"/>
                    <a:gd name="connsiteY23" fmla="*/ 243822 h 1291405"/>
                    <a:gd name="connsiteX24" fmla="*/ 53473 w 1920416"/>
                    <a:gd name="connsiteY24" fmla="*/ 76182 h 1291405"/>
                    <a:gd name="connsiteX25" fmla="*/ 122053 w 1920416"/>
                    <a:gd name="connsiteY25" fmla="*/ 15222 h 1291405"/>
                    <a:gd name="connsiteX0" fmla="*/ 69055 w 1867418"/>
                    <a:gd name="connsiteY0" fmla="*/ 15222 h 1291405"/>
                    <a:gd name="connsiteX1" fmla="*/ 330311 w 1867418"/>
                    <a:gd name="connsiteY1" fmla="*/ 10589 h 1291405"/>
                    <a:gd name="connsiteX2" fmla="*/ 645637 w 1867418"/>
                    <a:gd name="connsiteY2" fmla="*/ 6330 h 1291405"/>
                    <a:gd name="connsiteX3" fmla="*/ 996518 w 1867418"/>
                    <a:gd name="connsiteY3" fmla="*/ 105390 h 1291405"/>
                    <a:gd name="connsiteX4" fmla="*/ 1225479 w 1867418"/>
                    <a:gd name="connsiteY4" fmla="*/ 206244 h 1291405"/>
                    <a:gd name="connsiteX5" fmla="*/ 1669255 w 1867418"/>
                    <a:gd name="connsiteY5" fmla="*/ 380982 h 1291405"/>
                    <a:gd name="connsiteX6" fmla="*/ 1852135 w 1867418"/>
                    <a:gd name="connsiteY6" fmla="*/ 464802 h 1291405"/>
                    <a:gd name="connsiteX7" fmla="*/ 1829275 w 1867418"/>
                    <a:gd name="connsiteY7" fmla="*/ 601962 h 1291405"/>
                    <a:gd name="connsiteX8" fmla="*/ 1606663 w 1867418"/>
                    <a:gd name="connsiteY8" fmla="*/ 599404 h 1291405"/>
                    <a:gd name="connsiteX9" fmla="*/ 1421581 w 1867418"/>
                    <a:gd name="connsiteY9" fmla="*/ 789160 h 1291405"/>
                    <a:gd name="connsiteX10" fmla="*/ 1600675 w 1867418"/>
                    <a:gd name="connsiteY10" fmla="*/ 914382 h 1291405"/>
                    <a:gd name="connsiteX11" fmla="*/ 1709668 w 1867418"/>
                    <a:gd name="connsiteY11" fmla="*/ 974449 h 1291405"/>
                    <a:gd name="connsiteX12" fmla="*/ 1637619 w 1867418"/>
                    <a:gd name="connsiteY12" fmla="*/ 1197711 h 1291405"/>
                    <a:gd name="connsiteX13" fmla="*/ 1357516 w 1867418"/>
                    <a:gd name="connsiteY13" fmla="*/ 1274929 h 1291405"/>
                    <a:gd name="connsiteX14" fmla="*/ 1135855 w 1867418"/>
                    <a:gd name="connsiteY14" fmla="*/ 1242042 h 1291405"/>
                    <a:gd name="connsiteX15" fmla="*/ 930639 w 1867418"/>
                    <a:gd name="connsiteY15" fmla="*/ 1277670 h 1291405"/>
                    <a:gd name="connsiteX16" fmla="*/ 874968 w 1867418"/>
                    <a:gd name="connsiteY16" fmla="*/ 971625 h 1291405"/>
                    <a:gd name="connsiteX17" fmla="*/ 884395 w 1867418"/>
                    <a:gd name="connsiteY17" fmla="*/ 876282 h 1291405"/>
                    <a:gd name="connsiteX18" fmla="*/ 901362 w 1867418"/>
                    <a:gd name="connsiteY18" fmla="*/ 783528 h 1291405"/>
                    <a:gd name="connsiteX19" fmla="*/ 797406 w 1867418"/>
                    <a:gd name="connsiteY19" fmla="*/ 715239 h 1291405"/>
                    <a:gd name="connsiteX20" fmla="*/ 480535 w 1867418"/>
                    <a:gd name="connsiteY20" fmla="*/ 693402 h 1291405"/>
                    <a:gd name="connsiteX21" fmla="*/ 213248 w 1867418"/>
                    <a:gd name="connsiteY21" fmla="*/ 662764 h 1291405"/>
                    <a:gd name="connsiteX22" fmla="*/ 15715 w 1867418"/>
                    <a:gd name="connsiteY22" fmla="*/ 601962 h 1291405"/>
                    <a:gd name="connsiteX23" fmla="*/ 37624 w 1867418"/>
                    <a:gd name="connsiteY23" fmla="*/ 252460 h 1291405"/>
                    <a:gd name="connsiteX24" fmla="*/ 475 w 1867418"/>
                    <a:gd name="connsiteY24" fmla="*/ 76182 h 1291405"/>
                    <a:gd name="connsiteX25" fmla="*/ 69055 w 1867418"/>
                    <a:gd name="connsiteY25" fmla="*/ 15222 h 1291405"/>
                    <a:gd name="connsiteX0" fmla="*/ 68921 w 1867284"/>
                    <a:gd name="connsiteY0" fmla="*/ 15222 h 1291405"/>
                    <a:gd name="connsiteX1" fmla="*/ 330177 w 1867284"/>
                    <a:gd name="connsiteY1" fmla="*/ 10589 h 1291405"/>
                    <a:gd name="connsiteX2" fmla="*/ 645503 w 1867284"/>
                    <a:gd name="connsiteY2" fmla="*/ 6330 h 1291405"/>
                    <a:gd name="connsiteX3" fmla="*/ 996384 w 1867284"/>
                    <a:gd name="connsiteY3" fmla="*/ 105390 h 1291405"/>
                    <a:gd name="connsiteX4" fmla="*/ 1225345 w 1867284"/>
                    <a:gd name="connsiteY4" fmla="*/ 206244 h 1291405"/>
                    <a:gd name="connsiteX5" fmla="*/ 1669121 w 1867284"/>
                    <a:gd name="connsiteY5" fmla="*/ 380982 h 1291405"/>
                    <a:gd name="connsiteX6" fmla="*/ 1852001 w 1867284"/>
                    <a:gd name="connsiteY6" fmla="*/ 464802 h 1291405"/>
                    <a:gd name="connsiteX7" fmla="*/ 1829141 w 1867284"/>
                    <a:gd name="connsiteY7" fmla="*/ 601962 h 1291405"/>
                    <a:gd name="connsiteX8" fmla="*/ 1606529 w 1867284"/>
                    <a:gd name="connsiteY8" fmla="*/ 599404 h 1291405"/>
                    <a:gd name="connsiteX9" fmla="*/ 1421447 w 1867284"/>
                    <a:gd name="connsiteY9" fmla="*/ 789160 h 1291405"/>
                    <a:gd name="connsiteX10" fmla="*/ 1600541 w 1867284"/>
                    <a:gd name="connsiteY10" fmla="*/ 914382 h 1291405"/>
                    <a:gd name="connsiteX11" fmla="*/ 1709534 w 1867284"/>
                    <a:gd name="connsiteY11" fmla="*/ 974449 h 1291405"/>
                    <a:gd name="connsiteX12" fmla="*/ 1637485 w 1867284"/>
                    <a:gd name="connsiteY12" fmla="*/ 1197711 h 1291405"/>
                    <a:gd name="connsiteX13" fmla="*/ 1357382 w 1867284"/>
                    <a:gd name="connsiteY13" fmla="*/ 1274929 h 1291405"/>
                    <a:gd name="connsiteX14" fmla="*/ 1135721 w 1867284"/>
                    <a:gd name="connsiteY14" fmla="*/ 1242042 h 1291405"/>
                    <a:gd name="connsiteX15" fmla="*/ 930505 w 1867284"/>
                    <a:gd name="connsiteY15" fmla="*/ 1277670 h 1291405"/>
                    <a:gd name="connsiteX16" fmla="*/ 874834 w 1867284"/>
                    <a:gd name="connsiteY16" fmla="*/ 971625 h 1291405"/>
                    <a:gd name="connsiteX17" fmla="*/ 884261 w 1867284"/>
                    <a:gd name="connsiteY17" fmla="*/ 876282 h 1291405"/>
                    <a:gd name="connsiteX18" fmla="*/ 901228 w 1867284"/>
                    <a:gd name="connsiteY18" fmla="*/ 783528 h 1291405"/>
                    <a:gd name="connsiteX19" fmla="*/ 797272 w 1867284"/>
                    <a:gd name="connsiteY19" fmla="*/ 715239 h 1291405"/>
                    <a:gd name="connsiteX20" fmla="*/ 480401 w 1867284"/>
                    <a:gd name="connsiteY20" fmla="*/ 693402 h 1291405"/>
                    <a:gd name="connsiteX21" fmla="*/ 213114 w 1867284"/>
                    <a:gd name="connsiteY21" fmla="*/ 662764 h 1291405"/>
                    <a:gd name="connsiteX22" fmla="*/ 15581 w 1867284"/>
                    <a:gd name="connsiteY22" fmla="*/ 601962 h 1291405"/>
                    <a:gd name="connsiteX23" fmla="*/ 37490 w 1867284"/>
                    <a:gd name="connsiteY23" fmla="*/ 252460 h 1291405"/>
                    <a:gd name="connsiteX24" fmla="*/ 341 w 1867284"/>
                    <a:gd name="connsiteY24" fmla="*/ 76182 h 1291405"/>
                    <a:gd name="connsiteX25" fmla="*/ 68921 w 1867284"/>
                    <a:gd name="connsiteY25" fmla="*/ 15222 h 1291405"/>
                    <a:gd name="connsiteX0" fmla="*/ 62095 w 1860458"/>
                    <a:gd name="connsiteY0" fmla="*/ 15222 h 1291405"/>
                    <a:gd name="connsiteX1" fmla="*/ 323351 w 1860458"/>
                    <a:gd name="connsiteY1" fmla="*/ 10589 h 1291405"/>
                    <a:gd name="connsiteX2" fmla="*/ 638677 w 1860458"/>
                    <a:gd name="connsiteY2" fmla="*/ 6330 h 1291405"/>
                    <a:gd name="connsiteX3" fmla="*/ 989558 w 1860458"/>
                    <a:gd name="connsiteY3" fmla="*/ 105390 h 1291405"/>
                    <a:gd name="connsiteX4" fmla="*/ 1218519 w 1860458"/>
                    <a:gd name="connsiteY4" fmla="*/ 206244 h 1291405"/>
                    <a:gd name="connsiteX5" fmla="*/ 1662295 w 1860458"/>
                    <a:gd name="connsiteY5" fmla="*/ 380982 h 1291405"/>
                    <a:gd name="connsiteX6" fmla="*/ 1845175 w 1860458"/>
                    <a:gd name="connsiteY6" fmla="*/ 464802 h 1291405"/>
                    <a:gd name="connsiteX7" fmla="*/ 1822315 w 1860458"/>
                    <a:gd name="connsiteY7" fmla="*/ 601962 h 1291405"/>
                    <a:gd name="connsiteX8" fmla="*/ 1599703 w 1860458"/>
                    <a:gd name="connsiteY8" fmla="*/ 599404 h 1291405"/>
                    <a:gd name="connsiteX9" fmla="*/ 1414621 w 1860458"/>
                    <a:gd name="connsiteY9" fmla="*/ 789160 h 1291405"/>
                    <a:gd name="connsiteX10" fmla="*/ 1593715 w 1860458"/>
                    <a:gd name="connsiteY10" fmla="*/ 914382 h 1291405"/>
                    <a:gd name="connsiteX11" fmla="*/ 1702708 w 1860458"/>
                    <a:gd name="connsiteY11" fmla="*/ 974449 h 1291405"/>
                    <a:gd name="connsiteX12" fmla="*/ 1630659 w 1860458"/>
                    <a:gd name="connsiteY12" fmla="*/ 1197711 h 1291405"/>
                    <a:gd name="connsiteX13" fmla="*/ 1350556 w 1860458"/>
                    <a:gd name="connsiteY13" fmla="*/ 1274929 h 1291405"/>
                    <a:gd name="connsiteX14" fmla="*/ 1128895 w 1860458"/>
                    <a:gd name="connsiteY14" fmla="*/ 1242042 h 1291405"/>
                    <a:gd name="connsiteX15" fmla="*/ 923679 w 1860458"/>
                    <a:gd name="connsiteY15" fmla="*/ 1277670 h 1291405"/>
                    <a:gd name="connsiteX16" fmla="*/ 868008 w 1860458"/>
                    <a:gd name="connsiteY16" fmla="*/ 971625 h 1291405"/>
                    <a:gd name="connsiteX17" fmla="*/ 877435 w 1860458"/>
                    <a:gd name="connsiteY17" fmla="*/ 876282 h 1291405"/>
                    <a:gd name="connsiteX18" fmla="*/ 894402 w 1860458"/>
                    <a:gd name="connsiteY18" fmla="*/ 783528 h 1291405"/>
                    <a:gd name="connsiteX19" fmla="*/ 790446 w 1860458"/>
                    <a:gd name="connsiteY19" fmla="*/ 715239 h 1291405"/>
                    <a:gd name="connsiteX20" fmla="*/ 473575 w 1860458"/>
                    <a:gd name="connsiteY20" fmla="*/ 693402 h 1291405"/>
                    <a:gd name="connsiteX21" fmla="*/ 206288 w 1860458"/>
                    <a:gd name="connsiteY21" fmla="*/ 662764 h 1291405"/>
                    <a:gd name="connsiteX22" fmla="*/ 8755 w 1860458"/>
                    <a:gd name="connsiteY22" fmla="*/ 601962 h 1291405"/>
                    <a:gd name="connsiteX23" fmla="*/ 30664 w 1860458"/>
                    <a:gd name="connsiteY23" fmla="*/ 252460 h 1291405"/>
                    <a:gd name="connsiteX24" fmla="*/ 55996 w 1860458"/>
                    <a:gd name="connsiteY24" fmla="*/ 80500 h 1291405"/>
                    <a:gd name="connsiteX25" fmla="*/ 62095 w 1860458"/>
                    <a:gd name="connsiteY25" fmla="*/ 15222 h 1291405"/>
                    <a:gd name="connsiteX0" fmla="*/ 72867 w 1860458"/>
                    <a:gd name="connsiteY0" fmla="*/ 10774 h 1291275"/>
                    <a:gd name="connsiteX1" fmla="*/ 323351 w 1860458"/>
                    <a:gd name="connsiteY1" fmla="*/ 10459 h 1291275"/>
                    <a:gd name="connsiteX2" fmla="*/ 638677 w 1860458"/>
                    <a:gd name="connsiteY2" fmla="*/ 6200 h 1291275"/>
                    <a:gd name="connsiteX3" fmla="*/ 989558 w 1860458"/>
                    <a:gd name="connsiteY3" fmla="*/ 105260 h 1291275"/>
                    <a:gd name="connsiteX4" fmla="*/ 1218519 w 1860458"/>
                    <a:gd name="connsiteY4" fmla="*/ 206114 h 1291275"/>
                    <a:gd name="connsiteX5" fmla="*/ 1662295 w 1860458"/>
                    <a:gd name="connsiteY5" fmla="*/ 380852 h 1291275"/>
                    <a:gd name="connsiteX6" fmla="*/ 1845175 w 1860458"/>
                    <a:gd name="connsiteY6" fmla="*/ 464672 h 1291275"/>
                    <a:gd name="connsiteX7" fmla="*/ 1822315 w 1860458"/>
                    <a:gd name="connsiteY7" fmla="*/ 601832 h 1291275"/>
                    <a:gd name="connsiteX8" fmla="*/ 1599703 w 1860458"/>
                    <a:gd name="connsiteY8" fmla="*/ 599274 h 1291275"/>
                    <a:gd name="connsiteX9" fmla="*/ 1414621 w 1860458"/>
                    <a:gd name="connsiteY9" fmla="*/ 789030 h 1291275"/>
                    <a:gd name="connsiteX10" fmla="*/ 1593715 w 1860458"/>
                    <a:gd name="connsiteY10" fmla="*/ 914252 h 1291275"/>
                    <a:gd name="connsiteX11" fmla="*/ 1702708 w 1860458"/>
                    <a:gd name="connsiteY11" fmla="*/ 974319 h 1291275"/>
                    <a:gd name="connsiteX12" fmla="*/ 1630659 w 1860458"/>
                    <a:gd name="connsiteY12" fmla="*/ 1197581 h 1291275"/>
                    <a:gd name="connsiteX13" fmla="*/ 1350556 w 1860458"/>
                    <a:gd name="connsiteY13" fmla="*/ 1274799 h 1291275"/>
                    <a:gd name="connsiteX14" fmla="*/ 1128895 w 1860458"/>
                    <a:gd name="connsiteY14" fmla="*/ 1241912 h 1291275"/>
                    <a:gd name="connsiteX15" fmla="*/ 923679 w 1860458"/>
                    <a:gd name="connsiteY15" fmla="*/ 1277540 h 1291275"/>
                    <a:gd name="connsiteX16" fmla="*/ 868008 w 1860458"/>
                    <a:gd name="connsiteY16" fmla="*/ 971495 h 1291275"/>
                    <a:gd name="connsiteX17" fmla="*/ 877435 w 1860458"/>
                    <a:gd name="connsiteY17" fmla="*/ 876152 h 1291275"/>
                    <a:gd name="connsiteX18" fmla="*/ 894402 w 1860458"/>
                    <a:gd name="connsiteY18" fmla="*/ 783398 h 1291275"/>
                    <a:gd name="connsiteX19" fmla="*/ 790446 w 1860458"/>
                    <a:gd name="connsiteY19" fmla="*/ 715109 h 1291275"/>
                    <a:gd name="connsiteX20" fmla="*/ 473575 w 1860458"/>
                    <a:gd name="connsiteY20" fmla="*/ 693272 h 1291275"/>
                    <a:gd name="connsiteX21" fmla="*/ 206288 w 1860458"/>
                    <a:gd name="connsiteY21" fmla="*/ 662634 h 1291275"/>
                    <a:gd name="connsiteX22" fmla="*/ 8755 w 1860458"/>
                    <a:gd name="connsiteY22" fmla="*/ 601832 h 1291275"/>
                    <a:gd name="connsiteX23" fmla="*/ 30664 w 1860458"/>
                    <a:gd name="connsiteY23" fmla="*/ 252330 h 1291275"/>
                    <a:gd name="connsiteX24" fmla="*/ 55996 w 1860458"/>
                    <a:gd name="connsiteY24" fmla="*/ 80370 h 1291275"/>
                    <a:gd name="connsiteX25" fmla="*/ 72867 w 1860458"/>
                    <a:gd name="connsiteY25" fmla="*/ 10774 h 1291275"/>
                    <a:gd name="connsiteX0" fmla="*/ 72867 w 1860458"/>
                    <a:gd name="connsiteY0" fmla="*/ 10774 h 1291275"/>
                    <a:gd name="connsiteX1" fmla="*/ 323351 w 1860458"/>
                    <a:gd name="connsiteY1" fmla="*/ 10459 h 1291275"/>
                    <a:gd name="connsiteX2" fmla="*/ 638677 w 1860458"/>
                    <a:gd name="connsiteY2" fmla="*/ 6200 h 1291275"/>
                    <a:gd name="connsiteX3" fmla="*/ 989558 w 1860458"/>
                    <a:gd name="connsiteY3" fmla="*/ 105260 h 1291275"/>
                    <a:gd name="connsiteX4" fmla="*/ 1218519 w 1860458"/>
                    <a:gd name="connsiteY4" fmla="*/ 206114 h 1291275"/>
                    <a:gd name="connsiteX5" fmla="*/ 1662295 w 1860458"/>
                    <a:gd name="connsiteY5" fmla="*/ 380852 h 1291275"/>
                    <a:gd name="connsiteX6" fmla="*/ 1845175 w 1860458"/>
                    <a:gd name="connsiteY6" fmla="*/ 464672 h 1291275"/>
                    <a:gd name="connsiteX7" fmla="*/ 1822315 w 1860458"/>
                    <a:gd name="connsiteY7" fmla="*/ 601832 h 1291275"/>
                    <a:gd name="connsiteX8" fmla="*/ 1599703 w 1860458"/>
                    <a:gd name="connsiteY8" fmla="*/ 599274 h 1291275"/>
                    <a:gd name="connsiteX9" fmla="*/ 1414621 w 1860458"/>
                    <a:gd name="connsiteY9" fmla="*/ 789030 h 1291275"/>
                    <a:gd name="connsiteX10" fmla="*/ 1593715 w 1860458"/>
                    <a:gd name="connsiteY10" fmla="*/ 914252 h 1291275"/>
                    <a:gd name="connsiteX11" fmla="*/ 1702708 w 1860458"/>
                    <a:gd name="connsiteY11" fmla="*/ 974319 h 1291275"/>
                    <a:gd name="connsiteX12" fmla="*/ 1630659 w 1860458"/>
                    <a:gd name="connsiteY12" fmla="*/ 1197581 h 1291275"/>
                    <a:gd name="connsiteX13" fmla="*/ 1350556 w 1860458"/>
                    <a:gd name="connsiteY13" fmla="*/ 1274799 h 1291275"/>
                    <a:gd name="connsiteX14" fmla="*/ 1128895 w 1860458"/>
                    <a:gd name="connsiteY14" fmla="*/ 1241912 h 1291275"/>
                    <a:gd name="connsiteX15" fmla="*/ 923679 w 1860458"/>
                    <a:gd name="connsiteY15" fmla="*/ 1277540 h 1291275"/>
                    <a:gd name="connsiteX16" fmla="*/ 868008 w 1860458"/>
                    <a:gd name="connsiteY16" fmla="*/ 971495 h 1291275"/>
                    <a:gd name="connsiteX17" fmla="*/ 877435 w 1860458"/>
                    <a:gd name="connsiteY17" fmla="*/ 876152 h 1291275"/>
                    <a:gd name="connsiteX18" fmla="*/ 894402 w 1860458"/>
                    <a:gd name="connsiteY18" fmla="*/ 783398 h 1291275"/>
                    <a:gd name="connsiteX19" fmla="*/ 790446 w 1860458"/>
                    <a:gd name="connsiteY19" fmla="*/ 715109 h 1291275"/>
                    <a:gd name="connsiteX20" fmla="*/ 473575 w 1860458"/>
                    <a:gd name="connsiteY20" fmla="*/ 693272 h 1291275"/>
                    <a:gd name="connsiteX21" fmla="*/ 206288 w 1860458"/>
                    <a:gd name="connsiteY21" fmla="*/ 662634 h 1291275"/>
                    <a:gd name="connsiteX22" fmla="*/ 8755 w 1860458"/>
                    <a:gd name="connsiteY22" fmla="*/ 601832 h 1291275"/>
                    <a:gd name="connsiteX23" fmla="*/ 30664 w 1860458"/>
                    <a:gd name="connsiteY23" fmla="*/ 252330 h 1291275"/>
                    <a:gd name="connsiteX24" fmla="*/ 55996 w 1860458"/>
                    <a:gd name="connsiteY24" fmla="*/ 80370 h 1291275"/>
                    <a:gd name="connsiteX25" fmla="*/ 72867 w 1860458"/>
                    <a:gd name="connsiteY25" fmla="*/ 10774 h 1291275"/>
                    <a:gd name="connsiteX0" fmla="*/ 76509 w 1864100"/>
                    <a:gd name="connsiteY0" fmla="*/ 10774 h 1291275"/>
                    <a:gd name="connsiteX1" fmla="*/ 326993 w 1864100"/>
                    <a:gd name="connsiteY1" fmla="*/ 10459 h 1291275"/>
                    <a:gd name="connsiteX2" fmla="*/ 642319 w 1864100"/>
                    <a:gd name="connsiteY2" fmla="*/ 6200 h 1291275"/>
                    <a:gd name="connsiteX3" fmla="*/ 993200 w 1864100"/>
                    <a:gd name="connsiteY3" fmla="*/ 105260 h 1291275"/>
                    <a:gd name="connsiteX4" fmla="*/ 1222161 w 1864100"/>
                    <a:gd name="connsiteY4" fmla="*/ 206114 h 1291275"/>
                    <a:gd name="connsiteX5" fmla="*/ 1665937 w 1864100"/>
                    <a:gd name="connsiteY5" fmla="*/ 380852 h 1291275"/>
                    <a:gd name="connsiteX6" fmla="*/ 1848817 w 1864100"/>
                    <a:gd name="connsiteY6" fmla="*/ 464672 h 1291275"/>
                    <a:gd name="connsiteX7" fmla="*/ 1825957 w 1864100"/>
                    <a:gd name="connsiteY7" fmla="*/ 601832 h 1291275"/>
                    <a:gd name="connsiteX8" fmla="*/ 1603345 w 1864100"/>
                    <a:gd name="connsiteY8" fmla="*/ 599274 h 1291275"/>
                    <a:gd name="connsiteX9" fmla="*/ 1418263 w 1864100"/>
                    <a:gd name="connsiteY9" fmla="*/ 789030 h 1291275"/>
                    <a:gd name="connsiteX10" fmla="*/ 1597357 w 1864100"/>
                    <a:gd name="connsiteY10" fmla="*/ 914252 h 1291275"/>
                    <a:gd name="connsiteX11" fmla="*/ 1706350 w 1864100"/>
                    <a:gd name="connsiteY11" fmla="*/ 974319 h 1291275"/>
                    <a:gd name="connsiteX12" fmla="*/ 1634301 w 1864100"/>
                    <a:gd name="connsiteY12" fmla="*/ 1197581 h 1291275"/>
                    <a:gd name="connsiteX13" fmla="*/ 1354198 w 1864100"/>
                    <a:gd name="connsiteY13" fmla="*/ 1274799 h 1291275"/>
                    <a:gd name="connsiteX14" fmla="*/ 1132537 w 1864100"/>
                    <a:gd name="connsiteY14" fmla="*/ 1241912 h 1291275"/>
                    <a:gd name="connsiteX15" fmla="*/ 927321 w 1864100"/>
                    <a:gd name="connsiteY15" fmla="*/ 1277540 h 1291275"/>
                    <a:gd name="connsiteX16" fmla="*/ 871650 w 1864100"/>
                    <a:gd name="connsiteY16" fmla="*/ 971495 h 1291275"/>
                    <a:gd name="connsiteX17" fmla="*/ 881077 w 1864100"/>
                    <a:gd name="connsiteY17" fmla="*/ 876152 h 1291275"/>
                    <a:gd name="connsiteX18" fmla="*/ 898044 w 1864100"/>
                    <a:gd name="connsiteY18" fmla="*/ 783398 h 1291275"/>
                    <a:gd name="connsiteX19" fmla="*/ 794088 w 1864100"/>
                    <a:gd name="connsiteY19" fmla="*/ 715109 h 1291275"/>
                    <a:gd name="connsiteX20" fmla="*/ 477217 w 1864100"/>
                    <a:gd name="connsiteY20" fmla="*/ 693272 h 1291275"/>
                    <a:gd name="connsiteX21" fmla="*/ 263793 w 1864100"/>
                    <a:gd name="connsiteY21" fmla="*/ 600011 h 1291275"/>
                    <a:gd name="connsiteX22" fmla="*/ 12397 w 1864100"/>
                    <a:gd name="connsiteY22" fmla="*/ 601832 h 1291275"/>
                    <a:gd name="connsiteX23" fmla="*/ 34306 w 1864100"/>
                    <a:gd name="connsiteY23" fmla="*/ 252330 h 1291275"/>
                    <a:gd name="connsiteX24" fmla="*/ 59638 w 1864100"/>
                    <a:gd name="connsiteY24" fmla="*/ 80370 h 1291275"/>
                    <a:gd name="connsiteX25" fmla="*/ 76509 w 1864100"/>
                    <a:gd name="connsiteY25" fmla="*/ 10774 h 1291275"/>
                    <a:gd name="connsiteX0" fmla="*/ 76509 w 1864100"/>
                    <a:gd name="connsiteY0" fmla="*/ 10774 h 1291275"/>
                    <a:gd name="connsiteX1" fmla="*/ 326993 w 1864100"/>
                    <a:gd name="connsiteY1" fmla="*/ 10459 h 1291275"/>
                    <a:gd name="connsiteX2" fmla="*/ 642319 w 1864100"/>
                    <a:gd name="connsiteY2" fmla="*/ 6200 h 1291275"/>
                    <a:gd name="connsiteX3" fmla="*/ 993200 w 1864100"/>
                    <a:gd name="connsiteY3" fmla="*/ 105260 h 1291275"/>
                    <a:gd name="connsiteX4" fmla="*/ 1222161 w 1864100"/>
                    <a:gd name="connsiteY4" fmla="*/ 206114 h 1291275"/>
                    <a:gd name="connsiteX5" fmla="*/ 1665937 w 1864100"/>
                    <a:gd name="connsiteY5" fmla="*/ 380852 h 1291275"/>
                    <a:gd name="connsiteX6" fmla="*/ 1848817 w 1864100"/>
                    <a:gd name="connsiteY6" fmla="*/ 464672 h 1291275"/>
                    <a:gd name="connsiteX7" fmla="*/ 1825957 w 1864100"/>
                    <a:gd name="connsiteY7" fmla="*/ 601832 h 1291275"/>
                    <a:gd name="connsiteX8" fmla="*/ 1603345 w 1864100"/>
                    <a:gd name="connsiteY8" fmla="*/ 599274 h 1291275"/>
                    <a:gd name="connsiteX9" fmla="*/ 1418263 w 1864100"/>
                    <a:gd name="connsiteY9" fmla="*/ 789030 h 1291275"/>
                    <a:gd name="connsiteX10" fmla="*/ 1597357 w 1864100"/>
                    <a:gd name="connsiteY10" fmla="*/ 914252 h 1291275"/>
                    <a:gd name="connsiteX11" fmla="*/ 1706350 w 1864100"/>
                    <a:gd name="connsiteY11" fmla="*/ 974319 h 1291275"/>
                    <a:gd name="connsiteX12" fmla="*/ 1634301 w 1864100"/>
                    <a:gd name="connsiteY12" fmla="*/ 1197581 h 1291275"/>
                    <a:gd name="connsiteX13" fmla="*/ 1354198 w 1864100"/>
                    <a:gd name="connsiteY13" fmla="*/ 1274799 h 1291275"/>
                    <a:gd name="connsiteX14" fmla="*/ 1132537 w 1864100"/>
                    <a:gd name="connsiteY14" fmla="*/ 1241912 h 1291275"/>
                    <a:gd name="connsiteX15" fmla="*/ 927321 w 1864100"/>
                    <a:gd name="connsiteY15" fmla="*/ 1277540 h 1291275"/>
                    <a:gd name="connsiteX16" fmla="*/ 871650 w 1864100"/>
                    <a:gd name="connsiteY16" fmla="*/ 971495 h 1291275"/>
                    <a:gd name="connsiteX17" fmla="*/ 881077 w 1864100"/>
                    <a:gd name="connsiteY17" fmla="*/ 876152 h 1291275"/>
                    <a:gd name="connsiteX18" fmla="*/ 898044 w 1864100"/>
                    <a:gd name="connsiteY18" fmla="*/ 783398 h 1291275"/>
                    <a:gd name="connsiteX19" fmla="*/ 794088 w 1864100"/>
                    <a:gd name="connsiteY19" fmla="*/ 715109 h 1291275"/>
                    <a:gd name="connsiteX20" fmla="*/ 477217 w 1864100"/>
                    <a:gd name="connsiteY20" fmla="*/ 693272 h 1291275"/>
                    <a:gd name="connsiteX21" fmla="*/ 263793 w 1864100"/>
                    <a:gd name="connsiteY21" fmla="*/ 600011 h 1291275"/>
                    <a:gd name="connsiteX22" fmla="*/ 12397 w 1864100"/>
                    <a:gd name="connsiteY22" fmla="*/ 601832 h 1291275"/>
                    <a:gd name="connsiteX23" fmla="*/ 34306 w 1864100"/>
                    <a:gd name="connsiteY23" fmla="*/ 252330 h 1291275"/>
                    <a:gd name="connsiteX24" fmla="*/ 59638 w 1864100"/>
                    <a:gd name="connsiteY24" fmla="*/ 80370 h 1291275"/>
                    <a:gd name="connsiteX25" fmla="*/ 76509 w 1864100"/>
                    <a:gd name="connsiteY25" fmla="*/ 10774 h 1291275"/>
                    <a:gd name="connsiteX0" fmla="*/ 67619 w 1855210"/>
                    <a:gd name="connsiteY0" fmla="*/ 10774 h 1291275"/>
                    <a:gd name="connsiteX1" fmla="*/ 318103 w 1855210"/>
                    <a:gd name="connsiteY1" fmla="*/ 10459 h 1291275"/>
                    <a:gd name="connsiteX2" fmla="*/ 633429 w 1855210"/>
                    <a:gd name="connsiteY2" fmla="*/ 6200 h 1291275"/>
                    <a:gd name="connsiteX3" fmla="*/ 984310 w 1855210"/>
                    <a:gd name="connsiteY3" fmla="*/ 105260 h 1291275"/>
                    <a:gd name="connsiteX4" fmla="*/ 1213271 w 1855210"/>
                    <a:gd name="connsiteY4" fmla="*/ 206114 h 1291275"/>
                    <a:gd name="connsiteX5" fmla="*/ 1657047 w 1855210"/>
                    <a:gd name="connsiteY5" fmla="*/ 380852 h 1291275"/>
                    <a:gd name="connsiteX6" fmla="*/ 1839927 w 1855210"/>
                    <a:gd name="connsiteY6" fmla="*/ 464672 h 1291275"/>
                    <a:gd name="connsiteX7" fmla="*/ 1817067 w 1855210"/>
                    <a:gd name="connsiteY7" fmla="*/ 601832 h 1291275"/>
                    <a:gd name="connsiteX8" fmla="*/ 1594455 w 1855210"/>
                    <a:gd name="connsiteY8" fmla="*/ 599274 h 1291275"/>
                    <a:gd name="connsiteX9" fmla="*/ 1409373 w 1855210"/>
                    <a:gd name="connsiteY9" fmla="*/ 789030 h 1291275"/>
                    <a:gd name="connsiteX10" fmla="*/ 1588467 w 1855210"/>
                    <a:gd name="connsiteY10" fmla="*/ 914252 h 1291275"/>
                    <a:gd name="connsiteX11" fmla="*/ 1697460 w 1855210"/>
                    <a:gd name="connsiteY11" fmla="*/ 974319 h 1291275"/>
                    <a:gd name="connsiteX12" fmla="*/ 1625411 w 1855210"/>
                    <a:gd name="connsiteY12" fmla="*/ 1197581 h 1291275"/>
                    <a:gd name="connsiteX13" fmla="*/ 1345308 w 1855210"/>
                    <a:gd name="connsiteY13" fmla="*/ 1274799 h 1291275"/>
                    <a:gd name="connsiteX14" fmla="*/ 1123647 w 1855210"/>
                    <a:gd name="connsiteY14" fmla="*/ 1241912 h 1291275"/>
                    <a:gd name="connsiteX15" fmla="*/ 918431 w 1855210"/>
                    <a:gd name="connsiteY15" fmla="*/ 1277540 h 1291275"/>
                    <a:gd name="connsiteX16" fmla="*/ 862760 w 1855210"/>
                    <a:gd name="connsiteY16" fmla="*/ 971495 h 1291275"/>
                    <a:gd name="connsiteX17" fmla="*/ 872187 w 1855210"/>
                    <a:gd name="connsiteY17" fmla="*/ 876152 h 1291275"/>
                    <a:gd name="connsiteX18" fmla="*/ 889154 w 1855210"/>
                    <a:gd name="connsiteY18" fmla="*/ 783398 h 1291275"/>
                    <a:gd name="connsiteX19" fmla="*/ 785198 w 1855210"/>
                    <a:gd name="connsiteY19" fmla="*/ 715109 h 1291275"/>
                    <a:gd name="connsiteX20" fmla="*/ 468327 w 1855210"/>
                    <a:gd name="connsiteY20" fmla="*/ 693272 h 1291275"/>
                    <a:gd name="connsiteX21" fmla="*/ 254903 w 1855210"/>
                    <a:gd name="connsiteY21" fmla="*/ 600011 h 1291275"/>
                    <a:gd name="connsiteX22" fmla="*/ 3507 w 1855210"/>
                    <a:gd name="connsiteY22" fmla="*/ 601832 h 1291275"/>
                    <a:gd name="connsiteX23" fmla="*/ 25416 w 1855210"/>
                    <a:gd name="connsiteY23" fmla="*/ 252330 h 1291275"/>
                    <a:gd name="connsiteX24" fmla="*/ 50748 w 1855210"/>
                    <a:gd name="connsiteY24" fmla="*/ 80370 h 1291275"/>
                    <a:gd name="connsiteX25" fmla="*/ 67619 w 1855210"/>
                    <a:gd name="connsiteY25" fmla="*/ 10774 h 1291275"/>
                    <a:gd name="connsiteX0" fmla="*/ 78995 w 1866586"/>
                    <a:gd name="connsiteY0" fmla="*/ 10774 h 1291275"/>
                    <a:gd name="connsiteX1" fmla="*/ 329479 w 1866586"/>
                    <a:gd name="connsiteY1" fmla="*/ 10459 h 1291275"/>
                    <a:gd name="connsiteX2" fmla="*/ 644805 w 1866586"/>
                    <a:gd name="connsiteY2" fmla="*/ 6200 h 1291275"/>
                    <a:gd name="connsiteX3" fmla="*/ 995686 w 1866586"/>
                    <a:gd name="connsiteY3" fmla="*/ 105260 h 1291275"/>
                    <a:gd name="connsiteX4" fmla="*/ 1224647 w 1866586"/>
                    <a:gd name="connsiteY4" fmla="*/ 206114 h 1291275"/>
                    <a:gd name="connsiteX5" fmla="*/ 1668423 w 1866586"/>
                    <a:gd name="connsiteY5" fmla="*/ 380852 h 1291275"/>
                    <a:gd name="connsiteX6" fmla="*/ 1851303 w 1866586"/>
                    <a:gd name="connsiteY6" fmla="*/ 464672 h 1291275"/>
                    <a:gd name="connsiteX7" fmla="*/ 1828443 w 1866586"/>
                    <a:gd name="connsiteY7" fmla="*/ 601832 h 1291275"/>
                    <a:gd name="connsiteX8" fmla="*/ 1605831 w 1866586"/>
                    <a:gd name="connsiteY8" fmla="*/ 599274 h 1291275"/>
                    <a:gd name="connsiteX9" fmla="*/ 1420749 w 1866586"/>
                    <a:gd name="connsiteY9" fmla="*/ 789030 h 1291275"/>
                    <a:gd name="connsiteX10" fmla="*/ 1599843 w 1866586"/>
                    <a:gd name="connsiteY10" fmla="*/ 914252 h 1291275"/>
                    <a:gd name="connsiteX11" fmla="*/ 1708836 w 1866586"/>
                    <a:gd name="connsiteY11" fmla="*/ 974319 h 1291275"/>
                    <a:gd name="connsiteX12" fmla="*/ 1636787 w 1866586"/>
                    <a:gd name="connsiteY12" fmla="*/ 1197581 h 1291275"/>
                    <a:gd name="connsiteX13" fmla="*/ 1356684 w 1866586"/>
                    <a:gd name="connsiteY13" fmla="*/ 1274799 h 1291275"/>
                    <a:gd name="connsiteX14" fmla="*/ 1135023 w 1866586"/>
                    <a:gd name="connsiteY14" fmla="*/ 1241912 h 1291275"/>
                    <a:gd name="connsiteX15" fmla="*/ 929807 w 1866586"/>
                    <a:gd name="connsiteY15" fmla="*/ 1277540 h 1291275"/>
                    <a:gd name="connsiteX16" fmla="*/ 874136 w 1866586"/>
                    <a:gd name="connsiteY16" fmla="*/ 971495 h 1291275"/>
                    <a:gd name="connsiteX17" fmla="*/ 883563 w 1866586"/>
                    <a:gd name="connsiteY17" fmla="*/ 876152 h 1291275"/>
                    <a:gd name="connsiteX18" fmla="*/ 900530 w 1866586"/>
                    <a:gd name="connsiteY18" fmla="*/ 783398 h 1291275"/>
                    <a:gd name="connsiteX19" fmla="*/ 796574 w 1866586"/>
                    <a:gd name="connsiteY19" fmla="*/ 715109 h 1291275"/>
                    <a:gd name="connsiteX20" fmla="*/ 479703 w 1866586"/>
                    <a:gd name="connsiteY20" fmla="*/ 693272 h 1291275"/>
                    <a:gd name="connsiteX21" fmla="*/ 266279 w 1866586"/>
                    <a:gd name="connsiteY21" fmla="*/ 600011 h 1291275"/>
                    <a:gd name="connsiteX22" fmla="*/ 14883 w 1866586"/>
                    <a:gd name="connsiteY22" fmla="*/ 601832 h 1291275"/>
                    <a:gd name="connsiteX23" fmla="*/ 26020 w 1866586"/>
                    <a:gd name="connsiteY23" fmla="*/ 260968 h 1291275"/>
                    <a:gd name="connsiteX24" fmla="*/ 62124 w 1866586"/>
                    <a:gd name="connsiteY24" fmla="*/ 80370 h 1291275"/>
                    <a:gd name="connsiteX25" fmla="*/ 78995 w 1866586"/>
                    <a:gd name="connsiteY25" fmla="*/ 10774 h 1291275"/>
                    <a:gd name="connsiteX0" fmla="*/ 84341 w 1871932"/>
                    <a:gd name="connsiteY0" fmla="*/ 10774 h 1291275"/>
                    <a:gd name="connsiteX1" fmla="*/ 334825 w 1871932"/>
                    <a:gd name="connsiteY1" fmla="*/ 10459 h 1291275"/>
                    <a:gd name="connsiteX2" fmla="*/ 650151 w 1871932"/>
                    <a:gd name="connsiteY2" fmla="*/ 6200 h 1291275"/>
                    <a:gd name="connsiteX3" fmla="*/ 1001032 w 1871932"/>
                    <a:gd name="connsiteY3" fmla="*/ 105260 h 1291275"/>
                    <a:gd name="connsiteX4" fmla="*/ 1229993 w 1871932"/>
                    <a:gd name="connsiteY4" fmla="*/ 206114 h 1291275"/>
                    <a:gd name="connsiteX5" fmla="*/ 1673769 w 1871932"/>
                    <a:gd name="connsiteY5" fmla="*/ 380852 h 1291275"/>
                    <a:gd name="connsiteX6" fmla="*/ 1856649 w 1871932"/>
                    <a:gd name="connsiteY6" fmla="*/ 464672 h 1291275"/>
                    <a:gd name="connsiteX7" fmla="*/ 1833789 w 1871932"/>
                    <a:gd name="connsiteY7" fmla="*/ 601832 h 1291275"/>
                    <a:gd name="connsiteX8" fmla="*/ 1611177 w 1871932"/>
                    <a:gd name="connsiteY8" fmla="*/ 599274 h 1291275"/>
                    <a:gd name="connsiteX9" fmla="*/ 1426095 w 1871932"/>
                    <a:gd name="connsiteY9" fmla="*/ 789030 h 1291275"/>
                    <a:gd name="connsiteX10" fmla="*/ 1605189 w 1871932"/>
                    <a:gd name="connsiteY10" fmla="*/ 914252 h 1291275"/>
                    <a:gd name="connsiteX11" fmla="*/ 1714182 w 1871932"/>
                    <a:gd name="connsiteY11" fmla="*/ 974319 h 1291275"/>
                    <a:gd name="connsiteX12" fmla="*/ 1642133 w 1871932"/>
                    <a:gd name="connsiteY12" fmla="*/ 1197581 h 1291275"/>
                    <a:gd name="connsiteX13" fmla="*/ 1362030 w 1871932"/>
                    <a:gd name="connsiteY13" fmla="*/ 1274799 h 1291275"/>
                    <a:gd name="connsiteX14" fmla="*/ 1140369 w 1871932"/>
                    <a:gd name="connsiteY14" fmla="*/ 1241912 h 1291275"/>
                    <a:gd name="connsiteX15" fmla="*/ 935153 w 1871932"/>
                    <a:gd name="connsiteY15" fmla="*/ 1277540 h 1291275"/>
                    <a:gd name="connsiteX16" fmla="*/ 879482 w 1871932"/>
                    <a:gd name="connsiteY16" fmla="*/ 971495 h 1291275"/>
                    <a:gd name="connsiteX17" fmla="*/ 888909 w 1871932"/>
                    <a:gd name="connsiteY17" fmla="*/ 876152 h 1291275"/>
                    <a:gd name="connsiteX18" fmla="*/ 905876 w 1871932"/>
                    <a:gd name="connsiteY18" fmla="*/ 783398 h 1291275"/>
                    <a:gd name="connsiteX19" fmla="*/ 801920 w 1871932"/>
                    <a:gd name="connsiteY19" fmla="*/ 715109 h 1291275"/>
                    <a:gd name="connsiteX20" fmla="*/ 485049 w 1871932"/>
                    <a:gd name="connsiteY20" fmla="*/ 693272 h 1291275"/>
                    <a:gd name="connsiteX21" fmla="*/ 271625 w 1871932"/>
                    <a:gd name="connsiteY21" fmla="*/ 600011 h 1291275"/>
                    <a:gd name="connsiteX22" fmla="*/ 20229 w 1871932"/>
                    <a:gd name="connsiteY22" fmla="*/ 601832 h 1291275"/>
                    <a:gd name="connsiteX23" fmla="*/ 31366 w 1871932"/>
                    <a:gd name="connsiteY23" fmla="*/ 260968 h 1291275"/>
                    <a:gd name="connsiteX24" fmla="*/ 67470 w 1871932"/>
                    <a:gd name="connsiteY24" fmla="*/ 80370 h 1291275"/>
                    <a:gd name="connsiteX25" fmla="*/ 84341 w 1871932"/>
                    <a:gd name="connsiteY25" fmla="*/ 10774 h 1291275"/>
                    <a:gd name="connsiteX0" fmla="*/ 73604 w 1861195"/>
                    <a:gd name="connsiteY0" fmla="*/ 10774 h 1291275"/>
                    <a:gd name="connsiteX1" fmla="*/ 324088 w 1861195"/>
                    <a:gd name="connsiteY1" fmla="*/ 10459 h 1291275"/>
                    <a:gd name="connsiteX2" fmla="*/ 639414 w 1861195"/>
                    <a:gd name="connsiteY2" fmla="*/ 6200 h 1291275"/>
                    <a:gd name="connsiteX3" fmla="*/ 990295 w 1861195"/>
                    <a:gd name="connsiteY3" fmla="*/ 105260 h 1291275"/>
                    <a:gd name="connsiteX4" fmla="*/ 1219256 w 1861195"/>
                    <a:gd name="connsiteY4" fmla="*/ 206114 h 1291275"/>
                    <a:gd name="connsiteX5" fmla="*/ 1663032 w 1861195"/>
                    <a:gd name="connsiteY5" fmla="*/ 380852 h 1291275"/>
                    <a:gd name="connsiteX6" fmla="*/ 1845912 w 1861195"/>
                    <a:gd name="connsiteY6" fmla="*/ 464672 h 1291275"/>
                    <a:gd name="connsiteX7" fmla="*/ 1823052 w 1861195"/>
                    <a:gd name="connsiteY7" fmla="*/ 601832 h 1291275"/>
                    <a:gd name="connsiteX8" fmla="*/ 1600440 w 1861195"/>
                    <a:gd name="connsiteY8" fmla="*/ 599274 h 1291275"/>
                    <a:gd name="connsiteX9" fmla="*/ 1415358 w 1861195"/>
                    <a:gd name="connsiteY9" fmla="*/ 789030 h 1291275"/>
                    <a:gd name="connsiteX10" fmla="*/ 1594452 w 1861195"/>
                    <a:gd name="connsiteY10" fmla="*/ 914252 h 1291275"/>
                    <a:gd name="connsiteX11" fmla="*/ 1703445 w 1861195"/>
                    <a:gd name="connsiteY11" fmla="*/ 974319 h 1291275"/>
                    <a:gd name="connsiteX12" fmla="*/ 1631396 w 1861195"/>
                    <a:gd name="connsiteY12" fmla="*/ 1197581 h 1291275"/>
                    <a:gd name="connsiteX13" fmla="*/ 1351293 w 1861195"/>
                    <a:gd name="connsiteY13" fmla="*/ 1274799 h 1291275"/>
                    <a:gd name="connsiteX14" fmla="*/ 1129632 w 1861195"/>
                    <a:gd name="connsiteY14" fmla="*/ 1241912 h 1291275"/>
                    <a:gd name="connsiteX15" fmla="*/ 924416 w 1861195"/>
                    <a:gd name="connsiteY15" fmla="*/ 1277540 h 1291275"/>
                    <a:gd name="connsiteX16" fmla="*/ 868745 w 1861195"/>
                    <a:gd name="connsiteY16" fmla="*/ 971495 h 1291275"/>
                    <a:gd name="connsiteX17" fmla="*/ 878172 w 1861195"/>
                    <a:gd name="connsiteY17" fmla="*/ 876152 h 1291275"/>
                    <a:gd name="connsiteX18" fmla="*/ 895139 w 1861195"/>
                    <a:gd name="connsiteY18" fmla="*/ 783398 h 1291275"/>
                    <a:gd name="connsiteX19" fmla="*/ 791183 w 1861195"/>
                    <a:gd name="connsiteY19" fmla="*/ 715109 h 1291275"/>
                    <a:gd name="connsiteX20" fmla="*/ 474312 w 1861195"/>
                    <a:gd name="connsiteY20" fmla="*/ 693272 h 1291275"/>
                    <a:gd name="connsiteX21" fmla="*/ 260888 w 1861195"/>
                    <a:gd name="connsiteY21" fmla="*/ 600011 h 1291275"/>
                    <a:gd name="connsiteX22" fmla="*/ 9492 w 1861195"/>
                    <a:gd name="connsiteY22" fmla="*/ 601832 h 1291275"/>
                    <a:gd name="connsiteX23" fmla="*/ 49910 w 1861195"/>
                    <a:gd name="connsiteY23" fmla="*/ 491765 h 1291275"/>
                    <a:gd name="connsiteX24" fmla="*/ 20629 w 1861195"/>
                    <a:gd name="connsiteY24" fmla="*/ 260968 h 1291275"/>
                    <a:gd name="connsiteX25" fmla="*/ 56733 w 1861195"/>
                    <a:gd name="connsiteY25" fmla="*/ 80370 h 1291275"/>
                    <a:gd name="connsiteX26" fmla="*/ 73604 w 1861195"/>
                    <a:gd name="connsiteY26" fmla="*/ 10774 h 1291275"/>
                    <a:gd name="connsiteX0" fmla="*/ 73604 w 1861195"/>
                    <a:gd name="connsiteY0" fmla="*/ 10774 h 1291275"/>
                    <a:gd name="connsiteX1" fmla="*/ 324088 w 1861195"/>
                    <a:gd name="connsiteY1" fmla="*/ 10459 h 1291275"/>
                    <a:gd name="connsiteX2" fmla="*/ 639414 w 1861195"/>
                    <a:gd name="connsiteY2" fmla="*/ 6200 h 1291275"/>
                    <a:gd name="connsiteX3" fmla="*/ 990295 w 1861195"/>
                    <a:gd name="connsiteY3" fmla="*/ 105260 h 1291275"/>
                    <a:gd name="connsiteX4" fmla="*/ 1219256 w 1861195"/>
                    <a:gd name="connsiteY4" fmla="*/ 206114 h 1291275"/>
                    <a:gd name="connsiteX5" fmla="*/ 1663032 w 1861195"/>
                    <a:gd name="connsiteY5" fmla="*/ 380852 h 1291275"/>
                    <a:gd name="connsiteX6" fmla="*/ 1845912 w 1861195"/>
                    <a:gd name="connsiteY6" fmla="*/ 464672 h 1291275"/>
                    <a:gd name="connsiteX7" fmla="*/ 1823052 w 1861195"/>
                    <a:gd name="connsiteY7" fmla="*/ 601832 h 1291275"/>
                    <a:gd name="connsiteX8" fmla="*/ 1600440 w 1861195"/>
                    <a:gd name="connsiteY8" fmla="*/ 599274 h 1291275"/>
                    <a:gd name="connsiteX9" fmla="*/ 1415358 w 1861195"/>
                    <a:gd name="connsiteY9" fmla="*/ 789030 h 1291275"/>
                    <a:gd name="connsiteX10" fmla="*/ 1594452 w 1861195"/>
                    <a:gd name="connsiteY10" fmla="*/ 914252 h 1291275"/>
                    <a:gd name="connsiteX11" fmla="*/ 1703445 w 1861195"/>
                    <a:gd name="connsiteY11" fmla="*/ 974319 h 1291275"/>
                    <a:gd name="connsiteX12" fmla="*/ 1631396 w 1861195"/>
                    <a:gd name="connsiteY12" fmla="*/ 1197581 h 1291275"/>
                    <a:gd name="connsiteX13" fmla="*/ 1351293 w 1861195"/>
                    <a:gd name="connsiteY13" fmla="*/ 1274799 h 1291275"/>
                    <a:gd name="connsiteX14" fmla="*/ 1129632 w 1861195"/>
                    <a:gd name="connsiteY14" fmla="*/ 1241912 h 1291275"/>
                    <a:gd name="connsiteX15" fmla="*/ 924416 w 1861195"/>
                    <a:gd name="connsiteY15" fmla="*/ 1277540 h 1291275"/>
                    <a:gd name="connsiteX16" fmla="*/ 868745 w 1861195"/>
                    <a:gd name="connsiteY16" fmla="*/ 971495 h 1291275"/>
                    <a:gd name="connsiteX17" fmla="*/ 878172 w 1861195"/>
                    <a:gd name="connsiteY17" fmla="*/ 876152 h 1291275"/>
                    <a:gd name="connsiteX18" fmla="*/ 895139 w 1861195"/>
                    <a:gd name="connsiteY18" fmla="*/ 783398 h 1291275"/>
                    <a:gd name="connsiteX19" fmla="*/ 791183 w 1861195"/>
                    <a:gd name="connsiteY19" fmla="*/ 715109 h 1291275"/>
                    <a:gd name="connsiteX20" fmla="*/ 474312 w 1861195"/>
                    <a:gd name="connsiteY20" fmla="*/ 693272 h 1291275"/>
                    <a:gd name="connsiteX21" fmla="*/ 260888 w 1861195"/>
                    <a:gd name="connsiteY21" fmla="*/ 600011 h 1291275"/>
                    <a:gd name="connsiteX22" fmla="*/ 9492 w 1861195"/>
                    <a:gd name="connsiteY22" fmla="*/ 601832 h 1291275"/>
                    <a:gd name="connsiteX23" fmla="*/ 49910 w 1861195"/>
                    <a:gd name="connsiteY23" fmla="*/ 491765 h 1291275"/>
                    <a:gd name="connsiteX24" fmla="*/ 20629 w 1861195"/>
                    <a:gd name="connsiteY24" fmla="*/ 260968 h 1291275"/>
                    <a:gd name="connsiteX25" fmla="*/ 56733 w 1861195"/>
                    <a:gd name="connsiteY25" fmla="*/ 80370 h 1291275"/>
                    <a:gd name="connsiteX26" fmla="*/ 73604 w 1861195"/>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902152 w 1868208"/>
                    <a:gd name="connsiteY18" fmla="*/ 783398 h 1291275"/>
                    <a:gd name="connsiteX19" fmla="*/ 798196 w 1868208"/>
                    <a:gd name="connsiteY19" fmla="*/ 715109 h 1291275"/>
                    <a:gd name="connsiteX20" fmla="*/ 481325 w 1868208"/>
                    <a:gd name="connsiteY20" fmla="*/ 693272 h 1291275"/>
                    <a:gd name="connsiteX21" fmla="*/ 267901 w 1868208"/>
                    <a:gd name="connsiteY21" fmla="*/ 600011 h 1291275"/>
                    <a:gd name="connsiteX22" fmla="*/ 16505 w 1868208"/>
                    <a:gd name="connsiteY22" fmla="*/ 601832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902152 w 1868208"/>
                    <a:gd name="connsiteY18" fmla="*/ 783398 h 1291275"/>
                    <a:gd name="connsiteX19" fmla="*/ 798196 w 1868208"/>
                    <a:gd name="connsiteY19" fmla="*/ 715109 h 1291275"/>
                    <a:gd name="connsiteX20" fmla="*/ 481325 w 1868208"/>
                    <a:gd name="connsiteY20" fmla="*/ 693272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902152 w 1868208"/>
                    <a:gd name="connsiteY18" fmla="*/ 78339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902152 w 1868208"/>
                    <a:gd name="connsiteY18" fmla="*/ 78339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902152 w 1868208"/>
                    <a:gd name="connsiteY18" fmla="*/ 78339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902152 w 1868208"/>
                    <a:gd name="connsiteY18" fmla="*/ 78339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899996 w 1868208"/>
                    <a:gd name="connsiteY18" fmla="*/ 74236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85185 w 1868208"/>
                    <a:gd name="connsiteY17" fmla="*/ 876152 h 1291275"/>
                    <a:gd name="connsiteX18" fmla="*/ 899996 w 1868208"/>
                    <a:gd name="connsiteY18" fmla="*/ 74236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75758 w 1868208"/>
                    <a:gd name="connsiteY16" fmla="*/ 971495 h 1291275"/>
                    <a:gd name="connsiteX17" fmla="*/ 861485 w 1868208"/>
                    <a:gd name="connsiteY17" fmla="*/ 871834 h 1291275"/>
                    <a:gd name="connsiteX18" fmla="*/ 899996 w 1868208"/>
                    <a:gd name="connsiteY18" fmla="*/ 74236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52059 w 1868208"/>
                    <a:gd name="connsiteY16" fmla="*/ 971495 h 1291275"/>
                    <a:gd name="connsiteX17" fmla="*/ 861485 w 1868208"/>
                    <a:gd name="connsiteY17" fmla="*/ 871834 h 1291275"/>
                    <a:gd name="connsiteX18" fmla="*/ 899996 w 1868208"/>
                    <a:gd name="connsiteY18" fmla="*/ 74236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91275"/>
                    <a:gd name="connsiteX1" fmla="*/ 331101 w 1868208"/>
                    <a:gd name="connsiteY1" fmla="*/ 10459 h 1291275"/>
                    <a:gd name="connsiteX2" fmla="*/ 646427 w 1868208"/>
                    <a:gd name="connsiteY2" fmla="*/ 6200 h 1291275"/>
                    <a:gd name="connsiteX3" fmla="*/ 997308 w 1868208"/>
                    <a:gd name="connsiteY3" fmla="*/ 105260 h 1291275"/>
                    <a:gd name="connsiteX4" fmla="*/ 1226269 w 1868208"/>
                    <a:gd name="connsiteY4" fmla="*/ 206114 h 1291275"/>
                    <a:gd name="connsiteX5" fmla="*/ 1670045 w 1868208"/>
                    <a:gd name="connsiteY5" fmla="*/ 380852 h 1291275"/>
                    <a:gd name="connsiteX6" fmla="*/ 1852925 w 1868208"/>
                    <a:gd name="connsiteY6" fmla="*/ 464672 h 1291275"/>
                    <a:gd name="connsiteX7" fmla="*/ 1830065 w 1868208"/>
                    <a:gd name="connsiteY7" fmla="*/ 601832 h 1291275"/>
                    <a:gd name="connsiteX8" fmla="*/ 1607453 w 1868208"/>
                    <a:gd name="connsiteY8" fmla="*/ 599274 h 1291275"/>
                    <a:gd name="connsiteX9" fmla="*/ 1422371 w 1868208"/>
                    <a:gd name="connsiteY9" fmla="*/ 789030 h 1291275"/>
                    <a:gd name="connsiteX10" fmla="*/ 1601465 w 1868208"/>
                    <a:gd name="connsiteY10" fmla="*/ 914252 h 1291275"/>
                    <a:gd name="connsiteX11" fmla="*/ 1710458 w 1868208"/>
                    <a:gd name="connsiteY11" fmla="*/ 974319 h 1291275"/>
                    <a:gd name="connsiteX12" fmla="*/ 1638409 w 1868208"/>
                    <a:gd name="connsiteY12" fmla="*/ 1197581 h 1291275"/>
                    <a:gd name="connsiteX13" fmla="*/ 1358306 w 1868208"/>
                    <a:gd name="connsiteY13" fmla="*/ 1274799 h 1291275"/>
                    <a:gd name="connsiteX14" fmla="*/ 1136645 w 1868208"/>
                    <a:gd name="connsiteY14" fmla="*/ 1241912 h 1291275"/>
                    <a:gd name="connsiteX15" fmla="*/ 931429 w 1868208"/>
                    <a:gd name="connsiteY15" fmla="*/ 1277540 h 1291275"/>
                    <a:gd name="connsiteX16" fmla="*/ 852059 w 1868208"/>
                    <a:gd name="connsiteY16" fmla="*/ 971495 h 1291275"/>
                    <a:gd name="connsiteX17" fmla="*/ 861485 w 1868208"/>
                    <a:gd name="connsiteY17" fmla="*/ 871834 h 1291275"/>
                    <a:gd name="connsiteX18" fmla="*/ 899996 w 1868208"/>
                    <a:gd name="connsiteY18" fmla="*/ 742368 h 1291275"/>
                    <a:gd name="connsiteX19" fmla="*/ 798196 w 1868208"/>
                    <a:gd name="connsiteY19" fmla="*/ 715109 h 1291275"/>
                    <a:gd name="connsiteX20" fmla="*/ 533034 w 1868208"/>
                    <a:gd name="connsiteY20" fmla="*/ 695431 h 1291275"/>
                    <a:gd name="connsiteX21" fmla="*/ 267901 w 1868208"/>
                    <a:gd name="connsiteY21" fmla="*/ 600011 h 1291275"/>
                    <a:gd name="connsiteX22" fmla="*/ 40205 w 1868208"/>
                    <a:gd name="connsiteY22" fmla="*/ 625587 h 1291275"/>
                    <a:gd name="connsiteX23" fmla="*/ 56923 w 1868208"/>
                    <a:gd name="connsiteY23" fmla="*/ 491765 h 1291275"/>
                    <a:gd name="connsiteX24" fmla="*/ 27642 w 1868208"/>
                    <a:gd name="connsiteY24" fmla="*/ 260968 h 1291275"/>
                    <a:gd name="connsiteX25" fmla="*/ 63746 w 1868208"/>
                    <a:gd name="connsiteY25" fmla="*/ 80370 h 1291275"/>
                    <a:gd name="connsiteX26" fmla="*/ 80617 w 1868208"/>
                    <a:gd name="connsiteY26" fmla="*/ 10774 h 1291275"/>
                    <a:gd name="connsiteX0" fmla="*/ 80617 w 1868208"/>
                    <a:gd name="connsiteY0" fmla="*/ 10774 h 1275810"/>
                    <a:gd name="connsiteX1" fmla="*/ 331101 w 1868208"/>
                    <a:gd name="connsiteY1" fmla="*/ 10459 h 1275810"/>
                    <a:gd name="connsiteX2" fmla="*/ 646427 w 1868208"/>
                    <a:gd name="connsiteY2" fmla="*/ 6200 h 1275810"/>
                    <a:gd name="connsiteX3" fmla="*/ 997308 w 1868208"/>
                    <a:gd name="connsiteY3" fmla="*/ 105260 h 1275810"/>
                    <a:gd name="connsiteX4" fmla="*/ 1226269 w 1868208"/>
                    <a:gd name="connsiteY4" fmla="*/ 206114 h 1275810"/>
                    <a:gd name="connsiteX5" fmla="*/ 1670045 w 1868208"/>
                    <a:gd name="connsiteY5" fmla="*/ 380852 h 1275810"/>
                    <a:gd name="connsiteX6" fmla="*/ 1852925 w 1868208"/>
                    <a:gd name="connsiteY6" fmla="*/ 464672 h 1275810"/>
                    <a:gd name="connsiteX7" fmla="*/ 1830065 w 1868208"/>
                    <a:gd name="connsiteY7" fmla="*/ 601832 h 1275810"/>
                    <a:gd name="connsiteX8" fmla="*/ 1607453 w 1868208"/>
                    <a:gd name="connsiteY8" fmla="*/ 599274 h 1275810"/>
                    <a:gd name="connsiteX9" fmla="*/ 1422371 w 1868208"/>
                    <a:gd name="connsiteY9" fmla="*/ 789030 h 1275810"/>
                    <a:gd name="connsiteX10" fmla="*/ 1601465 w 1868208"/>
                    <a:gd name="connsiteY10" fmla="*/ 914252 h 1275810"/>
                    <a:gd name="connsiteX11" fmla="*/ 1710458 w 1868208"/>
                    <a:gd name="connsiteY11" fmla="*/ 974319 h 1275810"/>
                    <a:gd name="connsiteX12" fmla="*/ 1638409 w 1868208"/>
                    <a:gd name="connsiteY12" fmla="*/ 1197581 h 1275810"/>
                    <a:gd name="connsiteX13" fmla="*/ 1358306 w 1868208"/>
                    <a:gd name="connsiteY13" fmla="*/ 1274799 h 1275810"/>
                    <a:gd name="connsiteX14" fmla="*/ 1136645 w 1868208"/>
                    <a:gd name="connsiteY14" fmla="*/ 1241912 h 1275810"/>
                    <a:gd name="connsiteX15" fmla="*/ 914193 w 1868208"/>
                    <a:gd name="connsiteY15" fmla="*/ 1245148 h 1275810"/>
                    <a:gd name="connsiteX16" fmla="*/ 852059 w 1868208"/>
                    <a:gd name="connsiteY16" fmla="*/ 971495 h 1275810"/>
                    <a:gd name="connsiteX17" fmla="*/ 861485 w 1868208"/>
                    <a:gd name="connsiteY17" fmla="*/ 871834 h 1275810"/>
                    <a:gd name="connsiteX18" fmla="*/ 899996 w 1868208"/>
                    <a:gd name="connsiteY18" fmla="*/ 742368 h 1275810"/>
                    <a:gd name="connsiteX19" fmla="*/ 798196 w 1868208"/>
                    <a:gd name="connsiteY19" fmla="*/ 715109 h 1275810"/>
                    <a:gd name="connsiteX20" fmla="*/ 533034 w 1868208"/>
                    <a:gd name="connsiteY20" fmla="*/ 695431 h 1275810"/>
                    <a:gd name="connsiteX21" fmla="*/ 267901 w 1868208"/>
                    <a:gd name="connsiteY21" fmla="*/ 600011 h 1275810"/>
                    <a:gd name="connsiteX22" fmla="*/ 40205 w 1868208"/>
                    <a:gd name="connsiteY22" fmla="*/ 625587 h 1275810"/>
                    <a:gd name="connsiteX23" fmla="*/ 56923 w 1868208"/>
                    <a:gd name="connsiteY23" fmla="*/ 491765 h 1275810"/>
                    <a:gd name="connsiteX24" fmla="*/ 27642 w 1868208"/>
                    <a:gd name="connsiteY24" fmla="*/ 260968 h 1275810"/>
                    <a:gd name="connsiteX25" fmla="*/ 63746 w 1868208"/>
                    <a:gd name="connsiteY25" fmla="*/ 80370 h 1275810"/>
                    <a:gd name="connsiteX26" fmla="*/ 80617 w 1868208"/>
                    <a:gd name="connsiteY26" fmla="*/ 10774 h 1275810"/>
                    <a:gd name="connsiteX0" fmla="*/ 80617 w 1868208"/>
                    <a:gd name="connsiteY0" fmla="*/ 10774 h 1275810"/>
                    <a:gd name="connsiteX1" fmla="*/ 331101 w 1868208"/>
                    <a:gd name="connsiteY1" fmla="*/ 10459 h 1275810"/>
                    <a:gd name="connsiteX2" fmla="*/ 646427 w 1868208"/>
                    <a:gd name="connsiteY2" fmla="*/ 6200 h 1275810"/>
                    <a:gd name="connsiteX3" fmla="*/ 997308 w 1868208"/>
                    <a:gd name="connsiteY3" fmla="*/ 105260 h 1275810"/>
                    <a:gd name="connsiteX4" fmla="*/ 1226269 w 1868208"/>
                    <a:gd name="connsiteY4" fmla="*/ 206114 h 1275810"/>
                    <a:gd name="connsiteX5" fmla="*/ 1670045 w 1868208"/>
                    <a:gd name="connsiteY5" fmla="*/ 380852 h 1275810"/>
                    <a:gd name="connsiteX6" fmla="*/ 1852925 w 1868208"/>
                    <a:gd name="connsiteY6" fmla="*/ 464672 h 1275810"/>
                    <a:gd name="connsiteX7" fmla="*/ 1830065 w 1868208"/>
                    <a:gd name="connsiteY7" fmla="*/ 601832 h 1275810"/>
                    <a:gd name="connsiteX8" fmla="*/ 1607453 w 1868208"/>
                    <a:gd name="connsiteY8" fmla="*/ 599274 h 1275810"/>
                    <a:gd name="connsiteX9" fmla="*/ 1422371 w 1868208"/>
                    <a:gd name="connsiteY9" fmla="*/ 789030 h 1275810"/>
                    <a:gd name="connsiteX10" fmla="*/ 1601465 w 1868208"/>
                    <a:gd name="connsiteY10" fmla="*/ 914252 h 1275810"/>
                    <a:gd name="connsiteX11" fmla="*/ 1710458 w 1868208"/>
                    <a:gd name="connsiteY11" fmla="*/ 974319 h 1275810"/>
                    <a:gd name="connsiteX12" fmla="*/ 1638409 w 1868208"/>
                    <a:gd name="connsiteY12" fmla="*/ 1197581 h 1275810"/>
                    <a:gd name="connsiteX13" fmla="*/ 1358306 w 1868208"/>
                    <a:gd name="connsiteY13" fmla="*/ 1274799 h 1275810"/>
                    <a:gd name="connsiteX14" fmla="*/ 1136645 w 1868208"/>
                    <a:gd name="connsiteY14" fmla="*/ 1241912 h 1275810"/>
                    <a:gd name="connsiteX15" fmla="*/ 914193 w 1868208"/>
                    <a:gd name="connsiteY15" fmla="*/ 1245148 h 1275810"/>
                    <a:gd name="connsiteX16" fmla="*/ 852059 w 1868208"/>
                    <a:gd name="connsiteY16" fmla="*/ 971495 h 1275810"/>
                    <a:gd name="connsiteX17" fmla="*/ 861485 w 1868208"/>
                    <a:gd name="connsiteY17" fmla="*/ 871834 h 1275810"/>
                    <a:gd name="connsiteX18" fmla="*/ 899996 w 1868208"/>
                    <a:gd name="connsiteY18" fmla="*/ 742368 h 1275810"/>
                    <a:gd name="connsiteX19" fmla="*/ 798196 w 1868208"/>
                    <a:gd name="connsiteY19" fmla="*/ 715109 h 1275810"/>
                    <a:gd name="connsiteX20" fmla="*/ 533034 w 1868208"/>
                    <a:gd name="connsiteY20" fmla="*/ 695431 h 1275810"/>
                    <a:gd name="connsiteX21" fmla="*/ 267901 w 1868208"/>
                    <a:gd name="connsiteY21" fmla="*/ 600011 h 1275810"/>
                    <a:gd name="connsiteX22" fmla="*/ 40205 w 1868208"/>
                    <a:gd name="connsiteY22" fmla="*/ 625587 h 1275810"/>
                    <a:gd name="connsiteX23" fmla="*/ 56923 w 1868208"/>
                    <a:gd name="connsiteY23" fmla="*/ 491765 h 1275810"/>
                    <a:gd name="connsiteX24" fmla="*/ 27642 w 1868208"/>
                    <a:gd name="connsiteY24" fmla="*/ 260968 h 1275810"/>
                    <a:gd name="connsiteX25" fmla="*/ 63746 w 1868208"/>
                    <a:gd name="connsiteY25" fmla="*/ 80370 h 1275810"/>
                    <a:gd name="connsiteX26" fmla="*/ 80617 w 1868208"/>
                    <a:gd name="connsiteY26" fmla="*/ 10774 h 1275810"/>
                    <a:gd name="connsiteX0" fmla="*/ 80617 w 1868208"/>
                    <a:gd name="connsiteY0" fmla="*/ 10774 h 1275163"/>
                    <a:gd name="connsiteX1" fmla="*/ 331101 w 1868208"/>
                    <a:gd name="connsiteY1" fmla="*/ 10459 h 1275163"/>
                    <a:gd name="connsiteX2" fmla="*/ 646427 w 1868208"/>
                    <a:gd name="connsiteY2" fmla="*/ 6200 h 1275163"/>
                    <a:gd name="connsiteX3" fmla="*/ 997308 w 1868208"/>
                    <a:gd name="connsiteY3" fmla="*/ 105260 h 1275163"/>
                    <a:gd name="connsiteX4" fmla="*/ 1226269 w 1868208"/>
                    <a:gd name="connsiteY4" fmla="*/ 206114 h 1275163"/>
                    <a:gd name="connsiteX5" fmla="*/ 1670045 w 1868208"/>
                    <a:gd name="connsiteY5" fmla="*/ 380852 h 1275163"/>
                    <a:gd name="connsiteX6" fmla="*/ 1852925 w 1868208"/>
                    <a:gd name="connsiteY6" fmla="*/ 464672 h 1275163"/>
                    <a:gd name="connsiteX7" fmla="*/ 1830065 w 1868208"/>
                    <a:gd name="connsiteY7" fmla="*/ 601832 h 1275163"/>
                    <a:gd name="connsiteX8" fmla="*/ 1607453 w 1868208"/>
                    <a:gd name="connsiteY8" fmla="*/ 599274 h 1275163"/>
                    <a:gd name="connsiteX9" fmla="*/ 1422371 w 1868208"/>
                    <a:gd name="connsiteY9" fmla="*/ 789030 h 1275163"/>
                    <a:gd name="connsiteX10" fmla="*/ 1601465 w 1868208"/>
                    <a:gd name="connsiteY10" fmla="*/ 914252 h 1275163"/>
                    <a:gd name="connsiteX11" fmla="*/ 1710458 w 1868208"/>
                    <a:gd name="connsiteY11" fmla="*/ 974319 h 1275163"/>
                    <a:gd name="connsiteX12" fmla="*/ 1638409 w 1868208"/>
                    <a:gd name="connsiteY12" fmla="*/ 1197581 h 1275163"/>
                    <a:gd name="connsiteX13" fmla="*/ 1358306 w 1868208"/>
                    <a:gd name="connsiteY13" fmla="*/ 1274799 h 1275163"/>
                    <a:gd name="connsiteX14" fmla="*/ 1102172 w 1868208"/>
                    <a:gd name="connsiteY14" fmla="*/ 1172810 h 1275163"/>
                    <a:gd name="connsiteX15" fmla="*/ 914193 w 1868208"/>
                    <a:gd name="connsiteY15" fmla="*/ 1245148 h 1275163"/>
                    <a:gd name="connsiteX16" fmla="*/ 852059 w 1868208"/>
                    <a:gd name="connsiteY16" fmla="*/ 971495 h 1275163"/>
                    <a:gd name="connsiteX17" fmla="*/ 861485 w 1868208"/>
                    <a:gd name="connsiteY17" fmla="*/ 871834 h 1275163"/>
                    <a:gd name="connsiteX18" fmla="*/ 899996 w 1868208"/>
                    <a:gd name="connsiteY18" fmla="*/ 742368 h 1275163"/>
                    <a:gd name="connsiteX19" fmla="*/ 798196 w 1868208"/>
                    <a:gd name="connsiteY19" fmla="*/ 715109 h 1275163"/>
                    <a:gd name="connsiteX20" fmla="*/ 533034 w 1868208"/>
                    <a:gd name="connsiteY20" fmla="*/ 695431 h 1275163"/>
                    <a:gd name="connsiteX21" fmla="*/ 267901 w 1868208"/>
                    <a:gd name="connsiteY21" fmla="*/ 600011 h 1275163"/>
                    <a:gd name="connsiteX22" fmla="*/ 40205 w 1868208"/>
                    <a:gd name="connsiteY22" fmla="*/ 625587 h 1275163"/>
                    <a:gd name="connsiteX23" fmla="*/ 56923 w 1868208"/>
                    <a:gd name="connsiteY23" fmla="*/ 491765 h 1275163"/>
                    <a:gd name="connsiteX24" fmla="*/ 27642 w 1868208"/>
                    <a:gd name="connsiteY24" fmla="*/ 260968 h 1275163"/>
                    <a:gd name="connsiteX25" fmla="*/ 63746 w 1868208"/>
                    <a:gd name="connsiteY25" fmla="*/ 80370 h 1275163"/>
                    <a:gd name="connsiteX26" fmla="*/ 80617 w 1868208"/>
                    <a:gd name="connsiteY26" fmla="*/ 10774 h 1275163"/>
                    <a:gd name="connsiteX0" fmla="*/ 80617 w 1868208"/>
                    <a:gd name="connsiteY0" fmla="*/ 10774 h 1290185"/>
                    <a:gd name="connsiteX1" fmla="*/ 331101 w 1868208"/>
                    <a:gd name="connsiteY1" fmla="*/ 10459 h 1290185"/>
                    <a:gd name="connsiteX2" fmla="*/ 646427 w 1868208"/>
                    <a:gd name="connsiteY2" fmla="*/ 6200 h 1290185"/>
                    <a:gd name="connsiteX3" fmla="*/ 997308 w 1868208"/>
                    <a:gd name="connsiteY3" fmla="*/ 105260 h 1290185"/>
                    <a:gd name="connsiteX4" fmla="*/ 1226269 w 1868208"/>
                    <a:gd name="connsiteY4" fmla="*/ 206114 h 1290185"/>
                    <a:gd name="connsiteX5" fmla="*/ 1670045 w 1868208"/>
                    <a:gd name="connsiteY5" fmla="*/ 380852 h 1290185"/>
                    <a:gd name="connsiteX6" fmla="*/ 1852925 w 1868208"/>
                    <a:gd name="connsiteY6" fmla="*/ 464672 h 1290185"/>
                    <a:gd name="connsiteX7" fmla="*/ 1830065 w 1868208"/>
                    <a:gd name="connsiteY7" fmla="*/ 601832 h 1290185"/>
                    <a:gd name="connsiteX8" fmla="*/ 1607453 w 1868208"/>
                    <a:gd name="connsiteY8" fmla="*/ 599274 h 1290185"/>
                    <a:gd name="connsiteX9" fmla="*/ 1422371 w 1868208"/>
                    <a:gd name="connsiteY9" fmla="*/ 789030 h 1290185"/>
                    <a:gd name="connsiteX10" fmla="*/ 1601465 w 1868208"/>
                    <a:gd name="connsiteY10" fmla="*/ 914252 h 1290185"/>
                    <a:gd name="connsiteX11" fmla="*/ 1710458 w 1868208"/>
                    <a:gd name="connsiteY11" fmla="*/ 974319 h 1290185"/>
                    <a:gd name="connsiteX12" fmla="*/ 1638409 w 1868208"/>
                    <a:gd name="connsiteY12" fmla="*/ 1197581 h 1290185"/>
                    <a:gd name="connsiteX13" fmla="*/ 1285052 w 1868208"/>
                    <a:gd name="connsiteY13" fmla="*/ 1289916 h 1290185"/>
                    <a:gd name="connsiteX14" fmla="*/ 1102172 w 1868208"/>
                    <a:gd name="connsiteY14" fmla="*/ 1172810 h 1290185"/>
                    <a:gd name="connsiteX15" fmla="*/ 914193 w 1868208"/>
                    <a:gd name="connsiteY15" fmla="*/ 1245148 h 1290185"/>
                    <a:gd name="connsiteX16" fmla="*/ 852059 w 1868208"/>
                    <a:gd name="connsiteY16" fmla="*/ 971495 h 1290185"/>
                    <a:gd name="connsiteX17" fmla="*/ 861485 w 1868208"/>
                    <a:gd name="connsiteY17" fmla="*/ 871834 h 1290185"/>
                    <a:gd name="connsiteX18" fmla="*/ 899996 w 1868208"/>
                    <a:gd name="connsiteY18" fmla="*/ 742368 h 1290185"/>
                    <a:gd name="connsiteX19" fmla="*/ 798196 w 1868208"/>
                    <a:gd name="connsiteY19" fmla="*/ 715109 h 1290185"/>
                    <a:gd name="connsiteX20" fmla="*/ 533034 w 1868208"/>
                    <a:gd name="connsiteY20" fmla="*/ 695431 h 1290185"/>
                    <a:gd name="connsiteX21" fmla="*/ 267901 w 1868208"/>
                    <a:gd name="connsiteY21" fmla="*/ 600011 h 1290185"/>
                    <a:gd name="connsiteX22" fmla="*/ 40205 w 1868208"/>
                    <a:gd name="connsiteY22" fmla="*/ 625587 h 1290185"/>
                    <a:gd name="connsiteX23" fmla="*/ 56923 w 1868208"/>
                    <a:gd name="connsiteY23" fmla="*/ 491765 h 1290185"/>
                    <a:gd name="connsiteX24" fmla="*/ 27642 w 1868208"/>
                    <a:gd name="connsiteY24" fmla="*/ 260968 h 1290185"/>
                    <a:gd name="connsiteX25" fmla="*/ 63746 w 1868208"/>
                    <a:gd name="connsiteY25" fmla="*/ 80370 h 1290185"/>
                    <a:gd name="connsiteX26" fmla="*/ 80617 w 1868208"/>
                    <a:gd name="connsiteY26" fmla="*/ 10774 h 1290185"/>
                    <a:gd name="connsiteX0" fmla="*/ 80617 w 1868208"/>
                    <a:gd name="connsiteY0" fmla="*/ 10774 h 1311250"/>
                    <a:gd name="connsiteX1" fmla="*/ 331101 w 1868208"/>
                    <a:gd name="connsiteY1" fmla="*/ 10459 h 1311250"/>
                    <a:gd name="connsiteX2" fmla="*/ 646427 w 1868208"/>
                    <a:gd name="connsiteY2" fmla="*/ 6200 h 1311250"/>
                    <a:gd name="connsiteX3" fmla="*/ 997308 w 1868208"/>
                    <a:gd name="connsiteY3" fmla="*/ 105260 h 1311250"/>
                    <a:gd name="connsiteX4" fmla="*/ 1226269 w 1868208"/>
                    <a:gd name="connsiteY4" fmla="*/ 206114 h 1311250"/>
                    <a:gd name="connsiteX5" fmla="*/ 1670045 w 1868208"/>
                    <a:gd name="connsiteY5" fmla="*/ 380852 h 1311250"/>
                    <a:gd name="connsiteX6" fmla="*/ 1852925 w 1868208"/>
                    <a:gd name="connsiteY6" fmla="*/ 464672 h 1311250"/>
                    <a:gd name="connsiteX7" fmla="*/ 1830065 w 1868208"/>
                    <a:gd name="connsiteY7" fmla="*/ 601832 h 1311250"/>
                    <a:gd name="connsiteX8" fmla="*/ 1607453 w 1868208"/>
                    <a:gd name="connsiteY8" fmla="*/ 599274 h 1311250"/>
                    <a:gd name="connsiteX9" fmla="*/ 1422371 w 1868208"/>
                    <a:gd name="connsiteY9" fmla="*/ 789030 h 1311250"/>
                    <a:gd name="connsiteX10" fmla="*/ 1601465 w 1868208"/>
                    <a:gd name="connsiteY10" fmla="*/ 914252 h 1311250"/>
                    <a:gd name="connsiteX11" fmla="*/ 1710458 w 1868208"/>
                    <a:gd name="connsiteY11" fmla="*/ 974319 h 1311250"/>
                    <a:gd name="connsiteX12" fmla="*/ 1638409 w 1868208"/>
                    <a:gd name="connsiteY12" fmla="*/ 1197581 h 1311250"/>
                    <a:gd name="connsiteX13" fmla="*/ 1285052 w 1868208"/>
                    <a:gd name="connsiteY13" fmla="*/ 1289916 h 1311250"/>
                    <a:gd name="connsiteX14" fmla="*/ 1102172 w 1868208"/>
                    <a:gd name="connsiteY14" fmla="*/ 1172810 h 1311250"/>
                    <a:gd name="connsiteX15" fmla="*/ 914193 w 1868208"/>
                    <a:gd name="connsiteY15" fmla="*/ 1245148 h 1311250"/>
                    <a:gd name="connsiteX16" fmla="*/ 852059 w 1868208"/>
                    <a:gd name="connsiteY16" fmla="*/ 971495 h 1311250"/>
                    <a:gd name="connsiteX17" fmla="*/ 861485 w 1868208"/>
                    <a:gd name="connsiteY17" fmla="*/ 871834 h 1311250"/>
                    <a:gd name="connsiteX18" fmla="*/ 899996 w 1868208"/>
                    <a:gd name="connsiteY18" fmla="*/ 742368 h 1311250"/>
                    <a:gd name="connsiteX19" fmla="*/ 798196 w 1868208"/>
                    <a:gd name="connsiteY19" fmla="*/ 715109 h 1311250"/>
                    <a:gd name="connsiteX20" fmla="*/ 533034 w 1868208"/>
                    <a:gd name="connsiteY20" fmla="*/ 695431 h 1311250"/>
                    <a:gd name="connsiteX21" fmla="*/ 267901 w 1868208"/>
                    <a:gd name="connsiteY21" fmla="*/ 600011 h 1311250"/>
                    <a:gd name="connsiteX22" fmla="*/ 40205 w 1868208"/>
                    <a:gd name="connsiteY22" fmla="*/ 625587 h 1311250"/>
                    <a:gd name="connsiteX23" fmla="*/ 56923 w 1868208"/>
                    <a:gd name="connsiteY23" fmla="*/ 491765 h 1311250"/>
                    <a:gd name="connsiteX24" fmla="*/ 27642 w 1868208"/>
                    <a:gd name="connsiteY24" fmla="*/ 260968 h 1311250"/>
                    <a:gd name="connsiteX25" fmla="*/ 63746 w 1868208"/>
                    <a:gd name="connsiteY25" fmla="*/ 80370 h 1311250"/>
                    <a:gd name="connsiteX26" fmla="*/ 80617 w 1868208"/>
                    <a:gd name="connsiteY26" fmla="*/ 10774 h 1311250"/>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22371 w 1868208"/>
                    <a:gd name="connsiteY9" fmla="*/ 789030 h 1291214"/>
                    <a:gd name="connsiteX10" fmla="*/ 1601465 w 1868208"/>
                    <a:gd name="connsiteY10" fmla="*/ 914252 h 1291214"/>
                    <a:gd name="connsiteX11" fmla="*/ 1710458 w 1868208"/>
                    <a:gd name="connsiteY11" fmla="*/ 974319 h 1291214"/>
                    <a:gd name="connsiteX12" fmla="*/ 1638409 w 1868208"/>
                    <a:gd name="connsiteY12" fmla="*/ 1197581 h 1291214"/>
                    <a:gd name="connsiteX13" fmla="*/ 1285052 w 1868208"/>
                    <a:gd name="connsiteY13" fmla="*/ 1289916 h 1291214"/>
                    <a:gd name="connsiteX14" fmla="*/ 1102172 w 1868208"/>
                    <a:gd name="connsiteY14" fmla="*/ 1172810 h 1291214"/>
                    <a:gd name="connsiteX15" fmla="*/ 914193 w 1868208"/>
                    <a:gd name="connsiteY15" fmla="*/ 1245148 h 1291214"/>
                    <a:gd name="connsiteX16" fmla="*/ 852059 w 1868208"/>
                    <a:gd name="connsiteY16" fmla="*/ 971495 h 1291214"/>
                    <a:gd name="connsiteX17" fmla="*/ 861485 w 1868208"/>
                    <a:gd name="connsiteY17" fmla="*/ 871834 h 1291214"/>
                    <a:gd name="connsiteX18" fmla="*/ 899996 w 1868208"/>
                    <a:gd name="connsiteY18" fmla="*/ 742368 h 1291214"/>
                    <a:gd name="connsiteX19" fmla="*/ 798196 w 1868208"/>
                    <a:gd name="connsiteY19" fmla="*/ 715109 h 1291214"/>
                    <a:gd name="connsiteX20" fmla="*/ 533034 w 1868208"/>
                    <a:gd name="connsiteY20" fmla="*/ 695431 h 1291214"/>
                    <a:gd name="connsiteX21" fmla="*/ 267901 w 1868208"/>
                    <a:gd name="connsiteY21" fmla="*/ 600011 h 1291214"/>
                    <a:gd name="connsiteX22" fmla="*/ 40205 w 1868208"/>
                    <a:gd name="connsiteY22" fmla="*/ 625587 h 1291214"/>
                    <a:gd name="connsiteX23" fmla="*/ 56923 w 1868208"/>
                    <a:gd name="connsiteY23" fmla="*/ 491765 h 1291214"/>
                    <a:gd name="connsiteX24" fmla="*/ 27642 w 1868208"/>
                    <a:gd name="connsiteY24" fmla="*/ 260968 h 1291214"/>
                    <a:gd name="connsiteX25" fmla="*/ 63746 w 1868208"/>
                    <a:gd name="connsiteY25" fmla="*/ 80370 h 1291214"/>
                    <a:gd name="connsiteX26" fmla="*/ 80617 w 1868208"/>
                    <a:gd name="connsiteY26"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22371 w 1868208"/>
                    <a:gd name="connsiteY9" fmla="*/ 789030 h 1291214"/>
                    <a:gd name="connsiteX10" fmla="*/ 1502600 w 1868208"/>
                    <a:gd name="connsiteY10" fmla="*/ 867508 h 1291214"/>
                    <a:gd name="connsiteX11" fmla="*/ 1601465 w 1868208"/>
                    <a:gd name="connsiteY11" fmla="*/ 914252 h 1291214"/>
                    <a:gd name="connsiteX12" fmla="*/ 1710458 w 1868208"/>
                    <a:gd name="connsiteY12" fmla="*/ 974319 h 1291214"/>
                    <a:gd name="connsiteX13" fmla="*/ 1638409 w 1868208"/>
                    <a:gd name="connsiteY13" fmla="*/ 1197581 h 1291214"/>
                    <a:gd name="connsiteX14" fmla="*/ 1285052 w 1868208"/>
                    <a:gd name="connsiteY14" fmla="*/ 1289916 h 1291214"/>
                    <a:gd name="connsiteX15" fmla="*/ 1102172 w 1868208"/>
                    <a:gd name="connsiteY15" fmla="*/ 1172810 h 1291214"/>
                    <a:gd name="connsiteX16" fmla="*/ 914193 w 1868208"/>
                    <a:gd name="connsiteY16" fmla="*/ 1245148 h 1291214"/>
                    <a:gd name="connsiteX17" fmla="*/ 852059 w 1868208"/>
                    <a:gd name="connsiteY17" fmla="*/ 971495 h 1291214"/>
                    <a:gd name="connsiteX18" fmla="*/ 861485 w 1868208"/>
                    <a:gd name="connsiteY18" fmla="*/ 871834 h 1291214"/>
                    <a:gd name="connsiteX19" fmla="*/ 899996 w 1868208"/>
                    <a:gd name="connsiteY19" fmla="*/ 742368 h 1291214"/>
                    <a:gd name="connsiteX20" fmla="*/ 798196 w 1868208"/>
                    <a:gd name="connsiteY20" fmla="*/ 715109 h 1291214"/>
                    <a:gd name="connsiteX21" fmla="*/ 533034 w 1868208"/>
                    <a:gd name="connsiteY21" fmla="*/ 695431 h 1291214"/>
                    <a:gd name="connsiteX22" fmla="*/ 267901 w 1868208"/>
                    <a:gd name="connsiteY22" fmla="*/ 600011 h 1291214"/>
                    <a:gd name="connsiteX23" fmla="*/ 40205 w 1868208"/>
                    <a:gd name="connsiteY23" fmla="*/ 625587 h 1291214"/>
                    <a:gd name="connsiteX24" fmla="*/ 56923 w 1868208"/>
                    <a:gd name="connsiteY24" fmla="*/ 491765 h 1291214"/>
                    <a:gd name="connsiteX25" fmla="*/ 27642 w 1868208"/>
                    <a:gd name="connsiteY25" fmla="*/ 260968 h 1291214"/>
                    <a:gd name="connsiteX26" fmla="*/ 63746 w 1868208"/>
                    <a:gd name="connsiteY26" fmla="*/ 80370 h 1291214"/>
                    <a:gd name="connsiteX27" fmla="*/ 80617 w 1868208"/>
                    <a:gd name="connsiteY27"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22371 w 1868208"/>
                    <a:gd name="connsiteY9" fmla="*/ 789030 h 1291214"/>
                    <a:gd name="connsiteX10" fmla="*/ 1502600 w 1868208"/>
                    <a:gd name="connsiteY10" fmla="*/ 867508 h 1291214"/>
                    <a:gd name="connsiteX11" fmla="*/ 1601465 w 1868208"/>
                    <a:gd name="connsiteY11" fmla="*/ 914252 h 1291214"/>
                    <a:gd name="connsiteX12" fmla="*/ 1710458 w 1868208"/>
                    <a:gd name="connsiteY12" fmla="*/ 974319 h 1291214"/>
                    <a:gd name="connsiteX13" fmla="*/ 1638409 w 1868208"/>
                    <a:gd name="connsiteY13" fmla="*/ 1197581 h 1291214"/>
                    <a:gd name="connsiteX14" fmla="*/ 1285052 w 1868208"/>
                    <a:gd name="connsiteY14" fmla="*/ 1289916 h 1291214"/>
                    <a:gd name="connsiteX15" fmla="*/ 1102172 w 1868208"/>
                    <a:gd name="connsiteY15" fmla="*/ 1172810 h 1291214"/>
                    <a:gd name="connsiteX16" fmla="*/ 914193 w 1868208"/>
                    <a:gd name="connsiteY16" fmla="*/ 1245148 h 1291214"/>
                    <a:gd name="connsiteX17" fmla="*/ 852059 w 1868208"/>
                    <a:gd name="connsiteY17" fmla="*/ 971495 h 1291214"/>
                    <a:gd name="connsiteX18" fmla="*/ 861485 w 1868208"/>
                    <a:gd name="connsiteY18" fmla="*/ 871834 h 1291214"/>
                    <a:gd name="connsiteX19" fmla="*/ 899996 w 1868208"/>
                    <a:gd name="connsiteY19" fmla="*/ 742368 h 1291214"/>
                    <a:gd name="connsiteX20" fmla="*/ 798196 w 1868208"/>
                    <a:gd name="connsiteY20" fmla="*/ 715109 h 1291214"/>
                    <a:gd name="connsiteX21" fmla="*/ 533034 w 1868208"/>
                    <a:gd name="connsiteY21" fmla="*/ 695431 h 1291214"/>
                    <a:gd name="connsiteX22" fmla="*/ 267901 w 1868208"/>
                    <a:gd name="connsiteY22" fmla="*/ 600011 h 1291214"/>
                    <a:gd name="connsiteX23" fmla="*/ 40205 w 1868208"/>
                    <a:gd name="connsiteY23" fmla="*/ 625587 h 1291214"/>
                    <a:gd name="connsiteX24" fmla="*/ 56923 w 1868208"/>
                    <a:gd name="connsiteY24" fmla="*/ 491765 h 1291214"/>
                    <a:gd name="connsiteX25" fmla="*/ 27642 w 1868208"/>
                    <a:gd name="connsiteY25" fmla="*/ 260968 h 1291214"/>
                    <a:gd name="connsiteX26" fmla="*/ 63746 w 1868208"/>
                    <a:gd name="connsiteY26" fmla="*/ 80370 h 1291214"/>
                    <a:gd name="connsiteX27" fmla="*/ 80617 w 1868208"/>
                    <a:gd name="connsiteY27"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22371 w 1868208"/>
                    <a:gd name="connsiteY9" fmla="*/ 789030 h 1291214"/>
                    <a:gd name="connsiteX10" fmla="*/ 1502600 w 1868208"/>
                    <a:gd name="connsiteY10" fmla="*/ 867508 h 1291214"/>
                    <a:gd name="connsiteX11" fmla="*/ 1601465 w 1868208"/>
                    <a:gd name="connsiteY11" fmla="*/ 914252 h 1291214"/>
                    <a:gd name="connsiteX12" fmla="*/ 1710458 w 1868208"/>
                    <a:gd name="connsiteY12" fmla="*/ 974319 h 1291214"/>
                    <a:gd name="connsiteX13" fmla="*/ 1638409 w 1868208"/>
                    <a:gd name="connsiteY13" fmla="*/ 1197581 h 1291214"/>
                    <a:gd name="connsiteX14" fmla="*/ 1285052 w 1868208"/>
                    <a:gd name="connsiteY14" fmla="*/ 1289916 h 1291214"/>
                    <a:gd name="connsiteX15" fmla="*/ 1102172 w 1868208"/>
                    <a:gd name="connsiteY15" fmla="*/ 1172810 h 1291214"/>
                    <a:gd name="connsiteX16" fmla="*/ 914193 w 1868208"/>
                    <a:gd name="connsiteY16" fmla="*/ 1245148 h 1291214"/>
                    <a:gd name="connsiteX17" fmla="*/ 852059 w 1868208"/>
                    <a:gd name="connsiteY17" fmla="*/ 971495 h 1291214"/>
                    <a:gd name="connsiteX18" fmla="*/ 861485 w 1868208"/>
                    <a:gd name="connsiteY18" fmla="*/ 871834 h 1291214"/>
                    <a:gd name="connsiteX19" fmla="*/ 899996 w 1868208"/>
                    <a:gd name="connsiteY19" fmla="*/ 742368 h 1291214"/>
                    <a:gd name="connsiteX20" fmla="*/ 798196 w 1868208"/>
                    <a:gd name="connsiteY20" fmla="*/ 715109 h 1291214"/>
                    <a:gd name="connsiteX21" fmla="*/ 533034 w 1868208"/>
                    <a:gd name="connsiteY21" fmla="*/ 695431 h 1291214"/>
                    <a:gd name="connsiteX22" fmla="*/ 267901 w 1868208"/>
                    <a:gd name="connsiteY22" fmla="*/ 600011 h 1291214"/>
                    <a:gd name="connsiteX23" fmla="*/ 40205 w 1868208"/>
                    <a:gd name="connsiteY23" fmla="*/ 625587 h 1291214"/>
                    <a:gd name="connsiteX24" fmla="*/ 56923 w 1868208"/>
                    <a:gd name="connsiteY24" fmla="*/ 491765 h 1291214"/>
                    <a:gd name="connsiteX25" fmla="*/ 27642 w 1868208"/>
                    <a:gd name="connsiteY25" fmla="*/ 260968 h 1291214"/>
                    <a:gd name="connsiteX26" fmla="*/ 63746 w 1868208"/>
                    <a:gd name="connsiteY26" fmla="*/ 80370 h 1291214"/>
                    <a:gd name="connsiteX27" fmla="*/ 80617 w 1868208"/>
                    <a:gd name="connsiteY27"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385744 w 1868208"/>
                    <a:gd name="connsiteY9" fmla="*/ 855973 h 1291214"/>
                    <a:gd name="connsiteX10" fmla="*/ 1502600 w 1868208"/>
                    <a:gd name="connsiteY10" fmla="*/ 867508 h 1291214"/>
                    <a:gd name="connsiteX11" fmla="*/ 1601465 w 1868208"/>
                    <a:gd name="connsiteY11" fmla="*/ 914252 h 1291214"/>
                    <a:gd name="connsiteX12" fmla="*/ 1710458 w 1868208"/>
                    <a:gd name="connsiteY12" fmla="*/ 974319 h 1291214"/>
                    <a:gd name="connsiteX13" fmla="*/ 1638409 w 1868208"/>
                    <a:gd name="connsiteY13" fmla="*/ 1197581 h 1291214"/>
                    <a:gd name="connsiteX14" fmla="*/ 1285052 w 1868208"/>
                    <a:gd name="connsiteY14" fmla="*/ 1289916 h 1291214"/>
                    <a:gd name="connsiteX15" fmla="*/ 1102172 w 1868208"/>
                    <a:gd name="connsiteY15" fmla="*/ 1172810 h 1291214"/>
                    <a:gd name="connsiteX16" fmla="*/ 914193 w 1868208"/>
                    <a:gd name="connsiteY16" fmla="*/ 1245148 h 1291214"/>
                    <a:gd name="connsiteX17" fmla="*/ 852059 w 1868208"/>
                    <a:gd name="connsiteY17" fmla="*/ 971495 h 1291214"/>
                    <a:gd name="connsiteX18" fmla="*/ 861485 w 1868208"/>
                    <a:gd name="connsiteY18" fmla="*/ 871834 h 1291214"/>
                    <a:gd name="connsiteX19" fmla="*/ 899996 w 1868208"/>
                    <a:gd name="connsiteY19" fmla="*/ 742368 h 1291214"/>
                    <a:gd name="connsiteX20" fmla="*/ 798196 w 1868208"/>
                    <a:gd name="connsiteY20" fmla="*/ 715109 h 1291214"/>
                    <a:gd name="connsiteX21" fmla="*/ 533034 w 1868208"/>
                    <a:gd name="connsiteY21" fmla="*/ 695431 h 1291214"/>
                    <a:gd name="connsiteX22" fmla="*/ 267901 w 1868208"/>
                    <a:gd name="connsiteY22" fmla="*/ 600011 h 1291214"/>
                    <a:gd name="connsiteX23" fmla="*/ 40205 w 1868208"/>
                    <a:gd name="connsiteY23" fmla="*/ 625587 h 1291214"/>
                    <a:gd name="connsiteX24" fmla="*/ 56923 w 1868208"/>
                    <a:gd name="connsiteY24" fmla="*/ 491765 h 1291214"/>
                    <a:gd name="connsiteX25" fmla="*/ 27642 w 1868208"/>
                    <a:gd name="connsiteY25" fmla="*/ 260968 h 1291214"/>
                    <a:gd name="connsiteX26" fmla="*/ 63746 w 1868208"/>
                    <a:gd name="connsiteY26" fmla="*/ 80370 h 1291214"/>
                    <a:gd name="connsiteX27" fmla="*/ 80617 w 1868208"/>
                    <a:gd name="connsiteY27"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385744 w 1868208"/>
                    <a:gd name="connsiteY9" fmla="*/ 855973 h 1291214"/>
                    <a:gd name="connsiteX10" fmla="*/ 1521991 w 1868208"/>
                    <a:gd name="connsiteY10" fmla="*/ 873986 h 1291214"/>
                    <a:gd name="connsiteX11" fmla="*/ 1601465 w 1868208"/>
                    <a:gd name="connsiteY11" fmla="*/ 914252 h 1291214"/>
                    <a:gd name="connsiteX12" fmla="*/ 1710458 w 1868208"/>
                    <a:gd name="connsiteY12" fmla="*/ 974319 h 1291214"/>
                    <a:gd name="connsiteX13" fmla="*/ 1638409 w 1868208"/>
                    <a:gd name="connsiteY13" fmla="*/ 1197581 h 1291214"/>
                    <a:gd name="connsiteX14" fmla="*/ 1285052 w 1868208"/>
                    <a:gd name="connsiteY14" fmla="*/ 1289916 h 1291214"/>
                    <a:gd name="connsiteX15" fmla="*/ 1102172 w 1868208"/>
                    <a:gd name="connsiteY15" fmla="*/ 1172810 h 1291214"/>
                    <a:gd name="connsiteX16" fmla="*/ 914193 w 1868208"/>
                    <a:gd name="connsiteY16" fmla="*/ 1245148 h 1291214"/>
                    <a:gd name="connsiteX17" fmla="*/ 852059 w 1868208"/>
                    <a:gd name="connsiteY17" fmla="*/ 971495 h 1291214"/>
                    <a:gd name="connsiteX18" fmla="*/ 861485 w 1868208"/>
                    <a:gd name="connsiteY18" fmla="*/ 871834 h 1291214"/>
                    <a:gd name="connsiteX19" fmla="*/ 899996 w 1868208"/>
                    <a:gd name="connsiteY19" fmla="*/ 742368 h 1291214"/>
                    <a:gd name="connsiteX20" fmla="*/ 798196 w 1868208"/>
                    <a:gd name="connsiteY20" fmla="*/ 715109 h 1291214"/>
                    <a:gd name="connsiteX21" fmla="*/ 533034 w 1868208"/>
                    <a:gd name="connsiteY21" fmla="*/ 695431 h 1291214"/>
                    <a:gd name="connsiteX22" fmla="*/ 267901 w 1868208"/>
                    <a:gd name="connsiteY22" fmla="*/ 600011 h 1291214"/>
                    <a:gd name="connsiteX23" fmla="*/ 40205 w 1868208"/>
                    <a:gd name="connsiteY23" fmla="*/ 625587 h 1291214"/>
                    <a:gd name="connsiteX24" fmla="*/ 56923 w 1868208"/>
                    <a:gd name="connsiteY24" fmla="*/ 491765 h 1291214"/>
                    <a:gd name="connsiteX25" fmla="*/ 27642 w 1868208"/>
                    <a:gd name="connsiteY25" fmla="*/ 260968 h 1291214"/>
                    <a:gd name="connsiteX26" fmla="*/ 63746 w 1868208"/>
                    <a:gd name="connsiteY26" fmla="*/ 80370 h 1291214"/>
                    <a:gd name="connsiteX27" fmla="*/ 80617 w 1868208"/>
                    <a:gd name="connsiteY27"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09955 w 1868208"/>
                    <a:gd name="connsiteY9" fmla="*/ 686115 h 1291214"/>
                    <a:gd name="connsiteX10" fmla="*/ 1385744 w 1868208"/>
                    <a:gd name="connsiteY10" fmla="*/ 855973 h 1291214"/>
                    <a:gd name="connsiteX11" fmla="*/ 1521991 w 1868208"/>
                    <a:gd name="connsiteY11" fmla="*/ 873986 h 1291214"/>
                    <a:gd name="connsiteX12" fmla="*/ 1601465 w 1868208"/>
                    <a:gd name="connsiteY12" fmla="*/ 914252 h 1291214"/>
                    <a:gd name="connsiteX13" fmla="*/ 1710458 w 1868208"/>
                    <a:gd name="connsiteY13" fmla="*/ 974319 h 1291214"/>
                    <a:gd name="connsiteX14" fmla="*/ 1638409 w 1868208"/>
                    <a:gd name="connsiteY14" fmla="*/ 1197581 h 1291214"/>
                    <a:gd name="connsiteX15" fmla="*/ 1285052 w 1868208"/>
                    <a:gd name="connsiteY15" fmla="*/ 1289916 h 1291214"/>
                    <a:gd name="connsiteX16" fmla="*/ 1102172 w 1868208"/>
                    <a:gd name="connsiteY16" fmla="*/ 1172810 h 1291214"/>
                    <a:gd name="connsiteX17" fmla="*/ 914193 w 1868208"/>
                    <a:gd name="connsiteY17" fmla="*/ 1245148 h 1291214"/>
                    <a:gd name="connsiteX18" fmla="*/ 852059 w 1868208"/>
                    <a:gd name="connsiteY18" fmla="*/ 971495 h 1291214"/>
                    <a:gd name="connsiteX19" fmla="*/ 861485 w 1868208"/>
                    <a:gd name="connsiteY19" fmla="*/ 871834 h 1291214"/>
                    <a:gd name="connsiteX20" fmla="*/ 899996 w 1868208"/>
                    <a:gd name="connsiteY20" fmla="*/ 742368 h 1291214"/>
                    <a:gd name="connsiteX21" fmla="*/ 798196 w 1868208"/>
                    <a:gd name="connsiteY21" fmla="*/ 715109 h 1291214"/>
                    <a:gd name="connsiteX22" fmla="*/ 533034 w 1868208"/>
                    <a:gd name="connsiteY22" fmla="*/ 695431 h 1291214"/>
                    <a:gd name="connsiteX23" fmla="*/ 267901 w 1868208"/>
                    <a:gd name="connsiteY23" fmla="*/ 600011 h 1291214"/>
                    <a:gd name="connsiteX24" fmla="*/ 40205 w 1868208"/>
                    <a:gd name="connsiteY24" fmla="*/ 625587 h 1291214"/>
                    <a:gd name="connsiteX25" fmla="*/ 56923 w 1868208"/>
                    <a:gd name="connsiteY25" fmla="*/ 491765 h 1291214"/>
                    <a:gd name="connsiteX26" fmla="*/ 27642 w 1868208"/>
                    <a:gd name="connsiteY26" fmla="*/ 260968 h 1291214"/>
                    <a:gd name="connsiteX27" fmla="*/ 63746 w 1868208"/>
                    <a:gd name="connsiteY27" fmla="*/ 80370 h 1291214"/>
                    <a:gd name="connsiteX28" fmla="*/ 80617 w 1868208"/>
                    <a:gd name="connsiteY28"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09955 w 1868208"/>
                    <a:gd name="connsiteY9" fmla="*/ 686115 h 1291214"/>
                    <a:gd name="connsiteX10" fmla="*/ 1385744 w 1868208"/>
                    <a:gd name="connsiteY10" fmla="*/ 855973 h 1291214"/>
                    <a:gd name="connsiteX11" fmla="*/ 1521991 w 1868208"/>
                    <a:gd name="connsiteY11" fmla="*/ 873986 h 1291214"/>
                    <a:gd name="connsiteX12" fmla="*/ 1601465 w 1868208"/>
                    <a:gd name="connsiteY12" fmla="*/ 914252 h 1291214"/>
                    <a:gd name="connsiteX13" fmla="*/ 1710458 w 1868208"/>
                    <a:gd name="connsiteY13" fmla="*/ 974319 h 1291214"/>
                    <a:gd name="connsiteX14" fmla="*/ 1638409 w 1868208"/>
                    <a:gd name="connsiteY14" fmla="*/ 1197581 h 1291214"/>
                    <a:gd name="connsiteX15" fmla="*/ 1285052 w 1868208"/>
                    <a:gd name="connsiteY15" fmla="*/ 1289916 h 1291214"/>
                    <a:gd name="connsiteX16" fmla="*/ 1102172 w 1868208"/>
                    <a:gd name="connsiteY16" fmla="*/ 1172810 h 1291214"/>
                    <a:gd name="connsiteX17" fmla="*/ 914193 w 1868208"/>
                    <a:gd name="connsiteY17" fmla="*/ 1245148 h 1291214"/>
                    <a:gd name="connsiteX18" fmla="*/ 852059 w 1868208"/>
                    <a:gd name="connsiteY18" fmla="*/ 971495 h 1291214"/>
                    <a:gd name="connsiteX19" fmla="*/ 861485 w 1868208"/>
                    <a:gd name="connsiteY19" fmla="*/ 871834 h 1291214"/>
                    <a:gd name="connsiteX20" fmla="*/ 899996 w 1868208"/>
                    <a:gd name="connsiteY20" fmla="*/ 742368 h 1291214"/>
                    <a:gd name="connsiteX21" fmla="*/ 798196 w 1868208"/>
                    <a:gd name="connsiteY21" fmla="*/ 715109 h 1291214"/>
                    <a:gd name="connsiteX22" fmla="*/ 533034 w 1868208"/>
                    <a:gd name="connsiteY22" fmla="*/ 695431 h 1291214"/>
                    <a:gd name="connsiteX23" fmla="*/ 267901 w 1868208"/>
                    <a:gd name="connsiteY23" fmla="*/ 600011 h 1291214"/>
                    <a:gd name="connsiteX24" fmla="*/ 40205 w 1868208"/>
                    <a:gd name="connsiteY24" fmla="*/ 625587 h 1291214"/>
                    <a:gd name="connsiteX25" fmla="*/ 56923 w 1868208"/>
                    <a:gd name="connsiteY25" fmla="*/ 491765 h 1291214"/>
                    <a:gd name="connsiteX26" fmla="*/ 27642 w 1868208"/>
                    <a:gd name="connsiteY26" fmla="*/ 260968 h 1291214"/>
                    <a:gd name="connsiteX27" fmla="*/ 63746 w 1868208"/>
                    <a:gd name="connsiteY27" fmla="*/ 80370 h 1291214"/>
                    <a:gd name="connsiteX28" fmla="*/ 80617 w 1868208"/>
                    <a:gd name="connsiteY28" fmla="*/ 10774 h 1291214"/>
                    <a:gd name="connsiteX0" fmla="*/ 80617 w 1868208"/>
                    <a:gd name="connsiteY0" fmla="*/ 10774 h 1291214"/>
                    <a:gd name="connsiteX1" fmla="*/ 331101 w 1868208"/>
                    <a:gd name="connsiteY1" fmla="*/ 10459 h 1291214"/>
                    <a:gd name="connsiteX2" fmla="*/ 646427 w 1868208"/>
                    <a:gd name="connsiteY2" fmla="*/ 6200 h 1291214"/>
                    <a:gd name="connsiteX3" fmla="*/ 997308 w 1868208"/>
                    <a:gd name="connsiteY3" fmla="*/ 105260 h 1291214"/>
                    <a:gd name="connsiteX4" fmla="*/ 1226269 w 1868208"/>
                    <a:gd name="connsiteY4" fmla="*/ 206114 h 1291214"/>
                    <a:gd name="connsiteX5" fmla="*/ 1670045 w 1868208"/>
                    <a:gd name="connsiteY5" fmla="*/ 380852 h 1291214"/>
                    <a:gd name="connsiteX6" fmla="*/ 1852925 w 1868208"/>
                    <a:gd name="connsiteY6" fmla="*/ 464672 h 1291214"/>
                    <a:gd name="connsiteX7" fmla="*/ 1830065 w 1868208"/>
                    <a:gd name="connsiteY7" fmla="*/ 601832 h 1291214"/>
                    <a:gd name="connsiteX8" fmla="*/ 1607453 w 1868208"/>
                    <a:gd name="connsiteY8" fmla="*/ 599274 h 1291214"/>
                    <a:gd name="connsiteX9" fmla="*/ 1409955 w 1868208"/>
                    <a:gd name="connsiteY9" fmla="*/ 686115 h 1291214"/>
                    <a:gd name="connsiteX10" fmla="*/ 1385744 w 1868208"/>
                    <a:gd name="connsiteY10" fmla="*/ 855973 h 1291214"/>
                    <a:gd name="connsiteX11" fmla="*/ 1521991 w 1868208"/>
                    <a:gd name="connsiteY11" fmla="*/ 873986 h 1291214"/>
                    <a:gd name="connsiteX12" fmla="*/ 1601465 w 1868208"/>
                    <a:gd name="connsiteY12" fmla="*/ 914252 h 1291214"/>
                    <a:gd name="connsiteX13" fmla="*/ 1710458 w 1868208"/>
                    <a:gd name="connsiteY13" fmla="*/ 974319 h 1291214"/>
                    <a:gd name="connsiteX14" fmla="*/ 1638409 w 1868208"/>
                    <a:gd name="connsiteY14" fmla="*/ 1197581 h 1291214"/>
                    <a:gd name="connsiteX15" fmla="*/ 1285052 w 1868208"/>
                    <a:gd name="connsiteY15" fmla="*/ 1289916 h 1291214"/>
                    <a:gd name="connsiteX16" fmla="*/ 1102172 w 1868208"/>
                    <a:gd name="connsiteY16" fmla="*/ 1172810 h 1291214"/>
                    <a:gd name="connsiteX17" fmla="*/ 914193 w 1868208"/>
                    <a:gd name="connsiteY17" fmla="*/ 1245148 h 1291214"/>
                    <a:gd name="connsiteX18" fmla="*/ 852059 w 1868208"/>
                    <a:gd name="connsiteY18" fmla="*/ 971495 h 1291214"/>
                    <a:gd name="connsiteX19" fmla="*/ 861485 w 1868208"/>
                    <a:gd name="connsiteY19" fmla="*/ 871834 h 1291214"/>
                    <a:gd name="connsiteX20" fmla="*/ 899996 w 1868208"/>
                    <a:gd name="connsiteY20" fmla="*/ 742368 h 1291214"/>
                    <a:gd name="connsiteX21" fmla="*/ 798196 w 1868208"/>
                    <a:gd name="connsiteY21" fmla="*/ 715109 h 1291214"/>
                    <a:gd name="connsiteX22" fmla="*/ 533034 w 1868208"/>
                    <a:gd name="connsiteY22" fmla="*/ 695431 h 1291214"/>
                    <a:gd name="connsiteX23" fmla="*/ 267901 w 1868208"/>
                    <a:gd name="connsiteY23" fmla="*/ 600011 h 1291214"/>
                    <a:gd name="connsiteX24" fmla="*/ 40205 w 1868208"/>
                    <a:gd name="connsiteY24" fmla="*/ 625587 h 1291214"/>
                    <a:gd name="connsiteX25" fmla="*/ 56923 w 1868208"/>
                    <a:gd name="connsiteY25" fmla="*/ 491765 h 1291214"/>
                    <a:gd name="connsiteX26" fmla="*/ 27642 w 1868208"/>
                    <a:gd name="connsiteY26" fmla="*/ 260968 h 1291214"/>
                    <a:gd name="connsiteX27" fmla="*/ 63746 w 1868208"/>
                    <a:gd name="connsiteY27" fmla="*/ 80370 h 1291214"/>
                    <a:gd name="connsiteX28" fmla="*/ 80617 w 1868208"/>
                    <a:gd name="connsiteY28" fmla="*/ 10774 h 1291214"/>
                    <a:gd name="connsiteX0" fmla="*/ 80617 w 1869742"/>
                    <a:gd name="connsiteY0" fmla="*/ 10774 h 1291214"/>
                    <a:gd name="connsiteX1" fmla="*/ 331101 w 1869742"/>
                    <a:gd name="connsiteY1" fmla="*/ 10459 h 1291214"/>
                    <a:gd name="connsiteX2" fmla="*/ 646427 w 1869742"/>
                    <a:gd name="connsiteY2" fmla="*/ 6200 h 1291214"/>
                    <a:gd name="connsiteX3" fmla="*/ 997308 w 1869742"/>
                    <a:gd name="connsiteY3" fmla="*/ 105260 h 1291214"/>
                    <a:gd name="connsiteX4" fmla="*/ 1226269 w 1869742"/>
                    <a:gd name="connsiteY4" fmla="*/ 206114 h 1291214"/>
                    <a:gd name="connsiteX5" fmla="*/ 1670045 w 1869742"/>
                    <a:gd name="connsiteY5" fmla="*/ 380852 h 1291214"/>
                    <a:gd name="connsiteX6" fmla="*/ 1852925 w 1869742"/>
                    <a:gd name="connsiteY6" fmla="*/ 464672 h 1291214"/>
                    <a:gd name="connsiteX7" fmla="*/ 1830065 w 1869742"/>
                    <a:gd name="connsiteY7" fmla="*/ 601832 h 1291214"/>
                    <a:gd name="connsiteX8" fmla="*/ 1575135 w 1869742"/>
                    <a:gd name="connsiteY8" fmla="*/ 620869 h 1291214"/>
                    <a:gd name="connsiteX9" fmla="*/ 1409955 w 1869742"/>
                    <a:gd name="connsiteY9" fmla="*/ 686115 h 1291214"/>
                    <a:gd name="connsiteX10" fmla="*/ 1385744 w 1869742"/>
                    <a:gd name="connsiteY10" fmla="*/ 855973 h 1291214"/>
                    <a:gd name="connsiteX11" fmla="*/ 1521991 w 1869742"/>
                    <a:gd name="connsiteY11" fmla="*/ 873986 h 1291214"/>
                    <a:gd name="connsiteX12" fmla="*/ 1601465 w 1869742"/>
                    <a:gd name="connsiteY12" fmla="*/ 914252 h 1291214"/>
                    <a:gd name="connsiteX13" fmla="*/ 1710458 w 1869742"/>
                    <a:gd name="connsiteY13" fmla="*/ 974319 h 1291214"/>
                    <a:gd name="connsiteX14" fmla="*/ 1638409 w 1869742"/>
                    <a:gd name="connsiteY14" fmla="*/ 1197581 h 1291214"/>
                    <a:gd name="connsiteX15" fmla="*/ 1285052 w 1869742"/>
                    <a:gd name="connsiteY15" fmla="*/ 1289916 h 1291214"/>
                    <a:gd name="connsiteX16" fmla="*/ 1102172 w 1869742"/>
                    <a:gd name="connsiteY16" fmla="*/ 1172810 h 1291214"/>
                    <a:gd name="connsiteX17" fmla="*/ 914193 w 1869742"/>
                    <a:gd name="connsiteY17" fmla="*/ 1245148 h 1291214"/>
                    <a:gd name="connsiteX18" fmla="*/ 852059 w 1869742"/>
                    <a:gd name="connsiteY18" fmla="*/ 971495 h 1291214"/>
                    <a:gd name="connsiteX19" fmla="*/ 861485 w 1869742"/>
                    <a:gd name="connsiteY19" fmla="*/ 871834 h 1291214"/>
                    <a:gd name="connsiteX20" fmla="*/ 899996 w 1869742"/>
                    <a:gd name="connsiteY20" fmla="*/ 742368 h 1291214"/>
                    <a:gd name="connsiteX21" fmla="*/ 798196 w 1869742"/>
                    <a:gd name="connsiteY21" fmla="*/ 715109 h 1291214"/>
                    <a:gd name="connsiteX22" fmla="*/ 533034 w 1869742"/>
                    <a:gd name="connsiteY22" fmla="*/ 695431 h 1291214"/>
                    <a:gd name="connsiteX23" fmla="*/ 267901 w 1869742"/>
                    <a:gd name="connsiteY23" fmla="*/ 600011 h 1291214"/>
                    <a:gd name="connsiteX24" fmla="*/ 40205 w 1869742"/>
                    <a:gd name="connsiteY24" fmla="*/ 625587 h 1291214"/>
                    <a:gd name="connsiteX25" fmla="*/ 56923 w 1869742"/>
                    <a:gd name="connsiteY25" fmla="*/ 491765 h 1291214"/>
                    <a:gd name="connsiteX26" fmla="*/ 27642 w 1869742"/>
                    <a:gd name="connsiteY26" fmla="*/ 260968 h 1291214"/>
                    <a:gd name="connsiteX27" fmla="*/ 63746 w 1869742"/>
                    <a:gd name="connsiteY27" fmla="*/ 80370 h 1291214"/>
                    <a:gd name="connsiteX28" fmla="*/ 80617 w 1869742"/>
                    <a:gd name="connsiteY28" fmla="*/ 10774 h 1291214"/>
                    <a:gd name="connsiteX0" fmla="*/ 80617 w 1869742"/>
                    <a:gd name="connsiteY0" fmla="*/ 10774 h 1291214"/>
                    <a:gd name="connsiteX1" fmla="*/ 331101 w 1869742"/>
                    <a:gd name="connsiteY1" fmla="*/ 10459 h 1291214"/>
                    <a:gd name="connsiteX2" fmla="*/ 646427 w 1869742"/>
                    <a:gd name="connsiteY2" fmla="*/ 6200 h 1291214"/>
                    <a:gd name="connsiteX3" fmla="*/ 997308 w 1869742"/>
                    <a:gd name="connsiteY3" fmla="*/ 105260 h 1291214"/>
                    <a:gd name="connsiteX4" fmla="*/ 1226269 w 1869742"/>
                    <a:gd name="connsiteY4" fmla="*/ 206114 h 1291214"/>
                    <a:gd name="connsiteX5" fmla="*/ 1670045 w 1869742"/>
                    <a:gd name="connsiteY5" fmla="*/ 380852 h 1291214"/>
                    <a:gd name="connsiteX6" fmla="*/ 1852925 w 1869742"/>
                    <a:gd name="connsiteY6" fmla="*/ 464672 h 1291214"/>
                    <a:gd name="connsiteX7" fmla="*/ 1830065 w 1869742"/>
                    <a:gd name="connsiteY7" fmla="*/ 601832 h 1291214"/>
                    <a:gd name="connsiteX8" fmla="*/ 1575135 w 1869742"/>
                    <a:gd name="connsiteY8" fmla="*/ 620869 h 1291214"/>
                    <a:gd name="connsiteX9" fmla="*/ 1409955 w 1869742"/>
                    <a:gd name="connsiteY9" fmla="*/ 686115 h 1291214"/>
                    <a:gd name="connsiteX10" fmla="*/ 1422883 w 1869742"/>
                    <a:gd name="connsiteY10" fmla="*/ 778971 h 1291214"/>
                    <a:gd name="connsiteX11" fmla="*/ 1385744 w 1869742"/>
                    <a:gd name="connsiteY11" fmla="*/ 855973 h 1291214"/>
                    <a:gd name="connsiteX12" fmla="*/ 1521991 w 1869742"/>
                    <a:gd name="connsiteY12" fmla="*/ 873986 h 1291214"/>
                    <a:gd name="connsiteX13" fmla="*/ 1601465 w 1869742"/>
                    <a:gd name="connsiteY13" fmla="*/ 914252 h 1291214"/>
                    <a:gd name="connsiteX14" fmla="*/ 1710458 w 1869742"/>
                    <a:gd name="connsiteY14" fmla="*/ 974319 h 1291214"/>
                    <a:gd name="connsiteX15" fmla="*/ 1638409 w 1869742"/>
                    <a:gd name="connsiteY15" fmla="*/ 1197581 h 1291214"/>
                    <a:gd name="connsiteX16" fmla="*/ 1285052 w 1869742"/>
                    <a:gd name="connsiteY16" fmla="*/ 1289916 h 1291214"/>
                    <a:gd name="connsiteX17" fmla="*/ 1102172 w 1869742"/>
                    <a:gd name="connsiteY17" fmla="*/ 1172810 h 1291214"/>
                    <a:gd name="connsiteX18" fmla="*/ 914193 w 1869742"/>
                    <a:gd name="connsiteY18" fmla="*/ 1245148 h 1291214"/>
                    <a:gd name="connsiteX19" fmla="*/ 852059 w 1869742"/>
                    <a:gd name="connsiteY19" fmla="*/ 971495 h 1291214"/>
                    <a:gd name="connsiteX20" fmla="*/ 861485 w 1869742"/>
                    <a:gd name="connsiteY20" fmla="*/ 871834 h 1291214"/>
                    <a:gd name="connsiteX21" fmla="*/ 899996 w 1869742"/>
                    <a:gd name="connsiteY21" fmla="*/ 742368 h 1291214"/>
                    <a:gd name="connsiteX22" fmla="*/ 798196 w 1869742"/>
                    <a:gd name="connsiteY22" fmla="*/ 715109 h 1291214"/>
                    <a:gd name="connsiteX23" fmla="*/ 533034 w 1869742"/>
                    <a:gd name="connsiteY23" fmla="*/ 695431 h 1291214"/>
                    <a:gd name="connsiteX24" fmla="*/ 267901 w 1869742"/>
                    <a:gd name="connsiteY24" fmla="*/ 600011 h 1291214"/>
                    <a:gd name="connsiteX25" fmla="*/ 40205 w 1869742"/>
                    <a:gd name="connsiteY25" fmla="*/ 625587 h 1291214"/>
                    <a:gd name="connsiteX26" fmla="*/ 56923 w 1869742"/>
                    <a:gd name="connsiteY26" fmla="*/ 491765 h 1291214"/>
                    <a:gd name="connsiteX27" fmla="*/ 27642 w 1869742"/>
                    <a:gd name="connsiteY27" fmla="*/ 260968 h 1291214"/>
                    <a:gd name="connsiteX28" fmla="*/ 63746 w 1869742"/>
                    <a:gd name="connsiteY28" fmla="*/ 80370 h 1291214"/>
                    <a:gd name="connsiteX29" fmla="*/ 80617 w 1869742"/>
                    <a:gd name="connsiteY29" fmla="*/ 10774 h 1291214"/>
                    <a:gd name="connsiteX0" fmla="*/ 80617 w 1869742"/>
                    <a:gd name="connsiteY0" fmla="*/ 10774 h 1291214"/>
                    <a:gd name="connsiteX1" fmla="*/ 331101 w 1869742"/>
                    <a:gd name="connsiteY1" fmla="*/ 10459 h 1291214"/>
                    <a:gd name="connsiteX2" fmla="*/ 646427 w 1869742"/>
                    <a:gd name="connsiteY2" fmla="*/ 6200 h 1291214"/>
                    <a:gd name="connsiteX3" fmla="*/ 997308 w 1869742"/>
                    <a:gd name="connsiteY3" fmla="*/ 105260 h 1291214"/>
                    <a:gd name="connsiteX4" fmla="*/ 1226269 w 1869742"/>
                    <a:gd name="connsiteY4" fmla="*/ 206114 h 1291214"/>
                    <a:gd name="connsiteX5" fmla="*/ 1670045 w 1869742"/>
                    <a:gd name="connsiteY5" fmla="*/ 380852 h 1291214"/>
                    <a:gd name="connsiteX6" fmla="*/ 1852925 w 1869742"/>
                    <a:gd name="connsiteY6" fmla="*/ 464672 h 1291214"/>
                    <a:gd name="connsiteX7" fmla="*/ 1830065 w 1869742"/>
                    <a:gd name="connsiteY7" fmla="*/ 601832 h 1291214"/>
                    <a:gd name="connsiteX8" fmla="*/ 1575135 w 1869742"/>
                    <a:gd name="connsiteY8" fmla="*/ 620869 h 1291214"/>
                    <a:gd name="connsiteX9" fmla="*/ 1409955 w 1869742"/>
                    <a:gd name="connsiteY9" fmla="*/ 686115 h 1291214"/>
                    <a:gd name="connsiteX10" fmla="*/ 1422883 w 1869742"/>
                    <a:gd name="connsiteY10" fmla="*/ 778971 h 1291214"/>
                    <a:gd name="connsiteX11" fmla="*/ 1385744 w 1869742"/>
                    <a:gd name="connsiteY11" fmla="*/ 855973 h 1291214"/>
                    <a:gd name="connsiteX12" fmla="*/ 1521991 w 1869742"/>
                    <a:gd name="connsiteY12" fmla="*/ 873986 h 1291214"/>
                    <a:gd name="connsiteX13" fmla="*/ 1601465 w 1869742"/>
                    <a:gd name="connsiteY13" fmla="*/ 914252 h 1291214"/>
                    <a:gd name="connsiteX14" fmla="*/ 1710458 w 1869742"/>
                    <a:gd name="connsiteY14" fmla="*/ 974319 h 1291214"/>
                    <a:gd name="connsiteX15" fmla="*/ 1638409 w 1869742"/>
                    <a:gd name="connsiteY15" fmla="*/ 1197581 h 1291214"/>
                    <a:gd name="connsiteX16" fmla="*/ 1285052 w 1869742"/>
                    <a:gd name="connsiteY16" fmla="*/ 1289916 h 1291214"/>
                    <a:gd name="connsiteX17" fmla="*/ 1102172 w 1869742"/>
                    <a:gd name="connsiteY17" fmla="*/ 1172810 h 1291214"/>
                    <a:gd name="connsiteX18" fmla="*/ 914193 w 1869742"/>
                    <a:gd name="connsiteY18" fmla="*/ 1245148 h 1291214"/>
                    <a:gd name="connsiteX19" fmla="*/ 852059 w 1869742"/>
                    <a:gd name="connsiteY19" fmla="*/ 971495 h 1291214"/>
                    <a:gd name="connsiteX20" fmla="*/ 861485 w 1869742"/>
                    <a:gd name="connsiteY20" fmla="*/ 871834 h 1291214"/>
                    <a:gd name="connsiteX21" fmla="*/ 899996 w 1869742"/>
                    <a:gd name="connsiteY21" fmla="*/ 742368 h 1291214"/>
                    <a:gd name="connsiteX22" fmla="*/ 798196 w 1869742"/>
                    <a:gd name="connsiteY22" fmla="*/ 715109 h 1291214"/>
                    <a:gd name="connsiteX23" fmla="*/ 533034 w 1869742"/>
                    <a:gd name="connsiteY23" fmla="*/ 695431 h 1291214"/>
                    <a:gd name="connsiteX24" fmla="*/ 267901 w 1869742"/>
                    <a:gd name="connsiteY24" fmla="*/ 600011 h 1291214"/>
                    <a:gd name="connsiteX25" fmla="*/ 40205 w 1869742"/>
                    <a:gd name="connsiteY25" fmla="*/ 625587 h 1291214"/>
                    <a:gd name="connsiteX26" fmla="*/ 56923 w 1869742"/>
                    <a:gd name="connsiteY26" fmla="*/ 491765 h 1291214"/>
                    <a:gd name="connsiteX27" fmla="*/ 27642 w 1869742"/>
                    <a:gd name="connsiteY27" fmla="*/ 260968 h 1291214"/>
                    <a:gd name="connsiteX28" fmla="*/ 63746 w 1869742"/>
                    <a:gd name="connsiteY28" fmla="*/ 80370 h 1291214"/>
                    <a:gd name="connsiteX29" fmla="*/ 80617 w 1869742"/>
                    <a:gd name="connsiteY29" fmla="*/ 10774 h 1291214"/>
                    <a:gd name="connsiteX0" fmla="*/ 80617 w 1869742"/>
                    <a:gd name="connsiteY0" fmla="*/ 10774 h 1291214"/>
                    <a:gd name="connsiteX1" fmla="*/ 331101 w 1869742"/>
                    <a:gd name="connsiteY1" fmla="*/ 10459 h 1291214"/>
                    <a:gd name="connsiteX2" fmla="*/ 646427 w 1869742"/>
                    <a:gd name="connsiteY2" fmla="*/ 6200 h 1291214"/>
                    <a:gd name="connsiteX3" fmla="*/ 997308 w 1869742"/>
                    <a:gd name="connsiteY3" fmla="*/ 105260 h 1291214"/>
                    <a:gd name="connsiteX4" fmla="*/ 1226269 w 1869742"/>
                    <a:gd name="connsiteY4" fmla="*/ 206114 h 1291214"/>
                    <a:gd name="connsiteX5" fmla="*/ 1670045 w 1869742"/>
                    <a:gd name="connsiteY5" fmla="*/ 380852 h 1291214"/>
                    <a:gd name="connsiteX6" fmla="*/ 1852925 w 1869742"/>
                    <a:gd name="connsiteY6" fmla="*/ 464672 h 1291214"/>
                    <a:gd name="connsiteX7" fmla="*/ 1830065 w 1869742"/>
                    <a:gd name="connsiteY7" fmla="*/ 601832 h 1291214"/>
                    <a:gd name="connsiteX8" fmla="*/ 1575135 w 1869742"/>
                    <a:gd name="connsiteY8" fmla="*/ 620869 h 1291214"/>
                    <a:gd name="connsiteX9" fmla="*/ 1409955 w 1869742"/>
                    <a:gd name="connsiteY9" fmla="*/ 686115 h 1291214"/>
                    <a:gd name="connsiteX10" fmla="*/ 1422883 w 1869742"/>
                    <a:gd name="connsiteY10" fmla="*/ 778971 h 1291214"/>
                    <a:gd name="connsiteX11" fmla="*/ 1385744 w 1869742"/>
                    <a:gd name="connsiteY11" fmla="*/ 855973 h 1291214"/>
                    <a:gd name="connsiteX12" fmla="*/ 1521991 w 1869742"/>
                    <a:gd name="connsiteY12" fmla="*/ 873986 h 1291214"/>
                    <a:gd name="connsiteX13" fmla="*/ 1601465 w 1869742"/>
                    <a:gd name="connsiteY13" fmla="*/ 914252 h 1291214"/>
                    <a:gd name="connsiteX14" fmla="*/ 1710458 w 1869742"/>
                    <a:gd name="connsiteY14" fmla="*/ 974319 h 1291214"/>
                    <a:gd name="connsiteX15" fmla="*/ 1638409 w 1869742"/>
                    <a:gd name="connsiteY15" fmla="*/ 1197581 h 1291214"/>
                    <a:gd name="connsiteX16" fmla="*/ 1285052 w 1869742"/>
                    <a:gd name="connsiteY16" fmla="*/ 1289916 h 1291214"/>
                    <a:gd name="connsiteX17" fmla="*/ 1102172 w 1869742"/>
                    <a:gd name="connsiteY17" fmla="*/ 1172810 h 1291214"/>
                    <a:gd name="connsiteX18" fmla="*/ 914193 w 1869742"/>
                    <a:gd name="connsiteY18" fmla="*/ 1245148 h 1291214"/>
                    <a:gd name="connsiteX19" fmla="*/ 852059 w 1869742"/>
                    <a:gd name="connsiteY19" fmla="*/ 971495 h 1291214"/>
                    <a:gd name="connsiteX20" fmla="*/ 861485 w 1869742"/>
                    <a:gd name="connsiteY20" fmla="*/ 871834 h 1291214"/>
                    <a:gd name="connsiteX21" fmla="*/ 899996 w 1869742"/>
                    <a:gd name="connsiteY21" fmla="*/ 742368 h 1291214"/>
                    <a:gd name="connsiteX22" fmla="*/ 798196 w 1869742"/>
                    <a:gd name="connsiteY22" fmla="*/ 715109 h 1291214"/>
                    <a:gd name="connsiteX23" fmla="*/ 533034 w 1869742"/>
                    <a:gd name="connsiteY23" fmla="*/ 695431 h 1291214"/>
                    <a:gd name="connsiteX24" fmla="*/ 267901 w 1869742"/>
                    <a:gd name="connsiteY24" fmla="*/ 600011 h 1291214"/>
                    <a:gd name="connsiteX25" fmla="*/ 40205 w 1869742"/>
                    <a:gd name="connsiteY25" fmla="*/ 625587 h 1291214"/>
                    <a:gd name="connsiteX26" fmla="*/ 56923 w 1869742"/>
                    <a:gd name="connsiteY26" fmla="*/ 491765 h 1291214"/>
                    <a:gd name="connsiteX27" fmla="*/ 27642 w 1869742"/>
                    <a:gd name="connsiteY27" fmla="*/ 260968 h 1291214"/>
                    <a:gd name="connsiteX28" fmla="*/ 63746 w 1869742"/>
                    <a:gd name="connsiteY28" fmla="*/ 80370 h 1291214"/>
                    <a:gd name="connsiteX29" fmla="*/ 80617 w 1869742"/>
                    <a:gd name="connsiteY29" fmla="*/ 10774 h 129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869742" h="1291214">
                      <a:moveTo>
                        <a:pt x="80617" y="10774"/>
                      </a:moveTo>
                      <a:cubicBezTo>
                        <a:pt x="144566" y="31514"/>
                        <a:pt x="236799" y="11221"/>
                        <a:pt x="331101" y="10459"/>
                      </a:cubicBezTo>
                      <a:cubicBezTo>
                        <a:pt x="425403" y="9697"/>
                        <a:pt x="535393" y="-9600"/>
                        <a:pt x="646427" y="6200"/>
                      </a:cubicBezTo>
                      <a:cubicBezTo>
                        <a:pt x="757461" y="22000"/>
                        <a:pt x="900668" y="71941"/>
                        <a:pt x="997308" y="105260"/>
                      </a:cubicBezTo>
                      <a:cubicBezTo>
                        <a:pt x="1093948" y="138579"/>
                        <a:pt x="1114146" y="160182"/>
                        <a:pt x="1226269" y="206114"/>
                      </a:cubicBezTo>
                      <a:cubicBezTo>
                        <a:pt x="1338392" y="252046"/>
                        <a:pt x="1565602" y="337759"/>
                        <a:pt x="1670045" y="380852"/>
                      </a:cubicBezTo>
                      <a:cubicBezTo>
                        <a:pt x="1774488" y="423945"/>
                        <a:pt x="1826255" y="427842"/>
                        <a:pt x="1852925" y="464672"/>
                      </a:cubicBezTo>
                      <a:cubicBezTo>
                        <a:pt x="1879595" y="501502"/>
                        <a:pt x="1876363" y="575799"/>
                        <a:pt x="1830065" y="601832"/>
                      </a:cubicBezTo>
                      <a:cubicBezTo>
                        <a:pt x="1783767" y="627865"/>
                        <a:pt x="1617144" y="550676"/>
                        <a:pt x="1575135" y="620869"/>
                      </a:cubicBezTo>
                      <a:cubicBezTo>
                        <a:pt x="1533126" y="691062"/>
                        <a:pt x="1443948" y="659405"/>
                        <a:pt x="1409955" y="686115"/>
                      </a:cubicBezTo>
                      <a:cubicBezTo>
                        <a:pt x="1375962" y="712825"/>
                        <a:pt x="1385982" y="750661"/>
                        <a:pt x="1422883" y="778971"/>
                      </a:cubicBezTo>
                      <a:cubicBezTo>
                        <a:pt x="1408076" y="807281"/>
                        <a:pt x="1369226" y="840137"/>
                        <a:pt x="1385744" y="855973"/>
                      </a:cubicBezTo>
                      <a:cubicBezTo>
                        <a:pt x="1402262" y="871809"/>
                        <a:pt x="1496450" y="930856"/>
                        <a:pt x="1521991" y="873986"/>
                      </a:cubicBezTo>
                      <a:cubicBezTo>
                        <a:pt x="1551840" y="894856"/>
                        <a:pt x="1570054" y="897530"/>
                        <a:pt x="1601465" y="914252"/>
                      </a:cubicBezTo>
                      <a:cubicBezTo>
                        <a:pt x="1632876" y="930974"/>
                        <a:pt x="1704301" y="927098"/>
                        <a:pt x="1710458" y="974319"/>
                      </a:cubicBezTo>
                      <a:cubicBezTo>
                        <a:pt x="1716615" y="1021541"/>
                        <a:pt x="1709310" y="1144982"/>
                        <a:pt x="1638409" y="1197581"/>
                      </a:cubicBezTo>
                      <a:cubicBezTo>
                        <a:pt x="1567508" y="1250180"/>
                        <a:pt x="1370116" y="1274610"/>
                        <a:pt x="1285052" y="1289916"/>
                      </a:cubicBezTo>
                      <a:cubicBezTo>
                        <a:pt x="1199988" y="1305222"/>
                        <a:pt x="1163982" y="1180271"/>
                        <a:pt x="1102172" y="1172810"/>
                      </a:cubicBezTo>
                      <a:cubicBezTo>
                        <a:pt x="1040362" y="1165349"/>
                        <a:pt x="955879" y="1278701"/>
                        <a:pt x="914193" y="1245148"/>
                      </a:cubicBezTo>
                      <a:cubicBezTo>
                        <a:pt x="872507" y="1211595"/>
                        <a:pt x="860844" y="1033714"/>
                        <a:pt x="852059" y="971495"/>
                      </a:cubicBezTo>
                      <a:cubicBezTo>
                        <a:pt x="843274" y="909276"/>
                        <a:pt x="853496" y="910022"/>
                        <a:pt x="861485" y="871834"/>
                      </a:cubicBezTo>
                      <a:cubicBezTo>
                        <a:pt x="869474" y="833646"/>
                        <a:pt x="910544" y="768489"/>
                        <a:pt x="899996" y="742368"/>
                      </a:cubicBezTo>
                      <a:cubicBezTo>
                        <a:pt x="889448" y="716247"/>
                        <a:pt x="859356" y="722932"/>
                        <a:pt x="798196" y="715109"/>
                      </a:cubicBezTo>
                      <a:cubicBezTo>
                        <a:pt x="737036" y="707286"/>
                        <a:pt x="574017" y="667107"/>
                        <a:pt x="533034" y="695431"/>
                      </a:cubicBezTo>
                      <a:cubicBezTo>
                        <a:pt x="492051" y="723755"/>
                        <a:pt x="350039" y="611652"/>
                        <a:pt x="267901" y="600011"/>
                      </a:cubicBezTo>
                      <a:cubicBezTo>
                        <a:pt x="185763" y="588370"/>
                        <a:pt x="75368" y="643628"/>
                        <a:pt x="40205" y="625587"/>
                      </a:cubicBezTo>
                      <a:cubicBezTo>
                        <a:pt x="5042" y="607546"/>
                        <a:pt x="55067" y="548576"/>
                        <a:pt x="56923" y="491765"/>
                      </a:cubicBezTo>
                      <a:cubicBezTo>
                        <a:pt x="-42482" y="445751"/>
                        <a:pt x="16092" y="337452"/>
                        <a:pt x="27642" y="260968"/>
                      </a:cubicBezTo>
                      <a:cubicBezTo>
                        <a:pt x="42338" y="177657"/>
                        <a:pt x="54917" y="122069"/>
                        <a:pt x="63746" y="80370"/>
                      </a:cubicBezTo>
                      <a:cubicBezTo>
                        <a:pt x="72575" y="38671"/>
                        <a:pt x="16668" y="-9966"/>
                        <a:pt x="80617" y="10774"/>
                      </a:cubicBezTo>
                      <a:close/>
                    </a:path>
                  </a:pathLst>
                </a:custGeom>
                <a:noFill/>
                <a:ln w="25400"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grpSp>
          <p:sp>
            <p:nvSpPr>
              <p:cNvPr id="33" name="正方形/長方形 32"/>
              <p:cNvSpPr/>
              <p:nvPr/>
            </p:nvSpPr>
            <p:spPr>
              <a:xfrm>
                <a:off x="6206574" y="3326647"/>
                <a:ext cx="1145209" cy="190339"/>
              </a:xfrm>
              <a:prstGeom prst="rect">
                <a:avLst/>
              </a:prstGeom>
              <a:solidFill>
                <a:schemeClr val="bg1"/>
              </a:solidFill>
              <a:ln w="6350">
                <a:solidFill>
                  <a:schemeClr val="tx1"/>
                </a:solidFill>
              </a:ln>
            </p:spPr>
            <p:txBody>
              <a:bodyPr wrap="square" lIns="0" tIns="0" rIns="0" bIns="0" anchor="ctr" anchorCtr="0">
                <a:noAutofit/>
              </a:bodyPr>
              <a:lstStyle/>
              <a:p>
                <a:pPr algn="ctr">
                  <a:lnSpc>
                    <a:spcPts val="1015"/>
                  </a:lnSpc>
                </a:pPr>
                <a:r>
                  <a:rPr lang="ja-JP" altLang="en-US" sz="738" dirty="0">
                    <a:latin typeface="Meiryo UI" panose="020B0604030504040204" pitchFamily="50" charset="-128"/>
                    <a:ea typeface="Meiryo UI" panose="020B0604030504040204" pitchFamily="50" charset="-128"/>
                  </a:rPr>
                  <a:t>道路の重点整備</a:t>
                </a:r>
                <a:endParaRPr lang="en-US" altLang="ja-JP" sz="738" dirty="0">
                  <a:latin typeface="Meiryo UI" panose="020B0604030504040204" pitchFamily="50" charset="-128"/>
                  <a:ea typeface="Meiryo UI" panose="020B0604030504040204" pitchFamily="50" charset="-128"/>
                </a:endParaRPr>
              </a:p>
            </p:txBody>
          </p:sp>
          <p:sp>
            <p:nvSpPr>
              <p:cNvPr id="34" name="正方形/長方形 33"/>
              <p:cNvSpPr/>
              <p:nvPr/>
            </p:nvSpPr>
            <p:spPr>
              <a:xfrm>
                <a:off x="7701105" y="2089264"/>
                <a:ext cx="648000" cy="180000"/>
              </a:xfrm>
              <a:prstGeom prst="rect">
                <a:avLst/>
              </a:prstGeom>
              <a:solidFill>
                <a:schemeClr val="bg1"/>
              </a:solidFill>
              <a:ln w="6350">
                <a:solidFill>
                  <a:schemeClr val="tx1"/>
                </a:solidFill>
              </a:ln>
            </p:spPr>
            <p:txBody>
              <a:bodyPr wrap="square" lIns="0" tIns="0" rIns="0" bIns="0" anchor="ctr" anchorCtr="0">
                <a:noAutofit/>
              </a:bodyPr>
              <a:lstStyle/>
              <a:p>
                <a:pPr algn="ctr">
                  <a:lnSpc>
                    <a:spcPts val="1015"/>
                  </a:lnSpc>
                </a:pPr>
                <a:r>
                  <a:rPr lang="ja-JP" altLang="en-US" sz="738" dirty="0">
                    <a:latin typeface="Meiryo UI" panose="020B0604030504040204" pitchFamily="50" charset="-128"/>
                    <a:ea typeface="Meiryo UI" panose="020B0604030504040204" pitchFamily="50" charset="-128"/>
                  </a:rPr>
                  <a:t>重点除却</a:t>
                </a:r>
                <a:endParaRPr lang="en-US" altLang="ja-JP" sz="738" dirty="0">
                  <a:latin typeface="Meiryo UI" panose="020B0604030504040204" pitchFamily="50" charset="-128"/>
                  <a:ea typeface="Meiryo UI" panose="020B0604030504040204" pitchFamily="50" charset="-128"/>
                </a:endParaRPr>
              </a:p>
            </p:txBody>
          </p:sp>
        </p:grpSp>
        <p:sp>
          <p:nvSpPr>
            <p:cNvPr id="14" name="正方形/長方形 13"/>
            <p:cNvSpPr/>
            <p:nvPr/>
          </p:nvSpPr>
          <p:spPr>
            <a:xfrm>
              <a:off x="7166336" y="1108152"/>
              <a:ext cx="1013669" cy="262349"/>
            </a:xfrm>
            <a:prstGeom prst="rect">
              <a:avLst/>
            </a:prstGeom>
            <a:noFill/>
            <a:ln>
              <a:noFill/>
            </a:ln>
          </p:spPr>
          <p:txBody>
            <a:bodyPr wrap="square" lIns="33231" tIns="33231" rIns="33231" bIns="33231" anchor="ctr" anchorCtr="0">
              <a:noAutofit/>
            </a:bodyPr>
            <a:lstStyle/>
            <a:p>
              <a:pPr>
                <a:lnSpc>
                  <a:spcPts val="1477"/>
                </a:lnSpc>
              </a:pPr>
              <a:r>
                <a:rPr lang="ja-JP" altLang="en-US" sz="923" dirty="0">
                  <a:latin typeface="Meiryo UI" panose="020B0604030504040204" pitchFamily="50" charset="-128"/>
                  <a:ea typeface="Meiryo UI" panose="020B0604030504040204" pitchFamily="50" charset="-128"/>
                </a:rPr>
                <a:t>■事業計画</a:t>
              </a:r>
              <a:endParaRPr lang="en-US" altLang="ja-JP" sz="923" dirty="0">
                <a:latin typeface="Meiryo UI" panose="020B0604030504040204" pitchFamily="50" charset="-128"/>
                <a:ea typeface="Meiryo UI" panose="020B0604030504040204" pitchFamily="50" charset="-128"/>
              </a:endParaRPr>
            </a:p>
          </p:txBody>
        </p:sp>
        <p:grpSp>
          <p:nvGrpSpPr>
            <p:cNvPr id="15" name="グループ化 14"/>
            <p:cNvGrpSpPr/>
            <p:nvPr/>
          </p:nvGrpSpPr>
          <p:grpSpPr>
            <a:xfrm>
              <a:off x="10912654" y="1096958"/>
              <a:ext cx="3030737" cy="2501171"/>
              <a:chOff x="15240857" y="3398540"/>
              <a:chExt cx="3030737" cy="2501171"/>
            </a:xfrm>
          </p:grpSpPr>
          <p:sp>
            <p:nvSpPr>
              <p:cNvPr id="29" name="正方形/長方形 28"/>
              <p:cNvSpPr/>
              <p:nvPr/>
            </p:nvSpPr>
            <p:spPr>
              <a:xfrm>
                <a:off x="15240857" y="3398540"/>
                <a:ext cx="3030737" cy="2501171"/>
              </a:xfrm>
              <a:prstGeom prst="rect">
                <a:avLst/>
              </a:prstGeom>
              <a:solidFill>
                <a:schemeClr val="bg1"/>
              </a:solidFill>
              <a:ln w="158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pic>
            <p:nvPicPr>
              <p:cNvPr id="30" name="図 29"/>
              <p:cNvPicPr>
                <a:picLocks noChangeAspect="1"/>
              </p:cNvPicPr>
              <p:nvPr/>
            </p:nvPicPr>
            <p:blipFill rotWithShape="1">
              <a:blip r:embed="rId5" cstate="print">
                <a:extLst>
                  <a:ext uri="{28A0092B-C50C-407E-A947-70E740481C1C}">
                    <a14:useLocalDpi xmlns:a14="http://schemas.microsoft.com/office/drawing/2010/main" val="0"/>
                  </a:ext>
                </a:extLst>
              </a:blip>
              <a:srcRect l="39765" t="5952" r="28636" b="67169"/>
              <a:stretch/>
            </p:blipFill>
            <p:spPr>
              <a:xfrm>
                <a:off x="15342247" y="3637018"/>
                <a:ext cx="2903636" cy="2232000"/>
              </a:xfrm>
              <a:prstGeom prst="rect">
                <a:avLst/>
              </a:prstGeom>
            </p:spPr>
          </p:pic>
        </p:grpSp>
        <p:sp>
          <p:nvSpPr>
            <p:cNvPr id="16" name="フリーフォーム 15"/>
            <p:cNvSpPr/>
            <p:nvPr/>
          </p:nvSpPr>
          <p:spPr>
            <a:xfrm>
              <a:off x="11332361" y="1849273"/>
              <a:ext cx="1295400" cy="592080"/>
            </a:xfrm>
            <a:custGeom>
              <a:avLst/>
              <a:gdLst>
                <a:gd name="connsiteX0" fmla="*/ 44450 w 1295400"/>
                <a:gd name="connsiteY0" fmla="*/ 88900 h 590550"/>
                <a:gd name="connsiteX1" fmla="*/ 285750 w 1295400"/>
                <a:gd name="connsiteY1" fmla="*/ 50800 h 590550"/>
                <a:gd name="connsiteX2" fmla="*/ 647700 w 1295400"/>
                <a:gd name="connsiteY2" fmla="*/ 25400 h 590550"/>
                <a:gd name="connsiteX3" fmla="*/ 958850 w 1295400"/>
                <a:gd name="connsiteY3" fmla="*/ 0 h 590550"/>
                <a:gd name="connsiteX4" fmla="*/ 1143000 w 1295400"/>
                <a:gd name="connsiteY4" fmla="*/ 19050 h 590550"/>
                <a:gd name="connsiteX5" fmla="*/ 1276350 w 1295400"/>
                <a:gd name="connsiteY5" fmla="*/ 196850 h 590550"/>
                <a:gd name="connsiteX6" fmla="*/ 1295400 w 1295400"/>
                <a:gd name="connsiteY6" fmla="*/ 463550 h 590550"/>
                <a:gd name="connsiteX7" fmla="*/ 1219200 w 1295400"/>
                <a:gd name="connsiteY7" fmla="*/ 590550 h 590550"/>
                <a:gd name="connsiteX8" fmla="*/ 876300 w 1295400"/>
                <a:gd name="connsiteY8" fmla="*/ 527050 h 590550"/>
                <a:gd name="connsiteX9" fmla="*/ 742950 w 1295400"/>
                <a:gd name="connsiteY9" fmla="*/ 590550 h 590550"/>
                <a:gd name="connsiteX10" fmla="*/ 552450 w 1295400"/>
                <a:gd name="connsiteY10" fmla="*/ 514350 h 590550"/>
                <a:gd name="connsiteX11" fmla="*/ 374650 w 1295400"/>
                <a:gd name="connsiteY11" fmla="*/ 431800 h 590550"/>
                <a:gd name="connsiteX12" fmla="*/ 88900 w 1295400"/>
                <a:gd name="connsiteY12" fmla="*/ 469900 h 590550"/>
                <a:gd name="connsiteX13" fmla="*/ 82550 w 1295400"/>
                <a:gd name="connsiteY13" fmla="*/ 342900 h 590550"/>
                <a:gd name="connsiteX14" fmla="*/ 76200 w 1295400"/>
                <a:gd name="connsiteY14" fmla="*/ 247650 h 590550"/>
                <a:gd name="connsiteX15" fmla="*/ 0 w 1295400"/>
                <a:gd name="connsiteY15" fmla="*/ 165100 h 590550"/>
                <a:gd name="connsiteX16" fmla="*/ 44450 w 1295400"/>
                <a:gd name="connsiteY16" fmla="*/ 88900 h 590550"/>
                <a:gd name="connsiteX0" fmla="*/ 44450 w 1295400"/>
                <a:gd name="connsiteY0" fmla="*/ 88900 h 590550"/>
                <a:gd name="connsiteX1" fmla="*/ 285750 w 1295400"/>
                <a:gd name="connsiteY1" fmla="*/ 50800 h 590550"/>
                <a:gd name="connsiteX2" fmla="*/ 647700 w 1295400"/>
                <a:gd name="connsiteY2" fmla="*/ 25400 h 590550"/>
                <a:gd name="connsiteX3" fmla="*/ 958850 w 1295400"/>
                <a:gd name="connsiteY3" fmla="*/ 0 h 590550"/>
                <a:gd name="connsiteX4" fmla="*/ 1116806 w 1295400"/>
                <a:gd name="connsiteY4" fmla="*/ 64293 h 590550"/>
                <a:gd name="connsiteX5" fmla="*/ 1276350 w 1295400"/>
                <a:gd name="connsiteY5" fmla="*/ 196850 h 590550"/>
                <a:gd name="connsiteX6" fmla="*/ 1295400 w 1295400"/>
                <a:gd name="connsiteY6" fmla="*/ 463550 h 590550"/>
                <a:gd name="connsiteX7" fmla="*/ 1219200 w 1295400"/>
                <a:gd name="connsiteY7" fmla="*/ 590550 h 590550"/>
                <a:gd name="connsiteX8" fmla="*/ 876300 w 1295400"/>
                <a:gd name="connsiteY8" fmla="*/ 527050 h 590550"/>
                <a:gd name="connsiteX9" fmla="*/ 742950 w 1295400"/>
                <a:gd name="connsiteY9" fmla="*/ 590550 h 590550"/>
                <a:gd name="connsiteX10" fmla="*/ 552450 w 1295400"/>
                <a:gd name="connsiteY10" fmla="*/ 514350 h 590550"/>
                <a:gd name="connsiteX11" fmla="*/ 374650 w 1295400"/>
                <a:gd name="connsiteY11" fmla="*/ 431800 h 590550"/>
                <a:gd name="connsiteX12" fmla="*/ 88900 w 1295400"/>
                <a:gd name="connsiteY12" fmla="*/ 469900 h 590550"/>
                <a:gd name="connsiteX13" fmla="*/ 82550 w 1295400"/>
                <a:gd name="connsiteY13" fmla="*/ 342900 h 590550"/>
                <a:gd name="connsiteX14" fmla="*/ 76200 w 1295400"/>
                <a:gd name="connsiteY14" fmla="*/ 247650 h 590550"/>
                <a:gd name="connsiteX15" fmla="*/ 0 w 1295400"/>
                <a:gd name="connsiteY15" fmla="*/ 165100 h 590550"/>
                <a:gd name="connsiteX16" fmla="*/ 44450 w 1295400"/>
                <a:gd name="connsiteY16" fmla="*/ 88900 h 590550"/>
                <a:gd name="connsiteX0" fmla="*/ 44450 w 1295400"/>
                <a:gd name="connsiteY0" fmla="*/ 88900 h 590550"/>
                <a:gd name="connsiteX1" fmla="*/ 285750 w 1295400"/>
                <a:gd name="connsiteY1" fmla="*/ 50800 h 590550"/>
                <a:gd name="connsiteX2" fmla="*/ 647700 w 1295400"/>
                <a:gd name="connsiteY2" fmla="*/ 25400 h 590550"/>
                <a:gd name="connsiteX3" fmla="*/ 958850 w 1295400"/>
                <a:gd name="connsiteY3" fmla="*/ 0 h 590550"/>
                <a:gd name="connsiteX4" fmla="*/ 1116806 w 1295400"/>
                <a:gd name="connsiteY4" fmla="*/ 64293 h 590550"/>
                <a:gd name="connsiteX5" fmla="*/ 1273969 w 1295400"/>
                <a:gd name="connsiteY5" fmla="*/ 208756 h 590550"/>
                <a:gd name="connsiteX6" fmla="*/ 1295400 w 1295400"/>
                <a:gd name="connsiteY6" fmla="*/ 463550 h 590550"/>
                <a:gd name="connsiteX7" fmla="*/ 1219200 w 1295400"/>
                <a:gd name="connsiteY7" fmla="*/ 590550 h 590550"/>
                <a:gd name="connsiteX8" fmla="*/ 876300 w 1295400"/>
                <a:gd name="connsiteY8" fmla="*/ 527050 h 590550"/>
                <a:gd name="connsiteX9" fmla="*/ 742950 w 1295400"/>
                <a:gd name="connsiteY9" fmla="*/ 590550 h 590550"/>
                <a:gd name="connsiteX10" fmla="*/ 552450 w 1295400"/>
                <a:gd name="connsiteY10" fmla="*/ 514350 h 590550"/>
                <a:gd name="connsiteX11" fmla="*/ 374650 w 1295400"/>
                <a:gd name="connsiteY11" fmla="*/ 431800 h 590550"/>
                <a:gd name="connsiteX12" fmla="*/ 88900 w 1295400"/>
                <a:gd name="connsiteY12" fmla="*/ 469900 h 590550"/>
                <a:gd name="connsiteX13" fmla="*/ 82550 w 1295400"/>
                <a:gd name="connsiteY13" fmla="*/ 342900 h 590550"/>
                <a:gd name="connsiteX14" fmla="*/ 76200 w 1295400"/>
                <a:gd name="connsiteY14" fmla="*/ 247650 h 590550"/>
                <a:gd name="connsiteX15" fmla="*/ 0 w 1295400"/>
                <a:gd name="connsiteY15" fmla="*/ 165100 h 590550"/>
                <a:gd name="connsiteX16" fmla="*/ 44450 w 1295400"/>
                <a:gd name="connsiteY16" fmla="*/ 88900 h 590550"/>
                <a:gd name="connsiteX0" fmla="*/ 44450 w 1295400"/>
                <a:gd name="connsiteY0" fmla="*/ 88900 h 590932"/>
                <a:gd name="connsiteX1" fmla="*/ 285750 w 1295400"/>
                <a:gd name="connsiteY1" fmla="*/ 50800 h 590932"/>
                <a:gd name="connsiteX2" fmla="*/ 647700 w 1295400"/>
                <a:gd name="connsiteY2" fmla="*/ 25400 h 590932"/>
                <a:gd name="connsiteX3" fmla="*/ 958850 w 1295400"/>
                <a:gd name="connsiteY3" fmla="*/ 0 h 590932"/>
                <a:gd name="connsiteX4" fmla="*/ 1116806 w 1295400"/>
                <a:gd name="connsiteY4" fmla="*/ 64293 h 590932"/>
                <a:gd name="connsiteX5" fmla="*/ 1273969 w 1295400"/>
                <a:gd name="connsiteY5" fmla="*/ 208756 h 590932"/>
                <a:gd name="connsiteX6" fmla="*/ 1295400 w 1295400"/>
                <a:gd name="connsiteY6" fmla="*/ 463550 h 590932"/>
                <a:gd name="connsiteX7" fmla="*/ 1219200 w 1295400"/>
                <a:gd name="connsiteY7" fmla="*/ 590550 h 590932"/>
                <a:gd name="connsiteX8" fmla="*/ 876300 w 1295400"/>
                <a:gd name="connsiteY8" fmla="*/ 527050 h 590932"/>
                <a:gd name="connsiteX9" fmla="*/ 742950 w 1295400"/>
                <a:gd name="connsiteY9" fmla="*/ 590550 h 590932"/>
                <a:gd name="connsiteX10" fmla="*/ 552450 w 1295400"/>
                <a:gd name="connsiteY10" fmla="*/ 514350 h 590932"/>
                <a:gd name="connsiteX11" fmla="*/ 374650 w 1295400"/>
                <a:gd name="connsiteY11" fmla="*/ 431800 h 590932"/>
                <a:gd name="connsiteX12" fmla="*/ 88900 w 1295400"/>
                <a:gd name="connsiteY12" fmla="*/ 469900 h 590932"/>
                <a:gd name="connsiteX13" fmla="*/ 82550 w 1295400"/>
                <a:gd name="connsiteY13" fmla="*/ 342900 h 590932"/>
                <a:gd name="connsiteX14" fmla="*/ 76200 w 1295400"/>
                <a:gd name="connsiteY14" fmla="*/ 247650 h 590932"/>
                <a:gd name="connsiteX15" fmla="*/ 0 w 1295400"/>
                <a:gd name="connsiteY15" fmla="*/ 165100 h 590932"/>
                <a:gd name="connsiteX16" fmla="*/ 44450 w 1295400"/>
                <a:gd name="connsiteY16" fmla="*/ 88900 h 590932"/>
                <a:gd name="connsiteX0" fmla="*/ 44450 w 1295400"/>
                <a:gd name="connsiteY0" fmla="*/ 88900 h 592301"/>
                <a:gd name="connsiteX1" fmla="*/ 285750 w 1295400"/>
                <a:gd name="connsiteY1" fmla="*/ 50800 h 592301"/>
                <a:gd name="connsiteX2" fmla="*/ 647700 w 1295400"/>
                <a:gd name="connsiteY2" fmla="*/ 25400 h 592301"/>
                <a:gd name="connsiteX3" fmla="*/ 958850 w 1295400"/>
                <a:gd name="connsiteY3" fmla="*/ 0 h 592301"/>
                <a:gd name="connsiteX4" fmla="*/ 1116806 w 1295400"/>
                <a:gd name="connsiteY4" fmla="*/ 64293 h 592301"/>
                <a:gd name="connsiteX5" fmla="*/ 1273969 w 1295400"/>
                <a:gd name="connsiteY5" fmla="*/ 208756 h 592301"/>
                <a:gd name="connsiteX6" fmla="*/ 1295400 w 1295400"/>
                <a:gd name="connsiteY6" fmla="*/ 463550 h 592301"/>
                <a:gd name="connsiteX7" fmla="*/ 1219200 w 1295400"/>
                <a:gd name="connsiteY7" fmla="*/ 590550 h 592301"/>
                <a:gd name="connsiteX8" fmla="*/ 876300 w 1295400"/>
                <a:gd name="connsiteY8" fmla="*/ 527050 h 592301"/>
                <a:gd name="connsiteX9" fmla="*/ 742950 w 1295400"/>
                <a:gd name="connsiteY9" fmla="*/ 590550 h 592301"/>
                <a:gd name="connsiteX10" fmla="*/ 552450 w 1295400"/>
                <a:gd name="connsiteY10" fmla="*/ 514350 h 592301"/>
                <a:gd name="connsiteX11" fmla="*/ 374650 w 1295400"/>
                <a:gd name="connsiteY11" fmla="*/ 431800 h 592301"/>
                <a:gd name="connsiteX12" fmla="*/ 88900 w 1295400"/>
                <a:gd name="connsiteY12" fmla="*/ 469900 h 592301"/>
                <a:gd name="connsiteX13" fmla="*/ 82550 w 1295400"/>
                <a:gd name="connsiteY13" fmla="*/ 342900 h 592301"/>
                <a:gd name="connsiteX14" fmla="*/ 76200 w 1295400"/>
                <a:gd name="connsiteY14" fmla="*/ 247650 h 592301"/>
                <a:gd name="connsiteX15" fmla="*/ 0 w 1295400"/>
                <a:gd name="connsiteY15" fmla="*/ 165100 h 592301"/>
                <a:gd name="connsiteX16" fmla="*/ 44450 w 1295400"/>
                <a:gd name="connsiteY16" fmla="*/ 88900 h 592301"/>
                <a:gd name="connsiteX0" fmla="*/ 44450 w 1295400"/>
                <a:gd name="connsiteY0" fmla="*/ 88900 h 592301"/>
                <a:gd name="connsiteX1" fmla="*/ 285750 w 1295400"/>
                <a:gd name="connsiteY1" fmla="*/ 50800 h 592301"/>
                <a:gd name="connsiteX2" fmla="*/ 647700 w 1295400"/>
                <a:gd name="connsiteY2" fmla="*/ 25400 h 592301"/>
                <a:gd name="connsiteX3" fmla="*/ 958850 w 1295400"/>
                <a:gd name="connsiteY3" fmla="*/ 0 h 592301"/>
                <a:gd name="connsiteX4" fmla="*/ 1116806 w 1295400"/>
                <a:gd name="connsiteY4" fmla="*/ 64293 h 592301"/>
                <a:gd name="connsiteX5" fmla="*/ 1273969 w 1295400"/>
                <a:gd name="connsiteY5" fmla="*/ 208756 h 592301"/>
                <a:gd name="connsiteX6" fmla="*/ 1295400 w 1295400"/>
                <a:gd name="connsiteY6" fmla="*/ 463550 h 592301"/>
                <a:gd name="connsiteX7" fmla="*/ 1219200 w 1295400"/>
                <a:gd name="connsiteY7" fmla="*/ 590550 h 592301"/>
                <a:gd name="connsiteX8" fmla="*/ 876300 w 1295400"/>
                <a:gd name="connsiteY8" fmla="*/ 527050 h 592301"/>
                <a:gd name="connsiteX9" fmla="*/ 742950 w 1295400"/>
                <a:gd name="connsiteY9" fmla="*/ 590550 h 592301"/>
                <a:gd name="connsiteX10" fmla="*/ 552450 w 1295400"/>
                <a:gd name="connsiteY10" fmla="*/ 514350 h 592301"/>
                <a:gd name="connsiteX11" fmla="*/ 374650 w 1295400"/>
                <a:gd name="connsiteY11" fmla="*/ 431800 h 592301"/>
                <a:gd name="connsiteX12" fmla="*/ 88900 w 1295400"/>
                <a:gd name="connsiteY12" fmla="*/ 469900 h 592301"/>
                <a:gd name="connsiteX13" fmla="*/ 82550 w 1295400"/>
                <a:gd name="connsiteY13" fmla="*/ 342900 h 592301"/>
                <a:gd name="connsiteX14" fmla="*/ 76200 w 1295400"/>
                <a:gd name="connsiteY14" fmla="*/ 247650 h 592301"/>
                <a:gd name="connsiteX15" fmla="*/ 0 w 1295400"/>
                <a:gd name="connsiteY15" fmla="*/ 165100 h 592301"/>
                <a:gd name="connsiteX16" fmla="*/ 44450 w 1295400"/>
                <a:gd name="connsiteY16" fmla="*/ 88900 h 592301"/>
                <a:gd name="connsiteX0" fmla="*/ 44450 w 1295400"/>
                <a:gd name="connsiteY0" fmla="*/ 88900 h 592301"/>
                <a:gd name="connsiteX1" fmla="*/ 285750 w 1295400"/>
                <a:gd name="connsiteY1" fmla="*/ 50800 h 592301"/>
                <a:gd name="connsiteX2" fmla="*/ 647700 w 1295400"/>
                <a:gd name="connsiteY2" fmla="*/ 25400 h 592301"/>
                <a:gd name="connsiteX3" fmla="*/ 958850 w 1295400"/>
                <a:gd name="connsiteY3" fmla="*/ 0 h 592301"/>
                <a:gd name="connsiteX4" fmla="*/ 1116806 w 1295400"/>
                <a:gd name="connsiteY4" fmla="*/ 64293 h 592301"/>
                <a:gd name="connsiteX5" fmla="*/ 1273969 w 1295400"/>
                <a:gd name="connsiteY5" fmla="*/ 208756 h 592301"/>
                <a:gd name="connsiteX6" fmla="*/ 1295400 w 1295400"/>
                <a:gd name="connsiteY6" fmla="*/ 463550 h 592301"/>
                <a:gd name="connsiteX7" fmla="*/ 1219200 w 1295400"/>
                <a:gd name="connsiteY7" fmla="*/ 590550 h 592301"/>
                <a:gd name="connsiteX8" fmla="*/ 876300 w 1295400"/>
                <a:gd name="connsiteY8" fmla="*/ 527050 h 592301"/>
                <a:gd name="connsiteX9" fmla="*/ 742950 w 1295400"/>
                <a:gd name="connsiteY9" fmla="*/ 590550 h 592301"/>
                <a:gd name="connsiteX10" fmla="*/ 552450 w 1295400"/>
                <a:gd name="connsiteY10" fmla="*/ 514350 h 592301"/>
                <a:gd name="connsiteX11" fmla="*/ 374650 w 1295400"/>
                <a:gd name="connsiteY11" fmla="*/ 431800 h 592301"/>
                <a:gd name="connsiteX12" fmla="*/ 88900 w 1295400"/>
                <a:gd name="connsiteY12" fmla="*/ 469900 h 592301"/>
                <a:gd name="connsiteX13" fmla="*/ 82550 w 1295400"/>
                <a:gd name="connsiteY13" fmla="*/ 342900 h 592301"/>
                <a:gd name="connsiteX14" fmla="*/ 76200 w 1295400"/>
                <a:gd name="connsiteY14" fmla="*/ 247650 h 592301"/>
                <a:gd name="connsiteX15" fmla="*/ 0 w 1295400"/>
                <a:gd name="connsiteY15" fmla="*/ 165100 h 592301"/>
                <a:gd name="connsiteX16" fmla="*/ 44450 w 1295400"/>
                <a:gd name="connsiteY16" fmla="*/ 88900 h 592301"/>
                <a:gd name="connsiteX0" fmla="*/ 44450 w 1295400"/>
                <a:gd name="connsiteY0" fmla="*/ 88900 h 592301"/>
                <a:gd name="connsiteX1" fmla="*/ 285750 w 1295400"/>
                <a:gd name="connsiteY1" fmla="*/ 50800 h 592301"/>
                <a:gd name="connsiteX2" fmla="*/ 647700 w 1295400"/>
                <a:gd name="connsiteY2" fmla="*/ 25400 h 592301"/>
                <a:gd name="connsiteX3" fmla="*/ 958850 w 1295400"/>
                <a:gd name="connsiteY3" fmla="*/ 0 h 592301"/>
                <a:gd name="connsiteX4" fmla="*/ 1116806 w 1295400"/>
                <a:gd name="connsiteY4" fmla="*/ 64293 h 592301"/>
                <a:gd name="connsiteX5" fmla="*/ 1273969 w 1295400"/>
                <a:gd name="connsiteY5" fmla="*/ 208756 h 592301"/>
                <a:gd name="connsiteX6" fmla="*/ 1295400 w 1295400"/>
                <a:gd name="connsiteY6" fmla="*/ 463550 h 592301"/>
                <a:gd name="connsiteX7" fmla="*/ 1219200 w 1295400"/>
                <a:gd name="connsiteY7" fmla="*/ 590550 h 592301"/>
                <a:gd name="connsiteX8" fmla="*/ 876300 w 1295400"/>
                <a:gd name="connsiteY8" fmla="*/ 527050 h 592301"/>
                <a:gd name="connsiteX9" fmla="*/ 742950 w 1295400"/>
                <a:gd name="connsiteY9" fmla="*/ 590550 h 592301"/>
                <a:gd name="connsiteX10" fmla="*/ 552450 w 1295400"/>
                <a:gd name="connsiteY10" fmla="*/ 514350 h 592301"/>
                <a:gd name="connsiteX11" fmla="*/ 374650 w 1295400"/>
                <a:gd name="connsiteY11" fmla="*/ 431800 h 592301"/>
                <a:gd name="connsiteX12" fmla="*/ 88900 w 1295400"/>
                <a:gd name="connsiteY12" fmla="*/ 469900 h 592301"/>
                <a:gd name="connsiteX13" fmla="*/ 82550 w 1295400"/>
                <a:gd name="connsiteY13" fmla="*/ 342900 h 592301"/>
                <a:gd name="connsiteX14" fmla="*/ 76200 w 1295400"/>
                <a:gd name="connsiteY14" fmla="*/ 247650 h 592301"/>
                <a:gd name="connsiteX15" fmla="*/ 0 w 1295400"/>
                <a:gd name="connsiteY15" fmla="*/ 165100 h 592301"/>
                <a:gd name="connsiteX16" fmla="*/ 44450 w 1295400"/>
                <a:gd name="connsiteY16" fmla="*/ 88900 h 592301"/>
                <a:gd name="connsiteX0" fmla="*/ 44450 w 1295400"/>
                <a:gd name="connsiteY0" fmla="*/ 88900 h 592301"/>
                <a:gd name="connsiteX1" fmla="*/ 285750 w 1295400"/>
                <a:gd name="connsiteY1" fmla="*/ 50800 h 592301"/>
                <a:gd name="connsiteX2" fmla="*/ 647700 w 1295400"/>
                <a:gd name="connsiteY2" fmla="*/ 25400 h 592301"/>
                <a:gd name="connsiteX3" fmla="*/ 958850 w 1295400"/>
                <a:gd name="connsiteY3" fmla="*/ 0 h 592301"/>
                <a:gd name="connsiteX4" fmla="*/ 1116806 w 1295400"/>
                <a:gd name="connsiteY4" fmla="*/ 64293 h 592301"/>
                <a:gd name="connsiteX5" fmla="*/ 1273969 w 1295400"/>
                <a:gd name="connsiteY5" fmla="*/ 208756 h 592301"/>
                <a:gd name="connsiteX6" fmla="*/ 1295400 w 1295400"/>
                <a:gd name="connsiteY6" fmla="*/ 463550 h 592301"/>
                <a:gd name="connsiteX7" fmla="*/ 1219200 w 1295400"/>
                <a:gd name="connsiteY7" fmla="*/ 590550 h 592301"/>
                <a:gd name="connsiteX8" fmla="*/ 876300 w 1295400"/>
                <a:gd name="connsiteY8" fmla="*/ 527050 h 592301"/>
                <a:gd name="connsiteX9" fmla="*/ 742950 w 1295400"/>
                <a:gd name="connsiteY9" fmla="*/ 590550 h 592301"/>
                <a:gd name="connsiteX10" fmla="*/ 552450 w 1295400"/>
                <a:gd name="connsiteY10" fmla="*/ 514350 h 592301"/>
                <a:gd name="connsiteX11" fmla="*/ 374650 w 1295400"/>
                <a:gd name="connsiteY11" fmla="*/ 431800 h 592301"/>
                <a:gd name="connsiteX12" fmla="*/ 88900 w 1295400"/>
                <a:gd name="connsiteY12" fmla="*/ 469900 h 592301"/>
                <a:gd name="connsiteX13" fmla="*/ 82550 w 1295400"/>
                <a:gd name="connsiteY13" fmla="*/ 342900 h 592301"/>
                <a:gd name="connsiteX14" fmla="*/ 76200 w 1295400"/>
                <a:gd name="connsiteY14" fmla="*/ 247650 h 592301"/>
                <a:gd name="connsiteX15" fmla="*/ 0 w 1295400"/>
                <a:gd name="connsiteY15" fmla="*/ 165100 h 592301"/>
                <a:gd name="connsiteX16" fmla="*/ 44450 w 1295400"/>
                <a:gd name="connsiteY16" fmla="*/ 88900 h 592301"/>
                <a:gd name="connsiteX0" fmla="*/ 44450 w 1295400"/>
                <a:gd name="connsiteY0" fmla="*/ 88900 h 592080"/>
                <a:gd name="connsiteX1" fmla="*/ 285750 w 1295400"/>
                <a:gd name="connsiteY1" fmla="*/ 50800 h 592080"/>
                <a:gd name="connsiteX2" fmla="*/ 647700 w 1295400"/>
                <a:gd name="connsiteY2" fmla="*/ 25400 h 592080"/>
                <a:gd name="connsiteX3" fmla="*/ 958850 w 1295400"/>
                <a:gd name="connsiteY3" fmla="*/ 0 h 592080"/>
                <a:gd name="connsiteX4" fmla="*/ 1116806 w 1295400"/>
                <a:gd name="connsiteY4" fmla="*/ 64293 h 592080"/>
                <a:gd name="connsiteX5" fmla="*/ 1273969 w 1295400"/>
                <a:gd name="connsiteY5" fmla="*/ 208756 h 592080"/>
                <a:gd name="connsiteX6" fmla="*/ 1295400 w 1295400"/>
                <a:gd name="connsiteY6" fmla="*/ 463550 h 592080"/>
                <a:gd name="connsiteX7" fmla="*/ 1219200 w 1295400"/>
                <a:gd name="connsiteY7" fmla="*/ 590550 h 592080"/>
                <a:gd name="connsiteX8" fmla="*/ 876300 w 1295400"/>
                <a:gd name="connsiteY8" fmla="*/ 527050 h 592080"/>
                <a:gd name="connsiteX9" fmla="*/ 742950 w 1295400"/>
                <a:gd name="connsiteY9" fmla="*/ 590550 h 592080"/>
                <a:gd name="connsiteX10" fmla="*/ 552450 w 1295400"/>
                <a:gd name="connsiteY10" fmla="*/ 514350 h 592080"/>
                <a:gd name="connsiteX11" fmla="*/ 374650 w 1295400"/>
                <a:gd name="connsiteY11" fmla="*/ 431800 h 592080"/>
                <a:gd name="connsiteX12" fmla="*/ 88900 w 1295400"/>
                <a:gd name="connsiteY12" fmla="*/ 469900 h 592080"/>
                <a:gd name="connsiteX13" fmla="*/ 82550 w 1295400"/>
                <a:gd name="connsiteY13" fmla="*/ 342900 h 592080"/>
                <a:gd name="connsiteX14" fmla="*/ 76200 w 1295400"/>
                <a:gd name="connsiteY14" fmla="*/ 247650 h 592080"/>
                <a:gd name="connsiteX15" fmla="*/ 0 w 1295400"/>
                <a:gd name="connsiteY15" fmla="*/ 165100 h 592080"/>
                <a:gd name="connsiteX16" fmla="*/ 44450 w 1295400"/>
                <a:gd name="connsiteY16" fmla="*/ 88900 h 592080"/>
                <a:gd name="connsiteX0" fmla="*/ 44450 w 1295400"/>
                <a:gd name="connsiteY0" fmla="*/ 88900 h 592080"/>
                <a:gd name="connsiteX1" fmla="*/ 285750 w 1295400"/>
                <a:gd name="connsiteY1" fmla="*/ 50800 h 592080"/>
                <a:gd name="connsiteX2" fmla="*/ 647700 w 1295400"/>
                <a:gd name="connsiteY2" fmla="*/ 25400 h 592080"/>
                <a:gd name="connsiteX3" fmla="*/ 958850 w 1295400"/>
                <a:gd name="connsiteY3" fmla="*/ 0 h 592080"/>
                <a:gd name="connsiteX4" fmla="*/ 1116806 w 1295400"/>
                <a:gd name="connsiteY4" fmla="*/ 64293 h 592080"/>
                <a:gd name="connsiteX5" fmla="*/ 1273969 w 1295400"/>
                <a:gd name="connsiteY5" fmla="*/ 208756 h 592080"/>
                <a:gd name="connsiteX6" fmla="*/ 1295400 w 1295400"/>
                <a:gd name="connsiteY6" fmla="*/ 463550 h 592080"/>
                <a:gd name="connsiteX7" fmla="*/ 1219200 w 1295400"/>
                <a:gd name="connsiteY7" fmla="*/ 590550 h 592080"/>
                <a:gd name="connsiteX8" fmla="*/ 876300 w 1295400"/>
                <a:gd name="connsiteY8" fmla="*/ 527050 h 592080"/>
                <a:gd name="connsiteX9" fmla="*/ 742950 w 1295400"/>
                <a:gd name="connsiteY9" fmla="*/ 590550 h 592080"/>
                <a:gd name="connsiteX10" fmla="*/ 552450 w 1295400"/>
                <a:gd name="connsiteY10" fmla="*/ 514350 h 592080"/>
                <a:gd name="connsiteX11" fmla="*/ 374650 w 1295400"/>
                <a:gd name="connsiteY11" fmla="*/ 431800 h 592080"/>
                <a:gd name="connsiteX12" fmla="*/ 88900 w 1295400"/>
                <a:gd name="connsiteY12" fmla="*/ 469900 h 592080"/>
                <a:gd name="connsiteX13" fmla="*/ 82550 w 1295400"/>
                <a:gd name="connsiteY13" fmla="*/ 342900 h 592080"/>
                <a:gd name="connsiteX14" fmla="*/ 76200 w 1295400"/>
                <a:gd name="connsiteY14" fmla="*/ 247650 h 592080"/>
                <a:gd name="connsiteX15" fmla="*/ 0 w 1295400"/>
                <a:gd name="connsiteY15" fmla="*/ 165100 h 592080"/>
                <a:gd name="connsiteX16" fmla="*/ 44450 w 1295400"/>
                <a:gd name="connsiteY16" fmla="*/ 88900 h 592080"/>
                <a:gd name="connsiteX0" fmla="*/ 44450 w 1295400"/>
                <a:gd name="connsiteY0" fmla="*/ 88900 h 592080"/>
                <a:gd name="connsiteX1" fmla="*/ 285750 w 1295400"/>
                <a:gd name="connsiteY1" fmla="*/ 50800 h 592080"/>
                <a:gd name="connsiteX2" fmla="*/ 647700 w 1295400"/>
                <a:gd name="connsiteY2" fmla="*/ 25400 h 592080"/>
                <a:gd name="connsiteX3" fmla="*/ 958850 w 1295400"/>
                <a:gd name="connsiteY3" fmla="*/ 0 h 592080"/>
                <a:gd name="connsiteX4" fmla="*/ 1116806 w 1295400"/>
                <a:gd name="connsiteY4" fmla="*/ 64293 h 592080"/>
                <a:gd name="connsiteX5" fmla="*/ 1273969 w 1295400"/>
                <a:gd name="connsiteY5" fmla="*/ 208756 h 592080"/>
                <a:gd name="connsiteX6" fmla="*/ 1295400 w 1295400"/>
                <a:gd name="connsiteY6" fmla="*/ 463550 h 592080"/>
                <a:gd name="connsiteX7" fmla="*/ 1219200 w 1295400"/>
                <a:gd name="connsiteY7" fmla="*/ 590550 h 592080"/>
                <a:gd name="connsiteX8" fmla="*/ 876300 w 1295400"/>
                <a:gd name="connsiteY8" fmla="*/ 527050 h 592080"/>
                <a:gd name="connsiteX9" fmla="*/ 742950 w 1295400"/>
                <a:gd name="connsiteY9" fmla="*/ 590550 h 592080"/>
                <a:gd name="connsiteX10" fmla="*/ 552450 w 1295400"/>
                <a:gd name="connsiteY10" fmla="*/ 514350 h 592080"/>
                <a:gd name="connsiteX11" fmla="*/ 374650 w 1295400"/>
                <a:gd name="connsiteY11" fmla="*/ 431800 h 592080"/>
                <a:gd name="connsiteX12" fmla="*/ 88900 w 1295400"/>
                <a:gd name="connsiteY12" fmla="*/ 469900 h 592080"/>
                <a:gd name="connsiteX13" fmla="*/ 82550 w 1295400"/>
                <a:gd name="connsiteY13" fmla="*/ 342900 h 592080"/>
                <a:gd name="connsiteX14" fmla="*/ 76200 w 1295400"/>
                <a:gd name="connsiteY14" fmla="*/ 247650 h 592080"/>
                <a:gd name="connsiteX15" fmla="*/ 0 w 1295400"/>
                <a:gd name="connsiteY15" fmla="*/ 165100 h 592080"/>
                <a:gd name="connsiteX16" fmla="*/ 44450 w 1295400"/>
                <a:gd name="connsiteY16" fmla="*/ 88900 h 592080"/>
                <a:gd name="connsiteX0" fmla="*/ 44450 w 1295400"/>
                <a:gd name="connsiteY0" fmla="*/ 88900 h 592080"/>
                <a:gd name="connsiteX1" fmla="*/ 285750 w 1295400"/>
                <a:gd name="connsiteY1" fmla="*/ 50800 h 592080"/>
                <a:gd name="connsiteX2" fmla="*/ 647700 w 1295400"/>
                <a:gd name="connsiteY2" fmla="*/ 25400 h 592080"/>
                <a:gd name="connsiteX3" fmla="*/ 958850 w 1295400"/>
                <a:gd name="connsiteY3" fmla="*/ 0 h 592080"/>
                <a:gd name="connsiteX4" fmla="*/ 1116806 w 1295400"/>
                <a:gd name="connsiteY4" fmla="*/ 64293 h 592080"/>
                <a:gd name="connsiteX5" fmla="*/ 1273969 w 1295400"/>
                <a:gd name="connsiteY5" fmla="*/ 208756 h 592080"/>
                <a:gd name="connsiteX6" fmla="*/ 1295400 w 1295400"/>
                <a:gd name="connsiteY6" fmla="*/ 463550 h 592080"/>
                <a:gd name="connsiteX7" fmla="*/ 1219200 w 1295400"/>
                <a:gd name="connsiteY7" fmla="*/ 590550 h 592080"/>
                <a:gd name="connsiteX8" fmla="*/ 876300 w 1295400"/>
                <a:gd name="connsiteY8" fmla="*/ 527050 h 592080"/>
                <a:gd name="connsiteX9" fmla="*/ 742950 w 1295400"/>
                <a:gd name="connsiteY9" fmla="*/ 590550 h 592080"/>
                <a:gd name="connsiteX10" fmla="*/ 552450 w 1295400"/>
                <a:gd name="connsiteY10" fmla="*/ 514350 h 592080"/>
                <a:gd name="connsiteX11" fmla="*/ 374650 w 1295400"/>
                <a:gd name="connsiteY11" fmla="*/ 431800 h 592080"/>
                <a:gd name="connsiteX12" fmla="*/ 88900 w 1295400"/>
                <a:gd name="connsiteY12" fmla="*/ 469900 h 592080"/>
                <a:gd name="connsiteX13" fmla="*/ 82550 w 1295400"/>
                <a:gd name="connsiteY13" fmla="*/ 342900 h 592080"/>
                <a:gd name="connsiteX14" fmla="*/ 76200 w 1295400"/>
                <a:gd name="connsiteY14" fmla="*/ 247650 h 592080"/>
                <a:gd name="connsiteX15" fmla="*/ 0 w 1295400"/>
                <a:gd name="connsiteY15" fmla="*/ 165100 h 592080"/>
                <a:gd name="connsiteX16" fmla="*/ 44450 w 1295400"/>
                <a:gd name="connsiteY16" fmla="*/ 88900 h 592080"/>
                <a:gd name="connsiteX0" fmla="*/ 44450 w 1295400"/>
                <a:gd name="connsiteY0" fmla="*/ 88900 h 592080"/>
                <a:gd name="connsiteX1" fmla="*/ 285750 w 1295400"/>
                <a:gd name="connsiteY1" fmla="*/ 50800 h 592080"/>
                <a:gd name="connsiteX2" fmla="*/ 647700 w 1295400"/>
                <a:gd name="connsiteY2" fmla="*/ 25400 h 592080"/>
                <a:gd name="connsiteX3" fmla="*/ 958850 w 1295400"/>
                <a:gd name="connsiteY3" fmla="*/ 0 h 592080"/>
                <a:gd name="connsiteX4" fmla="*/ 1116806 w 1295400"/>
                <a:gd name="connsiteY4" fmla="*/ 64293 h 592080"/>
                <a:gd name="connsiteX5" fmla="*/ 1273969 w 1295400"/>
                <a:gd name="connsiteY5" fmla="*/ 208756 h 592080"/>
                <a:gd name="connsiteX6" fmla="*/ 1295400 w 1295400"/>
                <a:gd name="connsiteY6" fmla="*/ 463550 h 592080"/>
                <a:gd name="connsiteX7" fmla="*/ 1219200 w 1295400"/>
                <a:gd name="connsiteY7" fmla="*/ 590550 h 592080"/>
                <a:gd name="connsiteX8" fmla="*/ 876300 w 1295400"/>
                <a:gd name="connsiteY8" fmla="*/ 527050 h 592080"/>
                <a:gd name="connsiteX9" fmla="*/ 742950 w 1295400"/>
                <a:gd name="connsiteY9" fmla="*/ 590550 h 592080"/>
                <a:gd name="connsiteX10" fmla="*/ 552450 w 1295400"/>
                <a:gd name="connsiteY10" fmla="*/ 514350 h 592080"/>
                <a:gd name="connsiteX11" fmla="*/ 374650 w 1295400"/>
                <a:gd name="connsiteY11" fmla="*/ 431800 h 592080"/>
                <a:gd name="connsiteX12" fmla="*/ 88900 w 1295400"/>
                <a:gd name="connsiteY12" fmla="*/ 469900 h 592080"/>
                <a:gd name="connsiteX13" fmla="*/ 82550 w 1295400"/>
                <a:gd name="connsiteY13" fmla="*/ 342900 h 592080"/>
                <a:gd name="connsiteX14" fmla="*/ 76200 w 1295400"/>
                <a:gd name="connsiteY14" fmla="*/ 247650 h 592080"/>
                <a:gd name="connsiteX15" fmla="*/ 0 w 1295400"/>
                <a:gd name="connsiteY15" fmla="*/ 165100 h 592080"/>
                <a:gd name="connsiteX16" fmla="*/ 44450 w 1295400"/>
                <a:gd name="connsiteY16" fmla="*/ 88900 h 59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5400" h="592080">
                  <a:moveTo>
                    <a:pt x="44450" y="88900"/>
                  </a:moveTo>
                  <a:lnTo>
                    <a:pt x="285750" y="50800"/>
                  </a:lnTo>
                  <a:lnTo>
                    <a:pt x="647700" y="25400"/>
                  </a:lnTo>
                  <a:lnTo>
                    <a:pt x="958850" y="0"/>
                  </a:lnTo>
                  <a:lnTo>
                    <a:pt x="1116806" y="64293"/>
                  </a:lnTo>
                  <a:lnTo>
                    <a:pt x="1273969" y="208756"/>
                  </a:lnTo>
                  <a:lnTo>
                    <a:pt x="1295400" y="463550"/>
                  </a:lnTo>
                  <a:cubicBezTo>
                    <a:pt x="1270000" y="505883"/>
                    <a:pt x="1311275" y="550599"/>
                    <a:pt x="1219200" y="590550"/>
                  </a:cubicBezTo>
                  <a:cubicBezTo>
                    <a:pt x="1090612" y="595577"/>
                    <a:pt x="1000125" y="507736"/>
                    <a:pt x="876300" y="527050"/>
                  </a:cubicBezTo>
                  <a:cubicBezTo>
                    <a:pt x="815182" y="538692"/>
                    <a:pt x="830262" y="602720"/>
                    <a:pt x="742950" y="590550"/>
                  </a:cubicBezTo>
                  <a:cubicBezTo>
                    <a:pt x="662781" y="596106"/>
                    <a:pt x="615950" y="539750"/>
                    <a:pt x="552450" y="514350"/>
                  </a:cubicBezTo>
                  <a:lnTo>
                    <a:pt x="374650" y="431800"/>
                  </a:lnTo>
                  <a:cubicBezTo>
                    <a:pt x="279400" y="444500"/>
                    <a:pt x="205581" y="483393"/>
                    <a:pt x="88900" y="469900"/>
                  </a:cubicBezTo>
                  <a:cubicBezTo>
                    <a:pt x="55827" y="415661"/>
                    <a:pt x="84667" y="385233"/>
                    <a:pt x="82550" y="342900"/>
                  </a:cubicBezTo>
                  <a:lnTo>
                    <a:pt x="76200" y="247650"/>
                  </a:lnTo>
                  <a:cubicBezTo>
                    <a:pt x="50800" y="220133"/>
                    <a:pt x="34925" y="249767"/>
                    <a:pt x="0" y="165100"/>
                  </a:cubicBezTo>
                  <a:cubicBezTo>
                    <a:pt x="2910" y="103982"/>
                    <a:pt x="29633" y="114300"/>
                    <a:pt x="44450" y="88900"/>
                  </a:cubicBezTo>
                  <a:close/>
                </a:path>
              </a:pathLst>
            </a:custGeom>
            <a:noFill/>
            <a:ln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17" name="フリーフォーム 16"/>
            <p:cNvSpPr/>
            <p:nvPr/>
          </p:nvSpPr>
          <p:spPr>
            <a:xfrm>
              <a:off x="11400691" y="1484312"/>
              <a:ext cx="1441450" cy="505752"/>
            </a:xfrm>
            <a:custGeom>
              <a:avLst/>
              <a:gdLst>
                <a:gd name="connsiteX0" fmla="*/ 69850 w 1441450"/>
                <a:gd name="connsiteY0" fmla="*/ 6350 h 571500"/>
                <a:gd name="connsiteX1" fmla="*/ 292100 w 1441450"/>
                <a:gd name="connsiteY1" fmla="*/ 19050 h 571500"/>
                <a:gd name="connsiteX2" fmla="*/ 596900 w 1441450"/>
                <a:gd name="connsiteY2" fmla="*/ 6350 h 571500"/>
                <a:gd name="connsiteX3" fmla="*/ 806450 w 1441450"/>
                <a:gd name="connsiteY3" fmla="*/ 0 h 571500"/>
                <a:gd name="connsiteX4" fmla="*/ 1060450 w 1441450"/>
                <a:gd name="connsiteY4" fmla="*/ 25400 h 571500"/>
                <a:gd name="connsiteX5" fmla="*/ 1371600 w 1441450"/>
                <a:gd name="connsiteY5" fmla="*/ 146050 h 571500"/>
                <a:gd name="connsiteX6" fmla="*/ 1441450 w 1441450"/>
                <a:gd name="connsiteY6" fmla="*/ 196850 h 571500"/>
                <a:gd name="connsiteX7" fmla="*/ 1428750 w 1441450"/>
                <a:gd name="connsiteY7" fmla="*/ 285750 h 571500"/>
                <a:gd name="connsiteX8" fmla="*/ 1346200 w 1441450"/>
                <a:gd name="connsiteY8" fmla="*/ 355600 h 571500"/>
                <a:gd name="connsiteX9" fmla="*/ 1270000 w 1441450"/>
                <a:gd name="connsiteY9" fmla="*/ 571500 h 571500"/>
                <a:gd name="connsiteX10" fmla="*/ 1270000 w 1441450"/>
                <a:gd name="connsiteY10" fmla="*/ 571500 h 571500"/>
                <a:gd name="connsiteX11" fmla="*/ 1130300 w 1441450"/>
                <a:gd name="connsiteY11" fmla="*/ 387350 h 571500"/>
                <a:gd name="connsiteX12" fmla="*/ 1016000 w 1441450"/>
                <a:gd name="connsiteY12" fmla="*/ 355600 h 571500"/>
                <a:gd name="connsiteX13" fmla="*/ 781050 w 1441450"/>
                <a:gd name="connsiteY13" fmla="*/ 330200 h 571500"/>
                <a:gd name="connsiteX14" fmla="*/ 469900 w 1441450"/>
                <a:gd name="connsiteY14" fmla="*/ 342900 h 571500"/>
                <a:gd name="connsiteX15" fmla="*/ 228600 w 1441450"/>
                <a:gd name="connsiteY15" fmla="*/ 374650 h 571500"/>
                <a:gd name="connsiteX16" fmla="*/ 152400 w 1441450"/>
                <a:gd name="connsiteY16" fmla="*/ 387350 h 571500"/>
                <a:gd name="connsiteX17" fmla="*/ 19050 w 1441450"/>
                <a:gd name="connsiteY17" fmla="*/ 393700 h 571500"/>
                <a:gd name="connsiteX18" fmla="*/ 0 w 1441450"/>
                <a:gd name="connsiteY18" fmla="*/ 298450 h 571500"/>
                <a:gd name="connsiteX19" fmla="*/ 69850 w 1441450"/>
                <a:gd name="connsiteY19" fmla="*/ 6350 h 571500"/>
                <a:gd name="connsiteX0" fmla="*/ 69850 w 1441450"/>
                <a:gd name="connsiteY0" fmla="*/ 6350 h 571500"/>
                <a:gd name="connsiteX1" fmla="*/ 292100 w 1441450"/>
                <a:gd name="connsiteY1" fmla="*/ 19050 h 571500"/>
                <a:gd name="connsiteX2" fmla="*/ 596900 w 1441450"/>
                <a:gd name="connsiteY2" fmla="*/ 6350 h 571500"/>
                <a:gd name="connsiteX3" fmla="*/ 806450 w 1441450"/>
                <a:gd name="connsiteY3" fmla="*/ 0 h 571500"/>
                <a:gd name="connsiteX4" fmla="*/ 1060450 w 1441450"/>
                <a:gd name="connsiteY4" fmla="*/ 25400 h 571500"/>
                <a:gd name="connsiteX5" fmla="*/ 1371600 w 1441450"/>
                <a:gd name="connsiteY5" fmla="*/ 146050 h 571500"/>
                <a:gd name="connsiteX6" fmla="*/ 1441450 w 1441450"/>
                <a:gd name="connsiteY6" fmla="*/ 196850 h 571500"/>
                <a:gd name="connsiteX7" fmla="*/ 1428750 w 1441450"/>
                <a:gd name="connsiteY7" fmla="*/ 285750 h 571500"/>
                <a:gd name="connsiteX8" fmla="*/ 1346200 w 1441450"/>
                <a:gd name="connsiteY8" fmla="*/ 355600 h 571500"/>
                <a:gd name="connsiteX9" fmla="*/ 1270000 w 1441450"/>
                <a:gd name="connsiteY9" fmla="*/ 571500 h 571500"/>
                <a:gd name="connsiteX10" fmla="*/ 1262856 w 1441450"/>
                <a:gd name="connsiteY10" fmla="*/ 478631 h 571500"/>
                <a:gd name="connsiteX11" fmla="*/ 1130300 w 1441450"/>
                <a:gd name="connsiteY11" fmla="*/ 387350 h 571500"/>
                <a:gd name="connsiteX12" fmla="*/ 1016000 w 1441450"/>
                <a:gd name="connsiteY12" fmla="*/ 355600 h 571500"/>
                <a:gd name="connsiteX13" fmla="*/ 781050 w 1441450"/>
                <a:gd name="connsiteY13" fmla="*/ 330200 h 571500"/>
                <a:gd name="connsiteX14" fmla="*/ 469900 w 1441450"/>
                <a:gd name="connsiteY14" fmla="*/ 342900 h 571500"/>
                <a:gd name="connsiteX15" fmla="*/ 228600 w 1441450"/>
                <a:gd name="connsiteY15" fmla="*/ 374650 h 571500"/>
                <a:gd name="connsiteX16" fmla="*/ 152400 w 1441450"/>
                <a:gd name="connsiteY16" fmla="*/ 387350 h 571500"/>
                <a:gd name="connsiteX17" fmla="*/ 19050 w 1441450"/>
                <a:gd name="connsiteY17" fmla="*/ 393700 h 571500"/>
                <a:gd name="connsiteX18" fmla="*/ 0 w 1441450"/>
                <a:gd name="connsiteY18" fmla="*/ 298450 h 571500"/>
                <a:gd name="connsiteX19" fmla="*/ 69850 w 1441450"/>
                <a:gd name="connsiteY19" fmla="*/ 6350 h 571500"/>
                <a:gd name="connsiteX0" fmla="*/ 69850 w 1441450"/>
                <a:gd name="connsiteY0" fmla="*/ 6350 h 478631"/>
                <a:gd name="connsiteX1" fmla="*/ 292100 w 1441450"/>
                <a:gd name="connsiteY1" fmla="*/ 19050 h 478631"/>
                <a:gd name="connsiteX2" fmla="*/ 596900 w 1441450"/>
                <a:gd name="connsiteY2" fmla="*/ 6350 h 478631"/>
                <a:gd name="connsiteX3" fmla="*/ 806450 w 1441450"/>
                <a:gd name="connsiteY3" fmla="*/ 0 h 478631"/>
                <a:gd name="connsiteX4" fmla="*/ 1060450 w 1441450"/>
                <a:gd name="connsiteY4" fmla="*/ 25400 h 478631"/>
                <a:gd name="connsiteX5" fmla="*/ 1371600 w 1441450"/>
                <a:gd name="connsiteY5" fmla="*/ 146050 h 478631"/>
                <a:gd name="connsiteX6" fmla="*/ 1441450 w 1441450"/>
                <a:gd name="connsiteY6" fmla="*/ 196850 h 478631"/>
                <a:gd name="connsiteX7" fmla="*/ 1428750 w 1441450"/>
                <a:gd name="connsiteY7" fmla="*/ 285750 h 478631"/>
                <a:gd name="connsiteX8" fmla="*/ 1346200 w 1441450"/>
                <a:gd name="connsiteY8" fmla="*/ 355600 h 478631"/>
                <a:gd name="connsiteX9" fmla="*/ 1289050 w 1441450"/>
                <a:gd name="connsiteY9" fmla="*/ 473868 h 478631"/>
                <a:gd name="connsiteX10" fmla="*/ 1262856 w 1441450"/>
                <a:gd name="connsiteY10" fmla="*/ 478631 h 478631"/>
                <a:gd name="connsiteX11" fmla="*/ 1130300 w 1441450"/>
                <a:gd name="connsiteY11" fmla="*/ 387350 h 478631"/>
                <a:gd name="connsiteX12" fmla="*/ 1016000 w 1441450"/>
                <a:gd name="connsiteY12" fmla="*/ 355600 h 478631"/>
                <a:gd name="connsiteX13" fmla="*/ 781050 w 1441450"/>
                <a:gd name="connsiteY13" fmla="*/ 330200 h 478631"/>
                <a:gd name="connsiteX14" fmla="*/ 469900 w 1441450"/>
                <a:gd name="connsiteY14" fmla="*/ 342900 h 478631"/>
                <a:gd name="connsiteX15" fmla="*/ 228600 w 1441450"/>
                <a:gd name="connsiteY15" fmla="*/ 374650 h 478631"/>
                <a:gd name="connsiteX16" fmla="*/ 152400 w 1441450"/>
                <a:gd name="connsiteY16" fmla="*/ 387350 h 478631"/>
                <a:gd name="connsiteX17" fmla="*/ 19050 w 1441450"/>
                <a:gd name="connsiteY17" fmla="*/ 393700 h 478631"/>
                <a:gd name="connsiteX18" fmla="*/ 0 w 1441450"/>
                <a:gd name="connsiteY18" fmla="*/ 298450 h 478631"/>
                <a:gd name="connsiteX19" fmla="*/ 69850 w 1441450"/>
                <a:gd name="connsiteY19" fmla="*/ 6350 h 478631"/>
                <a:gd name="connsiteX0" fmla="*/ 69850 w 1441450"/>
                <a:gd name="connsiteY0" fmla="*/ 6350 h 478631"/>
                <a:gd name="connsiteX1" fmla="*/ 292100 w 1441450"/>
                <a:gd name="connsiteY1" fmla="*/ 19050 h 478631"/>
                <a:gd name="connsiteX2" fmla="*/ 596900 w 1441450"/>
                <a:gd name="connsiteY2" fmla="*/ 6350 h 478631"/>
                <a:gd name="connsiteX3" fmla="*/ 806450 w 1441450"/>
                <a:gd name="connsiteY3" fmla="*/ 0 h 478631"/>
                <a:gd name="connsiteX4" fmla="*/ 1060450 w 1441450"/>
                <a:gd name="connsiteY4" fmla="*/ 25400 h 478631"/>
                <a:gd name="connsiteX5" fmla="*/ 1371600 w 1441450"/>
                <a:gd name="connsiteY5" fmla="*/ 146050 h 478631"/>
                <a:gd name="connsiteX6" fmla="*/ 1441450 w 1441450"/>
                <a:gd name="connsiteY6" fmla="*/ 196850 h 478631"/>
                <a:gd name="connsiteX7" fmla="*/ 1412081 w 1441450"/>
                <a:gd name="connsiteY7" fmla="*/ 266700 h 478631"/>
                <a:gd name="connsiteX8" fmla="*/ 1346200 w 1441450"/>
                <a:gd name="connsiteY8" fmla="*/ 355600 h 478631"/>
                <a:gd name="connsiteX9" fmla="*/ 1289050 w 1441450"/>
                <a:gd name="connsiteY9" fmla="*/ 473868 h 478631"/>
                <a:gd name="connsiteX10" fmla="*/ 1262856 w 1441450"/>
                <a:gd name="connsiteY10" fmla="*/ 478631 h 478631"/>
                <a:gd name="connsiteX11" fmla="*/ 1130300 w 1441450"/>
                <a:gd name="connsiteY11" fmla="*/ 387350 h 478631"/>
                <a:gd name="connsiteX12" fmla="*/ 1016000 w 1441450"/>
                <a:gd name="connsiteY12" fmla="*/ 355600 h 478631"/>
                <a:gd name="connsiteX13" fmla="*/ 781050 w 1441450"/>
                <a:gd name="connsiteY13" fmla="*/ 330200 h 478631"/>
                <a:gd name="connsiteX14" fmla="*/ 469900 w 1441450"/>
                <a:gd name="connsiteY14" fmla="*/ 342900 h 478631"/>
                <a:gd name="connsiteX15" fmla="*/ 228600 w 1441450"/>
                <a:gd name="connsiteY15" fmla="*/ 374650 h 478631"/>
                <a:gd name="connsiteX16" fmla="*/ 152400 w 1441450"/>
                <a:gd name="connsiteY16" fmla="*/ 387350 h 478631"/>
                <a:gd name="connsiteX17" fmla="*/ 19050 w 1441450"/>
                <a:gd name="connsiteY17" fmla="*/ 393700 h 478631"/>
                <a:gd name="connsiteX18" fmla="*/ 0 w 1441450"/>
                <a:gd name="connsiteY18" fmla="*/ 298450 h 478631"/>
                <a:gd name="connsiteX19" fmla="*/ 69850 w 1441450"/>
                <a:gd name="connsiteY19" fmla="*/ 6350 h 478631"/>
                <a:gd name="connsiteX0" fmla="*/ 69850 w 1441450"/>
                <a:gd name="connsiteY0" fmla="*/ 6350 h 478631"/>
                <a:gd name="connsiteX1" fmla="*/ 292100 w 1441450"/>
                <a:gd name="connsiteY1" fmla="*/ 19050 h 478631"/>
                <a:gd name="connsiteX2" fmla="*/ 596900 w 1441450"/>
                <a:gd name="connsiteY2" fmla="*/ 6350 h 478631"/>
                <a:gd name="connsiteX3" fmla="*/ 806450 w 1441450"/>
                <a:gd name="connsiteY3" fmla="*/ 0 h 478631"/>
                <a:gd name="connsiteX4" fmla="*/ 1060450 w 1441450"/>
                <a:gd name="connsiteY4" fmla="*/ 25400 h 478631"/>
                <a:gd name="connsiteX5" fmla="*/ 1371600 w 1441450"/>
                <a:gd name="connsiteY5" fmla="*/ 146050 h 478631"/>
                <a:gd name="connsiteX6" fmla="*/ 1441450 w 1441450"/>
                <a:gd name="connsiteY6" fmla="*/ 196850 h 478631"/>
                <a:gd name="connsiteX7" fmla="*/ 1412081 w 1441450"/>
                <a:gd name="connsiteY7" fmla="*/ 266700 h 478631"/>
                <a:gd name="connsiteX8" fmla="*/ 1346200 w 1441450"/>
                <a:gd name="connsiteY8" fmla="*/ 355600 h 478631"/>
                <a:gd name="connsiteX9" fmla="*/ 1289050 w 1441450"/>
                <a:gd name="connsiteY9" fmla="*/ 473868 h 478631"/>
                <a:gd name="connsiteX10" fmla="*/ 1262856 w 1441450"/>
                <a:gd name="connsiteY10" fmla="*/ 478631 h 478631"/>
                <a:gd name="connsiteX11" fmla="*/ 1130300 w 1441450"/>
                <a:gd name="connsiteY11" fmla="*/ 387350 h 478631"/>
                <a:gd name="connsiteX12" fmla="*/ 1016000 w 1441450"/>
                <a:gd name="connsiteY12" fmla="*/ 334169 h 478631"/>
                <a:gd name="connsiteX13" fmla="*/ 781050 w 1441450"/>
                <a:gd name="connsiteY13" fmla="*/ 330200 h 478631"/>
                <a:gd name="connsiteX14" fmla="*/ 469900 w 1441450"/>
                <a:gd name="connsiteY14" fmla="*/ 342900 h 478631"/>
                <a:gd name="connsiteX15" fmla="*/ 228600 w 1441450"/>
                <a:gd name="connsiteY15" fmla="*/ 374650 h 478631"/>
                <a:gd name="connsiteX16" fmla="*/ 152400 w 1441450"/>
                <a:gd name="connsiteY16" fmla="*/ 387350 h 478631"/>
                <a:gd name="connsiteX17" fmla="*/ 19050 w 1441450"/>
                <a:gd name="connsiteY17" fmla="*/ 393700 h 478631"/>
                <a:gd name="connsiteX18" fmla="*/ 0 w 1441450"/>
                <a:gd name="connsiteY18" fmla="*/ 298450 h 478631"/>
                <a:gd name="connsiteX19" fmla="*/ 69850 w 1441450"/>
                <a:gd name="connsiteY19" fmla="*/ 6350 h 478631"/>
                <a:gd name="connsiteX0" fmla="*/ 69850 w 1441450"/>
                <a:gd name="connsiteY0" fmla="*/ 6350 h 478631"/>
                <a:gd name="connsiteX1" fmla="*/ 292100 w 1441450"/>
                <a:gd name="connsiteY1" fmla="*/ 19050 h 478631"/>
                <a:gd name="connsiteX2" fmla="*/ 596900 w 1441450"/>
                <a:gd name="connsiteY2" fmla="*/ 6350 h 478631"/>
                <a:gd name="connsiteX3" fmla="*/ 806450 w 1441450"/>
                <a:gd name="connsiteY3" fmla="*/ 0 h 478631"/>
                <a:gd name="connsiteX4" fmla="*/ 1060450 w 1441450"/>
                <a:gd name="connsiteY4" fmla="*/ 25400 h 478631"/>
                <a:gd name="connsiteX5" fmla="*/ 1371600 w 1441450"/>
                <a:gd name="connsiteY5" fmla="*/ 146050 h 478631"/>
                <a:gd name="connsiteX6" fmla="*/ 1441450 w 1441450"/>
                <a:gd name="connsiteY6" fmla="*/ 196850 h 478631"/>
                <a:gd name="connsiteX7" fmla="*/ 1412081 w 1441450"/>
                <a:gd name="connsiteY7" fmla="*/ 266700 h 478631"/>
                <a:gd name="connsiteX8" fmla="*/ 1346200 w 1441450"/>
                <a:gd name="connsiteY8" fmla="*/ 355600 h 478631"/>
                <a:gd name="connsiteX9" fmla="*/ 1289050 w 1441450"/>
                <a:gd name="connsiteY9" fmla="*/ 473868 h 478631"/>
                <a:gd name="connsiteX10" fmla="*/ 1262856 w 1441450"/>
                <a:gd name="connsiteY10" fmla="*/ 478631 h 478631"/>
                <a:gd name="connsiteX11" fmla="*/ 1130300 w 1441450"/>
                <a:gd name="connsiteY11" fmla="*/ 387350 h 478631"/>
                <a:gd name="connsiteX12" fmla="*/ 1016000 w 1441450"/>
                <a:gd name="connsiteY12" fmla="*/ 334169 h 478631"/>
                <a:gd name="connsiteX13" fmla="*/ 781050 w 1441450"/>
                <a:gd name="connsiteY13" fmla="*/ 318294 h 478631"/>
                <a:gd name="connsiteX14" fmla="*/ 469900 w 1441450"/>
                <a:gd name="connsiteY14" fmla="*/ 342900 h 478631"/>
                <a:gd name="connsiteX15" fmla="*/ 228600 w 1441450"/>
                <a:gd name="connsiteY15" fmla="*/ 374650 h 478631"/>
                <a:gd name="connsiteX16" fmla="*/ 152400 w 1441450"/>
                <a:gd name="connsiteY16" fmla="*/ 387350 h 478631"/>
                <a:gd name="connsiteX17" fmla="*/ 19050 w 1441450"/>
                <a:gd name="connsiteY17" fmla="*/ 393700 h 478631"/>
                <a:gd name="connsiteX18" fmla="*/ 0 w 1441450"/>
                <a:gd name="connsiteY18" fmla="*/ 298450 h 478631"/>
                <a:gd name="connsiteX19" fmla="*/ 69850 w 1441450"/>
                <a:gd name="connsiteY19" fmla="*/ 6350 h 478631"/>
                <a:gd name="connsiteX0" fmla="*/ 69850 w 1441450"/>
                <a:gd name="connsiteY0" fmla="*/ 6350 h 497681"/>
                <a:gd name="connsiteX1" fmla="*/ 292100 w 1441450"/>
                <a:gd name="connsiteY1" fmla="*/ 19050 h 497681"/>
                <a:gd name="connsiteX2" fmla="*/ 596900 w 1441450"/>
                <a:gd name="connsiteY2" fmla="*/ 6350 h 497681"/>
                <a:gd name="connsiteX3" fmla="*/ 806450 w 1441450"/>
                <a:gd name="connsiteY3" fmla="*/ 0 h 497681"/>
                <a:gd name="connsiteX4" fmla="*/ 1060450 w 1441450"/>
                <a:gd name="connsiteY4" fmla="*/ 25400 h 497681"/>
                <a:gd name="connsiteX5" fmla="*/ 1371600 w 1441450"/>
                <a:gd name="connsiteY5" fmla="*/ 146050 h 497681"/>
                <a:gd name="connsiteX6" fmla="*/ 1441450 w 1441450"/>
                <a:gd name="connsiteY6" fmla="*/ 196850 h 497681"/>
                <a:gd name="connsiteX7" fmla="*/ 1412081 w 1441450"/>
                <a:gd name="connsiteY7" fmla="*/ 266700 h 497681"/>
                <a:gd name="connsiteX8" fmla="*/ 1346200 w 1441450"/>
                <a:gd name="connsiteY8" fmla="*/ 355600 h 497681"/>
                <a:gd name="connsiteX9" fmla="*/ 1289050 w 1441450"/>
                <a:gd name="connsiteY9" fmla="*/ 473868 h 497681"/>
                <a:gd name="connsiteX10" fmla="*/ 1250950 w 1441450"/>
                <a:gd name="connsiteY10" fmla="*/ 497681 h 497681"/>
                <a:gd name="connsiteX11" fmla="*/ 1130300 w 1441450"/>
                <a:gd name="connsiteY11" fmla="*/ 387350 h 497681"/>
                <a:gd name="connsiteX12" fmla="*/ 1016000 w 1441450"/>
                <a:gd name="connsiteY12" fmla="*/ 334169 h 497681"/>
                <a:gd name="connsiteX13" fmla="*/ 781050 w 1441450"/>
                <a:gd name="connsiteY13" fmla="*/ 318294 h 497681"/>
                <a:gd name="connsiteX14" fmla="*/ 469900 w 1441450"/>
                <a:gd name="connsiteY14" fmla="*/ 342900 h 497681"/>
                <a:gd name="connsiteX15" fmla="*/ 228600 w 1441450"/>
                <a:gd name="connsiteY15" fmla="*/ 374650 h 497681"/>
                <a:gd name="connsiteX16" fmla="*/ 152400 w 1441450"/>
                <a:gd name="connsiteY16" fmla="*/ 387350 h 497681"/>
                <a:gd name="connsiteX17" fmla="*/ 19050 w 1441450"/>
                <a:gd name="connsiteY17" fmla="*/ 393700 h 497681"/>
                <a:gd name="connsiteX18" fmla="*/ 0 w 1441450"/>
                <a:gd name="connsiteY18" fmla="*/ 298450 h 497681"/>
                <a:gd name="connsiteX19" fmla="*/ 69850 w 1441450"/>
                <a:gd name="connsiteY19" fmla="*/ 6350 h 497681"/>
                <a:gd name="connsiteX0" fmla="*/ 76200 w 1441450"/>
                <a:gd name="connsiteY0" fmla="*/ 6350 h 497681"/>
                <a:gd name="connsiteX1" fmla="*/ 292100 w 1441450"/>
                <a:gd name="connsiteY1" fmla="*/ 19050 h 497681"/>
                <a:gd name="connsiteX2" fmla="*/ 596900 w 1441450"/>
                <a:gd name="connsiteY2" fmla="*/ 6350 h 497681"/>
                <a:gd name="connsiteX3" fmla="*/ 806450 w 1441450"/>
                <a:gd name="connsiteY3" fmla="*/ 0 h 497681"/>
                <a:gd name="connsiteX4" fmla="*/ 1060450 w 1441450"/>
                <a:gd name="connsiteY4" fmla="*/ 25400 h 497681"/>
                <a:gd name="connsiteX5" fmla="*/ 1371600 w 1441450"/>
                <a:gd name="connsiteY5" fmla="*/ 146050 h 497681"/>
                <a:gd name="connsiteX6" fmla="*/ 1441450 w 1441450"/>
                <a:gd name="connsiteY6" fmla="*/ 196850 h 497681"/>
                <a:gd name="connsiteX7" fmla="*/ 1412081 w 1441450"/>
                <a:gd name="connsiteY7" fmla="*/ 266700 h 497681"/>
                <a:gd name="connsiteX8" fmla="*/ 1346200 w 1441450"/>
                <a:gd name="connsiteY8" fmla="*/ 355600 h 497681"/>
                <a:gd name="connsiteX9" fmla="*/ 1289050 w 1441450"/>
                <a:gd name="connsiteY9" fmla="*/ 473868 h 497681"/>
                <a:gd name="connsiteX10" fmla="*/ 1250950 w 1441450"/>
                <a:gd name="connsiteY10" fmla="*/ 497681 h 497681"/>
                <a:gd name="connsiteX11" fmla="*/ 1130300 w 1441450"/>
                <a:gd name="connsiteY11" fmla="*/ 387350 h 497681"/>
                <a:gd name="connsiteX12" fmla="*/ 1016000 w 1441450"/>
                <a:gd name="connsiteY12" fmla="*/ 334169 h 497681"/>
                <a:gd name="connsiteX13" fmla="*/ 781050 w 1441450"/>
                <a:gd name="connsiteY13" fmla="*/ 318294 h 497681"/>
                <a:gd name="connsiteX14" fmla="*/ 469900 w 1441450"/>
                <a:gd name="connsiteY14" fmla="*/ 342900 h 497681"/>
                <a:gd name="connsiteX15" fmla="*/ 228600 w 1441450"/>
                <a:gd name="connsiteY15" fmla="*/ 374650 h 497681"/>
                <a:gd name="connsiteX16" fmla="*/ 152400 w 1441450"/>
                <a:gd name="connsiteY16" fmla="*/ 387350 h 497681"/>
                <a:gd name="connsiteX17" fmla="*/ 19050 w 1441450"/>
                <a:gd name="connsiteY17" fmla="*/ 393700 h 497681"/>
                <a:gd name="connsiteX18" fmla="*/ 0 w 1441450"/>
                <a:gd name="connsiteY18" fmla="*/ 298450 h 497681"/>
                <a:gd name="connsiteX19" fmla="*/ 76200 w 1441450"/>
                <a:gd name="connsiteY19" fmla="*/ 6350 h 497681"/>
                <a:gd name="connsiteX0" fmla="*/ 76200 w 1441450"/>
                <a:gd name="connsiteY0" fmla="*/ 14421 h 505752"/>
                <a:gd name="connsiteX1" fmla="*/ 292100 w 1441450"/>
                <a:gd name="connsiteY1" fmla="*/ 27121 h 505752"/>
                <a:gd name="connsiteX2" fmla="*/ 596900 w 1441450"/>
                <a:gd name="connsiteY2" fmla="*/ 14421 h 505752"/>
                <a:gd name="connsiteX3" fmla="*/ 806450 w 1441450"/>
                <a:gd name="connsiteY3" fmla="*/ 8071 h 505752"/>
                <a:gd name="connsiteX4" fmla="*/ 1060450 w 1441450"/>
                <a:gd name="connsiteY4" fmla="*/ 33471 h 505752"/>
                <a:gd name="connsiteX5" fmla="*/ 1371600 w 1441450"/>
                <a:gd name="connsiteY5" fmla="*/ 154121 h 505752"/>
                <a:gd name="connsiteX6" fmla="*/ 1441450 w 1441450"/>
                <a:gd name="connsiteY6" fmla="*/ 204921 h 505752"/>
                <a:gd name="connsiteX7" fmla="*/ 1412081 w 1441450"/>
                <a:gd name="connsiteY7" fmla="*/ 274771 h 505752"/>
                <a:gd name="connsiteX8" fmla="*/ 1346200 w 1441450"/>
                <a:gd name="connsiteY8" fmla="*/ 363671 h 505752"/>
                <a:gd name="connsiteX9" fmla="*/ 1289050 w 1441450"/>
                <a:gd name="connsiteY9" fmla="*/ 481939 h 505752"/>
                <a:gd name="connsiteX10" fmla="*/ 1250950 w 1441450"/>
                <a:gd name="connsiteY10" fmla="*/ 505752 h 505752"/>
                <a:gd name="connsiteX11" fmla="*/ 1130300 w 1441450"/>
                <a:gd name="connsiteY11" fmla="*/ 395421 h 505752"/>
                <a:gd name="connsiteX12" fmla="*/ 1016000 w 1441450"/>
                <a:gd name="connsiteY12" fmla="*/ 342240 h 505752"/>
                <a:gd name="connsiteX13" fmla="*/ 781050 w 1441450"/>
                <a:gd name="connsiteY13" fmla="*/ 326365 h 505752"/>
                <a:gd name="connsiteX14" fmla="*/ 469900 w 1441450"/>
                <a:gd name="connsiteY14" fmla="*/ 350971 h 505752"/>
                <a:gd name="connsiteX15" fmla="*/ 228600 w 1441450"/>
                <a:gd name="connsiteY15" fmla="*/ 382721 h 505752"/>
                <a:gd name="connsiteX16" fmla="*/ 152400 w 1441450"/>
                <a:gd name="connsiteY16" fmla="*/ 395421 h 505752"/>
                <a:gd name="connsiteX17" fmla="*/ 19050 w 1441450"/>
                <a:gd name="connsiteY17" fmla="*/ 401771 h 505752"/>
                <a:gd name="connsiteX18" fmla="*/ 0 w 1441450"/>
                <a:gd name="connsiteY18" fmla="*/ 306521 h 505752"/>
                <a:gd name="connsiteX19" fmla="*/ 76200 w 1441450"/>
                <a:gd name="connsiteY19" fmla="*/ 14421 h 505752"/>
                <a:gd name="connsiteX0" fmla="*/ 76200 w 1441450"/>
                <a:gd name="connsiteY0" fmla="*/ 14421 h 505752"/>
                <a:gd name="connsiteX1" fmla="*/ 292100 w 1441450"/>
                <a:gd name="connsiteY1" fmla="*/ 27121 h 505752"/>
                <a:gd name="connsiteX2" fmla="*/ 596900 w 1441450"/>
                <a:gd name="connsiteY2" fmla="*/ 14421 h 505752"/>
                <a:gd name="connsiteX3" fmla="*/ 806450 w 1441450"/>
                <a:gd name="connsiteY3" fmla="*/ 8071 h 505752"/>
                <a:gd name="connsiteX4" fmla="*/ 1060450 w 1441450"/>
                <a:gd name="connsiteY4" fmla="*/ 33471 h 505752"/>
                <a:gd name="connsiteX5" fmla="*/ 1371600 w 1441450"/>
                <a:gd name="connsiteY5" fmla="*/ 154121 h 505752"/>
                <a:gd name="connsiteX6" fmla="*/ 1441450 w 1441450"/>
                <a:gd name="connsiteY6" fmla="*/ 204921 h 505752"/>
                <a:gd name="connsiteX7" fmla="*/ 1412081 w 1441450"/>
                <a:gd name="connsiteY7" fmla="*/ 274771 h 505752"/>
                <a:gd name="connsiteX8" fmla="*/ 1346200 w 1441450"/>
                <a:gd name="connsiteY8" fmla="*/ 363671 h 505752"/>
                <a:gd name="connsiteX9" fmla="*/ 1289050 w 1441450"/>
                <a:gd name="connsiteY9" fmla="*/ 481939 h 505752"/>
                <a:gd name="connsiteX10" fmla="*/ 1250950 w 1441450"/>
                <a:gd name="connsiteY10" fmla="*/ 505752 h 505752"/>
                <a:gd name="connsiteX11" fmla="*/ 1130300 w 1441450"/>
                <a:gd name="connsiteY11" fmla="*/ 395421 h 505752"/>
                <a:gd name="connsiteX12" fmla="*/ 1016000 w 1441450"/>
                <a:gd name="connsiteY12" fmla="*/ 342240 h 505752"/>
                <a:gd name="connsiteX13" fmla="*/ 781050 w 1441450"/>
                <a:gd name="connsiteY13" fmla="*/ 326365 h 505752"/>
                <a:gd name="connsiteX14" fmla="*/ 469900 w 1441450"/>
                <a:gd name="connsiteY14" fmla="*/ 350971 h 505752"/>
                <a:gd name="connsiteX15" fmla="*/ 228600 w 1441450"/>
                <a:gd name="connsiteY15" fmla="*/ 382721 h 505752"/>
                <a:gd name="connsiteX16" fmla="*/ 152400 w 1441450"/>
                <a:gd name="connsiteY16" fmla="*/ 395421 h 505752"/>
                <a:gd name="connsiteX17" fmla="*/ 19050 w 1441450"/>
                <a:gd name="connsiteY17" fmla="*/ 401771 h 505752"/>
                <a:gd name="connsiteX18" fmla="*/ 0 w 1441450"/>
                <a:gd name="connsiteY18" fmla="*/ 306521 h 505752"/>
                <a:gd name="connsiteX19" fmla="*/ 76200 w 1441450"/>
                <a:gd name="connsiteY19" fmla="*/ 14421 h 505752"/>
                <a:gd name="connsiteX0" fmla="*/ 76200 w 1441450"/>
                <a:gd name="connsiteY0" fmla="*/ 14421 h 505752"/>
                <a:gd name="connsiteX1" fmla="*/ 292100 w 1441450"/>
                <a:gd name="connsiteY1" fmla="*/ 27121 h 505752"/>
                <a:gd name="connsiteX2" fmla="*/ 596900 w 1441450"/>
                <a:gd name="connsiteY2" fmla="*/ 14421 h 505752"/>
                <a:gd name="connsiteX3" fmla="*/ 806450 w 1441450"/>
                <a:gd name="connsiteY3" fmla="*/ 8071 h 505752"/>
                <a:gd name="connsiteX4" fmla="*/ 1060450 w 1441450"/>
                <a:gd name="connsiteY4" fmla="*/ 33471 h 505752"/>
                <a:gd name="connsiteX5" fmla="*/ 1371600 w 1441450"/>
                <a:gd name="connsiteY5" fmla="*/ 154121 h 505752"/>
                <a:gd name="connsiteX6" fmla="*/ 1441450 w 1441450"/>
                <a:gd name="connsiteY6" fmla="*/ 204921 h 505752"/>
                <a:gd name="connsiteX7" fmla="*/ 1412081 w 1441450"/>
                <a:gd name="connsiteY7" fmla="*/ 274771 h 505752"/>
                <a:gd name="connsiteX8" fmla="*/ 1346200 w 1441450"/>
                <a:gd name="connsiteY8" fmla="*/ 363671 h 505752"/>
                <a:gd name="connsiteX9" fmla="*/ 1289050 w 1441450"/>
                <a:gd name="connsiteY9" fmla="*/ 481939 h 505752"/>
                <a:gd name="connsiteX10" fmla="*/ 1250950 w 1441450"/>
                <a:gd name="connsiteY10" fmla="*/ 505752 h 505752"/>
                <a:gd name="connsiteX11" fmla="*/ 1130300 w 1441450"/>
                <a:gd name="connsiteY11" fmla="*/ 395421 h 505752"/>
                <a:gd name="connsiteX12" fmla="*/ 1016000 w 1441450"/>
                <a:gd name="connsiteY12" fmla="*/ 342240 h 505752"/>
                <a:gd name="connsiteX13" fmla="*/ 781050 w 1441450"/>
                <a:gd name="connsiteY13" fmla="*/ 326365 h 505752"/>
                <a:gd name="connsiteX14" fmla="*/ 469900 w 1441450"/>
                <a:gd name="connsiteY14" fmla="*/ 350971 h 505752"/>
                <a:gd name="connsiteX15" fmla="*/ 228600 w 1441450"/>
                <a:gd name="connsiteY15" fmla="*/ 382721 h 505752"/>
                <a:gd name="connsiteX16" fmla="*/ 152400 w 1441450"/>
                <a:gd name="connsiteY16" fmla="*/ 395421 h 505752"/>
                <a:gd name="connsiteX17" fmla="*/ 19050 w 1441450"/>
                <a:gd name="connsiteY17" fmla="*/ 401771 h 505752"/>
                <a:gd name="connsiteX18" fmla="*/ 0 w 1441450"/>
                <a:gd name="connsiteY18" fmla="*/ 306521 h 505752"/>
                <a:gd name="connsiteX19" fmla="*/ 76200 w 1441450"/>
                <a:gd name="connsiteY19" fmla="*/ 14421 h 505752"/>
                <a:gd name="connsiteX0" fmla="*/ 76200 w 1441450"/>
                <a:gd name="connsiteY0" fmla="*/ 14421 h 505752"/>
                <a:gd name="connsiteX1" fmla="*/ 292100 w 1441450"/>
                <a:gd name="connsiteY1" fmla="*/ 27121 h 505752"/>
                <a:gd name="connsiteX2" fmla="*/ 596900 w 1441450"/>
                <a:gd name="connsiteY2" fmla="*/ 14421 h 505752"/>
                <a:gd name="connsiteX3" fmla="*/ 806450 w 1441450"/>
                <a:gd name="connsiteY3" fmla="*/ 8071 h 505752"/>
                <a:gd name="connsiteX4" fmla="*/ 1060450 w 1441450"/>
                <a:gd name="connsiteY4" fmla="*/ 33471 h 505752"/>
                <a:gd name="connsiteX5" fmla="*/ 1371600 w 1441450"/>
                <a:gd name="connsiteY5" fmla="*/ 154121 h 505752"/>
                <a:gd name="connsiteX6" fmla="*/ 1441450 w 1441450"/>
                <a:gd name="connsiteY6" fmla="*/ 204921 h 505752"/>
                <a:gd name="connsiteX7" fmla="*/ 1412081 w 1441450"/>
                <a:gd name="connsiteY7" fmla="*/ 274771 h 505752"/>
                <a:gd name="connsiteX8" fmla="*/ 1346200 w 1441450"/>
                <a:gd name="connsiteY8" fmla="*/ 363671 h 505752"/>
                <a:gd name="connsiteX9" fmla="*/ 1289050 w 1441450"/>
                <a:gd name="connsiteY9" fmla="*/ 481939 h 505752"/>
                <a:gd name="connsiteX10" fmla="*/ 1250950 w 1441450"/>
                <a:gd name="connsiteY10" fmla="*/ 505752 h 505752"/>
                <a:gd name="connsiteX11" fmla="*/ 1130300 w 1441450"/>
                <a:gd name="connsiteY11" fmla="*/ 395421 h 505752"/>
                <a:gd name="connsiteX12" fmla="*/ 1016000 w 1441450"/>
                <a:gd name="connsiteY12" fmla="*/ 342240 h 505752"/>
                <a:gd name="connsiteX13" fmla="*/ 781050 w 1441450"/>
                <a:gd name="connsiteY13" fmla="*/ 326365 h 505752"/>
                <a:gd name="connsiteX14" fmla="*/ 469900 w 1441450"/>
                <a:gd name="connsiteY14" fmla="*/ 350971 h 505752"/>
                <a:gd name="connsiteX15" fmla="*/ 228600 w 1441450"/>
                <a:gd name="connsiteY15" fmla="*/ 382721 h 505752"/>
                <a:gd name="connsiteX16" fmla="*/ 152400 w 1441450"/>
                <a:gd name="connsiteY16" fmla="*/ 395421 h 505752"/>
                <a:gd name="connsiteX17" fmla="*/ 19050 w 1441450"/>
                <a:gd name="connsiteY17" fmla="*/ 401771 h 505752"/>
                <a:gd name="connsiteX18" fmla="*/ 0 w 1441450"/>
                <a:gd name="connsiteY18" fmla="*/ 306521 h 505752"/>
                <a:gd name="connsiteX19" fmla="*/ 76200 w 1441450"/>
                <a:gd name="connsiteY19" fmla="*/ 14421 h 50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41450" h="505752">
                  <a:moveTo>
                    <a:pt x="76200" y="14421"/>
                  </a:moveTo>
                  <a:cubicBezTo>
                    <a:pt x="189442" y="-22621"/>
                    <a:pt x="220133" y="22888"/>
                    <a:pt x="292100" y="27121"/>
                  </a:cubicBezTo>
                  <a:lnTo>
                    <a:pt x="596900" y="14421"/>
                  </a:lnTo>
                  <a:lnTo>
                    <a:pt x="806450" y="8071"/>
                  </a:lnTo>
                  <a:lnTo>
                    <a:pt x="1060450" y="33471"/>
                  </a:lnTo>
                  <a:lnTo>
                    <a:pt x="1371600" y="154121"/>
                  </a:lnTo>
                  <a:lnTo>
                    <a:pt x="1441450" y="204921"/>
                  </a:lnTo>
                  <a:lnTo>
                    <a:pt x="1412081" y="274771"/>
                  </a:lnTo>
                  <a:lnTo>
                    <a:pt x="1346200" y="363671"/>
                  </a:lnTo>
                  <a:lnTo>
                    <a:pt x="1289050" y="481939"/>
                  </a:lnTo>
                  <a:cubicBezTo>
                    <a:pt x="1276350" y="489877"/>
                    <a:pt x="1289050" y="497814"/>
                    <a:pt x="1250950" y="505752"/>
                  </a:cubicBezTo>
                  <a:cubicBezTo>
                    <a:pt x="1182158" y="475325"/>
                    <a:pt x="1170517" y="432198"/>
                    <a:pt x="1130300" y="395421"/>
                  </a:cubicBezTo>
                  <a:lnTo>
                    <a:pt x="1016000" y="342240"/>
                  </a:lnTo>
                  <a:lnTo>
                    <a:pt x="781050" y="326365"/>
                  </a:lnTo>
                  <a:lnTo>
                    <a:pt x="469900" y="350971"/>
                  </a:lnTo>
                  <a:lnTo>
                    <a:pt x="228600" y="382721"/>
                  </a:lnTo>
                  <a:lnTo>
                    <a:pt x="152400" y="395421"/>
                  </a:lnTo>
                  <a:lnTo>
                    <a:pt x="19050" y="401771"/>
                  </a:lnTo>
                  <a:lnTo>
                    <a:pt x="0" y="306521"/>
                  </a:lnTo>
                  <a:cubicBezTo>
                    <a:pt x="25400" y="209154"/>
                    <a:pt x="15875" y="111788"/>
                    <a:pt x="76200" y="14421"/>
                  </a:cubicBezTo>
                  <a:close/>
                </a:path>
              </a:pathLst>
            </a:custGeom>
            <a:noFill/>
            <a:ln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18" name="フリーフォーム 17"/>
            <p:cNvSpPr/>
            <p:nvPr/>
          </p:nvSpPr>
          <p:spPr>
            <a:xfrm>
              <a:off x="12715738" y="1741101"/>
              <a:ext cx="1140367" cy="793749"/>
            </a:xfrm>
            <a:custGeom>
              <a:avLst/>
              <a:gdLst>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68350 w 1238250"/>
                <a:gd name="connsiteY10" fmla="*/ 679450 h 723900"/>
                <a:gd name="connsiteX11" fmla="*/ 641350 w 1238250"/>
                <a:gd name="connsiteY11" fmla="*/ 692150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98450 w 1238250"/>
                <a:gd name="connsiteY27" fmla="*/ 50800 h 723900"/>
                <a:gd name="connsiteX28" fmla="*/ 349250 w 1238250"/>
                <a:gd name="connsiteY28" fmla="*/ 31750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68350 w 1238250"/>
                <a:gd name="connsiteY10" fmla="*/ 679450 h 723900"/>
                <a:gd name="connsiteX11" fmla="*/ 641350 w 1238250"/>
                <a:gd name="connsiteY11" fmla="*/ 692150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98450 w 1238250"/>
                <a:gd name="connsiteY27" fmla="*/ 50800 h 723900"/>
                <a:gd name="connsiteX28" fmla="*/ 339725 w 1238250"/>
                <a:gd name="connsiteY28" fmla="*/ 26987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68350 w 1238250"/>
                <a:gd name="connsiteY10" fmla="*/ 679450 h 723900"/>
                <a:gd name="connsiteX11" fmla="*/ 641350 w 1238250"/>
                <a:gd name="connsiteY11" fmla="*/ 692150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98450 w 1238250"/>
                <a:gd name="connsiteY27" fmla="*/ 50800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68350 w 1238250"/>
                <a:gd name="connsiteY10" fmla="*/ 679450 h 723900"/>
                <a:gd name="connsiteX11" fmla="*/ 641350 w 1238250"/>
                <a:gd name="connsiteY11" fmla="*/ 692150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86544 w 1238250"/>
                <a:gd name="connsiteY27" fmla="*/ 7937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68350 w 1238250"/>
                <a:gd name="connsiteY10" fmla="*/ 679450 h 723900"/>
                <a:gd name="connsiteX11" fmla="*/ 641350 w 1238250"/>
                <a:gd name="connsiteY11" fmla="*/ 692150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86544 w 1238250"/>
                <a:gd name="connsiteY27" fmla="*/ 793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58825 w 1238250"/>
                <a:gd name="connsiteY10" fmla="*/ 719931 h 723900"/>
                <a:gd name="connsiteX11" fmla="*/ 641350 w 1238250"/>
                <a:gd name="connsiteY11" fmla="*/ 692150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86544 w 1238250"/>
                <a:gd name="connsiteY27" fmla="*/ 793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58825 w 1238250"/>
                <a:gd name="connsiteY10" fmla="*/ 719931 h 723900"/>
                <a:gd name="connsiteX11" fmla="*/ 641350 w 1238250"/>
                <a:gd name="connsiteY11" fmla="*/ 685006 h 723900"/>
                <a:gd name="connsiteX12" fmla="*/ 571500 w 1238250"/>
                <a:gd name="connsiteY12" fmla="*/ 717550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86544 w 1238250"/>
                <a:gd name="connsiteY27" fmla="*/ 793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58825 w 1238250"/>
                <a:gd name="connsiteY10" fmla="*/ 719931 h 723900"/>
                <a:gd name="connsiteX11" fmla="*/ 641350 w 1238250"/>
                <a:gd name="connsiteY11" fmla="*/ 685006 h 723900"/>
                <a:gd name="connsiteX12" fmla="*/ 531019 w 1238250"/>
                <a:gd name="connsiteY12" fmla="*/ 629444 h 723900"/>
                <a:gd name="connsiteX13" fmla="*/ 533400 w 1238250"/>
                <a:gd name="connsiteY13" fmla="*/ 723900 h 723900"/>
                <a:gd name="connsiteX14" fmla="*/ 438150 w 1238250"/>
                <a:gd name="connsiteY14" fmla="*/ 704850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86544 w 1238250"/>
                <a:gd name="connsiteY27" fmla="*/ 793 h 723900"/>
                <a:gd name="connsiteX0" fmla="*/ 285750 w 1238250"/>
                <a:gd name="connsiteY0" fmla="*/ 0 h 723900"/>
                <a:gd name="connsiteX1" fmla="*/ 520700 w 1238250"/>
                <a:gd name="connsiteY1" fmla="*/ 76200 h 723900"/>
                <a:gd name="connsiteX2" fmla="*/ 635000 w 1238250"/>
                <a:gd name="connsiteY2" fmla="*/ 133350 h 723900"/>
                <a:gd name="connsiteX3" fmla="*/ 850900 w 1238250"/>
                <a:gd name="connsiteY3" fmla="*/ 215900 h 723900"/>
                <a:gd name="connsiteX4" fmla="*/ 1016000 w 1238250"/>
                <a:gd name="connsiteY4" fmla="*/ 311150 h 723900"/>
                <a:gd name="connsiteX5" fmla="*/ 1181100 w 1238250"/>
                <a:gd name="connsiteY5" fmla="*/ 419100 h 723900"/>
                <a:gd name="connsiteX6" fmla="*/ 1238250 w 1238250"/>
                <a:gd name="connsiteY6" fmla="*/ 533400 h 723900"/>
                <a:gd name="connsiteX7" fmla="*/ 1149350 w 1238250"/>
                <a:gd name="connsiteY7" fmla="*/ 590550 h 723900"/>
                <a:gd name="connsiteX8" fmla="*/ 889000 w 1238250"/>
                <a:gd name="connsiteY8" fmla="*/ 590550 h 723900"/>
                <a:gd name="connsiteX9" fmla="*/ 825500 w 1238250"/>
                <a:gd name="connsiteY9" fmla="*/ 628650 h 723900"/>
                <a:gd name="connsiteX10" fmla="*/ 758825 w 1238250"/>
                <a:gd name="connsiteY10" fmla="*/ 719931 h 723900"/>
                <a:gd name="connsiteX11" fmla="*/ 641350 w 1238250"/>
                <a:gd name="connsiteY11" fmla="*/ 685006 h 723900"/>
                <a:gd name="connsiteX12" fmla="*/ 531019 w 1238250"/>
                <a:gd name="connsiteY12" fmla="*/ 629444 h 723900"/>
                <a:gd name="connsiteX13" fmla="*/ 533400 w 1238250"/>
                <a:gd name="connsiteY13" fmla="*/ 723900 h 723900"/>
                <a:gd name="connsiteX14" fmla="*/ 419100 w 1238250"/>
                <a:gd name="connsiteY14" fmla="*/ 626268 h 723900"/>
                <a:gd name="connsiteX15" fmla="*/ 406400 w 1238250"/>
                <a:gd name="connsiteY15" fmla="*/ 660400 h 723900"/>
                <a:gd name="connsiteX16" fmla="*/ 336550 w 1238250"/>
                <a:gd name="connsiteY16" fmla="*/ 679450 h 723900"/>
                <a:gd name="connsiteX17" fmla="*/ 234950 w 1238250"/>
                <a:gd name="connsiteY17" fmla="*/ 698500 h 723900"/>
                <a:gd name="connsiteX18" fmla="*/ 107950 w 1238250"/>
                <a:gd name="connsiteY18" fmla="*/ 666750 h 723900"/>
                <a:gd name="connsiteX19" fmla="*/ 69850 w 1238250"/>
                <a:gd name="connsiteY19" fmla="*/ 641350 h 723900"/>
                <a:gd name="connsiteX20" fmla="*/ 44450 w 1238250"/>
                <a:gd name="connsiteY20" fmla="*/ 609600 h 723900"/>
                <a:gd name="connsiteX21" fmla="*/ 0 w 1238250"/>
                <a:gd name="connsiteY21" fmla="*/ 476250 h 723900"/>
                <a:gd name="connsiteX22" fmla="*/ 19050 w 1238250"/>
                <a:gd name="connsiteY22" fmla="*/ 374650 h 723900"/>
                <a:gd name="connsiteX23" fmla="*/ 69850 w 1238250"/>
                <a:gd name="connsiteY23" fmla="*/ 374650 h 723900"/>
                <a:gd name="connsiteX24" fmla="*/ 127000 w 1238250"/>
                <a:gd name="connsiteY24" fmla="*/ 247650 h 723900"/>
                <a:gd name="connsiteX25" fmla="*/ 171450 w 1238250"/>
                <a:gd name="connsiteY25" fmla="*/ 171450 h 723900"/>
                <a:gd name="connsiteX26" fmla="*/ 241300 w 1238250"/>
                <a:gd name="connsiteY26" fmla="*/ 95250 h 723900"/>
                <a:gd name="connsiteX27" fmla="*/ 286544 w 1238250"/>
                <a:gd name="connsiteY27" fmla="*/ 793 h 723900"/>
                <a:gd name="connsiteX0" fmla="*/ 285750 w 1238250"/>
                <a:gd name="connsiteY0" fmla="*/ 0 h 719931"/>
                <a:gd name="connsiteX1" fmla="*/ 520700 w 1238250"/>
                <a:gd name="connsiteY1" fmla="*/ 76200 h 719931"/>
                <a:gd name="connsiteX2" fmla="*/ 635000 w 1238250"/>
                <a:gd name="connsiteY2" fmla="*/ 133350 h 719931"/>
                <a:gd name="connsiteX3" fmla="*/ 850900 w 1238250"/>
                <a:gd name="connsiteY3" fmla="*/ 215900 h 719931"/>
                <a:gd name="connsiteX4" fmla="*/ 1016000 w 1238250"/>
                <a:gd name="connsiteY4" fmla="*/ 311150 h 719931"/>
                <a:gd name="connsiteX5" fmla="*/ 1181100 w 1238250"/>
                <a:gd name="connsiteY5" fmla="*/ 419100 h 719931"/>
                <a:gd name="connsiteX6" fmla="*/ 1238250 w 1238250"/>
                <a:gd name="connsiteY6" fmla="*/ 533400 h 719931"/>
                <a:gd name="connsiteX7" fmla="*/ 1149350 w 1238250"/>
                <a:gd name="connsiteY7" fmla="*/ 590550 h 719931"/>
                <a:gd name="connsiteX8" fmla="*/ 889000 w 1238250"/>
                <a:gd name="connsiteY8" fmla="*/ 590550 h 719931"/>
                <a:gd name="connsiteX9" fmla="*/ 825500 w 1238250"/>
                <a:gd name="connsiteY9" fmla="*/ 628650 h 719931"/>
                <a:gd name="connsiteX10" fmla="*/ 758825 w 1238250"/>
                <a:gd name="connsiteY10" fmla="*/ 719931 h 719931"/>
                <a:gd name="connsiteX11" fmla="*/ 641350 w 1238250"/>
                <a:gd name="connsiteY11" fmla="*/ 685006 h 719931"/>
                <a:gd name="connsiteX12" fmla="*/ 531019 w 1238250"/>
                <a:gd name="connsiteY12" fmla="*/ 629444 h 719931"/>
                <a:gd name="connsiteX13" fmla="*/ 419100 w 1238250"/>
                <a:gd name="connsiteY13" fmla="*/ 626268 h 719931"/>
                <a:gd name="connsiteX14" fmla="*/ 406400 w 1238250"/>
                <a:gd name="connsiteY14" fmla="*/ 660400 h 719931"/>
                <a:gd name="connsiteX15" fmla="*/ 336550 w 1238250"/>
                <a:gd name="connsiteY15" fmla="*/ 679450 h 719931"/>
                <a:gd name="connsiteX16" fmla="*/ 234950 w 1238250"/>
                <a:gd name="connsiteY16" fmla="*/ 698500 h 719931"/>
                <a:gd name="connsiteX17" fmla="*/ 107950 w 1238250"/>
                <a:gd name="connsiteY17" fmla="*/ 666750 h 719931"/>
                <a:gd name="connsiteX18" fmla="*/ 69850 w 1238250"/>
                <a:gd name="connsiteY18" fmla="*/ 641350 h 719931"/>
                <a:gd name="connsiteX19" fmla="*/ 44450 w 1238250"/>
                <a:gd name="connsiteY19" fmla="*/ 609600 h 719931"/>
                <a:gd name="connsiteX20" fmla="*/ 0 w 1238250"/>
                <a:gd name="connsiteY20" fmla="*/ 476250 h 719931"/>
                <a:gd name="connsiteX21" fmla="*/ 19050 w 1238250"/>
                <a:gd name="connsiteY21" fmla="*/ 374650 h 719931"/>
                <a:gd name="connsiteX22" fmla="*/ 69850 w 1238250"/>
                <a:gd name="connsiteY22" fmla="*/ 374650 h 719931"/>
                <a:gd name="connsiteX23" fmla="*/ 127000 w 1238250"/>
                <a:gd name="connsiteY23" fmla="*/ 247650 h 719931"/>
                <a:gd name="connsiteX24" fmla="*/ 171450 w 1238250"/>
                <a:gd name="connsiteY24" fmla="*/ 171450 h 719931"/>
                <a:gd name="connsiteX25" fmla="*/ 241300 w 1238250"/>
                <a:gd name="connsiteY25" fmla="*/ 95250 h 719931"/>
                <a:gd name="connsiteX26" fmla="*/ 286544 w 1238250"/>
                <a:gd name="connsiteY26" fmla="*/ 793 h 719931"/>
                <a:gd name="connsiteX0" fmla="*/ 285750 w 1238250"/>
                <a:gd name="connsiteY0" fmla="*/ 0 h 719931"/>
                <a:gd name="connsiteX1" fmla="*/ 520700 w 1238250"/>
                <a:gd name="connsiteY1" fmla="*/ 76200 h 719931"/>
                <a:gd name="connsiteX2" fmla="*/ 635000 w 1238250"/>
                <a:gd name="connsiteY2" fmla="*/ 133350 h 719931"/>
                <a:gd name="connsiteX3" fmla="*/ 850900 w 1238250"/>
                <a:gd name="connsiteY3" fmla="*/ 215900 h 719931"/>
                <a:gd name="connsiteX4" fmla="*/ 1016000 w 1238250"/>
                <a:gd name="connsiteY4" fmla="*/ 311150 h 719931"/>
                <a:gd name="connsiteX5" fmla="*/ 1181100 w 1238250"/>
                <a:gd name="connsiteY5" fmla="*/ 419100 h 719931"/>
                <a:gd name="connsiteX6" fmla="*/ 1238250 w 1238250"/>
                <a:gd name="connsiteY6" fmla="*/ 533400 h 719931"/>
                <a:gd name="connsiteX7" fmla="*/ 1149350 w 1238250"/>
                <a:gd name="connsiteY7" fmla="*/ 590550 h 719931"/>
                <a:gd name="connsiteX8" fmla="*/ 889000 w 1238250"/>
                <a:gd name="connsiteY8" fmla="*/ 590550 h 719931"/>
                <a:gd name="connsiteX9" fmla="*/ 825500 w 1238250"/>
                <a:gd name="connsiteY9" fmla="*/ 628650 h 719931"/>
                <a:gd name="connsiteX10" fmla="*/ 758825 w 1238250"/>
                <a:gd name="connsiteY10" fmla="*/ 719931 h 719931"/>
                <a:gd name="connsiteX11" fmla="*/ 641350 w 1238250"/>
                <a:gd name="connsiteY11" fmla="*/ 685006 h 719931"/>
                <a:gd name="connsiteX12" fmla="*/ 531019 w 1238250"/>
                <a:gd name="connsiteY12" fmla="*/ 629444 h 719931"/>
                <a:gd name="connsiteX13" fmla="*/ 419100 w 1238250"/>
                <a:gd name="connsiteY13" fmla="*/ 626268 h 719931"/>
                <a:gd name="connsiteX14" fmla="*/ 406400 w 1238250"/>
                <a:gd name="connsiteY14" fmla="*/ 660400 h 719931"/>
                <a:gd name="connsiteX15" fmla="*/ 307975 w 1238250"/>
                <a:gd name="connsiteY15" fmla="*/ 658019 h 719931"/>
                <a:gd name="connsiteX16" fmla="*/ 234950 w 1238250"/>
                <a:gd name="connsiteY16" fmla="*/ 698500 h 719931"/>
                <a:gd name="connsiteX17" fmla="*/ 107950 w 1238250"/>
                <a:gd name="connsiteY17" fmla="*/ 666750 h 719931"/>
                <a:gd name="connsiteX18" fmla="*/ 69850 w 1238250"/>
                <a:gd name="connsiteY18" fmla="*/ 641350 h 719931"/>
                <a:gd name="connsiteX19" fmla="*/ 44450 w 1238250"/>
                <a:gd name="connsiteY19" fmla="*/ 609600 h 719931"/>
                <a:gd name="connsiteX20" fmla="*/ 0 w 1238250"/>
                <a:gd name="connsiteY20" fmla="*/ 476250 h 719931"/>
                <a:gd name="connsiteX21" fmla="*/ 19050 w 1238250"/>
                <a:gd name="connsiteY21" fmla="*/ 374650 h 719931"/>
                <a:gd name="connsiteX22" fmla="*/ 69850 w 1238250"/>
                <a:gd name="connsiteY22" fmla="*/ 374650 h 719931"/>
                <a:gd name="connsiteX23" fmla="*/ 127000 w 1238250"/>
                <a:gd name="connsiteY23" fmla="*/ 247650 h 719931"/>
                <a:gd name="connsiteX24" fmla="*/ 171450 w 1238250"/>
                <a:gd name="connsiteY24" fmla="*/ 171450 h 719931"/>
                <a:gd name="connsiteX25" fmla="*/ 241300 w 1238250"/>
                <a:gd name="connsiteY25" fmla="*/ 95250 h 719931"/>
                <a:gd name="connsiteX26" fmla="*/ 286544 w 1238250"/>
                <a:gd name="connsiteY26" fmla="*/ 793 h 719931"/>
                <a:gd name="connsiteX0" fmla="*/ 285750 w 1238250"/>
                <a:gd name="connsiteY0" fmla="*/ 0 h 719931"/>
                <a:gd name="connsiteX1" fmla="*/ 520700 w 1238250"/>
                <a:gd name="connsiteY1" fmla="*/ 76200 h 719931"/>
                <a:gd name="connsiteX2" fmla="*/ 635000 w 1238250"/>
                <a:gd name="connsiteY2" fmla="*/ 133350 h 719931"/>
                <a:gd name="connsiteX3" fmla="*/ 850900 w 1238250"/>
                <a:gd name="connsiteY3" fmla="*/ 215900 h 719931"/>
                <a:gd name="connsiteX4" fmla="*/ 1016000 w 1238250"/>
                <a:gd name="connsiteY4" fmla="*/ 311150 h 719931"/>
                <a:gd name="connsiteX5" fmla="*/ 1181100 w 1238250"/>
                <a:gd name="connsiteY5" fmla="*/ 419100 h 719931"/>
                <a:gd name="connsiteX6" fmla="*/ 1238250 w 1238250"/>
                <a:gd name="connsiteY6" fmla="*/ 533400 h 719931"/>
                <a:gd name="connsiteX7" fmla="*/ 1149350 w 1238250"/>
                <a:gd name="connsiteY7" fmla="*/ 590550 h 719931"/>
                <a:gd name="connsiteX8" fmla="*/ 889000 w 1238250"/>
                <a:gd name="connsiteY8" fmla="*/ 590550 h 719931"/>
                <a:gd name="connsiteX9" fmla="*/ 825500 w 1238250"/>
                <a:gd name="connsiteY9" fmla="*/ 628650 h 719931"/>
                <a:gd name="connsiteX10" fmla="*/ 758825 w 1238250"/>
                <a:gd name="connsiteY10" fmla="*/ 719931 h 719931"/>
                <a:gd name="connsiteX11" fmla="*/ 641350 w 1238250"/>
                <a:gd name="connsiteY11" fmla="*/ 685006 h 719931"/>
                <a:gd name="connsiteX12" fmla="*/ 531019 w 1238250"/>
                <a:gd name="connsiteY12" fmla="*/ 629444 h 719931"/>
                <a:gd name="connsiteX13" fmla="*/ 419100 w 1238250"/>
                <a:gd name="connsiteY13" fmla="*/ 626268 h 719931"/>
                <a:gd name="connsiteX14" fmla="*/ 406400 w 1238250"/>
                <a:gd name="connsiteY14" fmla="*/ 660400 h 719931"/>
                <a:gd name="connsiteX15" fmla="*/ 307975 w 1238250"/>
                <a:gd name="connsiteY15" fmla="*/ 658019 h 719931"/>
                <a:gd name="connsiteX16" fmla="*/ 211138 w 1238250"/>
                <a:gd name="connsiteY16" fmla="*/ 679450 h 719931"/>
                <a:gd name="connsiteX17" fmla="*/ 107950 w 1238250"/>
                <a:gd name="connsiteY17" fmla="*/ 666750 h 719931"/>
                <a:gd name="connsiteX18" fmla="*/ 69850 w 1238250"/>
                <a:gd name="connsiteY18" fmla="*/ 641350 h 719931"/>
                <a:gd name="connsiteX19" fmla="*/ 44450 w 1238250"/>
                <a:gd name="connsiteY19" fmla="*/ 609600 h 719931"/>
                <a:gd name="connsiteX20" fmla="*/ 0 w 1238250"/>
                <a:gd name="connsiteY20" fmla="*/ 476250 h 719931"/>
                <a:gd name="connsiteX21" fmla="*/ 19050 w 1238250"/>
                <a:gd name="connsiteY21" fmla="*/ 374650 h 719931"/>
                <a:gd name="connsiteX22" fmla="*/ 69850 w 1238250"/>
                <a:gd name="connsiteY22" fmla="*/ 374650 h 719931"/>
                <a:gd name="connsiteX23" fmla="*/ 127000 w 1238250"/>
                <a:gd name="connsiteY23" fmla="*/ 247650 h 719931"/>
                <a:gd name="connsiteX24" fmla="*/ 171450 w 1238250"/>
                <a:gd name="connsiteY24" fmla="*/ 171450 h 719931"/>
                <a:gd name="connsiteX25" fmla="*/ 241300 w 1238250"/>
                <a:gd name="connsiteY25" fmla="*/ 95250 h 719931"/>
                <a:gd name="connsiteX26" fmla="*/ 286544 w 1238250"/>
                <a:gd name="connsiteY26" fmla="*/ 793 h 719931"/>
                <a:gd name="connsiteX0" fmla="*/ 266700 w 1219200"/>
                <a:gd name="connsiteY0" fmla="*/ 0 h 719931"/>
                <a:gd name="connsiteX1" fmla="*/ 501650 w 1219200"/>
                <a:gd name="connsiteY1" fmla="*/ 76200 h 719931"/>
                <a:gd name="connsiteX2" fmla="*/ 615950 w 1219200"/>
                <a:gd name="connsiteY2" fmla="*/ 133350 h 719931"/>
                <a:gd name="connsiteX3" fmla="*/ 831850 w 1219200"/>
                <a:gd name="connsiteY3" fmla="*/ 215900 h 719931"/>
                <a:gd name="connsiteX4" fmla="*/ 996950 w 1219200"/>
                <a:gd name="connsiteY4" fmla="*/ 311150 h 719931"/>
                <a:gd name="connsiteX5" fmla="*/ 1162050 w 1219200"/>
                <a:gd name="connsiteY5" fmla="*/ 419100 h 719931"/>
                <a:gd name="connsiteX6" fmla="*/ 1219200 w 1219200"/>
                <a:gd name="connsiteY6" fmla="*/ 533400 h 719931"/>
                <a:gd name="connsiteX7" fmla="*/ 1130300 w 1219200"/>
                <a:gd name="connsiteY7" fmla="*/ 590550 h 719931"/>
                <a:gd name="connsiteX8" fmla="*/ 869950 w 1219200"/>
                <a:gd name="connsiteY8" fmla="*/ 590550 h 719931"/>
                <a:gd name="connsiteX9" fmla="*/ 806450 w 1219200"/>
                <a:gd name="connsiteY9" fmla="*/ 628650 h 719931"/>
                <a:gd name="connsiteX10" fmla="*/ 739775 w 1219200"/>
                <a:gd name="connsiteY10" fmla="*/ 719931 h 719931"/>
                <a:gd name="connsiteX11" fmla="*/ 622300 w 1219200"/>
                <a:gd name="connsiteY11" fmla="*/ 685006 h 719931"/>
                <a:gd name="connsiteX12" fmla="*/ 511969 w 1219200"/>
                <a:gd name="connsiteY12" fmla="*/ 629444 h 719931"/>
                <a:gd name="connsiteX13" fmla="*/ 400050 w 1219200"/>
                <a:gd name="connsiteY13" fmla="*/ 626268 h 719931"/>
                <a:gd name="connsiteX14" fmla="*/ 387350 w 1219200"/>
                <a:gd name="connsiteY14" fmla="*/ 660400 h 719931"/>
                <a:gd name="connsiteX15" fmla="*/ 288925 w 1219200"/>
                <a:gd name="connsiteY15" fmla="*/ 658019 h 719931"/>
                <a:gd name="connsiteX16" fmla="*/ 192088 w 1219200"/>
                <a:gd name="connsiteY16" fmla="*/ 679450 h 719931"/>
                <a:gd name="connsiteX17" fmla="*/ 88900 w 1219200"/>
                <a:gd name="connsiteY17" fmla="*/ 666750 h 719931"/>
                <a:gd name="connsiteX18" fmla="*/ 50800 w 1219200"/>
                <a:gd name="connsiteY18" fmla="*/ 641350 h 719931"/>
                <a:gd name="connsiteX19" fmla="*/ 25400 w 1219200"/>
                <a:gd name="connsiteY19" fmla="*/ 609600 h 719931"/>
                <a:gd name="connsiteX20" fmla="*/ 61913 w 1219200"/>
                <a:gd name="connsiteY20" fmla="*/ 488157 h 719931"/>
                <a:gd name="connsiteX21" fmla="*/ 0 w 1219200"/>
                <a:gd name="connsiteY21" fmla="*/ 374650 h 719931"/>
                <a:gd name="connsiteX22" fmla="*/ 50800 w 1219200"/>
                <a:gd name="connsiteY22" fmla="*/ 374650 h 719931"/>
                <a:gd name="connsiteX23" fmla="*/ 107950 w 1219200"/>
                <a:gd name="connsiteY23" fmla="*/ 247650 h 719931"/>
                <a:gd name="connsiteX24" fmla="*/ 152400 w 1219200"/>
                <a:gd name="connsiteY24" fmla="*/ 171450 h 719931"/>
                <a:gd name="connsiteX25" fmla="*/ 222250 w 1219200"/>
                <a:gd name="connsiteY25" fmla="*/ 95250 h 719931"/>
                <a:gd name="connsiteX26" fmla="*/ 267494 w 1219200"/>
                <a:gd name="connsiteY26" fmla="*/ 793 h 719931"/>
                <a:gd name="connsiteX0" fmla="*/ 266700 w 1219200"/>
                <a:gd name="connsiteY0" fmla="*/ 0 h 719931"/>
                <a:gd name="connsiteX1" fmla="*/ 501650 w 1219200"/>
                <a:gd name="connsiteY1" fmla="*/ 76200 h 719931"/>
                <a:gd name="connsiteX2" fmla="*/ 615950 w 1219200"/>
                <a:gd name="connsiteY2" fmla="*/ 133350 h 719931"/>
                <a:gd name="connsiteX3" fmla="*/ 831850 w 1219200"/>
                <a:gd name="connsiteY3" fmla="*/ 215900 h 719931"/>
                <a:gd name="connsiteX4" fmla="*/ 996950 w 1219200"/>
                <a:gd name="connsiteY4" fmla="*/ 311150 h 719931"/>
                <a:gd name="connsiteX5" fmla="*/ 1162050 w 1219200"/>
                <a:gd name="connsiteY5" fmla="*/ 419100 h 719931"/>
                <a:gd name="connsiteX6" fmla="*/ 1219200 w 1219200"/>
                <a:gd name="connsiteY6" fmla="*/ 533400 h 719931"/>
                <a:gd name="connsiteX7" fmla="*/ 1130300 w 1219200"/>
                <a:gd name="connsiteY7" fmla="*/ 590550 h 719931"/>
                <a:gd name="connsiteX8" fmla="*/ 869950 w 1219200"/>
                <a:gd name="connsiteY8" fmla="*/ 590550 h 719931"/>
                <a:gd name="connsiteX9" fmla="*/ 806450 w 1219200"/>
                <a:gd name="connsiteY9" fmla="*/ 628650 h 719931"/>
                <a:gd name="connsiteX10" fmla="*/ 739775 w 1219200"/>
                <a:gd name="connsiteY10" fmla="*/ 719931 h 719931"/>
                <a:gd name="connsiteX11" fmla="*/ 622300 w 1219200"/>
                <a:gd name="connsiteY11" fmla="*/ 685006 h 719931"/>
                <a:gd name="connsiteX12" fmla="*/ 511969 w 1219200"/>
                <a:gd name="connsiteY12" fmla="*/ 629444 h 719931"/>
                <a:gd name="connsiteX13" fmla="*/ 400050 w 1219200"/>
                <a:gd name="connsiteY13" fmla="*/ 626268 h 719931"/>
                <a:gd name="connsiteX14" fmla="*/ 387350 w 1219200"/>
                <a:gd name="connsiteY14" fmla="*/ 660400 h 719931"/>
                <a:gd name="connsiteX15" fmla="*/ 288925 w 1219200"/>
                <a:gd name="connsiteY15" fmla="*/ 658019 h 719931"/>
                <a:gd name="connsiteX16" fmla="*/ 192088 w 1219200"/>
                <a:gd name="connsiteY16" fmla="*/ 679450 h 719931"/>
                <a:gd name="connsiteX17" fmla="*/ 88900 w 1219200"/>
                <a:gd name="connsiteY17" fmla="*/ 666750 h 719931"/>
                <a:gd name="connsiteX18" fmla="*/ 50800 w 1219200"/>
                <a:gd name="connsiteY18" fmla="*/ 641350 h 719931"/>
                <a:gd name="connsiteX19" fmla="*/ 82550 w 1219200"/>
                <a:gd name="connsiteY19" fmla="*/ 609600 h 719931"/>
                <a:gd name="connsiteX20" fmla="*/ 61913 w 1219200"/>
                <a:gd name="connsiteY20" fmla="*/ 488157 h 719931"/>
                <a:gd name="connsiteX21" fmla="*/ 0 w 1219200"/>
                <a:gd name="connsiteY21" fmla="*/ 374650 h 719931"/>
                <a:gd name="connsiteX22" fmla="*/ 50800 w 1219200"/>
                <a:gd name="connsiteY22" fmla="*/ 374650 h 719931"/>
                <a:gd name="connsiteX23" fmla="*/ 107950 w 1219200"/>
                <a:gd name="connsiteY23" fmla="*/ 247650 h 719931"/>
                <a:gd name="connsiteX24" fmla="*/ 152400 w 1219200"/>
                <a:gd name="connsiteY24" fmla="*/ 171450 h 719931"/>
                <a:gd name="connsiteX25" fmla="*/ 222250 w 1219200"/>
                <a:gd name="connsiteY25" fmla="*/ 95250 h 719931"/>
                <a:gd name="connsiteX26" fmla="*/ 267494 w 1219200"/>
                <a:gd name="connsiteY26" fmla="*/ 793 h 719931"/>
                <a:gd name="connsiteX0" fmla="*/ 266700 w 1219200"/>
                <a:gd name="connsiteY0" fmla="*/ 0 h 719931"/>
                <a:gd name="connsiteX1" fmla="*/ 501650 w 1219200"/>
                <a:gd name="connsiteY1" fmla="*/ 76200 h 719931"/>
                <a:gd name="connsiteX2" fmla="*/ 615950 w 1219200"/>
                <a:gd name="connsiteY2" fmla="*/ 133350 h 719931"/>
                <a:gd name="connsiteX3" fmla="*/ 831850 w 1219200"/>
                <a:gd name="connsiteY3" fmla="*/ 215900 h 719931"/>
                <a:gd name="connsiteX4" fmla="*/ 996950 w 1219200"/>
                <a:gd name="connsiteY4" fmla="*/ 311150 h 719931"/>
                <a:gd name="connsiteX5" fmla="*/ 1162050 w 1219200"/>
                <a:gd name="connsiteY5" fmla="*/ 419100 h 719931"/>
                <a:gd name="connsiteX6" fmla="*/ 1219200 w 1219200"/>
                <a:gd name="connsiteY6" fmla="*/ 533400 h 719931"/>
                <a:gd name="connsiteX7" fmla="*/ 1130300 w 1219200"/>
                <a:gd name="connsiteY7" fmla="*/ 590550 h 719931"/>
                <a:gd name="connsiteX8" fmla="*/ 869950 w 1219200"/>
                <a:gd name="connsiteY8" fmla="*/ 590550 h 719931"/>
                <a:gd name="connsiteX9" fmla="*/ 806450 w 1219200"/>
                <a:gd name="connsiteY9" fmla="*/ 628650 h 719931"/>
                <a:gd name="connsiteX10" fmla="*/ 739775 w 1219200"/>
                <a:gd name="connsiteY10" fmla="*/ 719931 h 719931"/>
                <a:gd name="connsiteX11" fmla="*/ 622300 w 1219200"/>
                <a:gd name="connsiteY11" fmla="*/ 685006 h 719931"/>
                <a:gd name="connsiteX12" fmla="*/ 511969 w 1219200"/>
                <a:gd name="connsiteY12" fmla="*/ 629444 h 719931"/>
                <a:gd name="connsiteX13" fmla="*/ 400050 w 1219200"/>
                <a:gd name="connsiteY13" fmla="*/ 626268 h 719931"/>
                <a:gd name="connsiteX14" fmla="*/ 387350 w 1219200"/>
                <a:gd name="connsiteY14" fmla="*/ 660400 h 719931"/>
                <a:gd name="connsiteX15" fmla="*/ 288925 w 1219200"/>
                <a:gd name="connsiteY15" fmla="*/ 658019 h 719931"/>
                <a:gd name="connsiteX16" fmla="*/ 192088 w 1219200"/>
                <a:gd name="connsiteY16" fmla="*/ 679450 h 719931"/>
                <a:gd name="connsiteX17" fmla="*/ 88900 w 1219200"/>
                <a:gd name="connsiteY17" fmla="*/ 666750 h 719931"/>
                <a:gd name="connsiteX18" fmla="*/ 50800 w 1219200"/>
                <a:gd name="connsiteY18" fmla="*/ 641350 h 719931"/>
                <a:gd name="connsiteX19" fmla="*/ 82550 w 1219200"/>
                <a:gd name="connsiteY19" fmla="*/ 609600 h 719931"/>
                <a:gd name="connsiteX20" fmla="*/ 61913 w 1219200"/>
                <a:gd name="connsiteY20" fmla="*/ 488157 h 719931"/>
                <a:gd name="connsiteX21" fmla="*/ 0 w 1219200"/>
                <a:gd name="connsiteY21" fmla="*/ 374650 h 719931"/>
                <a:gd name="connsiteX22" fmla="*/ 50800 w 1219200"/>
                <a:gd name="connsiteY22" fmla="*/ 374650 h 719931"/>
                <a:gd name="connsiteX23" fmla="*/ 107950 w 1219200"/>
                <a:gd name="connsiteY23" fmla="*/ 247650 h 719931"/>
                <a:gd name="connsiteX24" fmla="*/ 152400 w 1219200"/>
                <a:gd name="connsiteY24" fmla="*/ 171450 h 719931"/>
                <a:gd name="connsiteX25" fmla="*/ 222250 w 1219200"/>
                <a:gd name="connsiteY25" fmla="*/ 95250 h 719931"/>
                <a:gd name="connsiteX26" fmla="*/ 317500 w 1219200"/>
                <a:gd name="connsiteY26" fmla="*/ 26986 h 719931"/>
                <a:gd name="connsiteX0" fmla="*/ 266700 w 1219200"/>
                <a:gd name="connsiteY0" fmla="*/ 0 h 719931"/>
                <a:gd name="connsiteX1" fmla="*/ 501650 w 1219200"/>
                <a:gd name="connsiteY1" fmla="*/ 76200 h 719931"/>
                <a:gd name="connsiteX2" fmla="*/ 615950 w 1219200"/>
                <a:gd name="connsiteY2" fmla="*/ 133350 h 719931"/>
                <a:gd name="connsiteX3" fmla="*/ 831850 w 1219200"/>
                <a:gd name="connsiteY3" fmla="*/ 215900 h 719931"/>
                <a:gd name="connsiteX4" fmla="*/ 996950 w 1219200"/>
                <a:gd name="connsiteY4" fmla="*/ 311150 h 719931"/>
                <a:gd name="connsiteX5" fmla="*/ 1162050 w 1219200"/>
                <a:gd name="connsiteY5" fmla="*/ 419100 h 719931"/>
                <a:gd name="connsiteX6" fmla="*/ 1219200 w 1219200"/>
                <a:gd name="connsiteY6" fmla="*/ 533400 h 719931"/>
                <a:gd name="connsiteX7" fmla="*/ 1130300 w 1219200"/>
                <a:gd name="connsiteY7" fmla="*/ 590550 h 719931"/>
                <a:gd name="connsiteX8" fmla="*/ 869950 w 1219200"/>
                <a:gd name="connsiteY8" fmla="*/ 590550 h 719931"/>
                <a:gd name="connsiteX9" fmla="*/ 806450 w 1219200"/>
                <a:gd name="connsiteY9" fmla="*/ 628650 h 719931"/>
                <a:gd name="connsiteX10" fmla="*/ 739775 w 1219200"/>
                <a:gd name="connsiteY10" fmla="*/ 719931 h 719931"/>
                <a:gd name="connsiteX11" fmla="*/ 622300 w 1219200"/>
                <a:gd name="connsiteY11" fmla="*/ 685006 h 719931"/>
                <a:gd name="connsiteX12" fmla="*/ 511969 w 1219200"/>
                <a:gd name="connsiteY12" fmla="*/ 629444 h 719931"/>
                <a:gd name="connsiteX13" fmla="*/ 400050 w 1219200"/>
                <a:gd name="connsiteY13" fmla="*/ 626268 h 719931"/>
                <a:gd name="connsiteX14" fmla="*/ 387350 w 1219200"/>
                <a:gd name="connsiteY14" fmla="*/ 660400 h 719931"/>
                <a:gd name="connsiteX15" fmla="*/ 288925 w 1219200"/>
                <a:gd name="connsiteY15" fmla="*/ 658019 h 719931"/>
                <a:gd name="connsiteX16" fmla="*/ 192088 w 1219200"/>
                <a:gd name="connsiteY16" fmla="*/ 679450 h 719931"/>
                <a:gd name="connsiteX17" fmla="*/ 88900 w 1219200"/>
                <a:gd name="connsiteY17" fmla="*/ 666750 h 719931"/>
                <a:gd name="connsiteX18" fmla="*/ 50800 w 1219200"/>
                <a:gd name="connsiteY18" fmla="*/ 641350 h 719931"/>
                <a:gd name="connsiteX19" fmla="*/ 82550 w 1219200"/>
                <a:gd name="connsiteY19" fmla="*/ 609600 h 719931"/>
                <a:gd name="connsiteX20" fmla="*/ 61913 w 1219200"/>
                <a:gd name="connsiteY20" fmla="*/ 488157 h 719931"/>
                <a:gd name="connsiteX21" fmla="*/ 0 w 1219200"/>
                <a:gd name="connsiteY21" fmla="*/ 374650 h 719931"/>
                <a:gd name="connsiteX22" fmla="*/ 50800 w 1219200"/>
                <a:gd name="connsiteY22" fmla="*/ 374650 h 719931"/>
                <a:gd name="connsiteX23" fmla="*/ 107950 w 1219200"/>
                <a:gd name="connsiteY23" fmla="*/ 247650 h 719931"/>
                <a:gd name="connsiteX24" fmla="*/ 152400 w 1219200"/>
                <a:gd name="connsiteY24" fmla="*/ 171450 h 719931"/>
                <a:gd name="connsiteX25" fmla="*/ 243681 w 1219200"/>
                <a:gd name="connsiteY25" fmla="*/ 123825 h 719931"/>
                <a:gd name="connsiteX26" fmla="*/ 317500 w 1219200"/>
                <a:gd name="connsiteY26" fmla="*/ 26986 h 719931"/>
                <a:gd name="connsiteX0" fmla="*/ 266700 w 1219200"/>
                <a:gd name="connsiteY0" fmla="*/ 0 h 719931"/>
                <a:gd name="connsiteX1" fmla="*/ 501650 w 1219200"/>
                <a:gd name="connsiteY1" fmla="*/ 76200 h 719931"/>
                <a:gd name="connsiteX2" fmla="*/ 615950 w 1219200"/>
                <a:gd name="connsiteY2" fmla="*/ 133350 h 719931"/>
                <a:gd name="connsiteX3" fmla="*/ 831850 w 1219200"/>
                <a:gd name="connsiteY3" fmla="*/ 215900 h 719931"/>
                <a:gd name="connsiteX4" fmla="*/ 996950 w 1219200"/>
                <a:gd name="connsiteY4" fmla="*/ 311150 h 719931"/>
                <a:gd name="connsiteX5" fmla="*/ 1162050 w 1219200"/>
                <a:gd name="connsiteY5" fmla="*/ 419100 h 719931"/>
                <a:gd name="connsiteX6" fmla="*/ 1219200 w 1219200"/>
                <a:gd name="connsiteY6" fmla="*/ 533400 h 719931"/>
                <a:gd name="connsiteX7" fmla="*/ 1130300 w 1219200"/>
                <a:gd name="connsiteY7" fmla="*/ 590550 h 719931"/>
                <a:gd name="connsiteX8" fmla="*/ 869950 w 1219200"/>
                <a:gd name="connsiteY8" fmla="*/ 590550 h 719931"/>
                <a:gd name="connsiteX9" fmla="*/ 806450 w 1219200"/>
                <a:gd name="connsiteY9" fmla="*/ 628650 h 719931"/>
                <a:gd name="connsiteX10" fmla="*/ 739775 w 1219200"/>
                <a:gd name="connsiteY10" fmla="*/ 719931 h 719931"/>
                <a:gd name="connsiteX11" fmla="*/ 622300 w 1219200"/>
                <a:gd name="connsiteY11" fmla="*/ 685006 h 719931"/>
                <a:gd name="connsiteX12" fmla="*/ 511969 w 1219200"/>
                <a:gd name="connsiteY12" fmla="*/ 629444 h 719931"/>
                <a:gd name="connsiteX13" fmla="*/ 400050 w 1219200"/>
                <a:gd name="connsiteY13" fmla="*/ 626268 h 719931"/>
                <a:gd name="connsiteX14" fmla="*/ 387350 w 1219200"/>
                <a:gd name="connsiteY14" fmla="*/ 660400 h 719931"/>
                <a:gd name="connsiteX15" fmla="*/ 288925 w 1219200"/>
                <a:gd name="connsiteY15" fmla="*/ 658019 h 719931"/>
                <a:gd name="connsiteX16" fmla="*/ 192088 w 1219200"/>
                <a:gd name="connsiteY16" fmla="*/ 679450 h 719931"/>
                <a:gd name="connsiteX17" fmla="*/ 88900 w 1219200"/>
                <a:gd name="connsiteY17" fmla="*/ 666750 h 719931"/>
                <a:gd name="connsiteX18" fmla="*/ 50800 w 1219200"/>
                <a:gd name="connsiteY18" fmla="*/ 641350 h 719931"/>
                <a:gd name="connsiteX19" fmla="*/ 82550 w 1219200"/>
                <a:gd name="connsiteY19" fmla="*/ 609600 h 719931"/>
                <a:gd name="connsiteX20" fmla="*/ 61913 w 1219200"/>
                <a:gd name="connsiteY20" fmla="*/ 488157 h 719931"/>
                <a:gd name="connsiteX21" fmla="*/ 0 w 1219200"/>
                <a:gd name="connsiteY21" fmla="*/ 374650 h 719931"/>
                <a:gd name="connsiteX22" fmla="*/ 50800 w 1219200"/>
                <a:gd name="connsiteY22" fmla="*/ 374650 h 719931"/>
                <a:gd name="connsiteX23" fmla="*/ 107950 w 1219200"/>
                <a:gd name="connsiteY23" fmla="*/ 247650 h 719931"/>
                <a:gd name="connsiteX24" fmla="*/ 178594 w 1219200"/>
                <a:gd name="connsiteY24" fmla="*/ 202406 h 719931"/>
                <a:gd name="connsiteX25" fmla="*/ 243681 w 1219200"/>
                <a:gd name="connsiteY25" fmla="*/ 123825 h 719931"/>
                <a:gd name="connsiteX26" fmla="*/ 317500 w 1219200"/>
                <a:gd name="connsiteY26" fmla="*/ 26986 h 719931"/>
                <a:gd name="connsiteX0" fmla="*/ 266700 w 1219200"/>
                <a:gd name="connsiteY0" fmla="*/ 0 h 719931"/>
                <a:gd name="connsiteX1" fmla="*/ 501650 w 1219200"/>
                <a:gd name="connsiteY1" fmla="*/ 76200 h 719931"/>
                <a:gd name="connsiteX2" fmla="*/ 615950 w 1219200"/>
                <a:gd name="connsiteY2" fmla="*/ 133350 h 719931"/>
                <a:gd name="connsiteX3" fmla="*/ 831850 w 1219200"/>
                <a:gd name="connsiteY3" fmla="*/ 215900 h 719931"/>
                <a:gd name="connsiteX4" fmla="*/ 996950 w 1219200"/>
                <a:gd name="connsiteY4" fmla="*/ 311150 h 719931"/>
                <a:gd name="connsiteX5" fmla="*/ 1162050 w 1219200"/>
                <a:gd name="connsiteY5" fmla="*/ 419100 h 719931"/>
                <a:gd name="connsiteX6" fmla="*/ 1219200 w 1219200"/>
                <a:gd name="connsiteY6" fmla="*/ 533400 h 719931"/>
                <a:gd name="connsiteX7" fmla="*/ 1130300 w 1219200"/>
                <a:gd name="connsiteY7" fmla="*/ 590550 h 719931"/>
                <a:gd name="connsiteX8" fmla="*/ 869950 w 1219200"/>
                <a:gd name="connsiteY8" fmla="*/ 590550 h 719931"/>
                <a:gd name="connsiteX9" fmla="*/ 806450 w 1219200"/>
                <a:gd name="connsiteY9" fmla="*/ 628650 h 719931"/>
                <a:gd name="connsiteX10" fmla="*/ 739775 w 1219200"/>
                <a:gd name="connsiteY10" fmla="*/ 719931 h 719931"/>
                <a:gd name="connsiteX11" fmla="*/ 622300 w 1219200"/>
                <a:gd name="connsiteY11" fmla="*/ 685006 h 719931"/>
                <a:gd name="connsiteX12" fmla="*/ 511969 w 1219200"/>
                <a:gd name="connsiteY12" fmla="*/ 629444 h 719931"/>
                <a:gd name="connsiteX13" fmla="*/ 400050 w 1219200"/>
                <a:gd name="connsiteY13" fmla="*/ 626268 h 719931"/>
                <a:gd name="connsiteX14" fmla="*/ 387350 w 1219200"/>
                <a:gd name="connsiteY14" fmla="*/ 660400 h 719931"/>
                <a:gd name="connsiteX15" fmla="*/ 288925 w 1219200"/>
                <a:gd name="connsiteY15" fmla="*/ 658019 h 719931"/>
                <a:gd name="connsiteX16" fmla="*/ 192088 w 1219200"/>
                <a:gd name="connsiteY16" fmla="*/ 679450 h 719931"/>
                <a:gd name="connsiteX17" fmla="*/ 88900 w 1219200"/>
                <a:gd name="connsiteY17" fmla="*/ 666750 h 719931"/>
                <a:gd name="connsiteX18" fmla="*/ 50800 w 1219200"/>
                <a:gd name="connsiteY18" fmla="*/ 641350 h 719931"/>
                <a:gd name="connsiteX19" fmla="*/ 82550 w 1219200"/>
                <a:gd name="connsiteY19" fmla="*/ 609600 h 719931"/>
                <a:gd name="connsiteX20" fmla="*/ 61913 w 1219200"/>
                <a:gd name="connsiteY20" fmla="*/ 488157 h 719931"/>
                <a:gd name="connsiteX21" fmla="*/ 0 w 1219200"/>
                <a:gd name="connsiteY21" fmla="*/ 374650 h 719931"/>
                <a:gd name="connsiteX22" fmla="*/ 50800 w 1219200"/>
                <a:gd name="connsiteY22" fmla="*/ 374650 h 719931"/>
                <a:gd name="connsiteX23" fmla="*/ 124619 w 1219200"/>
                <a:gd name="connsiteY23" fmla="*/ 273843 h 719931"/>
                <a:gd name="connsiteX24" fmla="*/ 178594 w 1219200"/>
                <a:gd name="connsiteY24" fmla="*/ 202406 h 719931"/>
                <a:gd name="connsiteX25" fmla="*/ 243681 w 1219200"/>
                <a:gd name="connsiteY25" fmla="*/ 123825 h 719931"/>
                <a:gd name="connsiteX26" fmla="*/ 317500 w 1219200"/>
                <a:gd name="connsiteY26" fmla="*/ 26986 h 719931"/>
                <a:gd name="connsiteX0" fmla="*/ 215900 w 1168400"/>
                <a:gd name="connsiteY0" fmla="*/ 0 h 719931"/>
                <a:gd name="connsiteX1" fmla="*/ 450850 w 1168400"/>
                <a:gd name="connsiteY1" fmla="*/ 76200 h 719931"/>
                <a:gd name="connsiteX2" fmla="*/ 565150 w 1168400"/>
                <a:gd name="connsiteY2" fmla="*/ 133350 h 719931"/>
                <a:gd name="connsiteX3" fmla="*/ 781050 w 1168400"/>
                <a:gd name="connsiteY3" fmla="*/ 215900 h 719931"/>
                <a:gd name="connsiteX4" fmla="*/ 946150 w 1168400"/>
                <a:gd name="connsiteY4" fmla="*/ 311150 h 719931"/>
                <a:gd name="connsiteX5" fmla="*/ 1111250 w 1168400"/>
                <a:gd name="connsiteY5" fmla="*/ 419100 h 719931"/>
                <a:gd name="connsiteX6" fmla="*/ 1168400 w 1168400"/>
                <a:gd name="connsiteY6" fmla="*/ 533400 h 719931"/>
                <a:gd name="connsiteX7" fmla="*/ 1079500 w 1168400"/>
                <a:gd name="connsiteY7" fmla="*/ 590550 h 719931"/>
                <a:gd name="connsiteX8" fmla="*/ 819150 w 1168400"/>
                <a:gd name="connsiteY8" fmla="*/ 590550 h 719931"/>
                <a:gd name="connsiteX9" fmla="*/ 755650 w 1168400"/>
                <a:gd name="connsiteY9" fmla="*/ 628650 h 719931"/>
                <a:gd name="connsiteX10" fmla="*/ 688975 w 1168400"/>
                <a:gd name="connsiteY10" fmla="*/ 719931 h 719931"/>
                <a:gd name="connsiteX11" fmla="*/ 571500 w 1168400"/>
                <a:gd name="connsiteY11" fmla="*/ 685006 h 719931"/>
                <a:gd name="connsiteX12" fmla="*/ 461169 w 1168400"/>
                <a:gd name="connsiteY12" fmla="*/ 629444 h 719931"/>
                <a:gd name="connsiteX13" fmla="*/ 349250 w 1168400"/>
                <a:gd name="connsiteY13" fmla="*/ 626268 h 719931"/>
                <a:gd name="connsiteX14" fmla="*/ 336550 w 1168400"/>
                <a:gd name="connsiteY14" fmla="*/ 660400 h 719931"/>
                <a:gd name="connsiteX15" fmla="*/ 238125 w 1168400"/>
                <a:gd name="connsiteY15" fmla="*/ 658019 h 719931"/>
                <a:gd name="connsiteX16" fmla="*/ 141288 w 1168400"/>
                <a:gd name="connsiteY16" fmla="*/ 679450 h 719931"/>
                <a:gd name="connsiteX17" fmla="*/ 38100 w 1168400"/>
                <a:gd name="connsiteY17" fmla="*/ 666750 h 719931"/>
                <a:gd name="connsiteX18" fmla="*/ 0 w 1168400"/>
                <a:gd name="connsiteY18" fmla="*/ 641350 h 719931"/>
                <a:gd name="connsiteX19" fmla="*/ 31750 w 1168400"/>
                <a:gd name="connsiteY19" fmla="*/ 609600 h 719931"/>
                <a:gd name="connsiteX20" fmla="*/ 11113 w 1168400"/>
                <a:gd name="connsiteY20" fmla="*/ 488157 h 719931"/>
                <a:gd name="connsiteX21" fmla="*/ 0 w 1168400"/>
                <a:gd name="connsiteY21" fmla="*/ 374650 h 719931"/>
                <a:gd name="connsiteX22" fmla="*/ 73819 w 1168400"/>
                <a:gd name="connsiteY22" fmla="*/ 273843 h 719931"/>
                <a:gd name="connsiteX23" fmla="*/ 127794 w 1168400"/>
                <a:gd name="connsiteY23" fmla="*/ 202406 h 719931"/>
                <a:gd name="connsiteX24" fmla="*/ 192881 w 1168400"/>
                <a:gd name="connsiteY24" fmla="*/ 123825 h 719931"/>
                <a:gd name="connsiteX25" fmla="*/ 266700 w 1168400"/>
                <a:gd name="connsiteY25" fmla="*/ 26986 h 719931"/>
                <a:gd name="connsiteX0" fmla="*/ 215900 w 1168400"/>
                <a:gd name="connsiteY0" fmla="*/ 0 h 719931"/>
                <a:gd name="connsiteX1" fmla="*/ 450850 w 1168400"/>
                <a:gd name="connsiteY1" fmla="*/ 76200 h 719931"/>
                <a:gd name="connsiteX2" fmla="*/ 565150 w 1168400"/>
                <a:gd name="connsiteY2" fmla="*/ 133350 h 719931"/>
                <a:gd name="connsiteX3" fmla="*/ 781050 w 1168400"/>
                <a:gd name="connsiteY3" fmla="*/ 215900 h 719931"/>
                <a:gd name="connsiteX4" fmla="*/ 946150 w 1168400"/>
                <a:gd name="connsiteY4" fmla="*/ 311150 h 719931"/>
                <a:gd name="connsiteX5" fmla="*/ 1111250 w 1168400"/>
                <a:gd name="connsiteY5" fmla="*/ 419100 h 719931"/>
                <a:gd name="connsiteX6" fmla="*/ 1168400 w 1168400"/>
                <a:gd name="connsiteY6" fmla="*/ 533400 h 719931"/>
                <a:gd name="connsiteX7" fmla="*/ 1079500 w 1168400"/>
                <a:gd name="connsiteY7" fmla="*/ 590550 h 719931"/>
                <a:gd name="connsiteX8" fmla="*/ 819150 w 1168400"/>
                <a:gd name="connsiteY8" fmla="*/ 590550 h 719931"/>
                <a:gd name="connsiteX9" fmla="*/ 755650 w 1168400"/>
                <a:gd name="connsiteY9" fmla="*/ 628650 h 719931"/>
                <a:gd name="connsiteX10" fmla="*/ 688975 w 1168400"/>
                <a:gd name="connsiteY10" fmla="*/ 719931 h 719931"/>
                <a:gd name="connsiteX11" fmla="*/ 571500 w 1168400"/>
                <a:gd name="connsiteY11" fmla="*/ 685006 h 719931"/>
                <a:gd name="connsiteX12" fmla="*/ 461169 w 1168400"/>
                <a:gd name="connsiteY12" fmla="*/ 629444 h 719931"/>
                <a:gd name="connsiteX13" fmla="*/ 349250 w 1168400"/>
                <a:gd name="connsiteY13" fmla="*/ 626268 h 719931"/>
                <a:gd name="connsiteX14" fmla="*/ 336550 w 1168400"/>
                <a:gd name="connsiteY14" fmla="*/ 660400 h 719931"/>
                <a:gd name="connsiteX15" fmla="*/ 238125 w 1168400"/>
                <a:gd name="connsiteY15" fmla="*/ 658019 h 719931"/>
                <a:gd name="connsiteX16" fmla="*/ 141288 w 1168400"/>
                <a:gd name="connsiteY16" fmla="*/ 679450 h 719931"/>
                <a:gd name="connsiteX17" fmla="*/ 38100 w 1168400"/>
                <a:gd name="connsiteY17" fmla="*/ 666750 h 719931"/>
                <a:gd name="connsiteX18" fmla="*/ 0 w 1168400"/>
                <a:gd name="connsiteY18" fmla="*/ 641350 h 719931"/>
                <a:gd name="connsiteX19" fmla="*/ 31750 w 1168400"/>
                <a:gd name="connsiteY19" fmla="*/ 609600 h 719931"/>
                <a:gd name="connsiteX20" fmla="*/ 11113 w 1168400"/>
                <a:gd name="connsiteY20" fmla="*/ 488157 h 719931"/>
                <a:gd name="connsiteX21" fmla="*/ 30956 w 1168400"/>
                <a:gd name="connsiteY21" fmla="*/ 377032 h 719931"/>
                <a:gd name="connsiteX22" fmla="*/ 73819 w 1168400"/>
                <a:gd name="connsiteY22" fmla="*/ 273843 h 719931"/>
                <a:gd name="connsiteX23" fmla="*/ 127794 w 1168400"/>
                <a:gd name="connsiteY23" fmla="*/ 202406 h 719931"/>
                <a:gd name="connsiteX24" fmla="*/ 192881 w 1168400"/>
                <a:gd name="connsiteY24" fmla="*/ 123825 h 719931"/>
                <a:gd name="connsiteX25" fmla="*/ 266700 w 1168400"/>
                <a:gd name="connsiteY25" fmla="*/ 26986 h 719931"/>
                <a:gd name="connsiteX0" fmla="*/ 215900 w 1144588"/>
                <a:gd name="connsiteY0" fmla="*/ 0 h 719931"/>
                <a:gd name="connsiteX1" fmla="*/ 450850 w 1144588"/>
                <a:gd name="connsiteY1" fmla="*/ 76200 h 719931"/>
                <a:gd name="connsiteX2" fmla="*/ 565150 w 1144588"/>
                <a:gd name="connsiteY2" fmla="*/ 133350 h 719931"/>
                <a:gd name="connsiteX3" fmla="*/ 781050 w 1144588"/>
                <a:gd name="connsiteY3" fmla="*/ 215900 h 719931"/>
                <a:gd name="connsiteX4" fmla="*/ 946150 w 1144588"/>
                <a:gd name="connsiteY4" fmla="*/ 311150 h 719931"/>
                <a:gd name="connsiteX5" fmla="*/ 1111250 w 1144588"/>
                <a:gd name="connsiteY5" fmla="*/ 419100 h 719931"/>
                <a:gd name="connsiteX6" fmla="*/ 1144588 w 1144588"/>
                <a:gd name="connsiteY6" fmla="*/ 519112 h 719931"/>
                <a:gd name="connsiteX7" fmla="*/ 1079500 w 1144588"/>
                <a:gd name="connsiteY7" fmla="*/ 590550 h 719931"/>
                <a:gd name="connsiteX8" fmla="*/ 819150 w 1144588"/>
                <a:gd name="connsiteY8" fmla="*/ 590550 h 719931"/>
                <a:gd name="connsiteX9" fmla="*/ 755650 w 1144588"/>
                <a:gd name="connsiteY9" fmla="*/ 628650 h 719931"/>
                <a:gd name="connsiteX10" fmla="*/ 688975 w 1144588"/>
                <a:gd name="connsiteY10" fmla="*/ 719931 h 719931"/>
                <a:gd name="connsiteX11" fmla="*/ 571500 w 1144588"/>
                <a:gd name="connsiteY11" fmla="*/ 685006 h 719931"/>
                <a:gd name="connsiteX12" fmla="*/ 461169 w 1144588"/>
                <a:gd name="connsiteY12" fmla="*/ 629444 h 719931"/>
                <a:gd name="connsiteX13" fmla="*/ 349250 w 1144588"/>
                <a:gd name="connsiteY13" fmla="*/ 626268 h 719931"/>
                <a:gd name="connsiteX14" fmla="*/ 336550 w 1144588"/>
                <a:gd name="connsiteY14" fmla="*/ 660400 h 719931"/>
                <a:gd name="connsiteX15" fmla="*/ 238125 w 1144588"/>
                <a:gd name="connsiteY15" fmla="*/ 658019 h 719931"/>
                <a:gd name="connsiteX16" fmla="*/ 141288 w 1144588"/>
                <a:gd name="connsiteY16" fmla="*/ 679450 h 719931"/>
                <a:gd name="connsiteX17" fmla="*/ 38100 w 1144588"/>
                <a:gd name="connsiteY17" fmla="*/ 666750 h 719931"/>
                <a:gd name="connsiteX18" fmla="*/ 0 w 1144588"/>
                <a:gd name="connsiteY18" fmla="*/ 641350 h 719931"/>
                <a:gd name="connsiteX19" fmla="*/ 31750 w 1144588"/>
                <a:gd name="connsiteY19" fmla="*/ 609600 h 719931"/>
                <a:gd name="connsiteX20" fmla="*/ 11113 w 1144588"/>
                <a:gd name="connsiteY20" fmla="*/ 488157 h 719931"/>
                <a:gd name="connsiteX21" fmla="*/ 30956 w 1144588"/>
                <a:gd name="connsiteY21" fmla="*/ 377032 h 719931"/>
                <a:gd name="connsiteX22" fmla="*/ 73819 w 1144588"/>
                <a:gd name="connsiteY22" fmla="*/ 273843 h 719931"/>
                <a:gd name="connsiteX23" fmla="*/ 127794 w 1144588"/>
                <a:gd name="connsiteY23" fmla="*/ 202406 h 719931"/>
                <a:gd name="connsiteX24" fmla="*/ 192881 w 1144588"/>
                <a:gd name="connsiteY24" fmla="*/ 123825 h 719931"/>
                <a:gd name="connsiteX25" fmla="*/ 266700 w 1144588"/>
                <a:gd name="connsiteY25" fmla="*/ 26986 h 719931"/>
                <a:gd name="connsiteX0" fmla="*/ 215900 w 1144588"/>
                <a:gd name="connsiteY0" fmla="*/ 0 h 719931"/>
                <a:gd name="connsiteX1" fmla="*/ 450850 w 1144588"/>
                <a:gd name="connsiteY1" fmla="*/ 76200 h 719931"/>
                <a:gd name="connsiteX2" fmla="*/ 565150 w 1144588"/>
                <a:gd name="connsiteY2" fmla="*/ 133350 h 719931"/>
                <a:gd name="connsiteX3" fmla="*/ 781050 w 1144588"/>
                <a:gd name="connsiteY3" fmla="*/ 215900 h 719931"/>
                <a:gd name="connsiteX4" fmla="*/ 946150 w 1144588"/>
                <a:gd name="connsiteY4" fmla="*/ 311150 h 719931"/>
                <a:gd name="connsiteX5" fmla="*/ 1099344 w 1144588"/>
                <a:gd name="connsiteY5" fmla="*/ 411956 h 719931"/>
                <a:gd name="connsiteX6" fmla="*/ 1144588 w 1144588"/>
                <a:gd name="connsiteY6" fmla="*/ 519112 h 719931"/>
                <a:gd name="connsiteX7" fmla="*/ 1079500 w 1144588"/>
                <a:gd name="connsiteY7" fmla="*/ 590550 h 719931"/>
                <a:gd name="connsiteX8" fmla="*/ 819150 w 1144588"/>
                <a:gd name="connsiteY8" fmla="*/ 590550 h 719931"/>
                <a:gd name="connsiteX9" fmla="*/ 755650 w 1144588"/>
                <a:gd name="connsiteY9" fmla="*/ 628650 h 719931"/>
                <a:gd name="connsiteX10" fmla="*/ 688975 w 1144588"/>
                <a:gd name="connsiteY10" fmla="*/ 719931 h 719931"/>
                <a:gd name="connsiteX11" fmla="*/ 571500 w 1144588"/>
                <a:gd name="connsiteY11" fmla="*/ 685006 h 719931"/>
                <a:gd name="connsiteX12" fmla="*/ 461169 w 1144588"/>
                <a:gd name="connsiteY12" fmla="*/ 629444 h 719931"/>
                <a:gd name="connsiteX13" fmla="*/ 349250 w 1144588"/>
                <a:gd name="connsiteY13" fmla="*/ 626268 h 719931"/>
                <a:gd name="connsiteX14" fmla="*/ 336550 w 1144588"/>
                <a:gd name="connsiteY14" fmla="*/ 660400 h 719931"/>
                <a:gd name="connsiteX15" fmla="*/ 238125 w 1144588"/>
                <a:gd name="connsiteY15" fmla="*/ 658019 h 719931"/>
                <a:gd name="connsiteX16" fmla="*/ 141288 w 1144588"/>
                <a:gd name="connsiteY16" fmla="*/ 679450 h 719931"/>
                <a:gd name="connsiteX17" fmla="*/ 38100 w 1144588"/>
                <a:gd name="connsiteY17" fmla="*/ 666750 h 719931"/>
                <a:gd name="connsiteX18" fmla="*/ 0 w 1144588"/>
                <a:gd name="connsiteY18" fmla="*/ 641350 h 719931"/>
                <a:gd name="connsiteX19" fmla="*/ 31750 w 1144588"/>
                <a:gd name="connsiteY19" fmla="*/ 609600 h 719931"/>
                <a:gd name="connsiteX20" fmla="*/ 11113 w 1144588"/>
                <a:gd name="connsiteY20" fmla="*/ 488157 h 719931"/>
                <a:gd name="connsiteX21" fmla="*/ 30956 w 1144588"/>
                <a:gd name="connsiteY21" fmla="*/ 377032 h 719931"/>
                <a:gd name="connsiteX22" fmla="*/ 73819 w 1144588"/>
                <a:gd name="connsiteY22" fmla="*/ 273843 h 719931"/>
                <a:gd name="connsiteX23" fmla="*/ 127794 w 1144588"/>
                <a:gd name="connsiteY23" fmla="*/ 202406 h 719931"/>
                <a:gd name="connsiteX24" fmla="*/ 192881 w 1144588"/>
                <a:gd name="connsiteY24" fmla="*/ 123825 h 719931"/>
                <a:gd name="connsiteX25" fmla="*/ 266700 w 1144588"/>
                <a:gd name="connsiteY25" fmla="*/ 26986 h 719931"/>
                <a:gd name="connsiteX0" fmla="*/ 215900 w 1127919"/>
                <a:gd name="connsiteY0" fmla="*/ 0 h 719931"/>
                <a:gd name="connsiteX1" fmla="*/ 450850 w 1127919"/>
                <a:gd name="connsiteY1" fmla="*/ 76200 h 719931"/>
                <a:gd name="connsiteX2" fmla="*/ 565150 w 1127919"/>
                <a:gd name="connsiteY2" fmla="*/ 133350 h 719931"/>
                <a:gd name="connsiteX3" fmla="*/ 781050 w 1127919"/>
                <a:gd name="connsiteY3" fmla="*/ 215900 h 719931"/>
                <a:gd name="connsiteX4" fmla="*/ 946150 w 1127919"/>
                <a:gd name="connsiteY4" fmla="*/ 311150 h 719931"/>
                <a:gd name="connsiteX5" fmla="*/ 1099344 w 1127919"/>
                <a:gd name="connsiteY5" fmla="*/ 411956 h 719931"/>
                <a:gd name="connsiteX6" fmla="*/ 1127919 w 1127919"/>
                <a:gd name="connsiteY6" fmla="*/ 516731 h 719931"/>
                <a:gd name="connsiteX7" fmla="*/ 1079500 w 1127919"/>
                <a:gd name="connsiteY7" fmla="*/ 590550 h 719931"/>
                <a:gd name="connsiteX8" fmla="*/ 819150 w 1127919"/>
                <a:gd name="connsiteY8" fmla="*/ 590550 h 719931"/>
                <a:gd name="connsiteX9" fmla="*/ 755650 w 1127919"/>
                <a:gd name="connsiteY9" fmla="*/ 628650 h 719931"/>
                <a:gd name="connsiteX10" fmla="*/ 688975 w 1127919"/>
                <a:gd name="connsiteY10" fmla="*/ 719931 h 719931"/>
                <a:gd name="connsiteX11" fmla="*/ 571500 w 1127919"/>
                <a:gd name="connsiteY11" fmla="*/ 685006 h 719931"/>
                <a:gd name="connsiteX12" fmla="*/ 461169 w 1127919"/>
                <a:gd name="connsiteY12" fmla="*/ 629444 h 719931"/>
                <a:gd name="connsiteX13" fmla="*/ 349250 w 1127919"/>
                <a:gd name="connsiteY13" fmla="*/ 626268 h 719931"/>
                <a:gd name="connsiteX14" fmla="*/ 336550 w 1127919"/>
                <a:gd name="connsiteY14" fmla="*/ 660400 h 719931"/>
                <a:gd name="connsiteX15" fmla="*/ 238125 w 1127919"/>
                <a:gd name="connsiteY15" fmla="*/ 658019 h 719931"/>
                <a:gd name="connsiteX16" fmla="*/ 141288 w 1127919"/>
                <a:gd name="connsiteY16" fmla="*/ 679450 h 719931"/>
                <a:gd name="connsiteX17" fmla="*/ 38100 w 1127919"/>
                <a:gd name="connsiteY17" fmla="*/ 666750 h 719931"/>
                <a:gd name="connsiteX18" fmla="*/ 0 w 1127919"/>
                <a:gd name="connsiteY18" fmla="*/ 641350 h 719931"/>
                <a:gd name="connsiteX19" fmla="*/ 31750 w 1127919"/>
                <a:gd name="connsiteY19" fmla="*/ 609600 h 719931"/>
                <a:gd name="connsiteX20" fmla="*/ 11113 w 1127919"/>
                <a:gd name="connsiteY20" fmla="*/ 488157 h 719931"/>
                <a:gd name="connsiteX21" fmla="*/ 30956 w 1127919"/>
                <a:gd name="connsiteY21" fmla="*/ 377032 h 719931"/>
                <a:gd name="connsiteX22" fmla="*/ 73819 w 1127919"/>
                <a:gd name="connsiteY22" fmla="*/ 273843 h 719931"/>
                <a:gd name="connsiteX23" fmla="*/ 127794 w 1127919"/>
                <a:gd name="connsiteY23" fmla="*/ 202406 h 719931"/>
                <a:gd name="connsiteX24" fmla="*/ 192881 w 1127919"/>
                <a:gd name="connsiteY24" fmla="*/ 123825 h 719931"/>
                <a:gd name="connsiteX25" fmla="*/ 266700 w 1127919"/>
                <a:gd name="connsiteY25" fmla="*/ 26986 h 719931"/>
                <a:gd name="connsiteX0" fmla="*/ 215900 w 1127919"/>
                <a:gd name="connsiteY0" fmla="*/ 0 h 719931"/>
                <a:gd name="connsiteX1" fmla="*/ 450850 w 1127919"/>
                <a:gd name="connsiteY1" fmla="*/ 76200 h 719931"/>
                <a:gd name="connsiteX2" fmla="*/ 565150 w 1127919"/>
                <a:gd name="connsiteY2" fmla="*/ 133350 h 719931"/>
                <a:gd name="connsiteX3" fmla="*/ 781050 w 1127919"/>
                <a:gd name="connsiteY3" fmla="*/ 215900 h 719931"/>
                <a:gd name="connsiteX4" fmla="*/ 946150 w 1127919"/>
                <a:gd name="connsiteY4" fmla="*/ 311150 h 719931"/>
                <a:gd name="connsiteX5" fmla="*/ 1099344 w 1127919"/>
                <a:gd name="connsiteY5" fmla="*/ 411956 h 719931"/>
                <a:gd name="connsiteX6" fmla="*/ 1127919 w 1127919"/>
                <a:gd name="connsiteY6" fmla="*/ 516731 h 719931"/>
                <a:gd name="connsiteX7" fmla="*/ 1079500 w 1127919"/>
                <a:gd name="connsiteY7" fmla="*/ 590550 h 719931"/>
                <a:gd name="connsiteX8" fmla="*/ 819150 w 1127919"/>
                <a:gd name="connsiteY8" fmla="*/ 590550 h 719931"/>
                <a:gd name="connsiteX9" fmla="*/ 755650 w 1127919"/>
                <a:gd name="connsiteY9" fmla="*/ 628650 h 719931"/>
                <a:gd name="connsiteX10" fmla="*/ 688975 w 1127919"/>
                <a:gd name="connsiteY10" fmla="*/ 719931 h 719931"/>
                <a:gd name="connsiteX11" fmla="*/ 571500 w 1127919"/>
                <a:gd name="connsiteY11" fmla="*/ 685006 h 719931"/>
                <a:gd name="connsiteX12" fmla="*/ 461169 w 1127919"/>
                <a:gd name="connsiteY12" fmla="*/ 629444 h 719931"/>
                <a:gd name="connsiteX13" fmla="*/ 349250 w 1127919"/>
                <a:gd name="connsiteY13" fmla="*/ 626268 h 719931"/>
                <a:gd name="connsiteX14" fmla="*/ 336550 w 1127919"/>
                <a:gd name="connsiteY14" fmla="*/ 660400 h 719931"/>
                <a:gd name="connsiteX15" fmla="*/ 238125 w 1127919"/>
                <a:gd name="connsiteY15" fmla="*/ 658019 h 719931"/>
                <a:gd name="connsiteX16" fmla="*/ 141288 w 1127919"/>
                <a:gd name="connsiteY16" fmla="*/ 679450 h 719931"/>
                <a:gd name="connsiteX17" fmla="*/ 38100 w 1127919"/>
                <a:gd name="connsiteY17" fmla="*/ 666750 h 719931"/>
                <a:gd name="connsiteX18" fmla="*/ 0 w 1127919"/>
                <a:gd name="connsiteY18" fmla="*/ 641350 h 719931"/>
                <a:gd name="connsiteX19" fmla="*/ 31750 w 1127919"/>
                <a:gd name="connsiteY19" fmla="*/ 609600 h 719931"/>
                <a:gd name="connsiteX20" fmla="*/ 11113 w 1127919"/>
                <a:gd name="connsiteY20" fmla="*/ 488157 h 719931"/>
                <a:gd name="connsiteX21" fmla="*/ 30956 w 1127919"/>
                <a:gd name="connsiteY21" fmla="*/ 377032 h 719931"/>
                <a:gd name="connsiteX22" fmla="*/ 73819 w 1127919"/>
                <a:gd name="connsiteY22" fmla="*/ 273843 h 719931"/>
                <a:gd name="connsiteX23" fmla="*/ 127794 w 1127919"/>
                <a:gd name="connsiteY23" fmla="*/ 202406 h 719931"/>
                <a:gd name="connsiteX24" fmla="*/ 192881 w 1127919"/>
                <a:gd name="connsiteY24" fmla="*/ 123825 h 719931"/>
                <a:gd name="connsiteX25" fmla="*/ 292893 w 1127919"/>
                <a:gd name="connsiteY25" fmla="*/ 60323 h 719931"/>
                <a:gd name="connsiteX0" fmla="*/ 215900 w 1127919"/>
                <a:gd name="connsiteY0" fmla="*/ 0 h 719931"/>
                <a:gd name="connsiteX1" fmla="*/ 453232 w 1127919"/>
                <a:gd name="connsiteY1" fmla="*/ 90487 h 719931"/>
                <a:gd name="connsiteX2" fmla="*/ 565150 w 1127919"/>
                <a:gd name="connsiteY2" fmla="*/ 133350 h 719931"/>
                <a:gd name="connsiteX3" fmla="*/ 781050 w 1127919"/>
                <a:gd name="connsiteY3" fmla="*/ 215900 h 719931"/>
                <a:gd name="connsiteX4" fmla="*/ 946150 w 1127919"/>
                <a:gd name="connsiteY4" fmla="*/ 311150 h 719931"/>
                <a:gd name="connsiteX5" fmla="*/ 1099344 w 1127919"/>
                <a:gd name="connsiteY5" fmla="*/ 411956 h 719931"/>
                <a:gd name="connsiteX6" fmla="*/ 1127919 w 1127919"/>
                <a:gd name="connsiteY6" fmla="*/ 516731 h 719931"/>
                <a:gd name="connsiteX7" fmla="*/ 1079500 w 1127919"/>
                <a:gd name="connsiteY7" fmla="*/ 590550 h 719931"/>
                <a:gd name="connsiteX8" fmla="*/ 819150 w 1127919"/>
                <a:gd name="connsiteY8" fmla="*/ 590550 h 719931"/>
                <a:gd name="connsiteX9" fmla="*/ 755650 w 1127919"/>
                <a:gd name="connsiteY9" fmla="*/ 628650 h 719931"/>
                <a:gd name="connsiteX10" fmla="*/ 688975 w 1127919"/>
                <a:gd name="connsiteY10" fmla="*/ 719931 h 719931"/>
                <a:gd name="connsiteX11" fmla="*/ 571500 w 1127919"/>
                <a:gd name="connsiteY11" fmla="*/ 685006 h 719931"/>
                <a:gd name="connsiteX12" fmla="*/ 461169 w 1127919"/>
                <a:gd name="connsiteY12" fmla="*/ 629444 h 719931"/>
                <a:gd name="connsiteX13" fmla="*/ 349250 w 1127919"/>
                <a:gd name="connsiteY13" fmla="*/ 626268 h 719931"/>
                <a:gd name="connsiteX14" fmla="*/ 336550 w 1127919"/>
                <a:gd name="connsiteY14" fmla="*/ 660400 h 719931"/>
                <a:gd name="connsiteX15" fmla="*/ 238125 w 1127919"/>
                <a:gd name="connsiteY15" fmla="*/ 658019 h 719931"/>
                <a:gd name="connsiteX16" fmla="*/ 141288 w 1127919"/>
                <a:gd name="connsiteY16" fmla="*/ 679450 h 719931"/>
                <a:gd name="connsiteX17" fmla="*/ 38100 w 1127919"/>
                <a:gd name="connsiteY17" fmla="*/ 666750 h 719931"/>
                <a:gd name="connsiteX18" fmla="*/ 0 w 1127919"/>
                <a:gd name="connsiteY18" fmla="*/ 641350 h 719931"/>
                <a:gd name="connsiteX19" fmla="*/ 31750 w 1127919"/>
                <a:gd name="connsiteY19" fmla="*/ 609600 h 719931"/>
                <a:gd name="connsiteX20" fmla="*/ 11113 w 1127919"/>
                <a:gd name="connsiteY20" fmla="*/ 488157 h 719931"/>
                <a:gd name="connsiteX21" fmla="*/ 30956 w 1127919"/>
                <a:gd name="connsiteY21" fmla="*/ 377032 h 719931"/>
                <a:gd name="connsiteX22" fmla="*/ 73819 w 1127919"/>
                <a:gd name="connsiteY22" fmla="*/ 273843 h 719931"/>
                <a:gd name="connsiteX23" fmla="*/ 127794 w 1127919"/>
                <a:gd name="connsiteY23" fmla="*/ 202406 h 719931"/>
                <a:gd name="connsiteX24" fmla="*/ 192881 w 1127919"/>
                <a:gd name="connsiteY24" fmla="*/ 123825 h 719931"/>
                <a:gd name="connsiteX25" fmla="*/ 292893 w 1127919"/>
                <a:gd name="connsiteY25" fmla="*/ 60323 h 719931"/>
                <a:gd name="connsiteX0" fmla="*/ 337344 w 1127919"/>
                <a:gd name="connsiteY0" fmla="*/ 0 h 660399"/>
                <a:gd name="connsiteX1" fmla="*/ 453232 w 1127919"/>
                <a:gd name="connsiteY1" fmla="*/ 30955 h 660399"/>
                <a:gd name="connsiteX2" fmla="*/ 565150 w 1127919"/>
                <a:gd name="connsiteY2" fmla="*/ 73818 h 660399"/>
                <a:gd name="connsiteX3" fmla="*/ 781050 w 1127919"/>
                <a:gd name="connsiteY3" fmla="*/ 156368 h 660399"/>
                <a:gd name="connsiteX4" fmla="*/ 946150 w 1127919"/>
                <a:gd name="connsiteY4" fmla="*/ 251618 h 660399"/>
                <a:gd name="connsiteX5" fmla="*/ 1099344 w 1127919"/>
                <a:gd name="connsiteY5" fmla="*/ 352424 h 660399"/>
                <a:gd name="connsiteX6" fmla="*/ 1127919 w 1127919"/>
                <a:gd name="connsiteY6" fmla="*/ 457199 h 660399"/>
                <a:gd name="connsiteX7" fmla="*/ 1079500 w 1127919"/>
                <a:gd name="connsiteY7" fmla="*/ 531018 h 660399"/>
                <a:gd name="connsiteX8" fmla="*/ 819150 w 1127919"/>
                <a:gd name="connsiteY8" fmla="*/ 531018 h 660399"/>
                <a:gd name="connsiteX9" fmla="*/ 755650 w 1127919"/>
                <a:gd name="connsiteY9" fmla="*/ 569118 h 660399"/>
                <a:gd name="connsiteX10" fmla="*/ 688975 w 1127919"/>
                <a:gd name="connsiteY10" fmla="*/ 660399 h 660399"/>
                <a:gd name="connsiteX11" fmla="*/ 571500 w 1127919"/>
                <a:gd name="connsiteY11" fmla="*/ 625474 h 660399"/>
                <a:gd name="connsiteX12" fmla="*/ 461169 w 1127919"/>
                <a:gd name="connsiteY12" fmla="*/ 569912 h 660399"/>
                <a:gd name="connsiteX13" fmla="*/ 349250 w 1127919"/>
                <a:gd name="connsiteY13" fmla="*/ 566736 h 660399"/>
                <a:gd name="connsiteX14" fmla="*/ 336550 w 1127919"/>
                <a:gd name="connsiteY14" fmla="*/ 600868 h 660399"/>
                <a:gd name="connsiteX15" fmla="*/ 238125 w 1127919"/>
                <a:gd name="connsiteY15" fmla="*/ 598487 h 660399"/>
                <a:gd name="connsiteX16" fmla="*/ 141288 w 1127919"/>
                <a:gd name="connsiteY16" fmla="*/ 619918 h 660399"/>
                <a:gd name="connsiteX17" fmla="*/ 38100 w 1127919"/>
                <a:gd name="connsiteY17" fmla="*/ 607218 h 660399"/>
                <a:gd name="connsiteX18" fmla="*/ 0 w 1127919"/>
                <a:gd name="connsiteY18" fmla="*/ 581818 h 660399"/>
                <a:gd name="connsiteX19" fmla="*/ 31750 w 1127919"/>
                <a:gd name="connsiteY19" fmla="*/ 550068 h 660399"/>
                <a:gd name="connsiteX20" fmla="*/ 11113 w 1127919"/>
                <a:gd name="connsiteY20" fmla="*/ 428625 h 660399"/>
                <a:gd name="connsiteX21" fmla="*/ 30956 w 1127919"/>
                <a:gd name="connsiteY21" fmla="*/ 317500 h 660399"/>
                <a:gd name="connsiteX22" fmla="*/ 73819 w 1127919"/>
                <a:gd name="connsiteY22" fmla="*/ 214311 h 660399"/>
                <a:gd name="connsiteX23" fmla="*/ 127794 w 1127919"/>
                <a:gd name="connsiteY23" fmla="*/ 142874 h 660399"/>
                <a:gd name="connsiteX24" fmla="*/ 192881 w 1127919"/>
                <a:gd name="connsiteY24" fmla="*/ 64293 h 660399"/>
                <a:gd name="connsiteX25" fmla="*/ 292893 w 1127919"/>
                <a:gd name="connsiteY25" fmla="*/ 791 h 660399"/>
                <a:gd name="connsiteX0" fmla="*/ 337344 w 1127919"/>
                <a:gd name="connsiteY0" fmla="*/ 0 h 660399"/>
                <a:gd name="connsiteX1" fmla="*/ 453232 w 1127919"/>
                <a:gd name="connsiteY1" fmla="*/ 30955 h 660399"/>
                <a:gd name="connsiteX2" fmla="*/ 565150 w 1127919"/>
                <a:gd name="connsiteY2" fmla="*/ 73818 h 660399"/>
                <a:gd name="connsiteX3" fmla="*/ 762000 w 1127919"/>
                <a:gd name="connsiteY3" fmla="*/ 192087 h 660399"/>
                <a:gd name="connsiteX4" fmla="*/ 946150 w 1127919"/>
                <a:gd name="connsiteY4" fmla="*/ 251618 h 660399"/>
                <a:gd name="connsiteX5" fmla="*/ 1099344 w 1127919"/>
                <a:gd name="connsiteY5" fmla="*/ 352424 h 660399"/>
                <a:gd name="connsiteX6" fmla="*/ 1127919 w 1127919"/>
                <a:gd name="connsiteY6" fmla="*/ 457199 h 660399"/>
                <a:gd name="connsiteX7" fmla="*/ 1079500 w 1127919"/>
                <a:gd name="connsiteY7" fmla="*/ 531018 h 660399"/>
                <a:gd name="connsiteX8" fmla="*/ 819150 w 1127919"/>
                <a:gd name="connsiteY8" fmla="*/ 531018 h 660399"/>
                <a:gd name="connsiteX9" fmla="*/ 755650 w 1127919"/>
                <a:gd name="connsiteY9" fmla="*/ 569118 h 660399"/>
                <a:gd name="connsiteX10" fmla="*/ 688975 w 1127919"/>
                <a:gd name="connsiteY10" fmla="*/ 660399 h 660399"/>
                <a:gd name="connsiteX11" fmla="*/ 571500 w 1127919"/>
                <a:gd name="connsiteY11" fmla="*/ 625474 h 660399"/>
                <a:gd name="connsiteX12" fmla="*/ 461169 w 1127919"/>
                <a:gd name="connsiteY12" fmla="*/ 569912 h 660399"/>
                <a:gd name="connsiteX13" fmla="*/ 349250 w 1127919"/>
                <a:gd name="connsiteY13" fmla="*/ 566736 h 660399"/>
                <a:gd name="connsiteX14" fmla="*/ 336550 w 1127919"/>
                <a:gd name="connsiteY14" fmla="*/ 600868 h 660399"/>
                <a:gd name="connsiteX15" fmla="*/ 238125 w 1127919"/>
                <a:gd name="connsiteY15" fmla="*/ 598487 h 660399"/>
                <a:gd name="connsiteX16" fmla="*/ 141288 w 1127919"/>
                <a:gd name="connsiteY16" fmla="*/ 619918 h 660399"/>
                <a:gd name="connsiteX17" fmla="*/ 38100 w 1127919"/>
                <a:gd name="connsiteY17" fmla="*/ 607218 h 660399"/>
                <a:gd name="connsiteX18" fmla="*/ 0 w 1127919"/>
                <a:gd name="connsiteY18" fmla="*/ 581818 h 660399"/>
                <a:gd name="connsiteX19" fmla="*/ 31750 w 1127919"/>
                <a:gd name="connsiteY19" fmla="*/ 550068 h 660399"/>
                <a:gd name="connsiteX20" fmla="*/ 11113 w 1127919"/>
                <a:gd name="connsiteY20" fmla="*/ 428625 h 660399"/>
                <a:gd name="connsiteX21" fmla="*/ 30956 w 1127919"/>
                <a:gd name="connsiteY21" fmla="*/ 317500 h 660399"/>
                <a:gd name="connsiteX22" fmla="*/ 73819 w 1127919"/>
                <a:gd name="connsiteY22" fmla="*/ 214311 h 660399"/>
                <a:gd name="connsiteX23" fmla="*/ 127794 w 1127919"/>
                <a:gd name="connsiteY23" fmla="*/ 142874 h 660399"/>
                <a:gd name="connsiteX24" fmla="*/ 192881 w 1127919"/>
                <a:gd name="connsiteY24" fmla="*/ 64293 h 660399"/>
                <a:gd name="connsiteX25" fmla="*/ 292893 w 1127919"/>
                <a:gd name="connsiteY25" fmla="*/ 791 h 660399"/>
                <a:gd name="connsiteX0" fmla="*/ 337344 w 1127919"/>
                <a:gd name="connsiteY0" fmla="*/ 0 h 660399"/>
                <a:gd name="connsiteX1" fmla="*/ 453232 w 1127919"/>
                <a:gd name="connsiteY1" fmla="*/ 30955 h 660399"/>
                <a:gd name="connsiteX2" fmla="*/ 565150 w 1127919"/>
                <a:gd name="connsiteY2" fmla="*/ 73818 h 660399"/>
                <a:gd name="connsiteX3" fmla="*/ 762000 w 1127919"/>
                <a:gd name="connsiteY3" fmla="*/ 192087 h 660399"/>
                <a:gd name="connsiteX4" fmla="*/ 934244 w 1127919"/>
                <a:gd name="connsiteY4" fmla="*/ 306387 h 660399"/>
                <a:gd name="connsiteX5" fmla="*/ 1099344 w 1127919"/>
                <a:gd name="connsiteY5" fmla="*/ 352424 h 660399"/>
                <a:gd name="connsiteX6" fmla="*/ 1127919 w 1127919"/>
                <a:gd name="connsiteY6" fmla="*/ 457199 h 660399"/>
                <a:gd name="connsiteX7" fmla="*/ 1079500 w 1127919"/>
                <a:gd name="connsiteY7" fmla="*/ 531018 h 660399"/>
                <a:gd name="connsiteX8" fmla="*/ 819150 w 1127919"/>
                <a:gd name="connsiteY8" fmla="*/ 531018 h 660399"/>
                <a:gd name="connsiteX9" fmla="*/ 755650 w 1127919"/>
                <a:gd name="connsiteY9" fmla="*/ 569118 h 660399"/>
                <a:gd name="connsiteX10" fmla="*/ 688975 w 1127919"/>
                <a:gd name="connsiteY10" fmla="*/ 660399 h 660399"/>
                <a:gd name="connsiteX11" fmla="*/ 571500 w 1127919"/>
                <a:gd name="connsiteY11" fmla="*/ 625474 h 660399"/>
                <a:gd name="connsiteX12" fmla="*/ 461169 w 1127919"/>
                <a:gd name="connsiteY12" fmla="*/ 569912 h 660399"/>
                <a:gd name="connsiteX13" fmla="*/ 349250 w 1127919"/>
                <a:gd name="connsiteY13" fmla="*/ 566736 h 660399"/>
                <a:gd name="connsiteX14" fmla="*/ 336550 w 1127919"/>
                <a:gd name="connsiteY14" fmla="*/ 600868 h 660399"/>
                <a:gd name="connsiteX15" fmla="*/ 238125 w 1127919"/>
                <a:gd name="connsiteY15" fmla="*/ 598487 h 660399"/>
                <a:gd name="connsiteX16" fmla="*/ 141288 w 1127919"/>
                <a:gd name="connsiteY16" fmla="*/ 619918 h 660399"/>
                <a:gd name="connsiteX17" fmla="*/ 38100 w 1127919"/>
                <a:gd name="connsiteY17" fmla="*/ 607218 h 660399"/>
                <a:gd name="connsiteX18" fmla="*/ 0 w 1127919"/>
                <a:gd name="connsiteY18" fmla="*/ 581818 h 660399"/>
                <a:gd name="connsiteX19" fmla="*/ 31750 w 1127919"/>
                <a:gd name="connsiteY19" fmla="*/ 550068 h 660399"/>
                <a:gd name="connsiteX20" fmla="*/ 11113 w 1127919"/>
                <a:gd name="connsiteY20" fmla="*/ 428625 h 660399"/>
                <a:gd name="connsiteX21" fmla="*/ 30956 w 1127919"/>
                <a:gd name="connsiteY21" fmla="*/ 317500 h 660399"/>
                <a:gd name="connsiteX22" fmla="*/ 73819 w 1127919"/>
                <a:gd name="connsiteY22" fmla="*/ 214311 h 660399"/>
                <a:gd name="connsiteX23" fmla="*/ 127794 w 1127919"/>
                <a:gd name="connsiteY23" fmla="*/ 142874 h 660399"/>
                <a:gd name="connsiteX24" fmla="*/ 192881 w 1127919"/>
                <a:gd name="connsiteY24" fmla="*/ 64293 h 660399"/>
                <a:gd name="connsiteX25" fmla="*/ 292893 w 1127919"/>
                <a:gd name="connsiteY25" fmla="*/ 791 h 660399"/>
                <a:gd name="connsiteX0" fmla="*/ 337344 w 1144588"/>
                <a:gd name="connsiteY0" fmla="*/ 0 h 660399"/>
                <a:gd name="connsiteX1" fmla="*/ 453232 w 1144588"/>
                <a:gd name="connsiteY1" fmla="*/ 30955 h 660399"/>
                <a:gd name="connsiteX2" fmla="*/ 565150 w 1144588"/>
                <a:gd name="connsiteY2" fmla="*/ 73818 h 660399"/>
                <a:gd name="connsiteX3" fmla="*/ 762000 w 1144588"/>
                <a:gd name="connsiteY3" fmla="*/ 192087 h 660399"/>
                <a:gd name="connsiteX4" fmla="*/ 934244 w 1144588"/>
                <a:gd name="connsiteY4" fmla="*/ 306387 h 660399"/>
                <a:gd name="connsiteX5" fmla="*/ 1144588 w 1144588"/>
                <a:gd name="connsiteY5" fmla="*/ 380999 h 660399"/>
                <a:gd name="connsiteX6" fmla="*/ 1127919 w 1144588"/>
                <a:gd name="connsiteY6" fmla="*/ 457199 h 660399"/>
                <a:gd name="connsiteX7" fmla="*/ 1079500 w 1144588"/>
                <a:gd name="connsiteY7" fmla="*/ 531018 h 660399"/>
                <a:gd name="connsiteX8" fmla="*/ 819150 w 1144588"/>
                <a:gd name="connsiteY8" fmla="*/ 531018 h 660399"/>
                <a:gd name="connsiteX9" fmla="*/ 755650 w 1144588"/>
                <a:gd name="connsiteY9" fmla="*/ 569118 h 660399"/>
                <a:gd name="connsiteX10" fmla="*/ 688975 w 1144588"/>
                <a:gd name="connsiteY10" fmla="*/ 660399 h 660399"/>
                <a:gd name="connsiteX11" fmla="*/ 571500 w 1144588"/>
                <a:gd name="connsiteY11" fmla="*/ 625474 h 660399"/>
                <a:gd name="connsiteX12" fmla="*/ 461169 w 1144588"/>
                <a:gd name="connsiteY12" fmla="*/ 569912 h 660399"/>
                <a:gd name="connsiteX13" fmla="*/ 349250 w 1144588"/>
                <a:gd name="connsiteY13" fmla="*/ 566736 h 660399"/>
                <a:gd name="connsiteX14" fmla="*/ 336550 w 1144588"/>
                <a:gd name="connsiteY14" fmla="*/ 600868 h 660399"/>
                <a:gd name="connsiteX15" fmla="*/ 238125 w 1144588"/>
                <a:gd name="connsiteY15" fmla="*/ 598487 h 660399"/>
                <a:gd name="connsiteX16" fmla="*/ 141288 w 1144588"/>
                <a:gd name="connsiteY16" fmla="*/ 619918 h 660399"/>
                <a:gd name="connsiteX17" fmla="*/ 38100 w 1144588"/>
                <a:gd name="connsiteY17" fmla="*/ 607218 h 660399"/>
                <a:gd name="connsiteX18" fmla="*/ 0 w 1144588"/>
                <a:gd name="connsiteY18" fmla="*/ 581818 h 660399"/>
                <a:gd name="connsiteX19" fmla="*/ 31750 w 1144588"/>
                <a:gd name="connsiteY19" fmla="*/ 550068 h 660399"/>
                <a:gd name="connsiteX20" fmla="*/ 11113 w 1144588"/>
                <a:gd name="connsiteY20" fmla="*/ 428625 h 660399"/>
                <a:gd name="connsiteX21" fmla="*/ 30956 w 1144588"/>
                <a:gd name="connsiteY21" fmla="*/ 317500 h 660399"/>
                <a:gd name="connsiteX22" fmla="*/ 73819 w 1144588"/>
                <a:gd name="connsiteY22" fmla="*/ 214311 h 660399"/>
                <a:gd name="connsiteX23" fmla="*/ 127794 w 1144588"/>
                <a:gd name="connsiteY23" fmla="*/ 142874 h 660399"/>
                <a:gd name="connsiteX24" fmla="*/ 192881 w 1144588"/>
                <a:gd name="connsiteY24" fmla="*/ 64293 h 660399"/>
                <a:gd name="connsiteX25" fmla="*/ 292893 w 1144588"/>
                <a:gd name="connsiteY25" fmla="*/ 791 h 660399"/>
                <a:gd name="connsiteX0" fmla="*/ 337344 w 1144588"/>
                <a:gd name="connsiteY0" fmla="*/ 0 h 660399"/>
                <a:gd name="connsiteX1" fmla="*/ 453232 w 1144588"/>
                <a:gd name="connsiteY1" fmla="*/ 30955 h 660399"/>
                <a:gd name="connsiteX2" fmla="*/ 565150 w 1144588"/>
                <a:gd name="connsiteY2" fmla="*/ 73818 h 660399"/>
                <a:gd name="connsiteX3" fmla="*/ 762000 w 1144588"/>
                <a:gd name="connsiteY3" fmla="*/ 192087 h 660399"/>
                <a:gd name="connsiteX4" fmla="*/ 934244 w 1144588"/>
                <a:gd name="connsiteY4" fmla="*/ 306387 h 660399"/>
                <a:gd name="connsiteX5" fmla="*/ 1144588 w 1144588"/>
                <a:gd name="connsiteY5" fmla="*/ 380999 h 660399"/>
                <a:gd name="connsiteX6" fmla="*/ 1127919 w 1144588"/>
                <a:gd name="connsiteY6" fmla="*/ 457199 h 660399"/>
                <a:gd name="connsiteX7" fmla="*/ 1079500 w 1144588"/>
                <a:gd name="connsiteY7" fmla="*/ 531018 h 660399"/>
                <a:gd name="connsiteX8" fmla="*/ 819150 w 1144588"/>
                <a:gd name="connsiteY8" fmla="*/ 531018 h 660399"/>
                <a:gd name="connsiteX9" fmla="*/ 755650 w 1144588"/>
                <a:gd name="connsiteY9" fmla="*/ 569118 h 660399"/>
                <a:gd name="connsiteX10" fmla="*/ 688975 w 1144588"/>
                <a:gd name="connsiteY10" fmla="*/ 660399 h 660399"/>
                <a:gd name="connsiteX11" fmla="*/ 571500 w 1144588"/>
                <a:gd name="connsiteY11" fmla="*/ 625474 h 660399"/>
                <a:gd name="connsiteX12" fmla="*/ 461169 w 1144588"/>
                <a:gd name="connsiteY12" fmla="*/ 569912 h 660399"/>
                <a:gd name="connsiteX13" fmla="*/ 349250 w 1144588"/>
                <a:gd name="connsiteY13" fmla="*/ 566736 h 660399"/>
                <a:gd name="connsiteX14" fmla="*/ 336550 w 1144588"/>
                <a:gd name="connsiteY14" fmla="*/ 600868 h 660399"/>
                <a:gd name="connsiteX15" fmla="*/ 223838 w 1144588"/>
                <a:gd name="connsiteY15" fmla="*/ 619918 h 660399"/>
                <a:gd name="connsiteX16" fmla="*/ 141288 w 1144588"/>
                <a:gd name="connsiteY16" fmla="*/ 619918 h 660399"/>
                <a:gd name="connsiteX17" fmla="*/ 38100 w 1144588"/>
                <a:gd name="connsiteY17" fmla="*/ 607218 h 660399"/>
                <a:gd name="connsiteX18" fmla="*/ 0 w 1144588"/>
                <a:gd name="connsiteY18" fmla="*/ 581818 h 660399"/>
                <a:gd name="connsiteX19" fmla="*/ 31750 w 1144588"/>
                <a:gd name="connsiteY19" fmla="*/ 550068 h 660399"/>
                <a:gd name="connsiteX20" fmla="*/ 11113 w 1144588"/>
                <a:gd name="connsiteY20" fmla="*/ 428625 h 660399"/>
                <a:gd name="connsiteX21" fmla="*/ 30956 w 1144588"/>
                <a:gd name="connsiteY21" fmla="*/ 317500 h 660399"/>
                <a:gd name="connsiteX22" fmla="*/ 73819 w 1144588"/>
                <a:gd name="connsiteY22" fmla="*/ 214311 h 660399"/>
                <a:gd name="connsiteX23" fmla="*/ 127794 w 1144588"/>
                <a:gd name="connsiteY23" fmla="*/ 142874 h 660399"/>
                <a:gd name="connsiteX24" fmla="*/ 192881 w 1144588"/>
                <a:gd name="connsiteY24" fmla="*/ 64293 h 660399"/>
                <a:gd name="connsiteX25" fmla="*/ 292893 w 1144588"/>
                <a:gd name="connsiteY25" fmla="*/ 791 h 660399"/>
                <a:gd name="connsiteX0" fmla="*/ 337344 w 1144588"/>
                <a:gd name="connsiteY0" fmla="*/ 0 h 669924"/>
                <a:gd name="connsiteX1" fmla="*/ 453232 w 1144588"/>
                <a:gd name="connsiteY1" fmla="*/ 30955 h 669924"/>
                <a:gd name="connsiteX2" fmla="*/ 565150 w 1144588"/>
                <a:gd name="connsiteY2" fmla="*/ 73818 h 669924"/>
                <a:gd name="connsiteX3" fmla="*/ 762000 w 1144588"/>
                <a:gd name="connsiteY3" fmla="*/ 192087 h 669924"/>
                <a:gd name="connsiteX4" fmla="*/ 934244 w 1144588"/>
                <a:gd name="connsiteY4" fmla="*/ 306387 h 669924"/>
                <a:gd name="connsiteX5" fmla="*/ 1144588 w 1144588"/>
                <a:gd name="connsiteY5" fmla="*/ 380999 h 669924"/>
                <a:gd name="connsiteX6" fmla="*/ 1127919 w 1144588"/>
                <a:gd name="connsiteY6" fmla="*/ 457199 h 669924"/>
                <a:gd name="connsiteX7" fmla="*/ 1079500 w 1144588"/>
                <a:gd name="connsiteY7" fmla="*/ 531018 h 669924"/>
                <a:gd name="connsiteX8" fmla="*/ 819150 w 1144588"/>
                <a:gd name="connsiteY8" fmla="*/ 531018 h 669924"/>
                <a:gd name="connsiteX9" fmla="*/ 755650 w 1144588"/>
                <a:gd name="connsiteY9" fmla="*/ 569118 h 669924"/>
                <a:gd name="connsiteX10" fmla="*/ 688975 w 1144588"/>
                <a:gd name="connsiteY10" fmla="*/ 660399 h 669924"/>
                <a:gd name="connsiteX11" fmla="*/ 571500 w 1144588"/>
                <a:gd name="connsiteY11" fmla="*/ 625474 h 669924"/>
                <a:gd name="connsiteX12" fmla="*/ 461169 w 1144588"/>
                <a:gd name="connsiteY12" fmla="*/ 569912 h 669924"/>
                <a:gd name="connsiteX13" fmla="*/ 349250 w 1144588"/>
                <a:gd name="connsiteY13" fmla="*/ 566736 h 669924"/>
                <a:gd name="connsiteX14" fmla="*/ 336550 w 1144588"/>
                <a:gd name="connsiteY14" fmla="*/ 600868 h 669924"/>
                <a:gd name="connsiteX15" fmla="*/ 223838 w 1144588"/>
                <a:gd name="connsiteY15" fmla="*/ 619918 h 669924"/>
                <a:gd name="connsiteX16" fmla="*/ 153194 w 1144588"/>
                <a:gd name="connsiteY16" fmla="*/ 669924 h 669924"/>
                <a:gd name="connsiteX17" fmla="*/ 38100 w 1144588"/>
                <a:gd name="connsiteY17" fmla="*/ 607218 h 669924"/>
                <a:gd name="connsiteX18" fmla="*/ 0 w 1144588"/>
                <a:gd name="connsiteY18" fmla="*/ 581818 h 669924"/>
                <a:gd name="connsiteX19" fmla="*/ 31750 w 1144588"/>
                <a:gd name="connsiteY19" fmla="*/ 550068 h 669924"/>
                <a:gd name="connsiteX20" fmla="*/ 11113 w 1144588"/>
                <a:gd name="connsiteY20" fmla="*/ 428625 h 669924"/>
                <a:gd name="connsiteX21" fmla="*/ 30956 w 1144588"/>
                <a:gd name="connsiteY21" fmla="*/ 317500 h 669924"/>
                <a:gd name="connsiteX22" fmla="*/ 73819 w 1144588"/>
                <a:gd name="connsiteY22" fmla="*/ 214311 h 669924"/>
                <a:gd name="connsiteX23" fmla="*/ 127794 w 1144588"/>
                <a:gd name="connsiteY23" fmla="*/ 142874 h 669924"/>
                <a:gd name="connsiteX24" fmla="*/ 192881 w 1144588"/>
                <a:gd name="connsiteY24" fmla="*/ 64293 h 669924"/>
                <a:gd name="connsiteX25" fmla="*/ 292893 w 1144588"/>
                <a:gd name="connsiteY25" fmla="*/ 791 h 669924"/>
                <a:gd name="connsiteX0" fmla="*/ 337344 w 1144588"/>
                <a:gd name="connsiteY0" fmla="*/ 0 h 753268"/>
                <a:gd name="connsiteX1" fmla="*/ 453232 w 1144588"/>
                <a:gd name="connsiteY1" fmla="*/ 30955 h 753268"/>
                <a:gd name="connsiteX2" fmla="*/ 565150 w 1144588"/>
                <a:gd name="connsiteY2" fmla="*/ 73818 h 753268"/>
                <a:gd name="connsiteX3" fmla="*/ 762000 w 1144588"/>
                <a:gd name="connsiteY3" fmla="*/ 192087 h 753268"/>
                <a:gd name="connsiteX4" fmla="*/ 934244 w 1144588"/>
                <a:gd name="connsiteY4" fmla="*/ 306387 h 753268"/>
                <a:gd name="connsiteX5" fmla="*/ 1144588 w 1144588"/>
                <a:gd name="connsiteY5" fmla="*/ 380999 h 753268"/>
                <a:gd name="connsiteX6" fmla="*/ 1127919 w 1144588"/>
                <a:gd name="connsiteY6" fmla="*/ 457199 h 753268"/>
                <a:gd name="connsiteX7" fmla="*/ 1079500 w 1144588"/>
                <a:gd name="connsiteY7" fmla="*/ 531018 h 753268"/>
                <a:gd name="connsiteX8" fmla="*/ 819150 w 1144588"/>
                <a:gd name="connsiteY8" fmla="*/ 531018 h 753268"/>
                <a:gd name="connsiteX9" fmla="*/ 755650 w 1144588"/>
                <a:gd name="connsiteY9" fmla="*/ 569118 h 753268"/>
                <a:gd name="connsiteX10" fmla="*/ 688975 w 1144588"/>
                <a:gd name="connsiteY10" fmla="*/ 660399 h 753268"/>
                <a:gd name="connsiteX11" fmla="*/ 571500 w 1144588"/>
                <a:gd name="connsiteY11" fmla="*/ 625474 h 753268"/>
                <a:gd name="connsiteX12" fmla="*/ 461169 w 1144588"/>
                <a:gd name="connsiteY12" fmla="*/ 569912 h 753268"/>
                <a:gd name="connsiteX13" fmla="*/ 349250 w 1144588"/>
                <a:gd name="connsiteY13" fmla="*/ 566736 h 753268"/>
                <a:gd name="connsiteX14" fmla="*/ 336550 w 1144588"/>
                <a:gd name="connsiteY14" fmla="*/ 600868 h 753268"/>
                <a:gd name="connsiteX15" fmla="*/ 183356 w 1144588"/>
                <a:gd name="connsiteY15" fmla="*/ 753268 h 753268"/>
                <a:gd name="connsiteX16" fmla="*/ 153194 w 1144588"/>
                <a:gd name="connsiteY16" fmla="*/ 669924 h 753268"/>
                <a:gd name="connsiteX17" fmla="*/ 38100 w 1144588"/>
                <a:gd name="connsiteY17" fmla="*/ 607218 h 753268"/>
                <a:gd name="connsiteX18" fmla="*/ 0 w 1144588"/>
                <a:gd name="connsiteY18" fmla="*/ 581818 h 753268"/>
                <a:gd name="connsiteX19" fmla="*/ 31750 w 1144588"/>
                <a:gd name="connsiteY19" fmla="*/ 550068 h 753268"/>
                <a:gd name="connsiteX20" fmla="*/ 11113 w 1144588"/>
                <a:gd name="connsiteY20" fmla="*/ 428625 h 753268"/>
                <a:gd name="connsiteX21" fmla="*/ 30956 w 1144588"/>
                <a:gd name="connsiteY21" fmla="*/ 317500 h 753268"/>
                <a:gd name="connsiteX22" fmla="*/ 73819 w 1144588"/>
                <a:gd name="connsiteY22" fmla="*/ 214311 h 753268"/>
                <a:gd name="connsiteX23" fmla="*/ 127794 w 1144588"/>
                <a:gd name="connsiteY23" fmla="*/ 142874 h 753268"/>
                <a:gd name="connsiteX24" fmla="*/ 192881 w 1144588"/>
                <a:gd name="connsiteY24" fmla="*/ 64293 h 753268"/>
                <a:gd name="connsiteX25" fmla="*/ 292893 w 1144588"/>
                <a:gd name="connsiteY25" fmla="*/ 791 h 753268"/>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88975 w 1144588"/>
                <a:gd name="connsiteY10" fmla="*/ 660399 h 793749"/>
                <a:gd name="connsiteX11" fmla="*/ 571500 w 1144588"/>
                <a:gd name="connsiteY11" fmla="*/ 625474 h 793749"/>
                <a:gd name="connsiteX12" fmla="*/ 461169 w 1144588"/>
                <a:gd name="connsiteY12" fmla="*/ 569912 h 793749"/>
                <a:gd name="connsiteX13" fmla="*/ 349250 w 1144588"/>
                <a:gd name="connsiteY13" fmla="*/ 566736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88975 w 1144588"/>
                <a:gd name="connsiteY10" fmla="*/ 660399 h 793749"/>
                <a:gd name="connsiteX11" fmla="*/ 571500 w 1144588"/>
                <a:gd name="connsiteY11" fmla="*/ 625474 h 793749"/>
                <a:gd name="connsiteX12" fmla="*/ 461169 w 1144588"/>
                <a:gd name="connsiteY12" fmla="*/ 569912 h 793749"/>
                <a:gd name="connsiteX13" fmla="*/ 349250 w 1144588"/>
                <a:gd name="connsiteY13" fmla="*/ 566736 h 793749"/>
                <a:gd name="connsiteX14" fmla="*/ 404719 w 1144588"/>
                <a:gd name="connsiteY14" fmla="*/ 664513 h 793749"/>
                <a:gd name="connsiteX15" fmla="*/ 317500 w 1144588"/>
                <a:gd name="connsiteY15" fmla="*/ 793749 h 793749"/>
                <a:gd name="connsiteX16" fmla="*/ 183356 w 1144588"/>
                <a:gd name="connsiteY16" fmla="*/ 753268 h 793749"/>
                <a:gd name="connsiteX17" fmla="*/ 153194 w 1144588"/>
                <a:gd name="connsiteY17" fmla="*/ 669924 h 793749"/>
                <a:gd name="connsiteX18" fmla="*/ 38100 w 1144588"/>
                <a:gd name="connsiteY18" fmla="*/ 607218 h 793749"/>
                <a:gd name="connsiteX19" fmla="*/ 0 w 1144588"/>
                <a:gd name="connsiteY19" fmla="*/ 581818 h 793749"/>
                <a:gd name="connsiteX20" fmla="*/ 31750 w 1144588"/>
                <a:gd name="connsiteY20" fmla="*/ 550068 h 793749"/>
                <a:gd name="connsiteX21" fmla="*/ 11113 w 1144588"/>
                <a:gd name="connsiteY21" fmla="*/ 428625 h 793749"/>
                <a:gd name="connsiteX22" fmla="*/ 30956 w 1144588"/>
                <a:gd name="connsiteY22" fmla="*/ 317500 h 793749"/>
                <a:gd name="connsiteX23" fmla="*/ 73819 w 1144588"/>
                <a:gd name="connsiteY23" fmla="*/ 214311 h 793749"/>
                <a:gd name="connsiteX24" fmla="*/ 127794 w 1144588"/>
                <a:gd name="connsiteY24" fmla="*/ 142874 h 793749"/>
                <a:gd name="connsiteX25" fmla="*/ 192881 w 1144588"/>
                <a:gd name="connsiteY25" fmla="*/ 64293 h 793749"/>
                <a:gd name="connsiteX26" fmla="*/ 292893 w 1144588"/>
                <a:gd name="connsiteY26"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88975 w 1144588"/>
                <a:gd name="connsiteY10" fmla="*/ 660399 h 793749"/>
                <a:gd name="connsiteX11" fmla="*/ 571500 w 1144588"/>
                <a:gd name="connsiteY11" fmla="*/ 625474 h 793749"/>
                <a:gd name="connsiteX12" fmla="*/ 461169 w 1144588"/>
                <a:gd name="connsiteY12" fmla="*/ 569912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88975 w 1144588"/>
                <a:gd name="connsiteY10" fmla="*/ 660399 h 793749"/>
                <a:gd name="connsiteX11" fmla="*/ 571500 w 1144588"/>
                <a:gd name="connsiteY11" fmla="*/ 625474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88975 w 1144588"/>
                <a:gd name="connsiteY10" fmla="*/ 660399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79450 w 1144588"/>
                <a:gd name="connsiteY10" fmla="*/ 674687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79450 w 1144588"/>
                <a:gd name="connsiteY10" fmla="*/ 674687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79450 w 1144588"/>
                <a:gd name="connsiteY10" fmla="*/ 674687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79450 w 1144588"/>
                <a:gd name="connsiteY10" fmla="*/ 674687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79450 w 1144588"/>
                <a:gd name="connsiteY10" fmla="*/ 674687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53194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37344 w 1144588"/>
                <a:gd name="connsiteY0" fmla="*/ 0 h 793749"/>
                <a:gd name="connsiteX1" fmla="*/ 453232 w 1144588"/>
                <a:gd name="connsiteY1" fmla="*/ 30955 h 793749"/>
                <a:gd name="connsiteX2" fmla="*/ 565150 w 1144588"/>
                <a:gd name="connsiteY2" fmla="*/ 73818 h 793749"/>
                <a:gd name="connsiteX3" fmla="*/ 762000 w 1144588"/>
                <a:gd name="connsiteY3" fmla="*/ 192087 h 793749"/>
                <a:gd name="connsiteX4" fmla="*/ 934244 w 1144588"/>
                <a:gd name="connsiteY4" fmla="*/ 306387 h 793749"/>
                <a:gd name="connsiteX5" fmla="*/ 1144588 w 1144588"/>
                <a:gd name="connsiteY5" fmla="*/ 380999 h 793749"/>
                <a:gd name="connsiteX6" fmla="*/ 1127919 w 1144588"/>
                <a:gd name="connsiteY6" fmla="*/ 457199 h 793749"/>
                <a:gd name="connsiteX7" fmla="*/ 1079500 w 1144588"/>
                <a:gd name="connsiteY7" fmla="*/ 531018 h 793749"/>
                <a:gd name="connsiteX8" fmla="*/ 819150 w 1144588"/>
                <a:gd name="connsiteY8" fmla="*/ 531018 h 793749"/>
                <a:gd name="connsiteX9" fmla="*/ 755650 w 1144588"/>
                <a:gd name="connsiteY9" fmla="*/ 569118 h 793749"/>
                <a:gd name="connsiteX10" fmla="*/ 679450 w 1144588"/>
                <a:gd name="connsiteY10" fmla="*/ 674687 h 793749"/>
                <a:gd name="connsiteX11" fmla="*/ 561975 w 1144588"/>
                <a:gd name="connsiteY11" fmla="*/ 642143 h 793749"/>
                <a:gd name="connsiteX12" fmla="*/ 451644 w 1144588"/>
                <a:gd name="connsiteY12" fmla="*/ 634206 h 793749"/>
                <a:gd name="connsiteX13" fmla="*/ 404719 w 1144588"/>
                <a:gd name="connsiteY13" fmla="*/ 664513 h 793749"/>
                <a:gd name="connsiteX14" fmla="*/ 317500 w 1144588"/>
                <a:gd name="connsiteY14" fmla="*/ 793749 h 793749"/>
                <a:gd name="connsiteX15" fmla="*/ 183356 w 1144588"/>
                <a:gd name="connsiteY15" fmla="*/ 753268 h 793749"/>
                <a:gd name="connsiteX16" fmla="*/ 129382 w 1144588"/>
                <a:gd name="connsiteY16" fmla="*/ 669924 h 793749"/>
                <a:gd name="connsiteX17" fmla="*/ 38100 w 1144588"/>
                <a:gd name="connsiteY17" fmla="*/ 607218 h 793749"/>
                <a:gd name="connsiteX18" fmla="*/ 0 w 1144588"/>
                <a:gd name="connsiteY18" fmla="*/ 581818 h 793749"/>
                <a:gd name="connsiteX19" fmla="*/ 31750 w 1144588"/>
                <a:gd name="connsiteY19" fmla="*/ 550068 h 793749"/>
                <a:gd name="connsiteX20" fmla="*/ 11113 w 1144588"/>
                <a:gd name="connsiteY20" fmla="*/ 428625 h 793749"/>
                <a:gd name="connsiteX21" fmla="*/ 30956 w 1144588"/>
                <a:gd name="connsiteY21" fmla="*/ 317500 h 793749"/>
                <a:gd name="connsiteX22" fmla="*/ 73819 w 1144588"/>
                <a:gd name="connsiteY22" fmla="*/ 214311 h 793749"/>
                <a:gd name="connsiteX23" fmla="*/ 127794 w 1144588"/>
                <a:gd name="connsiteY23" fmla="*/ 142874 h 793749"/>
                <a:gd name="connsiteX24" fmla="*/ 192881 w 1144588"/>
                <a:gd name="connsiteY24" fmla="*/ 64293 h 793749"/>
                <a:gd name="connsiteX25" fmla="*/ 292893 w 1144588"/>
                <a:gd name="connsiteY25" fmla="*/ 791 h 793749"/>
                <a:gd name="connsiteX0" fmla="*/ 326231 w 1133475"/>
                <a:gd name="connsiteY0" fmla="*/ 0 h 793749"/>
                <a:gd name="connsiteX1" fmla="*/ 442119 w 1133475"/>
                <a:gd name="connsiteY1" fmla="*/ 30955 h 793749"/>
                <a:gd name="connsiteX2" fmla="*/ 554037 w 1133475"/>
                <a:gd name="connsiteY2" fmla="*/ 73818 h 793749"/>
                <a:gd name="connsiteX3" fmla="*/ 750887 w 1133475"/>
                <a:gd name="connsiteY3" fmla="*/ 192087 h 793749"/>
                <a:gd name="connsiteX4" fmla="*/ 923131 w 1133475"/>
                <a:gd name="connsiteY4" fmla="*/ 306387 h 793749"/>
                <a:gd name="connsiteX5" fmla="*/ 1133475 w 1133475"/>
                <a:gd name="connsiteY5" fmla="*/ 380999 h 793749"/>
                <a:gd name="connsiteX6" fmla="*/ 1116806 w 1133475"/>
                <a:gd name="connsiteY6" fmla="*/ 457199 h 793749"/>
                <a:gd name="connsiteX7" fmla="*/ 1068387 w 1133475"/>
                <a:gd name="connsiteY7" fmla="*/ 531018 h 793749"/>
                <a:gd name="connsiteX8" fmla="*/ 808037 w 1133475"/>
                <a:gd name="connsiteY8" fmla="*/ 531018 h 793749"/>
                <a:gd name="connsiteX9" fmla="*/ 744537 w 1133475"/>
                <a:gd name="connsiteY9" fmla="*/ 569118 h 793749"/>
                <a:gd name="connsiteX10" fmla="*/ 668337 w 1133475"/>
                <a:gd name="connsiteY10" fmla="*/ 674687 h 793749"/>
                <a:gd name="connsiteX11" fmla="*/ 550862 w 1133475"/>
                <a:gd name="connsiteY11" fmla="*/ 642143 h 793749"/>
                <a:gd name="connsiteX12" fmla="*/ 440531 w 1133475"/>
                <a:gd name="connsiteY12" fmla="*/ 634206 h 793749"/>
                <a:gd name="connsiteX13" fmla="*/ 393606 w 1133475"/>
                <a:gd name="connsiteY13" fmla="*/ 664513 h 793749"/>
                <a:gd name="connsiteX14" fmla="*/ 306387 w 1133475"/>
                <a:gd name="connsiteY14" fmla="*/ 793749 h 793749"/>
                <a:gd name="connsiteX15" fmla="*/ 172243 w 1133475"/>
                <a:gd name="connsiteY15" fmla="*/ 753268 h 793749"/>
                <a:gd name="connsiteX16" fmla="*/ 118269 w 1133475"/>
                <a:gd name="connsiteY16" fmla="*/ 669924 h 793749"/>
                <a:gd name="connsiteX17" fmla="*/ 26987 w 1133475"/>
                <a:gd name="connsiteY17" fmla="*/ 607218 h 793749"/>
                <a:gd name="connsiteX18" fmla="*/ 20637 w 1133475"/>
                <a:gd name="connsiteY18" fmla="*/ 550068 h 793749"/>
                <a:gd name="connsiteX19" fmla="*/ 0 w 1133475"/>
                <a:gd name="connsiteY19" fmla="*/ 428625 h 793749"/>
                <a:gd name="connsiteX20" fmla="*/ 19843 w 1133475"/>
                <a:gd name="connsiteY20" fmla="*/ 317500 h 793749"/>
                <a:gd name="connsiteX21" fmla="*/ 62706 w 1133475"/>
                <a:gd name="connsiteY21" fmla="*/ 214311 h 793749"/>
                <a:gd name="connsiteX22" fmla="*/ 116681 w 1133475"/>
                <a:gd name="connsiteY22" fmla="*/ 142874 h 793749"/>
                <a:gd name="connsiteX23" fmla="*/ 181768 w 1133475"/>
                <a:gd name="connsiteY23" fmla="*/ 64293 h 793749"/>
                <a:gd name="connsiteX24" fmla="*/ 281780 w 1133475"/>
                <a:gd name="connsiteY24" fmla="*/ 791 h 793749"/>
                <a:gd name="connsiteX0" fmla="*/ 326231 w 1133475"/>
                <a:gd name="connsiteY0" fmla="*/ 0 h 793749"/>
                <a:gd name="connsiteX1" fmla="*/ 442119 w 1133475"/>
                <a:gd name="connsiteY1" fmla="*/ 30955 h 793749"/>
                <a:gd name="connsiteX2" fmla="*/ 554037 w 1133475"/>
                <a:gd name="connsiteY2" fmla="*/ 73818 h 793749"/>
                <a:gd name="connsiteX3" fmla="*/ 750887 w 1133475"/>
                <a:gd name="connsiteY3" fmla="*/ 192087 h 793749"/>
                <a:gd name="connsiteX4" fmla="*/ 923131 w 1133475"/>
                <a:gd name="connsiteY4" fmla="*/ 306387 h 793749"/>
                <a:gd name="connsiteX5" fmla="*/ 1133475 w 1133475"/>
                <a:gd name="connsiteY5" fmla="*/ 380999 h 793749"/>
                <a:gd name="connsiteX6" fmla="*/ 1116806 w 1133475"/>
                <a:gd name="connsiteY6" fmla="*/ 457199 h 793749"/>
                <a:gd name="connsiteX7" fmla="*/ 1068387 w 1133475"/>
                <a:gd name="connsiteY7" fmla="*/ 531018 h 793749"/>
                <a:gd name="connsiteX8" fmla="*/ 808037 w 1133475"/>
                <a:gd name="connsiteY8" fmla="*/ 531018 h 793749"/>
                <a:gd name="connsiteX9" fmla="*/ 744537 w 1133475"/>
                <a:gd name="connsiteY9" fmla="*/ 569118 h 793749"/>
                <a:gd name="connsiteX10" fmla="*/ 668337 w 1133475"/>
                <a:gd name="connsiteY10" fmla="*/ 674687 h 793749"/>
                <a:gd name="connsiteX11" fmla="*/ 550862 w 1133475"/>
                <a:gd name="connsiteY11" fmla="*/ 642143 h 793749"/>
                <a:gd name="connsiteX12" fmla="*/ 440531 w 1133475"/>
                <a:gd name="connsiteY12" fmla="*/ 634206 h 793749"/>
                <a:gd name="connsiteX13" fmla="*/ 393606 w 1133475"/>
                <a:gd name="connsiteY13" fmla="*/ 664513 h 793749"/>
                <a:gd name="connsiteX14" fmla="*/ 306387 w 1133475"/>
                <a:gd name="connsiteY14" fmla="*/ 793749 h 793749"/>
                <a:gd name="connsiteX15" fmla="*/ 172243 w 1133475"/>
                <a:gd name="connsiteY15" fmla="*/ 753268 h 793749"/>
                <a:gd name="connsiteX16" fmla="*/ 118269 w 1133475"/>
                <a:gd name="connsiteY16" fmla="*/ 669924 h 793749"/>
                <a:gd name="connsiteX17" fmla="*/ 26987 w 1133475"/>
                <a:gd name="connsiteY17" fmla="*/ 607218 h 793749"/>
                <a:gd name="connsiteX18" fmla="*/ 20637 w 1133475"/>
                <a:gd name="connsiteY18" fmla="*/ 550068 h 793749"/>
                <a:gd name="connsiteX19" fmla="*/ 0 w 1133475"/>
                <a:gd name="connsiteY19" fmla="*/ 428625 h 793749"/>
                <a:gd name="connsiteX20" fmla="*/ 19843 w 1133475"/>
                <a:gd name="connsiteY20" fmla="*/ 317500 h 793749"/>
                <a:gd name="connsiteX21" fmla="*/ 62706 w 1133475"/>
                <a:gd name="connsiteY21" fmla="*/ 214311 h 793749"/>
                <a:gd name="connsiteX22" fmla="*/ 116681 w 1133475"/>
                <a:gd name="connsiteY22" fmla="*/ 142874 h 793749"/>
                <a:gd name="connsiteX23" fmla="*/ 181768 w 1133475"/>
                <a:gd name="connsiteY23" fmla="*/ 64293 h 793749"/>
                <a:gd name="connsiteX24" fmla="*/ 281780 w 1133475"/>
                <a:gd name="connsiteY24" fmla="*/ 791 h 793749"/>
                <a:gd name="connsiteX0" fmla="*/ 326231 w 1140367"/>
                <a:gd name="connsiteY0" fmla="*/ 0 h 793749"/>
                <a:gd name="connsiteX1" fmla="*/ 442119 w 1140367"/>
                <a:gd name="connsiteY1" fmla="*/ 30955 h 793749"/>
                <a:gd name="connsiteX2" fmla="*/ 554037 w 1140367"/>
                <a:gd name="connsiteY2" fmla="*/ 73818 h 793749"/>
                <a:gd name="connsiteX3" fmla="*/ 750887 w 1140367"/>
                <a:gd name="connsiteY3" fmla="*/ 192087 h 793749"/>
                <a:gd name="connsiteX4" fmla="*/ 923131 w 1140367"/>
                <a:gd name="connsiteY4" fmla="*/ 306387 h 793749"/>
                <a:gd name="connsiteX5" fmla="*/ 1133475 w 1140367"/>
                <a:gd name="connsiteY5" fmla="*/ 380999 h 793749"/>
                <a:gd name="connsiteX6" fmla="*/ 1116806 w 1140367"/>
                <a:gd name="connsiteY6" fmla="*/ 457199 h 793749"/>
                <a:gd name="connsiteX7" fmla="*/ 1068387 w 1140367"/>
                <a:gd name="connsiteY7" fmla="*/ 531018 h 793749"/>
                <a:gd name="connsiteX8" fmla="*/ 808037 w 1140367"/>
                <a:gd name="connsiteY8" fmla="*/ 531018 h 793749"/>
                <a:gd name="connsiteX9" fmla="*/ 744537 w 1140367"/>
                <a:gd name="connsiteY9" fmla="*/ 569118 h 793749"/>
                <a:gd name="connsiteX10" fmla="*/ 668337 w 1140367"/>
                <a:gd name="connsiteY10" fmla="*/ 674687 h 793749"/>
                <a:gd name="connsiteX11" fmla="*/ 550862 w 1140367"/>
                <a:gd name="connsiteY11" fmla="*/ 642143 h 793749"/>
                <a:gd name="connsiteX12" fmla="*/ 440531 w 1140367"/>
                <a:gd name="connsiteY12" fmla="*/ 634206 h 793749"/>
                <a:gd name="connsiteX13" fmla="*/ 393606 w 1140367"/>
                <a:gd name="connsiteY13" fmla="*/ 664513 h 793749"/>
                <a:gd name="connsiteX14" fmla="*/ 306387 w 1140367"/>
                <a:gd name="connsiteY14" fmla="*/ 793749 h 793749"/>
                <a:gd name="connsiteX15" fmla="*/ 172243 w 1140367"/>
                <a:gd name="connsiteY15" fmla="*/ 753268 h 793749"/>
                <a:gd name="connsiteX16" fmla="*/ 118269 w 1140367"/>
                <a:gd name="connsiteY16" fmla="*/ 669924 h 793749"/>
                <a:gd name="connsiteX17" fmla="*/ 26987 w 1140367"/>
                <a:gd name="connsiteY17" fmla="*/ 607218 h 793749"/>
                <a:gd name="connsiteX18" fmla="*/ 20637 w 1140367"/>
                <a:gd name="connsiteY18" fmla="*/ 550068 h 793749"/>
                <a:gd name="connsiteX19" fmla="*/ 0 w 1140367"/>
                <a:gd name="connsiteY19" fmla="*/ 428625 h 793749"/>
                <a:gd name="connsiteX20" fmla="*/ 19843 w 1140367"/>
                <a:gd name="connsiteY20" fmla="*/ 317500 h 793749"/>
                <a:gd name="connsiteX21" fmla="*/ 62706 w 1140367"/>
                <a:gd name="connsiteY21" fmla="*/ 214311 h 793749"/>
                <a:gd name="connsiteX22" fmla="*/ 116681 w 1140367"/>
                <a:gd name="connsiteY22" fmla="*/ 142874 h 793749"/>
                <a:gd name="connsiteX23" fmla="*/ 181768 w 1140367"/>
                <a:gd name="connsiteY23" fmla="*/ 64293 h 793749"/>
                <a:gd name="connsiteX24" fmla="*/ 281780 w 1140367"/>
                <a:gd name="connsiteY24" fmla="*/ 791 h 79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40367" h="793749">
                  <a:moveTo>
                    <a:pt x="326231" y="0"/>
                  </a:moveTo>
                  <a:lnTo>
                    <a:pt x="442119" y="30955"/>
                  </a:lnTo>
                  <a:lnTo>
                    <a:pt x="554037" y="73818"/>
                  </a:lnTo>
                  <a:lnTo>
                    <a:pt x="750887" y="192087"/>
                  </a:lnTo>
                  <a:lnTo>
                    <a:pt x="923131" y="306387"/>
                  </a:lnTo>
                  <a:cubicBezTo>
                    <a:pt x="993246" y="331258"/>
                    <a:pt x="1072885" y="313265"/>
                    <a:pt x="1133475" y="380999"/>
                  </a:cubicBezTo>
                  <a:cubicBezTo>
                    <a:pt x="1154113" y="439737"/>
                    <a:pt x="1122362" y="431799"/>
                    <a:pt x="1116806" y="457199"/>
                  </a:cubicBezTo>
                  <a:lnTo>
                    <a:pt x="1068387" y="531018"/>
                  </a:lnTo>
                  <a:lnTo>
                    <a:pt x="808037" y="531018"/>
                  </a:lnTo>
                  <a:lnTo>
                    <a:pt x="744537" y="569118"/>
                  </a:lnTo>
                  <a:cubicBezTo>
                    <a:pt x="719137" y="604308"/>
                    <a:pt x="719930" y="641878"/>
                    <a:pt x="668337" y="674687"/>
                  </a:cubicBezTo>
                  <a:cubicBezTo>
                    <a:pt x="612510" y="682889"/>
                    <a:pt x="590020" y="652991"/>
                    <a:pt x="550862" y="642143"/>
                  </a:cubicBezTo>
                  <a:lnTo>
                    <a:pt x="440531" y="634206"/>
                  </a:lnTo>
                  <a:cubicBezTo>
                    <a:pt x="412734" y="640712"/>
                    <a:pt x="417551" y="627207"/>
                    <a:pt x="393606" y="664513"/>
                  </a:cubicBezTo>
                  <a:cubicBezTo>
                    <a:pt x="364533" y="707592"/>
                    <a:pt x="361653" y="753051"/>
                    <a:pt x="306387" y="793749"/>
                  </a:cubicBezTo>
                  <a:cubicBezTo>
                    <a:pt x="240241" y="782636"/>
                    <a:pt x="216958" y="766762"/>
                    <a:pt x="172243" y="753268"/>
                  </a:cubicBezTo>
                  <a:lnTo>
                    <a:pt x="118269" y="669924"/>
                  </a:lnTo>
                  <a:lnTo>
                    <a:pt x="26987" y="607218"/>
                  </a:lnTo>
                  <a:lnTo>
                    <a:pt x="20637" y="550068"/>
                  </a:lnTo>
                  <a:lnTo>
                    <a:pt x="0" y="428625"/>
                  </a:lnTo>
                  <a:lnTo>
                    <a:pt x="19843" y="317500"/>
                  </a:lnTo>
                  <a:lnTo>
                    <a:pt x="62706" y="214311"/>
                  </a:lnTo>
                  <a:lnTo>
                    <a:pt x="116681" y="142874"/>
                  </a:lnTo>
                  <a:lnTo>
                    <a:pt x="181768" y="64293"/>
                  </a:lnTo>
                  <a:lnTo>
                    <a:pt x="281780" y="791"/>
                  </a:lnTo>
                </a:path>
              </a:pathLst>
            </a:custGeom>
            <a:noFill/>
            <a:ln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19" name="フリーフォーム 18"/>
            <p:cNvSpPr/>
            <p:nvPr/>
          </p:nvSpPr>
          <p:spPr>
            <a:xfrm>
              <a:off x="12544194" y="2438951"/>
              <a:ext cx="1133322" cy="754857"/>
            </a:xfrm>
            <a:custGeom>
              <a:avLst/>
              <a:gdLst>
                <a:gd name="connsiteX0" fmla="*/ 114300 w 1111250"/>
                <a:gd name="connsiteY0" fmla="*/ 0 h 857250"/>
                <a:gd name="connsiteX1" fmla="*/ 44450 w 1111250"/>
                <a:gd name="connsiteY1" fmla="*/ 165100 h 857250"/>
                <a:gd name="connsiteX2" fmla="*/ 12700 w 1111250"/>
                <a:gd name="connsiteY2" fmla="*/ 330200 h 857250"/>
                <a:gd name="connsiteX3" fmla="*/ 0 w 1111250"/>
                <a:gd name="connsiteY3" fmla="*/ 628650 h 857250"/>
                <a:gd name="connsiteX4" fmla="*/ 19050 w 1111250"/>
                <a:gd name="connsiteY4" fmla="*/ 742950 h 857250"/>
                <a:gd name="connsiteX5" fmla="*/ 57150 w 1111250"/>
                <a:gd name="connsiteY5" fmla="*/ 781050 h 857250"/>
                <a:gd name="connsiteX6" fmla="*/ 133350 w 1111250"/>
                <a:gd name="connsiteY6" fmla="*/ 781050 h 857250"/>
                <a:gd name="connsiteX7" fmla="*/ 209550 w 1111250"/>
                <a:gd name="connsiteY7" fmla="*/ 717550 h 857250"/>
                <a:gd name="connsiteX8" fmla="*/ 285750 w 1111250"/>
                <a:gd name="connsiteY8" fmla="*/ 679450 h 857250"/>
                <a:gd name="connsiteX9" fmla="*/ 381000 w 1111250"/>
                <a:gd name="connsiteY9" fmla="*/ 730250 h 857250"/>
                <a:gd name="connsiteX10" fmla="*/ 463550 w 1111250"/>
                <a:gd name="connsiteY10" fmla="*/ 800100 h 857250"/>
                <a:gd name="connsiteX11" fmla="*/ 520700 w 1111250"/>
                <a:gd name="connsiteY11" fmla="*/ 850900 h 857250"/>
                <a:gd name="connsiteX12" fmla="*/ 660400 w 1111250"/>
                <a:gd name="connsiteY12" fmla="*/ 857250 h 857250"/>
                <a:gd name="connsiteX13" fmla="*/ 844550 w 1111250"/>
                <a:gd name="connsiteY13" fmla="*/ 819150 h 857250"/>
                <a:gd name="connsiteX14" fmla="*/ 1041400 w 1111250"/>
                <a:gd name="connsiteY14" fmla="*/ 692150 h 857250"/>
                <a:gd name="connsiteX15" fmla="*/ 1104900 w 1111250"/>
                <a:gd name="connsiteY15" fmla="*/ 546100 h 857250"/>
                <a:gd name="connsiteX16" fmla="*/ 1111250 w 1111250"/>
                <a:gd name="connsiteY16" fmla="*/ 400050 h 857250"/>
                <a:gd name="connsiteX17" fmla="*/ 971550 w 1111250"/>
                <a:gd name="connsiteY17" fmla="*/ 323850 h 857250"/>
                <a:gd name="connsiteX18" fmla="*/ 876300 w 1111250"/>
                <a:gd name="connsiteY18" fmla="*/ 311150 h 857250"/>
                <a:gd name="connsiteX19" fmla="*/ 768350 w 1111250"/>
                <a:gd name="connsiteY19" fmla="*/ 323850 h 857250"/>
                <a:gd name="connsiteX20" fmla="*/ 692150 w 1111250"/>
                <a:gd name="connsiteY20" fmla="*/ 304800 h 857250"/>
                <a:gd name="connsiteX21" fmla="*/ 666750 w 1111250"/>
                <a:gd name="connsiteY21" fmla="*/ 241300 h 857250"/>
                <a:gd name="connsiteX22" fmla="*/ 666750 w 1111250"/>
                <a:gd name="connsiteY22" fmla="*/ 152400 h 857250"/>
                <a:gd name="connsiteX23" fmla="*/ 635000 w 1111250"/>
                <a:gd name="connsiteY23" fmla="*/ 88900 h 857250"/>
                <a:gd name="connsiteX24" fmla="*/ 539750 w 1111250"/>
                <a:gd name="connsiteY24" fmla="*/ 63500 h 857250"/>
                <a:gd name="connsiteX25" fmla="*/ 476250 w 1111250"/>
                <a:gd name="connsiteY25" fmla="*/ 44450 h 857250"/>
                <a:gd name="connsiteX26" fmla="*/ 387350 w 1111250"/>
                <a:gd name="connsiteY26" fmla="*/ 57150 h 857250"/>
                <a:gd name="connsiteX27" fmla="*/ 279400 w 1111250"/>
                <a:gd name="connsiteY27" fmla="*/ 76200 h 857250"/>
                <a:gd name="connsiteX28" fmla="*/ 114300 w 1111250"/>
                <a:gd name="connsiteY28" fmla="*/ 0 h 857250"/>
                <a:gd name="connsiteX0" fmla="*/ 114300 w 1111250"/>
                <a:gd name="connsiteY0" fmla="*/ 0 h 857250"/>
                <a:gd name="connsiteX1" fmla="*/ 44450 w 1111250"/>
                <a:gd name="connsiteY1" fmla="*/ 165100 h 857250"/>
                <a:gd name="connsiteX2" fmla="*/ 12700 w 1111250"/>
                <a:gd name="connsiteY2" fmla="*/ 330200 h 857250"/>
                <a:gd name="connsiteX3" fmla="*/ 0 w 1111250"/>
                <a:gd name="connsiteY3" fmla="*/ 628650 h 857250"/>
                <a:gd name="connsiteX4" fmla="*/ 19050 w 1111250"/>
                <a:gd name="connsiteY4" fmla="*/ 742950 h 857250"/>
                <a:gd name="connsiteX5" fmla="*/ 57150 w 1111250"/>
                <a:gd name="connsiteY5" fmla="*/ 781050 h 857250"/>
                <a:gd name="connsiteX6" fmla="*/ 133350 w 1111250"/>
                <a:gd name="connsiteY6" fmla="*/ 781050 h 857250"/>
                <a:gd name="connsiteX7" fmla="*/ 209550 w 1111250"/>
                <a:gd name="connsiteY7" fmla="*/ 717550 h 857250"/>
                <a:gd name="connsiteX8" fmla="*/ 285750 w 1111250"/>
                <a:gd name="connsiteY8" fmla="*/ 679450 h 857250"/>
                <a:gd name="connsiteX9" fmla="*/ 381000 w 1111250"/>
                <a:gd name="connsiteY9" fmla="*/ 730250 h 857250"/>
                <a:gd name="connsiteX10" fmla="*/ 463550 w 1111250"/>
                <a:gd name="connsiteY10" fmla="*/ 800100 h 857250"/>
                <a:gd name="connsiteX11" fmla="*/ 520700 w 1111250"/>
                <a:gd name="connsiteY11" fmla="*/ 850900 h 857250"/>
                <a:gd name="connsiteX12" fmla="*/ 660400 w 1111250"/>
                <a:gd name="connsiteY12" fmla="*/ 857250 h 857250"/>
                <a:gd name="connsiteX13" fmla="*/ 844550 w 1111250"/>
                <a:gd name="connsiteY13" fmla="*/ 819150 h 857250"/>
                <a:gd name="connsiteX14" fmla="*/ 1041400 w 1111250"/>
                <a:gd name="connsiteY14" fmla="*/ 692150 h 857250"/>
                <a:gd name="connsiteX15" fmla="*/ 1104900 w 1111250"/>
                <a:gd name="connsiteY15" fmla="*/ 546100 h 857250"/>
                <a:gd name="connsiteX16" fmla="*/ 1111250 w 1111250"/>
                <a:gd name="connsiteY16" fmla="*/ 400050 h 857250"/>
                <a:gd name="connsiteX17" fmla="*/ 971550 w 1111250"/>
                <a:gd name="connsiteY17" fmla="*/ 323850 h 857250"/>
                <a:gd name="connsiteX18" fmla="*/ 876300 w 1111250"/>
                <a:gd name="connsiteY18" fmla="*/ 311150 h 857250"/>
                <a:gd name="connsiteX19" fmla="*/ 811212 w 1111250"/>
                <a:gd name="connsiteY19" fmla="*/ 369093 h 857250"/>
                <a:gd name="connsiteX20" fmla="*/ 692150 w 1111250"/>
                <a:gd name="connsiteY20" fmla="*/ 304800 h 857250"/>
                <a:gd name="connsiteX21" fmla="*/ 666750 w 1111250"/>
                <a:gd name="connsiteY21" fmla="*/ 241300 h 857250"/>
                <a:gd name="connsiteX22" fmla="*/ 666750 w 1111250"/>
                <a:gd name="connsiteY22" fmla="*/ 152400 h 857250"/>
                <a:gd name="connsiteX23" fmla="*/ 635000 w 1111250"/>
                <a:gd name="connsiteY23" fmla="*/ 88900 h 857250"/>
                <a:gd name="connsiteX24" fmla="*/ 539750 w 1111250"/>
                <a:gd name="connsiteY24" fmla="*/ 63500 h 857250"/>
                <a:gd name="connsiteX25" fmla="*/ 476250 w 1111250"/>
                <a:gd name="connsiteY25" fmla="*/ 44450 h 857250"/>
                <a:gd name="connsiteX26" fmla="*/ 387350 w 1111250"/>
                <a:gd name="connsiteY26" fmla="*/ 57150 h 857250"/>
                <a:gd name="connsiteX27" fmla="*/ 279400 w 1111250"/>
                <a:gd name="connsiteY27" fmla="*/ 76200 h 857250"/>
                <a:gd name="connsiteX28" fmla="*/ 114300 w 1111250"/>
                <a:gd name="connsiteY28" fmla="*/ 0 h 857250"/>
                <a:gd name="connsiteX0" fmla="*/ 114300 w 1111250"/>
                <a:gd name="connsiteY0" fmla="*/ 0 h 857250"/>
                <a:gd name="connsiteX1" fmla="*/ 44450 w 1111250"/>
                <a:gd name="connsiteY1" fmla="*/ 165100 h 857250"/>
                <a:gd name="connsiteX2" fmla="*/ 12700 w 1111250"/>
                <a:gd name="connsiteY2" fmla="*/ 330200 h 857250"/>
                <a:gd name="connsiteX3" fmla="*/ 0 w 1111250"/>
                <a:gd name="connsiteY3" fmla="*/ 628650 h 857250"/>
                <a:gd name="connsiteX4" fmla="*/ 19050 w 1111250"/>
                <a:gd name="connsiteY4" fmla="*/ 742950 h 857250"/>
                <a:gd name="connsiteX5" fmla="*/ 57150 w 1111250"/>
                <a:gd name="connsiteY5" fmla="*/ 781050 h 857250"/>
                <a:gd name="connsiteX6" fmla="*/ 133350 w 1111250"/>
                <a:gd name="connsiteY6" fmla="*/ 781050 h 857250"/>
                <a:gd name="connsiteX7" fmla="*/ 209550 w 1111250"/>
                <a:gd name="connsiteY7" fmla="*/ 717550 h 857250"/>
                <a:gd name="connsiteX8" fmla="*/ 285750 w 1111250"/>
                <a:gd name="connsiteY8" fmla="*/ 679450 h 857250"/>
                <a:gd name="connsiteX9" fmla="*/ 381000 w 1111250"/>
                <a:gd name="connsiteY9" fmla="*/ 730250 h 857250"/>
                <a:gd name="connsiteX10" fmla="*/ 463550 w 1111250"/>
                <a:gd name="connsiteY10" fmla="*/ 800100 h 857250"/>
                <a:gd name="connsiteX11" fmla="*/ 520700 w 1111250"/>
                <a:gd name="connsiteY11" fmla="*/ 850900 h 857250"/>
                <a:gd name="connsiteX12" fmla="*/ 660400 w 1111250"/>
                <a:gd name="connsiteY12" fmla="*/ 857250 h 857250"/>
                <a:gd name="connsiteX13" fmla="*/ 844550 w 1111250"/>
                <a:gd name="connsiteY13" fmla="*/ 819150 h 857250"/>
                <a:gd name="connsiteX14" fmla="*/ 1031875 w 1111250"/>
                <a:gd name="connsiteY14" fmla="*/ 742156 h 857250"/>
                <a:gd name="connsiteX15" fmla="*/ 1104900 w 1111250"/>
                <a:gd name="connsiteY15" fmla="*/ 546100 h 857250"/>
                <a:gd name="connsiteX16" fmla="*/ 1111250 w 1111250"/>
                <a:gd name="connsiteY16" fmla="*/ 400050 h 857250"/>
                <a:gd name="connsiteX17" fmla="*/ 971550 w 1111250"/>
                <a:gd name="connsiteY17" fmla="*/ 323850 h 857250"/>
                <a:gd name="connsiteX18" fmla="*/ 876300 w 1111250"/>
                <a:gd name="connsiteY18" fmla="*/ 311150 h 857250"/>
                <a:gd name="connsiteX19" fmla="*/ 811212 w 1111250"/>
                <a:gd name="connsiteY19" fmla="*/ 369093 h 857250"/>
                <a:gd name="connsiteX20" fmla="*/ 692150 w 1111250"/>
                <a:gd name="connsiteY20" fmla="*/ 304800 h 857250"/>
                <a:gd name="connsiteX21" fmla="*/ 666750 w 1111250"/>
                <a:gd name="connsiteY21" fmla="*/ 241300 h 857250"/>
                <a:gd name="connsiteX22" fmla="*/ 666750 w 1111250"/>
                <a:gd name="connsiteY22" fmla="*/ 152400 h 857250"/>
                <a:gd name="connsiteX23" fmla="*/ 635000 w 1111250"/>
                <a:gd name="connsiteY23" fmla="*/ 88900 h 857250"/>
                <a:gd name="connsiteX24" fmla="*/ 539750 w 1111250"/>
                <a:gd name="connsiteY24" fmla="*/ 63500 h 857250"/>
                <a:gd name="connsiteX25" fmla="*/ 476250 w 1111250"/>
                <a:gd name="connsiteY25" fmla="*/ 44450 h 857250"/>
                <a:gd name="connsiteX26" fmla="*/ 387350 w 1111250"/>
                <a:gd name="connsiteY26" fmla="*/ 57150 h 857250"/>
                <a:gd name="connsiteX27" fmla="*/ 279400 w 1111250"/>
                <a:gd name="connsiteY27" fmla="*/ 76200 h 857250"/>
                <a:gd name="connsiteX28" fmla="*/ 114300 w 1111250"/>
                <a:gd name="connsiteY28" fmla="*/ 0 h 857250"/>
                <a:gd name="connsiteX0" fmla="*/ 114300 w 1111250"/>
                <a:gd name="connsiteY0" fmla="*/ 0 h 857250"/>
                <a:gd name="connsiteX1" fmla="*/ 44450 w 1111250"/>
                <a:gd name="connsiteY1" fmla="*/ 165100 h 857250"/>
                <a:gd name="connsiteX2" fmla="*/ 12700 w 1111250"/>
                <a:gd name="connsiteY2" fmla="*/ 330200 h 857250"/>
                <a:gd name="connsiteX3" fmla="*/ 0 w 1111250"/>
                <a:gd name="connsiteY3" fmla="*/ 628650 h 857250"/>
                <a:gd name="connsiteX4" fmla="*/ 19050 w 1111250"/>
                <a:gd name="connsiteY4" fmla="*/ 742950 h 857250"/>
                <a:gd name="connsiteX5" fmla="*/ 57150 w 1111250"/>
                <a:gd name="connsiteY5" fmla="*/ 781050 h 857250"/>
                <a:gd name="connsiteX6" fmla="*/ 133350 w 1111250"/>
                <a:gd name="connsiteY6" fmla="*/ 781050 h 857250"/>
                <a:gd name="connsiteX7" fmla="*/ 209550 w 1111250"/>
                <a:gd name="connsiteY7" fmla="*/ 717550 h 857250"/>
                <a:gd name="connsiteX8" fmla="*/ 285750 w 1111250"/>
                <a:gd name="connsiteY8" fmla="*/ 679450 h 857250"/>
                <a:gd name="connsiteX9" fmla="*/ 381000 w 1111250"/>
                <a:gd name="connsiteY9" fmla="*/ 730250 h 857250"/>
                <a:gd name="connsiteX10" fmla="*/ 463550 w 1111250"/>
                <a:gd name="connsiteY10" fmla="*/ 800100 h 857250"/>
                <a:gd name="connsiteX11" fmla="*/ 520700 w 1111250"/>
                <a:gd name="connsiteY11" fmla="*/ 850900 h 857250"/>
                <a:gd name="connsiteX12" fmla="*/ 660400 w 1111250"/>
                <a:gd name="connsiteY12" fmla="*/ 857250 h 857250"/>
                <a:gd name="connsiteX13" fmla="*/ 815975 w 1111250"/>
                <a:gd name="connsiteY13" fmla="*/ 807244 h 857250"/>
                <a:gd name="connsiteX14" fmla="*/ 1031875 w 1111250"/>
                <a:gd name="connsiteY14" fmla="*/ 742156 h 857250"/>
                <a:gd name="connsiteX15" fmla="*/ 1104900 w 1111250"/>
                <a:gd name="connsiteY15" fmla="*/ 546100 h 857250"/>
                <a:gd name="connsiteX16" fmla="*/ 1111250 w 1111250"/>
                <a:gd name="connsiteY16" fmla="*/ 400050 h 857250"/>
                <a:gd name="connsiteX17" fmla="*/ 971550 w 1111250"/>
                <a:gd name="connsiteY17" fmla="*/ 323850 h 857250"/>
                <a:gd name="connsiteX18" fmla="*/ 876300 w 1111250"/>
                <a:gd name="connsiteY18" fmla="*/ 311150 h 857250"/>
                <a:gd name="connsiteX19" fmla="*/ 811212 w 1111250"/>
                <a:gd name="connsiteY19" fmla="*/ 369093 h 857250"/>
                <a:gd name="connsiteX20" fmla="*/ 692150 w 1111250"/>
                <a:gd name="connsiteY20" fmla="*/ 304800 h 857250"/>
                <a:gd name="connsiteX21" fmla="*/ 666750 w 1111250"/>
                <a:gd name="connsiteY21" fmla="*/ 241300 h 857250"/>
                <a:gd name="connsiteX22" fmla="*/ 666750 w 1111250"/>
                <a:gd name="connsiteY22" fmla="*/ 152400 h 857250"/>
                <a:gd name="connsiteX23" fmla="*/ 635000 w 1111250"/>
                <a:gd name="connsiteY23" fmla="*/ 88900 h 857250"/>
                <a:gd name="connsiteX24" fmla="*/ 539750 w 1111250"/>
                <a:gd name="connsiteY24" fmla="*/ 63500 h 857250"/>
                <a:gd name="connsiteX25" fmla="*/ 476250 w 1111250"/>
                <a:gd name="connsiteY25" fmla="*/ 44450 h 857250"/>
                <a:gd name="connsiteX26" fmla="*/ 387350 w 1111250"/>
                <a:gd name="connsiteY26" fmla="*/ 57150 h 857250"/>
                <a:gd name="connsiteX27" fmla="*/ 279400 w 1111250"/>
                <a:gd name="connsiteY27" fmla="*/ 76200 h 857250"/>
                <a:gd name="connsiteX28" fmla="*/ 114300 w 1111250"/>
                <a:gd name="connsiteY28" fmla="*/ 0 h 857250"/>
                <a:gd name="connsiteX0" fmla="*/ 114300 w 1111250"/>
                <a:gd name="connsiteY0" fmla="*/ 0 h 850900"/>
                <a:gd name="connsiteX1" fmla="*/ 44450 w 1111250"/>
                <a:gd name="connsiteY1" fmla="*/ 165100 h 850900"/>
                <a:gd name="connsiteX2" fmla="*/ 12700 w 1111250"/>
                <a:gd name="connsiteY2" fmla="*/ 330200 h 850900"/>
                <a:gd name="connsiteX3" fmla="*/ 0 w 1111250"/>
                <a:gd name="connsiteY3" fmla="*/ 628650 h 850900"/>
                <a:gd name="connsiteX4" fmla="*/ 19050 w 1111250"/>
                <a:gd name="connsiteY4" fmla="*/ 742950 h 850900"/>
                <a:gd name="connsiteX5" fmla="*/ 57150 w 1111250"/>
                <a:gd name="connsiteY5" fmla="*/ 781050 h 850900"/>
                <a:gd name="connsiteX6" fmla="*/ 133350 w 1111250"/>
                <a:gd name="connsiteY6" fmla="*/ 781050 h 850900"/>
                <a:gd name="connsiteX7" fmla="*/ 209550 w 1111250"/>
                <a:gd name="connsiteY7" fmla="*/ 717550 h 850900"/>
                <a:gd name="connsiteX8" fmla="*/ 285750 w 1111250"/>
                <a:gd name="connsiteY8" fmla="*/ 679450 h 850900"/>
                <a:gd name="connsiteX9" fmla="*/ 381000 w 1111250"/>
                <a:gd name="connsiteY9" fmla="*/ 730250 h 850900"/>
                <a:gd name="connsiteX10" fmla="*/ 463550 w 1111250"/>
                <a:gd name="connsiteY10" fmla="*/ 800100 h 850900"/>
                <a:gd name="connsiteX11" fmla="*/ 520700 w 1111250"/>
                <a:gd name="connsiteY11" fmla="*/ 850900 h 850900"/>
                <a:gd name="connsiteX12" fmla="*/ 619918 w 1111250"/>
                <a:gd name="connsiteY12" fmla="*/ 833437 h 850900"/>
                <a:gd name="connsiteX13" fmla="*/ 815975 w 1111250"/>
                <a:gd name="connsiteY13" fmla="*/ 807244 h 850900"/>
                <a:gd name="connsiteX14" fmla="*/ 1031875 w 1111250"/>
                <a:gd name="connsiteY14" fmla="*/ 742156 h 850900"/>
                <a:gd name="connsiteX15" fmla="*/ 1104900 w 1111250"/>
                <a:gd name="connsiteY15" fmla="*/ 546100 h 850900"/>
                <a:gd name="connsiteX16" fmla="*/ 1111250 w 1111250"/>
                <a:gd name="connsiteY16" fmla="*/ 400050 h 850900"/>
                <a:gd name="connsiteX17" fmla="*/ 971550 w 1111250"/>
                <a:gd name="connsiteY17" fmla="*/ 323850 h 850900"/>
                <a:gd name="connsiteX18" fmla="*/ 876300 w 1111250"/>
                <a:gd name="connsiteY18" fmla="*/ 311150 h 850900"/>
                <a:gd name="connsiteX19" fmla="*/ 811212 w 1111250"/>
                <a:gd name="connsiteY19" fmla="*/ 369093 h 850900"/>
                <a:gd name="connsiteX20" fmla="*/ 692150 w 1111250"/>
                <a:gd name="connsiteY20" fmla="*/ 304800 h 850900"/>
                <a:gd name="connsiteX21" fmla="*/ 666750 w 1111250"/>
                <a:gd name="connsiteY21" fmla="*/ 241300 h 850900"/>
                <a:gd name="connsiteX22" fmla="*/ 666750 w 1111250"/>
                <a:gd name="connsiteY22" fmla="*/ 152400 h 850900"/>
                <a:gd name="connsiteX23" fmla="*/ 635000 w 1111250"/>
                <a:gd name="connsiteY23" fmla="*/ 88900 h 850900"/>
                <a:gd name="connsiteX24" fmla="*/ 539750 w 1111250"/>
                <a:gd name="connsiteY24" fmla="*/ 63500 h 850900"/>
                <a:gd name="connsiteX25" fmla="*/ 476250 w 1111250"/>
                <a:gd name="connsiteY25" fmla="*/ 44450 h 850900"/>
                <a:gd name="connsiteX26" fmla="*/ 387350 w 1111250"/>
                <a:gd name="connsiteY26" fmla="*/ 57150 h 850900"/>
                <a:gd name="connsiteX27" fmla="*/ 279400 w 1111250"/>
                <a:gd name="connsiteY27" fmla="*/ 76200 h 850900"/>
                <a:gd name="connsiteX28" fmla="*/ 114300 w 1111250"/>
                <a:gd name="connsiteY28" fmla="*/ 0 h 850900"/>
                <a:gd name="connsiteX0" fmla="*/ 114300 w 1111250"/>
                <a:gd name="connsiteY0" fmla="*/ 0 h 850900"/>
                <a:gd name="connsiteX1" fmla="*/ 44450 w 1111250"/>
                <a:gd name="connsiteY1" fmla="*/ 165100 h 850900"/>
                <a:gd name="connsiteX2" fmla="*/ 12700 w 1111250"/>
                <a:gd name="connsiteY2" fmla="*/ 330200 h 850900"/>
                <a:gd name="connsiteX3" fmla="*/ 0 w 1111250"/>
                <a:gd name="connsiteY3" fmla="*/ 628650 h 850900"/>
                <a:gd name="connsiteX4" fmla="*/ 19050 w 1111250"/>
                <a:gd name="connsiteY4" fmla="*/ 742950 h 850900"/>
                <a:gd name="connsiteX5" fmla="*/ 57150 w 1111250"/>
                <a:gd name="connsiteY5" fmla="*/ 781050 h 850900"/>
                <a:gd name="connsiteX6" fmla="*/ 133350 w 1111250"/>
                <a:gd name="connsiteY6" fmla="*/ 781050 h 850900"/>
                <a:gd name="connsiteX7" fmla="*/ 209550 w 1111250"/>
                <a:gd name="connsiteY7" fmla="*/ 717550 h 850900"/>
                <a:gd name="connsiteX8" fmla="*/ 285750 w 1111250"/>
                <a:gd name="connsiteY8" fmla="*/ 679450 h 850900"/>
                <a:gd name="connsiteX9" fmla="*/ 381000 w 1111250"/>
                <a:gd name="connsiteY9" fmla="*/ 730250 h 850900"/>
                <a:gd name="connsiteX10" fmla="*/ 463550 w 1111250"/>
                <a:gd name="connsiteY10" fmla="*/ 800100 h 850900"/>
                <a:gd name="connsiteX11" fmla="*/ 520700 w 1111250"/>
                <a:gd name="connsiteY11" fmla="*/ 850900 h 850900"/>
                <a:gd name="connsiteX12" fmla="*/ 619918 w 1111250"/>
                <a:gd name="connsiteY12" fmla="*/ 833437 h 850900"/>
                <a:gd name="connsiteX13" fmla="*/ 815975 w 1111250"/>
                <a:gd name="connsiteY13" fmla="*/ 807244 h 850900"/>
                <a:gd name="connsiteX14" fmla="*/ 1031875 w 1111250"/>
                <a:gd name="connsiteY14" fmla="*/ 742156 h 850900"/>
                <a:gd name="connsiteX15" fmla="*/ 1088232 w 1111250"/>
                <a:gd name="connsiteY15" fmla="*/ 546100 h 850900"/>
                <a:gd name="connsiteX16" fmla="*/ 1111250 w 1111250"/>
                <a:gd name="connsiteY16" fmla="*/ 400050 h 850900"/>
                <a:gd name="connsiteX17" fmla="*/ 971550 w 1111250"/>
                <a:gd name="connsiteY17" fmla="*/ 323850 h 850900"/>
                <a:gd name="connsiteX18" fmla="*/ 876300 w 1111250"/>
                <a:gd name="connsiteY18" fmla="*/ 311150 h 850900"/>
                <a:gd name="connsiteX19" fmla="*/ 811212 w 1111250"/>
                <a:gd name="connsiteY19" fmla="*/ 369093 h 850900"/>
                <a:gd name="connsiteX20" fmla="*/ 692150 w 1111250"/>
                <a:gd name="connsiteY20" fmla="*/ 304800 h 850900"/>
                <a:gd name="connsiteX21" fmla="*/ 666750 w 1111250"/>
                <a:gd name="connsiteY21" fmla="*/ 241300 h 850900"/>
                <a:gd name="connsiteX22" fmla="*/ 666750 w 1111250"/>
                <a:gd name="connsiteY22" fmla="*/ 152400 h 850900"/>
                <a:gd name="connsiteX23" fmla="*/ 635000 w 1111250"/>
                <a:gd name="connsiteY23" fmla="*/ 88900 h 850900"/>
                <a:gd name="connsiteX24" fmla="*/ 539750 w 1111250"/>
                <a:gd name="connsiteY24" fmla="*/ 63500 h 850900"/>
                <a:gd name="connsiteX25" fmla="*/ 476250 w 1111250"/>
                <a:gd name="connsiteY25" fmla="*/ 44450 h 850900"/>
                <a:gd name="connsiteX26" fmla="*/ 387350 w 1111250"/>
                <a:gd name="connsiteY26" fmla="*/ 57150 h 850900"/>
                <a:gd name="connsiteX27" fmla="*/ 279400 w 1111250"/>
                <a:gd name="connsiteY27" fmla="*/ 76200 h 850900"/>
                <a:gd name="connsiteX28" fmla="*/ 114300 w 1111250"/>
                <a:gd name="connsiteY28" fmla="*/ 0 h 850900"/>
                <a:gd name="connsiteX0" fmla="*/ 90488 w 1111250"/>
                <a:gd name="connsiteY0" fmla="*/ 57944 h 806450"/>
                <a:gd name="connsiteX1" fmla="*/ 44450 w 1111250"/>
                <a:gd name="connsiteY1" fmla="*/ 120650 h 806450"/>
                <a:gd name="connsiteX2" fmla="*/ 12700 w 1111250"/>
                <a:gd name="connsiteY2" fmla="*/ 285750 h 806450"/>
                <a:gd name="connsiteX3" fmla="*/ 0 w 1111250"/>
                <a:gd name="connsiteY3" fmla="*/ 584200 h 806450"/>
                <a:gd name="connsiteX4" fmla="*/ 19050 w 1111250"/>
                <a:gd name="connsiteY4" fmla="*/ 698500 h 806450"/>
                <a:gd name="connsiteX5" fmla="*/ 57150 w 1111250"/>
                <a:gd name="connsiteY5" fmla="*/ 736600 h 806450"/>
                <a:gd name="connsiteX6" fmla="*/ 133350 w 1111250"/>
                <a:gd name="connsiteY6" fmla="*/ 736600 h 806450"/>
                <a:gd name="connsiteX7" fmla="*/ 209550 w 1111250"/>
                <a:gd name="connsiteY7" fmla="*/ 673100 h 806450"/>
                <a:gd name="connsiteX8" fmla="*/ 285750 w 1111250"/>
                <a:gd name="connsiteY8" fmla="*/ 635000 h 806450"/>
                <a:gd name="connsiteX9" fmla="*/ 381000 w 1111250"/>
                <a:gd name="connsiteY9" fmla="*/ 685800 h 806450"/>
                <a:gd name="connsiteX10" fmla="*/ 463550 w 1111250"/>
                <a:gd name="connsiteY10" fmla="*/ 755650 h 806450"/>
                <a:gd name="connsiteX11" fmla="*/ 520700 w 1111250"/>
                <a:gd name="connsiteY11" fmla="*/ 806450 h 806450"/>
                <a:gd name="connsiteX12" fmla="*/ 619918 w 1111250"/>
                <a:gd name="connsiteY12" fmla="*/ 788987 h 806450"/>
                <a:gd name="connsiteX13" fmla="*/ 815975 w 1111250"/>
                <a:gd name="connsiteY13" fmla="*/ 762794 h 806450"/>
                <a:gd name="connsiteX14" fmla="*/ 1031875 w 1111250"/>
                <a:gd name="connsiteY14" fmla="*/ 697706 h 806450"/>
                <a:gd name="connsiteX15" fmla="*/ 1088232 w 1111250"/>
                <a:gd name="connsiteY15" fmla="*/ 501650 h 806450"/>
                <a:gd name="connsiteX16" fmla="*/ 1111250 w 1111250"/>
                <a:gd name="connsiteY16" fmla="*/ 355600 h 806450"/>
                <a:gd name="connsiteX17" fmla="*/ 971550 w 1111250"/>
                <a:gd name="connsiteY17" fmla="*/ 279400 h 806450"/>
                <a:gd name="connsiteX18" fmla="*/ 876300 w 1111250"/>
                <a:gd name="connsiteY18" fmla="*/ 266700 h 806450"/>
                <a:gd name="connsiteX19" fmla="*/ 811212 w 1111250"/>
                <a:gd name="connsiteY19" fmla="*/ 324643 h 806450"/>
                <a:gd name="connsiteX20" fmla="*/ 692150 w 1111250"/>
                <a:gd name="connsiteY20" fmla="*/ 260350 h 806450"/>
                <a:gd name="connsiteX21" fmla="*/ 666750 w 1111250"/>
                <a:gd name="connsiteY21" fmla="*/ 196850 h 806450"/>
                <a:gd name="connsiteX22" fmla="*/ 666750 w 1111250"/>
                <a:gd name="connsiteY22" fmla="*/ 107950 h 806450"/>
                <a:gd name="connsiteX23" fmla="*/ 635000 w 1111250"/>
                <a:gd name="connsiteY23" fmla="*/ 44450 h 806450"/>
                <a:gd name="connsiteX24" fmla="*/ 539750 w 1111250"/>
                <a:gd name="connsiteY24" fmla="*/ 19050 h 806450"/>
                <a:gd name="connsiteX25" fmla="*/ 476250 w 1111250"/>
                <a:gd name="connsiteY25" fmla="*/ 0 h 806450"/>
                <a:gd name="connsiteX26" fmla="*/ 387350 w 1111250"/>
                <a:gd name="connsiteY26" fmla="*/ 12700 h 806450"/>
                <a:gd name="connsiteX27" fmla="*/ 279400 w 1111250"/>
                <a:gd name="connsiteY27" fmla="*/ 31750 h 806450"/>
                <a:gd name="connsiteX28" fmla="*/ 90488 w 1111250"/>
                <a:gd name="connsiteY28" fmla="*/ 57944 h 806450"/>
                <a:gd name="connsiteX0" fmla="*/ 90488 w 1111250"/>
                <a:gd name="connsiteY0" fmla="*/ 57944 h 806450"/>
                <a:gd name="connsiteX1" fmla="*/ 44450 w 1111250"/>
                <a:gd name="connsiteY1" fmla="*/ 120650 h 806450"/>
                <a:gd name="connsiteX2" fmla="*/ 12700 w 1111250"/>
                <a:gd name="connsiteY2" fmla="*/ 285750 h 806450"/>
                <a:gd name="connsiteX3" fmla="*/ 0 w 1111250"/>
                <a:gd name="connsiteY3" fmla="*/ 584200 h 806450"/>
                <a:gd name="connsiteX4" fmla="*/ 19050 w 1111250"/>
                <a:gd name="connsiteY4" fmla="*/ 698500 h 806450"/>
                <a:gd name="connsiteX5" fmla="*/ 57150 w 1111250"/>
                <a:gd name="connsiteY5" fmla="*/ 736600 h 806450"/>
                <a:gd name="connsiteX6" fmla="*/ 133350 w 1111250"/>
                <a:gd name="connsiteY6" fmla="*/ 736600 h 806450"/>
                <a:gd name="connsiteX7" fmla="*/ 209550 w 1111250"/>
                <a:gd name="connsiteY7" fmla="*/ 673100 h 806450"/>
                <a:gd name="connsiteX8" fmla="*/ 285750 w 1111250"/>
                <a:gd name="connsiteY8" fmla="*/ 635000 h 806450"/>
                <a:gd name="connsiteX9" fmla="*/ 381000 w 1111250"/>
                <a:gd name="connsiteY9" fmla="*/ 685800 h 806450"/>
                <a:gd name="connsiteX10" fmla="*/ 463550 w 1111250"/>
                <a:gd name="connsiteY10" fmla="*/ 755650 h 806450"/>
                <a:gd name="connsiteX11" fmla="*/ 520700 w 1111250"/>
                <a:gd name="connsiteY11" fmla="*/ 806450 h 806450"/>
                <a:gd name="connsiteX12" fmla="*/ 619918 w 1111250"/>
                <a:gd name="connsiteY12" fmla="*/ 788987 h 806450"/>
                <a:gd name="connsiteX13" fmla="*/ 815975 w 1111250"/>
                <a:gd name="connsiteY13" fmla="*/ 762794 h 806450"/>
                <a:gd name="connsiteX14" fmla="*/ 1031875 w 1111250"/>
                <a:gd name="connsiteY14" fmla="*/ 697706 h 806450"/>
                <a:gd name="connsiteX15" fmla="*/ 1088232 w 1111250"/>
                <a:gd name="connsiteY15" fmla="*/ 501650 h 806450"/>
                <a:gd name="connsiteX16" fmla="*/ 1111250 w 1111250"/>
                <a:gd name="connsiteY16" fmla="*/ 355600 h 806450"/>
                <a:gd name="connsiteX17" fmla="*/ 971550 w 1111250"/>
                <a:gd name="connsiteY17" fmla="*/ 279400 h 806450"/>
                <a:gd name="connsiteX18" fmla="*/ 876300 w 1111250"/>
                <a:gd name="connsiteY18" fmla="*/ 266700 h 806450"/>
                <a:gd name="connsiteX19" fmla="*/ 811212 w 1111250"/>
                <a:gd name="connsiteY19" fmla="*/ 324643 h 806450"/>
                <a:gd name="connsiteX20" fmla="*/ 692150 w 1111250"/>
                <a:gd name="connsiteY20" fmla="*/ 260350 h 806450"/>
                <a:gd name="connsiteX21" fmla="*/ 666750 w 1111250"/>
                <a:gd name="connsiteY21" fmla="*/ 196850 h 806450"/>
                <a:gd name="connsiteX22" fmla="*/ 666750 w 1111250"/>
                <a:gd name="connsiteY22" fmla="*/ 107950 h 806450"/>
                <a:gd name="connsiteX23" fmla="*/ 635000 w 1111250"/>
                <a:gd name="connsiteY23" fmla="*/ 44450 h 806450"/>
                <a:gd name="connsiteX24" fmla="*/ 539750 w 1111250"/>
                <a:gd name="connsiteY24" fmla="*/ 19050 h 806450"/>
                <a:gd name="connsiteX25" fmla="*/ 476250 w 1111250"/>
                <a:gd name="connsiteY25" fmla="*/ 0 h 806450"/>
                <a:gd name="connsiteX26" fmla="*/ 387350 w 1111250"/>
                <a:gd name="connsiteY26" fmla="*/ 12700 h 806450"/>
                <a:gd name="connsiteX27" fmla="*/ 253206 w 1111250"/>
                <a:gd name="connsiteY27" fmla="*/ 96043 h 806450"/>
                <a:gd name="connsiteX28" fmla="*/ 90488 w 1111250"/>
                <a:gd name="connsiteY28" fmla="*/ 57944 h 806450"/>
                <a:gd name="connsiteX0" fmla="*/ 90488 w 1111250"/>
                <a:gd name="connsiteY0" fmla="*/ 57944 h 806450"/>
                <a:gd name="connsiteX1" fmla="*/ 44450 w 1111250"/>
                <a:gd name="connsiteY1" fmla="*/ 120650 h 806450"/>
                <a:gd name="connsiteX2" fmla="*/ 12700 w 1111250"/>
                <a:gd name="connsiteY2" fmla="*/ 285750 h 806450"/>
                <a:gd name="connsiteX3" fmla="*/ 0 w 1111250"/>
                <a:gd name="connsiteY3" fmla="*/ 584200 h 806450"/>
                <a:gd name="connsiteX4" fmla="*/ 19050 w 1111250"/>
                <a:gd name="connsiteY4" fmla="*/ 698500 h 806450"/>
                <a:gd name="connsiteX5" fmla="*/ 57150 w 1111250"/>
                <a:gd name="connsiteY5" fmla="*/ 736600 h 806450"/>
                <a:gd name="connsiteX6" fmla="*/ 133350 w 1111250"/>
                <a:gd name="connsiteY6" fmla="*/ 736600 h 806450"/>
                <a:gd name="connsiteX7" fmla="*/ 209550 w 1111250"/>
                <a:gd name="connsiteY7" fmla="*/ 673100 h 806450"/>
                <a:gd name="connsiteX8" fmla="*/ 285750 w 1111250"/>
                <a:gd name="connsiteY8" fmla="*/ 635000 h 806450"/>
                <a:gd name="connsiteX9" fmla="*/ 381000 w 1111250"/>
                <a:gd name="connsiteY9" fmla="*/ 685800 h 806450"/>
                <a:gd name="connsiteX10" fmla="*/ 463550 w 1111250"/>
                <a:gd name="connsiteY10" fmla="*/ 755650 h 806450"/>
                <a:gd name="connsiteX11" fmla="*/ 520700 w 1111250"/>
                <a:gd name="connsiteY11" fmla="*/ 806450 h 806450"/>
                <a:gd name="connsiteX12" fmla="*/ 619918 w 1111250"/>
                <a:gd name="connsiteY12" fmla="*/ 788987 h 806450"/>
                <a:gd name="connsiteX13" fmla="*/ 815975 w 1111250"/>
                <a:gd name="connsiteY13" fmla="*/ 762794 h 806450"/>
                <a:gd name="connsiteX14" fmla="*/ 1031875 w 1111250"/>
                <a:gd name="connsiteY14" fmla="*/ 697706 h 806450"/>
                <a:gd name="connsiteX15" fmla="*/ 1088232 w 1111250"/>
                <a:gd name="connsiteY15" fmla="*/ 501650 h 806450"/>
                <a:gd name="connsiteX16" fmla="*/ 1111250 w 1111250"/>
                <a:gd name="connsiteY16" fmla="*/ 355600 h 806450"/>
                <a:gd name="connsiteX17" fmla="*/ 971550 w 1111250"/>
                <a:gd name="connsiteY17" fmla="*/ 279400 h 806450"/>
                <a:gd name="connsiteX18" fmla="*/ 876300 w 1111250"/>
                <a:gd name="connsiteY18" fmla="*/ 266700 h 806450"/>
                <a:gd name="connsiteX19" fmla="*/ 811212 w 1111250"/>
                <a:gd name="connsiteY19" fmla="*/ 324643 h 806450"/>
                <a:gd name="connsiteX20" fmla="*/ 692150 w 1111250"/>
                <a:gd name="connsiteY20" fmla="*/ 260350 h 806450"/>
                <a:gd name="connsiteX21" fmla="*/ 666750 w 1111250"/>
                <a:gd name="connsiteY21" fmla="*/ 196850 h 806450"/>
                <a:gd name="connsiteX22" fmla="*/ 666750 w 1111250"/>
                <a:gd name="connsiteY22" fmla="*/ 107950 h 806450"/>
                <a:gd name="connsiteX23" fmla="*/ 635000 w 1111250"/>
                <a:gd name="connsiteY23" fmla="*/ 44450 h 806450"/>
                <a:gd name="connsiteX24" fmla="*/ 539750 w 1111250"/>
                <a:gd name="connsiteY24" fmla="*/ 19050 h 806450"/>
                <a:gd name="connsiteX25" fmla="*/ 476250 w 1111250"/>
                <a:gd name="connsiteY25" fmla="*/ 0 h 806450"/>
                <a:gd name="connsiteX26" fmla="*/ 399257 w 1111250"/>
                <a:gd name="connsiteY26" fmla="*/ 48419 h 806450"/>
                <a:gd name="connsiteX27" fmla="*/ 253206 w 1111250"/>
                <a:gd name="connsiteY27" fmla="*/ 96043 h 806450"/>
                <a:gd name="connsiteX28" fmla="*/ 90488 w 1111250"/>
                <a:gd name="connsiteY28" fmla="*/ 57944 h 806450"/>
                <a:gd name="connsiteX0" fmla="*/ 90488 w 1111250"/>
                <a:gd name="connsiteY0" fmla="*/ 38894 h 787400"/>
                <a:gd name="connsiteX1" fmla="*/ 44450 w 1111250"/>
                <a:gd name="connsiteY1" fmla="*/ 101600 h 787400"/>
                <a:gd name="connsiteX2" fmla="*/ 12700 w 1111250"/>
                <a:gd name="connsiteY2" fmla="*/ 266700 h 787400"/>
                <a:gd name="connsiteX3" fmla="*/ 0 w 1111250"/>
                <a:gd name="connsiteY3" fmla="*/ 565150 h 787400"/>
                <a:gd name="connsiteX4" fmla="*/ 19050 w 1111250"/>
                <a:gd name="connsiteY4" fmla="*/ 679450 h 787400"/>
                <a:gd name="connsiteX5" fmla="*/ 57150 w 1111250"/>
                <a:gd name="connsiteY5" fmla="*/ 717550 h 787400"/>
                <a:gd name="connsiteX6" fmla="*/ 133350 w 1111250"/>
                <a:gd name="connsiteY6" fmla="*/ 717550 h 787400"/>
                <a:gd name="connsiteX7" fmla="*/ 209550 w 1111250"/>
                <a:gd name="connsiteY7" fmla="*/ 654050 h 787400"/>
                <a:gd name="connsiteX8" fmla="*/ 285750 w 1111250"/>
                <a:gd name="connsiteY8" fmla="*/ 615950 h 787400"/>
                <a:gd name="connsiteX9" fmla="*/ 381000 w 1111250"/>
                <a:gd name="connsiteY9" fmla="*/ 666750 h 787400"/>
                <a:gd name="connsiteX10" fmla="*/ 463550 w 1111250"/>
                <a:gd name="connsiteY10" fmla="*/ 736600 h 787400"/>
                <a:gd name="connsiteX11" fmla="*/ 520700 w 1111250"/>
                <a:gd name="connsiteY11" fmla="*/ 787400 h 787400"/>
                <a:gd name="connsiteX12" fmla="*/ 619918 w 1111250"/>
                <a:gd name="connsiteY12" fmla="*/ 769937 h 787400"/>
                <a:gd name="connsiteX13" fmla="*/ 815975 w 1111250"/>
                <a:gd name="connsiteY13" fmla="*/ 743744 h 787400"/>
                <a:gd name="connsiteX14" fmla="*/ 1031875 w 1111250"/>
                <a:gd name="connsiteY14" fmla="*/ 678656 h 787400"/>
                <a:gd name="connsiteX15" fmla="*/ 1088232 w 1111250"/>
                <a:gd name="connsiteY15" fmla="*/ 482600 h 787400"/>
                <a:gd name="connsiteX16" fmla="*/ 1111250 w 1111250"/>
                <a:gd name="connsiteY16" fmla="*/ 336550 h 787400"/>
                <a:gd name="connsiteX17" fmla="*/ 971550 w 1111250"/>
                <a:gd name="connsiteY17" fmla="*/ 260350 h 787400"/>
                <a:gd name="connsiteX18" fmla="*/ 876300 w 1111250"/>
                <a:gd name="connsiteY18" fmla="*/ 247650 h 787400"/>
                <a:gd name="connsiteX19" fmla="*/ 811212 w 1111250"/>
                <a:gd name="connsiteY19" fmla="*/ 305593 h 787400"/>
                <a:gd name="connsiteX20" fmla="*/ 692150 w 1111250"/>
                <a:gd name="connsiteY20" fmla="*/ 241300 h 787400"/>
                <a:gd name="connsiteX21" fmla="*/ 666750 w 1111250"/>
                <a:gd name="connsiteY21" fmla="*/ 177800 h 787400"/>
                <a:gd name="connsiteX22" fmla="*/ 666750 w 1111250"/>
                <a:gd name="connsiteY22" fmla="*/ 88900 h 787400"/>
                <a:gd name="connsiteX23" fmla="*/ 635000 w 1111250"/>
                <a:gd name="connsiteY23" fmla="*/ 25400 h 787400"/>
                <a:gd name="connsiteX24" fmla="*/ 539750 w 1111250"/>
                <a:gd name="connsiteY24" fmla="*/ 0 h 787400"/>
                <a:gd name="connsiteX25" fmla="*/ 504825 w 1111250"/>
                <a:gd name="connsiteY25" fmla="*/ 21431 h 787400"/>
                <a:gd name="connsiteX26" fmla="*/ 399257 w 1111250"/>
                <a:gd name="connsiteY26" fmla="*/ 29369 h 787400"/>
                <a:gd name="connsiteX27" fmla="*/ 253206 w 1111250"/>
                <a:gd name="connsiteY27" fmla="*/ 76993 h 787400"/>
                <a:gd name="connsiteX28" fmla="*/ 90488 w 1111250"/>
                <a:gd name="connsiteY28" fmla="*/ 38894 h 787400"/>
                <a:gd name="connsiteX0" fmla="*/ 90488 w 1111250"/>
                <a:gd name="connsiteY0" fmla="*/ 17463 h 765969"/>
                <a:gd name="connsiteX1" fmla="*/ 44450 w 1111250"/>
                <a:gd name="connsiteY1" fmla="*/ 80169 h 765969"/>
                <a:gd name="connsiteX2" fmla="*/ 12700 w 1111250"/>
                <a:gd name="connsiteY2" fmla="*/ 245269 h 765969"/>
                <a:gd name="connsiteX3" fmla="*/ 0 w 1111250"/>
                <a:gd name="connsiteY3" fmla="*/ 543719 h 765969"/>
                <a:gd name="connsiteX4" fmla="*/ 19050 w 1111250"/>
                <a:gd name="connsiteY4" fmla="*/ 658019 h 765969"/>
                <a:gd name="connsiteX5" fmla="*/ 57150 w 1111250"/>
                <a:gd name="connsiteY5" fmla="*/ 696119 h 765969"/>
                <a:gd name="connsiteX6" fmla="*/ 133350 w 1111250"/>
                <a:gd name="connsiteY6" fmla="*/ 696119 h 765969"/>
                <a:gd name="connsiteX7" fmla="*/ 209550 w 1111250"/>
                <a:gd name="connsiteY7" fmla="*/ 632619 h 765969"/>
                <a:gd name="connsiteX8" fmla="*/ 285750 w 1111250"/>
                <a:gd name="connsiteY8" fmla="*/ 594519 h 765969"/>
                <a:gd name="connsiteX9" fmla="*/ 381000 w 1111250"/>
                <a:gd name="connsiteY9" fmla="*/ 645319 h 765969"/>
                <a:gd name="connsiteX10" fmla="*/ 463550 w 1111250"/>
                <a:gd name="connsiteY10" fmla="*/ 715169 h 765969"/>
                <a:gd name="connsiteX11" fmla="*/ 520700 w 1111250"/>
                <a:gd name="connsiteY11" fmla="*/ 765969 h 765969"/>
                <a:gd name="connsiteX12" fmla="*/ 619918 w 1111250"/>
                <a:gd name="connsiteY12" fmla="*/ 748506 h 765969"/>
                <a:gd name="connsiteX13" fmla="*/ 815975 w 1111250"/>
                <a:gd name="connsiteY13" fmla="*/ 722313 h 765969"/>
                <a:gd name="connsiteX14" fmla="*/ 1031875 w 1111250"/>
                <a:gd name="connsiteY14" fmla="*/ 657225 h 765969"/>
                <a:gd name="connsiteX15" fmla="*/ 1088232 w 1111250"/>
                <a:gd name="connsiteY15" fmla="*/ 461169 h 765969"/>
                <a:gd name="connsiteX16" fmla="*/ 1111250 w 1111250"/>
                <a:gd name="connsiteY16" fmla="*/ 315119 h 765969"/>
                <a:gd name="connsiteX17" fmla="*/ 971550 w 1111250"/>
                <a:gd name="connsiteY17" fmla="*/ 238919 h 765969"/>
                <a:gd name="connsiteX18" fmla="*/ 876300 w 1111250"/>
                <a:gd name="connsiteY18" fmla="*/ 226219 h 765969"/>
                <a:gd name="connsiteX19" fmla="*/ 811212 w 1111250"/>
                <a:gd name="connsiteY19" fmla="*/ 284162 h 765969"/>
                <a:gd name="connsiteX20" fmla="*/ 692150 w 1111250"/>
                <a:gd name="connsiteY20" fmla="*/ 219869 h 765969"/>
                <a:gd name="connsiteX21" fmla="*/ 666750 w 1111250"/>
                <a:gd name="connsiteY21" fmla="*/ 156369 h 765969"/>
                <a:gd name="connsiteX22" fmla="*/ 666750 w 1111250"/>
                <a:gd name="connsiteY22" fmla="*/ 67469 h 765969"/>
                <a:gd name="connsiteX23" fmla="*/ 635000 w 1111250"/>
                <a:gd name="connsiteY23" fmla="*/ 3969 h 765969"/>
                <a:gd name="connsiteX24" fmla="*/ 568325 w 1111250"/>
                <a:gd name="connsiteY24" fmla="*/ 7144 h 765969"/>
                <a:gd name="connsiteX25" fmla="*/ 504825 w 1111250"/>
                <a:gd name="connsiteY25" fmla="*/ 0 h 765969"/>
                <a:gd name="connsiteX26" fmla="*/ 399257 w 1111250"/>
                <a:gd name="connsiteY26" fmla="*/ 7938 h 765969"/>
                <a:gd name="connsiteX27" fmla="*/ 253206 w 1111250"/>
                <a:gd name="connsiteY27" fmla="*/ 55562 h 765969"/>
                <a:gd name="connsiteX28" fmla="*/ 90488 w 1111250"/>
                <a:gd name="connsiteY28" fmla="*/ 17463 h 765969"/>
                <a:gd name="connsiteX0" fmla="*/ 90488 w 1111250"/>
                <a:gd name="connsiteY0" fmla="*/ 17463 h 765969"/>
                <a:gd name="connsiteX1" fmla="*/ 44450 w 1111250"/>
                <a:gd name="connsiteY1" fmla="*/ 80169 h 765969"/>
                <a:gd name="connsiteX2" fmla="*/ 12700 w 1111250"/>
                <a:gd name="connsiteY2" fmla="*/ 245269 h 765969"/>
                <a:gd name="connsiteX3" fmla="*/ 0 w 1111250"/>
                <a:gd name="connsiteY3" fmla="*/ 543719 h 765969"/>
                <a:gd name="connsiteX4" fmla="*/ 19050 w 1111250"/>
                <a:gd name="connsiteY4" fmla="*/ 658019 h 765969"/>
                <a:gd name="connsiteX5" fmla="*/ 57150 w 1111250"/>
                <a:gd name="connsiteY5" fmla="*/ 696119 h 765969"/>
                <a:gd name="connsiteX6" fmla="*/ 133350 w 1111250"/>
                <a:gd name="connsiteY6" fmla="*/ 696119 h 765969"/>
                <a:gd name="connsiteX7" fmla="*/ 209550 w 1111250"/>
                <a:gd name="connsiteY7" fmla="*/ 632619 h 765969"/>
                <a:gd name="connsiteX8" fmla="*/ 285750 w 1111250"/>
                <a:gd name="connsiteY8" fmla="*/ 594519 h 765969"/>
                <a:gd name="connsiteX9" fmla="*/ 381000 w 1111250"/>
                <a:gd name="connsiteY9" fmla="*/ 645319 h 765969"/>
                <a:gd name="connsiteX10" fmla="*/ 463550 w 1111250"/>
                <a:gd name="connsiteY10" fmla="*/ 715169 h 765969"/>
                <a:gd name="connsiteX11" fmla="*/ 520700 w 1111250"/>
                <a:gd name="connsiteY11" fmla="*/ 765969 h 765969"/>
                <a:gd name="connsiteX12" fmla="*/ 619918 w 1111250"/>
                <a:gd name="connsiteY12" fmla="*/ 748506 h 765969"/>
                <a:gd name="connsiteX13" fmla="*/ 815975 w 1111250"/>
                <a:gd name="connsiteY13" fmla="*/ 722313 h 765969"/>
                <a:gd name="connsiteX14" fmla="*/ 1031875 w 1111250"/>
                <a:gd name="connsiteY14" fmla="*/ 657225 h 765969"/>
                <a:gd name="connsiteX15" fmla="*/ 1088232 w 1111250"/>
                <a:gd name="connsiteY15" fmla="*/ 461169 h 765969"/>
                <a:gd name="connsiteX16" fmla="*/ 1111250 w 1111250"/>
                <a:gd name="connsiteY16" fmla="*/ 315119 h 765969"/>
                <a:gd name="connsiteX17" fmla="*/ 971550 w 1111250"/>
                <a:gd name="connsiteY17" fmla="*/ 238919 h 765969"/>
                <a:gd name="connsiteX18" fmla="*/ 876300 w 1111250"/>
                <a:gd name="connsiteY18" fmla="*/ 226219 h 765969"/>
                <a:gd name="connsiteX19" fmla="*/ 811212 w 1111250"/>
                <a:gd name="connsiteY19" fmla="*/ 284162 h 765969"/>
                <a:gd name="connsiteX20" fmla="*/ 692150 w 1111250"/>
                <a:gd name="connsiteY20" fmla="*/ 219869 h 765969"/>
                <a:gd name="connsiteX21" fmla="*/ 666750 w 1111250"/>
                <a:gd name="connsiteY21" fmla="*/ 156369 h 765969"/>
                <a:gd name="connsiteX22" fmla="*/ 666750 w 1111250"/>
                <a:gd name="connsiteY22" fmla="*/ 67469 h 765969"/>
                <a:gd name="connsiteX23" fmla="*/ 689769 w 1111250"/>
                <a:gd name="connsiteY23" fmla="*/ 30162 h 765969"/>
                <a:gd name="connsiteX24" fmla="*/ 568325 w 1111250"/>
                <a:gd name="connsiteY24" fmla="*/ 7144 h 765969"/>
                <a:gd name="connsiteX25" fmla="*/ 504825 w 1111250"/>
                <a:gd name="connsiteY25" fmla="*/ 0 h 765969"/>
                <a:gd name="connsiteX26" fmla="*/ 399257 w 1111250"/>
                <a:gd name="connsiteY26" fmla="*/ 7938 h 765969"/>
                <a:gd name="connsiteX27" fmla="*/ 253206 w 1111250"/>
                <a:gd name="connsiteY27" fmla="*/ 55562 h 765969"/>
                <a:gd name="connsiteX28" fmla="*/ 90488 w 1111250"/>
                <a:gd name="connsiteY28" fmla="*/ 17463 h 765969"/>
                <a:gd name="connsiteX0" fmla="*/ 90488 w 1111250"/>
                <a:gd name="connsiteY0" fmla="*/ 17463 h 765969"/>
                <a:gd name="connsiteX1" fmla="*/ 44450 w 1111250"/>
                <a:gd name="connsiteY1" fmla="*/ 80169 h 765969"/>
                <a:gd name="connsiteX2" fmla="*/ 12700 w 1111250"/>
                <a:gd name="connsiteY2" fmla="*/ 245269 h 765969"/>
                <a:gd name="connsiteX3" fmla="*/ 0 w 1111250"/>
                <a:gd name="connsiteY3" fmla="*/ 543719 h 765969"/>
                <a:gd name="connsiteX4" fmla="*/ 19050 w 1111250"/>
                <a:gd name="connsiteY4" fmla="*/ 658019 h 765969"/>
                <a:gd name="connsiteX5" fmla="*/ 57150 w 1111250"/>
                <a:gd name="connsiteY5" fmla="*/ 696119 h 765969"/>
                <a:gd name="connsiteX6" fmla="*/ 133350 w 1111250"/>
                <a:gd name="connsiteY6" fmla="*/ 696119 h 765969"/>
                <a:gd name="connsiteX7" fmla="*/ 209550 w 1111250"/>
                <a:gd name="connsiteY7" fmla="*/ 632619 h 765969"/>
                <a:gd name="connsiteX8" fmla="*/ 285750 w 1111250"/>
                <a:gd name="connsiteY8" fmla="*/ 594519 h 765969"/>
                <a:gd name="connsiteX9" fmla="*/ 381000 w 1111250"/>
                <a:gd name="connsiteY9" fmla="*/ 645319 h 765969"/>
                <a:gd name="connsiteX10" fmla="*/ 463550 w 1111250"/>
                <a:gd name="connsiteY10" fmla="*/ 715169 h 765969"/>
                <a:gd name="connsiteX11" fmla="*/ 520700 w 1111250"/>
                <a:gd name="connsiteY11" fmla="*/ 765969 h 765969"/>
                <a:gd name="connsiteX12" fmla="*/ 619918 w 1111250"/>
                <a:gd name="connsiteY12" fmla="*/ 748506 h 765969"/>
                <a:gd name="connsiteX13" fmla="*/ 815975 w 1111250"/>
                <a:gd name="connsiteY13" fmla="*/ 722313 h 765969"/>
                <a:gd name="connsiteX14" fmla="*/ 1031875 w 1111250"/>
                <a:gd name="connsiteY14" fmla="*/ 657225 h 765969"/>
                <a:gd name="connsiteX15" fmla="*/ 1088232 w 1111250"/>
                <a:gd name="connsiteY15" fmla="*/ 461169 h 765969"/>
                <a:gd name="connsiteX16" fmla="*/ 1111250 w 1111250"/>
                <a:gd name="connsiteY16" fmla="*/ 315119 h 765969"/>
                <a:gd name="connsiteX17" fmla="*/ 971550 w 1111250"/>
                <a:gd name="connsiteY17" fmla="*/ 238919 h 765969"/>
                <a:gd name="connsiteX18" fmla="*/ 876300 w 1111250"/>
                <a:gd name="connsiteY18" fmla="*/ 226219 h 765969"/>
                <a:gd name="connsiteX19" fmla="*/ 811212 w 1111250"/>
                <a:gd name="connsiteY19" fmla="*/ 284162 h 765969"/>
                <a:gd name="connsiteX20" fmla="*/ 692150 w 1111250"/>
                <a:gd name="connsiteY20" fmla="*/ 219869 h 765969"/>
                <a:gd name="connsiteX21" fmla="*/ 666750 w 1111250"/>
                <a:gd name="connsiteY21" fmla="*/ 156369 h 765969"/>
                <a:gd name="connsiteX22" fmla="*/ 726281 w 1111250"/>
                <a:gd name="connsiteY22" fmla="*/ 112713 h 765969"/>
                <a:gd name="connsiteX23" fmla="*/ 689769 w 1111250"/>
                <a:gd name="connsiteY23" fmla="*/ 30162 h 765969"/>
                <a:gd name="connsiteX24" fmla="*/ 568325 w 1111250"/>
                <a:gd name="connsiteY24" fmla="*/ 7144 h 765969"/>
                <a:gd name="connsiteX25" fmla="*/ 504825 w 1111250"/>
                <a:gd name="connsiteY25" fmla="*/ 0 h 765969"/>
                <a:gd name="connsiteX26" fmla="*/ 399257 w 1111250"/>
                <a:gd name="connsiteY26" fmla="*/ 7938 h 765969"/>
                <a:gd name="connsiteX27" fmla="*/ 253206 w 1111250"/>
                <a:gd name="connsiteY27" fmla="*/ 55562 h 765969"/>
                <a:gd name="connsiteX28" fmla="*/ 90488 w 1111250"/>
                <a:gd name="connsiteY28" fmla="*/ 17463 h 765969"/>
                <a:gd name="connsiteX0" fmla="*/ 90488 w 1111250"/>
                <a:gd name="connsiteY0" fmla="*/ 17463 h 765969"/>
                <a:gd name="connsiteX1" fmla="*/ 44450 w 1111250"/>
                <a:gd name="connsiteY1" fmla="*/ 80169 h 765969"/>
                <a:gd name="connsiteX2" fmla="*/ 12700 w 1111250"/>
                <a:gd name="connsiteY2" fmla="*/ 245269 h 765969"/>
                <a:gd name="connsiteX3" fmla="*/ 0 w 1111250"/>
                <a:gd name="connsiteY3" fmla="*/ 543719 h 765969"/>
                <a:gd name="connsiteX4" fmla="*/ 19050 w 1111250"/>
                <a:gd name="connsiteY4" fmla="*/ 658019 h 765969"/>
                <a:gd name="connsiteX5" fmla="*/ 57150 w 1111250"/>
                <a:gd name="connsiteY5" fmla="*/ 696119 h 765969"/>
                <a:gd name="connsiteX6" fmla="*/ 133350 w 1111250"/>
                <a:gd name="connsiteY6" fmla="*/ 696119 h 765969"/>
                <a:gd name="connsiteX7" fmla="*/ 209550 w 1111250"/>
                <a:gd name="connsiteY7" fmla="*/ 632619 h 765969"/>
                <a:gd name="connsiteX8" fmla="*/ 285750 w 1111250"/>
                <a:gd name="connsiteY8" fmla="*/ 594519 h 765969"/>
                <a:gd name="connsiteX9" fmla="*/ 381000 w 1111250"/>
                <a:gd name="connsiteY9" fmla="*/ 645319 h 765969"/>
                <a:gd name="connsiteX10" fmla="*/ 463550 w 1111250"/>
                <a:gd name="connsiteY10" fmla="*/ 715169 h 765969"/>
                <a:gd name="connsiteX11" fmla="*/ 520700 w 1111250"/>
                <a:gd name="connsiteY11" fmla="*/ 765969 h 765969"/>
                <a:gd name="connsiteX12" fmla="*/ 619918 w 1111250"/>
                <a:gd name="connsiteY12" fmla="*/ 748506 h 765969"/>
                <a:gd name="connsiteX13" fmla="*/ 815975 w 1111250"/>
                <a:gd name="connsiteY13" fmla="*/ 722313 h 765969"/>
                <a:gd name="connsiteX14" fmla="*/ 1031875 w 1111250"/>
                <a:gd name="connsiteY14" fmla="*/ 657225 h 765969"/>
                <a:gd name="connsiteX15" fmla="*/ 1088232 w 1111250"/>
                <a:gd name="connsiteY15" fmla="*/ 461169 h 765969"/>
                <a:gd name="connsiteX16" fmla="*/ 1111250 w 1111250"/>
                <a:gd name="connsiteY16" fmla="*/ 315119 h 765969"/>
                <a:gd name="connsiteX17" fmla="*/ 971550 w 1111250"/>
                <a:gd name="connsiteY17" fmla="*/ 238919 h 765969"/>
                <a:gd name="connsiteX18" fmla="*/ 876300 w 1111250"/>
                <a:gd name="connsiteY18" fmla="*/ 226219 h 765969"/>
                <a:gd name="connsiteX19" fmla="*/ 811212 w 1111250"/>
                <a:gd name="connsiteY19" fmla="*/ 284162 h 765969"/>
                <a:gd name="connsiteX20" fmla="*/ 692150 w 1111250"/>
                <a:gd name="connsiteY20" fmla="*/ 219869 h 765969"/>
                <a:gd name="connsiteX21" fmla="*/ 678656 w 1111250"/>
                <a:gd name="connsiteY21" fmla="*/ 165894 h 765969"/>
                <a:gd name="connsiteX22" fmla="*/ 726281 w 1111250"/>
                <a:gd name="connsiteY22" fmla="*/ 112713 h 765969"/>
                <a:gd name="connsiteX23" fmla="*/ 689769 w 1111250"/>
                <a:gd name="connsiteY23" fmla="*/ 30162 h 765969"/>
                <a:gd name="connsiteX24" fmla="*/ 568325 w 1111250"/>
                <a:gd name="connsiteY24" fmla="*/ 7144 h 765969"/>
                <a:gd name="connsiteX25" fmla="*/ 504825 w 1111250"/>
                <a:gd name="connsiteY25" fmla="*/ 0 h 765969"/>
                <a:gd name="connsiteX26" fmla="*/ 399257 w 1111250"/>
                <a:gd name="connsiteY26" fmla="*/ 7938 h 765969"/>
                <a:gd name="connsiteX27" fmla="*/ 253206 w 1111250"/>
                <a:gd name="connsiteY27" fmla="*/ 55562 h 765969"/>
                <a:gd name="connsiteX28" fmla="*/ 90488 w 1111250"/>
                <a:gd name="connsiteY28" fmla="*/ 17463 h 765969"/>
                <a:gd name="connsiteX0" fmla="*/ 77788 w 1098550"/>
                <a:gd name="connsiteY0" fmla="*/ 17463 h 765969"/>
                <a:gd name="connsiteX1" fmla="*/ 31750 w 1098550"/>
                <a:gd name="connsiteY1" fmla="*/ 80169 h 765969"/>
                <a:gd name="connsiteX2" fmla="*/ 0 w 1098550"/>
                <a:gd name="connsiteY2" fmla="*/ 245269 h 765969"/>
                <a:gd name="connsiteX3" fmla="*/ 6350 w 1098550"/>
                <a:gd name="connsiteY3" fmla="*/ 543719 h 765969"/>
                <a:gd name="connsiteX4" fmla="*/ 6350 w 1098550"/>
                <a:gd name="connsiteY4" fmla="*/ 658019 h 765969"/>
                <a:gd name="connsiteX5" fmla="*/ 44450 w 1098550"/>
                <a:gd name="connsiteY5" fmla="*/ 696119 h 765969"/>
                <a:gd name="connsiteX6" fmla="*/ 120650 w 1098550"/>
                <a:gd name="connsiteY6" fmla="*/ 696119 h 765969"/>
                <a:gd name="connsiteX7" fmla="*/ 196850 w 1098550"/>
                <a:gd name="connsiteY7" fmla="*/ 632619 h 765969"/>
                <a:gd name="connsiteX8" fmla="*/ 273050 w 1098550"/>
                <a:gd name="connsiteY8" fmla="*/ 594519 h 765969"/>
                <a:gd name="connsiteX9" fmla="*/ 368300 w 1098550"/>
                <a:gd name="connsiteY9" fmla="*/ 645319 h 765969"/>
                <a:gd name="connsiteX10" fmla="*/ 450850 w 1098550"/>
                <a:gd name="connsiteY10" fmla="*/ 715169 h 765969"/>
                <a:gd name="connsiteX11" fmla="*/ 508000 w 1098550"/>
                <a:gd name="connsiteY11" fmla="*/ 765969 h 765969"/>
                <a:gd name="connsiteX12" fmla="*/ 607218 w 1098550"/>
                <a:gd name="connsiteY12" fmla="*/ 748506 h 765969"/>
                <a:gd name="connsiteX13" fmla="*/ 803275 w 1098550"/>
                <a:gd name="connsiteY13" fmla="*/ 722313 h 765969"/>
                <a:gd name="connsiteX14" fmla="*/ 1019175 w 1098550"/>
                <a:gd name="connsiteY14" fmla="*/ 657225 h 765969"/>
                <a:gd name="connsiteX15" fmla="*/ 1075532 w 1098550"/>
                <a:gd name="connsiteY15" fmla="*/ 461169 h 765969"/>
                <a:gd name="connsiteX16" fmla="*/ 1098550 w 1098550"/>
                <a:gd name="connsiteY16" fmla="*/ 315119 h 765969"/>
                <a:gd name="connsiteX17" fmla="*/ 958850 w 1098550"/>
                <a:gd name="connsiteY17" fmla="*/ 238919 h 765969"/>
                <a:gd name="connsiteX18" fmla="*/ 863600 w 1098550"/>
                <a:gd name="connsiteY18" fmla="*/ 226219 h 765969"/>
                <a:gd name="connsiteX19" fmla="*/ 798512 w 1098550"/>
                <a:gd name="connsiteY19" fmla="*/ 284162 h 765969"/>
                <a:gd name="connsiteX20" fmla="*/ 679450 w 1098550"/>
                <a:gd name="connsiteY20" fmla="*/ 219869 h 765969"/>
                <a:gd name="connsiteX21" fmla="*/ 665956 w 1098550"/>
                <a:gd name="connsiteY21" fmla="*/ 165894 h 765969"/>
                <a:gd name="connsiteX22" fmla="*/ 713581 w 1098550"/>
                <a:gd name="connsiteY22" fmla="*/ 112713 h 765969"/>
                <a:gd name="connsiteX23" fmla="*/ 677069 w 1098550"/>
                <a:gd name="connsiteY23" fmla="*/ 30162 h 765969"/>
                <a:gd name="connsiteX24" fmla="*/ 555625 w 1098550"/>
                <a:gd name="connsiteY24" fmla="*/ 7144 h 765969"/>
                <a:gd name="connsiteX25" fmla="*/ 492125 w 1098550"/>
                <a:gd name="connsiteY25" fmla="*/ 0 h 765969"/>
                <a:gd name="connsiteX26" fmla="*/ 386557 w 1098550"/>
                <a:gd name="connsiteY26" fmla="*/ 7938 h 765969"/>
                <a:gd name="connsiteX27" fmla="*/ 240506 w 1098550"/>
                <a:gd name="connsiteY27" fmla="*/ 55562 h 765969"/>
                <a:gd name="connsiteX28" fmla="*/ 77788 w 1098550"/>
                <a:gd name="connsiteY28" fmla="*/ 17463 h 765969"/>
                <a:gd name="connsiteX0" fmla="*/ 77788 w 1098550"/>
                <a:gd name="connsiteY0" fmla="*/ 17463 h 765969"/>
                <a:gd name="connsiteX1" fmla="*/ 31750 w 1098550"/>
                <a:gd name="connsiteY1" fmla="*/ 80169 h 765969"/>
                <a:gd name="connsiteX2" fmla="*/ 0 w 1098550"/>
                <a:gd name="connsiteY2" fmla="*/ 245269 h 765969"/>
                <a:gd name="connsiteX3" fmla="*/ 6350 w 1098550"/>
                <a:gd name="connsiteY3" fmla="*/ 543719 h 765969"/>
                <a:gd name="connsiteX4" fmla="*/ 25400 w 1098550"/>
                <a:gd name="connsiteY4" fmla="*/ 650875 h 765969"/>
                <a:gd name="connsiteX5" fmla="*/ 44450 w 1098550"/>
                <a:gd name="connsiteY5" fmla="*/ 696119 h 765969"/>
                <a:gd name="connsiteX6" fmla="*/ 120650 w 1098550"/>
                <a:gd name="connsiteY6" fmla="*/ 696119 h 765969"/>
                <a:gd name="connsiteX7" fmla="*/ 196850 w 1098550"/>
                <a:gd name="connsiteY7" fmla="*/ 632619 h 765969"/>
                <a:gd name="connsiteX8" fmla="*/ 273050 w 1098550"/>
                <a:gd name="connsiteY8" fmla="*/ 594519 h 765969"/>
                <a:gd name="connsiteX9" fmla="*/ 368300 w 1098550"/>
                <a:gd name="connsiteY9" fmla="*/ 645319 h 765969"/>
                <a:gd name="connsiteX10" fmla="*/ 450850 w 1098550"/>
                <a:gd name="connsiteY10" fmla="*/ 715169 h 765969"/>
                <a:gd name="connsiteX11" fmla="*/ 508000 w 1098550"/>
                <a:gd name="connsiteY11" fmla="*/ 765969 h 765969"/>
                <a:gd name="connsiteX12" fmla="*/ 607218 w 1098550"/>
                <a:gd name="connsiteY12" fmla="*/ 748506 h 765969"/>
                <a:gd name="connsiteX13" fmla="*/ 803275 w 1098550"/>
                <a:gd name="connsiteY13" fmla="*/ 722313 h 765969"/>
                <a:gd name="connsiteX14" fmla="*/ 1019175 w 1098550"/>
                <a:gd name="connsiteY14" fmla="*/ 657225 h 765969"/>
                <a:gd name="connsiteX15" fmla="*/ 1075532 w 1098550"/>
                <a:gd name="connsiteY15" fmla="*/ 461169 h 765969"/>
                <a:gd name="connsiteX16" fmla="*/ 1098550 w 1098550"/>
                <a:gd name="connsiteY16" fmla="*/ 315119 h 765969"/>
                <a:gd name="connsiteX17" fmla="*/ 958850 w 1098550"/>
                <a:gd name="connsiteY17" fmla="*/ 238919 h 765969"/>
                <a:gd name="connsiteX18" fmla="*/ 863600 w 1098550"/>
                <a:gd name="connsiteY18" fmla="*/ 226219 h 765969"/>
                <a:gd name="connsiteX19" fmla="*/ 798512 w 1098550"/>
                <a:gd name="connsiteY19" fmla="*/ 284162 h 765969"/>
                <a:gd name="connsiteX20" fmla="*/ 679450 w 1098550"/>
                <a:gd name="connsiteY20" fmla="*/ 219869 h 765969"/>
                <a:gd name="connsiteX21" fmla="*/ 665956 w 1098550"/>
                <a:gd name="connsiteY21" fmla="*/ 165894 h 765969"/>
                <a:gd name="connsiteX22" fmla="*/ 713581 w 1098550"/>
                <a:gd name="connsiteY22" fmla="*/ 112713 h 765969"/>
                <a:gd name="connsiteX23" fmla="*/ 677069 w 1098550"/>
                <a:gd name="connsiteY23" fmla="*/ 30162 h 765969"/>
                <a:gd name="connsiteX24" fmla="*/ 555625 w 1098550"/>
                <a:gd name="connsiteY24" fmla="*/ 7144 h 765969"/>
                <a:gd name="connsiteX25" fmla="*/ 492125 w 1098550"/>
                <a:gd name="connsiteY25" fmla="*/ 0 h 765969"/>
                <a:gd name="connsiteX26" fmla="*/ 386557 w 1098550"/>
                <a:gd name="connsiteY26" fmla="*/ 7938 h 765969"/>
                <a:gd name="connsiteX27" fmla="*/ 240506 w 1098550"/>
                <a:gd name="connsiteY27" fmla="*/ 55562 h 765969"/>
                <a:gd name="connsiteX28" fmla="*/ 77788 w 1098550"/>
                <a:gd name="connsiteY28" fmla="*/ 17463 h 765969"/>
                <a:gd name="connsiteX0" fmla="*/ 77788 w 1098550"/>
                <a:gd name="connsiteY0" fmla="*/ 17463 h 765969"/>
                <a:gd name="connsiteX1" fmla="*/ 31750 w 1098550"/>
                <a:gd name="connsiteY1" fmla="*/ 80169 h 765969"/>
                <a:gd name="connsiteX2" fmla="*/ 0 w 1098550"/>
                <a:gd name="connsiteY2" fmla="*/ 245269 h 765969"/>
                <a:gd name="connsiteX3" fmla="*/ 6350 w 1098550"/>
                <a:gd name="connsiteY3" fmla="*/ 543719 h 765969"/>
                <a:gd name="connsiteX4" fmla="*/ 25400 w 1098550"/>
                <a:gd name="connsiteY4" fmla="*/ 650875 h 765969"/>
                <a:gd name="connsiteX5" fmla="*/ 51594 w 1098550"/>
                <a:gd name="connsiteY5" fmla="*/ 684213 h 765969"/>
                <a:gd name="connsiteX6" fmla="*/ 120650 w 1098550"/>
                <a:gd name="connsiteY6" fmla="*/ 696119 h 765969"/>
                <a:gd name="connsiteX7" fmla="*/ 196850 w 1098550"/>
                <a:gd name="connsiteY7" fmla="*/ 632619 h 765969"/>
                <a:gd name="connsiteX8" fmla="*/ 273050 w 1098550"/>
                <a:gd name="connsiteY8" fmla="*/ 594519 h 765969"/>
                <a:gd name="connsiteX9" fmla="*/ 368300 w 1098550"/>
                <a:gd name="connsiteY9" fmla="*/ 645319 h 765969"/>
                <a:gd name="connsiteX10" fmla="*/ 450850 w 1098550"/>
                <a:gd name="connsiteY10" fmla="*/ 715169 h 765969"/>
                <a:gd name="connsiteX11" fmla="*/ 508000 w 1098550"/>
                <a:gd name="connsiteY11" fmla="*/ 765969 h 765969"/>
                <a:gd name="connsiteX12" fmla="*/ 607218 w 1098550"/>
                <a:gd name="connsiteY12" fmla="*/ 748506 h 765969"/>
                <a:gd name="connsiteX13" fmla="*/ 803275 w 1098550"/>
                <a:gd name="connsiteY13" fmla="*/ 722313 h 765969"/>
                <a:gd name="connsiteX14" fmla="*/ 1019175 w 1098550"/>
                <a:gd name="connsiteY14" fmla="*/ 657225 h 765969"/>
                <a:gd name="connsiteX15" fmla="*/ 1075532 w 1098550"/>
                <a:gd name="connsiteY15" fmla="*/ 461169 h 765969"/>
                <a:gd name="connsiteX16" fmla="*/ 1098550 w 1098550"/>
                <a:gd name="connsiteY16" fmla="*/ 315119 h 765969"/>
                <a:gd name="connsiteX17" fmla="*/ 958850 w 1098550"/>
                <a:gd name="connsiteY17" fmla="*/ 238919 h 765969"/>
                <a:gd name="connsiteX18" fmla="*/ 863600 w 1098550"/>
                <a:gd name="connsiteY18" fmla="*/ 226219 h 765969"/>
                <a:gd name="connsiteX19" fmla="*/ 798512 w 1098550"/>
                <a:gd name="connsiteY19" fmla="*/ 284162 h 765969"/>
                <a:gd name="connsiteX20" fmla="*/ 679450 w 1098550"/>
                <a:gd name="connsiteY20" fmla="*/ 219869 h 765969"/>
                <a:gd name="connsiteX21" fmla="*/ 665956 w 1098550"/>
                <a:gd name="connsiteY21" fmla="*/ 165894 h 765969"/>
                <a:gd name="connsiteX22" fmla="*/ 713581 w 1098550"/>
                <a:gd name="connsiteY22" fmla="*/ 112713 h 765969"/>
                <a:gd name="connsiteX23" fmla="*/ 677069 w 1098550"/>
                <a:gd name="connsiteY23" fmla="*/ 30162 h 765969"/>
                <a:gd name="connsiteX24" fmla="*/ 555625 w 1098550"/>
                <a:gd name="connsiteY24" fmla="*/ 7144 h 765969"/>
                <a:gd name="connsiteX25" fmla="*/ 492125 w 1098550"/>
                <a:gd name="connsiteY25" fmla="*/ 0 h 765969"/>
                <a:gd name="connsiteX26" fmla="*/ 386557 w 1098550"/>
                <a:gd name="connsiteY26" fmla="*/ 7938 h 765969"/>
                <a:gd name="connsiteX27" fmla="*/ 240506 w 1098550"/>
                <a:gd name="connsiteY27" fmla="*/ 55562 h 765969"/>
                <a:gd name="connsiteX28" fmla="*/ 77788 w 1098550"/>
                <a:gd name="connsiteY28" fmla="*/ 17463 h 765969"/>
                <a:gd name="connsiteX0" fmla="*/ 99219 w 1119981"/>
                <a:gd name="connsiteY0" fmla="*/ 17463 h 765969"/>
                <a:gd name="connsiteX1" fmla="*/ 53181 w 1119981"/>
                <a:gd name="connsiteY1" fmla="*/ 80169 h 765969"/>
                <a:gd name="connsiteX2" fmla="*/ 0 w 1119981"/>
                <a:gd name="connsiteY2" fmla="*/ 285750 h 765969"/>
                <a:gd name="connsiteX3" fmla="*/ 27781 w 1119981"/>
                <a:gd name="connsiteY3" fmla="*/ 543719 h 765969"/>
                <a:gd name="connsiteX4" fmla="*/ 46831 w 1119981"/>
                <a:gd name="connsiteY4" fmla="*/ 650875 h 765969"/>
                <a:gd name="connsiteX5" fmla="*/ 73025 w 1119981"/>
                <a:gd name="connsiteY5" fmla="*/ 684213 h 765969"/>
                <a:gd name="connsiteX6" fmla="*/ 142081 w 1119981"/>
                <a:gd name="connsiteY6" fmla="*/ 696119 h 765969"/>
                <a:gd name="connsiteX7" fmla="*/ 218281 w 1119981"/>
                <a:gd name="connsiteY7" fmla="*/ 632619 h 765969"/>
                <a:gd name="connsiteX8" fmla="*/ 294481 w 1119981"/>
                <a:gd name="connsiteY8" fmla="*/ 594519 h 765969"/>
                <a:gd name="connsiteX9" fmla="*/ 389731 w 1119981"/>
                <a:gd name="connsiteY9" fmla="*/ 645319 h 765969"/>
                <a:gd name="connsiteX10" fmla="*/ 472281 w 1119981"/>
                <a:gd name="connsiteY10" fmla="*/ 715169 h 765969"/>
                <a:gd name="connsiteX11" fmla="*/ 529431 w 1119981"/>
                <a:gd name="connsiteY11" fmla="*/ 765969 h 765969"/>
                <a:gd name="connsiteX12" fmla="*/ 628649 w 1119981"/>
                <a:gd name="connsiteY12" fmla="*/ 748506 h 765969"/>
                <a:gd name="connsiteX13" fmla="*/ 824706 w 1119981"/>
                <a:gd name="connsiteY13" fmla="*/ 722313 h 765969"/>
                <a:gd name="connsiteX14" fmla="*/ 1040606 w 1119981"/>
                <a:gd name="connsiteY14" fmla="*/ 657225 h 765969"/>
                <a:gd name="connsiteX15" fmla="*/ 1096963 w 1119981"/>
                <a:gd name="connsiteY15" fmla="*/ 461169 h 765969"/>
                <a:gd name="connsiteX16" fmla="*/ 1119981 w 1119981"/>
                <a:gd name="connsiteY16" fmla="*/ 315119 h 765969"/>
                <a:gd name="connsiteX17" fmla="*/ 980281 w 1119981"/>
                <a:gd name="connsiteY17" fmla="*/ 238919 h 765969"/>
                <a:gd name="connsiteX18" fmla="*/ 885031 w 1119981"/>
                <a:gd name="connsiteY18" fmla="*/ 226219 h 765969"/>
                <a:gd name="connsiteX19" fmla="*/ 819943 w 1119981"/>
                <a:gd name="connsiteY19" fmla="*/ 284162 h 765969"/>
                <a:gd name="connsiteX20" fmla="*/ 700881 w 1119981"/>
                <a:gd name="connsiteY20" fmla="*/ 219869 h 765969"/>
                <a:gd name="connsiteX21" fmla="*/ 687387 w 1119981"/>
                <a:gd name="connsiteY21" fmla="*/ 165894 h 765969"/>
                <a:gd name="connsiteX22" fmla="*/ 735012 w 1119981"/>
                <a:gd name="connsiteY22" fmla="*/ 112713 h 765969"/>
                <a:gd name="connsiteX23" fmla="*/ 698500 w 1119981"/>
                <a:gd name="connsiteY23" fmla="*/ 30162 h 765969"/>
                <a:gd name="connsiteX24" fmla="*/ 577056 w 1119981"/>
                <a:gd name="connsiteY24" fmla="*/ 7144 h 765969"/>
                <a:gd name="connsiteX25" fmla="*/ 513556 w 1119981"/>
                <a:gd name="connsiteY25" fmla="*/ 0 h 765969"/>
                <a:gd name="connsiteX26" fmla="*/ 407988 w 1119981"/>
                <a:gd name="connsiteY26" fmla="*/ 7938 h 765969"/>
                <a:gd name="connsiteX27" fmla="*/ 261937 w 1119981"/>
                <a:gd name="connsiteY27" fmla="*/ 55562 h 765969"/>
                <a:gd name="connsiteX28" fmla="*/ 99219 w 1119981"/>
                <a:gd name="connsiteY28" fmla="*/ 17463 h 765969"/>
                <a:gd name="connsiteX0" fmla="*/ 99219 w 1119981"/>
                <a:gd name="connsiteY0" fmla="*/ 17463 h 765969"/>
                <a:gd name="connsiteX1" fmla="*/ 53181 w 1119981"/>
                <a:gd name="connsiteY1" fmla="*/ 80169 h 765969"/>
                <a:gd name="connsiteX2" fmla="*/ 0 w 1119981"/>
                <a:gd name="connsiteY2" fmla="*/ 285750 h 765969"/>
                <a:gd name="connsiteX3" fmla="*/ 27781 w 1119981"/>
                <a:gd name="connsiteY3" fmla="*/ 543719 h 765969"/>
                <a:gd name="connsiteX4" fmla="*/ 46831 w 1119981"/>
                <a:gd name="connsiteY4" fmla="*/ 650875 h 765969"/>
                <a:gd name="connsiteX5" fmla="*/ 73025 w 1119981"/>
                <a:gd name="connsiteY5" fmla="*/ 684213 h 765969"/>
                <a:gd name="connsiteX6" fmla="*/ 142081 w 1119981"/>
                <a:gd name="connsiteY6" fmla="*/ 696119 h 765969"/>
                <a:gd name="connsiteX7" fmla="*/ 218281 w 1119981"/>
                <a:gd name="connsiteY7" fmla="*/ 632619 h 765969"/>
                <a:gd name="connsiteX8" fmla="*/ 294481 w 1119981"/>
                <a:gd name="connsiteY8" fmla="*/ 594519 h 765969"/>
                <a:gd name="connsiteX9" fmla="*/ 389731 w 1119981"/>
                <a:gd name="connsiteY9" fmla="*/ 645319 h 765969"/>
                <a:gd name="connsiteX10" fmla="*/ 472281 w 1119981"/>
                <a:gd name="connsiteY10" fmla="*/ 715169 h 765969"/>
                <a:gd name="connsiteX11" fmla="*/ 529431 w 1119981"/>
                <a:gd name="connsiteY11" fmla="*/ 765969 h 765969"/>
                <a:gd name="connsiteX12" fmla="*/ 628649 w 1119981"/>
                <a:gd name="connsiteY12" fmla="*/ 748506 h 765969"/>
                <a:gd name="connsiteX13" fmla="*/ 824706 w 1119981"/>
                <a:gd name="connsiteY13" fmla="*/ 722313 h 765969"/>
                <a:gd name="connsiteX14" fmla="*/ 1040606 w 1119981"/>
                <a:gd name="connsiteY14" fmla="*/ 657225 h 765969"/>
                <a:gd name="connsiteX15" fmla="*/ 1096963 w 1119981"/>
                <a:gd name="connsiteY15" fmla="*/ 461169 h 765969"/>
                <a:gd name="connsiteX16" fmla="*/ 1119981 w 1119981"/>
                <a:gd name="connsiteY16" fmla="*/ 315119 h 765969"/>
                <a:gd name="connsiteX17" fmla="*/ 980281 w 1119981"/>
                <a:gd name="connsiteY17" fmla="*/ 238919 h 765969"/>
                <a:gd name="connsiteX18" fmla="*/ 885031 w 1119981"/>
                <a:gd name="connsiteY18" fmla="*/ 226219 h 765969"/>
                <a:gd name="connsiteX19" fmla="*/ 819943 w 1119981"/>
                <a:gd name="connsiteY19" fmla="*/ 284162 h 765969"/>
                <a:gd name="connsiteX20" fmla="*/ 700881 w 1119981"/>
                <a:gd name="connsiteY20" fmla="*/ 219869 h 765969"/>
                <a:gd name="connsiteX21" fmla="*/ 687387 w 1119981"/>
                <a:gd name="connsiteY21" fmla="*/ 165894 h 765969"/>
                <a:gd name="connsiteX22" fmla="*/ 735012 w 1119981"/>
                <a:gd name="connsiteY22" fmla="*/ 112713 h 765969"/>
                <a:gd name="connsiteX23" fmla="*/ 698500 w 1119981"/>
                <a:gd name="connsiteY23" fmla="*/ 30162 h 765969"/>
                <a:gd name="connsiteX24" fmla="*/ 577056 w 1119981"/>
                <a:gd name="connsiteY24" fmla="*/ 7144 h 765969"/>
                <a:gd name="connsiteX25" fmla="*/ 513556 w 1119981"/>
                <a:gd name="connsiteY25" fmla="*/ 0 h 765969"/>
                <a:gd name="connsiteX26" fmla="*/ 393700 w 1119981"/>
                <a:gd name="connsiteY26" fmla="*/ 100806 h 765969"/>
                <a:gd name="connsiteX27" fmla="*/ 261937 w 1119981"/>
                <a:gd name="connsiteY27" fmla="*/ 55562 h 765969"/>
                <a:gd name="connsiteX28" fmla="*/ 99219 w 1119981"/>
                <a:gd name="connsiteY28" fmla="*/ 17463 h 765969"/>
                <a:gd name="connsiteX0" fmla="*/ 73025 w 1119981"/>
                <a:gd name="connsiteY0" fmla="*/ 38894 h 765969"/>
                <a:gd name="connsiteX1" fmla="*/ 53181 w 1119981"/>
                <a:gd name="connsiteY1" fmla="*/ 80169 h 765969"/>
                <a:gd name="connsiteX2" fmla="*/ 0 w 1119981"/>
                <a:gd name="connsiteY2" fmla="*/ 285750 h 765969"/>
                <a:gd name="connsiteX3" fmla="*/ 27781 w 1119981"/>
                <a:gd name="connsiteY3" fmla="*/ 543719 h 765969"/>
                <a:gd name="connsiteX4" fmla="*/ 46831 w 1119981"/>
                <a:gd name="connsiteY4" fmla="*/ 650875 h 765969"/>
                <a:gd name="connsiteX5" fmla="*/ 73025 w 1119981"/>
                <a:gd name="connsiteY5" fmla="*/ 684213 h 765969"/>
                <a:gd name="connsiteX6" fmla="*/ 142081 w 1119981"/>
                <a:gd name="connsiteY6" fmla="*/ 696119 h 765969"/>
                <a:gd name="connsiteX7" fmla="*/ 218281 w 1119981"/>
                <a:gd name="connsiteY7" fmla="*/ 632619 h 765969"/>
                <a:gd name="connsiteX8" fmla="*/ 294481 w 1119981"/>
                <a:gd name="connsiteY8" fmla="*/ 594519 h 765969"/>
                <a:gd name="connsiteX9" fmla="*/ 389731 w 1119981"/>
                <a:gd name="connsiteY9" fmla="*/ 645319 h 765969"/>
                <a:gd name="connsiteX10" fmla="*/ 472281 w 1119981"/>
                <a:gd name="connsiteY10" fmla="*/ 715169 h 765969"/>
                <a:gd name="connsiteX11" fmla="*/ 529431 w 1119981"/>
                <a:gd name="connsiteY11" fmla="*/ 765969 h 765969"/>
                <a:gd name="connsiteX12" fmla="*/ 628649 w 1119981"/>
                <a:gd name="connsiteY12" fmla="*/ 748506 h 765969"/>
                <a:gd name="connsiteX13" fmla="*/ 824706 w 1119981"/>
                <a:gd name="connsiteY13" fmla="*/ 722313 h 765969"/>
                <a:gd name="connsiteX14" fmla="*/ 1040606 w 1119981"/>
                <a:gd name="connsiteY14" fmla="*/ 657225 h 765969"/>
                <a:gd name="connsiteX15" fmla="*/ 1096963 w 1119981"/>
                <a:gd name="connsiteY15" fmla="*/ 461169 h 765969"/>
                <a:gd name="connsiteX16" fmla="*/ 1119981 w 1119981"/>
                <a:gd name="connsiteY16" fmla="*/ 315119 h 765969"/>
                <a:gd name="connsiteX17" fmla="*/ 980281 w 1119981"/>
                <a:gd name="connsiteY17" fmla="*/ 238919 h 765969"/>
                <a:gd name="connsiteX18" fmla="*/ 885031 w 1119981"/>
                <a:gd name="connsiteY18" fmla="*/ 226219 h 765969"/>
                <a:gd name="connsiteX19" fmla="*/ 819943 w 1119981"/>
                <a:gd name="connsiteY19" fmla="*/ 284162 h 765969"/>
                <a:gd name="connsiteX20" fmla="*/ 700881 w 1119981"/>
                <a:gd name="connsiteY20" fmla="*/ 219869 h 765969"/>
                <a:gd name="connsiteX21" fmla="*/ 687387 w 1119981"/>
                <a:gd name="connsiteY21" fmla="*/ 165894 h 765969"/>
                <a:gd name="connsiteX22" fmla="*/ 735012 w 1119981"/>
                <a:gd name="connsiteY22" fmla="*/ 112713 h 765969"/>
                <a:gd name="connsiteX23" fmla="*/ 698500 w 1119981"/>
                <a:gd name="connsiteY23" fmla="*/ 30162 h 765969"/>
                <a:gd name="connsiteX24" fmla="*/ 577056 w 1119981"/>
                <a:gd name="connsiteY24" fmla="*/ 7144 h 765969"/>
                <a:gd name="connsiteX25" fmla="*/ 513556 w 1119981"/>
                <a:gd name="connsiteY25" fmla="*/ 0 h 765969"/>
                <a:gd name="connsiteX26" fmla="*/ 393700 w 1119981"/>
                <a:gd name="connsiteY26" fmla="*/ 100806 h 765969"/>
                <a:gd name="connsiteX27" fmla="*/ 261937 w 1119981"/>
                <a:gd name="connsiteY27" fmla="*/ 55562 h 765969"/>
                <a:gd name="connsiteX28" fmla="*/ 73025 w 1119981"/>
                <a:gd name="connsiteY28" fmla="*/ 38894 h 765969"/>
                <a:gd name="connsiteX0" fmla="*/ 73025 w 1119981"/>
                <a:gd name="connsiteY0" fmla="*/ 38894 h 765969"/>
                <a:gd name="connsiteX1" fmla="*/ 53181 w 1119981"/>
                <a:gd name="connsiteY1" fmla="*/ 80169 h 765969"/>
                <a:gd name="connsiteX2" fmla="*/ 0 w 1119981"/>
                <a:gd name="connsiteY2" fmla="*/ 285750 h 765969"/>
                <a:gd name="connsiteX3" fmla="*/ 27781 w 1119981"/>
                <a:gd name="connsiteY3" fmla="*/ 543719 h 765969"/>
                <a:gd name="connsiteX4" fmla="*/ 46831 w 1119981"/>
                <a:gd name="connsiteY4" fmla="*/ 650875 h 765969"/>
                <a:gd name="connsiteX5" fmla="*/ 73025 w 1119981"/>
                <a:gd name="connsiteY5" fmla="*/ 684213 h 765969"/>
                <a:gd name="connsiteX6" fmla="*/ 142081 w 1119981"/>
                <a:gd name="connsiteY6" fmla="*/ 696119 h 765969"/>
                <a:gd name="connsiteX7" fmla="*/ 218281 w 1119981"/>
                <a:gd name="connsiteY7" fmla="*/ 632619 h 765969"/>
                <a:gd name="connsiteX8" fmla="*/ 294481 w 1119981"/>
                <a:gd name="connsiteY8" fmla="*/ 594519 h 765969"/>
                <a:gd name="connsiteX9" fmla="*/ 389731 w 1119981"/>
                <a:gd name="connsiteY9" fmla="*/ 645319 h 765969"/>
                <a:gd name="connsiteX10" fmla="*/ 472281 w 1119981"/>
                <a:gd name="connsiteY10" fmla="*/ 715169 h 765969"/>
                <a:gd name="connsiteX11" fmla="*/ 529431 w 1119981"/>
                <a:gd name="connsiteY11" fmla="*/ 765969 h 765969"/>
                <a:gd name="connsiteX12" fmla="*/ 628649 w 1119981"/>
                <a:gd name="connsiteY12" fmla="*/ 748506 h 765969"/>
                <a:gd name="connsiteX13" fmla="*/ 824706 w 1119981"/>
                <a:gd name="connsiteY13" fmla="*/ 722313 h 765969"/>
                <a:gd name="connsiteX14" fmla="*/ 1040606 w 1119981"/>
                <a:gd name="connsiteY14" fmla="*/ 657225 h 765969"/>
                <a:gd name="connsiteX15" fmla="*/ 1096963 w 1119981"/>
                <a:gd name="connsiteY15" fmla="*/ 461169 h 765969"/>
                <a:gd name="connsiteX16" fmla="*/ 1119981 w 1119981"/>
                <a:gd name="connsiteY16" fmla="*/ 315119 h 765969"/>
                <a:gd name="connsiteX17" fmla="*/ 980281 w 1119981"/>
                <a:gd name="connsiteY17" fmla="*/ 238919 h 765969"/>
                <a:gd name="connsiteX18" fmla="*/ 885031 w 1119981"/>
                <a:gd name="connsiteY18" fmla="*/ 226219 h 765969"/>
                <a:gd name="connsiteX19" fmla="*/ 819943 w 1119981"/>
                <a:gd name="connsiteY19" fmla="*/ 284162 h 765969"/>
                <a:gd name="connsiteX20" fmla="*/ 700881 w 1119981"/>
                <a:gd name="connsiteY20" fmla="*/ 219869 h 765969"/>
                <a:gd name="connsiteX21" fmla="*/ 687387 w 1119981"/>
                <a:gd name="connsiteY21" fmla="*/ 165894 h 765969"/>
                <a:gd name="connsiteX22" fmla="*/ 735012 w 1119981"/>
                <a:gd name="connsiteY22" fmla="*/ 112713 h 765969"/>
                <a:gd name="connsiteX23" fmla="*/ 698500 w 1119981"/>
                <a:gd name="connsiteY23" fmla="*/ 30162 h 765969"/>
                <a:gd name="connsiteX24" fmla="*/ 577056 w 1119981"/>
                <a:gd name="connsiteY24" fmla="*/ 7144 h 765969"/>
                <a:gd name="connsiteX25" fmla="*/ 513556 w 1119981"/>
                <a:gd name="connsiteY25" fmla="*/ 0 h 765969"/>
                <a:gd name="connsiteX26" fmla="*/ 393700 w 1119981"/>
                <a:gd name="connsiteY26" fmla="*/ 100806 h 765969"/>
                <a:gd name="connsiteX27" fmla="*/ 226218 w 1119981"/>
                <a:gd name="connsiteY27" fmla="*/ 69849 h 765969"/>
                <a:gd name="connsiteX28" fmla="*/ 73025 w 1119981"/>
                <a:gd name="connsiteY28" fmla="*/ 38894 h 765969"/>
                <a:gd name="connsiteX0" fmla="*/ 73025 w 1119981"/>
                <a:gd name="connsiteY0" fmla="*/ 38894 h 765969"/>
                <a:gd name="connsiteX1" fmla="*/ 53181 w 1119981"/>
                <a:gd name="connsiteY1" fmla="*/ 80169 h 765969"/>
                <a:gd name="connsiteX2" fmla="*/ 0 w 1119981"/>
                <a:gd name="connsiteY2" fmla="*/ 285750 h 765969"/>
                <a:gd name="connsiteX3" fmla="*/ 27781 w 1119981"/>
                <a:gd name="connsiteY3" fmla="*/ 543719 h 765969"/>
                <a:gd name="connsiteX4" fmla="*/ 46831 w 1119981"/>
                <a:gd name="connsiteY4" fmla="*/ 650875 h 765969"/>
                <a:gd name="connsiteX5" fmla="*/ 73025 w 1119981"/>
                <a:gd name="connsiteY5" fmla="*/ 684213 h 765969"/>
                <a:gd name="connsiteX6" fmla="*/ 142081 w 1119981"/>
                <a:gd name="connsiteY6" fmla="*/ 696119 h 765969"/>
                <a:gd name="connsiteX7" fmla="*/ 218281 w 1119981"/>
                <a:gd name="connsiteY7" fmla="*/ 632619 h 765969"/>
                <a:gd name="connsiteX8" fmla="*/ 294481 w 1119981"/>
                <a:gd name="connsiteY8" fmla="*/ 594519 h 765969"/>
                <a:gd name="connsiteX9" fmla="*/ 389731 w 1119981"/>
                <a:gd name="connsiteY9" fmla="*/ 645319 h 765969"/>
                <a:gd name="connsiteX10" fmla="*/ 472281 w 1119981"/>
                <a:gd name="connsiteY10" fmla="*/ 715169 h 765969"/>
                <a:gd name="connsiteX11" fmla="*/ 529431 w 1119981"/>
                <a:gd name="connsiteY11" fmla="*/ 765969 h 765969"/>
                <a:gd name="connsiteX12" fmla="*/ 628649 w 1119981"/>
                <a:gd name="connsiteY12" fmla="*/ 748506 h 765969"/>
                <a:gd name="connsiteX13" fmla="*/ 824706 w 1119981"/>
                <a:gd name="connsiteY13" fmla="*/ 722313 h 765969"/>
                <a:gd name="connsiteX14" fmla="*/ 1040606 w 1119981"/>
                <a:gd name="connsiteY14" fmla="*/ 657225 h 765969"/>
                <a:gd name="connsiteX15" fmla="*/ 1096963 w 1119981"/>
                <a:gd name="connsiteY15" fmla="*/ 461169 h 765969"/>
                <a:gd name="connsiteX16" fmla="*/ 1119981 w 1119981"/>
                <a:gd name="connsiteY16" fmla="*/ 315119 h 765969"/>
                <a:gd name="connsiteX17" fmla="*/ 980281 w 1119981"/>
                <a:gd name="connsiteY17" fmla="*/ 238919 h 765969"/>
                <a:gd name="connsiteX18" fmla="*/ 885031 w 1119981"/>
                <a:gd name="connsiteY18" fmla="*/ 226219 h 765969"/>
                <a:gd name="connsiteX19" fmla="*/ 819943 w 1119981"/>
                <a:gd name="connsiteY19" fmla="*/ 284162 h 765969"/>
                <a:gd name="connsiteX20" fmla="*/ 700881 w 1119981"/>
                <a:gd name="connsiteY20" fmla="*/ 219869 h 765969"/>
                <a:gd name="connsiteX21" fmla="*/ 687387 w 1119981"/>
                <a:gd name="connsiteY21" fmla="*/ 165894 h 765969"/>
                <a:gd name="connsiteX22" fmla="*/ 735012 w 1119981"/>
                <a:gd name="connsiteY22" fmla="*/ 112713 h 765969"/>
                <a:gd name="connsiteX23" fmla="*/ 698500 w 1119981"/>
                <a:gd name="connsiteY23" fmla="*/ 30162 h 765969"/>
                <a:gd name="connsiteX24" fmla="*/ 577056 w 1119981"/>
                <a:gd name="connsiteY24" fmla="*/ 7144 h 765969"/>
                <a:gd name="connsiteX25" fmla="*/ 513556 w 1119981"/>
                <a:gd name="connsiteY25" fmla="*/ 0 h 765969"/>
                <a:gd name="connsiteX26" fmla="*/ 369887 w 1119981"/>
                <a:gd name="connsiteY26" fmla="*/ 110331 h 765969"/>
                <a:gd name="connsiteX27" fmla="*/ 226218 w 1119981"/>
                <a:gd name="connsiteY27" fmla="*/ 69849 h 765969"/>
                <a:gd name="connsiteX28" fmla="*/ 73025 w 1119981"/>
                <a:gd name="connsiteY28" fmla="*/ 38894 h 765969"/>
                <a:gd name="connsiteX0" fmla="*/ 73025 w 1119981"/>
                <a:gd name="connsiteY0" fmla="*/ 31750 h 758825"/>
                <a:gd name="connsiteX1" fmla="*/ 53181 w 1119981"/>
                <a:gd name="connsiteY1" fmla="*/ 73025 h 758825"/>
                <a:gd name="connsiteX2" fmla="*/ 0 w 1119981"/>
                <a:gd name="connsiteY2" fmla="*/ 278606 h 758825"/>
                <a:gd name="connsiteX3" fmla="*/ 27781 w 1119981"/>
                <a:gd name="connsiteY3" fmla="*/ 536575 h 758825"/>
                <a:gd name="connsiteX4" fmla="*/ 46831 w 1119981"/>
                <a:gd name="connsiteY4" fmla="*/ 643731 h 758825"/>
                <a:gd name="connsiteX5" fmla="*/ 73025 w 1119981"/>
                <a:gd name="connsiteY5" fmla="*/ 677069 h 758825"/>
                <a:gd name="connsiteX6" fmla="*/ 142081 w 1119981"/>
                <a:gd name="connsiteY6" fmla="*/ 688975 h 758825"/>
                <a:gd name="connsiteX7" fmla="*/ 218281 w 1119981"/>
                <a:gd name="connsiteY7" fmla="*/ 625475 h 758825"/>
                <a:gd name="connsiteX8" fmla="*/ 294481 w 1119981"/>
                <a:gd name="connsiteY8" fmla="*/ 587375 h 758825"/>
                <a:gd name="connsiteX9" fmla="*/ 389731 w 1119981"/>
                <a:gd name="connsiteY9" fmla="*/ 638175 h 758825"/>
                <a:gd name="connsiteX10" fmla="*/ 472281 w 1119981"/>
                <a:gd name="connsiteY10" fmla="*/ 708025 h 758825"/>
                <a:gd name="connsiteX11" fmla="*/ 529431 w 1119981"/>
                <a:gd name="connsiteY11" fmla="*/ 758825 h 758825"/>
                <a:gd name="connsiteX12" fmla="*/ 628649 w 1119981"/>
                <a:gd name="connsiteY12" fmla="*/ 741362 h 758825"/>
                <a:gd name="connsiteX13" fmla="*/ 824706 w 1119981"/>
                <a:gd name="connsiteY13" fmla="*/ 715169 h 758825"/>
                <a:gd name="connsiteX14" fmla="*/ 1040606 w 1119981"/>
                <a:gd name="connsiteY14" fmla="*/ 650081 h 758825"/>
                <a:gd name="connsiteX15" fmla="*/ 1096963 w 1119981"/>
                <a:gd name="connsiteY15" fmla="*/ 454025 h 758825"/>
                <a:gd name="connsiteX16" fmla="*/ 1119981 w 1119981"/>
                <a:gd name="connsiteY16" fmla="*/ 307975 h 758825"/>
                <a:gd name="connsiteX17" fmla="*/ 980281 w 1119981"/>
                <a:gd name="connsiteY17" fmla="*/ 231775 h 758825"/>
                <a:gd name="connsiteX18" fmla="*/ 885031 w 1119981"/>
                <a:gd name="connsiteY18" fmla="*/ 219075 h 758825"/>
                <a:gd name="connsiteX19" fmla="*/ 819943 w 1119981"/>
                <a:gd name="connsiteY19" fmla="*/ 277018 h 758825"/>
                <a:gd name="connsiteX20" fmla="*/ 700881 w 1119981"/>
                <a:gd name="connsiteY20" fmla="*/ 212725 h 758825"/>
                <a:gd name="connsiteX21" fmla="*/ 687387 w 1119981"/>
                <a:gd name="connsiteY21" fmla="*/ 158750 h 758825"/>
                <a:gd name="connsiteX22" fmla="*/ 735012 w 1119981"/>
                <a:gd name="connsiteY22" fmla="*/ 105569 h 758825"/>
                <a:gd name="connsiteX23" fmla="*/ 698500 w 1119981"/>
                <a:gd name="connsiteY23" fmla="*/ 23018 h 758825"/>
                <a:gd name="connsiteX24" fmla="*/ 577056 w 1119981"/>
                <a:gd name="connsiteY24" fmla="*/ 0 h 758825"/>
                <a:gd name="connsiteX25" fmla="*/ 446881 w 1119981"/>
                <a:gd name="connsiteY25" fmla="*/ 154781 h 758825"/>
                <a:gd name="connsiteX26" fmla="*/ 369887 w 1119981"/>
                <a:gd name="connsiteY26" fmla="*/ 103187 h 758825"/>
                <a:gd name="connsiteX27" fmla="*/ 226218 w 1119981"/>
                <a:gd name="connsiteY27" fmla="*/ 62705 h 758825"/>
                <a:gd name="connsiteX28" fmla="*/ 73025 w 1119981"/>
                <a:gd name="connsiteY28" fmla="*/ 31750 h 758825"/>
                <a:gd name="connsiteX0" fmla="*/ 73025 w 1119981"/>
                <a:gd name="connsiteY0" fmla="*/ 8732 h 735807"/>
                <a:gd name="connsiteX1" fmla="*/ 53181 w 1119981"/>
                <a:gd name="connsiteY1" fmla="*/ 50007 h 735807"/>
                <a:gd name="connsiteX2" fmla="*/ 0 w 1119981"/>
                <a:gd name="connsiteY2" fmla="*/ 255588 h 735807"/>
                <a:gd name="connsiteX3" fmla="*/ 27781 w 1119981"/>
                <a:gd name="connsiteY3" fmla="*/ 513557 h 735807"/>
                <a:gd name="connsiteX4" fmla="*/ 46831 w 1119981"/>
                <a:gd name="connsiteY4" fmla="*/ 620713 h 735807"/>
                <a:gd name="connsiteX5" fmla="*/ 73025 w 1119981"/>
                <a:gd name="connsiteY5" fmla="*/ 654051 h 735807"/>
                <a:gd name="connsiteX6" fmla="*/ 142081 w 1119981"/>
                <a:gd name="connsiteY6" fmla="*/ 665957 h 735807"/>
                <a:gd name="connsiteX7" fmla="*/ 218281 w 1119981"/>
                <a:gd name="connsiteY7" fmla="*/ 602457 h 735807"/>
                <a:gd name="connsiteX8" fmla="*/ 294481 w 1119981"/>
                <a:gd name="connsiteY8" fmla="*/ 564357 h 735807"/>
                <a:gd name="connsiteX9" fmla="*/ 389731 w 1119981"/>
                <a:gd name="connsiteY9" fmla="*/ 615157 h 735807"/>
                <a:gd name="connsiteX10" fmla="*/ 472281 w 1119981"/>
                <a:gd name="connsiteY10" fmla="*/ 685007 h 735807"/>
                <a:gd name="connsiteX11" fmla="*/ 529431 w 1119981"/>
                <a:gd name="connsiteY11" fmla="*/ 735807 h 735807"/>
                <a:gd name="connsiteX12" fmla="*/ 628649 w 1119981"/>
                <a:gd name="connsiteY12" fmla="*/ 718344 h 735807"/>
                <a:gd name="connsiteX13" fmla="*/ 824706 w 1119981"/>
                <a:gd name="connsiteY13" fmla="*/ 692151 h 735807"/>
                <a:gd name="connsiteX14" fmla="*/ 1040606 w 1119981"/>
                <a:gd name="connsiteY14" fmla="*/ 627063 h 735807"/>
                <a:gd name="connsiteX15" fmla="*/ 1096963 w 1119981"/>
                <a:gd name="connsiteY15" fmla="*/ 431007 h 735807"/>
                <a:gd name="connsiteX16" fmla="*/ 1119981 w 1119981"/>
                <a:gd name="connsiteY16" fmla="*/ 284957 h 735807"/>
                <a:gd name="connsiteX17" fmla="*/ 980281 w 1119981"/>
                <a:gd name="connsiteY17" fmla="*/ 208757 h 735807"/>
                <a:gd name="connsiteX18" fmla="*/ 885031 w 1119981"/>
                <a:gd name="connsiteY18" fmla="*/ 196057 h 735807"/>
                <a:gd name="connsiteX19" fmla="*/ 819943 w 1119981"/>
                <a:gd name="connsiteY19" fmla="*/ 254000 h 735807"/>
                <a:gd name="connsiteX20" fmla="*/ 700881 w 1119981"/>
                <a:gd name="connsiteY20" fmla="*/ 189707 h 735807"/>
                <a:gd name="connsiteX21" fmla="*/ 687387 w 1119981"/>
                <a:gd name="connsiteY21" fmla="*/ 135732 h 735807"/>
                <a:gd name="connsiteX22" fmla="*/ 735012 w 1119981"/>
                <a:gd name="connsiteY22" fmla="*/ 82551 h 735807"/>
                <a:gd name="connsiteX23" fmla="*/ 698500 w 1119981"/>
                <a:gd name="connsiteY23" fmla="*/ 0 h 735807"/>
                <a:gd name="connsiteX24" fmla="*/ 605631 w 1119981"/>
                <a:gd name="connsiteY24" fmla="*/ 112714 h 735807"/>
                <a:gd name="connsiteX25" fmla="*/ 446881 w 1119981"/>
                <a:gd name="connsiteY25" fmla="*/ 131763 h 735807"/>
                <a:gd name="connsiteX26" fmla="*/ 369887 w 1119981"/>
                <a:gd name="connsiteY26" fmla="*/ 80169 h 735807"/>
                <a:gd name="connsiteX27" fmla="*/ 226218 w 1119981"/>
                <a:gd name="connsiteY27" fmla="*/ 39687 h 735807"/>
                <a:gd name="connsiteX28" fmla="*/ 73025 w 1119981"/>
                <a:gd name="connsiteY28" fmla="*/ 8732 h 735807"/>
                <a:gd name="connsiteX0" fmla="*/ 73025 w 1119981"/>
                <a:gd name="connsiteY0" fmla="*/ 8732 h 735807"/>
                <a:gd name="connsiteX1" fmla="*/ 53181 w 1119981"/>
                <a:gd name="connsiteY1" fmla="*/ 50007 h 735807"/>
                <a:gd name="connsiteX2" fmla="*/ 0 w 1119981"/>
                <a:gd name="connsiteY2" fmla="*/ 255588 h 735807"/>
                <a:gd name="connsiteX3" fmla="*/ 27781 w 1119981"/>
                <a:gd name="connsiteY3" fmla="*/ 513557 h 735807"/>
                <a:gd name="connsiteX4" fmla="*/ 46831 w 1119981"/>
                <a:gd name="connsiteY4" fmla="*/ 620713 h 735807"/>
                <a:gd name="connsiteX5" fmla="*/ 73025 w 1119981"/>
                <a:gd name="connsiteY5" fmla="*/ 654051 h 735807"/>
                <a:gd name="connsiteX6" fmla="*/ 142081 w 1119981"/>
                <a:gd name="connsiteY6" fmla="*/ 665957 h 735807"/>
                <a:gd name="connsiteX7" fmla="*/ 218281 w 1119981"/>
                <a:gd name="connsiteY7" fmla="*/ 602457 h 735807"/>
                <a:gd name="connsiteX8" fmla="*/ 294481 w 1119981"/>
                <a:gd name="connsiteY8" fmla="*/ 564357 h 735807"/>
                <a:gd name="connsiteX9" fmla="*/ 389731 w 1119981"/>
                <a:gd name="connsiteY9" fmla="*/ 615157 h 735807"/>
                <a:gd name="connsiteX10" fmla="*/ 472281 w 1119981"/>
                <a:gd name="connsiteY10" fmla="*/ 685007 h 735807"/>
                <a:gd name="connsiteX11" fmla="*/ 529431 w 1119981"/>
                <a:gd name="connsiteY11" fmla="*/ 735807 h 735807"/>
                <a:gd name="connsiteX12" fmla="*/ 628649 w 1119981"/>
                <a:gd name="connsiteY12" fmla="*/ 718344 h 735807"/>
                <a:gd name="connsiteX13" fmla="*/ 824706 w 1119981"/>
                <a:gd name="connsiteY13" fmla="*/ 692151 h 735807"/>
                <a:gd name="connsiteX14" fmla="*/ 1040606 w 1119981"/>
                <a:gd name="connsiteY14" fmla="*/ 627063 h 735807"/>
                <a:gd name="connsiteX15" fmla="*/ 1096963 w 1119981"/>
                <a:gd name="connsiteY15" fmla="*/ 431007 h 735807"/>
                <a:gd name="connsiteX16" fmla="*/ 1119981 w 1119981"/>
                <a:gd name="connsiteY16" fmla="*/ 284957 h 735807"/>
                <a:gd name="connsiteX17" fmla="*/ 980281 w 1119981"/>
                <a:gd name="connsiteY17" fmla="*/ 208757 h 735807"/>
                <a:gd name="connsiteX18" fmla="*/ 885031 w 1119981"/>
                <a:gd name="connsiteY18" fmla="*/ 196057 h 735807"/>
                <a:gd name="connsiteX19" fmla="*/ 819943 w 1119981"/>
                <a:gd name="connsiteY19" fmla="*/ 254000 h 735807"/>
                <a:gd name="connsiteX20" fmla="*/ 700881 w 1119981"/>
                <a:gd name="connsiteY20" fmla="*/ 189707 h 735807"/>
                <a:gd name="connsiteX21" fmla="*/ 687387 w 1119981"/>
                <a:gd name="connsiteY21" fmla="*/ 135732 h 735807"/>
                <a:gd name="connsiteX22" fmla="*/ 735012 w 1119981"/>
                <a:gd name="connsiteY22" fmla="*/ 82551 h 735807"/>
                <a:gd name="connsiteX23" fmla="*/ 698500 w 1119981"/>
                <a:gd name="connsiteY23" fmla="*/ 0 h 735807"/>
                <a:gd name="connsiteX24" fmla="*/ 543719 w 1119981"/>
                <a:gd name="connsiteY24" fmla="*/ 134146 h 735807"/>
                <a:gd name="connsiteX25" fmla="*/ 446881 w 1119981"/>
                <a:gd name="connsiteY25" fmla="*/ 131763 h 735807"/>
                <a:gd name="connsiteX26" fmla="*/ 369887 w 1119981"/>
                <a:gd name="connsiteY26" fmla="*/ 80169 h 735807"/>
                <a:gd name="connsiteX27" fmla="*/ 226218 w 1119981"/>
                <a:gd name="connsiteY27" fmla="*/ 39687 h 735807"/>
                <a:gd name="connsiteX28" fmla="*/ 73025 w 1119981"/>
                <a:gd name="connsiteY28" fmla="*/ 8732 h 735807"/>
                <a:gd name="connsiteX0" fmla="*/ 73025 w 1119981"/>
                <a:gd name="connsiteY0" fmla="*/ 27782 h 754857"/>
                <a:gd name="connsiteX1" fmla="*/ 53181 w 1119981"/>
                <a:gd name="connsiteY1" fmla="*/ 69057 h 754857"/>
                <a:gd name="connsiteX2" fmla="*/ 0 w 1119981"/>
                <a:gd name="connsiteY2" fmla="*/ 274638 h 754857"/>
                <a:gd name="connsiteX3" fmla="*/ 27781 w 1119981"/>
                <a:gd name="connsiteY3" fmla="*/ 532607 h 754857"/>
                <a:gd name="connsiteX4" fmla="*/ 46831 w 1119981"/>
                <a:gd name="connsiteY4" fmla="*/ 639763 h 754857"/>
                <a:gd name="connsiteX5" fmla="*/ 73025 w 1119981"/>
                <a:gd name="connsiteY5" fmla="*/ 673101 h 754857"/>
                <a:gd name="connsiteX6" fmla="*/ 142081 w 1119981"/>
                <a:gd name="connsiteY6" fmla="*/ 685007 h 754857"/>
                <a:gd name="connsiteX7" fmla="*/ 218281 w 1119981"/>
                <a:gd name="connsiteY7" fmla="*/ 621507 h 754857"/>
                <a:gd name="connsiteX8" fmla="*/ 294481 w 1119981"/>
                <a:gd name="connsiteY8" fmla="*/ 583407 h 754857"/>
                <a:gd name="connsiteX9" fmla="*/ 389731 w 1119981"/>
                <a:gd name="connsiteY9" fmla="*/ 634207 h 754857"/>
                <a:gd name="connsiteX10" fmla="*/ 472281 w 1119981"/>
                <a:gd name="connsiteY10" fmla="*/ 704057 h 754857"/>
                <a:gd name="connsiteX11" fmla="*/ 529431 w 1119981"/>
                <a:gd name="connsiteY11" fmla="*/ 754857 h 754857"/>
                <a:gd name="connsiteX12" fmla="*/ 628649 w 1119981"/>
                <a:gd name="connsiteY12" fmla="*/ 737394 h 754857"/>
                <a:gd name="connsiteX13" fmla="*/ 824706 w 1119981"/>
                <a:gd name="connsiteY13" fmla="*/ 711201 h 754857"/>
                <a:gd name="connsiteX14" fmla="*/ 1040606 w 1119981"/>
                <a:gd name="connsiteY14" fmla="*/ 646113 h 754857"/>
                <a:gd name="connsiteX15" fmla="*/ 1096963 w 1119981"/>
                <a:gd name="connsiteY15" fmla="*/ 450057 h 754857"/>
                <a:gd name="connsiteX16" fmla="*/ 1119981 w 1119981"/>
                <a:gd name="connsiteY16" fmla="*/ 304007 h 754857"/>
                <a:gd name="connsiteX17" fmla="*/ 980281 w 1119981"/>
                <a:gd name="connsiteY17" fmla="*/ 227807 h 754857"/>
                <a:gd name="connsiteX18" fmla="*/ 885031 w 1119981"/>
                <a:gd name="connsiteY18" fmla="*/ 215107 h 754857"/>
                <a:gd name="connsiteX19" fmla="*/ 819943 w 1119981"/>
                <a:gd name="connsiteY19" fmla="*/ 273050 h 754857"/>
                <a:gd name="connsiteX20" fmla="*/ 700881 w 1119981"/>
                <a:gd name="connsiteY20" fmla="*/ 208757 h 754857"/>
                <a:gd name="connsiteX21" fmla="*/ 687387 w 1119981"/>
                <a:gd name="connsiteY21" fmla="*/ 154782 h 754857"/>
                <a:gd name="connsiteX22" fmla="*/ 735012 w 1119981"/>
                <a:gd name="connsiteY22" fmla="*/ 101601 h 754857"/>
                <a:gd name="connsiteX23" fmla="*/ 622300 w 1119981"/>
                <a:gd name="connsiteY23" fmla="*/ 0 h 754857"/>
                <a:gd name="connsiteX24" fmla="*/ 543719 w 1119981"/>
                <a:gd name="connsiteY24" fmla="*/ 153196 h 754857"/>
                <a:gd name="connsiteX25" fmla="*/ 446881 w 1119981"/>
                <a:gd name="connsiteY25" fmla="*/ 150813 h 754857"/>
                <a:gd name="connsiteX26" fmla="*/ 369887 w 1119981"/>
                <a:gd name="connsiteY26" fmla="*/ 99219 h 754857"/>
                <a:gd name="connsiteX27" fmla="*/ 226218 w 1119981"/>
                <a:gd name="connsiteY27" fmla="*/ 58737 h 754857"/>
                <a:gd name="connsiteX28" fmla="*/ 73025 w 1119981"/>
                <a:gd name="connsiteY28" fmla="*/ 27782 h 754857"/>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35012 w 1119981"/>
                <a:gd name="connsiteY22" fmla="*/ 103983 h 757239"/>
                <a:gd name="connsiteX23" fmla="*/ 600869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35012 w 1119981"/>
                <a:gd name="connsiteY22" fmla="*/ 103983 h 757239"/>
                <a:gd name="connsiteX23" fmla="*/ 600869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35012 w 1119981"/>
                <a:gd name="connsiteY22" fmla="*/ 103983 h 757239"/>
                <a:gd name="connsiteX23" fmla="*/ 600869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46918 w 1119981"/>
                <a:gd name="connsiteY22" fmla="*/ 94458 h 757239"/>
                <a:gd name="connsiteX23" fmla="*/ 600869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46918 w 1119981"/>
                <a:gd name="connsiteY22" fmla="*/ 94458 h 757239"/>
                <a:gd name="connsiteX23" fmla="*/ 608012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46918 w 1119981"/>
                <a:gd name="connsiteY22" fmla="*/ 94458 h 757239"/>
                <a:gd name="connsiteX23" fmla="*/ 608012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46918 w 1119981"/>
                <a:gd name="connsiteY22" fmla="*/ 94458 h 757239"/>
                <a:gd name="connsiteX23" fmla="*/ 608012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53181 w 1119981"/>
                <a:gd name="connsiteY1" fmla="*/ 71439 h 757239"/>
                <a:gd name="connsiteX2" fmla="*/ 0 w 1119981"/>
                <a:gd name="connsiteY2" fmla="*/ 277020 h 757239"/>
                <a:gd name="connsiteX3" fmla="*/ 27781 w 1119981"/>
                <a:gd name="connsiteY3" fmla="*/ 534989 h 757239"/>
                <a:gd name="connsiteX4" fmla="*/ 46831 w 1119981"/>
                <a:gd name="connsiteY4" fmla="*/ 642145 h 757239"/>
                <a:gd name="connsiteX5" fmla="*/ 73025 w 1119981"/>
                <a:gd name="connsiteY5" fmla="*/ 675483 h 757239"/>
                <a:gd name="connsiteX6" fmla="*/ 142081 w 1119981"/>
                <a:gd name="connsiteY6" fmla="*/ 687389 h 757239"/>
                <a:gd name="connsiteX7" fmla="*/ 218281 w 1119981"/>
                <a:gd name="connsiteY7" fmla="*/ 623889 h 757239"/>
                <a:gd name="connsiteX8" fmla="*/ 294481 w 1119981"/>
                <a:gd name="connsiteY8" fmla="*/ 585789 h 757239"/>
                <a:gd name="connsiteX9" fmla="*/ 389731 w 1119981"/>
                <a:gd name="connsiteY9" fmla="*/ 636589 h 757239"/>
                <a:gd name="connsiteX10" fmla="*/ 472281 w 1119981"/>
                <a:gd name="connsiteY10" fmla="*/ 706439 h 757239"/>
                <a:gd name="connsiteX11" fmla="*/ 529431 w 1119981"/>
                <a:gd name="connsiteY11" fmla="*/ 757239 h 757239"/>
                <a:gd name="connsiteX12" fmla="*/ 628649 w 1119981"/>
                <a:gd name="connsiteY12" fmla="*/ 739776 h 757239"/>
                <a:gd name="connsiteX13" fmla="*/ 824706 w 1119981"/>
                <a:gd name="connsiteY13" fmla="*/ 713583 h 757239"/>
                <a:gd name="connsiteX14" fmla="*/ 1040606 w 1119981"/>
                <a:gd name="connsiteY14" fmla="*/ 648495 h 757239"/>
                <a:gd name="connsiteX15" fmla="*/ 1096963 w 1119981"/>
                <a:gd name="connsiteY15" fmla="*/ 452439 h 757239"/>
                <a:gd name="connsiteX16" fmla="*/ 1119981 w 1119981"/>
                <a:gd name="connsiteY16" fmla="*/ 306389 h 757239"/>
                <a:gd name="connsiteX17" fmla="*/ 980281 w 1119981"/>
                <a:gd name="connsiteY17" fmla="*/ 230189 h 757239"/>
                <a:gd name="connsiteX18" fmla="*/ 885031 w 1119981"/>
                <a:gd name="connsiteY18" fmla="*/ 217489 h 757239"/>
                <a:gd name="connsiteX19" fmla="*/ 819943 w 1119981"/>
                <a:gd name="connsiteY19" fmla="*/ 275432 h 757239"/>
                <a:gd name="connsiteX20" fmla="*/ 700881 w 1119981"/>
                <a:gd name="connsiteY20" fmla="*/ 211139 h 757239"/>
                <a:gd name="connsiteX21" fmla="*/ 687387 w 1119981"/>
                <a:gd name="connsiteY21" fmla="*/ 157164 h 757239"/>
                <a:gd name="connsiteX22" fmla="*/ 746918 w 1119981"/>
                <a:gd name="connsiteY22" fmla="*/ 94458 h 757239"/>
                <a:gd name="connsiteX23" fmla="*/ 608012 w 1119981"/>
                <a:gd name="connsiteY23" fmla="*/ 0 h 757239"/>
                <a:gd name="connsiteX24" fmla="*/ 543719 w 1119981"/>
                <a:gd name="connsiteY24" fmla="*/ 155578 h 757239"/>
                <a:gd name="connsiteX25" fmla="*/ 446881 w 1119981"/>
                <a:gd name="connsiteY25" fmla="*/ 153195 h 757239"/>
                <a:gd name="connsiteX26" fmla="*/ 369887 w 1119981"/>
                <a:gd name="connsiteY26" fmla="*/ 101601 h 757239"/>
                <a:gd name="connsiteX27" fmla="*/ 226218 w 1119981"/>
                <a:gd name="connsiteY27" fmla="*/ 61119 h 757239"/>
                <a:gd name="connsiteX28" fmla="*/ 73025 w 1119981"/>
                <a:gd name="connsiteY28" fmla="*/ 30164 h 757239"/>
                <a:gd name="connsiteX0" fmla="*/ 73025 w 1119981"/>
                <a:gd name="connsiteY0" fmla="*/ 30164 h 757239"/>
                <a:gd name="connsiteX1" fmla="*/ 0 w 1119981"/>
                <a:gd name="connsiteY1" fmla="*/ 277020 h 757239"/>
                <a:gd name="connsiteX2" fmla="*/ 27781 w 1119981"/>
                <a:gd name="connsiteY2" fmla="*/ 534989 h 757239"/>
                <a:gd name="connsiteX3" fmla="*/ 46831 w 1119981"/>
                <a:gd name="connsiteY3" fmla="*/ 642145 h 757239"/>
                <a:gd name="connsiteX4" fmla="*/ 73025 w 1119981"/>
                <a:gd name="connsiteY4" fmla="*/ 675483 h 757239"/>
                <a:gd name="connsiteX5" fmla="*/ 142081 w 1119981"/>
                <a:gd name="connsiteY5" fmla="*/ 687389 h 757239"/>
                <a:gd name="connsiteX6" fmla="*/ 218281 w 1119981"/>
                <a:gd name="connsiteY6" fmla="*/ 623889 h 757239"/>
                <a:gd name="connsiteX7" fmla="*/ 294481 w 1119981"/>
                <a:gd name="connsiteY7" fmla="*/ 585789 h 757239"/>
                <a:gd name="connsiteX8" fmla="*/ 389731 w 1119981"/>
                <a:gd name="connsiteY8" fmla="*/ 636589 h 757239"/>
                <a:gd name="connsiteX9" fmla="*/ 472281 w 1119981"/>
                <a:gd name="connsiteY9" fmla="*/ 706439 h 757239"/>
                <a:gd name="connsiteX10" fmla="*/ 529431 w 1119981"/>
                <a:gd name="connsiteY10" fmla="*/ 757239 h 757239"/>
                <a:gd name="connsiteX11" fmla="*/ 628649 w 1119981"/>
                <a:gd name="connsiteY11" fmla="*/ 739776 h 757239"/>
                <a:gd name="connsiteX12" fmla="*/ 824706 w 1119981"/>
                <a:gd name="connsiteY12" fmla="*/ 713583 h 757239"/>
                <a:gd name="connsiteX13" fmla="*/ 1040606 w 1119981"/>
                <a:gd name="connsiteY13" fmla="*/ 648495 h 757239"/>
                <a:gd name="connsiteX14" fmla="*/ 1096963 w 1119981"/>
                <a:gd name="connsiteY14" fmla="*/ 452439 h 757239"/>
                <a:gd name="connsiteX15" fmla="*/ 1119981 w 1119981"/>
                <a:gd name="connsiteY15" fmla="*/ 306389 h 757239"/>
                <a:gd name="connsiteX16" fmla="*/ 980281 w 1119981"/>
                <a:gd name="connsiteY16" fmla="*/ 230189 h 757239"/>
                <a:gd name="connsiteX17" fmla="*/ 885031 w 1119981"/>
                <a:gd name="connsiteY17" fmla="*/ 217489 h 757239"/>
                <a:gd name="connsiteX18" fmla="*/ 819943 w 1119981"/>
                <a:gd name="connsiteY18" fmla="*/ 275432 h 757239"/>
                <a:gd name="connsiteX19" fmla="*/ 700881 w 1119981"/>
                <a:gd name="connsiteY19" fmla="*/ 211139 h 757239"/>
                <a:gd name="connsiteX20" fmla="*/ 687387 w 1119981"/>
                <a:gd name="connsiteY20" fmla="*/ 157164 h 757239"/>
                <a:gd name="connsiteX21" fmla="*/ 746918 w 1119981"/>
                <a:gd name="connsiteY21" fmla="*/ 94458 h 757239"/>
                <a:gd name="connsiteX22" fmla="*/ 608012 w 1119981"/>
                <a:gd name="connsiteY22" fmla="*/ 0 h 757239"/>
                <a:gd name="connsiteX23" fmla="*/ 543719 w 1119981"/>
                <a:gd name="connsiteY23" fmla="*/ 155578 h 757239"/>
                <a:gd name="connsiteX24" fmla="*/ 446881 w 1119981"/>
                <a:gd name="connsiteY24" fmla="*/ 153195 h 757239"/>
                <a:gd name="connsiteX25" fmla="*/ 369887 w 1119981"/>
                <a:gd name="connsiteY25" fmla="*/ 101601 h 757239"/>
                <a:gd name="connsiteX26" fmla="*/ 226218 w 1119981"/>
                <a:gd name="connsiteY26" fmla="*/ 61119 h 757239"/>
                <a:gd name="connsiteX27" fmla="*/ 73025 w 1119981"/>
                <a:gd name="connsiteY27" fmla="*/ 30164 h 757239"/>
                <a:gd name="connsiteX0" fmla="*/ 73025 w 1119981"/>
                <a:gd name="connsiteY0" fmla="*/ 30164 h 757239"/>
                <a:gd name="connsiteX1" fmla="*/ 0 w 1119981"/>
                <a:gd name="connsiteY1" fmla="*/ 277020 h 757239"/>
                <a:gd name="connsiteX2" fmla="*/ 27781 w 1119981"/>
                <a:gd name="connsiteY2" fmla="*/ 534989 h 757239"/>
                <a:gd name="connsiteX3" fmla="*/ 46831 w 1119981"/>
                <a:gd name="connsiteY3" fmla="*/ 642145 h 757239"/>
                <a:gd name="connsiteX4" fmla="*/ 73025 w 1119981"/>
                <a:gd name="connsiteY4" fmla="*/ 675483 h 757239"/>
                <a:gd name="connsiteX5" fmla="*/ 142081 w 1119981"/>
                <a:gd name="connsiteY5" fmla="*/ 687389 h 757239"/>
                <a:gd name="connsiteX6" fmla="*/ 218281 w 1119981"/>
                <a:gd name="connsiteY6" fmla="*/ 623889 h 757239"/>
                <a:gd name="connsiteX7" fmla="*/ 294481 w 1119981"/>
                <a:gd name="connsiteY7" fmla="*/ 585789 h 757239"/>
                <a:gd name="connsiteX8" fmla="*/ 389731 w 1119981"/>
                <a:gd name="connsiteY8" fmla="*/ 636589 h 757239"/>
                <a:gd name="connsiteX9" fmla="*/ 472281 w 1119981"/>
                <a:gd name="connsiteY9" fmla="*/ 706439 h 757239"/>
                <a:gd name="connsiteX10" fmla="*/ 529431 w 1119981"/>
                <a:gd name="connsiteY10" fmla="*/ 757239 h 757239"/>
                <a:gd name="connsiteX11" fmla="*/ 628649 w 1119981"/>
                <a:gd name="connsiteY11" fmla="*/ 739776 h 757239"/>
                <a:gd name="connsiteX12" fmla="*/ 824706 w 1119981"/>
                <a:gd name="connsiteY12" fmla="*/ 713583 h 757239"/>
                <a:gd name="connsiteX13" fmla="*/ 1040606 w 1119981"/>
                <a:gd name="connsiteY13" fmla="*/ 648495 h 757239"/>
                <a:gd name="connsiteX14" fmla="*/ 1096963 w 1119981"/>
                <a:gd name="connsiteY14" fmla="*/ 452439 h 757239"/>
                <a:gd name="connsiteX15" fmla="*/ 1119981 w 1119981"/>
                <a:gd name="connsiteY15" fmla="*/ 306389 h 757239"/>
                <a:gd name="connsiteX16" fmla="*/ 980281 w 1119981"/>
                <a:gd name="connsiteY16" fmla="*/ 230189 h 757239"/>
                <a:gd name="connsiteX17" fmla="*/ 885031 w 1119981"/>
                <a:gd name="connsiteY17" fmla="*/ 217489 h 757239"/>
                <a:gd name="connsiteX18" fmla="*/ 819943 w 1119981"/>
                <a:gd name="connsiteY18" fmla="*/ 275432 h 757239"/>
                <a:gd name="connsiteX19" fmla="*/ 700881 w 1119981"/>
                <a:gd name="connsiteY19" fmla="*/ 211139 h 757239"/>
                <a:gd name="connsiteX20" fmla="*/ 687387 w 1119981"/>
                <a:gd name="connsiteY20" fmla="*/ 157164 h 757239"/>
                <a:gd name="connsiteX21" fmla="*/ 746918 w 1119981"/>
                <a:gd name="connsiteY21" fmla="*/ 94458 h 757239"/>
                <a:gd name="connsiteX22" fmla="*/ 608012 w 1119981"/>
                <a:gd name="connsiteY22" fmla="*/ 0 h 757239"/>
                <a:gd name="connsiteX23" fmla="*/ 543719 w 1119981"/>
                <a:gd name="connsiteY23" fmla="*/ 155578 h 757239"/>
                <a:gd name="connsiteX24" fmla="*/ 446881 w 1119981"/>
                <a:gd name="connsiteY24" fmla="*/ 153195 h 757239"/>
                <a:gd name="connsiteX25" fmla="*/ 369887 w 1119981"/>
                <a:gd name="connsiteY25" fmla="*/ 101601 h 757239"/>
                <a:gd name="connsiteX26" fmla="*/ 226218 w 1119981"/>
                <a:gd name="connsiteY26" fmla="*/ 61119 h 757239"/>
                <a:gd name="connsiteX27" fmla="*/ 73025 w 1119981"/>
                <a:gd name="connsiteY27" fmla="*/ 30164 h 757239"/>
                <a:gd name="connsiteX0" fmla="*/ 73025 w 1119981"/>
                <a:gd name="connsiteY0" fmla="*/ 30164 h 757239"/>
                <a:gd name="connsiteX1" fmla="*/ 0 w 1119981"/>
                <a:gd name="connsiteY1" fmla="*/ 277020 h 757239"/>
                <a:gd name="connsiteX2" fmla="*/ 27781 w 1119981"/>
                <a:gd name="connsiteY2" fmla="*/ 534989 h 757239"/>
                <a:gd name="connsiteX3" fmla="*/ 46831 w 1119981"/>
                <a:gd name="connsiteY3" fmla="*/ 642145 h 757239"/>
                <a:gd name="connsiteX4" fmla="*/ 73025 w 1119981"/>
                <a:gd name="connsiteY4" fmla="*/ 675483 h 757239"/>
                <a:gd name="connsiteX5" fmla="*/ 142081 w 1119981"/>
                <a:gd name="connsiteY5" fmla="*/ 687389 h 757239"/>
                <a:gd name="connsiteX6" fmla="*/ 218281 w 1119981"/>
                <a:gd name="connsiteY6" fmla="*/ 623889 h 757239"/>
                <a:gd name="connsiteX7" fmla="*/ 294481 w 1119981"/>
                <a:gd name="connsiteY7" fmla="*/ 585789 h 757239"/>
                <a:gd name="connsiteX8" fmla="*/ 389731 w 1119981"/>
                <a:gd name="connsiteY8" fmla="*/ 636589 h 757239"/>
                <a:gd name="connsiteX9" fmla="*/ 472281 w 1119981"/>
                <a:gd name="connsiteY9" fmla="*/ 706439 h 757239"/>
                <a:gd name="connsiteX10" fmla="*/ 529431 w 1119981"/>
                <a:gd name="connsiteY10" fmla="*/ 757239 h 757239"/>
                <a:gd name="connsiteX11" fmla="*/ 628649 w 1119981"/>
                <a:gd name="connsiteY11" fmla="*/ 739776 h 757239"/>
                <a:gd name="connsiteX12" fmla="*/ 824706 w 1119981"/>
                <a:gd name="connsiteY12" fmla="*/ 713583 h 757239"/>
                <a:gd name="connsiteX13" fmla="*/ 1040606 w 1119981"/>
                <a:gd name="connsiteY13" fmla="*/ 648495 h 757239"/>
                <a:gd name="connsiteX14" fmla="*/ 1096963 w 1119981"/>
                <a:gd name="connsiteY14" fmla="*/ 452439 h 757239"/>
                <a:gd name="connsiteX15" fmla="*/ 1119981 w 1119981"/>
                <a:gd name="connsiteY15" fmla="*/ 306389 h 757239"/>
                <a:gd name="connsiteX16" fmla="*/ 980281 w 1119981"/>
                <a:gd name="connsiteY16" fmla="*/ 230189 h 757239"/>
                <a:gd name="connsiteX17" fmla="*/ 885031 w 1119981"/>
                <a:gd name="connsiteY17" fmla="*/ 217489 h 757239"/>
                <a:gd name="connsiteX18" fmla="*/ 819943 w 1119981"/>
                <a:gd name="connsiteY18" fmla="*/ 275432 h 757239"/>
                <a:gd name="connsiteX19" fmla="*/ 700881 w 1119981"/>
                <a:gd name="connsiteY19" fmla="*/ 211139 h 757239"/>
                <a:gd name="connsiteX20" fmla="*/ 687387 w 1119981"/>
                <a:gd name="connsiteY20" fmla="*/ 157164 h 757239"/>
                <a:gd name="connsiteX21" fmla="*/ 746918 w 1119981"/>
                <a:gd name="connsiteY21" fmla="*/ 94458 h 757239"/>
                <a:gd name="connsiteX22" fmla="*/ 608012 w 1119981"/>
                <a:gd name="connsiteY22" fmla="*/ 0 h 757239"/>
                <a:gd name="connsiteX23" fmla="*/ 543719 w 1119981"/>
                <a:gd name="connsiteY23" fmla="*/ 155578 h 757239"/>
                <a:gd name="connsiteX24" fmla="*/ 446881 w 1119981"/>
                <a:gd name="connsiteY24" fmla="*/ 153195 h 757239"/>
                <a:gd name="connsiteX25" fmla="*/ 369887 w 1119981"/>
                <a:gd name="connsiteY25" fmla="*/ 101601 h 757239"/>
                <a:gd name="connsiteX26" fmla="*/ 226218 w 1119981"/>
                <a:gd name="connsiteY26" fmla="*/ 61119 h 757239"/>
                <a:gd name="connsiteX27" fmla="*/ 73025 w 1119981"/>
                <a:gd name="connsiteY27" fmla="*/ 30164 h 757239"/>
                <a:gd name="connsiteX0" fmla="*/ 73025 w 1133322"/>
                <a:gd name="connsiteY0" fmla="*/ 30164 h 757239"/>
                <a:gd name="connsiteX1" fmla="*/ 0 w 1133322"/>
                <a:gd name="connsiteY1" fmla="*/ 277020 h 757239"/>
                <a:gd name="connsiteX2" fmla="*/ 27781 w 1133322"/>
                <a:gd name="connsiteY2" fmla="*/ 534989 h 757239"/>
                <a:gd name="connsiteX3" fmla="*/ 46831 w 1133322"/>
                <a:gd name="connsiteY3" fmla="*/ 642145 h 757239"/>
                <a:gd name="connsiteX4" fmla="*/ 73025 w 1133322"/>
                <a:gd name="connsiteY4" fmla="*/ 675483 h 757239"/>
                <a:gd name="connsiteX5" fmla="*/ 142081 w 1133322"/>
                <a:gd name="connsiteY5" fmla="*/ 687389 h 757239"/>
                <a:gd name="connsiteX6" fmla="*/ 218281 w 1133322"/>
                <a:gd name="connsiteY6" fmla="*/ 623889 h 757239"/>
                <a:gd name="connsiteX7" fmla="*/ 294481 w 1133322"/>
                <a:gd name="connsiteY7" fmla="*/ 585789 h 757239"/>
                <a:gd name="connsiteX8" fmla="*/ 389731 w 1133322"/>
                <a:gd name="connsiteY8" fmla="*/ 636589 h 757239"/>
                <a:gd name="connsiteX9" fmla="*/ 472281 w 1133322"/>
                <a:gd name="connsiteY9" fmla="*/ 706439 h 757239"/>
                <a:gd name="connsiteX10" fmla="*/ 529431 w 1133322"/>
                <a:gd name="connsiteY10" fmla="*/ 757239 h 757239"/>
                <a:gd name="connsiteX11" fmla="*/ 628649 w 1133322"/>
                <a:gd name="connsiteY11" fmla="*/ 739776 h 757239"/>
                <a:gd name="connsiteX12" fmla="*/ 824706 w 1133322"/>
                <a:gd name="connsiteY12" fmla="*/ 713583 h 757239"/>
                <a:gd name="connsiteX13" fmla="*/ 1040606 w 1133322"/>
                <a:gd name="connsiteY13" fmla="*/ 648495 h 757239"/>
                <a:gd name="connsiteX14" fmla="*/ 1096963 w 1133322"/>
                <a:gd name="connsiteY14" fmla="*/ 452439 h 757239"/>
                <a:gd name="connsiteX15" fmla="*/ 1119981 w 1133322"/>
                <a:gd name="connsiteY15" fmla="*/ 306389 h 757239"/>
                <a:gd name="connsiteX16" fmla="*/ 980281 w 1133322"/>
                <a:gd name="connsiteY16" fmla="*/ 230189 h 757239"/>
                <a:gd name="connsiteX17" fmla="*/ 885031 w 1133322"/>
                <a:gd name="connsiteY17" fmla="*/ 217489 h 757239"/>
                <a:gd name="connsiteX18" fmla="*/ 819943 w 1133322"/>
                <a:gd name="connsiteY18" fmla="*/ 275432 h 757239"/>
                <a:gd name="connsiteX19" fmla="*/ 700881 w 1133322"/>
                <a:gd name="connsiteY19" fmla="*/ 211139 h 757239"/>
                <a:gd name="connsiteX20" fmla="*/ 687387 w 1133322"/>
                <a:gd name="connsiteY20" fmla="*/ 157164 h 757239"/>
                <a:gd name="connsiteX21" fmla="*/ 746918 w 1133322"/>
                <a:gd name="connsiteY21" fmla="*/ 94458 h 757239"/>
                <a:gd name="connsiteX22" fmla="*/ 608012 w 1133322"/>
                <a:gd name="connsiteY22" fmla="*/ 0 h 757239"/>
                <a:gd name="connsiteX23" fmla="*/ 543719 w 1133322"/>
                <a:gd name="connsiteY23" fmla="*/ 155578 h 757239"/>
                <a:gd name="connsiteX24" fmla="*/ 446881 w 1133322"/>
                <a:gd name="connsiteY24" fmla="*/ 153195 h 757239"/>
                <a:gd name="connsiteX25" fmla="*/ 369887 w 1133322"/>
                <a:gd name="connsiteY25" fmla="*/ 101601 h 757239"/>
                <a:gd name="connsiteX26" fmla="*/ 226218 w 1133322"/>
                <a:gd name="connsiteY26" fmla="*/ 61119 h 757239"/>
                <a:gd name="connsiteX27" fmla="*/ 73025 w 1133322"/>
                <a:gd name="connsiteY27" fmla="*/ 30164 h 757239"/>
                <a:gd name="connsiteX0" fmla="*/ 73025 w 1133322"/>
                <a:gd name="connsiteY0" fmla="*/ 30164 h 757239"/>
                <a:gd name="connsiteX1" fmla="*/ 0 w 1133322"/>
                <a:gd name="connsiteY1" fmla="*/ 277020 h 757239"/>
                <a:gd name="connsiteX2" fmla="*/ 27781 w 1133322"/>
                <a:gd name="connsiteY2" fmla="*/ 534989 h 757239"/>
                <a:gd name="connsiteX3" fmla="*/ 46831 w 1133322"/>
                <a:gd name="connsiteY3" fmla="*/ 642145 h 757239"/>
                <a:gd name="connsiteX4" fmla="*/ 73025 w 1133322"/>
                <a:gd name="connsiteY4" fmla="*/ 675483 h 757239"/>
                <a:gd name="connsiteX5" fmla="*/ 142081 w 1133322"/>
                <a:gd name="connsiteY5" fmla="*/ 687389 h 757239"/>
                <a:gd name="connsiteX6" fmla="*/ 218281 w 1133322"/>
                <a:gd name="connsiteY6" fmla="*/ 623889 h 757239"/>
                <a:gd name="connsiteX7" fmla="*/ 294481 w 1133322"/>
                <a:gd name="connsiteY7" fmla="*/ 585789 h 757239"/>
                <a:gd name="connsiteX8" fmla="*/ 389731 w 1133322"/>
                <a:gd name="connsiteY8" fmla="*/ 636589 h 757239"/>
                <a:gd name="connsiteX9" fmla="*/ 472281 w 1133322"/>
                <a:gd name="connsiteY9" fmla="*/ 706439 h 757239"/>
                <a:gd name="connsiteX10" fmla="*/ 529431 w 1133322"/>
                <a:gd name="connsiteY10" fmla="*/ 757239 h 757239"/>
                <a:gd name="connsiteX11" fmla="*/ 628649 w 1133322"/>
                <a:gd name="connsiteY11" fmla="*/ 739776 h 757239"/>
                <a:gd name="connsiteX12" fmla="*/ 824706 w 1133322"/>
                <a:gd name="connsiteY12" fmla="*/ 713583 h 757239"/>
                <a:gd name="connsiteX13" fmla="*/ 1040606 w 1133322"/>
                <a:gd name="connsiteY13" fmla="*/ 648495 h 757239"/>
                <a:gd name="connsiteX14" fmla="*/ 1096963 w 1133322"/>
                <a:gd name="connsiteY14" fmla="*/ 452439 h 757239"/>
                <a:gd name="connsiteX15" fmla="*/ 1119981 w 1133322"/>
                <a:gd name="connsiteY15" fmla="*/ 306389 h 757239"/>
                <a:gd name="connsiteX16" fmla="*/ 980281 w 1133322"/>
                <a:gd name="connsiteY16" fmla="*/ 230189 h 757239"/>
                <a:gd name="connsiteX17" fmla="*/ 885031 w 1133322"/>
                <a:gd name="connsiteY17" fmla="*/ 217489 h 757239"/>
                <a:gd name="connsiteX18" fmla="*/ 819943 w 1133322"/>
                <a:gd name="connsiteY18" fmla="*/ 275432 h 757239"/>
                <a:gd name="connsiteX19" fmla="*/ 700881 w 1133322"/>
                <a:gd name="connsiteY19" fmla="*/ 211139 h 757239"/>
                <a:gd name="connsiteX20" fmla="*/ 687387 w 1133322"/>
                <a:gd name="connsiteY20" fmla="*/ 157164 h 757239"/>
                <a:gd name="connsiteX21" fmla="*/ 746918 w 1133322"/>
                <a:gd name="connsiteY21" fmla="*/ 94458 h 757239"/>
                <a:gd name="connsiteX22" fmla="*/ 608012 w 1133322"/>
                <a:gd name="connsiteY22" fmla="*/ 0 h 757239"/>
                <a:gd name="connsiteX23" fmla="*/ 574676 w 1133322"/>
                <a:gd name="connsiteY23" fmla="*/ 186534 h 757239"/>
                <a:gd name="connsiteX24" fmla="*/ 446881 w 1133322"/>
                <a:gd name="connsiteY24" fmla="*/ 153195 h 757239"/>
                <a:gd name="connsiteX25" fmla="*/ 369887 w 1133322"/>
                <a:gd name="connsiteY25" fmla="*/ 101601 h 757239"/>
                <a:gd name="connsiteX26" fmla="*/ 226218 w 1133322"/>
                <a:gd name="connsiteY26" fmla="*/ 61119 h 757239"/>
                <a:gd name="connsiteX27" fmla="*/ 73025 w 1133322"/>
                <a:gd name="connsiteY27" fmla="*/ 30164 h 757239"/>
                <a:gd name="connsiteX0" fmla="*/ 73025 w 1133322"/>
                <a:gd name="connsiteY0" fmla="*/ 8490 h 735565"/>
                <a:gd name="connsiteX1" fmla="*/ 0 w 1133322"/>
                <a:gd name="connsiteY1" fmla="*/ 255346 h 735565"/>
                <a:gd name="connsiteX2" fmla="*/ 27781 w 1133322"/>
                <a:gd name="connsiteY2" fmla="*/ 513315 h 735565"/>
                <a:gd name="connsiteX3" fmla="*/ 46831 w 1133322"/>
                <a:gd name="connsiteY3" fmla="*/ 620471 h 735565"/>
                <a:gd name="connsiteX4" fmla="*/ 73025 w 1133322"/>
                <a:gd name="connsiteY4" fmla="*/ 653809 h 735565"/>
                <a:gd name="connsiteX5" fmla="*/ 142081 w 1133322"/>
                <a:gd name="connsiteY5" fmla="*/ 665715 h 735565"/>
                <a:gd name="connsiteX6" fmla="*/ 218281 w 1133322"/>
                <a:gd name="connsiteY6" fmla="*/ 602215 h 735565"/>
                <a:gd name="connsiteX7" fmla="*/ 294481 w 1133322"/>
                <a:gd name="connsiteY7" fmla="*/ 564115 h 735565"/>
                <a:gd name="connsiteX8" fmla="*/ 389731 w 1133322"/>
                <a:gd name="connsiteY8" fmla="*/ 614915 h 735565"/>
                <a:gd name="connsiteX9" fmla="*/ 472281 w 1133322"/>
                <a:gd name="connsiteY9" fmla="*/ 684765 h 735565"/>
                <a:gd name="connsiteX10" fmla="*/ 529431 w 1133322"/>
                <a:gd name="connsiteY10" fmla="*/ 735565 h 735565"/>
                <a:gd name="connsiteX11" fmla="*/ 628649 w 1133322"/>
                <a:gd name="connsiteY11" fmla="*/ 718102 h 735565"/>
                <a:gd name="connsiteX12" fmla="*/ 824706 w 1133322"/>
                <a:gd name="connsiteY12" fmla="*/ 691909 h 735565"/>
                <a:gd name="connsiteX13" fmla="*/ 1040606 w 1133322"/>
                <a:gd name="connsiteY13" fmla="*/ 626821 h 735565"/>
                <a:gd name="connsiteX14" fmla="*/ 1096963 w 1133322"/>
                <a:gd name="connsiteY14" fmla="*/ 430765 h 735565"/>
                <a:gd name="connsiteX15" fmla="*/ 1119981 w 1133322"/>
                <a:gd name="connsiteY15" fmla="*/ 284715 h 735565"/>
                <a:gd name="connsiteX16" fmla="*/ 980281 w 1133322"/>
                <a:gd name="connsiteY16" fmla="*/ 208515 h 735565"/>
                <a:gd name="connsiteX17" fmla="*/ 885031 w 1133322"/>
                <a:gd name="connsiteY17" fmla="*/ 195815 h 735565"/>
                <a:gd name="connsiteX18" fmla="*/ 819943 w 1133322"/>
                <a:gd name="connsiteY18" fmla="*/ 253758 h 735565"/>
                <a:gd name="connsiteX19" fmla="*/ 700881 w 1133322"/>
                <a:gd name="connsiteY19" fmla="*/ 189465 h 735565"/>
                <a:gd name="connsiteX20" fmla="*/ 687387 w 1133322"/>
                <a:gd name="connsiteY20" fmla="*/ 135490 h 735565"/>
                <a:gd name="connsiteX21" fmla="*/ 746918 w 1133322"/>
                <a:gd name="connsiteY21" fmla="*/ 72784 h 735565"/>
                <a:gd name="connsiteX22" fmla="*/ 631825 w 1133322"/>
                <a:gd name="connsiteY22" fmla="*/ 14045 h 735565"/>
                <a:gd name="connsiteX23" fmla="*/ 574676 w 1133322"/>
                <a:gd name="connsiteY23" fmla="*/ 164860 h 735565"/>
                <a:gd name="connsiteX24" fmla="*/ 446881 w 1133322"/>
                <a:gd name="connsiteY24" fmla="*/ 131521 h 735565"/>
                <a:gd name="connsiteX25" fmla="*/ 369887 w 1133322"/>
                <a:gd name="connsiteY25" fmla="*/ 79927 h 735565"/>
                <a:gd name="connsiteX26" fmla="*/ 226218 w 1133322"/>
                <a:gd name="connsiteY26" fmla="*/ 39445 h 735565"/>
                <a:gd name="connsiteX27" fmla="*/ 73025 w 1133322"/>
                <a:gd name="connsiteY27" fmla="*/ 8490 h 735565"/>
                <a:gd name="connsiteX0" fmla="*/ 73025 w 1133322"/>
                <a:gd name="connsiteY0" fmla="*/ 27782 h 754857"/>
                <a:gd name="connsiteX1" fmla="*/ 0 w 1133322"/>
                <a:gd name="connsiteY1" fmla="*/ 274638 h 754857"/>
                <a:gd name="connsiteX2" fmla="*/ 27781 w 1133322"/>
                <a:gd name="connsiteY2" fmla="*/ 532607 h 754857"/>
                <a:gd name="connsiteX3" fmla="*/ 46831 w 1133322"/>
                <a:gd name="connsiteY3" fmla="*/ 639763 h 754857"/>
                <a:gd name="connsiteX4" fmla="*/ 73025 w 1133322"/>
                <a:gd name="connsiteY4" fmla="*/ 673101 h 754857"/>
                <a:gd name="connsiteX5" fmla="*/ 142081 w 1133322"/>
                <a:gd name="connsiteY5" fmla="*/ 685007 h 754857"/>
                <a:gd name="connsiteX6" fmla="*/ 218281 w 1133322"/>
                <a:gd name="connsiteY6" fmla="*/ 621507 h 754857"/>
                <a:gd name="connsiteX7" fmla="*/ 294481 w 1133322"/>
                <a:gd name="connsiteY7" fmla="*/ 583407 h 754857"/>
                <a:gd name="connsiteX8" fmla="*/ 389731 w 1133322"/>
                <a:gd name="connsiteY8" fmla="*/ 634207 h 754857"/>
                <a:gd name="connsiteX9" fmla="*/ 472281 w 1133322"/>
                <a:gd name="connsiteY9" fmla="*/ 704057 h 754857"/>
                <a:gd name="connsiteX10" fmla="*/ 529431 w 1133322"/>
                <a:gd name="connsiteY10" fmla="*/ 754857 h 754857"/>
                <a:gd name="connsiteX11" fmla="*/ 628649 w 1133322"/>
                <a:gd name="connsiteY11" fmla="*/ 737394 h 754857"/>
                <a:gd name="connsiteX12" fmla="*/ 824706 w 1133322"/>
                <a:gd name="connsiteY12" fmla="*/ 711201 h 754857"/>
                <a:gd name="connsiteX13" fmla="*/ 1040606 w 1133322"/>
                <a:gd name="connsiteY13" fmla="*/ 646113 h 754857"/>
                <a:gd name="connsiteX14" fmla="*/ 1096963 w 1133322"/>
                <a:gd name="connsiteY14" fmla="*/ 450057 h 754857"/>
                <a:gd name="connsiteX15" fmla="*/ 1119981 w 1133322"/>
                <a:gd name="connsiteY15" fmla="*/ 304007 h 754857"/>
                <a:gd name="connsiteX16" fmla="*/ 980281 w 1133322"/>
                <a:gd name="connsiteY16" fmla="*/ 227807 h 754857"/>
                <a:gd name="connsiteX17" fmla="*/ 885031 w 1133322"/>
                <a:gd name="connsiteY17" fmla="*/ 215107 h 754857"/>
                <a:gd name="connsiteX18" fmla="*/ 819943 w 1133322"/>
                <a:gd name="connsiteY18" fmla="*/ 273050 h 754857"/>
                <a:gd name="connsiteX19" fmla="*/ 700881 w 1133322"/>
                <a:gd name="connsiteY19" fmla="*/ 208757 h 754857"/>
                <a:gd name="connsiteX20" fmla="*/ 687387 w 1133322"/>
                <a:gd name="connsiteY20" fmla="*/ 154782 h 754857"/>
                <a:gd name="connsiteX21" fmla="*/ 746918 w 1133322"/>
                <a:gd name="connsiteY21" fmla="*/ 92076 h 754857"/>
                <a:gd name="connsiteX22" fmla="*/ 636588 w 1133322"/>
                <a:gd name="connsiteY22" fmla="*/ 0 h 754857"/>
                <a:gd name="connsiteX23" fmla="*/ 574676 w 1133322"/>
                <a:gd name="connsiteY23" fmla="*/ 184152 h 754857"/>
                <a:gd name="connsiteX24" fmla="*/ 446881 w 1133322"/>
                <a:gd name="connsiteY24" fmla="*/ 150813 h 754857"/>
                <a:gd name="connsiteX25" fmla="*/ 369887 w 1133322"/>
                <a:gd name="connsiteY25" fmla="*/ 99219 h 754857"/>
                <a:gd name="connsiteX26" fmla="*/ 226218 w 1133322"/>
                <a:gd name="connsiteY26" fmla="*/ 58737 h 754857"/>
                <a:gd name="connsiteX27" fmla="*/ 73025 w 1133322"/>
                <a:gd name="connsiteY27" fmla="*/ 27782 h 754857"/>
                <a:gd name="connsiteX0" fmla="*/ 73025 w 1133322"/>
                <a:gd name="connsiteY0" fmla="*/ 27782 h 754857"/>
                <a:gd name="connsiteX1" fmla="*/ 0 w 1133322"/>
                <a:gd name="connsiteY1" fmla="*/ 274638 h 754857"/>
                <a:gd name="connsiteX2" fmla="*/ 27781 w 1133322"/>
                <a:gd name="connsiteY2" fmla="*/ 532607 h 754857"/>
                <a:gd name="connsiteX3" fmla="*/ 46831 w 1133322"/>
                <a:gd name="connsiteY3" fmla="*/ 639763 h 754857"/>
                <a:gd name="connsiteX4" fmla="*/ 73025 w 1133322"/>
                <a:gd name="connsiteY4" fmla="*/ 673101 h 754857"/>
                <a:gd name="connsiteX5" fmla="*/ 142081 w 1133322"/>
                <a:gd name="connsiteY5" fmla="*/ 685007 h 754857"/>
                <a:gd name="connsiteX6" fmla="*/ 218281 w 1133322"/>
                <a:gd name="connsiteY6" fmla="*/ 621507 h 754857"/>
                <a:gd name="connsiteX7" fmla="*/ 294481 w 1133322"/>
                <a:gd name="connsiteY7" fmla="*/ 583407 h 754857"/>
                <a:gd name="connsiteX8" fmla="*/ 389731 w 1133322"/>
                <a:gd name="connsiteY8" fmla="*/ 634207 h 754857"/>
                <a:gd name="connsiteX9" fmla="*/ 472281 w 1133322"/>
                <a:gd name="connsiteY9" fmla="*/ 704057 h 754857"/>
                <a:gd name="connsiteX10" fmla="*/ 529431 w 1133322"/>
                <a:gd name="connsiteY10" fmla="*/ 754857 h 754857"/>
                <a:gd name="connsiteX11" fmla="*/ 628649 w 1133322"/>
                <a:gd name="connsiteY11" fmla="*/ 737394 h 754857"/>
                <a:gd name="connsiteX12" fmla="*/ 824706 w 1133322"/>
                <a:gd name="connsiteY12" fmla="*/ 711201 h 754857"/>
                <a:gd name="connsiteX13" fmla="*/ 1040606 w 1133322"/>
                <a:gd name="connsiteY13" fmla="*/ 646113 h 754857"/>
                <a:gd name="connsiteX14" fmla="*/ 1096963 w 1133322"/>
                <a:gd name="connsiteY14" fmla="*/ 450057 h 754857"/>
                <a:gd name="connsiteX15" fmla="*/ 1119981 w 1133322"/>
                <a:gd name="connsiteY15" fmla="*/ 304007 h 754857"/>
                <a:gd name="connsiteX16" fmla="*/ 980281 w 1133322"/>
                <a:gd name="connsiteY16" fmla="*/ 227807 h 754857"/>
                <a:gd name="connsiteX17" fmla="*/ 885031 w 1133322"/>
                <a:gd name="connsiteY17" fmla="*/ 215107 h 754857"/>
                <a:gd name="connsiteX18" fmla="*/ 819943 w 1133322"/>
                <a:gd name="connsiteY18" fmla="*/ 273050 h 754857"/>
                <a:gd name="connsiteX19" fmla="*/ 700881 w 1133322"/>
                <a:gd name="connsiteY19" fmla="*/ 208757 h 754857"/>
                <a:gd name="connsiteX20" fmla="*/ 687387 w 1133322"/>
                <a:gd name="connsiteY20" fmla="*/ 154782 h 754857"/>
                <a:gd name="connsiteX21" fmla="*/ 746918 w 1133322"/>
                <a:gd name="connsiteY21" fmla="*/ 92076 h 754857"/>
                <a:gd name="connsiteX22" fmla="*/ 636588 w 1133322"/>
                <a:gd name="connsiteY22" fmla="*/ 0 h 754857"/>
                <a:gd name="connsiteX23" fmla="*/ 574676 w 1133322"/>
                <a:gd name="connsiteY23" fmla="*/ 184152 h 754857"/>
                <a:gd name="connsiteX24" fmla="*/ 446881 w 1133322"/>
                <a:gd name="connsiteY24" fmla="*/ 150813 h 754857"/>
                <a:gd name="connsiteX25" fmla="*/ 369887 w 1133322"/>
                <a:gd name="connsiteY25" fmla="*/ 99219 h 754857"/>
                <a:gd name="connsiteX26" fmla="*/ 226218 w 1133322"/>
                <a:gd name="connsiteY26" fmla="*/ 58737 h 754857"/>
                <a:gd name="connsiteX27" fmla="*/ 73025 w 1133322"/>
                <a:gd name="connsiteY27" fmla="*/ 27782 h 754857"/>
                <a:gd name="connsiteX0" fmla="*/ 73025 w 1133322"/>
                <a:gd name="connsiteY0" fmla="*/ 27782 h 754857"/>
                <a:gd name="connsiteX1" fmla="*/ 0 w 1133322"/>
                <a:gd name="connsiteY1" fmla="*/ 274638 h 754857"/>
                <a:gd name="connsiteX2" fmla="*/ 27781 w 1133322"/>
                <a:gd name="connsiteY2" fmla="*/ 532607 h 754857"/>
                <a:gd name="connsiteX3" fmla="*/ 46831 w 1133322"/>
                <a:gd name="connsiteY3" fmla="*/ 639763 h 754857"/>
                <a:gd name="connsiteX4" fmla="*/ 73025 w 1133322"/>
                <a:gd name="connsiteY4" fmla="*/ 673101 h 754857"/>
                <a:gd name="connsiteX5" fmla="*/ 142081 w 1133322"/>
                <a:gd name="connsiteY5" fmla="*/ 685007 h 754857"/>
                <a:gd name="connsiteX6" fmla="*/ 218281 w 1133322"/>
                <a:gd name="connsiteY6" fmla="*/ 621507 h 754857"/>
                <a:gd name="connsiteX7" fmla="*/ 294481 w 1133322"/>
                <a:gd name="connsiteY7" fmla="*/ 583407 h 754857"/>
                <a:gd name="connsiteX8" fmla="*/ 389731 w 1133322"/>
                <a:gd name="connsiteY8" fmla="*/ 634207 h 754857"/>
                <a:gd name="connsiteX9" fmla="*/ 472281 w 1133322"/>
                <a:gd name="connsiteY9" fmla="*/ 704057 h 754857"/>
                <a:gd name="connsiteX10" fmla="*/ 529431 w 1133322"/>
                <a:gd name="connsiteY10" fmla="*/ 754857 h 754857"/>
                <a:gd name="connsiteX11" fmla="*/ 628649 w 1133322"/>
                <a:gd name="connsiteY11" fmla="*/ 737394 h 754857"/>
                <a:gd name="connsiteX12" fmla="*/ 824706 w 1133322"/>
                <a:gd name="connsiteY12" fmla="*/ 711201 h 754857"/>
                <a:gd name="connsiteX13" fmla="*/ 1040606 w 1133322"/>
                <a:gd name="connsiteY13" fmla="*/ 646113 h 754857"/>
                <a:gd name="connsiteX14" fmla="*/ 1096963 w 1133322"/>
                <a:gd name="connsiteY14" fmla="*/ 450057 h 754857"/>
                <a:gd name="connsiteX15" fmla="*/ 1119981 w 1133322"/>
                <a:gd name="connsiteY15" fmla="*/ 304007 h 754857"/>
                <a:gd name="connsiteX16" fmla="*/ 980281 w 1133322"/>
                <a:gd name="connsiteY16" fmla="*/ 227807 h 754857"/>
                <a:gd name="connsiteX17" fmla="*/ 885031 w 1133322"/>
                <a:gd name="connsiteY17" fmla="*/ 215107 h 754857"/>
                <a:gd name="connsiteX18" fmla="*/ 819943 w 1133322"/>
                <a:gd name="connsiteY18" fmla="*/ 273050 h 754857"/>
                <a:gd name="connsiteX19" fmla="*/ 700881 w 1133322"/>
                <a:gd name="connsiteY19" fmla="*/ 208757 h 754857"/>
                <a:gd name="connsiteX20" fmla="*/ 687387 w 1133322"/>
                <a:gd name="connsiteY20" fmla="*/ 154782 h 754857"/>
                <a:gd name="connsiteX21" fmla="*/ 746918 w 1133322"/>
                <a:gd name="connsiteY21" fmla="*/ 92076 h 754857"/>
                <a:gd name="connsiteX22" fmla="*/ 636588 w 1133322"/>
                <a:gd name="connsiteY22" fmla="*/ 0 h 754857"/>
                <a:gd name="connsiteX23" fmla="*/ 574676 w 1133322"/>
                <a:gd name="connsiteY23" fmla="*/ 184152 h 754857"/>
                <a:gd name="connsiteX24" fmla="*/ 446881 w 1133322"/>
                <a:gd name="connsiteY24" fmla="*/ 150813 h 754857"/>
                <a:gd name="connsiteX25" fmla="*/ 369887 w 1133322"/>
                <a:gd name="connsiteY25" fmla="*/ 99219 h 754857"/>
                <a:gd name="connsiteX26" fmla="*/ 226218 w 1133322"/>
                <a:gd name="connsiteY26" fmla="*/ 58737 h 754857"/>
                <a:gd name="connsiteX27" fmla="*/ 73025 w 1133322"/>
                <a:gd name="connsiteY27" fmla="*/ 27782 h 754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33322" h="754857">
                  <a:moveTo>
                    <a:pt x="73025" y="27782"/>
                  </a:moveTo>
                  <a:cubicBezTo>
                    <a:pt x="17727" y="105305"/>
                    <a:pt x="24342" y="192353"/>
                    <a:pt x="0" y="274638"/>
                  </a:cubicBezTo>
                  <a:lnTo>
                    <a:pt x="27781" y="532607"/>
                  </a:lnTo>
                  <a:lnTo>
                    <a:pt x="46831" y="639763"/>
                  </a:lnTo>
                  <a:lnTo>
                    <a:pt x="73025" y="673101"/>
                  </a:lnTo>
                  <a:lnTo>
                    <a:pt x="142081" y="685007"/>
                  </a:lnTo>
                  <a:lnTo>
                    <a:pt x="218281" y="621507"/>
                  </a:lnTo>
                  <a:lnTo>
                    <a:pt x="294481" y="583407"/>
                  </a:lnTo>
                  <a:lnTo>
                    <a:pt x="389731" y="634207"/>
                  </a:lnTo>
                  <a:lnTo>
                    <a:pt x="472281" y="704057"/>
                  </a:lnTo>
                  <a:lnTo>
                    <a:pt x="529431" y="754857"/>
                  </a:lnTo>
                  <a:lnTo>
                    <a:pt x="628649" y="737394"/>
                  </a:lnTo>
                  <a:lnTo>
                    <a:pt x="824706" y="711201"/>
                  </a:lnTo>
                  <a:lnTo>
                    <a:pt x="1040606" y="646113"/>
                  </a:lnTo>
                  <a:lnTo>
                    <a:pt x="1096963" y="450057"/>
                  </a:lnTo>
                  <a:cubicBezTo>
                    <a:pt x="1104636" y="401374"/>
                    <a:pt x="1157552" y="390790"/>
                    <a:pt x="1119981" y="304007"/>
                  </a:cubicBezTo>
                  <a:cubicBezTo>
                    <a:pt x="1085320" y="252414"/>
                    <a:pt x="1026848" y="253207"/>
                    <a:pt x="980281" y="227807"/>
                  </a:cubicBezTo>
                  <a:lnTo>
                    <a:pt x="885031" y="215107"/>
                  </a:lnTo>
                  <a:lnTo>
                    <a:pt x="819943" y="273050"/>
                  </a:lnTo>
                  <a:lnTo>
                    <a:pt x="700881" y="208757"/>
                  </a:lnTo>
                  <a:lnTo>
                    <a:pt x="687387" y="154782"/>
                  </a:lnTo>
                  <a:cubicBezTo>
                    <a:pt x="707231" y="133880"/>
                    <a:pt x="741362" y="132028"/>
                    <a:pt x="746918" y="92076"/>
                  </a:cubicBezTo>
                  <a:cubicBezTo>
                    <a:pt x="730779" y="9790"/>
                    <a:pt x="721783" y="15611"/>
                    <a:pt x="636588" y="0"/>
                  </a:cubicBezTo>
                  <a:cubicBezTo>
                    <a:pt x="586582" y="49477"/>
                    <a:pt x="627064" y="132293"/>
                    <a:pt x="574676" y="184152"/>
                  </a:cubicBezTo>
                  <a:cubicBezTo>
                    <a:pt x="511440" y="200027"/>
                    <a:pt x="479160" y="151607"/>
                    <a:pt x="446881" y="150813"/>
                  </a:cubicBezTo>
                  <a:lnTo>
                    <a:pt x="369887" y="99219"/>
                  </a:lnTo>
                  <a:lnTo>
                    <a:pt x="226218" y="58737"/>
                  </a:lnTo>
                  <a:cubicBezTo>
                    <a:pt x="175154" y="48419"/>
                    <a:pt x="135995" y="0"/>
                    <a:pt x="73025" y="27782"/>
                  </a:cubicBezTo>
                  <a:close/>
                </a:path>
              </a:pathLst>
            </a:custGeom>
            <a:noFill/>
            <a:ln cap="rnd">
              <a:solidFill>
                <a:schemeClr val="tx1">
                  <a:lumMod val="75000"/>
                  <a:lumOff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20" name="フリーフォーム 19"/>
            <p:cNvSpPr/>
            <p:nvPr/>
          </p:nvSpPr>
          <p:spPr>
            <a:xfrm>
              <a:off x="12329199" y="1611600"/>
              <a:ext cx="666017" cy="747183"/>
            </a:xfrm>
            <a:custGeom>
              <a:avLst/>
              <a:gdLst>
                <a:gd name="connsiteX0" fmla="*/ 111125 w 711200"/>
                <a:gd name="connsiteY0" fmla="*/ 190500 h 762000"/>
                <a:gd name="connsiteX1" fmla="*/ 180975 w 711200"/>
                <a:gd name="connsiteY1" fmla="*/ 190500 h 762000"/>
                <a:gd name="connsiteX2" fmla="*/ 244475 w 711200"/>
                <a:gd name="connsiteY2" fmla="*/ 234950 h 762000"/>
                <a:gd name="connsiteX3" fmla="*/ 301625 w 711200"/>
                <a:gd name="connsiteY3" fmla="*/ 368300 h 762000"/>
                <a:gd name="connsiteX4" fmla="*/ 339725 w 711200"/>
                <a:gd name="connsiteY4" fmla="*/ 412750 h 762000"/>
                <a:gd name="connsiteX5" fmla="*/ 374650 w 711200"/>
                <a:gd name="connsiteY5" fmla="*/ 323850 h 762000"/>
                <a:gd name="connsiteX6" fmla="*/ 422275 w 711200"/>
                <a:gd name="connsiteY6" fmla="*/ 196850 h 762000"/>
                <a:gd name="connsiteX7" fmla="*/ 511175 w 711200"/>
                <a:gd name="connsiteY7" fmla="*/ 73025 h 762000"/>
                <a:gd name="connsiteX8" fmla="*/ 590550 w 711200"/>
                <a:gd name="connsiteY8" fmla="*/ 6350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111125 w 711200"/>
                <a:gd name="connsiteY31" fmla="*/ 190500 h 762000"/>
                <a:gd name="connsiteX0" fmla="*/ 92075 w 711200"/>
                <a:gd name="connsiteY0" fmla="*/ 174625 h 762000"/>
                <a:gd name="connsiteX1" fmla="*/ 180975 w 711200"/>
                <a:gd name="connsiteY1" fmla="*/ 190500 h 762000"/>
                <a:gd name="connsiteX2" fmla="*/ 244475 w 711200"/>
                <a:gd name="connsiteY2" fmla="*/ 234950 h 762000"/>
                <a:gd name="connsiteX3" fmla="*/ 301625 w 711200"/>
                <a:gd name="connsiteY3" fmla="*/ 368300 h 762000"/>
                <a:gd name="connsiteX4" fmla="*/ 339725 w 711200"/>
                <a:gd name="connsiteY4" fmla="*/ 412750 h 762000"/>
                <a:gd name="connsiteX5" fmla="*/ 374650 w 711200"/>
                <a:gd name="connsiteY5" fmla="*/ 323850 h 762000"/>
                <a:gd name="connsiteX6" fmla="*/ 422275 w 711200"/>
                <a:gd name="connsiteY6" fmla="*/ 196850 h 762000"/>
                <a:gd name="connsiteX7" fmla="*/ 511175 w 711200"/>
                <a:gd name="connsiteY7" fmla="*/ 73025 h 762000"/>
                <a:gd name="connsiteX8" fmla="*/ 590550 w 711200"/>
                <a:gd name="connsiteY8" fmla="*/ 6350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44475 w 711200"/>
                <a:gd name="connsiteY2" fmla="*/ 234950 h 762000"/>
                <a:gd name="connsiteX3" fmla="*/ 301625 w 711200"/>
                <a:gd name="connsiteY3" fmla="*/ 368300 h 762000"/>
                <a:gd name="connsiteX4" fmla="*/ 339725 w 711200"/>
                <a:gd name="connsiteY4" fmla="*/ 412750 h 762000"/>
                <a:gd name="connsiteX5" fmla="*/ 374650 w 711200"/>
                <a:gd name="connsiteY5" fmla="*/ 323850 h 762000"/>
                <a:gd name="connsiteX6" fmla="*/ 422275 w 711200"/>
                <a:gd name="connsiteY6" fmla="*/ 196850 h 762000"/>
                <a:gd name="connsiteX7" fmla="*/ 511175 w 711200"/>
                <a:gd name="connsiteY7" fmla="*/ 73025 h 762000"/>
                <a:gd name="connsiteX8" fmla="*/ 590550 w 711200"/>
                <a:gd name="connsiteY8" fmla="*/ 6350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22275 w 711200"/>
                <a:gd name="connsiteY6" fmla="*/ 196850 h 762000"/>
                <a:gd name="connsiteX7" fmla="*/ 511175 w 711200"/>
                <a:gd name="connsiteY7" fmla="*/ 73025 h 762000"/>
                <a:gd name="connsiteX8" fmla="*/ 590550 w 711200"/>
                <a:gd name="connsiteY8" fmla="*/ 6350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11175 w 711200"/>
                <a:gd name="connsiteY7" fmla="*/ 73025 h 762000"/>
                <a:gd name="connsiteX8" fmla="*/ 590550 w 711200"/>
                <a:gd name="connsiteY8" fmla="*/ 6350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0550 w 711200"/>
                <a:gd name="connsiteY8" fmla="*/ 6350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49275 w 711200"/>
                <a:gd name="connsiteY14" fmla="*/ 2825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612775 w 711200"/>
                <a:gd name="connsiteY13" fmla="*/ 206375 h 762000"/>
                <a:gd name="connsiteX14" fmla="*/ 530225 w 711200"/>
                <a:gd name="connsiteY14" fmla="*/ 2698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2075 w 711200"/>
                <a:gd name="connsiteY0" fmla="*/ 174625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596900 w 711200"/>
                <a:gd name="connsiteY13" fmla="*/ 196850 h 762000"/>
                <a:gd name="connsiteX14" fmla="*/ 530225 w 711200"/>
                <a:gd name="connsiteY14" fmla="*/ 2698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2075 w 711200"/>
                <a:gd name="connsiteY31" fmla="*/ 174625 h 762000"/>
                <a:gd name="connsiteX0" fmla="*/ 96837 w 711200"/>
                <a:gd name="connsiteY0" fmla="*/ 215106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596900 w 711200"/>
                <a:gd name="connsiteY13" fmla="*/ 196850 h 762000"/>
                <a:gd name="connsiteX14" fmla="*/ 530225 w 711200"/>
                <a:gd name="connsiteY14" fmla="*/ 2698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34925 w 711200"/>
                <a:gd name="connsiteY30" fmla="*/ 180975 h 762000"/>
                <a:gd name="connsiteX31" fmla="*/ 96837 w 711200"/>
                <a:gd name="connsiteY31" fmla="*/ 215106 h 762000"/>
                <a:gd name="connsiteX0" fmla="*/ 96837 w 711200"/>
                <a:gd name="connsiteY0" fmla="*/ 215106 h 762000"/>
                <a:gd name="connsiteX1" fmla="*/ 174625 w 711200"/>
                <a:gd name="connsiteY1" fmla="*/ 2159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596900 w 711200"/>
                <a:gd name="connsiteY13" fmla="*/ 196850 h 762000"/>
                <a:gd name="connsiteX14" fmla="*/ 530225 w 711200"/>
                <a:gd name="connsiteY14" fmla="*/ 2698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96837 w 711200"/>
                <a:gd name="connsiteY30" fmla="*/ 215106 h 762000"/>
                <a:gd name="connsiteX0" fmla="*/ 96837 w 711200"/>
                <a:gd name="connsiteY0" fmla="*/ 215106 h 762000"/>
                <a:gd name="connsiteX1" fmla="*/ 165100 w 711200"/>
                <a:gd name="connsiteY1" fmla="*/ 2540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596900 w 711200"/>
                <a:gd name="connsiteY13" fmla="*/ 196850 h 762000"/>
                <a:gd name="connsiteX14" fmla="*/ 530225 w 711200"/>
                <a:gd name="connsiteY14" fmla="*/ 2698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96837 w 711200"/>
                <a:gd name="connsiteY30" fmla="*/ 215106 h 762000"/>
                <a:gd name="connsiteX0" fmla="*/ 96837 w 711200"/>
                <a:gd name="connsiteY0" fmla="*/ 215106 h 762000"/>
                <a:gd name="connsiteX1" fmla="*/ 165100 w 711200"/>
                <a:gd name="connsiteY1" fmla="*/ 254000 h 762000"/>
                <a:gd name="connsiteX2" fmla="*/ 234950 w 711200"/>
                <a:gd name="connsiteY2" fmla="*/ 282575 h 762000"/>
                <a:gd name="connsiteX3" fmla="*/ 301625 w 711200"/>
                <a:gd name="connsiteY3" fmla="*/ 368300 h 762000"/>
                <a:gd name="connsiteX4" fmla="*/ 339725 w 711200"/>
                <a:gd name="connsiteY4" fmla="*/ 412750 h 762000"/>
                <a:gd name="connsiteX5" fmla="*/ 374650 w 711200"/>
                <a:gd name="connsiteY5" fmla="*/ 323850 h 762000"/>
                <a:gd name="connsiteX6" fmla="*/ 434975 w 711200"/>
                <a:gd name="connsiteY6" fmla="*/ 206375 h 762000"/>
                <a:gd name="connsiteX7" fmla="*/ 536575 w 711200"/>
                <a:gd name="connsiteY7" fmla="*/ 88900 h 762000"/>
                <a:gd name="connsiteX8" fmla="*/ 596900 w 711200"/>
                <a:gd name="connsiteY8" fmla="*/ 15875 h 762000"/>
                <a:gd name="connsiteX9" fmla="*/ 660400 w 711200"/>
                <a:gd name="connsiteY9" fmla="*/ 0 h 762000"/>
                <a:gd name="connsiteX10" fmla="*/ 711200 w 711200"/>
                <a:gd name="connsiteY10" fmla="*/ 34925 h 762000"/>
                <a:gd name="connsiteX11" fmla="*/ 704850 w 711200"/>
                <a:gd name="connsiteY11" fmla="*/ 85725 h 762000"/>
                <a:gd name="connsiteX12" fmla="*/ 679450 w 711200"/>
                <a:gd name="connsiteY12" fmla="*/ 130175 h 762000"/>
                <a:gd name="connsiteX13" fmla="*/ 596900 w 711200"/>
                <a:gd name="connsiteY13" fmla="*/ 196850 h 762000"/>
                <a:gd name="connsiteX14" fmla="*/ 530225 w 711200"/>
                <a:gd name="connsiteY14" fmla="*/ 269875 h 762000"/>
                <a:gd name="connsiteX15" fmla="*/ 479425 w 711200"/>
                <a:gd name="connsiteY15" fmla="*/ 387350 h 762000"/>
                <a:gd name="connsiteX16" fmla="*/ 422275 w 711200"/>
                <a:gd name="connsiteY16" fmla="*/ 495300 h 762000"/>
                <a:gd name="connsiteX17" fmla="*/ 403225 w 711200"/>
                <a:gd name="connsiteY17" fmla="*/ 612775 h 762000"/>
                <a:gd name="connsiteX18" fmla="*/ 381000 w 711200"/>
                <a:gd name="connsiteY18" fmla="*/ 723900 h 762000"/>
                <a:gd name="connsiteX19" fmla="*/ 327025 w 711200"/>
                <a:gd name="connsiteY19" fmla="*/ 762000 h 762000"/>
                <a:gd name="connsiteX20" fmla="*/ 276225 w 711200"/>
                <a:gd name="connsiteY20" fmla="*/ 749300 h 762000"/>
                <a:gd name="connsiteX21" fmla="*/ 266700 w 711200"/>
                <a:gd name="connsiteY21" fmla="*/ 708025 h 762000"/>
                <a:gd name="connsiteX22" fmla="*/ 279400 w 711200"/>
                <a:gd name="connsiteY22" fmla="*/ 622300 h 762000"/>
                <a:gd name="connsiteX23" fmla="*/ 304800 w 711200"/>
                <a:gd name="connsiteY23" fmla="*/ 520700 h 762000"/>
                <a:gd name="connsiteX24" fmla="*/ 254000 w 711200"/>
                <a:gd name="connsiteY24" fmla="*/ 466725 h 762000"/>
                <a:gd name="connsiteX25" fmla="*/ 187325 w 711200"/>
                <a:gd name="connsiteY25" fmla="*/ 403225 h 762000"/>
                <a:gd name="connsiteX26" fmla="*/ 120650 w 711200"/>
                <a:gd name="connsiteY26" fmla="*/ 339725 h 762000"/>
                <a:gd name="connsiteX27" fmla="*/ 69850 w 711200"/>
                <a:gd name="connsiteY27" fmla="*/ 285750 h 762000"/>
                <a:gd name="connsiteX28" fmla="*/ 6350 w 711200"/>
                <a:gd name="connsiteY28" fmla="*/ 257175 h 762000"/>
                <a:gd name="connsiteX29" fmla="*/ 0 w 711200"/>
                <a:gd name="connsiteY29" fmla="*/ 206375 h 762000"/>
                <a:gd name="connsiteX30" fmla="*/ 96837 w 711200"/>
                <a:gd name="connsiteY30" fmla="*/ 215106 h 762000"/>
                <a:gd name="connsiteX0" fmla="*/ 98312 w 712675"/>
                <a:gd name="connsiteY0" fmla="*/ 215106 h 762000"/>
                <a:gd name="connsiteX1" fmla="*/ 166575 w 712675"/>
                <a:gd name="connsiteY1" fmla="*/ 254000 h 762000"/>
                <a:gd name="connsiteX2" fmla="*/ 236425 w 712675"/>
                <a:gd name="connsiteY2" fmla="*/ 2825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55475 w 712675"/>
                <a:gd name="connsiteY24" fmla="*/ 466725 h 762000"/>
                <a:gd name="connsiteX25" fmla="*/ 188800 w 712675"/>
                <a:gd name="connsiteY25" fmla="*/ 403225 h 762000"/>
                <a:gd name="connsiteX26" fmla="*/ 122125 w 712675"/>
                <a:gd name="connsiteY26" fmla="*/ 339725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55475 w 712675"/>
                <a:gd name="connsiteY24" fmla="*/ 466725 h 762000"/>
                <a:gd name="connsiteX25" fmla="*/ 188800 w 712675"/>
                <a:gd name="connsiteY25" fmla="*/ 403225 h 762000"/>
                <a:gd name="connsiteX26" fmla="*/ 122125 w 712675"/>
                <a:gd name="connsiteY26" fmla="*/ 339725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55475 w 712675"/>
                <a:gd name="connsiteY24" fmla="*/ 466725 h 762000"/>
                <a:gd name="connsiteX25" fmla="*/ 214994 w 712675"/>
                <a:gd name="connsiteY25" fmla="*/ 398463 h 762000"/>
                <a:gd name="connsiteX26" fmla="*/ 122125 w 712675"/>
                <a:gd name="connsiteY26" fmla="*/ 339725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55475 w 712675"/>
                <a:gd name="connsiteY24" fmla="*/ 466725 h 762000"/>
                <a:gd name="connsiteX25" fmla="*/ 214994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55475 w 712675"/>
                <a:gd name="connsiteY24" fmla="*/ 466725 h 762000"/>
                <a:gd name="connsiteX25" fmla="*/ 214994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55475 w 712675"/>
                <a:gd name="connsiteY24" fmla="*/ 466725 h 762000"/>
                <a:gd name="connsiteX25" fmla="*/ 231663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06275 w 712675"/>
                <a:gd name="connsiteY23" fmla="*/ 520700 h 762000"/>
                <a:gd name="connsiteX24" fmla="*/ 295957 w 712675"/>
                <a:gd name="connsiteY24" fmla="*/ 461963 h 762000"/>
                <a:gd name="connsiteX25" fmla="*/ 231663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280875 w 712675"/>
                <a:gd name="connsiteY22" fmla="*/ 622300 h 762000"/>
                <a:gd name="connsiteX23" fmla="*/ 325325 w 712675"/>
                <a:gd name="connsiteY23" fmla="*/ 527844 h 762000"/>
                <a:gd name="connsiteX24" fmla="*/ 295957 w 712675"/>
                <a:gd name="connsiteY24" fmla="*/ 461963 h 762000"/>
                <a:gd name="connsiteX25" fmla="*/ 231663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318975 w 712675"/>
                <a:gd name="connsiteY22" fmla="*/ 624681 h 762000"/>
                <a:gd name="connsiteX23" fmla="*/ 325325 w 712675"/>
                <a:gd name="connsiteY23" fmla="*/ 527844 h 762000"/>
                <a:gd name="connsiteX24" fmla="*/ 295957 w 712675"/>
                <a:gd name="connsiteY24" fmla="*/ 461963 h 762000"/>
                <a:gd name="connsiteX25" fmla="*/ 231663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268175 w 712675"/>
                <a:gd name="connsiteY21" fmla="*/ 708025 h 762000"/>
                <a:gd name="connsiteX22" fmla="*/ 318975 w 712675"/>
                <a:gd name="connsiteY22" fmla="*/ 624681 h 762000"/>
                <a:gd name="connsiteX23" fmla="*/ 325325 w 712675"/>
                <a:gd name="connsiteY23" fmla="*/ 527844 h 762000"/>
                <a:gd name="connsiteX24" fmla="*/ 295957 w 712675"/>
                <a:gd name="connsiteY24" fmla="*/ 461963 h 762000"/>
                <a:gd name="connsiteX25" fmla="*/ 231663 w 712675"/>
                <a:gd name="connsiteY25" fmla="*/ 398463 h 762000"/>
                <a:gd name="connsiteX26" fmla="*/ 145937 w 712675"/>
                <a:gd name="connsiteY26" fmla="*/ 330200 h 762000"/>
                <a:gd name="connsiteX27" fmla="*/ 71325 w 712675"/>
                <a:gd name="connsiteY27" fmla="*/ 285750 h 762000"/>
                <a:gd name="connsiteX28" fmla="*/ 7825 w 712675"/>
                <a:gd name="connsiteY28" fmla="*/ 257175 h 762000"/>
                <a:gd name="connsiteX29" fmla="*/ 1475 w 712675"/>
                <a:gd name="connsiteY29" fmla="*/ 206375 h 762000"/>
                <a:gd name="connsiteX30" fmla="*/ 98312 w 712675"/>
                <a:gd name="connsiteY30"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277700 w 712675"/>
                <a:gd name="connsiteY20" fmla="*/ 749300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82475 w 712675"/>
                <a:gd name="connsiteY18" fmla="*/ 723900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404700 w 712675"/>
                <a:gd name="connsiteY17" fmla="*/ 612775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423750 w 712675"/>
                <a:gd name="connsiteY16" fmla="*/ 495300 h 762000"/>
                <a:gd name="connsiteX17" fmla="*/ 388031 w 712675"/>
                <a:gd name="connsiteY17" fmla="*/ 610393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80900 w 712675"/>
                <a:gd name="connsiteY15" fmla="*/ 387350 h 762000"/>
                <a:gd name="connsiteX16" fmla="*/ 399937 w 712675"/>
                <a:gd name="connsiteY16" fmla="*/ 490537 h 762000"/>
                <a:gd name="connsiteX17" fmla="*/ 388031 w 712675"/>
                <a:gd name="connsiteY17" fmla="*/ 610393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31700 w 712675"/>
                <a:gd name="connsiteY14" fmla="*/ 269875 h 762000"/>
                <a:gd name="connsiteX15" fmla="*/ 442800 w 712675"/>
                <a:gd name="connsiteY15" fmla="*/ 375443 h 762000"/>
                <a:gd name="connsiteX16" fmla="*/ 399937 w 712675"/>
                <a:gd name="connsiteY16" fmla="*/ 490537 h 762000"/>
                <a:gd name="connsiteX17" fmla="*/ 388031 w 712675"/>
                <a:gd name="connsiteY17" fmla="*/ 610393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98375 w 712675"/>
                <a:gd name="connsiteY13" fmla="*/ 196850 h 762000"/>
                <a:gd name="connsiteX14" fmla="*/ 510269 w 712675"/>
                <a:gd name="connsiteY14" fmla="*/ 267494 h 762000"/>
                <a:gd name="connsiteX15" fmla="*/ 442800 w 712675"/>
                <a:gd name="connsiteY15" fmla="*/ 375443 h 762000"/>
                <a:gd name="connsiteX16" fmla="*/ 399937 w 712675"/>
                <a:gd name="connsiteY16" fmla="*/ 490537 h 762000"/>
                <a:gd name="connsiteX17" fmla="*/ 388031 w 712675"/>
                <a:gd name="connsiteY17" fmla="*/ 610393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80925 w 712675"/>
                <a:gd name="connsiteY12" fmla="*/ 130175 h 762000"/>
                <a:gd name="connsiteX13" fmla="*/ 562656 w 712675"/>
                <a:gd name="connsiteY13" fmla="*/ 184944 h 762000"/>
                <a:gd name="connsiteX14" fmla="*/ 510269 w 712675"/>
                <a:gd name="connsiteY14" fmla="*/ 267494 h 762000"/>
                <a:gd name="connsiteX15" fmla="*/ 442800 w 712675"/>
                <a:gd name="connsiteY15" fmla="*/ 375443 h 762000"/>
                <a:gd name="connsiteX16" fmla="*/ 399937 w 712675"/>
                <a:gd name="connsiteY16" fmla="*/ 490537 h 762000"/>
                <a:gd name="connsiteX17" fmla="*/ 388031 w 712675"/>
                <a:gd name="connsiteY17" fmla="*/ 610393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706325 w 712675"/>
                <a:gd name="connsiteY11" fmla="*/ 85725 h 762000"/>
                <a:gd name="connsiteX12" fmla="*/ 638062 w 712675"/>
                <a:gd name="connsiteY12" fmla="*/ 96838 h 762000"/>
                <a:gd name="connsiteX13" fmla="*/ 562656 w 712675"/>
                <a:gd name="connsiteY13" fmla="*/ 184944 h 762000"/>
                <a:gd name="connsiteX14" fmla="*/ 510269 w 712675"/>
                <a:gd name="connsiteY14" fmla="*/ 267494 h 762000"/>
                <a:gd name="connsiteX15" fmla="*/ 442800 w 712675"/>
                <a:gd name="connsiteY15" fmla="*/ 375443 h 762000"/>
                <a:gd name="connsiteX16" fmla="*/ 399937 w 712675"/>
                <a:gd name="connsiteY16" fmla="*/ 490537 h 762000"/>
                <a:gd name="connsiteX17" fmla="*/ 388031 w 712675"/>
                <a:gd name="connsiteY17" fmla="*/ 610393 h 762000"/>
                <a:gd name="connsiteX18" fmla="*/ 368188 w 712675"/>
                <a:gd name="connsiteY18" fmla="*/ 719137 h 762000"/>
                <a:gd name="connsiteX19" fmla="*/ 328500 w 712675"/>
                <a:gd name="connsiteY19" fmla="*/ 762000 h 762000"/>
                <a:gd name="connsiteX20" fmla="*/ 308657 w 712675"/>
                <a:gd name="connsiteY20" fmla="*/ 696912 h 762000"/>
                <a:gd name="connsiteX21" fmla="*/ 318975 w 712675"/>
                <a:gd name="connsiteY21" fmla="*/ 624681 h 762000"/>
                <a:gd name="connsiteX22" fmla="*/ 325325 w 712675"/>
                <a:gd name="connsiteY22" fmla="*/ 527844 h 762000"/>
                <a:gd name="connsiteX23" fmla="*/ 295957 w 712675"/>
                <a:gd name="connsiteY23" fmla="*/ 461963 h 762000"/>
                <a:gd name="connsiteX24" fmla="*/ 231663 w 712675"/>
                <a:gd name="connsiteY24" fmla="*/ 398463 h 762000"/>
                <a:gd name="connsiteX25" fmla="*/ 145937 w 712675"/>
                <a:gd name="connsiteY25" fmla="*/ 330200 h 762000"/>
                <a:gd name="connsiteX26" fmla="*/ 71325 w 712675"/>
                <a:gd name="connsiteY26" fmla="*/ 285750 h 762000"/>
                <a:gd name="connsiteX27" fmla="*/ 7825 w 712675"/>
                <a:gd name="connsiteY27" fmla="*/ 257175 h 762000"/>
                <a:gd name="connsiteX28" fmla="*/ 1475 w 712675"/>
                <a:gd name="connsiteY28" fmla="*/ 206375 h 762000"/>
                <a:gd name="connsiteX29" fmla="*/ 98312 w 712675"/>
                <a:gd name="connsiteY29" fmla="*/ 215106 h 762000"/>
                <a:gd name="connsiteX0" fmla="*/ 98312 w 712675"/>
                <a:gd name="connsiteY0" fmla="*/ 215106 h 762000"/>
                <a:gd name="connsiteX1" fmla="*/ 166575 w 712675"/>
                <a:gd name="connsiteY1" fmla="*/ 254000 h 762000"/>
                <a:gd name="connsiteX2" fmla="*/ 236425 w 712675"/>
                <a:gd name="connsiteY2" fmla="*/ 320675 h 762000"/>
                <a:gd name="connsiteX3" fmla="*/ 303100 w 712675"/>
                <a:gd name="connsiteY3" fmla="*/ 368300 h 762000"/>
                <a:gd name="connsiteX4" fmla="*/ 341200 w 712675"/>
                <a:gd name="connsiteY4" fmla="*/ 412750 h 762000"/>
                <a:gd name="connsiteX5" fmla="*/ 376125 w 712675"/>
                <a:gd name="connsiteY5" fmla="*/ 323850 h 762000"/>
                <a:gd name="connsiteX6" fmla="*/ 436450 w 712675"/>
                <a:gd name="connsiteY6" fmla="*/ 206375 h 762000"/>
                <a:gd name="connsiteX7" fmla="*/ 538050 w 712675"/>
                <a:gd name="connsiteY7" fmla="*/ 88900 h 762000"/>
                <a:gd name="connsiteX8" fmla="*/ 598375 w 712675"/>
                <a:gd name="connsiteY8" fmla="*/ 15875 h 762000"/>
                <a:gd name="connsiteX9" fmla="*/ 661875 w 712675"/>
                <a:gd name="connsiteY9" fmla="*/ 0 h 762000"/>
                <a:gd name="connsiteX10" fmla="*/ 712675 w 712675"/>
                <a:gd name="connsiteY10" fmla="*/ 34925 h 762000"/>
                <a:gd name="connsiteX11" fmla="*/ 638062 w 712675"/>
                <a:gd name="connsiteY11" fmla="*/ 96838 h 762000"/>
                <a:gd name="connsiteX12" fmla="*/ 562656 w 712675"/>
                <a:gd name="connsiteY12" fmla="*/ 184944 h 762000"/>
                <a:gd name="connsiteX13" fmla="*/ 510269 w 712675"/>
                <a:gd name="connsiteY13" fmla="*/ 267494 h 762000"/>
                <a:gd name="connsiteX14" fmla="*/ 442800 w 712675"/>
                <a:gd name="connsiteY14" fmla="*/ 375443 h 762000"/>
                <a:gd name="connsiteX15" fmla="*/ 399937 w 712675"/>
                <a:gd name="connsiteY15" fmla="*/ 490537 h 762000"/>
                <a:gd name="connsiteX16" fmla="*/ 388031 w 712675"/>
                <a:gd name="connsiteY16" fmla="*/ 610393 h 762000"/>
                <a:gd name="connsiteX17" fmla="*/ 368188 w 712675"/>
                <a:gd name="connsiteY17" fmla="*/ 719137 h 762000"/>
                <a:gd name="connsiteX18" fmla="*/ 328500 w 712675"/>
                <a:gd name="connsiteY18" fmla="*/ 762000 h 762000"/>
                <a:gd name="connsiteX19" fmla="*/ 308657 w 712675"/>
                <a:gd name="connsiteY19" fmla="*/ 696912 h 762000"/>
                <a:gd name="connsiteX20" fmla="*/ 318975 w 712675"/>
                <a:gd name="connsiteY20" fmla="*/ 624681 h 762000"/>
                <a:gd name="connsiteX21" fmla="*/ 325325 w 712675"/>
                <a:gd name="connsiteY21" fmla="*/ 527844 h 762000"/>
                <a:gd name="connsiteX22" fmla="*/ 295957 w 712675"/>
                <a:gd name="connsiteY22" fmla="*/ 461963 h 762000"/>
                <a:gd name="connsiteX23" fmla="*/ 231663 w 712675"/>
                <a:gd name="connsiteY23" fmla="*/ 398463 h 762000"/>
                <a:gd name="connsiteX24" fmla="*/ 145937 w 712675"/>
                <a:gd name="connsiteY24" fmla="*/ 330200 h 762000"/>
                <a:gd name="connsiteX25" fmla="*/ 71325 w 712675"/>
                <a:gd name="connsiteY25" fmla="*/ 285750 h 762000"/>
                <a:gd name="connsiteX26" fmla="*/ 7825 w 712675"/>
                <a:gd name="connsiteY26" fmla="*/ 257175 h 762000"/>
                <a:gd name="connsiteX27" fmla="*/ 1475 w 712675"/>
                <a:gd name="connsiteY27" fmla="*/ 206375 h 762000"/>
                <a:gd name="connsiteX28" fmla="*/ 98312 w 712675"/>
                <a:gd name="connsiteY28" fmla="*/ 215106 h 762000"/>
                <a:gd name="connsiteX0" fmla="*/ 98312 w 672194"/>
                <a:gd name="connsiteY0" fmla="*/ 215106 h 762000"/>
                <a:gd name="connsiteX1" fmla="*/ 166575 w 672194"/>
                <a:gd name="connsiteY1" fmla="*/ 254000 h 762000"/>
                <a:gd name="connsiteX2" fmla="*/ 236425 w 672194"/>
                <a:gd name="connsiteY2" fmla="*/ 320675 h 762000"/>
                <a:gd name="connsiteX3" fmla="*/ 303100 w 672194"/>
                <a:gd name="connsiteY3" fmla="*/ 368300 h 762000"/>
                <a:gd name="connsiteX4" fmla="*/ 341200 w 672194"/>
                <a:gd name="connsiteY4" fmla="*/ 412750 h 762000"/>
                <a:gd name="connsiteX5" fmla="*/ 376125 w 672194"/>
                <a:gd name="connsiteY5" fmla="*/ 323850 h 762000"/>
                <a:gd name="connsiteX6" fmla="*/ 436450 w 672194"/>
                <a:gd name="connsiteY6" fmla="*/ 206375 h 762000"/>
                <a:gd name="connsiteX7" fmla="*/ 538050 w 672194"/>
                <a:gd name="connsiteY7" fmla="*/ 88900 h 762000"/>
                <a:gd name="connsiteX8" fmla="*/ 598375 w 672194"/>
                <a:gd name="connsiteY8" fmla="*/ 15875 h 762000"/>
                <a:gd name="connsiteX9" fmla="*/ 661875 w 672194"/>
                <a:gd name="connsiteY9" fmla="*/ 0 h 762000"/>
                <a:gd name="connsiteX10" fmla="*/ 672194 w 672194"/>
                <a:gd name="connsiteY10" fmla="*/ 32544 h 762000"/>
                <a:gd name="connsiteX11" fmla="*/ 638062 w 672194"/>
                <a:gd name="connsiteY11" fmla="*/ 96838 h 762000"/>
                <a:gd name="connsiteX12" fmla="*/ 562656 w 672194"/>
                <a:gd name="connsiteY12" fmla="*/ 184944 h 762000"/>
                <a:gd name="connsiteX13" fmla="*/ 510269 w 672194"/>
                <a:gd name="connsiteY13" fmla="*/ 267494 h 762000"/>
                <a:gd name="connsiteX14" fmla="*/ 442800 w 672194"/>
                <a:gd name="connsiteY14" fmla="*/ 375443 h 762000"/>
                <a:gd name="connsiteX15" fmla="*/ 399937 w 672194"/>
                <a:gd name="connsiteY15" fmla="*/ 490537 h 762000"/>
                <a:gd name="connsiteX16" fmla="*/ 388031 w 672194"/>
                <a:gd name="connsiteY16" fmla="*/ 610393 h 762000"/>
                <a:gd name="connsiteX17" fmla="*/ 368188 w 672194"/>
                <a:gd name="connsiteY17" fmla="*/ 719137 h 762000"/>
                <a:gd name="connsiteX18" fmla="*/ 328500 w 672194"/>
                <a:gd name="connsiteY18" fmla="*/ 762000 h 762000"/>
                <a:gd name="connsiteX19" fmla="*/ 308657 w 672194"/>
                <a:gd name="connsiteY19" fmla="*/ 696912 h 762000"/>
                <a:gd name="connsiteX20" fmla="*/ 318975 w 672194"/>
                <a:gd name="connsiteY20" fmla="*/ 624681 h 762000"/>
                <a:gd name="connsiteX21" fmla="*/ 325325 w 672194"/>
                <a:gd name="connsiteY21" fmla="*/ 527844 h 762000"/>
                <a:gd name="connsiteX22" fmla="*/ 295957 w 672194"/>
                <a:gd name="connsiteY22" fmla="*/ 461963 h 762000"/>
                <a:gd name="connsiteX23" fmla="*/ 231663 w 672194"/>
                <a:gd name="connsiteY23" fmla="*/ 398463 h 762000"/>
                <a:gd name="connsiteX24" fmla="*/ 145937 w 672194"/>
                <a:gd name="connsiteY24" fmla="*/ 330200 h 762000"/>
                <a:gd name="connsiteX25" fmla="*/ 71325 w 672194"/>
                <a:gd name="connsiteY25" fmla="*/ 285750 h 762000"/>
                <a:gd name="connsiteX26" fmla="*/ 7825 w 672194"/>
                <a:gd name="connsiteY26" fmla="*/ 257175 h 762000"/>
                <a:gd name="connsiteX27" fmla="*/ 1475 w 672194"/>
                <a:gd name="connsiteY27" fmla="*/ 206375 h 762000"/>
                <a:gd name="connsiteX28" fmla="*/ 98312 w 672194"/>
                <a:gd name="connsiteY28" fmla="*/ 215106 h 762000"/>
                <a:gd name="connsiteX0" fmla="*/ 98312 w 672194"/>
                <a:gd name="connsiteY0" fmla="*/ 199231 h 746125"/>
                <a:gd name="connsiteX1" fmla="*/ 166575 w 672194"/>
                <a:gd name="connsiteY1" fmla="*/ 238125 h 746125"/>
                <a:gd name="connsiteX2" fmla="*/ 236425 w 672194"/>
                <a:gd name="connsiteY2" fmla="*/ 304800 h 746125"/>
                <a:gd name="connsiteX3" fmla="*/ 303100 w 672194"/>
                <a:gd name="connsiteY3" fmla="*/ 352425 h 746125"/>
                <a:gd name="connsiteX4" fmla="*/ 341200 w 672194"/>
                <a:gd name="connsiteY4" fmla="*/ 396875 h 746125"/>
                <a:gd name="connsiteX5" fmla="*/ 376125 w 672194"/>
                <a:gd name="connsiteY5" fmla="*/ 307975 h 746125"/>
                <a:gd name="connsiteX6" fmla="*/ 436450 w 672194"/>
                <a:gd name="connsiteY6" fmla="*/ 190500 h 746125"/>
                <a:gd name="connsiteX7" fmla="*/ 538050 w 672194"/>
                <a:gd name="connsiteY7" fmla="*/ 73025 h 746125"/>
                <a:gd name="connsiteX8" fmla="*/ 598375 w 672194"/>
                <a:gd name="connsiteY8" fmla="*/ 0 h 746125"/>
                <a:gd name="connsiteX9" fmla="*/ 672194 w 672194"/>
                <a:gd name="connsiteY9" fmla="*/ 16669 h 746125"/>
                <a:gd name="connsiteX10" fmla="*/ 638062 w 672194"/>
                <a:gd name="connsiteY10" fmla="*/ 80963 h 746125"/>
                <a:gd name="connsiteX11" fmla="*/ 562656 w 672194"/>
                <a:gd name="connsiteY11" fmla="*/ 169069 h 746125"/>
                <a:gd name="connsiteX12" fmla="*/ 510269 w 672194"/>
                <a:gd name="connsiteY12" fmla="*/ 251619 h 746125"/>
                <a:gd name="connsiteX13" fmla="*/ 442800 w 672194"/>
                <a:gd name="connsiteY13" fmla="*/ 359568 h 746125"/>
                <a:gd name="connsiteX14" fmla="*/ 399937 w 672194"/>
                <a:gd name="connsiteY14" fmla="*/ 474662 h 746125"/>
                <a:gd name="connsiteX15" fmla="*/ 388031 w 672194"/>
                <a:gd name="connsiteY15" fmla="*/ 594518 h 746125"/>
                <a:gd name="connsiteX16" fmla="*/ 368188 w 672194"/>
                <a:gd name="connsiteY16" fmla="*/ 703262 h 746125"/>
                <a:gd name="connsiteX17" fmla="*/ 328500 w 672194"/>
                <a:gd name="connsiteY17" fmla="*/ 746125 h 746125"/>
                <a:gd name="connsiteX18" fmla="*/ 308657 w 672194"/>
                <a:gd name="connsiteY18" fmla="*/ 681037 h 746125"/>
                <a:gd name="connsiteX19" fmla="*/ 318975 w 672194"/>
                <a:gd name="connsiteY19" fmla="*/ 608806 h 746125"/>
                <a:gd name="connsiteX20" fmla="*/ 325325 w 672194"/>
                <a:gd name="connsiteY20" fmla="*/ 511969 h 746125"/>
                <a:gd name="connsiteX21" fmla="*/ 295957 w 672194"/>
                <a:gd name="connsiteY21" fmla="*/ 446088 h 746125"/>
                <a:gd name="connsiteX22" fmla="*/ 231663 w 672194"/>
                <a:gd name="connsiteY22" fmla="*/ 382588 h 746125"/>
                <a:gd name="connsiteX23" fmla="*/ 145937 w 672194"/>
                <a:gd name="connsiteY23" fmla="*/ 314325 h 746125"/>
                <a:gd name="connsiteX24" fmla="*/ 71325 w 672194"/>
                <a:gd name="connsiteY24" fmla="*/ 269875 h 746125"/>
                <a:gd name="connsiteX25" fmla="*/ 7825 w 672194"/>
                <a:gd name="connsiteY25" fmla="*/ 241300 h 746125"/>
                <a:gd name="connsiteX26" fmla="*/ 1475 w 672194"/>
                <a:gd name="connsiteY26" fmla="*/ 190500 h 746125"/>
                <a:gd name="connsiteX27" fmla="*/ 98312 w 672194"/>
                <a:gd name="connsiteY27" fmla="*/ 199231 h 746125"/>
                <a:gd name="connsiteX0" fmla="*/ 98312 w 672194"/>
                <a:gd name="connsiteY0" fmla="*/ 189706 h 736600"/>
                <a:gd name="connsiteX1" fmla="*/ 166575 w 672194"/>
                <a:gd name="connsiteY1" fmla="*/ 228600 h 736600"/>
                <a:gd name="connsiteX2" fmla="*/ 236425 w 672194"/>
                <a:gd name="connsiteY2" fmla="*/ 295275 h 736600"/>
                <a:gd name="connsiteX3" fmla="*/ 303100 w 672194"/>
                <a:gd name="connsiteY3" fmla="*/ 342900 h 736600"/>
                <a:gd name="connsiteX4" fmla="*/ 341200 w 672194"/>
                <a:gd name="connsiteY4" fmla="*/ 387350 h 736600"/>
                <a:gd name="connsiteX5" fmla="*/ 376125 w 672194"/>
                <a:gd name="connsiteY5" fmla="*/ 298450 h 736600"/>
                <a:gd name="connsiteX6" fmla="*/ 436450 w 672194"/>
                <a:gd name="connsiteY6" fmla="*/ 180975 h 736600"/>
                <a:gd name="connsiteX7" fmla="*/ 538050 w 672194"/>
                <a:gd name="connsiteY7" fmla="*/ 63500 h 736600"/>
                <a:gd name="connsiteX8" fmla="*/ 603138 w 672194"/>
                <a:gd name="connsiteY8" fmla="*/ 0 h 736600"/>
                <a:gd name="connsiteX9" fmla="*/ 672194 w 672194"/>
                <a:gd name="connsiteY9" fmla="*/ 7144 h 736600"/>
                <a:gd name="connsiteX10" fmla="*/ 638062 w 672194"/>
                <a:gd name="connsiteY10" fmla="*/ 71438 h 736600"/>
                <a:gd name="connsiteX11" fmla="*/ 562656 w 672194"/>
                <a:gd name="connsiteY11" fmla="*/ 159544 h 736600"/>
                <a:gd name="connsiteX12" fmla="*/ 510269 w 672194"/>
                <a:gd name="connsiteY12" fmla="*/ 242094 h 736600"/>
                <a:gd name="connsiteX13" fmla="*/ 442800 w 672194"/>
                <a:gd name="connsiteY13" fmla="*/ 350043 h 736600"/>
                <a:gd name="connsiteX14" fmla="*/ 399937 w 672194"/>
                <a:gd name="connsiteY14" fmla="*/ 465137 h 736600"/>
                <a:gd name="connsiteX15" fmla="*/ 388031 w 672194"/>
                <a:gd name="connsiteY15" fmla="*/ 584993 h 736600"/>
                <a:gd name="connsiteX16" fmla="*/ 368188 w 672194"/>
                <a:gd name="connsiteY16" fmla="*/ 693737 h 736600"/>
                <a:gd name="connsiteX17" fmla="*/ 328500 w 672194"/>
                <a:gd name="connsiteY17" fmla="*/ 736600 h 736600"/>
                <a:gd name="connsiteX18" fmla="*/ 308657 w 672194"/>
                <a:gd name="connsiteY18" fmla="*/ 671512 h 736600"/>
                <a:gd name="connsiteX19" fmla="*/ 318975 w 672194"/>
                <a:gd name="connsiteY19" fmla="*/ 599281 h 736600"/>
                <a:gd name="connsiteX20" fmla="*/ 325325 w 672194"/>
                <a:gd name="connsiteY20" fmla="*/ 502444 h 736600"/>
                <a:gd name="connsiteX21" fmla="*/ 295957 w 672194"/>
                <a:gd name="connsiteY21" fmla="*/ 436563 h 736600"/>
                <a:gd name="connsiteX22" fmla="*/ 231663 w 672194"/>
                <a:gd name="connsiteY22" fmla="*/ 373063 h 736600"/>
                <a:gd name="connsiteX23" fmla="*/ 145937 w 672194"/>
                <a:gd name="connsiteY23" fmla="*/ 304800 h 736600"/>
                <a:gd name="connsiteX24" fmla="*/ 71325 w 672194"/>
                <a:gd name="connsiteY24" fmla="*/ 260350 h 736600"/>
                <a:gd name="connsiteX25" fmla="*/ 7825 w 672194"/>
                <a:gd name="connsiteY25" fmla="*/ 231775 h 736600"/>
                <a:gd name="connsiteX26" fmla="*/ 1475 w 672194"/>
                <a:gd name="connsiteY26" fmla="*/ 180975 h 736600"/>
                <a:gd name="connsiteX27" fmla="*/ 98312 w 672194"/>
                <a:gd name="connsiteY27" fmla="*/ 189706 h 736600"/>
                <a:gd name="connsiteX0" fmla="*/ 98312 w 672194"/>
                <a:gd name="connsiteY0" fmla="*/ 189706 h 736600"/>
                <a:gd name="connsiteX1" fmla="*/ 166575 w 672194"/>
                <a:gd name="connsiteY1" fmla="*/ 228600 h 736600"/>
                <a:gd name="connsiteX2" fmla="*/ 236425 w 672194"/>
                <a:gd name="connsiteY2" fmla="*/ 295275 h 736600"/>
                <a:gd name="connsiteX3" fmla="*/ 303100 w 672194"/>
                <a:gd name="connsiteY3" fmla="*/ 342900 h 736600"/>
                <a:gd name="connsiteX4" fmla="*/ 341200 w 672194"/>
                <a:gd name="connsiteY4" fmla="*/ 387350 h 736600"/>
                <a:gd name="connsiteX5" fmla="*/ 376125 w 672194"/>
                <a:gd name="connsiteY5" fmla="*/ 298450 h 736600"/>
                <a:gd name="connsiteX6" fmla="*/ 436450 w 672194"/>
                <a:gd name="connsiteY6" fmla="*/ 180975 h 736600"/>
                <a:gd name="connsiteX7" fmla="*/ 540431 w 672194"/>
                <a:gd name="connsiteY7" fmla="*/ 70643 h 736600"/>
                <a:gd name="connsiteX8" fmla="*/ 603138 w 672194"/>
                <a:gd name="connsiteY8" fmla="*/ 0 h 736600"/>
                <a:gd name="connsiteX9" fmla="*/ 672194 w 672194"/>
                <a:gd name="connsiteY9" fmla="*/ 7144 h 736600"/>
                <a:gd name="connsiteX10" fmla="*/ 638062 w 672194"/>
                <a:gd name="connsiteY10" fmla="*/ 71438 h 736600"/>
                <a:gd name="connsiteX11" fmla="*/ 562656 w 672194"/>
                <a:gd name="connsiteY11" fmla="*/ 159544 h 736600"/>
                <a:gd name="connsiteX12" fmla="*/ 510269 w 672194"/>
                <a:gd name="connsiteY12" fmla="*/ 242094 h 736600"/>
                <a:gd name="connsiteX13" fmla="*/ 442800 w 672194"/>
                <a:gd name="connsiteY13" fmla="*/ 350043 h 736600"/>
                <a:gd name="connsiteX14" fmla="*/ 399937 w 672194"/>
                <a:gd name="connsiteY14" fmla="*/ 465137 h 736600"/>
                <a:gd name="connsiteX15" fmla="*/ 388031 w 672194"/>
                <a:gd name="connsiteY15" fmla="*/ 584993 h 736600"/>
                <a:gd name="connsiteX16" fmla="*/ 368188 w 672194"/>
                <a:gd name="connsiteY16" fmla="*/ 693737 h 736600"/>
                <a:gd name="connsiteX17" fmla="*/ 328500 w 672194"/>
                <a:gd name="connsiteY17" fmla="*/ 736600 h 736600"/>
                <a:gd name="connsiteX18" fmla="*/ 308657 w 672194"/>
                <a:gd name="connsiteY18" fmla="*/ 671512 h 736600"/>
                <a:gd name="connsiteX19" fmla="*/ 318975 w 672194"/>
                <a:gd name="connsiteY19" fmla="*/ 599281 h 736600"/>
                <a:gd name="connsiteX20" fmla="*/ 325325 w 672194"/>
                <a:gd name="connsiteY20" fmla="*/ 502444 h 736600"/>
                <a:gd name="connsiteX21" fmla="*/ 295957 w 672194"/>
                <a:gd name="connsiteY21" fmla="*/ 436563 h 736600"/>
                <a:gd name="connsiteX22" fmla="*/ 231663 w 672194"/>
                <a:gd name="connsiteY22" fmla="*/ 373063 h 736600"/>
                <a:gd name="connsiteX23" fmla="*/ 145937 w 672194"/>
                <a:gd name="connsiteY23" fmla="*/ 304800 h 736600"/>
                <a:gd name="connsiteX24" fmla="*/ 71325 w 672194"/>
                <a:gd name="connsiteY24" fmla="*/ 260350 h 736600"/>
                <a:gd name="connsiteX25" fmla="*/ 7825 w 672194"/>
                <a:gd name="connsiteY25" fmla="*/ 231775 h 736600"/>
                <a:gd name="connsiteX26" fmla="*/ 1475 w 672194"/>
                <a:gd name="connsiteY26" fmla="*/ 180975 h 736600"/>
                <a:gd name="connsiteX27" fmla="*/ 98312 w 672194"/>
                <a:gd name="connsiteY27" fmla="*/ 189706 h 736600"/>
                <a:gd name="connsiteX0" fmla="*/ 98312 w 672194"/>
                <a:gd name="connsiteY0" fmla="*/ 189706 h 736600"/>
                <a:gd name="connsiteX1" fmla="*/ 166575 w 672194"/>
                <a:gd name="connsiteY1" fmla="*/ 228600 h 736600"/>
                <a:gd name="connsiteX2" fmla="*/ 236425 w 672194"/>
                <a:gd name="connsiteY2" fmla="*/ 295275 h 736600"/>
                <a:gd name="connsiteX3" fmla="*/ 303100 w 672194"/>
                <a:gd name="connsiteY3" fmla="*/ 342900 h 736600"/>
                <a:gd name="connsiteX4" fmla="*/ 341200 w 672194"/>
                <a:gd name="connsiteY4" fmla="*/ 387350 h 736600"/>
                <a:gd name="connsiteX5" fmla="*/ 376125 w 672194"/>
                <a:gd name="connsiteY5" fmla="*/ 298450 h 736600"/>
                <a:gd name="connsiteX6" fmla="*/ 450737 w 672194"/>
                <a:gd name="connsiteY6" fmla="*/ 188119 h 736600"/>
                <a:gd name="connsiteX7" fmla="*/ 540431 w 672194"/>
                <a:gd name="connsiteY7" fmla="*/ 70643 h 736600"/>
                <a:gd name="connsiteX8" fmla="*/ 603138 w 672194"/>
                <a:gd name="connsiteY8" fmla="*/ 0 h 736600"/>
                <a:gd name="connsiteX9" fmla="*/ 672194 w 672194"/>
                <a:gd name="connsiteY9" fmla="*/ 7144 h 736600"/>
                <a:gd name="connsiteX10" fmla="*/ 638062 w 672194"/>
                <a:gd name="connsiteY10" fmla="*/ 71438 h 736600"/>
                <a:gd name="connsiteX11" fmla="*/ 562656 w 672194"/>
                <a:gd name="connsiteY11" fmla="*/ 159544 h 736600"/>
                <a:gd name="connsiteX12" fmla="*/ 510269 w 672194"/>
                <a:gd name="connsiteY12" fmla="*/ 242094 h 736600"/>
                <a:gd name="connsiteX13" fmla="*/ 442800 w 672194"/>
                <a:gd name="connsiteY13" fmla="*/ 350043 h 736600"/>
                <a:gd name="connsiteX14" fmla="*/ 399937 w 672194"/>
                <a:gd name="connsiteY14" fmla="*/ 465137 h 736600"/>
                <a:gd name="connsiteX15" fmla="*/ 388031 w 672194"/>
                <a:gd name="connsiteY15" fmla="*/ 584993 h 736600"/>
                <a:gd name="connsiteX16" fmla="*/ 368188 w 672194"/>
                <a:gd name="connsiteY16" fmla="*/ 693737 h 736600"/>
                <a:gd name="connsiteX17" fmla="*/ 328500 w 672194"/>
                <a:gd name="connsiteY17" fmla="*/ 736600 h 736600"/>
                <a:gd name="connsiteX18" fmla="*/ 308657 w 672194"/>
                <a:gd name="connsiteY18" fmla="*/ 671512 h 736600"/>
                <a:gd name="connsiteX19" fmla="*/ 318975 w 672194"/>
                <a:gd name="connsiteY19" fmla="*/ 599281 h 736600"/>
                <a:gd name="connsiteX20" fmla="*/ 325325 w 672194"/>
                <a:gd name="connsiteY20" fmla="*/ 502444 h 736600"/>
                <a:gd name="connsiteX21" fmla="*/ 295957 w 672194"/>
                <a:gd name="connsiteY21" fmla="*/ 436563 h 736600"/>
                <a:gd name="connsiteX22" fmla="*/ 231663 w 672194"/>
                <a:gd name="connsiteY22" fmla="*/ 373063 h 736600"/>
                <a:gd name="connsiteX23" fmla="*/ 145937 w 672194"/>
                <a:gd name="connsiteY23" fmla="*/ 304800 h 736600"/>
                <a:gd name="connsiteX24" fmla="*/ 71325 w 672194"/>
                <a:gd name="connsiteY24" fmla="*/ 260350 h 736600"/>
                <a:gd name="connsiteX25" fmla="*/ 7825 w 672194"/>
                <a:gd name="connsiteY25" fmla="*/ 231775 h 736600"/>
                <a:gd name="connsiteX26" fmla="*/ 1475 w 672194"/>
                <a:gd name="connsiteY26" fmla="*/ 180975 h 736600"/>
                <a:gd name="connsiteX27" fmla="*/ 98312 w 672194"/>
                <a:gd name="connsiteY27" fmla="*/ 189706 h 736600"/>
                <a:gd name="connsiteX0" fmla="*/ 98312 w 672194"/>
                <a:gd name="connsiteY0" fmla="*/ 189706 h 736600"/>
                <a:gd name="connsiteX1" fmla="*/ 166575 w 672194"/>
                <a:gd name="connsiteY1" fmla="*/ 228600 h 736600"/>
                <a:gd name="connsiteX2" fmla="*/ 236425 w 672194"/>
                <a:gd name="connsiteY2" fmla="*/ 295275 h 736600"/>
                <a:gd name="connsiteX3" fmla="*/ 303100 w 672194"/>
                <a:gd name="connsiteY3" fmla="*/ 342900 h 736600"/>
                <a:gd name="connsiteX4" fmla="*/ 341200 w 672194"/>
                <a:gd name="connsiteY4" fmla="*/ 387350 h 736600"/>
                <a:gd name="connsiteX5" fmla="*/ 385650 w 672194"/>
                <a:gd name="connsiteY5" fmla="*/ 300832 h 736600"/>
                <a:gd name="connsiteX6" fmla="*/ 450737 w 672194"/>
                <a:gd name="connsiteY6" fmla="*/ 188119 h 736600"/>
                <a:gd name="connsiteX7" fmla="*/ 540431 w 672194"/>
                <a:gd name="connsiteY7" fmla="*/ 70643 h 736600"/>
                <a:gd name="connsiteX8" fmla="*/ 603138 w 672194"/>
                <a:gd name="connsiteY8" fmla="*/ 0 h 736600"/>
                <a:gd name="connsiteX9" fmla="*/ 672194 w 672194"/>
                <a:gd name="connsiteY9" fmla="*/ 7144 h 736600"/>
                <a:gd name="connsiteX10" fmla="*/ 638062 w 672194"/>
                <a:gd name="connsiteY10" fmla="*/ 71438 h 736600"/>
                <a:gd name="connsiteX11" fmla="*/ 562656 w 672194"/>
                <a:gd name="connsiteY11" fmla="*/ 159544 h 736600"/>
                <a:gd name="connsiteX12" fmla="*/ 510269 w 672194"/>
                <a:gd name="connsiteY12" fmla="*/ 242094 h 736600"/>
                <a:gd name="connsiteX13" fmla="*/ 442800 w 672194"/>
                <a:gd name="connsiteY13" fmla="*/ 350043 h 736600"/>
                <a:gd name="connsiteX14" fmla="*/ 399937 w 672194"/>
                <a:gd name="connsiteY14" fmla="*/ 465137 h 736600"/>
                <a:gd name="connsiteX15" fmla="*/ 388031 w 672194"/>
                <a:gd name="connsiteY15" fmla="*/ 584993 h 736600"/>
                <a:gd name="connsiteX16" fmla="*/ 368188 w 672194"/>
                <a:gd name="connsiteY16" fmla="*/ 693737 h 736600"/>
                <a:gd name="connsiteX17" fmla="*/ 328500 w 672194"/>
                <a:gd name="connsiteY17" fmla="*/ 736600 h 736600"/>
                <a:gd name="connsiteX18" fmla="*/ 308657 w 672194"/>
                <a:gd name="connsiteY18" fmla="*/ 671512 h 736600"/>
                <a:gd name="connsiteX19" fmla="*/ 318975 w 672194"/>
                <a:gd name="connsiteY19" fmla="*/ 599281 h 736600"/>
                <a:gd name="connsiteX20" fmla="*/ 325325 w 672194"/>
                <a:gd name="connsiteY20" fmla="*/ 502444 h 736600"/>
                <a:gd name="connsiteX21" fmla="*/ 295957 w 672194"/>
                <a:gd name="connsiteY21" fmla="*/ 436563 h 736600"/>
                <a:gd name="connsiteX22" fmla="*/ 231663 w 672194"/>
                <a:gd name="connsiteY22" fmla="*/ 373063 h 736600"/>
                <a:gd name="connsiteX23" fmla="*/ 145937 w 672194"/>
                <a:gd name="connsiteY23" fmla="*/ 304800 h 736600"/>
                <a:gd name="connsiteX24" fmla="*/ 71325 w 672194"/>
                <a:gd name="connsiteY24" fmla="*/ 260350 h 736600"/>
                <a:gd name="connsiteX25" fmla="*/ 7825 w 672194"/>
                <a:gd name="connsiteY25" fmla="*/ 231775 h 736600"/>
                <a:gd name="connsiteX26" fmla="*/ 1475 w 672194"/>
                <a:gd name="connsiteY26" fmla="*/ 180975 h 736600"/>
                <a:gd name="connsiteX27" fmla="*/ 98312 w 672194"/>
                <a:gd name="connsiteY27" fmla="*/ 189706 h 736600"/>
                <a:gd name="connsiteX0" fmla="*/ 98312 w 672194"/>
                <a:gd name="connsiteY0" fmla="*/ 189706 h 736600"/>
                <a:gd name="connsiteX1" fmla="*/ 166575 w 672194"/>
                <a:gd name="connsiteY1" fmla="*/ 228600 h 736600"/>
                <a:gd name="connsiteX2" fmla="*/ 236425 w 672194"/>
                <a:gd name="connsiteY2" fmla="*/ 295275 h 736600"/>
                <a:gd name="connsiteX3" fmla="*/ 303100 w 672194"/>
                <a:gd name="connsiteY3" fmla="*/ 342900 h 736600"/>
                <a:gd name="connsiteX4" fmla="*/ 348343 w 672194"/>
                <a:gd name="connsiteY4" fmla="*/ 413544 h 736600"/>
                <a:gd name="connsiteX5" fmla="*/ 385650 w 672194"/>
                <a:gd name="connsiteY5" fmla="*/ 300832 h 736600"/>
                <a:gd name="connsiteX6" fmla="*/ 450737 w 672194"/>
                <a:gd name="connsiteY6" fmla="*/ 188119 h 736600"/>
                <a:gd name="connsiteX7" fmla="*/ 540431 w 672194"/>
                <a:gd name="connsiteY7" fmla="*/ 70643 h 736600"/>
                <a:gd name="connsiteX8" fmla="*/ 603138 w 672194"/>
                <a:gd name="connsiteY8" fmla="*/ 0 h 736600"/>
                <a:gd name="connsiteX9" fmla="*/ 672194 w 672194"/>
                <a:gd name="connsiteY9" fmla="*/ 7144 h 736600"/>
                <a:gd name="connsiteX10" fmla="*/ 638062 w 672194"/>
                <a:gd name="connsiteY10" fmla="*/ 71438 h 736600"/>
                <a:gd name="connsiteX11" fmla="*/ 562656 w 672194"/>
                <a:gd name="connsiteY11" fmla="*/ 159544 h 736600"/>
                <a:gd name="connsiteX12" fmla="*/ 510269 w 672194"/>
                <a:gd name="connsiteY12" fmla="*/ 242094 h 736600"/>
                <a:gd name="connsiteX13" fmla="*/ 442800 w 672194"/>
                <a:gd name="connsiteY13" fmla="*/ 350043 h 736600"/>
                <a:gd name="connsiteX14" fmla="*/ 399937 w 672194"/>
                <a:gd name="connsiteY14" fmla="*/ 465137 h 736600"/>
                <a:gd name="connsiteX15" fmla="*/ 388031 w 672194"/>
                <a:gd name="connsiteY15" fmla="*/ 584993 h 736600"/>
                <a:gd name="connsiteX16" fmla="*/ 368188 w 672194"/>
                <a:gd name="connsiteY16" fmla="*/ 693737 h 736600"/>
                <a:gd name="connsiteX17" fmla="*/ 328500 w 672194"/>
                <a:gd name="connsiteY17" fmla="*/ 736600 h 736600"/>
                <a:gd name="connsiteX18" fmla="*/ 308657 w 672194"/>
                <a:gd name="connsiteY18" fmla="*/ 671512 h 736600"/>
                <a:gd name="connsiteX19" fmla="*/ 318975 w 672194"/>
                <a:gd name="connsiteY19" fmla="*/ 599281 h 736600"/>
                <a:gd name="connsiteX20" fmla="*/ 325325 w 672194"/>
                <a:gd name="connsiteY20" fmla="*/ 502444 h 736600"/>
                <a:gd name="connsiteX21" fmla="*/ 295957 w 672194"/>
                <a:gd name="connsiteY21" fmla="*/ 436563 h 736600"/>
                <a:gd name="connsiteX22" fmla="*/ 231663 w 672194"/>
                <a:gd name="connsiteY22" fmla="*/ 373063 h 736600"/>
                <a:gd name="connsiteX23" fmla="*/ 145937 w 672194"/>
                <a:gd name="connsiteY23" fmla="*/ 304800 h 736600"/>
                <a:gd name="connsiteX24" fmla="*/ 71325 w 672194"/>
                <a:gd name="connsiteY24" fmla="*/ 260350 h 736600"/>
                <a:gd name="connsiteX25" fmla="*/ 7825 w 672194"/>
                <a:gd name="connsiteY25" fmla="*/ 231775 h 736600"/>
                <a:gd name="connsiteX26" fmla="*/ 1475 w 672194"/>
                <a:gd name="connsiteY26" fmla="*/ 180975 h 736600"/>
                <a:gd name="connsiteX27" fmla="*/ 98312 w 672194"/>
                <a:gd name="connsiteY27" fmla="*/ 189706 h 736600"/>
                <a:gd name="connsiteX0" fmla="*/ 98312 w 657906"/>
                <a:gd name="connsiteY0" fmla="*/ 189706 h 736600"/>
                <a:gd name="connsiteX1" fmla="*/ 166575 w 657906"/>
                <a:gd name="connsiteY1" fmla="*/ 228600 h 736600"/>
                <a:gd name="connsiteX2" fmla="*/ 236425 w 657906"/>
                <a:gd name="connsiteY2" fmla="*/ 295275 h 736600"/>
                <a:gd name="connsiteX3" fmla="*/ 303100 w 657906"/>
                <a:gd name="connsiteY3" fmla="*/ 342900 h 736600"/>
                <a:gd name="connsiteX4" fmla="*/ 348343 w 657906"/>
                <a:gd name="connsiteY4" fmla="*/ 413544 h 736600"/>
                <a:gd name="connsiteX5" fmla="*/ 385650 w 657906"/>
                <a:gd name="connsiteY5" fmla="*/ 300832 h 736600"/>
                <a:gd name="connsiteX6" fmla="*/ 450737 w 657906"/>
                <a:gd name="connsiteY6" fmla="*/ 188119 h 736600"/>
                <a:gd name="connsiteX7" fmla="*/ 540431 w 657906"/>
                <a:gd name="connsiteY7" fmla="*/ 70643 h 736600"/>
                <a:gd name="connsiteX8" fmla="*/ 603138 w 657906"/>
                <a:gd name="connsiteY8" fmla="*/ 0 h 736600"/>
                <a:gd name="connsiteX9" fmla="*/ 657906 w 657906"/>
                <a:gd name="connsiteY9" fmla="*/ 0 h 736600"/>
                <a:gd name="connsiteX10" fmla="*/ 638062 w 657906"/>
                <a:gd name="connsiteY10" fmla="*/ 71438 h 736600"/>
                <a:gd name="connsiteX11" fmla="*/ 562656 w 657906"/>
                <a:gd name="connsiteY11" fmla="*/ 159544 h 736600"/>
                <a:gd name="connsiteX12" fmla="*/ 510269 w 657906"/>
                <a:gd name="connsiteY12" fmla="*/ 242094 h 736600"/>
                <a:gd name="connsiteX13" fmla="*/ 442800 w 657906"/>
                <a:gd name="connsiteY13" fmla="*/ 350043 h 736600"/>
                <a:gd name="connsiteX14" fmla="*/ 399937 w 657906"/>
                <a:gd name="connsiteY14" fmla="*/ 465137 h 736600"/>
                <a:gd name="connsiteX15" fmla="*/ 388031 w 657906"/>
                <a:gd name="connsiteY15" fmla="*/ 584993 h 736600"/>
                <a:gd name="connsiteX16" fmla="*/ 368188 w 657906"/>
                <a:gd name="connsiteY16" fmla="*/ 693737 h 736600"/>
                <a:gd name="connsiteX17" fmla="*/ 328500 w 657906"/>
                <a:gd name="connsiteY17" fmla="*/ 736600 h 736600"/>
                <a:gd name="connsiteX18" fmla="*/ 308657 w 657906"/>
                <a:gd name="connsiteY18" fmla="*/ 671512 h 736600"/>
                <a:gd name="connsiteX19" fmla="*/ 318975 w 657906"/>
                <a:gd name="connsiteY19" fmla="*/ 599281 h 736600"/>
                <a:gd name="connsiteX20" fmla="*/ 325325 w 657906"/>
                <a:gd name="connsiteY20" fmla="*/ 502444 h 736600"/>
                <a:gd name="connsiteX21" fmla="*/ 295957 w 657906"/>
                <a:gd name="connsiteY21" fmla="*/ 436563 h 736600"/>
                <a:gd name="connsiteX22" fmla="*/ 231663 w 657906"/>
                <a:gd name="connsiteY22" fmla="*/ 373063 h 736600"/>
                <a:gd name="connsiteX23" fmla="*/ 145937 w 657906"/>
                <a:gd name="connsiteY23" fmla="*/ 304800 h 736600"/>
                <a:gd name="connsiteX24" fmla="*/ 71325 w 657906"/>
                <a:gd name="connsiteY24" fmla="*/ 260350 h 736600"/>
                <a:gd name="connsiteX25" fmla="*/ 7825 w 657906"/>
                <a:gd name="connsiteY25" fmla="*/ 231775 h 736600"/>
                <a:gd name="connsiteX26" fmla="*/ 1475 w 657906"/>
                <a:gd name="connsiteY26" fmla="*/ 180975 h 736600"/>
                <a:gd name="connsiteX27" fmla="*/ 98312 w 657906"/>
                <a:gd name="connsiteY27" fmla="*/ 189706 h 736600"/>
                <a:gd name="connsiteX0" fmla="*/ 98312 w 657906"/>
                <a:gd name="connsiteY0" fmla="*/ 200289 h 747183"/>
                <a:gd name="connsiteX1" fmla="*/ 166575 w 657906"/>
                <a:gd name="connsiteY1" fmla="*/ 239183 h 747183"/>
                <a:gd name="connsiteX2" fmla="*/ 236425 w 657906"/>
                <a:gd name="connsiteY2" fmla="*/ 305858 h 747183"/>
                <a:gd name="connsiteX3" fmla="*/ 303100 w 657906"/>
                <a:gd name="connsiteY3" fmla="*/ 353483 h 747183"/>
                <a:gd name="connsiteX4" fmla="*/ 348343 w 657906"/>
                <a:gd name="connsiteY4" fmla="*/ 424127 h 747183"/>
                <a:gd name="connsiteX5" fmla="*/ 385650 w 657906"/>
                <a:gd name="connsiteY5" fmla="*/ 311415 h 747183"/>
                <a:gd name="connsiteX6" fmla="*/ 450737 w 657906"/>
                <a:gd name="connsiteY6" fmla="*/ 198702 h 747183"/>
                <a:gd name="connsiteX7" fmla="*/ 540431 w 657906"/>
                <a:gd name="connsiteY7" fmla="*/ 81226 h 747183"/>
                <a:gd name="connsiteX8" fmla="*/ 603138 w 657906"/>
                <a:gd name="connsiteY8" fmla="*/ 10583 h 747183"/>
                <a:gd name="connsiteX9" fmla="*/ 657906 w 657906"/>
                <a:gd name="connsiteY9" fmla="*/ 10583 h 747183"/>
                <a:gd name="connsiteX10" fmla="*/ 638062 w 657906"/>
                <a:gd name="connsiteY10" fmla="*/ 82021 h 747183"/>
                <a:gd name="connsiteX11" fmla="*/ 562656 w 657906"/>
                <a:gd name="connsiteY11" fmla="*/ 170127 h 747183"/>
                <a:gd name="connsiteX12" fmla="*/ 510269 w 657906"/>
                <a:gd name="connsiteY12" fmla="*/ 252677 h 747183"/>
                <a:gd name="connsiteX13" fmla="*/ 442800 w 657906"/>
                <a:gd name="connsiteY13" fmla="*/ 360626 h 747183"/>
                <a:gd name="connsiteX14" fmla="*/ 399937 w 657906"/>
                <a:gd name="connsiteY14" fmla="*/ 475720 h 747183"/>
                <a:gd name="connsiteX15" fmla="*/ 388031 w 657906"/>
                <a:gd name="connsiteY15" fmla="*/ 595576 h 747183"/>
                <a:gd name="connsiteX16" fmla="*/ 368188 w 657906"/>
                <a:gd name="connsiteY16" fmla="*/ 704320 h 747183"/>
                <a:gd name="connsiteX17" fmla="*/ 328500 w 657906"/>
                <a:gd name="connsiteY17" fmla="*/ 747183 h 747183"/>
                <a:gd name="connsiteX18" fmla="*/ 308657 w 657906"/>
                <a:gd name="connsiteY18" fmla="*/ 682095 h 747183"/>
                <a:gd name="connsiteX19" fmla="*/ 318975 w 657906"/>
                <a:gd name="connsiteY19" fmla="*/ 609864 h 747183"/>
                <a:gd name="connsiteX20" fmla="*/ 325325 w 657906"/>
                <a:gd name="connsiteY20" fmla="*/ 513027 h 747183"/>
                <a:gd name="connsiteX21" fmla="*/ 295957 w 657906"/>
                <a:gd name="connsiteY21" fmla="*/ 447146 h 747183"/>
                <a:gd name="connsiteX22" fmla="*/ 231663 w 657906"/>
                <a:gd name="connsiteY22" fmla="*/ 383646 h 747183"/>
                <a:gd name="connsiteX23" fmla="*/ 145937 w 657906"/>
                <a:gd name="connsiteY23" fmla="*/ 315383 h 747183"/>
                <a:gd name="connsiteX24" fmla="*/ 71325 w 657906"/>
                <a:gd name="connsiteY24" fmla="*/ 270933 h 747183"/>
                <a:gd name="connsiteX25" fmla="*/ 7825 w 657906"/>
                <a:gd name="connsiteY25" fmla="*/ 242358 h 747183"/>
                <a:gd name="connsiteX26" fmla="*/ 1475 w 657906"/>
                <a:gd name="connsiteY26" fmla="*/ 191558 h 747183"/>
                <a:gd name="connsiteX27" fmla="*/ 98312 w 657906"/>
                <a:gd name="connsiteY27" fmla="*/ 200289 h 747183"/>
                <a:gd name="connsiteX0" fmla="*/ 98312 w 666017"/>
                <a:gd name="connsiteY0" fmla="*/ 200289 h 747183"/>
                <a:gd name="connsiteX1" fmla="*/ 166575 w 666017"/>
                <a:gd name="connsiteY1" fmla="*/ 239183 h 747183"/>
                <a:gd name="connsiteX2" fmla="*/ 236425 w 666017"/>
                <a:gd name="connsiteY2" fmla="*/ 305858 h 747183"/>
                <a:gd name="connsiteX3" fmla="*/ 303100 w 666017"/>
                <a:gd name="connsiteY3" fmla="*/ 353483 h 747183"/>
                <a:gd name="connsiteX4" fmla="*/ 348343 w 666017"/>
                <a:gd name="connsiteY4" fmla="*/ 424127 h 747183"/>
                <a:gd name="connsiteX5" fmla="*/ 385650 w 666017"/>
                <a:gd name="connsiteY5" fmla="*/ 311415 h 747183"/>
                <a:gd name="connsiteX6" fmla="*/ 450737 w 666017"/>
                <a:gd name="connsiteY6" fmla="*/ 198702 h 747183"/>
                <a:gd name="connsiteX7" fmla="*/ 540431 w 666017"/>
                <a:gd name="connsiteY7" fmla="*/ 81226 h 747183"/>
                <a:gd name="connsiteX8" fmla="*/ 603138 w 666017"/>
                <a:gd name="connsiteY8" fmla="*/ 10583 h 747183"/>
                <a:gd name="connsiteX9" fmla="*/ 657906 w 666017"/>
                <a:gd name="connsiteY9" fmla="*/ 10583 h 747183"/>
                <a:gd name="connsiteX10" fmla="*/ 638062 w 666017"/>
                <a:gd name="connsiteY10" fmla="*/ 82021 h 747183"/>
                <a:gd name="connsiteX11" fmla="*/ 562656 w 666017"/>
                <a:gd name="connsiteY11" fmla="*/ 170127 h 747183"/>
                <a:gd name="connsiteX12" fmla="*/ 510269 w 666017"/>
                <a:gd name="connsiteY12" fmla="*/ 252677 h 747183"/>
                <a:gd name="connsiteX13" fmla="*/ 442800 w 666017"/>
                <a:gd name="connsiteY13" fmla="*/ 360626 h 747183"/>
                <a:gd name="connsiteX14" fmla="*/ 399937 w 666017"/>
                <a:gd name="connsiteY14" fmla="*/ 475720 h 747183"/>
                <a:gd name="connsiteX15" fmla="*/ 388031 w 666017"/>
                <a:gd name="connsiteY15" fmla="*/ 595576 h 747183"/>
                <a:gd name="connsiteX16" fmla="*/ 368188 w 666017"/>
                <a:gd name="connsiteY16" fmla="*/ 704320 h 747183"/>
                <a:gd name="connsiteX17" fmla="*/ 328500 w 666017"/>
                <a:gd name="connsiteY17" fmla="*/ 747183 h 747183"/>
                <a:gd name="connsiteX18" fmla="*/ 308657 w 666017"/>
                <a:gd name="connsiteY18" fmla="*/ 682095 h 747183"/>
                <a:gd name="connsiteX19" fmla="*/ 318975 w 666017"/>
                <a:gd name="connsiteY19" fmla="*/ 609864 h 747183"/>
                <a:gd name="connsiteX20" fmla="*/ 325325 w 666017"/>
                <a:gd name="connsiteY20" fmla="*/ 513027 h 747183"/>
                <a:gd name="connsiteX21" fmla="*/ 295957 w 666017"/>
                <a:gd name="connsiteY21" fmla="*/ 447146 h 747183"/>
                <a:gd name="connsiteX22" fmla="*/ 231663 w 666017"/>
                <a:gd name="connsiteY22" fmla="*/ 383646 h 747183"/>
                <a:gd name="connsiteX23" fmla="*/ 145937 w 666017"/>
                <a:gd name="connsiteY23" fmla="*/ 315383 h 747183"/>
                <a:gd name="connsiteX24" fmla="*/ 71325 w 666017"/>
                <a:gd name="connsiteY24" fmla="*/ 270933 h 747183"/>
                <a:gd name="connsiteX25" fmla="*/ 7825 w 666017"/>
                <a:gd name="connsiteY25" fmla="*/ 242358 h 747183"/>
                <a:gd name="connsiteX26" fmla="*/ 1475 w 666017"/>
                <a:gd name="connsiteY26" fmla="*/ 191558 h 747183"/>
                <a:gd name="connsiteX27" fmla="*/ 98312 w 666017"/>
                <a:gd name="connsiteY27" fmla="*/ 200289 h 74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66017" h="747183">
                  <a:moveTo>
                    <a:pt x="98312" y="200289"/>
                  </a:moveTo>
                  <a:lnTo>
                    <a:pt x="166575" y="239183"/>
                  </a:lnTo>
                  <a:lnTo>
                    <a:pt x="236425" y="305858"/>
                  </a:lnTo>
                  <a:lnTo>
                    <a:pt x="303100" y="353483"/>
                  </a:lnTo>
                  <a:lnTo>
                    <a:pt x="348343" y="424127"/>
                  </a:lnTo>
                  <a:lnTo>
                    <a:pt x="385650" y="311415"/>
                  </a:lnTo>
                  <a:lnTo>
                    <a:pt x="450737" y="198702"/>
                  </a:lnTo>
                  <a:lnTo>
                    <a:pt x="540431" y="81226"/>
                  </a:lnTo>
                  <a:lnTo>
                    <a:pt x="603138" y="10583"/>
                  </a:lnTo>
                  <a:cubicBezTo>
                    <a:pt x="621394" y="10583"/>
                    <a:pt x="637268" y="-13229"/>
                    <a:pt x="657906" y="10583"/>
                  </a:cubicBezTo>
                  <a:cubicBezTo>
                    <a:pt x="682247" y="39158"/>
                    <a:pt x="644677" y="58208"/>
                    <a:pt x="638062" y="82021"/>
                  </a:cubicBezTo>
                  <a:lnTo>
                    <a:pt x="562656" y="170127"/>
                  </a:lnTo>
                  <a:lnTo>
                    <a:pt x="510269" y="252677"/>
                  </a:lnTo>
                  <a:lnTo>
                    <a:pt x="442800" y="360626"/>
                  </a:lnTo>
                  <a:lnTo>
                    <a:pt x="399937" y="475720"/>
                  </a:lnTo>
                  <a:lnTo>
                    <a:pt x="388031" y="595576"/>
                  </a:lnTo>
                  <a:lnTo>
                    <a:pt x="368188" y="704320"/>
                  </a:lnTo>
                  <a:cubicBezTo>
                    <a:pt x="350196" y="717020"/>
                    <a:pt x="375067" y="741627"/>
                    <a:pt x="328500" y="747183"/>
                  </a:cubicBezTo>
                  <a:cubicBezTo>
                    <a:pt x="290930" y="723106"/>
                    <a:pt x="315271" y="703791"/>
                    <a:pt x="308657" y="682095"/>
                  </a:cubicBezTo>
                  <a:lnTo>
                    <a:pt x="318975" y="609864"/>
                  </a:lnTo>
                  <a:lnTo>
                    <a:pt x="325325" y="513027"/>
                  </a:lnTo>
                  <a:lnTo>
                    <a:pt x="295957" y="447146"/>
                  </a:lnTo>
                  <a:lnTo>
                    <a:pt x="231663" y="383646"/>
                  </a:lnTo>
                  <a:cubicBezTo>
                    <a:pt x="208644" y="360892"/>
                    <a:pt x="183244" y="335756"/>
                    <a:pt x="145937" y="315383"/>
                  </a:cubicBezTo>
                  <a:lnTo>
                    <a:pt x="71325" y="270933"/>
                  </a:lnTo>
                  <a:lnTo>
                    <a:pt x="7825" y="242358"/>
                  </a:lnTo>
                  <a:cubicBezTo>
                    <a:pt x="5708" y="225425"/>
                    <a:pt x="-3552" y="213253"/>
                    <a:pt x="1475" y="191558"/>
                  </a:cubicBezTo>
                  <a:cubicBezTo>
                    <a:pt x="33754" y="170655"/>
                    <a:pt x="66033" y="197379"/>
                    <a:pt x="98312" y="200289"/>
                  </a:cubicBezTo>
                  <a:close/>
                </a:path>
              </a:pathLst>
            </a:custGeom>
            <a:solidFill>
              <a:schemeClr val="accent5">
                <a:lumMod val="40000"/>
                <a:lumOff val="60000"/>
                <a:alpha val="46000"/>
              </a:schemeClr>
            </a:solidFill>
            <a:ln w="25400" cap="rnd">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21" name="Rectangle 2"/>
            <p:cNvSpPr txBox="1">
              <a:spLocks noChangeArrowheads="1"/>
            </p:cNvSpPr>
            <p:nvPr/>
          </p:nvSpPr>
          <p:spPr>
            <a:xfrm>
              <a:off x="12095312" y="3226810"/>
              <a:ext cx="1799809" cy="331553"/>
            </a:xfrm>
            <a:prstGeom prst="rect">
              <a:avLst/>
            </a:prstGeom>
            <a:solidFill>
              <a:schemeClr val="bg1"/>
            </a:solidFill>
            <a:ln w="6350">
              <a:solidFill>
                <a:schemeClr val="tx1"/>
              </a:solidFill>
            </a:ln>
          </p:spPr>
          <p:txBody>
            <a:bodyPr lIns="33231" tIns="33231" rIns="0" bIns="33231" anchor="ctr" anchorCtr="0"/>
            <a:lstStyle>
              <a:lvl1pPr algn="ctr" rtl="0" fontAlgn="base">
                <a:spcBef>
                  <a:spcPct val="0"/>
                </a:spcBef>
                <a:spcAft>
                  <a:spcPct val="0"/>
                </a:spcAft>
                <a:defRPr kumimoji="1" sz="3200">
                  <a:solidFill>
                    <a:schemeClr val="tx2"/>
                  </a:solidFill>
                  <a:latin typeface="+mj-lt"/>
                  <a:ea typeface="+mj-ea"/>
                  <a:cs typeface="+mj-cs"/>
                </a:defRPr>
              </a:lvl1pPr>
              <a:lvl2pPr algn="ctr" rtl="0" fontAlgn="base">
                <a:spcBef>
                  <a:spcPct val="0"/>
                </a:spcBef>
                <a:spcAft>
                  <a:spcPct val="0"/>
                </a:spcAft>
                <a:defRPr kumimoji="1" sz="3200">
                  <a:solidFill>
                    <a:schemeClr val="tx2"/>
                  </a:solidFill>
                  <a:latin typeface="Arial" charset="0"/>
                  <a:ea typeface="ＭＳ Ｐゴシック" pitchFamily="50" charset="-128"/>
                </a:defRPr>
              </a:lvl2pPr>
              <a:lvl3pPr algn="ctr" rtl="0" fontAlgn="base">
                <a:spcBef>
                  <a:spcPct val="0"/>
                </a:spcBef>
                <a:spcAft>
                  <a:spcPct val="0"/>
                </a:spcAft>
                <a:defRPr kumimoji="1" sz="3200">
                  <a:solidFill>
                    <a:schemeClr val="tx2"/>
                  </a:solidFill>
                  <a:latin typeface="Arial" charset="0"/>
                  <a:ea typeface="ＭＳ Ｐゴシック" pitchFamily="50" charset="-128"/>
                </a:defRPr>
              </a:lvl3pPr>
              <a:lvl4pPr algn="ctr" rtl="0" fontAlgn="base">
                <a:spcBef>
                  <a:spcPct val="0"/>
                </a:spcBef>
                <a:spcAft>
                  <a:spcPct val="0"/>
                </a:spcAft>
                <a:defRPr kumimoji="1" sz="3200">
                  <a:solidFill>
                    <a:schemeClr val="tx2"/>
                  </a:solidFill>
                  <a:latin typeface="Arial" charset="0"/>
                  <a:ea typeface="ＭＳ Ｐゴシック" pitchFamily="50" charset="-128"/>
                </a:defRPr>
              </a:lvl4pPr>
              <a:lvl5pPr algn="ctr" rtl="0" fontAlgn="base">
                <a:spcBef>
                  <a:spcPct val="0"/>
                </a:spcBef>
                <a:spcAft>
                  <a:spcPct val="0"/>
                </a:spcAft>
                <a:defRPr kumimoji="1" sz="3200">
                  <a:solidFill>
                    <a:schemeClr val="tx2"/>
                  </a:solidFill>
                  <a:latin typeface="Arial" charset="0"/>
                  <a:ea typeface="ＭＳ Ｐゴシック" pitchFamily="50" charset="-128"/>
                </a:defRPr>
              </a:lvl5pPr>
              <a:lvl6pPr marL="457200" algn="ctr" rtl="0" fontAlgn="base">
                <a:spcBef>
                  <a:spcPct val="0"/>
                </a:spcBef>
                <a:spcAft>
                  <a:spcPct val="0"/>
                </a:spcAft>
                <a:defRPr kumimoji="1" sz="3200">
                  <a:solidFill>
                    <a:schemeClr val="tx2"/>
                  </a:solidFill>
                  <a:latin typeface="Arial" charset="0"/>
                  <a:ea typeface="ＭＳ Ｐゴシック" pitchFamily="50" charset="-128"/>
                </a:defRPr>
              </a:lvl6pPr>
              <a:lvl7pPr marL="914400" algn="ctr" rtl="0" fontAlgn="base">
                <a:spcBef>
                  <a:spcPct val="0"/>
                </a:spcBef>
                <a:spcAft>
                  <a:spcPct val="0"/>
                </a:spcAft>
                <a:defRPr kumimoji="1" sz="3200">
                  <a:solidFill>
                    <a:schemeClr val="tx2"/>
                  </a:solidFill>
                  <a:latin typeface="Arial" charset="0"/>
                  <a:ea typeface="ＭＳ Ｐゴシック" pitchFamily="50" charset="-128"/>
                </a:defRPr>
              </a:lvl7pPr>
              <a:lvl8pPr marL="1371600" algn="ctr" rtl="0" fontAlgn="base">
                <a:spcBef>
                  <a:spcPct val="0"/>
                </a:spcBef>
                <a:spcAft>
                  <a:spcPct val="0"/>
                </a:spcAft>
                <a:defRPr kumimoji="1" sz="3200">
                  <a:solidFill>
                    <a:schemeClr val="tx2"/>
                  </a:solidFill>
                  <a:latin typeface="Arial" charset="0"/>
                  <a:ea typeface="ＭＳ Ｐゴシック" pitchFamily="50" charset="-128"/>
                </a:defRPr>
              </a:lvl8pPr>
              <a:lvl9pPr marL="1828800" algn="ctr" rtl="0" fontAlgn="base">
                <a:spcBef>
                  <a:spcPct val="0"/>
                </a:spcBef>
                <a:spcAft>
                  <a:spcPct val="0"/>
                </a:spcAft>
                <a:defRPr kumimoji="1" sz="3200">
                  <a:solidFill>
                    <a:schemeClr val="tx2"/>
                  </a:solidFill>
                  <a:latin typeface="Arial" charset="0"/>
                  <a:ea typeface="ＭＳ Ｐゴシック" pitchFamily="50" charset="-128"/>
                </a:defRPr>
              </a:lvl9pPr>
            </a:lstStyle>
            <a:p>
              <a:r>
                <a:rPr lang="ja-JP" altLang="en-US" sz="738"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道路拡幅や除却により</a:t>
              </a:r>
              <a:endParaRPr lang="en-US" altLang="ja-JP" sz="738"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738"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燃え広がる範囲が分断された</a:t>
              </a:r>
              <a:endParaRPr lang="en-US" altLang="ja-JP" sz="738"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2" name="直線コネクタ 21"/>
            <p:cNvCxnSpPr>
              <a:stCxn id="21" idx="0"/>
              <a:endCxn id="20" idx="4"/>
            </p:cNvCxnSpPr>
            <p:nvPr/>
          </p:nvCxnSpPr>
          <p:spPr>
            <a:xfrm flipH="1" flipV="1">
              <a:off x="12677543" y="2035727"/>
              <a:ext cx="317673" cy="1191083"/>
            </a:xfrm>
            <a:prstGeom prst="line">
              <a:avLst/>
            </a:prstGeom>
            <a:ln w="3175" cap="rnd">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23" name="楕円 15"/>
            <p:cNvSpPr/>
            <p:nvPr/>
          </p:nvSpPr>
          <p:spPr>
            <a:xfrm>
              <a:off x="12784105" y="2396795"/>
              <a:ext cx="370827" cy="216992"/>
            </a:xfrm>
            <a:custGeom>
              <a:avLst/>
              <a:gdLst>
                <a:gd name="connsiteX0" fmla="*/ 0 w 473658"/>
                <a:gd name="connsiteY0" fmla="*/ 53283 h 106566"/>
                <a:gd name="connsiteX1" fmla="*/ 236829 w 473658"/>
                <a:gd name="connsiteY1" fmla="*/ 0 h 106566"/>
                <a:gd name="connsiteX2" fmla="*/ 473658 w 473658"/>
                <a:gd name="connsiteY2" fmla="*/ 53283 h 106566"/>
                <a:gd name="connsiteX3" fmla="*/ 236829 w 473658"/>
                <a:gd name="connsiteY3" fmla="*/ 106566 h 106566"/>
                <a:gd name="connsiteX4" fmla="*/ 0 w 473658"/>
                <a:gd name="connsiteY4" fmla="*/ 53283 h 106566"/>
                <a:gd name="connsiteX0" fmla="*/ 0 w 473658"/>
                <a:gd name="connsiteY0" fmla="*/ 24987 h 78270"/>
                <a:gd name="connsiteX1" fmla="*/ 236829 w 473658"/>
                <a:gd name="connsiteY1" fmla="*/ 279 h 78270"/>
                <a:gd name="connsiteX2" fmla="*/ 473658 w 473658"/>
                <a:gd name="connsiteY2" fmla="*/ 24987 h 78270"/>
                <a:gd name="connsiteX3" fmla="*/ 236829 w 473658"/>
                <a:gd name="connsiteY3" fmla="*/ 78270 h 78270"/>
                <a:gd name="connsiteX4" fmla="*/ 0 w 473658"/>
                <a:gd name="connsiteY4" fmla="*/ 24987 h 78270"/>
                <a:gd name="connsiteX0" fmla="*/ 0 w 437939"/>
                <a:gd name="connsiteY0" fmla="*/ 5833 h 88213"/>
                <a:gd name="connsiteX1" fmla="*/ 201110 w 437939"/>
                <a:gd name="connsiteY1" fmla="*/ 9700 h 88213"/>
                <a:gd name="connsiteX2" fmla="*/ 437939 w 437939"/>
                <a:gd name="connsiteY2" fmla="*/ 34408 h 88213"/>
                <a:gd name="connsiteX3" fmla="*/ 201110 w 437939"/>
                <a:gd name="connsiteY3" fmla="*/ 87691 h 88213"/>
                <a:gd name="connsiteX4" fmla="*/ 0 w 437939"/>
                <a:gd name="connsiteY4" fmla="*/ 5833 h 88213"/>
                <a:gd name="connsiteX0" fmla="*/ 0 w 373646"/>
                <a:gd name="connsiteY0" fmla="*/ 95515 h 179179"/>
                <a:gd name="connsiteX1" fmla="*/ 201110 w 373646"/>
                <a:gd name="connsiteY1" fmla="*/ 99382 h 179179"/>
                <a:gd name="connsiteX2" fmla="*/ 373646 w 373646"/>
                <a:gd name="connsiteY2" fmla="*/ 5028 h 179179"/>
                <a:gd name="connsiteX3" fmla="*/ 201110 w 373646"/>
                <a:gd name="connsiteY3" fmla="*/ 177373 h 179179"/>
                <a:gd name="connsiteX4" fmla="*/ 0 w 373646"/>
                <a:gd name="connsiteY4" fmla="*/ 95515 h 179179"/>
                <a:gd name="connsiteX0" fmla="*/ 796 w 374442"/>
                <a:gd name="connsiteY0" fmla="*/ 95515 h 214465"/>
                <a:gd name="connsiteX1" fmla="*/ 201906 w 374442"/>
                <a:gd name="connsiteY1" fmla="*/ 99382 h 214465"/>
                <a:gd name="connsiteX2" fmla="*/ 374442 w 374442"/>
                <a:gd name="connsiteY2" fmla="*/ 5028 h 214465"/>
                <a:gd name="connsiteX3" fmla="*/ 280487 w 374442"/>
                <a:gd name="connsiteY3" fmla="*/ 213092 h 214465"/>
                <a:gd name="connsiteX4" fmla="*/ 796 w 374442"/>
                <a:gd name="connsiteY4" fmla="*/ 95515 h 214465"/>
                <a:gd name="connsiteX0" fmla="*/ 21 w 373667"/>
                <a:gd name="connsiteY0" fmla="*/ 94375 h 213259"/>
                <a:gd name="connsiteX1" fmla="*/ 265424 w 373667"/>
                <a:gd name="connsiteY1" fmla="*/ 136342 h 213259"/>
                <a:gd name="connsiteX2" fmla="*/ 373667 w 373667"/>
                <a:gd name="connsiteY2" fmla="*/ 3888 h 213259"/>
                <a:gd name="connsiteX3" fmla="*/ 279712 w 373667"/>
                <a:gd name="connsiteY3" fmla="*/ 211952 h 213259"/>
                <a:gd name="connsiteX4" fmla="*/ 21 w 373667"/>
                <a:gd name="connsiteY4" fmla="*/ 94375 h 213259"/>
                <a:gd name="connsiteX0" fmla="*/ 2658 w 376304"/>
                <a:gd name="connsiteY0" fmla="*/ 94375 h 213508"/>
                <a:gd name="connsiteX1" fmla="*/ 268061 w 376304"/>
                <a:gd name="connsiteY1" fmla="*/ 136342 h 213508"/>
                <a:gd name="connsiteX2" fmla="*/ 376304 w 376304"/>
                <a:gd name="connsiteY2" fmla="*/ 3888 h 213508"/>
                <a:gd name="connsiteX3" fmla="*/ 282349 w 376304"/>
                <a:gd name="connsiteY3" fmla="*/ 211952 h 213508"/>
                <a:gd name="connsiteX4" fmla="*/ 2658 w 376304"/>
                <a:gd name="connsiteY4" fmla="*/ 94375 h 213508"/>
                <a:gd name="connsiteX0" fmla="*/ 21 w 373667"/>
                <a:gd name="connsiteY0" fmla="*/ 94024 h 212882"/>
                <a:gd name="connsiteX1" fmla="*/ 265424 w 373667"/>
                <a:gd name="connsiteY1" fmla="*/ 152659 h 212882"/>
                <a:gd name="connsiteX2" fmla="*/ 373667 w 373667"/>
                <a:gd name="connsiteY2" fmla="*/ 3537 h 212882"/>
                <a:gd name="connsiteX3" fmla="*/ 279712 w 373667"/>
                <a:gd name="connsiteY3" fmla="*/ 211601 h 212882"/>
                <a:gd name="connsiteX4" fmla="*/ 21 w 373667"/>
                <a:gd name="connsiteY4" fmla="*/ 94024 h 212882"/>
                <a:gd name="connsiteX0" fmla="*/ 291 w 373937"/>
                <a:gd name="connsiteY0" fmla="*/ 94024 h 213461"/>
                <a:gd name="connsiteX1" fmla="*/ 265694 w 373937"/>
                <a:gd name="connsiteY1" fmla="*/ 152659 h 213461"/>
                <a:gd name="connsiteX2" fmla="*/ 373937 w 373937"/>
                <a:gd name="connsiteY2" fmla="*/ 3537 h 213461"/>
                <a:gd name="connsiteX3" fmla="*/ 279982 w 373937"/>
                <a:gd name="connsiteY3" fmla="*/ 211601 h 213461"/>
                <a:gd name="connsiteX4" fmla="*/ 291 w 373937"/>
                <a:gd name="connsiteY4" fmla="*/ 94024 h 213461"/>
                <a:gd name="connsiteX0" fmla="*/ 6706 w 380352"/>
                <a:gd name="connsiteY0" fmla="*/ 94024 h 213461"/>
                <a:gd name="connsiteX1" fmla="*/ 272109 w 380352"/>
                <a:gd name="connsiteY1" fmla="*/ 152659 h 213461"/>
                <a:gd name="connsiteX2" fmla="*/ 380352 w 380352"/>
                <a:gd name="connsiteY2" fmla="*/ 3537 h 213461"/>
                <a:gd name="connsiteX3" fmla="*/ 286397 w 380352"/>
                <a:gd name="connsiteY3" fmla="*/ 211601 h 213461"/>
                <a:gd name="connsiteX4" fmla="*/ 6706 w 380352"/>
                <a:gd name="connsiteY4" fmla="*/ 94024 h 213461"/>
                <a:gd name="connsiteX0" fmla="*/ 6706 w 380352"/>
                <a:gd name="connsiteY0" fmla="*/ 91020 h 210457"/>
                <a:gd name="connsiteX1" fmla="*/ 272109 w 380352"/>
                <a:gd name="connsiteY1" fmla="*/ 149655 h 210457"/>
                <a:gd name="connsiteX2" fmla="*/ 380352 w 380352"/>
                <a:gd name="connsiteY2" fmla="*/ 533 h 210457"/>
                <a:gd name="connsiteX3" fmla="*/ 286397 w 380352"/>
                <a:gd name="connsiteY3" fmla="*/ 208597 h 210457"/>
                <a:gd name="connsiteX4" fmla="*/ 6706 w 380352"/>
                <a:gd name="connsiteY4" fmla="*/ 91020 h 210457"/>
                <a:gd name="connsiteX0" fmla="*/ 6706 w 381718"/>
                <a:gd name="connsiteY0" fmla="*/ 91020 h 210457"/>
                <a:gd name="connsiteX1" fmla="*/ 272109 w 381718"/>
                <a:gd name="connsiteY1" fmla="*/ 149655 h 210457"/>
                <a:gd name="connsiteX2" fmla="*/ 380352 w 381718"/>
                <a:gd name="connsiteY2" fmla="*/ 533 h 210457"/>
                <a:gd name="connsiteX3" fmla="*/ 286397 w 381718"/>
                <a:gd name="connsiteY3" fmla="*/ 208597 h 210457"/>
                <a:gd name="connsiteX4" fmla="*/ 6706 w 381718"/>
                <a:gd name="connsiteY4" fmla="*/ 91020 h 210457"/>
                <a:gd name="connsiteX0" fmla="*/ 59 w 375071"/>
                <a:gd name="connsiteY0" fmla="*/ 91075 h 209956"/>
                <a:gd name="connsiteX1" fmla="*/ 255937 w 375071"/>
                <a:gd name="connsiteY1" fmla="*/ 135423 h 209956"/>
                <a:gd name="connsiteX2" fmla="*/ 373705 w 375071"/>
                <a:gd name="connsiteY2" fmla="*/ 588 h 209956"/>
                <a:gd name="connsiteX3" fmla="*/ 279750 w 375071"/>
                <a:gd name="connsiteY3" fmla="*/ 208652 h 209956"/>
                <a:gd name="connsiteX4" fmla="*/ 59 w 375071"/>
                <a:gd name="connsiteY4" fmla="*/ 91075 h 209956"/>
                <a:gd name="connsiteX0" fmla="*/ 63 w 375075"/>
                <a:gd name="connsiteY0" fmla="*/ 91168 h 210049"/>
                <a:gd name="connsiteX1" fmla="*/ 255941 w 375075"/>
                <a:gd name="connsiteY1" fmla="*/ 135516 h 210049"/>
                <a:gd name="connsiteX2" fmla="*/ 373709 w 375075"/>
                <a:gd name="connsiteY2" fmla="*/ 681 h 210049"/>
                <a:gd name="connsiteX3" fmla="*/ 279754 w 375075"/>
                <a:gd name="connsiteY3" fmla="*/ 208745 h 210049"/>
                <a:gd name="connsiteX4" fmla="*/ 63 w 375075"/>
                <a:gd name="connsiteY4" fmla="*/ 91168 h 210049"/>
                <a:gd name="connsiteX0" fmla="*/ 63 w 375362"/>
                <a:gd name="connsiteY0" fmla="*/ 91168 h 219617"/>
                <a:gd name="connsiteX1" fmla="*/ 255941 w 375362"/>
                <a:gd name="connsiteY1" fmla="*/ 135516 h 219617"/>
                <a:gd name="connsiteX2" fmla="*/ 373709 w 375362"/>
                <a:gd name="connsiteY2" fmla="*/ 681 h 219617"/>
                <a:gd name="connsiteX3" fmla="*/ 279754 w 375362"/>
                <a:gd name="connsiteY3" fmla="*/ 208745 h 219617"/>
                <a:gd name="connsiteX4" fmla="*/ 63 w 375362"/>
                <a:gd name="connsiteY4" fmla="*/ 91168 h 219617"/>
                <a:gd name="connsiteX0" fmla="*/ 63 w 375450"/>
                <a:gd name="connsiteY0" fmla="*/ 91168 h 210441"/>
                <a:gd name="connsiteX1" fmla="*/ 255941 w 375450"/>
                <a:gd name="connsiteY1" fmla="*/ 135516 h 210441"/>
                <a:gd name="connsiteX2" fmla="*/ 373709 w 375450"/>
                <a:gd name="connsiteY2" fmla="*/ 681 h 210441"/>
                <a:gd name="connsiteX3" fmla="*/ 279754 w 375450"/>
                <a:gd name="connsiteY3" fmla="*/ 208745 h 210441"/>
                <a:gd name="connsiteX4" fmla="*/ 63 w 375450"/>
                <a:gd name="connsiteY4" fmla="*/ 91168 h 210441"/>
                <a:gd name="connsiteX0" fmla="*/ 7436 w 382823"/>
                <a:gd name="connsiteY0" fmla="*/ 91096 h 210369"/>
                <a:gd name="connsiteX1" fmla="*/ 96226 w 382823"/>
                <a:gd name="connsiteY1" fmla="*/ 118454 h 210369"/>
                <a:gd name="connsiteX2" fmla="*/ 263314 w 382823"/>
                <a:gd name="connsiteY2" fmla="*/ 135444 h 210369"/>
                <a:gd name="connsiteX3" fmla="*/ 381082 w 382823"/>
                <a:gd name="connsiteY3" fmla="*/ 609 h 210369"/>
                <a:gd name="connsiteX4" fmla="*/ 287127 w 382823"/>
                <a:gd name="connsiteY4" fmla="*/ 208673 h 210369"/>
                <a:gd name="connsiteX5" fmla="*/ 7436 w 382823"/>
                <a:gd name="connsiteY5" fmla="*/ 91096 h 210369"/>
                <a:gd name="connsiteX0" fmla="*/ 9877 w 385264"/>
                <a:gd name="connsiteY0" fmla="*/ 91072 h 210454"/>
                <a:gd name="connsiteX1" fmla="*/ 81998 w 385264"/>
                <a:gd name="connsiteY1" fmla="*/ 85092 h 210454"/>
                <a:gd name="connsiteX2" fmla="*/ 265755 w 385264"/>
                <a:gd name="connsiteY2" fmla="*/ 135420 h 210454"/>
                <a:gd name="connsiteX3" fmla="*/ 383523 w 385264"/>
                <a:gd name="connsiteY3" fmla="*/ 585 h 210454"/>
                <a:gd name="connsiteX4" fmla="*/ 289568 w 385264"/>
                <a:gd name="connsiteY4" fmla="*/ 208649 h 210454"/>
                <a:gd name="connsiteX5" fmla="*/ 9877 w 385264"/>
                <a:gd name="connsiteY5" fmla="*/ 91072 h 210454"/>
                <a:gd name="connsiteX0" fmla="*/ 9877 w 385264"/>
                <a:gd name="connsiteY0" fmla="*/ 91072 h 212952"/>
                <a:gd name="connsiteX1" fmla="*/ 81998 w 385264"/>
                <a:gd name="connsiteY1" fmla="*/ 85092 h 212952"/>
                <a:gd name="connsiteX2" fmla="*/ 265755 w 385264"/>
                <a:gd name="connsiteY2" fmla="*/ 135420 h 212952"/>
                <a:gd name="connsiteX3" fmla="*/ 383523 w 385264"/>
                <a:gd name="connsiteY3" fmla="*/ 585 h 212952"/>
                <a:gd name="connsiteX4" fmla="*/ 289568 w 385264"/>
                <a:gd name="connsiteY4" fmla="*/ 208649 h 212952"/>
                <a:gd name="connsiteX5" fmla="*/ 89143 w 385264"/>
                <a:gd name="connsiteY5" fmla="*/ 137479 h 212952"/>
                <a:gd name="connsiteX6" fmla="*/ 9877 w 385264"/>
                <a:gd name="connsiteY6" fmla="*/ 91072 h 212952"/>
                <a:gd name="connsiteX0" fmla="*/ 5 w 374772"/>
                <a:gd name="connsiteY0" fmla="*/ 91072 h 214547"/>
                <a:gd name="connsiteX1" fmla="*/ 72126 w 374772"/>
                <a:gd name="connsiteY1" fmla="*/ 85092 h 214547"/>
                <a:gd name="connsiteX2" fmla="*/ 255883 w 374772"/>
                <a:gd name="connsiteY2" fmla="*/ 135420 h 214547"/>
                <a:gd name="connsiteX3" fmla="*/ 373651 w 374772"/>
                <a:gd name="connsiteY3" fmla="*/ 585 h 214547"/>
                <a:gd name="connsiteX4" fmla="*/ 279696 w 374772"/>
                <a:gd name="connsiteY4" fmla="*/ 208649 h 214547"/>
                <a:gd name="connsiteX5" fmla="*/ 69746 w 374772"/>
                <a:gd name="connsiteY5" fmla="*/ 151766 h 214547"/>
                <a:gd name="connsiteX6" fmla="*/ 5 w 374772"/>
                <a:gd name="connsiteY6" fmla="*/ 91072 h 214547"/>
                <a:gd name="connsiteX0" fmla="*/ 1138 w 375905"/>
                <a:gd name="connsiteY0" fmla="*/ 91072 h 214547"/>
                <a:gd name="connsiteX1" fmla="*/ 73259 w 375905"/>
                <a:gd name="connsiteY1" fmla="*/ 85092 h 214547"/>
                <a:gd name="connsiteX2" fmla="*/ 257016 w 375905"/>
                <a:gd name="connsiteY2" fmla="*/ 135420 h 214547"/>
                <a:gd name="connsiteX3" fmla="*/ 374784 w 375905"/>
                <a:gd name="connsiteY3" fmla="*/ 585 h 214547"/>
                <a:gd name="connsiteX4" fmla="*/ 280829 w 375905"/>
                <a:gd name="connsiteY4" fmla="*/ 208649 h 214547"/>
                <a:gd name="connsiteX5" fmla="*/ 70879 w 375905"/>
                <a:gd name="connsiteY5" fmla="*/ 151766 h 214547"/>
                <a:gd name="connsiteX6" fmla="*/ 1138 w 375905"/>
                <a:gd name="connsiteY6" fmla="*/ 91072 h 214547"/>
                <a:gd name="connsiteX0" fmla="*/ 527 w 375294"/>
                <a:gd name="connsiteY0" fmla="*/ 91077 h 214552"/>
                <a:gd name="connsiteX1" fmla="*/ 98841 w 375294"/>
                <a:gd name="connsiteY1" fmla="*/ 94622 h 214552"/>
                <a:gd name="connsiteX2" fmla="*/ 256405 w 375294"/>
                <a:gd name="connsiteY2" fmla="*/ 135425 h 214552"/>
                <a:gd name="connsiteX3" fmla="*/ 374173 w 375294"/>
                <a:gd name="connsiteY3" fmla="*/ 590 h 214552"/>
                <a:gd name="connsiteX4" fmla="*/ 280218 w 375294"/>
                <a:gd name="connsiteY4" fmla="*/ 208654 h 214552"/>
                <a:gd name="connsiteX5" fmla="*/ 70268 w 375294"/>
                <a:gd name="connsiteY5" fmla="*/ 151771 h 214552"/>
                <a:gd name="connsiteX6" fmla="*/ 527 w 375294"/>
                <a:gd name="connsiteY6" fmla="*/ 91077 h 214552"/>
                <a:gd name="connsiteX0" fmla="*/ 527 w 375294"/>
                <a:gd name="connsiteY0" fmla="*/ 91006 h 214481"/>
                <a:gd name="connsiteX1" fmla="*/ 98841 w 375294"/>
                <a:gd name="connsiteY1" fmla="*/ 94551 h 214481"/>
                <a:gd name="connsiteX2" fmla="*/ 254024 w 375294"/>
                <a:gd name="connsiteY2" fmla="*/ 154404 h 214481"/>
                <a:gd name="connsiteX3" fmla="*/ 374173 w 375294"/>
                <a:gd name="connsiteY3" fmla="*/ 519 h 214481"/>
                <a:gd name="connsiteX4" fmla="*/ 280218 w 375294"/>
                <a:gd name="connsiteY4" fmla="*/ 208583 h 214481"/>
                <a:gd name="connsiteX5" fmla="*/ 70268 w 375294"/>
                <a:gd name="connsiteY5" fmla="*/ 151700 h 214481"/>
                <a:gd name="connsiteX6" fmla="*/ 527 w 375294"/>
                <a:gd name="connsiteY6" fmla="*/ 91006 h 214481"/>
                <a:gd name="connsiteX0" fmla="*/ 527 w 368270"/>
                <a:gd name="connsiteY0" fmla="*/ 93381 h 216992"/>
                <a:gd name="connsiteX1" fmla="*/ 98841 w 368270"/>
                <a:gd name="connsiteY1" fmla="*/ 96926 h 216992"/>
                <a:gd name="connsiteX2" fmla="*/ 254024 w 368270"/>
                <a:gd name="connsiteY2" fmla="*/ 156779 h 216992"/>
                <a:gd name="connsiteX3" fmla="*/ 367030 w 368270"/>
                <a:gd name="connsiteY3" fmla="*/ 512 h 216992"/>
                <a:gd name="connsiteX4" fmla="*/ 280218 w 368270"/>
                <a:gd name="connsiteY4" fmla="*/ 210958 h 216992"/>
                <a:gd name="connsiteX5" fmla="*/ 70268 w 368270"/>
                <a:gd name="connsiteY5" fmla="*/ 154075 h 216992"/>
                <a:gd name="connsiteX6" fmla="*/ 527 w 368270"/>
                <a:gd name="connsiteY6" fmla="*/ 93381 h 216992"/>
                <a:gd name="connsiteX0" fmla="*/ 3084 w 370827"/>
                <a:gd name="connsiteY0" fmla="*/ 93381 h 216992"/>
                <a:gd name="connsiteX1" fmla="*/ 101398 w 370827"/>
                <a:gd name="connsiteY1" fmla="*/ 96926 h 216992"/>
                <a:gd name="connsiteX2" fmla="*/ 256581 w 370827"/>
                <a:gd name="connsiteY2" fmla="*/ 156779 h 216992"/>
                <a:gd name="connsiteX3" fmla="*/ 369587 w 370827"/>
                <a:gd name="connsiteY3" fmla="*/ 512 h 216992"/>
                <a:gd name="connsiteX4" fmla="*/ 282775 w 370827"/>
                <a:gd name="connsiteY4" fmla="*/ 210958 h 216992"/>
                <a:gd name="connsiteX5" fmla="*/ 72825 w 370827"/>
                <a:gd name="connsiteY5" fmla="*/ 154075 h 216992"/>
                <a:gd name="connsiteX6" fmla="*/ 3084 w 370827"/>
                <a:gd name="connsiteY6" fmla="*/ 93381 h 21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827" h="216992">
                  <a:moveTo>
                    <a:pt x="3084" y="93381"/>
                  </a:moveTo>
                  <a:cubicBezTo>
                    <a:pt x="17371" y="55281"/>
                    <a:pt x="58752" y="89535"/>
                    <a:pt x="101398" y="96926"/>
                  </a:cubicBezTo>
                  <a:cubicBezTo>
                    <a:pt x="144044" y="104317"/>
                    <a:pt x="211883" y="172848"/>
                    <a:pt x="256581" y="156779"/>
                  </a:cubicBezTo>
                  <a:cubicBezTo>
                    <a:pt x="301279" y="140710"/>
                    <a:pt x="279099" y="-9865"/>
                    <a:pt x="369587" y="512"/>
                  </a:cubicBezTo>
                  <a:cubicBezTo>
                    <a:pt x="379112" y="39464"/>
                    <a:pt x="332235" y="185364"/>
                    <a:pt x="282775" y="210958"/>
                  </a:cubicBezTo>
                  <a:cubicBezTo>
                    <a:pt x="233315" y="236552"/>
                    <a:pt x="119440" y="173671"/>
                    <a:pt x="72825" y="154075"/>
                  </a:cubicBezTo>
                  <a:cubicBezTo>
                    <a:pt x="26210" y="134479"/>
                    <a:pt x="-11203" y="131481"/>
                    <a:pt x="3084" y="93381"/>
                  </a:cubicBezTo>
                  <a:close/>
                </a:path>
              </a:pathLst>
            </a:custGeom>
            <a:solidFill>
              <a:schemeClr val="accent5">
                <a:lumMod val="40000"/>
                <a:lumOff val="60000"/>
                <a:alpha val="46000"/>
              </a:schemeClr>
            </a:solidFill>
            <a:ln cap="rnd">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cxnSp>
          <p:nvCxnSpPr>
            <p:cNvPr id="24" name="直線コネクタ 23"/>
            <p:cNvCxnSpPr>
              <a:stCxn id="21" idx="0"/>
              <a:endCxn id="23" idx="2"/>
            </p:cNvCxnSpPr>
            <p:nvPr/>
          </p:nvCxnSpPr>
          <p:spPr>
            <a:xfrm flipV="1">
              <a:off x="12995217" y="2553574"/>
              <a:ext cx="45470" cy="673236"/>
            </a:xfrm>
            <a:prstGeom prst="line">
              <a:avLst/>
            </a:prstGeom>
            <a:ln w="3175" cap="rnd">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10939908" y="1108152"/>
              <a:ext cx="1275879" cy="262349"/>
            </a:xfrm>
            <a:prstGeom prst="rect">
              <a:avLst/>
            </a:prstGeom>
            <a:noFill/>
            <a:ln>
              <a:noFill/>
            </a:ln>
          </p:spPr>
          <p:txBody>
            <a:bodyPr wrap="square" lIns="33231" tIns="33231" rIns="33231" bIns="33231" anchor="ctr" anchorCtr="0">
              <a:noAutofit/>
            </a:bodyPr>
            <a:lstStyle/>
            <a:p>
              <a:pPr>
                <a:lnSpc>
                  <a:spcPts val="1477"/>
                </a:lnSpc>
              </a:pPr>
              <a:r>
                <a:rPr lang="ja-JP" altLang="en-US" sz="923" dirty="0">
                  <a:latin typeface="Meiryo UI" panose="020B0604030504040204" pitchFamily="50" charset="-128"/>
                  <a:ea typeface="Meiryo UI" panose="020B0604030504040204" pitchFamily="50" charset="-128"/>
                </a:rPr>
                <a:t>■事業実施後</a:t>
              </a:r>
              <a:endParaRPr lang="en-US" altLang="ja-JP" sz="923" dirty="0">
                <a:latin typeface="Meiryo UI" panose="020B0604030504040204" pitchFamily="50" charset="-128"/>
                <a:ea typeface="Meiryo UI" panose="020B0604030504040204" pitchFamily="50" charset="-128"/>
              </a:endParaRPr>
            </a:p>
          </p:txBody>
        </p:sp>
        <p:sp>
          <p:nvSpPr>
            <p:cNvPr id="27" name="Rectangle 2"/>
            <p:cNvSpPr txBox="1">
              <a:spLocks noChangeArrowheads="1"/>
            </p:cNvSpPr>
            <p:nvPr/>
          </p:nvSpPr>
          <p:spPr>
            <a:xfrm>
              <a:off x="9123261" y="3379183"/>
              <a:ext cx="1059680" cy="168410"/>
            </a:xfrm>
            <a:prstGeom prst="rect">
              <a:avLst/>
            </a:prstGeom>
            <a:solidFill>
              <a:schemeClr val="bg1"/>
            </a:solidFill>
            <a:ln w="6350">
              <a:noFill/>
            </a:ln>
          </p:spPr>
          <p:txBody>
            <a:bodyPr lIns="33231" tIns="33231" rIns="0" bIns="33231" anchor="ctr" anchorCtr="0"/>
            <a:lstStyle>
              <a:lvl1pPr algn="ctr" rtl="0" fontAlgn="base">
                <a:spcBef>
                  <a:spcPct val="0"/>
                </a:spcBef>
                <a:spcAft>
                  <a:spcPct val="0"/>
                </a:spcAft>
                <a:defRPr kumimoji="1" sz="3200">
                  <a:solidFill>
                    <a:schemeClr val="tx2"/>
                  </a:solidFill>
                  <a:latin typeface="+mj-lt"/>
                  <a:ea typeface="+mj-ea"/>
                  <a:cs typeface="+mj-cs"/>
                </a:defRPr>
              </a:lvl1pPr>
              <a:lvl2pPr algn="ctr" rtl="0" fontAlgn="base">
                <a:spcBef>
                  <a:spcPct val="0"/>
                </a:spcBef>
                <a:spcAft>
                  <a:spcPct val="0"/>
                </a:spcAft>
                <a:defRPr kumimoji="1" sz="3200">
                  <a:solidFill>
                    <a:schemeClr val="tx2"/>
                  </a:solidFill>
                  <a:latin typeface="Arial" charset="0"/>
                  <a:ea typeface="ＭＳ Ｐゴシック" pitchFamily="50" charset="-128"/>
                </a:defRPr>
              </a:lvl2pPr>
              <a:lvl3pPr algn="ctr" rtl="0" fontAlgn="base">
                <a:spcBef>
                  <a:spcPct val="0"/>
                </a:spcBef>
                <a:spcAft>
                  <a:spcPct val="0"/>
                </a:spcAft>
                <a:defRPr kumimoji="1" sz="3200">
                  <a:solidFill>
                    <a:schemeClr val="tx2"/>
                  </a:solidFill>
                  <a:latin typeface="Arial" charset="0"/>
                  <a:ea typeface="ＭＳ Ｐゴシック" pitchFamily="50" charset="-128"/>
                </a:defRPr>
              </a:lvl3pPr>
              <a:lvl4pPr algn="ctr" rtl="0" fontAlgn="base">
                <a:spcBef>
                  <a:spcPct val="0"/>
                </a:spcBef>
                <a:spcAft>
                  <a:spcPct val="0"/>
                </a:spcAft>
                <a:defRPr kumimoji="1" sz="3200">
                  <a:solidFill>
                    <a:schemeClr val="tx2"/>
                  </a:solidFill>
                  <a:latin typeface="Arial" charset="0"/>
                  <a:ea typeface="ＭＳ Ｐゴシック" pitchFamily="50" charset="-128"/>
                </a:defRPr>
              </a:lvl4pPr>
              <a:lvl5pPr algn="ctr" rtl="0" fontAlgn="base">
                <a:spcBef>
                  <a:spcPct val="0"/>
                </a:spcBef>
                <a:spcAft>
                  <a:spcPct val="0"/>
                </a:spcAft>
                <a:defRPr kumimoji="1" sz="3200">
                  <a:solidFill>
                    <a:schemeClr val="tx2"/>
                  </a:solidFill>
                  <a:latin typeface="Arial" charset="0"/>
                  <a:ea typeface="ＭＳ Ｐゴシック" pitchFamily="50" charset="-128"/>
                </a:defRPr>
              </a:lvl5pPr>
              <a:lvl6pPr marL="457200" algn="ctr" rtl="0" fontAlgn="base">
                <a:spcBef>
                  <a:spcPct val="0"/>
                </a:spcBef>
                <a:spcAft>
                  <a:spcPct val="0"/>
                </a:spcAft>
                <a:defRPr kumimoji="1" sz="3200">
                  <a:solidFill>
                    <a:schemeClr val="tx2"/>
                  </a:solidFill>
                  <a:latin typeface="Arial" charset="0"/>
                  <a:ea typeface="ＭＳ Ｐゴシック" pitchFamily="50" charset="-128"/>
                </a:defRPr>
              </a:lvl6pPr>
              <a:lvl7pPr marL="914400" algn="ctr" rtl="0" fontAlgn="base">
                <a:spcBef>
                  <a:spcPct val="0"/>
                </a:spcBef>
                <a:spcAft>
                  <a:spcPct val="0"/>
                </a:spcAft>
                <a:defRPr kumimoji="1" sz="3200">
                  <a:solidFill>
                    <a:schemeClr val="tx2"/>
                  </a:solidFill>
                  <a:latin typeface="Arial" charset="0"/>
                  <a:ea typeface="ＭＳ Ｐゴシック" pitchFamily="50" charset="-128"/>
                </a:defRPr>
              </a:lvl7pPr>
              <a:lvl8pPr marL="1371600" algn="ctr" rtl="0" fontAlgn="base">
                <a:spcBef>
                  <a:spcPct val="0"/>
                </a:spcBef>
                <a:spcAft>
                  <a:spcPct val="0"/>
                </a:spcAft>
                <a:defRPr kumimoji="1" sz="3200">
                  <a:solidFill>
                    <a:schemeClr val="tx2"/>
                  </a:solidFill>
                  <a:latin typeface="Arial" charset="0"/>
                  <a:ea typeface="ＭＳ Ｐゴシック" pitchFamily="50" charset="-128"/>
                </a:defRPr>
              </a:lvl8pPr>
              <a:lvl9pPr marL="1828800" algn="ctr" rtl="0" fontAlgn="base">
                <a:spcBef>
                  <a:spcPct val="0"/>
                </a:spcBef>
                <a:spcAft>
                  <a:spcPct val="0"/>
                </a:spcAft>
                <a:defRPr kumimoji="1" sz="3200">
                  <a:solidFill>
                    <a:schemeClr val="tx2"/>
                  </a:solidFill>
                  <a:latin typeface="Arial" charset="0"/>
                  <a:ea typeface="ＭＳ Ｐゴシック" pitchFamily="50" charset="-128"/>
                </a:defRPr>
              </a:lvl9pPr>
            </a:lstStyle>
            <a:p>
              <a:pPr algn="l"/>
              <a:r>
                <a:rPr lang="ja-JP" altLang="en-US" sz="738"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燃え広がる範囲</a:t>
              </a:r>
              <a:endParaRPr lang="en-US" altLang="ja-JP" sz="738" kern="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8" name="直線コネクタ 27"/>
            <p:cNvCxnSpPr>
              <a:endCxn id="44" idx="16"/>
            </p:cNvCxnSpPr>
            <p:nvPr/>
          </p:nvCxnSpPr>
          <p:spPr>
            <a:xfrm flipH="1" flipV="1">
              <a:off x="9296022" y="3192088"/>
              <a:ext cx="112954" cy="208103"/>
            </a:xfrm>
            <a:prstGeom prst="line">
              <a:avLst/>
            </a:prstGeom>
            <a:ln w="3175" cap="rnd">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grpSp>
      <p:sp>
        <p:nvSpPr>
          <p:cNvPr id="56" name="テキスト ボックス 2"/>
          <p:cNvSpPr txBox="1">
            <a:spLocks noChangeArrowheads="1"/>
          </p:cNvSpPr>
          <p:nvPr/>
        </p:nvSpPr>
        <p:spPr bwMode="auto">
          <a:xfrm>
            <a:off x="4839875" y="1421575"/>
            <a:ext cx="2056886" cy="255776"/>
          </a:xfrm>
          <a:prstGeom prst="rect">
            <a:avLst/>
          </a:prstGeom>
          <a:solidFill>
            <a:schemeClr val="tx2"/>
          </a:solidFill>
          <a:ln w="9525">
            <a:solidFill>
              <a:schemeClr val="tx1"/>
            </a:solidFill>
            <a:miter lim="800000"/>
            <a:headEnd/>
            <a:tailEnd/>
          </a:ln>
        </p:spPr>
        <p:txBody>
          <a:bodyPr rot="0" vert="horz" wrap="square" lIns="0" tIns="0" rIns="0" bIns="0" anchor="ctr" anchorCtr="0">
            <a:spAutoFit/>
          </a:bodyPr>
          <a:lstStyle/>
          <a:p>
            <a:pPr algn="ctr"/>
            <a:r>
              <a:rPr lang="ja-JP" altLang="en-US" sz="1662"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魅力あるまちづくり</a:t>
            </a:r>
            <a:endParaRPr lang="ja-JP" altLang="en-US" sz="1662" kern="100" dirty="0">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80" name="図 79" title="道路と一体となったまちづくりのイメージ図"/>
          <p:cNvPicPr>
            <a:picLocks noChangeAspect="1"/>
          </p:cNvPicPr>
          <p:nvPr/>
        </p:nvPicPr>
        <p:blipFill rotWithShape="1">
          <a:blip r:embed="rId6" cstate="print">
            <a:extLst>
              <a:ext uri="{28A0092B-C50C-407E-A947-70E740481C1C}">
                <a14:useLocalDpi xmlns:a14="http://schemas.microsoft.com/office/drawing/2010/main"/>
              </a:ext>
            </a:extLst>
          </a:blip>
          <a:srcRect l="5463" t="12323" r="5463" b="14301"/>
          <a:stretch/>
        </p:blipFill>
        <p:spPr>
          <a:xfrm>
            <a:off x="7122762" y="1236785"/>
            <a:ext cx="1977440" cy="1027773"/>
          </a:xfrm>
          <a:prstGeom prst="rect">
            <a:avLst/>
          </a:prstGeom>
          <a:ln>
            <a:noFill/>
          </a:ln>
          <a:effectLst>
            <a:softEdge rad="112500"/>
          </a:effectLst>
        </p:spPr>
      </p:pic>
      <p:sp>
        <p:nvSpPr>
          <p:cNvPr id="90" name="テキスト ボックス 89"/>
          <p:cNvSpPr txBox="1"/>
          <p:nvPr/>
        </p:nvSpPr>
        <p:spPr>
          <a:xfrm>
            <a:off x="4721170" y="5218036"/>
            <a:ext cx="2936981" cy="1143583"/>
          </a:xfrm>
          <a:prstGeom prst="rect">
            <a:avLst/>
          </a:prstGeom>
          <a:noFill/>
        </p:spPr>
        <p:txBody>
          <a:bodyPr wrap="square" rtlCol="0">
            <a:spAutoFit/>
          </a:bodyPr>
          <a:lstStyle/>
          <a:p>
            <a:r>
              <a:rPr lang="ja-JP" altLang="en-US" sz="1477" dirty="0">
                <a:latin typeface="Meiryo UI" panose="020B0604030504040204" pitchFamily="50" charset="-128"/>
                <a:ea typeface="Meiryo UI" panose="020B0604030504040204" pitchFamily="50" charset="-128"/>
              </a:rPr>
              <a:t>○</a:t>
            </a:r>
            <a:r>
              <a:rPr lang="ja-JP" altLang="en-US" sz="1477" spc="-92" dirty="0">
                <a:latin typeface="Meiryo UI" panose="020B0604030504040204" pitchFamily="50" charset="-128"/>
                <a:ea typeface="Meiryo UI" panose="020B0604030504040204" pitchFamily="50" charset="-128"/>
              </a:rPr>
              <a:t>「火災延焼の危険性・改善マップ」を</a:t>
            </a:r>
            <a:endParaRPr lang="en-US" altLang="ja-JP" sz="1477" spc="-92" dirty="0">
              <a:latin typeface="Meiryo UI" panose="020B0604030504040204" pitchFamily="50" charset="-128"/>
              <a:ea typeface="Meiryo UI" panose="020B0604030504040204" pitchFamily="50" charset="-128"/>
            </a:endParaRPr>
          </a:p>
          <a:p>
            <a:r>
              <a:rPr lang="ja-JP" altLang="en-US" sz="1477" spc="-92" dirty="0">
                <a:latin typeface="Meiryo UI" panose="020B0604030504040204" pitchFamily="50" charset="-128"/>
                <a:ea typeface="Meiryo UI" panose="020B0604030504040204" pitchFamily="50" charset="-128"/>
              </a:rPr>
              <a:t>　　</a:t>
            </a:r>
            <a:r>
              <a:rPr lang="ja-JP" altLang="en-US" sz="1477" dirty="0">
                <a:latin typeface="Meiryo UI" panose="020B0604030504040204" pitchFamily="50" charset="-128"/>
                <a:ea typeface="Meiryo UI" panose="020B0604030504040204" pitchFamily="50" charset="-128"/>
              </a:rPr>
              <a:t>活用した個別訪問の実施</a:t>
            </a:r>
            <a:endParaRPr lang="en-US" altLang="ja-JP" sz="1477" dirty="0">
              <a:latin typeface="Meiryo UI" panose="020B0604030504040204" pitchFamily="50" charset="-128"/>
              <a:ea typeface="Meiryo UI" panose="020B0604030504040204" pitchFamily="50" charset="-128"/>
            </a:endParaRPr>
          </a:p>
          <a:p>
            <a:endParaRPr lang="en-US" altLang="ja-JP" sz="923" dirty="0">
              <a:latin typeface="Meiryo UI" panose="020B0604030504040204" pitchFamily="50" charset="-128"/>
              <a:ea typeface="Meiryo UI" panose="020B0604030504040204" pitchFamily="50" charset="-128"/>
            </a:endParaRPr>
          </a:p>
          <a:p>
            <a:r>
              <a:rPr lang="ja-JP" altLang="en-US" sz="1477" dirty="0">
                <a:latin typeface="Meiryo UI" panose="020B0604030504040204" pitchFamily="50" charset="-128"/>
                <a:ea typeface="Meiryo UI" panose="020B0604030504040204" pitchFamily="50" charset="-128"/>
              </a:rPr>
              <a:t>○</a:t>
            </a:r>
            <a:r>
              <a:rPr lang="en-US" altLang="ja-JP" sz="1477" b="1" u="sng" dirty="0">
                <a:solidFill>
                  <a:srgbClr val="FF0000"/>
                </a:solidFill>
                <a:latin typeface="Meiryo UI" panose="020B0604030504040204" pitchFamily="50" charset="-128"/>
                <a:ea typeface="Meiryo UI" panose="020B0604030504040204" pitchFamily="50" charset="-128"/>
              </a:rPr>
              <a:t>AR</a:t>
            </a:r>
            <a:r>
              <a:rPr lang="ja-JP" altLang="en-US" sz="1477" b="1" u="sng" dirty="0">
                <a:solidFill>
                  <a:srgbClr val="FF0000"/>
                </a:solidFill>
                <a:latin typeface="Meiryo UI" panose="020B0604030504040204" pitchFamily="50" charset="-128"/>
                <a:ea typeface="Meiryo UI" panose="020B0604030504040204" pitchFamily="50" charset="-128"/>
              </a:rPr>
              <a:t>等の映像技術を活用した</a:t>
            </a:r>
            <a:endParaRPr lang="en-US" altLang="ja-JP" sz="1477" b="1" u="sng" dirty="0">
              <a:solidFill>
                <a:srgbClr val="FF0000"/>
              </a:solidFill>
              <a:latin typeface="Meiryo UI" panose="020B0604030504040204" pitchFamily="50" charset="-128"/>
              <a:ea typeface="Meiryo UI" panose="020B0604030504040204" pitchFamily="50" charset="-128"/>
            </a:endParaRPr>
          </a:p>
          <a:p>
            <a:r>
              <a:rPr lang="en-US" altLang="ja-JP" sz="1477" b="1" dirty="0">
                <a:solidFill>
                  <a:srgbClr val="FF0000"/>
                </a:solidFill>
                <a:latin typeface="Meiryo UI" panose="020B0604030504040204" pitchFamily="50" charset="-128"/>
                <a:ea typeface="Meiryo UI" panose="020B0604030504040204" pitchFamily="50" charset="-128"/>
              </a:rPr>
              <a:t>   </a:t>
            </a:r>
            <a:r>
              <a:rPr lang="ja-JP" altLang="en-US" sz="1477" b="1" u="sng" dirty="0">
                <a:solidFill>
                  <a:srgbClr val="FF0000"/>
                </a:solidFill>
                <a:latin typeface="Meiryo UI" panose="020B0604030504040204" pitchFamily="50" charset="-128"/>
                <a:ea typeface="Meiryo UI" panose="020B0604030504040204" pitchFamily="50" charset="-128"/>
              </a:rPr>
              <a:t>防災教育</a:t>
            </a:r>
            <a:endParaRPr lang="en-US" altLang="ja-JP" sz="1477" b="1" u="sng" dirty="0">
              <a:solidFill>
                <a:srgbClr val="FF0000"/>
              </a:solidFill>
              <a:latin typeface="Meiryo UI" panose="020B0604030504040204" pitchFamily="50" charset="-128"/>
              <a:ea typeface="Meiryo UI" panose="020B0604030504040204" pitchFamily="50" charset="-128"/>
            </a:endParaRPr>
          </a:p>
        </p:txBody>
      </p:sp>
      <p:sp>
        <p:nvSpPr>
          <p:cNvPr id="93" name="テキスト ボックス 92"/>
          <p:cNvSpPr txBox="1"/>
          <p:nvPr/>
        </p:nvSpPr>
        <p:spPr>
          <a:xfrm>
            <a:off x="4711979" y="1707335"/>
            <a:ext cx="2565739" cy="546945"/>
          </a:xfrm>
          <a:prstGeom prst="rect">
            <a:avLst/>
          </a:prstGeom>
          <a:noFill/>
        </p:spPr>
        <p:txBody>
          <a:bodyPr wrap="square" rtlCol="0">
            <a:spAutoFit/>
          </a:bodyPr>
          <a:lstStyle/>
          <a:p>
            <a:r>
              <a:rPr lang="ja-JP" altLang="en-US" sz="1477" dirty="0">
                <a:latin typeface="Meiryo UI" panose="020B0604030504040204" pitchFamily="50" charset="-128"/>
                <a:ea typeface="Meiryo UI" panose="020B0604030504040204" pitchFamily="50" charset="-128"/>
              </a:rPr>
              <a:t>○道路等基盤整備及び整備を</a:t>
            </a:r>
            <a:endParaRPr lang="en-US" altLang="ja-JP" sz="1477" dirty="0">
              <a:latin typeface="Meiryo UI" panose="020B0604030504040204" pitchFamily="50" charset="-128"/>
              <a:ea typeface="Meiryo UI" panose="020B0604030504040204" pitchFamily="50" charset="-128"/>
            </a:endParaRPr>
          </a:p>
          <a:p>
            <a:r>
              <a:rPr lang="ja-JP" altLang="en-US" sz="1477" dirty="0">
                <a:latin typeface="Meiryo UI" panose="020B0604030504040204" pitchFamily="50" charset="-128"/>
                <a:ea typeface="Meiryo UI" panose="020B0604030504040204" pitchFamily="50" charset="-128"/>
              </a:rPr>
              <a:t> 　契機としたまちづくりの推進</a:t>
            </a:r>
            <a:endParaRPr lang="en-US" altLang="ja-JP" sz="1477" dirty="0">
              <a:latin typeface="Meiryo UI" panose="020B0604030504040204" pitchFamily="50" charset="-128"/>
              <a:ea typeface="Meiryo UI" panose="020B0604030504040204" pitchFamily="50" charset="-128"/>
            </a:endParaRPr>
          </a:p>
        </p:txBody>
      </p:sp>
      <p:sp>
        <p:nvSpPr>
          <p:cNvPr id="47" name="楕円 46"/>
          <p:cNvSpPr/>
          <p:nvPr/>
        </p:nvSpPr>
        <p:spPr>
          <a:xfrm>
            <a:off x="6341085" y="3817100"/>
            <a:ext cx="147574" cy="14755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latin typeface="Meiryo UI" panose="020B0604030504040204" pitchFamily="50" charset="-128"/>
              <a:ea typeface="Meiryo UI" panose="020B0604030504040204" pitchFamily="50" charset="-128"/>
            </a:endParaRPr>
          </a:p>
        </p:txBody>
      </p:sp>
      <p:cxnSp>
        <p:nvCxnSpPr>
          <p:cNvPr id="48" name="直線コネクタ 47"/>
          <p:cNvCxnSpPr/>
          <p:nvPr/>
        </p:nvCxnSpPr>
        <p:spPr>
          <a:xfrm flipV="1">
            <a:off x="2219028" y="4245897"/>
            <a:ext cx="2990382" cy="353757"/>
          </a:xfrm>
          <a:prstGeom prst="line">
            <a:avLst/>
          </a:prstGeom>
          <a:ln w="44450">
            <a:solidFill>
              <a:schemeClr val="bg1"/>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4475999" y="2160127"/>
            <a:ext cx="2397593" cy="1481166"/>
          </a:xfrm>
          <a:prstGeom prst="line">
            <a:avLst/>
          </a:prstGeom>
          <a:ln w="50800">
            <a:solidFill>
              <a:schemeClr val="bg1"/>
            </a:solidFill>
            <a:prstDash val="solid"/>
            <a:tailEnd type="oval" w="sm" len="sm"/>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H="1">
            <a:off x="6648843" y="2229500"/>
            <a:ext cx="305863" cy="519560"/>
          </a:xfrm>
          <a:prstGeom prst="line">
            <a:avLst/>
          </a:prstGeom>
          <a:ln w="5080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a:off x="4510653" y="2178339"/>
            <a:ext cx="1902843" cy="1709249"/>
          </a:xfrm>
          <a:prstGeom prst="line">
            <a:avLst/>
          </a:prstGeom>
          <a:ln w="50800">
            <a:solidFill>
              <a:schemeClr val="bg1"/>
            </a:solidFill>
            <a:prstDash val="solid"/>
            <a:tailEnd type="oval" w="sm" len="sm"/>
          </a:ln>
        </p:spPr>
        <p:style>
          <a:lnRef idx="1">
            <a:schemeClr val="accent1"/>
          </a:lnRef>
          <a:fillRef idx="0">
            <a:schemeClr val="accent1"/>
          </a:fillRef>
          <a:effectRef idx="0">
            <a:schemeClr val="accent1"/>
          </a:effectRef>
          <a:fontRef idx="minor">
            <a:schemeClr val="tx1"/>
          </a:fontRef>
        </p:style>
      </p:cxnSp>
      <p:sp>
        <p:nvSpPr>
          <p:cNvPr id="115" name="テキスト ボックス 114"/>
          <p:cNvSpPr txBox="1"/>
          <p:nvPr/>
        </p:nvSpPr>
        <p:spPr>
          <a:xfrm>
            <a:off x="132200" y="4438592"/>
            <a:ext cx="1974249" cy="319639"/>
          </a:xfrm>
          <a:prstGeom prst="rect">
            <a:avLst/>
          </a:prstGeom>
          <a:noFill/>
        </p:spPr>
        <p:txBody>
          <a:bodyPr wrap="square" rtlCol="0">
            <a:spAutoFit/>
          </a:bodyPr>
          <a:lstStyle/>
          <a:p>
            <a:r>
              <a:rPr lang="ja-JP" altLang="en-US" sz="1477" b="1" dirty="0">
                <a:latin typeface="Meiryo UI" panose="020B0604030504040204" pitchFamily="50" charset="-128"/>
                <a:ea typeface="Meiryo UI" panose="020B0604030504040204" pitchFamily="50" charset="-128"/>
              </a:rPr>
              <a:t>○</a:t>
            </a:r>
            <a:r>
              <a:rPr lang="ja-JP" altLang="en-US" sz="1477" b="1" u="sng" dirty="0">
                <a:solidFill>
                  <a:srgbClr val="FF0000"/>
                </a:solidFill>
                <a:latin typeface="Meiryo UI" panose="020B0604030504040204" pitchFamily="50" charset="-128"/>
                <a:ea typeface="Meiryo UI" panose="020B0604030504040204" pitchFamily="50" charset="-128"/>
              </a:rPr>
              <a:t>延焼遮断帯の整備</a:t>
            </a:r>
            <a:endParaRPr lang="en-US" altLang="ja-JP" sz="1477" b="1" u="sng" dirty="0">
              <a:solidFill>
                <a:srgbClr val="FF0000"/>
              </a:solidFill>
              <a:latin typeface="Meiryo UI" panose="020B0604030504040204" pitchFamily="50" charset="-128"/>
              <a:ea typeface="Meiryo UI" panose="020B0604030504040204" pitchFamily="50" charset="-128"/>
            </a:endParaRPr>
          </a:p>
        </p:txBody>
      </p:sp>
      <p:sp>
        <p:nvSpPr>
          <p:cNvPr id="116" name="テキスト ボックス 115"/>
          <p:cNvSpPr txBox="1"/>
          <p:nvPr/>
        </p:nvSpPr>
        <p:spPr>
          <a:xfrm>
            <a:off x="119858" y="1782211"/>
            <a:ext cx="3701802" cy="319639"/>
          </a:xfrm>
          <a:prstGeom prst="rect">
            <a:avLst/>
          </a:prstGeom>
          <a:noFill/>
        </p:spPr>
        <p:txBody>
          <a:bodyPr wrap="square" rtlCol="0">
            <a:spAutoFit/>
          </a:bodyPr>
          <a:lstStyle/>
          <a:p>
            <a:r>
              <a:rPr lang="ja-JP" altLang="en-US" sz="1477" b="1" dirty="0">
                <a:latin typeface="Meiryo UI" panose="020B0604030504040204" pitchFamily="50" charset="-128"/>
                <a:ea typeface="Meiryo UI" panose="020B0604030504040204" pitchFamily="50" charset="-128"/>
              </a:rPr>
              <a:t>○延焼危険性の効果的な低減</a:t>
            </a:r>
            <a:endParaRPr lang="en-US" altLang="ja-JP" sz="1477" b="1" dirty="0">
              <a:latin typeface="Meiryo UI" panose="020B0604030504040204" pitchFamily="50" charset="-128"/>
              <a:ea typeface="Meiryo UI" panose="020B0604030504040204" pitchFamily="50" charset="-128"/>
            </a:endParaRPr>
          </a:p>
        </p:txBody>
      </p:sp>
      <p:sp>
        <p:nvSpPr>
          <p:cNvPr id="121" name="テキスト ボックス 120"/>
          <p:cNvSpPr txBox="1"/>
          <p:nvPr/>
        </p:nvSpPr>
        <p:spPr>
          <a:xfrm>
            <a:off x="253960" y="4696900"/>
            <a:ext cx="4405663" cy="291170"/>
          </a:xfrm>
          <a:prstGeom prst="rect">
            <a:avLst/>
          </a:prstGeom>
          <a:noFill/>
        </p:spPr>
        <p:txBody>
          <a:bodyPr wrap="square" rtlCol="0">
            <a:spAutoFit/>
          </a:bodyPr>
          <a:lstStyle/>
          <a:p>
            <a:r>
              <a:rPr lang="ja-JP" altLang="en-US" sz="1292" dirty="0">
                <a:latin typeface="Meiryo UI" panose="020B0604030504040204" pitchFamily="50" charset="-128"/>
                <a:ea typeface="Meiryo UI" panose="020B0604030504040204" pitchFamily="50" charset="-128"/>
              </a:rPr>
              <a:t>・</a:t>
            </a:r>
            <a:r>
              <a:rPr lang="ja-JP" altLang="en-US" sz="1292" spc="-18" dirty="0">
                <a:latin typeface="Meiryo UI" panose="020B0604030504040204" pitchFamily="50" charset="-128"/>
                <a:ea typeface="Meiryo UI" panose="020B0604030504040204" pitchFamily="50" charset="-128"/>
              </a:rPr>
              <a:t>都市計画道路三国塚口線、寝屋川大東線の着実な整備推進</a:t>
            </a:r>
            <a:endParaRPr lang="en-US" altLang="ja-JP" sz="1292" spc="-18"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rotWithShape="1">
          <a:blip r:embed="rId7" cstate="print">
            <a:extLst>
              <a:ext uri="{28A0092B-C50C-407E-A947-70E740481C1C}">
                <a14:useLocalDpi xmlns:a14="http://schemas.microsoft.com/office/drawing/2010/main" val="0"/>
              </a:ext>
            </a:extLst>
          </a:blip>
          <a:srcRect l="34314" t="22063" b="36778"/>
          <a:stretch/>
        </p:blipFill>
        <p:spPr>
          <a:xfrm>
            <a:off x="472191" y="5008841"/>
            <a:ext cx="3294633" cy="1164309"/>
          </a:xfrm>
          <a:prstGeom prst="rect">
            <a:avLst/>
          </a:prstGeom>
          <a:ln w="3175">
            <a:solidFill>
              <a:schemeClr val="tx1">
                <a:lumMod val="50000"/>
                <a:lumOff val="50000"/>
              </a:schemeClr>
            </a:solidFill>
          </a:ln>
        </p:spPr>
      </p:pic>
      <p:sp>
        <p:nvSpPr>
          <p:cNvPr id="97" name="テキスト ボックス 96"/>
          <p:cNvSpPr txBox="1"/>
          <p:nvPr/>
        </p:nvSpPr>
        <p:spPr>
          <a:xfrm>
            <a:off x="2296181" y="6235218"/>
            <a:ext cx="1379440" cy="319639"/>
          </a:xfrm>
          <a:prstGeom prst="rect">
            <a:avLst/>
          </a:prstGeom>
          <a:solidFill>
            <a:schemeClr val="bg1">
              <a:alpha val="50000"/>
            </a:schemeClr>
          </a:solidFill>
        </p:spPr>
        <p:txBody>
          <a:bodyPr wrap="square" rtlCol="0">
            <a:spAutoFit/>
          </a:bodyPr>
          <a:lstStyle/>
          <a:p>
            <a:r>
              <a:rPr lang="ja-JP" altLang="en-US" sz="1477" b="1" dirty="0">
                <a:latin typeface="Meiryo UI" panose="020B0604030504040204" pitchFamily="50" charset="-128"/>
                <a:ea typeface="Meiryo UI" panose="020B0604030504040204" pitchFamily="50" charset="-128"/>
              </a:rPr>
              <a:t>現道：１３ｍ</a:t>
            </a:r>
            <a:endParaRPr lang="en-US" altLang="ja-JP" sz="1477" b="1" dirty="0">
              <a:latin typeface="Meiryo UI" panose="020B0604030504040204" pitchFamily="50" charset="-128"/>
              <a:ea typeface="Meiryo UI" panose="020B0604030504040204" pitchFamily="50" charset="-128"/>
            </a:endParaRPr>
          </a:p>
        </p:txBody>
      </p:sp>
      <p:cxnSp>
        <p:nvCxnSpPr>
          <p:cNvPr id="61" name="直線矢印コネクタ 60"/>
          <p:cNvCxnSpPr/>
          <p:nvPr/>
        </p:nvCxnSpPr>
        <p:spPr>
          <a:xfrm>
            <a:off x="2466135" y="6252805"/>
            <a:ext cx="765033" cy="7004"/>
          </a:xfrm>
          <a:prstGeom prst="straightConnector1">
            <a:avLst/>
          </a:prstGeom>
          <a:ln w="31750">
            <a:solidFill>
              <a:schemeClr val="tx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96" name="テキスト ボックス 95"/>
          <p:cNvSpPr txBox="1"/>
          <p:nvPr/>
        </p:nvSpPr>
        <p:spPr>
          <a:xfrm>
            <a:off x="1172326" y="5029619"/>
            <a:ext cx="1584830" cy="319639"/>
          </a:xfrm>
          <a:prstGeom prst="rect">
            <a:avLst/>
          </a:prstGeom>
          <a:solidFill>
            <a:schemeClr val="bg1">
              <a:alpha val="50000"/>
            </a:schemeClr>
          </a:solidFill>
        </p:spPr>
        <p:txBody>
          <a:bodyPr wrap="square" rtlCol="0">
            <a:spAutoFit/>
          </a:bodyPr>
          <a:lstStyle/>
          <a:p>
            <a:r>
              <a:rPr lang="ja-JP" altLang="en-US" sz="1477" b="1" dirty="0">
                <a:latin typeface="Meiryo UI" panose="020B0604030504040204" pitchFamily="50" charset="-128"/>
                <a:ea typeface="Meiryo UI" panose="020B0604030504040204" pitchFamily="50" charset="-128"/>
              </a:rPr>
              <a:t>整備後：３２ｍ</a:t>
            </a:r>
            <a:endParaRPr lang="en-US" altLang="ja-JP" sz="1477" b="1" dirty="0">
              <a:latin typeface="Meiryo UI" panose="020B0604030504040204" pitchFamily="50" charset="-128"/>
              <a:ea typeface="Meiryo UI" panose="020B0604030504040204" pitchFamily="50" charset="-128"/>
            </a:endParaRPr>
          </a:p>
        </p:txBody>
      </p:sp>
      <p:sp>
        <p:nvSpPr>
          <p:cNvPr id="50" name="テキスト ボックス 49"/>
          <p:cNvSpPr txBox="1"/>
          <p:nvPr/>
        </p:nvSpPr>
        <p:spPr>
          <a:xfrm>
            <a:off x="1456943" y="4169393"/>
            <a:ext cx="2736386" cy="404726"/>
          </a:xfrm>
          <a:prstGeom prst="rect">
            <a:avLst/>
          </a:prstGeom>
          <a:noFill/>
        </p:spPr>
        <p:txBody>
          <a:bodyPr wrap="square" rtlCol="0">
            <a:spAutoFit/>
          </a:bodyPr>
          <a:lstStyle/>
          <a:p>
            <a:r>
              <a:rPr lang="ja-JP" altLang="en-US" sz="1015" dirty="0">
                <a:latin typeface="Meiryo UI" panose="020B0604030504040204" pitchFamily="50" charset="-128"/>
                <a:ea typeface="Meiryo UI" panose="020B0604030504040204" pitchFamily="50" charset="-128"/>
              </a:rPr>
              <a:t>延焼拡大の危険性を効果的に低減</a:t>
            </a:r>
            <a:endParaRPr lang="en-US" altLang="ja-JP" sz="1015" dirty="0">
              <a:latin typeface="Meiryo UI" panose="020B0604030504040204" pitchFamily="50" charset="-128"/>
              <a:ea typeface="Meiryo UI" panose="020B0604030504040204" pitchFamily="50" charset="-128"/>
            </a:endParaRPr>
          </a:p>
          <a:p>
            <a:endParaRPr lang="ja-JP" altLang="en-US" sz="1015" dirty="0"/>
          </a:p>
        </p:txBody>
      </p:sp>
      <p:sp>
        <p:nvSpPr>
          <p:cNvPr id="52" name="二等辺三角形 51"/>
          <p:cNvSpPr/>
          <p:nvPr/>
        </p:nvSpPr>
        <p:spPr>
          <a:xfrm rot="5400000">
            <a:off x="1587136" y="3282789"/>
            <a:ext cx="1691370" cy="179854"/>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cxnSp>
        <p:nvCxnSpPr>
          <p:cNvPr id="60" name="直線コネクタ 59"/>
          <p:cNvCxnSpPr/>
          <p:nvPr/>
        </p:nvCxnSpPr>
        <p:spPr>
          <a:xfrm>
            <a:off x="964413" y="5332846"/>
            <a:ext cx="0" cy="44217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3231168" y="5332846"/>
            <a:ext cx="0" cy="44217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3231168" y="5839302"/>
            <a:ext cx="0" cy="409184"/>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a:off x="2462660" y="5894236"/>
            <a:ext cx="0" cy="35425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1" name="テキスト ボックス 80"/>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⑧大阪府密集市街地整備方針（</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R3.3</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改定）に基づく取組の推進</a:t>
            </a:r>
          </a:p>
        </p:txBody>
      </p:sp>
      <p:cxnSp>
        <p:nvCxnSpPr>
          <p:cNvPr id="84" name="直線コネクタ 83"/>
          <p:cNvCxnSpPr/>
          <p:nvPr/>
        </p:nvCxnSpPr>
        <p:spPr>
          <a:xfrm flipV="1">
            <a:off x="2219028" y="4246697"/>
            <a:ext cx="2990382" cy="352957"/>
          </a:xfrm>
          <a:prstGeom prst="line">
            <a:avLst/>
          </a:prstGeom>
          <a:ln w="25400">
            <a:solidFill>
              <a:schemeClr val="tx1"/>
            </a:solidFill>
            <a:prstDash val="sysDash"/>
            <a:tailEnd type="oval" w="sm" len="sm"/>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4494428" y="2178339"/>
            <a:ext cx="2379164" cy="1466274"/>
          </a:xfrm>
          <a:prstGeom prst="line">
            <a:avLst/>
          </a:prstGeom>
          <a:ln w="25400">
            <a:solidFill>
              <a:schemeClr val="tx1"/>
            </a:solidFill>
            <a:prstDash val="sysDash"/>
            <a:tailEnd type="oval" w="sm" len="sm"/>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4566837" y="2226192"/>
            <a:ext cx="1846658" cy="1662822"/>
          </a:xfrm>
          <a:prstGeom prst="line">
            <a:avLst/>
          </a:prstGeom>
          <a:ln w="25400">
            <a:solidFill>
              <a:schemeClr val="tx1"/>
            </a:solidFill>
            <a:prstDash val="sysDash"/>
            <a:tailEnd type="oval" w="sm" len="sm"/>
          </a:ln>
        </p:spPr>
        <p:style>
          <a:lnRef idx="1">
            <a:schemeClr val="accent1"/>
          </a:lnRef>
          <a:fillRef idx="0">
            <a:schemeClr val="accent1"/>
          </a:fillRef>
          <a:effectRef idx="0">
            <a:schemeClr val="accent1"/>
          </a:effectRef>
          <a:fontRef idx="minor">
            <a:schemeClr val="tx1"/>
          </a:fontRef>
        </p:style>
      </p:cxnSp>
      <p:cxnSp>
        <p:nvCxnSpPr>
          <p:cNvPr id="95" name="直線コネクタ 94"/>
          <p:cNvCxnSpPr/>
          <p:nvPr/>
        </p:nvCxnSpPr>
        <p:spPr>
          <a:xfrm flipH="1">
            <a:off x="6648843" y="2229500"/>
            <a:ext cx="305863" cy="519560"/>
          </a:xfrm>
          <a:prstGeom prst="line">
            <a:avLst/>
          </a:prstGeom>
          <a:ln w="25400">
            <a:solidFill>
              <a:schemeClr val="tx1"/>
            </a:solidFill>
            <a:prstDash val="sysDash"/>
            <a:tailEnd type="oval" w="sm" len="sm"/>
          </a:ln>
        </p:spPr>
        <p:style>
          <a:lnRef idx="1">
            <a:schemeClr val="accent1"/>
          </a:lnRef>
          <a:fillRef idx="0">
            <a:schemeClr val="accent1"/>
          </a:fillRef>
          <a:effectRef idx="0">
            <a:schemeClr val="accent1"/>
          </a:effectRef>
          <a:fontRef idx="minor">
            <a:schemeClr val="tx1"/>
          </a:fontRef>
        </p:style>
      </p:cxnSp>
      <p:cxnSp>
        <p:nvCxnSpPr>
          <p:cNvPr id="87" name="直線矢印コネクタ 86"/>
          <p:cNvCxnSpPr/>
          <p:nvPr/>
        </p:nvCxnSpPr>
        <p:spPr>
          <a:xfrm flipV="1">
            <a:off x="964414" y="5337564"/>
            <a:ext cx="2266755" cy="4566"/>
          </a:xfrm>
          <a:prstGeom prst="straightConnector1">
            <a:avLst/>
          </a:prstGeom>
          <a:ln w="31750">
            <a:solidFill>
              <a:schemeClr val="tx1"/>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9443623" y="2616720"/>
            <a:ext cx="2860857" cy="348109"/>
          </a:xfrm>
          <a:prstGeom prst="rect">
            <a:avLst/>
          </a:prstGeom>
          <a:solidFill>
            <a:schemeClr val="bg1"/>
          </a:solidFill>
        </p:spPr>
        <p:txBody>
          <a:bodyPr wrap="square" rtlCol="0">
            <a:spAutoFit/>
          </a:bodyPr>
          <a:lstStyle/>
          <a:p>
            <a:r>
              <a:rPr lang="ja-JP" altLang="en-US" sz="1662" dirty="0"/>
              <a:t>担当：都市防災課</a:t>
            </a:r>
            <a:endParaRPr lang="en-US" altLang="ja-JP" sz="1662" dirty="0"/>
          </a:p>
        </p:txBody>
      </p:sp>
      <p:pic>
        <p:nvPicPr>
          <p:cNvPr id="86" name="図 85"/>
          <p:cNvPicPr>
            <a:picLocks noChangeAspect="1"/>
          </p:cNvPicPr>
          <p:nvPr/>
        </p:nvPicPr>
        <p:blipFill rotWithShape="1">
          <a:blip r:embed="rId8" cstate="print">
            <a:extLst>
              <a:ext uri="{28A0092B-C50C-407E-A947-70E740481C1C}">
                <a14:useLocalDpi xmlns:a14="http://schemas.microsoft.com/office/drawing/2010/main" val="0"/>
              </a:ext>
            </a:extLst>
          </a:blip>
          <a:srcRect l="27865"/>
          <a:stretch/>
        </p:blipFill>
        <p:spPr>
          <a:xfrm>
            <a:off x="7509953" y="5149602"/>
            <a:ext cx="1288225" cy="1164526"/>
          </a:xfrm>
          <a:prstGeom prst="rect">
            <a:avLst/>
          </a:prstGeom>
          <a:effectLst>
            <a:softEdge rad="127000"/>
          </a:effectLst>
        </p:spPr>
      </p:pic>
      <p:sp>
        <p:nvSpPr>
          <p:cNvPr id="98"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テキスト ボックス 98"/>
          <p:cNvSpPr txBox="1"/>
          <p:nvPr/>
        </p:nvSpPr>
        <p:spPr>
          <a:xfrm>
            <a:off x="6120000" y="360000"/>
            <a:ext cx="2880000" cy="360000"/>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事業調整室</a:t>
            </a:r>
            <a:endParaRPr lang="en-US" altLang="ja-JP" sz="12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29189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３</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安全を支える</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⑨</a:t>
            </a:r>
            <a:r>
              <a:rPr lang="ja-JP" altLang="en-US" sz="1846" b="1" spc="-37" dirty="0">
                <a:latin typeface="Meiryo UI" panose="020B0604030504040204" pitchFamily="50" charset="-128"/>
                <a:ea typeface="Meiryo UI" panose="020B0604030504040204" pitchFamily="50" charset="-128"/>
                <a:cs typeface="Meiryo UI" panose="020B0604030504040204" pitchFamily="50" charset="-128"/>
              </a:rPr>
              <a:t>住宅建築物耐震</a:t>
            </a:r>
            <a:r>
              <a:rPr lang="en-US" altLang="ja-JP" sz="1846" b="1" spc="-37"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846" b="1" spc="-37" dirty="0">
                <a:latin typeface="Meiryo UI" panose="020B0604030504040204" pitchFamily="50" charset="-128"/>
                <a:ea typeface="Meiryo UI" panose="020B0604030504040204" pitchFamily="50" charset="-128"/>
                <a:cs typeface="Meiryo UI" panose="020B0604030504040204" pitchFamily="50" charset="-128"/>
              </a:rPr>
              <a:t>ヵ年戦略・大阪</a:t>
            </a:r>
            <a:r>
              <a:rPr lang="en-US" altLang="ja-JP" sz="1569" b="1" spc="-18" dirty="0">
                <a:latin typeface="Meiryo UI" panose="020B0604030504040204" pitchFamily="50" charset="-128"/>
                <a:ea typeface="Meiryo UI" panose="020B0604030504040204" pitchFamily="50" charset="-128"/>
                <a:cs typeface="Meiryo UI" panose="020B0604030504040204" pitchFamily="50" charset="-128"/>
              </a:rPr>
              <a:t>-</a:t>
            </a:r>
            <a:r>
              <a:rPr lang="ja-JP" altLang="en-US" sz="1292" b="1" spc="-18" dirty="0">
                <a:latin typeface="Meiryo UI" panose="020B0604030504040204" pitchFamily="50" charset="-128"/>
                <a:ea typeface="Meiryo UI" panose="020B0604030504040204" pitchFamily="50" charset="-128"/>
                <a:cs typeface="Meiryo UI" panose="020B0604030504040204" pitchFamily="50" charset="-128"/>
              </a:rPr>
              <a:t>大阪府耐震改修促進計画</a:t>
            </a:r>
            <a:r>
              <a:rPr lang="en-US" altLang="ja-JP" sz="1292" b="1" spc="-18" dirty="0">
                <a:latin typeface="Meiryo UI" panose="020B0604030504040204" pitchFamily="50" charset="-128"/>
                <a:ea typeface="Meiryo UI" panose="020B0604030504040204" pitchFamily="50" charset="-128"/>
                <a:cs typeface="Meiryo UI" panose="020B0604030504040204" pitchFamily="50" charset="-128"/>
              </a:rPr>
              <a:t>-</a:t>
            </a:r>
            <a:r>
              <a:rPr lang="en-US" altLang="ja-JP" sz="1569" b="1" spc="-18" dirty="0">
                <a:latin typeface="Meiryo UI" panose="020B0604030504040204" pitchFamily="50" charset="-128"/>
                <a:ea typeface="Meiryo UI" panose="020B0604030504040204" pitchFamily="50" charset="-128"/>
                <a:cs typeface="Meiryo UI" panose="020B0604030504040204" pitchFamily="50" charset="-128"/>
              </a:rPr>
              <a:t> </a:t>
            </a:r>
            <a:r>
              <a:rPr lang="en-US" altLang="ja-JP" sz="1846" b="1" spc="-37" dirty="0">
                <a:latin typeface="Meiryo UI" panose="020B0604030504040204" pitchFamily="50" charset="-128"/>
                <a:ea typeface="Meiryo UI" panose="020B0604030504040204" pitchFamily="50" charset="-128"/>
                <a:cs typeface="Meiryo UI" panose="020B0604030504040204" pitchFamily="50" charset="-128"/>
              </a:rPr>
              <a:t>(R3.3</a:t>
            </a:r>
            <a:r>
              <a:rPr lang="ja-JP" altLang="en-US" sz="1846" b="1" spc="-37" dirty="0">
                <a:latin typeface="Meiryo UI" panose="020B0604030504040204" pitchFamily="50" charset="-128"/>
                <a:ea typeface="Meiryo UI" panose="020B0604030504040204" pitchFamily="50" charset="-128"/>
                <a:cs typeface="Meiryo UI" panose="020B0604030504040204" pitchFamily="50" charset="-128"/>
              </a:rPr>
              <a:t>改定</a:t>
            </a:r>
            <a:r>
              <a:rPr lang="en-US" altLang="ja-JP" sz="1846" b="1" spc="-37" dirty="0">
                <a:latin typeface="Meiryo UI" panose="020B0604030504040204" pitchFamily="50" charset="-128"/>
                <a:ea typeface="Meiryo UI" panose="020B0604030504040204" pitchFamily="50" charset="-128"/>
                <a:cs typeface="Meiryo UI" panose="020B0604030504040204" pitchFamily="50" charset="-128"/>
              </a:rPr>
              <a:t>)</a:t>
            </a:r>
            <a:r>
              <a:rPr lang="ja-JP" altLang="en-US" sz="1846" b="1" spc="-37" dirty="0">
                <a:latin typeface="Meiryo UI" panose="020B0604030504040204" pitchFamily="50" charset="-128"/>
                <a:ea typeface="Meiryo UI" panose="020B0604030504040204" pitchFamily="50" charset="-128"/>
                <a:cs typeface="Meiryo UI" panose="020B0604030504040204" pitchFamily="50" charset="-128"/>
              </a:rPr>
              <a:t> に基づく取組の推進</a:t>
            </a:r>
          </a:p>
        </p:txBody>
      </p:sp>
      <p:sp>
        <p:nvSpPr>
          <p:cNvPr id="171" name="テキスト ボックス 67">
            <a:extLst>
              <a:ext uri="{FF2B5EF4-FFF2-40B4-BE49-F238E27FC236}">
                <a16:creationId xmlns:a16="http://schemas.microsoft.com/office/drawing/2014/main" id="{AF497E49-21DA-44AA-8E02-40F56DDB4CCD}"/>
              </a:ext>
            </a:extLst>
          </p:cNvPr>
          <p:cNvSpPr txBox="1"/>
          <p:nvPr/>
        </p:nvSpPr>
        <p:spPr bwMode="gray">
          <a:xfrm>
            <a:off x="934658" y="3129909"/>
            <a:ext cx="2706833" cy="788290"/>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lIns="37379" tIns="18690" rIns="37379" bIns="0" rtlCol="0">
            <a:noAutofit/>
          </a:bodyPr>
          <a:lstStyle/>
          <a:p>
            <a:r>
              <a:rPr lang="ja-JP" altLang="en-US" sz="1477" b="1" u="sng" dirty="0">
                <a:solidFill>
                  <a:srgbClr val="FF0000"/>
                </a:solidFill>
                <a:latin typeface="ＭＳ Ｐゴシック" panose="020B0600070205080204" pitchFamily="50" charset="-128"/>
                <a:ea typeface="Meiryo UI" panose="020B0604030504040204" pitchFamily="50" charset="-128"/>
                <a:cs typeface="Times New Roman" panose="02020603050405020304" pitchFamily="18" charset="0"/>
              </a:rPr>
              <a:t>住宅　</a:t>
            </a:r>
            <a:r>
              <a:rPr lang="ja-JP" altLang="en-US" sz="1292" b="1" dirty="0">
                <a:latin typeface="ＭＳ Ｐゴシック" panose="020B0600070205080204" pitchFamily="50" charset="-128"/>
                <a:ea typeface="Meiryo UI" panose="020B0604030504040204" pitchFamily="50" charset="-128"/>
                <a:cs typeface="Times New Roman" panose="02020603050405020304" pitchFamily="18" charset="0"/>
              </a:rPr>
              <a:t>　</a:t>
            </a:r>
            <a:endParaRPr lang="ja-JP" altLang="en-US" sz="1292"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80599" lvl="1"/>
            <a:r>
              <a:rPr lang="ja-JP" altLang="en-US" sz="1292" dirty="0">
                <a:latin typeface="ＭＳ Ｐゴシック" panose="020B0600070205080204" pitchFamily="50" charset="-128"/>
                <a:ea typeface="Meiryo UI" panose="020B0604030504040204" pitchFamily="50" charset="-128"/>
                <a:cs typeface="Times New Roman" panose="02020603050405020304" pitchFamily="18" charset="0"/>
              </a:rPr>
              <a:t>木造住宅・分譲マンションを含む</a:t>
            </a:r>
            <a:endParaRPr lang="en-US" altLang="ja-JP" sz="1292" dirty="0">
              <a:latin typeface="ＭＳ Ｐゴシック" panose="020B0600070205080204" pitchFamily="50" charset="-128"/>
              <a:ea typeface="Meiryo UI" panose="020B0604030504040204" pitchFamily="50" charset="-128"/>
              <a:cs typeface="Times New Roman" panose="02020603050405020304" pitchFamily="18" charset="0"/>
            </a:endParaRPr>
          </a:p>
          <a:p>
            <a:pPr marL="80599" lvl="1"/>
            <a:r>
              <a:rPr lang="ja-JP" altLang="en-US" sz="1292" dirty="0">
                <a:latin typeface="ＭＳ Ｐゴシック" panose="020B0600070205080204" pitchFamily="50" charset="-128"/>
                <a:ea typeface="Meiryo UI" panose="020B0604030504040204" pitchFamily="50" charset="-128"/>
                <a:cs typeface="Times New Roman" panose="02020603050405020304" pitchFamily="18" charset="0"/>
              </a:rPr>
              <a:t>すべての住宅</a:t>
            </a:r>
            <a:endParaRPr lang="ja-JP" altLang="en-US" sz="1292"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72" name="テキスト ボックス 118">
            <a:extLst>
              <a:ext uri="{FF2B5EF4-FFF2-40B4-BE49-F238E27FC236}">
                <a16:creationId xmlns:a16="http://schemas.microsoft.com/office/drawing/2014/main" id="{82F57E38-057A-4736-9573-8344901B5234}"/>
              </a:ext>
            </a:extLst>
          </p:cNvPr>
          <p:cNvSpPr txBox="1"/>
          <p:nvPr/>
        </p:nvSpPr>
        <p:spPr bwMode="gray">
          <a:xfrm>
            <a:off x="1391466" y="5314130"/>
            <a:ext cx="2384557" cy="929657"/>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lIns="37379" tIns="18690" rIns="37379" bIns="0" rtlCol="0">
            <a:noAutofit/>
          </a:bodyPr>
          <a:lstStyle/>
          <a:p>
            <a:pPr marR="19383"/>
            <a:r>
              <a:rPr lang="ja-JP" altLang="en-US" sz="1477" b="1" u="sng" spc="-46" dirty="0">
                <a:solidFill>
                  <a:srgbClr val="FF0000"/>
                </a:solidFill>
                <a:latin typeface="ＭＳ Ｐゴシック" panose="020B0600070205080204" pitchFamily="50" charset="-128"/>
                <a:ea typeface="Meiryo UI" panose="020B0604030504040204" pitchFamily="50" charset="-128"/>
                <a:cs typeface="Times New Roman" panose="02020603050405020304" pitchFamily="18" charset="0"/>
              </a:rPr>
              <a:t>広域緊急交通路沿道建築物</a:t>
            </a:r>
            <a:endParaRPr lang="ja-JP" altLang="en-US" sz="1477" b="1" u="sng" spc="-46" dirty="0">
              <a:solidFill>
                <a:srgbClr val="FF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80599" marR="83997"/>
            <a:r>
              <a:rPr lang="ja-JP" altLang="en-US" sz="1292" dirty="0">
                <a:latin typeface="ＭＳ Ｐゴシック" panose="020B0600070205080204" pitchFamily="50" charset="-128"/>
                <a:ea typeface="Meiryo UI" panose="020B0604030504040204" pitchFamily="50" charset="-128"/>
                <a:cs typeface="Times New Roman" panose="02020603050405020304" pitchFamily="18" charset="0"/>
              </a:rPr>
              <a:t>沿道にある一定の規模を超える建物及びブロック塀等</a:t>
            </a:r>
            <a:endParaRPr lang="ja-JP" altLang="en-US" sz="1292"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73" name="テキスト ボックス 119">
            <a:extLst>
              <a:ext uri="{FF2B5EF4-FFF2-40B4-BE49-F238E27FC236}">
                <a16:creationId xmlns:a16="http://schemas.microsoft.com/office/drawing/2014/main" id="{DFF8FC10-D4E3-4CEF-9B10-5C8BFC86C405}"/>
              </a:ext>
            </a:extLst>
          </p:cNvPr>
          <p:cNvSpPr txBox="1"/>
          <p:nvPr/>
        </p:nvSpPr>
        <p:spPr bwMode="gray">
          <a:xfrm>
            <a:off x="1391467" y="4335909"/>
            <a:ext cx="2117646" cy="909810"/>
          </a:xfrm>
          <a:prstGeom prst="rect">
            <a:avLst/>
          </a:prstGeom>
          <a:ln w="12700">
            <a:noFill/>
          </a:ln>
        </p:spPr>
        <p:style>
          <a:lnRef idx="2">
            <a:schemeClr val="accent1"/>
          </a:lnRef>
          <a:fillRef idx="1">
            <a:schemeClr val="lt1"/>
          </a:fillRef>
          <a:effectRef idx="0">
            <a:schemeClr val="accent1"/>
          </a:effectRef>
          <a:fontRef idx="minor">
            <a:schemeClr val="dk1"/>
          </a:fontRef>
        </p:style>
        <p:txBody>
          <a:bodyPr wrap="square" lIns="37379" tIns="18690" rIns="37379" bIns="0" rtlCol="0">
            <a:noAutofit/>
          </a:bodyPr>
          <a:lstStyle/>
          <a:p>
            <a:pPr marR="83997"/>
            <a:r>
              <a:rPr lang="ja-JP" altLang="en-US" sz="1477" b="1" u="sng" dirty="0">
                <a:solidFill>
                  <a:srgbClr val="FF0000"/>
                </a:solidFill>
                <a:latin typeface="ＭＳ Ｐゴシック" panose="020B0600070205080204" pitchFamily="50" charset="-128"/>
                <a:ea typeface="Meiryo UI" panose="020B0604030504040204" pitchFamily="50" charset="-128"/>
                <a:cs typeface="Times New Roman" panose="02020603050405020304" pitchFamily="18" charset="0"/>
              </a:rPr>
              <a:t>大規模建築物</a:t>
            </a:r>
            <a:endParaRPr lang="ja-JP" altLang="en-US" sz="1477" u="sng" dirty="0">
              <a:solidFill>
                <a:srgbClr val="FF0000"/>
              </a:solidFill>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80599" marR="3692"/>
            <a:r>
              <a:rPr lang="ja-JP" altLang="en-US" sz="1292" dirty="0">
                <a:latin typeface="ＭＳ Ｐゴシック" panose="020B0600070205080204" pitchFamily="50" charset="-128"/>
                <a:ea typeface="Meiryo UI" panose="020B0604030504040204" pitchFamily="50" charset="-128"/>
                <a:cs typeface="Times New Roman" panose="02020603050405020304" pitchFamily="18" charset="0"/>
              </a:rPr>
              <a:t>不特定多数の者及び避難に配慮を要する者が利用する大規模な建築物</a:t>
            </a:r>
            <a:endParaRPr lang="ja-JP" altLang="en-US" sz="1292"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84" name="右矢印 183"/>
          <p:cNvSpPr/>
          <p:nvPr/>
        </p:nvSpPr>
        <p:spPr>
          <a:xfrm>
            <a:off x="5277427" y="4738874"/>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292"/>
          </a:p>
        </p:txBody>
      </p:sp>
      <p:sp>
        <p:nvSpPr>
          <p:cNvPr id="185" name="右矢印 184"/>
          <p:cNvSpPr/>
          <p:nvPr/>
        </p:nvSpPr>
        <p:spPr>
          <a:xfrm>
            <a:off x="7067069" y="4738874"/>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292"/>
          </a:p>
        </p:txBody>
      </p:sp>
      <p:sp>
        <p:nvSpPr>
          <p:cNvPr id="192" name="右矢印 191"/>
          <p:cNvSpPr/>
          <p:nvPr/>
        </p:nvSpPr>
        <p:spPr>
          <a:xfrm>
            <a:off x="7065104" y="5734464"/>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292"/>
          </a:p>
        </p:txBody>
      </p:sp>
      <p:sp>
        <p:nvSpPr>
          <p:cNvPr id="193" name="右矢印 192"/>
          <p:cNvSpPr/>
          <p:nvPr/>
        </p:nvSpPr>
        <p:spPr>
          <a:xfrm>
            <a:off x="5277427" y="3429856"/>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292"/>
          </a:p>
        </p:txBody>
      </p:sp>
      <p:sp>
        <p:nvSpPr>
          <p:cNvPr id="194" name="右矢印 193"/>
          <p:cNvSpPr/>
          <p:nvPr/>
        </p:nvSpPr>
        <p:spPr>
          <a:xfrm>
            <a:off x="7067069" y="3429856"/>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292"/>
          </a:p>
        </p:txBody>
      </p:sp>
      <p:sp>
        <p:nvSpPr>
          <p:cNvPr id="195" name="右矢印 194"/>
          <p:cNvSpPr/>
          <p:nvPr/>
        </p:nvSpPr>
        <p:spPr>
          <a:xfrm>
            <a:off x="5275461" y="5734464"/>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292"/>
          </a:p>
        </p:txBody>
      </p:sp>
      <p:sp>
        <p:nvSpPr>
          <p:cNvPr id="196" name="テキスト ボックス 78">
            <a:extLst>
              <a:ext uri="{FF2B5EF4-FFF2-40B4-BE49-F238E27FC236}">
                <a16:creationId xmlns:a16="http://schemas.microsoft.com/office/drawing/2014/main" id="{B616332F-3264-484B-BF86-D2F82ECD3517}"/>
              </a:ext>
            </a:extLst>
          </p:cNvPr>
          <p:cNvSpPr txBox="1"/>
          <p:nvPr/>
        </p:nvSpPr>
        <p:spPr>
          <a:xfrm>
            <a:off x="3650185" y="3067004"/>
            <a:ext cx="3019318" cy="435683"/>
          </a:xfrm>
          <a:prstGeom prst="rect">
            <a:avLst/>
          </a:prstGeom>
          <a:noFill/>
          <a:ln>
            <a:noFill/>
          </a:ln>
        </p:spPr>
        <p:txBody>
          <a:bodyPr wrap="square" tIns="0" bIns="0" rtlCol="0">
            <a:noAutofit/>
          </a:bodyPr>
          <a:lstStyle/>
          <a:p>
            <a:pPr marL="188298" indent="-188298"/>
            <a:r>
              <a:rPr lang="zh-CN" altLang="en-US" sz="1292"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耐震化率（耐震性不足戸数）</a:t>
            </a:r>
          </a:p>
        </p:txBody>
      </p:sp>
      <p:sp>
        <p:nvSpPr>
          <p:cNvPr id="197" name="テキスト ボックス 78">
            <a:extLst>
              <a:ext uri="{FF2B5EF4-FFF2-40B4-BE49-F238E27FC236}">
                <a16:creationId xmlns:a16="http://schemas.microsoft.com/office/drawing/2014/main" id="{B616332F-3264-484B-BF86-D2F82ECD3517}"/>
              </a:ext>
            </a:extLst>
          </p:cNvPr>
          <p:cNvSpPr txBox="1"/>
          <p:nvPr/>
        </p:nvSpPr>
        <p:spPr>
          <a:xfrm>
            <a:off x="3650185" y="4383315"/>
            <a:ext cx="3019318" cy="435683"/>
          </a:xfrm>
          <a:prstGeom prst="rect">
            <a:avLst/>
          </a:prstGeom>
          <a:noFill/>
          <a:ln>
            <a:noFill/>
          </a:ln>
        </p:spPr>
        <p:txBody>
          <a:bodyPr wrap="square" tIns="0" bIns="0" rtlCol="0">
            <a:noAutofit/>
          </a:bodyPr>
          <a:lstStyle/>
          <a:p>
            <a:pPr marL="188298" indent="-188298"/>
            <a:r>
              <a:rPr lang="ja-JP" altLang="en-US" sz="1292"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耐震性不足棟数（進捗率</a:t>
            </a:r>
            <a:r>
              <a:rPr lang="en-US" altLang="ja-JP" sz="923"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a:t>
            </a:r>
            <a:r>
              <a:rPr lang="ja-JP" altLang="en-US" sz="923"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１</a:t>
            </a:r>
            <a:r>
              <a:rPr lang="ja-JP" altLang="en-US" sz="1292"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a:t>
            </a:r>
            <a:endParaRPr lang="ja-JP" altLang="en-US" sz="1292"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98" name="テキスト ボックス 78">
            <a:extLst>
              <a:ext uri="{FF2B5EF4-FFF2-40B4-BE49-F238E27FC236}">
                <a16:creationId xmlns:a16="http://schemas.microsoft.com/office/drawing/2014/main" id="{B616332F-3264-484B-BF86-D2F82ECD3517}"/>
              </a:ext>
            </a:extLst>
          </p:cNvPr>
          <p:cNvSpPr txBox="1"/>
          <p:nvPr/>
        </p:nvSpPr>
        <p:spPr>
          <a:xfrm>
            <a:off x="3648220" y="5373786"/>
            <a:ext cx="3019318" cy="435683"/>
          </a:xfrm>
          <a:prstGeom prst="rect">
            <a:avLst/>
          </a:prstGeom>
          <a:noFill/>
          <a:ln>
            <a:noFill/>
          </a:ln>
        </p:spPr>
        <p:txBody>
          <a:bodyPr wrap="square" tIns="0" bIns="0" rtlCol="0">
            <a:noAutofit/>
          </a:bodyPr>
          <a:lstStyle/>
          <a:p>
            <a:pPr marL="188298" indent="-188298"/>
            <a:r>
              <a:rPr lang="ja-JP" altLang="en-US" sz="1292"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耐震性不足棟数（進捗率</a:t>
            </a:r>
            <a:r>
              <a:rPr lang="en-US" altLang="ja-JP" sz="923"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a:t>
            </a:r>
            <a:r>
              <a:rPr lang="ja-JP" altLang="en-US" sz="923"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１</a:t>
            </a:r>
            <a:r>
              <a:rPr lang="ja-JP" altLang="en-US" sz="1292"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a:t>
            </a:r>
            <a:endParaRPr lang="ja-JP" altLang="en-US" sz="1292" dirty="0">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216" name="Rectangle 2"/>
          <p:cNvSpPr>
            <a:spLocks noChangeArrowheads="1"/>
          </p:cNvSpPr>
          <p:nvPr/>
        </p:nvSpPr>
        <p:spPr bwMode="auto">
          <a:xfrm>
            <a:off x="165757" y="1314561"/>
            <a:ext cx="453831" cy="1328993"/>
          </a:xfrm>
          <a:prstGeom prst="roundRect">
            <a:avLst/>
          </a:prstGeom>
          <a:ln/>
          <a:effectLst/>
        </p:spPr>
        <p:style>
          <a:lnRef idx="1">
            <a:schemeClr val="accent1"/>
          </a:lnRef>
          <a:fillRef idx="3">
            <a:schemeClr val="accent1"/>
          </a:fillRef>
          <a:effectRef idx="2">
            <a:schemeClr val="accent1"/>
          </a:effectRef>
          <a:fontRef idx="minor">
            <a:schemeClr val="lt1"/>
          </a:fontRef>
        </p:style>
        <p:txBody>
          <a:bodyPr vert="eaVert" wrap="none" lIns="83077" tIns="43200" rIns="83077" bIns="43200" anchor="ctr"/>
          <a:lstStyle/>
          <a:p>
            <a:pPr algn="ctr">
              <a:tabLst>
                <a:tab pos="0" algn="l"/>
                <a:tab pos="844083" algn="l"/>
                <a:tab pos="1688165" algn="l"/>
                <a:tab pos="2532248" algn="l"/>
                <a:tab pos="3376331" algn="l"/>
                <a:tab pos="4220413" algn="l"/>
                <a:tab pos="5064496" algn="l"/>
                <a:tab pos="5908578" algn="l"/>
                <a:tab pos="6752661" algn="l"/>
                <a:tab pos="7596744" algn="l"/>
                <a:tab pos="8440826" algn="l"/>
                <a:tab pos="9284909" algn="l"/>
              </a:tabLst>
            </a:pPr>
            <a:r>
              <a:rPr lang="ja-JP" altLang="en-US" sz="1292"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支援策の方向性</a:t>
            </a:r>
            <a:endParaRPr lang="en-US" altLang="ja-JP" sz="1292"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endParaRPr>
          </a:p>
        </p:txBody>
      </p:sp>
      <p:graphicFrame>
        <p:nvGraphicFramePr>
          <p:cNvPr id="217" name="表 216"/>
          <p:cNvGraphicFramePr>
            <a:graphicFrameLocks noGrp="1"/>
          </p:cNvGraphicFramePr>
          <p:nvPr/>
        </p:nvGraphicFramePr>
        <p:xfrm>
          <a:off x="3733750" y="3311404"/>
          <a:ext cx="1462154" cy="462702"/>
        </p:xfrm>
        <a:graphic>
          <a:graphicData uri="http://schemas.openxmlformats.org/drawingml/2006/table">
            <a:tbl>
              <a:tblPr firstRow="1" bandRow="1">
                <a:tableStyleId>{5940675A-B579-460E-94D1-54222C63F5DA}</a:tableStyleId>
              </a:tblPr>
              <a:tblGrid>
                <a:gridCol w="1462154">
                  <a:extLst>
                    <a:ext uri="{9D8B030D-6E8A-4147-A177-3AD203B41FA5}">
                      <a16:colId xmlns:a16="http://schemas.microsoft.com/office/drawing/2014/main" val="458052754"/>
                    </a:ext>
                  </a:extLst>
                </a:gridCol>
              </a:tblGrid>
              <a:tr h="196948">
                <a:tc>
                  <a:txBody>
                    <a:bodyPr/>
                    <a:lstStyle/>
                    <a:p>
                      <a:pPr algn="ctr"/>
                      <a:r>
                        <a:rPr kumimoji="1" lang="en-US" altLang="ja-JP" sz="1300" dirty="0">
                          <a:latin typeface="Meiryo UI" panose="020B0604030504040204" pitchFamily="50" charset="-128"/>
                          <a:ea typeface="Meiryo UI" panose="020B0604030504040204" pitchFamily="50" charset="-128"/>
                        </a:rPr>
                        <a:t>H27</a:t>
                      </a:r>
                      <a:endParaRPr kumimoji="1" lang="ja-JP" altLang="en-US" sz="1300" dirty="0">
                        <a:latin typeface="Meiryo UI" panose="020B0604030504040204" pitchFamily="50" charset="-128"/>
                        <a:ea typeface="Meiryo UI" panose="020B0604030504040204" pitchFamily="50" charset="-128"/>
                      </a:endParaRPr>
                    </a:p>
                  </a:txBody>
                  <a:tcPr marL="33231" marR="3323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26340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00" dirty="0">
                          <a:latin typeface="Meiryo UI" panose="020B0604030504040204" pitchFamily="50" charset="-128"/>
                          <a:ea typeface="Meiryo UI" panose="020B0604030504040204" pitchFamily="50" charset="-128"/>
                        </a:rPr>
                        <a:t>約</a:t>
                      </a:r>
                      <a:r>
                        <a:rPr kumimoji="1" lang="en-US" altLang="ja-JP" sz="1300" dirty="0">
                          <a:latin typeface="Meiryo UI" panose="020B0604030504040204" pitchFamily="50" charset="-128"/>
                          <a:ea typeface="Meiryo UI" panose="020B0604030504040204" pitchFamily="50" charset="-128"/>
                        </a:rPr>
                        <a:t>83%(65</a:t>
                      </a:r>
                      <a:r>
                        <a:rPr kumimoji="1" lang="ja-JP" altLang="en-US" sz="1300" dirty="0">
                          <a:latin typeface="Meiryo UI" panose="020B0604030504040204" pitchFamily="50" charset="-128"/>
                          <a:ea typeface="Meiryo UI" panose="020B0604030504040204" pitchFamily="50" charset="-128"/>
                        </a:rPr>
                        <a:t>万戸</a:t>
                      </a:r>
                      <a:r>
                        <a:rPr kumimoji="1" lang="en-US" altLang="ja-JP" sz="1300" dirty="0">
                          <a:latin typeface="Meiryo UI" panose="020B0604030504040204" pitchFamily="50" charset="-128"/>
                          <a:ea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endParaRPr>
                    </a:p>
                  </a:txBody>
                  <a:tcPr marL="33231" marR="33231" marT="33231" marB="3323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graphicFrame>
        <p:nvGraphicFramePr>
          <p:cNvPr id="218" name="表 217"/>
          <p:cNvGraphicFramePr>
            <a:graphicFrameLocks noGrp="1"/>
          </p:cNvGraphicFramePr>
          <p:nvPr/>
        </p:nvGraphicFramePr>
        <p:xfrm>
          <a:off x="5470638" y="3311404"/>
          <a:ext cx="1462154" cy="462702"/>
        </p:xfrm>
        <a:graphic>
          <a:graphicData uri="http://schemas.openxmlformats.org/drawingml/2006/table">
            <a:tbl>
              <a:tblPr firstRow="1" bandRow="1">
                <a:tableStyleId>{5940675A-B579-460E-94D1-54222C63F5DA}</a:tableStyleId>
              </a:tblPr>
              <a:tblGrid>
                <a:gridCol w="1462154">
                  <a:extLst>
                    <a:ext uri="{9D8B030D-6E8A-4147-A177-3AD203B41FA5}">
                      <a16:colId xmlns:a16="http://schemas.microsoft.com/office/drawing/2014/main" val="458052754"/>
                    </a:ext>
                  </a:extLst>
                </a:gridCol>
              </a:tblGrid>
              <a:tr h="196948">
                <a:tc>
                  <a:txBody>
                    <a:bodyPr/>
                    <a:lstStyle/>
                    <a:p>
                      <a:pPr algn="ctr"/>
                      <a:r>
                        <a:rPr kumimoji="1" lang="en-US" altLang="ja-JP" sz="1300" dirty="0">
                          <a:latin typeface="Meiryo UI" panose="020B0604030504040204" pitchFamily="50" charset="-128"/>
                          <a:ea typeface="Meiryo UI" panose="020B0604030504040204" pitchFamily="50" charset="-128"/>
                        </a:rPr>
                        <a:t>R</a:t>
                      </a:r>
                      <a:r>
                        <a:rPr kumimoji="1" lang="ja-JP" altLang="en-US" sz="1300" dirty="0">
                          <a:latin typeface="Meiryo UI" panose="020B0604030504040204" pitchFamily="50" charset="-128"/>
                          <a:ea typeface="Meiryo UI" panose="020B0604030504040204" pitchFamily="50" charset="-128"/>
                        </a:rPr>
                        <a:t>２</a:t>
                      </a:r>
                    </a:p>
                  </a:txBody>
                  <a:tcPr marL="33231" marR="3323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263409">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00" dirty="0">
                          <a:latin typeface="Meiryo UI" panose="020B0604030504040204" pitchFamily="50" charset="-128"/>
                          <a:ea typeface="Meiryo UI" panose="020B0604030504040204" pitchFamily="50" charset="-128"/>
                        </a:rPr>
                        <a:t>約</a:t>
                      </a:r>
                      <a:r>
                        <a:rPr kumimoji="1" lang="en-US" altLang="ja-JP" sz="1300" dirty="0">
                          <a:latin typeface="Meiryo UI" panose="020B0604030504040204" pitchFamily="50" charset="-128"/>
                          <a:ea typeface="Meiryo UI" panose="020B0604030504040204" pitchFamily="50" charset="-128"/>
                        </a:rPr>
                        <a:t>89%(45</a:t>
                      </a:r>
                      <a:r>
                        <a:rPr kumimoji="1" lang="ja-JP" altLang="en-US" sz="1300" dirty="0">
                          <a:latin typeface="Meiryo UI" panose="020B0604030504040204" pitchFamily="50" charset="-128"/>
                          <a:ea typeface="Meiryo UI" panose="020B0604030504040204" pitchFamily="50" charset="-128"/>
                        </a:rPr>
                        <a:t>万戸</a:t>
                      </a:r>
                      <a:r>
                        <a:rPr kumimoji="1" lang="en-US" altLang="ja-JP" sz="1300" dirty="0">
                          <a:latin typeface="Meiryo UI" panose="020B0604030504040204" pitchFamily="50" charset="-128"/>
                          <a:ea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endParaRPr>
                    </a:p>
                  </a:txBody>
                  <a:tcPr marL="33231" marR="33231" marT="33231" marB="3323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graphicFrame>
        <p:nvGraphicFramePr>
          <p:cNvPr id="219" name="表 218"/>
          <p:cNvGraphicFramePr>
            <a:graphicFrameLocks noGrp="1"/>
          </p:cNvGraphicFramePr>
          <p:nvPr/>
        </p:nvGraphicFramePr>
        <p:xfrm>
          <a:off x="7361262" y="3302431"/>
          <a:ext cx="1400153" cy="480646"/>
        </p:xfrm>
        <a:graphic>
          <a:graphicData uri="http://schemas.openxmlformats.org/drawingml/2006/table">
            <a:tbl>
              <a:tblPr firstRow="1" bandRow="1">
                <a:tableStyleId>{5940675A-B579-460E-94D1-54222C63F5DA}</a:tableStyleId>
              </a:tblPr>
              <a:tblGrid>
                <a:gridCol w="1400153">
                  <a:extLst>
                    <a:ext uri="{9D8B030D-6E8A-4147-A177-3AD203B41FA5}">
                      <a16:colId xmlns:a16="http://schemas.microsoft.com/office/drawing/2014/main" val="458052754"/>
                    </a:ext>
                  </a:extLst>
                </a:gridCol>
              </a:tblGrid>
              <a:tr h="196948">
                <a:tc>
                  <a:txBody>
                    <a:bodyPr/>
                    <a:lstStyle/>
                    <a:p>
                      <a:pPr algn="ctr"/>
                      <a:r>
                        <a:rPr kumimoji="1" lang="ja-JP" altLang="en-US" sz="1300" b="1" dirty="0">
                          <a:latin typeface="Meiryo UI" panose="020B0604030504040204" pitchFamily="50" charset="-128"/>
                          <a:ea typeface="Meiryo UI" panose="020B0604030504040204" pitchFamily="50" charset="-128"/>
                        </a:rPr>
                        <a:t>目標 </a:t>
                      </a:r>
                      <a:r>
                        <a:rPr kumimoji="1" lang="en-US" altLang="ja-JP" sz="1300" b="1" dirty="0">
                          <a:latin typeface="Meiryo UI" panose="020B0604030504040204" pitchFamily="50" charset="-128"/>
                          <a:ea typeface="Meiryo UI" panose="020B0604030504040204" pitchFamily="50" charset="-128"/>
                        </a:rPr>
                        <a:t>[R</a:t>
                      </a:r>
                      <a:r>
                        <a:rPr kumimoji="1" lang="ja-JP" altLang="en-US" sz="1300" b="1" dirty="0">
                          <a:latin typeface="Meiryo UI" panose="020B0604030504040204" pitchFamily="50" charset="-128"/>
                          <a:ea typeface="Meiryo UI" panose="020B0604030504040204" pitchFamily="50" charset="-128"/>
                        </a:rPr>
                        <a:t>７</a:t>
                      </a:r>
                      <a:r>
                        <a:rPr kumimoji="1" lang="en-US" altLang="ja-JP" sz="1300" b="1" dirty="0">
                          <a:latin typeface="Meiryo UI" panose="020B0604030504040204" pitchFamily="50" charset="-128"/>
                          <a:ea typeface="Meiryo UI" panose="020B0604030504040204" pitchFamily="50" charset="-128"/>
                        </a:rPr>
                        <a:t>]</a:t>
                      </a:r>
                      <a:endParaRPr kumimoji="1" lang="ja-JP" altLang="en-US" sz="1300" b="1" dirty="0">
                        <a:latin typeface="Meiryo UI" panose="020B0604030504040204" pitchFamily="50" charset="-128"/>
                        <a:ea typeface="Meiryo UI" panose="020B0604030504040204"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281354">
                <a:tc>
                  <a:txBody>
                    <a:bodyPr/>
                    <a:lstStyle/>
                    <a:p>
                      <a:pPr algn="ctr"/>
                      <a:r>
                        <a:rPr kumimoji="1" lang="en-US" altLang="ja-JP" sz="1300" b="1" dirty="0">
                          <a:latin typeface="Meiryo UI" panose="020B0604030504040204" pitchFamily="50" charset="-128"/>
                          <a:ea typeface="Meiryo UI" panose="020B0604030504040204" pitchFamily="50" charset="-128"/>
                        </a:rPr>
                        <a:t>95%</a:t>
                      </a:r>
                      <a:endParaRPr kumimoji="1" lang="ja-JP" altLang="en-US" sz="1300" b="1" dirty="0">
                        <a:latin typeface="Meiryo UI" panose="020B0604030504040204" pitchFamily="50" charset="-128"/>
                        <a:ea typeface="Meiryo UI" panose="020B0604030504040204" pitchFamily="50" charset="-128"/>
                      </a:endParaRPr>
                    </a:p>
                  </a:txBody>
                  <a:tcPr marL="0" marR="0" marT="42203" marB="42203">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graphicFrame>
        <p:nvGraphicFramePr>
          <p:cNvPr id="220" name="表 219"/>
          <p:cNvGraphicFramePr>
            <a:graphicFrameLocks noGrp="1"/>
          </p:cNvGraphicFramePr>
          <p:nvPr>
            <p:extLst>
              <p:ext uri="{D42A27DB-BD31-4B8C-83A1-F6EECF244321}">
                <p14:modId xmlns:p14="http://schemas.microsoft.com/office/powerpoint/2010/main" val="3126616941"/>
              </p:ext>
            </p:extLst>
          </p:nvPr>
        </p:nvGraphicFramePr>
        <p:xfrm>
          <a:off x="5470638" y="4620421"/>
          <a:ext cx="1462154" cy="496830"/>
        </p:xfrm>
        <a:graphic>
          <a:graphicData uri="http://schemas.openxmlformats.org/drawingml/2006/table">
            <a:tbl>
              <a:tblPr firstRow="1" bandRow="1">
                <a:tableStyleId>{5940675A-B579-460E-94D1-54222C63F5DA}</a:tableStyleId>
              </a:tblPr>
              <a:tblGrid>
                <a:gridCol w="1462154">
                  <a:extLst>
                    <a:ext uri="{9D8B030D-6E8A-4147-A177-3AD203B41FA5}">
                      <a16:colId xmlns:a16="http://schemas.microsoft.com/office/drawing/2014/main" val="458052754"/>
                    </a:ext>
                  </a:extLst>
                </a:gridCol>
              </a:tblGrid>
              <a:tr h="196948">
                <a:tc>
                  <a:txBody>
                    <a:bodyPr/>
                    <a:lstStyle/>
                    <a:p>
                      <a:pPr algn="ctr"/>
                      <a:r>
                        <a:rPr kumimoji="1" lang="en-US" altLang="ja-JP" sz="1300" dirty="0">
                          <a:solidFill>
                            <a:schemeClr val="tx1"/>
                          </a:solidFill>
                          <a:latin typeface="Meiryo UI" panose="020B0604030504040204" pitchFamily="50" charset="-128"/>
                          <a:ea typeface="Meiryo UI" panose="020B0604030504040204" pitchFamily="50" charset="-128"/>
                        </a:rPr>
                        <a:t>R5.</a:t>
                      </a:r>
                      <a:r>
                        <a:rPr kumimoji="1" lang="ja-JP" altLang="en-US" sz="1300" dirty="0">
                          <a:solidFill>
                            <a:schemeClr val="tx1"/>
                          </a:solidFill>
                          <a:latin typeface="Meiryo UI" panose="020B0604030504040204" pitchFamily="50" charset="-128"/>
                          <a:ea typeface="Meiryo UI" panose="020B0604030504040204" pitchFamily="50" charset="-128"/>
                        </a:rPr>
                        <a:t>３</a:t>
                      </a:r>
                    </a:p>
                  </a:txBody>
                  <a:tcPr marL="33231" marR="3323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298710">
                <a:tc>
                  <a:txBody>
                    <a:bodyPr/>
                    <a:lstStyle/>
                    <a:p>
                      <a:pPr algn="ctr"/>
                      <a:r>
                        <a:rPr kumimoji="1" lang="en-US" altLang="ja-JP" sz="1300" dirty="0">
                          <a:solidFill>
                            <a:schemeClr val="tx1"/>
                          </a:solidFill>
                          <a:latin typeface="Meiryo UI" panose="020B0604030504040204" pitchFamily="50" charset="-128"/>
                          <a:ea typeface="Meiryo UI" panose="020B0604030504040204" pitchFamily="50" charset="-128"/>
                        </a:rPr>
                        <a:t>80</a:t>
                      </a:r>
                      <a:r>
                        <a:rPr kumimoji="1" lang="ja-JP" altLang="en-US" sz="1300" dirty="0">
                          <a:solidFill>
                            <a:schemeClr val="tx1"/>
                          </a:solidFill>
                          <a:latin typeface="Meiryo UI" panose="020B0604030504040204" pitchFamily="50" charset="-128"/>
                          <a:ea typeface="Meiryo UI" panose="020B0604030504040204" pitchFamily="50" charset="-128"/>
                        </a:rPr>
                        <a:t>棟（</a:t>
                      </a:r>
                      <a:r>
                        <a:rPr kumimoji="1" lang="en-US" altLang="ja-JP" sz="1300" dirty="0">
                          <a:solidFill>
                            <a:schemeClr val="tx1"/>
                          </a:solidFill>
                          <a:latin typeface="Meiryo UI" panose="020B0604030504040204" pitchFamily="50" charset="-128"/>
                          <a:ea typeface="Meiryo UI" panose="020B0604030504040204" pitchFamily="50" charset="-128"/>
                        </a:rPr>
                        <a:t>90%</a:t>
                      </a:r>
                      <a:r>
                        <a:rPr kumimoji="1" lang="ja-JP" altLang="en-US" sz="1300" dirty="0">
                          <a:solidFill>
                            <a:schemeClr val="tx1"/>
                          </a:solidFill>
                          <a:latin typeface="Meiryo UI" panose="020B0604030504040204" pitchFamily="50" charset="-128"/>
                          <a:ea typeface="Meiryo UI" panose="020B0604030504040204" pitchFamily="50" charset="-128"/>
                        </a:rPr>
                        <a:t>）</a:t>
                      </a:r>
                      <a:endParaRPr kumimoji="1" lang="en-US" altLang="ja-JP" sz="1300" dirty="0">
                        <a:solidFill>
                          <a:schemeClr val="tx1"/>
                        </a:solidFill>
                        <a:latin typeface="Meiryo UI" panose="020B0604030504040204" pitchFamily="50" charset="-128"/>
                        <a:ea typeface="Meiryo UI" panose="020B0604030504040204" pitchFamily="50" charset="-128"/>
                      </a:endParaRPr>
                    </a:p>
                  </a:txBody>
                  <a:tcPr marL="33231" marR="33231" marT="33231" marB="3323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graphicFrame>
        <p:nvGraphicFramePr>
          <p:cNvPr id="221" name="表 220"/>
          <p:cNvGraphicFramePr>
            <a:graphicFrameLocks noGrp="1"/>
          </p:cNvGraphicFramePr>
          <p:nvPr/>
        </p:nvGraphicFramePr>
        <p:xfrm>
          <a:off x="3733750" y="4620422"/>
          <a:ext cx="1462154" cy="475851"/>
        </p:xfrm>
        <a:graphic>
          <a:graphicData uri="http://schemas.openxmlformats.org/drawingml/2006/table">
            <a:tbl>
              <a:tblPr firstRow="1" bandRow="1">
                <a:tableStyleId>{5940675A-B579-460E-94D1-54222C63F5DA}</a:tableStyleId>
              </a:tblPr>
              <a:tblGrid>
                <a:gridCol w="1462154">
                  <a:extLst>
                    <a:ext uri="{9D8B030D-6E8A-4147-A177-3AD203B41FA5}">
                      <a16:colId xmlns:a16="http://schemas.microsoft.com/office/drawing/2014/main" val="458052754"/>
                    </a:ext>
                  </a:extLst>
                </a:gridCol>
              </a:tblGrid>
              <a:tr h="196948">
                <a:tc>
                  <a:txBody>
                    <a:bodyPr/>
                    <a:lstStyle/>
                    <a:p>
                      <a:pPr algn="ctr"/>
                      <a:r>
                        <a:rPr kumimoji="1" lang="en-US" altLang="ja-JP" sz="1300" dirty="0">
                          <a:latin typeface="Meiryo UI" panose="020B0604030504040204" pitchFamily="50" charset="-128"/>
                          <a:ea typeface="Meiryo UI" panose="020B0604030504040204" pitchFamily="50" charset="-128"/>
                        </a:rPr>
                        <a:t>H29.3</a:t>
                      </a:r>
                      <a:r>
                        <a:rPr kumimoji="1" lang="en-US" altLang="ja-JP" sz="900" dirty="0">
                          <a:latin typeface="Meiryo UI" panose="020B0604030504040204" pitchFamily="50" charset="-128"/>
                          <a:ea typeface="Meiryo UI" panose="020B0604030504040204" pitchFamily="50" charset="-128"/>
                        </a:rPr>
                        <a:t>※2</a:t>
                      </a:r>
                    </a:p>
                  </a:txBody>
                  <a:tcPr marL="33231" marR="33231" marT="0" marB="0"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277731">
                <a:tc>
                  <a:txBody>
                    <a:bodyPr/>
                    <a:lstStyle/>
                    <a:p>
                      <a:pPr algn="ctr">
                        <a:lnSpc>
                          <a:spcPct val="100000"/>
                        </a:lnSpc>
                      </a:pPr>
                      <a:r>
                        <a:rPr kumimoji="1" lang="en-US" altLang="ja-JP" sz="1300" dirty="0">
                          <a:latin typeface="Meiryo UI" panose="020B0604030504040204" pitchFamily="50" charset="-128"/>
                          <a:ea typeface="Meiryo UI" panose="020B0604030504040204" pitchFamily="50" charset="-128"/>
                        </a:rPr>
                        <a:t>139</a:t>
                      </a:r>
                      <a:r>
                        <a:rPr kumimoji="1" lang="ja-JP" altLang="en-US" sz="1300" dirty="0">
                          <a:latin typeface="Meiryo UI" panose="020B0604030504040204" pitchFamily="50" charset="-128"/>
                          <a:ea typeface="Meiryo UI" panose="020B0604030504040204" pitchFamily="50" charset="-128"/>
                        </a:rPr>
                        <a:t>棟（</a:t>
                      </a:r>
                      <a:r>
                        <a:rPr kumimoji="1" lang="en-US" altLang="ja-JP" sz="1300" dirty="0">
                          <a:latin typeface="Meiryo UI" panose="020B0604030504040204" pitchFamily="50" charset="-128"/>
                          <a:ea typeface="Meiryo UI" panose="020B0604030504040204" pitchFamily="50" charset="-128"/>
                        </a:rPr>
                        <a:t>84%</a:t>
                      </a:r>
                      <a:r>
                        <a:rPr kumimoji="1" lang="ja-JP" altLang="en-US" sz="1300" dirty="0">
                          <a:latin typeface="Meiryo UI" panose="020B0604030504040204" pitchFamily="50" charset="-128"/>
                          <a:ea typeface="Meiryo UI" panose="020B0604030504040204" pitchFamily="50" charset="-128"/>
                        </a:rPr>
                        <a:t>）</a:t>
                      </a:r>
                    </a:p>
                  </a:txBody>
                  <a:tcPr marL="33231" marR="33231" marT="33231" marB="33231" anchor="b">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graphicFrame>
        <p:nvGraphicFramePr>
          <p:cNvPr id="222" name="表 221"/>
          <p:cNvGraphicFramePr>
            <a:graphicFrameLocks noGrp="1"/>
          </p:cNvGraphicFramePr>
          <p:nvPr/>
        </p:nvGraphicFramePr>
        <p:xfrm>
          <a:off x="7370286" y="4620421"/>
          <a:ext cx="1399523" cy="515707"/>
        </p:xfrm>
        <a:graphic>
          <a:graphicData uri="http://schemas.openxmlformats.org/drawingml/2006/table">
            <a:tbl>
              <a:tblPr firstRow="1" bandRow="1">
                <a:tableStyleId>{5940675A-B579-460E-94D1-54222C63F5DA}</a:tableStyleId>
              </a:tblPr>
              <a:tblGrid>
                <a:gridCol w="1399523">
                  <a:extLst>
                    <a:ext uri="{9D8B030D-6E8A-4147-A177-3AD203B41FA5}">
                      <a16:colId xmlns:a16="http://schemas.microsoft.com/office/drawing/2014/main" val="458052754"/>
                    </a:ext>
                  </a:extLst>
                </a:gridCol>
              </a:tblGrid>
              <a:tr h="196948">
                <a:tc>
                  <a:txBody>
                    <a:bodyPr/>
                    <a:lstStyle/>
                    <a:p>
                      <a:pPr algn="ctr"/>
                      <a:r>
                        <a:rPr kumimoji="1" lang="ja-JP" altLang="en-US" sz="1300" b="1" dirty="0">
                          <a:latin typeface="Meiryo UI" panose="020B0604030504040204" pitchFamily="50" charset="-128"/>
                          <a:ea typeface="Meiryo UI" panose="020B0604030504040204" pitchFamily="50" charset="-128"/>
                        </a:rPr>
                        <a:t>目標 </a:t>
                      </a:r>
                      <a:r>
                        <a:rPr kumimoji="1" lang="en-US" altLang="ja-JP" sz="1300" b="1" dirty="0">
                          <a:latin typeface="Meiryo UI" panose="020B0604030504040204" pitchFamily="50" charset="-128"/>
                          <a:ea typeface="Meiryo UI" panose="020B0604030504040204" pitchFamily="50" charset="-128"/>
                        </a:rPr>
                        <a:t>[R</a:t>
                      </a:r>
                      <a:r>
                        <a:rPr kumimoji="1" lang="ja-JP" altLang="en-US" sz="1300" b="1" dirty="0">
                          <a:latin typeface="Meiryo UI" panose="020B0604030504040204" pitchFamily="50" charset="-128"/>
                          <a:ea typeface="Meiryo UI" panose="020B0604030504040204" pitchFamily="50" charset="-128"/>
                        </a:rPr>
                        <a:t>７</a:t>
                      </a:r>
                      <a:r>
                        <a:rPr kumimoji="1" lang="en-US" altLang="ja-JP" sz="1300" b="1" dirty="0">
                          <a:latin typeface="Meiryo UI" panose="020B0604030504040204" pitchFamily="50" charset="-128"/>
                          <a:ea typeface="Meiryo UI" panose="020B0604030504040204" pitchFamily="50" charset="-128"/>
                        </a:rPr>
                        <a:t>]</a:t>
                      </a:r>
                      <a:endParaRPr kumimoji="1" lang="ja-JP" altLang="en-US" sz="1300" b="1" dirty="0">
                        <a:latin typeface="Meiryo UI" panose="020B0604030504040204" pitchFamily="50" charset="-128"/>
                        <a:ea typeface="Meiryo UI" panose="020B0604030504040204"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317587">
                <a:tc>
                  <a:txBody>
                    <a:bodyPr/>
                    <a:lstStyle/>
                    <a:p>
                      <a:pPr algn="ctr" defTabSz="1207044">
                        <a:lnSpc>
                          <a:spcPct val="100000"/>
                        </a:lnSpc>
                        <a:defRPr/>
                      </a:pPr>
                      <a:r>
                        <a:rPr kumimoji="1" lang="ja-JP" altLang="en-US" sz="1300" b="1" dirty="0">
                          <a:latin typeface="Meiryo UI" panose="020B0604030504040204" pitchFamily="50" charset="-128"/>
                          <a:ea typeface="Meiryo UI" panose="020B0604030504040204" pitchFamily="50" charset="-128"/>
                        </a:rPr>
                        <a:t>おおむね解消</a:t>
                      </a:r>
                    </a:p>
                  </a:txBody>
                  <a:tcPr marL="0" marR="0" marT="33231" marB="3323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graphicFrame>
        <p:nvGraphicFramePr>
          <p:cNvPr id="223" name="表 222"/>
          <p:cNvGraphicFramePr>
            <a:graphicFrameLocks noGrp="1"/>
          </p:cNvGraphicFramePr>
          <p:nvPr>
            <p:extLst>
              <p:ext uri="{D42A27DB-BD31-4B8C-83A1-F6EECF244321}">
                <p14:modId xmlns:p14="http://schemas.microsoft.com/office/powerpoint/2010/main" val="3109146773"/>
              </p:ext>
            </p:extLst>
          </p:nvPr>
        </p:nvGraphicFramePr>
        <p:xfrm>
          <a:off x="5468673" y="5616011"/>
          <a:ext cx="1462154" cy="497548"/>
        </p:xfrm>
        <a:graphic>
          <a:graphicData uri="http://schemas.openxmlformats.org/drawingml/2006/table">
            <a:tbl>
              <a:tblPr firstRow="1" bandRow="1">
                <a:tableStyleId>{5940675A-B579-460E-94D1-54222C63F5DA}</a:tableStyleId>
              </a:tblPr>
              <a:tblGrid>
                <a:gridCol w="1462154">
                  <a:extLst>
                    <a:ext uri="{9D8B030D-6E8A-4147-A177-3AD203B41FA5}">
                      <a16:colId xmlns:a16="http://schemas.microsoft.com/office/drawing/2014/main" val="458052754"/>
                    </a:ext>
                  </a:extLst>
                </a:gridCol>
              </a:tblGrid>
              <a:tr h="196948">
                <a:tc>
                  <a:txBody>
                    <a:bodyPr/>
                    <a:lstStyle/>
                    <a:p>
                      <a:pPr algn="ctr"/>
                      <a:r>
                        <a:rPr kumimoji="1" lang="en-US" altLang="ja-JP" sz="1300" dirty="0">
                          <a:solidFill>
                            <a:schemeClr val="tx1"/>
                          </a:solidFill>
                          <a:latin typeface="Meiryo UI" panose="020B0604030504040204" pitchFamily="50" charset="-128"/>
                          <a:ea typeface="Meiryo UI" panose="020B0604030504040204" pitchFamily="50" charset="-128"/>
                        </a:rPr>
                        <a:t>R5.</a:t>
                      </a:r>
                      <a:r>
                        <a:rPr kumimoji="1" lang="ja-JP" altLang="en-US" sz="1300" dirty="0">
                          <a:solidFill>
                            <a:schemeClr val="tx1"/>
                          </a:solidFill>
                          <a:latin typeface="Meiryo UI" panose="020B0604030504040204" pitchFamily="50" charset="-128"/>
                          <a:ea typeface="Meiryo UI" panose="020B0604030504040204" pitchFamily="50" charset="-128"/>
                        </a:rPr>
                        <a:t>３</a:t>
                      </a:r>
                    </a:p>
                  </a:txBody>
                  <a:tcPr marL="33231" marR="33231"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299428">
                <a:tc>
                  <a:txBody>
                    <a:bodyPr/>
                    <a:lstStyle/>
                    <a:p>
                      <a:pPr algn="ctr"/>
                      <a:r>
                        <a:rPr kumimoji="1" lang="en-US" altLang="ja-JP" sz="1300" dirty="0">
                          <a:solidFill>
                            <a:schemeClr val="tx1"/>
                          </a:solidFill>
                          <a:latin typeface="Meiryo UI" panose="020B0604030504040204" pitchFamily="50" charset="-128"/>
                          <a:ea typeface="Meiryo UI" panose="020B0604030504040204" pitchFamily="50" charset="-128"/>
                        </a:rPr>
                        <a:t>187</a:t>
                      </a:r>
                      <a:r>
                        <a:rPr kumimoji="1" lang="ja-JP" altLang="en-US" sz="1300" dirty="0">
                          <a:solidFill>
                            <a:schemeClr val="tx1"/>
                          </a:solidFill>
                          <a:latin typeface="Meiryo UI" panose="020B0604030504040204" pitchFamily="50" charset="-128"/>
                          <a:ea typeface="Meiryo UI" panose="020B0604030504040204" pitchFamily="50" charset="-128"/>
                        </a:rPr>
                        <a:t>棟（</a:t>
                      </a:r>
                      <a:r>
                        <a:rPr kumimoji="1" lang="en-US" altLang="ja-JP" sz="1300" dirty="0">
                          <a:solidFill>
                            <a:schemeClr val="tx1"/>
                          </a:solidFill>
                          <a:latin typeface="Meiryo UI" panose="020B0604030504040204" pitchFamily="50" charset="-128"/>
                          <a:ea typeface="Meiryo UI" panose="020B0604030504040204" pitchFamily="50" charset="-128"/>
                        </a:rPr>
                        <a:t>32%</a:t>
                      </a:r>
                      <a:r>
                        <a:rPr kumimoji="1" lang="ja-JP" altLang="en-US" sz="1300" dirty="0">
                          <a:solidFill>
                            <a:schemeClr val="tx1"/>
                          </a:solidFill>
                          <a:latin typeface="Meiryo UI" panose="020B0604030504040204" pitchFamily="50" charset="-128"/>
                          <a:ea typeface="Meiryo UI" panose="020B0604030504040204" pitchFamily="50" charset="-128"/>
                        </a:rPr>
                        <a:t>）</a:t>
                      </a:r>
                      <a:endParaRPr kumimoji="1" lang="en-US" altLang="ja-JP" sz="1300" dirty="0">
                        <a:solidFill>
                          <a:schemeClr val="tx1"/>
                        </a:solidFill>
                        <a:latin typeface="Meiryo UI" panose="020B0604030504040204" pitchFamily="50" charset="-128"/>
                        <a:ea typeface="Meiryo UI" panose="020B0604030504040204" pitchFamily="50" charset="-128"/>
                      </a:endParaRPr>
                    </a:p>
                  </a:txBody>
                  <a:tcPr marL="33231" marR="33231" marT="33231" marB="3323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graphicFrame>
        <p:nvGraphicFramePr>
          <p:cNvPr id="224" name="表 223"/>
          <p:cNvGraphicFramePr>
            <a:graphicFrameLocks noGrp="1"/>
          </p:cNvGraphicFramePr>
          <p:nvPr/>
        </p:nvGraphicFramePr>
        <p:xfrm>
          <a:off x="3731785" y="5616012"/>
          <a:ext cx="1462154" cy="475851"/>
        </p:xfrm>
        <a:graphic>
          <a:graphicData uri="http://schemas.openxmlformats.org/drawingml/2006/table">
            <a:tbl>
              <a:tblPr firstRow="1" bandRow="1">
                <a:tableStyleId>{5940675A-B579-460E-94D1-54222C63F5DA}</a:tableStyleId>
              </a:tblPr>
              <a:tblGrid>
                <a:gridCol w="1462154">
                  <a:extLst>
                    <a:ext uri="{9D8B030D-6E8A-4147-A177-3AD203B41FA5}">
                      <a16:colId xmlns:a16="http://schemas.microsoft.com/office/drawing/2014/main" val="458052754"/>
                    </a:ext>
                  </a:extLst>
                </a:gridCol>
              </a:tblGrid>
              <a:tr h="196948">
                <a:tc>
                  <a:txBody>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300" dirty="0">
                          <a:latin typeface="Meiryo UI" panose="020B0604030504040204" pitchFamily="50" charset="-128"/>
                          <a:ea typeface="Meiryo UI" panose="020B0604030504040204" pitchFamily="50" charset="-128"/>
                        </a:rPr>
                        <a:t>H31.3</a:t>
                      </a:r>
                      <a:r>
                        <a:rPr kumimoji="1" lang="en-US" altLang="ja-JP" sz="900" dirty="0">
                          <a:latin typeface="Meiryo UI" panose="020B0604030504040204" pitchFamily="50" charset="-128"/>
                          <a:ea typeface="Meiryo UI" panose="020B0604030504040204" pitchFamily="50" charset="-128"/>
                        </a:rPr>
                        <a:t>※2</a:t>
                      </a:r>
                    </a:p>
                  </a:txBody>
                  <a:tcPr marL="0" marR="0"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277731">
                <a:tc>
                  <a:txBody>
                    <a:bodyPr/>
                    <a:lstStyle/>
                    <a:p>
                      <a:pPr algn="ctr"/>
                      <a:r>
                        <a:rPr kumimoji="1" lang="en-US" altLang="ja-JP" sz="1300" dirty="0">
                          <a:latin typeface="Meiryo UI" panose="020B0604030504040204" pitchFamily="50" charset="-128"/>
                          <a:ea typeface="Meiryo UI" panose="020B0604030504040204" pitchFamily="50" charset="-128"/>
                        </a:rPr>
                        <a:t>228</a:t>
                      </a:r>
                      <a:r>
                        <a:rPr kumimoji="1" lang="ja-JP" altLang="en-US" sz="1300" dirty="0">
                          <a:latin typeface="Meiryo UI" panose="020B0604030504040204" pitchFamily="50" charset="-128"/>
                          <a:ea typeface="Meiryo UI" panose="020B0604030504040204" pitchFamily="50" charset="-128"/>
                        </a:rPr>
                        <a:t>棟（</a:t>
                      </a:r>
                      <a:r>
                        <a:rPr kumimoji="1" lang="en-US" altLang="ja-JP" sz="1300" dirty="0">
                          <a:latin typeface="Meiryo UI" panose="020B0604030504040204" pitchFamily="50" charset="-128"/>
                          <a:ea typeface="Meiryo UI" panose="020B0604030504040204" pitchFamily="50" charset="-128"/>
                        </a:rPr>
                        <a:t>26%</a:t>
                      </a:r>
                      <a:r>
                        <a:rPr kumimoji="1" lang="ja-JP" altLang="en-US" sz="1300" dirty="0">
                          <a:latin typeface="Meiryo UI" panose="020B0604030504040204" pitchFamily="50" charset="-128"/>
                          <a:ea typeface="Meiryo UI" panose="020B0604030504040204" pitchFamily="50" charset="-128"/>
                        </a:rPr>
                        <a:t>）</a:t>
                      </a:r>
                    </a:p>
                  </a:txBody>
                  <a:tcPr marL="0" marR="0" marT="33231" marB="33231"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graphicFrame>
        <p:nvGraphicFramePr>
          <p:cNvPr id="225" name="表 224"/>
          <p:cNvGraphicFramePr>
            <a:graphicFrameLocks noGrp="1"/>
          </p:cNvGraphicFramePr>
          <p:nvPr/>
        </p:nvGraphicFramePr>
        <p:xfrm>
          <a:off x="7359157" y="5616011"/>
          <a:ext cx="1399523" cy="503484"/>
        </p:xfrm>
        <a:graphic>
          <a:graphicData uri="http://schemas.openxmlformats.org/drawingml/2006/table">
            <a:tbl>
              <a:tblPr firstRow="1" bandRow="1">
                <a:tableStyleId>{5940675A-B579-460E-94D1-54222C63F5DA}</a:tableStyleId>
              </a:tblPr>
              <a:tblGrid>
                <a:gridCol w="1399523">
                  <a:extLst>
                    <a:ext uri="{9D8B030D-6E8A-4147-A177-3AD203B41FA5}">
                      <a16:colId xmlns:a16="http://schemas.microsoft.com/office/drawing/2014/main" val="458052754"/>
                    </a:ext>
                  </a:extLst>
                </a:gridCol>
              </a:tblGrid>
              <a:tr h="196948">
                <a:tc>
                  <a:txBody>
                    <a:bodyPr/>
                    <a:lstStyle/>
                    <a:p>
                      <a:pPr algn="ctr"/>
                      <a:r>
                        <a:rPr kumimoji="1" lang="ja-JP" altLang="en-US" sz="1300" b="1" dirty="0">
                          <a:latin typeface="Meiryo UI" panose="020B0604030504040204" pitchFamily="50" charset="-128"/>
                          <a:ea typeface="Meiryo UI" panose="020B0604030504040204" pitchFamily="50" charset="-128"/>
                        </a:rPr>
                        <a:t>目標 </a:t>
                      </a:r>
                      <a:r>
                        <a:rPr kumimoji="1" lang="en-US" altLang="ja-JP" sz="1300" b="1" dirty="0">
                          <a:latin typeface="Meiryo UI" panose="020B0604030504040204" pitchFamily="50" charset="-128"/>
                          <a:ea typeface="Meiryo UI" panose="020B0604030504040204" pitchFamily="50" charset="-128"/>
                        </a:rPr>
                        <a:t>[R</a:t>
                      </a:r>
                      <a:r>
                        <a:rPr kumimoji="1" lang="ja-JP" altLang="en-US" sz="1300" b="1" dirty="0">
                          <a:latin typeface="Meiryo UI" panose="020B0604030504040204" pitchFamily="50" charset="-128"/>
                          <a:ea typeface="Meiryo UI" panose="020B0604030504040204" pitchFamily="50" charset="-128"/>
                        </a:rPr>
                        <a:t>７</a:t>
                      </a:r>
                      <a:r>
                        <a:rPr kumimoji="1" lang="en-US" altLang="ja-JP" sz="1300" b="1" dirty="0">
                          <a:latin typeface="Meiryo UI" panose="020B0604030504040204" pitchFamily="50" charset="-128"/>
                          <a:ea typeface="Meiryo UI" panose="020B0604030504040204" pitchFamily="50" charset="-128"/>
                        </a:rPr>
                        <a:t>]</a:t>
                      </a:r>
                      <a:endParaRPr kumimoji="1" lang="ja-JP" altLang="en-US" sz="1300" b="1" dirty="0">
                        <a:latin typeface="Meiryo UI" panose="020B0604030504040204" pitchFamily="50" charset="-128"/>
                        <a:ea typeface="Meiryo UI" panose="020B0604030504040204"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305364">
                <a:tc>
                  <a:txBody>
                    <a:bodyPr/>
                    <a:lstStyle/>
                    <a:p>
                      <a:pPr algn="ctr" defTabSz="1207044">
                        <a:lnSpc>
                          <a:spcPct val="100000"/>
                        </a:lnSpc>
                        <a:defRPr/>
                      </a:pPr>
                      <a:r>
                        <a:rPr kumimoji="1" lang="ja-JP" altLang="en-US" sz="1300" b="1" dirty="0">
                          <a:latin typeface="Meiryo UI" panose="020B0604030504040204" pitchFamily="50" charset="-128"/>
                          <a:ea typeface="Meiryo UI" panose="020B0604030504040204" pitchFamily="50" charset="-128"/>
                        </a:rPr>
                        <a:t>おおむね解消</a:t>
                      </a:r>
                    </a:p>
                  </a:txBody>
                  <a:tcPr marL="0" marR="0" marT="33231" marB="33231"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sp>
        <p:nvSpPr>
          <p:cNvPr id="226" name="Rectangle 2"/>
          <p:cNvSpPr>
            <a:spLocks noChangeArrowheads="1"/>
          </p:cNvSpPr>
          <p:nvPr/>
        </p:nvSpPr>
        <p:spPr bwMode="auto">
          <a:xfrm>
            <a:off x="165757" y="2839811"/>
            <a:ext cx="453831" cy="3561220"/>
          </a:xfrm>
          <a:prstGeom prst="roundRect">
            <a:avLst/>
          </a:prstGeom>
          <a:ln/>
          <a:effectLst/>
        </p:spPr>
        <p:style>
          <a:lnRef idx="1">
            <a:schemeClr val="accent1"/>
          </a:lnRef>
          <a:fillRef idx="3">
            <a:schemeClr val="accent1"/>
          </a:fillRef>
          <a:effectRef idx="2">
            <a:schemeClr val="accent1"/>
          </a:effectRef>
          <a:fontRef idx="minor">
            <a:schemeClr val="lt1"/>
          </a:fontRef>
        </p:style>
        <p:txBody>
          <a:bodyPr vert="eaVert" wrap="none" lIns="83077" tIns="43200" rIns="83077" bIns="43200" anchor="ctr"/>
          <a:lstStyle/>
          <a:p>
            <a:pPr algn="ctr">
              <a:tabLst>
                <a:tab pos="0" algn="l"/>
                <a:tab pos="844083" algn="l"/>
                <a:tab pos="1688165" algn="l"/>
                <a:tab pos="2532248" algn="l"/>
                <a:tab pos="3376331" algn="l"/>
                <a:tab pos="4220413" algn="l"/>
                <a:tab pos="5064496" algn="l"/>
                <a:tab pos="5908578" algn="l"/>
                <a:tab pos="6752661" algn="l"/>
                <a:tab pos="7596744" algn="l"/>
                <a:tab pos="8440826" algn="l"/>
                <a:tab pos="9284909" algn="l"/>
              </a:tabLst>
            </a:pPr>
            <a:r>
              <a:rPr lang="ja-JP" altLang="en-US" sz="1292"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rPr>
              <a:t>耐震化の目標と進捗状況</a:t>
            </a:r>
            <a:endParaRPr lang="en-US" altLang="ja-JP" sz="1292" b="1" dirty="0">
              <a:solidFill>
                <a:schemeClr val="bg1"/>
              </a:solidFill>
              <a:latin typeface="Meiryo UI" panose="020B0604030504040204" pitchFamily="50" charset="-128"/>
              <a:ea typeface="Meiryo UI" panose="020B0604030504040204" pitchFamily="50" charset="-128"/>
              <a:cs typeface="Meiryo UI" panose="020B0604030504040204" pitchFamily="50" charset="-128"/>
              <a:sym typeface="Wingdings 2"/>
            </a:endParaRPr>
          </a:p>
        </p:txBody>
      </p:sp>
      <p:sp>
        <p:nvSpPr>
          <p:cNvPr id="227" name="テキスト ボックス 226"/>
          <p:cNvSpPr txBox="1"/>
          <p:nvPr/>
        </p:nvSpPr>
        <p:spPr>
          <a:xfrm>
            <a:off x="6519990" y="2106417"/>
            <a:ext cx="2502277" cy="462431"/>
          </a:xfrm>
          <a:prstGeom prst="roundRect">
            <a:avLst/>
          </a:prstGeom>
          <a:ln/>
        </p:spPr>
        <p:style>
          <a:lnRef idx="1">
            <a:schemeClr val="accent6"/>
          </a:lnRef>
          <a:fillRef idx="2">
            <a:schemeClr val="accent6"/>
          </a:fillRef>
          <a:effectRef idx="1">
            <a:schemeClr val="accent6"/>
          </a:effectRef>
          <a:fontRef idx="minor">
            <a:schemeClr val="dk1"/>
          </a:fontRef>
        </p:style>
        <p:txBody>
          <a:bodyPr lIns="84397" tIns="42198" rIns="84397" bIns="42198" rtlCol="0" anchor="ctr"/>
          <a:lstStyle>
            <a:defPPr>
              <a:defRPr lang="ja-JP"/>
            </a:defPPr>
            <a:lvl1pPr algn="ctr">
              <a:lnSpc>
                <a:spcPts val="1960"/>
              </a:lnSpc>
              <a:defRPr sz="1600">
                <a:latin typeface="Meiryo UI" panose="020B0604030504040204" pitchFamily="50" charset="-128"/>
                <a:ea typeface="Meiryo UI" panose="020B0604030504040204" pitchFamily="50" charset="-128"/>
                <a:cs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292" b="1" dirty="0">
                <a:solidFill>
                  <a:schemeClr val="tx1"/>
                </a:solidFill>
              </a:rPr>
              <a:t>負担軽減の支援</a:t>
            </a:r>
            <a:endParaRPr lang="en-US" altLang="ja-JP" sz="1292" b="1" dirty="0">
              <a:solidFill>
                <a:schemeClr val="tx1"/>
              </a:solidFill>
            </a:endParaRPr>
          </a:p>
        </p:txBody>
      </p:sp>
      <p:sp>
        <p:nvSpPr>
          <p:cNvPr id="228" name="テキスト ボックス 227"/>
          <p:cNvSpPr txBox="1"/>
          <p:nvPr/>
        </p:nvSpPr>
        <p:spPr>
          <a:xfrm>
            <a:off x="3679188" y="2106417"/>
            <a:ext cx="2502277" cy="462431"/>
          </a:xfrm>
          <a:prstGeom prst="roundRect">
            <a:avLst/>
          </a:prstGeom>
          <a:ln/>
        </p:spPr>
        <p:style>
          <a:lnRef idx="1">
            <a:schemeClr val="accent6"/>
          </a:lnRef>
          <a:fillRef idx="2">
            <a:schemeClr val="accent6"/>
          </a:fillRef>
          <a:effectRef idx="1">
            <a:schemeClr val="accent6"/>
          </a:effectRef>
          <a:fontRef idx="minor">
            <a:schemeClr val="dk1"/>
          </a:fontRef>
        </p:style>
        <p:txBody>
          <a:bodyPr lIns="84397" tIns="42198" rIns="84397" bIns="42198" rtlCol="0" anchor="ctr"/>
          <a:lstStyle>
            <a:defPPr>
              <a:defRPr lang="ja-JP"/>
            </a:defPPr>
            <a:lvl1pPr algn="ctr">
              <a:lnSpc>
                <a:spcPts val="1960"/>
              </a:lnSpc>
              <a:defRPr sz="16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stStyle>
          <a:p>
            <a:r>
              <a:rPr lang="ja-JP" altLang="en-US" sz="1292" b="1" dirty="0"/>
              <a:t>耐震化の</a:t>
            </a:r>
            <a:endParaRPr lang="en-US" altLang="ja-JP" sz="1292" b="1" dirty="0"/>
          </a:p>
          <a:p>
            <a:r>
              <a:rPr lang="ja-JP" altLang="en-US" sz="1292" b="1" dirty="0"/>
              <a:t>きっかけづくり・具体化</a:t>
            </a:r>
          </a:p>
        </p:txBody>
      </p:sp>
      <p:sp>
        <p:nvSpPr>
          <p:cNvPr id="229" name="テキスト ボックス 228"/>
          <p:cNvSpPr txBox="1"/>
          <p:nvPr/>
        </p:nvSpPr>
        <p:spPr>
          <a:xfrm>
            <a:off x="838385" y="2106417"/>
            <a:ext cx="2502277" cy="462431"/>
          </a:xfrm>
          <a:prstGeom prst="roundRect">
            <a:avLst/>
          </a:prstGeom>
          <a:ln/>
        </p:spPr>
        <p:style>
          <a:lnRef idx="1">
            <a:schemeClr val="accent6"/>
          </a:lnRef>
          <a:fillRef idx="2">
            <a:schemeClr val="accent6"/>
          </a:fillRef>
          <a:effectRef idx="1">
            <a:schemeClr val="accent6"/>
          </a:effectRef>
          <a:fontRef idx="minor">
            <a:schemeClr val="dk1"/>
          </a:fontRef>
        </p:style>
        <p:txBody>
          <a:bodyPr lIns="84397" tIns="42198" rIns="84397" bIns="42198" rtlCol="0" anchor="ctr"/>
          <a:lstStyle>
            <a:defPPr>
              <a:defRPr lang="ja-JP"/>
            </a:defPPr>
            <a:lvl1pPr algn="ctr">
              <a:lnSpc>
                <a:spcPts val="1960"/>
              </a:lnSpc>
              <a:defRPr sz="1600">
                <a:latin typeface="Meiryo UI" panose="020B0604030504040204" pitchFamily="50" charset="-128"/>
                <a:ea typeface="Meiryo UI" panose="020B0604030504040204" pitchFamily="50" charset="-128"/>
                <a:cs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ja-JP" altLang="en-US" sz="1292" b="1" dirty="0">
                <a:solidFill>
                  <a:schemeClr val="tx1"/>
                </a:solidFill>
              </a:rPr>
              <a:t>社会的機運の醸成</a:t>
            </a:r>
            <a:endParaRPr lang="en-US" altLang="ja-JP" sz="1292" b="1" dirty="0">
              <a:solidFill>
                <a:schemeClr val="tx1"/>
              </a:solidFill>
            </a:endParaRPr>
          </a:p>
        </p:txBody>
      </p:sp>
      <p:sp>
        <p:nvSpPr>
          <p:cNvPr id="2" name="正方形/長方形 1"/>
          <p:cNvSpPr/>
          <p:nvPr/>
        </p:nvSpPr>
        <p:spPr>
          <a:xfrm>
            <a:off x="838385" y="1366286"/>
            <a:ext cx="8433991" cy="546945"/>
          </a:xfrm>
          <a:prstGeom prst="rect">
            <a:avLst/>
          </a:prstGeom>
        </p:spPr>
        <p:txBody>
          <a:bodyPr wrap="square">
            <a:spAutoFit/>
          </a:bodyPr>
          <a:lstStyle/>
          <a:p>
            <a:r>
              <a:rPr lang="ja-JP" altLang="en-US" sz="1477" dirty="0">
                <a:solidFill>
                  <a:schemeClr val="dk1"/>
                </a:solidFill>
                <a:latin typeface="ＭＳ Ｐゴシック" panose="020B0600070205080204" pitchFamily="50" charset="-128"/>
                <a:ea typeface="Meiryo UI" panose="020B0604030504040204" pitchFamily="50" charset="-128"/>
                <a:cs typeface="Times New Roman" panose="02020603050405020304" pitchFamily="18" charset="0"/>
              </a:rPr>
              <a:t>３つの支援策の方向性を軸とし、所有者の意識の変化を踏まえた切れ目のない支援策を戦略的に実施し、</a:t>
            </a:r>
            <a:endParaRPr lang="en-US" altLang="ja-JP" sz="1477" dirty="0">
              <a:solidFill>
                <a:schemeClr val="dk1"/>
              </a:solidFill>
              <a:latin typeface="ＭＳ Ｐゴシック" panose="020B0600070205080204" pitchFamily="50" charset="-128"/>
              <a:ea typeface="Meiryo UI" panose="020B0604030504040204" pitchFamily="50" charset="-128"/>
              <a:cs typeface="Times New Roman" panose="02020603050405020304" pitchFamily="18" charset="0"/>
            </a:endParaRPr>
          </a:p>
          <a:p>
            <a:r>
              <a:rPr lang="ja-JP" altLang="en-US" sz="1477" dirty="0">
                <a:solidFill>
                  <a:schemeClr val="dk1"/>
                </a:solidFill>
                <a:latin typeface="ＭＳ Ｐゴシック" panose="020B0600070205080204" pitchFamily="50" charset="-128"/>
                <a:ea typeface="Meiryo UI" panose="020B0604030504040204" pitchFamily="50" charset="-128"/>
                <a:cs typeface="Times New Roman" panose="02020603050405020304" pitchFamily="18" charset="0"/>
              </a:rPr>
              <a:t>耐震化を実現していく</a:t>
            </a:r>
          </a:p>
        </p:txBody>
      </p:sp>
      <p:sp>
        <p:nvSpPr>
          <p:cNvPr id="230" name="テキスト ボックス 229">
            <a:extLst>
              <a:ext uri="{FF2B5EF4-FFF2-40B4-BE49-F238E27FC236}">
                <a16:creationId xmlns:a16="http://schemas.microsoft.com/office/drawing/2014/main" id="{B616332F-3264-484B-BF86-D2F82ECD3517}"/>
              </a:ext>
            </a:extLst>
          </p:cNvPr>
          <p:cNvSpPr txBox="1"/>
          <p:nvPr/>
        </p:nvSpPr>
        <p:spPr>
          <a:xfrm>
            <a:off x="5383889" y="6238878"/>
            <a:ext cx="3950536" cy="460660"/>
          </a:xfrm>
          <a:prstGeom prst="rect">
            <a:avLst/>
          </a:prstGeom>
          <a:noFill/>
          <a:ln>
            <a:noFill/>
          </a:ln>
        </p:spPr>
        <p:txBody>
          <a:bodyPr wrap="square" rtlCol="0">
            <a:noAutofit/>
          </a:bodyPr>
          <a:lstStyle/>
          <a:p>
            <a:pPr marL="241795" indent="-241795"/>
            <a:r>
              <a:rPr lang="en-US" altLang="ja-JP" sz="923" dirty="0">
                <a:solidFill>
                  <a:prstClr val="black"/>
                </a:solidFill>
                <a:latin typeface="Meiryo UI" panose="020B0604030504040204" pitchFamily="50" charset="-128"/>
                <a:ea typeface="Meiryo UI" panose="020B0604030504040204" pitchFamily="50" charset="-128"/>
              </a:rPr>
              <a:t>※</a:t>
            </a:r>
            <a:r>
              <a:rPr lang="ja-JP" altLang="en-US" sz="923" dirty="0">
                <a:solidFill>
                  <a:prstClr val="black"/>
                </a:solidFill>
                <a:latin typeface="Meiryo UI" panose="020B0604030504040204" pitchFamily="50" charset="-128"/>
                <a:ea typeface="Meiryo UI" panose="020B0604030504040204" pitchFamily="50" charset="-128"/>
              </a:rPr>
              <a:t>１進捗率：義務付け建築物に占める耐震性ありの割合</a:t>
            </a:r>
            <a:endParaRPr lang="en-US" altLang="ja-JP" sz="923" dirty="0">
              <a:solidFill>
                <a:prstClr val="black"/>
              </a:solidFill>
              <a:latin typeface="Meiryo UI" panose="020B0604030504040204" pitchFamily="50" charset="-128"/>
              <a:ea typeface="Meiryo UI" panose="020B0604030504040204" pitchFamily="50" charset="-128"/>
            </a:endParaRPr>
          </a:p>
          <a:p>
            <a:r>
              <a:rPr lang="en-US" altLang="ja-JP" sz="923" dirty="0">
                <a:solidFill>
                  <a:prstClr val="black"/>
                </a:solidFill>
                <a:latin typeface="Meiryo UI" panose="020B0604030504040204" pitchFamily="50" charset="-128"/>
                <a:ea typeface="Meiryo UI" panose="020B0604030504040204" pitchFamily="50" charset="-128"/>
              </a:rPr>
              <a:t>※</a:t>
            </a:r>
            <a:r>
              <a:rPr lang="ja-JP" altLang="en-US" sz="923" dirty="0">
                <a:solidFill>
                  <a:prstClr val="black"/>
                </a:solidFill>
                <a:latin typeface="Meiryo UI" panose="020B0604030504040204" pitchFamily="50" charset="-128"/>
                <a:ea typeface="Meiryo UI" panose="020B0604030504040204" pitchFamily="50" charset="-128"/>
              </a:rPr>
              <a:t>２当初公表時点</a:t>
            </a:r>
            <a:endParaRPr lang="en-US" altLang="ja-JP" sz="923" dirty="0">
              <a:solidFill>
                <a:prstClr val="black"/>
              </a:solidFill>
              <a:latin typeface="Meiryo UI" panose="020B0604030504040204" pitchFamily="50" charset="-128"/>
              <a:ea typeface="Meiryo UI" panose="020B0604030504040204" pitchFamily="50" charset="-128"/>
            </a:endParaRPr>
          </a:p>
        </p:txBody>
      </p:sp>
      <p:sp>
        <p:nvSpPr>
          <p:cNvPr id="3" name="楕円 2"/>
          <p:cNvSpPr/>
          <p:nvPr/>
        </p:nvSpPr>
        <p:spPr>
          <a:xfrm>
            <a:off x="3286303" y="2123659"/>
            <a:ext cx="437891" cy="427944"/>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ja-JP" altLang="en-US" sz="1662">
              <a:solidFill>
                <a:schemeClr val="tx1"/>
              </a:solidFill>
            </a:endParaRPr>
          </a:p>
        </p:txBody>
      </p:sp>
      <p:sp>
        <p:nvSpPr>
          <p:cNvPr id="231" name="楕円 230"/>
          <p:cNvSpPr/>
          <p:nvPr/>
        </p:nvSpPr>
        <p:spPr>
          <a:xfrm>
            <a:off x="6124379" y="2123659"/>
            <a:ext cx="437891" cy="427944"/>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ja-JP" altLang="en-US" sz="1662">
              <a:solidFill>
                <a:schemeClr val="tx1"/>
              </a:solidFill>
            </a:endParaRPr>
          </a:p>
        </p:txBody>
      </p:sp>
      <p:sp>
        <p:nvSpPr>
          <p:cNvPr id="4" name="角丸四角形 3"/>
          <p:cNvSpPr/>
          <p:nvPr/>
        </p:nvSpPr>
        <p:spPr>
          <a:xfrm>
            <a:off x="838385" y="2835279"/>
            <a:ext cx="8227953" cy="1082920"/>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sp>
        <p:nvSpPr>
          <p:cNvPr id="41" name="角丸四角形 40"/>
          <p:cNvSpPr/>
          <p:nvPr/>
        </p:nvSpPr>
        <p:spPr>
          <a:xfrm>
            <a:off x="863163" y="4291764"/>
            <a:ext cx="8227953" cy="950845"/>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sp>
        <p:nvSpPr>
          <p:cNvPr id="42" name="角丸四角形 41"/>
          <p:cNvSpPr/>
          <p:nvPr/>
        </p:nvSpPr>
        <p:spPr>
          <a:xfrm>
            <a:off x="838385" y="5253545"/>
            <a:ext cx="8227953" cy="950845"/>
          </a:xfrm>
          <a:prstGeom prst="roundRect">
            <a:avLst/>
          </a:prstGeom>
          <a:no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sp>
        <p:nvSpPr>
          <p:cNvPr id="174" name="正方形/長方形 173"/>
          <p:cNvSpPr/>
          <p:nvPr/>
        </p:nvSpPr>
        <p:spPr>
          <a:xfrm>
            <a:off x="842061" y="4294570"/>
            <a:ext cx="475198" cy="1909820"/>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eaVert" wrap="square" lIns="0" tIns="0" rIns="0" bIns="0" numCol="1" spcCol="0" rtlCol="0" fromWordArt="0" anchor="ctr" anchorCtr="0" forceAA="0" compatLnSpc="1">
            <a:prstTxWarp prst="textNoShape">
              <a:avLst/>
            </a:prstTxWarp>
            <a:noAutofit/>
          </a:bodyPr>
          <a:lstStyle/>
          <a:p>
            <a:pPr algn="ctr"/>
            <a:r>
              <a:rPr lang="ja-JP" altLang="en-US" sz="1292" b="1" kern="100" dirty="0">
                <a:latin typeface="HG丸ｺﾞｼｯｸM-PRO" panose="020F0600000000000000" pitchFamily="50" charset="-128"/>
                <a:ea typeface="Meiryo UI" panose="020B0604030504040204" pitchFamily="50" charset="-128"/>
                <a:cs typeface="Times New Roman" panose="02020603050405020304" pitchFamily="18" charset="0"/>
              </a:rPr>
              <a:t>診断義務付け</a:t>
            </a:r>
            <a:endParaRPr lang="en-US" altLang="ja-JP" sz="1292" b="1" kern="100" dirty="0">
              <a:latin typeface="HG丸ｺﾞｼｯｸM-PRO" panose="020F0600000000000000" pitchFamily="50" charset="-128"/>
              <a:ea typeface="Meiryo UI" panose="020B0604030504040204" pitchFamily="50" charset="-128"/>
              <a:cs typeface="Times New Roman" panose="02020603050405020304" pitchFamily="18" charset="0"/>
            </a:endParaRPr>
          </a:p>
          <a:p>
            <a:pPr algn="ctr"/>
            <a:r>
              <a:rPr lang="ja-JP" altLang="en-US" sz="1292" b="1" kern="100" dirty="0">
                <a:latin typeface="HG丸ｺﾞｼｯｸM-PRO" panose="020F0600000000000000" pitchFamily="50" charset="-128"/>
                <a:ea typeface="Meiryo UI" panose="020B0604030504040204" pitchFamily="50" charset="-128"/>
                <a:cs typeface="Times New Roman" panose="02020603050405020304" pitchFamily="18" charset="0"/>
              </a:rPr>
              <a:t>建築物</a:t>
            </a:r>
            <a:endParaRPr lang="ja-JP" altLang="en-US" sz="1292"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39" name="テキスト ボックス 38"/>
          <p:cNvSpPr txBox="1"/>
          <p:nvPr/>
        </p:nvSpPr>
        <p:spPr>
          <a:xfrm>
            <a:off x="9468544" y="2123659"/>
            <a:ext cx="2860857" cy="348109"/>
          </a:xfrm>
          <a:prstGeom prst="rect">
            <a:avLst/>
          </a:prstGeom>
          <a:solidFill>
            <a:schemeClr val="bg1"/>
          </a:solidFill>
        </p:spPr>
        <p:txBody>
          <a:bodyPr wrap="square" rtlCol="0">
            <a:spAutoFit/>
          </a:bodyPr>
          <a:lstStyle/>
          <a:p>
            <a:r>
              <a:rPr lang="ja-JP" altLang="en-US" sz="1662" dirty="0"/>
              <a:t>担当：都市防災課</a:t>
            </a:r>
            <a:endParaRPr lang="en-US" altLang="ja-JP" sz="1662" dirty="0"/>
          </a:p>
        </p:txBody>
      </p:sp>
      <p:sp>
        <p:nvSpPr>
          <p:cNvPr id="40"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6120000" y="360000"/>
            <a:ext cx="2880000" cy="360000"/>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事業調整室</a:t>
            </a:r>
            <a:endParaRPr lang="en-US" altLang="ja-JP" sz="12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29766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152267" y="1116187"/>
            <a:ext cx="8891249" cy="5447417"/>
          </a:xfrm>
          <a:prstGeom prst="roundRect">
            <a:avLst>
              <a:gd name="adj" fmla="val 2785"/>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schemeClr val="tx1"/>
              </a:solidFill>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３</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安全を支える</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69" name="テキスト ボックス 168"/>
          <p:cNvSpPr txBox="1"/>
          <p:nvPr/>
        </p:nvSpPr>
        <p:spPr>
          <a:xfrm>
            <a:off x="-2162757" y="8916401"/>
            <a:ext cx="4793718" cy="2062027"/>
          </a:xfrm>
          <a:prstGeom prst="rect">
            <a:avLst/>
          </a:prstGeom>
          <a:noFill/>
          <a:ln>
            <a:noFill/>
          </a:ln>
        </p:spPr>
        <p:txBody>
          <a:bodyPr wrap="square" rtlCol="0">
            <a:noAutofit/>
          </a:bodyPr>
          <a:lstStyle/>
          <a:p>
            <a:pPr marL="84994" indent="-84994"/>
            <a:r>
              <a:rPr lang="ja-JP" altLang="en-US" sz="1477" dirty="0">
                <a:latin typeface="Meiryo UI" panose="020B0604030504040204" pitchFamily="50" charset="-128"/>
                <a:ea typeface="Meiryo UI" panose="020B0604030504040204" pitchFamily="50" charset="-128"/>
              </a:rPr>
              <a:t>・・</a:t>
            </a:r>
            <a:endParaRPr lang="ja-JP" altLang="ja-JP" sz="1477"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0" name="テキスト ボックス 39"/>
          <p:cNvSpPr txBox="1"/>
          <p:nvPr/>
        </p:nvSpPr>
        <p:spPr>
          <a:xfrm>
            <a:off x="208953" y="1090559"/>
            <a:ext cx="2489784" cy="348109"/>
          </a:xfrm>
          <a:prstGeom prst="rect">
            <a:avLst/>
          </a:prstGeom>
          <a:noFill/>
        </p:spPr>
        <p:txBody>
          <a:bodyPr wrap="none" rtlCol="0">
            <a:spAutoFit/>
          </a:bodyPr>
          <a:lstStyle/>
          <a:p>
            <a:r>
              <a:rPr lang="en-US" altLang="ja-JP" sz="1662" b="1" dirty="0">
                <a:latin typeface="Meiryo UI" panose="020B0604030504040204" pitchFamily="50" charset="-128"/>
                <a:ea typeface="Meiryo UI" panose="020B0604030504040204" pitchFamily="50" charset="-128"/>
              </a:rPr>
              <a:t>【</a:t>
            </a:r>
            <a:r>
              <a:rPr lang="ja-JP" altLang="en-US" sz="1662" b="1" dirty="0">
                <a:latin typeface="Meiryo UI" panose="020B0604030504040204" pitchFamily="50" charset="-128"/>
                <a:ea typeface="Meiryo UI" panose="020B0604030504040204" pitchFamily="50" charset="-128"/>
              </a:rPr>
              <a:t>令和５年度の主な取組</a:t>
            </a:r>
            <a:r>
              <a:rPr lang="en-US" altLang="ja-JP" sz="1662" b="1" dirty="0">
                <a:latin typeface="Meiryo UI" panose="020B0604030504040204" pitchFamily="50" charset="-128"/>
                <a:ea typeface="Meiryo UI" panose="020B0604030504040204" pitchFamily="50" charset="-128"/>
              </a:rPr>
              <a:t>】</a:t>
            </a:r>
            <a:endParaRPr lang="ja-JP" altLang="en-US" sz="1662" b="1" dirty="0">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284329" y="4323400"/>
            <a:ext cx="4245335" cy="2240204"/>
          </a:xfrm>
          <a:prstGeom prst="rect">
            <a:avLst/>
          </a:prstGeom>
          <a:noFill/>
          <a:ln>
            <a:noFill/>
          </a:ln>
        </p:spPr>
        <p:txBody>
          <a:bodyPr wrap="square" rtlCol="0">
            <a:noAutofit/>
          </a:bodyPr>
          <a:lstStyle/>
          <a:p>
            <a:pPr marL="84994" indent="-84994">
              <a:lnSpc>
                <a:spcPts val="1200"/>
              </a:lnSpc>
            </a:pPr>
            <a:r>
              <a:rPr lang="en-US" altLang="ja-JP" sz="1662" b="1" dirty="0">
                <a:latin typeface="Meiryo UI" panose="020B0604030504040204" pitchFamily="50" charset="-128"/>
                <a:ea typeface="Meiryo UI" panose="020B0604030504040204" pitchFamily="50" charset="-128"/>
              </a:rPr>
              <a:t>〈</a:t>
            </a:r>
            <a:r>
              <a:rPr lang="ja-JP" altLang="en-US" sz="1662" b="1" dirty="0">
                <a:latin typeface="Meiryo UI" panose="020B0604030504040204" pitchFamily="50" charset="-128"/>
                <a:ea typeface="Meiryo UI" panose="020B0604030504040204" pitchFamily="50" charset="-128"/>
              </a:rPr>
              <a:t>大阪府耐震プロデューサー派遣制度</a:t>
            </a:r>
            <a:r>
              <a:rPr lang="en-US" altLang="ja-JP" sz="1662" b="1" dirty="0">
                <a:latin typeface="Meiryo UI" panose="020B0604030504040204" pitchFamily="50" charset="-128"/>
                <a:ea typeface="Meiryo UI" panose="020B0604030504040204" pitchFamily="50" charset="-128"/>
              </a:rPr>
              <a:t>〉</a:t>
            </a:r>
          </a:p>
          <a:p>
            <a:pPr marL="84994" indent="-84994">
              <a:lnSpc>
                <a:spcPts val="1200"/>
              </a:lnSpc>
            </a:pPr>
            <a:endParaRPr lang="en-US" altLang="ja-JP" sz="1477" b="1" dirty="0">
              <a:latin typeface="Meiryo UI" panose="020B0604030504040204" pitchFamily="50" charset="-128"/>
              <a:ea typeface="Meiryo UI" panose="020B0604030504040204" pitchFamily="50" charset="-128"/>
            </a:endParaRPr>
          </a:p>
          <a:p>
            <a:pPr>
              <a:lnSpc>
                <a:spcPts val="1200"/>
              </a:lnSpc>
              <a:spcBef>
                <a:spcPts val="1108"/>
              </a:spcBef>
            </a:pPr>
            <a:r>
              <a:rPr lang="ja-JP" altLang="en-US" sz="1477" dirty="0">
                <a:solidFill>
                  <a:srgbClr val="FF0000"/>
                </a:solidFill>
                <a:latin typeface="Meiryo UI" panose="020B0604030504040204" pitchFamily="50" charset="-128"/>
                <a:ea typeface="Meiryo UI" panose="020B0604030504040204" pitchFamily="50" charset="-128"/>
              </a:rPr>
              <a:t>  </a:t>
            </a:r>
            <a:r>
              <a:rPr lang="ja-JP" altLang="en-US" sz="1477" dirty="0">
                <a:latin typeface="Meiryo UI" panose="020B0604030504040204" pitchFamily="50" charset="-128"/>
                <a:ea typeface="Meiryo UI" panose="020B0604030504040204" pitchFamily="50" charset="-128"/>
              </a:rPr>
              <a:t>所有者が抱える様々な課題に対し、きめ細やかに</a:t>
            </a:r>
            <a:endParaRPr lang="en-US" altLang="ja-JP" sz="1477" dirty="0">
              <a:latin typeface="Meiryo UI" panose="020B0604030504040204" pitchFamily="50" charset="-128"/>
              <a:ea typeface="Meiryo UI" panose="020B0604030504040204" pitchFamily="50" charset="-128"/>
            </a:endParaRPr>
          </a:p>
          <a:p>
            <a:pPr>
              <a:lnSpc>
                <a:spcPts val="1200"/>
              </a:lnSpc>
              <a:spcBef>
                <a:spcPts val="1108"/>
              </a:spcBef>
            </a:pPr>
            <a:r>
              <a:rPr lang="ja-JP" altLang="en-US" sz="1477" spc="-18" dirty="0">
                <a:latin typeface="Meiryo UI" panose="020B0604030504040204" pitchFamily="50" charset="-128"/>
                <a:ea typeface="Meiryo UI" panose="020B0604030504040204" pitchFamily="50" charset="-128"/>
              </a:rPr>
              <a:t>対応するため、改修工法や工事費用、権利関係等</a:t>
            </a:r>
            <a:endParaRPr lang="en-US" altLang="ja-JP" sz="1477" spc="-18" dirty="0">
              <a:latin typeface="Meiryo UI" panose="020B0604030504040204" pitchFamily="50" charset="-128"/>
              <a:ea typeface="Meiryo UI" panose="020B0604030504040204" pitchFamily="50" charset="-128"/>
            </a:endParaRPr>
          </a:p>
          <a:p>
            <a:pPr>
              <a:lnSpc>
                <a:spcPts val="1200"/>
              </a:lnSpc>
              <a:spcBef>
                <a:spcPts val="1108"/>
              </a:spcBef>
            </a:pPr>
            <a:r>
              <a:rPr lang="ja-JP" altLang="en-US" sz="1477" dirty="0">
                <a:latin typeface="Meiryo UI" panose="020B0604030504040204" pitchFamily="50" charset="-128"/>
                <a:ea typeface="Meiryo UI" panose="020B0604030504040204" pitchFamily="50" charset="-128"/>
              </a:rPr>
              <a:t>耐震化に精通した専門家を派遣する制度</a:t>
            </a:r>
            <a:endParaRPr lang="en-US" altLang="ja-JP" sz="1477" dirty="0">
              <a:latin typeface="Meiryo UI" panose="020B0604030504040204" pitchFamily="50" charset="-128"/>
              <a:ea typeface="Meiryo UI" panose="020B0604030504040204" pitchFamily="50" charset="-128"/>
            </a:endParaRPr>
          </a:p>
          <a:p>
            <a:pPr>
              <a:lnSpc>
                <a:spcPts val="1200"/>
              </a:lnSpc>
              <a:spcBef>
                <a:spcPts val="1108"/>
              </a:spcBef>
            </a:pPr>
            <a:endParaRPr lang="en-US" altLang="ja-JP" sz="1477" dirty="0">
              <a:latin typeface="Meiryo UI" panose="020B0604030504040204" pitchFamily="50" charset="-128"/>
              <a:ea typeface="Meiryo UI" panose="020B0604030504040204" pitchFamily="50" charset="-128"/>
            </a:endParaRPr>
          </a:p>
          <a:p>
            <a:pPr>
              <a:lnSpc>
                <a:spcPts val="1200"/>
              </a:lnSpc>
              <a:spcBef>
                <a:spcPts val="1108"/>
              </a:spcBef>
            </a:pPr>
            <a:r>
              <a:rPr lang="en-US" altLang="ja-JP" sz="1200" spc="-92" dirty="0">
                <a:latin typeface="Meiryo UI" panose="020B0604030504040204" pitchFamily="50" charset="-128"/>
                <a:ea typeface="Meiryo UI" panose="020B0604030504040204" pitchFamily="50" charset="-128"/>
              </a:rPr>
              <a:t>※</a:t>
            </a:r>
            <a:r>
              <a:rPr lang="ja-JP" altLang="en-US" sz="1200" spc="-92" dirty="0">
                <a:latin typeface="Meiryo UI" panose="020B0604030504040204" pitchFamily="50" charset="-128"/>
                <a:ea typeface="Meiryo UI" panose="020B0604030504040204" pitchFamily="50" charset="-128"/>
              </a:rPr>
              <a:t>事務局：</a:t>
            </a:r>
            <a:r>
              <a:rPr lang="zh-TW" altLang="en-US" sz="1200" spc="-92" dirty="0">
                <a:latin typeface="Meiryo UI" panose="020B0604030504040204" pitchFamily="50" charset="-128"/>
                <a:ea typeface="Meiryo UI" panose="020B0604030504040204" pitchFamily="50" charset="-128"/>
              </a:rPr>
              <a:t>一般社団法人 大阪府建築士事務所協会</a:t>
            </a:r>
            <a:endParaRPr lang="en-US" altLang="ja-JP" sz="1200" spc="-92" dirty="0">
              <a:latin typeface="Meiryo UI" panose="020B0604030504040204" pitchFamily="50" charset="-128"/>
              <a:ea typeface="Meiryo UI" panose="020B0604030504040204" pitchFamily="50" charset="-128"/>
            </a:endParaRPr>
          </a:p>
        </p:txBody>
      </p:sp>
      <p:graphicFrame>
        <p:nvGraphicFramePr>
          <p:cNvPr id="42" name="表 41"/>
          <p:cNvGraphicFramePr>
            <a:graphicFrameLocks noGrp="1"/>
          </p:cNvGraphicFramePr>
          <p:nvPr/>
        </p:nvGraphicFramePr>
        <p:xfrm>
          <a:off x="284329" y="1418396"/>
          <a:ext cx="8674783" cy="2519985"/>
        </p:xfrm>
        <a:graphic>
          <a:graphicData uri="http://schemas.openxmlformats.org/drawingml/2006/table">
            <a:tbl>
              <a:tblPr firstRow="1" bandRow="1">
                <a:tableStyleId>{69012ECD-51FC-41F1-AA8D-1B2483CD663E}</a:tableStyleId>
              </a:tblPr>
              <a:tblGrid>
                <a:gridCol w="1911407">
                  <a:extLst>
                    <a:ext uri="{9D8B030D-6E8A-4147-A177-3AD203B41FA5}">
                      <a16:colId xmlns:a16="http://schemas.microsoft.com/office/drawing/2014/main" val="2248622937"/>
                    </a:ext>
                  </a:extLst>
                </a:gridCol>
                <a:gridCol w="6763376">
                  <a:extLst>
                    <a:ext uri="{9D8B030D-6E8A-4147-A177-3AD203B41FA5}">
                      <a16:colId xmlns:a16="http://schemas.microsoft.com/office/drawing/2014/main" val="2276232979"/>
                    </a:ext>
                  </a:extLst>
                </a:gridCol>
              </a:tblGrid>
              <a:tr h="269202">
                <a:tc>
                  <a:txBody>
                    <a:bodyPr/>
                    <a:lstStyle/>
                    <a:p>
                      <a:pPr algn="ctr">
                        <a:lnSpc>
                          <a:spcPct val="100000"/>
                        </a:lnSpc>
                      </a:pPr>
                      <a:r>
                        <a:rPr kumimoji="1" lang="ja-JP" altLang="en-US" sz="1300" dirty="0">
                          <a:latin typeface="Meiryo UI" panose="020B0604030504040204" pitchFamily="50" charset="-128"/>
                          <a:ea typeface="Meiryo UI" panose="020B0604030504040204" pitchFamily="50" charset="-128"/>
                        </a:rPr>
                        <a:t>対象</a:t>
                      </a: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lnSpc>
                          <a:spcPct val="100000"/>
                        </a:lnSpc>
                      </a:pPr>
                      <a:r>
                        <a:rPr kumimoji="1" lang="ja-JP" altLang="en-US" sz="1300" dirty="0">
                          <a:latin typeface="Meiryo UI" panose="020B0604030504040204" pitchFamily="50" charset="-128"/>
                          <a:ea typeface="Meiryo UI" panose="020B0604030504040204" pitchFamily="50" charset="-128"/>
                        </a:rPr>
                        <a:t>取組内容</a:t>
                      </a:r>
                    </a:p>
                  </a:txBody>
                  <a:tcPr marL="84406" marR="84406" marT="42203" marB="42203" anchor="ct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397281732"/>
                  </a:ext>
                </a:extLst>
              </a:tr>
              <a:tr h="585912">
                <a:tc>
                  <a:txBody>
                    <a:bodyPr/>
                    <a:lstStyle/>
                    <a:p>
                      <a:pPr marL="87313" marR="0" lvl="0" indent="-87313" algn="l" defTabSz="914290" rtl="0" eaLnBrk="1" fontAlgn="auto" latinLnBrk="0" hangingPunct="1">
                        <a:lnSpc>
                          <a:spcPct val="100000"/>
                        </a:lnSpc>
                        <a:spcBef>
                          <a:spcPts val="0"/>
                        </a:spcBef>
                        <a:spcAft>
                          <a:spcPts val="0"/>
                        </a:spcAft>
                        <a:buClrTx/>
                        <a:buSzTx/>
                        <a:buFontTx/>
                        <a:buNone/>
                        <a:tabLst/>
                        <a:defRPr/>
                      </a:pPr>
                      <a:r>
                        <a:rPr kumimoji="1" lang="ja-JP" altLang="en-US" sz="1300" spc="-100" baseline="0" dirty="0">
                          <a:solidFill>
                            <a:schemeClr val="tx1"/>
                          </a:solidFill>
                          <a:latin typeface="Meiryo UI" panose="020B0604030504040204" pitchFamily="50" charset="-128"/>
                          <a:ea typeface="Meiryo UI" panose="020B0604030504040204" pitchFamily="50" charset="-128"/>
                        </a:rPr>
                        <a:t>木造住宅</a:t>
                      </a:r>
                      <a:endParaRPr kumimoji="1" lang="ja-JP" altLang="en-US" sz="13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87313" marR="0" lvl="0" indent="-87313" algn="l" defTabSz="914290" rtl="0" eaLnBrk="1" fontAlgn="auto" latinLnBrk="0" hangingPunct="1">
                        <a:lnSpc>
                          <a:spcPct val="100000"/>
                        </a:lnSpc>
                        <a:spcBef>
                          <a:spcPts val="0"/>
                        </a:spcBef>
                        <a:spcAft>
                          <a:spcPts val="0"/>
                        </a:spcAft>
                        <a:buClrTx/>
                        <a:buSzTx/>
                        <a:buFontTx/>
                        <a:buNone/>
                        <a:tabLst/>
                        <a:defRPr/>
                      </a:pPr>
                      <a:r>
                        <a:rPr lang="ja-JP" altLang="en-US" sz="1300" dirty="0">
                          <a:solidFill>
                            <a:schemeClr val="tx1"/>
                          </a:solidFill>
                          <a:latin typeface="Meiryo UI" panose="020B0604030504040204" pitchFamily="50" charset="-128"/>
                          <a:ea typeface="Meiryo UI" panose="020B0604030504040204" pitchFamily="50" charset="-128"/>
                        </a:rPr>
                        <a:t>・個別訪問やダイレクトメールなどによる所有者等への直接的な働きかけ</a:t>
                      </a:r>
                      <a:endParaRPr lang="en-US" altLang="ja-JP" sz="1300" dirty="0">
                        <a:solidFill>
                          <a:schemeClr val="tx1"/>
                        </a:solidFill>
                        <a:latin typeface="Meiryo UI" panose="020B0604030504040204" pitchFamily="50" charset="-128"/>
                        <a:ea typeface="Meiryo UI" panose="020B0604030504040204" pitchFamily="50" charset="-128"/>
                      </a:endParaRPr>
                    </a:p>
                    <a:p>
                      <a:pPr marL="87313" marR="0" lvl="0" indent="-87313" algn="l" defTabSz="91429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eiryo UI" panose="020B0604030504040204" pitchFamily="50" charset="-128"/>
                          <a:ea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rPr>
                        <a:t>リフォームや売買の機会を捉えた耐震化の働きかけ</a:t>
                      </a:r>
                      <a:endParaRPr kumimoji="1" lang="ja-JP" altLang="en-US" sz="13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3270066996"/>
                  </a:ext>
                </a:extLst>
              </a:tr>
              <a:tr h="617508">
                <a:tc>
                  <a:txBody>
                    <a:bodyPr/>
                    <a:lstStyle/>
                    <a:p>
                      <a:pPr algn="l">
                        <a:lnSpc>
                          <a:spcPct val="100000"/>
                        </a:lnSpc>
                      </a:pPr>
                      <a:r>
                        <a:rPr kumimoji="1" lang="ja-JP" altLang="en-US" sz="1300" spc="-100" baseline="0" dirty="0">
                          <a:solidFill>
                            <a:schemeClr val="tx1"/>
                          </a:solidFill>
                          <a:latin typeface="Meiryo UI" panose="020B0604030504040204" pitchFamily="50" charset="-128"/>
                          <a:ea typeface="Meiryo UI" panose="020B0604030504040204" pitchFamily="50" charset="-128"/>
                        </a:rPr>
                        <a:t>分譲マンション</a:t>
                      </a:r>
                      <a:endParaRPr kumimoji="1" lang="en-US" altLang="ja-JP" sz="1300" spc="-100" baseline="0" dirty="0">
                        <a:solidFill>
                          <a:schemeClr val="tx1"/>
                        </a:solidFill>
                        <a:latin typeface="Meiryo UI" panose="020B0604030504040204" pitchFamily="50" charset="-128"/>
                        <a:ea typeface="Meiryo UI" panose="020B0604030504040204" pitchFamily="50" charset="-128"/>
                      </a:endParaRPr>
                    </a:p>
                    <a:p>
                      <a:pPr algn="l">
                        <a:lnSpc>
                          <a:spcPct val="100000"/>
                        </a:lnSpc>
                      </a:pPr>
                      <a:r>
                        <a:rPr kumimoji="1" lang="ja-JP" altLang="en-US" sz="1300" dirty="0">
                          <a:solidFill>
                            <a:schemeClr val="tx1"/>
                          </a:solidFill>
                          <a:latin typeface="Meiryo UI" panose="020B0604030504040204" pitchFamily="50" charset="-128"/>
                          <a:ea typeface="Meiryo UI" panose="020B0604030504040204" pitchFamily="50" charset="-128"/>
                        </a:rPr>
                        <a:t>大規模建築物</a:t>
                      </a: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eiryo UI" panose="020B0604030504040204" pitchFamily="50" charset="-128"/>
                          <a:ea typeface="Meiryo UI" panose="020B0604030504040204" pitchFamily="50" charset="-128"/>
                        </a:rPr>
                        <a:t>・耐震改修に関するセミナー、相談会などの開催</a:t>
                      </a:r>
                      <a:endParaRPr kumimoji="1" lang="en-US" altLang="ja-JP" sz="1300" dirty="0">
                        <a:solidFill>
                          <a:schemeClr val="tx1"/>
                        </a:solidFill>
                        <a:latin typeface="Meiryo UI" panose="020B0604030504040204" pitchFamily="50" charset="-128"/>
                        <a:ea typeface="Meiryo UI"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eiryo UI" panose="020B0604030504040204" pitchFamily="50" charset="-128"/>
                          <a:ea typeface="Meiryo UI" panose="020B0604030504040204" pitchFamily="50" charset="-128"/>
                        </a:rPr>
                        <a:t>・高経年の分譲マンションや耐震化率の低い大規模建築物への耐震化の重点的な働きかけ</a:t>
                      </a: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4164366079"/>
                  </a:ext>
                </a:extLst>
              </a:tr>
              <a:tr h="489574">
                <a:tc>
                  <a:txBody>
                    <a:bodyPr/>
                    <a:lstStyle/>
                    <a:p>
                      <a:pPr marL="87313" marR="0" lvl="0" indent="-87313" algn="l" defTabSz="91429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eiryo UI" panose="020B0604030504040204" pitchFamily="50" charset="-128"/>
                          <a:ea typeface="Meiryo UI" panose="020B0604030504040204" pitchFamily="50" charset="-128"/>
                        </a:rPr>
                        <a:t>沿道建築物</a:t>
                      </a: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eiryo UI" panose="020B0604030504040204" pitchFamily="50" charset="-128"/>
                          <a:ea typeface="Meiryo UI" panose="020B0604030504040204" pitchFamily="50" charset="-128"/>
                        </a:rPr>
                        <a:t>・</a:t>
                      </a:r>
                      <a:r>
                        <a:rPr lang="ja-JP" altLang="en-US" sz="1300" dirty="0">
                          <a:solidFill>
                            <a:schemeClr val="tx1"/>
                          </a:solidFill>
                          <a:latin typeface="Meiryo UI" panose="020B0604030504040204" pitchFamily="50" charset="-128"/>
                          <a:ea typeface="Meiryo UI" panose="020B0604030504040204" pitchFamily="50" charset="-128"/>
                        </a:rPr>
                        <a:t>大阪府耐震プロデューサー派遣制度を活用した</a:t>
                      </a:r>
                      <a:r>
                        <a:rPr kumimoji="1" lang="ja-JP" altLang="en-US" sz="1300" dirty="0">
                          <a:solidFill>
                            <a:schemeClr val="tx1"/>
                          </a:solidFill>
                          <a:latin typeface="Meiryo UI" panose="020B0604030504040204" pitchFamily="50" charset="-128"/>
                          <a:ea typeface="Meiryo UI" panose="020B0604030504040204" pitchFamily="50" charset="-128"/>
                        </a:rPr>
                        <a:t>対象建築物所有者に対しての支援</a:t>
                      </a: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823871436"/>
                  </a:ext>
                </a:extLst>
              </a:tr>
              <a:tr h="544465">
                <a:tc>
                  <a:txBody>
                    <a:bodyPr/>
                    <a:lstStyle/>
                    <a:p>
                      <a:pPr marL="87313" indent="-87313">
                        <a:lnSpc>
                          <a:spcPct val="100000"/>
                        </a:lnSpc>
                      </a:pPr>
                      <a:r>
                        <a:rPr kumimoji="1" lang="ja-JP" altLang="en-US" sz="1300" dirty="0">
                          <a:solidFill>
                            <a:schemeClr val="tx1"/>
                          </a:solidFill>
                          <a:latin typeface="Meiryo UI" panose="020B0604030504040204" pitchFamily="50" charset="-128"/>
                          <a:ea typeface="Meiryo UI" panose="020B0604030504040204" pitchFamily="50" charset="-128"/>
                        </a:rPr>
                        <a:t>沿道建築物</a:t>
                      </a:r>
                    </a:p>
                    <a:p>
                      <a:pPr marL="87313" indent="-87313">
                        <a:lnSpc>
                          <a:spcPct val="100000"/>
                        </a:lnSpc>
                      </a:pPr>
                      <a:r>
                        <a:rPr kumimoji="1" lang="ja-JP" altLang="en-US" sz="1100" dirty="0">
                          <a:solidFill>
                            <a:schemeClr val="tx1"/>
                          </a:solidFill>
                          <a:latin typeface="Meiryo UI" panose="020B0604030504040204" pitchFamily="50" charset="-128"/>
                          <a:ea typeface="Meiryo UI" panose="020B0604030504040204" pitchFamily="50" charset="-128"/>
                        </a:rPr>
                        <a:t>（ﾌﾞﾛｯｸ塀等含む）</a:t>
                      </a: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eiryo UI" panose="020B0604030504040204" pitchFamily="50" charset="-128"/>
                          <a:ea typeface="Meiryo UI" panose="020B0604030504040204" pitchFamily="50" charset="-128"/>
                        </a:rPr>
                        <a:t>・耐震改修促進法</a:t>
                      </a:r>
                      <a:r>
                        <a:rPr kumimoji="1" lang="en-US" altLang="ja-JP" sz="800" dirty="0">
                          <a:solidFill>
                            <a:schemeClr val="tx1"/>
                          </a:solidFill>
                          <a:latin typeface="Meiryo UI" panose="020B0604030504040204" pitchFamily="50" charset="-128"/>
                          <a:ea typeface="Meiryo UI" panose="020B0604030504040204" pitchFamily="50" charset="-128"/>
                        </a:rPr>
                        <a:t>※</a:t>
                      </a:r>
                      <a:r>
                        <a:rPr kumimoji="1" lang="ja-JP" altLang="en-US" sz="1300" dirty="0">
                          <a:solidFill>
                            <a:schemeClr val="tx1"/>
                          </a:solidFill>
                          <a:latin typeface="Meiryo UI" panose="020B0604030504040204" pitchFamily="50" charset="-128"/>
                          <a:ea typeface="Meiryo UI" panose="020B0604030504040204" pitchFamily="50" charset="-128"/>
                        </a:rPr>
                        <a:t>に基づき報告のあった耐震診断の結果を公表</a:t>
                      </a:r>
                      <a:endParaRPr kumimoji="1" lang="en-US" altLang="ja-JP" sz="1300" dirty="0">
                        <a:solidFill>
                          <a:schemeClr val="tx1"/>
                        </a:solidFill>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734109280"/>
                  </a:ext>
                </a:extLst>
              </a:tr>
            </a:tbl>
          </a:graphicData>
        </a:graphic>
      </p:graphicFrame>
      <p:grpSp>
        <p:nvGrpSpPr>
          <p:cNvPr id="43" name="グループ化 42"/>
          <p:cNvGrpSpPr/>
          <p:nvPr/>
        </p:nvGrpSpPr>
        <p:grpSpPr>
          <a:xfrm>
            <a:off x="4399347" y="4056283"/>
            <a:ext cx="4341771" cy="2569928"/>
            <a:chOff x="6183216" y="3815265"/>
            <a:chExt cx="3562110" cy="2108441"/>
          </a:xfrm>
        </p:grpSpPr>
        <p:sp>
          <p:nvSpPr>
            <p:cNvPr id="44" name="正方形/長方形 43"/>
            <p:cNvSpPr/>
            <p:nvPr/>
          </p:nvSpPr>
          <p:spPr>
            <a:xfrm>
              <a:off x="6305147" y="5540799"/>
              <a:ext cx="2524633" cy="38290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92" dirty="0">
                  <a:latin typeface="Meiryo UI" panose="020B0604030504040204" pitchFamily="50" charset="-128"/>
                  <a:ea typeface="Meiryo UI" panose="020B0604030504040204" pitchFamily="50" charset="-128"/>
                </a:rPr>
                <a:t>アドバイス</a:t>
              </a:r>
            </a:p>
          </p:txBody>
        </p:sp>
        <p:sp>
          <p:nvSpPr>
            <p:cNvPr id="45" name="正方形/長方形 44"/>
            <p:cNvSpPr/>
            <p:nvPr/>
          </p:nvSpPr>
          <p:spPr>
            <a:xfrm>
              <a:off x="6183216" y="4694027"/>
              <a:ext cx="1825901" cy="38290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92" dirty="0">
                  <a:latin typeface="Meiryo UI" panose="020B0604030504040204" pitchFamily="50" charset="-128"/>
                  <a:ea typeface="Meiryo UI" panose="020B0604030504040204" pitchFamily="50" charset="-128"/>
                </a:rPr>
                <a:t>働きかけ</a:t>
              </a:r>
            </a:p>
          </p:txBody>
        </p:sp>
        <p:sp>
          <p:nvSpPr>
            <p:cNvPr id="46" name="楕円 45"/>
            <p:cNvSpPr/>
            <p:nvPr/>
          </p:nvSpPr>
          <p:spPr>
            <a:xfrm>
              <a:off x="6263019" y="5190132"/>
              <a:ext cx="940605" cy="473421"/>
            </a:xfrm>
            <a:prstGeom prst="ellipse">
              <a:avLst/>
            </a:prstGeom>
          </p:spPr>
          <p:style>
            <a:lnRef idx="0">
              <a:schemeClr val="accent6"/>
            </a:lnRef>
            <a:fillRef idx="3">
              <a:schemeClr val="accent6"/>
            </a:fillRef>
            <a:effectRef idx="3">
              <a:schemeClr val="accent6"/>
            </a:effectRef>
            <a:fontRef idx="minor">
              <a:schemeClr val="lt1"/>
            </a:fontRef>
          </p:style>
          <p:txBody>
            <a:bodyPr lIns="0" tIns="0" rIns="0" bIns="0" rtlCol="0" anchor="ctr"/>
            <a:lstStyle/>
            <a:p>
              <a:pPr algn="ctr"/>
              <a:r>
                <a:rPr lang="ja-JP" altLang="en-US" sz="1108" b="1" dirty="0">
                  <a:solidFill>
                    <a:schemeClr val="bg1"/>
                  </a:solidFill>
                  <a:latin typeface="Meiryo UI" panose="020B0604030504040204" pitchFamily="50" charset="-128"/>
                  <a:ea typeface="Meiryo UI" panose="020B0604030504040204" pitchFamily="50" charset="-128"/>
                </a:rPr>
                <a:t>所有者</a:t>
              </a:r>
            </a:p>
          </p:txBody>
        </p:sp>
        <p:sp>
          <p:nvSpPr>
            <p:cNvPr id="47" name="角丸四角形 46"/>
            <p:cNvSpPr/>
            <p:nvPr/>
          </p:nvSpPr>
          <p:spPr>
            <a:xfrm>
              <a:off x="8054138" y="3984440"/>
              <a:ext cx="417576" cy="1662223"/>
            </a:xfrm>
            <a:prstGeom prst="roundRect">
              <a:avLst/>
            </a:prstGeom>
          </p:spPr>
          <p:style>
            <a:lnRef idx="0">
              <a:schemeClr val="accent5"/>
            </a:lnRef>
            <a:fillRef idx="3">
              <a:schemeClr val="accent5"/>
            </a:fillRef>
            <a:effectRef idx="3">
              <a:schemeClr val="accent5"/>
            </a:effectRef>
            <a:fontRef idx="minor">
              <a:schemeClr val="lt1"/>
            </a:fontRef>
          </p:style>
          <p:txBody>
            <a:bodyPr vert="eaVert" lIns="0" tIns="0" rIns="0" bIns="0" rtlCol="0" anchor="ctr"/>
            <a:lstStyle/>
            <a:p>
              <a:pPr algn="ctr"/>
              <a:r>
                <a:rPr lang="ja-JP" altLang="en-US" sz="1108" b="1" dirty="0">
                  <a:solidFill>
                    <a:schemeClr val="bg1"/>
                  </a:solidFill>
                  <a:latin typeface="Meiryo UI" panose="020B0604030504040204" pitchFamily="50" charset="-128"/>
                  <a:ea typeface="Meiryo UI" panose="020B0604030504040204" pitchFamily="50" charset="-128"/>
                </a:rPr>
                <a:t>耐震プロデューサー</a:t>
              </a:r>
            </a:p>
          </p:txBody>
        </p:sp>
        <p:sp>
          <p:nvSpPr>
            <p:cNvPr id="48" name="正方形/長方形 47"/>
            <p:cNvSpPr/>
            <p:nvPr/>
          </p:nvSpPr>
          <p:spPr>
            <a:xfrm>
              <a:off x="6909855" y="4945598"/>
              <a:ext cx="1270048" cy="38290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108" dirty="0">
                  <a:latin typeface="Meiryo UI" panose="020B0604030504040204" pitchFamily="50" charset="-128"/>
                  <a:ea typeface="Meiryo UI" panose="020B0604030504040204" pitchFamily="50" charset="-128"/>
                </a:rPr>
                <a:t>相談</a:t>
              </a:r>
            </a:p>
          </p:txBody>
        </p:sp>
        <p:sp>
          <p:nvSpPr>
            <p:cNvPr id="49" name="楕円 48"/>
            <p:cNvSpPr/>
            <p:nvPr/>
          </p:nvSpPr>
          <p:spPr>
            <a:xfrm>
              <a:off x="8881858" y="4859540"/>
              <a:ext cx="817562" cy="315614"/>
            </a:xfrm>
            <a:prstGeom prst="ellipse">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en-US" altLang="ja-JP" sz="1108" b="1" dirty="0">
                  <a:solidFill>
                    <a:schemeClr val="tx1"/>
                  </a:solidFill>
                  <a:latin typeface="Meiryo UI" panose="020B0604030504040204" pitchFamily="50" charset="-128"/>
                  <a:ea typeface="Meiryo UI" panose="020B0604030504040204" pitchFamily="50" charset="-128"/>
                </a:rPr>
                <a:t>FP</a:t>
              </a:r>
            </a:p>
          </p:txBody>
        </p:sp>
        <p:sp>
          <p:nvSpPr>
            <p:cNvPr id="50" name="正方形/長方形 49"/>
            <p:cNvSpPr/>
            <p:nvPr/>
          </p:nvSpPr>
          <p:spPr>
            <a:xfrm>
              <a:off x="8044942" y="3815265"/>
              <a:ext cx="1270048" cy="28937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92" dirty="0">
                  <a:latin typeface="Meiryo UI" panose="020B0604030504040204" pitchFamily="50" charset="-128"/>
                  <a:ea typeface="Meiryo UI" panose="020B0604030504040204" pitchFamily="50" charset="-128"/>
                </a:rPr>
                <a:t>連携</a:t>
              </a:r>
            </a:p>
          </p:txBody>
        </p:sp>
        <p:cxnSp>
          <p:nvCxnSpPr>
            <p:cNvPr id="51" name="直線コネクタ 50"/>
            <p:cNvCxnSpPr/>
            <p:nvPr/>
          </p:nvCxnSpPr>
          <p:spPr>
            <a:xfrm flipV="1">
              <a:off x="8487058" y="4156431"/>
              <a:ext cx="396000"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矢印: 左 7">
              <a:extLst>
                <a:ext uri="{FF2B5EF4-FFF2-40B4-BE49-F238E27FC236}">
                  <a16:creationId xmlns:a16="http://schemas.microsoft.com/office/drawing/2014/main" id="{43613365-0577-4741-A396-2F7A40BDF6A3}"/>
                </a:ext>
              </a:extLst>
            </p:cNvPr>
            <p:cNvSpPr/>
            <p:nvPr/>
          </p:nvSpPr>
          <p:spPr>
            <a:xfrm>
              <a:off x="7171301" y="5386422"/>
              <a:ext cx="687600" cy="245855"/>
            </a:xfrm>
            <a:prstGeom prst="lef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7">
                <a:latin typeface="Meiryo UI" panose="020B0604030504040204" pitchFamily="50" charset="-128"/>
                <a:ea typeface="Meiryo UI" panose="020B0604030504040204" pitchFamily="50" charset="-128"/>
              </a:endParaRPr>
            </a:p>
          </p:txBody>
        </p:sp>
        <p:sp>
          <p:nvSpPr>
            <p:cNvPr id="53" name="楕円 52">
              <a:extLst>
                <a:ext uri="{FF2B5EF4-FFF2-40B4-BE49-F238E27FC236}">
                  <a16:creationId xmlns:a16="http://schemas.microsoft.com/office/drawing/2014/main" id="{370C6BE6-EFAC-4F12-BF30-FFF5ACEE81C7}"/>
                </a:ext>
              </a:extLst>
            </p:cNvPr>
            <p:cNvSpPr/>
            <p:nvPr/>
          </p:nvSpPr>
          <p:spPr>
            <a:xfrm>
              <a:off x="8881858" y="5331049"/>
              <a:ext cx="817562" cy="315614"/>
            </a:xfrm>
            <a:prstGeom prst="ellipse">
              <a:avLst/>
            </a:prstGeom>
          </p:spPr>
          <p:style>
            <a:lnRef idx="1">
              <a:schemeClr val="accent5"/>
            </a:lnRef>
            <a:fillRef idx="2">
              <a:schemeClr val="accent5"/>
            </a:fillRef>
            <a:effectRef idx="1">
              <a:schemeClr val="accent5"/>
            </a:effectRef>
            <a:fontRef idx="minor">
              <a:schemeClr val="dk1"/>
            </a:fontRef>
          </p:style>
          <p:txBody>
            <a:bodyPr vert="eaVert" lIns="0" tIns="0" rIns="0" bIns="0" rtlCol="0" anchor="ctr"/>
            <a:lstStyle/>
            <a:p>
              <a:pPr algn="ctr"/>
              <a:endParaRPr lang="en-US" altLang="ja-JP" sz="1292" b="1" dirty="0">
                <a:solidFill>
                  <a:schemeClr val="tx1"/>
                </a:solidFill>
                <a:latin typeface="Meiryo UI" panose="020B0604030504040204" pitchFamily="50" charset="-128"/>
                <a:ea typeface="Meiryo UI" panose="020B0604030504040204" pitchFamily="50" charset="-128"/>
              </a:endParaRPr>
            </a:p>
          </p:txBody>
        </p:sp>
        <p:cxnSp>
          <p:nvCxnSpPr>
            <p:cNvPr id="54" name="直線コネクタ 53"/>
            <p:cNvCxnSpPr/>
            <p:nvPr/>
          </p:nvCxnSpPr>
          <p:spPr>
            <a:xfrm flipV="1">
              <a:off x="8487058" y="4591860"/>
              <a:ext cx="396000"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V="1">
              <a:off x="8487058" y="5488854"/>
              <a:ext cx="396000"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角丸四角形 55"/>
            <p:cNvSpPr/>
            <p:nvPr/>
          </p:nvSpPr>
          <p:spPr>
            <a:xfrm>
              <a:off x="6425013" y="3961000"/>
              <a:ext cx="361755" cy="738000"/>
            </a:xfrm>
            <a:prstGeom prst="roundRect">
              <a:avLst/>
            </a:prstGeom>
          </p:spPr>
          <p:style>
            <a:lnRef idx="1">
              <a:schemeClr val="accent1"/>
            </a:lnRef>
            <a:fillRef idx="3">
              <a:schemeClr val="accent1"/>
            </a:fillRef>
            <a:effectRef idx="2">
              <a:schemeClr val="accent1"/>
            </a:effectRef>
            <a:fontRef idx="minor">
              <a:schemeClr val="lt1"/>
            </a:fontRef>
          </p:style>
          <p:txBody>
            <a:bodyPr vert="eaVert" lIns="0" tIns="0" rIns="0" bIns="0" rtlCol="0" anchor="ctr"/>
            <a:lstStyle/>
            <a:p>
              <a:pPr algn="ctr"/>
              <a:r>
                <a:rPr lang="ja-JP" altLang="en-US" sz="1108" b="1" dirty="0">
                  <a:solidFill>
                    <a:schemeClr val="bg1"/>
                  </a:solidFill>
                  <a:latin typeface="Meiryo UI" panose="020B0604030504040204" pitchFamily="50" charset="-128"/>
                  <a:ea typeface="Meiryo UI" panose="020B0604030504040204" pitchFamily="50" charset="-128"/>
                </a:rPr>
                <a:t>大阪府</a:t>
              </a:r>
            </a:p>
          </p:txBody>
        </p:sp>
        <p:cxnSp>
          <p:nvCxnSpPr>
            <p:cNvPr id="57" name="直線矢印コネクタ 56"/>
            <p:cNvCxnSpPr/>
            <p:nvPr/>
          </p:nvCxnSpPr>
          <p:spPr>
            <a:xfrm>
              <a:off x="6858557" y="4191582"/>
              <a:ext cx="1195581"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正方形/長方形 57"/>
            <p:cNvSpPr/>
            <p:nvPr/>
          </p:nvSpPr>
          <p:spPr>
            <a:xfrm>
              <a:off x="6960091" y="3902232"/>
              <a:ext cx="1464917" cy="30077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108" dirty="0">
                  <a:latin typeface="Meiryo UI" panose="020B0604030504040204" pitchFamily="50" charset="-128"/>
                  <a:ea typeface="Meiryo UI" panose="020B0604030504040204" pitchFamily="50" charset="-128"/>
                </a:rPr>
                <a:t>要請</a:t>
              </a:r>
            </a:p>
          </p:txBody>
        </p:sp>
        <p:sp>
          <p:nvSpPr>
            <p:cNvPr id="59" name="角丸四角形 58"/>
            <p:cNvSpPr/>
            <p:nvPr/>
          </p:nvSpPr>
          <p:spPr>
            <a:xfrm>
              <a:off x="7895607" y="3856204"/>
              <a:ext cx="1849719" cy="1885114"/>
            </a:xfrm>
            <a:prstGeom prst="roundRect">
              <a:avLst/>
            </a:prstGeom>
            <a:noFill/>
            <a:ln>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227">
                <a:latin typeface="Meiryo UI" panose="020B0604030504040204" pitchFamily="50" charset="-128"/>
                <a:ea typeface="Meiryo UI" panose="020B0604030504040204" pitchFamily="50" charset="-128"/>
              </a:endParaRPr>
            </a:p>
          </p:txBody>
        </p:sp>
        <p:cxnSp>
          <p:nvCxnSpPr>
            <p:cNvPr id="60" name="直線矢印コネクタ 59"/>
            <p:cNvCxnSpPr/>
            <p:nvPr/>
          </p:nvCxnSpPr>
          <p:spPr>
            <a:xfrm flipH="1">
              <a:off x="6858557" y="4434056"/>
              <a:ext cx="1160159"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正方形/長方形 60"/>
            <p:cNvSpPr/>
            <p:nvPr/>
          </p:nvSpPr>
          <p:spPr>
            <a:xfrm>
              <a:off x="6948599" y="4383576"/>
              <a:ext cx="1464917" cy="38290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108" dirty="0">
                  <a:latin typeface="Meiryo UI" panose="020B0604030504040204" pitchFamily="50" charset="-128"/>
                  <a:ea typeface="Meiryo UI" panose="020B0604030504040204" pitchFamily="50" charset="-128"/>
                </a:rPr>
                <a:t>報告</a:t>
              </a:r>
            </a:p>
          </p:txBody>
        </p:sp>
        <p:sp>
          <p:nvSpPr>
            <p:cNvPr id="62" name="楕円 61"/>
            <p:cNvSpPr/>
            <p:nvPr/>
          </p:nvSpPr>
          <p:spPr>
            <a:xfrm>
              <a:off x="8881858" y="4005687"/>
              <a:ext cx="817562" cy="315614"/>
            </a:xfrm>
            <a:prstGeom prst="ellipse">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ja-JP" altLang="en-US" sz="1108" b="1" dirty="0">
                  <a:solidFill>
                    <a:schemeClr val="tx1"/>
                  </a:solidFill>
                  <a:latin typeface="Meiryo UI" panose="020B0604030504040204" pitchFamily="50" charset="-128"/>
                  <a:ea typeface="Meiryo UI" panose="020B0604030504040204" pitchFamily="50" charset="-128"/>
                </a:rPr>
                <a:t>弁護士</a:t>
              </a:r>
            </a:p>
          </p:txBody>
        </p:sp>
        <p:sp>
          <p:nvSpPr>
            <p:cNvPr id="63" name="楕円 62"/>
            <p:cNvSpPr/>
            <p:nvPr/>
          </p:nvSpPr>
          <p:spPr>
            <a:xfrm>
              <a:off x="8881858" y="4434056"/>
              <a:ext cx="817562" cy="315614"/>
            </a:xfrm>
            <a:prstGeom prst="ellipse">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a:r>
                <a:rPr lang="ja-JP" altLang="en-US" sz="1108" b="1" dirty="0">
                  <a:solidFill>
                    <a:schemeClr val="tx1"/>
                  </a:solidFill>
                  <a:latin typeface="Meiryo UI" panose="020B0604030504040204" pitchFamily="50" charset="-128"/>
                  <a:ea typeface="Meiryo UI" panose="020B0604030504040204" pitchFamily="50" charset="-128"/>
                </a:rPr>
                <a:t>建築士</a:t>
              </a:r>
            </a:p>
          </p:txBody>
        </p:sp>
        <p:cxnSp>
          <p:nvCxnSpPr>
            <p:cNvPr id="64" name="直線コネクタ 63"/>
            <p:cNvCxnSpPr/>
            <p:nvPr/>
          </p:nvCxnSpPr>
          <p:spPr>
            <a:xfrm>
              <a:off x="8487058" y="5017345"/>
              <a:ext cx="396000" cy="0"/>
            </a:xfrm>
            <a:prstGeom prst="line">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矢印: 左 7">
              <a:extLst>
                <a:ext uri="{FF2B5EF4-FFF2-40B4-BE49-F238E27FC236}">
                  <a16:creationId xmlns:a16="http://schemas.microsoft.com/office/drawing/2014/main" id="{43613365-0577-4741-A396-2F7A40BDF6A3}"/>
                </a:ext>
              </a:extLst>
            </p:cNvPr>
            <p:cNvSpPr/>
            <p:nvPr/>
          </p:nvSpPr>
          <p:spPr>
            <a:xfrm rot="16200000">
              <a:off x="6399508" y="4845619"/>
              <a:ext cx="459686" cy="301414"/>
            </a:xfrm>
            <a:prstGeom prst="lef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7">
                <a:latin typeface="Meiryo UI" panose="020B0604030504040204" pitchFamily="50" charset="-128"/>
                <a:ea typeface="Meiryo UI" panose="020B0604030504040204" pitchFamily="50" charset="-128"/>
              </a:endParaRPr>
            </a:p>
          </p:txBody>
        </p:sp>
        <p:sp>
          <p:nvSpPr>
            <p:cNvPr id="66" name="矢印: 左 7">
              <a:extLst>
                <a:ext uri="{FF2B5EF4-FFF2-40B4-BE49-F238E27FC236}">
                  <a16:creationId xmlns:a16="http://schemas.microsoft.com/office/drawing/2014/main" id="{43613365-0577-4741-A396-2F7A40BDF6A3}"/>
                </a:ext>
              </a:extLst>
            </p:cNvPr>
            <p:cNvSpPr/>
            <p:nvPr/>
          </p:nvSpPr>
          <p:spPr>
            <a:xfrm flipH="1">
              <a:off x="7201079" y="5172698"/>
              <a:ext cx="687600" cy="245855"/>
            </a:xfrm>
            <a:prstGeom prst="leftArrow">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7">
                <a:latin typeface="Meiryo UI" panose="020B0604030504040204" pitchFamily="50" charset="-128"/>
                <a:ea typeface="Meiryo UI" panose="020B0604030504040204" pitchFamily="50" charset="-128"/>
              </a:endParaRPr>
            </a:p>
          </p:txBody>
        </p:sp>
        <p:sp>
          <p:nvSpPr>
            <p:cNvPr id="67" name="角丸四角形 66"/>
            <p:cNvSpPr/>
            <p:nvPr/>
          </p:nvSpPr>
          <p:spPr>
            <a:xfrm>
              <a:off x="7020788" y="3960999"/>
              <a:ext cx="361755" cy="738000"/>
            </a:xfrm>
            <a:prstGeom prst="roundRect">
              <a:avLst/>
            </a:prstGeom>
          </p:spPr>
          <p:style>
            <a:lnRef idx="0">
              <a:schemeClr val="accent3"/>
            </a:lnRef>
            <a:fillRef idx="3">
              <a:schemeClr val="accent3"/>
            </a:fillRef>
            <a:effectRef idx="3">
              <a:schemeClr val="accent3"/>
            </a:effectRef>
            <a:fontRef idx="minor">
              <a:schemeClr val="lt1"/>
            </a:fontRef>
          </p:style>
          <p:txBody>
            <a:bodyPr vert="eaVert" lIns="0" tIns="0" rIns="0" bIns="0" rtlCol="0" anchor="ctr"/>
            <a:lstStyle/>
            <a:p>
              <a:pPr algn="ctr"/>
              <a:r>
                <a:rPr lang="ja-JP" altLang="en-US" sz="1108" b="1" dirty="0">
                  <a:solidFill>
                    <a:schemeClr val="bg1"/>
                  </a:solidFill>
                  <a:latin typeface="Meiryo UI" panose="020B0604030504040204" pitchFamily="50" charset="-128"/>
                  <a:ea typeface="Meiryo UI" panose="020B0604030504040204" pitchFamily="50" charset="-128"/>
                </a:rPr>
                <a:t>事務局</a:t>
              </a:r>
              <a:r>
                <a:rPr lang="en-US" altLang="ja-JP" sz="831" b="1" dirty="0">
                  <a:solidFill>
                    <a:schemeClr val="tx1"/>
                  </a:solidFill>
                  <a:latin typeface="Meiryo UI" panose="020B0604030504040204" pitchFamily="50" charset="-128"/>
                  <a:ea typeface="Meiryo UI" panose="020B0604030504040204" pitchFamily="50" charset="-128"/>
                </a:rPr>
                <a:t>※</a:t>
              </a:r>
              <a:endParaRPr lang="ja-JP" altLang="en-US" sz="831" b="1" dirty="0">
                <a:solidFill>
                  <a:schemeClr val="tx1"/>
                </a:solidFill>
                <a:latin typeface="Meiryo UI" panose="020B0604030504040204" pitchFamily="50" charset="-128"/>
                <a:ea typeface="Meiryo UI" panose="020B0604030504040204" pitchFamily="50" charset="-128"/>
              </a:endParaRPr>
            </a:p>
          </p:txBody>
        </p:sp>
      </p:grpSp>
      <p:sp>
        <p:nvSpPr>
          <p:cNvPr id="68" name="テキスト ボックス 67"/>
          <p:cNvSpPr txBox="1"/>
          <p:nvPr/>
        </p:nvSpPr>
        <p:spPr>
          <a:xfrm>
            <a:off x="8017894" y="6010492"/>
            <a:ext cx="440442" cy="201757"/>
          </a:xfrm>
          <a:prstGeom prst="rect">
            <a:avLst/>
          </a:prstGeom>
          <a:noFill/>
        </p:spPr>
        <p:txBody>
          <a:bodyPr vert="eaVert" wrap="square" rtlCol="0">
            <a:spAutoFit/>
          </a:bodyPr>
          <a:lstStyle/>
          <a:p>
            <a:r>
              <a:rPr lang="en-US" altLang="ja-JP" sz="1662" dirty="0"/>
              <a:t>…</a:t>
            </a:r>
            <a:endParaRPr lang="ja-JP" altLang="en-US" sz="1662" dirty="0"/>
          </a:p>
        </p:txBody>
      </p:sp>
      <p:sp>
        <p:nvSpPr>
          <p:cNvPr id="37" name="テキスト ボックス 36"/>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⑨</a:t>
            </a:r>
            <a:r>
              <a:rPr lang="ja-JP" altLang="en-US" sz="1846" b="1" spc="-37" dirty="0">
                <a:latin typeface="Meiryo UI" panose="020B0604030504040204" pitchFamily="50" charset="-128"/>
                <a:ea typeface="Meiryo UI" panose="020B0604030504040204" pitchFamily="50" charset="-128"/>
                <a:cs typeface="Meiryo UI" panose="020B0604030504040204" pitchFamily="50" charset="-128"/>
              </a:rPr>
              <a:t>住宅建築物耐震</a:t>
            </a:r>
            <a:r>
              <a:rPr lang="en-US" altLang="ja-JP" sz="1846" b="1" spc="-37"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846" b="1" spc="-37" dirty="0">
                <a:latin typeface="Meiryo UI" panose="020B0604030504040204" pitchFamily="50" charset="-128"/>
                <a:ea typeface="Meiryo UI" panose="020B0604030504040204" pitchFamily="50" charset="-128"/>
                <a:cs typeface="Meiryo UI" panose="020B0604030504040204" pitchFamily="50" charset="-128"/>
              </a:rPr>
              <a:t>ヵ年戦略・大阪</a:t>
            </a:r>
            <a:r>
              <a:rPr lang="en-US" altLang="ja-JP" sz="1569" b="1" spc="-18" dirty="0">
                <a:latin typeface="Meiryo UI" panose="020B0604030504040204" pitchFamily="50" charset="-128"/>
                <a:ea typeface="Meiryo UI" panose="020B0604030504040204" pitchFamily="50" charset="-128"/>
                <a:cs typeface="Meiryo UI" panose="020B0604030504040204" pitchFamily="50" charset="-128"/>
              </a:rPr>
              <a:t>-</a:t>
            </a:r>
            <a:r>
              <a:rPr lang="ja-JP" altLang="en-US" sz="1292" b="1" spc="-18" dirty="0">
                <a:latin typeface="Meiryo UI" panose="020B0604030504040204" pitchFamily="50" charset="-128"/>
                <a:ea typeface="Meiryo UI" panose="020B0604030504040204" pitchFamily="50" charset="-128"/>
                <a:cs typeface="Meiryo UI" panose="020B0604030504040204" pitchFamily="50" charset="-128"/>
              </a:rPr>
              <a:t>大阪府耐震改修促進計画</a:t>
            </a:r>
            <a:r>
              <a:rPr lang="en-US" altLang="ja-JP" sz="1292" b="1" spc="-18" dirty="0">
                <a:latin typeface="Meiryo UI" panose="020B0604030504040204" pitchFamily="50" charset="-128"/>
                <a:ea typeface="Meiryo UI" panose="020B0604030504040204" pitchFamily="50" charset="-128"/>
                <a:cs typeface="Meiryo UI" panose="020B0604030504040204" pitchFamily="50" charset="-128"/>
              </a:rPr>
              <a:t>-</a:t>
            </a:r>
            <a:r>
              <a:rPr lang="en-US" altLang="ja-JP" sz="1569" b="1" spc="-18" dirty="0">
                <a:latin typeface="Meiryo UI" panose="020B0604030504040204" pitchFamily="50" charset="-128"/>
                <a:ea typeface="Meiryo UI" panose="020B0604030504040204" pitchFamily="50" charset="-128"/>
                <a:cs typeface="Meiryo UI" panose="020B0604030504040204" pitchFamily="50" charset="-128"/>
              </a:rPr>
              <a:t> </a:t>
            </a:r>
            <a:r>
              <a:rPr lang="en-US" altLang="ja-JP" sz="1846" b="1" spc="-37" dirty="0">
                <a:latin typeface="Meiryo UI" panose="020B0604030504040204" pitchFamily="50" charset="-128"/>
                <a:ea typeface="Meiryo UI" panose="020B0604030504040204" pitchFamily="50" charset="-128"/>
                <a:cs typeface="Meiryo UI" panose="020B0604030504040204" pitchFamily="50" charset="-128"/>
              </a:rPr>
              <a:t>(R3.3</a:t>
            </a:r>
            <a:r>
              <a:rPr lang="ja-JP" altLang="en-US" sz="1846" b="1" spc="-37" dirty="0">
                <a:latin typeface="Meiryo UI" panose="020B0604030504040204" pitchFamily="50" charset="-128"/>
                <a:ea typeface="Meiryo UI" panose="020B0604030504040204" pitchFamily="50" charset="-128"/>
                <a:cs typeface="Meiryo UI" panose="020B0604030504040204" pitchFamily="50" charset="-128"/>
              </a:rPr>
              <a:t>改定</a:t>
            </a:r>
            <a:r>
              <a:rPr lang="en-US" altLang="ja-JP" sz="1846" b="1" spc="-37" dirty="0">
                <a:latin typeface="Meiryo UI" panose="020B0604030504040204" pitchFamily="50" charset="-128"/>
                <a:ea typeface="Meiryo UI" panose="020B0604030504040204" pitchFamily="50" charset="-128"/>
                <a:cs typeface="Meiryo UI" panose="020B0604030504040204" pitchFamily="50" charset="-128"/>
              </a:rPr>
              <a:t>)</a:t>
            </a:r>
            <a:r>
              <a:rPr lang="ja-JP" altLang="en-US" sz="1846" b="1" spc="-37" dirty="0">
                <a:latin typeface="Meiryo UI" panose="020B0604030504040204" pitchFamily="50" charset="-128"/>
                <a:ea typeface="Meiryo UI" panose="020B0604030504040204" pitchFamily="50" charset="-128"/>
                <a:cs typeface="Meiryo UI" panose="020B0604030504040204" pitchFamily="50" charset="-128"/>
              </a:rPr>
              <a:t> に基づく取組の推進</a:t>
            </a:r>
          </a:p>
        </p:txBody>
      </p:sp>
      <p:sp>
        <p:nvSpPr>
          <p:cNvPr id="36" name="テキスト ボックス 35"/>
          <p:cNvSpPr txBox="1"/>
          <p:nvPr/>
        </p:nvSpPr>
        <p:spPr>
          <a:xfrm>
            <a:off x="9324528" y="2305126"/>
            <a:ext cx="2860857" cy="348109"/>
          </a:xfrm>
          <a:prstGeom prst="rect">
            <a:avLst/>
          </a:prstGeom>
          <a:solidFill>
            <a:schemeClr val="bg1"/>
          </a:solidFill>
        </p:spPr>
        <p:txBody>
          <a:bodyPr wrap="square" rtlCol="0">
            <a:spAutoFit/>
          </a:bodyPr>
          <a:lstStyle/>
          <a:p>
            <a:r>
              <a:rPr lang="ja-JP" altLang="en-US" sz="1662" dirty="0"/>
              <a:t>担当：都市防災課</a:t>
            </a:r>
            <a:endParaRPr lang="en-US" altLang="ja-JP" sz="1662" dirty="0"/>
          </a:p>
        </p:txBody>
      </p:sp>
      <p:sp>
        <p:nvSpPr>
          <p:cNvPr id="2" name="正方形/長方形 1"/>
          <p:cNvSpPr/>
          <p:nvPr/>
        </p:nvSpPr>
        <p:spPr>
          <a:xfrm>
            <a:off x="268646" y="3925908"/>
            <a:ext cx="4572000" cy="230832"/>
          </a:xfrm>
          <a:prstGeom prst="rect">
            <a:avLst/>
          </a:prstGeom>
        </p:spPr>
        <p:txBody>
          <a:bodyPr>
            <a:spAutoFit/>
          </a:bodyPr>
          <a:lstStyle/>
          <a:p>
            <a:pPr marL="87313" indent="-87313">
              <a:lnSpc>
                <a:spcPct val="100000"/>
              </a:lnSpc>
            </a:pP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建築物の耐震改修の促進に関する法律</a:t>
            </a:r>
            <a:r>
              <a:rPr lang="zh-CN" altLang="en-US" sz="900" dirty="0">
                <a:latin typeface="Meiryo UI" panose="020B0604030504040204" pitchFamily="50" charset="-128"/>
                <a:ea typeface="Meiryo UI" panose="020B0604030504040204" pitchFamily="50" charset="-128"/>
              </a:rPr>
              <a:t>（平成</a:t>
            </a:r>
            <a:r>
              <a:rPr lang="ja-JP" altLang="en-US" sz="900" dirty="0">
                <a:latin typeface="Meiryo UI" panose="020B0604030504040204" pitchFamily="50" charset="-128"/>
                <a:ea typeface="Meiryo UI" panose="020B0604030504040204" pitchFamily="50" charset="-128"/>
              </a:rPr>
              <a:t>７</a:t>
            </a:r>
            <a:r>
              <a:rPr lang="zh-CN" altLang="en-US" sz="900" dirty="0">
                <a:latin typeface="Meiryo UI" panose="020B0604030504040204" pitchFamily="50" charset="-128"/>
                <a:ea typeface="Meiryo UI" panose="020B0604030504040204" pitchFamily="50" charset="-128"/>
              </a:rPr>
              <a:t>年法律第</a:t>
            </a:r>
            <a:r>
              <a:rPr lang="en-US" altLang="ja-JP" sz="900" dirty="0">
                <a:latin typeface="Meiryo UI" panose="020B0604030504040204" pitchFamily="50" charset="-128"/>
                <a:ea typeface="Meiryo UI" panose="020B0604030504040204" pitchFamily="50" charset="-128"/>
              </a:rPr>
              <a:t>123</a:t>
            </a:r>
            <a:r>
              <a:rPr lang="zh-CN" altLang="en-US" sz="900" dirty="0">
                <a:latin typeface="Meiryo UI" panose="020B0604030504040204" pitchFamily="50" charset="-128"/>
                <a:ea typeface="Meiryo UI" panose="020B0604030504040204" pitchFamily="50" charset="-128"/>
              </a:rPr>
              <a:t>号）</a:t>
            </a:r>
            <a:endParaRPr lang="ja-JP" altLang="en-US" sz="900" dirty="0">
              <a:latin typeface="Meiryo UI" panose="020B0604030504040204" pitchFamily="50" charset="-128"/>
              <a:ea typeface="Meiryo UI" panose="020B0604030504040204" pitchFamily="50" charset="-128"/>
            </a:endParaRPr>
          </a:p>
        </p:txBody>
      </p:sp>
      <p:sp>
        <p:nvSpPr>
          <p:cNvPr id="39"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テキスト ボックス 68"/>
          <p:cNvSpPr txBox="1"/>
          <p:nvPr/>
        </p:nvSpPr>
        <p:spPr>
          <a:xfrm>
            <a:off x="6120000" y="360000"/>
            <a:ext cx="2880000" cy="360000"/>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事業調整室</a:t>
            </a:r>
            <a:endParaRPr lang="en-US" altLang="ja-JP" sz="12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17146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144482" y="2276606"/>
            <a:ext cx="8897508" cy="4197325"/>
          </a:xfrm>
          <a:prstGeom prst="roundRect">
            <a:avLst>
              <a:gd name="adj" fmla="val 4132"/>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schemeClr val="tx1"/>
              </a:solidFill>
            </a:endParaRPr>
          </a:p>
        </p:txBody>
      </p:sp>
      <p:sp>
        <p:nvSpPr>
          <p:cNvPr id="29" name="正方形/長方形 28"/>
          <p:cNvSpPr/>
          <p:nvPr/>
        </p:nvSpPr>
        <p:spPr>
          <a:xfrm>
            <a:off x="241299" y="2348881"/>
            <a:ext cx="8694881" cy="29851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３</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安全を支える</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a:latin typeface="Meiryo UI" panose="020B0604030504040204" pitchFamily="50" charset="-128"/>
                <a:ea typeface="Meiryo UI" panose="020B0604030504040204" pitchFamily="50" charset="-128"/>
                <a:cs typeface="Meiryo UI" panose="020B0604030504040204" pitchFamily="50" charset="-128"/>
              </a:rPr>
              <a:t>　⑩宅地造成及び特定盛土等の規制による災害防止</a:t>
            </a:r>
            <a:endParaRPr lang="ja-JP" altLang="en-US" sz="1846"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156763" y="5386002"/>
            <a:ext cx="2127505" cy="307777"/>
          </a:xfrm>
          <a:prstGeom prst="rect">
            <a:avLst/>
          </a:prstGeom>
          <a:noFill/>
        </p:spPr>
        <p:txBody>
          <a:bodyPr wrap="none" rtlCol="0">
            <a:spAutoFit/>
          </a:bodyPr>
          <a:lstStyle/>
          <a:p>
            <a:r>
              <a:rPr lang="en-US" altLang="ja-JP"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令和５年度の主な取組</a:t>
            </a:r>
            <a:r>
              <a:rPr lang="en-US" altLang="ja-JP" sz="1400" b="1" dirty="0">
                <a:latin typeface="Meiryo UI" panose="020B0604030504040204" pitchFamily="50" charset="-128"/>
                <a:ea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6120000" y="360000"/>
            <a:ext cx="2880000" cy="276999"/>
          </a:xfrm>
          <a:prstGeom prst="rect">
            <a:avLst/>
          </a:prstGeom>
          <a:noFill/>
          <a:ln>
            <a:noFill/>
          </a:ln>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建築指導室</a:t>
            </a:r>
          </a:p>
        </p:txBody>
      </p:sp>
      <p:sp>
        <p:nvSpPr>
          <p:cNvPr id="13" name="正方形/長方形 12"/>
          <p:cNvSpPr/>
          <p:nvPr/>
        </p:nvSpPr>
        <p:spPr>
          <a:xfrm>
            <a:off x="144482" y="1545399"/>
            <a:ext cx="8999518" cy="72113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a:lnSpc>
                <a:spcPts val="1700"/>
              </a:lnSpc>
            </a:pPr>
            <a:r>
              <a:rPr lang="ja-JP" altLang="en-US" sz="1200" dirty="0">
                <a:latin typeface="Meiryo UI" panose="020B0604030504040204" pitchFamily="50" charset="-128"/>
                <a:ea typeface="Meiryo UI" panose="020B0604030504040204" pitchFamily="50" charset="-128"/>
              </a:rPr>
              <a:t>○令和４年５月</a:t>
            </a:r>
            <a:r>
              <a:rPr lang="en-US" altLang="ja-JP" sz="1200" dirty="0">
                <a:latin typeface="Meiryo UI" panose="020B0604030504040204" pitchFamily="50" charset="-128"/>
                <a:ea typeface="Meiryo UI" panose="020B0604030504040204" pitchFamily="50" charset="-128"/>
              </a:rPr>
              <a:t>27</a:t>
            </a:r>
            <a:r>
              <a:rPr lang="ja-JP" altLang="en-US" sz="1200" dirty="0">
                <a:latin typeface="Meiryo UI" panose="020B0604030504040204" pitchFamily="50" charset="-128"/>
                <a:ea typeface="Meiryo UI" panose="020B0604030504040204" pitchFamily="50" charset="-128"/>
              </a:rPr>
              <a:t>日に「宅地造成及び特定盛土等規制法（盛土規制法） 」が公布。令和５年５月</a:t>
            </a:r>
            <a:r>
              <a:rPr lang="en-US" altLang="ja-JP" sz="1200" dirty="0">
                <a:latin typeface="Meiryo UI" panose="020B0604030504040204" pitchFamily="50" charset="-128"/>
                <a:ea typeface="Meiryo UI" panose="020B0604030504040204" pitchFamily="50" charset="-128"/>
              </a:rPr>
              <a:t>26</a:t>
            </a:r>
            <a:r>
              <a:rPr lang="ja-JP" altLang="en-US" sz="1200" dirty="0">
                <a:latin typeface="Meiryo UI" panose="020B0604030504040204" pitchFamily="50" charset="-128"/>
                <a:ea typeface="Meiryo UI" panose="020B0604030504040204" pitchFamily="50" charset="-128"/>
              </a:rPr>
              <a:t>日に施行</a:t>
            </a:r>
          </a:p>
          <a:p>
            <a:pPr>
              <a:lnSpc>
                <a:spcPts val="1700"/>
              </a:lnSpc>
            </a:pPr>
            <a:r>
              <a:rPr lang="ja-JP" altLang="en-US" sz="1200" dirty="0">
                <a:latin typeface="Meiryo UI" panose="020B0604030504040204" pitchFamily="50" charset="-128"/>
                <a:ea typeface="Meiryo UI" panose="020B0604030504040204" pitchFamily="50" charset="-128"/>
              </a:rPr>
              <a:t>○盛土規制法は「宅地造成等</a:t>
            </a:r>
            <a:r>
              <a:rPr lang="ja-JP" altLang="en-US" sz="1200" dirty="0">
                <a:solidFill>
                  <a:schemeClr val="tx1"/>
                </a:solidFill>
                <a:latin typeface="Meiryo UI" panose="020B0604030504040204" pitchFamily="50" charset="-128"/>
                <a:ea typeface="Meiryo UI" panose="020B0604030504040204" pitchFamily="50" charset="-128"/>
              </a:rPr>
              <a:t>規制法（旧宅造法）」と「大阪府土砂埋立て等の規制に関する条例」の規制を包括した法制度</a:t>
            </a:r>
          </a:p>
          <a:p>
            <a:pPr>
              <a:lnSpc>
                <a:spcPts val="1700"/>
              </a:lnSpc>
            </a:pPr>
            <a:r>
              <a:rPr lang="ja-JP" altLang="en-US" sz="1200" dirty="0">
                <a:solidFill>
                  <a:schemeClr val="tx1"/>
                </a:solidFill>
                <a:latin typeface="Meiryo UI" panose="020B0604030504040204" pitchFamily="50" charset="-128"/>
                <a:ea typeface="Meiryo UI" panose="020B0604030504040204" pitchFamily="50" charset="-128"/>
              </a:rPr>
              <a:t>○盛土規制法に基づき、令和</a:t>
            </a:r>
            <a:r>
              <a:rPr lang="en-US" altLang="ja-JP" sz="1200" dirty="0">
                <a:solidFill>
                  <a:schemeClr val="tx1"/>
                </a:solidFill>
                <a:latin typeface="Meiryo UI" panose="020B0604030504040204" pitchFamily="50" charset="-128"/>
                <a:ea typeface="Meiryo UI" panose="020B0604030504040204" pitchFamily="50" charset="-128"/>
              </a:rPr>
              <a:t>5</a:t>
            </a:r>
            <a:r>
              <a:rPr lang="ja-JP" altLang="en-US" sz="1200" dirty="0">
                <a:solidFill>
                  <a:schemeClr val="tx1"/>
                </a:solidFill>
                <a:latin typeface="Meiryo UI" panose="020B0604030504040204" pitchFamily="50" charset="-128"/>
                <a:ea typeface="Meiryo UI" panose="020B0604030504040204" pitchFamily="50" charset="-128"/>
              </a:rPr>
              <a:t>年度に規制区域を指定するための基礎調査等を実施し、令和６年度から許可業務</a:t>
            </a:r>
            <a:r>
              <a:rPr lang="ja-JP" altLang="en-US" sz="1200" dirty="0">
                <a:latin typeface="Meiryo UI" panose="020B0604030504040204" pitchFamily="50" charset="-128"/>
                <a:ea typeface="Meiryo UI" panose="020B0604030504040204" pitchFamily="50" charset="-128"/>
              </a:rPr>
              <a:t>等の運用開始を予定</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a:extLst>
              <a:ext uri="{FF2B5EF4-FFF2-40B4-BE49-F238E27FC236}">
                <a16:creationId xmlns:a16="http://schemas.microsoft.com/office/drawing/2014/main" id="{B2214278-2596-4ED4-9E11-B8C83DB4BFF5}"/>
              </a:ext>
            </a:extLst>
          </p:cNvPr>
          <p:cNvSpPr/>
          <p:nvPr/>
        </p:nvSpPr>
        <p:spPr bwMode="gray">
          <a:xfrm>
            <a:off x="144482" y="1118248"/>
            <a:ext cx="4787558"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宅地造成及び特定盛⼟等規制法に基づく取組</a:t>
            </a:r>
            <a:endParaRPr lang="en-US" altLang="ja-JP"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27019" y="2348880"/>
            <a:ext cx="2184741" cy="26716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r>
              <a:rPr lang="ja-JP" altLang="en-US" sz="1300" dirty="0">
                <a:latin typeface="Meiryo UI" panose="020B0604030504040204" pitchFamily="50" charset="-128"/>
                <a:ea typeface="Meiryo UI" panose="020B0604030504040204" pitchFamily="50" charset="-128"/>
              </a:rPr>
              <a:t>＜盛土規制法の概要＞</a:t>
            </a:r>
            <a:endParaRPr lang="en-US" altLang="ja-JP" sz="1300" dirty="0">
              <a:latin typeface="Meiryo UI" panose="020B0604030504040204" pitchFamily="50" charset="-128"/>
              <a:ea typeface="Meiryo UI" panose="020B0604030504040204" pitchFamily="50" charset="-128"/>
            </a:endParaRPr>
          </a:p>
        </p:txBody>
      </p:sp>
      <p:grpSp>
        <p:nvGrpSpPr>
          <p:cNvPr id="30" name="グループ化 29"/>
          <p:cNvGrpSpPr/>
          <p:nvPr/>
        </p:nvGrpSpPr>
        <p:grpSpPr>
          <a:xfrm>
            <a:off x="5865195" y="3233734"/>
            <a:ext cx="3027373" cy="1973397"/>
            <a:chOff x="1715906" y="4294334"/>
            <a:chExt cx="3166826" cy="2064299"/>
          </a:xfrm>
        </p:grpSpPr>
        <p:grpSp>
          <p:nvGrpSpPr>
            <p:cNvPr id="24" name="グループ化 23"/>
            <p:cNvGrpSpPr/>
            <p:nvPr/>
          </p:nvGrpSpPr>
          <p:grpSpPr>
            <a:xfrm>
              <a:off x="1715906" y="4294334"/>
              <a:ext cx="3166826" cy="2064299"/>
              <a:chOff x="1191957" y="4321100"/>
              <a:chExt cx="3166826" cy="2064299"/>
            </a:xfrm>
          </p:grpSpPr>
          <p:pic>
            <p:nvPicPr>
              <p:cNvPr id="2" name="図 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1191957" y="4496477"/>
                <a:ext cx="3166826" cy="1888922"/>
              </a:xfrm>
              <a:prstGeom prst="rect">
                <a:avLst/>
              </a:prstGeom>
            </p:spPr>
          </p:pic>
          <p:cxnSp>
            <p:nvCxnSpPr>
              <p:cNvPr id="18" name="直線コネクタ 17"/>
              <p:cNvCxnSpPr/>
              <p:nvPr/>
            </p:nvCxnSpPr>
            <p:spPr>
              <a:xfrm flipH="1" flipV="1">
                <a:off x="1757070" y="4360270"/>
                <a:ext cx="254392" cy="907032"/>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V="1">
                <a:off x="3162300" y="4321100"/>
                <a:ext cx="152330" cy="593802"/>
              </a:xfrm>
              <a:prstGeom prst="line">
                <a:avLst/>
              </a:prstGeom>
              <a:ln w="12700">
                <a:solidFill>
                  <a:srgbClr val="000099"/>
                </a:solidFill>
              </a:ln>
            </p:spPr>
            <p:style>
              <a:lnRef idx="1">
                <a:schemeClr val="accent1"/>
              </a:lnRef>
              <a:fillRef idx="0">
                <a:schemeClr val="accent1"/>
              </a:fillRef>
              <a:effectRef idx="0">
                <a:schemeClr val="accent1"/>
              </a:effectRef>
              <a:fontRef idx="minor">
                <a:schemeClr val="tx1"/>
              </a:fontRef>
            </p:style>
          </p:cxnSp>
        </p:grpSp>
        <p:sp>
          <p:nvSpPr>
            <p:cNvPr id="26" name="正方形/長方形 25"/>
            <p:cNvSpPr/>
            <p:nvPr/>
          </p:nvSpPr>
          <p:spPr>
            <a:xfrm>
              <a:off x="2698071" y="5732669"/>
              <a:ext cx="410424" cy="154373"/>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wrap="none" lIns="0" tIns="0" rIns="0" bIns="0" anchor="ctr" anchorCtr="0">
              <a:normAutofit lnSpcReduction="10000"/>
            </a:bodyPr>
            <a:lstStyle/>
            <a:p>
              <a:pPr marL="87925" defTabSz="732411">
                <a:lnSpc>
                  <a:spcPct val="130000"/>
                </a:lnSpc>
                <a:spcBef>
                  <a:spcPts val="277"/>
                </a:spcBef>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宅地</a:t>
              </a:r>
            </a:p>
          </p:txBody>
        </p:sp>
        <p:sp>
          <p:nvSpPr>
            <p:cNvPr id="27" name="正方形/長方形 26"/>
            <p:cNvSpPr/>
            <p:nvPr/>
          </p:nvSpPr>
          <p:spPr>
            <a:xfrm>
              <a:off x="4017806" y="5578296"/>
              <a:ext cx="410424" cy="154373"/>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wrap="none" lIns="0" tIns="0" rIns="0" bIns="0" anchor="ctr" anchorCtr="0">
              <a:normAutofit lnSpcReduction="10000"/>
            </a:bodyPr>
            <a:lstStyle/>
            <a:p>
              <a:pPr marL="87925" defTabSz="732411">
                <a:lnSpc>
                  <a:spcPct val="130000"/>
                </a:lnSpc>
                <a:spcBef>
                  <a:spcPts val="277"/>
                </a:spcBef>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農地</a:t>
              </a:r>
            </a:p>
          </p:txBody>
        </p:sp>
        <p:sp>
          <p:nvSpPr>
            <p:cNvPr id="28" name="正方形/長方形 27"/>
            <p:cNvSpPr/>
            <p:nvPr/>
          </p:nvSpPr>
          <p:spPr>
            <a:xfrm>
              <a:off x="3356852" y="4997298"/>
              <a:ext cx="410424" cy="154373"/>
            </a:xfrm>
            <a:prstGeom prst="rect">
              <a:avLst/>
            </a:prstGeom>
            <a:solidFill>
              <a:schemeClr val="bg1"/>
            </a:solidFill>
            <a:ln>
              <a:noFill/>
            </a:ln>
            <a:effectLst/>
          </p:spPr>
          <p:style>
            <a:lnRef idx="1">
              <a:schemeClr val="accent6"/>
            </a:lnRef>
            <a:fillRef idx="2">
              <a:schemeClr val="accent6"/>
            </a:fillRef>
            <a:effectRef idx="1">
              <a:schemeClr val="accent6"/>
            </a:effectRef>
            <a:fontRef idx="minor">
              <a:schemeClr val="dk1"/>
            </a:fontRef>
          </p:style>
          <p:txBody>
            <a:bodyPr wrap="none" lIns="0" tIns="0" rIns="0" bIns="0" anchor="ctr" anchorCtr="0">
              <a:normAutofit lnSpcReduction="10000"/>
            </a:bodyPr>
            <a:lstStyle/>
            <a:p>
              <a:pPr marL="87925" defTabSz="732411">
                <a:lnSpc>
                  <a:spcPct val="130000"/>
                </a:lnSpc>
                <a:spcBef>
                  <a:spcPts val="277"/>
                </a:spcBef>
                <a:defRPr/>
              </a:pP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森林</a:t>
              </a:r>
            </a:p>
          </p:txBody>
        </p:sp>
      </p:grpSp>
      <p:sp>
        <p:nvSpPr>
          <p:cNvPr id="6" name="角丸四角形 5"/>
          <p:cNvSpPr/>
          <p:nvPr/>
        </p:nvSpPr>
        <p:spPr>
          <a:xfrm>
            <a:off x="4201670" y="2508031"/>
            <a:ext cx="2537180" cy="786361"/>
          </a:xfrm>
          <a:prstGeom prst="roundRect">
            <a:avLst/>
          </a:prstGeom>
          <a:solidFill>
            <a:srgbClr val="FFC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t"/>
          <a:lstStyle/>
          <a:p>
            <a:pPr algn="ctr">
              <a:lnSpc>
                <a:spcPct val="150000"/>
              </a:lnSpc>
            </a:pPr>
            <a:r>
              <a:rPr kumimoji="1" lang="ja-JP" altLang="en-US" sz="1100" b="1" dirty="0">
                <a:solidFill>
                  <a:srgbClr val="FF0000"/>
                </a:solidFill>
                <a:latin typeface="Meiryo UI" panose="020B0604030504040204" pitchFamily="50" charset="-128"/>
                <a:ea typeface="Meiryo UI" panose="020B0604030504040204" pitchFamily="50" charset="-128"/>
              </a:rPr>
              <a:t>宅地造成等工事規制区域</a:t>
            </a:r>
            <a:endParaRPr kumimoji="1" lang="en-US" altLang="ja-JP" sz="1100" b="1" dirty="0">
              <a:solidFill>
                <a:srgbClr val="FF0000"/>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市街地や集落、その周辺など、盛土等が行われれば</a:t>
            </a:r>
            <a:endParaRPr lang="en-US" altLang="ja-JP" sz="900" dirty="0">
              <a:solidFill>
                <a:schemeClr val="tx1"/>
              </a:solidFill>
              <a:latin typeface="Meiryo UI" panose="020B0604030504040204" pitchFamily="50" charset="-128"/>
              <a:ea typeface="Meiryo UI" panose="020B0604030504040204" pitchFamily="50" charset="-128"/>
            </a:endParaRPr>
          </a:p>
          <a:p>
            <a:r>
              <a:rPr kumimoji="1" lang="ja-JP" altLang="en-US" sz="900" dirty="0">
                <a:solidFill>
                  <a:schemeClr val="tx1"/>
                </a:solidFill>
                <a:latin typeface="Meiryo UI" panose="020B0604030504040204" pitchFamily="50" charset="-128"/>
                <a:ea typeface="Meiryo UI" panose="020B0604030504040204" pitchFamily="50" charset="-128"/>
              </a:rPr>
              <a:t>人家等に危害を及ぼしうるエリアを指定</a:t>
            </a:r>
            <a:endParaRPr kumimoji="1" lang="en-US" altLang="ja-JP" sz="900" dirty="0">
              <a:solidFill>
                <a:schemeClr val="tx1"/>
              </a:solidFill>
              <a:latin typeface="Meiryo UI" panose="020B0604030504040204" pitchFamily="50" charset="-128"/>
              <a:ea typeface="Meiryo UI" panose="020B0604030504040204" pitchFamily="50" charset="-128"/>
            </a:endParaRPr>
          </a:p>
          <a:p>
            <a:r>
              <a:rPr kumimoji="1" lang="ja-JP" altLang="en-US" sz="900" dirty="0">
                <a:solidFill>
                  <a:schemeClr val="tx1"/>
                </a:solidFill>
                <a:latin typeface="Meiryo UI" panose="020B0604030504040204" pitchFamily="50" charset="-128"/>
                <a:ea typeface="Meiryo UI" panose="020B0604030504040204" pitchFamily="50" charset="-128"/>
              </a:rPr>
              <a:t>　　例）都市計画区域</a:t>
            </a:r>
          </a:p>
        </p:txBody>
      </p:sp>
      <p:sp>
        <p:nvSpPr>
          <p:cNvPr id="10" name="角丸四角形 9"/>
          <p:cNvSpPr/>
          <p:nvPr/>
        </p:nvSpPr>
        <p:spPr>
          <a:xfrm>
            <a:off x="6797316" y="2512001"/>
            <a:ext cx="2095252" cy="763159"/>
          </a:xfrm>
          <a:prstGeom prst="roundRect">
            <a:avLst/>
          </a:prstGeom>
          <a:solidFill>
            <a:srgbClr val="CCEC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t"/>
          <a:lstStyle/>
          <a:p>
            <a:pPr algn="ctr">
              <a:lnSpc>
                <a:spcPct val="150000"/>
              </a:lnSpc>
            </a:pPr>
            <a:r>
              <a:rPr kumimoji="1" lang="ja-JP" altLang="en-US" sz="1100" b="1" dirty="0">
                <a:solidFill>
                  <a:srgbClr val="000099"/>
                </a:solidFill>
                <a:latin typeface="Meiryo UI" panose="020B0604030504040204" pitchFamily="50" charset="-128"/>
                <a:ea typeface="Meiryo UI" panose="020B0604030504040204" pitchFamily="50" charset="-128"/>
              </a:rPr>
              <a:t>特定盛土等規制区域</a:t>
            </a:r>
            <a:endParaRPr kumimoji="1" lang="en-US" altLang="ja-JP" sz="1100" b="1" dirty="0">
              <a:solidFill>
                <a:srgbClr val="000099"/>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市街地や集落などから離れているものの、</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地形等の条件から、盛土等が行われれば、</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人家等に危害を及ぼしうるエリア等を指定</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sp>
        <p:nvSpPr>
          <p:cNvPr id="48" name="角丸四角形 47"/>
          <p:cNvSpPr/>
          <p:nvPr/>
        </p:nvSpPr>
        <p:spPr>
          <a:xfrm>
            <a:off x="4225672" y="3496510"/>
            <a:ext cx="1580265" cy="1732690"/>
          </a:xfrm>
          <a:prstGeom prst="roundRect">
            <a:avLst>
              <a:gd name="adj" fmla="val 7307"/>
            </a:avLst>
          </a:prstGeom>
          <a:solidFill>
            <a:schemeClr val="accent3">
              <a:lumMod val="20000"/>
              <a:lumOff val="80000"/>
            </a:scheme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t"/>
          <a:lstStyle/>
          <a:p>
            <a:pPr algn="ctr">
              <a:lnSpc>
                <a:spcPct val="150000"/>
              </a:lnSpc>
            </a:pPr>
            <a:r>
              <a:rPr kumimoji="1" lang="ja-JP" altLang="en-US" sz="1000" b="1" dirty="0">
                <a:solidFill>
                  <a:srgbClr val="00B050"/>
                </a:solidFill>
                <a:latin typeface="Meiryo UI" panose="020B0604030504040204" pitchFamily="50" charset="-128"/>
                <a:ea typeface="Meiryo UI" panose="020B0604030504040204" pitchFamily="50" charset="-128"/>
              </a:rPr>
              <a:t>宅地造成工事規制区域</a:t>
            </a:r>
            <a:endParaRPr kumimoji="1" lang="en-US" altLang="ja-JP" sz="1000" b="1" dirty="0">
              <a:solidFill>
                <a:srgbClr val="00B050"/>
              </a:solidFill>
              <a:latin typeface="Meiryo UI" panose="020B0604030504040204" pitchFamily="50" charset="-128"/>
              <a:ea typeface="Meiryo UI" panose="020B0604030504040204" pitchFamily="50" charset="-128"/>
            </a:endParaRPr>
          </a:p>
          <a:p>
            <a:pPr algn="ctr"/>
            <a:r>
              <a:rPr lang="ja-JP" altLang="en-US" sz="1000" b="1" dirty="0">
                <a:solidFill>
                  <a:srgbClr val="00B050"/>
                </a:solidFill>
                <a:latin typeface="Meiryo UI" panose="020B0604030504040204" pitchFamily="50" charset="-128"/>
                <a:ea typeface="Meiryo UI" panose="020B0604030504040204" pitchFamily="50" charset="-128"/>
              </a:rPr>
              <a:t>（旧宅造法）</a:t>
            </a:r>
            <a:endParaRPr kumimoji="1" lang="en-US" altLang="ja-JP" sz="1000" b="1" dirty="0">
              <a:solidFill>
                <a:srgbClr val="00B050"/>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宅地造成に伴い災害が生じるおそれの著しい区域で、既に</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市街化された区域や、今後、</a:t>
            </a:r>
            <a:endParaRPr lang="en-US" altLang="ja-JP" sz="900" dirty="0">
              <a:solidFill>
                <a:schemeClr val="tx1"/>
              </a:solidFill>
              <a:latin typeface="Meiryo UI" panose="020B0604030504040204" pitchFamily="50" charset="-128"/>
              <a:ea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rPr>
              <a:t>市街化を図ろうとする区域</a:t>
            </a:r>
            <a:endParaRPr lang="en-US" altLang="ja-JP" sz="900" dirty="0">
              <a:solidFill>
                <a:schemeClr val="tx1"/>
              </a:solidFill>
              <a:latin typeface="Meiryo UI" panose="020B0604030504040204" pitchFamily="50" charset="-128"/>
              <a:ea typeface="Meiryo UI" panose="020B0604030504040204" pitchFamily="50" charset="-128"/>
            </a:endParaRPr>
          </a:p>
          <a:p>
            <a:r>
              <a:rPr lang="en-US" altLang="ja-JP" sz="900" dirty="0">
                <a:solidFill>
                  <a:schemeClr val="tx1"/>
                </a:solidFill>
                <a:latin typeface="Meiryo UI" panose="020B0604030504040204" pitchFamily="50" charset="-128"/>
                <a:ea typeface="Meiryo UI"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rPr>
              <a:t>区域⾯積：</a:t>
            </a:r>
            <a:r>
              <a:rPr lang="en-US" altLang="ja-JP" sz="900" dirty="0">
                <a:solidFill>
                  <a:schemeClr val="tx1"/>
                </a:solidFill>
                <a:latin typeface="Meiryo UI" panose="020B0604030504040204" pitchFamily="50" charset="-128"/>
                <a:ea typeface="Meiryo UI" panose="020B0604030504040204" pitchFamily="50" charset="-128"/>
              </a:rPr>
              <a:t>75,099ha</a:t>
            </a:r>
          </a:p>
          <a:p>
            <a:r>
              <a:rPr lang="en-US" altLang="ja-JP" sz="900" dirty="0">
                <a:solidFill>
                  <a:schemeClr val="tx1"/>
                </a:solidFill>
                <a:latin typeface="Meiryo UI" panose="020B0604030504040204" pitchFamily="50" charset="-128"/>
                <a:ea typeface="Meiryo UI"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rPr>
              <a:t>平成</a:t>
            </a:r>
            <a:r>
              <a:rPr lang="en-US" altLang="ja-JP" sz="900" dirty="0">
                <a:solidFill>
                  <a:schemeClr val="tx1"/>
                </a:solidFill>
                <a:latin typeface="Meiryo UI" panose="020B0604030504040204" pitchFamily="50" charset="-128"/>
                <a:ea typeface="Meiryo UI" panose="020B0604030504040204" pitchFamily="50" charset="-128"/>
              </a:rPr>
              <a:t>10</a:t>
            </a:r>
            <a:r>
              <a:rPr lang="ja-JP" altLang="en-US" sz="900" dirty="0">
                <a:solidFill>
                  <a:schemeClr val="tx1"/>
                </a:solidFill>
                <a:latin typeface="Meiryo UI" panose="020B0604030504040204" pitchFamily="50" charset="-128"/>
                <a:ea typeface="Meiryo UI" panose="020B0604030504040204" pitchFamily="50" charset="-128"/>
              </a:rPr>
              <a:t>年３⽉</a:t>
            </a:r>
            <a:r>
              <a:rPr lang="en-US" altLang="ja-JP" sz="900" dirty="0">
                <a:solidFill>
                  <a:schemeClr val="tx1"/>
                </a:solidFill>
                <a:latin typeface="Meiryo UI" panose="020B0604030504040204" pitchFamily="50" charset="-128"/>
                <a:ea typeface="Meiryo UI" panose="020B0604030504040204" pitchFamily="50" charset="-128"/>
              </a:rPr>
              <a:t>31</a:t>
            </a:r>
            <a:r>
              <a:rPr lang="ja-JP" altLang="en-US" sz="900" dirty="0">
                <a:solidFill>
                  <a:schemeClr val="tx1"/>
                </a:solidFill>
                <a:latin typeface="Meiryo UI" panose="020B0604030504040204" pitchFamily="50" charset="-128"/>
                <a:ea typeface="Meiryo UI" panose="020B0604030504040204" pitchFamily="50" charset="-128"/>
              </a:rPr>
              <a:t>日時点</a:t>
            </a:r>
            <a:r>
              <a:rPr lang="en-US" altLang="ja-JP" sz="900" dirty="0">
                <a:solidFill>
                  <a:schemeClr val="tx1"/>
                </a:solidFill>
                <a:latin typeface="Meiryo UI" panose="020B0604030504040204" pitchFamily="50" charset="-128"/>
                <a:ea typeface="Meiryo UI" panose="020B0604030504040204" pitchFamily="50" charset="-128"/>
              </a:rPr>
              <a:t>】</a:t>
            </a:r>
          </a:p>
          <a:p>
            <a:endParaRPr kumimoji="1" lang="en-US" altLang="ja-JP" sz="900" dirty="0">
              <a:solidFill>
                <a:schemeClr val="tx1"/>
              </a:solidFill>
              <a:latin typeface="Meiryo UI" panose="020B0604030504040204" pitchFamily="50" charset="-128"/>
              <a:ea typeface="Meiryo UI" panose="020B0604030504040204" pitchFamily="50" charset="-128"/>
            </a:endParaRPr>
          </a:p>
          <a:p>
            <a:r>
              <a:rPr lang="en-US" altLang="ja-JP" sz="900" dirty="0">
                <a:solidFill>
                  <a:srgbClr val="FF0000"/>
                </a:solidFill>
                <a:latin typeface="Meiryo UI" panose="020B0604030504040204" pitchFamily="50" charset="-128"/>
                <a:ea typeface="Meiryo UI" panose="020B0604030504040204" pitchFamily="50" charset="-128"/>
              </a:rPr>
              <a:t>※</a:t>
            </a:r>
            <a:r>
              <a:rPr lang="ja-JP" altLang="en-US" sz="900" dirty="0">
                <a:solidFill>
                  <a:srgbClr val="FF0000"/>
                </a:solidFill>
                <a:latin typeface="Meiryo UI" panose="020B0604030504040204" pitchFamily="50" charset="-128"/>
                <a:ea typeface="Meiryo UI" panose="020B0604030504040204" pitchFamily="50" charset="-128"/>
              </a:rPr>
              <a:t>盛土規制法に基づく区域</a:t>
            </a:r>
            <a:endParaRPr lang="en-US" altLang="ja-JP" sz="900" dirty="0">
              <a:solidFill>
                <a:srgbClr val="FF0000"/>
              </a:solidFill>
              <a:latin typeface="Meiryo UI" panose="020B0604030504040204" pitchFamily="50" charset="-128"/>
              <a:ea typeface="Meiryo UI" panose="020B0604030504040204" pitchFamily="50" charset="-128"/>
            </a:endParaRPr>
          </a:p>
          <a:p>
            <a:r>
              <a:rPr lang="ja-JP" altLang="en-US" sz="900" dirty="0">
                <a:solidFill>
                  <a:srgbClr val="FF0000"/>
                </a:solidFill>
                <a:latin typeface="Meiryo UI" panose="020B0604030504040204" pitchFamily="50" charset="-128"/>
                <a:ea typeface="Meiryo UI" panose="020B0604030504040204" pitchFamily="50" charset="-128"/>
              </a:rPr>
              <a:t>　指定までは旧宅造法による</a:t>
            </a:r>
            <a:endParaRPr kumimoji="1" lang="ja-JP" altLang="en-US" sz="900" dirty="0">
              <a:solidFill>
                <a:srgbClr val="FF0000"/>
              </a:solidFill>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5"/>
          <a:stretch>
            <a:fillRect/>
          </a:stretch>
        </p:blipFill>
        <p:spPr>
          <a:xfrm>
            <a:off x="3358753" y="4189238"/>
            <a:ext cx="679602" cy="965554"/>
          </a:xfrm>
          <a:prstGeom prst="rect">
            <a:avLst/>
          </a:prstGeom>
        </p:spPr>
      </p:pic>
      <p:pic>
        <p:nvPicPr>
          <p:cNvPr id="8" name="図 7"/>
          <p:cNvPicPr>
            <a:picLocks noChangeAspect="1"/>
          </p:cNvPicPr>
          <p:nvPr/>
        </p:nvPicPr>
        <p:blipFill>
          <a:blip r:embed="rId6"/>
          <a:stretch>
            <a:fillRect/>
          </a:stretch>
        </p:blipFill>
        <p:spPr>
          <a:xfrm>
            <a:off x="2627079" y="4189159"/>
            <a:ext cx="685320" cy="965086"/>
          </a:xfrm>
          <a:prstGeom prst="rect">
            <a:avLst/>
          </a:prstGeom>
        </p:spPr>
      </p:pic>
      <p:sp>
        <p:nvSpPr>
          <p:cNvPr id="50" name="正方形/長方形 49"/>
          <p:cNvSpPr/>
          <p:nvPr/>
        </p:nvSpPr>
        <p:spPr>
          <a:xfrm>
            <a:off x="227019" y="5662360"/>
            <a:ext cx="8682600" cy="75960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a:lnSpc>
                <a:spcPts val="1800"/>
              </a:lnSpc>
            </a:pPr>
            <a:r>
              <a:rPr lang="ja-JP" altLang="en-US" sz="1200" b="1" dirty="0">
                <a:latin typeface="Meiryo UI" panose="020B0604030504040204" pitchFamily="50" charset="-128"/>
                <a:ea typeface="Meiryo UI" panose="020B0604030504040204" pitchFamily="50" charset="-128"/>
              </a:rPr>
              <a:t>○規制区域の指定にむけた取組：　</a:t>
            </a:r>
            <a:r>
              <a:rPr lang="ja-JP" altLang="en-US" sz="1200" dirty="0">
                <a:latin typeface="Meiryo UI" panose="020B0604030504040204" pitchFamily="50" charset="-128"/>
                <a:ea typeface="Meiryo UI" panose="020B0604030504040204" pitchFamily="50" charset="-128"/>
              </a:rPr>
              <a:t>基礎調査の実施、区域指定（案）の作成、政令市・中核市および隣接府県との調整など</a:t>
            </a:r>
          </a:p>
          <a:p>
            <a:pPr>
              <a:lnSpc>
                <a:spcPts val="1800"/>
              </a:lnSpc>
            </a:pPr>
            <a:r>
              <a:rPr lang="ja-JP" altLang="en-US" sz="1200" b="1" dirty="0">
                <a:latin typeface="Meiryo UI" panose="020B0604030504040204" pitchFamily="50" charset="-128"/>
                <a:ea typeface="Meiryo UI" panose="020B0604030504040204" pitchFamily="50" charset="-128"/>
              </a:rPr>
              <a:t>○法運用開始に向けた執行体制の整備：　</a:t>
            </a:r>
            <a:r>
              <a:rPr lang="ja-JP" altLang="en-US" sz="1200" dirty="0">
                <a:latin typeface="Meiryo UI" panose="020B0604030504040204" pitchFamily="50" charset="-128"/>
                <a:ea typeface="Meiryo UI" panose="020B0604030504040204" pitchFamily="50" charset="-128"/>
              </a:rPr>
              <a:t>執行体制、運用の手引きなどの整備、申請手数料の設定など</a:t>
            </a:r>
          </a:p>
          <a:p>
            <a:pPr>
              <a:lnSpc>
                <a:spcPts val="1800"/>
              </a:lnSpc>
            </a:pPr>
            <a:r>
              <a:rPr lang="ja-JP" altLang="en-US" sz="1200" b="1" dirty="0">
                <a:latin typeface="Meiryo UI" panose="020B0604030504040204" pitchFamily="50" charset="-128"/>
                <a:ea typeface="Meiryo UI" panose="020B0604030504040204" pitchFamily="50" charset="-128"/>
              </a:rPr>
              <a:t>○法運用開始を見据えた改善指導</a:t>
            </a:r>
            <a:r>
              <a:rPr lang="ja-JP" altLang="en-US" sz="1200" b="1"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sz="1200" dirty="0">
                <a:latin typeface="Meiryo UI" panose="020B0604030504040204" pitchFamily="50" charset="-128"/>
                <a:ea typeface="Meiryo UI" panose="020B0604030504040204" pitchFamily="50" charset="-128"/>
                <a:cs typeface="Times New Roman" panose="02020603050405020304" pitchFamily="18" charset="0"/>
              </a:rPr>
              <a:t>是正完了まで指導を継続</a:t>
            </a:r>
            <a:endParaRPr lang="en-US" altLang="ja-JP" sz="12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51" name="正方形/長方形 50"/>
          <p:cNvSpPr/>
          <p:nvPr/>
        </p:nvSpPr>
        <p:spPr>
          <a:xfrm>
            <a:off x="323528" y="2631693"/>
            <a:ext cx="1296144" cy="236388"/>
          </a:xfrm>
          <a:prstGeom prst="rect">
            <a:avLst/>
          </a:prstGeom>
          <a:solidFill>
            <a:srgbClr val="4F81BD"/>
          </a:solid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r>
              <a:rPr lang="ja-JP" altLang="en-US" sz="1100" dirty="0">
                <a:solidFill>
                  <a:schemeClr val="bg1"/>
                </a:solidFill>
                <a:latin typeface="Meiryo UI" panose="020B0604030504040204" pitchFamily="50" charset="-128"/>
                <a:ea typeface="Meiryo UI" panose="020B0604030504040204" pitchFamily="50" charset="-128"/>
              </a:rPr>
              <a:t>規制区域の指定</a:t>
            </a:r>
            <a:endParaRPr lang="en-US" altLang="ja-JP" sz="1100" dirty="0">
              <a:solidFill>
                <a:schemeClr val="bg1"/>
              </a:solidFill>
              <a:latin typeface="Meiryo UI" panose="020B0604030504040204" pitchFamily="50" charset="-128"/>
              <a:ea typeface="Meiryo UI" panose="020B0604030504040204" pitchFamily="50" charset="-128"/>
            </a:endParaRPr>
          </a:p>
        </p:txBody>
      </p:sp>
      <p:sp>
        <p:nvSpPr>
          <p:cNvPr id="52" name="正方形/長方形 51"/>
          <p:cNvSpPr/>
          <p:nvPr/>
        </p:nvSpPr>
        <p:spPr>
          <a:xfrm>
            <a:off x="323528" y="3092198"/>
            <a:ext cx="1627553" cy="236388"/>
          </a:xfrm>
          <a:prstGeom prst="rect">
            <a:avLst/>
          </a:prstGeom>
          <a:solidFill>
            <a:srgbClr val="4F81BD"/>
          </a:solid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r>
              <a:rPr lang="ja-JP" altLang="en-US" sz="1100" dirty="0">
                <a:solidFill>
                  <a:schemeClr val="bg1"/>
                </a:solidFill>
                <a:latin typeface="Meiryo UI" panose="020B0604030504040204" pitchFamily="50" charset="-128"/>
                <a:ea typeface="Meiryo UI" panose="020B0604030504040204" pitchFamily="50" charset="-128"/>
              </a:rPr>
              <a:t>安全な盛土等の造成</a:t>
            </a:r>
            <a:endParaRPr lang="en-US" altLang="ja-JP" sz="1100" dirty="0">
              <a:solidFill>
                <a:schemeClr val="bg1"/>
              </a:solidFill>
              <a:latin typeface="Meiryo UI" panose="020B0604030504040204" pitchFamily="50" charset="-128"/>
              <a:ea typeface="Meiryo UI" panose="020B0604030504040204" pitchFamily="50" charset="-128"/>
            </a:endParaRPr>
          </a:p>
        </p:txBody>
      </p:sp>
      <p:sp>
        <p:nvSpPr>
          <p:cNvPr id="53" name="正方形/長方形 52"/>
          <p:cNvSpPr/>
          <p:nvPr/>
        </p:nvSpPr>
        <p:spPr>
          <a:xfrm>
            <a:off x="323528" y="3564874"/>
            <a:ext cx="1826686" cy="236388"/>
          </a:xfrm>
          <a:prstGeom prst="rect">
            <a:avLst/>
          </a:prstGeom>
          <a:solidFill>
            <a:srgbClr val="4F81BD"/>
          </a:solid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r>
              <a:rPr lang="ja-JP" altLang="en-US" sz="1100" dirty="0">
                <a:solidFill>
                  <a:schemeClr val="bg1"/>
                </a:solidFill>
                <a:latin typeface="Meiryo UI" panose="020B0604030504040204" pitchFamily="50" charset="-128"/>
                <a:ea typeface="Meiryo UI" panose="020B0604030504040204" pitchFamily="50" charset="-128"/>
              </a:rPr>
              <a:t>盛土等を安全に保つ責務</a:t>
            </a:r>
            <a:endParaRPr lang="en-US" altLang="ja-JP" sz="1100" dirty="0">
              <a:solidFill>
                <a:schemeClr val="bg1"/>
              </a:solidFill>
              <a:latin typeface="Meiryo UI" panose="020B0604030504040204" pitchFamily="50" charset="-128"/>
              <a:ea typeface="Meiryo UI" panose="020B0604030504040204" pitchFamily="50" charset="-128"/>
            </a:endParaRPr>
          </a:p>
        </p:txBody>
      </p:sp>
      <p:sp>
        <p:nvSpPr>
          <p:cNvPr id="54" name="正方形/長方形 53"/>
          <p:cNvSpPr/>
          <p:nvPr/>
        </p:nvSpPr>
        <p:spPr>
          <a:xfrm>
            <a:off x="323528" y="4189159"/>
            <a:ext cx="1368152" cy="236388"/>
          </a:xfrm>
          <a:prstGeom prst="rect">
            <a:avLst/>
          </a:prstGeom>
          <a:solidFill>
            <a:srgbClr val="4F81BD"/>
          </a:solid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r>
              <a:rPr lang="ja-JP" altLang="en-US" sz="1100" dirty="0">
                <a:solidFill>
                  <a:schemeClr val="bg1"/>
                </a:solidFill>
                <a:latin typeface="Meiryo UI" panose="020B0604030504040204" pitchFamily="50" charset="-128"/>
                <a:ea typeface="Meiryo UI" panose="020B0604030504040204" pitchFamily="50" charset="-128"/>
              </a:rPr>
              <a:t>実効性のある罰則</a:t>
            </a:r>
            <a:endParaRPr lang="en-US" altLang="ja-JP" sz="1100" dirty="0">
              <a:solidFill>
                <a:schemeClr val="bg1"/>
              </a:solidFill>
              <a:latin typeface="Meiryo UI" panose="020B0604030504040204" pitchFamily="50" charset="-128"/>
              <a:ea typeface="Meiryo UI" panose="020B0604030504040204" pitchFamily="50" charset="-128"/>
            </a:endParaRPr>
          </a:p>
        </p:txBody>
      </p:sp>
      <p:sp>
        <p:nvSpPr>
          <p:cNvPr id="55" name="正方形/長方形 54"/>
          <p:cNvSpPr/>
          <p:nvPr/>
        </p:nvSpPr>
        <p:spPr>
          <a:xfrm>
            <a:off x="462491" y="5013314"/>
            <a:ext cx="2218313" cy="20561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algn="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盛土規制法の周知パンフレット（国）</a:t>
            </a:r>
            <a:r>
              <a:rPr lang="en-US" altLang="ja-JP" sz="900" dirty="0">
                <a:latin typeface="Meiryo UI" panose="020B0604030504040204" pitchFamily="50" charset="-128"/>
                <a:ea typeface="Meiryo UI" panose="020B0604030504040204" pitchFamily="50" charset="-128"/>
              </a:rPr>
              <a:t>】</a:t>
            </a:r>
            <a:r>
              <a:rPr lang="ja-JP" altLang="en-US" sz="900" dirty="0">
                <a:latin typeface="Meiryo UI" panose="020B0604030504040204" pitchFamily="50" charset="-128"/>
                <a:ea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endParaRPr>
          </a:p>
        </p:txBody>
      </p:sp>
      <p:sp>
        <p:nvSpPr>
          <p:cNvPr id="56" name="正方形/長方形 55"/>
          <p:cNvSpPr/>
          <p:nvPr/>
        </p:nvSpPr>
        <p:spPr>
          <a:xfrm>
            <a:off x="2443565" y="5129968"/>
            <a:ext cx="1025427" cy="19022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algn="ctr"/>
            <a:r>
              <a:rPr lang="ja-JP" altLang="en-US" sz="800" dirty="0">
                <a:latin typeface="Meiryo UI" panose="020B0604030504040204" pitchFamily="50" charset="-128"/>
                <a:ea typeface="Meiryo UI" panose="020B0604030504040204" pitchFamily="50" charset="-128"/>
              </a:rPr>
              <a:t>（事業者用）</a:t>
            </a:r>
            <a:endParaRPr lang="en-US" altLang="ja-JP" sz="800" dirty="0">
              <a:latin typeface="Meiryo UI" panose="020B0604030504040204" pitchFamily="50" charset="-128"/>
              <a:ea typeface="Meiryo UI" panose="020B0604030504040204" pitchFamily="50" charset="-128"/>
            </a:endParaRPr>
          </a:p>
        </p:txBody>
      </p:sp>
      <p:sp>
        <p:nvSpPr>
          <p:cNvPr id="57" name="正方形/長方形 56"/>
          <p:cNvSpPr/>
          <p:nvPr/>
        </p:nvSpPr>
        <p:spPr>
          <a:xfrm>
            <a:off x="3174698" y="5129968"/>
            <a:ext cx="1025427" cy="19022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algn="ctr"/>
            <a:r>
              <a:rPr lang="ja-JP" altLang="en-US" sz="800" dirty="0">
                <a:latin typeface="Meiryo UI" panose="020B0604030504040204" pitchFamily="50" charset="-128"/>
                <a:ea typeface="Meiryo UI" panose="020B0604030504040204" pitchFamily="50" charset="-128"/>
              </a:rPr>
              <a:t>（一般用）</a:t>
            </a:r>
            <a:endParaRPr lang="en-US" altLang="ja-JP" sz="800" dirty="0">
              <a:latin typeface="Meiryo UI" panose="020B0604030504040204" pitchFamily="50" charset="-128"/>
              <a:ea typeface="Meiryo UI" panose="020B0604030504040204" pitchFamily="50" charset="-128"/>
            </a:endParaRPr>
          </a:p>
        </p:txBody>
      </p:sp>
      <p:sp>
        <p:nvSpPr>
          <p:cNvPr id="58" name="正方形/長方形 57"/>
          <p:cNvSpPr/>
          <p:nvPr/>
        </p:nvSpPr>
        <p:spPr>
          <a:xfrm>
            <a:off x="323528" y="2870818"/>
            <a:ext cx="3772332" cy="16158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0" tIns="0" rIns="0" bIns="0" anchor="t" anchorCtr="0">
            <a:spAutoFit/>
          </a:bodyPr>
          <a:lstStyle/>
          <a:p>
            <a:r>
              <a:rPr lang="ja-JP" altLang="en-US" sz="1050" dirty="0">
                <a:latin typeface="Meiryo UI" panose="020B0604030504040204" pitchFamily="50" charset="-128"/>
                <a:ea typeface="Meiryo UI" panose="020B0604030504040204" pitchFamily="50" charset="-128"/>
              </a:rPr>
              <a:t>盛土等の崩落により人家等に被害を及ぼしうるエリアを規制区域指定</a:t>
            </a:r>
            <a:endParaRPr lang="en-US" altLang="ja-JP" sz="1050" dirty="0">
              <a:latin typeface="Meiryo UI" panose="020B0604030504040204" pitchFamily="50" charset="-128"/>
              <a:ea typeface="Meiryo UI" panose="020B0604030504040204" pitchFamily="50" charset="-128"/>
            </a:endParaRPr>
          </a:p>
        </p:txBody>
      </p:sp>
      <p:sp>
        <p:nvSpPr>
          <p:cNvPr id="59" name="正方形/長方形 58"/>
          <p:cNvSpPr/>
          <p:nvPr/>
        </p:nvSpPr>
        <p:spPr>
          <a:xfrm>
            <a:off x="323528" y="3337285"/>
            <a:ext cx="3615504" cy="16158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0" tIns="0" rIns="0" bIns="0" anchor="t" anchorCtr="0">
            <a:spAutoFit/>
          </a:bodyPr>
          <a:lstStyle/>
          <a:p>
            <a:r>
              <a:rPr lang="ja-JP" altLang="en-US" sz="1050" dirty="0">
                <a:latin typeface="Meiryo UI" panose="020B0604030504040204" pitchFamily="50" charset="-128"/>
                <a:ea typeface="Meiryo UI" panose="020B0604030504040204" pitchFamily="50" charset="-128"/>
              </a:rPr>
              <a:t>規制区域内で盛土等を行う場合、あらかじめ許可が必要</a:t>
            </a:r>
            <a:endParaRPr lang="en-US" altLang="ja-JP" sz="1050" dirty="0">
              <a:latin typeface="Meiryo UI" panose="020B0604030504040204" pitchFamily="50" charset="-128"/>
              <a:ea typeface="Meiryo UI" panose="020B0604030504040204" pitchFamily="50" charset="-128"/>
            </a:endParaRPr>
          </a:p>
        </p:txBody>
      </p:sp>
      <p:sp>
        <p:nvSpPr>
          <p:cNvPr id="60" name="正方形/長方形 59"/>
          <p:cNvSpPr/>
          <p:nvPr/>
        </p:nvSpPr>
        <p:spPr>
          <a:xfrm>
            <a:off x="323528" y="3811333"/>
            <a:ext cx="3683324" cy="32316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0" tIns="0" rIns="0" bIns="0" anchor="t" anchorCtr="0">
            <a:spAutoFit/>
          </a:bodyPr>
          <a:lstStyle/>
          <a:p>
            <a:r>
              <a:rPr lang="ja-JP" altLang="en-US" sz="1050" dirty="0">
                <a:latin typeface="Meiryo UI" panose="020B0604030504040204" pitchFamily="50" charset="-128"/>
                <a:ea typeface="Meiryo UI" panose="020B0604030504040204" pitchFamily="50" charset="-128"/>
              </a:rPr>
              <a:t>規制区域内の盛土等が行われた土地では、過去の盛土等も含めて、土地所有者が常に安全な状態に維持する必要がある</a:t>
            </a:r>
            <a:endParaRPr lang="en-US" altLang="ja-JP" sz="1050" dirty="0">
              <a:latin typeface="Meiryo UI" panose="020B0604030504040204" pitchFamily="50" charset="-128"/>
              <a:ea typeface="Meiryo UI" panose="020B0604030504040204" pitchFamily="50" charset="-128"/>
            </a:endParaRPr>
          </a:p>
        </p:txBody>
      </p:sp>
      <p:sp>
        <p:nvSpPr>
          <p:cNvPr id="61" name="正方形/長方形 60"/>
          <p:cNvSpPr/>
          <p:nvPr/>
        </p:nvSpPr>
        <p:spPr>
          <a:xfrm>
            <a:off x="323528" y="4449245"/>
            <a:ext cx="2244293" cy="48474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0" tIns="0" rIns="0" bIns="0" anchor="t" anchorCtr="0">
            <a:spAutoFit/>
          </a:bodyPr>
          <a:lstStyle/>
          <a:p>
            <a:r>
              <a:rPr lang="ja-JP" altLang="en-US" sz="1050" dirty="0">
                <a:latin typeface="Meiryo UI" panose="020B0604030504040204" pitchFamily="50" charset="-128"/>
                <a:ea typeface="Meiryo UI" panose="020B0604030504040204" pitchFamily="50" charset="-128"/>
              </a:rPr>
              <a:t>罰則が抑止力として十分機能するよう、</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無許可行為や命令違反時に対する罰則を強化</a:t>
            </a:r>
            <a:endParaRPr lang="en-US" altLang="ja-JP" sz="1050" dirty="0">
              <a:latin typeface="Meiryo UI" panose="020B0604030504040204" pitchFamily="50" charset="-128"/>
              <a:ea typeface="Meiryo UI" panose="020B0604030504040204" pitchFamily="50" charset="-128"/>
            </a:endParaRPr>
          </a:p>
        </p:txBody>
      </p:sp>
      <p:sp>
        <p:nvSpPr>
          <p:cNvPr id="36"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779140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p:cNvSpPr/>
          <p:nvPr/>
        </p:nvSpPr>
        <p:spPr>
          <a:xfrm>
            <a:off x="0" y="3112477"/>
            <a:ext cx="9144000" cy="582643"/>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46523" tIns="42198" rIns="46523" bIns="42198" rtlCol="0" anchor="ctr"/>
          <a:lstStyle/>
          <a:p>
            <a:pPr algn="ctr">
              <a:spcBef>
                <a:spcPts val="258"/>
              </a:spcBef>
            </a:pPr>
            <a:r>
              <a:rPr lang="ja-JP" altLang="en-US"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４．安心のくらしをつくる</a:t>
            </a:r>
            <a:endParaRPr lang="en-US" altLang="ja-JP" sz="2585"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80968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４</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安心のくらしをつくる</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1" name="テキスト ボックス 10"/>
          <p:cNvSpPr txBox="1"/>
          <p:nvPr/>
        </p:nvSpPr>
        <p:spPr>
          <a:xfrm>
            <a:off x="298939" y="1310244"/>
            <a:ext cx="8582799" cy="3990964"/>
          </a:xfrm>
          <a:prstGeom prst="rect">
            <a:avLst/>
          </a:prstGeom>
          <a:noFill/>
        </p:spPr>
        <p:txBody>
          <a:bodyPr wrap="none" rtlCol="0">
            <a:spAutoFit/>
          </a:bodyPr>
          <a:lstStyle/>
          <a:p>
            <a:r>
              <a:rPr lang="ja-JP" altLang="en-US" sz="1846" dirty="0">
                <a:latin typeface="Meiryo UI" panose="020B0604030504040204" pitchFamily="50" charset="-128"/>
                <a:ea typeface="Meiryo UI" panose="020B0604030504040204" pitchFamily="50" charset="-128"/>
              </a:rPr>
              <a:t>○住宅は、市場において自ら確保することが基本</a:t>
            </a:r>
            <a:endParaRPr lang="en-US" altLang="ja-JP" sz="1846" dirty="0">
              <a:latin typeface="Meiryo UI" panose="020B0604030504040204" pitchFamily="50" charset="-128"/>
              <a:ea typeface="Meiryo UI" panose="020B0604030504040204" pitchFamily="50" charset="-128"/>
            </a:endParaRPr>
          </a:p>
          <a:p>
            <a:endParaRPr lang="en-US" altLang="ja-JP" sz="969" dirty="0">
              <a:latin typeface="Meiryo UI" panose="020B0604030504040204" pitchFamily="50" charset="-128"/>
              <a:ea typeface="Meiryo UI" panose="020B0604030504040204" pitchFamily="50" charset="-128"/>
            </a:endParaRPr>
          </a:p>
          <a:p>
            <a:r>
              <a:rPr lang="ja-JP" altLang="en-US" sz="1846" dirty="0">
                <a:latin typeface="Meiryo UI" panose="020B0604030504040204" pitchFamily="50" charset="-128"/>
                <a:ea typeface="Meiryo UI" panose="020B0604030504040204" pitchFamily="50" charset="-128"/>
              </a:rPr>
              <a:t>○一方で、高齢者や</a:t>
            </a:r>
            <a:r>
              <a:rPr lang="ja-JP" altLang="en-US" sz="1846" dirty="0" err="1">
                <a:latin typeface="Meiryo UI" panose="020B0604030504040204" pitchFamily="50" charset="-128"/>
                <a:ea typeface="Meiryo UI" panose="020B0604030504040204" pitchFamily="50" charset="-128"/>
              </a:rPr>
              <a:t>障がい</a:t>
            </a:r>
            <a:r>
              <a:rPr lang="ja-JP" altLang="en-US" sz="1846" dirty="0">
                <a:latin typeface="Meiryo UI" panose="020B0604030504040204" pitchFamily="50" charset="-128"/>
                <a:ea typeface="Meiryo UI" panose="020B0604030504040204" pitchFamily="50" charset="-128"/>
              </a:rPr>
              <a:t>者、低額所得者など自力での住宅確保が困難な場合もある。</a:t>
            </a:r>
            <a:endParaRPr lang="en-US" altLang="ja-JP" sz="1846" dirty="0">
              <a:latin typeface="Meiryo UI" panose="020B0604030504040204" pitchFamily="50" charset="-128"/>
              <a:ea typeface="Meiryo UI" panose="020B0604030504040204" pitchFamily="50" charset="-128"/>
            </a:endParaRPr>
          </a:p>
          <a:p>
            <a:endParaRPr lang="en-US" altLang="ja-JP" sz="1846" dirty="0">
              <a:latin typeface="Meiryo UI" panose="020B0604030504040204" pitchFamily="50" charset="-128"/>
              <a:ea typeface="Meiryo UI" panose="020B0604030504040204" pitchFamily="50" charset="-128"/>
            </a:endParaRPr>
          </a:p>
          <a:p>
            <a:r>
              <a:rPr lang="ja-JP" altLang="en-US" sz="1846" dirty="0">
                <a:latin typeface="Meiryo UI" panose="020B0604030504040204" pitchFamily="50" charset="-128"/>
                <a:ea typeface="Meiryo UI" panose="020B0604030504040204" pitchFamily="50" charset="-128"/>
              </a:rPr>
              <a:t>  </a:t>
            </a:r>
            <a:r>
              <a:rPr lang="ja-JP" altLang="en-US" sz="1846" b="1" u="sng" dirty="0">
                <a:solidFill>
                  <a:srgbClr val="FF0000"/>
                </a:solidFill>
                <a:latin typeface="Meiryo UI" panose="020B0604030504040204" pitchFamily="50" charset="-128"/>
                <a:ea typeface="Meiryo UI" panose="020B0604030504040204" pitchFamily="50" charset="-128"/>
              </a:rPr>
              <a:t>住宅ストック全体を活用した居住の安定確保を図ることが必要</a:t>
            </a:r>
            <a:endParaRPr lang="en-US" altLang="ja-JP" sz="1846" b="1" u="sng" dirty="0">
              <a:solidFill>
                <a:srgbClr val="FF0000"/>
              </a:solidFill>
              <a:latin typeface="Meiryo UI" panose="020B0604030504040204" pitchFamily="50" charset="-128"/>
              <a:ea typeface="Meiryo UI" panose="020B0604030504040204" pitchFamily="50" charset="-128"/>
            </a:endParaRPr>
          </a:p>
          <a:p>
            <a:r>
              <a:rPr lang="ja-JP" altLang="en-US" sz="2215" dirty="0">
                <a:latin typeface="Meiryo UI" panose="020B0604030504040204" pitchFamily="50" charset="-128"/>
                <a:ea typeface="Meiryo UI" panose="020B0604030504040204" pitchFamily="50" charset="-128"/>
              </a:rPr>
              <a:t>　</a:t>
            </a:r>
            <a:endParaRPr lang="en-US" altLang="ja-JP" sz="2215" dirty="0">
              <a:latin typeface="Meiryo UI" panose="020B0604030504040204" pitchFamily="50" charset="-128"/>
              <a:ea typeface="Meiryo UI" panose="020B0604030504040204" pitchFamily="50" charset="-128"/>
            </a:endParaRPr>
          </a:p>
          <a:p>
            <a:pPr>
              <a:lnSpc>
                <a:spcPct val="150000"/>
              </a:lnSpc>
            </a:pPr>
            <a:r>
              <a:rPr lang="ja-JP" altLang="en-US" sz="1846" dirty="0">
                <a:latin typeface="Meiryo UI" panose="020B0604030504040204" pitchFamily="50" charset="-128"/>
                <a:ea typeface="Meiryo UI" panose="020B0604030504040204" pitchFamily="50" charset="-128"/>
              </a:rPr>
              <a:t>　　・民間賃貸住宅への円滑な入居に向けて、</a:t>
            </a:r>
            <a:r>
              <a:rPr lang="ja-JP" altLang="en-US" sz="1846" b="1" u="sng" dirty="0">
                <a:solidFill>
                  <a:srgbClr val="FF0000"/>
                </a:solidFill>
                <a:latin typeface="Meiryo UI" panose="020B0604030504040204" pitchFamily="50" charset="-128"/>
                <a:ea typeface="Meiryo UI" panose="020B0604030504040204" pitchFamily="50" charset="-128"/>
              </a:rPr>
              <a:t>地域の実情に応じた多様な</a:t>
            </a:r>
            <a:endParaRPr lang="en-US" altLang="ja-JP" sz="1846" b="1" u="sng" dirty="0">
              <a:solidFill>
                <a:srgbClr val="FF0000"/>
              </a:solidFill>
              <a:latin typeface="Meiryo UI" panose="020B0604030504040204" pitchFamily="50" charset="-128"/>
              <a:ea typeface="Meiryo UI" panose="020B0604030504040204" pitchFamily="50" charset="-128"/>
            </a:endParaRPr>
          </a:p>
          <a:p>
            <a:pPr>
              <a:lnSpc>
                <a:spcPct val="150000"/>
              </a:lnSpc>
            </a:pPr>
            <a:r>
              <a:rPr lang="ja-JP" altLang="en-US" sz="1846" b="1" dirty="0">
                <a:solidFill>
                  <a:srgbClr val="0070C0"/>
                </a:solidFill>
                <a:latin typeface="Meiryo UI" panose="020B0604030504040204" pitchFamily="50" charset="-128"/>
                <a:ea typeface="Meiryo UI" panose="020B0604030504040204" pitchFamily="50" charset="-128"/>
              </a:rPr>
              <a:t>　　　</a:t>
            </a:r>
            <a:r>
              <a:rPr lang="ja-JP" altLang="en-US" sz="1846" b="1" u="sng" dirty="0">
                <a:solidFill>
                  <a:srgbClr val="FF0000"/>
                </a:solidFill>
                <a:latin typeface="Meiryo UI" panose="020B0604030504040204" pitchFamily="50" charset="-128"/>
                <a:ea typeface="Meiryo UI" panose="020B0604030504040204" pitchFamily="50" charset="-128"/>
              </a:rPr>
              <a:t>居住支援体制を構築</a:t>
            </a:r>
            <a:endParaRPr lang="en-US" altLang="ja-JP" sz="1846" b="1" u="sng" dirty="0">
              <a:solidFill>
                <a:srgbClr val="FF0000"/>
              </a:solidFill>
              <a:latin typeface="Meiryo UI" panose="020B0604030504040204" pitchFamily="50" charset="-128"/>
              <a:ea typeface="Meiryo UI" panose="020B0604030504040204" pitchFamily="50" charset="-128"/>
            </a:endParaRPr>
          </a:p>
          <a:p>
            <a:endParaRPr lang="en-US" altLang="ja-JP" sz="1846" dirty="0">
              <a:latin typeface="Meiryo UI" panose="020B0604030504040204" pitchFamily="50" charset="-128"/>
              <a:ea typeface="Meiryo UI" panose="020B0604030504040204" pitchFamily="50" charset="-128"/>
            </a:endParaRPr>
          </a:p>
          <a:p>
            <a:pPr>
              <a:lnSpc>
                <a:spcPct val="150000"/>
              </a:lnSpc>
            </a:pPr>
            <a:r>
              <a:rPr lang="ja-JP" altLang="en-US" sz="1846" dirty="0">
                <a:latin typeface="Meiryo UI" panose="020B0604030504040204" pitchFamily="50" charset="-128"/>
                <a:ea typeface="Meiryo UI" panose="020B0604030504040204" pitchFamily="50" charset="-128"/>
              </a:rPr>
              <a:t>　　・</a:t>
            </a:r>
            <a:r>
              <a:rPr lang="ja-JP" altLang="en-US" sz="1846" b="1" u="sng" dirty="0">
                <a:solidFill>
                  <a:srgbClr val="FF0000"/>
                </a:solidFill>
                <a:latin typeface="Meiryo UI" panose="020B0604030504040204" pitchFamily="50" charset="-128"/>
                <a:ea typeface="Meiryo UI" panose="020B0604030504040204" pitchFamily="50" charset="-128"/>
              </a:rPr>
              <a:t>公的賃貸住宅はセーフティネットとして引き続き重要な役割</a:t>
            </a:r>
            <a:r>
              <a:rPr lang="ja-JP" altLang="en-US" sz="1846" dirty="0">
                <a:latin typeface="Meiryo UI" panose="020B0604030504040204" pitchFamily="50" charset="-128"/>
                <a:ea typeface="Meiryo UI" panose="020B0604030504040204" pitchFamily="50" charset="-128"/>
              </a:rPr>
              <a:t>を担うとともに、</a:t>
            </a:r>
            <a:endParaRPr lang="en-US" altLang="ja-JP" sz="1846" dirty="0">
              <a:latin typeface="Meiryo UI" panose="020B0604030504040204" pitchFamily="50" charset="-128"/>
              <a:ea typeface="Meiryo UI" panose="020B0604030504040204" pitchFamily="50" charset="-128"/>
            </a:endParaRPr>
          </a:p>
          <a:p>
            <a:pPr>
              <a:lnSpc>
                <a:spcPct val="150000"/>
              </a:lnSpc>
            </a:pPr>
            <a:r>
              <a:rPr lang="en-US" altLang="ja-JP" sz="1846" dirty="0">
                <a:latin typeface="Meiryo UI" panose="020B0604030504040204" pitchFamily="50" charset="-128"/>
                <a:ea typeface="Meiryo UI" panose="020B0604030504040204" pitchFamily="50" charset="-128"/>
              </a:rPr>
              <a:t>    </a:t>
            </a:r>
            <a:r>
              <a:rPr lang="ja-JP" altLang="en-US" sz="1846" dirty="0">
                <a:latin typeface="Meiryo UI" panose="020B0604030504040204" pitchFamily="50" charset="-128"/>
                <a:ea typeface="Meiryo UI" panose="020B0604030504040204" pitchFamily="50" charset="-128"/>
              </a:rPr>
              <a:t>　</a:t>
            </a:r>
            <a:r>
              <a:rPr lang="ja-JP" altLang="en-US" sz="1846" b="1" u="sng" dirty="0">
                <a:solidFill>
                  <a:srgbClr val="FF0000"/>
                </a:solidFill>
                <a:latin typeface="Meiryo UI" panose="020B0604030504040204" pitchFamily="50" charset="-128"/>
                <a:ea typeface="Meiryo UI" panose="020B0604030504040204" pitchFamily="50" charset="-128"/>
              </a:rPr>
              <a:t>ストックを有効活用し、地域課題の解消や地域再生</a:t>
            </a:r>
            <a:r>
              <a:rPr lang="ja-JP" altLang="en-US" sz="1846" dirty="0">
                <a:latin typeface="Meiryo UI" panose="020B0604030504040204" pitchFamily="50" charset="-128"/>
                <a:ea typeface="Meiryo UI" panose="020B0604030504040204" pitchFamily="50" charset="-128"/>
              </a:rPr>
              <a:t>につなげる</a:t>
            </a:r>
          </a:p>
          <a:p>
            <a:endParaRPr lang="en-US" altLang="ja-JP" sz="1846"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6120000" y="360000"/>
            <a:ext cx="2880000" cy="360000"/>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居住企画課</a:t>
            </a:r>
            <a:endParaRPr lang="en-US" altLang="ja-JP" sz="1200" dirty="0">
              <a:solidFill>
                <a:schemeClr val="bg1"/>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⑪民間賃貸住宅を活用した居住の安定確保</a:t>
            </a:r>
          </a:p>
        </p:txBody>
      </p:sp>
      <p:sp>
        <p:nvSpPr>
          <p:cNvPr id="7"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47470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846" b="1" dirty="0" smtClean="0">
                <a:latin typeface="Meiryo UI" panose="020B0604030504040204" pitchFamily="50" charset="-128"/>
                <a:ea typeface="Meiryo UI" panose="020B0604030504040204" pitchFamily="50" charset="-128"/>
                <a:cs typeface="Meiryo UI" panose="020B0604030504040204" pitchFamily="50" charset="-128"/>
              </a:rPr>
              <a:t>⑪大阪府</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居住安定確保計画（　　　　　　　　　　　　　）（</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R3.12</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策定）の取組の推進</a:t>
            </a:r>
          </a:p>
        </p:txBody>
      </p:sp>
      <p:sp>
        <p:nvSpPr>
          <p:cNvPr id="20" name="正方形/長方形 19"/>
          <p:cNvSpPr/>
          <p:nvPr/>
        </p:nvSpPr>
        <p:spPr>
          <a:xfrm>
            <a:off x="285547" y="5316566"/>
            <a:ext cx="8601610" cy="1285673"/>
          </a:xfrm>
          <a:prstGeom prst="rect">
            <a:avLst/>
          </a:prstGeom>
        </p:spPr>
        <p:style>
          <a:lnRef idx="0">
            <a:scrgbClr r="0" g="0" b="0"/>
          </a:lnRef>
          <a:fillRef idx="1001">
            <a:schemeClr val="lt1"/>
          </a:fillRef>
          <a:effectRef idx="0">
            <a:scrgbClr r="0" g="0" b="0"/>
          </a:effectRef>
          <a:fontRef idx="major"/>
        </p:style>
        <p:txBody>
          <a:bodyPr wrap="square">
            <a:spAutoFit/>
          </a:bodyPr>
          <a:lstStyle/>
          <a:p>
            <a:endParaRPr lang="en-US" altLang="ja-JP" sz="554" dirty="0">
              <a:latin typeface="Meiryo UI" panose="020B0604030504040204" pitchFamily="50" charset="-128"/>
              <a:ea typeface="Meiryo UI" panose="020B0604030504040204" pitchFamily="50" charset="-128"/>
            </a:endParaRPr>
          </a:p>
          <a:p>
            <a:r>
              <a:rPr lang="ja-JP" altLang="en-US" sz="1477" dirty="0">
                <a:latin typeface="Meiryo UI" panose="020B0604030504040204" pitchFamily="50" charset="-128"/>
                <a:ea typeface="Meiryo UI" panose="020B0604030504040204" pitchFamily="50" charset="-128"/>
              </a:rPr>
              <a:t>・</a:t>
            </a:r>
            <a:r>
              <a:rPr lang="ja-JP" altLang="en-US" sz="1477" b="1" u="sng" dirty="0">
                <a:solidFill>
                  <a:srgbClr val="FF0000"/>
                </a:solidFill>
                <a:latin typeface="Meiryo UI" panose="020B0604030504040204" pitchFamily="50" charset="-128"/>
                <a:ea typeface="Meiryo UI" panose="020B0604030504040204" pitchFamily="50" charset="-128"/>
              </a:rPr>
              <a:t>市区町村居住支援協議会 </a:t>
            </a:r>
            <a:r>
              <a:rPr lang="ja-JP" altLang="en-US" sz="1477" b="1" u="sng" dirty="0" smtClean="0">
                <a:solidFill>
                  <a:srgbClr val="FF0000"/>
                </a:solidFill>
                <a:latin typeface="Meiryo UI" panose="020B0604030504040204" pitchFamily="50" charset="-128"/>
                <a:ea typeface="Meiryo UI" panose="020B0604030504040204" pitchFamily="50" charset="-128"/>
              </a:rPr>
              <a:t>４市</a:t>
            </a:r>
            <a:r>
              <a:rPr lang="ja-JP" altLang="en-US" sz="1477" b="1" u="sng" dirty="0">
                <a:solidFill>
                  <a:srgbClr val="FF0000"/>
                </a:solidFill>
                <a:latin typeface="Meiryo UI" panose="020B0604030504040204" pitchFamily="50" charset="-128"/>
                <a:ea typeface="Meiryo UI" panose="020B0604030504040204" pitchFamily="50" charset="-128"/>
              </a:rPr>
              <a:t>（豊中市、岸和田市、</a:t>
            </a:r>
            <a:r>
              <a:rPr lang="ja-JP" altLang="en-US" sz="1477" b="1" u="sng" dirty="0" smtClean="0">
                <a:solidFill>
                  <a:srgbClr val="FF0000"/>
                </a:solidFill>
                <a:latin typeface="Meiryo UI" panose="020B0604030504040204" pitchFamily="50" charset="-128"/>
                <a:ea typeface="Meiryo UI" panose="020B0604030504040204" pitchFamily="50" charset="-128"/>
              </a:rPr>
              <a:t>摂津市、吹田市）</a:t>
            </a:r>
            <a:endParaRPr lang="en-US" altLang="ja-JP" sz="1477" dirty="0">
              <a:latin typeface="Meiryo UI" panose="020B0604030504040204" pitchFamily="50" charset="-128"/>
              <a:ea typeface="Meiryo UI" panose="020B0604030504040204" pitchFamily="50" charset="-128"/>
            </a:endParaRPr>
          </a:p>
          <a:p>
            <a:r>
              <a:rPr lang="ja-JP" altLang="en-US" sz="1477" dirty="0">
                <a:latin typeface="Meiryo UI" panose="020B0604030504040204" pitchFamily="50" charset="-128"/>
                <a:ea typeface="Meiryo UI" panose="020B0604030504040204" pitchFamily="50" charset="-128"/>
              </a:rPr>
              <a:t>・</a:t>
            </a:r>
            <a:r>
              <a:rPr lang="ja-JP" altLang="en-US" sz="1477" b="1" u="sng" dirty="0">
                <a:solidFill>
                  <a:srgbClr val="FF0000"/>
                </a:solidFill>
                <a:latin typeface="Meiryo UI" panose="020B0604030504040204" pitchFamily="50" charset="-128"/>
                <a:ea typeface="Meiryo UI" panose="020B0604030504040204" pitchFamily="50" charset="-128"/>
              </a:rPr>
              <a:t>居住</a:t>
            </a:r>
            <a:r>
              <a:rPr lang="ja-JP" altLang="en-US" sz="1477" b="1" u="sng" dirty="0" smtClean="0">
                <a:solidFill>
                  <a:srgbClr val="FF0000"/>
                </a:solidFill>
                <a:latin typeface="Meiryo UI" panose="020B0604030504040204" pitchFamily="50" charset="-128"/>
                <a:ea typeface="Meiryo UI" panose="020B0604030504040204" pitchFamily="50" charset="-128"/>
              </a:rPr>
              <a:t>支援法人 </a:t>
            </a:r>
            <a:r>
              <a:rPr lang="en-US" altLang="ja-JP" sz="1477" b="1" u="sng" dirty="0" smtClean="0">
                <a:solidFill>
                  <a:srgbClr val="FF0000"/>
                </a:solidFill>
                <a:latin typeface="Meiryo UI" panose="020B0604030504040204" pitchFamily="50" charset="-128"/>
                <a:ea typeface="Meiryo UI" panose="020B0604030504040204" pitchFamily="50" charset="-128"/>
              </a:rPr>
              <a:t>135</a:t>
            </a:r>
            <a:r>
              <a:rPr lang="ja-JP" altLang="en-US" sz="1477" b="1" u="sng" dirty="0" smtClean="0">
                <a:solidFill>
                  <a:srgbClr val="FF0000"/>
                </a:solidFill>
                <a:latin typeface="Meiryo UI" panose="020B0604030504040204" pitchFamily="50" charset="-128"/>
                <a:ea typeface="Meiryo UI" panose="020B0604030504040204" pitchFamily="50" charset="-128"/>
              </a:rPr>
              <a:t>法人</a:t>
            </a:r>
            <a:r>
              <a:rPr lang="ja-JP" altLang="en-US" sz="1477" dirty="0">
                <a:latin typeface="Meiryo UI" panose="020B0604030504040204" pitchFamily="50" charset="-128"/>
                <a:ea typeface="Meiryo UI" panose="020B0604030504040204" pitchFamily="50" charset="-128"/>
              </a:rPr>
              <a:t>　　　</a:t>
            </a:r>
            <a:endParaRPr lang="en-US" altLang="ja-JP" sz="646" dirty="0">
              <a:latin typeface="Meiryo UI" panose="020B0604030504040204" pitchFamily="50" charset="-128"/>
              <a:ea typeface="Meiryo UI" panose="020B0604030504040204" pitchFamily="50" charset="-128"/>
            </a:endParaRPr>
          </a:p>
          <a:p>
            <a:r>
              <a:rPr lang="ja-JP" altLang="en-US" sz="1477" dirty="0">
                <a:latin typeface="Meiryo UI" panose="020B0604030504040204" pitchFamily="50" charset="-128"/>
                <a:ea typeface="Meiryo UI" panose="020B0604030504040204" pitchFamily="50" charset="-128"/>
              </a:rPr>
              <a:t>・</a:t>
            </a:r>
            <a:r>
              <a:rPr lang="ja-JP" altLang="en-US" sz="1477" b="1" u="sng" dirty="0">
                <a:solidFill>
                  <a:srgbClr val="FF0000"/>
                </a:solidFill>
                <a:latin typeface="Meiryo UI" panose="020B0604030504040204" pitchFamily="50" charset="-128"/>
                <a:ea typeface="Meiryo UI" panose="020B0604030504040204" pitchFamily="50" charset="-128"/>
              </a:rPr>
              <a:t>大阪あんぜん・</a:t>
            </a:r>
            <a:r>
              <a:rPr lang="ja-JP" altLang="en-US" sz="1477" b="1" u="sng" dirty="0" smtClean="0">
                <a:solidFill>
                  <a:srgbClr val="FF0000"/>
                </a:solidFill>
                <a:latin typeface="Meiryo UI" panose="020B0604030504040204" pitchFamily="50" charset="-128"/>
                <a:ea typeface="Meiryo UI" panose="020B0604030504040204" pitchFamily="50" charset="-128"/>
              </a:rPr>
              <a:t>あんしん</a:t>
            </a:r>
            <a:r>
              <a:rPr lang="ja-JP" altLang="en-US" sz="1477" b="1" u="sng" dirty="0">
                <a:solidFill>
                  <a:srgbClr val="FF0000"/>
                </a:solidFill>
                <a:latin typeface="Meiryo UI" panose="020B0604030504040204" pitchFamily="50" charset="-128"/>
                <a:ea typeface="Meiryo UI" panose="020B0604030504040204" pitchFamily="50" charset="-128"/>
              </a:rPr>
              <a:t>賃貸住宅</a:t>
            </a:r>
            <a:r>
              <a:rPr lang="ja-JP" altLang="ja-JP" sz="1477" b="1" u="sng" dirty="0">
                <a:solidFill>
                  <a:srgbClr val="FF0000"/>
                </a:solidFill>
                <a:latin typeface="Meiryo UI" panose="020B0604030504040204" pitchFamily="50" charset="-128"/>
                <a:ea typeface="Meiryo UI" panose="020B0604030504040204" pitchFamily="50" charset="-128"/>
              </a:rPr>
              <a:t>登録数</a:t>
            </a:r>
            <a:r>
              <a:rPr lang="en-US" altLang="ja-JP" sz="1477" b="1" u="sng" dirty="0">
                <a:solidFill>
                  <a:srgbClr val="FF0000"/>
                </a:solidFill>
                <a:latin typeface="Meiryo UI" panose="020B0604030504040204" pitchFamily="50" charset="-128"/>
                <a:ea typeface="Meiryo UI" panose="020B0604030504040204" pitchFamily="50" charset="-128"/>
              </a:rPr>
              <a:t>  </a:t>
            </a:r>
            <a:r>
              <a:rPr lang="en-US" altLang="ja-JP" sz="1477" b="1" u="sng" dirty="0" smtClean="0">
                <a:solidFill>
                  <a:srgbClr val="FF0000"/>
                </a:solidFill>
                <a:latin typeface="Meiryo UI" panose="020B0604030504040204" pitchFamily="50" charset="-128"/>
                <a:ea typeface="Meiryo UI" panose="020B0604030504040204" pitchFamily="50" charset="-128"/>
              </a:rPr>
              <a:t>37,535</a:t>
            </a:r>
            <a:r>
              <a:rPr lang="ja-JP" altLang="en-US" sz="1477" b="1" u="sng" dirty="0" smtClean="0">
                <a:solidFill>
                  <a:srgbClr val="FF0000"/>
                </a:solidFill>
                <a:latin typeface="Meiryo UI" panose="020B0604030504040204" pitchFamily="50" charset="-128"/>
                <a:ea typeface="Meiryo UI" panose="020B0604030504040204" pitchFamily="50" charset="-128"/>
              </a:rPr>
              <a:t>戸</a:t>
            </a:r>
            <a:r>
              <a:rPr lang="ja-JP" altLang="en-US" sz="1477" dirty="0">
                <a:latin typeface="Meiryo UI" panose="020B0604030504040204" pitchFamily="50" charset="-128"/>
                <a:ea typeface="Meiryo UI" panose="020B0604030504040204" pitchFamily="50" charset="-128"/>
              </a:rPr>
              <a:t>（うち、専用住宅 </a:t>
            </a:r>
            <a:r>
              <a:rPr lang="en-US" altLang="ja-JP" sz="1477" dirty="0" smtClean="0">
                <a:latin typeface="Meiryo UI" panose="020B0604030504040204" pitchFamily="50" charset="-128"/>
                <a:ea typeface="Meiryo UI" panose="020B0604030504040204" pitchFamily="50" charset="-128"/>
              </a:rPr>
              <a:t>2,267</a:t>
            </a:r>
            <a:r>
              <a:rPr lang="ja-JP" altLang="en-US" sz="1477" dirty="0">
                <a:latin typeface="Meiryo UI" panose="020B0604030504040204" pitchFamily="50" charset="-128"/>
                <a:ea typeface="Meiryo UI" panose="020B0604030504040204" pitchFamily="50" charset="-128"/>
              </a:rPr>
              <a:t>戸）</a:t>
            </a:r>
            <a:endParaRPr lang="en-US" altLang="ja-JP" sz="554" dirty="0">
              <a:latin typeface="Meiryo UI" panose="020B0604030504040204" pitchFamily="50" charset="-128"/>
              <a:ea typeface="Meiryo UI" panose="020B0604030504040204" pitchFamily="50" charset="-128"/>
            </a:endParaRPr>
          </a:p>
          <a:p>
            <a:r>
              <a:rPr lang="ja-JP" altLang="en-US" sz="1477" dirty="0">
                <a:latin typeface="Meiryo UI" panose="020B0604030504040204" pitchFamily="50" charset="-128"/>
                <a:ea typeface="Meiryo UI" panose="020B0604030504040204" pitchFamily="50" charset="-128"/>
              </a:rPr>
              <a:t>・</a:t>
            </a:r>
            <a:r>
              <a:rPr lang="ja-JP" altLang="en-US" sz="1477" b="1" u="sng" dirty="0">
                <a:solidFill>
                  <a:srgbClr val="FF0000"/>
                </a:solidFill>
                <a:latin typeface="Meiryo UI" panose="020B0604030504040204" pitchFamily="50" charset="-128"/>
                <a:ea typeface="Meiryo UI" panose="020B0604030504040204" pitchFamily="50" charset="-128"/>
              </a:rPr>
              <a:t>不動産協力店 </a:t>
            </a:r>
            <a:r>
              <a:rPr lang="en-US" altLang="ja-JP" sz="1477" b="1" u="sng" dirty="0">
                <a:solidFill>
                  <a:srgbClr val="FF0000"/>
                </a:solidFill>
                <a:latin typeface="Meiryo UI" panose="020B0604030504040204" pitchFamily="50" charset="-128"/>
                <a:ea typeface="Meiryo UI" panose="020B0604030504040204" pitchFamily="50" charset="-128"/>
              </a:rPr>
              <a:t>707</a:t>
            </a:r>
            <a:r>
              <a:rPr lang="ja-JP" altLang="en-US" sz="1477" b="1" u="sng" dirty="0" smtClean="0">
                <a:solidFill>
                  <a:srgbClr val="FF0000"/>
                </a:solidFill>
                <a:latin typeface="Meiryo UI" panose="020B0604030504040204" pitchFamily="50" charset="-128"/>
                <a:ea typeface="Meiryo UI" panose="020B0604030504040204" pitchFamily="50" charset="-128"/>
              </a:rPr>
              <a:t>店舗</a:t>
            </a:r>
            <a:r>
              <a:rPr lang="ja-JP" altLang="en-US" sz="1477" b="1" u="sng" dirty="0">
                <a:solidFill>
                  <a:srgbClr val="FF0000"/>
                </a:solidFill>
                <a:latin typeface="Meiryo UI" panose="020B0604030504040204" pitchFamily="50" charset="-128"/>
                <a:ea typeface="Meiryo UI" panose="020B0604030504040204" pitchFamily="50" charset="-128"/>
              </a:rPr>
              <a:t>（うち、相談協力店 </a:t>
            </a:r>
            <a:r>
              <a:rPr lang="en-US" altLang="ja-JP" sz="1477" b="1" u="sng" dirty="0" smtClean="0">
                <a:solidFill>
                  <a:srgbClr val="FF0000"/>
                </a:solidFill>
                <a:latin typeface="Meiryo UI" panose="020B0604030504040204" pitchFamily="50" charset="-128"/>
                <a:ea typeface="Meiryo UI" panose="020B0604030504040204" pitchFamily="50" charset="-128"/>
              </a:rPr>
              <a:t>26</a:t>
            </a:r>
            <a:r>
              <a:rPr lang="ja-JP" altLang="en-US" sz="1477" b="1" u="sng" dirty="0" smtClean="0">
                <a:solidFill>
                  <a:srgbClr val="FF0000"/>
                </a:solidFill>
                <a:latin typeface="Meiryo UI" panose="020B0604030504040204" pitchFamily="50" charset="-128"/>
                <a:ea typeface="Meiryo UI" panose="020B0604030504040204" pitchFamily="50" charset="-128"/>
              </a:rPr>
              <a:t>店舗</a:t>
            </a:r>
            <a:r>
              <a:rPr lang="ja-JP" altLang="en-US" sz="1477" b="1" u="sng" dirty="0">
                <a:solidFill>
                  <a:srgbClr val="FF0000"/>
                </a:solidFill>
                <a:latin typeface="Meiryo UI" panose="020B0604030504040204" pitchFamily="50" charset="-128"/>
                <a:ea typeface="Meiryo UI" panose="020B0604030504040204" pitchFamily="50" charset="-128"/>
              </a:rPr>
              <a:t>）</a:t>
            </a:r>
            <a:endParaRPr lang="en-US" altLang="ja-JP" sz="462" dirty="0">
              <a:latin typeface="Meiryo UI" panose="020B0604030504040204" pitchFamily="50" charset="-128"/>
              <a:ea typeface="Meiryo UI" panose="020B0604030504040204" pitchFamily="50" charset="-128"/>
            </a:endParaRPr>
          </a:p>
          <a:p>
            <a:endParaRPr lang="en-US" altLang="ja-JP" sz="1292" dirty="0">
              <a:latin typeface="Meiryo UI" panose="020B0604030504040204" pitchFamily="50" charset="-128"/>
              <a:ea typeface="Meiryo UI" panose="020B0604030504040204" pitchFamily="50" charset="-128"/>
            </a:endParaRPr>
          </a:p>
        </p:txBody>
      </p:sp>
      <p:sp>
        <p:nvSpPr>
          <p:cNvPr id="15" name="正方形/長方形 14"/>
          <p:cNvSpPr/>
          <p:nvPr/>
        </p:nvSpPr>
        <p:spPr>
          <a:xfrm>
            <a:off x="131337" y="4358624"/>
            <a:ext cx="8910031" cy="2109585"/>
          </a:xfrm>
          <a:prstGeom prst="rect">
            <a:avLst/>
          </a:prstGeom>
          <a:noFill/>
          <a:ln w="3175">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sp>
        <p:nvSpPr>
          <p:cNvPr id="16" name="正方形/長方形 15"/>
          <p:cNvSpPr/>
          <p:nvPr/>
        </p:nvSpPr>
        <p:spPr>
          <a:xfrm>
            <a:off x="107890" y="4367805"/>
            <a:ext cx="3457998" cy="348109"/>
          </a:xfrm>
          <a:prstGeom prst="rect">
            <a:avLst/>
          </a:prstGeom>
        </p:spPr>
        <p:txBody>
          <a:bodyPr wrap="none">
            <a:spAutoFit/>
          </a:bodyPr>
          <a:lstStyle/>
          <a:p>
            <a:r>
              <a:rPr lang="ja-JP" altLang="en-US" sz="1662" dirty="0">
                <a:latin typeface="Meiryo UI" panose="020B0604030504040204" pitchFamily="50" charset="-128"/>
                <a:ea typeface="Meiryo UI" panose="020B0604030504040204" pitchFamily="50" charset="-128"/>
              </a:rPr>
              <a:t>○</a:t>
            </a:r>
            <a:r>
              <a:rPr lang="ja-JP" altLang="en-US" sz="1662" b="1" dirty="0">
                <a:latin typeface="Meiryo UI" panose="020B0604030504040204" pitchFamily="50" charset="-128"/>
                <a:ea typeface="Meiryo UI" panose="020B0604030504040204" pitchFamily="50" charset="-128"/>
              </a:rPr>
              <a:t>現状（</a:t>
            </a:r>
            <a:r>
              <a:rPr lang="ja-JP" altLang="en-US" sz="1662" b="1" dirty="0" smtClean="0">
                <a:latin typeface="Meiryo UI" panose="020B0604030504040204" pitchFamily="50" charset="-128"/>
                <a:ea typeface="Meiryo UI" panose="020B0604030504040204" pitchFamily="50" charset="-128"/>
              </a:rPr>
              <a:t>令和５年</a:t>
            </a:r>
            <a:r>
              <a:rPr lang="ja-JP" altLang="en-US" sz="1662" b="1" dirty="0">
                <a:latin typeface="Meiryo UI" panose="020B0604030504040204" pitchFamily="50" charset="-128"/>
                <a:ea typeface="Meiryo UI" panose="020B0604030504040204" pitchFamily="50" charset="-128"/>
              </a:rPr>
              <a:t>３月</a:t>
            </a:r>
            <a:r>
              <a:rPr lang="en-US" altLang="ja-JP" sz="1662" b="1" dirty="0">
                <a:latin typeface="Meiryo UI" panose="020B0604030504040204" pitchFamily="50" charset="-128"/>
                <a:ea typeface="Meiryo UI" panose="020B0604030504040204" pitchFamily="50" charset="-128"/>
              </a:rPr>
              <a:t>31</a:t>
            </a:r>
            <a:r>
              <a:rPr lang="ja-JP" altLang="en-US" sz="1662" b="1" dirty="0">
                <a:latin typeface="Meiryo UI" panose="020B0604030504040204" pitchFamily="50" charset="-128"/>
                <a:ea typeface="Meiryo UI" panose="020B0604030504040204" pitchFamily="50" charset="-128"/>
              </a:rPr>
              <a:t>日時点</a:t>
            </a:r>
            <a:r>
              <a:rPr lang="ja-JP" altLang="en-US" sz="1662" dirty="0">
                <a:latin typeface="Meiryo UI" panose="020B0604030504040204" pitchFamily="50" charset="-128"/>
                <a:ea typeface="Meiryo UI" panose="020B0604030504040204" pitchFamily="50" charset="-128"/>
              </a:rPr>
              <a:t>）</a:t>
            </a:r>
            <a:endParaRPr lang="en-US" altLang="ja-JP" sz="646" dirty="0">
              <a:latin typeface="Meiryo UI" panose="020B0604030504040204" pitchFamily="50" charset="-128"/>
              <a:ea typeface="Meiryo UI" panose="020B0604030504040204" pitchFamily="50" charset="-128"/>
            </a:endParaRPr>
          </a:p>
        </p:txBody>
      </p:sp>
      <p:sp>
        <p:nvSpPr>
          <p:cNvPr id="23"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４</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安心のくらしをつくる</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6" name="テキスト ボックス 25"/>
          <p:cNvSpPr txBox="1"/>
          <p:nvPr/>
        </p:nvSpPr>
        <p:spPr>
          <a:xfrm>
            <a:off x="3066375" y="723289"/>
            <a:ext cx="2340705" cy="390620"/>
          </a:xfrm>
          <a:prstGeom prst="rect">
            <a:avLst/>
          </a:prstGeom>
          <a:noFill/>
        </p:spPr>
        <p:txBody>
          <a:bodyPr wrap="none" rtlCol="0">
            <a:spAutoFit/>
          </a:bodyPr>
          <a:lstStyle/>
          <a:p>
            <a:r>
              <a:rPr lang="ja-JP" altLang="en-US" sz="969" b="1" dirty="0">
                <a:latin typeface="Meiryo UI" panose="020B0604030504040204" pitchFamily="50" charset="-128"/>
                <a:ea typeface="Meiryo UI" panose="020B0604030504040204" pitchFamily="50" charset="-128"/>
                <a:cs typeface="メイリオ" panose="020B0604030504040204" pitchFamily="50" charset="-128"/>
              </a:rPr>
              <a:t>　　「大阪府賃貸住宅供給促進計画」及び</a:t>
            </a:r>
            <a:endParaRPr lang="en-US" altLang="ja-JP" sz="969" b="1"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969" b="1" dirty="0">
                <a:latin typeface="Meiryo UI" panose="020B0604030504040204" pitchFamily="50" charset="-128"/>
                <a:ea typeface="Meiryo UI" panose="020B0604030504040204" pitchFamily="50" charset="-128"/>
                <a:cs typeface="メイリオ" panose="020B0604030504040204" pitchFamily="50" charset="-128"/>
              </a:rPr>
              <a:t>　　「大阪府高齢者居住安定確保計画」</a:t>
            </a:r>
            <a:endParaRPr lang="ja-JP" altLang="en-US" sz="969" dirty="0"/>
          </a:p>
        </p:txBody>
      </p:sp>
      <p:sp>
        <p:nvSpPr>
          <p:cNvPr id="2" name="テキスト ボックス 1"/>
          <p:cNvSpPr txBox="1"/>
          <p:nvPr/>
        </p:nvSpPr>
        <p:spPr>
          <a:xfrm>
            <a:off x="408916" y="4719953"/>
            <a:ext cx="2574479" cy="603883"/>
          </a:xfrm>
          <a:prstGeom prst="rect">
            <a:avLst/>
          </a:prstGeom>
          <a:noFill/>
          <a:ln>
            <a:solidFill>
              <a:schemeClr val="tx1"/>
            </a:solidFill>
          </a:ln>
        </p:spPr>
        <p:txBody>
          <a:bodyPr wrap="square" rtlCol="0">
            <a:spAutoFit/>
          </a:bodyPr>
          <a:lstStyle/>
          <a:p>
            <a:r>
              <a:rPr lang="ja-JP" altLang="en-US" sz="1662" dirty="0">
                <a:latin typeface="Meiryo UI" panose="020B0604030504040204" pitchFamily="50" charset="-128"/>
                <a:ea typeface="Meiryo UI" panose="020B0604030504040204" pitchFamily="50" charset="-128"/>
              </a:rPr>
              <a:t>居住支援協議会を設立した市区町村の人口カバー率</a:t>
            </a:r>
          </a:p>
        </p:txBody>
      </p:sp>
      <p:graphicFrame>
        <p:nvGraphicFramePr>
          <p:cNvPr id="14" name="表 13"/>
          <p:cNvGraphicFramePr>
            <a:graphicFrameLocks noGrp="1"/>
          </p:cNvGraphicFramePr>
          <p:nvPr>
            <p:extLst/>
          </p:nvPr>
        </p:nvGraphicFramePr>
        <p:xfrm>
          <a:off x="3223775" y="4719825"/>
          <a:ext cx="1763180" cy="567826"/>
        </p:xfrm>
        <a:graphic>
          <a:graphicData uri="http://schemas.openxmlformats.org/drawingml/2006/table">
            <a:tbl>
              <a:tblPr firstRow="1" bandRow="1">
                <a:tableStyleId>{5940675A-B579-460E-94D1-54222C63F5DA}</a:tableStyleId>
              </a:tblPr>
              <a:tblGrid>
                <a:gridCol w="1763180">
                  <a:extLst>
                    <a:ext uri="{9D8B030D-6E8A-4147-A177-3AD203B41FA5}">
                      <a16:colId xmlns:a16="http://schemas.microsoft.com/office/drawing/2014/main" val="458052754"/>
                    </a:ext>
                  </a:extLst>
                </a:gridCol>
              </a:tblGrid>
              <a:tr h="239151">
                <a:tc>
                  <a:txBody>
                    <a:bodyPr/>
                    <a:lstStyle/>
                    <a:p>
                      <a:pPr algn="ctr"/>
                      <a:r>
                        <a:rPr kumimoji="1" lang="en-US" altLang="ja-JP" sz="1600" dirty="0" smtClean="0">
                          <a:latin typeface="Meiryo UI" panose="020B0604030504040204" pitchFamily="50" charset="-128"/>
                          <a:ea typeface="Meiryo UI" panose="020B0604030504040204" pitchFamily="50" charset="-128"/>
                        </a:rPr>
                        <a:t>R</a:t>
                      </a:r>
                      <a:r>
                        <a:rPr kumimoji="1" lang="ja-JP" altLang="en-US" sz="1600" dirty="0" smtClean="0">
                          <a:latin typeface="Meiryo UI" panose="020B0604030504040204" pitchFamily="50" charset="-128"/>
                          <a:ea typeface="Meiryo UI" panose="020B0604030504040204" pitchFamily="50" charset="-128"/>
                        </a:rPr>
                        <a:t>３</a:t>
                      </a:r>
                      <a:endParaRPr kumimoji="1" lang="ja-JP" altLang="en-US" sz="1600" dirty="0">
                        <a:latin typeface="Meiryo UI" panose="020B0604030504040204" pitchFamily="50" charset="-128"/>
                        <a:ea typeface="Meiryo UI" panose="020B0604030504040204" pitchFamily="50" charset="-128"/>
                      </a:endParaRPr>
                    </a:p>
                  </a:txBody>
                  <a:tcPr marL="40073" marR="40073"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9855168"/>
                  </a:ext>
                </a:extLst>
              </a:tr>
              <a:tr h="319296">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dirty="0" smtClean="0">
                          <a:latin typeface="Meiryo UI" panose="020B0604030504040204" pitchFamily="50" charset="-128"/>
                          <a:ea typeface="Meiryo UI" panose="020B0604030504040204" pitchFamily="50" charset="-128"/>
                        </a:rPr>
                        <a:t>７</a:t>
                      </a:r>
                      <a:r>
                        <a:rPr kumimoji="1" lang="en-US" altLang="ja-JP" sz="1600" dirty="0" smtClean="0">
                          <a:latin typeface="Meiryo UI" panose="020B0604030504040204" pitchFamily="50" charset="-128"/>
                          <a:ea typeface="Meiryo UI" panose="020B0604030504040204" pitchFamily="50" charset="-128"/>
                        </a:rPr>
                        <a:t>.7</a:t>
                      </a:r>
                      <a:r>
                        <a:rPr kumimoji="1" lang="en-US" altLang="ja-JP" sz="1600" dirty="0">
                          <a:latin typeface="Meiryo UI" panose="020B0604030504040204" pitchFamily="50" charset="-128"/>
                          <a:ea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endParaRPr>
                    </a:p>
                  </a:txBody>
                  <a:tcPr marL="40073" marR="40073" marT="40073" marB="40073">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7509477"/>
                  </a:ext>
                </a:extLst>
              </a:tr>
            </a:tbl>
          </a:graphicData>
        </a:graphic>
      </p:graphicFrame>
      <p:graphicFrame>
        <p:nvGraphicFramePr>
          <p:cNvPr id="17" name="表 16"/>
          <p:cNvGraphicFramePr>
            <a:graphicFrameLocks noGrp="1"/>
          </p:cNvGraphicFramePr>
          <p:nvPr>
            <p:extLst/>
          </p:nvPr>
        </p:nvGraphicFramePr>
        <p:xfrm>
          <a:off x="5261690" y="4719347"/>
          <a:ext cx="1773700" cy="568304"/>
        </p:xfrm>
        <a:graphic>
          <a:graphicData uri="http://schemas.openxmlformats.org/drawingml/2006/table">
            <a:tbl>
              <a:tblPr firstRow="1" bandRow="1">
                <a:tableStyleId>{5940675A-B579-460E-94D1-54222C63F5DA}</a:tableStyleId>
              </a:tblPr>
              <a:tblGrid>
                <a:gridCol w="1773700">
                  <a:extLst>
                    <a:ext uri="{9D8B030D-6E8A-4147-A177-3AD203B41FA5}">
                      <a16:colId xmlns:a16="http://schemas.microsoft.com/office/drawing/2014/main" val="458052754"/>
                    </a:ext>
                  </a:extLst>
                </a:gridCol>
              </a:tblGrid>
              <a:tr h="239151">
                <a:tc>
                  <a:txBody>
                    <a:bodyPr/>
                    <a:lstStyle/>
                    <a:p>
                      <a:pPr algn="ctr"/>
                      <a:r>
                        <a:rPr kumimoji="1" lang="en-US" altLang="ja-JP" sz="1600" dirty="0" smtClean="0">
                          <a:latin typeface="Meiryo UI" panose="020B0604030504040204" pitchFamily="50" charset="-128"/>
                          <a:ea typeface="Meiryo UI" panose="020B0604030504040204" pitchFamily="50" charset="-128"/>
                        </a:rPr>
                        <a:t>R</a:t>
                      </a:r>
                      <a:r>
                        <a:rPr kumimoji="1" lang="ja-JP" altLang="en-US" sz="1600" dirty="0">
                          <a:latin typeface="Meiryo UI" panose="020B0604030504040204" pitchFamily="50" charset="-128"/>
                          <a:ea typeface="Meiryo UI" panose="020B0604030504040204" pitchFamily="50" charset="-128"/>
                        </a:rPr>
                        <a:t>４</a:t>
                      </a:r>
                    </a:p>
                  </a:txBody>
                  <a:tcPr marL="40312" marR="40312" marT="0"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79855168"/>
                  </a:ext>
                </a:extLst>
              </a:tr>
              <a:tr h="319774">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1600" dirty="0" smtClean="0">
                          <a:latin typeface="Meiryo UI" panose="020B0604030504040204" pitchFamily="50" charset="-128"/>
                          <a:ea typeface="Meiryo UI" panose="020B0604030504040204" pitchFamily="50" charset="-128"/>
                        </a:rPr>
                        <a:t>12.1%</a:t>
                      </a:r>
                      <a:endParaRPr kumimoji="1" lang="ja-JP" altLang="en-US" sz="1600" dirty="0">
                        <a:latin typeface="Meiryo UI" panose="020B0604030504040204" pitchFamily="50" charset="-128"/>
                        <a:ea typeface="Meiryo UI" panose="020B0604030504040204" pitchFamily="50" charset="-128"/>
                      </a:endParaRPr>
                    </a:p>
                  </a:txBody>
                  <a:tcPr marL="40312" marR="40312" marT="40312" marB="40312">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7509477"/>
                  </a:ext>
                </a:extLst>
              </a:tr>
            </a:tbl>
          </a:graphicData>
        </a:graphic>
      </p:graphicFrame>
      <p:graphicFrame>
        <p:nvGraphicFramePr>
          <p:cNvPr id="19" name="表 18"/>
          <p:cNvGraphicFramePr>
            <a:graphicFrameLocks noGrp="1"/>
          </p:cNvGraphicFramePr>
          <p:nvPr/>
        </p:nvGraphicFramePr>
        <p:xfrm>
          <a:off x="7310124" y="4708726"/>
          <a:ext cx="1662430" cy="587896"/>
        </p:xfrm>
        <a:graphic>
          <a:graphicData uri="http://schemas.openxmlformats.org/drawingml/2006/table">
            <a:tbl>
              <a:tblPr firstRow="1" bandRow="1">
                <a:tableStyleId>{5940675A-B579-460E-94D1-54222C63F5DA}</a:tableStyleId>
              </a:tblPr>
              <a:tblGrid>
                <a:gridCol w="1662430">
                  <a:extLst>
                    <a:ext uri="{9D8B030D-6E8A-4147-A177-3AD203B41FA5}">
                      <a16:colId xmlns:a16="http://schemas.microsoft.com/office/drawing/2014/main" val="458052754"/>
                    </a:ext>
                  </a:extLst>
                </a:gridCol>
              </a:tblGrid>
              <a:tr h="239151">
                <a:tc>
                  <a:txBody>
                    <a:bodyPr/>
                    <a:lstStyle/>
                    <a:p>
                      <a:pPr algn="ctr"/>
                      <a:r>
                        <a:rPr kumimoji="1" lang="ja-JP" altLang="en-US" sz="1600" b="1" dirty="0">
                          <a:latin typeface="Meiryo UI" panose="020B0604030504040204" pitchFamily="50" charset="-128"/>
                          <a:ea typeface="Meiryo UI" panose="020B0604030504040204" pitchFamily="50" charset="-128"/>
                        </a:rPr>
                        <a:t>目標 </a:t>
                      </a:r>
                      <a:r>
                        <a:rPr kumimoji="1" lang="en-US" altLang="ja-JP" sz="1600" b="1" dirty="0">
                          <a:latin typeface="Meiryo UI" panose="020B0604030504040204" pitchFamily="50" charset="-128"/>
                          <a:ea typeface="Meiryo UI" panose="020B0604030504040204" pitchFamily="50" charset="-128"/>
                        </a:rPr>
                        <a:t>[R12]</a:t>
                      </a:r>
                      <a:endParaRPr kumimoji="1" lang="ja-JP" altLang="en-US" sz="1600" b="1" dirty="0">
                        <a:latin typeface="Meiryo UI" panose="020B0604030504040204" pitchFamily="50" charset="-128"/>
                        <a:ea typeface="Meiryo UI" panose="020B0604030504040204" pitchFamily="50" charset="-128"/>
                      </a:endParaRPr>
                    </a:p>
                  </a:txBody>
                  <a:tcPr marL="0" marR="0" marT="0" marB="0">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379855168"/>
                  </a:ext>
                </a:extLst>
              </a:tr>
              <a:tr h="339367">
                <a:tc>
                  <a:txBody>
                    <a:bodyPr/>
                    <a:lstStyle/>
                    <a:p>
                      <a:pPr algn="ctr"/>
                      <a:r>
                        <a:rPr kumimoji="1" lang="en-US" altLang="ja-JP" sz="1600" b="1" dirty="0">
                          <a:latin typeface="Meiryo UI" panose="020B0604030504040204" pitchFamily="50" charset="-128"/>
                          <a:ea typeface="Meiryo UI" panose="020B0604030504040204" pitchFamily="50" charset="-128"/>
                        </a:rPr>
                        <a:t>50%</a:t>
                      </a:r>
                      <a:endParaRPr kumimoji="1" lang="ja-JP" altLang="en-US" sz="1600" b="1" dirty="0">
                        <a:latin typeface="Meiryo UI" panose="020B0604030504040204" pitchFamily="50" charset="-128"/>
                        <a:ea typeface="Meiryo UI" panose="020B0604030504040204" pitchFamily="50" charset="-128"/>
                      </a:endParaRPr>
                    </a:p>
                  </a:txBody>
                  <a:tcPr marL="0" marR="0" marT="50108" marB="50108">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17509477"/>
                  </a:ext>
                </a:extLst>
              </a:tr>
            </a:tbl>
          </a:graphicData>
        </a:graphic>
      </p:graphicFrame>
      <p:sp>
        <p:nvSpPr>
          <p:cNvPr id="22" name="右矢印 21"/>
          <p:cNvSpPr/>
          <p:nvPr/>
        </p:nvSpPr>
        <p:spPr>
          <a:xfrm>
            <a:off x="5069221" y="4948996"/>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292"/>
          </a:p>
        </p:txBody>
      </p:sp>
      <p:sp>
        <p:nvSpPr>
          <p:cNvPr id="24" name="右矢印 23"/>
          <p:cNvSpPr/>
          <p:nvPr/>
        </p:nvSpPr>
        <p:spPr>
          <a:xfrm>
            <a:off x="7100024" y="4948996"/>
            <a:ext cx="111690" cy="335993"/>
          </a:xfrm>
          <a:prstGeom prst="rightArrow">
            <a:avLst>
              <a:gd name="adj1" fmla="val 100000"/>
              <a:gd name="adj2" fmla="val 10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292"/>
          </a:p>
        </p:txBody>
      </p:sp>
      <p:sp>
        <p:nvSpPr>
          <p:cNvPr id="29" name="正方形/長方形 28"/>
          <p:cNvSpPr/>
          <p:nvPr/>
        </p:nvSpPr>
        <p:spPr>
          <a:xfrm>
            <a:off x="6148540" y="3771626"/>
            <a:ext cx="1504285" cy="199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0" name="正方形/長方形 9"/>
          <p:cNvSpPr/>
          <p:nvPr/>
        </p:nvSpPr>
        <p:spPr>
          <a:xfrm>
            <a:off x="6491654" y="2928023"/>
            <a:ext cx="608370" cy="945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pic>
        <p:nvPicPr>
          <p:cNvPr id="27" name="図 26"/>
          <p:cNvPicPr>
            <a:picLocks noChangeAspect="1"/>
          </p:cNvPicPr>
          <p:nvPr/>
        </p:nvPicPr>
        <p:blipFill>
          <a:blip r:embed="rId3"/>
          <a:stretch>
            <a:fillRect/>
          </a:stretch>
        </p:blipFill>
        <p:spPr>
          <a:xfrm>
            <a:off x="1663273" y="2017710"/>
            <a:ext cx="5821518" cy="2189934"/>
          </a:xfrm>
          <a:prstGeom prst="rect">
            <a:avLst/>
          </a:prstGeom>
        </p:spPr>
      </p:pic>
      <p:sp>
        <p:nvSpPr>
          <p:cNvPr id="31" name="正方形/長方形 30"/>
          <p:cNvSpPr/>
          <p:nvPr/>
        </p:nvSpPr>
        <p:spPr>
          <a:xfrm>
            <a:off x="1236229" y="2030740"/>
            <a:ext cx="1516762" cy="248530"/>
          </a:xfrm>
          <a:prstGeom prst="rect">
            <a:avLst/>
          </a:prstGeom>
          <a:solidFill>
            <a:srgbClr val="0070C0"/>
          </a:solidFill>
        </p:spPr>
        <p:txBody>
          <a:bodyPr wrap="none">
            <a:spAutoFit/>
          </a:bodyPr>
          <a:lstStyle/>
          <a:p>
            <a:pPr lvl="0"/>
            <a:r>
              <a:rPr lang="ja-JP" altLang="en-US" sz="1015" b="1" dirty="0">
                <a:solidFill>
                  <a:schemeClr val="bg1"/>
                </a:solidFill>
                <a:latin typeface="Meiryo UI" panose="020B0604030504040204" pitchFamily="50" charset="-128"/>
                <a:ea typeface="Meiryo UI" panose="020B0604030504040204" pitchFamily="50" charset="-128"/>
              </a:rPr>
              <a:t>居住支援体制のイメージ</a:t>
            </a:r>
            <a:endParaRPr lang="en-US" altLang="ja-JP" sz="1015" b="1" dirty="0">
              <a:solidFill>
                <a:schemeClr val="bg1"/>
              </a:solidFill>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273134" y="1145096"/>
            <a:ext cx="8676086" cy="623889"/>
          </a:xfrm>
          <a:prstGeom prst="rect">
            <a:avLst/>
          </a:prstGeom>
          <a:noFill/>
          <a:ln w="9525">
            <a:noFill/>
            <a:prstDash val="solid"/>
          </a:ln>
        </p:spPr>
        <p:txBody>
          <a:bodyPr wrap="square" lIns="46523" tIns="93045" rIns="46523" bIns="46523" rtlCol="0" anchor="t" anchorCtr="0">
            <a:noAutofit/>
          </a:bodyPr>
          <a:lstStyle/>
          <a:p>
            <a:r>
              <a:rPr lang="ja-JP" altLang="en-US" sz="1477" dirty="0">
                <a:latin typeface="メイリオ" panose="020B0604030504040204" pitchFamily="50" charset="-128"/>
                <a:ea typeface="メイリオ" panose="020B0604030504040204" pitchFamily="50" charset="-128"/>
              </a:rPr>
              <a:t>　</a:t>
            </a:r>
            <a:r>
              <a:rPr lang="ja-JP" altLang="ja-JP" sz="1662" dirty="0">
                <a:latin typeface="Meiryo UI" panose="020B0604030504040204" pitchFamily="50" charset="-128"/>
                <a:ea typeface="Meiryo UI" panose="020B0604030504040204" pitchFamily="50" charset="-128"/>
              </a:rPr>
              <a:t>誰もが地域</a:t>
            </a:r>
            <a:r>
              <a:rPr lang="ja-JP" altLang="en-US" sz="1662" dirty="0">
                <a:latin typeface="Meiryo UI" panose="020B0604030504040204" pitchFamily="50" charset="-128"/>
                <a:ea typeface="Meiryo UI" panose="020B0604030504040204" pitchFamily="50" charset="-128"/>
              </a:rPr>
              <a:t>で安心して</a:t>
            </a:r>
            <a:r>
              <a:rPr lang="ja-JP" altLang="ja-JP" sz="1662" dirty="0">
                <a:latin typeface="Meiryo UI" panose="020B0604030504040204" pitchFamily="50" charset="-128"/>
                <a:ea typeface="Meiryo UI" panose="020B0604030504040204" pitchFamily="50" charset="-128"/>
              </a:rPr>
              <a:t>住み続けることができるよう、住まいの確保</a:t>
            </a:r>
            <a:r>
              <a:rPr lang="ja-JP" altLang="en-US" sz="1662" dirty="0">
                <a:latin typeface="Meiryo UI" panose="020B0604030504040204" pitchFamily="50" charset="-128"/>
                <a:ea typeface="Meiryo UI" panose="020B0604030504040204" pitchFamily="50" charset="-128"/>
              </a:rPr>
              <a:t>や</a:t>
            </a:r>
            <a:r>
              <a:rPr lang="ja-JP" altLang="ja-JP" sz="1662" dirty="0">
                <a:latin typeface="Meiryo UI" panose="020B0604030504040204" pitchFamily="50" charset="-128"/>
                <a:ea typeface="Meiryo UI" panose="020B0604030504040204" pitchFamily="50" charset="-128"/>
              </a:rPr>
              <a:t>生活支援</a:t>
            </a:r>
            <a:r>
              <a:rPr lang="ja-JP" altLang="en-US" sz="1662" dirty="0">
                <a:latin typeface="Meiryo UI" panose="020B0604030504040204" pitchFamily="50" charset="-128"/>
                <a:ea typeface="Meiryo UI" panose="020B0604030504040204" pitchFamily="50" charset="-128"/>
              </a:rPr>
              <a:t>など</a:t>
            </a:r>
            <a:r>
              <a:rPr lang="ja-JP" altLang="ja-JP" sz="1662" dirty="0">
                <a:latin typeface="Meiryo UI" panose="020B0604030504040204" pitchFamily="50" charset="-128"/>
                <a:ea typeface="Meiryo UI" panose="020B0604030504040204" pitchFamily="50" charset="-128"/>
              </a:rPr>
              <a:t>を一体的に行う</a:t>
            </a:r>
            <a:endParaRPr lang="en-US" altLang="ja-JP" sz="1662" dirty="0">
              <a:latin typeface="Meiryo UI" panose="020B0604030504040204" pitchFamily="50" charset="-128"/>
              <a:ea typeface="Meiryo UI" panose="020B0604030504040204" pitchFamily="50" charset="-128"/>
            </a:endParaRPr>
          </a:p>
          <a:p>
            <a:r>
              <a:rPr lang="ja-JP" altLang="ja-JP" sz="1662" b="1" u="sng" dirty="0">
                <a:solidFill>
                  <a:srgbClr val="FF0000"/>
                </a:solidFill>
                <a:latin typeface="Meiryo UI" panose="020B0604030504040204" pitchFamily="50" charset="-128"/>
                <a:ea typeface="Meiryo UI" panose="020B0604030504040204" pitchFamily="50" charset="-128"/>
              </a:rPr>
              <a:t>市</a:t>
            </a:r>
            <a:r>
              <a:rPr lang="ja-JP" altLang="en-US" sz="1662" b="1" u="sng" dirty="0">
                <a:solidFill>
                  <a:srgbClr val="FF0000"/>
                </a:solidFill>
                <a:latin typeface="Meiryo UI" panose="020B0604030504040204" pitchFamily="50" charset="-128"/>
                <a:ea typeface="Meiryo UI" panose="020B0604030504040204" pitchFamily="50" charset="-128"/>
              </a:rPr>
              <a:t>区</a:t>
            </a:r>
            <a:r>
              <a:rPr lang="ja-JP" altLang="ja-JP" sz="1662" b="1" u="sng" dirty="0">
                <a:solidFill>
                  <a:srgbClr val="FF0000"/>
                </a:solidFill>
                <a:latin typeface="Meiryo UI" panose="020B0604030504040204" pitchFamily="50" charset="-128"/>
                <a:ea typeface="Meiryo UI" panose="020B0604030504040204" pitchFamily="50" charset="-128"/>
              </a:rPr>
              <a:t>町村単位での居住支援体制の</a:t>
            </a:r>
            <a:r>
              <a:rPr lang="ja-JP" altLang="en-US" sz="1662" b="1" u="sng" dirty="0">
                <a:solidFill>
                  <a:srgbClr val="FF0000"/>
                </a:solidFill>
                <a:latin typeface="Meiryo UI" panose="020B0604030504040204" pitchFamily="50" charset="-128"/>
                <a:ea typeface="Meiryo UI" panose="020B0604030504040204" pitchFamily="50" charset="-128"/>
              </a:rPr>
              <a:t>構築などの施策を推進</a:t>
            </a:r>
            <a:endParaRPr lang="en-US" altLang="ja-JP" sz="1662" b="1" u="sng" dirty="0">
              <a:solidFill>
                <a:srgbClr val="FF0000"/>
              </a:solidFill>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9396536" y="2105215"/>
            <a:ext cx="2860857" cy="348109"/>
          </a:xfrm>
          <a:prstGeom prst="rect">
            <a:avLst/>
          </a:prstGeom>
          <a:solidFill>
            <a:schemeClr val="bg1"/>
          </a:solidFill>
        </p:spPr>
        <p:txBody>
          <a:bodyPr wrap="square" rtlCol="0">
            <a:spAutoFit/>
          </a:bodyPr>
          <a:lstStyle/>
          <a:p>
            <a:r>
              <a:rPr lang="ja-JP" altLang="en-US" sz="1662" dirty="0"/>
              <a:t>担当：居住企画課</a:t>
            </a:r>
            <a:endParaRPr lang="en-US" altLang="ja-JP" sz="1662" dirty="0"/>
          </a:p>
        </p:txBody>
      </p:sp>
      <p:sp>
        <p:nvSpPr>
          <p:cNvPr id="25"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a:extLst>
              <a:ext uri="{FF2B5EF4-FFF2-40B4-BE49-F238E27FC236}">
                <a16:creationId xmlns:a16="http://schemas.microsoft.com/office/drawing/2014/main" id="{B2A7B6BF-2285-4FD7-8DDB-4A8B2EE0E810}"/>
              </a:ext>
            </a:extLst>
          </p:cNvPr>
          <p:cNvSpPr txBox="1"/>
          <p:nvPr/>
        </p:nvSpPr>
        <p:spPr>
          <a:xfrm>
            <a:off x="6120000" y="360000"/>
            <a:ext cx="2880000" cy="360000"/>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居住企画課</a:t>
            </a:r>
            <a:endParaRPr lang="en-US" altLang="ja-JP" sz="12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04279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テキスト ボックス 24"/>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⑪大阪府居住安定確保計画（　　　　　　　　　　　　　）（</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R3.12</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策定）の取組の推進</a:t>
            </a:r>
          </a:p>
        </p:txBody>
      </p:sp>
      <p:sp>
        <p:nvSpPr>
          <p:cNvPr id="3" name="角丸四角形 2"/>
          <p:cNvSpPr/>
          <p:nvPr/>
        </p:nvSpPr>
        <p:spPr>
          <a:xfrm>
            <a:off x="101601" y="1192213"/>
            <a:ext cx="8953500" cy="5355203"/>
          </a:xfrm>
          <a:prstGeom prst="roundRect">
            <a:avLst>
              <a:gd name="adj" fmla="val 244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4" name="テキスト ボックス 3"/>
          <p:cNvSpPr txBox="1"/>
          <p:nvPr/>
        </p:nvSpPr>
        <p:spPr>
          <a:xfrm>
            <a:off x="147113" y="1333938"/>
            <a:ext cx="2489784" cy="348109"/>
          </a:xfrm>
          <a:prstGeom prst="rect">
            <a:avLst/>
          </a:prstGeom>
          <a:noFill/>
        </p:spPr>
        <p:txBody>
          <a:bodyPr wrap="none" rtlCol="0">
            <a:spAutoFit/>
          </a:bodyPr>
          <a:lstStyle/>
          <a:p>
            <a:r>
              <a:rPr lang="en-US" altLang="ja-JP" sz="1662" b="1" dirty="0">
                <a:latin typeface="Meiryo UI" panose="020B0604030504040204" pitchFamily="50" charset="-128"/>
                <a:ea typeface="Meiryo UI" panose="020B0604030504040204" pitchFamily="50" charset="-128"/>
              </a:rPr>
              <a:t>【</a:t>
            </a:r>
            <a:r>
              <a:rPr lang="ja-JP" altLang="en-US" sz="1662" b="1" dirty="0">
                <a:latin typeface="Meiryo UI" panose="020B0604030504040204" pitchFamily="50" charset="-128"/>
                <a:ea typeface="Meiryo UI" panose="020B0604030504040204" pitchFamily="50" charset="-128"/>
              </a:rPr>
              <a:t>令和５年度の主な取組</a:t>
            </a:r>
            <a:r>
              <a:rPr lang="en-US" altLang="ja-JP" sz="1662" b="1" dirty="0">
                <a:latin typeface="Meiryo UI" panose="020B0604030504040204" pitchFamily="50" charset="-128"/>
                <a:ea typeface="Meiryo UI" panose="020B0604030504040204" pitchFamily="50" charset="-128"/>
              </a:rPr>
              <a:t>】</a:t>
            </a:r>
            <a:endParaRPr lang="ja-JP" altLang="en-US" sz="1662" b="1" dirty="0">
              <a:latin typeface="Meiryo UI" panose="020B0604030504040204" pitchFamily="50" charset="-128"/>
              <a:ea typeface="Meiryo UI" panose="020B0604030504040204" pitchFamily="50" charset="-128"/>
            </a:endParaRPr>
          </a:p>
        </p:txBody>
      </p:sp>
      <p:sp>
        <p:nvSpPr>
          <p:cNvPr id="24" name="正方形/長方形 23"/>
          <p:cNvSpPr/>
          <p:nvPr/>
        </p:nvSpPr>
        <p:spPr>
          <a:xfrm>
            <a:off x="160560" y="1623813"/>
            <a:ext cx="8907987" cy="4458400"/>
          </a:xfrm>
          <a:prstGeom prst="rect">
            <a:avLst/>
          </a:prstGeom>
        </p:spPr>
        <p:txBody>
          <a:bodyPr wrap="square">
            <a:spAutoFit/>
          </a:bodyPr>
          <a:lstStyle/>
          <a:p>
            <a:endParaRPr lang="en-US" altLang="ja-JP" sz="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77" dirty="0">
                <a:latin typeface="Meiryo UI" panose="020B0604030504040204" pitchFamily="50" charset="-128"/>
                <a:ea typeface="Meiryo UI" panose="020B0604030504040204" pitchFamily="50" charset="-128"/>
              </a:rPr>
              <a:t>○</a:t>
            </a:r>
            <a:r>
              <a:rPr lang="zh-TW" altLang="en-US" sz="1477" b="1" u="sng" dirty="0">
                <a:solidFill>
                  <a:srgbClr val="FF0000"/>
                </a:solidFill>
                <a:latin typeface="Meiryo UI" panose="020B0604030504040204" pitchFamily="50" charset="-128"/>
                <a:ea typeface="Meiryo UI" panose="020B0604030504040204" pitchFamily="50" charset="-128"/>
              </a:rPr>
              <a:t>大阪府居住支援連携体制構築促進事業</a:t>
            </a:r>
            <a:r>
              <a:rPr lang="ja-JP" altLang="en-US" sz="1477" b="1" u="sng" dirty="0">
                <a:solidFill>
                  <a:srgbClr val="FF0000"/>
                </a:solidFill>
                <a:latin typeface="Meiryo UI" panose="020B0604030504040204" pitchFamily="50" charset="-128"/>
                <a:ea typeface="Meiryo UI" panose="020B0604030504040204" pitchFamily="50" charset="-128"/>
              </a:rPr>
              <a:t>の実施</a:t>
            </a:r>
            <a:endParaRPr lang="en-US" altLang="ja-JP" sz="1477" b="1" u="sng" dirty="0">
              <a:solidFill>
                <a:srgbClr val="FF0000"/>
              </a:solidFill>
              <a:latin typeface="Meiryo UI" panose="020B0604030504040204" pitchFamily="50" charset="-128"/>
              <a:ea typeface="Meiryo UI" panose="020B0604030504040204" pitchFamily="50" charset="-128"/>
            </a:endParaRPr>
          </a:p>
          <a:p>
            <a:endParaRPr lang="en-US" altLang="ja-JP" sz="462" b="1" dirty="0">
              <a:latin typeface="Meiryo UI" panose="020B0604030504040204" pitchFamily="50" charset="-128"/>
              <a:ea typeface="Meiryo UI" panose="020B0604030504040204" pitchFamily="50" charset="-128"/>
            </a:endParaRPr>
          </a:p>
          <a:p>
            <a:pPr>
              <a:lnSpc>
                <a:spcPts val="2215"/>
              </a:lnSpc>
            </a:pPr>
            <a:r>
              <a:rPr lang="ja-JP" altLang="en-US" sz="1477" b="1" dirty="0">
                <a:latin typeface="Meiryo UI" panose="020B0604030504040204" pitchFamily="50" charset="-128"/>
                <a:ea typeface="Meiryo UI" panose="020B0604030504040204" pitchFamily="50" charset="-128"/>
              </a:rPr>
              <a:t>　　　</a:t>
            </a:r>
            <a:r>
              <a:rPr lang="ja-JP" altLang="en-US" sz="1477" dirty="0">
                <a:latin typeface="Meiryo UI" panose="020B0604030504040204" pitchFamily="50" charset="-128"/>
                <a:ea typeface="Meiryo UI" panose="020B0604030504040204" pitchFamily="50" charset="-128"/>
              </a:rPr>
              <a:t>概要：市区町村単位での居住支援協議会の設立に向けた事業に対し補助を実施</a:t>
            </a:r>
            <a:endParaRPr lang="en-US" altLang="ja-JP" sz="369" dirty="0">
              <a:latin typeface="Meiryo UI" panose="020B0604030504040204" pitchFamily="50" charset="-128"/>
              <a:ea typeface="Meiryo UI" panose="020B0604030504040204" pitchFamily="50" charset="-128"/>
            </a:endParaRPr>
          </a:p>
          <a:p>
            <a:pPr>
              <a:lnSpc>
                <a:spcPts val="2215"/>
              </a:lnSpc>
            </a:pPr>
            <a:r>
              <a:rPr lang="ja-JP" altLang="en-US" sz="1477" dirty="0">
                <a:latin typeface="Meiryo UI" panose="020B0604030504040204" pitchFamily="50" charset="-128"/>
                <a:ea typeface="Meiryo UI" panose="020B0604030504040204" pitchFamily="50" charset="-128"/>
              </a:rPr>
              <a:t>　　　</a:t>
            </a:r>
            <a:r>
              <a:rPr lang="ja-JP" altLang="en-US" sz="1477" b="1" u="sng" dirty="0">
                <a:solidFill>
                  <a:srgbClr val="FF0000"/>
                </a:solidFill>
                <a:latin typeface="Meiryo UI" panose="020B0604030504040204" pitchFamily="50" charset="-128"/>
                <a:ea typeface="Meiryo UI" panose="020B0604030504040204" pitchFamily="50" charset="-128"/>
              </a:rPr>
              <a:t>補助対象者</a:t>
            </a:r>
            <a:r>
              <a:rPr lang="ja-JP" altLang="en-US" sz="1477" dirty="0">
                <a:latin typeface="Meiryo UI" panose="020B0604030504040204" pitchFamily="50" charset="-128"/>
                <a:ea typeface="Meiryo UI" panose="020B0604030504040204" pitchFamily="50" charset="-128"/>
              </a:rPr>
              <a:t>：居住支援法人や協力店など居住支援を行う法人が</a:t>
            </a:r>
            <a:r>
              <a:rPr lang="ja-JP" altLang="en-US" sz="1477" b="1" u="sng" dirty="0">
                <a:solidFill>
                  <a:srgbClr val="FF0000"/>
                </a:solidFill>
                <a:latin typeface="Meiryo UI" panose="020B0604030504040204" pitchFamily="50" charset="-128"/>
                <a:ea typeface="Meiryo UI" panose="020B0604030504040204" pitchFamily="50" charset="-128"/>
              </a:rPr>
              <a:t>複数の法人と連携し、共同で事業を行う者</a:t>
            </a:r>
            <a:endParaRPr lang="en-US" altLang="ja-JP" sz="1477" b="1" u="sng" dirty="0">
              <a:solidFill>
                <a:srgbClr val="FF0000"/>
              </a:solidFill>
              <a:latin typeface="Meiryo UI" panose="020B0604030504040204" pitchFamily="50" charset="-128"/>
              <a:ea typeface="Meiryo UI" panose="020B0604030504040204" pitchFamily="50" charset="-128"/>
            </a:endParaRPr>
          </a:p>
          <a:p>
            <a:pPr>
              <a:lnSpc>
                <a:spcPts val="2215"/>
              </a:lnSpc>
            </a:pPr>
            <a:r>
              <a:rPr lang="ja-JP" altLang="en-US" sz="1477" dirty="0">
                <a:latin typeface="Meiryo UI" panose="020B0604030504040204" pitchFamily="50" charset="-128"/>
                <a:ea typeface="Meiryo UI" panose="020B0604030504040204" pitchFamily="50" charset="-128"/>
              </a:rPr>
              <a:t>                       （</a:t>
            </a:r>
            <a:r>
              <a:rPr lang="ja-JP" altLang="en-US" sz="1477" b="1" u="sng" dirty="0">
                <a:solidFill>
                  <a:srgbClr val="FF0000"/>
                </a:solidFill>
                <a:latin typeface="Meiryo UI" panose="020B0604030504040204" pitchFamily="50" charset="-128"/>
                <a:ea typeface="Meiryo UI" panose="020B0604030504040204" pitchFamily="50" charset="-128"/>
              </a:rPr>
              <a:t>補助金の代表申請者は、居住支援法人</a:t>
            </a:r>
            <a:r>
              <a:rPr lang="ja-JP" altLang="en-US" sz="1477" dirty="0">
                <a:latin typeface="Meiryo UI" panose="020B0604030504040204" pitchFamily="50" charset="-128"/>
                <a:ea typeface="Meiryo UI" panose="020B0604030504040204" pitchFamily="50" charset="-128"/>
              </a:rPr>
              <a:t>）</a:t>
            </a:r>
            <a:endParaRPr lang="en-US" altLang="ja-JP" sz="369" b="1" u="sng" dirty="0">
              <a:solidFill>
                <a:srgbClr val="FF0000"/>
              </a:solidFill>
              <a:latin typeface="Meiryo UI" panose="020B0604030504040204" pitchFamily="50" charset="-128"/>
              <a:ea typeface="Meiryo UI" panose="020B0604030504040204" pitchFamily="50" charset="-128"/>
            </a:endParaRPr>
          </a:p>
          <a:p>
            <a:pPr>
              <a:lnSpc>
                <a:spcPts val="2215"/>
              </a:lnSpc>
            </a:pPr>
            <a:r>
              <a:rPr lang="ja-JP" altLang="en-US" sz="1477" dirty="0">
                <a:latin typeface="Meiryo UI" panose="020B0604030504040204" pitchFamily="50" charset="-128"/>
                <a:ea typeface="Meiryo UI" panose="020B0604030504040204" pitchFamily="50" charset="-128"/>
              </a:rPr>
              <a:t>　　　補助額：［</a:t>
            </a:r>
            <a:r>
              <a:rPr lang="ja-JP" altLang="en-US" sz="1477" dirty="0" smtClean="0">
                <a:latin typeface="Meiryo UI" panose="020B0604030504040204" pitchFamily="50" charset="-128"/>
                <a:ea typeface="Meiryo UI" panose="020B0604030504040204" pitchFamily="50" charset="-128"/>
              </a:rPr>
              <a:t>新規］</a:t>
            </a:r>
            <a:r>
              <a:rPr lang="en-US" altLang="ja-JP" sz="1477" dirty="0">
                <a:latin typeface="Meiryo UI" panose="020B0604030504040204" pitchFamily="50" charset="-128"/>
                <a:ea typeface="Meiryo UI" panose="020B0604030504040204" pitchFamily="50" charset="-128"/>
              </a:rPr>
              <a:t>3,000</a:t>
            </a:r>
            <a:r>
              <a:rPr lang="ja-JP" altLang="en-US" sz="1477" dirty="0">
                <a:latin typeface="Meiryo UI" panose="020B0604030504040204" pitchFamily="50" charset="-128"/>
                <a:ea typeface="Meiryo UI" panose="020B0604030504040204" pitchFamily="50" charset="-128"/>
              </a:rPr>
              <a:t>千円　［</a:t>
            </a:r>
            <a:r>
              <a:rPr lang="ja-JP" altLang="en-US" sz="1477" dirty="0" smtClean="0">
                <a:latin typeface="Meiryo UI" panose="020B0604030504040204" pitchFamily="50" charset="-128"/>
                <a:ea typeface="Meiryo UI" panose="020B0604030504040204" pitchFamily="50" charset="-128"/>
              </a:rPr>
              <a:t>継続］</a:t>
            </a:r>
            <a:r>
              <a:rPr lang="en-US" altLang="ja-JP" sz="1477" dirty="0">
                <a:latin typeface="Meiryo UI" panose="020B0604030504040204" pitchFamily="50" charset="-128"/>
                <a:ea typeface="Meiryo UI" panose="020B0604030504040204" pitchFamily="50" charset="-128"/>
              </a:rPr>
              <a:t>2,000</a:t>
            </a:r>
            <a:r>
              <a:rPr lang="ja-JP" altLang="en-US" sz="1477" dirty="0">
                <a:latin typeface="Meiryo UI" panose="020B0604030504040204" pitchFamily="50" charset="-128"/>
                <a:ea typeface="Meiryo UI" panose="020B0604030504040204" pitchFamily="50" charset="-128"/>
              </a:rPr>
              <a:t>千円（</a:t>
            </a:r>
            <a:r>
              <a:rPr lang="ja-JP" altLang="en-US" sz="1477" dirty="0" smtClean="0">
                <a:latin typeface="Meiryo UI" panose="020B0604030504040204" pitchFamily="50" charset="-128"/>
                <a:ea typeface="Meiryo UI" panose="020B0604030504040204" pitchFamily="50" charset="-128"/>
              </a:rPr>
              <a:t>１</a:t>
            </a:r>
            <a:r>
              <a:rPr lang="ja-JP" altLang="en-US" sz="1477" dirty="0">
                <a:latin typeface="Meiryo UI" panose="020B0604030504040204" pitchFamily="50" charset="-128"/>
                <a:ea typeface="Meiryo UI" panose="020B0604030504040204" pitchFamily="50" charset="-128"/>
              </a:rPr>
              <a:t>申請</a:t>
            </a:r>
            <a:r>
              <a:rPr lang="ja-JP" altLang="en-US" sz="1477" dirty="0" smtClean="0">
                <a:latin typeface="Meiryo UI" panose="020B0604030504040204" pitchFamily="50" charset="-128"/>
                <a:ea typeface="Meiryo UI" panose="020B0604030504040204" pitchFamily="50" charset="-128"/>
              </a:rPr>
              <a:t>あたり</a:t>
            </a:r>
            <a:r>
              <a:rPr lang="ja-JP" altLang="en-US" sz="1477" dirty="0">
                <a:latin typeface="Meiryo UI" panose="020B0604030504040204" pitchFamily="50" charset="-128"/>
                <a:ea typeface="Meiryo UI" panose="020B0604030504040204" pitchFamily="50" charset="-128"/>
              </a:rPr>
              <a:t>の上限額）</a:t>
            </a:r>
            <a:endParaRPr lang="en-US" altLang="ja-JP" sz="369" dirty="0">
              <a:latin typeface="Meiryo UI" panose="020B0604030504040204" pitchFamily="50" charset="-128"/>
              <a:ea typeface="Meiryo UI" panose="020B0604030504040204" pitchFamily="50" charset="-128"/>
            </a:endParaRPr>
          </a:p>
          <a:p>
            <a:pPr>
              <a:lnSpc>
                <a:spcPts val="2215"/>
              </a:lnSpc>
              <a:spcBef>
                <a:spcPct val="0"/>
              </a:spcBef>
            </a:pPr>
            <a:r>
              <a:rPr lang="ja-JP" altLang="en-US" sz="1477" dirty="0">
                <a:latin typeface="Meiryo UI" panose="020B0604030504040204" pitchFamily="50" charset="-128"/>
                <a:ea typeface="Meiryo UI" panose="020B0604030504040204" pitchFamily="50" charset="-128"/>
              </a:rPr>
              <a:t>　　　</a:t>
            </a:r>
            <a:r>
              <a:rPr lang="ja-JP" altLang="en-US" sz="1477" dirty="0" smtClean="0">
                <a:latin typeface="Meiryo UI" panose="020B0604030504040204" pitchFamily="50" charset="-128"/>
                <a:ea typeface="Meiryo UI" panose="020B0604030504040204" pitchFamily="50" charset="-128"/>
              </a:rPr>
              <a:t>＜</a:t>
            </a:r>
            <a:r>
              <a:rPr lang="ja-JP" altLang="en-US" sz="1477" dirty="0">
                <a:latin typeface="Meiryo UI" panose="020B0604030504040204" pitchFamily="50" charset="-128"/>
                <a:ea typeface="Meiryo UI" panose="020B0604030504040204" pitchFamily="50" charset="-128"/>
              </a:rPr>
              <a:t>実施</a:t>
            </a:r>
            <a:r>
              <a:rPr lang="ja-JP" altLang="en-US" sz="1477" dirty="0" smtClean="0">
                <a:latin typeface="Meiryo UI" panose="020B0604030504040204" pitchFamily="50" charset="-128"/>
                <a:ea typeface="Meiryo UI" panose="020B0604030504040204" pitchFamily="50" charset="-128"/>
              </a:rPr>
              <a:t>状況＞</a:t>
            </a:r>
            <a:r>
              <a:rPr lang="en-US" altLang="ja-JP" sz="1477" dirty="0" smtClean="0">
                <a:latin typeface="Meiryo UI" panose="020B0604030504040204" pitchFamily="50" charset="-128"/>
                <a:ea typeface="Meiryo UI" panose="020B0604030504040204" pitchFamily="50" charset="-128"/>
              </a:rPr>
              <a:t>11</a:t>
            </a:r>
            <a:r>
              <a:rPr lang="ja-JP" altLang="en-US" sz="1477" dirty="0">
                <a:latin typeface="Meiryo UI" panose="020B0604030504040204" pitchFamily="50" charset="-128"/>
                <a:ea typeface="Meiryo UI" panose="020B0604030504040204" pitchFamily="50" charset="-128"/>
              </a:rPr>
              <a:t>事業者</a:t>
            </a:r>
            <a:endParaRPr lang="en-US" altLang="ja-JP" sz="1477" dirty="0">
              <a:latin typeface="Meiryo UI" panose="020B0604030504040204" pitchFamily="50" charset="-128"/>
              <a:ea typeface="Meiryo UI" panose="020B0604030504040204" pitchFamily="50" charset="-128"/>
            </a:endParaRPr>
          </a:p>
          <a:p>
            <a:pPr>
              <a:lnSpc>
                <a:spcPts val="2215"/>
              </a:lnSpc>
              <a:spcBef>
                <a:spcPct val="0"/>
              </a:spcBef>
            </a:pPr>
            <a:r>
              <a:rPr lang="ja-JP" altLang="en-US" sz="1477" dirty="0">
                <a:latin typeface="Meiryo UI" panose="020B0604030504040204" pitchFamily="50" charset="-128"/>
                <a:ea typeface="Meiryo UI" panose="020B0604030504040204" pitchFamily="50" charset="-128"/>
              </a:rPr>
              <a:t>　　　　　　　　　   　事業</a:t>
            </a:r>
            <a:r>
              <a:rPr lang="ja-JP" altLang="en-US" sz="1477" dirty="0" smtClean="0">
                <a:latin typeface="Meiryo UI" panose="020B0604030504040204" pitchFamily="50" charset="-128"/>
                <a:ea typeface="Meiryo UI" panose="020B0604030504040204" pitchFamily="50" charset="-128"/>
              </a:rPr>
              <a:t>実施市区</a:t>
            </a:r>
            <a:r>
              <a:rPr lang="ja-JP" altLang="en-US" sz="1477" dirty="0">
                <a:latin typeface="Meiryo UI" panose="020B0604030504040204" pitchFamily="50" charset="-128"/>
                <a:ea typeface="Meiryo UI" panose="020B0604030504040204" pitchFamily="50" charset="-128"/>
              </a:rPr>
              <a:t>町村：大阪市（都島区・生野区・旭区・城東区・西成区・北区）</a:t>
            </a:r>
            <a:endParaRPr lang="en-US" altLang="ja-JP" sz="1477" dirty="0">
              <a:latin typeface="Meiryo UI" panose="020B0604030504040204" pitchFamily="50" charset="-128"/>
              <a:ea typeface="Meiryo UI" panose="020B0604030504040204" pitchFamily="50" charset="-128"/>
            </a:endParaRPr>
          </a:p>
          <a:p>
            <a:pPr>
              <a:lnSpc>
                <a:spcPts val="2215"/>
              </a:lnSpc>
              <a:spcBef>
                <a:spcPct val="0"/>
              </a:spcBef>
            </a:pPr>
            <a:r>
              <a:rPr lang="ja-JP" altLang="en-US" sz="1477" dirty="0">
                <a:latin typeface="Meiryo UI" panose="020B0604030504040204" pitchFamily="50" charset="-128"/>
                <a:ea typeface="Meiryo UI" panose="020B0604030504040204" pitchFamily="50" charset="-128"/>
              </a:rPr>
              <a:t>　　　　　　　　　　　　　　　　　　　　　　　　　　　　 堺市、守口市、八尾市、箕面市、東大阪市</a:t>
            </a:r>
            <a:endParaRPr lang="en-US" altLang="ja-JP" sz="1477" dirty="0">
              <a:latin typeface="Meiryo UI" panose="020B0604030504040204" pitchFamily="50" charset="-128"/>
              <a:ea typeface="Meiryo UI" panose="020B0604030504040204" pitchFamily="50" charset="-128"/>
            </a:endParaRPr>
          </a:p>
          <a:p>
            <a:endParaRPr lang="en-US" altLang="ja-JP" sz="738" b="1" dirty="0">
              <a:latin typeface="Meiryo UI" panose="020B0604030504040204" pitchFamily="50" charset="-128"/>
              <a:ea typeface="Meiryo UI" panose="020B0604030504040204" pitchFamily="50" charset="-128"/>
            </a:endParaRPr>
          </a:p>
          <a:p>
            <a:r>
              <a:rPr lang="ja-JP" altLang="en-US" sz="1477" b="1" dirty="0">
                <a:latin typeface="Meiryo UI" panose="020B0604030504040204" pitchFamily="50" charset="-128"/>
                <a:ea typeface="Meiryo UI" panose="020B0604030504040204" pitchFamily="50" charset="-128"/>
              </a:rPr>
              <a:t>　○市区町村居住支援協議会の核となる人材・団体の発掘や、協議会設立に向けたアドバイス等を実施</a:t>
            </a:r>
            <a:endParaRPr lang="en-US" altLang="ja-JP" sz="1477" b="1" dirty="0">
              <a:latin typeface="Meiryo UI" panose="020B0604030504040204" pitchFamily="50" charset="-128"/>
              <a:ea typeface="Meiryo UI" panose="020B0604030504040204" pitchFamily="50" charset="-128"/>
            </a:endParaRPr>
          </a:p>
          <a:p>
            <a:endParaRPr lang="en-US" altLang="ja-JP" sz="646" spc="-100" dirty="0">
              <a:latin typeface="Meiryo UI" panose="020B0604030504040204" pitchFamily="50" charset="-128"/>
              <a:ea typeface="Meiryo UI" panose="020B0604030504040204" pitchFamily="50" charset="-128"/>
            </a:endParaRPr>
          </a:p>
          <a:p>
            <a:r>
              <a:rPr lang="ja-JP" altLang="en-US" sz="1477" spc="-100" dirty="0">
                <a:latin typeface="Meiryo UI" panose="020B0604030504040204" pitchFamily="50" charset="-128"/>
                <a:ea typeface="Meiryo UI" panose="020B0604030504040204" pitchFamily="50" charset="-128"/>
              </a:rPr>
              <a:t>　　　　</a:t>
            </a:r>
            <a:r>
              <a:rPr lang="ja-JP" altLang="en-US" sz="1477" dirty="0">
                <a:latin typeface="Meiryo UI" panose="020B0604030504040204" pitchFamily="50" charset="-128"/>
                <a:ea typeface="Meiryo UI" panose="020B0604030504040204" pitchFamily="50" charset="-128"/>
              </a:rPr>
              <a:t>・</a:t>
            </a:r>
            <a:r>
              <a:rPr lang="ja-JP" altLang="en-US" sz="1477" b="1" u="sng" dirty="0">
                <a:solidFill>
                  <a:srgbClr val="FF0000"/>
                </a:solidFill>
                <a:latin typeface="Meiryo UI" panose="020B0604030504040204" pitchFamily="50" charset="-128"/>
                <a:ea typeface="Meiryo UI" panose="020B0604030504040204" pitchFamily="50" charset="-128"/>
              </a:rPr>
              <a:t>社会福祉法人や社会福祉法人の横のつながりによる人材・団体の発掘</a:t>
            </a:r>
            <a:r>
              <a:rPr lang="ja-JP" altLang="en-US" sz="1477" dirty="0">
                <a:latin typeface="Meiryo UI" panose="020B0604030504040204" pitchFamily="50" charset="-128"/>
                <a:ea typeface="Meiryo UI" panose="020B0604030504040204" pitchFamily="50" charset="-128"/>
              </a:rPr>
              <a:t>及び</a:t>
            </a:r>
            <a:endParaRPr lang="en-US" altLang="ja-JP" sz="1477" dirty="0">
              <a:latin typeface="Meiryo UI" panose="020B0604030504040204" pitchFamily="50" charset="-128"/>
              <a:ea typeface="Meiryo UI" panose="020B0604030504040204" pitchFamily="50" charset="-128"/>
            </a:endParaRPr>
          </a:p>
          <a:p>
            <a:r>
              <a:rPr lang="ja-JP" altLang="en-US" sz="1477" dirty="0">
                <a:solidFill>
                  <a:srgbClr val="FF0000"/>
                </a:solidFill>
                <a:latin typeface="Meiryo UI" panose="020B0604030504040204" pitchFamily="50" charset="-128"/>
                <a:ea typeface="Meiryo UI" panose="020B0604030504040204" pitchFamily="50" charset="-128"/>
              </a:rPr>
              <a:t>　　　　 </a:t>
            </a:r>
            <a:r>
              <a:rPr lang="ja-JP" altLang="en-US" sz="1477" b="1" u="sng" dirty="0">
                <a:solidFill>
                  <a:srgbClr val="FF0000"/>
                </a:solidFill>
                <a:latin typeface="Meiryo UI" panose="020B0604030504040204" pitchFamily="50" charset="-128"/>
                <a:ea typeface="Meiryo UI" panose="020B0604030504040204" pitchFamily="50" charset="-128"/>
              </a:rPr>
              <a:t>協議会設立経験者からアドバイス等</a:t>
            </a:r>
            <a:r>
              <a:rPr lang="ja-JP" altLang="en-US" sz="1477" dirty="0">
                <a:latin typeface="Meiryo UI" panose="020B0604030504040204" pitchFamily="50" charset="-128"/>
                <a:ea typeface="Meiryo UI" panose="020B0604030504040204" pitchFamily="50" charset="-128"/>
              </a:rPr>
              <a:t>を実施（委託業務）</a:t>
            </a:r>
            <a:endParaRPr lang="en-US" altLang="ja-JP" sz="1477" dirty="0">
              <a:latin typeface="Meiryo UI" panose="020B0604030504040204" pitchFamily="50" charset="-128"/>
              <a:ea typeface="Meiryo UI" panose="020B0604030504040204" pitchFamily="50" charset="-128"/>
            </a:endParaRPr>
          </a:p>
          <a:p>
            <a:endParaRPr lang="en-US" altLang="ja-JP" sz="738" spc="-100" dirty="0">
              <a:latin typeface="Meiryo UI" panose="020B0604030504040204" pitchFamily="50" charset="-128"/>
              <a:ea typeface="Meiryo UI" panose="020B0604030504040204" pitchFamily="50" charset="-128"/>
            </a:endParaRPr>
          </a:p>
          <a:p>
            <a:r>
              <a:rPr lang="ja-JP" altLang="en-US" sz="1477" spc="-100" dirty="0">
                <a:latin typeface="Meiryo UI" panose="020B0604030504040204" pitchFamily="50" charset="-128"/>
                <a:ea typeface="Meiryo UI" panose="020B0604030504040204" pitchFamily="50" charset="-128"/>
              </a:rPr>
              <a:t>　</a:t>
            </a:r>
            <a:endParaRPr lang="en-US" altLang="ja-JP" sz="1477" spc="-100" dirty="0">
              <a:latin typeface="Meiryo UI" panose="020B0604030504040204" pitchFamily="50" charset="-128"/>
              <a:ea typeface="Meiryo UI" panose="020B0604030504040204" pitchFamily="50" charset="-128"/>
            </a:endParaRPr>
          </a:p>
          <a:p>
            <a:r>
              <a:rPr lang="en-US" altLang="ja-JP" sz="1477" spc="-100" dirty="0">
                <a:latin typeface="Meiryo UI" panose="020B0604030504040204" pitchFamily="50" charset="-128"/>
                <a:ea typeface="Meiryo UI" panose="020B0604030504040204" pitchFamily="50" charset="-128"/>
              </a:rPr>
              <a:t>  </a:t>
            </a:r>
            <a:r>
              <a:rPr lang="ja-JP" altLang="en-US" sz="1477" spc="-100" dirty="0">
                <a:latin typeface="Meiryo UI" panose="020B0604030504040204" pitchFamily="50" charset="-128"/>
                <a:ea typeface="Meiryo UI" panose="020B0604030504040204" pitchFamily="50" charset="-128"/>
              </a:rPr>
              <a:t>○</a:t>
            </a:r>
            <a:r>
              <a:rPr lang="ja-JP" altLang="ja-JP" sz="1477" b="1" dirty="0">
                <a:latin typeface="Meiryo UI" panose="020B0604030504040204" pitchFamily="50" charset="-128"/>
                <a:ea typeface="Meiryo UI" panose="020B0604030504040204" pitchFamily="50" charset="-128"/>
              </a:rPr>
              <a:t>居住支援法人、協力店、市区町村</a:t>
            </a:r>
            <a:r>
              <a:rPr lang="ja-JP" altLang="en-US" sz="1477" b="1" dirty="0">
                <a:latin typeface="Meiryo UI" panose="020B0604030504040204" pitchFamily="50" charset="-128"/>
                <a:ea typeface="Meiryo UI" panose="020B0604030504040204" pitchFamily="50" charset="-128"/>
              </a:rPr>
              <a:t>等</a:t>
            </a:r>
            <a:r>
              <a:rPr lang="ja-JP" altLang="ja-JP" sz="1477" b="1" dirty="0">
                <a:latin typeface="Meiryo UI" panose="020B0604030504040204" pitchFamily="50" charset="-128"/>
                <a:ea typeface="Meiryo UI" panose="020B0604030504040204" pitchFamily="50" charset="-128"/>
              </a:rPr>
              <a:t>の連携を促すための</a:t>
            </a:r>
            <a:r>
              <a:rPr lang="ja-JP" altLang="ja-JP" sz="1477" b="1" u="sng" dirty="0">
                <a:solidFill>
                  <a:srgbClr val="FF0000"/>
                </a:solidFill>
                <a:latin typeface="Meiryo UI" panose="020B0604030504040204" pitchFamily="50" charset="-128"/>
                <a:ea typeface="Meiryo UI" panose="020B0604030504040204" pitchFamily="50" charset="-128"/>
              </a:rPr>
              <a:t>情報交換会・交流会</a:t>
            </a:r>
            <a:r>
              <a:rPr lang="ja-JP" altLang="ja-JP" sz="1477" b="1" dirty="0">
                <a:latin typeface="Meiryo UI" panose="020B0604030504040204" pitchFamily="50" charset="-128"/>
                <a:ea typeface="Meiryo UI" panose="020B0604030504040204" pitchFamily="50" charset="-128"/>
              </a:rPr>
              <a:t>を開催</a:t>
            </a:r>
            <a:endParaRPr lang="en-US" altLang="ja-JP" sz="1477" b="1" dirty="0">
              <a:latin typeface="Meiryo UI" panose="020B0604030504040204" pitchFamily="50" charset="-128"/>
              <a:ea typeface="Meiryo UI" panose="020B0604030504040204" pitchFamily="50" charset="-128"/>
            </a:endParaRPr>
          </a:p>
          <a:p>
            <a:endParaRPr lang="en-US" altLang="ja-JP" sz="1477" b="1" dirty="0">
              <a:latin typeface="Meiryo UI" panose="020B0604030504040204" pitchFamily="50" charset="-128"/>
              <a:ea typeface="Meiryo UI" panose="020B0604030504040204" pitchFamily="50" charset="-128"/>
            </a:endParaRPr>
          </a:p>
          <a:p>
            <a:endParaRPr lang="en-US" altLang="ja-JP" sz="738" b="1" spc="-100" dirty="0">
              <a:latin typeface="Meiryo UI" panose="020B0604030504040204" pitchFamily="50" charset="-128"/>
              <a:ea typeface="Meiryo UI" panose="020B0604030504040204" pitchFamily="50" charset="-128"/>
            </a:endParaRPr>
          </a:p>
          <a:p>
            <a:endParaRPr lang="en-US" altLang="ja-JP" sz="1477" b="1" spc="-100" dirty="0">
              <a:latin typeface="Meiryo UI" panose="020B0604030504040204" pitchFamily="50" charset="-128"/>
              <a:ea typeface="Meiryo UI" panose="020B0604030504040204" pitchFamily="50" charset="-128"/>
            </a:endParaRPr>
          </a:p>
        </p:txBody>
      </p:sp>
      <p:sp>
        <p:nvSpPr>
          <p:cNvPr id="23"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４</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安心のくらしをつくる</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26" name="テキスト ボックス 25"/>
          <p:cNvSpPr txBox="1"/>
          <p:nvPr/>
        </p:nvSpPr>
        <p:spPr>
          <a:xfrm>
            <a:off x="3054652" y="723289"/>
            <a:ext cx="2340705" cy="390620"/>
          </a:xfrm>
          <a:prstGeom prst="rect">
            <a:avLst/>
          </a:prstGeom>
          <a:noFill/>
        </p:spPr>
        <p:txBody>
          <a:bodyPr wrap="none" rtlCol="0">
            <a:spAutoFit/>
          </a:bodyPr>
          <a:lstStyle/>
          <a:p>
            <a:r>
              <a:rPr lang="ja-JP" altLang="en-US" sz="969" b="1" dirty="0">
                <a:latin typeface="Meiryo UI" panose="020B0604030504040204" pitchFamily="50" charset="-128"/>
                <a:ea typeface="Meiryo UI" panose="020B0604030504040204" pitchFamily="50" charset="-128"/>
                <a:cs typeface="メイリオ" panose="020B0604030504040204" pitchFamily="50" charset="-128"/>
              </a:rPr>
              <a:t>　　「大阪府賃貸住宅供給促進計画」及び</a:t>
            </a:r>
            <a:endParaRPr lang="en-US" altLang="ja-JP" sz="969" b="1" dirty="0">
              <a:latin typeface="Meiryo UI" panose="020B0604030504040204" pitchFamily="50" charset="-128"/>
              <a:ea typeface="Meiryo UI" panose="020B0604030504040204" pitchFamily="50" charset="-128"/>
              <a:cs typeface="メイリオ" panose="020B0604030504040204" pitchFamily="50" charset="-128"/>
            </a:endParaRPr>
          </a:p>
          <a:p>
            <a:r>
              <a:rPr lang="ja-JP" altLang="en-US" sz="969" b="1" dirty="0">
                <a:latin typeface="Meiryo UI" panose="020B0604030504040204" pitchFamily="50" charset="-128"/>
                <a:ea typeface="Meiryo UI" panose="020B0604030504040204" pitchFamily="50" charset="-128"/>
                <a:cs typeface="メイリオ" panose="020B0604030504040204" pitchFamily="50" charset="-128"/>
              </a:rPr>
              <a:t>　　「大阪府高齢者居住安定確保計画」</a:t>
            </a:r>
            <a:endParaRPr lang="ja-JP" altLang="en-US" sz="969" dirty="0"/>
          </a:p>
        </p:txBody>
      </p:sp>
      <p:sp>
        <p:nvSpPr>
          <p:cNvPr id="9" name="テキスト ボックス 8"/>
          <p:cNvSpPr txBox="1"/>
          <p:nvPr/>
        </p:nvSpPr>
        <p:spPr>
          <a:xfrm>
            <a:off x="9540552" y="1682047"/>
            <a:ext cx="2860857" cy="348109"/>
          </a:xfrm>
          <a:prstGeom prst="rect">
            <a:avLst/>
          </a:prstGeom>
          <a:solidFill>
            <a:schemeClr val="bg1"/>
          </a:solidFill>
        </p:spPr>
        <p:txBody>
          <a:bodyPr wrap="square" rtlCol="0">
            <a:spAutoFit/>
          </a:bodyPr>
          <a:lstStyle/>
          <a:p>
            <a:r>
              <a:rPr lang="ja-JP" altLang="en-US" sz="1662" dirty="0"/>
              <a:t>担当：居住企画課</a:t>
            </a:r>
            <a:endParaRPr lang="en-US" altLang="ja-JP" sz="1662" dirty="0"/>
          </a:p>
        </p:txBody>
      </p:sp>
      <p:sp>
        <p:nvSpPr>
          <p:cNvPr id="10"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a:extLst>
              <a:ext uri="{FF2B5EF4-FFF2-40B4-BE49-F238E27FC236}">
                <a16:creationId xmlns:a16="http://schemas.microsoft.com/office/drawing/2014/main" id="{B2A7B6BF-2285-4FD7-8DDB-4A8B2EE0E810}"/>
              </a:ext>
            </a:extLst>
          </p:cNvPr>
          <p:cNvSpPr txBox="1"/>
          <p:nvPr/>
        </p:nvSpPr>
        <p:spPr>
          <a:xfrm>
            <a:off x="6120000" y="360000"/>
            <a:ext cx="2880000" cy="360000"/>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居住企画課</a:t>
            </a:r>
            <a:endParaRPr lang="en-US" altLang="ja-JP" sz="12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65214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主な取組の進捗状況</a:t>
            </a:r>
          </a:p>
        </p:txBody>
      </p:sp>
      <p:sp>
        <p:nvSpPr>
          <p:cNvPr id="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379696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４</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安心のくらしをつくる</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⑫大阪府営住宅ストック総合活用計画（</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R3.12</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策定）の取組の推進</a:t>
            </a:r>
          </a:p>
        </p:txBody>
      </p:sp>
      <p:sp>
        <p:nvSpPr>
          <p:cNvPr id="93" name="正方形/長方形 92"/>
          <p:cNvSpPr/>
          <p:nvPr/>
        </p:nvSpPr>
        <p:spPr>
          <a:xfrm>
            <a:off x="92358" y="4130577"/>
            <a:ext cx="4092781" cy="490006"/>
          </a:xfrm>
          <a:prstGeom prst="rect">
            <a:avLst/>
          </a:prstGeom>
        </p:spPr>
        <p:txBody>
          <a:bodyPr wrap="square">
            <a:spAutoFit/>
          </a:bodyPr>
          <a:lstStyle/>
          <a:p>
            <a:pPr marL="94949" indent="-94949"/>
            <a:r>
              <a:rPr lang="ja-JP" altLang="en-US" sz="1292" b="1" dirty="0">
                <a:latin typeface="Meiryo UI" panose="020B0604030504040204" pitchFamily="50" charset="-128"/>
                <a:ea typeface="Meiryo UI" panose="020B0604030504040204" pitchFamily="50" charset="-128"/>
              </a:rPr>
              <a:t>○団地を</a:t>
            </a:r>
            <a:r>
              <a:rPr lang="ja-JP" altLang="en-US" sz="1292" b="1" u="sng" dirty="0">
                <a:solidFill>
                  <a:srgbClr val="FF0000"/>
                </a:solidFill>
                <a:latin typeface="Meiryo UI" panose="020B0604030504040204" pitchFamily="50" charset="-128"/>
                <a:ea typeface="Meiryo UI" panose="020B0604030504040204" pitchFamily="50" charset="-128"/>
              </a:rPr>
              <a:t>３つに類型化して、適切に事業手法を選択</a:t>
            </a:r>
            <a:r>
              <a:rPr lang="ja-JP" altLang="en-US" sz="1292" dirty="0">
                <a:latin typeface="Meiryo UI" panose="020B0604030504040204" pitchFamily="50" charset="-128"/>
                <a:ea typeface="Meiryo UI" panose="020B0604030504040204" pitchFamily="50" charset="-128"/>
              </a:rPr>
              <a:t>し、</a:t>
            </a:r>
            <a:endParaRPr lang="en-US" altLang="ja-JP" sz="1292" dirty="0">
              <a:latin typeface="Meiryo UI" panose="020B0604030504040204" pitchFamily="50" charset="-128"/>
              <a:ea typeface="Meiryo UI" panose="020B0604030504040204" pitchFamily="50" charset="-128"/>
            </a:endParaRPr>
          </a:p>
          <a:p>
            <a:pPr marL="94949" indent="-94949"/>
            <a:r>
              <a:rPr lang="ja-JP" altLang="en-US" sz="1292" dirty="0">
                <a:latin typeface="Meiryo UI" panose="020B0604030504040204" pitchFamily="50" charset="-128"/>
                <a:ea typeface="Meiryo UI" panose="020B0604030504040204" pitchFamily="50" charset="-128"/>
              </a:rPr>
              <a:t>　 </a:t>
            </a:r>
            <a:r>
              <a:rPr lang="ja-JP" altLang="en-US" sz="1292" b="1" dirty="0">
                <a:latin typeface="Meiryo UI" panose="020B0604030504040204" pitchFamily="50" charset="-128"/>
                <a:ea typeface="Meiryo UI" panose="020B0604030504040204" pitchFamily="50" charset="-128"/>
              </a:rPr>
              <a:t>ストックを有効活用</a:t>
            </a:r>
            <a:endParaRPr lang="en-US" altLang="ja-JP" sz="1292" b="1" dirty="0">
              <a:latin typeface="Meiryo UI" panose="020B0604030504040204" pitchFamily="50" charset="-128"/>
              <a:ea typeface="Meiryo UI" panose="020B0604030504040204" pitchFamily="50" charset="-128"/>
            </a:endParaRPr>
          </a:p>
        </p:txBody>
      </p:sp>
      <p:graphicFrame>
        <p:nvGraphicFramePr>
          <p:cNvPr id="94" name="表 93"/>
          <p:cNvGraphicFramePr>
            <a:graphicFrameLocks noGrp="1"/>
          </p:cNvGraphicFramePr>
          <p:nvPr/>
        </p:nvGraphicFramePr>
        <p:xfrm>
          <a:off x="95845" y="4649378"/>
          <a:ext cx="4165686" cy="916652"/>
        </p:xfrm>
        <a:graphic>
          <a:graphicData uri="http://schemas.openxmlformats.org/drawingml/2006/table">
            <a:tbl>
              <a:tblPr firstRow="1" bandRow="1">
                <a:tableStyleId>{69012ECD-51FC-41F1-AA8D-1B2483CD663E}</a:tableStyleId>
              </a:tblPr>
              <a:tblGrid>
                <a:gridCol w="854503">
                  <a:extLst>
                    <a:ext uri="{9D8B030D-6E8A-4147-A177-3AD203B41FA5}">
                      <a16:colId xmlns:a16="http://schemas.microsoft.com/office/drawing/2014/main" val="3334557848"/>
                    </a:ext>
                  </a:extLst>
                </a:gridCol>
                <a:gridCol w="3311183">
                  <a:extLst>
                    <a:ext uri="{9D8B030D-6E8A-4147-A177-3AD203B41FA5}">
                      <a16:colId xmlns:a16="http://schemas.microsoft.com/office/drawing/2014/main" val="724981594"/>
                    </a:ext>
                  </a:extLst>
                </a:gridCol>
              </a:tblGrid>
              <a:tr h="215034">
                <a:tc>
                  <a:txBody>
                    <a:bodyPr/>
                    <a:lstStyle/>
                    <a:p>
                      <a:pPr algn="ctr"/>
                      <a:r>
                        <a:rPr kumimoji="1" lang="ja-JP" altLang="en-US" sz="1000" dirty="0">
                          <a:solidFill>
                            <a:schemeClr val="tx1"/>
                          </a:solidFill>
                          <a:latin typeface="BIZ UDPゴシック" panose="020B0400000000000000" pitchFamily="50" charset="-128"/>
                          <a:ea typeface="BIZ UDPゴシック" panose="020B0400000000000000" pitchFamily="50" charset="-128"/>
                        </a:rPr>
                        <a:t>類型</a:t>
                      </a:r>
                    </a:p>
                  </a:txBody>
                  <a:tcPr marL="60290" marR="60290" marT="30145" marB="30145"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1000" dirty="0">
                          <a:solidFill>
                            <a:schemeClr val="tx1"/>
                          </a:solidFill>
                          <a:latin typeface="BIZ UDPゴシック" panose="020B0400000000000000" pitchFamily="50" charset="-128"/>
                          <a:ea typeface="BIZ UDPゴシック" panose="020B0400000000000000" pitchFamily="50" charset="-128"/>
                        </a:rPr>
                        <a:t>対象団地</a:t>
                      </a:r>
                    </a:p>
                  </a:txBody>
                  <a:tcPr marL="60290" marR="60290" marT="30145" marB="30145"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06814733"/>
                  </a:ext>
                </a:extLst>
              </a:tr>
              <a:tr h="215034">
                <a:tc>
                  <a:txBody>
                    <a:bodyPr/>
                    <a:lstStyle/>
                    <a:p>
                      <a:pPr algn="l"/>
                      <a:r>
                        <a:rPr kumimoji="1" lang="en-US" altLang="ja-JP" sz="1000" b="1" u="sng" dirty="0">
                          <a:solidFill>
                            <a:srgbClr val="FF0000"/>
                          </a:solidFill>
                          <a:latin typeface="BIZ UDPゴシック" panose="020B0400000000000000" pitchFamily="50" charset="-128"/>
                          <a:ea typeface="BIZ UDPゴシック" panose="020B0400000000000000" pitchFamily="50" charset="-128"/>
                        </a:rPr>
                        <a:t>A.</a:t>
                      </a:r>
                      <a:r>
                        <a:rPr kumimoji="1" lang="ja-JP" altLang="en-US" sz="1000" b="1" u="sng" dirty="0">
                          <a:solidFill>
                            <a:srgbClr val="FF0000"/>
                          </a:solidFill>
                          <a:latin typeface="BIZ UDPゴシック" panose="020B0400000000000000" pitchFamily="50" charset="-128"/>
                          <a:ea typeface="BIZ UDPゴシック" panose="020B0400000000000000" pitchFamily="50" charset="-128"/>
                        </a:rPr>
                        <a:t>再編・整備</a:t>
                      </a:r>
                    </a:p>
                  </a:txBody>
                  <a:tcPr marL="60290" marR="60290" marT="30145" marB="30145" anchor="ctr">
                    <a:lnL w="9525" cap="flat" cmpd="sng" algn="ctr">
                      <a:noFill/>
                      <a:prstDash val="solid"/>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altLang="ja-JP" sz="1000" b="1" u="sng" dirty="0">
                          <a:solidFill>
                            <a:srgbClr val="FF0000"/>
                          </a:solidFill>
                          <a:latin typeface="BIZ UDPゴシック" panose="020B0400000000000000" pitchFamily="50" charset="-128"/>
                          <a:ea typeface="BIZ UDPゴシック" panose="020B0400000000000000" pitchFamily="50" charset="-128"/>
                        </a:rPr>
                        <a:t>S50</a:t>
                      </a:r>
                      <a:r>
                        <a:rPr lang="ja-JP" altLang="en-US" sz="1000" b="1" u="sng" dirty="0">
                          <a:solidFill>
                            <a:srgbClr val="FF0000"/>
                          </a:solidFill>
                          <a:latin typeface="BIZ UDPゴシック" panose="020B0400000000000000" pitchFamily="50" charset="-128"/>
                          <a:ea typeface="BIZ UDPゴシック" panose="020B0400000000000000" pitchFamily="50" charset="-128"/>
                        </a:rPr>
                        <a:t>年代以前の団地</a:t>
                      </a:r>
                    </a:p>
                  </a:txBody>
                  <a:tcPr marL="60290" marR="60290" marT="30145" marB="30145"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2734286"/>
                  </a:ext>
                </a:extLst>
              </a:tr>
              <a:tr h="243292">
                <a:tc>
                  <a:txBody>
                    <a:bodyPr/>
                    <a:lstStyle/>
                    <a:p>
                      <a:pPr algn="l"/>
                      <a:r>
                        <a:rPr kumimoji="1" lang="en-US" altLang="ja-JP" sz="1000" dirty="0">
                          <a:latin typeface="BIZ UDPゴシック" panose="020B0400000000000000" pitchFamily="50" charset="-128"/>
                          <a:ea typeface="BIZ UDPゴシック" panose="020B0400000000000000" pitchFamily="50" charset="-128"/>
                        </a:rPr>
                        <a:t>B.</a:t>
                      </a:r>
                      <a:r>
                        <a:rPr kumimoji="1" lang="ja-JP" altLang="en-US" sz="1000" dirty="0">
                          <a:latin typeface="BIZ UDPゴシック" panose="020B0400000000000000" pitchFamily="50" charset="-128"/>
                          <a:ea typeface="BIZ UDPゴシック" panose="020B0400000000000000" pitchFamily="50" charset="-128"/>
                        </a:rPr>
                        <a:t>機能向上</a:t>
                      </a:r>
                    </a:p>
                  </a:txBody>
                  <a:tcPr marL="60290" marR="60290" marT="30145" marB="30145" anchor="ctr">
                    <a:lnL w="9525" cap="flat" cmpd="sng" algn="ctr">
                      <a:noFill/>
                      <a:prstDash val="solid"/>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altLang="ja-JP" sz="1000" dirty="0">
                          <a:latin typeface="BIZ UDPゴシック" panose="020B0400000000000000" pitchFamily="50" charset="-128"/>
                          <a:ea typeface="BIZ UDPゴシック" panose="020B0400000000000000" pitchFamily="50" charset="-128"/>
                        </a:rPr>
                        <a:t>S60</a:t>
                      </a:r>
                      <a:r>
                        <a:rPr lang="ja-JP" altLang="en-US" sz="1000" dirty="0">
                          <a:latin typeface="BIZ UDPゴシック" panose="020B0400000000000000" pitchFamily="50" charset="-128"/>
                          <a:ea typeface="BIZ UDPゴシック" panose="020B0400000000000000" pitchFamily="50" charset="-128"/>
                        </a:rPr>
                        <a:t>年代以降の団地で、住戸内の改善等が必要な団地</a:t>
                      </a:r>
                    </a:p>
                  </a:txBody>
                  <a:tcPr marL="60290" marR="60290" marT="30145" marB="30145"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84140135"/>
                  </a:ext>
                </a:extLst>
              </a:tr>
              <a:tr h="243292">
                <a:tc>
                  <a:txBody>
                    <a:bodyPr/>
                    <a:lstStyle/>
                    <a:p>
                      <a:pPr algn="l"/>
                      <a:r>
                        <a:rPr kumimoji="1" lang="en-US" altLang="ja-JP" sz="1000" dirty="0">
                          <a:latin typeface="BIZ UDPゴシック" panose="020B0400000000000000" pitchFamily="50" charset="-128"/>
                          <a:ea typeface="BIZ UDPゴシック" panose="020B0400000000000000" pitchFamily="50" charset="-128"/>
                        </a:rPr>
                        <a:t>C.</a:t>
                      </a:r>
                      <a:r>
                        <a:rPr kumimoji="1" lang="ja-JP" altLang="en-US" sz="1000" dirty="0">
                          <a:latin typeface="BIZ UDPゴシック" panose="020B0400000000000000" pitchFamily="50" charset="-128"/>
                          <a:ea typeface="BIZ UDPゴシック" panose="020B0400000000000000" pitchFamily="50" charset="-128"/>
                        </a:rPr>
                        <a:t>維持保全</a:t>
                      </a:r>
                    </a:p>
                  </a:txBody>
                  <a:tcPr marL="60290" marR="60290" marT="30145" marB="30145" anchor="ctr">
                    <a:lnL w="9525" cap="flat" cmpd="sng" algn="ctr">
                      <a:noFill/>
                      <a:prstDash val="solid"/>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1280160" rtl="0" eaLnBrk="1" fontAlgn="auto" latinLnBrk="0" hangingPunct="1">
                        <a:lnSpc>
                          <a:spcPct val="100000"/>
                        </a:lnSpc>
                        <a:spcBef>
                          <a:spcPts val="0"/>
                        </a:spcBef>
                        <a:spcAft>
                          <a:spcPts val="0"/>
                        </a:spcAft>
                        <a:buClrTx/>
                        <a:buSzTx/>
                        <a:buFontTx/>
                        <a:buNone/>
                        <a:tabLst/>
                        <a:defRPr/>
                      </a:pPr>
                      <a:r>
                        <a:rPr lang="en-US" altLang="ja-JP" sz="1000" spc="-20" baseline="0" dirty="0">
                          <a:latin typeface="BIZ UDPゴシック" panose="020B0400000000000000" pitchFamily="50" charset="-128"/>
                          <a:ea typeface="BIZ UDPゴシック" panose="020B0400000000000000" pitchFamily="50" charset="-128"/>
                        </a:rPr>
                        <a:t>S60</a:t>
                      </a:r>
                      <a:r>
                        <a:rPr lang="ja-JP" altLang="en-US" sz="1000" spc="-20" baseline="0" dirty="0">
                          <a:latin typeface="BIZ UDPゴシック" panose="020B0400000000000000" pitchFamily="50" charset="-128"/>
                          <a:ea typeface="BIZ UDPゴシック" panose="020B0400000000000000" pitchFamily="50" charset="-128"/>
                        </a:rPr>
                        <a:t>年代以降の団地で、住戸内の改善等が必要ない団地</a:t>
                      </a:r>
                    </a:p>
                  </a:txBody>
                  <a:tcPr marL="60290" marR="60290" marT="30145" marB="30145" anchor="ctr">
                    <a:lnL>
                      <a:noFill/>
                    </a:lnL>
                    <a:lnR>
                      <a:noFill/>
                    </a:lnR>
                    <a:lnT w="9525" cap="flat" cmpd="sng" algn="ctr">
                      <a:noFill/>
                      <a:prstDash val="soli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4642316"/>
                  </a:ext>
                </a:extLst>
              </a:tr>
            </a:tbl>
          </a:graphicData>
        </a:graphic>
      </p:graphicFrame>
      <p:sp>
        <p:nvSpPr>
          <p:cNvPr id="95" name="正方形/長方形 94"/>
          <p:cNvSpPr/>
          <p:nvPr/>
        </p:nvSpPr>
        <p:spPr>
          <a:xfrm>
            <a:off x="95846" y="5614744"/>
            <a:ext cx="4165686" cy="490006"/>
          </a:xfrm>
          <a:prstGeom prst="rect">
            <a:avLst/>
          </a:prstGeom>
        </p:spPr>
        <p:txBody>
          <a:bodyPr wrap="square">
            <a:spAutoFit/>
          </a:bodyPr>
          <a:lstStyle/>
          <a:p>
            <a:pPr marL="94949" indent="-94949"/>
            <a:r>
              <a:rPr lang="ja-JP" altLang="en-US" sz="1292" b="1" dirty="0">
                <a:latin typeface="Meiryo UI" panose="020B0604030504040204" pitchFamily="50" charset="-128"/>
                <a:ea typeface="Meiryo UI" panose="020B0604030504040204" pitchFamily="50" charset="-128"/>
              </a:rPr>
              <a:t>○再編・整備を通じて、「将来の管理戸数の適正化」、</a:t>
            </a:r>
            <a:endParaRPr lang="en-US" altLang="ja-JP" sz="1292" b="1" dirty="0">
              <a:latin typeface="Meiryo UI" panose="020B0604030504040204" pitchFamily="50" charset="-128"/>
              <a:ea typeface="Meiryo UI" panose="020B0604030504040204" pitchFamily="50" charset="-128"/>
            </a:endParaRPr>
          </a:p>
          <a:p>
            <a:pPr marL="94949" indent="-94949"/>
            <a:r>
              <a:rPr lang="ja-JP" altLang="en-US" sz="1292" b="1" dirty="0">
                <a:latin typeface="Meiryo UI" panose="020B0604030504040204" pitchFamily="50" charset="-128"/>
                <a:ea typeface="Meiryo UI" panose="020B0604030504040204" pitchFamily="50" charset="-128"/>
              </a:rPr>
              <a:t>　</a:t>
            </a:r>
            <a:r>
              <a:rPr lang="ja-JP" altLang="en-US" sz="1292" b="1" spc="-55" dirty="0">
                <a:latin typeface="Meiryo UI" panose="020B0604030504040204" pitchFamily="50" charset="-128"/>
                <a:ea typeface="Meiryo UI" panose="020B0604030504040204" pitchFamily="50" charset="-128"/>
              </a:rPr>
              <a:t>「まちづくり」、「良質なストック形成」に一体的に取り組む</a:t>
            </a:r>
            <a:endParaRPr lang="en-US" altLang="ja-JP" sz="1292" b="1" spc="-55" dirty="0">
              <a:latin typeface="Meiryo UI" panose="020B0604030504040204" pitchFamily="50" charset="-128"/>
              <a:ea typeface="Meiryo UI" panose="020B0604030504040204" pitchFamily="50" charset="-128"/>
            </a:endParaRPr>
          </a:p>
        </p:txBody>
      </p:sp>
      <p:sp>
        <p:nvSpPr>
          <p:cNvPr id="96" name="正方形/長方形 95"/>
          <p:cNvSpPr/>
          <p:nvPr/>
        </p:nvSpPr>
        <p:spPr>
          <a:xfrm>
            <a:off x="4397878" y="4133925"/>
            <a:ext cx="4645637" cy="740139"/>
          </a:xfrm>
          <a:prstGeom prst="rect">
            <a:avLst/>
          </a:prstGeom>
        </p:spPr>
        <p:txBody>
          <a:bodyPr wrap="square">
            <a:spAutoFit/>
          </a:bodyPr>
          <a:lstStyle/>
          <a:p>
            <a:r>
              <a:rPr lang="ja-JP" altLang="en-US" sz="1292" b="1" dirty="0">
                <a:latin typeface="Meiryo UI" panose="020B0604030504040204" pitchFamily="50" charset="-128"/>
                <a:ea typeface="Meiryo UI" panose="020B0604030504040204" pitchFamily="50" charset="-128"/>
              </a:rPr>
              <a:t>（イ）</a:t>
            </a:r>
            <a:r>
              <a:rPr lang="ja-JP" altLang="en-US" sz="1292" b="1" u="sng" dirty="0">
                <a:solidFill>
                  <a:srgbClr val="FF0000"/>
                </a:solidFill>
                <a:latin typeface="Meiryo UI" panose="020B0604030504040204" pitchFamily="50" charset="-128"/>
                <a:ea typeface="Meiryo UI" panose="020B0604030504040204" pitchFamily="50" charset="-128"/>
              </a:rPr>
              <a:t>将来管理戸数の適正化</a:t>
            </a:r>
            <a:r>
              <a:rPr lang="ja-JP" altLang="en-US" sz="1108" b="1" dirty="0">
                <a:latin typeface="Meiryo UI" panose="020B0604030504040204" pitchFamily="50" charset="-128"/>
                <a:ea typeface="Meiryo UI" panose="020B0604030504040204" pitchFamily="50" charset="-128"/>
              </a:rPr>
              <a:t>　</a:t>
            </a:r>
            <a:endParaRPr lang="en-US" altLang="ja-JP" sz="1292" b="1" dirty="0">
              <a:latin typeface="Meiryo UI" panose="020B0604030504040204" pitchFamily="50" charset="-128"/>
              <a:ea typeface="Meiryo UI" panose="020B0604030504040204" pitchFamily="50" charset="-128"/>
            </a:endParaRPr>
          </a:p>
          <a:p>
            <a:pPr marL="119329" indent="-62805">
              <a:spcBef>
                <a:spcPts val="198"/>
              </a:spcBef>
            </a:pPr>
            <a:r>
              <a:rPr lang="ja-JP" altLang="en-US" sz="1292" dirty="0">
                <a:latin typeface="Meiryo UI" panose="020B0604030504040204" pitchFamily="50" charset="-128"/>
                <a:ea typeface="Meiryo UI" panose="020B0604030504040204" pitchFamily="50" charset="-128"/>
              </a:rPr>
              <a:t>・入居者の居住の安定の確保を図りながら、再編・整備を実施</a:t>
            </a:r>
            <a:endParaRPr lang="en-US" altLang="ja-JP" sz="1292" dirty="0">
              <a:latin typeface="Meiryo UI" panose="020B0604030504040204" pitchFamily="50" charset="-128"/>
              <a:ea typeface="Meiryo UI" panose="020B0604030504040204" pitchFamily="50" charset="-128"/>
            </a:endParaRPr>
          </a:p>
          <a:p>
            <a:pPr marL="119329" indent="-62805">
              <a:spcBef>
                <a:spcPts val="198"/>
              </a:spcBef>
            </a:pPr>
            <a:r>
              <a:rPr lang="ja-JP" altLang="en-US" sz="1292" dirty="0">
                <a:latin typeface="Meiryo UI" panose="020B0604030504040204" pitchFamily="50" charset="-128"/>
                <a:ea typeface="Meiryo UI" panose="020B0604030504040204" pitchFamily="50" charset="-128"/>
              </a:rPr>
              <a:t>・</a:t>
            </a:r>
            <a:r>
              <a:rPr lang="en-US" altLang="ja-JP" sz="1292" dirty="0">
                <a:latin typeface="Meiryo UI" panose="020B0604030504040204" pitchFamily="50" charset="-128"/>
                <a:ea typeface="Meiryo UI" panose="020B0604030504040204" pitchFamily="50" charset="-128"/>
              </a:rPr>
              <a:t>30</a:t>
            </a:r>
            <a:r>
              <a:rPr lang="ja-JP" altLang="en-US" sz="1292" dirty="0">
                <a:latin typeface="Meiryo UI" panose="020B0604030504040204" pitchFamily="50" charset="-128"/>
                <a:ea typeface="Meiryo UI" panose="020B0604030504040204" pitchFamily="50" charset="-128"/>
              </a:rPr>
              <a:t>年間で、着手時期を分散させ、事業量を平準化　　等</a:t>
            </a:r>
            <a:endParaRPr lang="en-US" altLang="ja-JP" sz="1292" dirty="0">
              <a:latin typeface="Meiryo UI" panose="020B0604030504040204" pitchFamily="50" charset="-128"/>
              <a:ea typeface="Meiryo UI" panose="020B0604030504040204" pitchFamily="50" charset="-128"/>
            </a:endParaRPr>
          </a:p>
        </p:txBody>
      </p:sp>
      <p:sp>
        <p:nvSpPr>
          <p:cNvPr id="166" name="正方形/長方形 165"/>
          <p:cNvSpPr/>
          <p:nvPr/>
        </p:nvSpPr>
        <p:spPr>
          <a:xfrm>
            <a:off x="95292" y="6055638"/>
            <a:ext cx="4065516" cy="490006"/>
          </a:xfrm>
          <a:prstGeom prst="rect">
            <a:avLst/>
          </a:prstGeom>
        </p:spPr>
        <p:txBody>
          <a:bodyPr wrap="square">
            <a:spAutoFit/>
          </a:bodyPr>
          <a:lstStyle/>
          <a:p>
            <a:pPr marL="94949" indent="-94949"/>
            <a:r>
              <a:rPr lang="ja-JP" altLang="en-US" sz="1292" b="1" dirty="0">
                <a:latin typeface="Meiryo UI" panose="020B0604030504040204" pitchFamily="50" charset="-128"/>
                <a:ea typeface="Meiryo UI" panose="020B0604030504040204" pitchFamily="50" charset="-128"/>
              </a:rPr>
              <a:t>○入居者の安心やコミュニティを支える取組など、ソフト面の施策を推進</a:t>
            </a:r>
            <a:endParaRPr lang="en-US" altLang="ja-JP" sz="1292" b="1" dirty="0">
              <a:latin typeface="Meiryo UI" panose="020B0604030504040204" pitchFamily="50" charset="-128"/>
              <a:ea typeface="Meiryo UI" panose="020B0604030504040204" pitchFamily="50" charset="-128"/>
            </a:endParaRPr>
          </a:p>
        </p:txBody>
      </p:sp>
      <p:sp>
        <p:nvSpPr>
          <p:cNvPr id="167" name="正方形/長方形 166"/>
          <p:cNvSpPr/>
          <p:nvPr/>
        </p:nvSpPr>
        <p:spPr>
          <a:xfrm>
            <a:off x="4397156" y="4839836"/>
            <a:ext cx="4646358" cy="765787"/>
          </a:xfrm>
          <a:prstGeom prst="rect">
            <a:avLst/>
          </a:prstGeom>
        </p:spPr>
        <p:txBody>
          <a:bodyPr wrap="square">
            <a:spAutoFit/>
          </a:bodyPr>
          <a:lstStyle/>
          <a:p>
            <a:r>
              <a:rPr lang="ja-JP" altLang="en-US" sz="1292" b="1" dirty="0">
                <a:latin typeface="Meiryo UI" panose="020B0604030504040204" pitchFamily="50" charset="-128"/>
                <a:ea typeface="Meiryo UI" panose="020B0604030504040204" pitchFamily="50" charset="-128"/>
              </a:rPr>
              <a:t>（ロ）府営住宅資産を活用したまちづくり</a:t>
            </a:r>
            <a:endParaRPr lang="en-US" altLang="ja-JP" sz="1292" b="1" dirty="0">
              <a:latin typeface="Meiryo UI" panose="020B0604030504040204" pitchFamily="50" charset="-128"/>
              <a:ea typeface="Meiryo UI" panose="020B0604030504040204" pitchFamily="50" charset="-128"/>
            </a:endParaRPr>
          </a:p>
          <a:p>
            <a:pPr>
              <a:spcBef>
                <a:spcPts val="264"/>
              </a:spcBef>
            </a:pPr>
            <a:r>
              <a:rPr lang="ja-JP" altLang="en-US" sz="1292" dirty="0">
                <a:latin typeface="Meiryo UI" panose="020B0604030504040204" pitchFamily="50" charset="-128"/>
                <a:ea typeface="Meiryo UI" panose="020B0604030504040204" pitchFamily="50" charset="-128"/>
              </a:rPr>
              <a:t> ・集約建替等による</a:t>
            </a:r>
            <a:r>
              <a:rPr lang="ja-JP" altLang="en-US" sz="1292" b="1" u="sng" dirty="0">
                <a:solidFill>
                  <a:srgbClr val="FF0000"/>
                </a:solidFill>
                <a:latin typeface="Meiryo UI" panose="020B0604030504040204" pitchFamily="50" charset="-128"/>
                <a:ea typeface="Meiryo UI" panose="020B0604030504040204" pitchFamily="50" charset="-128"/>
              </a:rPr>
              <a:t>活用地をまちづくりに積極的に活用</a:t>
            </a:r>
            <a:endParaRPr lang="en-US" altLang="ja-JP" sz="1292" b="1" u="sng" dirty="0">
              <a:solidFill>
                <a:srgbClr val="FF0000"/>
              </a:solidFill>
              <a:latin typeface="Meiryo UI" panose="020B0604030504040204" pitchFamily="50" charset="-128"/>
              <a:ea typeface="Meiryo UI" panose="020B0604030504040204" pitchFamily="50" charset="-128"/>
            </a:endParaRPr>
          </a:p>
          <a:p>
            <a:pPr>
              <a:spcBef>
                <a:spcPts val="264"/>
              </a:spcBef>
            </a:pPr>
            <a:r>
              <a:rPr lang="ja-JP" altLang="en-US" sz="1292" dirty="0">
                <a:latin typeface="Meiryo UI" panose="020B0604030504040204" pitchFamily="50" charset="-128"/>
                <a:ea typeface="Meiryo UI" panose="020B0604030504040204" pitchFamily="50" charset="-128"/>
              </a:rPr>
              <a:t> ・</a:t>
            </a:r>
            <a:r>
              <a:rPr lang="ja-JP" altLang="en-US" sz="1292" b="1" u="sng" dirty="0">
                <a:solidFill>
                  <a:srgbClr val="FF0000"/>
                </a:solidFill>
                <a:latin typeface="Meiryo UI" panose="020B0604030504040204" pitchFamily="50" charset="-128"/>
                <a:ea typeface="Meiryo UI" panose="020B0604030504040204" pitchFamily="50" charset="-128"/>
              </a:rPr>
              <a:t>他の公的賃貸住宅事業者と連携したまちづくり</a:t>
            </a:r>
            <a:r>
              <a:rPr lang="ja-JP" altLang="en-US" sz="1292" dirty="0">
                <a:latin typeface="Meiryo UI" panose="020B0604030504040204" pitchFamily="50" charset="-128"/>
                <a:ea typeface="Meiryo UI" panose="020B0604030504040204" pitchFamily="50" charset="-128"/>
              </a:rPr>
              <a:t>　等</a:t>
            </a:r>
            <a:endParaRPr lang="en-US" altLang="ja-JP" sz="1292" dirty="0">
              <a:latin typeface="Meiryo UI" panose="020B0604030504040204" pitchFamily="50" charset="-128"/>
              <a:ea typeface="Meiryo UI" panose="020B0604030504040204" pitchFamily="50" charset="-128"/>
            </a:endParaRPr>
          </a:p>
        </p:txBody>
      </p:sp>
      <p:sp>
        <p:nvSpPr>
          <p:cNvPr id="172" name="正方形/長方形 171"/>
          <p:cNvSpPr/>
          <p:nvPr/>
        </p:nvSpPr>
        <p:spPr>
          <a:xfrm>
            <a:off x="39567" y="1568214"/>
            <a:ext cx="9043516" cy="363552"/>
          </a:xfrm>
          <a:prstGeom prst="rect">
            <a:avLst/>
          </a:prstGeom>
          <a:noFill/>
          <a:ln w="381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4406" tIns="42203" rIns="66462" bIns="42203" rtlCol="0" anchor="ctr"/>
          <a:lstStyle/>
          <a:p>
            <a:pPr>
              <a:lnSpc>
                <a:spcPts val="1055"/>
              </a:lnSpc>
            </a:pPr>
            <a:endParaRPr lang="ja-JP" altLang="en-US" sz="791"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73" name="正方形/長方形 172"/>
          <p:cNvSpPr/>
          <p:nvPr/>
        </p:nvSpPr>
        <p:spPr>
          <a:xfrm>
            <a:off x="0" y="1613731"/>
            <a:ext cx="9144000" cy="319639"/>
          </a:xfrm>
          <a:prstGeom prst="rect">
            <a:avLst/>
          </a:prstGeom>
        </p:spPr>
        <p:txBody>
          <a:bodyPr wrap="square">
            <a:spAutoFit/>
          </a:bodyPr>
          <a:lstStyle/>
          <a:p>
            <a:pPr marL="175854" indent="-117236"/>
            <a:r>
              <a:rPr lang="ja-JP" altLang="en-US" sz="1477" dirty="0">
                <a:latin typeface="Meiryo UI" panose="020B0604030504040204" pitchFamily="50" charset="-128"/>
                <a:ea typeface="Meiryo UI" panose="020B0604030504040204" pitchFamily="50" charset="-128"/>
              </a:rPr>
              <a:t>「住まうビジョン・大阪」の個別計画として、</a:t>
            </a:r>
            <a:r>
              <a:rPr lang="en-US" altLang="ja-JP" sz="1477" b="1" u="sng" dirty="0">
                <a:solidFill>
                  <a:srgbClr val="FF0000"/>
                </a:solidFill>
                <a:latin typeface="Meiryo UI" panose="020B0604030504040204" pitchFamily="50" charset="-128"/>
                <a:ea typeface="Meiryo UI" panose="020B0604030504040204" pitchFamily="50" charset="-128"/>
              </a:rPr>
              <a:t>30</a:t>
            </a:r>
            <a:r>
              <a:rPr lang="ja-JP" altLang="en-US" sz="1477" b="1" u="sng" dirty="0">
                <a:solidFill>
                  <a:srgbClr val="FF0000"/>
                </a:solidFill>
                <a:latin typeface="Meiryo UI" panose="020B0604030504040204" pitchFamily="50" charset="-128"/>
                <a:ea typeface="Meiryo UI" panose="020B0604030504040204" pitchFamily="50" charset="-128"/>
              </a:rPr>
              <a:t>年後の管理戸数に向けた考え方</a:t>
            </a:r>
            <a:r>
              <a:rPr lang="ja-JP" altLang="en-US" sz="1477" b="1" u="sng">
                <a:solidFill>
                  <a:srgbClr val="FF0000"/>
                </a:solidFill>
                <a:latin typeface="Meiryo UI" panose="020B0604030504040204" pitchFamily="50" charset="-128"/>
                <a:ea typeface="Meiryo UI" panose="020B0604030504040204" pitchFamily="50" charset="-128"/>
              </a:rPr>
              <a:t>を踏まえた、</a:t>
            </a:r>
            <a:r>
              <a:rPr lang="en-US" altLang="ja-JP" sz="1477" b="1" u="sng" dirty="0">
                <a:solidFill>
                  <a:srgbClr val="FF0000"/>
                </a:solidFill>
                <a:latin typeface="Meiryo UI" panose="020B0604030504040204" pitchFamily="50" charset="-128"/>
                <a:ea typeface="Meiryo UI" panose="020B0604030504040204" pitchFamily="50" charset="-128"/>
              </a:rPr>
              <a:t>10</a:t>
            </a:r>
            <a:r>
              <a:rPr lang="ja-JP" altLang="en-US" sz="1477" b="1" u="sng" dirty="0">
                <a:solidFill>
                  <a:srgbClr val="FF0000"/>
                </a:solidFill>
                <a:latin typeface="Meiryo UI" panose="020B0604030504040204" pitchFamily="50" charset="-128"/>
                <a:ea typeface="Meiryo UI" panose="020B0604030504040204" pitchFamily="50" charset="-128"/>
              </a:rPr>
              <a:t>年間の取組方針を示す</a:t>
            </a:r>
            <a:endParaRPr lang="en-US" altLang="ja-JP" sz="1477" dirty="0">
              <a:latin typeface="Meiryo UI" panose="020B0604030504040204" pitchFamily="50" charset="-128"/>
              <a:ea typeface="Meiryo UI" panose="020B0604030504040204" pitchFamily="50" charset="-128"/>
            </a:endParaRPr>
          </a:p>
        </p:txBody>
      </p:sp>
      <p:sp>
        <p:nvSpPr>
          <p:cNvPr id="174" name="正方形/長方形 173"/>
          <p:cNvSpPr/>
          <p:nvPr/>
        </p:nvSpPr>
        <p:spPr>
          <a:xfrm>
            <a:off x="39567" y="1989730"/>
            <a:ext cx="4189795" cy="331325"/>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58618"/>
            <a:r>
              <a:rPr lang="ja-JP" altLang="en-US" sz="1477" b="1" dirty="0">
                <a:solidFill>
                  <a:schemeClr val="tx1"/>
                </a:solidFill>
                <a:latin typeface="BIZ UDPゴシック" panose="020B0400000000000000" pitchFamily="50" charset="-128"/>
                <a:ea typeface="BIZ UDPゴシック" panose="020B0400000000000000" pitchFamily="50" charset="-128"/>
              </a:rPr>
              <a:t>府営住宅に関する現状と課題</a:t>
            </a:r>
            <a:endParaRPr lang="en-US" altLang="ja-JP" sz="1477" b="1" dirty="0">
              <a:solidFill>
                <a:schemeClr val="tx1"/>
              </a:solidFill>
              <a:latin typeface="BIZ UDPゴシック" panose="020B0400000000000000" pitchFamily="50" charset="-128"/>
              <a:ea typeface="BIZ UDPゴシック" panose="020B0400000000000000" pitchFamily="50" charset="-128"/>
            </a:endParaRPr>
          </a:p>
        </p:txBody>
      </p:sp>
      <p:sp>
        <p:nvSpPr>
          <p:cNvPr id="175" name="正方形/長方形 174"/>
          <p:cNvSpPr/>
          <p:nvPr/>
        </p:nvSpPr>
        <p:spPr>
          <a:xfrm>
            <a:off x="56731" y="2302197"/>
            <a:ext cx="4241713" cy="1496179"/>
          </a:xfrm>
          <a:prstGeom prst="rect">
            <a:avLst/>
          </a:prstGeom>
          <a:noFill/>
        </p:spPr>
        <p:txBody>
          <a:bodyPr wrap="square">
            <a:spAutoFit/>
          </a:bodyPr>
          <a:lstStyle/>
          <a:p>
            <a:pPr marL="56524" indent="-56524"/>
            <a:r>
              <a:rPr lang="ja-JP" altLang="en-US" sz="1477" b="1" dirty="0">
                <a:latin typeface="Meiryo UI" panose="020B0604030504040204" pitchFamily="50" charset="-128"/>
                <a:ea typeface="Meiryo UI" panose="020B0604030504040204" pitchFamily="50" charset="-128"/>
              </a:rPr>
              <a:t>ストックの状況</a:t>
            </a:r>
            <a:endParaRPr lang="en-US" altLang="ja-JP" sz="1477" b="1" dirty="0">
              <a:latin typeface="Meiryo UI" panose="020B0604030504040204" pitchFamily="50" charset="-128"/>
              <a:ea typeface="Meiryo UI" panose="020B0604030504040204" pitchFamily="50" charset="-128"/>
            </a:endParaRPr>
          </a:p>
          <a:p>
            <a:pPr marL="117236" indent="-58618">
              <a:spcBef>
                <a:spcPts val="264"/>
              </a:spcBef>
            </a:pPr>
            <a:r>
              <a:rPr lang="ja-JP" altLang="en-US" sz="1292" dirty="0">
                <a:latin typeface="Meiryo UI" panose="020B0604030504040204" pitchFamily="50" charset="-128"/>
                <a:ea typeface="Meiryo UI" panose="020B0604030504040204" pitchFamily="50" charset="-128"/>
              </a:rPr>
              <a:t>・</a:t>
            </a:r>
            <a:r>
              <a:rPr lang="ja-JP" altLang="en-US" sz="1292" b="1" u="sng" dirty="0">
                <a:solidFill>
                  <a:srgbClr val="FF0000"/>
                </a:solidFill>
                <a:latin typeface="Meiryo UI" panose="020B0604030504040204" pitchFamily="50" charset="-128"/>
                <a:ea typeface="Meiryo UI" panose="020B0604030504040204" pitchFamily="50" charset="-128"/>
              </a:rPr>
              <a:t>高度経済成長期のストックが、一斉に更新時期</a:t>
            </a:r>
            <a:r>
              <a:rPr lang="ja-JP" altLang="en-US" sz="1292" dirty="0">
                <a:latin typeface="Meiryo UI" panose="020B0604030504040204" pitchFamily="50" charset="-128"/>
                <a:ea typeface="Meiryo UI" panose="020B0604030504040204" pitchFamily="50" charset="-128"/>
              </a:rPr>
              <a:t>を迎え、</a:t>
            </a:r>
            <a:endParaRPr lang="en-US" altLang="ja-JP" sz="1292" dirty="0">
              <a:latin typeface="Meiryo UI" panose="020B0604030504040204" pitchFamily="50" charset="-128"/>
              <a:ea typeface="Meiryo UI" panose="020B0604030504040204" pitchFamily="50" charset="-128"/>
            </a:endParaRPr>
          </a:p>
          <a:p>
            <a:pPr marL="117236" indent="-58618">
              <a:spcBef>
                <a:spcPts val="264"/>
              </a:spcBef>
            </a:pPr>
            <a:r>
              <a:rPr lang="ja-JP" altLang="en-US" sz="1292" dirty="0">
                <a:latin typeface="Meiryo UI" panose="020B0604030504040204" pitchFamily="50" charset="-128"/>
                <a:ea typeface="Meiryo UI" panose="020B0604030504040204" pitchFamily="50" charset="-128"/>
              </a:rPr>
              <a:t>　計画的な対応が必要</a:t>
            </a:r>
            <a:endParaRPr lang="en-US" altLang="ja-JP" sz="554" dirty="0">
              <a:latin typeface="Meiryo UI" panose="020B0604030504040204" pitchFamily="50" charset="-128"/>
              <a:ea typeface="Meiryo UI" panose="020B0604030504040204" pitchFamily="50" charset="-128"/>
            </a:endParaRPr>
          </a:p>
          <a:p>
            <a:pPr marL="56524" indent="-56524"/>
            <a:r>
              <a:rPr lang="ja-JP" altLang="en-US" sz="1477" b="1" dirty="0">
                <a:latin typeface="Meiryo UI" panose="020B0604030504040204" pitchFamily="50" charset="-128"/>
                <a:ea typeface="Meiryo UI" panose="020B0604030504040204" pitchFamily="50" charset="-128"/>
              </a:rPr>
              <a:t>応募倍率・空家の状況</a:t>
            </a:r>
            <a:endParaRPr lang="en-US" altLang="ja-JP" sz="1477" b="1" dirty="0">
              <a:latin typeface="Meiryo UI" panose="020B0604030504040204" pitchFamily="50" charset="-128"/>
              <a:ea typeface="Meiryo UI" panose="020B0604030504040204" pitchFamily="50" charset="-128"/>
            </a:endParaRPr>
          </a:p>
          <a:p>
            <a:pPr marL="120377" indent="-59665">
              <a:spcBef>
                <a:spcPts val="264"/>
              </a:spcBef>
            </a:pPr>
            <a:r>
              <a:rPr lang="ja-JP" altLang="en-US" sz="1292" dirty="0">
                <a:latin typeface="Meiryo UI" panose="020B0604030504040204" pitchFamily="50" charset="-128"/>
                <a:ea typeface="Meiryo UI" panose="020B0604030504040204" pitchFamily="50" charset="-128"/>
              </a:rPr>
              <a:t>・</a:t>
            </a:r>
            <a:r>
              <a:rPr lang="ja-JP" altLang="en-US" sz="1292" b="1" u="sng" dirty="0">
                <a:solidFill>
                  <a:srgbClr val="FF0000"/>
                </a:solidFill>
                <a:latin typeface="Meiryo UI" panose="020B0604030504040204" pitchFamily="50" charset="-128"/>
                <a:ea typeface="Meiryo UI" panose="020B0604030504040204" pitchFamily="50" charset="-128"/>
              </a:rPr>
              <a:t>応募倍率は、年々低下</a:t>
            </a:r>
            <a:r>
              <a:rPr lang="ja-JP" altLang="en-US" sz="1292" dirty="0">
                <a:latin typeface="Meiryo UI" panose="020B0604030504040204" pitchFamily="50" charset="-128"/>
                <a:ea typeface="Meiryo UI" panose="020B0604030504040204" pitchFamily="50" charset="-128"/>
              </a:rPr>
              <a:t>。倍率が</a:t>
            </a:r>
            <a:r>
              <a:rPr lang="en-US" altLang="ja-JP" sz="1292" dirty="0">
                <a:latin typeface="Meiryo UI" panose="020B0604030504040204" pitchFamily="50" charset="-128"/>
                <a:ea typeface="Meiryo UI" panose="020B0604030504040204" pitchFamily="50" charset="-128"/>
              </a:rPr>
              <a:t>1</a:t>
            </a:r>
            <a:r>
              <a:rPr lang="ja-JP" altLang="en-US" sz="1292" dirty="0">
                <a:latin typeface="Meiryo UI" panose="020B0604030504040204" pitchFamily="50" charset="-128"/>
                <a:ea typeface="Meiryo UI" panose="020B0604030504040204" pitchFamily="50" charset="-128"/>
              </a:rPr>
              <a:t>倍を切る団地も増加。</a:t>
            </a:r>
            <a:endParaRPr lang="en-US" altLang="ja-JP" sz="1292" dirty="0">
              <a:latin typeface="Meiryo UI" panose="020B0604030504040204" pitchFamily="50" charset="-128"/>
              <a:ea typeface="Meiryo UI" panose="020B0604030504040204" pitchFamily="50" charset="-128"/>
            </a:endParaRPr>
          </a:p>
          <a:p>
            <a:pPr marL="120377" indent="-59665">
              <a:spcBef>
                <a:spcPts val="264"/>
              </a:spcBef>
            </a:pPr>
            <a:r>
              <a:rPr lang="ja-JP" altLang="en-US" sz="1292" dirty="0">
                <a:latin typeface="Meiryo UI" panose="020B0604030504040204" pitchFamily="50" charset="-128"/>
                <a:ea typeface="Meiryo UI" panose="020B0604030504040204" pitchFamily="50" charset="-128"/>
              </a:rPr>
              <a:t>・空家が約</a:t>
            </a:r>
            <a:r>
              <a:rPr lang="en-US" altLang="ja-JP" sz="1292" dirty="0">
                <a:latin typeface="Meiryo UI" panose="020B0604030504040204" pitchFamily="50" charset="-128"/>
                <a:ea typeface="Meiryo UI" panose="020B0604030504040204" pitchFamily="50" charset="-128"/>
              </a:rPr>
              <a:t>2.2</a:t>
            </a:r>
            <a:r>
              <a:rPr lang="ja-JP" altLang="en-US" sz="1292" dirty="0">
                <a:latin typeface="Meiryo UI" panose="020B0604030504040204" pitchFamily="50" charset="-128"/>
                <a:ea typeface="Meiryo UI" panose="020B0604030504040204" pitchFamily="50" charset="-128"/>
              </a:rPr>
              <a:t>万戸。うち</a:t>
            </a:r>
            <a:r>
              <a:rPr lang="ja-JP" altLang="en-US" sz="1292" b="1" u="sng" dirty="0">
                <a:solidFill>
                  <a:srgbClr val="FF0000"/>
                </a:solidFill>
                <a:latin typeface="Meiryo UI" panose="020B0604030504040204" pitchFamily="50" charset="-128"/>
                <a:ea typeface="Meiryo UI" panose="020B0604030504040204" pitchFamily="50" charset="-128"/>
              </a:rPr>
              <a:t>政策空家等以外が約</a:t>
            </a:r>
            <a:r>
              <a:rPr lang="en-US" altLang="ja-JP" sz="1292" b="1" u="sng" dirty="0">
                <a:solidFill>
                  <a:srgbClr val="FF0000"/>
                </a:solidFill>
                <a:latin typeface="Meiryo UI" panose="020B0604030504040204" pitchFamily="50" charset="-128"/>
                <a:ea typeface="Meiryo UI" panose="020B0604030504040204" pitchFamily="50" charset="-128"/>
              </a:rPr>
              <a:t>1.2</a:t>
            </a:r>
            <a:r>
              <a:rPr lang="ja-JP" altLang="en-US" sz="1292" b="1" u="sng" dirty="0">
                <a:solidFill>
                  <a:srgbClr val="FF0000"/>
                </a:solidFill>
                <a:latin typeface="Meiryo UI" panose="020B0604030504040204" pitchFamily="50" charset="-128"/>
                <a:ea typeface="Meiryo UI" panose="020B0604030504040204" pitchFamily="50" charset="-128"/>
              </a:rPr>
              <a:t>万戸</a:t>
            </a:r>
            <a:endParaRPr lang="en-US" altLang="ja-JP" sz="1292" dirty="0">
              <a:latin typeface="Meiryo UI" panose="020B0604030504040204" pitchFamily="50" charset="-128"/>
              <a:ea typeface="Meiryo UI" panose="020B0604030504040204" pitchFamily="50" charset="-128"/>
            </a:endParaRPr>
          </a:p>
        </p:txBody>
      </p:sp>
      <p:sp>
        <p:nvSpPr>
          <p:cNvPr id="182" name="テキスト ボックス 181"/>
          <p:cNvSpPr txBox="1"/>
          <p:nvPr/>
        </p:nvSpPr>
        <p:spPr>
          <a:xfrm>
            <a:off x="4940878" y="2047143"/>
            <a:ext cx="1442337" cy="241476"/>
          </a:xfrm>
          <a:prstGeom prst="rect">
            <a:avLst/>
          </a:prstGeom>
          <a:noFill/>
        </p:spPr>
        <p:txBody>
          <a:bodyPr wrap="square" rtlCol="0">
            <a:spAutoFit/>
          </a:bodyPr>
          <a:lstStyle/>
          <a:p>
            <a:pPr algn="ctr"/>
            <a:r>
              <a:rPr lang="en-US" altLang="ja-JP" sz="969" dirty="0">
                <a:latin typeface="BIZ UDPゴシック" panose="020B0400000000000000" pitchFamily="50" charset="-128"/>
                <a:ea typeface="BIZ UDPゴシック" panose="020B0400000000000000" pitchFamily="50" charset="-128"/>
              </a:rPr>
              <a:t>〔</a:t>
            </a:r>
            <a:r>
              <a:rPr lang="ja-JP" altLang="en-US" sz="969" dirty="0">
                <a:latin typeface="BIZ UDPゴシック" panose="020B0400000000000000" pitchFamily="50" charset="-128"/>
                <a:ea typeface="BIZ UDPゴシック" panose="020B0400000000000000" pitchFamily="50" charset="-128"/>
              </a:rPr>
              <a:t>建設年度別管理戸数</a:t>
            </a:r>
            <a:r>
              <a:rPr lang="en-US" altLang="ja-JP" sz="969" dirty="0">
                <a:latin typeface="BIZ UDPゴシック" panose="020B0400000000000000" pitchFamily="50" charset="-128"/>
                <a:ea typeface="BIZ UDPゴシック" panose="020B0400000000000000" pitchFamily="50" charset="-128"/>
              </a:rPr>
              <a:t>〕</a:t>
            </a:r>
            <a:endParaRPr lang="ja-JP" altLang="en-US" sz="969" dirty="0">
              <a:latin typeface="BIZ UDPゴシック" panose="020B0400000000000000" pitchFamily="50" charset="-128"/>
              <a:ea typeface="BIZ UDPゴシック" panose="020B0400000000000000" pitchFamily="50" charset="-128"/>
            </a:endParaRPr>
          </a:p>
        </p:txBody>
      </p:sp>
      <p:sp>
        <p:nvSpPr>
          <p:cNvPr id="183" name="テキスト ボックス 182"/>
          <p:cNvSpPr txBox="1"/>
          <p:nvPr/>
        </p:nvSpPr>
        <p:spPr>
          <a:xfrm>
            <a:off x="6093379" y="2327759"/>
            <a:ext cx="814913" cy="660437"/>
          </a:xfrm>
          <a:prstGeom prst="rect">
            <a:avLst/>
          </a:prstGeom>
          <a:noFill/>
          <a:ln>
            <a:solidFill>
              <a:schemeClr val="accent1"/>
            </a:solidFill>
            <a:prstDash val="sysDash"/>
          </a:ln>
        </p:spPr>
        <p:txBody>
          <a:bodyPr wrap="square" rtlCol="0">
            <a:spAutoFit/>
          </a:bodyPr>
          <a:lstStyle/>
          <a:p>
            <a:pPr algn="ctr"/>
            <a:r>
              <a:rPr lang="ja-JP" altLang="en-US" sz="923" dirty="0">
                <a:latin typeface="BIZ UDPゴシック" panose="020B0400000000000000" pitchFamily="50" charset="-128"/>
                <a:ea typeface="BIZ UDPゴシック" panose="020B0400000000000000" pitchFamily="50" charset="-128"/>
              </a:rPr>
              <a:t>管理戸数（</a:t>
            </a:r>
            <a:r>
              <a:rPr lang="en-US" altLang="ja-JP" sz="923" dirty="0">
                <a:latin typeface="BIZ UDPゴシック" panose="020B0400000000000000" pitchFamily="50" charset="-128"/>
                <a:ea typeface="BIZ UDPゴシック" panose="020B0400000000000000" pitchFamily="50" charset="-128"/>
              </a:rPr>
              <a:t>R3.3.31</a:t>
            </a:r>
            <a:r>
              <a:rPr lang="ja-JP" altLang="en-US" sz="923" dirty="0">
                <a:latin typeface="BIZ UDPゴシック" panose="020B0400000000000000" pitchFamily="50" charset="-128"/>
                <a:ea typeface="BIZ UDPゴシック" panose="020B0400000000000000" pitchFamily="50" charset="-128"/>
              </a:rPr>
              <a:t>）</a:t>
            </a:r>
            <a:endParaRPr lang="en-US" altLang="ja-JP" sz="923" dirty="0">
              <a:latin typeface="BIZ UDPゴシック" panose="020B0400000000000000" pitchFamily="50" charset="-128"/>
              <a:ea typeface="BIZ UDPゴシック" panose="020B0400000000000000" pitchFamily="50" charset="-128"/>
            </a:endParaRPr>
          </a:p>
          <a:p>
            <a:pPr algn="ctr"/>
            <a:r>
              <a:rPr lang="en-US" altLang="ja-JP" sz="923" dirty="0">
                <a:latin typeface="BIZ UDPゴシック" panose="020B0400000000000000" pitchFamily="50" charset="-128"/>
                <a:ea typeface="BIZ UDPゴシック" panose="020B0400000000000000" pitchFamily="50" charset="-128"/>
              </a:rPr>
              <a:t>117,317</a:t>
            </a:r>
            <a:r>
              <a:rPr lang="ja-JP" altLang="en-US" sz="923" dirty="0">
                <a:latin typeface="BIZ UDPゴシック" panose="020B0400000000000000" pitchFamily="50" charset="-128"/>
                <a:ea typeface="BIZ UDPゴシック" panose="020B0400000000000000" pitchFamily="50" charset="-128"/>
              </a:rPr>
              <a:t>戸</a:t>
            </a:r>
          </a:p>
        </p:txBody>
      </p:sp>
      <p:sp>
        <p:nvSpPr>
          <p:cNvPr id="192" name="テキスト ボックス 191"/>
          <p:cNvSpPr txBox="1"/>
          <p:nvPr/>
        </p:nvSpPr>
        <p:spPr>
          <a:xfrm>
            <a:off x="7132597" y="2021370"/>
            <a:ext cx="1910918" cy="241476"/>
          </a:xfrm>
          <a:prstGeom prst="rect">
            <a:avLst/>
          </a:prstGeom>
          <a:noFill/>
        </p:spPr>
        <p:txBody>
          <a:bodyPr wrap="square" rtlCol="0">
            <a:spAutoFit/>
          </a:bodyPr>
          <a:lstStyle/>
          <a:p>
            <a:pPr algn="ctr"/>
            <a:r>
              <a:rPr lang="en-US" altLang="ja-JP" sz="969" dirty="0">
                <a:latin typeface="BIZ UDPゴシック" panose="020B0400000000000000" pitchFamily="50" charset="-128"/>
                <a:ea typeface="BIZ UDPゴシック" panose="020B0400000000000000" pitchFamily="50" charset="-128"/>
              </a:rPr>
              <a:t>〔</a:t>
            </a:r>
            <a:r>
              <a:rPr lang="ja-JP" altLang="en-US" sz="969" dirty="0">
                <a:latin typeface="BIZ UDPゴシック" panose="020B0400000000000000" pitchFamily="50" charset="-128"/>
                <a:ea typeface="BIZ UDPゴシック" panose="020B0400000000000000" pitchFamily="50" charset="-128"/>
              </a:rPr>
              <a:t>応募倍率（総合募集）の推移</a:t>
            </a:r>
            <a:r>
              <a:rPr lang="en-US" altLang="ja-JP" sz="969" dirty="0">
                <a:latin typeface="BIZ UDPゴシック" panose="020B0400000000000000" pitchFamily="50" charset="-128"/>
                <a:ea typeface="BIZ UDPゴシック" panose="020B0400000000000000" pitchFamily="50" charset="-128"/>
              </a:rPr>
              <a:t>〕</a:t>
            </a:r>
            <a:endParaRPr lang="ja-JP" altLang="en-US" sz="969" dirty="0">
              <a:latin typeface="BIZ UDPゴシック" panose="020B0400000000000000" pitchFamily="50" charset="-128"/>
              <a:ea typeface="BIZ UDPゴシック" panose="020B0400000000000000" pitchFamily="50" charset="-128"/>
            </a:endParaRPr>
          </a:p>
        </p:txBody>
      </p:sp>
      <p:sp>
        <p:nvSpPr>
          <p:cNvPr id="193" name="正方形/長方形 192"/>
          <p:cNvSpPr/>
          <p:nvPr/>
        </p:nvSpPr>
        <p:spPr>
          <a:xfrm>
            <a:off x="51659" y="4042142"/>
            <a:ext cx="4280827" cy="251150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33">
              <a:solidFill>
                <a:schemeClr val="tx1"/>
              </a:solidFill>
            </a:endParaRPr>
          </a:p>
        </p:txBody>
      </p:sp>
      <p:sp>
        <p:nvSpPr>
          <p:cNvPr id="194" name="正方形/長方形 193"/>
          <p:cNvSpPr/>
          <p:nvPr/>
        </p:nvSpPr>
        <p:spPr>
          <a:xfrm>
            <a:off x="49717" y="3793486"/>
            <a:ext cx="4282769" cy="297437"/>
          </a:xfrm>
          <a:prstGeom prst="rect">
            <a:avLst/>
          </a:prstGeom>
          <a:solidFill>
            <a:schemeClr val="accent1"/>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58618"/>
            <a:r>
              <a:rPr lang="ja-JP" altLang="en-US" sz="1477" b="1" dirty="0">
                <a:solidFill>
                  <a:schemeClr val="tx1"/>
                </a:solidFill>
                <a:latin typeface="BIZ UDPゴシック" panose="020B0400000000000000" pitchFamily="50" charset="-128"/>
                <a:ea typeface="BIZ UDPゴシック" panose="020B0400000000000000" pitchFamily="50" charset="-128"/>
              </a:rPr>
              <a:t>基本的な考え方</a:t>
            </a:r>
            <a:endParaRPr lang="en-US" altLang="ja-JP" sz="1477" b="1" dirty="0">
              <a:solidFill>
                <a:schemeClr val="tx1"/>
              </a:solidFill>
              <a:latin typeface="BIZ UDPゴシック" panose="020B0400000000000000" pitchFamily="50" charset="-128"/>
              <a:ea typeface="BIZ UDPゴシック" panose="020B0400000000000000" pitchFamily="50" charset="-128"/>
            </a:endParaRPr>
          </a:p>
        </p:txBody>
      </p:sp>
      <p:sp>
        <p:nvSpPr>
          <p:cNvPr id="195" name="正方形/長方形 194"/>
          <p:cNvSpPr/>
          <p:nvPr/>
        </p:nvSpPr>
        <p:spPr>
          <a:xfrm>
            <a:off x="4397878" y="3818178"/>
            <a:ext cx="4645637" cy="273547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33">
              <a:solidFill>
                <a:schemeClr val="tx1"/>
              </a:solidFill>
            </a:endParaRPr>
          </a:p>
        </p:txBody>
      </p:sp>
      <p:sp>
        <p:nvSpPr>
          <p:cNvPr id="196" name="正方形/長方形 195"/>
          <p:cNvSpPr/>
          <p:nvPr/>
        </p:nvSpPr>
        <p:spPr>
          <a:xfrm>
            <a:off x="4391627" y="3794214"/>
            <a:ext cx="4651888" cy="295667"/>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58618"/>
            <a:r>
              <a:rPr lang="ja-JP" altLang="en-US" sz="1477" b="1" dirty="0">
                <a:solidFill>
                  <a:schemeClr val="tx1"/>
                </a:solidFill>
                <a:latin typeface="BIZ UDPゴシック" panose="020B0400000000000000" pitchFamily="50" charset="-128"/>
                <a:ea typeface="BIZ UDPゴシック" panose="020B0400000000000000" pitchFamily="50" charset="-128"/>
              </a:rPr>
              <a:t>取組の方向性と具体的な取組</a:t>
            </a:r>
            <a:endParaRPr lang="en-US" altLang="ja-JP" sz="1477" b="1" dirty="0">
              <a:solidFill>
                <a:schemeClr val="tx1"/>
              </a:solidFill>
              <a:latin typeface="BIZ UDPゴシック" panose="020B0400000000000000" pitchFamily="50" charset="-128"/>
              <a:ea typeface="BIZ UDPゴシック" panose="020B0400000000000000" pitchFamily="50" charset="-128"/>
            </a:endParaRPr>
          </a:p>
        </p:txBody>
      </p:sp>
      <p:sp>
        <p:nvSpPr>
          <p:cNvPr id="200" name="正方形/長方形 199"/>
          <p:cNvSpPr/>
          <p:nvPr/>
        </p:nvSpPr>
        <p:spPr>
          <a:xfrm>
            <a:off x="4397156" y="6058837"/>
            <a:ext cx="4646358" cy="502830"/>
          </a:xfrm>
          <a:prstGeom prst="rect">
            <a:avLst/>
          </a:prstGeom>
        </p:spPr>
        <p:txBody>
          <a:bodyPr wrap="square">
            <a:spAutoFit/>
          </a:bodyPr>
          <a:lstStyle/>
          <a:p>
            <a:pPr marL="175854" indent="-175854">
              <a:spcBef>
                <a:spcPts val="264"/>
              </a:spcBef>
            </a:pPr>
            <a:r>
              <a:rPr lang="ja-JP" altLang="en-US" sz="1292" b="1" dirty="0">
                <a:latin typeface="Meiryo UI" panose="020B0604030504040204" pitchFamily="50" charset="-128"/>
                <a:ea typeface="Meiryo UI" panose="020B0604030504040204" pitchFamily="50" charset="-128"/>
              </a:rPr>
              <a:t>（ニ）入居者の安心やコミュニティを支えるソフト面の取組等</a:t>
            </a:r>
            <a:endParaRPr lang="en-US" altLang="ja-JP" sz="1292" b="1" dirty="0">
              <a:latin typeface="Meiryo UI" panose="020B0604030504040204" pitchFamily="50" charset="-128"/>
              <a:ea typeface="Meiryo UI" panose="020B0604030504040204" pitchFamily="50" charset="-128"/>
            </a:endParaRPr>
          </a:p>
          <a:p>
            <a:pPr marL="119329" indent="-62805">
              <a:spcBef>
                <a:spcPts val="132"/>
              </a:spcBef>
            </a:pPr>
            <a:r>
              <a:rPr lang="ja-JP" altLang="en-US" sz="1292" dirty="0">
                <a:latin typeface="Meiryo UI" panose="020B0604030504040204" pitchFamily="50" charset="-128"/>
                <a:ea typeface="Meiryo UI" panose="020B0604030504040204" pitchFamily="50" charset="-128"/>
              </a:rPr>
              <a:t>・共益費としての府徴収範囲の拡大検討　等</a:t>
            </a:r>
            <a:endParaRPr lang="en-US" altLang="ja-JP" sz="1292" dirty="0">
              <a:latin typeface="Meiryo UI" panose="020B0604030504040204" pitchFamily="50" charset="-128"/>
              <a:ea typeface="Meiryo UI" panose="020B0604030504040204" pitchFamily="50" charset="-128"/>
            </a:endParaRPr>
          </a:p>
        </p:txBody>
      </p:sp>
      <p:sp>
        <p:nvSpPr>
          <p:cNvPr id="201" name="正方形/長方形 200"/>
          <p:cNvSpPr/>
          <p:nvPr/>
        </p:nvSpPr>
        <p:spPr>
          <a:xfrm>
            <a:off x="4397879" y="5573214"/>
            <a:ext cx="4651886" cy="528478"/>
          </a:xfrm>
          <a:prstGeom prst="rect">
            <a:avLst/>
          </a:prstGeom>
        </p:spPr>
        <p:txBody>
          <a:bodyPr wrap="square">
            <a:spAutoFit/>
          </a:bodyPr>
          <a:lstStyle/>
          <a:p>
            <a:pPr>
              <a:spcBef>
                <a:spcPts val="264"/>
              </a:spcBef>
            </a:pPr>
            <a:r>
              <a:rPr lang="ja-JP" altLang="en-US" sz="1292" b="1" dirty="0">
                <a:latin typeface="Meiryo UI" panose="020B0604030504040204" pitchFamily="50" charset="-128"/>
                <a:ea typeface="Meiryo UI" panose="020B0604030504040204" pitchFamily="50" charset="-128"/>
              </a:rPr>
              <a:t>（ハ）良質なストック形成</a:t>
            </a:r>
            <a:endParaRPr lang="en-US" altLang="ja-JP" sz="1292" b="1" dirty="0">
              <a:latin typeface="Meiryo UI" panose="020B0604030504040204" pitchFamily="50" charset="-128"/>
              <a:ea typeface="Meiryo UI" panose="020B0604030504040204" pitchFamily="50" charset="-128"/>
            </a:endParaRPr>
          </a:p>
          <a:p>
            <a:pPr>
              <a:spcBef>
                <a:spcPts val="264"/>
              </a:spcBef>
            </a:pPr>
            <a:r>
              <a:rPr lang="ja-JP" altLang="en-US" sz="1292" dirty="0">
                <a:latin typeface="Meiryo UI" panose="020B0604030504040204" pitchFamily="50" charset="-128"/>
                <a:ea typeface="Meiryo UI" panose="020B0604030504040204" pitchFamily="50" charset="-128"/>
              </a:rPr>
              <a:t> ・エレベーター設置等のバリアフリー化　等</a:t>
            </a:r>
            <a:endParaRPr lang="en-US" altLang="ja-JP" sz="1292" dirty="0">
              <a:latin typeface="Meiryo UI" panose="020B0604030504040204" pitchFamily="50" charset="-128"/>
              <a:ea typeface="Meiryo UI" panose="020B0604030504040204" pitchFamily="50" charset="-128"/>
            </a:endParaRPr>
          </a:p>
        </p:txBody>
      </p:sp>
      <p:sp>
        <p:nvSpPr>
          <p:cNvPr id="202" name="正方形/長方形 201"/>
          <p:cNvSpPr/>
          <p:nvPr/>
        </p:nvSpPr>
        <p:spPr>
          <a:xfrm>
            <a:off x="4325474" y="2016996"/>
            <a:ext cx="2750292" cy="1625466"/>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33"/>
          </a:p>
        </p:txBody>
      </p:sp>
      <p:sp>
        <p:nvSpPr>
          <p:cNvPr id="203" name="正方形/長方形 202"/>
          <p:cNvSpPr/>
          <p:nvPr/>
        </p:nvSpPr>
        <p:spPr>
          <a:xfrm>
            <a:off x="7132597" y="2021371"/>
            <a:ext cx="1917999" cy="1621091"/>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33"/>
          </a:p>
        </p:txBody>
      </p:sp>
      <p:sp>
        <p:nvSpPr>
          <p:cNvPr id="3" name="スライド番号プレースホルダー 2"/>
          <p:cNvSpPr>
            <a:spLocks noGrp="1"/>
          </p:cNvSpPr>
          <p:nvPr>
            <p:ph type="sldNum" sz="quarter" idx="12"/>
          </p:nvPr>
        </p:nvSpPr>
        <p:spPr>
          <a:xfrm>
            <a:off x="6949483" y="6493398"/>
            <a:ext cx="2133600" cy="337038"/>
          </a:xfrm>
        </p:spPr>
        <p:txBody>
          <a:bodyPr/>
          <a:lstStyle/>
          <a:p>
            <a:fld id="{EA6D242B-6A52-4C5C-AF40-54B5FB6D04E5}" type="slidenum">
              <a:rPr kumimoji="1" lang="ja-JP" altLang="en-US" smtClean="0">
                <a:solidFill>
                  <a:schemeClr val="tx1"/>
                </a:solidFill>
              </a:rPr>
              <a:t>30</a:t>
            </a:fld>
            <a:endParaRPr kumimoji="1" lang="ja-JP" altLang="en-US" dirty="0">
              <a:solidFill>
                <a:schemeClr val="tx1"/>
              </a:solidFill>
            </a:endParaRPr>
          </a:p>
        </p:txBody>
      </p:sp>
      <p:sp>
        <p:nvSpPr>
          <p:cNvPr id="34" name="正方形/長方形 33">
            <a:extLst>
              <a:ext uri="{FF2B5EF4-FFF2-40B4-BE49-F238E27FC236}">
                <a16:creationId xmlns:a16="http://schemas.microsoft.com/office/drawing/2014/main" id="{B2214278-2596-4ED4-9E11-B8C83DB4BFF5}"/>
              </a:ext>
            </a:extLst>
          </p:cNvPr>
          <p:cNvSpPr/>
          <p:nvPr/>
        </p:nvSpPr>
        <p:spPr bwMode="gray">
          <a:xfrm>
            <a:off x="144482" y="1111353"/>
            <a:ext cx="1860164" cy="390534"/>
          </a:xfrm>
          <a:prstGeom prst="rect">
            <a:avLst/>
          </a:prstGeom>
          <a:solidFill>
            <a:schemeClr val="accent6">
              <a:lumMod val="50000"/>
            </a:schemeClr>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計画の概要</a:t>
            </a:r>
            <a:endParaRPr lang="en-US" altLang="ja-JP"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a:stretch>
            <a:fillRect/>
          </a:stretch>
        </p:blipFill>
        <p:spPr>
          <a:xfrm>
            <a:off x="4286194" y="2352857"/>
            <a:ext cx="2926334" cy="1277457"/>
          </a:xfrm>
          <a:prstGeom prst="rect">
            <a:avLst/>
          </a:prstGeom>
        </p:spPr>
      </p:pic>
      <p:pic>
        <p:nvPicPr>
          <p:cNvPr id="4" name="図 3"/>
          <p:cNvPicPr>
            <a:picLocks noChangeAspect="1"/>
          </p:cNvPicPr>
          <p:nvPr/>
        </p:nvPicPr>
        <p:blipFill>
          <a:blip r:embed="rId4"/>
          <a:stretch>
            <a:fillRect/>
          </a:stretch>
        </p:blipFill>
        <p:spPr>
          <a:xfrm>
            <a:off x="7142020" y="2086947"/>
            <a:ext cx="1907744" cy="1558835"/>
          </a:xfrm>
          <a:prstGeom prst="rect">
            <a:avLst/>
          </a:prstGeom>
        </p:spPr>
      </p:pic>
      <p:sp>
        <p:nvSpPr>
          <p:cNvPr id="30" name="テキスト ボックス 29">
            <a:extLst>
              <a:ext uri="{FF2B5EF4-FFF2-40B4-BE49-F238E27FC236}">
                <a16:creationId xmlns:a16="http://schemas.microsoft.com/office/drawing/2014/main" id="{EDF7E7FE-5FFF-457A-B878-C082253C0968}"/>
              </a:ext>
            </a:extLst>
          </p:cNvPr>
          <p:cNvSpPr txBox="1"/>
          <p:nvPr/>
        </p:nvSpPr>
        <p:spPr>
          <a:xfrm>
            <a:off x="6120000" y="360000"/>
            <a:ext cx="2880000" cy="360000"/>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住宅経営室</a:t>
            </a:r>
            <a:endParaRPr lang="en-US" altLang="ja-JP" sz="12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917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角丸四角形 33"/>
          <p:cNvSpPr/>
          <p:nvPr/>
        </p:nvSpPr>
        <p:spPr>
          <a:xfrm>
            <a:off x="101601" y="1167388"/>
            <a:ext cx="8953500" cy="5501972"/>
          </a:xfrm>
          <a:prstGeom prst="roundRect">
            <a:avLst>
              <a:gd name="adj" fmla="val 244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４</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安心のくらしをつくる</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⑫大阪府営住宅ストック総合活用計画の取組の推進</a:t>
            </a:r>
          </a:p>
        </p:txBody>
      </p:sp>
      <p:sp>
        <p:nvSpPr>
          <p:cNvPr id="35" name="テキスト ボックス 34"/>
          <p:cNvSpPr txBox="1"/>
          <p:nvPr/>
        </p:nvSpPr>
        <p:spPr>
          <a:xfrm>
            <a:off x="101600" y="1253589"/>
            <a:ext cx="2489784" cy="348109"/>
          </a:xfrm>
          <a:prstGeom prst="rect">
            <a:avLst/>
          </a:prstGeom>
          <a:noFill/>
        </p:spPr>
        <p:txBody>
          <a:bodyPr wrap="none" rtlCol="0">
            <a:spAutoFit/>
          </a:bodyPr>
          <a:lstStyle/>
          <a:p>
            <a:r>
              <a:rPr lang="en-US" altLang="ja-JP" sz="1662" b="1" dirty="0">
                <a:latin typeface="Meiryo UI" panose="020B0604030504040204" pitchFamily="50" charset="-128"/>
                <a:ea typeface="Meiryo UI" panose="020B0604030504040204" pitchFamily="50" charset="-128"/>
              </a:rPr>
              <a:t>【</a:t>
            </a:r>
            <a:r>
              <a:rPr lang="ja-JP" altLang="en-US" sz="1662" b="1" dirty="0">
                <a:latin typeface="Meiryo UI" panose="020B0604030504040204" pitchFamily="50" charset="-128"/>
                <a:ea typeface="Meiryo UI" panose="020B0604030504040204" pitchFamily="50" charset="-128"/>
              </a:rPr>
              <a:t>令和５年度の主な取組</a:t>
            </a:r>
            <a:r>
              <a:rPr lang="en-US" altLang="ja-JP" sz="1662" b="1" dirty="0">
                <a:latin typeface="Meiryo UI" panose="020B0604030504040204" pitchFamily="50" charset="-128"/>
                <a:ea typeface="Meiryo UI" panose="020B0604030504040204" pitchFamily="50" charset="-128"/>
              </a:rPr>
              <a:t>】</a:t>
            </a:r>
            <a:endParaRPr lang="ja-JP" altLang="en-US" sz="1662" b="1" dirty="0">
              <a:latin typeface="Meiryo UI" panose="020B0604030504040204" pitchFamily="50" charset="-128"/>
              <a:ea typeface="Meiryo UI" panose="020B0604030504040204" pitchFamily="50" charset="-128"/>
            </a:endParaRPr>
          </a:p>
        </p:txBody>
      </p:sp>
      <p:sp>
        <p:nvSpPr>
          <p:cNvPr id="13" name="正方形/長方形 12"/>
          <p:cNvSpPr/>
          <p:nvPr/>
        </p:nvSpPr>
        <p:spPr>
          <a:xfrm>
            <a:off x="160560" y="1609318"/>
            <a:ext cx="8779822" cy="4614533"/>
          </a:xfrm>
          <a:prstGeom prst="rect">
            <a:avLst/>
          </a:prstGeom>
        </p:spPr>
        <p:txBody>
          <a:bodyPr wrap="square">
            <a:spAutoFit/>
          </a:bodyPr>
          <a:lstStyle/>
          <a:p>
            <a:endParaRPr lang="en-US" altLang="ja-JP" sz="400" dirty="0">
              <a:latin typeface="Meiryo UI" panose="020B0604030504040204" pitchFamily="50" charset="-128"/>
              <a:ea typeface="Meiryo UI" panose="020B0604030504040204" pitchFamily="50" charset="-128"/>
            </a:endParaRPr>
          </a:p>
          <a:p>
            <a:pPr indent="161196">
              <a:spcAft>
                <a:spcPts val="554"/>
              </a:spcAft>
            </a:pPr>
            <a:r>
              <a:rPr lang="ja-JP" altLang="en-US" sz="1477" b="1" dirty="0">
                <a:latin typeface="Meiryo UI" panose="020B0604030504040204" pitchFamily="50" charset="-128"/>
                <a:ea typeface="Meiryo UI" panose="020B0604030504040204" pitchFamily="50" charset="-128"/>
              </a:rPr>
              <a:t>○再編・整備に向けた取組</a:t>
            </a:r>
            <a:endParaRPr lang="en-US" altLang="ja-JP" sz="1477" b="1" dirty="0">
              <a:latin typeface="Meiryo UI" panose="020B0604030504040204" pitchFamily="50" charset="-128"/>
              <a:ea typeface="Meiryo UI" panose="020B0604030504040204" pitchFamily="50" charset="-128"/>
            </a:endParaRPr>
          </a:p>
          <a:p>
            <a:pPr indent="335582">
              <a:lnSpc>
                <a:spcPts val="2215"/>
              </a:lnSpc>
            </a:pPr>
            <a:r>
              <a:rPr lang="ja-JP" altLang="en-US" sz="1477" dirty="0">
                <a:latin typeface="Meiryo UI" panose="020B0604030504040204" pitchFamily="50" charset="-128"/>
                <a:ea typeface="Meiryo UI" panose="020B0604030504040204" pitchFamily="50" charset="-128"/>
              </a:rPr>
              <a:t>・エレベーター設置を取止め、集約建替に事業方針を変更した団地への説明等を継続実施</a:t>
            </a:r>
            <a:endParaRPr lang="en-US" altLang="ja-JP" sz="1477" dirty="0">
              <a:latin typeface="Meiryo UI" panose="020B0604030504040204" pitchFamily="50" charset="-128"/>
              <a:ea typeface="Meiryo UI" panose="020B0604030504040204" pitchFamily="50" charset="-128"/>
            </a:endParaRPr>
          </a:p>
          <a:p>
            <a:pPr indent="335582">
              <a:lnSpc>
                <a:spcPts val="2215"/>
              </a:lnSpc>
            </a:pPr>
            <a:r>
              <a:rPr lang="ja-JP" altLang="en-US" sz="1477" dirty="0">
                <a:latin typeface="Meiryo UI" panose="020B0604030504040204" pitchFamily="50" charset="-128"/>
                <a:ea typeface="Meiryo UI" panose="020B0604030504040204" pitchFamily="50" charset="-128"/>
              </a:rPr>
              <a:t>・新たな集約建替事業の実施に向け、一部の団地について、</a:t>
            </a:r>
            <a:r>
              <a:rPr lang="ja-JP" altLang="en-US" sz="1477" b="1" u="sng" dirty="0">
                <a:solidFill>
                  <a:srgbClr val="FF0000"/>
                </a:solidFill>
                <a:latin typeface="Meiryo UI" panose="020B0604030504040204" pitchFamily="50" charset="-128"/>
                <a:ea typeface="Meiryo UI" panose="020B0604030504040204" pitchFamily="50" charset="-128"/>
              </a:rPr>
              <a:t>基本計画及び基本設計を実施</a:t>
            </a:r>
            <a:endParaRPr lang="en-US" altLang="ja-JP" sz="1477" b="1" u="sng" dirty="0">
              <a:solidFill>
                <a:srgbClr val="FF0000"/>
              </a:solidFill>
              <a:latin typeface="Meiryo UI" panose="020B0604030504040204" pitchFamily="50" charset="-128"/>
              <a:ea typeface="Meiryo UI" panose="020B0604030504040204" pitchFamily="50" charset="-128"/>
            </a:endParaRPr>
          </a:p>
          <a:p>
            <a:pPr indent="335582">
              <a:lnSpc>
                <a:spcPts val="2215"/>
              </a:lnSpc>
            </a:pPr>
            <a:r>
              <a:rPr lang="ja-JP" altLang="en-US" sz="1477" dirty="0">
                <a:latin typeface="Meiryo UI" panose="020B0604030504040204" pitchFamily="50" charset="-128"/>
                <a:ea typeface="Meiryo UI" panose="020B0604030504040204" pitchFamily="50" charset="-128"/>
              </a:rPr>
              <a:t>・低需要団地における集約廃止事業を継続実施</a:t>
            </a:r>
            <a:endParaRPr lang="en-US" altLang="ja-JP" sz="1477" dirty="0">
              <a:latin typeface="Meiryo UI" panose="020B0604030504040204" pitchFamily="50" charset="-128"/>
              <a:ea typeface="Meiryo UI" panose="020B0604030504040204" pitchFamily="50" charset="-128"/>
            </a:endParaRPr>
          </a:p>
          <a:p>
            <a:endParaRPr lang="en-US" altLang="ja-JP" sz="1480" b="1" dirty="0">
              <a:latin typeface="Meiryo UI" panose="020B0604030504040204" pitchFamily="50" charset="-128"/>
              <a:ea typeface="Meiryo UI" panose="020B0604030504040204" pitchFamily="50" charset="-128"/>
            </a:endParaRPr>
          </a:p>
          <a:p>
            <a:pPr indent="161196">
              <a:spcAft>
                <a:spcPts val="554"/>
              </a:spcAft>
            </a:pPr>
            <a:r>
              <a:rPr lang="ja-JP" altLang="en-US" sz="1477" b="1" dirty="0">
                <a:latin typeface="Meiryo UI" panose="020B0604030504040204" pitchFamily="50" charset="-128"/>
                <a:ea typeface="Meiryo UI" panose="020B0604030504040204" pitchFamily="50" charset="-128"/>
              </a:rPr>
              <a:t>○耐震化の推進</a:t>
            </a:r>
            <a:endParaRPr lang="en-US" altLang="ja-JP" sz="1477" b="1" dirty="0">
              <a:latin typeface="Meiryo UI" panose="020B0604030504040204" pitchFamily="50" charset="-128"/>
              <a:ea typeface="Meiryo UI" panose="020B0604030504040204" pitchFamily="50" charset="-128"/>
            </a:endParaRPr>
          </a:p>
          <a:p>
            <a:pPr marL="335582"/>
            <a:r>
              <a:rPr lang="ja-JP" altLang="en-US" sz="1477" dirty="0">
                <a:latin typeface="Meiryo UI" panose="020B0604030504040204" pitchFamily="50" charset="-128"/>
                <a:ea typeface="Meiryo UI" panose="020B0604030504040204" pitchFamily="50" charset="-128"/>
              </a:rPr>
              <a:t>・耐震化のための建替事業を継続実施</a:t>
            </a:r>
            <a:endParaRPr lang="en-US" altLang="ja-JP" sz="1477" dirty="0">
              <a:latin typeface="Meiryo UI" panose="020B0604030504040204" pitchFamily="50" charset="-128"/>
              <a:ea typeface="Meiryo UI" panose="020B0604030504040204" pitchFamily="50" charset="-128"/>
            </a:endParaRPr>
          </a:p>
          <a:p>
            <a:pPr marL="335582"/>
            <a:endParaRPr lang="en-US" altLang="ja-JP" sz="1477" dirty="0">
              <a:latin typeface="Meiryo UI" panose="020B0604030504040204" pitchFamily="50" charset="-128"/>
              <a:ea typeface="Meiryo UI" panose="020B0604030504040204" pitchFamily="50" charset="-128"/>
            </a:endParaRPr>
          </a:p>
          <a:p>
            <a:pPr indent="161196">
              <a:spcAft>
                <a:spcPts val="554"/>
              </a:spcAft>
            </a:pPr>
            <a:r>
              <a:rPr lang="ja-JP" altLang="en-US" sz="1477" b="1" dirty="0">
                <a:latin typeface="Meiryo UI" panose="020B0604030504040204" pitchFamily="50" charset="-128"/>
                <a:ea typeface="Meiryo UI" panose="020B0604030504040204" pitchFamily="50" charset="-128"/>
              </a:rPr>
              <a:t>○バリアフリー化の推進</a:t>
            </a:r>
            <a:endParaRPr lang="en-US" altLang="ja-JP" sz="1477" b="1" dirty="0">
              <a:latin typeface="Meiryo UI" panose="020B0604030504040204" pitchFamily="50" charset="-128"/>
              <a:ea typeface="Meiryo UI" panose="020B0604030504040204" pitchFamily="50" charset="-128"/>
            </a:endParaRPr>
          </a:p>
          <a:p>
            <a:pPr indent="161196">
              <a:lnSpc>
                <a:spcPts val="2215"/>
              </a:lnSpc>
            </a:pPr>
            <a:r>
              <a:rPr lang="ja-JP" altLang="en-US" sz="1477" b="1" dirty="0">
                <a:solidFill>
                  <a:srgbClr val="00B050"/>
                </a:solidFill>
                <a:latin typeface="Meiryo UI" panose="020B0604030504040204" pitchFamily="50" charset="-128"/>
                <a:ea typeface="Meiryo UI" panose="020B0604030504040204" pitchFamily="50" charset="-128"/>
              </a:rPr>
              <a:t>　 </a:t>
            </a:r>
            <a:r>
              <a:rPr lang="ja-JP" altLang="en-US" sz="1477" dirty="0">
                <a:latin typeface="Meiryo UI" panose="020B0604030504040204" pitchFamily="50" charset="-128"/>
                <a:ea typeface="Meiryo UI" panose="020B0604030504040204" pitchFamily="50" charset="-128"/>
              </a:rPr>
              <a:t>・既存中層住宅のエレベーター設置事業について、</a:t>
            </a:r>
            <a:r>
              <a:rPr lang="en-US" altLang="ja-JP" sz="1477" b="1" u="sng" dirty="0">
                <a:solidFill>
                  <a:srgbClr val="FF0000"/>
                </a:solidFill>
                <a:latin typeface="Meiryo UI" panose="020B0604030504040204" pitchFamily="50" charset="-128"/>
                <a:ea typeface="Meiryo UI" panose="020B0604030504040204" pitchFamily="50" charset="-128"/>
              </a:rPr>
              <a:t>10</a:t>
            </a:r>
            <a:r>
              <a:rPr lang="ja-JP" altLang="en-US" sz="1477" b="1" u="sng" dirty="0">
                <a:solidFill>
                  <a:srgbClr val="FF0000"/>
                </a:solidFill>
                <a:latin typeface="Meiryo UI" panose="020B0604030504040204" pitchFamily="50" charset="-128"/>
                <a:ea typeface="Meiryo UI" panose="020B0604030504040204" pitchFamily="50" charset="-128"/>
              </a:rPr>
              <a:t>年間で約</a:t>
            </a:r>
            <a:r>
              <a:rPr lang="en-US" altLang="ja-JP" sz="1477" b="1" u="sng" dirty="0">
                <a:solidFill>
                  <a:srgbClr val="FF0000"/>
                </a:solidFill>
                <a:latin typeface="Meiryo UI" panose="020B0604030504040204" pitchFamily="50" charset="-128"/>
                <a:ea typeface="Meiryo UI" panose="020B0604030504040204" pitchFamily="50" charset="-128"/>
              </a:rPr>
              <a:t>1,000</a:t>
            </a:r>
            <a:r>
              <a:rPr lang="ja-JP" altLang="en-US" sz="1477" b="1" u="sng" dirty="0">
                <a:solidFill>
                  <a:srgbClr val="FF0000"/>
                </a:solidFill>
                <a:latin typeface="Meiryo UI" panose="020B0604030504040204" pitchFamily="50" charset="-128"/>
                <a:ea typeface="Meiryo UI" panose="020B0604030504040204" pitchFamily="50" charset="-128"/>
              </a:rPr>
              <a:t>基を目標に、計画的に実施</a:t>
            </a:r>
            <a:endParaRPr lang="en-US" altLang="ja-JP" sz="1477" b="1" u="sng" dirty="0">
              <a:solidFill>
                <a:srgbClr val="FF0000"/>
              </a:solidFill>
              <a:latin typeface="Meiryo UI" panose="020B0604030504040204" pitchFamily="50" charset="-128"/>
              <a:ea typeface="Meiryo UI" panose="020B0604030504040204" pitchFamily="50" charset="-128"/>
            </a:endParaRPr>
          </a:p>
          <a:p>
            <a:pPr indent="161196">
              <a:spcAft>
                <a:spcPts val="554"/>
              </a:spcAft>
            </a:pPr>
            <a:endParaRPr lang="en-US" altLang="ja-JP" sz="1477" b="1" dirty="0">
              <a:latin typeface="Meiryo UI" panose="020B0604030504040204" pitchFamily="50" charset="-128"/>
              <a:ea typeface="Meiryo UI" panose="020B0604030504040204" pitchFamily="50" charset="-128"/>
            </a:endParaRPr>
          </a:p>
          <a:p>
            <a:pPr indent="161196">
              <a:spcAft>
                <a:spcPts val="554"/>
              </a:spcAft>
            </a:pPr>
            <a:r>
              <a:rPr lang="ja-JP" altLang="en-US" sz="1477" b="1" dirty="0">
                <a:latin typeface="Meiryo UI" panose="020B0604030504040204" pitchFamily="50" charset="-128"/>
                <a:ea typeface="Meiryo UI" panose="020B0604030504040204" pitchFamily="50" charset="-128"/>
              </a:rPr>
              <a:t>○府営住宅ストックのまちづくりへの活用</a:t>
            </a:r>
            <a:endParaRPr lang="en-US" altLang="ja-JP" sz="1477" b="1" dirty="0">
              <a:latin typeface="Meiryo UI" panose="020B0604030504040204" pitchFamily="50" charset="-128"/>
              <a:ea typeface="Meiryo UI" panose="020B0604030504040204" pitchFamily="50" charset="-128"/>
            </a:endParaRPr>
          </a:p>
          <a:p>
            <a:pPr marL="410318" indent="-74737">
              <a:lnSpc>
                <a:spcPts val="2215"/>
              </a:lnSpc>
            </a:pPr>
            <a:r>
              <a:rPr lang="ja-JP" altLang="en-US" sz="1477" dirty="0">
                <a:latin typeface="Meiryo UI" panose="020B0604030504040204" pitchFamily="50" charset="-128"/>
                <a:ea typeface="Meiryo UI" panose="020B0604030504040204" pitchFamily="50" charset="-128"/>
              </a:rPr>
              <a:t>・東大阪春宮住宅の活用地について、まちづくりに寄与するよう、地元市をはじめ関係者と連携を図りながら売却を推進</a:t>
            </a:r>
            <a:endParaRPr lang="en-US" altLang="ja-JP" sz="1477" dirty="0">
              <a:latin typeface="Meiryo UI" panose="020B0604030504040204" pitchFamily="50" charset="-128"/>
              <a:ea typeface="Meiryo UI" panose="020B0604030504040204" pitchFamily="50" charset="-128"/>
            </a:endParaRPr>
          </a:p>
          <a:p>
            <a:pPr marL="410318" indent="-74737">
              <a:lnSpc>
                <a:spcPts val="2215"/>
              </a:lnSpc>
            </a:pPr>
            <a:r>
              <a:rPr lang="ja-JP" altLang="en-US" sz="1477" dirty="0">
                <a:latin typeface="Meiryo UI" panose="020B0604030504040204" pitchFamily="50" charset="-128"/>
                <a:ea typeface="Meiryo UI" panose="020B0604030504040204" pitchFamily="50" charset="-128"/>
              </a:rPr>
              <a:t>・駐車場空き区画の更なる活用に向けて、令和６年度のコインパーキング事業者募集を見据え、</a:t>
            </a:r>
            <a:r>
              <a:rPr lang="ja-JP" altLang="en-US" sz="1477" b="1" u="sng" dirty="0">
                <a:solidFill>
                  <a:srgbClr val="FF0000"/>
                </a:solidFill>
                <a:latin typeface="Meiryo UI" panose="020B0604030504040204" pitchFamily="50" charset="-128"/>
                <a:ea typeface="Meiryo UI" panose="020B0604030504040204" pitchFamily="50" charset="-128"/>
              </a:rPr>
              <a:t>開設区画数の拡大や電気自動車充電設備の設置など募集条件を検討</a:t>
            </a:r>
            <a:endParaRPr lang="en-US" altLang="ja-JP" sz="1477" b="1" u="sng" dirty="0">
              <a:solidFill>
                <a:srgbClr val="FF0000"/>
              </a:solidFill>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9396536" y="2492896"/>
            <a:ext cx="2860857" cy="348109"/>
          </a:xfrm>
          <a:prstGeom prst="rect">
            <a:avLst/>
          </a:prstGeom>
          <a:solidFill>
            <a:schemeClr val="bg1"/>
          </a:solidFill>
        </p:spPr>
        <p:txBody>
          <a:bodyPr wrap="square" rtlCol="0">
            <a:spAutoFit/>
          </a:bodyPr>
          <a:lstStyle/>
          <a:p>
            <a:r>
              <a:rPr lang="ja-JP" altLang="en-US" sz="1662" dirty="0"/>
              <a:t>担当：住宅経営室</a:t>
            </a:r>
            <a:endParaRPr lang="en-US" altLang="ja-JP" sz="1662" dirty="0"/>
          </a:p>
        </p:txBody>
      </p:sp>
      <p:sp>
        <p:nvSpPr>
          <p:cNvPr id="10"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a:extLst>
              <a:ext uri="{FF2B5EF4-FFF2-40B4-BE49-F238E27FC236}">
                <a16:creationId xmlns:a16="http://schemas.microsoft.com/office/drawing/2014/main" id="{11347FD9-30DA-4031-9F68-CD8AC3DB5A3B}"/>
              </a:ext>
            </a:extLst>
          </p:cNvPr>
          <p:cNvSpPr txBox="1"/>
          <p:nvPr/>
        </p:nvSpPr>
        <p:spPr>
          <a:xfrm>
            <a:off x="6120000" y="360000"/>
            <a:ext cx="2880000" cy="360000"/>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住宅経営室</a:t>
            </a:r>
            <a:endParaRPr lang="en-US" altLang="ja-JP" sz="12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73159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右矢印 5"/>
          <p:cNvSpPr/>
          <p:nvPr/>
        </p:nvSpPr>
        <p:spPr>
          <a:xfrm>
            <a:off x="6422416" y="5243748"/>
            <a:ext cx="1029903" cy="828000"/>
          </a:xfrm>
          <a:prstGeom prst="rightArrow">
            <a:avLst>
              <a:gd name="adj1" fmla="val 100000"/>
              <a:gd name="adj2" fmla="val 31594"/>
            </a:avLst>
          </a:prstGeom>
          <a:solidFill>
            <a:schemeClr val="accent1">
              <a:lumMod val="60000"/>
              <a:lumOff val="4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endParaRPr>
          </a:p>
        </p:txBody>
      </p:sp>
      <p:sp>
        <p:nvSpPr>
          <p:cNvPr id="75" name="正方形/長方形 74"/>
          <p:cNvSpPr/>
          <p:nvPr/>
        </p:nvSpPr>
        <p:spPr>
          <a:xfrm>
            <a:off x="4190772" y="5243748"/>
            <a:ext cx="2186289" cy="828000"/>
          </a:xfrm>
          <a:prstGeom prst="rect">
            <a:avLst/>
          </a:prstGeom>
          <a:solidFill>
            <a:schemeClr val="accent1">
              <a:lumMod val="40000"/>
              <a:lumOff val="6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endParaRPr>
          </a:p>
        </p:txBody>
      </p:sp>
      <p:sp>
        <p:nvSpPr>
          <p:cNvPr id="4" name="正方形/長方形 3"/>
          <p:cNvSpPr/>
          <p:nvPr/>
        </p:nvSpPr>
        <p:spPr>
          <a:xfrm>
            <a:off x="1470357" y="5236775"/>
            <a:ext cx="2663771" cy="828000"/>
          </a:xfrm>
          <a:prstGeom prst="rect">
            <a:avLst/>
          </a:prstGeom>
          <a:solidFill>
            <a:schemeClr val="accent1">
              <a:lumMod val="20000"/>
              <a:lumOff val="80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solidFill>
                <a:schemeClr val="tx1"/>
              </a:solidFill>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４</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安心のくらしをつくる</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⑫公的賃貸住宅事業者間連携の取組の推進</a:t>
            </a:r>
          </a:p>
        </p:txBody>
      </p:sp>
      <p:sp>
        <p:nvSpPr>
          <p:cNvPr id="10" name="正方形/長方形 9"/>
          <p:cNvSpPr/>
          <p:nvPr/>
        </p:nvSpPr>
        <p:spPr>
          <a:xfrm>
            <a:off x="91134" y="1930963"/>
            <a:ext cx="8961733" cy="745782"/>
          </a:xfrm>
          <a:prstGeom prst="rect">
            <a:avLst/>
          </a:prstGeom>
        </p:spPr>
        <p:txBody>
          <a:bodyPr wrap="square">
            <a:spAutoFit/>
          </a:bodyPr>
          <a:lstStyle/>
          <a:p>
            <a:r>
              <a:rPr lang="ja-JP" altLang="en-US" sz="1477" dirty="0">
                <a:latin typeface="Meiryo UI" panose="020B0604030504040204" pitchFamily="50" charset="-128"/>
                <a:ea typeface="Meiryo UI" panose="020B0604030504040204" pitchFamily="50" charset="-128"/>
              </a:rPr>
              <a:t>○複数の事業主体による公的賃貸住宅が存する</a:t>
            </a:r>
            <a:r>
              <a:rPr lang="en-US" altLang="ja-JP" sz="1477" dirty="0">
                <a:latin typeface="Meiryo UI" panose="020B0604030504040204" pitchFamily="50" charset="-128"/>
                <a:ea typeface="Meiryo UI" panose="020B0604030504040204" pitchFamily="50" charset="-128"/>
              </a:rPr>
              <a:t>36</a:t>
            </a:r>
            <a:r>
              <a:rPr lang="ja-JP" altLang="en-US" sz="1477" dirty="0">
                <a:latin typeface="Meiryo UI" panose="020B0604030504040204" pitchFamily="50" charset="-128"/>
                <a:ea typeface="Meiryo UI" panose="020B0604030504040204" pitchFamily="50" charset="-128"/>
              </a:rPr>
              <a:t>市町で、</a:t>
            </a:r>
            <a:r>
              <a:rPr lang="ja-JP" altLang="en-US" sz="1477" b="1" u="sng" dirty="0">
                <a:solidFill>
                  <a:srgbClr val="FF0000"/>
                </a:solidFill>
                <a:latin typeface="Meiryo UI" panose="020B0604030504040204" pitchFamily="50" charset="-128"/>
                <a:ea typeface="Meiryo UI" panose="020B0604030504040204" pitchFamily="50" charset="-128"/>
              </a:rPr>
              <a:t>令和３年度に地域再生連携協議会を設置し、</a:t>
            </a:r>
            <a:endParaRPr lang="en-US" altLang="ja-JP" sz="1477" dirty="0">
              <a:latin typeface="Meiryo UI" panose="020B0604030504040204" pitchFamily="50" charset="-128"/>
              <a:ea typeface="Meiryo UI" panose="020B0604030504040204" pitchFamily="50" charset="-128"/>
            </a:endParaRPr>
          </a:p>
          <a:p>
            <a:r>
              <a:rPr lang="ja-JP" altLang="en-US" sz="1477" b="1" dirty="0">
                <a:solidFill>
                  <a:srgbClr val="FF0000"/>
                </a:solidFill>
                <a:latin typeface="Meiryo UI" panose="020B0604030504040204" pitchFamily="50" charset="-128"/>
                <a:ea typeface="Meiryo UI" panose="020B0604030504040204" pitchFamily="50" charset="-128"/>
              </a:rPr>
              <a:t>　 </a:t>
            </a:r>
            <a:r>
              <a:rPr lang="ja-JP" altLang="en-US" sz="1477" b="1" u="sng" dirty="0">
                <a:solidFill>
                  <a:srgbClr val="FF0000"/>
                </a:solidFill>
                <a:latin typeface="Meiryo UI" panose="020B0604030504040204" pitchFamily="50" charset="-128"/>
                <a:ea typeface="Meiryo UI" panose="020B0604030504040204" pitchFamily="50" charset="-128"/>
              </a:rPr>
              <a:t>府の方針や各公的賃貸住宅事業者の情報を共有</a:t>
            </a:r>
            <a:endParaRPr lang="en-US" altLang="ja-JP" sz="738" dirty="0">
              <a:latin typeface="Meiryo UI" panose="020B0604030504040204" pitchFamily="50" charset="-128"/>
              <a:ea typeface="Meiryo UI" panose="020B0604030504040204" pitchFamily="50" charset="-128"/>
            </a:endParaRPr>
          </a:p>
          <a:p>
            <a:r>
              <a:rPr lang="en-US" altLang="ja-JP" sz="1292" dirty="0">
                <a:latin typeface="Meiryo UI" panose="020B0604030504040204" pitchFamily="50" charset="-128"/>
                <a:ea typeface="Meiryo UI" panose="020B0604030504040204" pitchFamily="50" charset="-128"/>
              </a:rPr>
              <a:t>   ※</a:t>
            </a:r>
            <a:r>
              <a:rPr lang="ja-JP" altLang="en-US" sz="1292" dirty="0">
                <a:latin typeface="Meiryo UI" panose="020B0604030504040204" pitchFamily="50" charset="-128"/>
                <a:ea typeface="Meiryo UI" panose="020B0604030504040204" pitchFamily="50" charset="-128"/>
              </a:rPr>
              <a:t>メンバーは府、市町、公社、</a:t>
            </a:r>
            <a:r>
              <a:rPr lang="en-US" altLang="ja-JP" sz="1292" dirty="0">
                <a:latin typeface="Meiryo UI" panose="020B0604030504040204" pitchFamily="50" charset="-128"/>
                <a:ea typeface="Meiryo UI" panose="020B0604030504040204" pitchFamily="50" charset="-128"/>
              </a:rPr>
              <a:t>UR</a:t>
            </a:r>
            <a:endParaRPr lang="en-US" altLang="ja-JP" sz="738" b="1" dirty="0">
              <a:latin typeface="Meiryo UI" panose="020B0604030504040204" pitchFamily="50" charset="-128"/>
              <a:ea typeface="Meiryo UI" panose="020B0604030504040204" pitchFamily="50" charset="-128"/>
            </a:endParaRPr>
          </a:p>
        </p:txBody>
      </p:sp>
      <p:sp>
        <p:nvSpPr>
          <p:cNvPr id="2" name="正方形/長方形 1"/>
          <p:cNvSpPr/>
          <p:nvPr/>
        </p:nvSpPr>
        <p:spPr>
          <a:xfrm>
            <a:off x="125469" y="1222677"/>
            <a:ext cx="8918047" cy="632708"/>
          </a:xfrm>
          <a:prstGeom prst="rect">
            <a:avLst/>
          </a:prstGeom>
          <a:noFill/>
          <a:ln w="60325"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77" dirty="0">
                <a:solidFill>
                  <a:schemeClr val="tx1"/>
                </a:solidFill>
                <a:latin typeface="Meiryo UI" panose="020B0604030504040204" pitchFamily="50" charset="-128"/>
                <a:ea typeface="Meiryo UI" panose="020B0604030504040204" pitchFamily="50" charset="-128"/>
              </a:rPr>
              <a:t>各公的賃貸住宅事業者が、</a:t>
            </a:r>
            <a:r>
              <a:rPr lang="ja-JP" altLang="en-US" sz="1477" b="1" u="sng" dirty="0">
                <a:solidFill>
                  <a:srgbClr val="FF0000"/>
                </a:solidFill>
                <a:latin typeface="Meiryo UI" panose="020B0604030504040204" pitchFamily="50" charset="-128"/>
                <a:ea typeface="Meiryo UI" panose="020B0604030504040204" pitchFamily="50" charset="-128"/>
              </a:rPr>
              <a:t>適切な情報共有・連携のもと効果的に取組を進め</a:t>
            </a:r>
            <a:r>
              <a:rPr lang="ja-JP" altLang="en-US" sz="1477" dirty="0">
                <a:solidFill>
                  <a:schemeClr val="tx1"/>
                </a:solidFill>
                <a:latin typeface="Meiryo UI" panose="020B0604030504040204" pitchFamily="50" charset="-128"/>
                <a:ea typeface="Meiryo UI" panose="020B0604030504040204" pitchFamily="50" charset="-128"/>
              </a:rPr>
              <a:t>、公的賃貸住宅の再編・整備を核とした地域に必要な施設導入等</a:t>
            </a:r>
            <a:r>
              <a:rPr lang="ja-JP" altLang="en-US" sz="1477" b="1" u="sng" dirty="0">
                <a:solidFill>
                  <a:srgbClr val="FF0000"/>
                </a:solidFill>
                <a:latin typeface="Meiryo UI" panose="020B0604030504040204" pitchFamily="50" charset="-128"/>
                <a:ea typeface="Meiryo UI" panose="020B0604030504040204" pitchFamily="50" charset="-128"/>
              </a:rPr>
              <a:t>地域課題の解消</a:t>
            </a:r>
            <a:r>
              <a:rPr lang="ja-JP" altLang="en-US" sz="1477" dirty="0">
                <a:solidFill>
                  <a:schemeClr val="tx1"/>
                </a:solidFill>
                <a:latin typeface="Meiryo UI" panose="020B0604030504040204" pitchFamily="50" charset="-128"/>
                <a:ea typeface="Meiryo UI" panose="020B0604030504040204" pitchFamily="50" charset="-128"/>
              </a:rPr>
              <a:t>、</a:t>
            </a:r>
            <a:r>
              <a:rPr lang="ja-JP" altLang="en-US" sz="1477" b="1" u="sng" dirty="0">
                <a:solidFill>
                  <a:srgbClr val="FF0000"/>
                </a:solidFill>
                <a:latin typeface="Meiryo UI" panose="020B0604030504040204" pitchFamily="50" charset="-128"/>
                <a:ea typeface="Meiryo UI" panose="020B0604030504040204" pitchFamily="50" charset="-128"/>
              </a:rPr>
              <a:t>地域再生につなげる取組を推進</a:t>
            </a:r>
          </a:p>
        </p:txBody>
      </p:sp>
      <p:sp>
        <p:nvSpPr>
          <p:cNvPr id="19" name="正方形/長方形 18">
            <a:extLst>
              <a:ext uri="{FF2B5EF4-FFF2-40B4-BE49-F238E27FC236}">
                <a16:creationId xmlns:a16="http://schemas.microsoft.com/office/drawing/2014/main" id="{B2214278-2596-4ED4-9E11-B8C83DB4BFF5}"/>
              </a:ext>
            </a:extLst>
          </p:cNvPr>
          <p:cNvSpPr/>
          <p:nvPr/>
        </p:nvSpPr>
        <p:spPr bwMode="gray">
          <a:xfrm>
            <a:off x="125469" y="2721900"/>
            <a:ext cx="4028934"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62" b="1" dirty="0">
                <a:latin typeface="Meiryo UI" panose="020B0604030504040204" pitchFamily="50" charset="-128"/>
                <a:ea typeface="Meiryo UI" panose="020B0604030504040204" pitchFamily="50" charset="-128"/>
                <a:cs typeface="Meiryo UI" panose="020B0604030504040204" pitchFamily="50" charset="-128"/>
              </a:rPr>
              <a:t>公的賃貸住宅事業者間連携の進め方</a:t>
            </a:r>
            <a:endParaRPr lang="en-US" altLang="ja-JP"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9264506" y="1247252"/>
            <a:ext cx="2860857" cy="348109"/>
          </a:xfrm>
          <a:prstGeom prst="rect">
            <a:avLst/>
          </a:prstGeom>
          <a:solidFill>
            <a:schemeClr val="bg1"/>
          </a:solidFill>
        </p:spPr>
        <p:txBody>
          <a:bodyPr wrap="square" rtlCol="0">
            <a:spAutoFit/>
          </a:bodyPr>
          <a:lstStyle/>
          <a:p>
            <a:r>
              <a:rPr lang="ja-JP" altLang="en-US" sz="1662" dirty="0"/>
              <a:t>担当：居住企画課</a:t>
            </a:r>
            <a:endParaRPr lang="en-US" altLang="ja-JP" sz="1662" dirty="0"/>
          </a:p>
        </p:txBody>
      </p:sp>
      <p:sp>
        <p:nvSpPr>
          <p:cNvPr id="31" name="正方形/長方形 30">
            <a:extLst>
              <a:ext uri="{FF2B5EF4-FFF2-40B4-BE49-F238E27FC236}">
                <a16:creationId xmlns:a16="http://schemas.microsoft.com/office/drawing/2014/main" id="{03C33D4B-D168-4EE9-9771-0FD112AF8FD0}"/>
              </a:ext>
            </a:extLst>
          </p:cNvPr>
          <p:cNvSpPr/>
          <p:nvPr/>
        </p:nvSpPr>
        <p:spPr>
          <a:xfrm>
            <a:off x="115417" y="3999231"/>
            <a:ext cx="1254566" cy="861774"/>
          </a:xfrm>
          <a:prstGeom prst="rect">
            <a:avLst/>
          </a:prstGeom>
          <a:solidFill>
            <a:schemeClr val="accent5">
              <a:lumMod val="40000"/>
              <a:lumOff val="60000"/>
            </a:schemeClr>
          </a:solidFill>
          <a:ln>
            <a:noFill/>
          </a:ln>
        </p:spPr>
        <p:txBody>
          <a:bodyPr wrap="square" tIns="0" bIns="0" anchor="ctr">
            <a:spAutoFit/>
          </a:bodyPr>
          <a:lstStyle/>
          <a:p>
            <a:pPr algn="ctr"/>
            <a:endParaRPr lang="en-US" altLang="ja-JP" sz="1400" b="1" dirty="0">
              <a:latin typeface="BIZ UDPゴシック" panose="020B0400000000000000" pitchFamily="50" charset="-128"/>
              <a:ea typeface="BIZ UDPゴシック" panose="020B0400000000000000" pitchFamily="50" charset="-128"/>
            </a:endParaRPr>
          </a:p>
          <a:p>
            <a:pPr algn="ctr"/>
            <a:r>
              <a:rPr lang="ja-JP" altLang="en-US" sz="1400" b="1" dirty="0">
                <a:latin typeface="BIZ UDPゴシック" panose="020B0400000000000000" pitchFamily="50" charset="-128"/>
                <a:ea typeface="BIZ UDPゴシック" panose="020B0400000000000000" pitchFamily="50" charset="-128"/>
              </a:rPr>
              <a:t>事業連携の</a:t>
            </a:r>
            <a:endParaRPr lang="en-US" altLang="ja-JP" sz="1400" b="1" dirty="0">
              <a:latin typeface="BIZ UDPゴシック" panose="020B0400000000000000" pitchFamily="50" charset="-128"/>
              <a:ea typeface="BIZ UDPゴシック" panose="020B0400000000000000" pitchFamily="50" charset="-128"/>
            </a:endParaRPr>
          </a:p>
          <a:p>
            <a:pPr algn="ctr"/>
            <a:r>
              <a:rPr lang="ja-JP" altLang="en-US" sz="1400" b="1" dirty="0">
                <a:latin typeface="BIZ UDPゴシック" panose="020B0400000000000000" pitchFamily="50" charset="-128"/>
                <a:ea typeface="BIZ UDPゴシック" panose="020B0400000000000000" pitchFamily="50" charset="-128"/>
              </a:rPr>
              <a:t>検討</a:t>
            </a:r>
            <a:endParaRPr lang="en-US" altLang="ja-JP" sz="1400" b="1" dirty="0">
              <a:latin typeface="BIZ UDPゴシック" panose="020B0400000000000000" pitchFamily="50" charset="-128"/>
              <a:ea typeface="BIZ UDPゴシック" panose="020B0400000000000000" pitchFamily="50" charset="-128"/>
            </a:endParaRPr>
          </a:p>
          <a:p>
            <a:pPr algn="ctr"/>
            <a:endParaRPr lang="en-US" altLang="ja-JP" sz="1400" b="1" dirty="0">
              <a:latin typeface="BIZ UDPゴシック" panose="020B0400000000000000" pitchFamily="50" charset="-128"/>
              <a:ea typeface="BIZ UDPゴシック" panose="020B0400000000000000" pitchFamily="50" charset="-128"/>
            </a:endParaRPr>
          </a:p>
        </p:txBody>
      </p:sp>
      <p:sp>
        <p:nvSpPr>
          <p:cNvPr id="38" name="正方形/長方形 37">
            <a:extLst>
              <a:ext uri="{FF2B5EF4-FFF2-40B4-BE49-F238E27FC236}">
                <a16:creationId xmlns:a16="http://schemas.microsoft.com/office/drawing/2014/main" id="{03C33D4B-D168-4EE9-9771-0FD112AF8FD0}"/>
              </a:ext>
            </a:extLst>
          </p:cNvPr>
          <p:cNvSpPr/>
          <p:nvPr/>
        </p:nvSpPr>
        <p:spPr>
          <a:xfrm>
            <a:off x="127973" y="5231522"/>
            <a:ext cx="1240892" cy="861774"/>
          </a:xfrm>
          <a:prstGeom prst="rect">
            <a:avLst/>
          </a:prstGeom>
          <a:solidFill>
            <a:schemeClr val="accent5">
              <a:lumMod val="40000"/>
              <a:lumOff val="60000"/>
            </a:schemeClr>
          </a:solidFill>
          <a:ln>
            <a:noFill/>
          </a:ln>
        </p:spPr>
        <p:txBody>
          <a:bodyPr wrap="square" tIns="0" bIns="0" anchor="ctr">
            <a:spAutoFit/>
          </a:bodyPr>
          <a:lstStyle/>
          <a:p>
            <a:pPr algn="ctr"/>
            <a:endParaRPr lang="en-US" altLang="ja-JP" sz="1400" b="1" dirty="0">
              <a:latin typeface="BIZ UDPゴシック" panose="020B0400000000000000" pitchFamily="50" charset="-128"/>
              <a:ea typeface="BIZ UDPゴシック" panose="020B0400000000000000" pitchFamily="50" charset="-128"/>
            </a:endParaRPr>
          </a:p>
          <a:p>
            <a:pPr algn="ctr"/>
            <a:r>
              <a:rPr lang="ja-JP" altLang="en-US" sz="1400" b="1" dirty="0">
                <a:latin typeface="BIZ UDPゴシック" panose="020B0400000000000000" pitchFamily="50" charset="-128"/>
                <a:ea typeface="BIZ UDPゴシック" panose="020B0400000000000000" pitchFamily="50" charset="-128"/>
              </a:rPr>
              <a:t>将来戸数の検討</a:t>
            </a:r>
            <a:endParaRPr lang="en-US" altLang="ja-JP" sz="1400" b="1" dirty="0">
              <a:latin typeface="BIZ UDPゴシック" panose="020B0400000000000000" pitchFamily="50" charset="-128"/>
              <a:ea typeface="BIZ UDPゴシック" panose="020B0400000000000000" pitchFamily="50" charset="-128"/>
            </a:endParaRPr>
          </a:p>
          <a:p>
            <a:pPr algn="ctr"/>
            <a:endParaRPr lang="en-US" altLang="ja-JP" sz="1400" b="1" dirty="0">
              <a:latin typeface="BIZ UDPゴシック" panose="020B0400000000000000" pitchFamily="50" charset="-128"/>
              <a:ea typeface="BIZ UDPゴシック" panose="020B0400000000000000" pitchFamily="50" charset="-128"/>
            </a:endParaRPr>
          </a:p>
        </p:txBody>
      </p:sp>
      <p:sp>
        <p:nvSpPr>
          <p:cNvPr id="54" name="矢印: 五方向 1">
            <a:extLst>
              <a:ext uri="{FF2B5EF4-FFF2-40B4-BE49-F238E27FC236}">
                <a16:creationId xmlns:a16="http://schemas.microsoft.com/office/drawing/2014/main" id="{B1F4BFE5-01B8-43E4-9F08-2C6107631409}"/>
              </a:ext>
            </a:extLst>
          </p:cNvPr>
          <p:cNvSpPr/>
          <p:nvPr/>
        </p:nvSpPr>
        <p:spPr>
          <a:xfrm>
            <a:off x="1500820" y="3459224"/>
            <a:ext cx="1309827" cy="432000"/>
          </a:xfrm>
          <a:prstGeom prst="homePlat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bg1"/>
                </a:solidFill>
                <a:latin typeface="BIZ UDPゴシック" panose="020B0400000000000000" pitchFamily="50" charset="-128"/>
                <a:ea typeface="BIZ UDPゴシック" panose="020B0400000000000000" pitchFamily="50" charset="-128"/>
              </a:rPr>
              <a:t>R4</a:t>
            </a:r>
            <a:endParaRPr kumimoji="1"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55" name="山形 54"/>
          <p:cNvSpPr/>
          <p:nvPr/>
        </p:nvSpPr>
        <p:spPr>
          <a:xfrm>
            <a:off x="2623451" y="3454466"/>
            <a:ext cx="1477933" cy="432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bg1"/>
                </a:solidFill>
                <a:latin typeface="BIZ UDPゴシック" panose="020B0400000000000000" pitchFamily="50" charset="-128"/>
                <a:ea typeface="BIZ UDPゴシック" panose="020B0400000000000000" pitchFamily="50" charset="-128"/>
              </a:rPr>
              <a:t>R</a:t>
            </a:r>
            <a:r>
              <a:rPr kumimoji="1" lang="ja-JP" altLang="en-US" sz="1400" b="1" dirty="0">
                <a:solidFill>
                  <a:schemeClr val="bg1"/>
                </a:solidFill>
                <a:latin typeface="BIZ UDPゴシック" panose="020B0400000000000000" pitchFamily="50" charset="-128"/>
                <a:ea typeface="BIZ UDPゴシック" panose="020B0400000000000000" pitchFamily="50" charset="-128"/>
              </a:rPr>
              <a:t>５</a:t>
            </a:r>
          </a:p>
        </p:txBody>
      </p:sp>
      <p:sp>
        <p:nvSpPr>
          <p:cNvPr id="56" name="山形 55"/>
          <p:cNvSpPr/>
          <p:nvPr/>
        </p:nvSpPr>
        <p:spPr>
          <a:xfrm>
            <a:off x="3919595" y="3451582"/>
            <a:ext cx="1476000" cy="432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bg1"/>
                </a:solidFill>
                <a:latin typeface="BIZ UDPゴシック" panose="020B0400000000000000" pitchFamily="50" charset="-128"/>
                <a:ea typeface="BIZ UDPゴシック" panose="020B0400000000000000" pitchFamily="50" charset="-128"/>
              </a:rPr>
              <a:t>R6</a:t>
            </a:r>
            <a:endParaRPr kumimoji="1"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57" name="山形 56"/>
          <p:cNvSpPr/>
          <p:nvPr/>
        </p:nvSpPr>
        <p:spPr>
          <a:xfrm>
            <a:off x="5212018" y="3455887"/>
            <a:ext cx="1366776" cy="432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bg1"/>
                </a:solidFill>
                <a:latin typeface="BIZ UDPゴシック" panose="020B0400000000000000" pitchFamily="50" charset="-128"/>
                <a:ea typeface="BIZ UDPゴシック" panose="020B0400000000000000" pitchFamily="50" charset="-128"/>
              </a:rPr>
              <a:t>R7</a:t>
            </a:r>
            <a:endParaRPr kumimoji="1"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58" name="山形 57"/>
          <p:cNvSpPr/>
          <p:nvPr/>
        </p:nvSpPr>
        <p:spPr>
          <a:xfrm>
            <a:off x="6405478" y="3453429"/>
            <a:ext cx="1368000" cy="432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bg1"/>
                </a:solidFill>
                <a:latin typeface="BIZ UDPゴシック" panose="020B0400000000000000" pitchFamily="50" charset="-128"/>
                <a:ea typeface="BIZ UDPゴシック" panose="020B0400000000000000" pitchFamily="50" charset="-128"/>
              </a:rPr>
              <a:t>R8</a:t>
            </a:r>
            <a:endParaRPr kumimoji="1"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59" name="山形 58"/>
          <p:cNvSpPr/>
          <p:nvPr/>
        </p:nvSpPr>
        <p:spPr>
          <a:xfrm>
            <a:off x="7591018" y="3459224"/>
            <a:ext cx="1366776" cy="432000"/>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bg1"/>
                </a:solidFill>
                <a:latin typeface="BIZ UDPゴシック" panose="020B0400000000000000" pitchFamily="50" charset="-128"/>
                <a:ea typeface="BIZ UDPゴシック" panose="020B0400000000000000" pitchFamily="50" charset="-128"/>
              </a:rPr>
              <a:t>R9</a:t>
            </a:r>
            <a:endParaRPr kumimoji="1" lang="ja-JP" altLang="en-US" sz="1400" b="1" dirty="0">
              <a:solidFill>
                <a:schemeClr val="bg1"/>
              </a:solidFill>
              <a:latin typeface="BIZ UDPゴシック" panose="020B0400000000000000" pitchFamily="50" charset="-128"/>
              <a:ea typeface="BIZ UDPゴシック" panose="020B0400000000000000" pitchFamily="50" charset="-128"/>
            </a:endParaRPr>
          </a:p>
        </p:txBody>
      </p:sp>
      <p:sp>
        <p:nvSpPr>
          <p:cNvPr id="60" name="正方形/長方形 59">
            <a:extLst>
              <a:ext uri="{FF2B5EF4-FFF2-40B4-BE49-F238E27FC236}">
                <a16:creationId xmlns:a16="http://schemas.microsoft.com/office/drawing/2014/main" id="{03C33D4B-D168-4EE9-9771-0FD112AF8FD0}"/>
              </a:ext>
            </a:extLst>
          </p:cNvPr>
          <p:cNvSpPr/>
          <p:nvPr/>
        </p:nvSpPr>
        <p:spPr>
          <a:xfrm>
            <a:off x="1461087" y="3997005"/>
            <a:ext cx="1195929" cy="864000"/>
          </a:xfrm>
          <a:prstGeom prst="rect">
            <a:avLst/>
          </a:prstGeom>
          <a:solidFill>
            <a:schemeClr val="accent1">
              <a:lumMod val="20000"/>
              <a:lumOff val="80000"/>
            </a:schemeClr>
          </a:solidFill>
          <a:ln>
            <a:solidFill>
              <a:schemeClr val="bg1">
                <a:lumMod val="50000"/>
              </a:schemeClr>
            </a:solidFill>
          </a:ln>
        </p:spPr>
        <p:txBody>
          <a:bodyPr wrap="square" anchor="ctr">
            <a:spAutoFit/>
          </a:bodyPr>
          <a:lstStyle/>
          <a:p>
            <a:pPr algn="ctr"/>
            <a:endParaRPr lang="en-US" altLang="ja-JP" sz="1400" b="1" dirty="0">
              <a:latin typeface="BIZ UDPゴシック" panose="020B0400000000000000" pitchFamily="50" charset="-128"/>
              <a:ea typeface="BIZ UDPゴシック" panose="020B0400000000000000" pitchFamily="50" charset="-128"/>
            </a:endParaRPr>
          </a:p>
          <a:p>
            <a:pPr algn="ctr"/>
            <a:r>
              <a:rPr lang="ja-JP" altLang="en-US" sz="1400" b="1" dirty="0">
                <a:latin typeface="BIZ UDPゴシック" panose="020B0400000000000000" pitchFamily="50" charset="-128"/>
                <a:ea typeface="BIZ UDPゴシック" panose="020B0400000000000000" pitchFamily="50" charset="-128"/>
              </a:rPr>
              <a:t>課題の</a:t>
            </a:r>
            <a:endParaRPr lang="en-US" altLang="ja-JP" sz="1400" b="1" dirty="0">
              <a:latin typeface="BIZ UDPゴシック" panose="020B0400000000000000" pitchFamily="50" charset="-128"/>
              <a:ea typeface="BIZ UDPゴシック" panose="020B0400000000000000" pitchFamily="50" charset="-128"/>
            </a:endParaRPr>
          </a:p>
          <a:p>
            <a:pPr algn="ctr"/>
            <a:r>
              <a:rPr lang="ja-JP" altLang="en-US" sz="1400" b="1" dirty="0">
                <a:latin typeface="BIZ UDPゴシック" panose="020B0400000000000000" pitchFamily="50" charset="-128"/>
                <a:ea typeface="BIZ UDPゴシック" panose="020B0400000000000000" pitchFamily="50" charset="-128"/>
              </a:rPr>
              <a:t>共有</a:t>
            </a:r>
            <a:endParaRPr lang="en-US" altLang="ja-JP" sz="1400" b="1" dirty="0">
              <a:latin typeface="BIZ UDPゴシック" panose="020B0400000000000000" pitchFamily="50" charset="-128"/>
              <a:ea typeface="BIZ UDPゴシック" panose="020B0400000000000000" pitchFamily="50" charset="-128"/>
            </a:endParaRPr>
          </a:p>
          <a:p>
            <a:pPr algn="ctr"/>
            <a:endParaRPr lang="en-US" altLang="ja-JP" sz="1400" b="1" dirty="0">
              <a:latin typeface="BIZ UDPゴシック" panose="020B0400000000000000" pitchFamily="50" charset="-128"/>
              <a:ea typeface="BIZ UDPゴシック" panose="020B0400000000000000" pitchFamily="50" charset="-128"/>
            </a:endParaRPr>
          </a:p>
        </p:txBody>
      </p:sp>
      <p:sp>
        <p:nvSpPr>
          <p:cNvPr id="62" name="正方形/長方形 61">
            <a:extLst>
              <a:ext uri="{FF2B5EF4-FFF2-40B4-BE49-F238E27FC236}">
                <a16:creationId xmlns:a16="http://schemas.microsoft.com/office/drawing/2014/main" id="{03C33D4B-D168-4EE9-9771-0FD112AF8FD0}"/>
              </a:ext>
            </a:extLst>
          </p:cNvPr>
          <p:cNvSpPr/>
          <p:nvPr/>
        </p:nvSpPr>
        <p:spPr>
          <a:xfrm>
            <a:off x="1355029" y="5473990"/>
            <a:ext cx="2931918" cy="307777"/>
          </a:xfrm>
          <a:prstGeom prst="rect">
            <a:avLst/>
          </a:prstGeom>
          <a:ln>
            <a:noFill/>
          </a:ln>
        </p:spPr>
        <p:txBody>
          <a:bodyPr wrap="square" anchor="ctr">
            <a:spAutoFit/>
          </a:bodyPr>
          <a:lstStyle/>
          <a:p>
            <a:pPr algn="ctr"/>
            <a:r>
              <a:rPr lang="ja-JP" altLang="en-US" sz="1400" b="1" dirty="0">
                <a:latin typeface="BIZ UDPゴシック" panose="020B0400000000000000" pitchFamily="50" charset="-128"/>
                <a:ea typeface="BIZ UDPゴシック" panose="020B0400000000000000" pitchFamily="50" charset="-128"/>
              </a:rPr>
              <a:t>長寿命化計画改定市町で検討</a:t>
            </a:r>
            <a:endParaRPr lang="en-US" altLang="ja-JP" sz="1400" b="1" dirty="0">
              <a:latin typeface="BIZ UDPゴシック" panose="020B0400000000000000" pitchFamily="50" charset="-128"/>
              <a:ea typeface="BIZ UDPゴシック" panose="020B0400000000000000" pitchFamily="50" charset="-128"/>
            </a:endParaRPr>
          </a:p>
        </p:txBody>
      </p:sp>
      <p:sp>
        <p:nvSpPr>
          <p:cNvPr id="63" name="正方形/長方形 62">
            <a:extLst>
              <a:ext uri="{FF2B5EF4-FFF2-40B4-BE49-F238E27FC236}">
                <a16:creationId xmlns:a16="http://schemas.microsoft.com/office/drawing/2014/main" id="{03C33D4B-D168-4EE9-9771-0FD112AF8FD0}"/>
              </a:ext>
            </a:extLst>
          </p:cNvPr>
          <p:cNvSpPr/>
          <p:nvPr/>
        </p:nvSpPr>
        <p:spPr>
          <a:xfrm>
            <a:off x="4227189" y="5500078"/>
            <a:ext cx="2148454" cy="307777"/>
          </a:xfrm>
          <a:prstGeom prst="rect">
            <a:avLst/>
          </a:prstGeom>
          <a:ln>
            <a:noFill/>
            <a:prstDash val="solid"/>
          </a:ln>
        </p:spPr>
        <p:txBody>
          <a:bodyPr wrap="square">
            <a:spAutoFit/>
          </a:bodyPr>
          <a:lstStyle/>
          <a:p>
            <a:pPr algn="ctr"/>
            <a:r>
              <a:rPr lang="ja-JP" altLang="en-US" sz="1400" b="1" dirty="0">
                <a:latin typeface="BIZ UDPゴシック" panose="020B0400000000000000" pitchFamily="50" charset="-128"/>
                <a:ea typeface="BIZ UDPゴシック" panose="020B0400000000000000" pitchFamily="50" charset="-128"/>
              </a:rPr>
              <a:t>他の市町へ展開</a:t>
            </a:r>
            <a:endParaRPr lang="en-US" altLang="ja-JP" sz="1400" b="1" dirty="0">
              <a:latin typeface="BIZ UDPゴシック" panose="020B0400000000000000" pitchFamily="50" charset="-128"/>
              <a:ea typeface="BIZ UDPゴシック" panose="020B0400000000000000" pitchFamily="50" charset="-128"/>
            </a:endParaRPr>
          </a:p>
        </p:txBody>
      </p:sp>
      <p:sp>
        <p:nvSpPr>
          <p:cNvPr id="64" name="正方形/長方形 63">
            <a:extLst>
              <a:ext uri="{FF2B5EF4-FFF2-40B4-BE49-F238E27FC236}">
                <a16:creationId xmlns:a16="http://schemas.microsoft.com/office/drawing/2014/main" id="{03C33D4B-D168-4EE9-9771-0FD112AF8FD0}"/>
              </a:ext>
            </a:extLst>
          </p:cNvPr>
          <p:cNvSpPr/>
          <p:nvPr/>
        </p:nvSpPr>
        <p:spPr>
          <a:xfrm>
            <a:off x="7378245" y="5354632"/>
            <a:ext cx="1459976" cy="738664"/>
          </a:xfrm>
          <a:prstGeom prst="rect">
            <a:avLst/>
          </a:prstGeom>
          <a:ln>
            <a:noFill/>
            <a:prstDash val="solid"/>
          </a:ln>
        </p:spPr>
        <p:txBody>
          <a:bodyPr wrap="square">
            <a:spAutoFit/>
          </a:bodyPr>
          <a:lstStyle/>
          <a:p>
            <a:r>
              <a:rPr lang="ja-JP" altLang="en-US" sz="1400" b="1" dirty="0">
                <a:latin typeface="BIZ UDPゴシック" panose="020B0400000000000000" pitchFamily="50" charset="-128"/>
                <a:ea typeface="BIZ UDPゴシック" panose="020B0400000000000000" pitchFamily="50" charset="-128"/>
              </a:rPr>
              <a:t>☆</a:t>
            </a:r>
            <a:endParaRPr lang="en-US" altLang="ja-JP" sz="1400" b="1" dirty="0">
              <a:latin typeface="BIZ UDPゴシック" panose="020B0400000000000000" pitchFamily="50" charset="-128"/>
              <a:ea typeface="BIZ UDPゴシック" panose="020B0400000000000000" pitchFamily="50" charset="-128"/>
            </a:endParaRPr>
          </a:p>
          <a:p>
            <a:r>
              <a:rPr lang="ja-JP" altLang="en-US" sz="1400" b="1" dirty="0">
                <a:latin typeface="BIZ UDPゴシック" panose="020B0400000000000000" pitchFamily="50" charset="-128"/>
                <a:ea typeface="BIZ UDPゴシック" panose="020B0400000000000000" pitchFamily="50" charset="-128"/>
              </a:rPr>
              <a:t>住まうビジョン</a:t>
            </a:r>
            <a:endParaRPr lang="en-US" altLang="ja-JP" sz="1400" b="1" dirty="0">
              <a:latin typeface="BIZ UDPゴシック" panose="020B0400000000000000" pitchFamily="50" charset="-128"/>
              <a:ea typeface="BIZ UDPゴシック" panose="020B0400000000000000" pitchFamily="50" charset="-128"/>
            </a:endParaRPr>
          </a:p>
          <a:p>
            <a:r>
              <a:rPr lang="ja-JP" altLang="en-US" sz="1400" b="1" dirty="0">
                <a:latin typeface="BIZ UDPゴシック" panose="020B0400000000000000" pitchFamily="50" charset="-128"/>
                <a:ea typeface="BIZ UDPゴシック" panose="020B0400000000000000" pitchFamily="50" charset="-128"/>
              </a:rPr>
              <a:t>            改定</a:t>
            </a:r>
            <a:endParaRPr lang="en-US" altLang="ja-JP" sz="1400" b="1" dirty="0">
              <a:latin typeface="BIZ UDPゴシック" panose="020B0400000000000000" pitchFamily="50" charset="-128"/>
              <a:ea typeface="BIZ UDPゴシック" panose="020B0400000000000000" pitchFamily="50" charset="-128"/>
            </a:endParaRPr>
          </a:p>
        </p:txBody>
      </p:sp>
      <p:sp>
        <p:nvSpPr>
          <p:cNvPr id="65" name="ホームベース 64"/>
          <p:cNvSpPr/>
          <p:nvPr/>
        </p:nvSpPr>
        <p:spPr>
          <a:xfrm>
            <a:off x="4366820" y="4002796"/>
            <a:ext cx="4610670" cy="864000"/>
          </a:xfrm>
          <a:prstGeom prst="homePlate">
            <a:avLst>
              <a:gd name="adj" fmla="val 33421"/>
            </a:avLst>
          </a:prstGeom>
          <a:solidFill>
            <a:schemeClr val="accent1">
              <a:lumMod val="60000"/>
              <a:lumOff val="4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400" b="1" dirty="0">
                <a:solidFill>
                  <a:schemeClr val="tx1"/>
                </a:solidFill>
                <a:latin typeface="BIZ UDPゴシック" panose="020B0400000000000000" pitchFamily="50" charset="-128"/>
                <a:ea typeface="BIZ UDPゴシック" panose="020B0400000000000000" pitchFamily="50" charset="-128"/>
              </a:rPr>
              <a:t>将来像を反映した事業計画に基づき事業実施</a:t>
            </a:r>
            <a:endParaRPr kumimoji="1" lang="ja-JP" altLang="en-US" sz="1400" b="1" dirty="0">
              <a:solidFill>
                <a:schemeClr val="tx1"/>
              </a:solidFill>
            </a:endParaRPr>
          </a:p>
        </p:txBody>
      </p:sp>
      <p:sp>
        <p:nvSpPr>
          <p:cNvPr id="67" name="ホームベース 66"/>
          <p:cNvSpPr/>
          <p:nvPr/>
        </p:nvSpPr>
        <p:spPr>
          <a:xfrm>
            <a:off x="6508372" y="5358788"/>
            <a:ext cx="860811" cy="519554"/>
          </a:xfrm>
          <a:prstGeom prst="homePlate">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評価・</a:t>
            </a:r>
            <a:endParaRPr kumimoji="1" lang="en-US" altLang="ja-JP" sz="14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検証</a:t>
            </a:r>
          </a:p>
        </p:txBody>
      </p:sp>
      <p:sp>
        <p:nvSpPr>
          <p:cNvPr id="73" name="ホームベース 72"/>
          <p:cNvSpPr/>
          <p:nvPr/>
        </p:nvSpPr>
        <p:spPr>
          <a:xfrm>
            <a:off x="2701267" y="4002796"/>
            <a:ext cx="2193519" cy="864000"/>
          </a:xfrm>
          <a:prstGeom prst="homePlate">
            <a:avLst>
              <a:gd name="adj" fmla="val 33421"/>
            </a:avLst>
          </a:prstGeom>
          <a:solidFill>
            <a:schemeClr val="accent1">
              <a:lumMod val="40000"/>
              <a:lumOff val="60000"/>
            </a:schemeClr>
          </a:solid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latin typeface="BIZ UDPゴシック" panose="020B0400000000000000" pitchFamily="50" charset="-128"/>
                <a:ea typeface="BIZ UDPゴシック" panose="020B0400000000000000" pitchFamily="50" charset="-128"/>
              </a:rPr>
              <a:t>基本構想の作成</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400" b="1" dirty="0">
                <a:solidFill>
                  <a:schemeClr val="tx1"/>
                </a:solidFill>
                <a:latin typeface="BIZ UDPゴシック" panose="020B0400000000000000" pitchFamily="50" charset="-128"/>
                <a:ea typeface="BIZ UDPゴシック" panose="020B0400000000000000" pitchFamily="50" charset="-128"/>
              </a:rPr>
              <a:t>（将来像の共有）</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p:txBody>
      </p:sp>
      <p:sp>
        <p:nvSpPr>
          <p:cNvPr id="7" name="Rectangle 8"/>
          <p:cNvSpPr>
            <a:spLocks noChangeArrowheads="1"/>
          </p:cNvSpPr>
          <p:nvPr/>
        </p:nvSpPr>
        <p:spPr bwMode="auto">
          <a:xfrm>
            <a:off x="-1112110" y="355879"/>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28"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a:extLst>
              <a:ext uri="{FF2B5EF4-FFF2-40B4-BE49-F238E27FC236}">
                <a16:creationId xmlns:a16="http://schemas.microsoft.com/office/drawing/2014/main" id="{9A3E5231-6FBF-400A-B745-6BEA83C1B2E9}"/>
              </a:ext>
            </a:extLst>
          </p:cNvPr>
          <p:cNvSpPr txBox="1"/>
          <p:nvPr/>
        </p:nvSpPr>
        <p:spPr>
          <a:xfrm>
            <a:off x="6120000" y="360000"/>
            <a:ext cx="2880000" cy="360000"/>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居住企画課</a:t>
            </a:r>
            <a:endParaRPr lang="en-US" altLang="ja-JP" sz="12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15422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４</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安心のくらしをつくる</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⑫公的賃貸住宅事業者間連携の取組の推進</a:t>
            </a:r>
          </a:p>
        </p:txBody>
      </p:sp>
      <p:sp>
        <p:nvSpPr>
          <p:cNvPr id="12" name="角丸四角形 11"/>
          <p:cNvSpPr/>
          <p:nvPr/>
        </p:nvSpPr>
        <p:spPr>
          <a:xfrm>
            <a:off x="128928" y="1213340"/>
            <a:ext cx="8886144" cy="5456020"/>
          </a:xfrm>
          <a:prstGeom prst="roundRect">
            <a:avLst>
              <a:gd name="adj" fmla="val 370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tx1"/>
              </a:solidFill>
            </a:endParaRPr>
          </a:p>
        </p:txBody>
      </p:sp>
      <p:sp>
        <p:nvSpPr>
          <p:cNvPr id="13" name="テキスト ボックス 12"/>
          <p:cNvSpPr txBox="1"/>
          <p:nvPr/>
        </p:nvSpPr>
        <p:spPr>
          <a:xfrm>
            <a:off x="128928" y="1263856"/>
            <a:ext cx="2489784" cy="348109"/>
          </a:xfrm>
          <a:prstGeom prst="rect">
            <a:avLst/>
          </a:prstGeom>
          <a:noFill/>
        </p:spPr>
        <p:txBody>
          <a:bodyPr wrap="none" rtlCol="0">
            <a:spAutoFit/>
          </a:bodyPr>
          <a:lstStyle/>
          <a:p>
            <a:r>
              <a:rPr lang="en-US" altLang="ja-JP" sz="1662" b="1" dirty="0">
                <a:latin typeface="Meiryo UI" panose="020B0604030504040204" pitchFamily="50" charset="-128"/>
                <a:ea typeface="Meiryo UI" panose="020B0604030504040204" pitchFamily="50" charset="-128"/>
              </a:rPr>
              <a:t>【</a:t>
            </a:r>
            <a:r>
              <a:rPr lang="ja-JP" altLang="en-US" sz="1662" b="1" dirty="0">
                <a:latin typeface="Meiryo UI" panose="020B0604030504040204" pitchFamily="50" charset="-128"/>
                <a:ea typeface="Meiryo UI" panose="020B0604030504040204" pitchFamily="50" charset="-128"/>
              </a:rPr>
              <a:t>令和５年度の主な取組</a:t>
            </a:r>
            <a:r>
              <a:rPr lang="en-US" altLang="ja-JP" sz="1662" b="1" dirty="0">
                <a:latin typeface="Meiryo UI" panose="020B0604030504040204" pitchFamily="50" charset="-128"/>
                <a:ea typeface="Meiryo UI" panose="020B0604030504040204" pitchFamily="50" charset="-128"/>
              </a:rPr>
              <a:t>】</a:t>
            </a:r>
            <a:endParaRPr lang="ja-JP" altLang="en-US" sz="1662" b="1" dirty="0">
              <a:latin typeface="Meiryo UI" panose="020B0604030504040204" pitchFamily="50" charset="-128"/>
              <a:ea typeface="Meiryo UI" panose="020B0604030504040204" pitchFamily="50" charset="-128"/>
            </a:endParaRPr>
          </a:p>
        </p:txBody>
      </p:sp>
      <p:sp>
        <p:nvSpPr>
          <p:cNvPr id="19" name="角丸四角形 3">
            <a:extLst>
              <a:ext uri="{FF2B5EF4-FFF2-40B4-BE49-F238E27FC236}">
                <a16:creationId xmlns:a16="http://schemas.microsoft.com/office/drawing/2014/main" id="{055B37DD-5AC8-43B1-A891-603795B3931B}"/>
              </a:ext>
            </a:extLst>
          </p:cNvPr>
          <p:cNvSpPr/>
          <p:nvPr/>
        </p:nvSpPr>
        <p:spPr>
          <a:xfrm>
            <a:off x="238992" y="1291236"/>
            <a:ext cx="8776080" cy="5350311"/>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167058" indent="-167058"/>
            <a:endParaRPr lang="en-US" altLang="ja-JP" sz="1292" dirty="0">
              <a:solidFill>
                <a:schemeClr val="tx1"/>
              </a:solidFill>
              <a:latin typeface="Meiryo UI" panose="020B0604030504040204" pitchFamily="50" charset="-128"/>
              <a:ea typeface="Meiryo UI" panose="020B0604030504040204" pitchFamily="50" charset="-128"/>
            </a:endParaRPr>
          </a:p>
          <a:p>
            <a:pPr marL="167058" indent="-167058"/>
            <a:r>
              <a:rPr lang="ja-JP" altLang="en-US" sz="1662" b="1" dirty="0">
                <a:solidFill>
                  <a:schemeClr val="tx1"/>
                </a:solidFill>
                <a:latin typeface="Meiryo UI" panose="020B0604030504040204" pitchFamily="50" charset="-128"/>
                <a:ea typeface="Meiryo UI" panose="020B0604030504040204" pitchFamily="50" charset="-128"/>
              </a:rPr>
              <a:t>○再編・整備の計画検討に合わせた事業連携の調整</a:t>
            </a:r>
            <a:endParaRPr lang="en-US" altLang="ja-JP" sz="1662" b="1" dirty="0">
              <a:solidFill>
                <a:schemeClr val="tx1"/>
              </a:solidFill>
              <a:latin typeface="Meiryo UI" panose="020B0604030504040204" pitchFamily="50" charset="-128"/>
              <a:ea typeface="Meiryo UI" panose="020B0604030504040204" pitchFamily="50" charset="-128"/>
            </a:endParaRPr>
          </a:p>
          <a:p>
            <a:pPr marL="167058" indent="-167058"/>
            <a:endParaRPr lang="en-US" altLang="ja-JP" sz="900" b="1" u="sng"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0" lvl="1">
              <a:spcBef>
                <a:spcPts val="554"/>
              </a:spcBef>
            </a:pPr>
            <a:r>
              <a:rPr lang="ja-JP" altLang="en-US" sz="1292" dirty="0">
                <a:solidFill>
                  <a:schemeClr val="tx1"/>
                </a:solidFill>
                <a:latin typeface="Meiryo UI" panose="020B0604030504040204" pitchFamily="50" charset="-128"/>
                <a:ea typeface="Meiryo UI" panose="020B0604030504040204" pitchFamily="50" charset="-128"/>
              </a:rPr>
              <a:t>　　</a:t>
            </a:r>
            <a:r>
              <a:rPr lang="ja-JP" altLang="en-US" sz="1477" dirty="0">
                <a:solidFill>
                  <a:schemeClr val="tx1"/>
                </a:solidFill>
                <a:latin typeface="Meiryo UI" panose="020B0604030504040204" pitchFamily="50" charset="-128"/>
                <a:ea typeface="Meiryo UI" panose="020B0604030504040204" pitchFamily="50" charset="-128"/>
              </a:rPr>
              <a:t>・</a:t>
            </a:r>
            <a:r>
              <a:rPr lang="ja-JP" altLang="en-US" sz="1477" b="1" u="sng" dirty="0">
                <a:solidFill>
                  <a:srgbClr val="FF0000"/>
                </a:solidFill>
                <a:latin typeface="Meiryo UI" panose="020B0604030504040204" pitchFamily="50" charset="-128"/>
                <a:ea typeface="Meiryo UI" panose="020B0604030504040204" pitchFamily="50" charset="-128"/>
              </a:rPr>
              <a:t>再編整備を行う公的賃貸住宅が近接して立地する市町</a:t>
            </a:r>
            <a:endParaRPr lang="en-US" altLang="ja-JP" sz="1477" b="1" u="sng" dirty="0">
              <a:solidFill>
                <a:srgbClr val="FF0000"/>
              </a:solidFill>
              <a:latin typeface="Meiryo UI" panose="020B0604030504040204" pitchFamily="50" charset="-128"/>
              <a:ea typeface="Meiryo UI" panose="020B0604030504040204" pitchFamily="50" charset="-128"/>
            </a:endParaRPr>
          </a:p>
          <a:p>
            <a:pPr lvl="1">
              <a:spcBef>
                <a:spcPts val="554"/>
              </a:spcBef>
            </a:pPr>
            <a:r>
              <a:rPr lang="ja-JP" altLang="en-US" sz="1400" dirty="0">
                <a:solidFill>
                  <a:schemeClr val="tx1"/>
                </a:solidFill>
                <a:latin typeface="Meiryo UI" panose="020B0604030504040204" pitchFamily="50" charset="-128"/>
                <a:ea typeface="Meiryo UI" panose="020B0604030504040204" pitchFamily="50" charset="-128"/>
              </a:rPr>
              <a:t>令和</a:t>
            </a:r>
            <a:r>
              <a:rPr lang="en-US" altLang="ja-JP" sz="1400" dirty="0">
                <a:solidFill>
                  <a:schemeClr val="tx1"/>
                </a:solidFill>
                <a:latin typeface="Meiryo UI" panose="020B0604030504040204" pitchFamily="50" charset="-128"/>
                <a:ea typeface="Meiryo UI" panose="020B0604030504040204" pitchFamily="50" charset="-128"/>
              </a:rPr>
              <a:t>4</a:t>
            </a:r>
            <a:r>
              <a:rPr lang="ja-JP" altLang="en-US" sz="1400" dirty="0">
                <a:solidFill>
                  <a:schemeClr val="tx1"/>
                </a:solidFill>
                <a:latin typeface="Meiryo UI" panose="020B0604030504040204" pitchFamily="50" charset="-128"/>
                <a:ea typeface="Meiryo UI" panose="020B0604030504040204" pitchFamily="50" charset="-128"/>
              </a:rPr>
              <a:t>年度に検討を着手した市町等で具体的な連携手法の検討</a:t>
            </a:r>
            <a:endParaRPr lang="en-US" altLang="ja-JP" sz="1400" dirty="0">
              <a:solidFill>
                <a:schemeClr val="tx1"/>
              </a:solidFill>
              <a:latin typeface="Meiryo UI" panose="020B0604030504040204" pitchFamily="50" charset="-128"/>
              <a:ea typeface="Meiryo UI" panose="020B0604030504040204" pitchFamily="50" charset="-128"/>
            </a:endParaRPr>
          </a:p>
          <a:p>
            <a:pPr marL="167058" indent="-167058"/>
            <a:r>
              <a:rPr lang="ja-JP" altLang="en-US" sz="8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endParaRPr lang="en-US" altLang="ja-JP" sz="800"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marL="167058" indent="-167058"/>
            <a:r>
              <a:rPr lang="ja-JP" altLang="en-US" sz="1477"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　　・</a:t>
            </a:r>
            <a:r>
              <a:rPr lang="ja-JP" altLang="en-US" sz="1477" b="1" u="sng" dirty="0">
                <a:solidFill>
                  <a:srgbClr val="FF0000"/>
                </a:solidFill>
                <a:latin typeface="Meiryo UI" panose="020B0604030504040204" pitchFamily="50" charset="-128"/>
                <a:ea typeface="Meiryo UI" panose="020B0604030504040204" pitchFamily="50" charset="-128"/>
              </a:rPr>
              <a:t>建替基本計画を策定する府営住宅のある市町</a:t>
            </a:r>
            <a:endParaRPr lang="en-US" altLang="ja-JP" sz="1292" b="1" u="sng" dirty="0">
              <a:solidFill>
                <a:srgbClr val="FF0000"/>
              </a:solidFill>
              <a:latin typeface="Meiryo UI" panose="020B0604030504040204" pitchFamily="50" charset="-128"/>
              <a:ea typeface="Meiryo UI" panose="020B0604030504040204" pitchFamily="50" charset="-128"/>
            </a:endParaRPr>
          </a:p>
          <a:p>
            <a:pPr lvl="1">
              <a:spcBef>
                <a:spcPts val="554"/>
              </a:spcBef>
            </a:pPr>
            <a:r>
              <a:rPr lang="ja-JP" altLang="en-US" sz="1400" dirty="0">
                <a:solidFill>
                  <a:schemeClr val="tx1"/>
                </a:solidFill>
                <a:latin typeface="Meiryo UI" panose="020B0604030504040204" pitchFamily="50" charset="-128"/>
                <a:ea typeface="Meiryo UI" panose="020B0604030504040204" pitchFamily="50" charset="-128"/>
              </a:rPr>
              <a:t>計画段階から、地元市町、地域のニーズを踏まえた事業展開ができるよう協議・検討</a:t>
            </a:r>
            <a:endParaRPr lang="en-US" altLang="ja-JP" sz="1400" dirty="0">
              <a:solidFill>
                <a:schemeClr val="tx1"/>
              </a:solidFill>
              <a:latin typeface="Meiryo UI" panose="020B0604030504040204" pitchFamily="50" charset="-128"/>
              <a:ea typeface="Meiryo UI" panose="020B0604030504040204" pitchFamily="50" charset="-128"/>
            </a:endParaRPr>
          </a:p>
          <a:p>
            <a:pPr marL="0" lvl="1">
              <a:spcBef>
                <a:spcPts val="554"/>
              </a:spcBef>
            </a:pPr>
            <a:endParaRPr lang="en-US" altLang="ja-JP" sz="185" dirty="0">
              <a:solidFill>
                <a:schemeClr val="tx1"/>
              </a:solidFill>
              <a:latin typeface="Meiryo UI" panose="020B0604030504040204" pitchFamily="50" charset="-128"/>
              <a:ea typeface="Meiryo UI" panose="020B0604030504040204" pitchFamily="50" charset="-128"/>
            </a:endParaRPr>
          </a:p>
          <a:p>
            <a:pPr marL="0" lvl="1">
              <a:spcBef>
                <a:spcPts val="554"/>
              </a:spcBef>
            </a:pPr>
            <a:r>
              <a:rPr lang="ja-JP" altLang="en-US" sz="1660" dirty="0">
                <a:solidFill>
                  <a:schemeClr val="tx1"/>
                </a:solidFill>
                <a:latin typeface="Meiryo UI" panose="020B0604030504040204" pitchFamily="50" charset="-128"/>
                <a:ea typeface="Meiryo UI" panose="020B0604030504040204" pitchFamily="50" charset="-128"/>
              </a:rPr>
              <a:t>〇</a:t>
            </a:r>
            <a:r>
              <a:rPr lang="ja-JP" altLang="en-US" sz="1660" b="1" dirty="0">
                <a:solidFill>
                  <a:schemeClr val="tx1"/>
                </a:solidFill>
                <a:latin typeface="Meiryo UI" panose="020B0604030504040204" pitchFamily="50" charset="-128"/>
                <a:ea typeface="Meiryo UI" panose="020B0604030504040204" pitchFamily="50" charset="-128"/>
              </a:rPr>
              <a:t>テーマを設定して再生連携協議会の合同開催</a:t>
            </a:r>
            <a:endParaRPr lang="en-US" altLang="ja-JP" sz="1660" b="1" dirty="0">
              <a:solidFill>
                <a:schemeClr val="tx1"/>
              </a:solidFill>
              <a:latin typeface="Meiryo UI" panose="020B0604030504040204" pitchFamily="50" charset="-128"/>
              <a:ea typeface="Meiryo UI" panose="020B0604030504040204" pitchFamily="50" charset="-128"/>
            </a:endParaRPr>
          </a:p>
          <a:p>
            <a:pPr marL="0" lvl="1">
              <a:spcBef>
                <a:spcPts val="554"/>
              </a:spcBef>
            </a:pPr>
            <a:r>
              <a:rPr lang="ja-JP" altLang="en-US" sz="1477" spc="-37" dirty="0">
                <a:solidFill>
                  <a:schemeClr val="tx1"/>
                </a:solidFill>
                <a:latin typeface="Meiryo UI" panose="020B0604030504040204" pitchFamily="50" charset="-128"/>
                <a:ea typeface="Meiryo UI" panose="020B0604030504040204" pitchFamily="50" charset="-128"/>
              </a:rPr>
              <a:t>　　共通の課題を有する市町が集まり、情報交換等、横のつながりを強化、地域課題の解消を推進</a:t>
            </a:r>
            <a:endParaRPr lang="en-US" altLang="ja-JP" sz="1477" spc="-37" dirty="0">
              <a:solidFill>
                <a:schemeClr val="tx1"/>
              </a:solidFill>
              <a:latin typeface="Meiryo UI" panose="020B0604030504040204" pitchFamily="50" charset="-128"/>
              <a:ea typeface="Meiryo UI" panose="020B0604030504040204" pitchFamily="50" charset="-128"/>
            </a:endParaRPr>
          </a:p>
          <a:p>
            <a:pPr marL="177800" lvl="1">
              <a:spcBef>
                <a:spcPts val="554"/>
              </a:spcBef>
            </a:pPr>
            <a:r>
              <a:rPr lang="ja-JP" altLang="en-US" dirty="0">
                <a:solidFill>
                  <a:schemeClr val="tx1"/>
                </a:solidFill>
                <a:latin typeface="Meiryo UI" panose="020B0604030504040204" pitchFamily="50" charset="-128"/>
                <a:ea typeface="Meiryo UI" panose="020B0604030504040204" pitchFamily="50" charset="-128"/>
              </a:rPr>
              <a:t>・</a:t>
            </a:r>
            <a:r>
              <a:rPr lang="ja-JP" altLang="en-US" sz="1480" b="1" u="sng" dirty="0">
                <a:solidFill>
                  <a:srgbClr val="FF0000"/>
                </a:solidFill>
                <a:latin typeface="Meiryo UI" panose="020B0604030504040204" pitchFamily="50" charset="-128"/>
                <a:ea typeface="Meiryo UI" panose="020B0604030504040204" pitchFamily="50" charset="-128"/>
              </a:rPr>
              <a:t>複数市町にまたがる公的賃貸住宅の再編</a:t>
            </a:r>
            <a:endParaRPr lang="en-US" altLang="ja-JP" sz="1480" b="1" u="sng" dirty="0">
              <a:solidFill>
                <a:srgbClr val="FF0000"/>
              </a:solidFill>
              <a:latin typeface="Meiryo UI" panose="020B0604030504040204" pitchFamily="50" charset="-128"/>
              <a:ea typeface="Meiryo UI" panose="020B0604030504040204" pitchFamily="50" charset="-128"/>
            </a:endParaRPr>
          </a:p>
          <a:p>
            <a:pPr marL="177800" lvl="1">
              <a:spcBef>
                <a:spcPts val="554"/>
              </a:spcBef>
            </a:pPr>
            <a:r>
              <a:rPr lang="ja-JP" altLang="en-US"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2</a:t>
            </a:r>
            <a:r>
              <a:rPr lang="ja-JP" altLang="en-US" sz="1400" dirty="0" err="1">
                <a:solidFill>
                  <a:schemeClr val="tx1"/>
                </a:solidFill>
                <a:latin typeface="Meiryo UI" panose="020B0604030504040204" pitchFamily="50" charset="-128"/>
                <a:ea typeface="Meiryo UI" panose="020B0604030504040204" pitchFamily="50" charset="-128"/>
              </a:rPr>
              <a:t>つの</a:t>
            </a:r>
            <a:r>
              <a:rPr lang="ja-JP" altLang="en-US" sz="1400" dirty="0">
                <a:solidFill>
                  <a:schemeClr val="tx1"/>
                </a:solidFill>
                <a:latin typeface="Meiryo UI" panose="020B0604030504040204" pitchFamily="50" charset="-128"/>
                <a:ea typeface="Meiryo UI" panose="020B0604030504040204" pitchFamily="50" charset="-128"/>
              </a:rPr>
              <a:t>市にまたがる公的賃貸住宅の建替え等に合わせ、連携して両市の地域のまちづくりを検討</a:t>
            </a:r>
            <a:endParaRPr lang="en-US" altLang="ja-JP" sz="1400" dirty="0">
              <a:solidFill>
                <a:schemeClr val="tx1"/>
              </a:solidFill>
              <a:latin typeface="Meiryo UI" panose="020B0604030504040204" pitchFamily="50" charset="-128"/>
              <a:ea typeface="Meiryo UI" panose="020B0604030504040204" pitchFamily="50" charset="-128"/>
            </a:endParaRPr>
          </a:p>
          <a:p>
            <a:pPr marL="177800" lvl="1">
              <a:spcBef>
                <a:spcPts val="554"/>
              </a:spcBef>
            </a:pPr>
            <a:r>
              <a:rPr lang="ja-JP" altLang="en-US" dirty="0">
                <a:solidFill>
                  <a:schemeClr val="tx1"/>
                </a:solidFill>
                <a:latin typeface="Meiryo UI" panose="020B0604030504040204" pitchFamily="50" charset="-128"/>
                <a:ea typeface="Meiryo UI" panose="020B0604030504040204" pitchFamily="50" charset="-128"/>
              </a:rPr>
              <a:t>・</a:t>
            </a:r>
            <a:r>
              <a:rPr lang="ja-JP" altLang="en-US" sz="1480" b="1" u="sng" dirty="0">
                <a:solidFill>
                  <a:srgbClr val="FF0000"/>
                </a:solidFill>
                <a:latin typeface="Meiryo UI" panose="020B0604030504040204" pitchFamily="50" charset="-128"/>
                <a:ea typeface="Meiryo UI" panose="020B0604030504040204" pitchFamily="50" charset="-128"/>
              </a:rPr>
              <a:t>市町営住宅の廃止に伴う課題整理</a:t>
            </a:r>
            <a:endParaRPr lang="en-US" altLang="ja-JP" sz="1480" b="1" u="sng" dirty="0">
              <a:solidFill>
                <a:srgbClr val="FF0000"/>
              </a:solidFill>
              <a:latin typeface="Meiryo UI" panose="020B0604030504040204" pitchFamily="50" charset="-128"/>
              <a:ea typeface="Meiryo UI" panose="020B0604030504040204" pitchFamily="50" charset="-128"/>
            </a:endParaRPr>
          </a:p>
          <a:p>
            <a:pPr marL="177800" lvl="1">
              <a:spcBef>
                <a:spcPts val="554"/>
              </a:spcBef>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400" dirty="0">
                <a:solidFill>
                  <a:schemeClr val="tx1"/>
                </a:solidFill>
                <a:latin typeface="Meiryo UI" panose="020B0604030504040204" pitchFamily="50" charset="-128"/>
                <a:ea typeface="Meiryo UI" panose="020B0604030504040204" pitchFamily="50" charset="-128"/>
              </a:rPr>
              <a:t>募集していない木造の市町営住宅のみを管理している市町での課題整理や地域のまちづくりの検討</a:t>
            </a:r>
            <a:endParaRPr lang="en-US" altLang="ja-JP" sz="1600" dirty="0">
              <a:solidFill>
                <a:schemeClr val="tx1"/>
              </a:solidFill>
              <a:latin typeface="Meiryo UI" panose="020B0604030504040204" pitchFamily="50" charset="-128"/>
              <a:ea typeface="Meiryo UI" panose="020B0604030504040204" pitchFamily="50" charset="-128"/>
            </a:endParaRPr>
          </a:p>
          <a:p>
            <a:pPr marL="177800" lvl="1">
              <a:spcBef>
                <a:spcPts val="554"/>
              </a:spcBef>
            </a:pPr>
            <a:r>
              <a:rPr lang="ja-JP" altLang="en-US" sz="1480" dirty="0">
                <a:solidFill>
                  <a:schemeClr val="tx1"/>
                </a:solidFill>
                <a:latin typeface="Meiryo UI" panose="020B0604030504040204" pitchFamily="50" charset="-128"/>
                <a:ea typeface="Meiryo UI" panose="020B0604030504040204" pitchFamily="50" charset="-128"/>
              </a:rPr>
              <a:t>・</a:t>
            </a:r>
            <a:r>
              <a:rPr lang="ja-JP" altLang="en-US" sz="1480" b="1" u="sng" dirty="0">
                <a:solidFill>
                  <a:srgbClr val="FF0000"/>
                </a:solidFill>
                <a:latin typeface="Meiryo UI" panose="020B0604030504040204" pitchFamily="50" charset="-128"/>
                <a:ea typeface="Meiryo UI" panose="020B0604030504040204" pitchFamily="50" charset="-128"/>
              </a:rPr>
              <a:t>災害時の住宅供給に関するルールづくり</a:t>
            </a:r>
            <a:endParaRPr lang="en-US" altLang="ja-JP" sz="1480" b="1" u="sng" dirty="0">
              <a:solidFill>
                <a:srgbClr val="FF0000"/>
              </a:solidFill>
              <a:latin typeface="Meiryo UI" panose="020B0604030504040204" pitchFamily="50" charset="-128"/>
              <a:ea typeface="Meiryo UI" panose="020B0604030504040204" pitchFamily="50" charset="-128"/>
            </a:endParaRPr>
          </a:p>
          <a:p>
            <a:pPr marL="177800" lvl="1">
              <a:spcBef>
                <a:spcPts val="554"/>
              </a:spcBef>
            </a:pPr>
            <a:r>
              <a:rPr lang="ja-JP" altLang="en-US" sz="1400" dirty="0">
                <a:solidFill>
                  <a:schemeClr val="tx1"/>
                </a:solidFill>
                <a:latin typeface="Meiryo UI" panose="020B0604030504040204" pitchFamily="50" charset="-128"/>
                <a:ea typeface="Meiryo UI" panose="020B0604030504040204" pitchFamily="50" charset="-128"/>
              </a:rPr>
              <a:t>　　市町と公的賃貸住宅事業者が災害時の円滑な住宅供給の検討</a:t>
            </a:r>
            <a:endParaRPr lang="en-US" altLang="ja-JP" sz="1400" dirty="0">
              <a:solidFill>
                <a:schemeClr val="tx1"/>
              </a:solidFill>
              <a:latin typeface="Meiryo UI" panose="020B0604030504040204" pitchFamily="50" charset="-128"/>
              <a:ea typeface="Meiryo UI" panose="020B0604030504040204" pitchFamily="50" charset="-128"/>
            </a:endParaRPr>
          </a:p>
          <a:p>
            <a:pPr marL="177800" lvl="1">
              <a:spcBef>
                <a:spcPts val="554"/>
              </a:spcBef>
            </a:pPr>
            <a:r>
              <a:rPr lang="ja-JP" altLang="en-US" sz="1480" dirty="0">
                <a:solidFill>
                  <a:schemeClr val="tx1"/>
                </a:solidFill>
                <a:latin typeface="Meiryo UI" panose="020B0604030504040204" pitchFamily="50" charset="-128"/>
                <a:ea typeface="Meiryo UI" panose="020B0604030504040204" pitchFamily="50" charset="-128"/>
              </a:rPr>
              <a:t>・</a:t>
            </a:r>
            <a:r>
              <a:rPr lang="ja-JP" altLang="en-US" sz="1480" b="1" u="sng" dirty="0">
                <a:solidFill>
                  <a:srgbClr val="FF0000"/>
                </a:solidFill>
                <a:latin typeface="Meiryo UI" panose="020B0604030504040204" pitchFamily="50" charset="-128"/>
                <a:ea typeface="Meiryo UI" panose="020B0604030504040204" pitchFamily="50" charset="-128"/>
              </a:rPr>
              <a:t>将来戸数の検討</a:t>
            </a:r>
            <a:endParaRPr lang="en-US" altLang="ja-JP" sz="1480" b="1" u="sng" dirty="0">
              <a:solidFill>
                <a:srgbClr val="FF0000"/>
              </a:solidFill>
              <a:latin typeface="Meiryo UI" panose="020B0604030504040204" pitchFamily="50" charset="-128"/>
              <a:ea typeface="Meiryo UI" panose="020B0604030504040204" pitchFamily="50" charset="-128"/>
            </a:endParaRPr>
          </a:p>
          <a:p>
            <a:pPr marL="177800" lvl="1">
              <a:spcBef>
                <a:spcPts val="554"/>
              </a:spcBef>
            </a:pPr>
            <a:r>
              <a:rPr lang="ja-JP" altLang="en-US" sz="1400" dirty="0">
                <a:solidFill>
                  <a:schemeClr val="tx1"/>
                </a:solidFill>
                <a:latin typeface="Meiryo UI" panose="020B0604030504040204" pitchFamily="50" charset="-128"/>
                <a:ea typeface="Meiryo UI" panose="020B0604030504040204" pitchFamily="50" charset="-128"/>
              </a:rPr>
              <a:t>　　改定時期等をむかえる市町営住宅長寿命化計画のある市町において、地域ごとの将来戸数を検討</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0"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a:extLst>
              <a:ext uri="{FF2B5EF4-FFF2-40B4-BE49-F238E27FC236}">
                <a16:creationId xmlns:a16="http://schemas.microsoft.com/office/drawing/2014/main" id="{D01A7ECF-AA33-4A10-A0F8-EABAF6C82EC9}"/>
              </a:ext>
            </a:extLst>
          </p:cNvPr>
          <p:cNvSpPr txBox="1"/>
          <p:nvPr/>
        </p:nvSpPr>
        <p:spPr>
          <a:xfrm>
            <a:off x="6120000" y="360000"/>
            <a:ext cx="2880000" cy="360000"/>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居住企画課</a:t>
            </a:r>
            <a:endParaRPr lang="en-US" altLang="ja-JP" sz="12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33649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0" y="3048218"/>
            <a:ext cx="9144000" cy="606152"/>
          </a:xfrm>
          <a:prstGeom prst="roundRect">
            <a:avLst>
              <a:gd name="adj" fmla="val 7429"/>
            </a:avLst>
          </a:prstGeom>
          <a:solidFill>
            <a:schemeClr val="accent6">
              <a:lumMod val="75000"/>
            </a:schemeClr>
          </a:solidFill>
          <a:ln/>
        </p:spPr>
        <p:style>
          <a:lnRef idx="0">
            <a:schemeClr val="accent1"/>
          </a:lnRef>
          <a:fillRef idx="3">
            <a:schemeClr val="accent1"/>
          </a:fillRef>
          <a:effectRef idx="3">
            <a:schemeClr val="accent1"/>
          </a:effectRef>
          <a:fontRef idx="minor">
            <a:schemeClr val="lt1"/>
          </a:fontRef>
        </p:style>
        <p:txBody>
          <a:bodyPr lIns="84397" tIns="42198" rIns="84397" bIns="42198" rtlCol="0" anchor="ctr"/>
          <a:lstStyle/>
          <a:p>
            <a:pPr algn="ctr"/>
            <a:r>
              <a:rPr lang="ja-JP" altLang="en-US" sz="2585" b="1" spc="-52"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１．くらしの質を高める</a:t>
            </a:r>
            <a:endParaRPr lang="en-US" altLang="ja-JP" sz="2585" b="1" spc="-52"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32555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くらしの質を高める　</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28339"/>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①大阪スマートシティ戦略 </a:t>
            </a:r>
            <a:r>
              <a:rPr lang="en-US" altLang="ja-JP" sz="1477" b="1" dirty="0">
                <a:latin typeface="Meiryo UI" panose="020B0604030504040204" pitchFamily="50" charset="-128"/>
                <a:ea typeface="Meiryo UI" panose="020B0604030504040204" pitchFamily="50" charset="-128"/>
                <a:cs typeface="Meiryo UI" panose="020B0604030504040204" pitchFamily="50" charset="-128"/>
              </a:rPr>
              <a:t>ver</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R4.3</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策定）に基づくまちづくりの推進</a:t>
            </a:r>
            <a:endParaRPr lang="en-US" altLang="ja-JP" sz="1846"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481420" y="2323205"/>
            <a:ext cx="3085076" cy="967870"/>
          </a:xfrm>
          <a:prstGeom prst="rect">
            <a:avLst/>
          </a:prstGeom>
          <a:solidFill>
            <a:schemeClr val="accent5">
              <a:lumMod val="20000"/>
              <a:lumOff val="80000"/>
            </a:schemeClr>
          </a:solid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87925" defTabSz="732411">
              <a:defRPr/>
            </a:pPr>
            <a:r>
              <a:rPr kumimoji="0" lang="ja-JP" altLang="en-US" sz="1477" u="sng" kern="0" dirty="0">
                <a:solidFill>
                  <a:schemeClr val="tx1"/>
                </a:solidFill>
                <a:latin typeface="Meiryo UI"/>
                <a:ea typeface="Meiryo UI"/>
              </a:rPr>
              <a:t>戦略</a:t>
            </a:r>
            <a:r>
              <a:rPr kumimoji="0" lang="en-US" altLang="ja-JP" sz="1477" u="sng" kern="0" dirty="0">
                <a:solidFill>
                  <a:schemeClr val="tx1"/>
                </a:solidFill>
                <a:latin typeface="Meiryo UI"/>
                <a:ea typeface="Meiryo UI"/>
              </a:rPr>
              <a:t>Ver.1.0</a:t>
            </a:r>
            <a:r>
              <a:rPr kumimoji="0" lang="ja-JP" altLang="en-US" sz="1477" u="sng" kern="0" dirty="0">
                <a:solidFill>
                  <a:schemeClr val="tx1"/>
                </a:solidFill>
                <a:latin typeface="Meiryo UI"/>
                <a:ea typeface="Meiryo UI"/>
              </a:rPr>
              <a:t>の理念</a:t>
            </a:r>
            <a:endParaRPr lang="en-US" altLang="ja-JP" sz="1477"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7925" defTabSz="732411">
              <a:spcBef>
                <a:spcPts val="554"/>
              </a:spcBef>
              <a:defRPr/>
            </a:pP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住民の生活の質（</a:t>
            </a:r>
            <a:r>
              <a:rPr lang="en-US" altLang="ja-JP"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QOL</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）の向上</a:t>
            </a:r>
          </a:p>
          <a:p>
            <a:pPr marL="87925" defTabSz="732411">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社会実装のための取組を蓄積</a:t>
            </a:r>
          </a:p>
          <a:p>
            <a:pPr marL="87925" defTabSz="732411">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公民連携による民間との協業が</a:t>
            </a:r>
            <a:r>
              <a:rPr lang="ja-JP" altLang="en-US" sz="1292"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前提</a:t>
            </a:r>
          </a:p>
        </p:txBody>
      </p:sp>
      <p:sp>
        <p:nvSpPr>
          <p:cNvPr id="17" name="正方形/長方形 16"/>
          <p:cNvSpPr/>
          <p:nvPr/>
        </p:nvSpPr>
        <p:spPr>
          <a:xfrm>
            <a:off x="5721006" y="2287556"/>
            <a:ext cx="3097549" cy="967870"/>
          </a:xfrm>
          <a:prstGeom prst="rect">
            <a:avLst/>
          </a:prstGeom>
          <a:solidFill>
            <a:srgbClr val="FFC000"/>
          </a:solid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defTabSz="422041">
              <a:defRPr/>
            </a:pPr>
            <a:r>
              <a:rPr lang="ja-JP" altLang="en-US" sz="1477" u="sng"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戦略</a:t>
            </a:r>
            <a:r>
              <a:rPr lang="en-US" altLang="ja-JP" sz="1477" u="sng"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ve</a:t>
            </a:r>
            <a:r>
              <a:rPr lang="en-US" altLang="ja-JP" sz="1477" u="sng"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r.2.0</a:t>
            </a:r>
            <a:r>
              <a:rPr lang="ja-JP" altLang="en-US" sz="1477" u="sng" dirty="0">
                <a:solidFill>
                  <a:prstClr val="black"/>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1477" u="sng" dirty="0">
                <a:solidFill>
                  <a:prstClr val="black"/>
                </a:solidFill>
                <a:effectLst>
                  <a:outerShdw blurRad="38100" dist="38100" dir="2700000" algn="tl">
                    <a:srgbClr val="000000">
                      <a:alpha val="43137"/>
                    </a:srgbClr>
                  </a:outerShdw>
                </a:effectLst>
                <a:latin typeface="Meiryo UI"/>
                <a:ea typeface="Meiryo UI"/>
              </a:rPr>
              <a:t>新たに追加する理念</a:t>
            </a:r>
            <a:endParaRPr lang="en-US" altLang="ja-JP" sz="1477" u="sng" dirty="0">
              <a:solidFill>
                <a:prstClr val="black"/>
              </a:solidFill>
              <a:effectLst>
                <a:outerShdw blurRad="38100" dist="38100" dir="2700000" algn="tl">
                  <a:srgbClr val="000000">
                    <a:alpha val="43137"/>
                  </a:srgbClr>
                </a:outerShdw>
              </a:effectLst>
              <a:latin typeface="Meiryo UI"/>
              <a:ea typeface="Meiryo UI"/>
            </a:endParaRPr>
          </a:p>
          <a:p>
            <a:pPr marL="87925" defTabSz="732411">
              <a:spcBef>
                <a:spcPts val="554"/>
              </a:spcBef>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デジタル化による都市免疫力の強化</a:t>
            </a:r>
          </a:p>
          <a:p>
            <a:pPr marL="87925" defTabSz="732411">
              <a:defRPr/>
            </a:pP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国のデジタル政策を先導する取組</a:t>
            </a:r>
            <a:endParaRPr lang="en-US" altLang="ja-JP" sz="1292"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87925" defTabSz="732411">
              <a:defRPr/>
            </a:pPr>
            <a:r>
              <a:rPr lang="ja-JP" altLang="en-US" sz="1292">
                <a:solidFill>
                  <a:prstClr val="black"/>
                </a:solidFill>
                <a:latin typeface="Meiryo UI" panose="020B0604030504040204" pitchFamily="50" charset="-128"/>
                <a:ea typeface="Meiryo UI" panose="020B0604030504040204" pitchFamily="50" charset="-128"/>
                <a:cs typeface="Meiryo UI" panose="020B0604030504040204" pitchFamily="50" charset="-128"/>
              </a:rPr>
              <a:t>・ 公民連携エコシステム</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の構築</a:t>
            </a:r>
          </a:p>
        </p:txBody>
      </p:sp>
      <p:sp>
        <p:nvSpPr>
          <p:cNvPr id="29" name="テキスト ボックス 28">
            <a:extLst>
              <a:ext uri="{FF2B5EF4-FFF2-40B4-BE49-F238E27FC236}">
                <a16:creationId xmlns:a16="http://schemas.microsoft.com/office/drawing/2014/main" id="{7792B484-22D9-467A-B51C-FF119CACADE5}"/>
              </a:ext>
            </a:extLst>
          </p:cNvPr>
          <p:cNvSpPr txBox="1"/>
          <p:nvPr/>
        </p:nvSpPr>
        <p:spPr>
          <a:xfrm>
            <a:off x="242060" y="3692120"/>
            <a:ext cx="6346309" cy="1086836"/>
          </a:xfrm>
          <a:prstGeom prst="rect">
            <a:avLst/>
          </a:prstGeom>
          <a:noFill/>
        </p:spPr>
        <p:txBody>
          <a:bodyPr wrap="square" rtlCol="0">
            <a:spAutoFit/>
          </a:bodyPr>
          <a:lstStyle/>
          <a:p>
            <a:pPr marL="104045" indent="-104045" defTabSz="422041">
              <a:defRPr/>
            </a:pPr>
            <a:r>
              <a:rPr lang="ja-JP" altLang="en-US" sz="1477" dirty="0">
                <a:solidFill>
                  <a:prstClr val="black"/>
                </a:solidFill>
                <a:latin typeface="Meiryo UI"/>
                <a:ea typeface="Meiryo UI"/>
              </a:rPr>
              <a:t>　・大阪府</a:t>
            </a:r>
            <a:endParaRPr lang="en-US" altLang="ja-JP" sz="1477" dirty="0">
              <a:solidFill>
                <a:prstClr val="black"/>
              </a:solidFill>
              <a:latin typeface="Meiryo UI"/>
              <a:ea typeface="Meiryo UI"/>
            </a:endParaRPr>
          </a:p>
          <a:p>
            <a:pPr marL="104045" indent="-104045" defTabSz="422041">
              <a:defRPr/>
            </a:pPr>
            <a:r>
              <a:rPr lang="ja-JP" altLang="en-US" sz="1477" dirty="0">
                <a:solidFill>
                  <a:prstClr val="black"/>
                </a:solidFill>
                <a:latin typeface="Meiryo UI"/>
                <a:ea typeface="Meiryo UI"/>
              </a:rPr>
              <a:t>　　パートナーズフォーラムやデータ連携基盤などの</a:t>
            </a:r>
            <a:r>
              <a:rPr lang="ja-JP" altLang="en-US" sz="1477" b="1" u="sng" spc="-65" dirty="0">
                <a:solidFill>
                  <a:srgbClr val="FF0000"/>
                </a:solidFill>
                <a:latin typeface="Meiryo UI"/>
                <a:ea typeface="Meiryo UI"/>
              </a:rPr>
              <a:t>インフラ構築と市町村</a:t>
            </a:r>
            <a:r>
              <a:rPr lang="en-US" altLang="ja-JP" sz="1477" b="1" u="sng" spc="-65" dirty="0">
                <a:solidFill>
                  <a:srgbClr val="FF0000"/>
                </a:solidFill>
                <a:latin typeface="Meiryo UI"/>
                <a:ea typeface="Meiryo UI"/>
              </a:rPr>
              <a:t>DX</a:t>
            </a:r>
            <a:r>
              <a:rPr lang="ja-JP" altLang="en-US" sz="1477" b="1" u="sng" spc="-65" dirty="0">
                <a:solidFill>
                  <a:srgbClr val="FF0000"/>
                </a:solidFill>
                <a:latin typeface="Meiryo UI"/>
                <a:ea typeface="Meiryo UI"/>
              </a:rPr>
              <a:t>支援</a:t>
            </a:r>
            <a:r>
              <a:rPr lang="ja-JP" altLang="en-US" sz="1477" spc="-65" dirty="0">
                <a:solidFill>
                  <a:prstClr val="black"/>
                </a:solidFill>
                <a:latin typeface="Meiryo UI"/>
                <a:ea typeface="Meiryo UI"/>
              </a:rPr>
              <a:t>など</a:t>
            </a:r>
            <a:endParaRPr lang="en-US" altLang="ja-JP" sz="1477" spc="-65" dirty="0">
              <a:solidFill>
                <a:prstClr val="black"/>
              </a:solidFill>
              <a:latin typeface="Meiryo UI"/>
              <a:ea typeface="Meiryo UI"/>
            </a:endParaRPr>
          </a:p>
          <a:p>
            <a:pPr marL="104045" indent="-104045" defTabSz="422041">
              <a:defRPr/>
            </a:pPr>
            <a:endParaRPr lang="en-US" altLang="ja-JP" sz="554" dirty="0">
              <a:solidFill>
                <a:prstClr val="black"/>
              </a:solidFill>
              <a:latin typeface="Meiryo UI"/>
              <a:ea typeface="Meiryo UI"/>
            </a:endParaRPr>
          </a:p>
          <a:p>
            <a:pPr marL="104045" indent="-104045" defTabSz="422041">
              <a:defRPr/>
            </a:pPr>
            <a:r>
              <a:rPr lang="ja-JP" altLang="en-US" sz="1477" dirty="0">
                <a:solidFill>
                  <a:prstClr val="black"/>
                </a:solidFill>
                <a:latin typeface="Meiryo UI"/>
                <a:ea typeface="Meiryo UI"/>
              </a:rPr>
              <a:t>　・大阪市</a:t>
            </a:r>
            <a:endParaRPr lang="en-US" altLang="ja-JP" sz="1477" dirty="0">
              <a:solidFill>
                <a:prstClr val="black"/>
              </a:solidFill>
              <a:latin typeface="Meiryo UI"/>
              <a:ea typeface="Meiryo UI"/>
            </a:endParaRPr>
          </a:p>
          <a:p>
            <a:pPr marL="104045" indent="-104045" defTabSz="422041">
              <a:defRPr/>
            </a:pPr>
            <a:r>
              <a:rPr lang="ja-JP" altLang="en-US" sz="1477" dirty="0">
                <a:solidFill>
                  <a:prstClr val="black"/>
                </a:solidFill>
                <a:latin typeface="Meiryo UI"/>
                <a:ea typeface="Meiryo UI"/>
              </a:rPr>
              <a:t>　　大阪府と連携した先導役として、府内市町村の</a:t>
            </a:r>
            <a:r>
              <a:rPr lang="ja-JP" altLang="en-US" sz="1477" b="1" u="sng" dirty="0">
                <a:solidFill>
                  <a:srgbClr val="FF0000"/>
                </a:solidFill>
                <a:latin typeface="Meiryo UI"/>
                <a:ea typeface="Meiryo UI"/>
              </a:rPr>
              <a:t>行政</a:t>
            </a:r>
            <a:r>
              <a:rPr lang="en-US" altLang="ja-JP" sz="1477" b="1" u="sng" dirty="0">
                <a:solidFill>
                  <a:srgbClr val="FF0000"/>
                </a:solidFill>
                <a:latin typeface="Meiryo UI"/>
                <a:ea typeface="Meiryo UI"/>
              </a:rPr>
              <a:t>DX</a:t>
            </a:r>
            <a:r>
              <a:rPr lang="ja-JP" altLang="en-US" sz="1477" b="1" u="sng" dirty="0">
                <a:solidFill>
                  <a:srgbClr val="FF0000"/>
                </a:solidFill>
                <a:latin typeface="Meiryo UI"/>
                <a:ea typeface="Meiryo UI"/>
              </a:rPr>
              <a:t>推進をリード</a:t>
            </a:r>
          </a:p>
        </p:txBody>
      </p:sp>
      <p:pic>
        <p:nvPicPr>
          <p:cNvPr id="30" name="図 29">
            <a:extLst>
              <a:ext uri="{FF2B5EF4-FFF2-40B4-BE49-F238E27FC236}">
                <a16:creationId xmlns:a16="http://schemas.microsoft.com/office/drawing/2014/main" id="{ADC7E161-32E2-44CA-9FE4-AD41AE876827}"/>
              </a:ext>
            </a:extLst>
          </p:cNvPr>
          <p:cNvPicPr>
            <a:picLocks noChangeAspect="1"/>
          </p:cNvPicPr>
          <p:nvPr/>
        </p:nvPicPr>
        <p:blipFill>
          <a:blip r:embed="rId3"/>
          <a:stretch>
            <a:fillRect/>
          </a:stretch>
        </p:blipFill>
        <p:spPr>
          <a:xfrm>
            <a:off x="6280811" y="3353520"/>
            <a:ext cx="2671246" cy="3249139"/>
          </a:xfrm>
          <a:prstGeom prst="rect">
            <a:avLst/>
          </a:prstGeom>
        </p:spPr>
      </p:pic>
      <p:sp>
        <p:nvSpPr>
          <p:cNvPr id="13" name="タイトル 4">
            <a:extLst>
              <a:ext uri="{FF2B5EF4-FFF2-40B4-BE49-F238E27FC236}">
                <a16:creationId xmlns:a16="http://schemas.microsoft.com/office/drawing/2014/main" id="{80173FE1-F176-430D-A627-95229503C881}"/>
              </a:ext>
            </a:extLst>
          </p:cNvPr>
          <p:cNvSpPr txBox="1">
            <a:spLocks/>
          </p:cNvSpPr>
          <p:nvPr/>
        </p:nvSpPr>
        <p:spPr>
          <a:xfrm>
            <a:off x="162897" y="3366075"/>
            <a:ext cx="5424734" cy="356425"/>
          </a:xfrm>
          <a:prstGeom prst="rect">
            <a:avLst/>
          </a:prstGeom>
        </p:spPr>
        <p:txBody>
          <a:bodyPr vert="horz" lIns="84406" tIns="42203" rIns="84406" bIns="42203"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r>
              <a:rPr lang="ja-JP" altLang="en-US" sz="1662" dirty="0">
                <a:solidFill>
                  <a:schemeClr val="tx1"/>
                </a:solidFill>
                <a:latin typeface="Meiryo UI"/>
                <a:ea typeface="Meiryo UI"/>
              </a:rPr>
              <a:t>○基本理念を踏まえた大阪府、大阪市の</a:t>
            </a:r>
            <a:r>
              <a:rPr lang="ja-JP" altLang="en-US" sz="1662" spc="-138" dirty="0">
                <a:solidFill>
                  <a:schemeClr val="tx1"/>
                </a:solidFill>
                <a:latin typeface="Meiryo UI"/>
                <a:ea typeface="Meiryo UI"/>
              </a:rPr>
              <a:t>役割</a:t>
            </a:r>
            <a:endParaRPr lang="ja-JP" altLang="en-US" sz="1662" dirty="0">
              <a:solidFill>
                <a:schemeClr val="tx1"/>
              </a:solidFill>
              <a:latin typeface="Meiryo UI"/>
              <a:ea typeface="Meiryo UI"/>
            </a:endParaRPr>
          </a:p>
        </p:txBody>
      </p:sp>
      <p:sp>
        <p:nvSpPr>
          <p:cNvPr id="15" name="タイトル 4">
            <a:extLst>
              <a:ext uri="{FF2B5EF4-FFF2-40B4-BE49-F238E27FC236}">
                <a16:creationId xmlns:a16="http://schemas.microsoft.com/office/drawing/2014/main" id="{5117EFBA-7DB1-47DC-B3C5-621A4792C5CB}"/>
              </a:ext>
            </a:extLst>
          </p:cNvPr>
          <p:cNvSpPr txBox="1">
            <a:spLocks/>
          </p:cNvSpPr>
          <p:nvPr/>
        </p:nvSpPr>
        <p:spPr>
          <a:xfrm>
            <a:off x="164145" y="1976231"/>
            <a:ext cx="2898851" cy="356425"/>
          </a:xfrm>
          <a:prstGeom prst="rect">
            <a:avLst/>
          </a:prstGeom>
        </p:spPr>
        <p:txBody>
          <a:bodyPr vert="horz" lIns="84406" tIns="42203" rIns="84406" bIns="42203" rtlCol="0" anchor="ctr">
            <a:noAutofit/>
          </a:bodyPr>
          <a:lstStyle>
            <a:lvl1pPr algn="l" defTabSz="914400" rtl="0" eaLnBrk="1" latinLnBrk="0" hangingPunct="1">
              <a:lnSpc>
                <a:spcPct val="90000"/>
              </a:lnSpc>
              <a:spcBef>
                <a:spcPct val="0"/>
              </a:spcBef>
              <a:buNone/>
              <a:defRPr kumimoji="1" sz="2400" b="1" kern="1200">
                <a:solidFill>
                  <a:srgbClr val="002060"/>
                </a:solidFill>
                <a:latin typeface="+mj-lt"/>
                <a:ea typeface="+mj-ea"/>
                <a:cs typeface="+mj-cs"/>
              </a:defRPr>
            </a:lvl1pPr>
          </a:lstStyle>
          <a:p>
            <a:r>
              <a:rPr lang="ja-JP" altLang="en-US" sz="1662" dirty="0">
                <a:solidFill>
                  <a:schemeClr val="tx1"/>
                </a:solidFill>
                <a:latin typeface="Meiryo UI"/>
                <a:ea typeface="Meiryo UI"/>
              </a:rPr>
              <a:t>○基本理念</a:t>
            </a:r>
          </a:p>
        </p:txBody>
      </p:sp>
      <p:sp>
        <p:nvSpPr>
          <p:cNvPr id="25" name="二等辺三角形 24">
            <a:extLst>
              <a:ext uri="{FF2B5EF4-FFF2-40B4-BE49-F238E27FC236}">
                <a16:creationId xmlns:a16="http://schemas.microsoft.com/office/drawing/2014/main" id="{6759D8A5-3602-48AC-ADF1-E06C827E22F1}"/>
              </a:ext>
            </a:extLst>
          </p:cNvPr>
          <p:cNvSpPr/>
          <p:nvPr/>
        </p:nvSpPr>
        <p:spPr>
          <a:xfrm flipV="1">
            <a:off x="3948789" y="2319151"/>
            <a:ext cx="1559507" cy="590025"/>
          </a:xfrm>
          <a:prstGeom prst="triangle">
            <a:avLst/>
          </a:prstGeom>
          <a:gradFill flip="none" rotWithShape="1">
            <a:gsLst>
              <a:gs pos="0">
                <a:schemeClr val="accent6">
                  <a:lumMod val="0"/>
                  <a:lumOff val="100000"/>
                </a:schemeClr>
              </a:gs>
              <a:gs pos="32000">
                <a:schemeClr val="accent6">
                  <a:lumMod val="0"/>
                  <a:lumOff val="100000"/>
                </a:schemeClr>
              </a:gs>
              <a:gs pos="72000">
                <a:schemeClr val="accent6">
                  <a:lumMod val="40000"/>
                  <a:lumOff val="60000"/>
                </a:schemeClr>
              </a:gs>
              <a:gs pos="100000">
                <a:schemeClr val="accent6">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p>
        </p:txBody>
      </p:sp>
      <p:sp>
        <p:nvSpPr>
          <p:cNvPr id="14" name="テキスト ボックス 13">
            <a:extLst>
              <a:ext uri="{FF2B5EF4-FFF2-40B4-BE49-F238E27FC236}">
                <a16:creationId xmlns:a16="http://schemas.microsoft.com/office/drawing/2014/main" id="{92CEF881-9C5F-42A1-9ACF-9403B48A6461}"/>
              </a:ext>
            </a:extLst>
          </p:cNvPr>
          <p:cNvSpPr txBox="1"/>
          <p:nvPr/>
        </p:nvSpPr>
        <p:spPr>
          <a:xfrm>
            <a:off x="3577815" y="2048739"/>
            <a:ext cx="2304597" cy="829907"/>
          </a:xfrm>
          <a:prstGeom prst="rect">
            <a:avLst/>
          </a:prstGeom>
          <a:noFill/>
        </p:spPr>
        <p:txBody>
          <a:bodyPr wrap="square" rtlCol="0">
            <a:spAutoFit/>
          </a:bodyPr>
          <a:lstStyle/>
          <a:p>
            <a:pPr defTabSz="422041"/>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社会を取り巻く環境の変化</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92" dirty="0">
              <a:solidFill>
                <a:prstClr val="black"/>
              </a:solidFill>
              <a:latin typeface="Meiryo UI" panose="020B0604030504040204" pitchFamily="50" charset="-128"/>
              <a:ea typeface="Meiryo UI" panose="020B0604030504040204" pitchFamily="50" charset="-128"/>
            </a:endParaRPr>
          </a:p>
          <a:p>
            <a:pPr defTabSz="422041">
              <a:spcBef>
                <a:spcPts val="1108"/>
              </a:spcBef>
            </a:pPr>
            <a:r>
              <a:rPr lang="ja-JP" altLang="en-US" sz="1292" dirty="0">
                <a:solidFill>
                  <a:prstClr val="black"/>
                </a:solidFill>
                <a:latin typeface="Meiryo UI" panose="020B0604030504040204" pitchFamily="50" charset="-128"/>
                <a:ea typeface="Meiryo UI" panose="020B0604030504040204" pitchFamily="50" charset="-128"/>
              </a:rPr>
              <a:t>➧新型コロナウイルスへの対応</a:t>
            </a:r>
          </a:p>
          <a:p>
            <a:pPr defTabSz="422041"/>
            <a:r>
              <a:rPr lang="ja-JP" altLang="en-US" sz="1292" dirty="0">
                <a:solidFill>
                  <a:prstClr val="black"/>
                </a:solidFill>
                <a:latin typeface="Meiryo UI" panose="020B0604030504040204" pitchFamily="50" charset="-128"/>
                <a:ea typeface="Meiryo UI" panose="020B0604030504040204" pitchFamily="50" charset="-128"/>
              </a:rPr>
              <a:t>➧国によるデジタル改革の推進</a:t>
            </a:r>
          </a:p>
        </p:txBody>
      </p:sp>
      <p:sp>
        <p:nvSpPr>
          <p:cNvPr id="34" name="正方形/長方形 33">
            <a:extLst>
              <a:ext uri="{FF2B5EF4-FFF2-40B4-BE49-F238E27FC236}">
                <a16:creationId xmlns:a16="http://schemas.microsoft.com/office/drawing/2014/main" id="{96391685-69DE-4873-9CDD-95757ACDC667}"/>
              </a:ext>
            </a:extLst>
          </p:cNvPr>
          <p:cNvSpPr/>
          <p:nvPr/>
        </p:nvSpPr>
        <p:spPr>
          <a:xfrm>
            <a:off x="481420" y="4810878"/>
            <a:ext cx="4494613" cy="1735196"/>
          </a:xfrm>
          <a:prstGeom prst="rect">
            <a:avLst/>
          </a:prstGeom>
          <a:solidFill>
            <a:srgbClr val="92D050">
              <a:alpha val="42000"/>
            </a:srgbClr>
          </a:solid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87925" defTabSz="732411">
              <a:defRPr/>
            </a:pPr>
            <a:r>
              <a:rPr kumimoji="0" lang="ja-JP" altLang="en-US" sz="1477" u="sng" kern="0" dirty="0">
                <a:solidFill>
                  <a:prstClr val="black"/>
                </a:solidFill>
                <a:latin typeface="Meiryo UI"/>
                <a:ea typeface="Meiryo UI"/>
              </a:rPr>
              <a:t>スマートシティ展開エリア例</a:t>
            </a:r>
            <a:r>
              <a:rPr kumimoji="0" lang="ja-JP" altLang="en-US" sz="1015" kern="0" dirty="0">
                <a:solidFill>
                  <a:prstClr val="black"/>
                </a:solidFill>
                <a:latin typeface="Meiryo UI"/>
                <a:ea typeface="Meiryo UI"/>
              </a:rPr>
              <a:t>（ニュータウン関連）</a:t>
            </a:r>
            <a:endParaRPr lang="en-US" altLang="ja-JP" sz="1015"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7925" defTabSz="732411">
              <a:spcBef>
                <a:spcPts val="554"/>
              </a:spcBef>
              <a:defRPr/>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泉北ニュータウン　</a:t>
            </a:r>
            <a:r>
              <a:rPr lang="en-US" altLang="ja-JP"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92"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チャレンジフィールド</a:t>
            </a:r>
          </a:p>
          <a:p>
            <a:pPr marL="87925" defTabSz="732411">
              <a:defRPr/>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豊能町コンパクトスマートシティ（</a:t>
            </a:r>
            <a:r>
              <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OSPF</a:t>
            </a: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87925" defTabSz="732411">
              <a:defRPr/>
            </a:pPr>
            <a:r>
              <a:rPr lang="ja-JP" altLang="en-US"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河内長野市南花台</a:t>
            </a: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7925" defTabSz="732411">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7925" defTabSz="732411">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7925" defTabSz="732411">
              <a:defRPr/>
            </a:pPr>
            <a:endParaRPr lang="en-US" altLang="ja-JP" sz="1477"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a:extLst>
              <a:ext uri="{FF2B5EF4-FFF2-40B4-BE49-F238E27FC236}">
                <a16:creationId xmlns:a16="http://schemas.microsoft.com/office/drawing/2014/main" id="{2852351D-7334-4D3E-9EA1-23C282C40E43}"/>
              </a:ext>
            </a:extLst>
          </p:cNvPr>
          <p:cNvSpPr/>
          <p:nvPr/>
        </p:nvSpPr>
        <p:spPr>
          <a:xfrm>
            <a:off x="639368" y="5909781"/>
            <a:ext cx="4072261" cy="598667"/>
          </a:xfrm>
          <a:prstGeom prst="rect">
            <a:avLst/>
          </a:prstGeom>
          <a:ln w="9525"/>
        </p:spPr>
        <p:style>
          <a:lnRef idx="2">
            <a:schemeClr val="accent3"/>
          </a:lnRef>
          <a:fillRef idx="1">
            <a:schemeClr val="lt1"/>
          </a:fillRef>
          <a:effectRef idx="0">
            <a:schemeClr val="accent3"/>
          </a:effectRef>
          <a:fontRef idx="minor">
            <a:schemeClr val="dk1"/>
          </a:fontRef>
        </p:style>
        <p:txBody>
          <a:bodyPr wrap="square" lIns="99692" tIns="33231" rIns="99692" bIns="33231" anchor="t" anchorCtr="0">
            <a:spAutoFit/>
          </a:bodyPr>
          <a:lstStyle/>
          <a:p>
            <a:pPr marL="87925" defTabSz="732411">
              <a:defRPr/>
            </a:pPr>
            <a:r>
              <a:rPr kumimoji="0" lang="ja-JP" altLang="en-US" sz="1477" u="sng" kern="0" dirty="0">
                <a:solidFill>
                  <a:prstClr val="black"/>
                </a:solidFill>
                <a:latin typeface="Meiryo UI"/>
                <a:ea typeface="Meiryo UI"/>
              </a:rPr>
              <a:t>府の取組例</a:t>
            </a:r>
            <a:endParaRPr kumimoji="0" lang="en-US" altLang="ja-JP" sz="1477" u="sng" kern="0" dirty="0">
              <a:solidFill>
                <a:prstClr val="black"/>
              </a:solidFill>
              <a:latin typeface="Meiryo UI"/>
              <a:ea typeface="Meiryo UI"/>
            </a:endParaRPr>
          </a:p>
          <a:p>
            <a:pPr marL="87925" defTabSz="732411">
              <a:spcBef>
                <a:spcPts val="554"/>
              </a:spcBef>
              <a:defRPr/>
            </a:pPr>
            <a:r>
              <a:rPr kumimoji="0" lang="ja-JP" altLang="en-US" sz="1477" kern="0" dirty="0">
                <a:solidFill>
                  <a:prstClr val="black"/>
                </a:solidFill>
                <a:latin typeface="Meiryo UI"/>
                <a:ea typeface="Meiryo UI"/>
                <a:cs typeface="Meiryo UI" panose="020B0604030504040204" pitchFamily="50" charset="-128"/>
              </a:rPr>
              <a:t>■スマートシニアライフ事業　</a:t>
            </a:r>
            <a:r>
              <a:rPr kumimoji="0" lang="en-US" altLang="ja-JP" sz="1292" kern="0" dirty="0">
                <a:solidFill>
                  <a:prstClr val="black"/>
                </a:solidFill>
                <a:latin typeface="Meiryo UI"/>
                <a:ea typeface="Meiryo UI"/>
                <a:cs typeface="Meiryo UI" panose="020B0604030504040204" pitchFamily="50" charset="-128"/>
              </a:rPr>
              <a:t>※</a:t>
            </a:r>
            <a:r>
              <a:rPr kumimoji="0" lang="ja-JP" altLang="en-US" sz="1292" kern="0" dirty="0">
                <a:solidFill>
                  <a:prstClr val="black"/>
                </a:solidFill>
                <a:latin typeface="Meiryo UI"/>
                <a:ea typeface="Meiryo UI"/>
                <a:cs typeface="Meiryo UI" panose="020B0604030504040204" pitchFamily="50" charset="-128"/>
              </a:rPr>
              <a:t>高齢者デジタル支援</a:t>
            </a:r>
            <a:endParaRPr kumimoji="0" lang="en-US" altLang="ja-JP" sz="1292" kern="0" dirty="0">
              <a:solidFill>
                <a:prstClr val="black"/>
              </a:solidFill>
              <a:latin typeface="Meiryo UI"/>
              <a:ea typeface="Meiryo UI"/>
              <a:cs typeface="Meiryo UI" panose="020B0604030504040204" pitchFamily="50" charset="-128"/>
            </a:endParaRPr>
          </a:p>
        </p:txBody>
      </p:sp>
      <p:sp>
        <p:nvSpPr>
          <p:cNvPr id="2" name="加算 1"/>
          <p:cNvSpPr/>
          <p:nvPr/>
        </p:nvSpPr>
        <p:spPr>
          <a:xfrm>
            <a:off x="4501570" y="2782145"/>
            <a:ext cx="460662" cy="468987"/>
          </a:xfrm>
          <a:prstGeom prst="mathPlus">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solidFill>
                <a:schemeClr val="tx1"/>
              </a:solidFill>
            </a:endParaRPr>
          </a:p>
        </p:txBody>
      </p:sp>
      <p:sp>
        <p:nvSpPr>
          <p:cNvPr id="19" name="正方形/長方形 18">
            <a:extLst>
              <a:ext uri="{FF2B5EF4-FFF2-40B4-BE49-F238E27FC236}">
                <a16:creationId xmlns:a16="http://schemas.microsoft.com/office/drawing/2014/main" id="{B2214278-2596-4ED4-9E11-B8C83DB4BFF5}"/>
              </a:ext>
            </a:extLst>
          </p:cNvPr>
          <p:cNvSpPr/>
          <p:nvPr/>
        </p:nvSpPr>
        <p:spPr bwMode="gray">
          <a:xfrm>
            <a:off x="144482" y="1111353"/>
            <a:ext cx="1860164" cy="390534"/>
          </a:xfrm>
          <a:prstGeom prst="rect">
            <a:avLst/>
          </a:prstGeom>
          <a:solidFill>
            <a:schemeClr val="accent6">
              <a:lumMod val="50000"/>
            </a:schemeClr>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戦略の概要</a:t>
            </a:r>
            <a:endParaRPr lang="en-US" altLang="ja-JP"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49179" y="1568214"/>
            <a:ext cx="9043516" cy="363552"/>
          </a:xfrm>
          <a:prstGeom prst="rect">
            <a:avLst/>
          </a:prstGeom>
          <a:noFill/>
          <a:ln w="38100"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84406" tIns="42203" rIns="66462" bIns="42203" rtlCol="0" anchor="ctr"/>
          <a:lstStyle/>
          <a:p>
            <a:pPr>
              <a:lnSpc>
                <a:spcPts val="1055"/>
              </a:lnSpc>
            </a:pPr>
            <a:endParaRPr lang="ja-JP" altLang="en-US" sz="791" b="1" dirty="0">
              <a:solidFill>
                <a:schemeClr val="tx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144482" y="1601838"/>
            <a:ext cx="8872942" cy="319639"/>
          </a:xfrm>
          <a:prstGeom prst="rect">
            <a:avLst/>
          </a:prstGeom>
          <a:noFill/>
        </p:spPr>
        <p:txBody>
          <a:bodyPr wrap="none" rtlCol="0">
            <a:spAutoFit/>
          </a:bodyPr>
          <a:lstStyle/>
          <a:p>
            <a:r>
              <a:rPr lang="ja-JP" altLang="en-US" sz="1477" dirty="0">
                <a:latin typeface="Meiryo UI" panose="020B0604030504040204" pitchFamily="50" charset="-128"/>
                <a:ea typeface="Meiryo UI" panose="020B0604030504040204" pitchFamily="50" charset="-128"/>
              </a:rPr>
              <a:t>○これまで進めてきた取組を土台に、</a:t>
            </a:r>
            <a:r>
              <a:rPr lang="ja-JP" altLang="en-US" sz="1477" b="1" u="sng" dirty="0">
                <a:solidFill>
                  <a:srgbClr val="FF0000"/>
                </a:solidFill>
                <a:latin typeface="Meiryo UI" panose="020B0604030504040204" pitchFamily="50" charset="-128"/>
                <a:ea typeface="Meiryo UI" panose="020B0604030504040204" pitchFamily="50" charset="-128"/>
              </a:rPr>
              <a:t>大阪・関西万博に向け、イノベーションを加速</a:t>
            </a:r>
            <a:r>
              <a:rPr lang="ja-JP" altLang="en-US" sz="1477" dirty="0">
                <a:latin typeface="Meiryo UI" panose="020B0604030504040204" pitchFamily="50" charset="-128"/>
                <a:ea typeface="Meiryo UI" panose="020B0604030504040204" pitchFamily="50" charset="-128"/>
              </a:rPr>
              <a:t>させていくため策定（</a:t>
            </a:r>
            <a:r>
              <a:rPr lang="en-US" altLang="ja-JP" sz="1477" dirty="0">
                <a:latin typeface="Meiryo UI" panose="020B0604030504040204" pitchFamily="50" charset="-128"/>
                <a:ea typeface="Meiryo UI" panose="020B0604030504040204" pitchFamily="50" charset="-128"/>
              </a:rPr>
              <a:t>2022.03</a:t>
            </a:r>
            <a:r>
              <a:rPr lang="ja-JP" altLang="en-US" sz="1477" dirty="0">
                <a:latin typeface="Meiryo UI" panose="020B0604030504040204" pitchFamily="50" charset="-128"/>
                <a:ea typeface="Meiryo UI" panose="020B0604030504040204" pitchFamily="50" charset="-128"/>
              </a:rPr>
              <a:t>）</a:t>
            </a:r>
          </a:p>
        </p:txBody>
      </p:sp>
      <p:sp>
        <p:nvSpPr>
          <p:cNvPr id="21" name="テキスト ボックス 20"/>
          <p:cNvSpPr txBox="1"/>
          <p:nvPr/>
        </p:nvSpPr>
        <p:spPr>
          <a:xfrm>
            <a:off x="6120000" y="360000"/>
            <a:ext cx="2880000" cy="360000"/>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スマートシティ戦略部</a:t>
            </a:r>
          </a:p>
        </p:txBody>
      </p:sp>
      <p:sp>
        <p:nvSpPr>
          <p:cNvPr id="22"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94688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p:cNvSpPr/>
          <p:nvPr/>
        </p:nvSpPr>
        <p:spPr>
          <a:xfrm>
            <a:off x="169784" y="1139805"/>
            <a:ext cx="8902873" cy="5640572"/>
          </a:xfrm>
          <a:prstGeom prst="roundRect">
            <a:avLst>
              <a:gd name="adj" fmla="val 672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681" dirty="0">
              <a:solidFill>
                <a:schemeClr val="tx1"/>
              </a:solidFill>
              <a:latin typeface="Meiryo UI" panose="020B0604030504040204" pitchFamily="50" charset="-128"/>
              <a:ea typeface="Meiryo UI" panose="020B0604030504040204" pitchFamily="50" charset="-128"/>
            </a:endParaRPr>
          </a:p>
          <a:p>
            <a:endParaRPr lang="en-US" altLang="ja-JP" sz="681" dirty="0">
              <a:solidFill>
                <a:schemeClr val="tx1"/>
              </a:solidFill>
              <a:latin typeface="Meiryo UI" panose="020B0604030504040204" pitchFamily="50" charset="-128"/>
              <a:ea typeface="Meiryo UI" panose="020B0604030504040204" pitchFamily="50" charset="-128"/>
            </a:endParaRPr>
          </a:p>
          <a:p>
            <a:pPr>
              <a:lnSpc>
                <a:spcPts val="923"/>
              </a:lnSpc>
            </a:pPr>
            <a:r>
              <a:rPr lang="ja-JP" altLang="en-US" sz="1292" dirty="0">
                <a:solidFill>
                  <a:schemeClr val="tx1"/>
                </a:solidFill>
                <a:latin typeface="Meiryo UI" panose="020B0604030504040204" pitchFamily="50" charset="-128"/>
                <a:ea typeface="Meiryo UI" panose="020B0604030504040204" pitchFamily="50" charset="-128"/>
              </a:rPr>
              <a:t>　　</a:t>
            </a:r>
            <a:endParaRPr lang="en-US" altLang="ja-JP" sz="1193" dirty="0">
              <a:solidFill>
                <a:schemeClr val="tx1"/>
              </a:solidFill>
              <a:latin typeface="Meiryo UI" panose="020B0604030504040204" pitchFamily="50" charset="-128"/>
              <a:ea typeface="Meiryo UI" panose="020B0604030504040204" pitchFamily="50" charset="-128"/>
            </a:endParaRPr>
          </a:p>
          <a:p>
            <a:endParaRPr lang="en-US" altLang="ja-JP" sz="1193" dirty="0">
              <a:solidFill>
                <a:schemeClr val="tx1"/>
              </a:solidFill>
              <a:latin typeface="Meiryo UI" panose="020B0604030504040204" pitchFamily="50" charset="-128"/>
              <a:ea typeface="Meiryo UI" panose="020B0604030504040204" pitchFamily="50" charset="-128"/>
            </a:endParaRPr>
          </a:p>
          <a:p>
            <a:endParaRPr lang="ja-JP" altLang="en-US" sz="1193" dirty="0">
              <a:solidFill>
                <a:schemeClr val="tx1"/>
              </a:solidFill>
              <a:latin typeface="Meiryo UI" panose="020B0604030504040204" pitchFamily="50" charset="-128"/>
              <a:ea typeface="Meiryo UI" panose="020B0604030504040204" pitchFamily="50" charset="-128"/>
            </a:endParaRPr>
          </a:p>
          <a:p>
            <a:endParaRPr lang="en-US" altLang="ja-JP" sz="1193" dirty="0">
              <a:solidFill>
                <a:schemeClr val="tx1"/>
              </a:solidFill>
              <a:latin typeface="Meiryo UI" panose="020B0604030504040204" pitchFamily="50" charset="-128"/>
              <a:ea typeface="Meiryo UI" panose="020B0604030504040204" pitchFamily="50" charset="-128"/>
            </a:endParaRPr>
          </a:p>
        </p:txBody>
      </p:sp>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くらしの質を高める　</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13" name="テキスト ボックス 12">
            <a:extLst>
              <a:ext uri="{FF2B5EF4-FFF2-40B4-BE49-F238E27FC236}">
                <a16:creationId xmlns:a16="http://schemas.microsoft.com/office/drawing/2014/main" id="{C254B4AD-328A-4321-AEB8-3D9A62F81CE1}"/>
              </a:ext>
            </a:extLst>
          </p:cNvPr>
          <p:cNvSpPr txBox="1"/>
          <p:nvPr/>
        </p:nvSpPr>
        <p:spPr>
          <a:xfrm>
            <a:off x="0" y="74254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①大阪スマートシティ戦略 </a:t>
            </a:r>
            <a:r>
              <a:rPr lang="en-US" altLang="ja-JP" sz="1477" b="1" dirty="0">
                <a:latin typeface="Meiryo UI" panose="020B0604030504040204" pitchFamily="50" charset="-128"/>
                <a:ea typeface="Meiryo UI" panose="020B0604030504040204" pitchFamily="50" charset="-128"/>
                <a:cs typeface="Meiryo UI" panose="020B0604030504040204" pitchFamily="50" charset="-128"/>
              </a:rPr>
              <a:t>ver</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R4.3</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策定）に基づくまちづくりの推進</a:t>
            </a:r>
            <a:endParaRPr lang="en-US" altLang="ja-JP" sz="1846"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a:extLst>
              <a:ext uri="{FF2B5EF4-FFF2-40B4-BE49-F238E27FC236}">
                <a16:creationId xmlns:a16="http://schemas.microsoft.com/office/drawing/2014/main" id="{40F53C1E-2DDD-4636-A08A-6895C66CEF20}"/>
              </a:ext>
            </a:extLst>
          </p:cNvPr>
          <p:cNvSpPr/>
          <p:nvPr/>
        </p:nvSpPr>
        <p:spPr>
          <a:xfrm>
            <a:off x="155933" y="1945624"/>
            <a:ext cx="8948214" cy="2762872"/>
          </a:xfrm>
          <a:prstGeom prst="rect">
            <a:avLst/>
          </a:prstGeom>
          <a:noFill/>
          <a:ln>
            <a:noFill/>
          </a:ln>
        </p:spPr>
        <p:txBody>
          <a:bodyPr wrap="square">
            <a:spAutoFit/>
          </a:bodyPr>
          <a:lstStyle/>
          <a:p>
            <a:pPr defTabSz="422041">
              <a:defRPr/>
            </a:pPr>
            <a:r>
              <a:rPr lang="ja-JP" altLang="en-US" sz="1662" b="1" dirty="0">
                <a:solidFill>
                  <a:prstClr val="black"/>
                </a:solidFill>
                <a:latin typeface="Meiryo UI"/>
                <a:ea typeface="Meiryo UI"/>
              </a:rPr>
              <a:t>○泉北ニュータウンの取組</a:t>
            </a:r>
            <a:endParaRPr lang="en-US" altLang="ja-JP" sz="1662" b="1" dirty="0">
              <a:solidFill>
                <a:prstClr val="black"/>
              </a:solidFill>
              <a:latin typeface="Meiryo UI"/>
              <a:ea typeface="Meiryo UI"/>
            </a:endParaRPr>
          </a:p>
          <a:p>
            <a:pPr defTabSz="422041">
              <a:defRPr/>
            </a:pPr>
            <a:endParaRPr lang="en-US" altLang="ja-JP" sz="185" dirty="0">
              <a:solidFill>
                <a:prstClr val="black"/>
              </a:solidFill>
              <a:latin typeface="Meiryo UI"/>
              <a:ea typeface="Meiryo UI"/>
            </a:endParaRPr>
          </a:p>
          <a:p>
            <a:pPr defTabSz="422041">
              <a:defRPr/>
            </a:pPr>
            <a:r>
              <a:rPr lang="ja-JP" altLang="en-US" sz="1292" dirty="0">
                <a:solidFill>
                  <a:prstClr val="black"/>
                </a:solidFill>
                <a:latin typeface="Meiryo UI"/>
                <a:ea typeface="Meiryo UI"/>
              </a:rPr>
              <a:t>　・</a:t>
            </a:r>
            <a:r>
              <a:rPr kumimoji="0" lang="ja-JP" altLang="en-US" sz="1292" spc="-92" dirty="0">
                <a:latin typeface="Meiryo UI" panose="020B0604030504040204" pitchFamily="34" charset="-128"/>
                <a:ea typeface="Meiryo UI" panose="020B0604030504040204" pitchFamily="34" charset="-128"/>
              </a:rPr>
              <a:t>ヘルスケア、モビリティ、エネルギー、 コミュニティ、 </a:t>
            </a:r>
            <a:r>
              <a:rPr kumimoji="0" lang="ja-JP" altLang="en-US" sz="1292" spc="-46" dirty="0">
                <a:latin typeface="Meiryo UI" panose="020B0604030504040204" pitchFamily="34" charset="-128"/>
                <a:ea typeface="Meiryo UI" panose="020B0604030504040204" pitchFamily="34" charset="-128"/>
              </a:rPr>
              <a:t>リモートワーク等、</a:t>
            </a:r>
            <a:r>
              <a:rPr kumimoji="0" lang="en-US" altLang="ja-JP" sz="1292" spc="-46" dirty="0">
                <a:latin typeface="Meiryo UI" panose="020B0604030504040204" pitchFamily="34" charset="-128"/>
                <a:ea typeface="Meiryo UI" panose="020B0604030504040204" pitchFamily="34" charset="-128"/>
              </a:rPr>
              <a:t>ICT</a:t>
            </a:r>
            <a:r>
              <a:rPr kumimoji="0" lang="ja-JP" altLang="en-US" sz="1292" spc="-46" dirty="0">
                <a:latin typeface="Meiryo UI" panose="020B0604030504040204" pitchFamily="34" charset="-128"/>
                <a:ea typeface="Meiryo UI" panose="020B0604030504040204" pitchFamily="34" charset="-128"/>
              </a:rPr>
              <a:t>を用いた取組</a:t>
            </a:r>
            <a:r>
              <a:rPr kumimoji="0" lang="ja-JP" altLang="en-US" sz="1292" spc="-46" dirty="0">
                <a:solidFill>
                  <a:prstClr val="black"/>
                </a:solidFill>
                <a:latin typeface="Meiryo UI" panose="020B0604030504040204" pitchFamily="34" charset="-128"/>
                <a:ea typeface="Meiryo UI" panose="020B0604030504040204" pitchFamily="34" charset="-128"/>
              </a:rPr>
              <a:t>を展開</a:t>
            </a:r>
            <a:endParaRPr kumimoji="0" lang="en-US" altLang="ja-JP" sz="1292" spc="-46" dirty="0">
              <a:solidFill>
                <a:prstClr val="black"/>
              </a:solidFill>
              <a:latin typeface="Meiryo UI" panose="020B0604030504040204" pitchFamily="34" charset="-128"/>
              <a:ea typeface="Meiryo UI" panose="020B0604030504040204" pitchFamily="34" charset="-128"/>
            </a:endParaRPr>
          </a:p>
          <a:p>
            <a:pPr defTabSz="422041">
              <a:defRPr/>
            </a:pPr>
            <a:r>
              <a:rPr kumimoji="0" lang="ja-JP" altLang="en-US" sz="1292" spc="-46" dirty="0">
                <a:solidFill>
                  <a:prstClr val="black"/>
                </a:solidFill>
                <a:latin typeface="Meiryo UI" panose="020B0604030504040204" pitchFamily="34" charset="-128"/>
                <a:ea typeface="Meiryo UI" panose="020B0604030504040204" pitchFamily="34" charset="-128"/>
              </a:rPr>
              <a:t>　・</a:t>
            </a:r>
            <a:r>
              <a:rPr kumimoji="0" lang="ja-JP" altLang="en-US" sz="1292" b="1" u="sng" spc="-18" dirty="0">
                <a:solidFill>
                  <a:srgbClr val="FF0000"/>
                </a:solidFill>
                <a:latin typeface="Meiryo UI" panose="020B0604030504040204" pitchFamily="34" charset="-128"/>
                <a:ea typeface="Meiryo UI" panose="020B0604030504040204" pitchFamily="34" charset="-128"/>
              </a:rPr>
              <a:t>２年間で、</a:t>
            </a:r>
            <a:r>
              <a:rPr kumimoji="0" lang="en-US" altLang="ja-JP" sz="1292" b="1" u="sng" spc="-18" dirty="0">
                <a:solidFill>
                  <a:srgbClr val="FF0000"/>
                </a:solidFill>
                <a:latin typeface="Meiryo UI"/>
                <a:ea typeface="Meiryo UI"/>
              </a:rPr>
              <a:t>30</a:t>
            </a:r>
            <a:r>
              <a:rPr kumimoji="0" lang="ja-JP" altLang="en-US" sz="1292" b="1" u="sng" spc="-18" dirty="0">
                <a:solidFill>
                  <a:srgbClr val="FF0000"/>
                </a:solidFill>
                <a:latin typeface="Meiryo UI"/>
                <a:ea typeface="Meiryo UI"/>
              </a:rPr>
              <a:t>件の実証プロジェクト</a:t>
            </a:r>
            <a:r>
              <a:rPr kumimoji="0" lang="ja-JP" altLang="en-US" sz="1292" spc="-18" dirty="0">
                <a:solidFill>
                  <a:prstClr val="black"/>
                </a:solidFill>
                <a:latin typeface="Meiryo UI"/>
                <a:ea typeface="Meiryo UI"/>
              </a:rPr>
              <a:t>を実施</a:t>
            </a:r>
            <a:endParaRPr kumimoji="0" lang="en-US" altLang="ja-JP" sz="1292" spc="-18" dirty="0">
              <a:solidFill>
                <a:prstClr val="black"/>
              </a:solidFill>
              <a:latin typeface="Meiryo UI"/>
              <a:ea typeface="Meiryo UI"/>
            </a:endParaRPr>
          </a:p>
          <a:p>
            <a:pPr defTabSz="422041">
              <a:defRPr/>
            </a:pPr>
            <a:r>
              <a:rPr kumimoji="0" lang="ja-JP" altLang="en-US" sz="1292" b="1" spc="-18" dirty="0">
                <a:solidFill>
                  <a:prstClr val="black"/>
                </a:solidFill>
                <a:latin typeface="Meiryo UI"/>
                <a:ea typeface="Meiryo UI"/>
              </a:rPr>
              <a:t>　 </a:t>
            </a:r>
            <a:r>
              <a:rPr kumimoji="0" lang="ja-JP" altLang="en-US" sz="646" b="1" spc="-18" dirty="0">
                <a:solidFill>
                  <a:prstClr val="black"/>
                </a:solidFill>
                <a:latin typeface="Meiryo UI"/>
                <a:ea typeface="Meiryo UI"/>
              </a:rPr>
              <a:t> </a:t>
            </a:r>
            <a:r>
              <a:rPr kumimoji="0" lang="ja-JP" altLang="en-US" sz="1292" b="1" u="sng" spc="-18" dirty="0">
                <a:solidFill>
                  <a:srgbClr val="FF0000"/>
                </a:solidFill>
                <a:latin typeface="Meiryo UI"/>
                <a:ea typeface="Meiryo UI"/>
              </a:rPr>
              <a:t>大阪広域データ連携基盤（</a:t>
            </a:r>
            <a:r>
              <a:rPr kumimoji="0" lang="en-US" altLang="ja-JP" sz="1292" b="1" u="sng" spc="-18" dirty="0">
                <a:solidFill>
                  <a:srgbClr val="FF0000"/>
                </a:solidFill>
                <a:latin typeface="Meiryo UI"/>
                <a:ea typeface="Meiryo UI"/>
              </a:rPr>
              <a:t>ORDEN</a:t>
            </a:r>
            <a:r>
              <a:rPr kumimoji="0" lang="ja-JP" altLang="en-US" sz="1292" b="1" u="sng" spc="-18" dirty="0">
                <a:solidFill>
                  <a:srgbClr val="FF0000"/>
                </a:solidFill>
                <a:latin typeface="Meiryo UI"/>
                <a:ea typeface="Meiryo UI"/>
              </a:rPr>
              <a:t>）を活用</a:t>
            </a:r>
            <a:r>
              <a:rPr kumimoji="0" lang="ja-JP" altLang="en-US" sz="1292" spc="-18" dirty="0">
                <a:latin typeface="Meiryo UI"/>
                <a:ea typeface="Meiryo UI"/>
              </a:rPr>
              <a:t>しプロジェクトを連携させることで、 </a:t>
            </a:r>
            <a:r>
              <a:rPr kumimoji="0" lang="ja-JP" altLang="en-US" sz="1292" b="1" u="sng" dirty="0">
                <a:solidFill>
                  <a:srgbClr val="FF0000"/>
                </a:solidFill>
                <a:latin typeface="Meiryo UI"/>
                <a:ea typeface="Meiryo UI"/>
              </a:rPr>
              <a:t>社会実装を加速</a:t>
            </a:r>
            <a:endParaRPr kumimoji="0" lang="en-US" altLang="ja-JP" sz="1292" b="1" u="sng" dirty="0">
              <a:solidFill>
                <a:srgbClr val="FF0000"/>
              </a:solidFill>
              <a:latin typeface="Meiryo UI"/>
              <a:ea typeface="Meiryo UI"/>
            </a:endParaRPr>
          </a:p>
          <a:p>
            <a:pPr defTabSz="422041">
              <a:defRPr/>
            </a:pPr>
            <a:endParaRPr kumimoji="0" lang="en-US" altLang="ja-JP" sz="738" spc="-46" dirty="0">
              <a:solidFill>
                <a:prstClr val="black"/>
              </a:solidFill>
              <a:latin typeface="Meiryo UI"/>
              <a:ea typeface="Meiryo UI"/>
            </a:endParaRPr>
          </a:p>
          <a:p>
            <a:pPr defTabSz="422041">
              <a:defRPr/>
            </a:pPr>
            <a:r>
              <a:rPr kumimoji="0" lang="ja-JP" altLang="en-US" sz="1662" b="1" spc="-46" dirty="0">
                <a:solidFill>
                  <a:prstClr val="black"/>
                </a:solidFill>
                <a:latin typeface="Meiryo UI"/>
                <a:ea typeface="Meiryo UI"/>
              </a:rPr>
              <a:t>○豊能町コンパクトスマートシティの取組</a:t>
            </a:r>
            <a:endParaRPr kumimoji="0" lang="en-US" altLang="ja-JP" sz="1662" b="1" spc="-46" dirty="0">
              <a:solidFill>
                <a:prstClr val="black"/>
              </a:solidFill>
              <a:latin typeface="Meiryo UI"/>
              <a:ea typeface="Meiryo UI"/>
            </a:endParaRPr>
          </a:p>
          <a:p>
            <a:pPr defTabSz="422041">
              <a:defRPr/>
            </a:pPr>
            <a:endParaRPr kumimoji="0" lang="en-US" altLang="ja-JP" sz="185" b="1" spc="-46" dirty="0">
              <a:solidFill>
                <a:prstClr val="black"/>
              </a:solidFill>
              <a:latin typeface="Meiryo UI"/>
              <a:ea typeface="Meiryo UI"/>
            </a:endParaRPr>
          </a:p>
          <a:p>
            <a:pPr defTabSz="422041">
              <a:defRPr/>
            </a:pPr>
            <a:r>
              <a:rPr kumimoji="0" lang="ja-JP" altLang="en-US" sz="1292" b="1" spc="-46" dirty="0">
                <a:solidFill>
                  <a:prstClr val="black"/>
                </a:solidFill>
                <a:latin typeface="Meiryo UI"/>
                <a:ea typeface="Meiryo UI"/>
              </a:rPr>
              <a:t>　</a:t>
            </a:r>
            <a:r>
              <a:rPr kumimoji="0" lang="ja-JP" altLang="en-US" sz="1292" spc="-46" dirty="0">
                <a:solidFill>
                  <a:prstClr val="black"/>
                </a:solidFill>
                <a:latin typeface="Meiryo UI"/>
                <a:ea typeface="Meiryo UI"/>
              </a:rPr>
              <a:t>・スマートシティに必要なデータ連携基盤等を整備した</a:t>
            </a:r>
          </a:p>
          <a:p>
            <a:pPr defTabSz="422041">
              <a:defRPr/>
            </a:pPr>
            <a:r>
              <a:rPr kumimoji="0" lang="ja-JP" altLang="en-US" sz="1292" spc="-46" dirty="0">
                <a:solidFill>
                  <a:prstClr val="black"/>
                </a:solidFill>
                <a:latin typeface="Meiryo UI"/>
                <a:ea typeface="Meiryo UI"/>
              </a:rPr>
              <a:t>　・</a:t>
            </a:r>
            <a:r>
              <a:rPr kumimoji="0" lang="ja-JP" altLang="en-US" sz="1292" b="1" u="sng" spc="-46" dirty="0">
                <a:solidFill>
                  <a:srgbClr val="FF0000"/>
                </a:solidFill>
                <a:latin typeface="Meiryo UI"/>
                <a:ea typeface="Meiryo UI"/>
              </a:rPr>
              <a:t>豊能町版スマートシティアプリを通じて</a:t>
            </a:r>
            <a:r>
              <a:rPr kumimoji="0" lang="ja-JP" altLang="en-US" sz="1292" spc="-46" dirty="0">
                <a:solidFill>
                  <a:prstClr val="black"/>
                </a:solidFill>
                <a:latin typeface="Meiryo UI"/>
                <a:ea typeface="Meiryo UI"/>
              </a:rPr>
              <a:t>、多くのスマートシティ サービス</a:t>
            </a:r>
            <a:r>
              <a:rPr kumimoji="0" lang="en-US" altLang="ja-JP" sz="969" spc="-46" dirty="0">
                <a:solidFill>
                  <a:prstClr val="black"/>
                </a:solidFill>
                <a:latin typeface="Meiryo UI"/>
                <a:ea typeface="Meiryo UI"/>
              </a:rPr>
              <a:t>※</a:t>
            </a:r>
            <a:r>
              <a:rPr kumimoji="0" lang="ja-JP" altLang="en-US" sz="1292" spc="-46" dirty="0" err="1">
                <a:solidFill>
                  <a:prstClr val="black"/>
                </a:solidFill>
                <a:latin typeface="Meiryo UI"/>
                <a:ea typeface="Meiryo UI"/>
              </a:rPr>
              <a:t>を提</a:t>
            </a:r>
            <a:r>
              <a:rPr kumimoji="0" lang="ja-JP" altLang="en-US" sz="1292" spc="-46" dirty="0">
                <a:solidFill>
                  <a:prstClr val="black"/>
                </a:solidFill>
                <a:latin typeface="Meiryo UI"/>
                <a:ea typeface="Meiryo UI"/>
              </a:rPr>
              <a:t>供し、</a:t>
            </a:r>
            <a:r>
              <a:rPr kumimoji="0" lang="ja-JP" altLang="en-US" sz="1292" b="1" u="sng" spc="-46" dirty="0">
                <a:solidFill>
                  <a:srgbClr val="FF0000"/>
                </a:solidFill>
                <a:latin typeface="Meiryo UI"/>
                <a:ea typeface="Meiryo UI"/>
              </a:rPr>
              <a:t>地域活性化に向けた多様なサービスの実証に取り組む</a:t>
            </a:r>
          </a:p>
          <a:p>
            <a:pPr defTabSz="422041">
              <a:defRPr/>
            </a:pPr>
            <a:endParaRPr kumimoji="0" lang="ja-JP" altLang="en-US" sz="369" spc="-46" dirty="0">
              <a:solidFill>
                <a:prstClr val="black"/>
              </a:solidFill>
              <a:latin typeface="Meiryo UI"/>
              <a:ea typeface="Meiryo UI"/>
            </a:endParaRPr>
          </a:p>
          <a:p>
            <a:pPr defTabSz="422041">
              <a:defRPr/>
            </a:pPr>
            <a:r>
              <a:rPr kumimoji="0" lang="ja-JP" altLang="en-US" sz="923" spc="-46" dirty="0">
                <a:solidFill>
                  <a:prstClr val="black"/>
                </a:solidFill>
                <a:latin typeface="Meiryo UI"/>
                <a:ea typeface="Meiryo UI"/>
              </a:rPr>
              <a:t>   </a:t>
            </a:r>
            <a:r>
              <a:rPr kumimoji="0" lang="en-US" altLang="ja-JP" sz="923" spc="-46" dirty="0">
                <a:solidFill>
                  <a:prstClr val="black"/>
                </a:solidFill>
                <a:latin typeface="Meiryo UI"/>
                <a:ea typeface="Meiryo UI"/>
              </a:rPr>
              <a:t>※</a:t>
            </a:r>
            <a:r>
              <a:rPr kumimoji="0" lang="ja-JP" altLang="en-US" sz="923" spc="-46" dirty="0">
                <a:solidFill>
                  <a:prstClr val="black"/>
                </a:solidFill>
                <a:latin typeface="Meiryo UI"/>
                <a:ea typeface="Meiryo UI"/>
              </a:rPr>
              <a:t>高齢者</a:t>
            </a:r>
            <a:r>
              <a:rPr kumimoji="0" lang="en-US" altLang="ja-JP" sz="923" spc="-46" dirty="0">
                <a:solidFill>
                  <a:prstClr val="black"/>
                </a:solidFill>
                <a:latin typeface="Meiryo UI"/>
                <a:ea typeface="Meiryo UI"/>
              </a:rPr>
              <a:t>/</a:t>
            </a:r>
            <a:r>
              <a:rPr kumimoji="0" lang="ja-JP" altLang="en-US" sz="923" spc="-46" dirty="0">
                <a:solidFill>
                  <a:prstClr val="black"/>
                </a:solidFill>
                <a:latin typeface="Meiryo UI"/>
                <a:ea typeface="Meiryo UI"/>
              </a:rPr>
              <a:t>子育て支援、ヘルスケア、働き方、環境、農業、</a:t>
            </a:r>
            <a:r>
              <a:rPr kumimoji="0" lang="en-US" altLang="ja-JP" sz="923" spc="-46" dirty="0" err="1">
                <a:solidFill>
                  <a:prstClr val="black"/>
                </a:solidFill>
                <a:latin typeface="Meiryo UI"/>
                <a:ea typeface="Meiryo UI"/>
              </a:rPr>
              <a:t>MaaS</a:t>
            </a:r>
            <a:r>
              <a:rPr kumimoji="0" lang="ja-JP" altLang="en-US" sz="923" spc="-46" dirty="0" err="1">
                <a:solidFill>
                  <a:prstClr val="black"/>
                </a:solidFill>
                <a:latin typeface="Meiryo UI"/>
                <a:ea typeface="Meiryo UI"/>
              </a:rPr>
              <a:t>、</a:t>
            </a:r>
            <a:r>
              <a:rPr kumimoji="0" lang="ja-JP" altLang="en-US" sz="923" spc="-46" dirty="0">
                <a:solidFill>
                  <a:prstClr val="black"/>
                </a:solidFill>
                <a:latin typeface="Meiryo UI"/>
                <a:ea typeface="Meiryo UI"/>
              </a:rPr>
              <a:t>エネルギー、防犯・防災、電子決済、通信環境など</a:t>
            </a:r>
          </a:p>
          <a:p>
            <a:pPr defTabSz="422041">
              <a:defRPr/>
            </a:pPr>
            <a:endParaRPr kumimoji="0" lang="en-US" altLang="ja-JP" sz="738" b="1" spc="-46" dirty="0">
              <a:solidFill>
                <a:prstClr val="black"/>
              </a:solidFill>
              <a:latin typeface="Meiryo UI"/>
              <a:ea typeface="Meiryo UI"/>
            </a:endParaRPr>
          </a:p>
          <a:p>
            <a:pPr defTabSz="422041">
              <a:defRPr/>
            </a:pPr>
            <a:r>
              <a:rPr kumimoji="0" lang="ja-JP" altLang="en-US" sz="1662" b="1" spc="-46" dirty="0">
                <a:solidFill>
                  <a:prstClr val="black"/>
                </a:solidFill>
                <a:latin typeface="Meiryo UI"/>
                <a:ea typeface="Meiryo UI"/>
              </a:rPr>
              <a:t>○河内長野市南花台の取組</a:t>
            </a:r>
            <a:endParaRPr kumimoji="0" lang="en-US" altLang="ja-JP" sz="1662" b="1" spc="-46" dirty="0">
              <a:solidFill>
                <a:prstClr val="black"/>
              </a:solidFill>
              <a:latin typeface="Meiryo UI"/>
              <a:ea typeface="Meiryo UI"/>
            </a:endParaRPr>
          </a:p>
          <a:p>
            <a:pPr defTabSz="422041">
              <a:defRPr/>
            </a:pPr>
            <a:endParaRPr kumimoji="0" lang="en-US" altLang="ja-JP" sz="185" b="1" spc="-46" dirty="0">
              <a:solidFill>
                <a:prstClr val="black"/>
              </a:solidFill>
              <a:latin typeface="Meiryo UI"/>
              <a:ea typeface="Meiryo UI"/>
            </a:endParaRPr>
          </a:p>
          <a:p>
            <a:pPr defTabSz="422041">
              <a:defRPr/>
            </a:pPr>
            <a:r>
              <a:rPr kumimoji="0" lang="ja-JP" altLang="en-US" sz="1292" b="1" spc="-46" dirty="0">
                <a:solidFill>
                  <a:prstClr val="black"/>
                </a:solidFill>
                <a:latin typeface="Meiryo UI"/>
                <a:ea typeface="Meiryo UI"/>
              </a:rPr>
              <a:t>　・</a:t>
            </a:r>
            <a:r>
              <a:rPr lang="ja-JP" altLang="en-US" sz="1292" spc="-74" dirty="0">
                <a:latin typeface="Meiryo UI"/>
                <a:ea typeface="Meiryo UI"/>
              </a:rPr>
              <a:t> </a:t>
            </a:r>
            <a:r>
              <a:rPr lang="ja-JP" altLang="en-US" sz="1292" b="1" u="sng" spc="-74" dirty="0">
                <a:solidFill>
                  <a:srgbClr val="FF0000"/>
                </a:solidFill>
                <a:latin typeface="Meiryo UI"/>
                <a:ea typeface="Meiryo UI"/>
              </a:rPr>
              <a:t>次世代の地域医療連携を実現するデジタル技術の</a:t>
            </a:r>
            <a:r>
              <a:rPr lang="ja-JP" altLang="en-US" sz="1292" b="1" u="sng" dirty="0">
                <a:solidFill>
                  <a:srgbClr val="FF0000"/>
                </a:solidFill>
                <a:latin typeface="Meiryo UI"/>
                <a:ea typeface="Meiryo UI"/>
              </a:rPr>
              <a:t>導入</a:t>
            </a:r>
            <a:r>
              <a:rPr lang="ja-JP" altLang="en-US" sz="1292" dirty="0">
                <a:solidFill>
                  <a:prstClr val="black"/>
                </a:solidFill>
                <a:latin typeface="Meiryo UI"/>
                <a:ea typeface="Meiryo UI"/>
              </a:rPr>
              <a:t>とリアルな場を活用したコミュニティづくり</a:t>
            </a:r>
            <a:endParaRPr lang="en-US" altLang="ja-JP" sz="1292" dirty="0">
              <a:solidFill>
                <a:prstClr val="black"/>
              </a:solidFill>
              <a:latin typeface="Meiryo UI"/>
              <a:ea typeface="Meiryo UI"/>
            </a:endParaRPr>
          </a:p>
          <a:p>
            <a:pPr defTabSz="422041">
              <a:defRPr/>
            </a:pPr>
            <a:r>
              <a:rPr lang="ja-JP" altLang="en-US" sz="1292" dirty="0">
                <a:solidFill>
                  <a:prstClr val="black"/>
                </a:solidFill>
                <a:latin typeface="Meiryo UI"/>
                <a:ea typeface="Meiryo UI"/>
              </a:rPr>
              <a:t>　・地域ニーズに対応した多種で低価格な</a:t>
            </a:r>
            <a:r>
              <a:rPr lang="ja-JP" altLang="en-US" sz="1292" b="1" u="sng" dirty="0">
                <a:solidFill>
                  <a:srgbClr val="FF0000"/>
                </a:solidFill>
                <a:latin typeface="Meiryo UI"/>
                <a:ea typeface="Meiryo UI"/>
              </a:rPr>
              <a:t>グリーンスローモビリティ等</a:t>
            </a:r>
            <a:r>
              <a:rPr lang="ja-JP" altLang="en-US" sz="1292" dirty="0">
                <a:solidFill>
                  <a:prstClr val="black"/>
                </a:solidFill>
                <a:latin typeface="Meiryo UI"/>
                <a:ea typeface="Meiryo UI"/>
              </a:rPr>
              <a:t>の電動モビリティ車両</a:t>
            </a:r>
            <a:r>
              <a:rPr lang="ja-JP" altLang="en-US" sz="1292" b="1" u="sng" dirty="0">
                <a:solidFill>
                  <a:srgbClr val="FF0000"/>
                </a:solidFill>
                <a:latin typeface="Meiryo UI"/>
                <a:ea typeface="Meiryo UI"/>
              </a:rPr>
              <a:t>の提供</a:t>
            </a:r>
            <a:r>
              <a:rPr lang="ja-JP" altLang="en-US" sz="1292" b="1" dirty="0">
                <a:solidFill>
                  <a:srgbClr val="FF0000"/>
                </a:solidFill>
                <a:latin typeface="Meiryo UI"/>
                <a:ea typeface="Meiryo UI"/>
              </a:rPr>
              <a:t>　</a:t>
            </a:r>
            <a:r>
              <a:rPr lang="ja-JP" altLang="en-US" sz="1292" dirty="0">
                <a:solidFill>
                  <a:prstClr val="black"/>
                </a:solidFill>
                <a:latin typeface="Meiryo UI"/>
                <a:ea typeface="Meiryo UI"/>
              </a:rPr>
              <a:t>など</a:t>
            </a:r>
            <a:endParaRPr kumimoji="0" lang="en-US" altLang="ja-JP" sz="1292" spc="-46" dirty="0">
              <a:solidFill>
                <a:prstClr val="black"/>
              </a:solidFill>
              <a:latin typeface="Meiryo UI"/>
              <a:ea typeface="Meiryo UI"/>
            </a:endParaRPr>
          </a:p>
        </p:txBody>
      </p:sp>
      <p:sp>
        <p:nvSpPr>
          <p:cNvPr id="14" name="正方形/長方形 13">
            <a:extLst>
              <a:ext uri="{FF2B5EF4-FFF2-40B4-BE49-F238E27FC236}">
                <a16:creationId xmlns:a16="http://schemas.microsoft.com/office/drawing/2014/main" id="{B2214278-2596-4ED4-9E11-B8C83DB4BFF5}"/>
              </a:ext>
            </a:extLst>
          </p:cNvPr>
          <p:cNvSpPr/>
          <p:nvPr/>
        </p:nvSpPr>
        <p:spPr bwMode="gray">
          <a:xfrm>
            <a:off x="248949" y="1522612"/>
            <a:ext cx="3368305"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市町主体の取組（府と連携）</a:t>
            </a:r>
            <a:endParaRPr lang="en-US" altLang="ja-JP"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a:extLst>
              <a:ext uri="{FF2B5EF4-FFF2-40B4-BE49-F238E27FC236}">
                <a16:creationId xmlns:a16="http://schemas.microsoft.com/office/drawing/2014/main" id="{F1B0E78E-3208-4851-B97E-25229DF4CF4A}"/>
              </a:ext>
            </a:extLst>
          </p:cNvPr>
          <p:cNvSpPr txBox="1"/>
          <p:nvPr/>
        </p:nvSpPr>
        <p:spPr>
          <a:xfrm>
            <a:off x="155933" y="5102107"/>
            <a:ext cx="8890274" cy="585498"/>
          </a:xfrm>
          <a:prstGeom prst="rect">
            <a:avLst/>
          </a:prstGeom>
          <a:noFill/>
          <a:ln w="9525">
            <a:noFill/>
          </a:ln>
        </p:spPr>
        <p:txBody>
          <a:bodyPr wrap="square" rtlCol="0" anchor="ctr" anchorCtr="0">
            <a:noAutofit/>
          </a:bodyPr>
          <a:lstStyle/>
          <a:p>
            <a:pPr defTabSz="844083">
              <a:defRPr/>
            </a:pPr>
            <a:r>
              <a:rPr lang="ja-JP" altLang="en-US" sz="1477" kern="0" spc="-55" dirty="0">
                <a:solidFill>
                  <a:prstClr val="black"/>
                </a:solidFill>
                <a:latin typeface="Meiryo UI"/>
                <a:ea typeface="Meiryo UI"/>
              </a:rPr>
              <a:t>○高齢者がいきいきと健康で便利に生活できるよう、</a:t>
            </a:r>
            <a:r>
              <a:rPr lang="ja-JP" altLang="en-US" sz="1477" b="1" u="sng" kern="0" spc="-55" dirty="0">
                <a:solidFill>
                  <a:srgbClr val="FF0000"/>
                </a:solidFill>
                <a:latin typeface="Meiryo UI"/>
                <a:ea typeface="Meiryo UI"/>
              </a:rPr>
              <a:t>高齢者の生活を支援するサービスプラットフォームを公民連携で構築</a:t>
            </a:r>
            <a:endParaRPr lang="en-US" altLang="ja-JP" sz="554" kern="0" dirty="0">
              <a:solidFill>
                <a:prstClr val="black"/>
              </a:solidFill>
              <a:latin typeface="Meiryo UI"/>
              <a:ea typeface="Meiryo UI"/>
            </a:endParaRPr>
          </a:p>
          <a:p>
            <a:pPr defTabSz="844083">
              <a:defRPr/>
            </a:pPr>
            <a:r>
              <a:rPr lang="ja-JP" altLang="en-US" sz="1477" kern="0" dirty="0">
                <a:solidFill>
                  <a:prstClr val="black"/>
                </a:solidFill>
                <a:latin typeface="Meiryo UI"/>
                <a:ea typeface="Meiryo UI"/>
              </a:rPr>
              <a:t>○</a:t>
            </a:r>
            <a:r>
              <a:rPr lang="ja-JP" altLang="en-US" sz="1477" kern="0" spc="-28" dirty="0">
                <a:solidFill>
                  <a:prstClr val="black"/>
                </a:solidFill>
                <a:latin typeface="Meiryo UI"/>
                <a:ea typeface="Meiryo UI"/>
              </a:rPr>
              <a:t>タブレット等の</a:t>
            </a:r>
            <a:r>
              <a:rPr lang="ja-JP" altLang="en-US" sz="1477" b="1" u="sng" kern="0" spc="-28" dirty="0">
                <a:solidFill>
                  <a:srgbClr val="FF0000"/>
                </a:solidFill>
                <a:latin typeface="Meiryo UI"/>
                <a:ea typeface="Meiryo UI"/>
              </a:rPr>
              <a:t>デジタル端末を活用</a:t>
            </a:r>
            <a:r>
              <a:rPr lang="ja-JP" altLang="en-US" sz="1477" kern="0" spc="-28" dirty="0">
                <a:solidFill>
                  <a:prstClr val="black"/>
                </a:solidFill>
                <a:latin typeface="Meiryo UI"/>
                <a:ea typeface="Meiryo UI"/>
              </a:rPr>
              <a:t>することにより、行政と民間の</a:t>
            </a:r>
            <a:r>
              <a:rPr lang="ja-JP" altLang="en-US" sz="1477" b="1" u="sng" kern="0" spc="-28" dirty="0">
                <a:solidFill>
                  <a:srgbClr val="FF0000"/>
                </a:solidFill>
                <a:latin typeface="Meiryo UI"/>
                <a:ea typeface="Meiryo UI"/>
              </a:rPr>
              <a:t>様々なサービスをワンストップで提供</a:t>
            </a:r>
            <a:r>
              <a:rPr lang="ja-JP" altLang="en-US" sz="1477" kern="0" spc="-28" dirty="0">
                <a:solidFill>
                  <a:prstClr val="black"/>
                </a:solidFill>
                <a:latin typeface="Meiryo UI"/>
                <a:ea typeface="Meiryo UI"/>
              </a:rPr>
              <a:t>する事業を展開</a:t>
            </a:r>
          </a:p>
        </p:txBody>
      </p:sp>
      <p:sp>
        <p:nvSpPr>
          <p:cNvPr id="21" name="正方形/長方形 20">
            <a:extLst>
              <a:ext uri="{FF2B5EF4-FFF2-40B4-BE49-F238E27FC236}">
                <a16:creationId xmlns:a16="http://schemas.microsoft.com/office/drawing/2014/main" id="{B2214278-2596-4ED4-9E11-B8C83DB4BFF5}"/>
              </a:ext>
            </a:extLst>
          </p:cNvPr>
          <p:cNvSpPr/>
          <p:nvPr/>
        </p:nvSpPr>
        <p:spPr bwMode="gray">
          <a:xfrm>
            <a:off x="248949" y="4712866"/>
            <a:ext cx="4981766"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スマートシニアライフ事業（府主体、市町と連携）</a:t>
            </a:r>
          </a:p>
        </p:txBody>
      </p:sp>
      <p:sp>
        <p:nvSpPr>
          <p:cNvPr id="17" name="テキスト ボックス 16">
            <a:extLst>
              <a:ext uri="{FF2B5EF4-FFF2-40B4-BE49-F238E27FC236}">
                <a16:creationId xmlns:a16="http://schemas.microsoft.com/office/drawing/2014/main" id="{FDF8723E-0085-4484-BD36-C7D964B67351}"/>
              </a:ext>
            </a:extLst>
          </p:cNvPr>
          <p:cNvSpPr txBox="1"/>
          <p:nvPr/>
        </p:nvSpPr>
        <p:spPr>
          <a:xfrm>
            <a:off x="500861" y="5647879"/>
            <a:ext cx="7482933" cy="1004123"/>
          </a:xfrm>
          <a:prstGeom prst="rect">
            <a:avLst/>
          </a:prstGeom>
          <a:noFill/>
          <a:ln w="9525">
            <a:noFill/>
          </a:ln>
        </p:spPr>
        <p:txBody>
          <a:bodyPr wrap="square" rtlCol="0">
            <a:noAutofit/>
          </a:bodyPr>
          <a:lstStyle/>
          <a:p>
            <a:pPr marL="263776" indent="-263776" defTabSz="844083">
              <a:buFont typeface="Wingdings" panose="05000000000000000000" pitchFamily="2" charset="2"/>
              <a:buChar char="Ø"/>
            </a:pPr>
            <a:r>
              <a:rPr lang="en-US" altLang="ja-JP" sz="1477" kern="0" dirty="0">
                <a:solidFill>
                  <a:prstClr val="black"/>
                </a:solidFill>
                <a:latin typeface="Meiryo UI"/>
                <a:ea typeface="Meiryo UI"/>
              </a:rPr>
              <a:t>50</a:t>
            </a:r>
            <a:r>
              <a:rPr lang="ja-JP" altLang="en-US" sz="1477" kern="0" dirty="0">
                <a:solidFill>
                  <a:prstClr val="black"/>
                </a:solidFill>
                <a:latin typeface="Meiryo UI"/>
                <a:ea typeface="Meiryo UI"/>
              </a:rPr>
              <a:t>歳以上の住民約</a:t>
            </a:r>
            <a:r>
              <a:rPr lang="en-US" altLang="ja-JP" sz="1477" kern="0" dirty="0">
                <a:solidFill>
                  <a:prstClr val="black"/>
                </a:solidFill>
                <a:latin typeface="Meiryo UI"/>
                <a:ea typeface="Meiryo UI"/>
              </a:rPr>
              <a:t>1,000</a:t>
            </a:r>
            <a:r>
              <a:rPr lang="ja-JP" altLang="en-US" sz="1477" kern="0" dirty="0">
                <a:solidFill>
                  <a:prstClr val="black"/>
                </a:solidFill>
                <a:latin typeface="Meiryo UI"/>
                <a:ea typeface="Meiryo UI"/>
              </a:rPr>
              <a:t>名を対象に</a:t>
            </a:r>
            <a:r>
              <a:rPr lang="en-US" altLang="ja-JP" sz="1477" kern="0" dirty="0">
                <a:solidFill>
                  <a:prstClr val="black"/>
                </a:solidFill>
                <a:latin typeface="Meiryo UI"/>
                <a:ea typeface="Meiryo UI"/>
              </a:rPr>
              <a:t>2022</a:t>
            </a:r>
            <a:r>
              <a:rPr lang="ja-JP" altLang="en-US" sz="1477" kern="0" dirty="0">
                <a:solidFill>
                  <a:prstClr val="black"/>
                </a:solidFill>
                <a:latin typeface="Meiryo UI"/>
                <a:ea typeface="Meiryo UI"/>
              </a:rPr>
              <a:t>年２月より実証スタート。</a:t>
            </a:r>
            <a:endParaRPr lang="en-US" altLang="ja-JP" sz="1477" kern="0" dirty="0">
              <a:solidFill>
                <a:prstClr val="black"/>
              </a:solidFill>
              <a:latin typeface="Meiryo UI"/>
              <a:ea typeface="Meiryo UI"/>
            </a:endParaRPr>
          </a:p>
          <a:p>
            <a:pPr marL="263776" indent="-263776" defTabSz="844083">
              <a:buFont typeface="Wingdings" panose="05000000000000000000" pitchFamily="2" charset="2"/>
              <a:buChar char="Ø"/>
            </a:pPr>
            <a:r>
              <a:rPr lang="ja-JP" altLang="en-US" sz="1477" kern="0" dirty="0">
                <a:solidFill>
                  <a:prstClr val="black"/>
                </a:solidFill>
                <a:latin typeface="Meiryo UI"/>
                <a:ea typeface="Meiryo UI"/>
              </a:rPr>
              <a:t>専用タブレットを約６か月間無償で貸与。</a:t>
            </a:r>
            <a:r>
              <a:rPr lang="ja-JP" altLang="en-US" sz="1477" kern="0" dirty="0">
                <a:latin typeface="Meiryo UI"/>
                <a:ea typeface="Meiryo UI"/>
              </a:rPr>
              <a:t>行政と民間のサービスを体験頂く。</a:t>
            </a:r>
            <a:endParaRPr lang="en-US" altLang="ja-JP" sz="1477" kern="0" dirty="0">
              <a:latin typeface="Meiryo UI"/>
              <a:ea typeface="Meiryo UI"/>
            </a:endParaRPr>
          </a:p>
          <a:p>
            <a:pPr marL="263776" indent="-263776" defTabSz="844083">
              <a:buFont typeface="Wingdings" panose="05000000000000000000" pitchFamily="2" charset="2"/>
              <a:buChar char="Ø"/>
            </a:pPr>
            <a:r>
              <a:rPr lang="ja-JP" altLang="en-US" sz="1477" kern="0" dirty="0">
                <a:solidFill>
                  <a:prstClr val="black"/>
                </a:solidFill>
                <a:latin typeface="Meiryo UI"/>
                <a:ea typeface="Meiryo UI"/>
              </a:rPr>
              <a:t>ヘルプデスクの設置やフォローアップ説明会の開催など、安心してご利用いただける体制を整備。</a:t>
            </a:r>
            <a:endParaRPr lang="en-US" altLang="ja-JP" sz="1477" kern="0" dirty="0">
              <a:solidFill>
                <a:prstClr val="black"/>
              </a:solidFill>
              <a:latin typeface="Meiryo UI"/>
              <a:ea typeface="Meiryo UI"/>
            </a:endParaRPr>
          </a:p>
          <a:p>
            <a:pPr defTabSz="844083">
              <a:lnSpc>
                <a:spcPts val="369"/>
              </a:lnSpc>
            </a:pPr>
            <a:endParaRPr lang="en-US" altLang="ja-JP" sz="1477" kern="0" dirty="0">
              <a:solidFill>
                <a:prstClr val="black"/>
              </a:solidFill>
              <a:latin typeface="Meiryo UI"/>
              <a:ea typeface="Meiryo UI"/>
            </a:endParaRPr>
          </a:p>
          <a:p>
            <a:pPr defTabSz="844083"/>
            <a:r>
              <a:rPr lang="ja-JP" altLang="en-US" sz="1477" kern="0" dirty="0">
                <a:solidFill>
                  <a:prstClr val="black"/>
                </a:solidFill>
                <a:latin typeface="Meiryo UI"/>
                <a:ea typeface="Meiryo UI"/>
              </a:rPr>
              <a:t>　　</a:t>
            </a:r>
            <a:r>
              <a:rPr lang="ja-JP" altLang="en-US" sz="1477" b="1" kern="0" dirty="0">
                <a:solidFill>
                  <a:prstClr val="black"/>
                </a:solidFill>
                <a:latin typeface="Meiryo UI"/>
                <a:ea typeface="Meiryo UI"/>
              </a:rPr>
              <a:t>　</a:t>
            </a:r>
            <a:r>
              <a:rPr lang="en-US" altLang="ja-JP" sz="1477" b="1" kern="0" dirty="0">
                <a:solidFill>
                  <a:prstClr val="black"/>
                </a:solidFill>
                <a:latin typeface="Meiryo UI"/>
                <a:ea typeface="Meiryo UI"/>
              </a:rPr>
              <a:t>〔</a:t>
            </a:r>
            <a:r>
              <a:rPr lang="ja-JP" altLang="en-US" sz="1477" b="1" kern="0" dirty="0">
                <a:latin typeface="Meiryo UI"/>
                <a:ea typeface="Meiryo UI"/>
              </a:rPr>
              <a:t>当初</a:t>
            </a:r>
            <a:r>
              <a:rPr lang="ja-JP" altLang="en-US" sz="1477" b="1" kern="0" dirty="0">
                <a:solidFill>
                  <a:prstClr val="black"/>
                </a:solidFill>
                <a:latin typeface="Meiryo UI"/>
                <a:ea typeface="Meiryo UI"/>
              </a:rPr>
              <a:t>実証エリア</a:t>
            </a:r>
            <a:r>
              <a:rPr lang="en-US" altLang="ja-JP" sz="1477" b="1" kern="0" dirty="0">
                <a:solidFill>
                  <a:prstClr val="black"/>
                </a:solidFill>
                <a:latin typeface="Meiryo UI"/>
                <a:ea typeface="Meiryo UI"/>
              </a:rPr>
              <a:t>〕</a:t>
            </a:r>
            <a:r>
              <a:rPr lang="ja-JP" altLang="en-US" sz="1477" b="1" kern="0" dirty="0">
                <a:solidFill>
                  <a:prstClr val="black"/>
                </a:solidFill>
                <a:latin typeface="Meiryo UI"/>
                <a:ea typeface="Meiryo UI"/>
              </a:rPr>
              <a:t>　</a:t>
            </a:r>
            <a:r>
              <a:rPr lang="ja-JP" altLang="en-US" sz="1477" b="1" u="sng" kern="0" dirty="0">
                <a:solidFill>
                  <a:srgbClr val="FF0000"/>
                </a:solidFill>
                <a:latin typeface="Meiryo UI"/>
                <a:ea typeface="Meiryo UI"/>
              </a:rPr>
              <a:t>泉北ニュータウン、狭山ニュータウン、河内長野市南花台</a:t>
            </a:r>
          </a:p>
        </p:txBody>
      </p:sp>
      <p:sp>
        <p:nvSpPr>
          <p:cNvPr id="15"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271433" y="1158264"/>
            <a:ext cx="3350597" cy="369332"/>
          </a:xfrm>
          <a:prstGeom prst="rect">
            <a:avLst/>
          </a:prstGeom>
          <a:noFill/>
        </p:spPr>
        <p:txBody>
          <a:bodyPr wrap="none" rtlCol="0">
            <a:spAutoFit/>
          </a:bodyPr>
          <a:lstStyle/>
          <a:p>
            <a:r>
              <a:rPr lang="en-US" altLang="ja-JP" sz="1662" b="1" dirty="0">
                <a:latin typeface="Meiryo UI" panose="020B0604030504040204" pitchFamily="50" charset="-128"/>
                <a:ea typeface="Meiryo UI" panose="020B0604030504040204" pitchFamily="50" charset="-128"/>
              </a:rPr>
              <a:t>【</a:t>
            </a:r>
            <a:r>
              <a:rPr kumimoji="0" lang="ja-JP" altLang="en-US" b="1" kern="0" dirty="0">
                <a:latin typeface="Meiryo UI"/>
                <a:ea typeface="Meiryo UI"/>
              </a:rPr>
              <a:t>スマートシティ展開エリアの取組</a:t>
            </a:r>
            <a:r>
              <a:rPr lang="en-US" altLang="ja-JP" sz="1662" b="1" dirty="0">
                <a:latin typeface="Meiryo UI" panose="020B0604030504040204" pitchFamily="50" charset="-128"/>
                <a:ea typeface="Meiryo UI" panose="020B0604030504040204" pitchFamily="50" charset="-128"/>
              </a:rPr>
              <a:t>】</a:t>
            </a:r>
            <a:endParaRPr lang="ja-JP" altLang="en-US" sz="1662" b="1"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6120000" y="360000"/>
            <a:ext cx="2880000" cy="360000"/>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スマートシティ戦略部</a:t>
            </a:r>
          </a:p>
        </p:txBody>
      </p:sp>
    </p:spTree>
    <p:extLst>
      <p:ext uri="{BB962C8B-B14F-4D97-AF65-F5344CB8AC3E}">
        <p14:creationId xmlns:p14="http://schemas.microsoft.com/office/powerpoint/2010/main" val="2712202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3"/>
          <a:stretch>
            <a:fillRect/>
          </a:stretch>
        </p:blipFill>
        <p:spPr>
          <a:xfrm>
            <a:off x="6328598" y="4520419"/>
            <a:ext cx="2626554" cy="1923578"/>
          </a:xfrm>
          <a:prstGeom prst="rect">
            <a:avLst/>
          </a:prstGeom>
        </p:spPr>
      </p:pic>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くらしの質を高める　</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②建築物の省エネルギー化の推進</a:t>
            </a:r>
          </a:p>
        </p:txBody>
      </p:sp>
      <p:sp>
        <p:nvSpPr>
          <p:cNvPr id="14" name="正方形/長方形 13"/>
          <p:cNvSpPr/>
          <p:nvPr/>
        </p:nvSpPr>
        <p:spPr>
          <a:xfrm>
            <a:off x="-240182" y="1851095"/>
            <a:ext cx="3326283" cy="39963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9692" tIns="33231" rIns="99692" bIns="33231" anchor="t" anchorCtr="0">
            <a:spAutoFit/>
          </a:bodyPr>
          <a:lstStyle/>
          <a:p>
            <a:pPr marL="87925" defTabSz="732411">
              <a:lnSpc>
                <a:spcPct val="130000"/>
              </a:lnSpc>
              <a:spcBef>
                <a:spcPts val="277"/>
              </a:spcBef>
              <a:defRPr/>
            </a:pPr>
            <a:r>
              <a:rPr lang="ja-JP" altLang="en-US" sz="1662" b="1"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662"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716961" y="6239119"/>
            <a:ext cx="4626588" cy="374461"/>
          </a:xfrm>
          <a:prstGeom prst="rect">
            <a:avLst/>
          </a:prstGeom>
          <a:noFill/>
        </p:spPr>
        <p:txBody>
          <a:bodyPr wrap="none" rtlCol="0">
            <a:spAutoFit/>
          </a:bodyPr>
          <a:lstStyle/>
          <a:p>
            <a:pPr>
              <a:lnSpc>
                <a:spcPts val="1108"/>
              </a:lnSpc>
            </a:pPr>
            <a:r>
              <a:rPr lang="ja-JP" altLang="en-US" sz="738" dirty="0">
                <a:latin typeface="Meiryo UI" panose="020B0604030504040204" pitchFamily="50" charset="-128"/>
                <a:ea typeface="Meiryo UI" panose="020B0604030504040204" pitchFamily="50" charset="-128"/>
              </a:rPr>
              <a:t>          （</a:t>
            </a:r>
            <a:r>
              <a:rPr lang="en-US" altLang="ja-JP" sz="738" dirty="0">
                <a:latin typeface="Meiryo UI" panose="020B0604030504040204" pitchFamily="50" charset="-128"/>
                <a:ea typeface="Meiryo UI" panose="020B0604030504040204" pitchFamily="50" charset="-128"/>
              </a:rPr>
              <a:t>*1 </a:t>
            </a:r>
            <a:r>
              <a:rPr lang="ja-JP" altLang="en-US" sz="738" dirty="0">
                <a:latin typeface="Meiryo UI" panose="020B0604030504040204" pitchFamily="50" charset="-128"/>
                <a:ea typeface="Meiryo UI" panose="020B0604030504040204" pitchFamily="50" charset="-128"/>
              </a:rPr>
              <a:t>公布後</a:t>
            </a:r>
            <a:r>
              <a:rPr lang="en-US" altLang="ja-JP" sz="738" dirty="0">
                <a:latin typeface="Meiryo UI" panose="020B0604030504040204" pitchFamily="50" charset="-128"/>
                <a:ea typeface="Meiryo UI" panose="020B0604030504040204" pitchFamily="50" charset="-128"/>
              </a:rPr>
              <a:t>3</a:t>
            </a:r>
            <a:r>
              <a:rPr lang="ja-JP" altLang="en-US" sz="738" dirty="0">
                <a:latin typeface="Meiryo UI" panose="020B0604030504040204" pitchFamily="50" charset="-128"/>
                <a:ea typeface="Meiryo UI" panose="020B0604030504040204" pitchFamily="50" charset="-128"/>
              </a:rPr>
              <a:t>年以内施行　　</a:t>
            </a:r>
            <a:r>
              <a:rPr lang="en-US" altLang="ja-JP" sz="738" dirty="0">
                <a:latin typeface="Meiryo UI" panose="020B0604030504040204" pitchFamily="50" charset="-128"/>
                <a:ea typeface="Meiryo UI" panose="020B0604030504040204" pitchFamily="50" charset="-128"/>
              </a:rPr>
              <a:t>*2</a:t>
            </a:r>
            <a:r>
              <a:rPr lang="ja-JP" altLang="en-US" sz="738" dirty="0">
                <a:latin typeface="Meiryo UI" panose="020B0604030504040204" pitchFamily="50" charset="-128"/>
                <a:ea typeface="Meiryo UI" panose="020B0604030504040204" pitchFamily="50" charset="-128"/>
              </a:rPr>
              <a:t>　公布後</a:t>
            </a:r>
            <a:r>
              <a:rPr lang="en-US" altLang="ja-JP" sz="738" dirty="0">
                <a:latin typeface="Meiryo UI" panose="020B0604030504040204" pitchFamily="50" charset="-128"/>
                <a:ea typeface="Meiryo UI" panose="020B0604030504040204" pitchFamily="50" charset="-128"/>
              </a:rPr>
              <a:t>2</a:t>
            </a:r>
            <a:r>
              <a:rPr lang="ja-JP" altLang="en-US" sz="738" dirty="0">
                <a:latin typeface="Meiryo UI" panose="020B0604030504040204" pitchFamily="50" charset="-128"/>
                <a:ea typeface="Meiryo UI" panose="020B0604030504040204" pitchFamily="50" charset="-128"/>
              </a:rPr>
              <a:t>年以内施行　　</a:t>
            </a:r>
            <a:r>
              <a:rPr lang="en-US" altLang="ja-JP" sz="738" dirty="0">
                <a:latin typeface="Meiryo UI" panose="020B0604030504040204" pitchFamily="50" charset="-128"/>
                <a:ea typeface="Meiryo UI" panose="020B0604030504040204" pitchFamily="50" charset="-128"/>
              </a:rPr>
              <a:t>*3 </a:t>
            </a:r>
            <a:r>
              <a:rPr lang="ja-JP" altLang="en-US" sz="738" dirty="0">
                <a:latin typeface="Meiryo UI" panose="020B0604030504040204" pitchFamily="50" charset="-128"/>
                <a:ea typeface="Meiryo UI" panose="020B0604030504040204" pitchFamily="50" charset="-128"/>
              </a:rPr>
              <a:t>公布後</a:t>
            </a:r>
            <a:r>
              <a:rPr lang="en-US" altLang="ja-JP" sz="738" dirty="0">
                <a:latin typeface="Meiryo UI" panose="020B0604030504040204" pitchFamily="50" charset="-128"/>
                <a:ea typeface="Meiryo UI" panose="020B0604030504040204" pitchFamily="50" charset="-128"/>
              </a:rPr>
              <a:t>1</a:t>
            </a:r>
            <a:r>
              <a:rPr lang="ja-JP" altLang="en-US" sz="738" dirty="0">
                <a:latin typeface="Meiryo UI" panose="020B0604030504040204" pitchFamily="50" charset="-128"/>
                <a:ea typeface="Meiryo UI" panose="020B0604030504040204" pitchFamily="50" charset="-128"/>
              </a:rPr>
              <a:t>年以内施行　</a:t>
            </a:r>
            <a:endParaRPr lang="en-US" altLang="ja-JP" sz="738" dirty="0">
              <a:latin typeface="Meiryo UI" panose="020B0604030504040204" pitchFamily="50" charset="-128"/>
              <a:ea typeface="Meiryo UI" panose="020B0604030504040204" pitchFamily="50" charset="-128"/>
            </a:endParaRPr>
          </a:p>
          <a:p>
            <a:pPr>
              <a:lnSpc>
                <a:spcPts val="1108"/>
              </a:lnSpc>
            </a:pPr>
            <a:r>
              <a:rPr lang="ja-JP" altLang="en-US" sz="738" dirty="0">
                <a:latin typeface="Meiryo UI" panose="020B0604030504040204" pitchFamily="50" charset="-128"/>
                <a:ea typeface="Meiryo UI" panose="020B0604030504040204" pitchFamily="50" charset="-128"/>
              </a:rPr>
              <a:t>　　出典：国土交通省ホームページ（</a:t>
            </a:r>
            <a:r>
              <a:rPr lang="en-US" altLang="ja-JP" sz="738" dirty="0">
                <a:latin typeface="Meiryo UI" panose="020B0604030504040204" pitchFamily="50" charset="-128"/>
                <a:ea typeface="Meiryo UI" panose="020B0604030504040204" pitchFamily="50" charset="-128"/>
              </a:rPr>
              <a:t>https://www.mlit.go.jp/report/press/content/001479248.pdf</a:t>
            </a:r>
            <a:r>
              <a:rPr lang="ja-JP" altLang="en-US" sz="738" dirty="0">
                <a:latin typeface="Meiryo UI" panose="020B0604030504040204" pitchFamily="50" charset="-128"/>
                <a:ea typeface="Meiryo UI" panose="020B0604030504040204" pitchFamily="50" charset="-128"/>
              </a:rPr>
              <a:t>）</a:t>
            </a:r>
          </a:p>
        </p:txBody>
      </p:sp>
      <p:sp>
        <p:nvSpPr>
          <p:cNvPr id="10" name="テキスト ボックス 9"/>
          <p:cNvSpPr txBox="1"/>
          <p:nvPr/>
        </p:nvSpPr>
        <p:spPr>
          <a:xfrm>
            <a:off x="148710" y="1781457"/>
            <a:ext cx="6253096" cy="4596258"/>
          </a:xfrm>
          <a:prstGeom prst="rect">
            <a:avLst/>
          </a:prstGeom>
          <a:noFill/>
        </p:spPr>
        <p:txBody>
          <a:bodyPr wrap="square" rtlCol="0">
            <a:spAutoFit/>
          </a:bodyPr>
          <a:lstStyle/>
          <a:p>
            <a:pPr>
              <a:lnSpc>
                <a:spcPct val="150000"/>
              </a:lnSpc>
            </a:pPr>
            <a:r>
              <a:rPr lang="en-US" altLang="ja-JP" sz="1477" b="1" dirty="0">
                <a:latin typeface="Meiryo UI" panose="020B0604030504040204" pitchFamily="50" charset="-128"/>
                <a:ea typeface="Meiryo UI" panose="020B0604030504040204" pitchFamily="50" charset="-128"/>
              </a:rPr>
              <a:t>【</a:t>
            </a:r>
            <a:r>
              <a:rPr lang="ja-JP" altLang="en-US" sz="1477" b="1" dirty="0">
                <a:latin typeface="Meiryo UI" panose="020B0604030504040204" pitchFamily="50" charset="-128"/>
                <a:ea typeface="Meiryo UI" panose="020B0604030504040204" pitchFamily="50" charset="-128"/>
              </a:rPr>
              <a:t>概要</a:t>
            </a:r>
            <a:r>
              <a:rPr lang="en-US" altLang="ja-JP" sz="1477" b="1" dirty="0">
                <a:latin typeface="Meiryo UI" panose="020B0604030504040204" pitchFamily="50" charset="-128"/>
                <a:ea typeface="Meiryo UI" panose="020B0604030504040204" pitchFamily="50" charset="-128"/>
              </a:rPr>
              <a:t>】</a:t>
            </a:r>
            <a:r>
              <a:rPr lang="ja-JP" altLang="en-US" sz="1477" dirty="0">
                <a:latin typeface="Meiryo UI" panose="020B0604030504040204" pitchFamily="50" charset="-128"/>
                <a:ea typeface="Meiryo UI" panose="020B0604030504040204" pitchFamily="50" charset="-128"/>
              </a:rPr>
              <a:t>（１） 省エネ対策の加速</a:t>
            </a:r>
            <a:r>
              <a:rPr lang="ja-JP" altLang="en-US" sz="1363" dirty="0">
                <a:latin typeface="Meiryo UI" panose="020B0604030504040204" pitchFamily="50" charset="-128"/>
                <a:ea typeface="Meiryo UI" panose="020B0604030504040204" pitchFamily="50" charset="-128"/>
              </a:rPr>
              <a:t>　</a:t>
            </a:r>
            <a:endParaRPr lang="en-US" altLang="ja-JP" sz="1363" dirty="0">
              <a:latin typeface="Meiryo UI" panose="020B0604030504040204" pitchFamily="50" charset="-128"/>
              <a:ea typeface="Meiryo UI" panose="020B0604030504040204" pitchFamily="50" charset="-128"/>
            </a:endParaRPr>
          </a:p>
          <a:p>
            <a:pPr>
              <a:lnSpc>
                <a:spcPct val="150000"/>
              </a:lnSpc>
            </a:pPr>
            <a:r>
              <a:rPr lang="ja-JP" altLang="en-US" sz="1193" dirty="0">
                <a:latin typeface="Meiryo UI" panose="020B0604030504040204" pitchFamily="50" charset="-128"/>
                <a:ea typeface="Meiryo UI" panose="020B0604030504040204" pitchFamily="50" charset="-128"/>
              </a:rPr>
              <a:t>　　           </a:t>
            </a:r>
            <a:r>
              <a:rPr lang="ja-JP" altLang="en-US" sz="1292" dirty="0">
                <a:latin typeface="Meiryo UI" panose="020B0604030504040204" pitchFamily="50" charset="-128"/>
                <a:ea typeface="Meiryo UI" panose="020B0604030504040204" pitchFamily="50" charset="-128"/>
              </a:rPr>
              <a:t>① 省エネ性能の底上げ・より高い省エネ性能への誘導</a:t>
            </a:r>
          </a:p>
          <a:p>
            <a:pPr>
              <a:lnSpc>
                <a:spcPts val="1704"/>
              </a:lnSpc>
            </a:pPr>
            <a:r>
              <a:rPr lang="ja-JP" altLang="en-US" sz="1023" dirty="0">
                <a:latin typeface="Meiryo UI" panose="020B0604030504040204" pitchFamily="50" charset="-128"/>
                <a:ea typeface="Meiryo UI" panose="020B0604030504040204" pitchFamily="50" charset="-128"/>
              </a:rPr>
              <a:t>　　　　            </a:t>
            </a:r>
            <a:r>
              <a:rPr lang="en-US" altLang="ja-JP" sz="1108" dirty="0">
                <a:latin typeface="Meiryo UI" panose="020B0604030504040204" pitchFamily="50" charset="-128"/>
                <a:ea typeface="Meiryo UI" panose="020B0604030504040204" pitchFamily="50" charset="-128"/>
              </a:rPr>
              <a:t>‐ </a:t>
            </a:r>
            <a:r>
              <a:rPr lang="ja-JP" altLang="en-US" sz="1108" b="1" u="sng" dirty="0">
                <a:solidFill>
                  <a:srgbClr val="FF0000"/>
                </a:solidFill>
                <a:latin typeface="Meiryo UI" panose="020B0604030504040204" pitchFamily="50" charset="-128"/>
                <a:ea typeface="Meiryo UI" panose="020B0604030504040204" pitchFamily="50" charset="-128"/>
              </a:rPr>
              <a:t>全ての新築住宅・非住宅に省エネ基準適合を義務付け </a:t>
            </a:r>
            <a:r>
              <a:rPr lang="en-US" altLang="ja-JP" sz="1292" baseline="30000" dirty="0">
                <a:latin typeface="Meiryo UI" panose="020B0604030504040204" pitchFamily="50" charset="-128"/>
                <a:ea typeface="Meiryo UI" panose="020B0604030504040204" pitchFamily="50" charset="-128"/>
              </a:rPr>
              <a:t>*</a:t>
            </a:r>
            <a:r>
              <a:rPr lang="en-US" altLang="ja-JP" sz="1108" baseline="30000" dirty="0">
                <a:latin typeface="Meiryo UI" panose="020B0604030504040204" pitchFamily="50" charset="-128"/>
                <a:ea typeface="Meiryo UI" panose="020B0604030504040204" pitchFamily="50" charset="-128"/>
              </a:rPr>
              <a:t>1</a:t>
            </a:r>
            <a:r>
              <a:rPr lang="ja-JP" altLang="en-US" sz="1108" dirty="0">
                <a:latin typeface="Meiryo UI" panose="020B0604030504040204" pitchFamily="50" charset="-128"/>
                <a:ea typeface="Meiryo UI" panose="020B0604030504040204" pitchFamily="50" charset="-128"/>
              </a:rPr>
              <a:t>　</a:t>
            </a:r>
            <a:endParaRPr lang="en-US" altLang="ja-JP" sz="1108" dirty="0">
              <a:latin typeface="Meiryo UI" panose="020B0604030504040204" pitchFamily="50" charset="-128"/>
              <a:ea typeface="Meiryo UI" panose="020B0604030504040204" pitchFamily="50" charset="-128"/>
            </a:endParaRPr>
          </a:p>
          <a:p>
            <a:pPr>
              <a:lnSpc>
                <a:spcPts val="1704"/>
              </a:lnSpc>
            </a:pPr>
            <a:r>
              <a:rPr lang="ja-JP" altLang="en-US" sz="1108" dirty="0">
                <a:latin typeface="Meiryo UI" panose="020B0604030504040204" pitchFamily="50" charset="-128"/>
                <a:ea typeface="Meiryo UI" panose="020B0604030504040204" pitchFamily="50" charset="-128"/>
              </a:rPr>
              <a:t>　　　 </a:t>
            </a:r>
            <a:r>
              <a:rPr lang="en-US" altLang="ja-JP" sz="277" dirty="0">
                <a:latin typeface="Meiryo UI" panose="020B0604030504040204" pitchFamily="50" charset="-128"/>
                <a:ea typeface="Meiryo UI" panose="020B0604030504040204" pitchFamily="50" charset="-128"/>
              </a:rPr>
              <a:t>                                              </a:t>
            </a:r>
            <a:r>
              <a:rPr lang="en-US" altLang="ja-JP" sz="1108" dirty="0">
                <a:latin typeface="Meiryo UI" panose="020B0604030504040204" pitchFamily="50" charset="-128"/>
                <a:ea typeface="Meiryo UI" panose="020B0604030504040204" pitchFamily="50" charset="-128"/>
              </a:rPr>
              <a:t>‐</a:t>
            </a:r>
            <a:r>
              <a:rPr lang="ja-JP" altLang="en-US" sz="1108" dirty="0">
                <a:latin typeface="Meiryo UI" panose="020B0604030504040204" pitchFamily="50" charset="-128"/>
                <a:ea typeface="Meiryo UI" panose="020B0604030504040204" pitchFamily="50" charset="-128"/>
              </a:rPr>
              <a:t> トップランナー制度（大手事業者による段階的な性能向上）の拡充、</a:t>
            </a:r>
            <a:endParaRPr lang="en-US" altLang="ja-JP" sz="1108" dirty="0">
              <a:latin typeface="Meiryo UI" panose="020B0604030504040204" pitchFamily="50" charset="-128"/>
              <a:ea typeface="Meiryo UI" panose="020B0604030504040204" pitchFamily="50" charset="-128"/>
            </a:endParaRPr>
          </a:p>
          <a:p>
            <a:pPr>
              <a:lnSpc>
                <a:spcPts val="1704"/>
              </a:lnSpc>
            </a:pPr>
            <a:r>
              <a:rPr lang="ja-JP" altLang="en-US" sz="1108" dirty="0">
                <a:latin typeface="Meiryo UI" panose="020B0604030504040204" pitchFamily="50" charset="-128"/>
                <a:ea typeface="Meiryo UI" panose="020B0604030504040204" pitchFamily="50" charset="-128"/>
              </a:rPr>
              <a:t>　　　　             誘導基準の強化等を通じ、</a:t>
            </a:r>
            <a:r>
              <a:rPr lang="en-US" altLang="ja-JP" sz="1108" dirty="0">
                <a:latin typeface="Meiryo UI" panose="020B0604030504040204" pitchFamily="50" charset="-128"/>
                <a:ea typeface="Meiryo UI" panose="020B0604030504040204" pitchFamily="50" charset="-128"/>
              </a:rPr>
              <a:t>ZEH</a:t>
            </a:r>
            <a:r>
              <a:rPr lang="ja-JP" altLang="en-US" sz="1108" dirty="0">
                <a:latin typeface="Meiryo UI" panose="020B0604030504040204" pitchFamily="50" charset="-128"/>
                <a:ea typeface="Meiryo UI" panose="020B0604030504040204" pitchFamily="50" charset="-128"/>
              </a:rPr>
              <a:t>・</a:t>
            </a:r>
            <a:r>
              <a:rPr lang="en-US" altLang="ja-JP" sz="1108" dirty="0">
                <a:latin typeface="Meiryo UI" panose="020B0604030504040204" pitchFamily="50" charset="-128"/>
                <a:ea typeface="Meiryo UI" panose="020B0604030504040204" pitchFamily="50" charset="-128"/>
              </a:rPr>
              <a:t>ZEB</a:t>
            </a:r>
            <a:r>
              <a:rPr lang="ja-JP" altLang="en-US" sz="1108" dirty="0">
                <a:latin typeface="Meiryo UI" panose="020B0604030504040204" pitchFamily="50" charset="-128"/>
                <a:ea typeface="Meiryo UI" panose="020B0604030504040204" pitchFamily="50" charset="-128"/>
              </a:rPr>
              <a:t>水準へ誘導　</a:t>
            </a:r>
            <a:r>
              <a:rPr lang="en-US" altLang="ja-JP" sz="1108" baseline="30000" dirty="0">
                <a:latin typeface="Meiryo UI" panose="020B0604030504040204" pitchFamily="50" charset="-128"/>
                <a:ea typeface="Meiryo UI" panose="020B0604030504040204" pitchFamily="50" charset="-128"/>
              </a:rPr>
              <a:t>*3 </a:t>
            </a:r>
            <a:r>
              <a:rPr lang="ja-JP" altLang="en-US" sz="1108" dirty="0">
                <a:latin typeface="Meiryo UI" panose="020B0604030504040204" pitchFamily="50" charset="-128"/>
                <a:ea typeface="Meiryo UI" panose="020B0604030504040204" pitchFamily="50" charset="-128"/>
              </a:rPr>
              <a:t>　　　等</a:t>
            </a:r>
            <a:endParaRPr lang="en-US" altLang="ja-JP" sz="1108" dirty="0">
              <a:latin typeface="Meiryo UI" panose="020B0604030504040204" pitchFamily="50" charset="-128"/>
              <a:ea typeface="Meiryo UI" panose="020B0604030504040204" pitchFamily="50" charset="-128"/>
            </a:endParaRPr>
          </a:p>
          <a:p>
            <a:pPr>
              <a:lnSpc>
                <a:spcPts val="1704"/>
              </a:lnSpc>
            </a:pPr>
            <a:r>
              <a:rPr lang="ja-JP" altLang="en-US" sz="1193" dirty="0">
                <a:latin typeface="Meiryo UI" panose="020B0604030504040204" pitchFamily="50" charset="-128"/>
                <a:ea typeface="Meiryo UI" panose="020B0604030504040204" pitchFamily="50" charset="-128"/>
              </a:rPr>
              <a:t>　           　</a:t>
            </a:r>
            <a:r>
              <a:rPr lang="ja-JP" altLang="en-US" sz="1292" dirty="0">
                <a:latin typeface="Meiryo UI" panose="020B0604030504040204" pitchFamily="50" charset="-128"/>
                <a:ea typeface="Meiryo UI" panose="020B0604030504040204" pitchFamily="50" charset="-128"/>
              </a:rPr>
              <a:t>② ストックの省エネ改修や再エネ設備の導入促進</a:t>
            </a:r>
            <a:endParaRPr lang="zh-CN" altLang="en-US" sz="1292" dirty="0">
              <a:latin typeface="Meiryo UI" panose="020B0604030504040204" pitchFamily="50" charset="-128"/>
              <a:ea typeface="Meiryo UI" panose="020B0604030504040204" pitchFamily="50" charset="-128"/>
            </a:endParaRPr>
          </a:p>
          <a:p>
            <a:pPr>
              <a:lnSpc>
                <a:spcPts val="1704"/>
              </a:lnSpc>
            </a:pPr>
            <a:r>
              <a:rPr lang="ja-JP" altLang="en-US" sz="1108" dirty="0">
                <a:latin typeface="Meiryo UI" panose="020B0604030504040204" pitchFamily="50" charset="-128"/>
                <a:ea typeface="Meiryo UI" panose="020B0604030504040204" pitchFamily="50" charset="-128"/>
              </a:rPr>
              <a:t>　　　            </a:t>
            </a:r>
            <a:r>
              <a:rPr lang="en-US" altLang="ja-JP" sz="1108" dirty="0">
                <a:latin typeface="Meiryo UI" panose="020B0604030504040204" pitchFamily="50" charset="-128"/>
                <a:ea typeface="Meiryo UI" panose="020B0604030504040204" pitchFamily="50" charset="-128"/>
              </a:rPr>
              <a:t>- </a:t>
            </a:r>
            <a:r>
              <a:rPr lang="ja-JP" altLang="en-US" sz="1108" dirty="0">
                <a:latin typeface="Meiryo UI" panose="020B0604030504040204" pitchFamily="50" charset="-128"/>
                <a:ea typeface="Meiryo UI" panose="020B0604030504040204" pitchFamily="50" charset="-128"/>
              </a:rPr>
              <a:t>省エネ改修に対する住宅金融支援機構による低利融資制度を創設</a:t>
            </a:r>
            <a:r>
              <a:rPr lang="ja-JP" altLang="en-US" sz="1108" b="1" dirty="0">
                <a:solidFill>
                  <a:srgbClr val="FF0000"/>
                </a:solidFill>
                <a:latin typeface="Meiryo UI" panose="020B0604030504040204" pitchFamily="50" charset="-128"/>
                <a:ea typeface="Meiryo UI" panose="020B0604030504040204" pitchFamily="50" charset="-128"/>
              </a:rPr>
              <a:t>（</a:t>
            </a:r>
            <a:r>
              <a:rPr lang="en-US" altLang="ja-JP" sz="1108" b="1" dirty="0">
                <a:solidFill>
                  <a:srgbClr val="FF0000"/>
                </a:solidFill>
                <a:latin typeface="Meiryo UI" panose="020B0604030504040204" pitchFamily="50" charset="-128"/>
                <a:ea typeface="Meiryo UI" panose="020B0604030504040204" pitchFamily="50" charset="-128"/>
              </a:rPr>
              <a:t>R4.10</a:t>
            </a:r>
            <a:r>
              <a:rPr lang="ja-JP" altLang="en-US" sz="1108" b="1" dirty="0">
                <a:solidFill>
                  <a:srgbClr val="FF0000"/>
                </a:solidFill>
                <a:latin typeface="Meiryo UI" panose="020B0604030504040204" pitchFamily="50" charset="-128"/>
                <a:ea typeface="Meiryo UI" panose="020B0604030504040204" pitchFamily="50" charset="-128"/>
              </a:rPr>
              <a:t>～）</a:t>
            </a:r>
            <a:r>
              <a:rPr lang="en-US" altLang="ja-JP" sz="1108" dirty="0">
                <a:latin typeface="Meiryo UI" panose="020B0604030504040204" pitchFamily="50" charset="-128"/>
                <a:ea typeface="Meiryo UI" panose="020B0604030504040204" pitchFamily="50" charset="-128"/>
              </a:rPr>
              <a:t>                 </a:t>
            </a:r>
            <a:r>
              <a:rPr lang="ja-JP" altLang="en-US" sz="923" dirty="0">
                <a:latin typeface="Meiryo UI" panose="020B0604030504040204" pitchFamily="50" charset="-128"/>
                <a:ea typeface="Meiryo UI" panose="020B0604030504040204" pitchFamily="50" charset="-128"/>
              </a:rPr>
              <a:t> 　　　</a:t>
            </a:r>
            <a:endParaRPr lang="en-US" altLang="ja-JP" sz="923" dirty="0">
              <a:latin typeface="Meiryo UI" panose="020B0604030504040204" pitchFamily="50" charset="-128"/>
              <a:ea typeface="Meiryo UI" panose="020B0604030504040204" pitchFamily="50" charset="-128"/>
            </a:endParaRPr>
          </a:p>
          <a:p>
            <a:pPr>
              <a:lnSpc>
                <a:spcPts val="1704"/>
              </a:lnSpc>
            </a:pPr>
            <a:r>
              <a:rPr lang="en-US" altLang="ja-JP" sz="923" dirty="0">
                <a:latin typeface="Meiryo UI" panose="020B0604030504040204" pitchFamily="50" charset="-128"/>
                <a:ea typeface="Meiryo UI" panose="020B0604030504040204" pitchFamily="50" charset="-128"/>
              </a:rPr>
              <a:t>                     </a:t>
            </a:r>
            <a:r>
              <a:rPr lang="en-US" altLang="ja-JP" sz="1108" dirty="0">
                <a:latin typeface="Meiryo UI" panose="020B0604030504040204" pitchFamily="50" charset="-128"/>
                <a:ea typeface="Meiryo UI" panose="020B0604030504040204" pitchFamily="50" charset="-128"/>
              </a:rPr>
              <a:t>‐ </a:t>
            </a:r>
            <a:r>
              <a:rPr lang="ja-JP" altLang="en-US" sz="1108" dirty="0">
                <a:latin typeface="Meiryo UI" panose="020B0604030504040204" pitchFamily="50" charset="-128"/>
                <a:ea typeface="Meiryo UI" panose="020B0604030504040204" pitchFamily="50" charset="-128"/>
              </a:rPr>
              <a:t>市町村が定める再エネ利用促進区域内について、建築士から建築主へ</a:t>
            </a:r>
            <a:endParaRPr lang="en-US" altLang="ja-JP" sz="1108" dirty="0">
              <a:latin typeface="Meiryo UI" panose="020B0604030504040204" pitchFamily="50" charset="-128"/>
              <a:ea typeface="Meiryo UI" panose="020B0604030504040204" pitchFamily="50" charset="-128"/>
            </a:endParaRPr>
          </a:p>
          <a:p>
            <a:pPr>
              <a:lnSpc>
                <a:spcPts val="1704"/>
              </a:lnSpc>
            </a:pPr>
            <a:r>
              <a:rPr lang="en-US" altLang="ja-JP" sz="1108" dirty="0">
                <a:latin typeface="Meiryo UI" panose="020B0604030504040204" pitchFamily="50" charset="-128"/>
                <a:ea typeface="Meiryo UI" panose="020B0604030504040204" pitchFamily="50" charset="-128"/>
              </a:rPr>
              <a:t>                    </a:t>
            </a:r>
            <a:r>
              <a:rPr lang="ja-JP" altLang="en-US" sz="1108" dirty="0">
                <a:latin typeface="Meiryo UI" panose="020B0604030504040204" pitchFamily="50" charset="-128"/>
                <a:ea typeface="Meiryo UI" panose="020B0604030504040204" pitchFamily="50" charset="-128"/>
              </a:rPr>
              <a:t>再エネ設備の導入効果の説明義務を導入 </a:t>
            </a:r>
            <a:r>
              <a:rPr lang="en-US" altLang="ja-JP" sz="1292" baseline="30000" dirty="0">
                <a:latin typeface="Meiryo UI" panose="020B0604030504040204" pitchFamily="50" charset="-128"/>
                <a:ea typeface="Meiryo UI" panose="020B0604030504040204" pitchFamily="50" charset="-128"/>
              </a:rPr>
              <a:t>*</a:t>
            </a:r>
            <a:r>
              <a:rPr lang="en-US" altLang="ja-JP" sz="1108" baseline="30000" dirty="0">
                <a:latin typeface="Meiryo UI" panose="020B0604030504040204" pitchFamily="50" charset="-128"/>
                <a:ea typeface="Meiryo UI" panose="020B0604030504040204" pitchFamily="50" charset="-128"/>
              </a:rPr>
              <a:t>2</a:t>
            </a:r>
            <a:endParaRPr lang="en-US" altLang="ja-JP" sz="1292" baseline="30000" dirty="0">
              <a:latin typeface="Meiryo UI" panose="020B0604030504040204" pitchFamily="50" charset="-128"/>
              <a:ea typeface="Meiryo UI" panose="020B0604030504040204" pitchFamily="50" charset="-128"/>
            </a:endParaRPr>
          </a:p>
          <a:p>
            <a:pPr>
              <a:lnSpc>
                <a:spcPts val="1704"/>
              </a:lnSpc>
            </a:pPr>
            <a:r>
              <a:rPr lang="ja-JP" altLang="en-US" sz="1108" dirty="0">
                <a:latin typeface="Meiryo UI" panose="020B0604030504040204" pitchFamily="50" charset="-128"/>
                <a:ea typeface="Meiryo UI" panose="020B0604030504040204" pitchFamily="50" charset="-128"/>
              </a:rPr>
              <a:t>　　　            </a:t>
            </a:r>
            <a:r>
              <a:rPr lang="en-US" altLang="ja-JP" sz="1108" dirty="0">
                <a:latin typeface="Meiryo UI" panose="020B0604030504040204" pitchFamily="50" charset="-128"/>
                <a:ea typeface="Meiryo UI" panose="020B0604030504040204" pitchFamily="50" charset="-128"/>
              </a:rPr>
              <a:t>‐ </a:t>
            </a:r>
            <a:r>
              <a:rPr lang="ja-JP" altLang="en-US" sz="1108" dirty="0">
                <a:latin typeface="Meiryo UI" panose="020B0604030504040204" pitchFamily="50" charset="-128"/>
                <a:ea typeface="Meiryo UI" panose="020B0604030504040204" pitchFamily="50" charset="-128"/>
              </a:rPr>
              <a:t>省エネ改修や再エネ設備の導入に支障となる高さ制限等の合理化 </a:t>
            </a:r>
            <a:r>
              <a:rPr lang="en-US" altLang="ja-JP" sz="1292" baseline="30000" dirty="0">
                <a:latin typeface="Meiryo UI" panose="020B0604030504040204" pitchFamily="50" charset="-128"/>
                <a:ea typeface="Meiryo UI" panose="020B0604030504040204" pitchFamily="50" charset="-128"/>
              </a:rPr>
              <a:t>*</a:t>
            </a:r>
            <a:r>
              <a:rPr lang="en-US" altLang="ja-JP" sz="1108" baseline="30000" dirty="0">
                <a:latin typeface="Meiryo UI" panose="020B0604030504040204" pitchFamily="50" charset="-128"/>
                <a:ea typeface="Meiryo UI" panose="020B0604030504040204" pitchFamily="50" charset="-128"/>
              </a:rPr>
              <a:t>3</a:t>
            </a:r>
            <a:r>
              <a:rPr lang="ja-JP" altLang="en-US" sz="1108" dirty="0">
                <a:latin typeface="Meiryo UI" panose="020B0604030504040204" pitchFamily="50" charset="-128"/>
                <a:ea typeface="Meiryo UI" panose="020B0604030504040204" pitchFamily="50" charset="-128"/>
              </a:rPr>
              <a:t> 　等</a:t>
            </a:r>
          </a:p>
          <a:p>
            <a:pPr>
              <a:lnSpc>
                <a:spcPts val="2386"/>
              </a:lnSpc>
            </a:pPr>
            <a:r>
              <a:rPr lang="ja-JP" altLang="en-US" sz="1477" dirty="0">
                <a:latin typeface="Meiryo UI" panose="020B0604030504040204" pitchFamily="50" charset="-128"/>
                <a:ea typeface="Meiryo UI" panose="020B0604030504040204" pitchFamily="50" charset="-128"/>
              </a:rPr>
              <a:t>        </a:t>
            </a:r>
            <a:r>
              <a:rPr lang="ja-JP" altLang="en-US" sz="554" dirty="0">
                <a:latin typeface="Meiryo UI" panose="020B0604030504040204" pitchFamily="50" charset="-128"/>
                <a:ea typeface="Meiryo UI" panose="020B0604030504040204" pitchFamily="50" charset="-128"/>
              </a:rPr>
              <a:t> </a:t>
            </a:r>
            <a:r>
              <a:rPr lang="ja-JP" altLang="en-US" sz="1477" dirty="0">
                <a:latin typeface="Meiryo UI" panose="020B0604030504040204" pitchFamily="50" charset="-128"/>
                <a:ea typeface="Meiryo UI" panose="020B0604030504040204" pitchFamily="50" charset="-128"/>
              </a:rPr>
              <a:t>（２） 木材利用の促進</a:t>
            </a:r>
          </a:p>
          <a:p>
            <a:pPr>
              <a:lnSpc>
                <a:spcPts val="1704"/>
              </a:lnSpc>
            </a:pPr>
            <a:r>
              <a:rPr lang="ja-JP" altLang="en-US" sz="1193" dirty="0">
                <a:latin typeface="Meiryo UI" panose="020B0604030504040204" pitchFamily="50" charset="-128"/>
                <a:ea typeface="Meiryo UI" panose="020B0604030504040204" pitchFamily="50" charset="-128"/>
              </a:rPr>
              <a:t>　　　         </a:t>
            </a:r>
            <a:r>
              <a:rPr lang="ja-JP" altLang="en-US" sz="1292" dirty="0">
                <a:latin typeface="Meiryo UI" panose="020B0604030504040204" pitchFamily="50" charset="-128"/>
                <a:ea typeface="Meiryo UI" panose="020B0604030504040204" pitchFamily="50" charset="-128"/>
              </a:rPr>
              <a:t>① 防火規制の合理化</a:t>
            </a:r>
          </a:p>
          <a:p>
            <a:pPr>
              <a:lnSpc>
                <a:spcPts val="1704"/>
              </a:lnSpc>
            </a:pPr>
            <a:r>
              <a:rPr lang="ja-JP" altLang="en-US" sz="1023" dirty="0">
                <a:latin typeface="Meiryo UI" panose="020B0604030504040204" pitchFamily="50" charset="-128"/>
                <a:ea typeface="Meiryo UI" panose="020B0604030504040204" pitchFamily="50" charset="-128"/>
              </a:rPr>
              <a:t>　　　　          </a:t>
            </a:r>
            <a:r>
              <a:rPr lang="ja-JP" altLang="en-US" sz="1108" dirty="0">
                <a:latin typeface="Meiryo UI" panose="020B0604030504040204" pitchFamily="50" charset="-128"/>
                <a:ea typeface="Meiryo UI" panose="020B0604030504040204" pitchFamily="50" charset="-128"/>
              </a:rPr>
              <a:t>　</a:t>
            </a:r>
            <a:r>
              <a:rPr lang="en-US" altLang="ja-JP" sz="1108" dirty="0">
                <a:latin typeface="Meiryo UI" panose="020B0604030504040204" pitchFamily="50" charset="-128"/>
                <a:ea typeface="Meiryo UI" panose="020B0604030504040204" pitchFamily="50" charset="-128"/>
              </a:rPr>
              <a:t>‐ </a:t>
            </a:r>
            <a:r>
              <a:rPr lang="ja-JP" altLang="en-US" sz="1108" dirty="0">
                <a:latin typeface="Meiryo UI" panose="020B0604030504040204" pitchFamily="50" charset="-128"/>
                <a:ea typeface="Meiryo UI" panose="020B0604030504040204" pitchFamily="50" charset="-128"/>
              </a:rPr>
              <a:t>大規模建築物について、大断面材を活用した建築物全体の木造化や、防火区画を</a:t>
            </a:r>
            <a:endParaRPr lang="en-US" altLang="ja-JP" sz="1108" dirty="0">
              <a:latin typeface="Meiryo UI" panose="020B0604030504040204" pitchFamily="50" charset="-128"/>
              <a:ea typeface="Meiryo UI" panose="020B0604030504040204" pitchFamily="50" charset="-128"/>
            </a:endParaRPr>
          </a:p>
          <a:p>
            <a:pPr>
              <a:lnSpc>
                <a:spcPts val="1704"/>
              </a:lnSpc>
            </a:pPr>
            <a:r>
              <a:rPr lang="ja-JP" altLang="en-US" sz="1108" dirty="0">
                <a:latin typeface="Meiryo UI" panose="020B0604030504040204" pitchFamily="50" charset="-128"/>
                <a:ea typeface="Meiryo UI" panose="020B0604030504040204" pitchFamily="50" charset="-128"/>
              </a:rPr>
              <a:t>　　　　　　         活用した部分的な木造化を可能とする </a:t>
            </a:r>
            <a:r>
              <a:rPr lang="en-US" altLang="ja-JP" sz="1292" baseline="30000" dirty="0">
                <a:latin typeface="Meiryo UI" panose="020B0604030504040204" pitchFamily="50" charset="-128"/>
                <a:ea typeface="Meiryo UI" panose="020B0604030504040204" pitchFamily="50" charset="-128"/>
              </a:rPr>
              <a:t>*</a:t>
            </a:r>
            <a:r>
              <a:rPr lang="en-US" altLang="ja-JP" sz="1108" baseline="30000" dirty="0">
                <a:latin typeface="Meiryo UI" panose="020B0604030504040204" pitchFamily="50" charset="-128"/>
                <a:ea typeface="Meiryo UI" panose="020B0604030504040204" pitchFamily="50" charset="-128"/>
              </a:rPr>
              <a:t>2</a:t>
            </a:r>
            <a:endParaRPr lang="en-US" altLang="ja-JP" sz="1292" dirty="0">
              <a:latin typeface="Meiryo UI" panose="020B0604030504040204" pitchFamily="50" charset="-128"/>
              <a:ea typeface="Meiryo UI" panose="020B0604030504040204" pitchFamily="50" charset="-128"/>
            </a:endParaRPr>
          </a:p>
          <a:p>
            <a:pPr>
              <a:lnSpc>
                <a:spcPts val="1704"/>
              </a:lnSpc>
            </a:pPr>
            <a:r>
              <a:rPr lang="ja-JP" altLang="en-US" sz="1023" dirty="0">
                <a:latin typeface="Meiryo UI" panose="020B0604030504040204" pitchFamily="50" charset="-128"/>
                <a:ea typeface="Meiryo UI" panose="020B0604030504040204" pitchFamily="50" charset="-128"/>
              </a:rPr>
              <a:t>　　　　　          </a:t>
            </a:r>
            <a:r>
              <a:rPr lang="en-US" altLang="ja-JP" sz="1108" dirty="0">
                <a:latin typeface="Meiryo UI" panose="020B0604030504040204" pitchFamily="50" charset="-128"/>
                <a:ea typeface="Meiryo UI" panose="020B0604030504040204" pitchFamily="50" charset="-128"/>
              </a:rPr>
              <a:t>‐ </a:t>
            </a:r>
            <a:r>
              <a:rPr lang="ja-JP" altLang="en-US" sz="1108" dirty="0">
                <a:latin typeface="Meiryo UI" panose="020B0604030504040204" pitchFamily="50" charset="-128"/>
                <a:ea typeface="Meiryo UI" panose="020B0604030504040204" pitchFamily="50" charset="-128"/>
              </a:rPr>
              <a:t>防火規制上、別棟扱いを認め、低層部分の木造化を可能に </a:t>
            </a:r>
            <a:r>
              <a:rPr lang="en-US" altLang="ja-JP" sz="1292" baseline="30000" dirty="0">
                <a:latin typeface="Meiryo UI" panose="020B0604030504040204" pitchFamily="50" charset="-128"/>
                <a:ea typeface="Meiryo UI" panose="020B0604030504040204" pitchFamily="50" charset="-128"/>
              </a:rPr>
              <a:t>*</a:t>
            </a:r>
            <a:r>
              <a:rPr lang="en-US" altLang="ja-JP" sz="1108" baseline="30000" dirty="0">
                <a:latin typeface="Meiryo UI" panose="020B0604030504040204" pitchFamily="50" charset="-128"/>
                <a:ea typeface="Meiryo UI" panose="020B0604030504040204" pitchFamily="50" charset="-128"/>
              </a:rPr>
              <a:t>2</a:t>
            </a:r>
            <a:r>
              <a:rPr lang="ja-JP" altLang="en-US" sz="1108" dirty="0">
                <a:latin typeface="Meiryo UI" panose="020B0604030504040204" pitchFamily="50" charset="-128"/>
                <a:ea typeface="Meiryo UI" panose="020B0604030504040204" pitchFamily="50" charset="-128"/>
              </a:rPr>
              <a:t>　　</a:t>
            </a:r>
            <a:r>
              <a:rPr lang="ja-JP" altLang="en-US" sz="1023" dirty="0">
                <a:latin typeface="Meiryo UI" panose="020B0604030504040204" pitchFamily="50" charset="-128"/>
                <a:ea typeface="Meiryo UI" panose="020B0604030504040204" pitchFamily="50" charset="-128"/>
              </a:rPr>
              <a:t>　　　　　　　　</a:t>
            </a:r>
            <a:endParaRPr lang="en-US" altLang="ja-JP" sz="1023" dirty="0">
              <a:latin typeface="Meiryo UI" panose="020B0604030504040204" pitchFamily="50" charset="-128"/>
              <a:ea typeface="Meiryo UI" panose="020B0604030504040204" pitchFamily="50" charset="-128"/>
            </a:endParaRPr>
          </a:p>
          <a:p>
            <a:pPr>
              <a:lnSpc>
                <a:spcPts val="1704"/>
              </a:lnSpc>
            </a:pPr>
            <a:r>
              <a:rPr lang="ja-JP" altLang="en-US" sz="1193" dirty="0">
                <a:latin typeface="Meiryo UI" panose="020B0604030504040204" pitchFamily="50" charset="-128"/>
                <a:ea typeface="Meiryo UI" panose="020B0604030504040204" pitchFamily="50" charset="-128"/>
              </a:rPr>
              <a:t>　　　       　</a:t>
            </a:r>
            <a:r>
              <a:rPr lang="ja-JP" altLang="en-US" sz="1292" dirty="0">
                <a:latin typeface="Meiryo UI" panose="020B0604030504040204" pitchFamily="50" charset="-128"/>
                <a:ea typeface="Meiryo UI" panose="020B0604030504040204" pitchFamily="50" charset="-128"/>
              </a:rPr>
              <a:t>② 構造規制の合理化</a:t>
            </a:r>
          </a:p>
          <a:p>
            <a:pPr>
              <a:lnSpc>
                <a:spcPts val="1704"/>
              </a:lnSpc>
            </a:pPr>
            <a:r>
              <a:rPr lang="ja-JP" altLang="en-US" sz="1193" dirty="0">
                <a:latin typeface="Meiryo UI" panose="020B0604030504040204" pitchFamily="50" charset="-128"/>
                <a:ea typeface="Meiryo UI" panose="020B0604030504040204" pitchFamily="50" charset="-128"/>
              </a:rPr>
              <a:t>　　　　</a:t>
            </a:r>
            <a:r>
              <a:rPr lang="ja-JP" altLang="en-US" sz="1023" dirty="0">
                <a:latin typeface="Meiryo UI" panose="020B0604030504040204" pitchFamily="50" charset="-128"/>
                <a:ea typeface="Meiryo UI" panose="020B0604030504040204" pitchFamily="50" charset="-128"/>
              </a:rPr>
              <a:t>　　　　　 </a:t>
            </a:r>
            <a:r>
              <a:rPr lang="en-US" altLang="ja-JP" sz="1108" dirty="0">
                <a:latin typeface="Meiryo UI" panose="020B0604030504040204" pitchFamily="50" charset="-128"/>
                <a:ea typeface="Meiryo UI" panose="020B0604030504040204" pitchFamily="50" charset="-128"/>
              </a:rPr>
              <a:t>‐ </a:t>
            </a:r>
            <a:r>
              <a:rPr lang="ja-JP" altLang="en-US" sz="1108" spc="-74" dirty="0">
                <a:latin typeface="Meiryo UI" panose="020B0604030504040204" pitchFamily="50" charset="-128"/>
                <a:ea typeface="Meiryo UI" panose="020B0604030504040204" pitchFamily="50" charset="-128"/>
              </a:rPr>
              <a:t>二級建築士でも行える簡易な構造計算で建築可能な３階建て木造建築物の範囲の拡大</a:t>
            </a:r>
            <a:r>
              <a:rPr lang="en-US" altLang="ja-JP" sz="1292" baseline="30000" dirty="0">
                <a:latin typeface="Meiryo UI" panose="020B0604030504040204" pitchFamily="50" charset="-128"/>
                <a:ea typeface="Meiryo UI" panose="020B0604030504040204" pitchFamily="50" charset="-128"/>
              </a:rPr>
              <a:t>*1</a:t>
            </a:r>
            <a:r>
              <a:rPr lang="ja-JP" altLang="en-US" sz="1108" dirty="0">
                <a:latin typeface="Meiryo UI" panose="020B0604030504040204" pitchFamily="50" charset="-128"/>
                <a:ea typeface="Meiryo UI" panose="020B0604030504040204" pitchFamily="50" charset="-128"/>
              </a:rPr>
              <a:t> 等</a:t>
            </a:r>
          </a:p>
          <a:p>
            <a:endParaRPr lang="en-US" altLang="ja-JP" sz="511" dirty="0">
              <a:latin typeface="Meiryo UI" panose="020B0604030504040204" pitchFamily="50" charset="-128"/>
              <a:ea typeface="Meiryo UI" panose="020B0604030504040204" pitchFamily="50" charset="-128"/>
            </a:endParaRPr>
          </a:p>
          <a:p>
            <a:r>
              <a:rPr lang="ja-JP" altLang="en-US" sz="1477" dirty="0">
                <a:latin typeface="Meiryo UI" panose="020B0604030504040204" pitchFamily="50" charset="-128"/>
                <a:ea typeface="Meiryo UI" panose="020B0604030504040204" pitchFamily="50" charset="-128"/>
              </a:rPr>
              <a:t>        （３） その他                                                            </a:t>
            </a:r>
          </a:p>
          <a:p>
            <a:r>
              <a:rPr lang="ja-JP" altLang="en-US" sz="1193" dirty="0">
                <a:latin typeface="Meiryo UI" panose="020B0604030504040204" pitchFamily="50" charset="-128"/>
                <a:ea typeface="Meiryo UI" panose="020B0604030504040204" pitchFamily="50" charset="-128"/>
              </a:rPr>
              <a:t>　　　　        </a:t>
            </a:r>
            <a:r>
              <a:rPr lang="ja-JP" altLang="en-US" sz="1292" dirty="0">
                <a:latin typeface="Meiryo UI" panose="020B0604030504040204" pitchFamily="50" charset="-128"/>
                <a:ea typeface="Meiryo UI" panose="020B0604030504040204" pitchFamily="50" charset="-128"/>
              </a:rPr>
              <a:t> </a:t>
            </a:r>
            <a:r>
              <a:rPr lang="en-US" altLang="ja-JP" sz="1108" dirty="0">
                <a:latin typeface="Meiryo UI" panose="020B0604030504040204" pitchFamily="50" charset="-128"/>
                <a:ea typeface="Meiryo UI" panose="020B0604030504040204" pitchFamily="50" charset="-128"/>
              </a:rPr>
              <a:t>‐ </a:t>
            </a:r>
            <a:r>
              <a:rPr lang="ja-JP" altLang="en-US" sz="1108" dirty="0">
                <a:latin typeface="Meiryo UI" panose="020B0604030504040204" pitchFamily="50" charset="-128"/>
                <a:ea typeface="Meiryo UI" panose="020B0604030504040204" pitchFamily="50" charset="-128"/>
              </a:rPr>
              <a:t>省エネ基準等に係る適合性チェックの仕組みを整備 </a:t>
            </a:r>
            <a:r>
              <a:rPr lang="en-US" altLang="ja-JP" sz="1292" baseline="30000" dirty="0">
                <a:latin typeface="Meiryo UI" panose="020B0604030504040204" pitchFamily="50" charset="-128"/>
                <a:ea typeface="Meiryo UI" panose="020B0604030504040204" pitchFamily="50" charset="-128"/>
              </a:rPr>
              <a:t>*</a:t>
            </a:r>
            <a:r>
              <a:rPr lang="en-US" altLang="ja-JP" sz="1108" baseline="30000" dirty="0">
                <a:latin typeface="Meiryo UI" panose="020B0604030504040204" pitchFamily="50" charset="-128"/>
                <a:ea typeface="Meiryo UI" panose="020B0604030504040204" pitchFamily="50" charset="-128"/>
              </a:rPr>
              <a:t>1</a:t>
            </a:r>
            <a:r>
              <a:rPr lang="ja-JP" altLang="en-US" sz="1108" dirty="0">
                <a:latin typeface="Meiryo UI" panose="020B0604030504040204" pitchFamily="50" charset="-128"/>
                <a:ea typeface="Meiryo UI" panose="020B0604030504040204" pitchFamily="50" charset="-128"/>
              </a:rPr>
              <a:t> 等　</a:t>
            </a:r>
            <a:r>
              <a:rPr lang="ja-JP" altLang="en-US" sz="1023" dirty="0">
                <a:latin typeface="Meiryo UI" panose="020B0604030504040204" pitchFamily="50" charset="-128"/>
                <a:ea typeface="Meiryo UI" panose="020B0604030504040204" pitchFamily="50" charset="-128"/>
              </a:rPr>
              <a:t>　　　　　　　　　　　　　</a:t>
            </a:r>
            <a:endParaRPr lang="zh-CN" altLang="en-US" sz="1023" dirty="0">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4"/>
          <a:stretch>
            <a:fillRect/>
          </a:stretch>
        </p:blipFill>
        <p:spPr>
          <a:xfrm>
            <a:off x="6298146" y="1112784"/>
            <a:ext cx="2654783" cy="3274110"/>
          </a:xfrm>
          <a:prstGeom prst="rect">
            <a:avLst/>
          </a:prstGeom>
        </p:spPr>
      </p:pic>
      <p:sp>
        <p:nvSpPr>
          <p:cNvPr id="15" name="正方形/長方形 14">
            <a:extLst>
              <a:ext uri="{FF2B5EF4-FFF2-40B4-BE49-F238E27FC236}">
                <a16:creationId xmlns:a16="http://schemas.microsoft.com/office/drawing/2014/main" id="{B2214278-2596-4ED4-9E11-B8C83DB4BFF5}"/>
              </a:ext>
            </a:extLst>
          </p:cNvPr>
          <p:cNvSpPr/>
          <p:nvPr/>
        </p:nvSpPr>
        <p:spPr bwMode="gray">
          <a:xfrm>
            <a:off x="79947" y="1133278"/>
            <a:ext cx="6218199" cy="648180"/>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87925" defTabSz="732411">
              <a:spcBef>
                <a:spcPts val="277"/>
              </a:spcBef>
              <a:defRPr/>
            </a:pPr>
            <a:r>
              <a:rPr lang="ja-JP" altLang="en-US"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62" b="1" spc="-129" dirty="0">
                <a:latin typeface="Meiryo UI" panose="020B0604030504040204" pitchFamily="50" charset="-128"/>
                <a:ea typeface="Meiryo UI" panose="020B0604030504040204" pitchFamily="50" charset="-128"/>
                <a:cs typeface="Meiryo UI" panose="020B0604030504040204" pitchFamily="50" charset="-128"/>
              </a:rPr>
              <a:t>脱炭素社会の実現に資するための建築物のエネルギー消費性能の向上</a:t>
            </a:r>
            <a:endParaRPr lang="en-US" altLang="ja-JP" sz="1662" b="1" spc="-129" dirty="0">
              <a:latin typeface="Meiryo UI" panose="020B0604030504040204" pitchFamily="50" charset="-128"/>
              <a:ea typeface="Meiryo UI" panose="020B0604030504040204" pitchFamily="50" charset="-128"/>
              <a:cs typeface="Meiryo UI" panose="020B0604030504040204" pitchFamily="50" charset="-128"/>
            </a:endParaRPr>
          </a:p>
          <a:p>
            <a:pPr marL="87925" defTabSz="732411">
              <a:spcBef>
                <a:spcPts val="277"/>
              </a:spcBef>
              <a:defRPr/>
            </a:pPr>
            <a:r>
              <a:rPr lang="ja-JP" altLang="en-US" sz="1662" b="1" spc="-92" dirty="0">
                <a:latin typeface="Meiryo UI" panose="020B0604030504040204" pitchFamily="50" charset="-128"/>
                <a:ea typeface="Meiryo UI" panose="020B0604030504040204" pitchFamily="50" charset="-128"/>
                <a:cs typeface="Meiryo UI" panose="020B0604030504040204" pitchFamily="50" charset="-128"/>
              </a:rPr>
              <a:t>   に関する法律等の一部を改正する法律（令和４年６月１７日公布）</a:t>
            </a:r>
            <a:endParaRPr lang="en-US" altLang="ja-JP" sz="1662"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6120000" y="360000"/>
            <a:ext cx="2880000" cy="360000"/>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建築環境課</a:t>
            </a:r>
          </a:p>
        </p:txBody>
      </p:sp>
      <p:sp>
        <p:nvSpPr>
          <p:cNvPr id="16"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665299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くらしの質を高める　</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②建築物の省エネルギー化の推進</a:t>
            </a:r>
          </a:p>
        </p:txBody>
      </p:sp>
      <p:sp>
        <p:nvSpPr>
          <p:cNvPr id="8" name="正方形/長方形 7"/>
          <p:cNvSpPr/>
          <p:nvPr/>
        </p:nvSpPr>
        <p:spPr>
          <a:xfrm>
            <a:off x="0" y="1130438"/>
            <a:ext cx="9144000" cy="280808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92023" tIns="30675" rIns="92023" bIns="30675" anchor="t" anchorCtr="0">
            <a:spAutoFit/>
          </a:bodyPr>
          <a:lstStyle/>
          <a:p>
            <a:pPr marL="81164" defTabSz="676089">
              <a:lnSpc>
                <a:spcPct val="130000"/>
              </a:lnSpc>
              <a:spcBef>
                <a:spcPts val="256"/>
              </a:spcBef>
              <a:defRPr/>
            </a:pPr>
            <a:endParaRPr lang="en-US" altLang="ja-JP" sz="1662" b="1" dirty="0">
              <a:latin typeface="Meiryo UI" panose="020B0604030504040204" pitchFamily="50" charset="-128"/>
              <a:ea typeface="Meiryo UI" panose="020B0604030504040204" pitchFamily="50" charset="-128"/>
              <a:cs typeface="Meiryo UI" panose="020B0604030504040204" pitchFamily="50" charset="-128"/>
            </a:endParaRPr>
          </a:p>
          <a:p>
            <a:pPr marL="81164" defTabSz="676089">
              <a:lnSpc>
                <a:spcPct val="130000"/>
              </a:lnSpc>
              <a:spcBef>
                <a:spcPts val="256"/>
              </a:spcBef>
              <a:defRPr/>
            </a:pPr>
            <a:endParaRPr lang="en-US" altLang="ja-JP" sz="1292" b="1" dirty="0">
              <a:latin typeface="Meiryo UI" panose="020B0604030504040204" pitchFamily="50" charset="-128"/>
              <a:ea typeface="Meiryo UI" panose="020B0604030504040204" pitchFamily="50" charset="-128"/>
              <a:cs typeface="Meiryo UI" panose="020B0604030504040204" pitchFamily="50" charset="-128"/>
            </a:endParaRPr>
          </a:p>
          <a:p>
            <a:pPr marL="81164" defTabSz="676089">
              <a:lnSpc>
                <a:spcPct val="130000"/>
              </a:lnSpc>
              <a:spcBef>
                <a:spcPts val="256"/>
              </a:spcBef>
              <a:defRPr/>
            </a:pPr>
            <a:endParaRPr lang="en-US" altLang="ja-JP" sz="369" dirty="0">
              <a:latin typeface="Meiryo UI" panose="020B0604030504040204" pitchFamily="50" charset="-128"/>
              <a:ea typeface="Meiryo UI" panose="020B0604030504040204" pitchFamily="50" charset="-128"/>
              <a:cs typeface="Meiryo UI" panose="020B0604030504040204" pitchFamily="50" charset="-128"/>
            </a:endParaRPr>
          </a:p>
          <a:p>
            <a:pPr marL="81164" defTabSz="676089">
              <a:lnSpc>
                <a:spcPct val="130000"/>
              </a:lnSpc>
              <a:spcBef>
                <a:spcPts val="256"/>
              </a:spcBef>
              <a:defRPr/>
            </a:pPr>
            <a:r>
              <a:rPr lang="ja-JP" altLang="en-US" sz="1477" dirty="0">
                <a:latin typeface="Meiryo UI" panose="020B0604030504040204" pitchFamily="50" charset="-128"/>
                <a:ea typeface="Meiryo UI" panose="020B0604030504040204" pitchFamily="50" charset="-128"/>
                <a:cs typeface="Meiryo UI" panose="020B0604030504040204" pitchFamily="50" charset="-128"/>
              </a:rPr>
              <a:t>＜従来からの取組＞　　　　　</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81164" defTabSz="676089">
              <a:spcBef>
                <a:spcPts val="256"/>
              </a:spcBef>
              <a:defRPr/>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92"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省エネ基準適合義務、再エネ設備導入検討義務</a:t>
            </a:r>
            <a:endParaRPr lang="en-US" altLang="ja-JP" sz="1292"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81164" defTabSz="676089">
              <a:spcBef>
                <a:spcPts val="256"/>
              </a:spcBef>
              <a:defRPr/>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　　・建築物の</a:t>
            </a:r>
            <a:r>
              <a:rPr lang="ja-JP" altLang="en-US" sz="1292"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顕彰制度</a:t>
            </a:r>
            <a:endParaRPr lang="en-US" altLang="ja-JP" sz="1292"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81164" defTabSz="676089">
              <a:spcBef>
                <a:spcPts val="256"/>
              </a:spcBef>
              <a:defRPr/>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　　（おおさか環境にやさしい建築賞、“涼”デザイン建築賞）　等</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81164" defTabSz="676089">
              <a:lnSpc>
                <a:spcPts val="1448"/>
              </a:lnSpc>
              <a:spcBef>
                <a:spcPts val="256"/>
              </a:spcBef>
              <a:defRPr/>
            </a:pP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81164" defTabSz="676089">
              <a:spcBef>
                <a:spcPts val="256"/>
              </a:spcBef>
              <a:defRPr/>
            </a:pPr>
            <a:r>
              <a:rPr lang="ja-JP" altLang="en-US" sz="1477" dirty="0">
                <a:latin typeface="Meiryo UI" panose="020B0604030504040204" pitchFamily="50" charset="-128"/>
                <a:ea typeface="Meiryo UI" panose="020B0604030504040204" pitchFamily="50" charset="-128"/>
                <a:cs typeface="Meiryo UI" panose="020B0604030504040204" pitchFamily="50" charset="-128"/>
              </a:rPr>
              <a:t>　＜条例改正の内容（</a:t>
            </a:r>
            <a:r>
              <a:rPr lang="en-US" altLang="ja-JP" sz="1477"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R4.4</a:t>
            </a:r>
            <a:r>
              <a:rPr lang="ja-JP" altLang="en-US" sz="1477"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77"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77" dirty="0">
              <a:latin typeface="Meiryo UI" panose="020B0604030504040204" pitchFamily="50" charset="-128"/>
              <a:ea typeface="Meiryo UI" panose="020B0604030504040204" pitchFamily="50" charset="-128"/>
              <a:cs typeface="Meiryo UI" panose="020B0604030504040204" pitchFamily="50" charset="-128"/>
            </a:endParaRPr>
          </a:p>
          <a:p>
            <a:pPr marL="81164" defTabSz="676089">
              <a:spcBef>
                <a:spcPts val="256"/>
              </a:spcBef>
              <a:defRPr/>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　　　・建築士について、建築主に対する建築物のエネルギーの</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a:p>
            <a:pPr marL="81164" defTabSz="676089">
              <a:spcBef>
                <a:spcPts val="256"/>
              </a:spcBef>
              <a:defRPr/>
            </a:pPr>
            <a:r>
              <a:rPr lang="ja-JP" altLang="en-US" sz="1292" dirty="0">
                <a:latin typeface="Meiryo UI" panose="020B0604030504040204" pitchFamily="50" charset="-128"/>
                <a:ea typeface="Meiryo UI" panose="020B0604030504040204" pitchFamily="50" charset="-128"/>
                <a:cs typeface="Meiryo UI" panose="020B0604030504040204" pitchFamily="50" charset="-128"/>
              </a:rPr>
              <a:t>　　　　使用の抑制に関する</a:t>
            </a:r>
            <a:r>
              <a:rPr lang="ja-JP" altLang="en-US" sz="1292" b="1"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情報の提供に係る努力義務</a:t>
            </a:r>
            <a:r>
              <a:rPr lang="ja-JP" altLang="en-US" sz="1292" dirty="0">
                <a:latin typeface="Meiryo UI" panose="020B0604030504040204" pitchFamily="50" charset="-128"/>
                <a:ea typeface="Meiryo UI" panose="020B0604030504040204" pitchFamily="50" charset="-128"/>
                <a:cs typeface="Meiryo UI" panose="020B0604030504040204" pitchFamily="50" charset="-128"/>
              </a:rPr>
              <a:t>を定める</a:t>
            </a:r>
            <a:endParaRPr lang="en-US" altLang="ja-JP" sz="1292"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156425" y="4509956"/>
            <a:ext cx="8831150" cy="2205463"/>
          </a:xfrm>
          <a:prstGeom prst="roundRect">
            <a:avLst>
              <a:gd name="adj" fmla="val 672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681" dirty="0">
              <a:solidFill>
                <a:schemeClr val="tx1"/>
              </a:solidFill>
              <a:latin typeface="Meiryo UI" panose="020B0604030504040204" pitchFamily="50" charset="-128"/>
              <a:ea typeface="Meiryo UI" panose="020B0604030504040204" pitchFamily="50" charset="-128"/>
            </a:endParaRPr>
          </a:p>
          <a:p>
            <a:endParaRPr lang="en-US" altLang="ja-JP" sz="681" dirty="0">
              <a:solidFill>
                <a:schemeClr val="tx1"/>
              </a:solidFill>
              <a:latin typeface="Meiryo UI" panose="020B0604030504040204" pitchFamily="50" charset="-128"/>
              <a:ea typeface="Meiryo UI" panose="020B0604030504040204" pitchFamily="50" charset="-128"/>
            </a:endParaRPr>
          </a:p>
          <a:p>
            <a:pPr>
              <a:lnSpc>
                <a:spcPts val="923"/>
              </a:lnSpc>
            </a:pPr>
            <a:r>
              <a:rPr lang="ja-JP" altLang="en-US" sz="1108" dirty="0">
                <a:solidFill>
                  <a:schemeClr val="tx1"/>
                </a:solidFill>
                <a:latin typeface="Meiryo UI" panose="020B0604030504040204" pitchFamily="50" charset="-128"/>
                <a:ea typeface="Meiryo UI" panose="020B0604030504040204" pitchFamily="50" charset="-128"/>
              </a:rPr>
              <a:t> </a:t>
            </a:r>
            <a:r>
              <a:rPr lang="ja-JP" altLang="en-US" sz="1292" dirty="0">
                <a:solidFill>
                  <a:schemeClr val="tx1"/>
                </a:solidFill>
                <a:latin typeface="Meiryo UI" panose="020B0604030504040204" pitchFamily="50" charset="-128"/>
                <a:ea typeface="Meiryo UI" panose="020B0604030504040204" pitchFamily="50" charset="-128"/>
              </a:rPr>
              <a:t> </a:t>
            </a:r>
            <a:endParaRPr lang="en-US" altLang="ja-JP" sz="1292" dirty="0">
              <a:solidFill>
                <a:schemeClr val="tx1"/>
              </a:solidFill>
              <a:latin typeface="Meiryo UI" panose="020B0604030504040204" pitchFamily="50" charset="-128"/>
              <a:ea typeface="Meiryo UI" panose="020B0604030504040204" pitchFamily="50" charset="-128"/>
            </a:endParaRPr>
          </a:p>
          <a:p>
            <a:pPr>
              <a:lnSpc>
                <a:spcPts val="1875"/>
              </a:lnSpc>
            </a:pPr>
            <a:r>
              <a:rPr lang="ja-JP" altLang="en-US" sz="1292" dirty="0">
                <a:solidFill>
                  <a:schemeClr val="tx1"/>
                </a:solidFill>
                <a:latin typeface="Meiryo UI" panose="020B0604030504040204" pitchFamily="50" charset="-128"/>
                <a:ea typeface="Meiryo UI" panose="020B0604030504040204" pitchFamily="50" charset="-128"/>
              </a:rPr>
              <a:t>　</a:t>
            </a:r>
            <a:r>
              <a:rPr lang="ja-JP" altLang="en-US" sz="1662" dirty="0">
                <a:solidFill>
                  <a:schemeClr val="tx1"/>
                </a:solidFill>
                <a:latin typeface="Meiryo UI" panose="020B0604030504040204" pitchFamily="50" charset="-128"/>
                <a:ea typeface="Meiryo UI" panose="020B0604030504040204" pitchFamily="50" charset="-128"/>
              </a:rPr>
              <a:t>○建築主や建築士への</a:t>
            </a:r>
            <a:r>
              <a:rPr lang="ja-JP" altLang="en-US" sz="1662" b="1" u="sng" dirty="0">
                <a:solidFill>
                  <a:schemeClr val="tx1"/>
                </a:solidFill>
                <a:latin typeface="Meiryo UI" panose="020B0604030504040204" pitchFamily="50" charset="-128"/>
                <a:ea typeface="Meiryo UI" panose="020B0604030504040204" pitchFamily="50" charset="-128"/>
              </a:rPr>
              <a:t>省エネに関する情報提供</a:t>
            </a:r>
            <a:r>
              <a:rPr lang="ja-JP" altLang="en-US" sz="1662" b="1" u="sng" dirty="0">
                <a:solidFill>
                  <a:srgbClr val="FF0000"/>
                </a:solidFill>
                <a:latin typeface="Meiryo UI" panose="020B0604030504040204" pitchFamily="50" charset="-128"/>
                <a:ea typeface="Meiryo UI" panose="020B0604030504040204" pitchFamily="50" charset="-128"/>
              </a:rPr>
              <a:t>ツール作成</a:t>
            </a:r>
            <a:endParaRPr lang="en-US" altLang="ja-JP" sz="1662" b="1" u="sng" dirty="0">
              <a:solidFill>
                <a:srgbClr val="FF0000"/>
              </a:solidFill>
              <a:latin typeface="Meiryo UI" panose="020B0604030504040204" pitchFamily="50" charset="-128"/>
              <a:ea typeface="Meiryo UI" panose="020B0604030504040204" pitchFamily="50" charset="-128"/>
            </a:endParaRPr>
          </a:p>
          <a:p>
            <a:pPr>
              <a:lnSpc>
                <a:spcPts val="1875"/>
              </a:lnSpc>
            </a:pPr>
            <a:r>
              <a:rPr lang="ja-JP" altLang="en-US" sz="1292" dirty="0">
                <a:solidFill>
                  <a:schemeClr val="tx1"/>
                </a:solidFill>
                <a:latin typeface="Meiryo UI" panose="020B0604030504040204" pitchFamily="50" charset="-128"/>
                <a:ea typeface="Meiryo UI" panose="020B0604030504040204" pitchFamily="50" charset="-128"/>
              </a:rPr>
              <a:t>　　 　・新築住宅向けだけではなく、既存住宅</a:t>
            </a:r>
            <a:r>
              <a:rPr lang="en-US" altLang="ja-JP" sz="1292" dirty="0">
                <a:solidFill>
                  <a:schemeClr val="tx1"/>
                </a:solidFill>
                <a:latin typeface="Meiryo UI" panose="020B0604030504040204" pitchFamily="50" charset="-128"/>
                <a:ea typeface="Meiryo UI" panose="020B0604030504040204" pitchFamily="50" charset="-128"/>
              </a:rPr>
              <a:t>(</a:t>
            </a:r>
            <a:r>
              <a:rPr lang="ja-JP" altLang="en-US" sz="1292" dirty="0">
                <a:solidFill>
                  <a:schemeClr val="tx1"/>
                </a:solidFill>
                <a:latin typeface="Meiryo UI" panose="020B0604030504040204" pitchFamily="50" charset="-128"/>
                <a:ea typeface="Meiryo UI" panose="020B0604030504040204" pitchFamily="50" charset="-128"/>
              </a:rPr>
              <a:t>リフォーム</a:t>
            </a:r>
            <a:r>
              <a:rPr lang="en-US" altLang="ja-JP" sz="1292" dirty="0">
                <a:solidFill>
                  <a:schemeClr val="tx1"/>
                </a:solidFill>
                <a:latin typeface="Meiryo UI" panose="020B0604030504040204" pitchFamily="50" charset="-128"/>
                <a:ea typeface="Meiryo UI" panose="020B0604030504040204" pitchFamily="50" charset="-128"/>
              </a:rPr>
              <a:t>)</a:t>
            </a:r>
            <a:r>
              <a:rPr lang="ja-JP" altLang="en-US" sz="1292" dirty="0">
                <a:solidFill>
                  <a:schemeClr val="tx1"/>
                </a:solidFill>
                <a:latin typeface="Meiryo UI" panose="020B0604030504040204" pitchFamily="50" charset="-128"/>
                <a:ea typeface="Meiryo UI" panose="020B0604030504040204" pitchFamily="50" charset="-128"/>
              </a:rPr>
              <a:t>向けパンフレット作成予定</a:t>
            </a:r>
            <a:r>
              <a:rPr lang="en-US" altLang="ja-JP" sz="1292" dirty="0" smtClean="0">
                <a:solidFill>
                  <a:schemeClr val="tx1"/>
                </a:solidFill>
                <a:latin typeface="Meiryo UI" panose="020B0604030504040204" pitchFamily="50" charset="-128"/>
                <a:ea typeface="Meiryo UI" panose="020B0604030504040204" pitchFamily="50" charset="-128"/>
              </a:rPr>
              <a:t>(</a:t>
            </a:r>
            <a:r>
              <a:rPr lang="ja-JP" altLang="en-US" sz="1292" dirty="0">
                <a:solidFill>
                  <a:srgbClr val="FF0000"/>
                </a:solidFill>
                <a:latin typeface="Meiryo UI" panose="020B0604030504040204" pitchFamily="50" charset="-128"/>
                <a:ea typeface="Meiryo UI" panose="020B0604030504040204" pitchFamily="50" charset="-128"/>
              </a:rPr>
              <a:t>９</a:t>
            </a:r>
            <a:r>
              <a:rPr lang="ja-JP" altLang="en-US" sz="1292" dirty="0" smtClean="0">
                <a:solidFill>
                  <a:schemeClr val="tx1"/>
                </a:solidFill>
                <a:latin typeface="Meiryo UI" panose="020B0604030504040204" pitchFamily="50" charset="-128"/>
                <a:ea typeface="Meiryo UI" panose="020B0604030504040204" pitchFamily="50" charset="-128"/>
              </a:rPr>
              <a:t>月頃</a:t>
            </a:r>
            <a:r>
              <a:rPr lang="en-US" altLang="ja-JP" sz="1292" dirty="0">
                <a:solidFill>
                  <a:schemeClr val="tx1"/>
                </a:solidFill>
                <a:latin typeface="Meiryo UI" panose="020B0604030504040204" pitchFamily="50" charset="-128"/>
                <a:ea typeface="Meiryo UI" panose="020B0604030504040204" pitchFamily="50" charset="-128"/>
              </a:rPr>
              <a:t>)</a:t>
            </a:r>
          </a:p>
          <a:p>
            <a:pPr>
              <a:lnSpc>
                <a:spcPts val="2215"/>
              </a:lnSpc>
            </a:pPr>
            <a:r>
              <a:rPr lang="ja-JP" altLang="en-US" sz="1292" dirty="0">
                <a:solidFill>
                  <a:schemeClr val="tx1"/>
                </a:solidFill>
                <a:latin typeface="Meiryo UI" panose="020B0604030504040204" pitchFamily="50" charset="-128"/>
                <a:ea typeface="Meiryo UI" panose="020B0604030504040204" pitchFamily="50" charset="-128"/>
              </a:rPr>
              <a:t>　　　 ・条例改正を踏まえ作成した普及啓発チラシ「待ったなし！省エネ住宅」の</a:t>
            </a:r>
            <a:r>
              <a:rPr lang="ja-JP" altLang="en-US" sz="1292" dirty="0" smtClean="0">
                <a:solidFill>
                  <a:schemeClr val="tx1"/>
                </a:solidFill>
                <a:latin typeface="Meiryo UI" panose="020B0604030504040204" pitchFamily="50" charset="-128"/>
                <a:ea typeface="Meiryo UI" panose="020B0604030504040204" pitchFamily="50" charset="-128"/>
              </a:rPr>
              <a:t>更新</a:t>
            </a:r>
            <a:r>
              <a:rPr lang="en-US" altLang="ja-JP" sz="1292" dirty="0" smtClean="0">
                <a:solidFill>
                  <a:schemeClr val="tx1"/>
                </a:solidFill>
                <a:latin typeface="Meiryo UI" panose="020B0604030504040204" pitchFamily="50" charset="-128"/>
                <a:ea typeface="Meiryo UI" panose="020B0604030504040204" pitchFamily="50" charset="-128"/>
              </a:rPr>
              <a:t>(</a:t>
            </a:r>
            <a:r>
              <a:rPr lang="en-US" altLang="ja-JP" sz="1292" dirty="0">
                <a:solidFill>
                  <a:srgbClr val="FF0000"/>
                </a:solidFill>
                <a:latin typeface="Meiryo UI" panose="020B0604030504040204" pitchFamily="50" charset="-128"/>
                <a:ea typeface="Meiryo UI" panose="020B0604030504040204" pitchFamily="50" charset="-128"/>
              </a:rPr>
              <a:t>10</a:t>
            </a:r>
            <a:r>
              <a:rPr lang="ja-JP" altLang="en-US" sz="1292" dirty="0" smtClean="0">
                <a:solidFill>
                  <a:srgbClr val="FF0000"/>
                </a:solidFill>
                <a:latin typeface="Meiryo UI" panose="020B0604030504040204" pitchFamily="50" charset="-128"/>
                <a:ea typeface="Meiryo UI" panose="020B0604030504040204" pitchFamily="50" charset="-128"/>
              </a:rPr>
              <a:t>月頃</a:t>
            </a:r>
            <a:r>
              <a:rPr lang="en-US" altLang="ja-JP" sz="1292" dirty="0" smtClean="0">
                <a:solidFill>
                  <a:schemeClr val="tx1"/>
                </a:solidFill>
                <a:latin typeface="Meiryo UI" panose="020B0604030504040204" pitchFamily="50" charset="-128"/>
                <a:ea typeface="Meiryo UI" panose="020B0604030504040204" pitchFamily="50" charset="-128"/>
              </a:rPr>
              <a:t>)</a:t>
            </a:r>
            <a:endParaRPr lang="en-US" altLang="ja-JP" sz="1292" dirty="0">
              <a:solidFill>
                <a:schemeClr val="tx1"/>
              </a:solidFill>
              <a:latin typeface="Meiryo UI" panose="020B0604030504040204" pitchFamily="50" charset="-128"/>
              <a:ea typeface="Meiryo UI" panose="020B0604030504040204" pitchFamily="50" charset="-128"/>
            </a:endParaRPr>
          </a:p>
          <a:p>
            <a:pPr>
              <a:lnSpc>
                <a:spcPts val="2215"/>
              </a:lnSpc>
            </a:pPr>
            <a:r>
              <a:rPr lang="ja-JP" altLang="en-US" sz="1292" dirty="0">
                <a:solidFill>
                  <a:schemeClr val="tx1"/>
                </a:solidFill>
                <a:latin typeface="Meiryo UI" panose="020B0604030504040204" pitchFamily="50" charset="-128"/>
                <a:ea typeface="Meiryo UI" panose="020B0604030504040204" pitchFamily="50" charset="-128"/>
              </a:rPr>
              <a:t>　　 　・省エネ住宅等に関して、府民に分かりやすい</a:t>
            </a:r>
            <a:r>
              <a:rPr lang="en-US" altLang="ja-JP" sz="1292" dirty="0">
                <a:solidFill>
                  <a:schemeClr val="tx1"/>
                </a:solidFill>
                <a:latin typeface="Meiryo UI" panose="020B0604030504040204" pitchFamily="50" charset="-128"/>
                <a:ea typeface="Meiryo UI" panose="020B0604030504040204" pitchFamily="50" charset="-128"/>
              </a:rPr>
              <a:t>HP</a:t>
            </a:r>
            <a:r>
              <a:rPr lang="ja-JP" altLang="en-US" sz="1292" dirty="0">
                <a:solidFill>
                  <a:schemeClr val="tx1"/>
                </a:solidFill>
                <a:latin typeface="Meiryo UI" panose="020B0604030504040204" pitchFamily="50" charset="-128"/>
                <a:ea typeface="Meiryo UI" panose="020B0604030504040204" pitchFamily="50" charset="-128"/>
              </a:rPr>
              <a:t>の作成検討</a:t>
            </a:r>
            <a:r>
              <a:rPr lang="en-US" altLang="ja-JP" sz="1292" dirty="0">
                <a:solidFill>
                  <a:schemeClr val="tx1"/>
                </a:solidFill>
                <a:latin typeface="Meiryo UI" panose="020B0604030504040204" pitchFamily="50" charset="-128"/>
                <a:ea typeface="Meiryo UI" panose="020B0604030504040204" pitchFamily="50" charset="-128"/>
              </a:rPr>
              <a:t>(</a:t>
            </a:r>
            <a:r>
              <a:rPr lang="ja-JP" altLang="en-US" sz="1292" dirty="0">
                <a:solidFill>
                  <a:schemeClr val="tx1"/>
                </a:solidFill>
                <a:latin typeface="Meiryo UI" panose="020B0604030504040204" pitchFamily="50" charset="-128"/>
                <a:ea typeface="Meiryo UI" panose="020B0604030504040204" pitchFamily="50" charset="-128"/>
              </a:rPr>
              <a:t>第一弾８月頃、第二弾１月頃</a:t>
            </a:r>
            <a:r>
              <a:rPr lang="en-US" altLang="ja-JP" sz="1292" dirty="0">
                <a:solidFill>
                  <a:schemeClr val="tx1"/>
                </a:solidFill>
                <a:latin typeface="Meiryo UI" panose="020B0604030504040204" pitchFamily="50" charset="-128"/>
                <a:ea typeface="Meiryo UI" panose="020B0604030504040204" pitchFamily="50" charset="-128"/>
              </a:rPr>
              <a:t>)</a:t>
            </a:r>
          </a:p>
          <a:p>
            <a:pPr>
              <a:lnSpc>
                <a:spcPts val="923"/>
              </a:lnSpc>
            </a:pPr>
            <a:endParaRPr lang="en-US" altLang="ja-JP" sz="1108" dirty="0">
              <a:solidFill>
                <a:schemeClr val="tx1"/>
              </a:solidFill>
              <a:latin typeface="Meiryo UI" panose="020B0604030504040204" pitchFamily="50" charset="-128"/>
              <a:ea typeface="Meiryo UI" panose="020B0604030504040204" pitchFamily="50" charset="-128"/>
            </a:endParaRPr>
          </a:p>
          <a:p>
            <a:pPr>
              <a:lnSpc>
                <a:spcPts val="2215"/>
              </a:lnSpc>
            </a:pPr>
            <a:r>
              <a:rPr lang="ja-JP" altLang="en-US" sz="1292" dirty="0">
                <a:solidFill>
                  <a:schemeClr val="tx1"/>
                </a:solidFill>
                <a:latin typeface="Meiryo UI" panose="020B0604030504040204" pitchFamily="50" charset="-128"/>
                <a:ea typeface="Meiryo UI" panose="020B0604030504040204" pitchFamily="50" charset="-128"/>
              </a:rPr>
              <a:t>　</a:t>
            </a:r>
            <a:r>
              <a:rPr lang="ja-JP" altLang="en-US" sz="1662" dirty="0">
                <a:solidFill>
                  <a:schemeClr val="tx1"/>
                </a:solidFill>
                <a:latin typeface="Meiryo UI" panose="020B0604030504040204" pitchFamily="50" charset="-128"/>
                <a:ea typeface="Meiryo UI" panose="020B0604030504040204" pitchFamily="50" charset="-128"/>
              </a:rPr>
              <a:t>○</a:t>
            </a:r>
            <a:r>
              <a:rPr lang="en-US" altLang="ja-JP" sz="1662" dirty="0">
                <a:solidFill>
                  <a:schemeClr val="tx1"/>
                </a:solidFill>
                <a:latin typeface="Meiryo UI" panose="020B0604030504040204" pitchFamily="50" charset="-128"/>
                <a:ea typeface="Meiryo UI" panose="020B0604030504040204" pitchFamily="50" charset="-128"/>
              </a:rPr>
              <a:t>ZEB</a:t>
            </a:r>
            <a:r>
              <a:rPr lang="ja-JP" altLang="en-US" sz="1662" dirty="0">
                <a:solidFill>
                  <a:schemeClr val="tx1"/>
                </a:solidFill>
                <a:latin typeface="Meiryo UI" panose="020B0604030504040204" pitchFamily="50" charset="-128"/>
                <a:ea typeface="Meiryo UI" panose="020B0604030504040204" pitchFamily="50" charset="-128"/>
              </a:rPr>
              <a:t>・</a:t>
            </a:r>
            <a:r>
              <a:rPr lang="en-US" altLang="ja-JP" sz="1662" dirty="0">
                <a:solidFill>
                  <a:schemeClr val="tx1"/>
                </a:solidFill>
                <a:latin typeface="Meiryo UI" panose="020B0604030504040204" pitchFamily="50" charset="-128"/>
                <a:ea typeface="Meiryo UI" panose="020B0604030504040204" pitchFamily="50" charset="-128"/>
              </a:rPr>
              <a:t>ZEH</a:t>
            </a:r>
            <a:r>
              <a:rPr lang="ja-JP" altLang="en-US" sz="1662" dirty="0">
                <a:solidFill>
                  <a:schemeClr val="tx1"/>
                </a:solidFill>
                <a:latin typeface="Meiryo UI" panose="020B0604030504040204" pitchFamily="50" charset="-128"/>
                <a:ea typeface="Meiryo UI" panose="020B0604030504040204" pitchFamily="50" charset="-128"/>
              </a:rPr>
              <a:t>等の省エネ住宅・建築物の普及拡大</a:t>
            </a:r>
            <a:endParaRPr lang="en-US" altLang="ja-JP" sz="1662" dirty="0">
              <a:solidFill>
                <a:schemeClr val="tx1"/>
              </a:solidFill>
              <a:latin typeface="Meiryo UI" panose="020B0604030504040204" pitchFamily="50" charset="-128"/>
              <a:ea typeface="Meiryo UI" panose="020B0604030504040204" pitchFamily="50" charset="-128"/>
            </a:endParaRPr>
          </a:p>
          <a:p>
            <a:pPr>
              <a:lnSpc>
                <a:spcPts val="2045"/>
              </a:lnSpc>
            </a:pPr>
            <a:r>
              <a:rPr lang="ja-JP" altLang="en-US" sz="1292" dirty="0">
                <a:solidFill>
                  <a:schemeClr val="tx1"/>
                </a:solidFill>
                <a:latin typeface="Meiryo UI" panose="020B0604030504040204" pitchFamily="50" charset="-128"/>
                <a:ea typeface="Meiryo UI" panose="020B0604030504040204" pitchFamily="50" charset="-128"/>
              </a:rPr>
              <a:t>　　 　・建築関係団体や環境部局と共に、セミナー等で工務店等の</a:t>
            </a:r>
            <a:r>
              <a:rPr lang="ja-JP" altLang="en-US" sz="1292" b="1" u="sng" dirty="0">
                <a:solidFill>
                  <a:schemeClr val="tx1"/>
                </a:solidFill>
                <a:latin typeface="Meiryo UI" panose="020B0604030504040204" pitchFamily="50" charset="-128"/>
                <a:ea typeface="Meiryo UI" panose="020B0604030504040204" pitchFamily="50" charset="-128"/>
              </a:rPr>
              <a:t>作り手側への情報提供</a:t>
            </a:r>
            <a:r>
              <a:rPr lang="ja-JP" altLang="en-US" sz="1292" dirty="0">
                <a:solidFill>
                  <a:schemeClr val="tx1"/>
                </a:solidFill>
                <a:latin typeface="Meiryo UI" panose="020B0604030504040204" pitchFamily="50" charset="-128"/>
                <a:ea typeface="Meiryo UI" panose="020B0604030504040204" pitchFamily="50" charset="-128"/>
              </a:rPr>
              <a:t>を実施予定　　</a:t>
            </a:r>
            <a:endParaRPr lang="en-US" altLang="ja-JP" sz="1193" dirty="0">
              <a:solidFill>
                <a:schemeClr val="tx1"/>
              </a:solidFill>
              <a:latin typeface="Meiryo UI" panose="020B0604030504040204" pitchFamily="50" charset="-128"/>
              <a:ea typeface="Meiryo UI" panose="020B0604030504040204" pitchFamily="50" charset="-128"/>
            </a:endParaRPr>
          </a:p>
          <a:p>
            <a:endParaRPr lang="en-US" altLang="ja-JP" sz="1193" dirty="0">
              <a:solidFill>
                <a:schemeClr val="tx1"/>
              </a:solidFill>
              <a:latin typeface="Meiryo UI" panose="020B0604030504040204" pitchFamily="50" charset="-128"/>
              <a:ea typeface="Meiryo UI" panose="020B0604030504040204" pitchFamily="50" charset="-128"/>
            </a:endParaRPr>
          </a:p>
          <a:p>
            <a:endParaRPr lang="ja-JP" altLang="en-US" sz="1193" dirty="0">
              <a:solidFill>
                <a:schemeClr val="tx1"/>
              </a:solidFill>
              <a:latin typeface="Meiryo UI" panose="020B0604030504040204" pitchFamily="50" charset="-128"/>
              <a:ea typeface="Meiryo UI" panose="020B0604030504040204" pitchFamily="50" charset="-128"/>
            </a:endParaRPr>
          </a:p>
          <a:p>
            <a:endParaRPr lang="en-US" altLang="ja-JP" sz="1193" dirty="0">
              <a:solidFill>
                <a:schemeClr val="tx1"/>
              </a:solidFill>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160412" y="4540981"/>
            <a:ext cx="2489784" cy="348109"/>
          </a:xfrm>
          <a:prstGeom prst="rect">
            <a:avLst/>
          </a:prstGeom>
          <a:noFill/>
        </p:spPr>
        <p:txBody>
          <a:bodyPr wrap="none" rtlCol="0">
            <a:spAutoFit/>
          </a:bodyPr>
          <a:lstStyle/>
          <a:p>
            <a:r>
              <a:rPr lang="en-US" altLang="ja-JP" sz="1662" b="1" dirty="0">
                <a:latin typeface="Meiryo UI" panose="020B0604030504040204" pitchFamily="50" charset="-128"/>
                <a:ea typeface="Meiryo UI" panose="020B0604030504040204" pitchFamily="50" charset="-128"/>
              </a:rPr>
              <a:t>【</a:t>
            </a:r>
            <a:r>
              <a:rPr lang="ja-JP" altLang="en-US" sz="1662" b="1" dirty="0">
                <a:latin typeface="Meiryo UI" panose="020B0604030504040204" pitchFamily="50" charset="-128"/>
                <a:ea typeface="Meiryo UI" panose="020B0604030504040204" pitchFamily="50" charset="-128"/>
              </a:rPr>
              <a:t>令和５年度の主な取組</a:t>
            </a:r>
            <a:r>
              <a:rPr lang="en-US" altLang="ja-JP" sz="1662" b="1" dirty="0">
                <a:latin typeface="Meiryo UI" panose="020B0604030504040204" pitchFamily="50" charset="-128"/>
                <a:ea typeface="Meiryo UI" panose="020B0604030504040204" pitchFamily="50" charset="-128"/>
              </a:rPr>
              <a:t>】</a:t>
            </a:r>
            <a:endParaRPr lang="ja-JP" altLang="en-US" sz="1662" b="1"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7128437" y="6442551"/>
            <a:ext cx="1986955" cy="249748"/>
          </a:xfrm>
          <a:prstGeom prst="rect">
            <a:avLst/>
          </a:prstGeom>
          <a:noFill/>
        </p:spPr>
        <p:txBody>
          <a:bodyPr wrap="square" rtlCol="0">
            <a:spAutoFit/>
          </a:bodyPr>
          <a:lstStyle/>
          <a:p>
            <a:r>
              <a:rPr lang="ja-JP" altLang="en-US" sz="1023" dirty="0">
                <a:latin typeface="Meiryo UI" panose="020B0604030504040204" pitchFamily="50" charset="-128"/>
                <a:ea typeface="Meiryo UI" panose="020B0604030504040204" pitchFamily="50" charset="-128"/>
              </a:rPr>
              <a:t>啓発パンフ（</a:t>
            </a:r>
            <a:r>
              <a:rPr lang="en-US" altLang="ja-JP" sz="1023" dirty="0" smtClean="0">
                <a:latin typeface="Meiryo UI" panose="020B0604030504040204" pitchFamily="50" charset="-128"/>
                <a:ea typeface="Meiryo UI" panose="020B0604030504040204" pitchFamily="50" charset="-128"/>
              </a:rPr>
              <a:t>R5.</a:t>
            </a:r>
            <a:r>
              <a:rPr lang="ja-JP" altLang="en-US" sz="1023" dirty="0" smtClean="0">
                <a:solidFill>
                  <a:srgbClr val="FF0000"/>
                </a:solidFill>
                <a:latin typeface="Meiryo UI" panose="020B0604030504040204" pitchFamily="50" charset="-128"/>
                <a:ea typeface="Meiryo UI" panose="020B0604030504040204" pitchFamily="50" charset="-128"/>
              </a:rPr>
              <a:t>９</a:t>
            </a:r>
            <a:r>
              <a:rPr lang="ja-JP" altLang="en-US" sz="1023" dirty="0" smtClean="0">
                <a:latin typeface="Meiryo UI" panose="020B0604030504040204" pitchFamily="50" charset="-128"/>
                <a:ea typeface="Meiryo UI" panose="020B0604030504040204" pitchFamily="50" charset="-128"/>
              </a:rPr>
              <a:t>作成</a:t>
            </a:r>
            <a:r>
              <a:rPr lang="ja-JP" altLang="en-US" sz="1023" dirty="0">
                <a:latin typeface="Meiryo UI" panose="020B0604030504040204" pitchFamily="50" charset="-128"/>
                <a:ea typeface="Meiryo UI" panose="020B0604030504040204" pitchFamily="50" charset="-128"/>
              </a:rPr>
              <a:t>予定）</a:t>
            </a:r>
          </a:p>
        </p:txBody>
      </p:sp>
      <p:sp>
        <p:nvSpPr>
          <p:cNvPr id="4" name="テキスト ボックス 3"/>
          <p:cNvSpPr txBox="1"/>
          <p:nvPr/>
        </p:nvSpPr>
        <p:spPr>
          <a:xfrm>
            <a:off x="5316820" y="3683754"/>
            <a:ext cx="3623235" cy="446276"/>
          </a:xfrm>
          <a:prstGeom prst="rect">
            <a:avLst/>
          </a:prstGeom>
          <a:noFill/>
        </p:spPr>
        <p:txBody>
          <a:bodyPr wrap="square" rtlCol="0">
            <a:spAutoFit/>
          </a:bodyPr>
          <a:lstStyle/>
          <a:p>
            <a:pPr algn="ctr"/>
            <a:r>
              <a:rPr lang="ja-JP" altLang="en-US" sz="1100" dirty="0"/>
              <a:t>令和４年度おおさか環境にやさしい建築賞 大阪府知事賞</a:t>
            </a:r>
            <a:endParaRPr lang="en-US" altLang="ja-JP" sz="1100" dirty="0"/>
          </a:p>
          <a:p>
            <a:pPr algn="ctr"/>
            <a:r>
              <a:rPr lang="en-US" altLang="ja-JP" sz="1100" dirty="0" smtClean="0">
                <a:solidFill>
                  <a:srgbClr val="FF0000"/>
                </a:solidFill>
              </a:rPr>
              <a:t>『</a:t>
            </a:r>
            <a:r>
              <a:rPr lang="ja-JP" altLang="en-US" sz="1100" dirty="0" smtClean="0">
                <a:solidFill>
                  <a:srgbClr val="FF0000"/>
                </a:solidFill>
              </a:rPr>
              <a:t>枚方市総合文化芸術センター</a:t>
            </a:r>
            <a:r>
              <a:rPr lang="en-US" altLang="ja-JP" sz="1100" dirty="0" smtClean="0">
                <a:solidFill>
                  <a:srgbClr val="FF0000"/>
                </a:solidFill>
              </a:rPr>
              <a:t>』</a:t>
            </a:r>
            <a:endParaRPr lang="ja-JP" altLang="en-US" sz="1100" dirty="0">
              <a:solidFill>
                <a:srgbClr val="FF0000"/>
              </a:solidFill>
            </a:endParaRPr>
          </a:p>
        </p:txBody>
      </p:sp>
      <p:sp>
        <p:nvSpPr>
          <p:cNvPr id="6" name="テキスト ボックス 5"/>
          <p:cNvSpPr txBox="1"/>
          <p:nvPr/>
        </p:nvSpPr>
        <p:spPr>
          <a:xfrm>
            <a:off x="5213482" y="4074275"/>
            <a:ext cx="3829910" cy="230832"/>
          </a:xfrm>
          <a:prstGeom prst="rect">
            <a:avLst/>
          </a:prstGeom>
          <a:noFill/>
        </p:spPr>
        <p:txBody>
          <a:bodyPr wrap="square" rtlCol="0">
            <a:spAutoFit/>
          </a:bodyPr>
          <a:lstStyle/>
          <a:p>
            <a:pPr algn="ctr"/>
            <a:r>
              <a:rPr lang="ja-JP" altLang="en-US" sz="900" dirty="0" smtClean="0"/>
              <a:t>（建築</a:t>
            </a:r>
            <a:r>
              <a:rPr lang="ja-JP" altLang="en-US" sz="900" dirty="0"/>
              <a:t>主：枚方市   設計者：株式会社日建設計</a:t>
            </a:r>
            <a:r>
              <a:rPr lang="en-US" altLang="ja-JP" sz="900" dirty="0"/>
              <a:t>    CASBEE-S</a:t>
            </a:r>
            <a:r>
              <a:rPr lang="ja-JP" altLang="en-US" sz="900" dirty="0"/>
              <a:t>の認証（</a:t>
            </a:r>
            <a:r>
              <a:rPr lang="en-US" altLang="ja-JP" sz="900" dirty="0"/>
              <a:t>BEE=3.0</a:t>
            </a:r>
            <a:r>
              <a:rPr lang="ja-JP" altLang="en-US" sz="900" dirty="0"/>
              <a:t>）） </a:t>
            </a:r>
          </a:p>
        </p:txBody>
      </p:sp>
      <p:sp>
        <p:nvSpPr>
          <p:cNvPr id="16" name="正方形/長方形 15">
            <a:extLst>
              <a:ext uri="{FF2B5EF4-FFF2-40B4-BE49-F238E27FC236}">
                <a16:creationId xmlns:a16="http://schemas.microsoft.com/office/drawing/2014/main" id="{B2214278-2596-4ED4-9E11-B8C83DB4BFF5}"/>
              </a:ext>
            </a:extLst>
          </p:cNvPr>
          <p:cNvSpPr/>
          <p:nvPr/>
        </p:nvSpPr>
        <p:spPr bwMode="gray">
          <a:xfrm>
            <a:off x="79948" y="1292471"/>
            <a:ext cx="5090142" cy="424639"/>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87925" defTabSz="732411">
              <a:lnSpc>
                <a:spcPct val="130000"/>
              </a:lnSpc>
              <a:spcBef>
                <a:spcPts val="277"/>
              </a:spcBef>
              <a:defRPr/>
            </a:pPr>
            <a:r>
              <a:rPr lang="ja-JP" altLang="en-US"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62" b="1" spc="-92" dirty="0">
                <a:latin typeface="Meiryo UI" panose="020B0604030504040204" pitchFamily="50" charset="-128"/>
                <a:ea typeface="Meiryo UI" panose="020B0604030504040204" pitchFamily="50" charset="-128"/>
                <a:cs typeface="Meiryo UI" panose="020B0604030504040204" pitchFamily="50" charset="-128"/>
              </a:rPr>
              <a:t>大阪府気候変動対策の推進に関する条例に基づく取組</a:t>
            </a:r>
          </a:p>
        </p:txBody>
      </p:sp>
      <p:sp>
        <p:nvSpPr>
          <p:cNvPr id="17" name="テキスト ボックス 16"/>
          <p:cNvSpPr txBox="1"/>
          <p:nvPr/>
        </p:nvSpPr>
        <p:spPr>
          <a:xfrm>
            <a:off x="6120000" y="360000"/>
            <a:ext cx="2880000" cy="360000"/>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建築環境課</a:t>
            </a:r>
          </a:p>
        </p:txBody>
      </p:sp>
      <p:pic>
        <p:nvPicPr>
          <p:cNvPr id="18" name="図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6821" y="1279278"/>
            <a:ext cx="3623234" cy="2398836"/>
          </a:xfrm>
          <a:prstGeom prst="rect">
            <a:avLst/>
          </a:prstGeom>
        </p:spPr>
      </p:pic>
      <p:sp>
        <p:nvSpPr>
          <p:cNvPr id="19"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4"/>
          <a:stretch>
            <a:fillRect/>
          </a:stretch>
        </p:blipFill>
        <p:spPr>
          <a:xfrm>
            <a:off x="7299729" y="4623001"/>
            <a:ext cx="1283018" cy="1814513"/>
          </a:xfrm>
          <a:prstGeom prst="rect">
            <a:avLst/>
          </a:prstGeom>
        </p:spPr>
      </p:pic>
    </p:spTree>
    <p:extLst>
      <p:ext uri="{BB962C8B-B14F-4D97-AF65-F5344CB8AC3E}">
        <p14:creationId xmlns:p14="http://schemas.microsoft.com/office/powerpoint/2010/main" val="1036321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68214" y="1118248"/>
            <a:ext cx="8902873" cy="5640572"/>
          </a:xfrm>
          <a:prstGeom prst="roundRect">
            <a:avLst>
              <a:gd name="adj" fmla="val 672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ltLang="ja-JP" sz="681" dirty="0">
              <a:solidFill>
                <a:schemeClr val="tx1"/>
              </a:solidFill>
              <a:latin typeface="Meiryo UI" panose="020B0604030504040204" pitchFamily="50" charset="-128"/>
              <a:ea typeface="Meiryo UI" panose="020B0604030504040204" pitchFamily="50" charset="-128"/>
            </a:endParaRPr>
          </a:p>
          <a:p>
            <a:endParaRPr lang="en-US" altLang="ja-JP" sz="681" dirty="0">
              <a:solidFill>
                <a:schemeClr val="tx1"/>
              </a:solidFill>
              <a:latin typeface="Meiryo UI" panose="020B0604030504040204" pitchFamily="50" charset="-128"/>
              <a:ea typeface="Meiryo UI" panose="020B0604030504040204" pitchFamily="50" charset="-128"/>
            </a:endParaRPr>
          </a:p>
          <a:p>
            <a:pPr>
              <a:lnSpc>
                <a:spcPts val="923"/>
              </a:lnSpc>
            </a:pPr>
            <a:r>
              <a:rPr lang="ja-JP" altLang="en-US" sz="1292" dirty="0">
                <a:solidFill>
                  <a:schemeClr val="tx1"/>
                </a:solidFill>
                <a:latin typeface="Meiryo UI" panose="020B0604030504040204" pitchFamily="50" charset="-128"/>
                <a:ea typeface="Meiryo UI" panose="020B0604030504040204" pitchFamily="50" charset="-128"/>
              </a:rPr>
              <a:t>　　</a:t>
            </a:r>
            <a:endParaRPr lang="en-US" altLang="ja-JP" sz="1193" dirty="0">
              <a:solidFill>
                <a:schemeClr val="tx1"/>
              </a:solidFill>
              <a:latin typeface="Meiryo UI" panose="020B0604030504040204" pitchFamily="50" charset="-128"/>
              <a:ea typeface="Meiryo UI" panose="020B0604030504040204" pitchFamily="50" charset="-128"/>
            </a:endParaRPr>
          </a:p>
          <a:p>
            <a:endParaRPr lang="en-US" altLang="ja-JP" sz="1193" dirty="0">
              <a:solidFill>
                <a:schemeClr val="tx1"/>
              </a:solidFill>
              <a:latin typeface="Meiryo UI" panose="020B0604030504040204" pitchFamily="50" charset="-128"/>
              <a:ea typeface="Meiryo UI" panose="020B0604030504040204" pitchFamily="50" charset="-128"/>
            </a:endParaRPr>
          </a:p>
          <a:p>
            <a:endParaRPr lang="ja-JP" altLang="en-US" sz="1193" dirty="0">
              <a:solidFill>
                <a:schemeClr val="tx1"/>
              </a:solidFill>
              <a:latin typeface="Meiryo UI" panose="020B0604030504040204" pitchFamily="50" charset="-128"/>
              <a:ea typeface="Meiryo UI" panose="020B0604030504040204" pitchFamily="50" charset="-128"/>
            </a:endParaRPr>
          </a:p>
          <a:p>
            <a:endParaRPr lang="en-US" altLang="ja-JP" sz="1193" dirty="0">
              <a:solidFill>
                <a:schemeClr val="tx1"/>
              </a:solidFill>
              <a:latin typeface="Meiryo UI" panose="020B0604030504040204" pitchFamily="50" charset="-128"/>
              <a:ea typeface="Meiryo UI" panose="020B0604030504040204" pitchFamily="50" charset="-128"/>
            </a:endParaRPr>
          </a:p>
        </p:txBody>
      </p:sp>
      <p:graphicFrame>
        <p:nvGraphicFramePr>
          <p:cNvPr id="17" name="表 16">
            <a:extLst>
              <a:ext uri="{FF2B5EF4-FFF2-40B4-BE49-F238E27FC236}">
                <a16:creationId xmlns:a16="http://schemas.microsoft.com/office/drawing/2014/main" id="{064C7A41-AD33-4231-9C39-2BC13D8AF8DB}"/>
              </a:ext>
            </a:extLst>
          </p:cNvPr>
          <p:cNvGraphicFramePr>
            <a:graphicFrameLocks noGrp="1"/>
          </p:cNvGraphicFramePr>
          <p:nvPr>
            <p:extLst>
              <p:ext uri="{D42A27DB-BD31-4B8C-83A1-F6EECF244321}">
                <p14:modId xmlns:p14="http://schemas.microsoft.com/office/powerpoint/2010/main" val="1291069917"/>
              </p:ext>
            </p:extLst>
          </p:nvPr>
        </p:nvGraphicFramePr>
        <p:xfrm>
          <a:off x="5479192" y="4417952"/>
          <a:ext cx="3269272" cy="1958567"/>
        </p:xfrm>
        <a:graphic>
          <a:graphicData uri="http://schemas.openxmlformats.org/drawingml/2006/table">
            <a:tbl>
              <a:tblPr firstRow="1" bandRow="1">
                <a:tableStyleId>{5C22544A-7EE6-4342-B048-85BDC9FD1C3A}</a:tableStyleId>
              </a:tblPr>
              <a:tblGrid>
                <a:gridCol w="1541080">
                  <a:extLst>
                    <a:ext uri="{9D8B030D-6E8A-4147-A177-3AD203B41FA5}">
                      <a16:colId xmlns:a16="http://schemas.microsoft.com/office/drawing/2014/main" val="3052009794"/>
                    </a:ext>
                  </a:extLst>
                </a:gridCol>
                <a:gridCol w="1728192">
                  <a:extLst>
                    <a:ext uri="{9D8B030D-6E8A-4147-A177-3AD203B41FA5}">
                      <a16:colId xmlns:a16="http://schemas.microsoft.com/office/drawing/2014/main" val="1808965860"/>
                    </a:ext>
                  </a:extLst>
                </a:gridCol>
              </a:tblGrid>
              <a:tr h="550931">
                <a:tc gridSpan="2">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r>
                        <a:rPr kumimoji="1" lang="ja-JP" altLang="en-US" sz="1400" b="0" dirty="0">
                          <a:latin typeface="Meiryo UI" panose="020B0604030504040204" pitchFamily="50" charset="-128"/>
                          <a:ea typeface="Meiryo UI" panose="020B0604030504040204" pitchFamily="50" charset="-128"/>
                        </a:rPr>
                        <a:t>府有施設におけるＥＳＣＯ事業</a:t>
                      </a:r>
                      <a:r>
                        <a:rPr kumimoji="1" lang="ja-JP" altLang="en-US" sz="1400" b="0" dirty="0">
                          <a:solidFill>
                            <a:schemeClr val="bg1"/>
                          </a:solidFill>
                          <a:latin typeface="Meiryo UI" panose="020B0604030504040204" pitchFamily="50" charset="-128"/>
                          <a:ea typeface="Meiryo UI" panose="020B0604030504040204" pitchFamily="50" charset="-128"/>
                        </a:rPr>
                        <a:t>実績</a:t>
                      </a:r>
                      <a:endParaRPr kumimoji="1" lang="en-US" altLang="ja-JP" sz="1400" b="0" dirty="0">
                        <a:solidFill>
                          <a:schemeClr val="bg1"/>
                        </a:solidFill>
                        <a:latin typeface="Meiryo UI" panose="020B0604030504040204" pitchFamily="50" charset="-128"/>
                        <a:ea typeface="Meiryo UI" panose="020B0604030504040204" pitchFamily="50" charset="-128"/>
                      </a:endParaRPr>
                    </a:p>
                    <a:p>
                      <a:pPr marL="0" marR="0" lvl="0" indent="0" algn="ctr" defTabSz="1280160" rtl="0" eaLnBrk="1" fontAlgn="auto" latinLnBrk="0" hangingPunct="1">
                        <a:lnSpc>
                          <a:spcPct val="100000"/>
                        </a:lnSpc>
                        <a:spcBef>
                          <a:spcPts val="0"/>
                        </a:spcBef>
                        <a:spcAft>
                          <a:spcPts val="0"/>
                        </a:spcAft>
                        <a:buClrTx/>
                        <a:buSzTx/>
                        <a:buFontTx/>
                        <a:buNone/>
                        <a:tabLst/>
                        <a:defRPr/>
                      </a:pPr>
                      <a:r>
                        <a:rPr kumimoji="1" lang="ja-JP" altLang="en-US" sz="1400" b="0" dirty="0">
                          <a:solidFill>
                            <a:schemeClr val="bg1"/>
                          </a:solidFill>
                          <a:latin typeface="Meiryo UI" panose="020B0604030504040204" pitchFamily="50" charset="-128"/>
                          <a:ea typeface="Meiryo UI" panose="020B0604030504040204" pitchFamily="50" charset="-128"/>
                        </a:rPr>
                        <a:t>（平成</a:t>
                      </a:r>
                      <a:r>
                        <a:rPr kumimoji="1" lang="en-US" altLang="ja-JP" sz="1400" b="0" dirty="0">
                          <a:solidFill>
                            <a:schemeClr val="bg1"/>
                          </a:solidFill>
                          <a:latin typeface="Meiryo UI" panose="020B0604030504040204" pitchFamily="50" charset="-128"/>
                          <a:ea typeface="Meiryo UI" panose="020B0604030504040204" pitchFamily="50" charset="-128"/>
                        </a:rPr>
                        <a:t>13</a:t>
                      </a:r>
                      <a:r>
                        <a:rPr kumimoji="1" lang="ja-JP" altLang="en-US" sz="1400" b="0" dirty="0">
                          <a:solidFill>
                            <a:schemeClr val="bg1"/>
                          </a:solidFill>
                          <a:latin typeface="Meiryo UI" panose="020B0604030504040204" pitchFamily="50" charset="-128"/>
                          <a:ea typeface="Meiryo UI" panose="020B0604030504040204" pitchFamily="50" charset="-128"/>
                        </a:rPr>
                        <a:t>年度～令和３年度）</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marL="0" marR="0" lvl="0" indent="0" algn="ctr" defTabSz="1280160" rtl="0" eaLnBrk="1" fontAlgn="auto" latinLnBrk="0" hangingPunct="1">
                        <a:lnSpc>
                          <a:spcPct val="100000"/>
                        </a:lnSpc>
                        <a:spcBef>
                          <a:spcPts val="0"/>
                        </a:spcBef>
                        <a:spcAft>
                          <a:spcPts val="0"/>
                        </a:spcAft>
                        <a:buClrTx/>
                        <a:buSzTx/>
                        <a:buFontTx/>
                        <a:buNone/>
                        <a:tabLst/>
                        <a:defRPr/>
                      </a:pPr>
                      <a:endParaRPr kumimoji="1" lang="ja-JP" altLang="en-US" sz="1000" b="0" dirty="0">
                        <a:solidFill>
                          <a:schemeClr val="bg1"/>
                        </a:solidFill>
                        <a:latin typeface="ＭＳ ゴシック" panose="020B0609070205080204" pitchFamily="49" charset="-128"/>
                        <a:ea typeface="ＭＳ ゴシック" panose="020B0609070205080204" pitchFamily="49" charset="-128"/>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tx2">
                        <a:lumMod val="60000"/>
                        <a:lumOff val="40000"/>
                      </a:schemeClr>
                    </a:solidFill>
                  </a:tcPr>
                </a:tc>
                <a:extLst>
                  <a:ext uri="{0D108BD9-81ED-4DB2-BD59-A6C34878D82A}">
                    <a16:rowId xmlns:a16="http://schemas.microsoft.com/office/drawing/2014/main" val="713593385"/>
                  </a:ext>
                </a:extLst>
              </a:tr>
              <a:tr h="421394">
                <a:tc>
                  <a:txBody>
                    <a:bodyPr/>
                    <a:lstStyle/>
                    <a:p>
                      <a:pPr algn="l"/>
                      <a:r>
                        <a:rPr kumimoji="1" lang="ja-JP" altLang="en-US" sz="1400" dirty="0">
                          <a:solidFill>
                            <a:schemeClr val="tx1"/>
                          </a:solidFill>
                          <a:latin typeface="Meiryo UI" panose="020B0604030504040204" pitchFamily="50" charset="-128"/>
                          <a:ea typeface="Meiryo UI" panose="020B0604030504040204" pitchFamily="50" charset="-128"/>
                        </a:rPr>
                        <a:t>導入</a:t>
                      </a:r>
                      <a:r>
                        <a:rPr kumimoji="1" lang="ja-JP" altLang="en-US" sz="1400" dirty="0">
                          <a:latin typeface="Meiryo UI" panose="020B0604030504040204" pitchFamily="50" charset="-128"/>
                          <a:ea typeface="Meiryo UI" panose="020B0604030504040204" pitchFamily="50" charset="-128"/>
                        </a:rPr>
                        <a:t>施設数</a:t>
                      </a:r>
                      <a:endParaRPr kumimoji="1" lang="en-US" altLang="ja-JP" sz="14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ctr"/>
                      <a:r>
                        <a:rPr kumimoji="1" lang="en-US" altLang="ja-JP" sz="1400" dirty="0">
                          <a:solidFill>
                            <a:schemeClr val="tx1"/>
                          </a:solidFill>
                          <a:latin typeface="Meiryo UI" panose="020B0604030504040204" pitchFamily="50" charset="-128"/>
                          <a:ea typeface="Meiryo UI" panose="020B0604030504040204" pitchFamily="50" charset="-128"/>
                        </a:rPr>
                        <a:t>111</a:t>
                      </a:r>
                      <a:r>
                        <a:rPr kumimoji="1" lang="ja-JP" altLang="en-US" sz="1400" dirty="0">
                          <a:solidFill>
                            <a:schemeClr val="tx1"/>
                          </a:solidFill>
                          <a:latin typeface="Meiryo UI" panose="020B0604030504040204" pitchFamily="50" charset="-128"/>
                          <a:ea typeface="Meiryo UI" panose="020B0604030504040204" pitchFamily="50" charset="-128"/>
                        </a:rPr>
                        <a:t>施設</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900" dirty="0">
                          <a:solidFill>
                            <a:schemeClr val="tx1"/>
                          </a:solidFill>
                          <a:latin typeface="Meiryo UI" panose="020B0604030504040204" pitchFamily="50" charset="-128"/>
                          <a:ea typeface="Meiryo UI" panose="020B0604030504040204" pitchFamily="50" charset="-128"/>
                        </a:rPr>
                        <a:t>（令和４年度契約施設含む）</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9381601"/>
                  </a:ext>
                </a:extLst>
              </a:tr>
              <a:tr h="321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rPr>
                        <a:t>光熱水費削減額</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 累計 </a:t>
                      </a:r>
                      <a:r>
                        <a:rPr kumimoji="1" lang="en-US" altLang="ja-JP" sz="1400" dirty="0">
                          <a:solidFill>
                            <a:schemeClr val="tx1"/>
                          </a:solidFill>
                          <a:latin typeface="Meiryo UI" panose="020B0604030504040204" pitchFamily="50" charset="-128"/>
                          <a:ea typeface="Meiryo UI" panose="020B0604030504040204" pitchFamily="50" charset="-128"/>
                        </a:rPr>
                        <a:t>110</a:t>
                      </a:r>
                      <a:r>
                        <a:rPr kumimoji="1" lang="ja-JP" altLang="en-US" sz="1400" dirty="0">
                          <a:solidFill>
                            <a:schemeClr val="tx1"/>
                          </a:solidFill>
                          <a:latin typeface="Meiryo UI" panose="020B0604030504040204" pitchFamily="50" charset="-128"/>
                          <a:ea typeface="Meiryo UI" panose="020B0604030504040204" pitchFamily="50" charset="-128"/>
                        </a:rPr>
                        <a:t>億円</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0577744"/>
                  </a:ext>
                </a:extLst>
              </a:tr>
              <a:tr h="3218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latin typeface="Meiryo UI" panose="020B0604030504040204" pitchFamily="50" charset="-128"/>
                          <a:ea typeface="Meiryo UI" panose="020B0604030504040204" pitchFamily="50" charset="-128"/>
                        </a:rPr>
                        <a:t>エネルギー削減量</a:t>
                      </a:r>
                      <a:endParaRPr kumimoji="1" lang="en-US" altLang="ja-JP" sz="1400" dirty="0">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eiryo UI" panose="020B0604030504040204" pitchFamily="50" charset="-128"/>
                          <a:ea typeface="Meiryo UI" panose="020B0604030504040204" pitchFamily="50" charset="-128"/>
                        </a:rPr>
                        <a:t> 累計 </a:t>
                      </a:r>
                      <a:r>
                        <a:rPr kumimoji="1" lang="en-US" altLang="ja-JP" sz="1400" dirty="0">
                          <a:solidFill>
                            <a:schemeClr val="tx1"/>
                          </a:solidFill>
                          <a:latin typeface="Meiryo UI" panose="020B0604030504040204" pitchFamily="50" charset="-128"/>
                          <a:ea typeface="Meiryo UI" panose="020B0604030504040204" pitchFamily="50" charset="-128"/>
                        </a:rPr>
                        <a:t>117,500kL</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4148693"/>
                  </a:ext>
                </a:extLst>
              </a:tr>
              <a:tr h="321892">
                <a:tc>
                  <a:txBody>
                    <a:bodyPr/>
                    <a:lstStyle/>
                    <a:p>
                      <a:pPr algn="l"/>
                      <a:r>
                        <a:rPr lang="en-US" altLang="ja-JP" sz="1400" dirty="0">
                          <a:latin typeface="Meiryo UI" panose="020B0604030504040204" pitchFamily="50" charset="-128"/>
                          <a:ea typeface="Meiryo UI" panose="020B0604030504040204" pitchFamily="50" charset="-128"/>
                        </a:rPr>
                        <a:t>CO</a:t>
                      </a:r>
                      <a:r>
                        <a:rPr lang="ja-JP" altLang="en-US" sz="1400" b="0" baseline="-25000" dirty="0">
                          <a:latin typeface="Meiryo UI" panose="020B0604030504040204" pitchFamily="50" charset="-128"/>
                          <a:ea typeface="Meiryo UI" panose="020B0604030504040204" pitchFamily="50" charset="-128"/>
                        </a:rPr>
                        <a:t>２</a:t>
                      </a:r>
                      <a:r>
                        <a:rPr kumimoji="1" lang="zh-TW" altLang="en-US" sz="1400" dirty="0">
                          <a:latin typeface="Meiryo UI" panose="020B0604030504040204" pitchFamily="50" charset="-128"/>
                          <a:ea typeface="Meiryo UI" panose="020B0604030504040204" pitchFamily="50" charset="-128"/>
                        </a:rPr>
                        <a:t>排出削減量</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tc>
                  <a:txBody>
                    <a:bodyPr/>
                    <a:lstStyle/>
                    <a:p>
                      <a:pPr algn="l"/>
                      <a:r>
                        <a:rPr kumimoji="1" lang="ja-JP" altLang="en-US" sz="1400" dirty="0">
                          <a:solidFill>
                            <a:schemeClr val="tx1"/>
                          </a:solidFill>
                          <a:latin typeface="Meiryo UI" panose="020B0604030504040204" pitchFamily="50" charset="-128"/>
                          <a:ea typeface="Meiryo UI" panose="020B0604030504040204" pitchFamily="50" charset="-128"/>
                        </a:rPr>
                        <a:t> 累計 </a:t>
                      </a:r>
                      <a:r>
                        <a:rPr kumimoji="1" lang="en-US" altLang="ja-JP" sz="1400" dirty="0">
                          <a:solidFill>
                            <a:schemeClr val="tx1"/>
                          </a:solidFill>
                          <a:latin typeface="Meiryo UI" panose="020B0604030504040204" pitchFamily="50" charset="-128"/>
                          <a:ea typeface="Meiryo UI" panose="020B0604030504040204" pitchFamily="50" charset="-128"/>
                        </a:rPr>
                        <a:t>258,200</a:t>
                      </a:r>
                      <a:r>
                        <a:rPr kumimoji="1" lang="ja-JP" altLang="en-US" sz="1400" dirty="0">
                          <a:solidFill>
                            <a:schemeClr val="tx1"/>
                          </a:solidFill>
                          <a:latin typeface="Meiryo UI" panose="020B0604030504040204" pitchFamily="50" charset="-128"/>
                          <a:ea typeface="Meiryo UI" panose="020B0604030504040204" pitchFamily="50" charset="-128"/>
                        </a:rPr>
                        <a:t>㌧</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5752838"/>
                  </a:ext>
                </a:extLst>
              </a:tr>
            </a:tbl>
          </a:graphicData>
        </a:graphic>
      </p:graphicFrame>
      <p:sp>
        <p:nvSpPr>
          <p:cNvPr id="5" name="Rectangle 1"/>
          <p:cNvSpPr>
            <a:spLocks noChangeArrowheads="1"/>
          </p:cNvSpPr>
          <p:nvPr/>
        </p:nvSpPr>
        <p:spPr bwMode="auto">
          <a:xfrm>
            <a:off x="0" y="263769"/>
            <a:ext cx="9144000" cy="468923"/>
          </a:xfrm>
          <a:prstGeom prst="rect">
            <a:avLst/>
          </a:prstGeom>
          <a:ln/>
          <a:effectLst/>
        </p:spPr>
        <p:style>
          <a:lnRef idx="1">
            <a:schemeClr val="accent1"/>
          </a:lnRef>
          <a:fillRef idx="3">
            <a:schemeClr val="accent1"/>
          </a:fillRef>
          <a:effectRef idx="2">
            <a:schemeClr val="accent1"/>
          </a:effectRef>
          <a:fontRef idx="minor">
            <a:schemeClr val="lt1"/>
          </a:fontRef>
        </p:style>
        <p:txBody>
          <a:bodyPr wrap="none" lIns="83077" tIns="43200" rIns="83077" bIns="432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1846"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846" b="1" dirty="0">
                <a:latin typeface="Meiryo UI" panose="020B0604030504040204" pitchFamily="50" charset="-128"/>
                <a:ea typeface="Meiryo UI" panose="020B0604030504040204" pitchFamily="50" charset="-128"/>
                <a:cs typeface="Meiryo UI" panose="020B0604030504040204" pitchFamily="50" charset="-128"/>
              </a:rPr>
              <a:t>くらしの質を高める　</a:t>
            </a:r>
            <a:r>
              <a:rPr lang="ja-JP" altLang="en-US" sz="1846"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9" name="テキスト ボックス 8"/>
          <p:cNvSpPr txBox="1"/>
          <p:nvPr/>
        </p:nvSpPr>
        <p:spPr>
          <a:xfrm>
            <a:off x="0" y="740490"/>
            <a:ext cx="9144000" cy="332308"/>
          </a:xfrm>
          <a:prstGeom prst="rect">
            <a:avLst/>
          </a:prstGeom>
          <a:solidFill>
            <a:schemeClr val="accent1">
              <a:lumMod val="40000"/>
              <a:lumOff val="60000"/>
            </a:schemeClr>
          </a:solidFill>
        </p:spPr>
        <p:txBody>
          <a:bodyPr wrap="square" lIns="84396" tIns="42198" rIns="84396" bIns="42198" rtlCol="0" anchor="ctr" anchorCtr="0">
            <a:noAutofit/>
          </a:bodyPr>
          <a:lstStyle/>
          <a:p>
            <a:r>
              <a:rPr lang="ja-JP" altLang="en-US" sz="1846" b="1" dirty="0">
                <a:latin typeface="Meiryo UI" panose="020B0604030504040204" pitchFamily="50" charset="-128"/>
                <a:ea typeface="Meiryo UI" panose="020B0604030504040204" pitchFamily="50" charset="-128"/>
                <a:cs typeface="Meiryo UI" panose="020B0604030504040204" pitchFamily="50" charset="-128"/>
              </a:rPr>
              <a:t>　②建築物の省エネルギー化の推進（府有施設における取組）</a:t>
            </a:r>
          </a:p>
        </p:txBody>
      </p:sp>
      <p:sp>
        <p:nvSpPr>
          <p:cNvPr id="19" name="正方形/長方形 18">
            <a:extLst>
              <a:ext uri="{FF2B5EF4-FFF2-40B4-BE49-F238E27FC236}">
                <a16:creationId xmlns:a16="http://schemas.microsoft.com/office/drawing/2014/main" id="{B2214278-2596-4ED4-9E11-B8C83DB4BFF5}"/>
              </a:ext>
            </a:extLst>
          </p:cNvPr>
          <p:cNvSpPr/>
          <p:nvPr/>
        </p:nvSpPr>
        <p:spPr bwMode="gray">
          <a:xfrm>
            <a:off x="144482" y="1118248"/>
            <a:ext cx="2717415"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府営住宅における取組</a:t>
            </a:r>
            <a:endParaRPr lang="en-US" altLang="ja-JP"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a:extLst>
              <a:ext uri="{FF2B5EF4-FFF2-40B4-BE49-F238E27FC236}">
                <a16:creationId xmlns:a16="http://schemas.microsoft.com/office/drawing/2014/main" id="{A222223B-0499-4301-936D-DED38D842DF7}"/>
              </a:ext>
            </a:extLst>
          </p:cNvPr>
          <p:cNvSpPr txBox="1"/>
          <p:nvPr/>
        </p:nvSpPr>
        <p:spPr>
          <a:xfrm>
            <a:off x="203890" y="3238431"/>
            <a:ext cx="8765545" cy="348109"/>
          </a:xfrm>
          <a:prstGeom prst="rect">
            <a:avLst/>
          </a:prstGeom>
          <a:noFill/>
        </p:spPr>
        <p:txBody>
          <a:bodyPr wrap="square" rtlCol="0">
            <a:spAutoFit/>
          </a:bodyPr>
          <a:lstStyle/>
          <a:p>
            <a:pPr>
              <a:spcBef>
                <a:spcPts val="92"/>
              </a:spcBef>
            </a:pPr>
            <a:r>
              <a:rPr lang="ja-JP" altLang="en-US" sz="1662" b="1" dirty="0">
                <a:latin typeface="Meiryo UI" panose="020B0604030504040204" pitchFamily="50" charset="-128"/>
                <a:ea typeface="Meiryo UI" panose="020B0604030504040204" pitchFamily="50" charset="-128"/>
              </a:rPr>
              <a:t>○ＺＥＢ化：</a:t>
            </a:r>
            <a:r>
              <a:rPr lang="ja-JP" altLang="en-US" sz="1480" b="1" u="sng" dirty="0">
                <a:solidFill>
                  <a:srgbClr val="FF0000"/>
                </a:solidFill>
                <a:latin typeface="Meiryo UI" panose="020B0604030504040204" pitchFamily="50" charset="-128"/>
                <a:ea typeface="Meiryo UI" panose="020B0604030504040204" pitchFamily="50" charset="-128"/>
              </a:rPr>
              <a:t>設計レベルでの</a:t>
            </a:r>
            <a:r>
              <a:rPr lang="ja-JP" altLang="en-US" sz="1477" b="1" u="sng" dirty="0">
                <a:solidFill>
                  <a:srgbClr val="FF0000"/>
                </a:solidFill>
                <a:latin typeface="Meiryo UI" panose="020B0604030504040204" pitchFamily="50" charset="-128"/>
                <a:ea typeface="Meiryo UI" panose="020B0604030504040204" pitchFamily="50" charset="-128"/>
              </a:rPr>
              <a:t>技術的検討を</a:t>
            </a:r>
            <a:r>
              <a:rPr lang="ja-JP" altLang="en-US" sz="1477" b="1" u="sng">
                <a:solidFill>
                  <a:srgbClr val="FF0000"/>
                </a:solidFill>
                <a:latin typeface="Meiryo UI" panose="020B0604030504040204" pitchFamily="50" charset="-128"/>
                <a:ea typeface="Meiryo UI" panose="020B0604030504040204" pitchFamily="50" charset="-128"/>
              </a:rPr>
              <a:t>実施、府有建築物の環境配慮指針の改定予定</a:t>
            </a:r>
            <a:endParaRPr lang="en-US" altLang="ja-JP" sz="1477" b="1" u="sng" dirty="0">
              <a:solidFill>
                <a:srgbClr val="FF0000"/>
              </a:solidFill>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46E7B112-3118-49C6-BA87-307BD3CDAC5D}"/>
              </a:ext>
            </a:extLst>
          </p:cNvPr>
          <p:cNvSpPr txBox="1"/>
          <p:nvPr/>
        </p:nvSpPr>
        <p:spPr>
          <a:xfrm>
            <a:off x="202413" y="3928712"/>
            <a:ext cx="8566448" cy="348109"/>
          </a:xfrm>
          <a:prstGeom prst="rect">
            <a:avLst/>
          </a:prstGeom>
          <a:noFill/>
        </p:spPr>
        <p:txBody>
          <a:bodyPr wrap="square" rtlCol="0">
            <a:spAutoFit/>
          </a:bodyPr>
          <a:lstStyle/>
          <a:p>
            <a:r>
              <a:rPr lang="ja-JP" altLang="en-US" sz="1662" b="1" dirty="0">
                <a:latin typeface="Meiryo UI" panose="020B0604030504040204" pitchFamily="50" charset="-128"/>
                <a:ea typeface="Meiryo UI" panose="020B0604030504040204" pitchFamily="50" charset="-128"/>
              </a:rPr>
              <a:t>○木材利用：</a:t>
            </a:r>
            <a:r>
              <a:rPr lang="ja-JP" altLang="en-US" sz="1477" dirty="0">
                <a:latin typeface="Meiryo UI" panose="020B0604030504040204" pitchFamily="50" charset="-128"/>
                <a:ea typeface="Meiryo UI" panose="020B0604030504040204" pitchFamily="50" charset="-128"/>
              </a:rPr>
              <a:t>　</a:t>
            </a:r>
            <a:r>
              <a:rPr lang="ja-JP" altLang="en-US" sz="1477" b="1" u="sng" dirty="0">
                <a:solidFill>
                  <a:srgbClr val="FF0000"/>
                </a:solidFill>
                <a:latin typeface="Meiryo UI" panose="020B0604030504040204" pitchFamily="50" charset="-128"/>
                <a:ea typeface="Meiryo UI" panose="020B0604030504040204" pitchFamily="50" charset="-128"/>
              </a:rPr>
              <a:t>小規模建築物での木造化の実現、玄関ロビー等での木質化の推進</a:t>
            </a:r>
            <a:endParaRPr lang="en-US" altLang="ja-JP" sz="1477" dirty="0">
              <a:solidFill>
                <a:srgbClr val="FF0000"/>
              </a:solidFill>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A222223B-0499-4301-936D-DED38D842DF7}"/>
              </a:ext>
            </a:extLst>
          </p:cNvPr>
          <p:cNvSpPr txBox="1"/>
          <p:nvPr/>
        </p:nvSpPr>
        <p:spPr>
          <a:xfrm>
            <a:off x="196155" y="3579353"/>
            <a:ext cx="5861808" cy="348109"/>
          </a:xfrm>
          <a:prstGeom prst="rect">
            <a:avLst/>
          </a:prstGeom>
          <a:noFill/>
        </p:spPr>
        <p:txBody>
          <a:bodyPr wrap="square" rtlCol="0">
            <a:spAutoFit/>
          </a:bodyPr>
          <a:lstStyle/>
          <a:p>
            <a:pPr>
              <a:spcBef>
                <a:spcPts val="92"/>
              </a:spcBef>
            </a:pPr>
            <a:r>
              <a:rPr lang="ja-JP" altLang="en-US" sz="1662" b="1" dirty="0">
                <a:latin typeface="Meiryo UI" panose="020B0604030504040204" pitchFamily="50" charset="-128"/>
                <a:ea typeface="Meiryo UI" panose="020B0604030504040204" pitchFamily="50" charset="-128"/>
              </a:rPr>
              <a:t>○太陽光パネル：</a:t>
            </a:r>
            <a:r>
              <a:rPr lang="ja-JP" altLang="en-US" sz="1480" b="1" u="sng" dirty="0">
                <a:solidFill>
                  <a:srgbClr val="FF0000"/>
                </a:solidFill>
                <a:latin typeface="Meiryo UI" panose="020B0604030504040204" pitchFamily="50" charset="-128"/>
                <a:ea typeface="Meiryo UI" panose="020B0604030504040204" pitchFamily="50" charset="-128"/>
              </a:rPr>
              <a:t>新築する</a:t>
            </a:r>
            <a:r>
              <a:rPr lang="ja-JP" altLang="en-US" sz="1480" dirty="0">
                <a:latin typeface="Meiryo UI" panose="020B0604030504040204" pitchFamily="50" charset="-128"/>
                <a:ea typeface="Meiryo UI" panose="020B0604030504040204" pitchFamily="50" charset="-128"/>
              </a:rPr>
              <a:t>建築物で設置を推進</a:t>
            </a:r>
            <a:endParaRPr lang="en-US" altLang="ja-JP" sz="1480" u="sng" dirty="0">
              <a:latin typeface="Meiryo UI" panose="020B0604030504040204" pitchFamily="50" charset="-128"/>
              <a:ea typeface="Meiryo UI" panose="020B0604030504040204" pitchFamily="50" charset="-128"/>
            </a:endParaRPr>
          </a:p>
        </p:txBody>
      </p:sp>
      <p:sp>
        <p:nvSpPr>
          <p:cNvPr id="37" name="正方形/長方形 36">
            <a:extLst>
              <a:ext uri="{FF2B5EF4-FFF2-40B4-BE49-F238E27FC236}">
                <a16:creationId xmlns:a16="http://schemas.microsoft.com/office/drawing/2014/main" id="{B2214278-2596-4ED4-9E11-B8C83DB4BFF5}"/>
              </a:ext>
            </a:extLst>
          </p:cNvPr>
          <p:cNvSpPr/>
          <p:nvPr/>
        </p:nvSpPr>
        <p:spPr bwMode="gray">
          <a:xfrm>
            <a:off x="156205" y="2846989"/>
            <a:ext cx="2705692"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一般施設における取組</a:t>
            </a:r>
            <a:endParaRPr lang="en-US" altLang="ja-JP"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8" name="図 37"/>
          <p:cNvPicPr>
            <a:picLocks/>
          </p:cNvPicPr>
          <p:nvPr/>
        </p:nvPicPr>
        <p:blipFill rotWithShape="1">
          <a:blip r:embed="rId3" cstate="print">
            <a:extLst>
              <a:ext uri="{28A0092B-C50C-407E-A947-70E740481C1C}">
                <a14:useLocalDpi xmlns:a14="http://schemas.microsoft.com/office/drawing/2010/main" val="0"/>
              </a:ext>
            </a:extLst>
          </a:blip>
          <a:srcRect l="5736" r="35110" b="3761"/>
          <a:stretch/>
        </p:blipFill>
        <p:spPr>
          <a:xfrm>
            <a:off x="3365774" y="4408178"/>
            <a:ext cx="1999449" cy="1947777"/>
          </a:xfrm>
          <a:prstGeom prst="rect">
            <a:avLst/>
          </a:prstGeom>
        </p:spPr>
      </p:pic>
      <p:sp>
        <p:nvSpPr>
          <p:cNvPr id="39" name="テキスト ボックス 8587">
            <a:extLst>
              <a:ext uri="{FF2B5EF4-FFF2-40B4-BE49-F238E27FC236}">
                <a16:creationId xmlns:a16="http://schemas.microsoft.com/office/drawing/2014/main" id="{C61F1BC7-8F11-446D-8C2A-105ECCB0D43D}"/>
              </a:ext>
            </a:extLst>
          </p:cNvPr>
          <p:cNvSpPr txBox="1"/>
          <p:nvPr/>
        </p:nvSpPr>
        <p:spPr>
          <a:xfrm>
            <a:off x="196155" y="4788265"/>
            <a:ext cx="3437562" cy="1736245"/>
          </a:xfrm>
          <a:prstGeom prst="rect">
            <a:avLst/>
          </a:prstGeom>
          <a:noFill/>
        </p:spPr>
        <p:txBody>
          <a:bodyPr wrap="square" rtlCol="0">
            <a:spAutoFit/>
          </a:bodyPr>
          <a:ls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a:lstStyle>
          <a:p>
            <a:r>
              <a:rPr lang="ja-JP" altLang="en-US" sz="1477" dirty="0">
                <a:latin typeface="Meiryo UI" panose="020B0604030504040204" pitchFamily="50" charset="-128"/>
                <a:ea typeface="Meiryo UI" panose="020B0604030504040204" pitchFamily="50" charset="-128"/>
              </a:rPr>
              <a:t>○</a:t>
            </a:r>
            <a:r>
              <a:rPr lang="ja-JP" altLang="en-US" sz="1477" b="1" u="sng" dirty="0">
                <a:solidFill>
                  <a:srgbClr val="FF0000"/>
                </a:solidFill>
                <a:latin typeface="Meiryo UI" panose="020B0604030504040204" pitchFamily="50" charset="-128"/>
                <a:ea typeface="Meiryo UI" panose="020B0604030504040204" pitchFamily="50" charset="-128"/>
              </a:rPr>
              <a:t>民間の資金やノウハウを活用</a:t>
            </a:r>
            <a:endParaRPr lang="en-US" altLang="ja-JP" sz="1477" b="1" u="sng" dirty="0">
              <a:solidFill>
                <a:srgbClr val="FF0000"/>
              </a:solidFill>
              <a:latin typeface="Meiryo UI" panose="020B0604030504040204" pitchFamily="50" charset="-128"/>
              <a:ea typeface="Meiryo UI" panose="020B0604030504040204" pitchFamily="50" charset="-128"/>
            </a:endParaRPr>
          </a:p>
          <a:p>
            <a:r>
              <a:rPr lang="ja-JP" altLang="en-US" sz="1477" dirty="0">
                <a:latin typeface="Meiryo UI" panose="020B0604030504040204" pitchFamily="50" charset="-128"/>
                <a:ea typeface="Meiryo UI" panose="020B0604030504040204" pitchFamily="50" charset="-128"/>
              </a:rPr>
              <a:t>○省エネ改修し、</a:t>
            </a:r>
            <a:r>
              <a:rPr lang="ja-JP" altLang="en-US" sz="1477" b="1" u="sng" dirty="0">
                <a:solidFill>
                  <a:srgbClr val="FF0000"/>
                </a:solidFill>
                <a:latin typeface="Meiryo UI" panose="020B0604030504040204" pitchFamily="50" charset="-128"/>
                <a:ea typeface="Meiryo UI" panose="020B0604030504040204" pitchFamily="50" charset="-128"/>
              </a:rPr>
              <a:t>光熱水費の削減分で</a:t>
            </a:r>
            <a:endParaRPr lang="en-US" altLang="ja-JP" sz="1477" b="1" u="sng" dirty="0">
              <a:solidFill>
                <a:srgbClr val="FF0000"/>
              </a:solidFill>
              <a:latin typeface="Meiryo UI" panose="020B0604030504040204" pitchFamily="50" charset="-128"/>
              <a:ea typeface="Meiryo UI" panose="020B0604030504040204" pitchFamily="50" charset="-128"/>
            </a:endParaRPr>
          </a:p>
          <a:p>
            <a:r>
              <a:rPr lang="ja-JP" altLang="en-US" sz="1477" dirty="0">
                <a:latin typeface="Meiryo UI" panose="020B0604030504040204" pitchFamily="50" charset="-128"/>
                <a:ea typeface="Meiryo UI" panose="020B0604030504040204" pitchFamily="50" charset="-128"/>
              </a:rPr>
              <a:t>　 改修工事に係る経費等を償還</a:t>
            </a:r>
            <a:endParaRPr lang="en-US" altLang="ja-JP" sz="1477" dirty="0">
              <a:latin typeface="Meiryo UI" panose="020B0604030504040204" pitchFamily="50" charset="-128"/>
              <a:ea typeface="Meiryo UI" panose="020B0604030504040204" pitchFamily="50" charset="-128"/>
            </a:endParaRPr>
          </a:p>
          <a:p>
            <a:endParaRPr lang="en-US" altLang="ja-JP" sz="462" dirty="0">
              <a:latin typeface="Meiryo UI" panose="020B0604030504040204" pitchFamily="50" charset="-128"/>
              <a:ea typeface="Meiryo UI" panose="020B0604030504040204" pitchFamily="50" charset="-128"/>
            </a:endParaRPr>
          </a:p>
          <a:p>
            <a:r>
              <a:rPr lang="ja-JP" altLang="en-US" sz="1477" dirty="0">
                <a:latin typeface="Meiryo UI" panose="020B0604030504040204" pitchFamily="50" charset="-128"/>
                <a:ea typeface="Meiryo UI" panose="020B0604030504040204" pitchFamily="50" charset="-128"/>
              </a:rPr>
              <a:t>○</a:t>
            </a:r>
            <a:r>
              <a:rPr lang="ja-JP" altLang="en-US" sz="1477" b="1" u="sng" dirty="0">
                <a:solidFill>
                  <a:srgbClr val="FF0000"/>
                </a:solidFill>
                <a:latin typeface="Meiryo UI" panose="020B0604030504040204" pitchFamily="50" charset="-128"/>
                <a:ea typeface="Meiryo UI" panose="020B0604030504040204" pitchFamily="50" charset="-128"/>
              </a:rPr>
              <a:t>市町村の事業をサポート </a:t>
            </a:r>
            <a:endParaRPr lang="en-US" altLang="ja-JP" sz="1477" b="1" u="sng" dirty="0">
              <a:solidFill>
                <a:srgbClr val="FF0000"/>
              </a:solidFill>
              <a:latin typeface="Meiryo UI" panose="020B0604030504040204" pitchFamily="50" charset="-128"/>
              <a:ea typeface="Meiryo UI" panose="020B0604030504040204" pitchFamily="50" charset="-128"/>
            </a:endParaRPr>
          </a:p>
          <a:p>
            <a:r>
              <a:rPr lang="ja-JP" altLang="en-US" sz="1477" dirty="0">
                <a:latin typeface="Meiryo UI" panose="020B0604030504040204" pitchFamily="50" charset="-128"/>
                <a:ea typeface="Meiryo UI" panose="020B0604030504040204" pitchFamily="50" charset="-128"/>
              </a:rPr>
              <a:t>   ⇒</a:t>
            </a:r>
            <a:r>
              <a:rPr lang="en-US" altLang="ja-JP" sz="1477" dirty="0">
                <a:latin typeface="Meiryo UI" panose="020B0604030504040204" pitchFamily="50" charset="-128"/>
                <a:ea typeface="Meiryo UI" panose="020B0604030504040204" pitchFamily="50" charset="-128"/>
              </a:rPr>
              <a:t>23</a:t>
            </a:r>
            <a:r>
              <a:rPr lang="ja-JP" altLang="en-US" sz="1477" dirty="0">
                <a:latin typeface="Meiryo UI" panose="020B0604030504040204" pitchFamily="50" charset="-128"/>
                <a:ea typeface="Meiryo UI" panose="020B0604030504040204" pitchFamily="50" charset="-128"/>
              </a:rPr>
              <a:t>市町村</a:t>
            </a:r>
            <a:r>
              <a:rPr lang="en-US" altLang="ja-JP" sz="1477" dirty="0">
                <a:latin typeface="Meiryo UI" panose="020B0604030504040204" pitchFamily="50" charset="-128"/>
                <a:ea typeface="Meiryo UI" panose="020B0604030504040204" pitchFamily="50" charset="-128"/>
              </a:rPr>
              <a:t>166</a:t>
            </a:r>
            <a:r>
              <a:rPr lang="ja-JP" altLang="en-US" sz="1477" dirty="0">
                <a:latin typeface="Meiryo UI" panose="020B0604030504040204" pitchFamily="50" charset="-128"/>
                <a:ea typeface="Meiryo UI" panose="020B0604030504040204" pitchFamily="50" charset="-128"/>
              </a:rPr>
              <a:t>施設で事業化</a:t>
            </a:r>
            <a:endParaRPr lang="en-US" altLang="ja-JP" sz="1477" dirty="0">
              <a:latin typeface="Meiryo UI" panose="020B0604030504040204" pitchFamily="50" charset="-128"/>
              <a:ea typeface="Meiryo UI" panose="020B0604030504040204" pitchFamily="50" charset="-128"/>
            </a:endParaRPr>
          </a:p>
          <a:p>
            <a:endParaRPr lang="en-US" altLang="ja-JP" sz="369" spc="-92" dirty="0">
              <a:latin typeface="Meiryo UI" panose="020B0604030504040204" pitchFamily="50" charset="-128"/>
              <a:ea typeface="Meiryo UI" panose="020B0604030504040204" pitchFamily="50" charset="-128"/>
            </a:endParaRPr>
          </a:p>
          <a:p>
            <a:pPr>
              <a:spcBef>
                <a:spcPts val="277"/>
              </a:spcBef>
            </a:pPr>
            <a:r>
              <a:rPr lang="ja-JP" altLang="en-US" sz="1108" dirty="0">
                <a:latin typeface="Meiryo UI" panose="020B0604030504040204" pitchFamily="50" charset="-128"/>
                <a:ea typeface="Meiryo UI" panose="020B0604030504040204" pitchFamily="50" charset="-128"/>
              </a:rPr>
              <a:t>＜令和５年度公募施設＞</a:t>
            </a:r>
            <a:endParaRPr lang="en-US" altLang="ja-JP" sz="1108" dirty="0">
              <a:latin typeface="Meiryo UI" panose="020B0604030504040204" pitchFamily="50" charset="-128"/>
              <a:ea typeface="Meiryo UI" panose="020B0604030504040204" pitchFamily="50" charset="-128"/>
            </a:endParaRPr>
          </a:p>
          <a:p>
            <a:r>
              <a:rPr lang="ja-JP" altLang="en-US" sz="1108" spc="-74" dirty="0">
                <a:latin typeface="Meiryo UI" panose="020B0604030504040204" pitchFamily="50" charset="-128"/>
                <a:ea typeface="Meiryo UI" panose="020B0604030504040204" pitchFamily="50" charset="-128"/>
              </a:rPr>
              <a:t>・高等職業技術専門校（２校） ・青少年海洋センター</a:t>
            </a:r>
            <a:endParaRPr lang="en-US" altLang="ja-JP" sz="1108" spc="-74" dirty="0">
              <a:latin typeface="Meiryo UI" panose="020B0604030504040204" pitchFamily="50" charset="-128"/>
              <a:ea typeface="Meiryo UI" panose="020B0604030504040204" pitchFamily="50" charset="-128"/>
            </a:endParaRPr>
          </a:p>
        </p:txBody>
      </p:sp>
      <p:sp>
        <p:nvSpPr>
          <p:cNvPr id="41" name="正方形/長方形 40">
            <a:extLst>
              <a:ext uri="{FF2B5EF4-FFF2-40B4-BE49-F238E27FC236}">
                <a16:creationId xmlns:a16="http://schemas.microsoft.com/office/drawing/2014/main" id="{B2214278-2596-4ED4-9E11-B8C83DB4BFF5}"/>
              </a:ext>
            </a:extLst>
          </p:cNvPr>
          <p:cNvSpPr/>
          <p:nvPr/>
        </p:nvSpPr>
        <p:spPr bwMode="gray">
          <a:xfrm>
            <a:off x="156205" y="4370969"/>
            <a:ext cx="2705692" cy="390534"/>
          </a:xfrm>
          <a:prstGeom prst="rect">
            <a:avLst/>
          </a:prstGeom>
          <a:solidFill>
            <a:schemeClr val="accent1"/>
          </a:solidFill>
          <a:ln w="1905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just"/>
            <a:r>
              <a:rPr lang="ja-JP" altLang="en-US"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ＥＳＣＯ事業</a:t>
            </a:r>
            <a:endParaRPr lang="en-US" altLang="ja-JP" sz="1662"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6120000" y="360000"/>
            <a:ext cx="2880000" cy="360000"/>
          </a:xfrm>
          <a:prstGeom prst="rect">
            <a:avLst/>
          </a:prstGeom>
          <a:noFill/>
        </p:spPr>
        <p:txBody>
          <a:bodyPr wrap="square" rtlCol="0">
            <a:spAutoFit/>
          </a:bodyPr>
          <a:lstStyle/>
          <a:p>
            <a:pPr algn="r"/>
            <a:r>
              <a:rPr lang="ja-JP" altLang="en-US" sz="1200" dirty="0">
                <a:solidFill>
                  <a:schemeClr val="bg1"/>
                </a:solidFill>
                <a:latin typeface="Meiryo UI" panose="020B0604030504040204" pitchFamily="50" charset="-128"/>
                <a:ea typeface="Meiryo UI" panose="020B0604030504040204" pitchFamily="50" charset="-128"/>
              </a:rPr>
              <a:t>公共建築室、住宅経営室</a:t>
            </a:r>
          </a:p>
        </p:txBody>
      </p:sp>
      <p:sp>
        <p:nvSpPr>
          <p:cNvPr id="16" name="テキスト ボックス 15"/>
          <p:cNvSpPr txBox="1"/>
          <p:nvPr/>
        </p:nvSpPr>
        <p:spPr>
          <a:xfrm>
            <a:off x="156205" y="1390186"/>
            <a:ext cx="8726893" cy="1394356"/>
          </a:xfrm>
          <a:prstGeom prst="rect">
            <a:avLst/>
          </a:prstGeom>
          <a:noFill/>
        </p:spPr>
        <p:txBody>
          <a:bodyPr wrap="square" rtlCol="0">
            <a:spAutoFit/>
          </a:bodyPr>
          <a:lstStyle/>
          <a:p>
            <a:pPr>
              <a:spcBef>
                <a:spcPts val="92"/>
              </a:spcBef>
            </a:pPr>
            <a:endParaRPr lang="en-US" altLang="ja-JP" sz="646" dirty="0">
              <a:latin typeface="Meiryo UI" panose="020B0604030504040204" pitchFamily="50" charset="-128"/>
              <a:ea typeface="Meiryo UI" panose="020B0604030504040204" pitchFamily="50" charset="-128"/>
            </a:endParaRPr>
          </a:p>
          <a:p>
            <a:pPr>
              <a:lnSpc>
                <a:spcPts val="1994"/>
              </a:lnSpc>
              <a:spcBef>
                <a:spcPts val="92"/>
              </a:spcBef>
            </a:pPr>
            <a:r>
              <a:rPr lang="ja-JP" altLang="en-US" sz="1662" b="1" dirty="0">
                <a:latin typeface="Meiryo UI" panose="020B0604030504040204" pitchFamily="50" charset="-128"/>
                <a:ea typeface="Meiryo UI" panose="020B0604030504040204" pitchFamily="50" charset="-128"/>
              </a:rPr>
              <a:t>○ＺＥＨ化：</a:t>
            </a:r>
            <a:r>
              <a:rPr lang="ja-JP" altLang="en-US" sz="1400" b="1" u="sng" dirty="0">
                <a:solidFill>
                  <a:srgbClr val="FF0000"/>
                </a:solidFill>
                <a:latin typeface="Meiryo UI" panose="020B0604030504040204" pitchFamily="50" charset="-128"/>
                <a:ea typeface="Meiryo UI" panose="020B0604030504040204" pitchFamily="50" charset="-128"/>
              </a:rPr>
              <a:t>建替住宅のＺＥＨ水準化に向けた基本設計レベルでの検討</a:t>
            </a:r>
            <a:endParaRPr lang="en-US" altLang="ja-JP" sz="1000" dirty="0">
              <a:latin typeface="Meiryo UI" panose="020B0604030504040204" pitchFamily="50" charset="-128"/>
              <a:ea typeface="Meiryo UI" panose="020B0604030504040204" pitchFamily="50" charset="-128"/>
            </a:endParaRPr>
          </a:p>
          <a:p>
            <a:pPr>
              <a:lnSpc>
                <a:spcPts val="1994"/>
              </a:lnSpc>
              <a:spcBef>
                <a:spcPts val="92"/>
              </a:spcBef>
            </a:pPr>
            <a:r>
              <a:rPr lang="ja-JP" altLang="en-US" sz="1662" b="1" dirty="0">
                <a:latin typeface="Meiryo UI" panose="020B0604030504040204" pitchFamily="50" charset="-128"/>
                <a:ea typeface="Meiryo UI" panose="020B0604030504040204" pitchFamily="50" charset="-128"/>
              </a:rPr>
              <a:t>○太陽光パネル：</a:t>
            </a:r>
            <a:r>
              <a:rPr lang="ja-JP" altLang="en-US" sz="1477" b="1" u="sng" dirty="0">
                <a:solidFill>
                  <a:srgbClr val="FF0000"/>
                </a:solidFill>
                <a:latin typeface="Meiryo UI" panose="020B0604030504040204" pitchFamily="50" charset="-128"/>
                <a:ea typeface="Meiryo UI" panose="020B0604030504040204" pitchFamily="50" charset="-128"/>
              </a:rPr>
              <a:t>太陽光パネル設置の具体化に向けた基本設計レベルでの検討</a:t>
            </a:r>
            <a:endParaRPr lang="en-US" altLang="ja-JP" sz="1477" b="1" u="sng" dirty="0">
              <a:solidFill>
                <a:srgbClr val="FF0000"/>
              </a:solidFill>
              <a:latin typeface="Meiryo UI" panose="020B0604030504040204" pitchFamily="50" charset="-128"/>
              <a:ea typeface="Meiryo UI" panose="020B0604030504040204" pitchFamily="50" charset="-128"/>
            </a:endParaRPr>
          </a:p>
          <a:p>
            <a:pPr>
              <a:lnSpc>
                <a:spcPts val="1994"/>
              </a:lnSpc>
              <a:spcBef>
                <a:spcPts val="554"/>
              </a:spcBef>
            </a:pPr>
            <a:r>
              <a:rPr lang="ja-JP" altLang="en-US" sz="1662" b="1" dirty="0">
                <a:latin typeface="Meiryo UI" panose="020B0604030504040204" pitchFamily="50" charset="-128"/>
                <a:ea typeface="Meiryo UI" panose="020B0604030504040204" pitchFamily="50" charset="-128"/>
              </a:rPr>
              <a:t>○木材利用</a:t>
            </a:r>
            <a:r>
              <a:rPr lang="ja-JP" altLang="en-US" sz="1477" b="1" dirty="0">
                <a:latin typeface="Meiryo UI" panose="020B0604030504040204" pitchFamily="50" charset="-128"/>
                <a:ea typeface="Meiryo UI" panose="020B0604030504040204" pitchFamily="50" charset="-128"/>
              </a:rPr>
              <a:t>：</a:t>
            </a:r>
            <a:r>
              <a:rPr lang="ja-JP" altLang="en-US" sz="1477" b="1" u="sng" dirty="0">
                <a:solidFill>
                  <a:srgbClr val="FF0000"/>
                </a:solidFill>
                <a:latin typeface="Meiryo UI" panose="020B0604030504040204" pitchFamily="50" charset="-128"/>
                <a:ea typeface="Meiryo UI" panose="020B0604030504040204" pitchFamily="50" charset="-128"/>
              </a:rPr>
              <a:t>駐輪場の木質化についてモデル実施</a:t>
            </a:r>
            <a:endParaRPr lang="en-US" altLang="ja-JP" sz="1477" b="1" u="sng" dirty="0">
              <a:solidFill>
                <a:srgbClr val="FF0000"/>
              </a:solidFill>
              <a:latin typeface="Meiryo UI" panose="020B0604030504040204" pitchFamily="50" charset="-128"/>
              <a:ea typeface="Meiryo UI" panose="020B0604030504040204" pitchFamily="50" charset="-128"/>
            </a:endParaRPr>
          </a:p>
          <a:p>
            <a:pPr>
              <a:lnSpc>
                <a:spcPts val="1994"/>
              </a:lnSpc>
              <a:spcBef>
                <a:spcPts val="554"/>
              </a:spcBef>
            </a:pPr>
            <a:r>
              <a:rPr lang="ja-JP" altLang="en-US" sz="1662" b="1" dirty="0">
                <a:latin typeface="Meiryo UI" panose="020B0604030504040204" pitchFamily="50" charset="-128"/>
                <a:ea typeface="Meiryo UI" panose="020B0604030504040204" pitchFamily="50" charset="-128"/>
              </a:rPr>
              <a:t>○電気自動車充電設備の設置促進：</a:t>
            </a:r>
            <a:r>
              <a:rPr lang="ja-JP" altLang="en-US" sz="1477" dirty="0">
                <a:latin typeface="Meiryo UI" panose="020B0604030504040204" pitchFamily="50" charset="-128"/>
                <a:ea typeface="Meiryo UI" panose="020B0604030504040204" pitchFamily="50" charset="-128"/>
              </a:rPr>
              <a:t>民間事業者による</a:t>
            </a:r>
            <a:r>
              <a:rPr lang="ja-JP" altLang="en-US" sz="1477" b="1" u="sng" dirty="0">
                <a:solidFill>
                  <a:srgbClr val="FF0000"/>
                </a:solidFill>
                <a:latin typeface="Meiryo UI" panose="020B0604030504040204" pitchFamily="50" charset="-128"/>
                <a:ea typeface="Meiryo UI" panose="020B0604030504040204" pitchFamily="50" charset="-128"/>
              </a:rPr>
              <a:t>空き駐車場を活用した設置ｽｷｰﾑを検討</a:t>
            </a:r>
            <a:endParaRPr lang="en-US" altLang="ja-JP" sz="1477" b="1" u="sng" dirty="0">
              <a:solidFill>
                <a:srgbClr val="FF0000"/>
              </a:solidFill>
              <a:latin typeface="Meiryo UI" panose="020B0604030504040204" pitchFamily="50" charset="-128"/>
              <a:ea typeface="Meiryo UI" panose="020B0604030504040204" pitchFamily="50" charset="-128"/>
            </a:endParaRPr>
          </a:p>
        </p:txBody>
      </p:sp>
      <p:sp>
        <p:nvSpPr>
          <p:cNvPr id="18"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a:t>
            </a:fld>
            <a:endParaRPr kumimoji="1"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5789258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spPr>
      <a:bodyPr rtlCol="0" anchor="ctr"/>
      <a:lstStyle>
        <a:defPPr algn="ctr">
          <a:defRPr kumimoji="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x5bfe__x8c61__x30e6__x30fc__x30b6__x30fc_ xmlns="46689e31-b03d-4afa-a735-a1f8d7beadb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D0914A58C7C9D94DB435116EF43D38D7" ma:contentTypeVersion="1" ma:contentTypeDescription="新しいドキュメントを作成します。" ma:contentTypeScope="" ma:versionID="942bdad79e90e32b7aa339969f001042">
  <xsd:schema xmlns:xsd="http://www.w3.org/2001/XMLSchema" xmlns:xs="http://www.w3.org/2001/XMLSchema" xmlns:p="http://schemas.microsoft.com/office/2006/metadata/properties" xmlns:ns2="46689e31-b03d-4afa-a735-a1f8d7beadb1" targetNamespace="http://schemas.microsoft.com/office/2006/metadata/properties" ma:root="true" ma:fieldsID="2c9f98b6516b9dba60a2d94ebc4473d3" ns2:_="">
    <xsd:import namespace="46689e31-b03d-4afa-a735-a1f8d7beadb1"/>
    <xsd:element name="properties">
      <xsd:complexType>
        <xsd:sequence>
          <xsd:element name="documentManagement">
            <xsd:complexType>
              <xsd:all>
                <xsd:element ref="ns2:_x5bfe__x8c61__x30e6__x30fc__x30b6__x30fc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689e31-b03d-4afa-a735-a1f8d7beadb1" elementFormDefault="qualified">
    <xsd:import namespace="http://schemas.microsoft.com/office/2006/documentManagement/types"/>
    <xsd:import namespace="http://schemas.microsoft.com/office/infopath/2007/PartnerControls"/>
    <xsd:element name="_x5bfe__x8c61__x30e6__x30fc__x30b6__x30fc_" ma:index="8" nillable="true" ma:displayName="対象ユーザー" ma:internalName="_x5bfe__x8c61__x30e6__x30fc__x30b6__x30fc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AFCB3D-1D49-4C6B-8570-F2C82FEF0301}">
  <ds:schemaRefs>
    <ds:schemaRef ds:uri="http://schemas.microsoft.com/sharepoint/v3/contenttype/forms"/>
  </ds:schemaRefs>
</ds:datastoreItem>
</file>

<file path=customXml/itemProps2.xml><?xml version="1.0" encoding="utf-8"?>
<ds:datastoreItem xmlns:ds="http://schemas.openxmlformats.org/officeDocument/2006/customXml" ds:itemID="{07AA61AB-F5AA-46C7-BFD0-89ED5BE11251}">
  <ds:schemaRefs>
    <ds:schemaRef ds:uri="http://www.w3.org/XML/1998/namespace"/>
    <ds:schemaRef ds:uri="http://purl.org/dc/dcmitype/"/>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http://purl.org/dc/elements/1.1/"/>
    <ds:schemaRef ds:uri="46689e31-b03d-4afa-a735-a1f8d7beadb1"/>
    <ds:schemaRef ds:uri="http://purl.org/dc/terms/"/>
  </ds:schemaRefs>
</ds:datastoreItem>
</file>

<file path=customXml/itemProps3.xml><?xml version="1.0" encoding="utf-8"?>
<ds:datastoreItem xmlns:ds="http://schemas.openxmlformats.org/officeDocument/2006/customXml" ds:itemID="{6F14B459-E033-4B75-916F-ABD04A73F6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689e31-b03d-4afa-a735-a1f8d7bead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13606</TotalTime>
  <Words>8233</Words>
  <Application>Microsoft Office PowerPoint</Application>
  <PresentationFormat>画面に合わせる (4:3)</PresentationFormat>
  <Paragraphs>997</Paragraphs>
  <Slides>33</Slides>
  <Notes>28</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33</vt:i4>
      </vt:variant>
    </vt:vector>
  </HeadingPairs>
  <TitlesOfParts>
    <vt:vector size="51" baseType="lpstr">
      <vt:lpstr>BIZ UDPゴシック</vt:lpstr>
      <vt:lpstr>BIZ UDゴシック</vt:lpstr>
      <vt:lpstr>HGPｺﾞｼｯｸM</vt:lpstr>
      <vt:lpstr>HGP創英角ｺﾞｼｯｸUB</vt:lpstr>
      <vt:lpstr>HGSｺﾞｼｯｸM</vt:lpstr>
      <vt:lpstr>HG丸ｺﾞｼｯｸM-PRO</vt:lpstr>
      <vt:lpstr>Meiryo UI</vt:lpstr>
      <vt:lpstr>ＭＳ Ｐゴシック</vt:lpstr>
      <vt:lpstr>UD デジタル 教科書体 NK-R</vt:lpstr>
      <vt:lpstr>メイリオ</vt:lpstr>
      <vt:lpstr>游ゴシック</vt:lpstr>
      <vt:lpstr>游明朝</vt:lpstr>
      <vt:lpstr>Arial</vt:lpstr>
      <vt:lpstr>Calibri</vt:lpstr>
      <vt:lpstr>Times New Roman</vt:lpstr>
      <vt:lpstr>Wingdings</vt:lpstr>
      <vt:lpstr>Wingdings 2</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revision>787</cp:revision>
  <cp:lastPrinted>2023-08-18T05:13:04Z</cp:lastPrinted>
  <dcterms:created xsi:type="dcterms:W3CDTF">2015-09-08T11:59:32Z</dcterms:created>
  <dcterms:modified xsi:type="dcterms:W3CDTF">2023-08-21T01:30:25Z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0x010100D0914A58C7C9D94DB435116EF43D38D7</vt:lpwstr>
  </property>
</Properties>
</file>