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5C3A0-A568-47C4-9D79-456DC4114C9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652FF-A80A-461A-9770-D0B3F04104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2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ECF9C2-C703-43D7-A693-E3BECE049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D3137E-B7D2-4FE6-AF54-1A18A4400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FEA13B-63AB-4FCC-A404-30721427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2A87CB-90DE-48A8-8787-970C15E2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ED395F-7989-49FC-9EFD-599619B8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25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98A5D-EB53-4D0C-9779-5685C0E9B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BA3F93-96E9-4EFF-9603-FFA5A210F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F42E0-F838-468D-8030-40FE2E3C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F4C302-C3BE-4458-97F7-0BF2D9F2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B0611E-7849-4C5B-B619-4372B0F5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69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642DF4F-690C-44A4-96DA-660110134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C8D377-A784-4CE0-BE46-015F359B9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FE90E8-D5D7-4493-A0DE-D9B81379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293673-E4E5-4FDB-ADAA-07C3489A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C258D3-E2C5-4119-B788-2973D005F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4B5D9-F933-42C6-9B76-5B2A521A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F7B044-1C63-4552-8E48-3C3214CE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6B0ACC-EE75-41E9-AC19-FA805593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706328-B6D1-4576-9687-73E4E28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3338A-02C5-4DEC-92C8-BB79D24E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80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027B97-B7F9-4279-A6A3-69EF78416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F77974-4A6D-41EB-ACAF-4214A255C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BDDE57-795A-4BCC-BC02-D621715B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5CF34C-0B5E-48E2-8AC6-C0303BBC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995008-450B-4102-A014-A5962A43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2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F7126-B8FE-4B87-9715-CFFFB17D5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63671E-7403-4EE2-832C-E21F78CC3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995E54-F450-4AC5-869C-12BB0D717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E27C13-6E69-45D1-B80E-C4195559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FBADDE-7378-41B4-A6CE-E61D8283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B8F67B-D5B9-4A88-A098-CAC3B2AD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4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54662-2EDF-4577-8BD7-6960A361F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BBBAE5-BE10-42DF-B1FE-705411FC1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32597A-FD02-44BE-8150-89E550827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FF77A7-B14E-42FF-AFA3-2BE69417F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499BF2-E030-4BF2-B3E2-AA8EB598D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D5820-AD33-4E2A-AC56-3FBA70D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8720217-3E65-4545-B1DC-CAEADE73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BB95AB-946D-4AC8-815F-6ABF57E8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24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DDFC7-FDB8-4AB4-98D3-AFDC5F5D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95E89D-1495-4A7D-8876-725F06B37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6588FA-B710-4C95-98FB-FC138D05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B3C440-5D1C-4DB8-A199-0F711AEA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3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EF6465-4FE7-4FB1-B699-11BBAC43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BD8A23-6B61-4BC2-ADFC-1DD808018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FB7C9D-4BDF-4218-A35A-0FE2C740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01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36F49-0EB1-4455-BA85-5FB070C85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4C2FB6-0477-4871-825B-AE1AF6FB4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61114A-7B08-44D4-8BBF-271965E83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A8AD0E-BA11-48FE-B6A7-AD585581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2430E5-EE7E-4925-86AB-C3522D06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4720DB-1D4B-4EA2-A61D-7254721C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5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9A52A2-1E5B-4F89-A72B-3A7A9FCC1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6E32A8-AB42-40E8-B664-E6DE85879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07D942-5DA4-45EC-905A-E6AC0AA62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55A539-BBEC-4FB8-B2AD-1FF745CB6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15084-3639-4C7B-9B75-8937F6024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D26CC7-BFCE-422C-808E-BF58E9AD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4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B1542F-5B4E-44BA-A325-62A96EBE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980EE0-C967-4D72-9195-F2F950244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F544AC-A7B7-42FE-A199-329281475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B0A2-A424-4ECD-92B9-960857253C5F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64A96F-0318-47FA-B5B7-BB1EFA03A1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81C5A4-C6EA-43EB-84A6-FB7E9E2D8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01BCA-FF36-4414-99DE-310E47935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28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2622879-B4E6-46E0-AFD0-D388FF60BD66}"/>
              </a:ext>
            </a:extLst>
          </p:cNvPr>
          <p:cNvSpPr/>
          <p:nvPr/>
        </p:nvSpPr>
        <p:spPr>
          <a:xfrm>
            <a:off x="10276" y="10277"/>
            <a:ext cx="12205698" cy="410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「障害者</a:t>
            </a:r>
            <a:r>
              <a:rPr lang="ja-JP" altLang="en-US" sz="2000" b="1" dirty="0"/>
              <a:t>による</a:t>
            </a:r>
            <a:r>
              <a:rPr kumimoji="1" lang="ja-JP" altLang="en-US" sz="2000" b="1" dirty="0" smtClean="0"/>
              <a:t>文化</a:t>
            </a:r>
            <a:r>
              <a:rPr kumimoji="1" lang="ja-JP" altLang="en-US" sz="2000" b="1" dirty="0"/>
              <a:t>芸術</a:t>
            </a:r>
            <a:r>
              <a:rPr kumimoji="1" lang="ja-JP" altLang="en-US" sz="2000" b="1" dirty="0" smtClean="0"/>
              <a:t>活動の推進に関する法律」に基づく</a:t>
            </a:r>
            <a:r>
              <a:rPr kumimoji="1" lang="en-US" altLang="ja-JP" sz="2000" b="1" dirty="0" smtClean="0"/>
              <a:t>『</a:t>
            </a:r>
            <a:r>
              <a:rPr kumimoji="1" lang="ja-JP" altLang="en-US" sz="2000" b="1" dirty="0" smtClean="0"/>
              <a:t>大阪計画</a:t>
            </a:r>
            <a:r>
              <a:rPr kumimoji="1" lang="en-US" altLang="ja-JP" sz="2000" b="1" dirty="0" smtClean="0"/>
              <a:t>』</a:t>
            </a:r>
            <a:r>
              <a:rPr kumimoji="1" lang="ja-JP" altLang="en-US" sz="2000" b="1" dirty="0" smtClean="0"/>
              <a:t>（</a:t>
            </a:r>
            <a:r>
              <a:rPr kumimoji="1" lang="ja-JP" altLang="en-US" sz="2000" b="1" dirty="0"/>
              <a:t>仮称）の概要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CFC033-342A-4108-B1FB-322F7491BED2}"/>
              </a:ext>
            </a:extLst>
          </p:cNvPr>
          <p:cNvSpPr/>
          <p:nvPr/>
        </p:nvSpPr>
        <p:spPr>
          <a:xfrm>
            <a:off x="41098" y="462339"/>
            <a:ext cx="12150902" cy="1684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kumimoji="1"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．都道府県計画の策定について</a:t>
            </a:r>
            <a:endParaRPr kumimoji="1"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がいのある人の文化芸術活動の推進は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社会参加や自立の促進、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共生社会の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実現、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への理解を深める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ために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も重要。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がいのある人の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文化芸術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の推進に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向け、府の取組み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をさらに発展させ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、主体的に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活動できる環境づくりを進める。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D82FDD-9941-486A-8FBD-509A7FC92DA4}"/>
              </a:ext>
            </a:extLst>
          </p:cNvPr>
          <p:cNvSpPr/>
          <p:nvPr/>
        </p:nvSpPr>
        <p:spPr>
          <a:xfrm>
            <a:off x="41098" y="2258147"/>
            <a:ext cx="5404206" cy="15924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kumimoji="1" lang="ja-JP" alt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．府の活動に</a:t>
            </a:r>
            <a:r>
              <a:rPr kumimoji="1"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endParaRPr kumimoji="1" lang="en-US" altLang="ja-JP" sz="1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5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平成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年度から国の障がい者文化芸術拠点であるビッグ・アイ等との連携の下、文化　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芸術分野における障がいのある人の活動支援に取り組み、当該支援に関する幅広い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ネットワークの構築や様々なノウハウの蓄積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東京オリ・パラ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beyond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、日本博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の連携や取組み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↓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年大阪・関西万博およびその後の発展を見据えた活動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支援センターとの連携充実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E0B80F-9A90-48FA-93AE-14558C55D8FE}"/>
              </a:ext>
            </a:extLst>
          </p:cNvPr>
          <p:cNvSpPr/>
          <p:nvPr/>
        </p:nvSpPr>
        <p:spPr>
          <a:xfrm>
            <a:off x="41098" y="3945565"/>
            <a:ext cx="5404206" cy="2887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．基本方針</a:t>
            </a:r>
            <a:endParaRPr lang="en-US" altLang="ja-JP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～府における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つの基本方針～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（１）すそのをひろげる（場・機会の創出）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●　本来「障がい」のない世界である「文化芸術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」に、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誰もが参画可能な場・機会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等を創出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（２）たかみをめざす（市場への挑戦）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●　アーティスト・パフォーマー及びその作品・パフォーマンスの芸術的・市場的な評価が適正に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行われる環境づくり</a:t>
            </a: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（３）他分野他機関連携、中間支援充実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●　より多くの人がより多くの主体による「場・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機会等の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創出」「市場への挑戦」などの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に参画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ため、関係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所管課や他機関と連携し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ネットワーク化を図るとともに中間支援を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展開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（４）人材育成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●　「文化芸術」の分野で活躍するアーティスト・パフォーマーのみならず、「文化芸術」分野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において障がいのある人が主体的に活動できる環境づくりを担う、いわば伴奏者ともいう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べき人材の育成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19E9ED2-4478-4C6D-BC2B-C139FCFF9F8F}"/>
              </a:ext>
            </a:extLst>
          </p:cNvPr>
          <p:cNvSpPr/>
          <p:nvPr/>
        </p:nvSpPr>
        <p:spPr>
          <a:xfrm>
            <a:off x="5700445" y="2244903"/>
            <a:ext cx="6491555" cy="46130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kumimoji="1" lang="ja-JP" alt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．個別</a:t>
            </a:r>
            <a:r>
              <a:rPr kumimoji="1"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施策</a:t>
            </a:r>
            <a:r>
              <a:rPr lang="ja-JP" altLang="en-US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の推進方向</a:t>
            </a:r>
            <a:endParaRPr kumimoji="1" lang="en-US" altLang="ja-JP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（１）文化芸術の鑑賞・創造・作品等の発表の機会の拡大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障がいのある人の個性・主体性を最大限に尊重しながら、本来、「障がい」のない世界である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「文化芸術」に、誰もが参画可能な場・機会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等を創出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年大阪・関西万博およびその後の発展を見据えた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 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（２）作品における芸術的・市場的に適正な評価、販売に係る支援等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適正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な芸術的・市場的評価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等による活動の場の創出を支援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障がいのある人の文化芸術作品の販売等に関する相談支援・人材育成・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ネットワーク化の推進　等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（３）権利保護の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（４）文化芸術活動を通じた交流の促進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文化芸術の鑑賞、体験、交流等の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機会の充実　等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（５）相談体制の整備、人材育成、関係者の連携協力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他分野の関係機関等との連携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●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「文化・芸術」の分野で活躍するアーティスト・パフォーマーのみならず、これら環境づくりを担う、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いわば伴奏者ともいうべき人材の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育成　　                                                                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めざす方向性</a:t>
            </a:r>
            <a:endParaRPr kumimoji="1" lang="en-US" altLang="ja-JP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これらの取組みを多角的に推進することにより、本来、「障がい」のない世界で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文化芸術」に、誰もが参画可能な鑑賞・創造・作品の発表等の創出をさらに進める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障がいのある人が主体的に活動できる環境づくりを進める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がいのあるなしに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関わらない共生社会づくり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BA156BC4-2F49-4851-91B2-0DA208407B19}"/>
              </a:ext>
            </a:extLst>
          </p:cNvPr>
          <p:cNvSpPr/>
          <p:nvPr/>
        </p:nvSpPr>
        <p:spPr>
          <a:xfrm>
            <a:off x="5486400" y="2750916"/>
            <a:ext cx="184934" cy="360879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CD8BCB2-48FC-4E74-B58C-99FB446C8F52}"/>
              </a:ext>
            </a:extLst>
          </p:cNvPr>
          <p:cNvSpPr/>
          <p:nvPr/>
        </p:nvSpPr>
        <p:spPr>
          <a:xfrm>
            <a:off x="154113" y="2525274"/>
            <a:ext cx="287675" cy="72946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spc="-300" dirty="0"/>
              <a:t>これまで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0926FA6-658A-4CCB-8DF3-AB50B4EEC543}"/>
              </a:ext>
            </a:extLst>
          </p:cNvPr>
          <p:cNvSpPr/>
          <p:nvPr/>
        </p:nvSpPr>
        <p:spPr>
          <a:xfrm>
            <a:off x="157535" y="3295835"/>
            <a:ext cx="287675" cy="54624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spc="-300" dirty="0"/>
              <a:t>これから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2821577" y="516168"/>
            <a:ext cx="3453777" cy="1630379"/>
          </a:xfrm>
          <a:prstGeom prst="roundRect">
            <a:avLst>
              <a:gd name="adj" fmla="val 114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背景</a:t>
            </a:r>
            <a:endParaRPr lang="en-US" altLang="ja-JP" sz="105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●障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がいのある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芸術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文化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活動にかかる施策を総合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的・計画的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に推進し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、障がいのある人の個性と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能力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発揮、社会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参加の促進を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図るため、平成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障害者文化芸術活動推進法が施行。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●法に基づき、令和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月に国の第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期基本計画が策定。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⇒府においても、法の定める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項目について、障害者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基本法、文化芸術基本法、差別解消法、アクセシビリ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ティ法などの趣旨も踏まえ、都道府県計画として策定。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297767" y="516170"/>
            <a:ext cx="3279694" cy="1527346"/>
          </a:xfrm>
          <a:prstGeom prst="roundRect">
            <a:avLst>
              <a:gd name="adj" fmla="val 1056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趣旨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・位置づけ・性格</a:t>
            </a:r>
            <a:endParaRPr lang="en-US" altLang="ja-JP" sz="105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●法第８条第１項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に基づく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地方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自治体が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策定する「計画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」として、第５次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者計画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に位置付け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者計画の策定の背景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、基本理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念などを踏襲</a:t>
            </a: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●第５次</a:t>
            </a:r>
            <a:r>
              <a:rPr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者計画において、「生活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場面」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ごとに盛り込んで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いる文化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芸術活動に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「文化芸術活動推進」に焦点を当ててまとめたもの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9622285" y="516170"/>
            <a:ext cx="2569715" cy="1527346"/>
          </a:xfrm>
          <a:prstGeom prst="roundRect">
            <a:avLst>
              <a:gd name="adj" fmla="val 881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計画期間・推進体制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●令和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６年度から令和８年度までの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３年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間とし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、第５次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者計画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計画期間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終期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に合わせる。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●第５次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者計画に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編綴する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とともに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、大阪府のホームページに掲載し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市町村をはじめ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、様々な関係者に周知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を図る。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1296357" y="0"/>
            <a:ext cx="895643" cy="45016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資料</a:t>
            </a:r>
            <a:r>
              <a:rPr lang="en-US" altLang="ja-JP" sz="1400" dirty="0" smtClean="0"/>
              <a:t>2-1</a:t>
            </a:r>
            <a:endParaRPr kumimoji="1"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93908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27858" y="811177"/>
            <a:ext cx="11916920" cy="1999056"/>
          </a:xfrm>
          <a:prstGeom prst="roundRect">
            <a:avLst>
              <a:gd name="adj" fmla="val 11258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★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すそのをひろげる」「たかみをめざす」の両方を見据え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、取組みを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推進するとともに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その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推進のためには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多様な人材育成」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「他機関等との連携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 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中間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支援の充実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必要と認識し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、事業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を展開している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障がいのある人もない人も同じ舞台に立つ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障がいのある人の作品を現代アートとして打ち出す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とりわけ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文化芸術分野は障がいのあるなしにかかわらない分野である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ことを発信している。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7857" y="3263634"/>
            <a:ext cx="11916920" cy="3594365"/>
          </a:xfrm>
          <a:prstGeom prst="roundRect">
            <a:avLst>
              <a:gd name="adj" fmla="val 5672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総論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１．第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者計画に、「障害者による文化芸術活動の推進に関する法律」第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基づく計画で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を明確に位置付ける。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文化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芸術活動の推進を通じたウェルビーイング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Well-Being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理念の実現、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障がいのあるなしに関わらない持続可能な社会の実現をめざす。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３．アクセシビリティ法の成立、差別解消法の施行等に伴い、府においても、意思疎通支援にとどまらない情報保障を検討していくことが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必要であることを記載。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具体的取組み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１．オール府庁における取組みの記載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自立支援課のみならず、他所属の取組みも含め、文化芸術活動推進の都道府県計画と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して具体的取組みを記載のうえ策定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年大阪・関西万博を見据えた事業の推進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令和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月に開幕する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年大阪・関西万博において、発表の機会を創出すること及びその後のさらなる発展をめざし、事業推進することを記載。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３．支援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センター及び他分野他機関連携の強化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国の第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期計画において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も、とりわけ関係者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の連携協力や人材育成に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重要性が示されたことを受け、支援センターなど中間支援組織と連携のうえで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、様々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な主体と連携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事業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展開を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9736434" y="839574"/>
            <a:ext cx="1996220" cy="904127"/>
            <a:chOff x="306470" y="2058238"/>
            <a:chExt cx="2262031" cy="1497858"/>
          </a:xfrm>
        </p:grpSpPr>
        <p:sp>
          <p:nvSpPr>
            <p:cNvPr id="10" name="角丸四角形 9"/>
            <p:cNvSpPr/>
            <p:nvPr/>
          </p:nvSpPr>
          <p:spPr>
            <a:xfrm>
              <a:off x="306470" y="2058238"/>
              <a:ext cx="2074728" cy="1221003"/>
            </a:xfrm>
            <a:prstGeom prst="roundRect">
              <a:avLst>
                <a:gd name="adj" fmla="val 7462"/>
              </a:avLst>
            </a:prstGeom>
            <a:noFill/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E0F130BC-4758-4A82-A458-B7A4228D1BD2}"/>
                </a:ext>
              </a:extLst>
            </p:cNvPr>
            <p:cNvSpPr/>
            <p:nvPr/>
          </p:nvSpPr>
          <p:spPr>
            <a:xfrm>
              <a:off x="553587" y="2409573"/>
              <a:ext cx="370184" cy="467629"/>
            </a:xfrm>
            <a:prstGeom prst="triangle">
              <a:avLst/>
            </a:pr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5000">
                  <a:schemeClr val="bg2">
                    <a:lumMod val="75000"/>
                  </a:schemeClr>
                </a:gs>
                <a:gs pos="7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コンテンツ プレースホルダー 2">
              <a:extLst>
                <a:ext uri="{FF2B5EF4-FFF2-40B4-BE49-F238E27FC236}">
                  <a16:creationId xmlns:a16="http://schemas.microsoft.com/office/drawing/2014/main" id="{B2D231F6-0E30-4EA0-ACE7-FC878100C7AA}"/>
                </a:ext>
              </a:extLst>
            </p:cNvPr>
            <p:cNvSpPr txBox="1">
              <a:spLocks/>
            </p:cNvSpPr>
            <p:nvPr/>
          </p:nvSpPr>
          <p:spPr>
            <a:xfrm>
              <a:off x="1173174" y="2307543"/>
              <a:ext cx="1369411" cy="254799"/>
            </a:xfrm>
            <a:prstGeom prst="rect">
              <a:avLst/>
            </a:prstGeom>
            <a:ln w="635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00"/>
                </a:lnSpc>
                <a:buFont typeface="Arial" panose="020B0604020202020204" pitchFamily="34" charset="0"/>
                <a:buNone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たか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みをめざす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矢印: 右 39">
              <a:extLst>
                <a:ext uri="{FF2B5EF4-FFF2-40B4-BE49-F238E27FC236}">
                  <a16:creationId xmlns:a16="http://schemas.microsoft.com/office/drawing/2014/main" id="{AD23D484-C0DD-4A7D-9C06-A30EA3BDE9D0}"/>
                </a:ext>
              </a:extLst>
            </p:cNvPr>
            <p:cNvSpPr/>
            <p:nvPr/>
          </p:nvSpPr>
          <p:spPr>
            <a:xfrm rot="5400000">
              <a:off x="653205" y="3044942"/>
              <a:ext cx="184030" cy="11997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矢印: 右 40">
              <a:extLst>
                <a:ext uri="{FF2B5EF4-FFF2-40B4-BE49-F238E27FC236}">
                  <a16:creationId xmlns:a16="http://schemas.microsoft.com/office/drawing/2014/main" id="{EB885CCC-F12E-490C-8910-AA28DFCB23F7}"/>
                </a:ext>
              </a:extLst>
            </p:cNvPr>
            <p:cNvSpPr/>
            <p:nvPr/>
          </p:nvSpPr>
          <p:spPr>
            <a:xfrm rot="3982327">
              <a:off x="925703" y="3044996"/>
              <a:ext cx="184030" cy="11997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矢印: 右 41">
              <a:extLst>
                <a:ext uri="{FF2B5EF4-FFF2-40B4-BE49-F238E27FC236}">
                  <a16:creationId xmlns:a16="http://schemas.microsoft.com/office/drawing/2014/main" id="{29A9DE17-921C-4F03-9C9D-095C2941C3B5}"/>
                </a:ext>
              </a:extLst>
            </p:cNvPr>
            <p:cNvSpPr/>
            <p:nvPr/>
          </p:nvSpPr>
          <p:spPr>
            <a:xfrm rot="6049371">
              <a:off x="413144" y="3043502"/>
              <a:ext cx="184030" cy="11997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コンテンツ プレースホルダー 2">
              <a:extLst>
                <a:ext uri="{FF2B5EF4-FFF2-40B4-BE49-F238E27FC236}">
                  <a16:creationId xmlns:a16="http://schemas.microsoft.com/office/drawing/2014/main" id="{0E114D8B-3229-43A2-8D1E-5D7AEDD042A5}"/>
                </a:ext>
              </a:extLst>
            </p:cNvPr>
            <p:cNvSpPr txBox="1">
              <a:spLocks/>
            </p:cNvSpPr>
            <p:nvPr/>
          </p:nvSpPr>
          <p:spPr>
            <a:xfrm>
              <a:off x="1159664" y="2898165"/>
              <a:ext cx="1408837" cy="657931"/>
            </a:xfrm>
            <a:prstGeom prst="rect">
              <a:avLst/>
            </a:prstGeom>
            <a:ln w="635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すそのを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ひろ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げる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矢印: 右 37">
              <a:extLst>
                <a:ext uri="{FF2B5EF4-FFF2-40B4-BE49-F238E27FC236}">
                  <a16:creationId xmlns:a16="http://schemas.microsoft.com/office/drawing/2014/main" id="{89C47714-578A-43DF-BC1F-7120C2DB1BFF}"/>
                </a:ext>
              </a:extLst>
            </p:cNvPr>
            <p:cNvSpPr/>
            <p:nvPr/>
          </p:nvSpPr>
          <p:spPr>
            <a:xfrm rot="16200000">
              <a:off x="807186" y="2261216"/>
              <a:ext cx="173770" cy="11313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矢印: 右 37">
              <a:extLst>
                <a:ext uri="{FF2B5EF4-FFF2-40B4-BE49-F238E27FC236}">
                  <a16:creationId xmlns:a16="http://schemas.microsoft.com/office/drawing/2014/main" id="{89C47714-578A-43DF-BC1F-7120C2DB1BFF}"/>
                </a:ext>
              </a:extLst>
            </p:cNvPr>
            <p:cNvSpPr/>
            <p:nvPr/>
          </p:nvSpPr>
          <p:spPr>
            <a:xfrm rot="16200000">
              <a:off x="503836" y="2260398"/>
              <a:ext cx="173770" cy="11313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" name="メモ 5"/>
          <p:cNvSpPr/>
          <p:nvPr/>
        </p:nvSpPr>
        <p:spPr>
          <a:xfrm>
            <a:off x="188030" y="2915904"/>
            <a:ext cx="4330074" cy="399246"/>
          </a:xfrm>
          <a:prstGeom prst="foldedCorner">
            <a:avLst>
              <a:gd name="adj" fmla="val 36022"/>
            </a:avLst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今回策定時に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おける変更点（追加点）</a:t>
            </a:r>
          </a:p>
        </p:txBody>
      </p:sp>
      <p:sp>
        <p:nvSpPr>
          <p:cNvPr id="4" name="メモ 3"/>
          <p:cNvSpPr/>
          <p:nvPr/>
        </p:nvSpPr>
        <p:spPr>
          <a:xfrm>
            <a:off x="111946" y="520239"/>
            <a:ext cx="4330075" cy="399246"/>
          </a:xfrm>
          <a:prstGeom prst="foldedCorner">
            <a:avLst>
              <a:gd name="adj" fmla="val 36022"/>
            </a:avLst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の文化芸術活動推進の強みに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ついて</a:t>
            </a:r>
            <a:endParaRPr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2622879-B4E6-46E0-AFD0-D388FF60BD66}"/>
              </a:ext>
            </a:extLst>
          </p:cNvPr>
          <p:cNvSpPr/>
          <p:nvPr/>
        </p:nvSpPr>
        <p:spPr>
          <a:xfrm>
            <a:off x="10276" y="10277"/>
            <a:ext cx="12205698" cy="410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「障害者</a:t>
            </a:r>
            <a:r>
              <a:rPr lang="ja-JP" altLang="en-US" sz="2000" b="1" dirty="0"/>
              <a:t>による</a:t>
            </a:r>
            <a:r>
              <a:rPr kumimoji="1" lang="ja-JP" altLang="en-US" sz="2000" b="1" dirty="0" smtClean="0"/>
              <a:t>文化</a:t>
            </a:r>
            <a:r>
              <a:rPr kumimoji="1" lang="ja-JP" altLang="en-US" sz="2000" b="1" dirty="0"/>
              <a:t>芸術</a:t>
            </a:r>
            <a:r>
              <a:rPr kumimoji="1" lang="ja-JP" altLang="en-US" sz="2000" b="1" dirty="0" smtClean="0"/>
              <a:t>活動の推進に関する法律」に基づく</a:t>
            </a:r>
            <a:r>
              <a:rPr kumimoji="1" lang="en-US" altLang="ja-JP" sz="2000" b="1" dirty="0" smtClean="0"/>
              <a:t>『</a:t>
            </a:r>
            <a:r>
              <a:rPr kumimoji="1" lang="ja-JP" altLang="en-US" sz="2000" b="1" dirty="0" smtClean="0"/>
              <a:t>大阪計画</a:t>
            </a:r>
            <a:r>
              <a:rPr kumimoji="1" lang="en-US" altLang="ja-JP" sz="2000" b="1" dirty="0" smtClean="0"/>
              <a:t>』</a:t>
            </a:r>
            <a:r>
              <a:rPr kumimoji="1" lang="ja-JP" altLang="en-US" sz="2000" b="1" dirty="0" smtClean="0"/>
              <a:t>（</a:t>
            </a:r>
            <a:r>
              <a:rPr kumimoji="1" lang="ja-JP" altLang="en-US" sz="2000" b="1" dirty="0"/>
              <a:t>仮称）の概要</a:t>
            </a:r>
          </a:p>
        </p:txBody>
      </p:sp>
    </p:spTree>
    <p:extLst>
      <p:ext uri="{BB962C8B-B14F-4D97-AF65-F5344CB8AC3E}">
        <p14:creationId xmlns:p14="http://schemas.microsoft.com/office/powerpoint/2010/main" val="843782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1640</Words>
  <Application>Microsoft Office PowerPoint</Application>
  <PresentationFormat>ワイド画面</PresentationFormat>
  <Paragraphs>112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HG創英角ﾎﾟｯﾌﾟ体</vt:lpstr>
      <vt:lpstr>Meiryo UI</vt:lpstr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中西　祥子</dc:creator>
  <cp:lastModifiedBy>障がい福祉企画課</cp:lastModifiedBy>
  <cp:revision>51</cp:revision>
  <cp:lastPrinted>2023-08-10T05:42:14Z</cp:lastPrinted>
  <dcterms:created xsi:type="dcterms:W3CDTF">2023-06-25T00:33:29Z</dcterms:created>
  <dcterms:modified xsi:type="dcterms:W3CDTF">2023-08-24T07:09:46Z</dcterms:modified>
</cp:coreProperties>
</file>