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3B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434" autoAdjust="0"/>
  </p:normalViewPr>
  <p:slideViewPr>
    <p:cSldViewPr>
      <p:cViewPr varScale="1">
        <p:scale>
          <a:sx n="74" d="100"/>
          <a:sy n="74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四角形: 角を丸くする 1">
            <a:extLst>
              <a:ext uri="{FF2B5EF4-FFF2-40B4-BE49-F238E27FC236}">
                <a16:creationId xmlns:a16="http://schemas.microsoft.com/office/drawing/2014/main" id="{545282AF-7933-48F0-B2BC-16A22CEFB14D}"/>
              </a:ext>
            </a:extLst>
          </p:cNvPr>
          <p:cNvSpPr/>
          <p:nvPr/>
        </p:nvSpPr>
        <p:spPr>
          <a:xfrm>
            <a:off x="4539174" y="585841"/>
            <a:ext cx="4538721" cy="3765689"/>
          </a:xfrm>
          <a:prstGeom prst="roundRect">
            <a:avLst>
              <a:gd name="adj" fmla="val 48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00"/>
              </a:lnSpc>
            </a:pP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60"/>
              </a:lnSpc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地域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生活への移行に向けた支援体制の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6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の専門的な支援力の強化、地域の社会資源の充実を図ることで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強度行動障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がいの状態を示す重度知的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者の地域移行が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進んでいくと考えられる。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>
              <a:lnSpc>
                <a:spcPts val="1260"/>
              </a:lnSpc>
              <a:defRPr/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施設は地域と施設の暮らしの違いや地域移行のメリット・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デメリットなどを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踏まえ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組織的に支援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>
              <a:lnSpc>
                <a:spcPts val="1260"/>
              </a:lnSpc>
              <a:defRPr/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・地域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生活の体験、チームアプローチによる課題の分析・検討を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踏まえた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地域移行・定着の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ができる人員体制の確保や財政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措置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重度化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・高齢化に対応した生活環境の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・個々のプライバシーに配慮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、個室化（多床室の解消）の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推進、バリアフリー化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や設備の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導入、強度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行動障がい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等の状態を示す入所者の居室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改修など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・個々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の特性に配慮した環境整備のための施設整備補助等の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多様化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者への支援</a:t>
            </a:r>
          </a:p>
          <a:p>
            <a:pPr algn="just">
              <a:lnSpc>
                <a:spcPts val="126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視覚化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構造化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等の環境面からの対応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リハビリなど専門的な知識を有する人材登用、スーパーバイズを受ける機会の確保、チームアプローチによる統一した支援等の支援力強化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 defTabSz="685766">
              <a:lnSpc>
                <a:spcPts val="1260"/>
              </a:lnSpc>
              <a:defRPr/>
            </a:pPr>
            <a:r>
              <a:rPr lang="ja-JP" altLang="en-US" sz="10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・基幹</a:t>
            </a:r>
            <a:r>
              <a:rPr lang="en-US" altLang="ja-JP" sz="10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10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等が入所施設等と</a:t>
            </a:r>
            <a:r>
              <a:rPr lang="ja-JP" altLang="en-US" sz="10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調整し、</a:t>
            </a:r>
            <a:r>
              <a:rPr lang="en-US" altLang="ja-JP" sz="10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0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でも</a:t>
            </a:r>
            <a:r>
              <a:rPr lang="ja-JP" altLang="en-US" sz="10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可能な地域生活支援の形を組み立て</a:t>
            </a:r>
            <a:endParaRPr lang="en-US" altLang="ja-JP" sz="104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 defTabSz="685766">
              <a:lnSpc>
                <a:spcPts val="1260"/>
              </a:lnSpc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通院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の必要性の高まりにより生じるニーズに応じた報酬に対する財源の確保（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日中系サービス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による支援と通院等介助に係る支援の両立）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766">
              <a:lnSpc>
                <a:spcPts val="1260"/>
              </a:lnSpc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・インターセクショナリティ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の視点を持った個別的な支援ができる環境と人材養成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766">
              <a:lnSpc>
                <a:spcPts val="1260"/>
              </a:lnSpc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ロボット等の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を促進し、職員の負担を軽減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BCAC53A-06EE-4214-937C-805C5D0F40A4}"/>
              </a:ext>
            </a:extLst>
          </p:cNvPr>
          <p:cNvSpPr/>
          <p:nvPr/>
        </p:nvSpPr>
        <p:spPr>
          <a:xfrm>
            <a:off x="29344" y="4030104"/>
            <a:ext cx="6038412" cy="278735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200" dirty="0"/>
          </a:p>
          <a:p>
            <a:endParaRPr lang="en-US" altLang="ja-JP" sz="1200" dirty="0"/>
          </a:p>
          <a:p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9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2" name="四角形: 角を丸くする 1">
            <a:extLst>
              <a:ext uri="{FF2B5EF4-FFF2-40B4-BE49-F238E27FC236}">
                <a16:creationId xmlns:a16="http://schemas.microsoft.com/office/drawing/2014/main" id="{545282AF-7933-48F0-B2BC-16A22CEFB14D}"/>
              </a:ext>
            </a:extLst>
          </p:cNvPr>
          <p:cNvSpPr/>
          <p:nvPr/>
        </p:nvSpPr>
        <p:spPr>
          <a:xfrm>
            <a:off x="4585313" y="4704627"/>
            <a:ext cx="4443228" cy="394920"/>
          </a:xfrm>
          <a:prstGeom prst="roundRect">
            <a:avLst>
              <a:gd name="adj" fmla="val 48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重度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の知的障がい者への集中支援により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、地域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生活への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移行を推進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する機能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00" dirty="0"/>
          </a:p>
        </p:txBody>
      </p:sp>
      <p:sp>
        <p:nvSpPr>
          <p:cNvPr id="83" name="四角形: 角を丸くする 1">
            <a:extLst>
              <a:ext uri="{FF2B5EF4-FFF2-40B4-BE49-F238E27FC236}">
                <a16:creationId xmlns:a16="http://schemas.microsoft.com/office/drawing/2014/main" id="{545282AF-7933-48F0-B2BC-16A22CEFB14D}"/>
              </a:ext>
            </a:extLst>
          </p:cNvPr>
          <p:cNvSpPr/>
          <p:nvPr/>
        </p:nvSpPr>
        <p:spPr>
          <a:xfrm>
            <a:off x="4585541" y="5140312"/>
            <a:ext cx="4443000" cy="387708"/>
          </a:xfrm>
          <a:prstGeom prst="roundRect">
            <a:avLst>
              <a:gd name="adj" fmla="val 48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で地域移行が困難な障がい者や支援期間が長期となる方の「生活の質を担保する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」機能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9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1000" dirty="0"/>
          </a:p>
        </p:txBody>
      </p:sp>
      <p:sp>
        <p:nvSpPr>
          <p:cNvPr id="23" name="四角形: 角を丸くする 1">
            <a:extLst>
              <a:ext uri="{FF2B5EF4-FFF2-40B4-BE49-F238E27FC236}">
                <a16:creationId xmlns:a16="http://schemas.microsoft.com/office/drawing/2014/main" id="{545282AF-7933-48F0-B2BC-16A22CEFB14D}"/>
              </a:ext>
            </a:extLst>
          </p:cNvPr>
          <p:cNvSpPr/>
          <p:nvPr/>
        </p:nvSpPr>
        <p:spPr>
          <a:xfrm>
            <a:off x="-1744" y="581038"/>
            <a:ext cx="4517687" cy="6276962"/>
          </a:xfrm>
          <a:prstGeom prst="roundRect">
            <a:avLst>
              <a:gd name="adj" fmla="val 48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 lvl="0">
              <a:lnSpc>
                <a:spcPts val="1400"/>
              </a:lnSpc>
              <a:defRPr/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defRPr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地域生活を支える相談支援及び意思決定支援の充実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r>
              <a:rPr lang="ja-JP" altLang="en-US" sz="102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全ての</a:t>
            </a:r>
            <a:r>
              <a:rPr lang="ja-JP" altLang="en-US" sz="102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者が相談支援を受けることができる相談支援体制の整備</a:t>
            </a:r>
            <a:endParaRPr lang="en-US" altLang="ja-JP" sz="10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適切な計画作成ができる相談支援専門員の養成・確保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defRPr/>
            </a:pP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・地域移行を進める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上で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は、入所者本人と支援者との協働が大原則であるため、手話等の意思表明するための情報保障</a:t>
            </a:r>
            <a:r>
              <a:rPr lang="en-US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人材確保の取組等</a:t>
            </a:r>
            <a:r>
              <a:rPr lang="en-US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2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配慮が重要で、本人が明確に意思を表明することが難しい場合にも、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家族と協働し、本人の最善の利益を選択するためのアセスメントの上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、本人の理解しやすい情報を提供する、選択の機会を保障する等、本人の意思決定を促すことが大切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766">
              <a:defRPr/>
            </a:pP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移行先の事業所や支援者等の連携体制を示すパンフレットの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作成、地域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移行者の日常生活を描写した動画等の視聴ツールを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作成、体験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の機会を設ける等、意思決定支援の方策を探り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、それらを蓄積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して情報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lang="en-US" altLang="ja-JP" sz="102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766">
              <a:defRPr/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等取組を展開</a:t>
            </a:r>
            <a:endParaRPr lang="en-US" altLang="ja-JP" sz="1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300"/>
              </a:lnSpc>
              <a:defRPr/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 入所時、入所中等の地域移行に向けた認識の形成と共有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・市町村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や基幹</a:t>
            </a:r>
            <a:r>
              <a:rPr lang="en-US" altLang="ja-JP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が施設や入所者、家族等に地域移行の重要性を働きかけ</a:t>
            </a:r>
            <a:endParaRPr lang="en-US" altLang="ja-JP" sz="1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・基幹</a:t>
            </a:r>
            <a:r>
              <a:rPr lang="en-US" altLang="ja-JP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による施設等へ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SV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派遣や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地域移行担当職員設置の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働きかけ等</a:t>
            </a:r>
            <a:endParaRPr lang="en-US" altLang="ja-JP" sz="1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766">
              <a:lnSpc>
                <a:spcPts val="1200"/>
              </a:lnSpc>
              <a:defRPr/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資源との連携・調整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や住民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の理解促進の検討のため協議会等を活用</a:t>
            </a:r>
            <a:endParaRPr lang="en-US" altLang="ja-JP" sz="1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 defTabSz="685766">
              <a:lnSpc>
                <a:spcPts val="1200"/>
              </a:lnSpc>
              <a:defRPr/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・入所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希望者に対して施設以外の地域での生活を選択できるよう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働きかけ、入所前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から地域生活の継続を前提とした支援を協議会等で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検討し、これら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の取組を行政や地域が発信するなど横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展開し、各地域の支援力向上</a:t>
            </a:r>
            <a:endParaRPr lang="en-US" altLang="ja-JP" sz="1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・市町村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や基幹</a:t>
            </a:r>
            <a:r>
              <a:rPr lang="en-US" altLang="ja-JP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102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に地域移行や地域生活支援を行うコーディネーター等の配置</a:t>
            </a:r>
            <a:endParaRPr lang="en-US" altLang="ja-JP" sz="1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 暮らしの場となる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等のサービス提供基盤の拡充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・多職種・他機関連携での事例検討を通じたスキルアップの取組、見立て、支援方法の構築・共有、チーム支援による統一的な対応、支援を安定的に提供できる人員体制の確保</a:t>
            </a:r>
          </a:p>
          <a:p>
            <a:pPr algn="just">
              <a:lnSpc>
                <a:spcPts val="1200"/>
              </a:lnSpc>
            </a:pP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2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2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特性に合わせた環境整備が可能となる財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政措置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</a:pP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・日中サービス支援型</a:t>
            </a:r>
            <a:r>
              <a:rPr lang="en-US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の整備促進、支援力のある事業所が強度</a:t>
            </a:r>
            <a:r>
              <a:rPr lang="ja-JP" altLang="en-US" sz="102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行動障がい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支援を行う</a:t>
            </a:r>
            <a:r>
              <a:rPr lang="en-US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等に参入する仕組みの検討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</a:pP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・地域に暮らす</a:t>
            </a:r>
            <a:r>
              <a:rPr lang="ja-JP" altLang="en-US" sz="102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者の状況を把握し、地域の社会資源の整備方針を市町村等が検討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defRPr/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施設による在宅や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で暮らす</a:t>
            </a:r>
            <a:r>
              <a:rPr lang="ja-JP" altLang="en-US" sz="11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者等へのバックアップ機能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</a:pPr>
            <a:r>
              <a:rPr lang="ja-JP" altLang="en-US" sz="102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2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重度障がい</a:t>
            </a:r>
            <a:r>
              <a:rPr lang="ja-JP" altLang="ja-JP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者の地域生活を支えるためには、拠点等</a:t>
            </a:r>
            <a:r>
              <a:rPr lang="ja-JP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の緊急</a:t>
            </a:r>
            <a:r>
              <a:rPr lang="ja-JP" altLang="ja-JP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時の受入れ・対応</a:t>
            </a:r>
            <a:r>
              <a:rPr lang="ja-JP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を機能させる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ことが求められ</a:t>
            </a:r>
            <a:r>
              <a:rPr lang="ja-JP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時間稼働等の</a:t>
            </a:r>
            <a:r>
              <a:rPr lang="ja-JP" altLang="ja-JP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lang="ja-JP" altLang="ja-JP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の強みを活かすことが有効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</a:pPr>
            <a:r>
              <a:rPr lang="ja-JP" altLang="en-US" sz="94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・緊急時に支援が必要な住民情報を事前にキャッチし、事前登録を促す</a:t>
            </a:r>
            <a:r>
              <a:rPr lang="ja-JP" altLang="en-US" sz="94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94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、住民への周知</a:t>
            </a:r>
            <a:endParaRPr lang="en-US" altLang="ja-JP" sz="94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緊急時に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備えて、施設に併設する短期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入所などで事前に体験するよう働きかけ</a:t>
            </a:r>
            <a:endParaRPr lang="en-US" altLang="ja-JP" sz="10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・拠点等の運用状況の検証・検討、地域課題の把握</a:t>
            </a:r>
            <a:endParaRPr lang="en-US" altLang="ja-JP" sz="102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・施設等での支援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再構築（トライ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＆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エラー）、</a:t>
            </a:r>
            <a:r>
              <a:rPr lang="ja-JP" altLang="en-US" sz="1020" dirty="0">
                <a:latin typeface="Meiryo UI" panose="020B0604030504040204" pitchFamily="50" charset="-128"/>
                <a:ea typeface="Meiryo UI" panose="020B0604030504040204" pitchFamily="50" charset="-128"/>
              </a:rPr>
              <a:t>人員体制の確保とバックアップの環境</a:t>
            </a:r>
            <a:r>
              <a:rPr lang="ja-JP" altLang="en-US" sz="10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整備と財政措置</a:t>
            </a:r>
            <a:endParaRPr lang="ja-JP" altLang="en-US" sz="10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200"/>
              </a:lnSpc>
            </a:pPr>
            <a:r>
              <a:rPr lang="ja-JP" altLang="en-US" sz="9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・施設</a:t>
            </a:r>
            <a:r>
              <a:rPr lang="ja-JP" altLang="en-US" sz="97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970" dirty="0"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970" dirty="0">
                <a:latin typeface="Meiryo UI" panose="020B0604030504040204" pitchFamily="50" charset="-128"/>
                <a:ea typeface="Meiryo UI" panose="020B0604030504040204" pitchFamily="50" charset="-128"/>
              </a:rPr>
              <a:t>等のスキルアップに向けた実践研修の場を提供、緊急時に職員を応援派遣</a:t>
            </a:r>
            <a:endParaRPr lang="en-US" altLang="ja-JP" sz="9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endParaRPr lang="en-US" altLang="ja-JP" sz="10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547031" y="4433260"/>
            <a:ext cx="4530864" cy="1575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四角形: 角を丸くする 1">
            <a:extLst>
              <a:ext uri="{FF2B5EF4-FFF2-40B4-BE49-F238E27FC236}">
                <a16:creationId xmlns:a16="http://schemas.microsoft.com/office/drawing/2014/main" id="{545282AF-7933-48F0-B2BC-16A22CEFB14D}"/>
              </a:ext>
            </a:extLst>
          </p:cNvPr>
          <p:cNvSpPr/>
          <p:nvPr/>
        </p:nvSpPr>
        <p:spPr>
          <a:xfrm>
            <a:off x="4588730" y="5575538"/>
            <a:ext cx="4443758" cy="371011"/>
          </a:xfrm>
          <a:prstGeom prst="roundRect">
            <a:avLst>
              <a:gd name="adj" fmla="val 48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地域で暮らす</a:t>
            </a:r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者や家族の緊急時に受入れ支援を行う機能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00" dirty="0"/>
          </a:p>
        </p:txBody>
      </p:sp>
      <p:sp>
        <p:nvSpPr>
          <p:cNvPr id="38" name="タイトル 1"/>
          <p:cNvSpPr txBox="1">
            <a:spLocks/>
          </p:cNvSpPr>
          <p:nvPr/>
        </p:nvSpPr>
        <p:spPr>
          <a:xfrm>
            <a:off x="4529906" y="4399933"/>
            <a:ext cx="3209544" cy="284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ja-JP" altLang="en-US" sz="10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者支援施設に求められる</a:t>
            </a:r>
            <a:r>
              <a:rPr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</a:t>
            </a:r>
            <a:endParaRPr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タイトル 1"/>
          <p:cNvSpPr txBox="1">
            <a:spLocks/>
          </p:cNvSpPr>
          <p:nvPr/>
        </p:nvSpPr>
        <p:spPr>
          <a:xfrm>
            <a:off x="10253" y="318954"/>
            <a:ext cx="9078500" cy="262084"/>
          </a:xfrm>
          <a:prstGeom prst="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ja-JP" altLang="en-US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者等への支援体制の再構築に向けた提言（第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章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四角形: 角を丸くする 1">
            <a:extLst>
              <a:ext uri="{FF2B5EF4-FFF2-40B4-BE49-F238E27FC236}">
                <a16:creationId xmlns:a16="http://schemas.microsoft.com/office/drawing/2014/main" id="{545282AF-7933-48F0-B2BC-16A22CEFB14D}"/>
              </a:ext>
            </a:extLst>
          </p:cNvPr>
          <p:cNvSpPr/>
          <p:nvPr/>
        </p:nvSpPr>
        <p:spPr>
          <a:xfrm>
            <a:off x="4554253" y="6055631"/>
            <a:ext cx="4535625" cy="797899"/>
          </a:xfrm>
          <a:prstGeom prst="roundRect">
            <a:avLst>
              <a:gd name="adj" fmla="val 480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just">
              <a:lnSpc>
                <a:spcPts val="1500"/>
              </a:lnSpc>
              <a:defRPr/>
            </a:pP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defRPr/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介護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保険サービス利用に伴う関係者間の連携</a:t>
            </a: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・介護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保険サービス関係者との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連携、</a:t>
            </a:r>
            <a:r>
              <a:rPr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がい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者を支援する相談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支援専門員と介護支援専門員の緊密な連携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>
              <a:lnSpc>
                <a:spcPts val="1500"/>
              </a:lnSpc>
              <a:defRPr/>
            </a:pP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>
              <a:lnSpc>
                <a:spcPts val="1500"/>
              </a:lnSpc>
              <a:defRPr/>
            </a:pP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585313" y="4704817"/>
            <a:ext cx="1862519" cy="15591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集中支援機能</a:t>
            </a:r>
            <a:endParaRPr kumimoji="1" lang="ja-JP" altLang="en-US" sz="1200" b="1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594727" y="5135509"/>
            <a:ext cx="1853105" cy="16640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i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</a:t>
            </a:r>
            <a:r>
              <a:rPr kumimoji="1" lang="ja-JP" altLang="en-US" sz="12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支援機能</a:t>
            </a:r>
            <a:endParaRPr kumimoji="1" lang="ja-JP" altLang="en-US" sz="1200" b="1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594727" y="5589230"/>
            <a:ext cx="1857809" cy="15521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緊急時生活</a:t>
            </a:r>
            <a:r>
              <a:rPr kumimoji="1" lang="ja-JP" altLang="en-US" sz="12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支援機能</a:t>
            </a:r>
            <a:endParaRPr kumimoji="1" lang="ja-JP" altLang="en-US" sz="1200" b="1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 txBox="1">
            <a:spLocks/>
          </p:cNvSpPr>
          <p:nvPr/>
        </p:nvSpPr>
        <p:spPr>
          <a:xfrm>
            <a:off x="-1556" y="-35566"/>
            <a:ext cx="9108504" cy="3287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地域における障がい者等への支援体制に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ついて」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者自立支援協議会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提言の概要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554253" y="6049210"/>
            <a:ext cx="4526842" cy="2412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その他、検討事項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4541560" y="548680"/>
            <a:ext cx="4572778" cy="23896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 </a:t>
            </a:r>
            <a:r>
              <a:rPr lang="ja-JP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入所者の年齢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や特性に</a:t>
            </a:r>
            <a:r>
              <a:rPr lang="ja-JP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応じた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環境の</a:t>
            </a:r>
            <a:r>
              <a:rPr lang="ja-JP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-11711" y="583185"/>
            <a:ext cx="4516828" cy="23038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地域全体で</a:t>
            </a:r>
            <a:r>
              <a:rPr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者を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支える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しく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み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の構築</a:t>
            </a:r>
            <a:endParaRPr lang="ja-JP" altLang="en-US" sz="1200" b="1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72400" y="0"/>
            <a:ext cx="89959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smtClean="0"/>
              <a:t>資料</a:t>
            </a:r>
            <a:r>
              <a:rPr kumimoji="1" lang="ja-JP" altLang="en-US" sz="1200" smtClean="0"/>
              <a:t>１</a:t>
            </a:r>
            <a:r>
              <a:rPr lang="ja-JP" altLang="en-US" sz="1200" smtClean="0"/>
              <a:t>－２</a:t>
            </a:r>
            <a:endParaRPr kumimoji="1"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2780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16128</TotalTime>
  <Words>1177</Words>
  <Application>Microsoft Office PowerPoint</Application>
  <PresentationFormat>画面に合わせる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【大阪府1】</cp:lastModifiedBy>
  <cp:revision>858</cp:revision>
  <cp:lastPrinted>2023-08-29T00:52:03Z</cp:lastPrinted>
  <dcterms:created xsi:type="dcterms:W3CDTF">2014-05-26T00:08:15Z</dcterms:created>
  <dcterms:modified xsi:type="dcterms:W3CDTF">2023-08-29T00:54:24Z</dcterms:modified>
</cp:coreProperties>
</file>