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
  </p:notesMasterIdLst>
  <p:sldIdLst>
    <p:sldId id="280" r:id="rId2"/>
    <p:sldId id="282" r:id="rId3"/>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F4"/>
    <a:srgbClr val="CCECFF"/>
    <a:srgbClr val="94C0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85" autoAdjust="0"/>
    <p:restoredTop sz="88509" autoAdjust="0"/>
  </p:normalViewPr>
  <p:slideViewPr>
    <p:cSldViewPr>
      <p:cViewPr varScale="1">
        <p:scale>
          <a:sx n="65" d="100"/>
          <a:sy n="65" d="100"/>
        </p:scale>
        <p:origin x="147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005252BA-2214-449C-8EB5-EC4AE1D81467}" type="datetimeFigureOut">
              <a:rPr kumimoji="1" lang="ja-JP" altLang="en-US" smtClean="0"/>
              <a:t>2023/9/21</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F5C0CDCA-636B-4F4B-A567-C7BA73AA0095}" type="slidenum">
              <a:rPr kumimoji="1" lang="ja-JP" altLang="en-US" smtClean="0"/>
              <a:t>1</a:t>
            </a:fld>
            <a:endParaRPr kumimoji="1" lang="ja-JP" altLang="en-US"/>
          </a:p>
        </p:txBody>
      </p:sp>
    </p:spTree>
    <p:extLst>
      <p:ext uri="{BB962C8B-B14F-4D97-AF65-F5344CB8AC3E}">
        <p14:creationId xmlns:p14="http://schemas.microsoft.com/office/powerpoint/2010/main" val="5809538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33"/>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884" indent="0" algn="ctr">
              <a:buNone/>
              <a:defRPr>
                <a:solidFill>
                  <a:schemeClr val="tx1">
                    <a:tint val="75000"/>
                  </a:schemeClr>
                </a:solidFill>
              </a:defRPr>
            </a:lvl2pPr>
            <a:lvl3pPr marL="685766" indent="0" algn="ctr">
              <a:buNone/>
              <a:defRPr>
                <a:solidFill>
                  <a:schemeClr val="tx1">
                    <a:tint val="75000"/>
                  </a:schemeClr>
                </a:solidFill>
              </a:defRPr>
            </a:lvl3pPr>
            <a:lvl4pPr marL="1028649" indent="0" algn="ctr">
              <a:buNone/>
              <a:defRPr>
                <a:solidFill>
                  <a:schemeClr val="tx1">
                    <a:tint val="75000"/>
                  </a:schemeClr>
                </a:solidFill>
              </a:defRPr>
            </a:lvl4pPr>
            <a:lvl5pPr marL="1371532" indent="0" algn="ctr">
              <a:buNone/>
              <a:defRPr>
                <a:solidFill>
                  <a:schemeClr val="tx1">
                    <a:tint val="75000"/>
                  </a:schemeClr>
                </a:solidFill>
              </a:defRPr>
            </a:lvl5pPr>
            <a:lvl6pPr marL="1714415" indent="0" algn="ctr">
              <a:buNone/>
              <a:defRPr>
                <a:solidFill>
                  <a:schemeClr val="tx1">
                    <a:tint val="75000"/>
                  </a:schemeClr>
                </a:solidFill>
              </a:defRPr>
            </a:lvl6pPr>
            <a:lvl7pPr marL="2057297" indent="0" algn="ctr">
              <a:buNone/>
              <a:defRPr>
                <a:solidFill>
                  <a:schemeClr val="tx1">
                    <a:tint val="75000"/>
                  </a:schemeClr>
                </a:solidFill>
              </a:defRPr>
            </a:lvl7pPr>
            <a:lvl8pPr marL="2400180" indent="0" algn="ctr">
              <a:buNone/>
              <a:defRPr>
                <a:solidFill>
                  <a:schemeClr val="tx1">
                    <a:tint val="75000"/>
                  </a:schemeClr>
                </a:solidFill>
              </a:defRPr>
            </a:lvl8pPr>
            <a:lvl9pPr marL="2743064"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4C44990-B191-44FF-908E-CD5C61C97783}" type="datetime1">
              <a:rPr kumimoji="1" lang="ja-JP" altLang="en-US" smtClean="0"/>
              <a:t>2023/9/21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5CAE68-DF1D-4A3B-B4C8-841469085435}" type="datetime1">
              <a:rPr kumimoji="1" lang="ja-JP" altLang="en-US" smtClean="0"/>
              <a:t>2023/9/21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6"/>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6"/>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8CBD97C-F995-4932-ABDF-B20E3D61BD50}" type="datetime1">
              <a:rPr kumimoji="1" lang="ja-JP" altLang="en-US" smtClean="0"/>
              <a:t>2023/9/21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4A44DC7-CFC5-44D6-8028-927A1CC03337}" type="datetime1">
              <a:rPr kumimoji="1" lang="ja-JP" altLang="en-US" smtClean="0"/>
              <a:t>2023/9/21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8"/>
            <a:ext cx="7772400" cy="1362075"/>
          </a:xfrm>
        </p:spPr>
        <p:txBody>
          <a:bodyPr anchor="t"/>
          <a:lstStyle>
            <a:lvl1pPr algn="l">
              <a:defRPr sz="3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1500">
                <a:solidFill>
                  <a:schemeClr val="tx1">
                    <a:tint val="75000"/>
                  </a:schemeClr>
                </a:solidFill>
              </a:defRPr>
            </a:lvl1pPr>
            <a:lvl2pPr marL="342884" indent="0">
              <a:buNone/>
              <a:defRPr sz="1350">
                <a:solidFill>
                  <a:schemeClr val="tx1">
                    <a:tint val="75000"/>
                  </a:schemeClr>
                </a:solidFill>
              </a:defRPr>
            </a:lvl2pPr>
            <a:lvl3pPr marL="685766" indent="0">
              <a:buNone/>
              <a:defRPr sz="1200">
                <a:solidFill>
                  <a:schemeClr val="tx1">
                    <a:tint val="75000"/>
                  </a:schemeClr>
                </a:solidFill>
              </a:defRPr>
            </a:lvl3pPr>
            <a:lvl4pPr marL="1028649" indent="0">
              <a:buNone/>
              <a:defRPr sz="1050">
                <a:solidFill>
                  <a:schemeClr val="tx1">
                    <a:tint val="75000"/>
                  </a:schemeClr>
                </a:solidFill>
              </a:defRPr>
            </a:lvl4pPr>
            <a:lvl5pPr marL="1371532" indent="0">
              <a:buNone/>
              <a:defRPr sz="1050">
                <a:solidFill>
                  <a:schemeClr val="tx1">
                    <a:tint val="75000"/>
                  </a:schemeClr>
                </a:solidFill>
              </a:defRPr>
            </a:lvl5pPr>
            <a:lvl6pPr marL="1714415" indent="0">
              <a:buNone/>
              <a:defRPr sz="1050">
                <a:solidFill>
                  <a:schemeClr val="tx1">
                    <a:tint val="75000"/>
                  </a:schemeClr>
                </a:solidFill>
              </a:defRPr>
            </a:lvl6pPr>
            <a:lvl7pPr marL="2057297" indent="0">
              <a:buNone/>
              <a:defRPr sz="1050">
                <a:solidFill>
                  <a:schemeClr val="tx1">
                    <a:tint val="75000"/>
                  </a:schemeClr>
                </a:solidFill>
              </a:defRPr>
            </a:lvl7pPr>
            <a:lvl8pPr marL="2400180" indent="0">
              <a:buNone/>
              <a:defRPr sz="1050">
                <a:solidFill>
                  <a:schemeClr val="tx1">
                    <a:tint val="75000"/>
                  </a:schemeClr>
                </a:solidFill>
              </a:defRPr>
            </a:lvl8pPr>
            <a:lvl9pPr marL="2743064" indent="0">
              <a:buNone/>
              <a:defRPr sz="105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7EA6779-2EDE-4EE9-B2E0-8016CC5F3D13}" type="datetime1">
              <a:rPr kumimoji="1" lang="ja-JP" altLang="en-US" smtClean="0"/>
              <a:t>2023/9/21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6"/>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4BB9FF4-3CA3-481E-AC8A-2DA11F807245}" type="datetime1">
              <a:rPr kumimoji="1" lang="ja-JP" altLang="en-US" smtClean="0"/>
              <a:t>2023/9/21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1800" b="1"/>
            </a:lvl1pPr>
            <a:lvl2pPr marL="342884" indent="0">
              <a:buNone/>
              <a:defRPr sz="1500" b="1"/>
            </a:lvl2pPr>
            <a:lvl3pPr marL="685766" indent="0">
              <a:buNone/>
              <a:defRPr sz="1350" b="1"/>
            </a:lvl3pPr>
            <a:lvl4pPr marL="1028649" indent="0">
              <a:buNone/>
              <a:defRPr sz="1200" b="1"/>
            </a:lvl4pPr>
            <a:lvl5pPr marL="1371532" indent="0">
              <a:buNone/>
              <a:defRPr sz="1200" b="1"/>
            </a:lvl5pPr>
            <a:lvl6pPr marL="1714415" indent="0">
              <a:buNone/>
              <a:defRPr sz="1200" b="1"/>
            </a:lvl6pPr>
            <a:lvl7pPr marL="2057297" indent="0">
              <a:buNone/>
              <a:defRPr sz="1200" b="1"/>
            </a:lvl7pPr>
            <a:lvl8pPr marL="2400180" indent="0">
              <a:buNone/>
              <a:defRPr sz="1200" b="1"/>
            </a:lvl8pPr>
            <a:lvl9pPr marL="2743064" indent="0">
              <a:buNone/>
              <a:defRPr sz="1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9" y="1535113"/>
            <a:ext cx="4041775" cy="639762"/>
          </a:xfrm>
        </p:spPr>
        <p:txBody>
          <a:bodyPr anchor="b"/>
          <a:lstStyle>
            <a:lvl1pPr marL="0" indent="0">
              <a:buNone/>
              <a:defRPr sz="1800" b="1"/>
            </a:lvl1pPr>
            <a:lvl2pPr marL="342884" indent="0">
              <a:buNone/>
              <a:defRPr sz="1500" b="1"/>
            </a:lvl2pPr>
            <a:lvl3pPr marL="685766" indent="0">
              <a:buNone/>
              <a:defRPr sz="1350" b="1"/>
            </a:lvl3pPr>
            <a:lvl4pPr marL="1028649" indent="0">
              <a:buNone/>
              <a:defRPr sz="1200" b="1"/>
            </a:lvl4pPr>
            <a:lvl5pPr marL="1371532" indent="0">
              <a:buNone/>
              <a:defRPr sz="1200" b="1"/>
            </a:lvl5pPr>
            <a:lvl6pPr marL="1714415" indent="0">
              <a:buNone/>
              <a:defRPr sz="1200" b="1"/>
            </a:lvl6pPr>
            <a:lvl7pPr marL="2057297" indent="0">
              <a:buNone/>
              <a:defRPr sz="1200" b="1"/>
            </a:lvl7pPr>
            <a:lvl8pPr marL="2400180" indent="0">
              <a:buNone/>
              <a:defRPr sz="1200" b="1"/>
            </a:lvl8pPr>
            <a:lvl9pPr marL="2743064" indent="0">
              <a:buNone/>
              <a:defRPr sz="1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9"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072A7C-5CA8-4A04-B6D3-4A79AB67A3F2}" type="datetime1">
              <a:rPr kumimoji="1" lang="ja-JP" altLang="en-US" smtClean="0"/>
              <a:t>2023/9/21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62A5165-AE32-4DFC-B3DB-0A5EC32549A1}" type="datetime1">
              <a:rPr kumimoji="1" lang="ja-JP" altLang="en-US" smtClean="0"/>
              <a:t>2023/9/21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A0DA09-063E-4394-935A-FDA93ECAF335}" type="datetime1">
              <a:rPr kumimoji="1" lang="ja-JP" altLang="en-US" smtClean="0"/>
              <a:t>2023/9/21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15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8"/>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435103"/>
            <a:ext cx="3008313" cy="4691063"/>
          </a:xfrm>
        </p:spPr>
        <p:txBody>
          <a:bodyPr/>
          <a:lstStyle>
            <a:lvl1pPr marL="0" indent="0">
              <a:buNone/>
              <a:defRPr sz="1050"/>
            </a:lvl1pPr>
            <a:lvl2pPr marL="342884" indent="0">
              <a:buNone/>
              <a:defRPr sz="900"/>
            </a:lvl2pPr>
            <a:lvl3pPr marL="685766" indent="0">
              <a:buNone/>
              <a:defRPr sz="750"/>
            </a:lvl3pPr>
            <a:lvl4pPr marL="1028649" indent="0">
              <a:buNone/>
              <a:defRPr sz="675"/>
            </a:lvl4pPr>
            <a:lvl5pPr marL="1371532" indent="0">
              <a:buNone/>
              <a:defRPr sz="675"/>
            </a:lvl5pPr>
            <a:lvl6pPr marL="1714415" indent="0">
              <a:buNone/>
              <a:defRPr sz="675"/>
            </a:lvl6pPr>
            <a:lvl7pPr marL="2057297" indent="0">
              <a:buNone/>
              <a:defRPr sz="675"/>
            </a:lvl7pPr>
            <a:lvl8pPr marL="2400180" indent="0">
              <a:buNone/>
              <a:defRPr sz="675"/>
            </a:lvl8pPr>
            <a:lvl9pPr marL="2743064" indent="0">
              <a:buNone/>
              <a:defRPr sz="6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F9CC58A-5E16-4063-84BB-CB94814E850A}" type="datetime1">
              <a:rPr kumimoji="1" lang="ja-JP" altLang="en-US" smtClean="0"/>
              <a:t>2023/9/21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15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2400"/>
            </a:lvl1pPr>
            <a:lvl2pPr marL="342884" indent="0">
              <a:buNone/>
              <a:defRPr sz="2100"/>
            </a:lvl2pPr>
            <a:lvl3pPr marL="685766" indent="0">
              <a:buNone/>
              <a:defRPr sz="1800"/>
            </a:lvl3pPr>
            <a:lvl4pPr marL="1028649" indent="0">
              <a:buNone/>
              <a:defRPr sz="1500"/>
            </a:lvl4pPr>
            <a:lvl5pPr marL="1371532" indent="0">
              <a:buNone/>
              <a:defRPr sz="1500"/>
            </a:lvl5pPr>
            <a:lvl6pPr marL="1714415" indent="0">
              <a:buNone/>
              <a:defRPr sz="1500"/>
            </a:lvl6pPr>
            <a:lvl7pPr marL="2057297" indent="0">
              <a:buNone/>
              <a:defRPr sz="1500"/>
            </a:lvl7pPr>
            <a:lvl8pPr marL="2400180" indent="0">
              <a:buNone/>
              <a:defRPr sz="1500"/>
            </a:lvl8pPr>
            <a:lvl9pPr marL="2743064" indent="0">
              <a:buNone/>
              <a:defRPr sz="15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050"/>
            </a:lvl1pPr>
            <a:lvl2pPr marL="342884" indent="0">
              <a:buNone/>
              <a:defRPr sz="900"/>
            </a:lvl2pPr>
            <a:lvl3pPr marL="685766" indent="0">
              <a:buNone/>
              <a:defRPr sz="750"/>
            </a:lvl3pPr>
            <a:lvl4pPr marL="1028649" indent="0">
              <a:buNone/>
              <a:defRPr sz="675"/>
            </a:lvl4pPr>
            <a:lvl5pPr marL="1371532" indent="0">
              <a:buNone/>
              <a:defRPr sz="675"/>
            </a:lvl5pPr>
            <a:lvl6pPr marL="1714415" indent="0">
              <a:buNone/>
              <a:defRPr sz="675"/>
            </a:lvl6pPr>
            <a:lvl7pPr marL="2057297" indent="0">
              <a:buNone/>
              <a:defRPr sz="675"/>
            </a:lvl7pPr>
            <a:lvl8pPr marL="2400180" indent="0">
              <a:buNone/>
              <a:defRPr sz="675"/>
            </a:lvl8pPr>
            <a:lvl9pPr marL="2743064" indent="0">
              <a:buNone/>
              <a:defRPr sz="675"/>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A0724-2BC3-4E92-B661-077C20E9E87E}" type="datetime1">
              <a:rPr kumimoji="1" lang="ja-JP" altLang="en-US" smtClean="0"/>
              <a:t>2023/9/21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6"/>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8"/>
            <a:ext cx="21336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E79376D-9F3B-4D25-B378-A0F17775B954}" type="datetime1">
              <a:rPr kumimoji="1" lang="ja-JP" altLang="en-US" smtClean="0"/>
              <a:t>2023/9/21</a:t>
            </a:fld>
            <a:endParaRPr kumimoji="1" lang="ja-JP" altLang="en-US"/>
          </a:p>
        </p:txBody>
      </p:sp>
      <p:sp>
        <p:nvSpPr>
          <p:cNvPr id="5" name="フッター プレースホルダー 4"/>
          <p:cNvSpPr>
            <a:spLocks noGrp="1"/>
          </p:cNvSpPr>
          <p:nvPr>
            <p:ph type="ftr" sz="quarter" idx="3"/>
          </p:nvPr>
        </p:nvSpPr>
        <p:spPr>
          <a:xfrm>
            <a:off x="3124200" y="6356358"/>
            <a:ext cx="28956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8"/>
            <a:ext cx="21336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685766" rtl="0" eaLnBrk="1" latinLnBrk="0" hangingPunct="1">
        <a:spcBef>
          <a:spcPct val="0"/>
        </a:spcBef>
        <a:buNone/>
        <a:defRPr kumimoji="1" sz="3300" kern="1200">
          <a:solidFill>
            <a:schemeClr val="tx1"/>
          </a:solidFill>
          <a:latin typeface="+mj-lt"/>
          <a:ea typeface="+mj-ea"/>
          <a:cs typeface="+mj-cs"/>
        </a:defRPr>
      </a:lvl1pPr>
    </p:titleStyle>
    <p:bodyStyle>
      <a:lvl1pPr marL="257162" indent="-257162" algn="l" defTabSz="685766"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1pPr>
      <a:lvl2pPr marL="557185" indent="-214303" algn="l" defTabSz="685766" rtl="0" eaLnBrk="1" latinLnBrk="0" hangingPunct="1">
        <a:spcBef>
          <a:spcPct val="20000"/>
        </a:spcBef>
        <a:buFont typeface="Arial" panose="020B0604020202020204" pitchFamily="34" charset="0"/>
        <a:buChar char="–"/>
        <a:defRPr kumimoji="1" sz="2100" kern="1200">
          <a:solidFill>
            <a:schemeClr val="tx1"/>
          </a:solidFill>
          <a:latin typeface="+mn-lt"/>
          <a:ea typeface="+mn-ea"/>
          <a:cs typeface="+mn-cs"/>
        </a:defRPr>
      </a:lvl2pPr>
      <a:lvl3pPr marL="857207" indent="-171442" algn="l" defTabSz="685766"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3pPr>
      <a:lvl4pPr marL="1200090" indent="-171442" algn="l" defTabSz="685766"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4pPr>
      <a:lvl5pPr marL="1542974" indent="-171442" algn="l" defTabSz="685766"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5pPr>
      <a:lvl6pPr marL="1885856" indent="-171442" algn="l" defTabSz="685766"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6pPr>
      <a:lvl7pPr marL="2228739" indent="-171442" algn="l" defTabSz="685766"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7pPr>
      <a:lvl8pPr marL="2571622" indent="-171442" algn="l" defTabSz="685766"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8pPr>
      <a:lvl9pPr marL="2914505" indent="-171442" algn="l" defTabSz="685766" rtl="0" eaLnBrk="1" latinLnBrk="0" hangingPunct="1">
        <a:spcBef>
          <a:spcPct val="20000"/>
        </a:spcBef>
        <a:buFont typeface="Arial" panose="020B0604020202020204" pitchFamily="34" charset="0"/>
        <a:buChar char="•"/>
        <a:defRPr kumimoji="1" sz="1500" kern="1200">
          <a:solidFill>
            <a:schemeClr val="tx1"/>
          </a:solidFill>
          <a:latin typeface="+mn-lt"/>
          <a:ea typeface="+mn-ea"/>
          <a:cs typeface="+mn-cs"/>
        </a:defRPr>
      </a:lvl9pPr>
    </p:bodyStyle>
    <p:otherStyle>
      <a:defPPr>
        <a:defRPr lang="ja-JP"/>
      </a:defPPr>
      <a:lvl1pPr marL="0" algn="l" defTabSz="685766" rtl="0" eaLnBrk="1" latinLnBrk="0" hangingPunct="1">
        <a:defRPr kumimoji="1" sz="1350" kern="1200">
          <a:solidFill>
            <a:schemeClr val="tx1"/>
          </a:solidFill>
          <a:latin typeface="+mn-lt"/>
          <a:ea typeface="+mn-ea"/>
          <a:cs typeface="+mn-cs"/>
        </a:defRPr>
      </a:lvl1pPr>
      <a:lvl2pPr marL="342884" algn="l" defTabSz="685766" rtl="0" eaLnBrk="1" latinLnBrk="0" hangingPunct="1">
        <a:defRPr kumimoji="1" sz="1350" kern="1200">
          <a:solidFill>
            <a:schemeClr val="tx1"/>
          </a:solidFill>
          <a:latin typeface="+mn-lt"/>
          <a:ea typeface="+mn-ea"/>
          <a:cs typeface="+mn-cs"/>
        </a:defRPr>
      </a:lvl2pPr>
      <a:lvl3pPr marL="685766" algn="l" defTabSz="685766" rtl="0" eaLnBrk="1" latinLnBrk="0" hangingPunct="1">
        <a:defRPr kumimoji="1" sz="1350" kern="1200">
          <a:solidFill>
            <a:schemeClr val="tx1"/>
          </a:solidFill>
          <a:latin typeface="+mn-lt"/>
          <a:ea typeface="+mn-ea"/>
          <a:cs typeface="+mn-cs"/>
        </a:defRPr>
      </a:lvl3pPr>
      <a:lvl4pPr marL="1028649" algn="l" defTabSz="685766" rtl="0" eaLnBrk="1" latinLnBrk="0" hangingPunct="1">
        <a:defRPr kumimoji="1" sz="1350" kern="1200">
          <a:solidFill>
            <a:schemeClr val="tx1"/>
          </a:solidFill>
          <a:latin typeface="+mn-lt"/>
          <a:ea typeface="+mn-ea"/>
          <a:cs typeface="+mn-cs"/>
        </a:defRPr>
      </a:lvl4pPr>
      <a:lvl5pPr marL="1371532" algn="l" defTabSz="685766" rtl="0" eaLnBrk="1" latinLnBrk="0" hangingPunct="1">
        <a:defRPr kumimoji="1" sz="1350" kern="1200">
          <a:solidFill>
            <a:schemeClr val="tx1"/>
          </a:solidFill>
          <a:latin typeface="+mn-lt"/>
          <a:ea typeface="+mn-ea"/>
          <a:cs typeface="+mn-cs"/>
        </a:defRPr>
      </a:lvl5pPr>
      <a:lvl6pPr marL="1714415" algn="l" defTabSz="685766" rtl="0" eaLnBrk="1" latinLnBrk="0" hangingPunct="1">
        <a:defRPr kumimoji="1" sz="1350" kern="1200">
          <a:solidFill>
            <a:schemeClr val="tx1"/>
          </a:solidFill>
          <a:latin typeface="+mn-lt"/>
          <a:ea typeface="+mn-ea"/>
          <a:cs typeface="+mn-cs"/>
        </a:defRPr>
      </a:lvl6pPr>
      <a:lvl7pPr marL="2057297" algn="l" defTabSz="685766" rtl="0" eaLnBrk="1" latinLnBrk="0" hangingPunct="1">
        <a:defRPr kumimoji="1" sz="1350" kern="1200">
          <a:solidFill>
            <a:schemeClr val="tx1"/>
          </a:solidFill>
          <a:latin typeface="+mn-lt"/>
          <a:ea typeface="+mn-ea"/>
          <a:cs typeface="+mn-cs"/>
        </a:defRPr>
      </a:lvl7pPr>
      <a:lvl8pPr marL="2400180" algn="l" defTabSz="685766" rtl="0" eaLnBrk="1" latinLnBrk="0" hangingPunct="1">
        <a:defRPr kumimoji="1" sz="1350" kern="1200">
          <a:solidFill>
            <a:schemeClr val="tx1"/>
          </a:solidFill>
          <a:latin typeface="+mn-lt"/>
          <a:ea typeface="+mn-ea"/>
          <a:cs typeface="+mn-cs"/>
        </a:defRPr>
      </a:lvl8pPr>
      <a:lvl9pPr marL="2743064" algn="l" defTabSz="685766"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 y="0"/>
            <a:ext cx="9143999" cy="291132"/>
          </a:xfrm>
          <a:solidFill>
            <a:srgbClr val="0070C0"/>
          </a:solidFill>
          <a:ln w="9525">
            <a:noFill/>
          </a:ln>
        </p:spPr>
        <p:txBody>
          <a:bodyPr>
            <a:noAutofit/>
          </a:bodyPr>
          <a:lstStyle/>
          <a:p>
            <a:r>
              <a:rPr lang="ja-JP" altLang="en-US" sz="1200" b="1" dirty="0">
                <a:solidFill>
                  <a:schemeClr val="bg1"/>
                </a:solidFill>
                <a:latin typeface="Meiryo UI" panose="020B0604030504040204" pitchFamily="50" charset="-128"/>
                <a:ea typeface="Meiryo UI" panose="020B0604030504040204" pitchFamily="50" charset="-128"/>
              </a:rPr>
              <a:t>「地域における</a:t>
            </a:r>
            <a:r>
              <a:rPr lang="ja-JP" altLang="en-US" sz="1200" b="1" dirty="0" err="1">
                <a:solidFill>
                  <a:schemeClr val="bg1"/>
                </a:solidFill>
                <a:latin typeface="Meiryo UI" panose="020B0604030504040204" pitchFamily="50" charset="-128"/>
                <a:ea typeface="Meiryo UI" panose="020B0604030504040204" pitchFamily="50" charset="-128"/>
              </a:rPr>
              <a:t>障がい</a:t>
            </a:r>
            <a:r>
              <a:rPr lang="ja-JP" altLang="en-US" sz="1200" b="1" dirty="0">
                <a:solidFill>
                  <a:schemeClr val="bg1"/>
                </a:solidFill>
                <a:latin typeface="Meiryo UI" panose="020B0604030504040204" pitchFamily="50" charset="-128"/>
                <a:ea typeface="Meiryo UI" panose="020B0604030504040204" pitchFamily="50" charset="-128"/>
              </a:rPr>
              <a:t>者等への支援体制について」　第４章　地域における障がい者等への支援体制の再構築に向けた提言</a:t>
            </a:r>
            <a:r>
              <a:rPr lang="en-US" altLang="ja-JP" sz="1200" b="1" dirty="0">
                <a:solidFill>
                  <a:schemeClr val="bg1"/>
                </a:solidFill>
                <a:latin typeface="Meiryo UI" panose="020B0604030504040204" pitchFamily="50" charset="-128"/>
                <a:ea typeface="Meiryo UI" panose="020B0604030504040204" pitchFamily="50" charset="-128"/>
              </a:rPr>
              <a:t>(</a:t>
            </a:r>
            <a:r>
              <a:rPr lang="ja-JP" altLang="en-US" sz="1200" b="1" dirty="0">
                <a:solidFill>
                  <a:schemeClr val="bg1"/>
                </a:solidFill>
                <a:latin typeface="Meiryo UI" panose="020B0604030504040204" pitchFamily="50" charset="-128"/>
                <a:ea typeface="Meiryo UI" panose="020B0604030504040204" pitchFamily="50" charset="-128"/>
              </a:rPr>
              <a:t>概要</a:t>
            </a:r>
            <a:r>
              <a:rPr lang="en-US" altLang="ja-JP" sz="1200" b="1" dirty="0">
                <a:solidFill>
                  <a:schemeClr val="bg1"/>
                </a:solidFill>
                <a:latin typeface="Meiryo UI" panose="020B0604030504040204" pitchFamily="50" charset="-128"/>
                <a:ea typeface="Meiryo UI" panose="020B0604030504040204" pitchFamily="50" charset="-128"/>
              </a:rPr>
              <a:t>)</a:t>
            </a:r>
            <a:endParaRPr lang="ja-JP" altLang="en-US" sz="1350" b="1" dirty="0">
              <a:solidFill>
                <a:schemeClr val="bg1"/>
              </a:solidFill>
              <a:latin typeface="Meiryo UI" panose="020B0604030504040204" pitchFamily="50" charset="-128"/>
              <a:ea typeface="Meiryo UI" panose="020B0604030504040204" pitchFamily="50" charset="-128"/>
            </a:endParaRPr>
          </a:p>
        </p:txBody>
      </p:sp>
      <p:sp>
        <p:nvSpPr>
          <p:cNvPr id="3" name="スライド番号プレースホルダー 2"/>
          <p:cNvSpPr>
            <a:spLocks noGrp="1"/>
          </p:cNvSpPr>
          <p:nvPr>
            <p:ph type="sldNum" sz="quarter" idx="12"/>
          </p:nvPr>
        </p:nvSpPr>
        <p:spPr/>
        <p:txBody>
          <a:bodyPr/>
          <a:lstStyle/>
          <a:p>
            <a:fld id="{1C2C60DF-5D73-46A2-8FFF-B4A756D3B2D0}" type="slidenum">
              <a:rPr kumimoji="1" lang="ja-JP" altLang="en-US" smtClean="0">
                <a:latin typeface="Meiryo UI" panose="020B0604030504040204" pitchFamily="50" charset="-128"/>
                <a:ea typeface="Meiryo UI" panose="020B0604030504040204" pitchFamily="50" charset="-128"/>
              </a:rPr>
              <a:t>1</a:t>
            </a:fld>
            <a:endParaRPr kumimoji="1" lang="ja-JP" altLang="en-US">
              <a:latin typeface="Meiryo UI" panose="020B0604030504040204" pitchFamily="50" charset="-128"/>
              <a:ea typeface="Meiryo UI"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2102198478"/>
              </p:ext>
            </p:extLst>
          </p:nvPr>
        </p:nvGraphicFramePr>
        <p:xfrm>
          <a:off x="11874" y="541800"/>
          <a:ext cx="9120248" cy="5144443"/>
        </p:xfrm>
        <a:graphic>
          <a:graphicData uri="http://schemas.openxmlformats.org/drawingml/2006/table">
            <a:tbl>
              <a:tblPr firstRow="1" bandRow="1">
                <a:tableStyleId>{5C22544A-7EE6-4342-B048-85BDC9FD1C3A}</a:tableStyleId>
              </a:tblPr>
              <a:tblGrid>
                <a:gridCol w="1391774">
                  <a:extLst>
                    <a:ext uri="{9D8B030D-6E8A-4147-A177-3AD203B41FA5}">
                      <a16:colId xmlns:a16="http://schemas.microsoft.com/office/drawing/2014/main" val="185983132"/>
                    </a:ext>
                  </a:extLst>
                </a:gridCol>
                <a:gridCol w="7728474">
                  <a:extLst>
                    <a:ext uri="{9D8B030D-6E8A-4147-A177-3AD203B41FA5}">
                      <a16:colId xmlns:a16="http://schemas.microsoft.com/office/drawing/2014/main" val="1019877939"/>
                    </a:ext>
                  </a:extLst>
                </a:gridCol>
              </a:tblGrid>
              <a:tr h="150896">
                <a:tc>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68580" marR="68580" marT="34290" marB="34290"/>
                </a:tc>
                <a:tc>
                  <a:txBody>
                    <a:bodyPr/>
                    <a:lstStyle/>
                    <a:p>
                      <a:pPr algn="ctr"/>
                      <a:r>
                        <a:rPr kumimoji="1" lang="ja-JP" altLang="en-US" sz="1050" dirty="0">
                          <a:latin typeface="Meiryo UI" panose="020B0604030504040204" pitchFamily="50" charset="-128"/>
                          <a:ea typeface="Meiryo UI" panose="020B0604030504040204" pitchFamily="50" charset="-128"/>
                        </a:rPr>
                        <a:t>提言内容</a:t>
                      </a:r>
                    </a:p>
                  </a:txBody>
                  <a:tcPr marL="68580" marR="68580" marT="34290" marB="34290"/>
                </a:tc>
                <a:extLst>
                  <a:ext uri="{0D108BD9-81ED-4DB2-BD59-A6C34878D82A}">
                    <a16:rowId xmlns:a16="http://schemas.microsoft.com/office/drawing/2014/main" val="1902886035"/>
                  </a:ext>
                </a:extLst>
              </a:tr>
              <a:tr h="1396890">
                <a:tc>
                  <a:txBody>
                    <a:bodyPr/>
                    <a:lstStyle/>
                    <a:p>
                      <a:pPr algn="just">
                        <a:lnSpc>
                          <a:spcPts val="1441"/>
                        </a:lnSpc>
                      </a:pPr>
                      <a:r>
                        <a:rPr kumimoji="1" lang="ja-JP" altLang="en-US" sz="1200" b="1" dirty="0">
                          <a:latin typeface="Meiryo UI" panose="020B0604030504040204" pitchFamily="50" charset="-128"/>
                          <a:ea typeface="Meiryo UI" panose="020B0604030504040204" pitchFamily="50" charset="-128"/>
                        </a:rPr>
                        <a:t>地域生活を支える相談支援及び意思決定支援の充実</a:t>
                      </a:r>
                      <a:endParaRPr kumimoji="1" lang="en-US" altLang="ja-JP" sz="1200" b="1" dirty="0">
                        <a:latin typeface="Meiryo UI" panose="020B0604030504040204" pitchFamily="50" charset="-128"/>
                        <a:ea typeface="Meiryo UI" panose="020B0604030504040204" pitchFamily="50" charset="-128"/>
                      </a:endParaRPr>
                    </a:p>
                  </a:txBody>
                  <a:tcPr marL="68580" marR="68580" marT="34290" marB="34290"/>
                </a:tc>
                <a:tc>
                  <a:txBody>
                    <a:bodyPr/>
                    <a:lstStyle/>
                    <a:p>
                      <a:pPr lvl="0">
                        <a:lnSpc>
                          <a:spcPts val="1441"/>
                        </a:lnSpc>
                        <a:defRPr/>
                      </a:pPr>
                      <a:r>
                        <a:rPr lang="ja-JP" altLang="en-US" sz="1200" b="1"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全ての</a:t>
                      </a:r>
                      <a:r>
                        <a:rPr lang="ja-JP" altLang="en-US" sz="1200" dirty="0" err="1">
                          <a:latin typeface="Meiryo UI" panose="020B0604030504040204" pitchFamily="50" charset="-128"/>
                          <a:ea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rPr>
                        <a:t>者が相談支援を受けることができる相談支援体制の整備</a:t>
                      </a:r>
                      <a:endParaRPr lang="en-US" altLang="ja-JP" sz="1200" dirty="0">
                        <a:latin typeface="Meiryo UI" panose="020B0604030504040204" pitchFamily="50" charset="-128"/>
                        <a:ea typeface="Meiryo UI" panose="020B0604030504040204" pitchFamily="50" charset="-128"/>
                      </a:endParaRPr>
                    </a:p>
                    <a:p>
                      <a:pPr lvl="0">
                        <a:lnSpc>
                          <a:spcPts val="1441"/>
                        </a:lnSpc>
                        <a:defRPr/>
                      </a:pPr>
                      <a:r>
                        <a:rPr lang="ja-JP" altLang="en-US" sz="1200" dirty="0">
                          <a:latin typeface="Meiryo UI" panose="020B0604030504040204" pitchFamily="50" charset="-128"/>
                          <a:ea typeface="Meiryo UI" panose="020B0604030504040204" pitchFamily="50" charset="-128"/>
                        </a:rPr>
                        <a:t>・適切な計画作成ができる相談支援専門員の養成・確保</a:t>
                      </a:r>
                      <a:endParaRPr lang="en-US" altLang="ja-JP" sz="1200" dirty="0">
                        <a:latin typeface="Meiryo UI" panose="020B0604030504040204" pitchFamily="50" charset="-128"/>
                        <a:ea typeface="Meiryo UI" panose="020B0604030504040204" pitchFamily="50" charset="-128"/>
                      </a:endParaRPr>
                    </a:p>
                    <a:p>
                      <a:pPr algn="just">
                        <a:lnSpc>
                          <a:spcPts val="1441"/>
                        </a:lnSpc>
                        <a:defRPr/>
                      </a:pPr>
                      <a:r>
                        <a:rPr lang="ja-JP" altLang="en-US" sz="1200" dirty="0">
                          <a:latin typeface="Meiryo UI" panose="020B0604030504040204" pitchFamily="50" charset="-128"/>
                          <a:ea typeface="Meiryo UI" panose="020B0604030504040204" pitchFamily="50" charset="-128"/>
                        </a:rPr>
                        <a:t>・地域移行を進める上では、入所者本人と支援者との協働が大原則であるため、</a:t>
                      </a:r>
                      <a:r>
                        <a:rPr lang="ja-JP" altLang="en-US" sz="1200" u="none" dirty="0">
                          <a:latin typeface="Meiryo UI" panose="020B0604030504040204" pitchFamily="50" charset="-128"/>
                          <a:ea typeface="Meiryo UI" panose="020B0604030504040204" pitchFamily="50" charset="-128"/>
                        </a:rPr>
                        <a:t>手話等の意思表明するための情報保障</a:t>
                      </a:r>
                      <a:r>
                        <a:rPr lang="en-US" altLang="ja-JP" sz="1200" u="none" dirty="0">
                          <a:latin typeface="Meiryo UI" panose="020B0604030504040204" pitchFamily="50" charset="-128"/>
                          <a:ea typeface="Meiryo UI" panose="020B0604030504040204" pitchFamily="50" charset="-128"/>
                        </a:rPr>
                        <a:t>(</a:t>
                      </a:r>
                      <a:r>
                        <a:rPr lang="ja-JP" altLang="en-US" sz="1200" u="none" dirty="0">
                          <a:latin typeface="Meiryo UI" panose="020B0604030504040204" pitchFamily="50" charset="-128"/>
                          <a:ea typeface="Meiryo UI" panose="020B0604030504040204" pitchFamily="50" charset="-128"/>
                        </a:rPr>
                        <a:t>人材確保の取組等</a:t>
                      </a:r>
                      <a:r>
                        <a:rPr lang="en-US" altLang="ja-JP" sz="1200" u="none" dirty="0">
                          <a:latin typeface="Meiryo UI" panose="020B0604030504040204" pitchFamily="50" charset="-128"/>
                          <a:ea typeface="Meiryo UI" panose="020B0604030504040204" pitchFamily="50" charset="-128"/>
                        </a:rPr>
                        <a:t>)</a:t>
                      </a:r>
                      <a:r>
                        <a:rPr lang="ja-JP" altLang="en-US" sz="1200" u="none" dirty="0" err="1">
                          <a:latin typeface="Meiryo UI" panose="020B0604030504040204" pitchFamily="50" charset="-128"/>
                          <a:ea typeface="Meiryo UI" panose="020B0604030504040204" pitchFamily="50" charset="-128"/>
                        </a:rPr>
                        <a:t>への</a:t>
                      </a:r>
                      <a:r>
                        <a:rPr lang="ja-JP" altLang="en-US" sz="1200" u="none" dirty="0">
                          <a:latin typeface="Meiryo UI" panose="020B0604030504040204" pitchFamily="50" charset="-128"/>
                          <a:ea typeface="Meiryo UI" panose="020B0604030504040204" pitchFamily="50" charset="-128"/>
                        </a:rPr>
                        <a:t>配慮が重要</a:t>
                      </a:r>
                      <a:r>
                        <a:rPr lang="ja-JP" altLang="en-US" sz="1200" dirty="0">
                          <a:latin typeface="Meiryo UI" panose="020B0604030504040204" pitchFamily="50" charset="-128"/>
                          <a:ea typeface="Meiryo UI" panose="020B0604030504040204" pitchFamily="50" charset="-128"/>
                        </a:rPr>
                        <a:t>で、本人が明確に意思を表明することが難しい場合にも、家族と協働し、本人の最善の利益を選択するためのアセスメントの上、本人の理解しやすい情報を提供する、選択の機会を保障する等、本人の意思決定を促すことが大切</a:t>
                      </a:r>
                      <a:endParaRPr lang="en-US" altLang="ja-JP" sz="1200" dirty="0">
                        <a:latin typeface="Meiryo UI" panose="020B0604030504040204" pitchFamily="50" charset="-128"/>
                        <a:ea typeface="Meiryo UI" panose="020B0604030504040204" pitchFamily="50" charset="-128"/>
                      </a:endParaRPr>
                    </a:p>
                    <a:p>
                      <a:pPr lvl="0" defTabSz="685766">
                        <a:lnSpc>
                          <a:spcPts val="1441"/>
                        </a:lnSpc>
                        <a:defRPr/>
                      </a:pPr>
                      <a:r>
                        <a:rPr lang="ja-JP" altLang="en-US" sz="1200" dirty="0">
                          <a:solidFill>
                            <a:schemeClr val="tx1"/>
                          </a:solidFill>
                          <a:latin typeface="Meiryo UI" panose="020B0604030504040204" pitchFamily="50" charset="-128"/>
                          <a:ea typeface="Meiryo UI" panose="020B0604030504040204" pitchFamily="50" charset="-128"/>
                        </a:rPr>
                        <a:t>・地域移行先の事業所や支援者等の連携体制を示すパンフレットの作成、地域移行者の日常生活を描写した動画等の視聴ツールを作成、体験の機会を設ける等、意思決定支援の方策を探り、それらを蓄積して情報発信等取組を展開</a:t>
                      </a:r>
                      <a:endParaRPr kumimoji="1" lang="en-US" altLang="ja-JP" sz="1200" dirty="0">
                        <a:latin typeface="Meiryo UI" panose="020B0604030504040204" pitchFamily="50" charset="-128"/>
                        <a:ea typeface="Meiryo UI" panose="020B0604030504040204" pitchFamily="50" charset="-128"/>
                      </a:endParaRPr>
                    </a:p>
                  </a:txBody>
                  <a:tcPr marL="68580" marR="68580" marT="34290" marB="34290"/>
                </a:tc>
                <a:extLst>
                  <a:ext uri="{0D108BD9-81ED-4DB2-BD59-A6C34878D82A}">
                    <a16:rowId xmlns:a16="http://schemas.microsoft.com/office/drawing/2014/main" val="1977895127"/>
                  </a:ext>
                </a:extLst>
              </a:tr>
              <a:tr h="1018072">
                <a:tc>
                  <a:txBody>
                    <a:bodyPr/>
                    <a:lstStyle/>
                    <a:p>
                      <a:pPr algn="just">
                        <a:lnSpc>
                          <a:spcPts val="1441"/>
                        </a:lnSpc>
                      </a:pPr>
                      <a:r>
                        <a:rPr kumimoji="1" lang="ja-JP" altLang="en-US" sz="1200" b="1" dirty="0">
                          <a:latin typeface="Meiryo UI" panose="020B0604030504040204" pitchFamily="50" charset="-128"/>
                          <a:ea typeface="Meiryo UI" panose="020B0604030504040204" pitchFamily="50" charset="-128"/>
                        </a:rPr>
                        <a:t>入所時、入所中等の地域移行に向けた認識の形成と共有</a:t>
                      </a:r>
                    </a:p>
                  </a:txBody>
                  <a:tcPr marL="68580" marR="68580" marT="34290" marB="34290"/>
                </a:tc>
                <a:tc>
                  <a:txBody>
                    <a:bodyPr/>
                    <a:lstStyle/>
                    <a:p>
                      <a:pPr>
                        <a:lnSpc>
                          <a:spcPts val="1441"/>
                        </a:lnSpc>
                      </a:pPr>
                      <a:r>
                        <a:rPr lang="ja-JP" altLang="en-US" sz="1200" dirty="0">
                          <a:solidFill>
                            <a:schemeClr val="tx1"/>
                          </a:solidFill>
                          <a:latin typeface="Meiryo UI" panose="020B0604030504040204" pitchFamily="50" charset="-128"/>
                          <a:ea typeface="Meiryo UI" panose="020B0604030504040204" pitchFamily="50" charset="-128"/>
                        </a:rPr>
                        <a:t>・市町村や基幹</a:t>
                      </a:r>
                      <a:r>
                        <a:rPr lang="en-US" altLang="ja-JP" sz="1200" dirty="0">
                          <a:solidFill>
                            <a:schemeClr val="tx1"/>
                          </a:solidFill>
                          <a:latin typeface="Meiryo UI" panose="020B0604030504040204" pitchFamily="50" charset="-128"/>
                          <a:ea typeface="Meiryo UI" panose="020B0604030504040204" pitchFamily="50" charset="-128"/>
                        </a:rPr>
                        <a:t>C</a:t>
                      </a:r>
                      <a:r>
                        <a:rPr lang="ja-JP" altLang="en-US" sz="1200" dirty="0">
                          <a:solidFill>
                            <a:schemeClr val="tx1"/>
                          </a:solidFill>
                          <a:latin typeface="Meiryo UI" panose="020B0604030504040204" pitchFamily="50" charset="-128"/>
                          <a:ea typeface="Meiryo UI" panose="020B0604030504040204" pitchFamily="50" charset="-128"/>
                        </a:rPr>
                        <a:t>が施設や入所者、家族等に地域移行の重要性を働きかけ</a:t>
                      </a: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441"/>
                        </a:lnSpc>
                      </a:pPr>
                      <a:r>
                        <a:rPr lang="ja-JP" altLang="en-US" sz="1200" dirty="0">
                          <a:solidFill>
                            <a:schemeClr val="tx1"/>
                          </a:solidFill>
                          <a:latin typeface="Meiryo UI" panose="020B0604030504040204" pitchFamily="50" charset="-128"/>
                          <a:ea typeface="Meiryo UI" panose="020B0604030504040204" pitchFamily="50" charset="-128"/>
                        </a:rPr>
                        <a:t>・基幹</a:t>
                      </a:r>
                      <a:r>
                        <a:rPr lang="en-US" altLang="ja-JP" sz="1200" dirty="0">
                          <a:solidFill>
                            <a:schemeClr val="tx1"/>
                          </a:solidFill>
                          <a:latin typeface="Meiryo UI" panose="020B0604030504040204" pitchFamily="50" charset="-128"/>
                          <a:ea typeface="Meiryo UI" panose="020B0604030504040204" pitchFamily="50" charset="-128"/>
                        </a:rPr>
                        <a:t>C</a:t>
                      </a:r>
                      <a:r>
                        <a:rPr lang="ja-JP" altLang="en-US" sz="1200" dirty="0">
                          <a:solidFill>
                            <a:schemeClr val="tx1"/>
                          </a:solidFill>
                          <a:latin typeface="Meiryo UI" panose="020B0604030504040204" pitchFamily="50" charset="-128"/>
                          <a:ea typeface="Meiryo UI" panose="020B0604030504040204" pitchFamily="50" charset="-128"/>
                        </a:rPr>
                        <a:t>による施設等への</a:t>
                      </a:r>
                      <a:r>
                        <a:rPr lang="en-US" altLang="ja-JP" sz="1200" dirty="0">
                          <a:solidFill>
                            <a:schemeClr val="tx1"/>
                          </a:solidFill>
                          <a:latin typeface="Meiryo UI" panose="020B0604030504040204" pitchFamily="50" charset="-128"/>
                          <a:ea typeface="Meiryo UI" panose="020B0604030504040204" pitchFamily="50" charset="-128"/>
                        </a:rPr>
                        <a:t>SV</a:t>
                      </a:r>
                      <a:r>
                        <a:rPr lang="ja-JP" altLang="en-US" sz="1200" dirty="0">
                          <a:solidFill>
                            <a:schemeClr val="tx1"/>
                          </a:solidFill>
                          <a:latin typeface="Meiryo UI" panose="020B0604030504040204" pitchFamily="50" charset="-128"/>
                          <a:ea typeface="Meiryo UI" panose="020B0604030504040204" pitchFamily="50" charset="-128"/>
                        </a:rPr>
                        <a:t>派遣や地域移行担当職員設置の働きかけ等</a:t>
                      </a:r>
                      <a:endParaRPr lang="en-US" altLang="ja-JP" sz="1200" dirty="0">
                        <a:solidFill>
                          <a:schemeClr val="tx1"/>
                        </a:solidFill>
                        <a:latin typeface="Meiryo UI" panose="020B0604030504040204" pitchFamily="50" charset="-128"/>
                        <a:ea typeface="Meiryo UI" panose="020B0604030504040204" pitchFamily="50" charset="-128"/>
                      </a:endParaRPr>
                    </a:p>
                    <a:p>
                      <a:pPr lvl="0" defTabSz="685766">
                        <a:lnSpc>
                          <a:spcPts val="1441"/>
                        </a:lnSpc>
                        <a:defRPr/>
                      </a:pPr>
                      <a:r>
                        <a:rPr lang="ja-JP" altLang="en-US" sz="1200" dirty="0">
                          <a:solidFill>
                            <a:schemeClr val="tx1"/>
                          </a:solidFill>
                          <a:latin typeface="Meiryo UI" panose="020B0604030504040204" pitchFamily="50" charset="-128"/>
                          <a:ea typeface="Meiryo UI" panose="020B0604030504040204" pitchFamily="50" charset="-128"/>
                        </a:rPr>
                        <a:t>・地域資源との連携・調整や住民の理解促進の検討のため協議会等を活用</a:t>
                      </a:r>
                      <a:endParaRPr lang="en-US" altLang="ja-JP" sz="1200" dirty="0">
                        <a:solidFill>
                          <a:schemeClr val="tx1"/>
                        </a:solidFill>
                        <a:latin typeface="Meiryo UI" panose="020B0604030504040204" pitchFamily="50" charset="-128"/>
                        <a:ea typeface="Meiryo UI" panose="020B0604030504040204" pitchFamily="50" charset="-128"/>
                      </a:endParaRPr>
                    </a:p>
                    <a:p>
                      <a:pPr lvl="0" algn="just" defTabSz="685766">
                        <a:lnSpc>
                          <a:spcPts val="1441"/>
                        </a:lnSpc>
                        <a:defRPr/>
                      </a:pPr>
                      <a:r>
                        <a:rPr lang="ja-JP" altLang="en-US" sz="1200" dirty="0">
                          <a:solidFill>
                            <a:schemeClr val="tx1"/>
                          </a:solidFill>
                          <a:latin typeface="Meiryo UI" panose="020B0604030504040204" pitchFamily="50" charset="-128"/>
                          <a:ea typeface="Meiryo UI" panose="020B0604030504040204" pitchFamily="50" charset="-128"/>
                        </a:rPr>
                        <a:t>・入所希望者に対して施設以外の地域での生活を選択できるよう働きかけ、入所前から地域生活の継続を前提とした支援を協議会等で検討し、これらの取組を行政や地域が発信するなど横展開し、各地域の支援力向上</a:t>
                      </a:r>
                      <a:endParaRPr lang="en-US" altLang="ja-JP" sz="1200" dirty="0">
                        <a:solidFill>
                          <a:schemeClr val="tx1"/>
                        </a:solidFill>
                        <a:latin typeface="Meiryo UI" panose="020B0604030504040204" pitchFamily="50" charset="-128"/>
                        <a:ea typeface="Meiryo UI" panose="020B0604030504040204" pitchFamily="50" charset="-128"/>
                      </a:endParaRPr>
                    </a:p>
                    <a:p>
                      <a:pPr lvl="0">
                        <a:lnSpc>
                          <a:spcPts val="1441"/>
                        </a:lnSpc>
                        <a:defRPr/>
                      </a:pPr>
                      <a:r>
                        <a:rPr lang="ja-JP" altLang="en-US" sz="1200" dirty="0">
                          <a:solidFill>
                            <a:schemeClr val="tx1"/>
                          </a:solidFill>
                          <a:latin typeface="Meiryo UI" panose="020B0604030504040204" pitchFamily="50" charset="-128"/>
                          <a:ea typeface="Meiryo UI" panose="020B0604030504040204" pitchFamily="50" charset="-128"/>
                        </a:rPr>
                        <a:t>・市町村や基幹</a:t>
                      </a:r>
                      <a:r>
                        <a:rPr lang="en-US" altLang="ja-JP" sz="1200" dirty="0">
                          <a:solidFill>
                            <a:schemeClr val="tx1"/>
                          </a:solidFill>
                          <a:latin typeface="Meiryo UI" panose="020B0604030504040204" pitchFamily="50" charset="-128"/>
                          <a:ea typeface="Meiryo UI" panose="020B0604030504040204" pitchFamily="50" charset="-128"/>
                        </a:rPr>
                        <a:t>C</a:t>
                      </a:r>
                      <a:r>
                        <a:rPr lang="ja-JP" altLang="en-US" sz="1200" dirty="0">
                          <a:solidFill>
                            <a:schemeClr val="tx1"/>
                          </a:solidFill>
                          <a:latin typeface="Meiryo UI" panose="020B0604030504040204" pitchFamily="50" charset="-128"/>
                          <a:ea typeface="Meiryo UI" panose="020B0604030504040204" pitchFamily="50" charset="-128"/>
                        </a:rPr>
                        <a:t>に地域移行や地域生活支援を行うコーディネーター等の配置</a:t>
                      </a:r>
                      <a:endParaRPr kumimoji="1" lang="en-US" altLang="ja-JP" sz="1200" dirty="0">
                        <a:latin typeface="Meiryo UI" panose="020B0604030504040204" pitchFamily="50" charset="-128"/>
                        <a:ea typeface="Meiryo UI" panose="020B0604030504040204" pitchFamily="50" charset="-128"/>
                      </a:endParaRPr>
                    </a:p>
                  </a:txBody>
                  <a:tcPr marL="68580" marR="68580" marT="34290" marB="34290"/>
                </a:tc>
                <a:extLst>
                  <a:ext uri="{0D108BD9-81ED-4DB2-BD59-A6C34878D82A}">
                    <a16:rowId xmlns:a16="http://schemas.microsoft.com/office/drawing/2014/main" val="3303899899"/>
                  </a:ext>
                </a:extLst>
              </a:tr>
              <a:tr h="902657">
                <a:tc>
                  <a:txBody>
                    <a:bodyPr/>
                    <a:lstStyle/>
                    <a:p>
                      <a:pPr algn="just">
                        <a:lnSpc>
                          <a:spcPts val="1441"/>
                        </a:lnSpc>
                      </a:pPr>
                      <a:r>
                        <a:rPr kumimoji="1" lang="ja-JP" altLang="en-US" sz="1200" b="1" dirty="0">
                          <a:latin typeface="Meiryo UI" panose="020B0604030504040204" pitchFamily="50" charset="-128"/>
                          <a:ea typeface="Meiryo UI" panose="020B0604030504040204" pitchFamily="50" charset="-128"/>
                        </a:rPr>
                        <a:t>暮らしの場となる</a:t>
                      </a:r>
                      <a:r>
                        <a:rPr kumimoji="1" lang="en-US" altLang="ja-JP" sz="1200" b="1" dirty="0">
                          <a:latin typeface="Meiryo UI" panose="020B0604030504040204" pitchFamily="50" charset="-128"/>
                          <a:ea typeface="Meiryo UI" panose="020B0604030504040204" pitchFamily="50" charset="-128"/>
                        </a:rPr>
                        <a:t>GH</a:t>
                      </a:r>
                      <a:r>
                        <a:rPr kumimoji="1" lang="ja-JP" altLang="en-US" sz="1200" b="1" dirty="0">
                          <a:latin typeface="Meiryo UI" panose="020B0604030504040204" pitchFamily="50" charset="-128"/>
                          <a:ea typeface="Meiryo UI" panose="020B0604030504040204" pitchFamily="50" charset="-128"/>
                        </a:rPr>
                        <a:t>等のサービス提供基盤の拡充</a:t>
                      </a:r>
                    </a:p>
                  </a:txBody>
                  <a:tcPr marL="68580" marR="68580" marT="34290" marB="34290"/>
                </a:tc>
                <a:tc>
                  <a:txBody>
                    <a:bodyPr/>
                    <a:lstStyle/>
                    <a:p>
                      <a:pPr algn="just">
                        <a:lnSpc>
                          <a:spcPts val="1441"/>
                        </a:lnSpc>
                      </a:pPr>
                      <a:r>
                        <a:rPr lang="ja-JP" altLang="en-US" sz="1200" dirty="0">
                          <a:solidFill>
                            <a:schemeClr val="tx1"/>
                          </a:solidFill>
                          <a:latin typeface="Meiryo UI" panose="020B0604030504040204" pitchFamily="50" charset="-128"/>
                          <a:ea typeface="Meiryo UI" panose="020B0604030504040204" pitchFamily="50" charset="-128"/>
                        </a:rPr>
                        <a:t>・多職種・他機関連携での事例検討を通じたスキルアップの取組、見立て、支援方法の構築・共有、チーム支援による統一的な対応、支援を安定的に提供できる人員体制の確保</a:t>
                      </a:r>
                    </a:p>
                    <a:p>
                      <a:pPr algn="just">
                        <a:lnSpc>
                          <a:spcPts val="1441"/>
                        </a:lnSpc>
                      </a:pPr>
                      <a:r>
                        <a:rPr lang="ja-JP" altLang="en-US" sz="1200" dirty="0">
                          <a:solidFill>
                            <a:schemeClr val="tx1"/>
                          </a:solidFill>
                          <a:latin typeface="Meiryo UI" panose="020B0604030504040204" pitchFamily="50" charset="-128"/>
                          <a:ea typeface="Meiryo UI" panose="020B0604030504040204" pitchFamily="50" charset="-128"/>
                        </a:rPr>
                        <a:t>・</a:t>
                      </a:r>
                      <a:r>
                        <a:rPr lang="ja-JP" altLang="en-US" sz="1200" dirty="0" err="1">
                          <a:solidFill>
                            <a:schemeClr val="tx1"/>
                          </a:solidFill>
                          <a:latin typeface="Meiryo UI" panose="020B0604030504040204" pitchFamily="50" charset="-128"/>
                          <a:ea typeface="Meiryo UI" panose="020B0604030504040204" pitchFamily="50" charset="-128"/>
                        </a:rPr>
                        <a:t>障がい</a:t>
                      </a:r>
                      <a:r>
                        <a:rPr lang="ja-JP" altLang="en-US" sz="1200" dirty="0">
                          <a:solidFill>
                            <a:schemeClr val="tx1"/>
                          </a:solidFill>
                          <a:latin typeface="Meiryo UI" panose="020B0604030504040204" pitchFamily="50" charset="-128"/>
                          <a:ea typeface="Meiryo UI" panose="020B0604030504040204" pitchFamily="50" charset="-128"/>
                        </a:rPr>
                        <a:t>特性に合わせた環境整備が可能となる財</a:t>
                      </a:r>
                      <a:r>
                        <a:rPr lang="ja-JP" altLang="en-US" sz="1200" dirty="0">
                          <a:latin typeface="Meiryo UI" panose="020B0604030504040204" pitchFamily="50" charset="-128"/>
                          <a:ea typeface="Meiryo UI" panose="020B0604030504040204" pitchFamily="50" charset="-128"/>
                        </a:rPr>
                        <a:t>政措置</a:t>
                      </a:r>
                      <a:endParaRPr lang="en-US" altLang="ja-JP" sz="1200" dirty="0">
                        <a:latin typeface="Meiryo UI" panose="020B0604030504040204" pitchFamily="50" charset="-128"/>
                        <a:ea typeface="Meiryo UI" panose="020B0604030504040204" pitchFamily="50" charset="-128"/>
                      </a:endParaRPr>
                    </a:p>
                    <a:p>
                      <a:pPr algn="just">
                        <a:lnSpc>
                          <a:spcPts val="1441"/>
                        </a:lnSpc>
                      </a:pPr>
                      <a:r>
                        <a:rPr lang="ja-JP" altLang="en-US" sz="1200" dirty="0">
                          <a:latin typeface="Meiryo UI" panose="020B0604030504040204" pitchFamily="50" charset="-128"/>
                          <a:ea typeface="Meiryo UI" panose="020B0604030504040204" pitchFamily="50" charset="-128"/>
                        </a:rPr>
                        <a:t>・日中サービス支援型</a:t>
                      </a:r>
                      <a:r>
                        <a:rPr lang="en-US" altLang="ja-JP" sz="1200" dirty="0">
                          <a:latin typeface="Meiryo UI" panose="020B0604030504040204" pitchFamily="50" charset="-128"/>
                          <a:ea typeface="Meiryo UI" panose="020B0604030504040204" pitchFamily="50" charset="-128"/>
                        </a:rPr>
                        <a:t>GH</a:t>
                      </a:r>
                      <a:r>
                        <a:rPr lang="ja-JP" altLang="en-US" sz="1200" dirty="0">
                          <a:latin typeface="Meiryo UI" panose="020B0604030504040204" pitchFamily="50" charset="-128"/>
                          <a:ea typeface="Meiryo UI" panose="020B0604030504040204" pitchFamily="50" charset="-128"/>
                        </a:rPr>
                        <a:t>の整備促進、支援力のある事業所が強度</a:t>
                      </a:r>
                      <a:r>
                        <a:rPr lang="ja-JP" altLang="en-US" sz="1200" dirty="0" err="1">
                          <a:latin typeface="Meiryo UI" panose="020B0604030504040204" pitchFamily="50" charset="-128"/>
                          <a:ea typeface="Meiryo UI" panose="020B0604030504040204" pitchFamily="50" charset="-128"/>
                        </a:rPr>
                        <a:t>行動障がい</a:t>
                      </a:r>
                      <a:r>
                        <a:rPr lang="ja-JP" altLang="en-US" sz="1200" dirty="0">
                          <a:latin typeface="Meiryo UI" panose="020B0604030504040204" pitchFamily="50" charset="-128"/>
                          <a:ea typeface="Meiryo UI" panose="020B0604030504040204" pitchFamily="50" charset="-128"/>
                        </a:rPr>
                        <a:t>支援を行う</a:t>
                      </a:r>
                      <a:r>
                        <a:rPr lang="en-US" altLang="ja-JP" sz="1200" dirty="0">
                          <a:latin typeface="Meiryo UI" panose="020B0604030504040204" pitchFamily="50" charset="-128"/>
                          <a:ea typeface="Meiryo UI" panose="020B0604030504040204" pitchFamily="50" charset="-128"/>
                        </a:rPr>
                        <a:t>GH</a:t>
                      </a:r>
                      <a:r>
                        <a:rPr lang="ja-JP" altLang="en-US" sz="1200" dirty="0">
                          <a:latin typeface="Meiryo UI" panose="020B0604030504040204" pitchFamily="50" charset="-128"/>
                          <a:ea typeface="Meiryo UI" panose="020B0604030504040204" pitchFamily="50" charset="-128"/>
                        </a:rPr>
                        <a:t>等に参入する仕組みの検討</a:t>
                      </a:r>
                      <a:endParaRPr lang="en-US" altLang="ja-JP" sz="1200" dirty="0">
                        <a:latin typeface="Meiryo UI" panose="020B0604030504040204" pitchFamily="50" charset="-128"/>
                        <a:ea typeface="Meiryo UI" panose="020B0604030504040204" pitchFamily="50" charset="-128"/>
                      </a:endParaRPr>
                    </a:p>
                    <a:p>
                      <a:pPr algn="just">
                        <a:lnSpc>
                          <a:spcPts val="1441"/>
                        </a:lnSpc>
                      </a:pPr>
                      <a:r>
                        <a:rPr lang="ja-JP" altLang="en-US" sz="1200" dirty="0">
                          <a:latin typeface="Meiryo UI" panose="020B0604030504040204" pitchFamily="50" charset="-128"/>
                          <a:ea typeface="Meiryo UI" panose="020B0604030504040204" pitchFamily="50" charset="-128"/>
                        </a:rPr>
                        <a:t>・地域に暮らす</a:t>
                      </a:r>
                      <a:r>
                        <a:rPr lang="ja-JP" altLang="en-US" sz="1200" dirty="0" err="1">
                          <a:latin typeface="Meiryo UI" panose="020B0604030504040204" pitchFamily="50" charset="-128"/>
                          <a:ea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rPr>
                        <a:t>者の状況を把握し、地域の社会資源の整備方針を市町村等が検討</a:t>
                      </a:r>
                      <a:endParaRPr kumimoji="1" lang="en-US" altLang="ja-JP" sz="1200" b="0" u="none" dirty="0">
                        <a:latin typeface="Meiryo UI" panose="020B0604030504040204" pitchFamily="50" charset="-128"/>
                        <a:ea typeface="Meiryo UI" panose="020B0604030504040204" pitchFamily="50" charset="-128"/>
                      </a:endParaRPr>
                    </a:p>
                  </a:txBody>
                  <a:tcPr marL="68580" marR="68580" marT="34290" marB="34290"/>
                </a:tc>
                <a:extLst>
                  <a:ext uri="{0D108BD9-81ED-4DB2-BD59-A6C34878D82A}">
                    <a16:rowId xmlns:a16="http://schemas.microsoft.com/office/drawing/2014/main" val="371694395"/>
                  </a:ext>
                </a:extLst>
              </a:tr>
              <a:tr h="1331903">
                <a:tc>
                  <a:txBody>
                    <a:bodyPr/>
                    <a:lstStyle/>
                    <a:p>
                      <a:pPr algn="just">
                        <a:lnSpc>
                          <a:spcPts val="1441"/>
                        </a:lnSpc>
                      </a:pPr>
                      <a:r>
                        <a:rPr kumimoji="1" lang="ja-JP" altLang="en-US" sz="1200" b="1" dirty="0" err="1">
                          <a:latin typeface="Meiryo UI" panose="020B0604030504040204" pitchFamily="50" charset="-128"/>
                          <a:ea typeface="Meiryo UI" panose="020B0604030504040204" pitchFamily="50" charset="-128"/>
                        </a:rPr>
                        <a:t>障がい</a:t>
                      </a:r>
                      <a:r>
                        <a:rPr kumimoji="1" lang="ja-JP" altLang="en-US" sz="1200" b="1" dirty="0">
                          <a:latin typeface="Meiryo UI" panose="020B0604030504040204" pitchFamily="50" charset="-128"/>
                          <a:ea typeface="Meiryo UI" panose="020B0604030504040204" pitchFamily="50" charset="-128"/>
                        </a:rPr>
                        <a:t>者支援施設による在宅や</a:t>
                      </a:r>
                      <a:r>
                        <a:rPr kumimoji="1" lang="en-US" altLang="ja-JP" sz="1200" b="1" dirty="0">
                          <a:latin typeface="Meiryo UI" panose="020B0604030504040204" pitchFamily="50" charset="-128"/>
                          <a:ea typeface="Meiryo UI" panose="020B0604030504040204" pitchFamily="50" charset="-128"/>
                        </a:rPr>
                        <a:t>GH</a:t>
                      </a:r>
                      <a:r>
                        <a:rPr kumimoji="1" lang="ja-JP" altLang="en-US" sz="1200" b="1" dirty="0">
                          <a:latin typeface="Meiryo UI" panose="020B0604030504040204" pitchFamily="50" charset="-128"/>
                          <a:ea typeface="Meiryo UI" panose="020B0604030504040204" pitchFamily="50" charset="-128"/>
                        </a:rPr>
                        <a:t>で暮らす</a:t>
                      </a:r>
                      <a:r>
                        <a:rPr kumimoji="1" lang="ja-JP" altLang="en-US" sz="1200" b="1" dirty="0" err="1">
                          <a:latin typeface="Meiryo UI" panose="020B0604030504040204" pitchFamily="50" charset="-128"/>
                          <a:ea typeface="Meiryo UI" panose="020B0604030504040204" pitchFamily="50" charset="-128"/>
                        </a:rPr>
                        <a:t>障がい</a:t>
                      </a:r>
                      <a:r>
                        <a:rPr kumimoji="1" lang="ja-JP" altLang="en-US" sz="1200" b="1" dirty="0">
                          <a:latin typeface="Meiryo UI" panose="020B0604030504040204" pitchFamily="50" charset="-128"/>
                          <a:ea typeface="Meiryo UI" panose="020B0604030504040204" pitchFamily="50" charset="-128"/>
                        </a:rPr>
                        <a:t>者や介護者等へのバックアップ機能</a:t>
                      </a:r>
                      <a:endParaRPr kumimoji="1" lang="en-US" altLang="ja-JP" sz="1200" b="1" dirty="0">
                        <a:latin typeface="Meiryo UI" panose="020B0604030504040204" pitchFamily="50" charset="-128"/>
                        <a:ea typeface="Meiryo UI" panose="020B0604030504040204" pitchFamily="50" charset="-128"/>
                      </a:endParaRPr>
                    </a:p>
                  </a:txBody>
                  <a:tcPr marL="68580" marR="68580" marT="34290" marB="34290"/>
                </a:tc>
                <a:tc>
                  <a:txBody>
                    <a:bodyPr/>
                    <a:lstStyle/>
                    <a:p>
                      <a:pPr algn="just">
                        <a:lnSpc>
                          <a:spcPts val="1441"/>
                        </a:lnSpc>
                      </a:pPr>
                      <a:r>
                        <a:rPr lang="ja-JP" altLang="en-US" sz="1200" b="1" dirty="0">
                          <a:solidFill>
                            <a:schemeClr val="tx1"/>
                          </a:solidFill>
                          <a:latin typeface="Meiryo UI" panose="020B0604030504040204" pitchFamily="50" charset="-128"/>
                          <a:ea typeface="Meiryo UI" panose="020B0604030504040204" pitchFamily="50" charset="-128"/>
                        </a:rPr>
                        <a:t>・</a:t>
                      </a:r>
                      <a:r>
                        <a:rPr lang="ja-JP" altLang="ja-JP" sz="1200" dirty="0" err="1">
                          <a:latin typeface="Meiryo UI" panose="020B0604030504040204" pitchFamily="50" charset="-128"/>
                          <a:ea typeface="Meiryo UI" panose="020B0604030504040204" pitchFamily="50" charset="-128"/>
                        </a:rPr>
                        <a:t>重度障がい</a:t>
                      </a:r>
                      <a:r>
                        <a:rPr lang="ja-JP" altLang="ja-JP" sz="1200" dirty="0">
                          <a:latin typeface="Meiryo UI" panose="020B0604030504040204" pitchFamily="50" charset="-128"/>
                          <a:ea typeface="Meiryo UI" panose="020B0604030504040204" pitchFamily="50" charset="-128"/>
                        </a:rPr>
                        <a:t>者の地域生活を支えるためには、拠点等の緊急時の受入れ・対応を機能させる</a:t>
                      </a:r>
                      <a:r>
                        <a:rPr lang="ja-JP" altLang="en-US" sz="1200" dirty="0">
                          <a:latin typeface="Meiryo UI" panose="020B0604030504040204" pitchFamily="50" charset="-128"/>
                          <a:ea typeface="Meiryo UI" panose="020B0604030504040204" pitchFamily="50" charset="-128"/>
                        </a:rPr>
                        <a:t>ことが求められ</a:t>
                      </a:r>
                      <a:r>
                        <a:rPr lang="ja-JP" altLang="ja-JP" sz="1200" dirty="0">
                          <a:latin typeface="Meiryo UI" panose="020B0604030504040204" pitchFamily="50" charset="-128"/>
                          <a:ea typeface="Meiryo UI" panose="020B0604030504040204" pitchFamily="50" charset="-128"/>
                        </a:rPr>
                        <a:t>、</a:t>
                      </a:r>
                      <a:r>
                        <a:rPr lang="en-US" altLang="ja-JP" sz="1200" dirty="0">
                          <a:latin typeface="Meiryo UI" panose="020B0604030504040204" pitchFamily="50" charset="-128"/>
                          <a:ea typeface="Meiryo UI" panose="020B0604030504040204" pitchFamily="50" charset="-128"/>
                        </a:rPr>
                        <a:t>24</a:t>
                      </a:r>
                      <a:r>
                        <a:rPr lang="ja-JP" altLang="en-US" sz="1200" dirty="0">
                          <a:latin typeface="Meiryo UI" panose="020B0604030504040204" pitchFamily="50" charset="-128"/>
                          <a:ea typeface="Meiryo UI" panose="020B0604030504040204" pitchFamily="50" charset="-128"/>
                        </a:rPr>
                        <a:t>時間稼働等の</a:t>
                      </a:r>
                      <a:r>
                        <a:rPr lang="ja-JP" altLang="ja-JP" sz="1200" dirty="0">
                          <a:latin typeface="Meiryo UI" panose="020B0604030504040204" pitchFamily="50" charset="-128"/>
                          <a:ea typeface="Meiryo UI" panose="020B0604030504040204" pitchFamily="50" charset="-128"/>
                        </a:rPr>
                        <a:t>施設の強みを活かすことが有効</a:t>
                      </a:r>
                      <a:endParaRPr lang="en-US" altLang="ja-JP" sz="1200" dirty="0">
                        <a:latin typeface="Meiryo UI" panose="020B0604030504040204" pitchFamily="50" charset="-128"/>
                        <a:ea typeface="Meiryo UI" panose="020B0604030504040204" pitchFamily="50" charset="-128"/>
                      </a:endParaRPr>
                    </a:p>
                    <a:p>
                      <a:pPr algn="just">
                        <a:lnSpc>
                          <a:spcPts val="1441"/>
                        </a:lnSpc>
                      </a:pPr>
                      <a:r>
                        <a:rPr lang="ja-JP" altLang="en-US" sz="1200" dirty="0">
                          <a:latin typeface="Meiryo UI" panose="020B0604030504040204" pitchFamily="50" charset="-128"/>
                          <a:ea typeface="Meiryo UI" panose="020B0604030504040204" pitchFamily="50" charset="-128"/>
                        </a:rPr>
                        <a:t>・緊急時に支援が必要な住民情報を事前にキャッチし、事前登録を促す等、住民への周知</a:t>
                      </a:r>
                      <a:endParaRPr lang="en-US" altLang="ja-JP" sz="1200" dirty="0">
                        <a:latin typeface="Meiryo UI" panose="020B0604030504040204" pitchFamily="50" charset="-128"/>
                        <a:ea typeface="Meiryo UI" panose="020B0604030504040204" pitchFamily="50" charset="-128"/>
                      </a:endParaRPr>
                    </a:p>
                    <a:p>
                      <a:pPr>
                        <a:lnSpc>
                          <a:spcPts val="1441"/>
                        </a:lnSpc>
                      </a:pPr>
                      <a:r>
                        <a:rPr lang="ja-JP" altLang="en-US" sz="1200" dirty="0">
                          <a:latin typeface="Meiryo UI" panose="020B0604030504040204" pitchFamily="50" charset="-128"/>
                          <a:ea typeface="Meiryo UI" panose="020B0604030504040204" pitchFamily="50" charset="-128"/>
                        </a:rPr>
                        <a:t>・緊急時に備えて、施設に併設する短期入所などで事前に体験するよう働きかけ</a:t>
                      </a:r>
                      <a:endParaRPr lang="en-US" altLang="ja-JP" sz="1200" dirty="0">
                        <a:latin typeface="Meiryo UI" panose="020B0604030504040204" pitchFamily="50" charset="-128"/>
                        <a:ea typeface="Meiryo UI" panose="020B0604030504040204" pitchFamily="50" charset="-128"/>
                      </a:endParaRPr>
                    </a:p>
                    <a:p>
                      <a:pPr>
                        <a:lnSpc>
                          <a:spcPts val="1441"/>
                        </a:lnSpc>
                      </a:pPr>
                      <a:r>
                        <a:rPr lang="ja-JP" altLang="en-US" sz="1200" dirty="0">
                          <a:latin typeface="Meiryo UI" panose="020B0604030504040204" pitchFamily="50" charset="-128"/>
                          <a:ea typeface="Meiryo UI" panose="020B0604030504040204" pitchFamily="50" charset="-128"/>
                        </a:rPr>
                        <a:t>・拠点等の運用状況の検証・検討、地域課題の把握</a:t>
                      </a:r>
                      <a:endParaRPr lang="en-US" altLang="ja-JP" sz="1200" dirty="0">
                        <a:latin typeface="Meiryo UI" panose="020B0604030504040204" pitchFamily="50" charset="-128"/>
                        <a:ea typeface="Meiryo UI" panose="020B0604030504040204" pitchFamily="50" charset="-128"/>
                      </a:endParaRPr>
                    </a:p>
                    <a:p>
                      <a:pPr>
                        <a:lnSpc>
                          <a:spcPts val="1441"/>
                        </a:lnSpc>
                      </a:pPr>
                      <a:r>
                        <a:rPr lang="ja-JP" altLang="en-US" sz="1200" dirty="0">
                          <a:latin typeface="Meiryo UI" panose="020B0604030504040204" pitchFamily="50" charset="-128"/>
                          <a:ea typeface="Meiryo UI" panose="020B0604030504040204" pitchFamily="50" charset="-128"/>
                        </a:rPr>
                        <a:t>・施設等での支援の再構築（トライ＆エラー）、人員体制の確保とバックアップの環境整備と財政措置</a:t>
                      </a:r>
                    </a:p>
                    <a:p>
                      <a:pPr algn="just">
                        <a:lnSpc>
                          <a:spcPts val="1441"/>
                        </a:lnSpc>
                      </a:pPr>
                      <a:r>
                        <a:rPr lang="ja-JP" altLang="en-US" sz="1200" dirty="0">
                          <a:latin typeface="Meiryo UI" panose="020B0604030504040204" pitchFamily="50" charset="-128"/>
                          <a:ea typeface="Meiryo UI" panose="020B0604030504040204" pitchFamily="50" charset="-128"/>
                        </a:rPr>
                        <a:t>・施設が</a:t>
                      </a:r>
                      <a:r>
                        <a:rPr lang="en-US" altLang="ja-JP" sz="1200" dirty="0">
                          <a:latin typeface="Meiryo UI" panose="020B0604030504040204" pitchFamily="50" charset="-128"/>
                          <a:ea typeface="Meiryo UI" panose="020B0604030504040204" pitchFamily="50" charset="-128"/>
                        </a:rPr>
                        <a:t>GH</a:t>
                      </a:r>
                      <a:r>
                        <a:rPr lang="ja-JP" altLang="en-US" sz="1200" dirty="0">
                          <a:latin typeface="Meiryo UI" panose="020B0604030504040204" pitchFamily="50" charset="-128"/>
                          <a:ea typeface="Meiryo UI" panose="020B0604030504040204" pitchFamily="50" charset="-128"/>
                        </a:rPr>
                        <a:t>等のスキルアップに向けた実践研修の場を提供、緊急時に職員を応援派遣</a:t>
                      </a:r>
                      <a:endParaRPr kumimoji="1" lang="en-US" altLang="ja-JP" sz="1200" dirty="0">
                        <a:latin typeface="Meiryo UI" panose="020B0604030504040204" pitchFamily="50" charset="-128"/>
                        <a:ea typeface="Meiryo UI" panose="020B0604030504040204" pitchFamily="50" charset="-128"/>
                      </a:endParaRPr>
                    </a:p>
                  </a:txBody>
                  <a:tcPr marL="68580" marR="68580" marT="34290" marB="34290"/>
                </a:tc>
                <a:extLst>
                  <a:ext uri="{0D108BD9-81ED-4DB2-BD59-A6C34878D82A}">
                    <a16:rowId xmlns:a16="http://schemas.microsoft.com/office/drawing/2014/main" val="416080050"/>
                  </a:ext>
                </a:extLst>
              </a:tr>
            </a:tbl>
          </a:graphicData>
        </a:graphic>
      </p:graphicFrame>
      <p:sp>
        <p:nvSpPr>
          <p:cNvPr id="5" name="正方形/長方形 4"/>
          <p:cNvSpPr/>
          <p:nvPr/>
        </p:nvSpPr>
        <p:spPr>
          <a:xfrm>
            <a:off x="11874" y="324984"/>
            <a:ext cx="9120248" cy="19793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100" dirty="0">
                <a:solidFill>
                  <a:schemeClr val="bg1"/>
                </a:solidFill>
                <a:latin typeface="Meiryo UI" panose="020B0604030504040204" pitchFamily="50" charset="-128"/>
                <a:ea typeface="Meiryo UI" panose="020B0604030504040204" pitchFamily="50" charset="-128"/>
              </a:rPr>
              <a:t>１　地域全体で</a:t>
            </a:r>
            <a:r>
              <a:rPr lang="ja-JP" altLang="ja-JP" sz="1100" dirty="0" err="1">
                <a:solidFill>
                  <a:schemeClr val="bg1"/>
                </a:solidFill>
                <a:latin typeface="Meiryo UI" panose="020B0604030504040204" pitchFamily="50" charset="-128"/>
                <a:ea typeface="Meiryo UI" panose="020B0604030504040204" pitchFamily="50" charset="-128"/>
              </a:rPr>
              <a:t>障がい</a:t>
            </a:r>
            <a:r>
              <a:rPr lang="ja-JP" altLang="ja-JP" sz="1100" dirty="0">
                <a:solidFill>
                  <a:schemeClr val="bg1"/>
                </a:solidFill>
                <a:latin typeface="Meiryo UI" panose="020B0604030504040204" pitchFamily="50" charset="-128"/>
                <a:ea typeface="Meiryo UI" panose="020B0604030504040204" pitchFamily="50" charset="-128"/>
              </a:rPr>
              <a:t>者を支えるしくみの構築</a:t>
            </a:r>
            <a:endParaRPr lang="ja-JP" altLang="en-US" sz="1100" dirty="0">
              <a:solidFill>
                <a:schemeClr val="bg1"/>
              </a:solidFill>
              <a:latin typeface="Meiryo UI" panose="020B0604030504040204" pitchFamily="50" charset="-128"/>
              <a:ea typeface="Meiryo UI" panose="020B0604030504040204" pitchFamily="50" charset="-128"/>
            </a:endParaRPr>
          </a:p>
        </p:txBody>
      </p:sp>
      <p:sp>
        <p:nvSpPr>
          <p:cNvPr id="22" name="スライド番号プレースホルダー 2"/>
          <p:cNvSpPr txBox="1">
            <a:spLocks/>
          </p:cNvSpPr>
          <p:nvPr/>
        </p:nvSpPr>
        <p:spPr>
          <a:xfrm>
            <a:off x="6876256" y="6622391"/>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latin typeface="Meiryo UI" panose="020B0604030504040204" pitchFamily="50" charset="-128"/>
                <a:ea typeface="Meiryo UI" panose="020B0604030504040204" pitchFamily="50" charset="-128"/>
              </a:rPr>
              <a:pPr/>
              <a:t>1</a:t>
            </a:fld>
            <a:endParaRPr lang="ja-JP" altLang="en-US" dirty="0">
              <a:latin typeface="Meiryo UI" panose="020B0604030504040204" pitchFamily="50" charset="-128"/>
              <a:ea typeface="Meiryo UI" panose="020B0604030504040204" pitchFamily="50" charset="-128"/>
            </a:endParaRPr>
          </a:p>
        </p:txBody>
      </p:sp>
      <p:sp>
        <p:nvSpPr>
          <p:cNvPr id="7" name="正方形/長方形 6"/>
          <p:cNvSpPr/>
          <p:nvPr/>
        </p:nvSpPr>
        <p:spPr>
          <a:xfrm>
            <a:off x="-2" y="5634187"/>
            <a:ext cx="9143999" cy="19269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bg1"/>
                </a:solidFill>
                <a:latin typeface="Meiryo UI" panose="020B0604030504040204" pitchFamily="50" charset="-128"/>
                <a:ea typeface="Meiryo UI" panose="020B0604030504040204" pitchFamily="50" charset="-128"/>
              </a:rPr>
              <a:t>２　入所者の年齢や特性に応じた</a:t>
            </a:r>
            <a:r>
              <a:rPr lang="ja-JP" altLang="en-US" sz="1050" dirty="0" err="1">
                <a:solidFill>
                  <a:schemeClr val="bg1"/>
                </a:solidFill>
                <a:latin typeface="Meiryo UI" panose="020B0604030504040204" pitchFamily="50" charset="-128"/>
                <a:ea typeface="Meiryo UI" panose="020B0604030504040204" pitchFamily="50" charset="-128"/>
              </a:rPr>
              <a:t>障がい</a:t>
            </a:r>
            <a:r>
              <a:rPr lang="ja-JP" altLang="en-US" sz="1050" dirty="0">
                <a:solidFill>
                  <a:schemeClr val="bg1"/>
                </a:solidFill>
                <a:latin typeface="Meiryo UI" panose="020B0604030504040204" pitchFamily="50" charset="-128"/>
                <a:ea typeface="Meiryo UI" panose="020B0604030504040204" pitchFamily="50" charset="-128"/>
              </a:rPr>
              <a:t>者支援施設の生活・支援環境の整備</a:t>
            </a:r>
          </a:p>
        </p:txBody>
      </p:sp>
      <p:graphicFrame>
        <p:nvGraphicFramePr>
          <p:cNvPr id="8" name="表 7"/>
          <p:cNvGraphicFramePr>
            <a:graphicFrameLocks noGrp="1"/>
          </p:cNvGraphicFramePr>
          <p:nvPr>
            <p:extLst>
              <p:ext uri="{D42A27DB-BD31-4B8C-83A1-F6EECF244321}">
                <p14:modId xmlns:p14="http://schemas.microsoft.com/office/powerpoint/2010/main" val="2578166175"/>
              </p:ext>
            </p:extLst>
          </p:nvPr>
        </p:nvGraphicFramePr>
        <p:xfrm>
          <a:off x="0" y="5835802"/>
          <a:ext cx="9168384" cy="1151714"/>
        </p:xfrm>
        <a:graphic>
          <a:graphicData uri="http://schemas.openxmlformats.org/drawingml/2006/table">
            <a:tbl>
              <a:tblPr firstRow="1" bandRow="1">
                <a:tableStyleId>{5C22544A-7EE6-4342-B048-85BDC9FD1C3A}</a:tableStyleId>
              </a:tblPr>
              <a:tblGrid>
                <a:gridCol w="1403648">
                  <a:extLst>
                    <a:ext uri="{9D8B030D-6E8A-4147-A177-3AD203B41FA5}">
                      <a16:colId xmlns:a16="http://schemas.microsoft.com/office/drawing/2014/main" val="1099409429"/>
                    </a:ext>
                  </a:extLst>
                </a:gridCol>
                <a:gridCol w="7764736">
                  <a:extLst>
                    <a:ext uri="{9D8B030D-6E8A-4147-A177-3AD203B41FA5}">
                      <a16:colId xmlns:a16="http://schemas.microsoft.com/office/drawing/2014/main" val="1350694950"/>
                    </a:ext>
                  </a:extLst>
                </a:gridCol>
              </a:tblGrid>
              <a:tr h="234512">
                <a:tc>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68580" marR="68580" marT="34290" marB="34290"/>
                </a:tc>
                <a:tc>
                  <a:txBody>
                    <a:bodyPr/>
                    <a:lstStyle/>
                    <a:p>
                      <a:pPr algn="ctr"/>
                      <a:r>
                        <a:rPr kumimoji="1" lang="ja-JP" altLang="en-US" sz="1050" dirty="0">
                          <a:latin typeface="Meiryo UI" panose="020B0604030504040204" pitchFamily="50" charset="-128"/>
                          <a:ea typeface="Meiryo UI" panose="020B0604030504040204" pitchFamily="50" charset="-128"/>
                        </a:rPr>
                        <a:t>提言内容</a:t>
                      </a:r>
                    </a:p>
                  </a:txBody>
                  <a:tcPr marL="68580" marR="68580" marT="34290" marB="34290"/>
                </a:tc>
                <a:extLst>
                  <a:ext uri="{0D108BD9-81ED-4DB2-BD59-A6C34878D82A}">
                    <a16:rowId xmlns:a16="http://schemas.microsoft.com/office/drawing/2014/main" val="896242082"/>
                  </a:ext>
                </a:extLst>
              </a:tr>
              <a:tr h="917202">
                <a:tc>
                  <a:txBody>
                    <a:bodyPr/>
                    <a:lstStyle/>
                    <a:p>
                      <a:pPr algn="just"/>
                      <a:r>
                        <a:rPr kumimoji="1" lang="ja-JP" altLang="en-US" sz="1200" b="1" dirty="0">
                          <a:latin typeface="Meiryo UI" panose="020B0604030504040204" pitchFamily="50" charset="-128"/>
                          <a:ea typeface="Meiryo UI" panose="020B0604030504040204" pitchFamily="50" charset="-128"/>
                        </a:rPr>
                        <a:t>地域生活への移行に向けた支援体制の構築</a:t>
                      </a:r>
                    </a:p>
                  </a:txBody>
                  <a:tcPr marL="68580" marR="68580" marT="34290" marB="34290"/>
                </a:tc>
                <a:tc>
                  <a:txBody>
                    <a:bodyPr/>
                    <a:lstStyle/>
                    <a:p>
                      <a:pPr algn="just">
                        <a:lnSpc>
                          <a:spcPts val="1240"/>
                        </a:lnSpc>
                      </a:pPr>
                      <a:r>
                        <a:rPr lang="ja-JP" altLang="en-US" sz="1200" dirty="0">
                          <a:latin typeface="Meiryo UI" panose="020B0604030504040204" pitchFamily="50" charset="-128"/>
                          <a:ea typeface="Meiryo UI" panose="020B0604030504040204" pitchFamily="50" charset="-128"/>
                        </a:rPr>
                        <a:t>・施設の専門的な支援力の強化、地域の社会資源の充実を図ることで強度行動障がいの状態を示す重度知的</a:t>
                      </a:r>
                      <a:r>
                        <a:rPr lang="ja-JP" altLang="en-US" sz="1200" dirty="0" err="1">
                          <a:latin typeface="Meiryo UI" panose="020B0604030504040204" pitchFamily="50" charset="-128"/>
                          <a:ea typeface="Meiryo UI" panose="020B0604030504040204" pitchFamily="50" charset="-128"/>
                        </a:rPr>
                        <a:t>障がい</a:t>
                      </a:r>
                      <a:r>
                        <a:rPr lang="ja-JP" altLang="en-US" sz="1200" dirty="0">
                          <a:latin typeface="Meiryo UI" panose="020B0604030504040204" pitchFamily="50" charset="-128"/>
                          <a:ea typeface="Meiryo UI" panose="020B0604030504040204" pitchFamily="50" charset="-128"/>
                        </a:rPr>
                        <a:t>者の地域移行が進んでいくと考えられる。</a:t>
                      </a:r>
                      <a:endParaRPr lang="en-US" altLang="ja-JP" sz="1200" dirty="0">
                        <a:latin typeface="Meiryo UI" panose="020B0604030504040204" pitchFamily="50" charset="-128"/>
                        <a:ea typeface="Meiryo UI" panose="020B0604030504040204" pitchFamily="50" charset="-128"/>
                      </a:endParaRPr>
                    </a:p>
                    <a:p>
                      <a:pPr lvl="0" algn="just">
                        <a:lnSpc>
                          <a:spcPts val="1240"/>
                        </a:lnSpc>
                        <a:defRPr/>
                      </a:pPr>
                      <a:r>
                        <a:rPr lang="ja-JP" altLang="en-US" sz="1200" dirty="0">
                          <a:latin typeface="Meiryo UI" panose="020B0604030504040204" pitchFamily="50" charset="-128"/>
                          <a:ea typeface="Meiryo UI" panose="020B0604030504040204" pitchFamily="50" charset="-128"/>
                        </a:rPr>
                        <a:t>・施設は地域と施設の暮らしの違いや地域移行のメリット・デメリットなどを踏まえ組織的に支援</a:t>
                      </a:r>
                      <a:endParaRPr lang="en-US" altLang="ja-JP" sz="1200" dirty="0">
                        <a:latin typeface="Meiryo UI" panose="020B0604030504040204" pitchFamily="50" charset="-128"/>
                        <a:ea typeface="Meiryo UI" panose="020B0604030504040204" pitchFamily="50" charset="-128"/>
                      </a:endParaRPr>
                    </a:p>
                    <a:p>
                      <a:pPr lvl="0" algn="just">
                        <a:lnSpc>
                          <a:spcPts val="1240"/>
                        </a:lnSpc>
                        <a:defRPr/>
                      </a:pPr>
                      <a:r>
                        <a:rPr lang="ja-JP" altLang="en-US" sz="1200" dirty="0">
                          <a:latin typeface="Meiryo UI" panose="020B0604030504040204" pitchFamily="50" charset="-128"/>
                          <a:ea typeface="Meiryo UI" panose="020B0604030504040204" pitchFamily="50" charset="-128"/>
                        </a:rPr>
                        <a:t>・地域生活の体験、チームアプローチによる課題の分析・検討を踏まえた</a:t>
                      </a:r>
                      <a:r>
                        <a:rPr lang="ja-JP" altLang="en-US" sz="1200" dirty="0">
                          <a:solidFill>
                            <a:schemeClr val="tx1"/>
                          </a:solidFill>
                          <a:latin typeface="Meiryo UI" panose="020B0604030504040204" pitchFamily="50" charset="-128"/>
                          <a:ea typeface="Meiryo UI" panose="020B0604030504040204" pitchFamily="50" charset="-128"/>
                        </a:rPr>
                        <a:t>地域移行・定着の</a:t>
                      </a:r>
                      <a:r>
                        <a:rPr lang="ja-JP" altLang="en-US" sz="1200" dirty="0">
                          <a:latin typeface="Meiryo UI" panose="020B0604030504040204" pitchFamily="50" charset="-128"/>
                          <a:ea typeface="Meiryo UI" panose="020B0604030504040204" pitchFamily="50" charset="-128"/>
                        </a:rPr>
                        <a:t>支援ができる人員体制の確保や財政措置</a:t>
                      </a:r>
                      <a:endParaRPr kumimoji="1" lang="en-US" altLang="ja-JP" sz="1200" dirty="0">
                        <a:latin typeface="Meiryo UI" panose="020B0604030504040204" pitchFamily="50" charset="-128"/>
                        <a:ea typeface="Meiryo UI" panose="020B0604030504040204" pitchFamily="50" charset="-128"/>
                      </a:endParaRPr>
                    </a:p>
                  </a:txBody>
                  <a:tcPr marL="68580" marR="68580" marT="34290" marB="34290"/>
                </a:tc>
                <a:extLst>
                  <a:ext uri="{0D108BD9-81ED-4DB2-BD59-A6C34878D82A}">
                    <a16:rowId xmlns:a16="http://schemas.microsoft.com/office/drawing/2014/main" val="1669616496"/>
                  </a:ext>
                </a:extLst>
              </a:tr>
            </a:tbl>
          </a:graphicData>
        </a:graphic>
      </p:graphicFrame>
      <p:sp>
        <p:nvSpPr>
          <p:cNvPr id="10" name="テキスト ボックス 2"/>
          <p:cNvSpPr txBox="1">
            <a:spLocks noChangeArrowheads="1"/>
          </p:cNvSpPr>
          <p:nvPr/>
        </p:nvSpPr>
        <p:spPr bwMode="auto">
          <a:xfrm>
            <a:off x="8255347" y="365467"/>
            <a:ext cx="771525" cy="276999"/>
          </a:xfrm>
          <a:prstGeom prst="rect">
            <a:avLst/>
          </a:prstGeom>
          <a:solidFill>
            <a:srgbClr val="FFFFFF"/>
          </a:solidFill>
          <a:ln w="12700">
            <a:solidFill>
              <a:srgbClr val="000000"/>
            </a:solidFill>
            <a:miter lim="800000"/>
            <a:headEnd/>
            <a:tailEnd/>
          </a:ln>
        </p:spPr>
        <p:txBody>
          <a:bodyPr rot="0" vert="horz" wrap="square" lIns="91440" tIns="45720" rIns="91440" bIns="45720" anchor="t" anchorCtr="0">
            <a:spAutoFit/>
          </a:bodyPr>
          <a:lstStyle/>
          <a:p>
            <a:pPr algn="ctr">
              <a:spcAft>
                <a:spcPts val="0"/>
              </a:spcAft>
            </a:pPr>
            <a:r>
              <a:rPr lang="ja-JP" sz="1200" b="1" kern="100" dirty="0">
                <a:effectLst/>
                <a:latin typeface="Meiryo UI" panose="020B0604030504040204" pitchFamily="50" charset="-128"/>
                <a:ea typeface="Meiryo UI" panose="020B0604030504040204" pitchFamily="50" charset="-128"/>
                <a:cs typeface="Times New Roman" panose="02020603050405020304" pitchFamily="18" charset="0"/>
              </a:rPr>
              <a:t>資料</a:t>
            </a:r>
            <a:r>
              <a:rPr lang="en-US" sz="1200" b="1" kern="100" dirty="0">
                <a:effectLst/>
                <a:latin typeface="Meiryo UI" panose="020B0604030504040204" pitchFamily="50" charset="-128"/>
                <a:ea typeface="Meiryo UI" panose="020B0604030504040204" pitchFamily="50" charset="-128"/>
                <a:cs typeface="Times New Roman" panose="02020603050405020304" pitchFamily="18" charset="0"/>
              </a:rPr>
              <a:t>2-1</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2711409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 y="0"/>
            <a:ext cx="9143999" cy="291132"/>
          </a:xfrm>
          <a:solidFill>
            <a:srgbClr val="0070C0"/>
          </a:solidFill>
          <a:ln w="9525">
            <a:noFill/>
          </a:ln>
        </p:spPr>
        <p:txBody>
          <a:bodyPr>
            <a:noAutofit/>
          </a:bodyPr>
          <a:lstStyle/>
          <a:p>
            <a:r>
              <a:rPr lang="ja-JP" altLang="en-US" sz="1200" b="1" dirty="0">
                <a:solidFill>
                  <a:schemeClr val="bg1"/>
                </a:solidFill>
                <a:latin typeface="Meiryo UI" panose="020B0604030504040204" pitchFamily="50" charset="-128"/>
                <a:ea typeface="Meiryo UI" panose="020B0604030504040204" pitchFamily="50" charset="-128"/>
              </a:rPr>
              <a:t>「地域における</a:t>
            </a:r>
            <a:r>
              <a:rPr lang="ja-JP" altLang="en-US" sz="1200" b="1" dirty="0" err="1">
                <a:solidFill>
                  <a:schemeClr val="bg1"/>
                </a:solidFill>
                <a:latin typeface="Meiryo UI" panose="020B0604030504040204" pitchFamily="50" charset="-128"/>
                <a:ea typeface="Meiryo UI" panose="020B0604030504040204" pitchFamily="50" charset="-128"/>
              </a:rPr>
              <a:t>障がい</a:t>
            </a:r>
            <a:r>
              <a:rPr lang="ja-JP" altLang="en-US" sz="1200" b="1" dirty="0">
                <a:solidFill>
                  <a:schemeClr val="bg1"/>
                </a:solidFill>
                <a:latin typeface="Meiryo UI" panose="020B0604030504040204" pitchFamily="50" charset="-128"/>
                <a:ea typeface="Meiryo UI" panose="020B0604030504040204" pitchFamily="50" charset="-128"/>
              </a:rPr>
              <a:t>者等への支援体制について」　第４章　地域における障がい者等への支援体制の再構築に向けた提言</a:t>
            </a:r>
            <a:r>
              <a:rPr lang="en-US" altLang="ja-JP" sz="1400" b="1" dirty="0">
                <a:solidFill>
                  <a:schemeClr val="bg1"/>
                </a:solidFill>
                <a:latin typeface="Meiryo UI" panose="020B0604030504040204" pitchFamily="50" charset="-128"/>
                <a:ea typeface="Meiryo UI" panose="020B0604030504040204" pitchFamily="50" charset="-128"/>
              </a:rPr>
              <a:t>(</a:t>
            </a:r>
            <a:r>
              <a:rPr lang="ja-JP" altLang="en-US" sz="1400" b="1" dirty="0">
                <a:solidFill>
                  <a:schemeClr val="bg1"/>
                </a:solidFill>
                <a:latin typeface="Meiryo UI" panose="020B0604030504040204" pitchFamily="50" charset="-128"/>
                <a:ea typeface="Meiryo UI" panose="020B0604030504040204" pitchFamily="50" charset="-128"/>
              </a:rPr>
              <a:t>概要</a:t>
            </a:r>
            <a:r>
              <a:rPr lang="en-US" altLang="ja-JP" sz="1400" b="1">
                <a:solidFill>
                  <a:schemeClr val="bg1"/>
                </a:solidFill>
                <a:latin typeface="Meiryo UI" panose="020B0604030504040204" pitchFamily="50" charset="-128"/>
                <a:ea typeface="Meiryo UI" panose="020B0604030504040204" pitchFamily="50" charset="-128"/>
              </a:rPr>
              <a:t>)</a:t>
            </a:r>
            <a:endParaRPr lang="ja-JP" altLang="en-US" sz="1350" b="1" dirty="0">
              <a:solidFill>
                <a:schemeClr val="bg1"/>
              </a:solidFill>
              <a:latin typeface="Meiryo UI" panose="020B0604030504040204" pitchFamily="50" charset="-128"/>
              <a:ea typeface="Meiryo UI" panose="020B0604030504040204" pitchFamily="50" charset="-128"/>
            </a:endParaRPr>
          </a:p>
        </p:txBody>
      </p:sp>
      <p:sp>
        <p:nvSpPr>
          <p:cNvPr id="3" name="スライド番号プレースホルダー 2"/>
          <p:cNvSpPr>
            <a:spLocks noGrp="1"/>
          </p:cNvSpPr>
          <p:nvPr>
            <p:ph type="sldNum" sz="quarter" idx="12"/>
          </p:nvPr>
        </p:nvSpPr>
        <p:spPr>
          <a:xfrm>
            <a:off x="6876256" y="6491958"/>
            <a:ext cx="2133600" cy="365125"/>
          </a:xfrm>
        </p:spPr>
        <p:txBody>
          <a:bodyPr/>
          <a:lstStyle/>
          <a:p>
            <a:fld id="{1C2C60DF-5D73-46A2-8FFF-B4A756D3B2D0}" type="slidenum">
              <a:rPr kumimoji="1" lang="ja-JP" altLang="en-US" smtClean="0">
                <a:latin typeface="Meiryo UI" panose="020B0604030504040204" pitchFamily="50" charset="-128"/>
                <a:ea typeface="Meiryo UI" panose="020B0604030504040204" pitchFamily="50" charset="-128"/>
              </a:rPr>
              <a:t>2</a:t>
            </a:fld>
            <a:endParaRPr kumimoji="1" lang="ja-JP" altLang="en-US">
              <a:latin typeface="Meiryo UI" panose="020B0604030504040204" pitchFamily="50" charset="-128"/>
              <a:ea typeface="Meiryo UI"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4013679430"/>
              </p:ext>
            </p:extLst>
          </p:nvPr>
        </p:nvGraphicFramePr>
        <p:xfrm>
          <a:off x="-1" y="488333"/>
          <a:ext cx="9144001" cy="3065207"/>
        </p:xfrm>
        <a:graphic>
          <a:graphicData uri="http://schemas.openxmlformats.org/drawingml/2006/table">
            <a:tbl>
              <a:tblPr firstRow="1" bandRow="1">
                <a:tableStyleId>{5C22544A-7EE6-4342-B048-85BDC9FD1C3A}</a:tableStyleId>
              </a:tblPr>
              <a:tblGrid>
                <a:gridCol w="1403649">
                  <a:extLst>
                    <a:ext uri="{9D8B030D-6E8A-4147-A177-3AD203B41FA5}">
                      <a16:colId xmlns:a16="http://schemas.microsoft.com/office/drawing/2014/main" val="185983132"/>
                    </a:ext>
                  </a:extLst>
                </a:gridCol>
                <a:gridCol w="7740352">
                  <a:extLst>
                    <a:ext uri="{9D8B030D-6E8A-4147-A177-3AD203B41FA5}">
                      <a16:colId xmlns:a16="http://schemas.microsoft.com/office/drawing/2014/main" val="1019877939"/>
                    </a:ext>
                  </a:extLst>
                </a:gridCol>
              </a:tblGrid>
              <a:tr h="255967">
                <a:tc>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68580" marR="68580" marT="34290" marB="34290"/>
                </a:tc>
                <a:tc>
                  <a:txBody>
                    <a:bodyPr/>
                    <a:lstStyle/>
                    <a:p>
                      <a:pPr algn="ctr"/>
                      <a:r>
                        <a:rPr kumimoji="1" lang="ja-JP" altLang="en-US" sz="1050" dirty="0">
                          <a:latin typeface="Meiryo UI" panose="020B0604030504040204" pitchFamily="50" charset="-128"/>
                          <a:ea typeface="Meiryo UI" panose="020B0604030504040204" pitchFamily="50" charset="-128"/>
                        </a:rPr>
                        <a:t>提言内容</a:t>
                      </a:r>
                    </a:p>
                  </a:txBody>
                  <a:tcPr marL="68580" marR="68580" marT="34290" marB="34290"/>
                </a:tc>
                <a:extLst>
                  <a:ext uri="{0D108BD9-81ED-4DB2-BD59-A6C34878D82A}">
                    <a16:rowId xmlns:a16="http://schemas.microsoft.com/office/drawing/2014/main" val="1902886035"/>
                  </a:ext>
                </a:extLst>
              </a:tr>
              <a:tr h="537855">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Meiryo UI" panose="020B0604030504040204" pitchFamily="50" charset="-128"/>
                          <a:ea typeface="Meiryo UI" panose="020B0604030504040204" pitchFamily="50" charset="-128"/>
                        </a:rPr>
                        <a:t>重度化・高齢化に対応した生活環境の整備</a:t>
                      </a:r>
                      <a:endParaRPr kumimoji="1" lang="ja-JP" altLang="en-US" sz="1200" b="1" kern="1200" dirty="0">
                        <a:solidFill>
                          <a:schemeClr val="dk1"/>
                        </a:solidFill>
                        <a:latin typeface="Meiryo UI" panose="020B0604030504040204" pitchFamily="50" charset="-128"/>
                        <a:ea typeface="Meiryo UI" panose="020B0604030504040204" pitchFamily="50" charset="-128"/>
                        <a:cs typeface="+mn-cs"/>
                      </a:endParaRPr>
                    </a:p>
                  </a:txBody>
                  <a:tcPr marL="68580" marR="68580" marT="34290" marB="34290"/>
                </a:tc>
                <a:tc>
                  <a:txBody>
                    <a:bodyPr/>
                    <a:lstStyle/>
                    <a:p>
                      <a:pPr>
                        <a:lnSpc>
                          <a:spcPts val="1260"/>
                        </a:lnSpc>
                      </a:pPr>
                      <a:r>
                        <a:rPr lang="ja-JP" altLang="en-US" sz="1200" dirty="0">
                          <a:latin typeface="Meiryo UI" panose="020B0604030504040204" pitchFamily="50" charset="-128"/>
                          <a:ea typeface="Meiryo UI" panose="020B0604030504040204" pitchFamily="50" charset="-128"/>
                        </a:rPr>
                        <a:t>・個々のプライバシーに配慮、個室化（多床室の解消）の推進、バリアフリー化や設備の導入、強度</a:t>
                      </a:r>
                      <a:r>
                        <a:rPr lang="ja-JP" altLang="en-US" sz="1200" dirty="0" err="1">
                          <a:latin typeface="Meiryo UI" panose="020B0604030504040204" pitchFamily="50" charset="-128"/>
                          <a:ea typeface="Meiryo UI" panose="020B0604030504040204" pitchFamily="50" charset="-128"/>
                        </a:rPr>
                        <a:t>行動障がい</a:t>
                      </a:r>
                      <a:r>
                        <a:rPr lang="ja-JP" altLang="en-US" sz="1200" dirty="0">
                          <a:latin typeface="Meiryo UI" panose="020B0604030504040204" pitchFamily="50" charset="-128"/>
                          <a:ea typeface="Meiryo UI" panose="020B0604030504040204" pitchFamily="50" charset="-128"/>
                        </a:rPr>
                        <a:t>等の状態を示す入所者の居室改修など</a:t>
                      </a:r>
                      <a:endParaRPr lang="en-US" altLang="ja-JP" sz="1200" dirty="0">
                        <a:latin typeface="Meiryo UI" panose="020B0604030504040204" pitchFamily="50" charset="-128"/>
                        <a:ea typeface="Meiryo UI" panose="020B0604030504040204" pitchFamily="50" charset="-128"/>
                      </a:endParaRPr>
                    </a:p>
                    <a:p>
                      <a:pPr>
                        <a:lnSpc>
                          <a:spcPts val="1260"/>
                        </a:lnSpc>
                      </a:pPr>
                      <a:r>
                        <a:rPr lang="ja-JP" altLang="en-US" sz="1200" dirty="0">
                          <a:latin typeface="Meiryo UI" panose="020B0604030504040204" pitchFamily="50" charset="-128"/>
                          <a:ea typeface="Meiryo UI" panose="020B0604030504040204" pitchFamily="50" charset="-128"/>
                        </a:rPr>
                        <a:t>・個々の特性に配慮した環境整備のための施設整備補助等の充実</a:t>
                      </a:r>
                      <a:endParaRPr kumimoji="1" lang="en-US" altLang="ja-JP" sz="1200" b="1" u="sng" dirty="0">
                        <a:latin typeface="Meiryo UI" panose="020B0604030504040204" pitchFamily="50" charset="-128"/>
                        <a:ea typeface="Meiryo UI" panose="020B0604030504040204" pitchFamily="50" charset="-128"/>
                      </a:endParaRPr>
                    </a:p>
                  </a:txBody>
                  <a:tcPr marL="68580" marR="68580" marT="34290" marB="34290"/>
                </a:tc>
                <a:extLst>
                  <a:ext uri="{0D108BD9-81ED-4DB2-BD59-A6C34878D82A}">
                    <a16:rowId xmlns:a16="http://schemas.microsoft.com/office/drawing/2014/main" val="1247925862"/>
                  </a:ext>
                </a:extLst>
              </a:tr>
              <a:tr h="1203384">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200" b="1" dirty="0">
                          <a:latin typeface="Meiryo UI" panose="020B0604030504040204" pitchFamily="50" charset="-128"/>
                          <a:ea typeface="Meiryo UI" panose="020B0604030504040204" pitchFamily="50" charset="-128"/>
                        </a:rPr>
                        <a:t>多様化する</a:t>
                      </a:r>
                      <a:r>
                        <a:rPr kumimoji="1" lang="ja-JP" altLang="en-US" sz="1200" b="1" dirty="0" err="1">
                          <a:latin typeface="Meiryo UI" panose="020B0604030504040204" pitchFamily="50" charset="-128"/>
                          <a:ea typeface="Meiryo UI" panose="020B0604030504040204" pitchFamily="50" charset="-128"/>
                        </a:rPr>
                        <a:t>障がい</a:t>
                      </a:r>
                      <a:r>
                        <a:rPr kumimoji="1" lang="ja-JP" altLang="en-US" sz="1200" b="1" dirty="0">
                          <a:latin typeface="Meiryo UI" panose="020B0604030504040204" pitchFamily="50" charset="-128"/>
                          <a:ea typeface="Meiryo UI" panose="020B0604030504040204" pitchFamily="50" charset="-128"/>
                        </a:rPr>
                        <a:t>者への支援</a:t>
                      </a:r>
                      <a:endParaRPr kumimoji="1" lang="ja-JP" altLang="en-US" sz="1200" b="1" kern="1200" dirty="0">
                        <a:solidFill>
                          <a:schemeClr val="dk1"/>
                        </a:solidFill>
                        <a:latin typeface="Meiryo UI" panose="020B0604030504040204" pitchFamily="50" charset="-128"/>
                        <a:ea typeface="Meiryo UI" panose="020B0604030504040204" pitchFamily="50" charset="-128"/>
                        <a:cs typeface="+mn-cs"/>
                      </a:endParaRPr>
                    </a:p>
                  </a:txBody>
                  <a:tcPr marL="68580" marR="68580" marT="34290" marB="34290"/>
                </a:tc>
                <a:tc>
                  <a:txBody>
                    <a:bodyPr/>
                    <a:lstStyle/>
                    <a:p>
                      <a:pPr algn="just">
                        <a:lnSpc>
                          <a:spcPts val="1260"/>
                        </a:lnSpc>
                      </a:pPr>
                      <a:r>
                        <a:rPr lang="ja-JP" altLang="en-US" sz="1200" dirty="0">
                          <a:solidFill>
                            <a:schemeClr val="tx1"/>
                          </a:solidFill>
                          <a:latin typeface="Meiryo UI" panose="020B0604030504040204" pitchFamily="50" charset="-128"/>
                          <a:ea typeface="Meiryo UI" panose="020B0604030504040204" pitchFamily="50" charset="-128"/>
                        </a:rPr>
                        <a:t>・視覚化、構造化等の環境面からの対応、リハビリなど専門的な知識を有する人材登用、スーパーバイズを受ける機会の確保、チームアプローチによる統一した支援等の支援力強化</a:t>
                      </a:r>
                      <a:endParaRPr lang="en-US" altLang="ja-JP" sz="1200" dirty="0">
                        <a:solidFill>
                          <a:schemeClr val="tx1"/>
                        </a:solidFill>
                        <a:latin typeface="Meiryo UI" panose="020B0604030504040204" pitchFamily="50" charset="-128"/>
                        <a:ea typeface="Meiryo UI" panose="020B0604030504040204" pitchFamily="50" charset="-128"/>
                      </a:endParaRPr>
                    </a:p>
                    <a:p>
                      <a:pPr lvl="0" algn="just" defTabSz="685766">
                        <a:lnSpc>
                          <a:spcPts val="1260"/>
                        </a:lnSpc>
                        <a:defRPr/>
                      </a:pPr>
                      <a:r>
                        <a:rPr lang="ja-JP" altLang="en-US" sz="1200" dirty="0">
                          <a:solidFill>
                            <a:schemeClr val="tx1"/>
                          </a:solidFill>
                          <a:latin typeface="Meiryo UI" panose="020B0604030504040204" pitchFamily="50" charset="-128"/>
                          <a:ea typeface="Meiryo UI" panose="020B0604030504040204" pitchFamily="50" charset="-128"/>
                        </a:rPr>
                        <a:t>・基幹</a:t>
                      </a:r>
                      <a:r>
                        <a:rPr lang="en-US" altLang="ja-JP" sz="1200" dirty="0">
                          <a:solidFill>
                            <a:schemeClr val="tx1"/>
                          </a:solidFill>
                          <a:latin typeface="Meiryo UI" panose="020B0604030504040204" pitchFamily="50" charset="-128"/>
                          <a:ea typeface="Meiryo UI" panose="020B0604030504040204" pitchFamily="50" charset="-128"/>
                        </a:rPr>
                        <a:t>C</a:t>
                      </a:r>
                      <a:r>
                        <a:rPr lang="ja-JP" altLang="en-US" sz="1200" dirty="0">
                          <a:solidFill>
                            <a:schemeClr val="tx1"/>
                          </a:solidFill>
                          <a:latin typeface="Meiryo UI" panose="020B0604030504040204" pitchFamily="50" charset="-128"/>
                          <a:ea typeface="Meiryo UI" panose="020B0604030504040204" pitchFamily="50" charset="-128"/>
                        </a:rPr>
                        <a:t>等が入所施設等と調整し、</a:t>
                      </a:r>
                      <a:r>
                        <a:rPr lang="en-US" altLang="ja-JP" sz="1200" dirty="0">
                          <a:solidFill>
                            <a:schemeClr val="tx1"/>
                          </a:solidFill>
                          <a:latin typeface="Meiryo UI" panose="020B0604030504040204" pitchFamily="50" charset="-128"/>
                          <a:ea typeface="Meiryo UI" panose="020B0604030504040204" pitchFamily="50" charset="-128"/>
                        </a:rPr>
                        <a:t>GH</a:t>
                      </a:r>
                      <a:r>
                        <a:rPr lang="ja-JP" altLang="en-US" sz="1200" dirty="0">
                          <a:solidFill>
                            <a:schemeClr val="tx1"/>
                          </a:solidFill>
                          <a:latin typeface="Meiryo UI" panose="020B0604030504040204" pitchFamily="50" charset="-128"/>
                          <a:ea typeface="Meiryo UI" panose="020B0604030504040204" pitchFamily="50" charset="-128"/>
                        </a:rPr>
                        <a:t>でも可能な地域生活支援の形を組み立て</a:t>
                      </a:r>
                      <a:endParaRPr lang="en-US" altLang="ja-JP" sz="1200" dirty="0">
                        <a:solidFill>
                          <a:schemeClr val="tx1"/>
                        </a:solidFill>
                        <a:latin typeface="Meiryo UI" panose="020B0604030504040204" pitchFamily="50" charset="-128"/>
                        <a:ea typeface="Meiryo UI" panose="020B0604030504040204" pitchFamily="50" charset="-128"/>
                      </a:endParaRPr>
                    </a:p>
                    <a:p>
                      <a:pPr lvl="0" algn="just" defTabSz="685766">
                        <a:lnSpc>
                          <a:spcPts val="1260"/>
                        </a:lnSpc>
                        <a:defRPr/>
                      </a:pPr>
                      <a:r>
                        <a:rPr lang="ja-JP" altLang="en-US" sz="1200" dirty="0">
                          <a:solidFill>
                            <a:schemeClr val="tx1"/>
                          </a:solidFill>
                          <a:latin typeface="Meiryo UI" panose="020B0604030504040204" pitchFamily="50" charset="-128"/>
                          <a:ea typeface="Meiryo UI" panose="020B0604030504040204" pitchFamily="50" charset="-128"/>
                        </a:rPr>
                        <a:t>・通院等の必要性の高まりにより生じるニーズに応じた報酬に対する財源の確保（日中系サービスによる支援と通院等介助に係る支援の両立）</a:t>
                      </a:r>
                      <a:endParaRPr lang="en-US" altLang="ja-JP" sz="1200" dirty="0">
                        <a:solidFill>
                          <a:schemeClr val="tx1"/>
                        </a:solidFill>
                        <a:latin typeface="Meiryo UI" panose="020B0604030504040204" pitchFamily="50" charset="-128"/>
                        <a:ea typeface="Meiryo UI" panose="020B0604030504040204" pitchFamily="50" charset="-128"/>
                      </a:endParaRPr>
                    </a:p>
                    <a:p>
                      <a:pPr lvl="0" defTabSz="685766">
                        <a:lnSpc>
                          <a:spcPts val="1260"/>
                        </a:lnSpc>
                        <a:defRPr/>
                      </a:pPr>
                      <a:r>
                        <a:rPr lang="ja-JP" altLang="en-US" sz="1200" u="none" dirty="0">
                          <a:solidFill>
                            <a:schemeClr val="tx1"/>
                          </a:solidFill>
                          <a:latin typeface="Meiryo UI" panose="020B0604030504040204" pitchFamily="50" charset="-128"/>
                          <a:ea typeface="Meiryo UI" panose="020B0604030504040204" pitchFamily="50" charset="-128"/>
                        </a:rPr>
                        <a:t>・インターセクショナリティの視点を持った個別的な支援ができる環境と人材養成</a:t>
                      </a:r>
                      <a:endParaRPr lang="en-US" altLang="ja-JP" sz="1200" u="none" dirty="0">
                        <a:solidFill>
                          <a:schemeClr val="tx1"/>
                        </a:solidFill>
                        <a:latin typeface="Meiryo UI" panose="020B0604030504040204" pitchFamily="50" charset="-128"/>
                        <a:ea typeface="Meiryo UI" panose="020B0604030504040204" pitchFamily="50" charset="-128"/>
                      </a:endParaRPr>
                    </a:p>
                    <a:p>
                      <a:pPr lvl="0" defTabSz="685766">
                        <a:lnSpc>
                          <a:spcPts val="1260"/>
                        </a:lnSpc>
                        <a:defRPr/>
                      </a:pP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rPr>
                        <a:t>ICT</a:t>
                      </a:r>
                      <a:r>
                        <a:rPr lang="ja-JP" altLang="en-US" sz="1200" dirty="0" err="1">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ロボット等の活用</a:t>
                      </a:r>
                      <a:r>
                        <a:rPr lang="ja-JP" altLang="ja-JP" sz="1200" dirty="0">
                          <a:latin typeface="Meiryo UI" panose="020B0604030504040204" pitchFamily="50" charset="-128"/>
                          <a:ea typeface="Meiryo UI" panose="020B0604030504040204" pitchFamily="50" charset="-128"/>
                        </a:rPr>
                        <a:t>を促進し、職員の負担を軽減</a:t>
                      </a:r>
                      <a:endParaRPr kumimoji="1" lang="en-US" altLang="ja-JP" sz="1200" b="0" u="none" dirty="0">
                        <a:latin typeface="Meiryo UI" panose="020B0604030504040204" pitchFamily="50" charset="-128"/>
                        <a:ea typeface="Meiryo UI" panose="020B0604030504040204" pitchFamily="50" charset="-128"/>
                      </a:endParaRPr>
                    </a:p>
                  </a:txBody>
                  <a:tcPr marL="68580" marR="68580" marT="34290" marB="34290"/>
                </a:tc>
                <a:extLst>
                  <a:ext uri="{0D108BD9-81ED-4DB2-BD59-A6C34878D82A}">
                    <a16:rowId xmlns:a16="http://schemas.microsoft.com/office/drawing/2014/main" val="265570525"/>
                  </a:ext>
                </a:extLst>
              </a:tr>
              <a:tr h="702524">
                <a:tc>
                  <a:txBody>
                    <a:bodyPr/>
                    <a:lstStyle/>
                    <a:p>
                      <a:pPr marL="0" marR="0" lvl="0" indent="0" algn="l" defTabSz="685766" rtl="0" eaLnBrk="1" fontAlgn="auto" latinLnBrk="0" hangingPunct="1">
                        <a:lnSpc>
                          <a:spcPct val="100000"/>
                        </a:lnSpc>
                        <a:spcBef>
                          <a:spcPts val="0"/>
                        </a:spcBef>
                        <a:spcAft>
                          <a:spcPts val="0"/>
                        </a:spcAft>
                        <a:buClrTx/>
                        <a:buSzTx/>
                        <a:buFontTx/>
                        <a:buNone/>
                        <a:tabLst/>
                        <a:defRPr/>
                      </a:pPr>
                      <a:r>
                        <a:rPr kumimoji="1" lang="ja-JP" altLang="en-US" sz="1200" b="1" kern="1200" dirty="0">
                          <a:solidFill>
                            <a:schemeClr val="dk1"/>
                          </a:solidFill>
                          <a:latin typeface="Meiryo UI" panose="020B0604030504040204" pitchFamily="50" charset="-128"/>
                          <a:ea typeface="Meiryo UI" panose="020B0604030504040204" pitchFamily="50" charset="-128"/>
                          <a:cs typeface="+mn-cs"/>
                        </a:rPr>
                        <a:t>（参考）</a:t>
                      </a:r>
                      <a:endParaRPr kumimoji="1" lang="en-US" altLang="ja-JP" sz="1200" b="1" kern="1200" dirty="0">
                        <a:solidFill>
                          <a:schemeClr val="dk1"/>
                        </a:solidFill>
                        <a:latin typeface="Meiryo UI" panose="020B0604030504040204" pitchFamily="50" charset="-128"/>
                        <a:ea typeface="Meiryo UI" panose="020B0604030504040204" pitchFamily="50" charset="-128"/>
                        <a:cs typeface="+mn-cs"/>
                      </a:endParaRPr>
                    </a:p>
                    <a:p>
                      <a:pPr marL="0" marR="0" lvl="0" indent="0" algn="l" defTabSz="685766" rtl="0" eaLnBrk="1" fontAlgn="auto" latinLnBrk="0" hangingPunct="1">
                        <a:lnSpc>
                          <a:spcPct val="100000"/>
                        </a:lnSpc>
                        <a:spcBef>
                          <a:spcPts val="0"/>
                        </a:spcBef>
                        <a:spcAft>
                          <a:spcPts val="0"/>
                        </a:spcAft>
                        <a:buClrTx/>
                        <a:buSzTx/>
                        <a:buFontTx/>
                        <a:buNone/>
                        <a:tabLst/>
                        <a:defRPr/>
                      </a:pPr>
                      <a:r>
                        <a:rPr lang="ja-JP" altLang="en-US" sz="1200" b="1" dirty="0">
                          <a:solidFill>
                            <a:schemeClr val="tx1"/>
                          </a:solidFill>
                          <a:latin typeface="Meiryo UI" panose="020B0604030504040204" pitchFamily="50" charset="-128"/>
                          <a:ea typeface="Meiryo UI" panose="020B0604030504040204" pitchFamily="50" charset="-128"/>
                        </a:rPr>
                        <a:t>地域における</a:t>
                      </a:r>
                      <a:r>
                        <a:rPr lang="ja-JP" altLang="en-US" sz="1200" b="1" dirty="0" err="1">
                          <a:solidFill>
                            <a:schemeClr val="tx1"/>
                          </a:solidFill>
                          <a:latin typeface="Meiryo UI" panose="020B0604030504040204" pitchFamily="50" charset="-128"/>
                          <a:ea typeface="Meiryo UI" panose="020B0604030504040204" pitchFamily="50" charset="-128"/>
                        </a:rPr>
                        <a:t>障がい</a:t>
                      </a:r>
                      <a:r>
                        <a:rPr lang="ja-JP" altLang="en-US" sz="1200" b="1" dirty="0">
                          <a:solidFill>
                            <a:schemeClr val="tx1"/>
                          </a:solidFill>
                          <a:latin typeface="Meiryo UI" panose="020B0604030504040204" pitchFamily="50" charset="-128"/>
                          <a:ea typeface="Meiryo UI" panose="020B0604030504040204" pitchFamily="50" charset="-128"/>
                        </a:rPr>
                        <a:t>者支援施設に求められる機能</a:t>
                      </a:r>
                    </a:p>
                    <a:p>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marL="68580" marR="68580" marT="34290" marB="34290"/>
                </a:tc>
                <a:tc>
                  <a:txBody>
                    <a:bodyPr/>
                    <a:lstStyle/>
                    <a:p>
                      <a:pPr marL="0" marR="0" lvl="0" indent="0" algn="l" defTabSz="685766" rtl="0" eaLnBrk="1" fontAlgn="auto" latinLnBrk="0" hangingPunct="1">
                        <a:lnSpc>
                          <a:spcPct val="100000"/>
                        </a:lnSpc>
                        <a:spcBef>
                          <a:spcPts val="0"/>
                        </a:spcBef>
                        <a:spcAft>
                          <a:spcPts val="0"/>
                        </a:spcAft>
                        <a:buClrTx/>
                        <a:buSzTx/>
                        <a:buFontTx/>
                        <a:buNone/>
                        <a:tabLst/>
                        <a:defRPr/>
                      </a:pPr>
                      <a:r>
                        <a:rPr kumimoji="1" lang="ja-JP" altLang="en-US" sz="1200" b="0" u="none" dirty="0">
                          <a:latin typeface="Meiryo UI" panose="020B0604030504040204" pitchFamily="50" charset="-128"/>
                          <a:ea typeface="Meiryo UI" panose="020B0604030504040204" pitchFamily="50" charset="-128"/>
                        </a:rPr>
                        <a:t>〇集中支援機能：</a:t>
                      </a:r>
                      <a:r>
                        <a:rPr lang="ja-JP" altLang="en-US" sz="1200" dirty="0">
                          <a:solidFill>
                            <a:schemeClr val="tx1"/>
                          </a:solidFill>
                          <a:latin typeface="Meiryo UI" panose="020B0604030504040204" pitchFamily="50" charset="-128"/>
                          <a:ea typeface="Meiryo UI" panose="020B0604030504040204" pitchFamily="50" charset="-128"/>
                        </a:rPr>
                        <a:t>重度の知的</a:t>
                      </a:r>
                      <a:r>
                        <a:rPr lang="ja-JP" altLang="en-US" sz="1200" dirty="0" err="1">
                          <a:solidFill>
                            <a:schemeClr val="tx1"/>
                          </a:solidFill>
                          <a:latin typeface="Meiryo UI" panose="020B0604030504040204" pitchFamily="50" charset="-128"/>
                          <a:ea typeface="Meiryo UI" panose="020B0604030504040204" pitchFamily="50" charset="-128"/>
                        </a:rPr>
                        <a:t>障がい</a:t>
                      </a:r>
                      <a:r>
                        <a:rPr lang="ja-JP" altLang="en-US" sz="1200" dirty="0">
                          <a:solidFill>
                            <a:schemeClr val="tx1"/>
                          </a:solidFill>
                          <a:latin typeface="Meiryo UI" panose="020B0604030504040204" pitchFamily="50" charset="-128"/>
                          <a:ea typeface="Meiryo UI" panose="020B0604030504040204" pitchFamily="50" charset="-128"/>
                        </a:rPr>
                        <a:t>者への集中支援により、地域生活への移行を推進する機能</a:t>
                      </a:r>
                      <a:endParaRPr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685766" rtl="0" eaLnBrk="1" fontAlgn="auto" latinLnBrk="0" hangingPunct="1">
                        <a:lnSpc>
                          <a:spcPct val="100000"/>
                        </a:lnSpc>
                        <a:spcBef>
                          <a:spcPts val="0"/>
                        </a:spcBef>
                        <a:spcAft>
                          <a:spcPts val="0"/>
                        </a:spcAft>
                        <a:buClrTx/>
                        <a:buSzTx/>
                        <a:buFontTx/>
                        <a:buNone/>
                        <a:tabLst/>
                        <a:defRPr/>
                      </a:pPr>
                      <a:r>
                        <a:rPr kumimoji="1" lang="ja-JP" altLang="en-US" sz="1200" b="0" u="none" dirty="0">
                          <a:latin typeface="Meiryo UI" panose="020B0604030504040204" pitchFamily="50" charset="-128"/>
                          <a:ea typeface="Meiryo UI" panose="020B0604030504040204" pitchFamily="50" charset="-128"/>
                        </a:rPr>
                        <a:t>〇生活支援機能：</a:t>
                      </a:r>
                      <a:r>
                        <a:rPr lang="ja-JP" altLang="en-US" sz="1200" dirty="0">
                          <a:solidFill>
                            <a:schemeClr val="tx1"/>
                          </a:solidFill>
                          <a:latin typeface="Meiryo UI" panose="020B0604030504040204" pitchFamily="50" charset="-128"/>
                          <a:ea typeface="Meiryo UI" panose="020B0604030504040204" pitchFamily="50" charset="-128"/>
                        </a:rPr>
                        <a:t>高齢で地域移行が困難な</a:t>
                      </a:r>
                      <a:r>
                        <a:rPr lang="ja-JP" altLang="en-US" sz="1200" dirty="0" err="1">
                          <a:solidFill>
                            <a:schemeClr val="tx1"/>
                          </a:solidFill>
                          <a:latin typeface="Meiryo UI" panose="020B0604030504040204" pitchFamily="50" charset="-128"/>
                          <a:ea typeface="Meiryo UI" panose="020B0604030504040204" pitchFamily="50" charset="-128"/>
                        </a:rPr>
                        <a:t>障がい</a:t>
                      </a:r>
                      <a:r>
                        <a:rPr lang="ja-JP" altLang="en-US" sz="1200" dirty="0">
                          <a:solidFill>
                            <a:schemeClr val="tx1"/>
                          </a:solidFill>
                          <a:latin typeface="Meiryo UI" panose="020B0604030504040204" pitchFamily="50" charset="-128"/>
                          <a:ea typeface="Meiryo UI" panose="020B0604030504040204" pitchFamily="50" charset="-128"/>
                        </a:rPr>
                        <a:t>者や支援期間が長期となる方の「生活の質を担保する」機能</a:t>
                      </a:r>
                      <a:r>
                        <a:rPr lang="ja-JP" altLang="en-US" sz="1200" b="1"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　　　　　　　　　　　　　　</a:t>
                      </a:r>
                      <a:endParaRPr lang="en-US" altLang="ja-JP" sz="1200" dirty="0">
                        <a:solidFill>
                          <a:schemeClr val="tx1"/>
                        </a:solidFill>
                        <a:latin typeface="Meiryo UI" panose="020B0604030504040204" pitchFamily="50" charset="-128"/>
                        <a:ea typeface="Meiryo UI" panose="020B0604030504040204" pitchFamily="50" charset="-128"/>
                      </a:endParaRPr>
                    </a:p>
                    <a:p>
                      <a:pPr marL="0" marR="0" lvl="0" indent="0" algn="l" defTabSz="685766" rtl="0" eaLnBrk="1" fontAlgn="auto" latinLnBrk="0" hangingPunct="1">
                        <a:lnSpc>
                          <a:spcPct val="100000"/>
                        </a:lnSpc>
                        <a:spcBef>
                          <a:spcPts val="0"/>
                        </a:spcBef>
                        <a:spcAft>
                          <a:spcPts val="0"/>
                        </a:spcAft>
                        <a:buClrTx/>
                        <a:buSzTx/>
                        <a:buFontTx/>
                        <a:buNone/>
                        <a:tabLst/>
                        <a:defRPr/>
                      </a:pPr>
                      <a:r>
                        <a:rPr kumimoji="1" lang="ja-JP" altLang="en-US" sz="1200" b="0" u="none" dirty="0">
                          <a:latin typeface="Meiryo UI" panose="020B0604030504040204" pitchFamily="50" charset="-128"/>
                          <a:ea typeface="Meiryo UI" panose="020B0604030504040204" pitchFamily="50" charset="-128"/>
                        </a:rPr>
                        <a:t>〇緊急時生活支援機能：</a:t>
                      </a:r>
                      <a:r>
                        <a:rPr lang="ja-JP" altLang="en-US" sz="1200" dirty="0">
                          <a:solidFill>
                            <a:schemeClr val="tx1"/>
                          </a:solidFill>
                          <a:latin typeface="Meiryo UI" panose="020B0604030504040204" pitchFamily="50" charset="-128"/>
                          <a:ea typeface="Meiryo UI" panose="020B0604030504040204" pitchFamily="50" charset="-128"/>
                        </a:rPr>
                        <a:t>地域で暮らす</a:t>
                      </a:r>
                      <a:r>
                        <a:rPr lang="ja-JP" altLang="en-US" sz="1200" dirty="0" err="1">
                          <a:solidFill>
                            <a:schemeClr val="tx1"/>
                          </a:solidFill>
                          <a:latin typeface="Meiryo UI" panose="020B0604030504040204" pitchFamily="50" charset="-128"/>
                          <a:ea typeface="Meiryo UI" panose="020B0604030504040204" pitchFamily="50" charset="-128"/>
                        </a:rPr>
                        <a:t>障がい</a:t>
                      </a:r>
                      <a:r>
                        <a:rPr lang="ja-JP" altLang="en-US" sz="1200" dirty="0">
                          <a:solidFill>
                            <a:schemeClr val="tx1"/>
                          </a:solidFill>
                          <a:latin typeface="Meiryo UI" panose="020B0604030504040204" pitchFamily="50" charset="-128"/>
                          <a:ea typeface="Meiryo UI" panose="020B0604030504040204" pitchFamily="50" charset="-128"/>
                        </a:rPr>
                        <a:t>者や家族の緊急時に受入れ支援を行う機能　</a:t>
                      </a:r>
                      <a:r>
                        <a:rPr lang="ja-JP" altLang="en-US" sz="1100" dirty="0">
                          <a:solidFill>
                            <a:schemeClr val="tx1"/>
                          </a:solidFill>
                          <a:latin typeface="Meiryo UI" panose="020B0604030504040204" pitchFamily="50" charset="-128"/>
                          <a:ea typeface="Meiryo UI" panose="020B0604030504040204" pitchFamily="50" charset="-128"/>
                        </a:rPr>
                        <a:t>　　　　　　　　　　　　　</a:t>
                      </a:r>
                      <a:endParaRPr lang="en-US" altLang="ja-JP" sz="1100" dirty="0">
                        <a:solidFill>
                          <a:schemeClr val="tx1"/>
                        </a:solidFill>
                        <a:latin typeface="Meiryo UI" panose="020B0604030504040204" pitchFamily="50" charset="-128"/>
                        <a:ea typeface="Meiryo UI" panose="020B0604030504040204" pitchFamily="50" charset="-128"/>
                      </a:endParaRPr>
                    </a:p>
                  </a:txBody>
                  <a:tcPr marL="68580" marR="68580" marT="34290" marB="34290"/>
                </a:tc>
                <a:extLst>
                  <a:ext uri="{0D108BD9-81ED-4DB2-BD59-A6C34878D82A}">
                    <a16:rowId xmlns:a16="http://schemas.microsoft.com/office/drawing/2014/main" val="2829491100"/>
                  </a:ext>
                </a:extLst>
              </a:tr>
            </a:tbl>
          </a:graphicData>
        </a:graphic>
      </p:graphicFrame>
      <p:sp>
        <p:nvSpPr>
          <p:cNvPr id="6" name="正方形/長方形 5"/>
          <p:cNvSpPr/>
          <p:nvPr/>
        </p:nvSpPr>
        <p:spPr>
          <a:xfrm>
            <a:off x="-5" y="3360848"/>
            <a:ext cx="9143999" cy="19269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bg1"/>
                </a:solidFill>
                <a:latin typeface="Meiryo UI" panose="020B0604030504040204" pitchFamily="50" charset="-128"/>
                <a:ea typeface="Meiryo UI" panose="020B0604030504040204" pitchFamily="50" charset="-128"/>
              </a:rPr>
              <a:t>３　その他、検討事項</a:t>
            </a:r>
          </a:p>
        </p:txBody>
      </p:sp>
      <p:graphicFrame>
        <p:nvGraphicFramePr>
          <p:cNvPr id="7" name="表 6"/>
          <p:cNvGraphicFramePr>
            <a:graphicFrameLocks noGrp="1"/>
          </p:cNvGraphicFramePr>
          <p:nvPr>
            <p:extLst>
              <p:ext uri="{D42A27DB-BD31-4B8C-83A1-F6EECF244321}">
                <p14:modId xmlns:p14="http://schemas.microsoft.com/office/powerpoint/2010/main" val="138201923"/>
              </p:ext>
            </p:extLst>
          </p:nvPr>
        </p:nvGraphicFramePr>
        <p:xfrm>
          <a:off x="-15313" y="3578107"/>
          <a:ext cx="9159313" cy="845820"/>
        </p:xfrm>
        <a:graphic>
          <a:graphicData uri="http://schemas.openxmlformats.org/drawingml/2006/table">
            <a:tbl>
              <a:tblPr firstRow="1" bandRow="1">
                <a:tableStyleId>{5C22544A-7EE6-4342-B048-85BDC9FD1C3A}</a:tableStyleId>
              </a:tblPr>
              <a:tblGrid>
                <a:gridCol w="1418961">
                  <a:extLst>
                    <a:ext uri="{9D8B030D-6E8A-4147-A177-3AD203B41FA5}">
                      <a16:colId xmlns:a16="http://schemas.microsoft.com/office/drawing/2014/main" val="185983132"/>
                    </a:ext>
                  </a:extLst>
                </a:gridCol>
                <a:gridCol w="7740352">
                  <a:extLst>
                    <a:ext uri="{9D8B030D-6E8A-4147-A177-3AD203B41FA5}">
                      <a16:colId xmlns:a16="http://schemas.microsoft.com/office/drawing/2014/main" val="1019877939"/>
                    </a:ext>
                  </a:extLst>
                </a:gridCol>
              </a:tblGrid>
              <a:tr h="206934">
                <a:tc>
                  <a:txBody>
                    <a:bodyPr/>
                    <a:lstStyle/>
                    <a:p>
                      <a:pPr algn="ctr"/>
                      <a:r>
                        <a:rPr kumimoji="1" lang="ja-JP" altLang="en-US" sz="1050" dirty="0">
                          <a:latin typeface="Meiryo UI" panose="020B0604030504040204" pitchFamily="50" charset="-128"/>
                          <a:ea typeface="Meiryo UI" panose="020B0604030504040204" pitchFamily="50" charset="-128"/>
                        </a:rPr>
                        <a:t>項目</a:t>
                      </a:r>
                    </a:p>
                  </a:txBody>
                  <a:tcPr marL="68580" marR="68580" marT="34290" marB="34290"/>
                </a:tc>
                <a:tc>
                  <a:txBody>
                    <a:bodyPr/>
                    <a:lstStyle/>
                    <a:p>
                      <a:pPr algn="ctr"/>
                      <a:r>
                        <a:rPr kumimoji="1" lang="ja-JP" altLang="en-US" sz="1050" dirty="0">
                          <a:latin typeface="Meiryo UI" panose="020B0604030504040204" pitchFamily="50" charset="-128"/>
                          <a:ea typeface="Meiryo UI" panose="020B0604030504040204" pitchFamily="50" charset="-128"/>
                        </a:rPr>
                        <a:t>提言内容</a:t>
                      </a:r>
                    </a:p>
                  </a:txBody>
                  <a:tcPr marL="68580" marR="68580" marT="34290" marB="34290"/>
                </a:tc>
                <a:extLst>
                  <a:ext uri="{0D108BD9-81ED-4DB2-BD59-A6C34878D82A}">
                    <a16:rowId xmlns:a16="http://schemas.microsoft.com/office/drawing/2014/main" val="1902886035"/>
                  </a:ext>
                </a:extLst>
              </a:tr>
              <a:tr h="414027">
                <a:tc>
                  <a:txBody>
                    <a:bodyPr/>
                    <a:lstStyle/>
                    <a:p>
                      <a:r>
                        <a:rPr kumimoji="1" lang="ja-JP" altLang="en-US" sz="1200" b="1" dirty="0">
                          <a:latin typeface="Meiryo UI" panose="020B0604030504040204" pitchFamily="50" charset="-128"/>
                          <a:ea typeface="Meiryo UI" panose="020B0604030504040204" pitchFamily="50" charset="-128"/>
                        </a:rPr>
                        <a:t>介護保険サービス利用に伴う関係者間の連携</a:t>
                      </a:r>
                    </a:p>
                  </a:txBody>
                  <a:tcPr marL="68580" marR="68580" marT="34290" marB="34290"/>
                </a:tc>
                <a:tc>
                  <a:txBody>
                    <a:bodyPr/>
                    <a:lstStyle/>
                    <a:p>
                      <a:r>
                        <a:rPr kumimoji="1" lang="ja-JP" altLang="en-US" sz="1200" dirty="0">
                          <a:latin typeface="Meiryo UI" panose="020B0604030504040204" pitchFamily="50" charset="-128"/>
                          <a:ea typeface="Meiryo UI" panose="020B0604030504040204" pitchFamily="50" charset="-128"/>
                        </a:rPr>
                        <a:t>・介護保険サービス関係者との連携</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a:t>
                      </a:r>
                      <a:r>
                        <a:rPr kumimoji="1" lang="ja-JP" altLang="en-US" sz="1200" dirty="0" err="1">
                          <a:latin typeface="Meiryo UI" panose="020B0604030504040204" pitchFamily="50" charset="-128"/>
                          <a:ea typeface="Meiryo UI" panose="020B0604030504040204" pitchFamily="50" charset="-128"/>
                        </a:rPr>
                        <a:t>障がい</a:t>
                      </a:r>
                      <a:r>
                        <a:rPr kumimoji="1" lang="ja-JP" altLang="en-US" sz="1200" dirty="0">
                          <a:latin typeface="Meiryo UI" panose="020B0604030504040204" pitchFamily="50" charset="-128"/>
                          <a:ea typeface="Meiryo UI" panose="020B0604030504040204" pitchFamily="50" charset="-128"/>
                        </a:rPr>
                        <a:t>者を支援する相談支援専門員と介護支援専門員の緊密な連携</a:t>
                      </a:r>
                      <a:endParaRPr kumimoji="1" lang="en-US" altLang="ja-JP" sz="1200" b="1" u="sng" dirty="0">
                        <a:latin typeface="Meiryo UI" panose="020B0604030504040204" pitchFamily="50" charset="-128"/>
                        <a:ea typeface="Meiryo UI" panose="020B0604030504040204" pitchFamily="50" charset="-128"/>
                      </a:endParaRPr>
                    </a:p>
                  </a:txBody>
                  <a:tcPr marL="68580" marR="68580" marT="34290" marB="34290"/>
                </a:tc>
                <a:extLst>
                  <a:ext uri="{0D108BD9-81ED-4DB2-BD59-A6C34878D82A}">
                    <a16:rowId xmlns:a16="http://schemas.microsoft.com/office/drawing/2014/main" val="1977895127"/>
                  </a:ext>
                </a:extLst>
              </a:tr>
            </a:tbl>
          </a:graphicData>
        </a:graphic>
      </p:graphicFrame>
      <p:sp>
        <p:nvSpPr>
          <p:cNvPr id="8" name="正方形/長方形 7"/>
          <p:cNvSpPr/>
          <p:nvPr/>
        </p:nvSpPr>
        <p:spPr>
          <a:xfrm>
            <a:off x="-7602" y="295641"/>
            <a:ext cx="9143999" cy="192692"/>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solidFill>
                  <a:schemeClr val="bg1"/>
                </a:solidFill>
                <a:latin typeface="Meiryo UI" panose="020B0604030504040204" pitchFamily="50" charset="-128"/>
                <a:ea typeface="Meiryo UI" panose="020B0604030504040204" pitchFamily="50" charset="-128"/>
              </a:rPr>
              <a:t>２　入所者の年齢や特性に応じた</a:t>
            </a:r>
            <a:r>
              <a:rPr lang="ja-JP" altLang="en-US" sz="1050" dirty="0" err="1">
                <a:solidFill>
                  <a:schemeClr val="bg1"/>
                </a:solidFill>
                <a:latin typeface="Meiryo UI" panose="020B0604030504040204" pitchFamily="50" charset="-128"/>
                <a:ea typeface="Meiryo UI" panose="020B0604030504040204" pitchFamily="50" charset="-128"/>
              </a:rPr>
              <a:t>障がい</a:t>
            </a:r>
            <a:r>
              <a:rPr lang="ja-JP" altLang="en-US" sz="1050" dirty="0">
                <a:solidFill>
                  <a:schemeClr val="bg1"/>
                </a:solidFill>
                <a:latin typeface="Meiryo UI" panose="020B0604030504040204" pitchFamily="50" charset="-128"/>
                <a:ea typeface="Meiryo UI" panose="020B0604030504040204" pitchFamily="50" charset="-128"/>
              </a:rPr>
              <a:t>者支援施設の生活・支援環境の整備</a:t>
            </a:r>
            <a:r>
              <a:rPr lang="en-US" altLang="ja-JP" sz="1050" dirty="0">
                <a:solidFill>
                  <a:schemeClr val="bg1"/>
                </a:solidFill>
                <a:latin typeface="Meiryo UI" panose="020B0604030504040204" pitchFamily="50" charset="-128"/>
                <a:ea typeface="Meiryo UI" panose="020B0604030504040204" pitchFamily="50" charset="-128"/>
              </a:rPr>
              <a:t>(</a:t>
            </a:r>
            <a:r>
              <a:rPr lang="ja-JP" altLang="en-US" sz="1050" dirty="0">
                <a:solidFill>
                  <a:schemeClr val="bg1"/>
                </a:solidFill>
                <a:latin typeface="Meiryo UI" panose="020B0604030504040204" pitchFamily="50" charset="-128"/>
                <a:ea typeface="Meiryo UI" panose="020B0604030504040204" pitchFamily="50" charset="-128"/>
              </a:rPr>
              <a:t>続き</a:t>
            </a:r>
            <a:r>
              <a:rPr lang="en-US" altLang="ja-JP" sz="1050" dirty="0">
                <a:solidFill>
                  <a:schemeClr val="bg1"/>
                </a:solidFill>
                <a:latin typeface="Meiryo UI" panose="020B0604030504040204" pitchFamily="50" charset="-128"/>
                <a:ea typeface="Meiryo UI" panose="020B0604030504040204" pitchFamily="50" charset="-128"/>
              </a:rPr>
              <a:t>)</a:t>
            </a:r>
            <a:endParaRPr lang="ja-JP" altLang="en-US" sz="1050" dirty="0">
              <a:solidFill>
                <a:schemeClr val="bg1"/>
              </a:solidFill>
              <a:latin typeface="Meiryo UI" panose="020B0604030504040204" pitchFamily="50" charset="-128"/>
              <a:ea typeface="Meiryo UI" panose="020B0604030504040204" pitchFamily="50" charset="-128"/>
            </a:endParaRPr>
          </a:p>
        </p:txBody>
      </p:sp>
      <p:sp>
        <p:nvSpPr>
          <p:cNvPr id="9" name="正方形/長方形 8"/>
          <p:cNvSpPr/>
          <p:nvPr/>
        </p:nvSpPr>
        <p:spPr>
          <a:xfrm>
            <a:off x="-5" y="4505153"/>
            <a:ext cx="9143999" cy="17039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bg1"/>
                </a:solidFill>
                <a:latin typeface="Meiryo UI" panose="020B0604030504040204" pitchFamily="50" charset="-128"/>
                <a:ea typeface="Meiryo UI" panose="020B0604030504040204" pitchFamily="50" charset="-128"/>
              </a:rPr>
              <a:t>＜現在の検討状況等について</a:t>
            </a:r>
            <a:r>
              <a:rPr lang="en-US" altLang="ja-JP" sz="1100" b="1" dirty="0">
                <a:solidFill>
                  <a:schemeClr val="bg1"/>
                </a:solidFill>
                <a:latin typeface="Meiryo UI" panose="020B0604030504040204" pitchFamily="50" charset="-128"/>
                <a:ea typeface="Meiryo UI" panose="020B0604030504040204" pitchFamily="50" charset="-128"/>
              </a:rPr>
              <a:t>&gt;</a:t>
            </a:r>
            <a:endParaRPr lang="ja-JP" altLang="en-US" sz="1100" b="1" dirty="0">
              <a:solidFill>
                <a:schemeClr val="bg1"/>
              </a:solidFill>
              <a:latin typeface="Meiryo UI" panose="020B0604030504040204" pitchFamily="50" charset="-128"/>
              <a:ea typeface="Meiryo UI"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667572554"/>
              </p:ext>
            </p:extLst>
          </p:nvPr>
        </p:nvGraphicFramePr>
        <p:xfrm>
          <a:off x="-15313" y="4713932"/>
          <a:ext cx="9143999" cy="2144067"/>
        </p:xfrm>
        <a:graphic>
          <a:graphicData uri="http://schemas.openxmlformats.org/drawingml/2006/table">
            <a:tbl>
              <a:tblPr firstRow="1" bandRow="1">
                <a:tableStyleId>{5C22544A-7EE6-4342-B048-85BDC9FD1C3A}</a:tableStyleId>
              </a:tblPr>
              <a:tblGrid>
                <a:gridCol w="9143999">
                  <a:extLst>
                    <a:ext uri="{9D8B030D-6E8A-4147-A177-3AD203B41FA5}">
                      <a16:colId xmlns:a16="http://schemas.microsoft.com/office/drawing/2014/main" val="185983132"/>
                    </a:ext>
                  </a:extLst>
                </a:gridCol>
              </a:tblGrid>
              <a:tr h="2144067">
                <a:tc>
                  <a:txBody>
                    <a:bodyPr/>
                    <a:lstStyle/>
                    <a:p>
                      <a:pPr>
                        <a:lnSpc>
                          <a:spcPts val="1800"/>
                        </a:lnSpc>
                      </a:pPr>
                      <a:r>
                        <a:rPr kumimoji="1" lang="ja-JP" altLang="en-US" sz="1200" b="0" dirty="0">
                          <a:solidFill>
                            <a:schemeClr val="tx1"/>
                          </a:solidFill>
                          <a:latin typeface="Meiryo UI" panose="020B0604030504040204" pitchFamily="50" charset="-128"/>
                          <a:ea typeface="Meiryo UI" panose="020B0604030504040204" pitchFamily="50" charset="-128"/>
                        </a:rPr>
                        <a:t>○令和５年７月にケアマネジメント推進部会から、府及び市町村に出された「市町村の</a:t>
                      </a:r>
                      <a:r>
                        <a:rPr kumimoji="1" lang="ja-JP" altLang="en-US" sz="1200" b="0" dirty="0" err="1">
                          <a:solidFill>
                            <a:schemeClr val="tx1"/>
                          </a:solidFill>
                          <a:latin typeface="Meiryo UI" panose="020B0604030504040204" pitchFamily="50" charset="-128"/>
                          <a:ea typeface="Meiryo UI" panose="020B0604030504040204" pitchFamily="50" charset="-128"/>
                        </a:rPr>
                        <a:t>障がい</a:t>
                      </a:r>
                      <a:r>
                        <a:rPr kumimoji="1" lang="ja-JP" altLang="en-US" sz="1200" b="0" dirty="0">
                          <a:solidFill>
                            <a:schemeClr val="tx1"/>
                          </a:solidFill>
                          <a:latin typeface="Meiryo UI" panose="020B0604030504040204" pitchFamily="50" charset="-128"/>
                          <a:ea typeface="Meiryo UI" panose="020B0604030504040204" pitchFamily="50" charset="-128"/>
                        </a:rPr>
                        <a:t>者相談支援体制の充実・強化に向けて」の提言を市町</a:t>
                      </a:r>
                      <a:endParaRPr kumimoji="1" lang="en-US" altLang="ja-JP" sz="1200" b="0" dirty="0">
                        <a:solidFill>
                          <a:schemeClr val="tx1"/>
                        </a:solidFill>
                        <a:latin typeface="Meiryo UI" panose="020B0604030504040204" pitchFamily="50" charset="-128"/>
                        <a:ea typeface="Meiryo UI" panose="020B0604030504040204" pitchFamily="50" charset="-128"/>
                      </a:endParaRPr>
                    </a:p>
                    <a:p>
                      <a:pPr>
                        <a:lnSpc>
                          <a:spcPts val="1800"/>
                        </a:lnSpc>
                      </a:pPr>
                      <a:r>
                        <a:rPr kumimoji="1" lang="en-US" altLang="ja-JP" sz="1200" b="0" dirty="0">
                          <a:solidFill>
                            <a:schemeClr val="tx1"/>
                          </a:solidFill>
                          <a:latin typeface="Meiryo UI" panose="020B0604030504040204" pitchFamily="50" charset="-128"/>
                          <a:ea typeface="Meiryo UI" panose="020B0604030504040204" pitchFamily="50" charset="-128"/>
                        </a:rPr>
                        <a:t> </a:t>
                      </a:r>
                      <a:r>
                        <a:rPr kumimoji="1" lang="ja-JP" altLang="en-US" sz="1200" b="0" dirty="0">
                          <a:solidFill>
                            <a:schemeClr val="tx1"/>
                          </a:solidFill>
                          <a:latin typeface="Meiryo UI" panose="020B0604030504040204" pitchFamily="50" charset="-128"/>
                          <a:ea typeface="Meiryo UI" panose="020B0604030504040204" pitchFamily="50" charset="-128"/>
                        </a:rPr>
                        <a:t>村に対し発信。</a:t>
                      </a:r>
                    </a:p>
                    <a:p>
                      <a:pPr>
                        <a:lnSpc>
                          <a:spcPts val="1800"/>
                        </a:lnSpc>
                      </a:pPr>
                      <a:r>
                        <a:rPr kumimoji="1" lang="ja-JP" altLang="en-US" sz="1200" b="0" dirty="0">
                          <a:solidFill>
                            <a:schemeClr val="tx1"/>
                          </a:solidFill>
                          <a:latin typeface="Meiryo UI" panose="020B0604030504040204" pitchFamily="50" charset="-128"/>
                          <a:ea typeface="Meiryo UI" panose="020B0604030504040204" pitchFamily="50" charset="-128"/>
                        </a:rPr>
                        <a:t>○今年度から新たに「基幹相談支援センターの連絡会」を開催予定。</a:t>
                      </a:r>
                    </a:p>
                    <a:p>
                      <a:pPr>
                        <a:lnSpc>
                          <a:spcPts val="1800"/>
                        </a:lnSpc>
                      </a:pPr>
                      <a:r>
                        <a:rPr kumimoji="1" lang="ja-JP" altLang="en-US" sz="1200" b="0" dirty="0">
                          <a:solidFill>
                            <a:schemeClr val="tx1"/>
                          </a:solidFill>
                          <a:latin typeface="Meiryo UI" panose="020B0604030504040204" pitchFamily="50" charset="-128"/>
                          <a:ea typeface="Meiryo UI" panose="020B0604030504040204" pitchFamily="50" charset="-128"/>
                        </a:rPr>
                        <a:t>○砂川厚生福祉センターで検討を続けてきた、重度かつ支援が困難な一定層の強度行動障がいの方への新しい支援モデル案を作成中。</a:t>
                      </a:r>
                    </a:p>
                    <a:p>
                      <a:pPr>
                        <a:lnSpc>
                          <a:spcPts val="1800"/>
                        </a:lnSpc>
                      </a:pPr>
                      <a:r>
                        <a:rPr kumimoji="1" lang="ja-JP" altLang="en-US" sz="1200" b="0" dirty="0">
                          <a:solidFill>
                            <a:schemeClr val="tx1"/>
                          </a:solidFill>
                          <a:latin typeface="Meiryo UI" panose="020B0604030504040204" pitchFamily="50" charset="-128"/>
                          <a:ea typeface="Meiryo UI" panose="020B0604030504040204" pitchFamily="50" charset="-128"/>
                        </a:rPr>
                        <a:t>○民間事業所の困難事例に対して、新しいアセスメントの実施や支援検討会へスーパーバイザーを派遣中。</a:t>
                      </a:r>
                    </a:p>
                    <a:p>
                      <a:pPr>
                        <a:lnSpc>
                          <a:spcPts val="1800"/>
                        </a:lnSpc>
                      </a:pPr>
                      <a:r>
                        <a:rPr kumimoji="1" lang="ja-JP" altLang="en-US" sz="1200" b="0" dirty="0">
                          <a:solidFill>
                            <a:schemeClr val="tx1"/>
                          </a:solidFill>
                          <a:latin typeface="Meiryo UI" panose="020B0604030504040204" pitchFamily="50" charset="-128"/>
                          <a:ea typeface="Meiryo UI" panose="020B0604030504040204" pitchFamily="50" charset="-128"/>
                        </a:rPr>
                        <a:t>○相談支援専門員の専門コース別研修において、今年度は介護支援専門員との連携コースを設置予定。</a:t>
                      </a:r>
                    </a:p>
                    <a:p>
                      <a:pPr>
                        <a:lnSpc>
                          <a:spcPts val="1800"/>
                        </a:lnSpc>
                      </a:pPr>
                      <a:r>
                        <a:rPr kumimoji="1" lang="ja-JP" altLang="en-US" sz="1200" b="0" dirty="0">
                          <a:solidFill>
                            <a:schemeClr val="tx1"/>
                          </a:solidFill>
                          <a:latin typeface="Meiryo UI" panose="020B0604030504040204" pitchFamily="50" charset="-128"/>
                          <a:ea typeface="Meiryo UI" panose="020B0604030504040204" pitchFamily="50" charset="-128"/>
                        </a:rPr>
                        <a:t>○令和</a:t>
                      </a:r>
                      <a:r>
                        <a:rPr kumimoji="1" lang="en-US" altLang="ja-JP" sz="1200" b="0" dirty="0">
                          <a:solidFill>
                            <a:schemeClr val="tx1"/>
                          </a:solidFill>
                          <a:latin typeface="Meiryo UI" panose="020B0604030504040204" pitchFamily="50" charset="-128"/>
                          <a:ea typeface="Meiryo UI" panose="020B0604030504040204" pitchFamily="50" charset="-128"/>
                        </a:rPr>
                        <a:t>5</a:t>
                      </a:r>
                      <a:r>
                        <a:rPr kumimoji="1" lang="ja-JP" altLang="en-US" sz="1200" b="0" dirty="0">
                          <a:solidFill>
                            <a:schemeClr val="tx1"/>
                          </a:solidFill>
                          <a:latin typeface="Meiryo UI" panose="020B0604030504040204" pitchFamily="50" charset="-128"/>
                          <a:ea typeface="Meiryo UI" panose="020B0604030504040204" pitchFamily="50" charset="-128"/>
                        </a:rPr>
                        <a:t>年</a:t>
                      </a:r>
                      <a:r>
                        <a:rPr kumimoji="1" lang="en-US" altLang="ja-JP" sz="1200" b="0" dirty="0">
                          <a:solidFill>
                            <a:schemeClr val="tx1"/>
                          </a:solidFill>
                          <a:latin typeface="Meiryo UI" panose="020B0604030504040204" pitchFamily="50" charset="-128"/>
                          <a:ea typeface="Meiryo UI" panose="020B0604030504040204" pitchFamily="50" charset="-128"/>
                        </a:rPr>
                        <a:t>8</a:t>
                      </a:r>
                      <a:r>
                        <a:rPr kumimoji="1" lang="ja-JP" altLang="en-US" sz="1200" b="0" dirty="0">
                          <a:solidFill>
                            <a:schemeClr val="tx1"/>
                          </a:solidFill>
                          <a:latin typeface="Meiryo UI" panose="020B0604030504040204" pitchFamily="50" charset="-128"/>
                          <a:ea typeface="Meiryo UI" panose="020B0604030504040204" pitchFamily="50" charset="-128"/>
                        </a:rPr>
                        <a:t>月</a:t>
                      </a:r>
                      <a:r>
                        <a:rPr kumimoji="1" lang="en-US" altLang="ja-JP" sz="1200" b="0" dirty="0">
                          <a:solidFill>
                            <a:schemeClr val="tx1"/>
                          </a:solidFill>
                          <a:latin typeface="Meiryo UI" panose="020B0604030504040204" pitchFamily="50" charset="-128"/>
                          <a:ea typeface="Meiryo UI" panose="020B0604030504040204" pitchFamily="50" charset="-128"/>
                        </a:rPr>
                        <a:t>21</a:t>
                      </a:r>
                      <a:r>
                        <a:rPr kumimoji="1" lang="ja-JP" altLang="en-US" sz="1200" b="0" dirty="0">
                          <a:solidFill>
                            <a:schemeClr val="tx1"/>
                          </a:solidFill>
                          <a:latin typeface="Meiryo UI" panose="020B0604030504040204" pitchFamily="50" charset="-128"/>
                          <a:ea typeface="Meiryo UI" panose="020B0604030504040204" pitchFamily="50" charset="-128"/>
                        </a:rPr>
                        <a:t>日地域支援推進部会基盤整備促進ワーキンググループにおいて検討</a:t>
                      </a:r>
                    </a:p>
                    <a:p>
                      <a:r>
                        <a:rPr kumimoji="1" lang="ja-JP" altLang="en-US" sz="1200" b="0" dirty="0">
                          <a:solidFill>
                            <a:schemeClr val="tx1"/>
                          </a:solidFill>
                          <a:latin typeface="Meiryo UI" panose="020B0604030504040204" pitchFamily="50" charset="-128"/>
                          <a:ea typeface="Meiryo UI" panose="020B0604030504040204" pitchFamily="50" charset="-128"/>
                        </a:rPr>
                        <a:t>○今年度、</a:t>
                      </a:r>
                      <a:r>
                        <a:rPr kumimoji="1" lang="ja-JP" altLang="en-US" sz="1200" b="0" dirty="0" err="1">
                          <a:solidFill>
                            <a:schemeClr val="tx1"/>
                          </a:solidFill>
                          <a:latin typeface="Meiryo UI" panose="020B0604030504040204" pitchFamily="50" charset="-128"/>
                          <a:ea typeface="Meiryo UI" panose="020B0604030504040204" pitchFamily="50" charset="-128"/>
                        </a:rPr>
                        <a:t>障がい</a:t>
                      </a:r>
                      <a:r>
                        <a:rPr kumimoji="1" lang="ja-JP" altLang="en-US" sz="1200" b="0" dirty="0">
                          <a:solidFill>
                            <a:schemeClr val="tx1"/>
                          </a:solidFill>
                          <a:latin typeface="Meiryo UI" panose="020B0604030504040204" pitchFamily="50" charset="-128"/>
                          <a:ea typeface="Meiryo UI" panose="020B0604030504040204" pitchFamily="50" charset="-128"/>
                        </a:rPr>
                        <a:t>福祉サービスにおける介護保険サービスとの連携についての地域自立支援協議会情報交換会を開催予定。</a:t>
                      </a:r>
                    </a:p>
                  </a:txBody>
                  <a:tcPr marL="68580" marR="68580" marT="34290" marB="34290">
                    <a:solidFill>
                      <a:schemeClr val="accent1">
                        <a:lumMod val="20000"/>
                        <a:lumOff val="80000"/>
                      </a:schemeClr>
                    </a:solidFill>
                  </a:tcPr>
                </a:tc>
                <a:extLst>
                  <a:ext uri="{0D108BD9-81ED-4DB2-BD59-A6C34878D82A}">
                    <a16:rowId xmlns:a16="http://schemas.microsoft.com/office/drawing/2014/main" val="1977895127"/>
                  </a:ext>
                </a:extLst>
              </a:tr>
            </a:tbl>
          </a:graphicData>
        </a:graphic>
      </p:graphicFrame>
    </p:spTree>
    <p:extLst>
      <p:ext uri="{BB962C8B-B14F-4D97-AF65-F5344CB8AC3E}">
        <p14:creationId xmlns:p14="http://schemas.microsoft.com/office/powerpoint/2010/main" val="215603930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0</TotalTime>
  <Words>1432</Words>
  <Application>Microsoft Office PowerPoint</Application>
  <PresentationFormat>画面に合わせる (4:3)</PresentationFormat>
  <Paragraphs>72</Paragraphs>
  <Slides>2</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Meiryo UI</vt:lpstr>
      <vt:lpstr>Arial</vt:lpstr>
      <vt:lpstr>Calibri</vt:lpstr>
      <vt:lpstr>Office ​​テーマ</vt:lpstr>
      <vt:lpstr>「地域における障がい者等への支援体制について」　第４章　地域における障がい者等への支援体制の再構築に向けた提言(概要)</vt:lpstr>
      <vt:lpstr>「地域における障がい者等への支援体制について」　第４章　地域における障がい者等への支援体制の再構築に向けた提言(概要)</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2023-09-21T06:22:17Z</dcterms:created>
  <dcterms:modified xsi:type="dcterms:W3CDTF">2023-09-21T06:22:38Z</dcterms:modified>
</cp:coreProperties>
</file>