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261" r:id="rId2"/>
    <p:sldId id="264"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69" userDrawn="1">
          <p15:clr>
            <a:srgbClr val="A4A3A4"/>
          </p15:clr>
        </p15:guide>
        <p15:guide id="2" pos="3878" userDrawn="1">
          <p15:clr>
            <a:srgbClr val="A4A3A4"/>
          </p15:clr>
        </p15:guide>
        <p15:guide id="3" pos="285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DDB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94414" autoAdjust="0"/>
  </p:normalViewPr>
  <p:slideViewPr>
    <p:cSldViewPr snapToGrid="0" showGuides="1">
      <p:cViewPr varScale="1">
        <p:scale>
          <a:sx n="67" d="100"/>
          <a:sy n="67" d="100"/>
        </p:scale>
        <p:origin x="1356" y="60"/>
      </p:cViewPr>
      <p:guideLst>
        <p:guide orient="horz" pos="2069"/>
        <p:guide pos="3878"/>
        <p:guide pos="285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G0000sv0ns101\d11263$\doc\02%20&#33258;&#31435;&#25903;&#25588;&#35506;\&#23601;&#21172;&#12539;IT&#25903;&#25588;&#12464;&#12523;&#12540;&#12503;&#65288;&#20491;&#20154;&#24773;&#22577;&#12487;&#12540;&#12479;&#21547;&#12416;&#65289;\004_&#38556;&#12364;&#12356;&#32773;&#23601;&#21172;&#25903;&#25588;&#38306;&#20418;&#31561;\&#9733;01&#23601;&#21172;&#20154;&#25968;&#35519;&#26619;&#9733;\&#9733;&#23601;&#21172;&#20154;&#25968;&#35519;&#26619;&#9733;\R5&#65288;R4&#23601;&#21172;&#20154;&#25968;&#35519;&#26619;&#65289;\06_&#22238;&#31572;&#38598;&#32004;&#12539;&#38598;&#35336;\R4&#38598;&#35336;&#65288;&#31227;&#34892;&#12289;&#23601;&#65313;&#12289;&#23601;&#65314;&#12289;&#33258;&#31435;&#12289;&#29983;&#27963;&#65289;.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G0000sv0ns101\d11263$\doc\02%20&#33258;&#31435;&#25903;&#25588;&#35506;\&#23601;&#21172;&#12539;IT&#25903;&#25588;&#12464;&#12523;&#12540;&#12503;&#65288;&#20491;&#20154;&#24773;&#22577;&#12487;&#12540;&#12479;&#21547;&#12416;&#65289;\004_&#38556;&#12364;&#12356;&#32773;&#23601;&#21172;&#25903;&#25588;&#38306;&#20418;&#31561;\&#9733;01&#23601;&#21172;&#20154;&#25968;&#35519;&#26619;&#9733;\&#9733;&#23601;&#21172;&#20154;&#25968;&#35519;&#26619;&#9733;\R5&#65288;R4&#23601;&#21172;&#20154;&#25968;&#35519;&#26619;&#65289;\06_&#22238;&#31572;&#38598;&#32004;&#12539;&#38598;&#35336;\R4&#38598;&#35336;&#65288;&#31227;&#34892;&#12289;&#23601;&#65313;&#12289;&#23601;&#65314;&#12289;&#33258;&#31435;&#12289;&#29983;&#27963;&#65289;.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r>
              <a:rPr lang="ja-JP" altLang="en-US" sz="1200" dirty="0">
                <a:latin typeface="メイリオ" panose="020B0604030504040204" pitchFamily="50" charset="-128"/>
                <a:ea typeface="メイリオ" panose="020B0604030504040204" pitchFamily="50" charset="-128"/>
              </a:rPr>
              <a:t>福祉施設からの一般就労者数の</a:t>
            </a:r>
            <a:r>
              <a:rPr lang="ja-JP" altLang="en-US" sz="1200" dirty="0" smtClean="0">
                <a:latin typeface="メイリオ" panose="020B0604030504040204" pitchFamily="50" charset="-128"/>
                <a:ea typeface="メイリオ" panose="020B0604030504040204" pitchFamily="50" charset="-128"/>
              </a:rPr>
              <a:t>推移（</a:t>
            </a:r>
            <a:r>
              <a:rPr lang="en-US" altLang="ja-JP" sz="1200" dirty="0" smtClean="0">
                <a:latin typeface="メイリオ" panose="020B0604030504040204" pitchFamily="50" charset="-128"/>
                <a:ea typeface="メイリオ" panose="020B0604030504040204" pitchFamily="50" charset="-128"/>
              </a:rPr>
              <a:t>R5</a:t>
            </a:r>
            <a:r>
              <a:rPr lang="ja-JP" altLang="en-US" sz="1200" dirty="0" smtClean="0">
                <a:latin typeface="メイリオ" panose="020B0604030504040204" pitchFamily="50" charset="-128"/>
                <a:ea typeface="メイリオ" panose="020B0604030504040204" pitchFamily="50" charset="-128"/>
              </a:rPr>
              <a:t>目標：</a:t>
            </a:r>
            <a:r>
              <a:rPr lang="en-US" altLang="ja-JP" sz="1200" dirty="0" smtClean="0">
                <a:latin typeface="メイリオ" panose="020B0604030504040204" pitchFamily="50" charset="-128"/>
                <a:ea typeface="メイリオ" panose="020B0604030504040204" pitchFamily="50" charset="-128"/>
              </a:rPr>
              <a:t>2,826</a:t>
            </a:r>
            <a:r>
              <a:rPr lang="ja-JP" altLang="en-US" sz="1200" dirty="0" smtClean="0">
                <a:latin typeface="メイリオ" panose="020B0604030504040204" pitchFamily="50" charset="-128"/>
                <a:ea typeface="メイリオ" panose="020B0604030504040204" pitchFamily="50" charset="-128"/>
              </a:rPr>
              <a:t>人）</a:t>
            </a:r>
            <a:endParaRPr lang="ja-JP" altLang="en-US" sz="1200" dirty="0">
              <a:latin typeface="メイリオ" panose="020B0604030504040204" pitchFamily="50" charset="-128"/>
              <a:ea typeface="メイリオ" panose="020B0604030504040204" pitchFamily="50" charset="-128"/>
            </a:endParaRPr>
          </a:p>
        </c:rich>
      </c:tx>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title>
    <c:autoTitleDeleted val="0"/>
    <c:plotArea>
      <c:layout/>
      <c:barChart>
        <c:barDir val="col"/>
        <c:grouping val="clustered"/>
        <c:varyColors val="0"/>
        <c:ser>
          <c:idx val="0"/>
          <c:order val="0"/>
          <c:tx>
            <c:strRef>
              <c:f>一般就労者!$H$1</c:f>
              <c:strCache>
                <c:ptCount val="1"/>
                <c:pt idx="0">
                  <c:v>計</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一般就労者!$A$2:$A$6</c:f>
              <c:strCache>
                <c:ptCount val="5"/>
                <c:pt idx="0">
                  <c:v>H30</c:v>
                </c:pt>
                <c:pt idx="1">
                  <c:v>R1</c:v>
                </c:pt>
                <c:pt idx="2">
                  <c:v>R2</c:v>
                </c:pt>
                <c:pt idx="3">
                  <c:v>R3</c:v>
                </c:pt>
                <c:pt idx="4">
                  <c:v>R4</c:v>
                </c:pt>
              </c:strCache>
            </c:strRef>
          </c:cat>
          <c:val>
            <c:numRef>
              <c:f>一般就労者!$H$2:$H$6</c:f>
              <c:numCache>
                <c:formatCode>#,##0_);[Red]\(#,##0\)</c:formatCode>
                <c:ptCount val="5"/>
                <c:pt idx="0">
                  <c:v>1838</c:v>
                </c:pt>
                <c:pt idx="1">
                  <c:v>2140</c:v>
                </c:pt>
                <c:pt idx="2">
                  <c:v>2015</c:v>
                </c:pt>
                <c:pt idx="3">
                  <c:v>2454</c:v>
                </c:pt>
                <c:pt idx="4">
                  <c:v>2841</c:v>
                </c:pt>
              </c:numCache>
            </c:numRef>
          </c:val>
          <c:extLst>
            <c:ext xmlns:c16="http://schemas.microsoft.com/office/drawing/2014/chart" uri="{C3380CC4-5D6E-409C-BE32-E72D297353CC}">
              <c16:uniqueId val="{00000000-FC53-430C-987E-DCE2337CC729}"/>
            </c:ext>
          </c:extLst>
        </c:ser>
        <c:dLbls>
          <c:dLblPos val="outEnd"/>
          <c:showLegendKey val="0"/>
          <c:showVal val="1"/>
          <c:showCatName val="0"/>
          <c:showSerName val="0"/>
          <c:showPercent val="0"/>
          <c:showBubbleSize val="0"/>
        </c:dLbls>
        <c:gapWidth val="219"/>
        <c:overlap val="-27"/>
        <c:axId val="1434922895"/>
        <c:axId val="1434924143"/>
      </c:barChart>
      <c:catAx>
        <c:axId val="14349228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434924143"/>
        <c:crosses val="autoZero"/>
        <c:auto val="1"/>
        <c:lblAlgn val="ctr"/>
        <c:lblOffset val="100"/>
        <c:noMultiLvlLbl val="0"/>
      </c:catAx>
      <c:valAx>
        <c:axId val="1434924143"/>
        <c:scaling>
          <c:orientation val="minMax"/>
        </c:scaling>
        <c:delete val="0"/>
        <c:axPos val="l"/>
        <c:majorGridlines>
          <c:spPr>
            <a:ln w="9525" cap="flat" cmpd="sng" algn="ctr">
              <a:noFill/>
              <a:round/>
            </a:ln>
            <a:effectLst/>
          </c:spPr>
        </c:majorGridlines>
        <c:numFmt formatCode="#,##0_);[Red]\(#,##0\)" sourceLinked="1"/>
        <c:majorTickMark val="in"/>
        <c:minorTickMark val="none"/>
        <c:tickLblPos val="nextTo"/>
        <c:spPr>
          <a:noFill/>
          <a:ln>
            <a:solidFill>
              <a:schemeClr val="bg1">
                <a:lumMod val="7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43492289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r>
              <a:rPr lang="ja-JP" altLang="ja-JP" sz="1400" b="0" i="0" baseline="0" dirty="0" smtClean="0">
                <a:effectLst/>
                <a:latin typeface="メイリオ" panose="020B0604030504040204" pitchFamily="50" charset="-128"/>
                <a:ea typeface="メイリオ" panose="020B0604030504040204" pitchFamily="50" charset="-128"/>
              </a:rPr>
              <a:t>福祉施設からの一般就労者数の推移</a:t>
            </a:r>
            <a:r>
              <a:rPr lang="ja-JP" altLang="en-US" sz="1400" b="0" i="0" baseline="0" dirty="0" smtClean="0">
                <a:effectLst/>
                <a:latin typeface="メイリオ" panose="020B0604030504040204" pitchFamily="50" charset="-128"/>
                <a:ea typeface="メイリオ" panose="020B0604030504040204" pitchFamily="50" charset="-128"/>
              </a:rPr>
              <a:t>（サービス種別）</a:t>
            </a:r>
            <a:endParaRPr lang="ja-JP" altLang="ja-JP" sz="1400" dirty="0">
              <a:effectLst/>
              <a:latin typeface="メイリオ" panose="020B0604030504040204" pitchFamily="50" charset="-128"/>
              <a:ea typeface="メイリオ" panose="020B0604030504040204" pitchFamily="50" charset="-128"/>
            </a:endParaRP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title>
    <c:autoTitleDeleted val="0"/>
    <c:plotArea>
      <c:layout/>
      <c:barChart>
        <c:barDir val="col"/>
        <c:grouping val="clustered"/>
        <c:varyColors val="0"/>
        <c:ser>
          <c:idx val="0"/>
          <c:order val="0"/>
          <c:tx>
            <c:strRef>
              <c:f>サービス別一般就労!$A$4</c:f>
              <c:strCache>
                <c:ptCount val="1"/>
                <c:pt idx="0">
                  <c:v>実績値</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サービス別一般就労!$B$3:$X$3</c:f>
              <c:strCache>
                <c:ptCount val="23"/>
                <c:pt idx="0">
                  <c:v>H30</c:v>
                </c:pt>
                <c:pt idx="1">
                  <c:v>R1</c:v>
                </c:pt>
                <c:pt idx="2">
                  <c:v>R2</c:v>
                </c:pt>
                <c:pt idx="3">
                  <c:v>R3</c:v>
                </c:pt>
                <c:pt idx="4">
                  <c:v>R4</c:v>
                </c:pt>
                <c:pt idx="6">
                  <c:v>H30</c:v>
                </c:pt>
                <c:pt idx="7">
                  <c:v>R1</c:v>
                </c:pt>
                <c:pt idx="8">
                  <c:v>R2</c:v>
                </c:pt>
                <c:pt idx="9">
                  <c:v>R3</c:v>
                </c:pt>
                <c:pt idx="10">
                  <c:v>R4</c:v>
                </c:pt>
                <c:pt idx="12">
                  <c:v>H30</c:v>
                </c:pt>
                <c:pt idx="13">
                  <c:v>R1</c:v>
                </c:pt>
                <c:pt idx="14">
                  <c:v>R2</c:v>
                </c:pt>
                <c:pt idx="15">
                  <c:v>R3</c:v>
                </c:pt>
                <c:pt idx="16">
                  <c:v>R4</c:v>
                </c:pt>
                <c:pt idx="18">
                  <c:v>H30</c:v>
                </c:pt>
                <c:pt idx="19">
                  <c:v>R1</c:v>
                </c:pt>
                <c:pt idx="20">
                  <c:v>R2</c:v>
                </c:pt>
                <c:pt idx="21">
                  <c:v>R3</c:v>
                </c:pt>
                <c:pt idx="22">
                  <c:v>R4</c:v>
                </c:pt>
              </c:strCache>
            </c:strRef>
          </c:cat>
          <c:val>
            <c:numRef>
              <c:f>サービス別一般就労!$B$4:$X$4</c:f>
              <c:numCache>
                <c:formatCode>#,##0_);[Red]\(#,##0\)</c:formatCode>
                <c:ptCount val="23"/>
                <c:pt idx="0">
                  <c:v>1164</c:v>
                </c:pt>
                <c:pt idx="1">
                  <c:v>1453</c:v>
                </c:pt>
                <c:pt idx="2">
                  <c:v>1299</c:v>
                </c:pt>
                <c:pt idx="3">
                  <c:v>1682</c:v>
                </c:pt>
                <c:pt idx="4">
                  <c:v>1727</c:v>
                </c:pt>
                <c:pt idx="6">
                  <c:v>398</c:v>
                </c:pt>
                <c:pt idx="7">
                  <c:v>389</c:v>
                </c:pt>
                <c:pt idx="8">
                  <c:v>434</c:v>
                </c:pt>
                <c:pt idx="9">
                  <c:v>440</c:v>
                </c:pt>
                <c:pt idx="10">
                  <c:v>666</c:v>
                </c:pt>
                <c:pt idx="12">
                  <c:v>224</c:v>
                </c:pt>
                <c:pt idx="13">
                  <c:v>214</c:v>
                </c:pt>
                <c:pt idx="14">
                  <c:v>221</c:v>
                </c:pt>
                <c:pt idx="15">
                  <c:v>271</c:v>
                </c:pt>
                <c:pt idx="16">
                  <c:v>375</c:v>
                </c:pt>
                <c:pt idx="18">
                  <c:v>52</c:v>
                </c:pt>
                <c:pt idx="19">
                  <c:v>84</c:v>
                </c:pt>
                <c:pt idx="20">
                  <c:v>61</c:v>
                </c:pt>
                <c:pt idx="21">
                  <c:v>61</c:v>
                </c:pt>
                <c:pt idx="22">
                  <c:v>73</c:v>
                </c:pt>
              </c:numCache>
            </c:numRef>
          </c:val>
          <c:extLst>
            <c:ext xmlns:c16="http://schemas.microsoft.com/office/drawing/2014/chart" uri="{C3380CC4-5D6E-409C-BE32-E72D297353CC}">
              <c16:uniqueId val="{00000000-B494-42EA-B5AF-9DE3425DFD0F}"/>
            </c:ext>
          </c:extLst>
        </c:ser>
        <c:dLbls>
          <c:dLblPos val="outEnd"/>
          <c:showLegendKey val="0"/>
          <c:showVal val="1"/>
          <c:showCatName val="0"/>
          <c:showSerName val="0"/>
          <c:showPercent val="0"/>
          <c:showBubbleSize val="0"/>
        </c:dLbls>
        <c:gapWidth val="219"/>
        <c:overlap val="-27"/>
        <c:axId val="1247974063"/>
        <c:axId val="1247975727"/>
      </c:barChart>
      <c:catAx>
        <c:axId val="12479740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247975727"/>
        <c:crosses val="autoZero"/>
        <c:auto val="1"/>
        <c:lblAlgn val="ctr"/>
        <c:lblOffset val="100"/>
        <c:noMultiLvlLbl val="0"/>
      </c:catAx>
      <c:valAx>
        <c:axId val="1247975727"/>
        <c:scaling>
          <c:orientation val="minMax"/>
        </c:scaling>
        <c:delete val="0"/>
        <c:axPos val="l"/>
        <c:majorGridlines>
          <c:spPr>
            <a:ln w="9525" cap="flat" cmpd="sng" algn="ctr">
              <a:noFill/>
              <a:round/>
            </a:ln>
            <a:effectLst/>
          </c:spPr>
        </c:majorGridlines>
        <c:numFmt formatCode="#,##0_);[Red]\(#,##0\)" sourceLinked="1"/>
        <c:majorTickMark val="in"/>
        <c:minorTickMark val="none"/>
        <c:tickLblPos val="nextTo"/>
        <c:spPr>
          <a:noFill/>
          <a:ln>
            <a:solidFill>
              <a:schemeClr val="bg1">
                <a:lumMod val="7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24797406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CE07D17-9E36-4C10-9886-6970E7D92FAA}" type="datetimeFigureOut">
              <a:rPr kumimoji="1" lang="ja-JP" altLang="en-US" smtClean="0"/>
              <a:t>2023/8/18</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2D8C0F0-16C7-421A-887B-41D3D0011A82}" type="slidenum">
              <a:rPr kumimoji="1" lang="ja-JP" altLang="en-US" smtClean="0"/>
              <a:t>‹#›</a:t>
            </a:fld>
            <a:endParaRPr kumimoji="1" lang="ja-JP" altLang="en-US"/>
          </a:p>
        </p:txBody>
      </p:sp>
    </p:spTree>
    <p:extLst>
      <p:ext uri="{BB962C8B-B14F-4D97-AF65-F5344CB8AC3E}">
        <p14:creationId xmlns:p14="http://schemas.microsoft.com/office/powerpoint/2010/main" val="38169145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2D8C0F0-16C7-421A-887B-41D3D0011A82}" type="slidenum">
              <a:rPr kumimoji="1" lang="ja-JP" altLang="en-US" smtClean="0"/>
              <a:t>1</a:t>
            </a:fld>
            <a:endParaRPr kumimoji="1" lang="ja-JP" altLang="en-US"/>
          </a:p>
        </p:txBody>
      </p:sp>
    </p:spTree>
    <p:extLst>
      <p:ext uri="{BB962C8B-B14F-4D97-AF65-F5344CB8AC3E}">
        <p14:creationId xmlns:p14="http://schemas.microsoft.com/office/powerpoint/2010/main" val="3327454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2D8C0F0-16C7-421A-887B-41D3D0011A82}" type="slidenum">
              <a:rPr kumimoji="1" lang="ja-JP" altLang="en-US" smtClean="0"/>
              <a:t>2</a:t>
            </a:fld>
            <a:endParaRPr kumimoji="1" lang="ja-JP" altLang="en-US"/>
          </a:p>
        </p:txBody>
      </p:sp>
    </p:spTree>
    <p:extLst>
      <p:ext uri="{BB962C8B-B14F-4D97-AF65-F5344CB8AC3E}">
        <p14:creationId xmlns:p14="http://schemas.microsoft.com/office/powerpoint/2010/main" val="27143018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2023/8/18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284933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2023/8/18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4253710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2023/8/18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975464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2023/8/18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818037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2023/8/18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824823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D876473-1BF8-4A81-85EE-292DCF12EEC7}" type="datetimeFigureOut">
              <a:rPr kumimoji="1" lang="ja-JP" altLang="en-US" smtClean="0"/>
              <a:t>2023/8/18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496351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D876473-1BF8-4A81-85EE-292DCF12EEC7}" type="datetimeFigureOut">
              <a:rPr kumimoji="1" lang="ja-JP" altLang="en-US" smtClean="0"/>
              <a:t>2023/8/18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747497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D876473-1BF8-4A81-85EE-292DCF12EEC7}" type="datetimeFigureOut">
              <a:rPr kumimoji="1" lang="ja-JP" altLang="en-US" smtClean="0"/>
              <a:t>2023/8/18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551967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D876473-1BF8-4A81-85EE-292DCF12EEC7}" type="datetimeFigureOut">
              <a:rPr kumimoji="1" lang="ja-JP" altLang="en-US" smtClean="0"/>
              <a:t>2023/8/18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240264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D876473-1BF8-4A81-85EE-292DCF12EEC7}" type="datetimeFigureOut">
              <a:rPr kumimoji="1" lang="ja-JP" altLang="en-US" smtClean="0"/>
              <a:t>2023/8/18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593206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D876473-1BF8-4A81-85EE-292DCF12EEC7}" type="datetimeFigureOut">
              <a:rPr kumimoji="1" lang="ja-JP" altLang="en-US" smtClean="0"/>
              <a:t>2023/8/18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426495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876473-1BF8-4A81-85EE-292DCF12EEC7}" type="datetimeFigureOut">
              <a:rPr kumimoji="1" lang="ja-JP" altLang="en-US" smtClean="0"/>
              <a:t>2023/8/18</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51206216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28"/>
          <p:cNvSpPr>
            <a:spLocks noChangeArrowheads="1"/>
          </p:cNvSpPr>
          <p:nvPr/>
        </p:nvSpPr>
        <p:spPr bwMode="gray">
          <a:xfrm>
            <a:off x="0" y="1"/>
            <a:ext cx="9144000" cy="400034"/>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path path="circle">
              <a:fillToRect l="50000" t="50000" r="50000" b="50000"/>
            </a:path>
            <a:tileRect/>
          </a:gradFill>
          <a:ln>
            <a:noFill/>
          </a:ln>
          <a:effectLst/>
        </p:spPr>
        <p:txBody>
          <a:bodyPr wrap="none" lIns="91435" tIns="45717" rIns="91435" bIns="45717" anchor="ctr"/>
          <a:lstStyle/>
          <a:p>
            <a:pPr algn="ctr" defTabSz="914377" fontAlgn="base">
              <a:spcBef>
                <a:spcPct val="0"/>
              </a:spcBef>
              <a:spcAft>
                <a:spcPct val="0"/>
              </a:spcAft>
              <a:defRPr/>
            </a:pPr>
            <a:r>
              <a:rPr kumimoji="0" lang="ja-JP" altLang="en-US" b="1" kern="0" dirty="0" smtClean="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就労</a:t>
            </a:r>
            <a:r>
              <a:rPr kumimoji="0" lang="ja-JP" altLang="en-US" b="1" kern="0" dirty="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移行等連携調整</a:t>
            </a:r>
            <a:r>
              <a:rPr kumimoji="0" lang="ja-JP" altLang="en-US" b="1" kern="0" dirty="0" smtClean="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事業の概要（令和３年度から令和５年度）</a:t>
            </a:r>
            <a:endParaRPr kumimoji="0" lang="en-US" altLang="ja-JP" b="1" kern="0" dirty="0" smtClean="0">
              <a:solidFill>
                <a:srgbClr val="000000"/>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39" name="テキスト ボックス 38"/>
          <p:cNvSpPr txBox="1"/>
          <p:nvPr/>
        </p:nvSpPr>
        <p:spPr bwMode="gray">
          <a:xfrm>
            <a:off x="121442" y="2804493"/>
            <a:ext cx="8901112" cy="2877711"/>
          </a:xfrm>
          <a:prstGeom prst="rect">
            <a:avLst/>
          </a:prstGeom>
          <a:solidFill>
            <a:schemeClr val="bg1"/>
          </a:solidFill>
          <a:ln w="47625" cmpd="dbl">
            <a:solidFill>
              <a:srgbClr val="92D050"/>
            </a:solidFill>
          </a:ln>
        </p:spPr>
        <p:txBody>
          <a:bodyPr wrap="square" rtlCol="0" anchor="ctr">
            <a:spAutoFit/>
          </a:bodyPr>
          <a:lstStyle/>
          <a:p>
            <a:endParaRPr lang="en-US" altLang="ja-JP" sz="500" b="1" dirty="0" smtClean="0">
              <a:latin typeface="メイリオ" panose="020B0604030504040204" pitchFamily="50" charset="-128"/>
              <a:ea typeface="メイリオ" panose="020B0604030504040204" pitchFamily="50" charset="-128"/>
            </a:endParaRPr>
          </a:p>
          <a:p>
            <a:r>
              <a:rPr lang="ja-JP" altLang="en-US" sz="1100" b="1" dirty="0" smtClean="0">
                <a:latin typeface="メイリオ" panose="020B0604030504040204" pitchFamily="50" charset="-128"/>
                <a:ea typeface="メイリオ" panose="020B0604030504040204" pitchFamily="50" charset="-128"/>
              </a:rPr>
              <a:t>■ 「障がい者就労支援ガイドブック」の作成　</a:t>
            </a:r>
            <a:r>
              <a:rPr lang="en-US" altLang="ja-JP" sz="1100" b="1" dirty="0" smtClean="0">
                <a:latin typeface="メイリオ" panose="020B0604030504040204" pitchFamily="50" charset="-128"/>
                <a:ea typeface="メイリオ" panose="020B0604030504040204" pitchFamily="50" charset="-128"/>
              </a:rPr>
              <a:t>【</a:t>
            </a:r>
            <a:r>
              <a:rPr lang="ja-JP" altLang="en-US" sz="1100" b="1" dirty="0" smtClean="0">
                <a:latin typeface="メイリオ" panose="020B0604030504040204" pitchFamily="50" charset="-128"/>
                <a:ea typeface="メイリオ" panose="020B0604030504040204" pitchFamily="50" charset="-128"/>
              </a:rPr>
              <a:t>令和３年度・令和４年度</a:t>
            </a:r>
            <a:r>
              <a:rPr lang="en-US" altLang="ja-JP" sz="1100" b="1" dirty="0" smtClean="0">
                <a:latin typeface="メイリオ" panose="020B0604030504040204" pitchFamily="50" charset="-128"/>
                <a:ea typeface="メイリオ" panose="020B0604030504040204" pitchFamily="50" charset="-128"/>
              </a:rPr>
              <a:t>】</a:t>
            </a:r>
          </a:p>
          <a:p>
            <a:r>
              <a:rPr lang="ja-JP" altLang="en-US" sz="1100" b="1" dirty="0" smtClean="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・令和２年度までのアドバイザー派遣の結果を踏まえ、支援者としての心構えや就労支援に役立つノウハウを盛り込んだガイドブックを</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作成</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　・事業所において、ガイドブックに記載の支援ノウハウを試行的に実施するため、アドバイザーが介入し指導助言を行うとともに、</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その結果をガイドブックへ反映</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（Ｒ３作成：就労移行支援事業所・就労定着支援事業所の支援者向け　Ｒ４作成：就労継続支援事業所（Ａ型・Ｂ型）の支援者向け）</a:t>
            </a:r>
            <a:endParaRPr lang="en-US" altLang="ja-JP" sz="1100" dirty="0" smtClean="0">
              <a:latin typeface="メイリオ" panose="020B0604030504040204" pitchFamily="50" charset="-128"/>
              <a:ea typeface="メイリオ" panose="020B0604030504040204" pitchFamily="50" charset="-128"/>
            </a:endParaRPr>
          </a:p>
          <a:p>
            <a:endParaRPr lang="en-US" altLang="ja-JP" sz="1100" b="1" dirty="0" smtClean="0">
              <a:latin typeface="メイリオ" panose="020B0604030504040204" pitchFamily="50" charset="-128"/>
              <a:ea typeface="メイリオ" panose="020B0604030504040204" pitchFamily="50" charset="-128"/>
            </a:endParaRPr>
          </a:p>
          <a:p>
            <a:r>
              <a:rPr lang="ja-JP" altLang="en-US" sz="1100" b="1" dirty="0" smtClean="0">
                <a:latin typeface="メイリオ" panose="020B0604030504040204" pitchFamily="50" charset="-128"/>
                <a:ea typeface="メイリオ" panose="020B0604030504040204" pitchFamily="50" charset="-128"/>
              </a:rPr>
              <a:t>■ 研修プログラムの作成　</a:t>
            </a:r>
            <a:r>
              <a:rPr lang="en-US" altLang="ja-JP" sz="1100" b="1" dirty="0" smtClean="0">
                <a:latin typeface="メイリオ" panose="020B0604030504040204" pitchFamily="50" charset="-128"/>
                <a:ea typeface="メイリオ" panose="020B0604030504040204" pitchFamily="50" charset="-128"/>
              </a:rPr>
              <a:t>【</a:t>
            </a:r>
            <a:r>
              <a:rPr lang="ja-JP" altLang="en-US" sz="1100" b="1" dirty="0" smtClean="0">
                <a:latin typeface="メイリオ" panose="020B0604030504040204" pitchFamily="50" charset="-128"/>
                <a:ea typeface="メイリオ" panose="020B0604030504040204" pitchFamily="50" charset="-128"/>
              </a:rPr>
              <a:t>令和５年度</a:t>
            </a:r>
            <a:r>
              <a:rPr lang="en-US" altLang="ja-JP" sz="1100" b="1" dirty="0" smtClean="0">
                <a:latin typeface="メイリオ" panose="020B0604030504040204" pitchFamily="50" charset="-128"/>
                <a:ea typeface="メイリオ" panose="020B0604030504040204" pitchFamily="50" charset="-128"/>
              </a:rPr>
              <a:t>】</a:t>
            </a:r>
          </a:p>
          <a:p>
            <a:r>
              <a:rPr lang="ja-JP" altLang="en-US" sz="1100" dirty="0" smtClean="0">
                <a:latin typeface="メイリオ" panose="020B0604030504040204" pitchFamily="50" charset="-128"/>
                <a:ea typeface="メイリオ" panose="020B0604030504040204" pitchFamily="50" charset="-128"/>
              </a:rPr>
              <a:t> 　・ガイドブックを地域の事業所に浸透させるため、市町村自立支援協議会や事業所連絡会等へのヒアリング</a:t>
            </a:r>
            <a:r>
              <a:rPr lang="ja-JP" altLang="en-US" sz="1100" dirty="0">
                <a:latin typeface="メイリオ" panose="020B0604030504040204" pitchFamily="50" charset="-128"/>
                <a:ea typeface="メイリオ" panose="020B0604030504040204" pitchFamily="50" charset="-128"/>
              </a:rPr>
              <a:t>及び</a:t>
            </a:r>
            <a:r>
              <a:rPr lang="ja-JP" altLang="en-US" sz="1100" dirty="0" smtClean="0">
                <a:latin typeface="メイリオ" panose="020B0604030504040204" pitchFamily="50" charset="-128"/>
                <a:ea typeface="メイリオ" panose="020B0604030504040204" pitchFamily="50" charset="-128"/>
              </a:rPr>
              <a:t>これまでのアドバイザー</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派遣や研修等で把握した地域の課題・実情を踏まえた研修プログラムを作成</a:t>
            </a:r>
            <a:endParaRPr lang="en-US" altLang="ja-JP" sz="1100" dirty="0">
              <a:latin typeface="メイリオ" panose="020B0604030504040204" pitchFamily="50" charset="-128"/>
              <a:ea typeface="メイリオ" panose="020B0604030504040204" pitchFamily="50" charset="-128"/>
            </a:endParaRPr>
          </a:p>
          <a:p>
            <a:endParaRPr lang="en-US" altLang="ja-JP" sz="1100" b="1" dirty="0" smtClean="0">
              <a:latin typeface="メイリオ" panose="020B0604030504040204" pitchFamily="50" charset="-128"/>
              <a:ea typeface="メイリオ" panose="020B0604030504040204" pitchFamily="50" charset="-128"/>
            </a:endParaRPr>
          </a:p>
          <a:p>
            <a:r>
              <a:rPr lang="ja-JP" altLang="en-US" sz="1100" b="1" dirty="0" smtClean="0">
                <a:latin typeface="メイリオ" panose="020B0604030504040204" pitchFamily="50" charset="-128"/>
                <a:ea typeface="メイリオ" panose="020B0604030504040204" pitchFamily="50" charset="-128"/>
              </a:rPr>
              <a:t>■ 研修・報告会の実施　</a:t>
            </a:r>
            <a:r>
              <a:rPr lang="en-US" altLang="ja-JP" sz="1100" b="1" dirty="0" smtClean="0">
                <a:latin typeface="メイリオ" panose="020B0604030504040204" pitchFamily="50" charset="-128"/>
                <a:ea typeface="メイリオ" panose="020B0604030504040204" pitchFamily="50" charset="-128"/>
              </a:rPr>
              <a:t>【</a:t>
            </a:r>
            <a:r>
              <a:rPr lang="ja-JP" altLang="en-US" sz="1100" b="1" dirty="0" smtClean="0">
                <a:latin typeface="メイリオ" panose="020B0604030504040204" pitchFamily="50" charset="-128"/>
                <a:ea typeface="メイリオ" panose="020B0604030504040204" pitchFamily="50" charset="-128"/>
              </a:rPr>
              <a:t>令和３年度から令和５年度</a:t>
            </a:r>
            <a:r>
              <a:rPr lang="en-US" altLang="ja-JP" sz="1100" b="1" dirty="0" smtClean="0">
                <a:latin typeface="メイリオ" panose="020B0604030504040204" pitchFamily="50" charset="-128"/>
                <a:ea typeface="メイリオ" panose="020B0604030504040204" pitchFamily="50" charset="-128"/>
              </a:rPr>
              <a:t>】</a:t>
            </a:r>
          </a:p>
          <a:p>
            <a:pPr marL="268288" indent="-268288"/>
            <a:r>
              <a:rPr lang="ja-JP" altLang="en-US" sz="1100" dirty="0" smtClean="0">
                <a:latin typeface="メイリオ" panose="020B0604030504040204" pitchFamily="50" charset="-128"/>
                <a:ea typeface="メイリオ" panose="020B0604030504040204" pitchFamily="50" charset="-128"/>
              </a:rPr>
              <a:t>　・支援者の</a:t>
            </a:r>
            <a:r>
              <a:rPr lang="ja-JP" altLang="en-US" sz="1100" dirty="0">
                <a:latin typeface="メイリオ" panose="020B0604030504040204" pitchFamily="50" charset="-128"/>
                <a:ea typeface="メイリオ" panose="020B0604030504040204" pitchFamily="50" charset="-128"/>
              </a:rPr>
              <a:t>人事異動や事業所の開廃等に対応できるよう、初任者向けに就労支援の基礎的な研修を</a:t>
            </a:r>
            <a:r>
              <a:rPr lang="ja-JP" altLang="en-US" sz="1100" dirty="0" smtClean="0">
                <a:latin typeface="メイリオ" panose="020B0604030504040204" pitchFamily="50" charset="-128"/>
                <a:ea typeface="メイリオ" panose="020B0604030504040204" pitchFamily="50" charset="-128"/>
              </a:rPr>
              <a:t>実施</a:t>
            </a:r>
            <a:endParaRPr lang="en-US" altLang="ja-JP" sz="1100" dirty="0" smtClean="0">
              <a:latin typeface="メイリオ" panose="020B0604030504040204" pitchFamily="50" charset="-128"/>
              <a:ea typeface="メイリオ" panose="020B0604030504040204" pitchFamily="50" charset="-128"/>
            </a:endParaRPr>
          </a:p>
          <a:p>
            <a:pPr marL="268288" indent="-268288"/>
            <a:r>
              <a:rPr lang="ja-JP" altLang="en-US" sz="1100" dirty="0" smtClean="0">
                <a:latin typeface="メイリオ" panose="020B0604030504040204" pitchFamily="50" charset="-128"/>
                <a:ea typeface="メイリオ" panose="020B0604030504040204" pitchFamily="50" charset="-128"/>
              </a:rPr>
              <a:t>　・報告会に</a:t>
            </a:r>
            <a:r>
              <a:rPr lang="ja-JP" altLang="en-US" sz="1100" dirty="0">
                <a:latin typeface="メイリオ" panose="020B0604030504040204" pitchFamily="50" charset="-128"/>
                <a:ea typeface="メイリオ" panose="020B0604030504040204" pitchFamily="50" charset="-128"/>
              </a:rPr>
              <a:t>おいて、実際</a:t>
            </a:r>
            <a:r>
              <a:rPr lang="ja-JP" altLang="en-US" sz="1100" dirty="0" smtClean="0">
                <a:latin typeface="メイリオ" panose="020B0604030504040204" pitchFamily="50" charset="-128"/>
                <a:ea typeface="メイリオ" panose="020B0604030504040204" pitchFamily="50" charset="-128"/>
              </a:rPr>
              <a:t>に</a:t>
            </a:r>
            <a:r>
              <a:rPr lang="ja-JP" altLang="en-US" sz="1100" dirty="0">
                <a:latin typeface="メイリオ" panose="020B0604030504040204" pitchFamily="50" charset="-128"/>
                <a:ea typeface="メイリオ" panose="020B0604030504040204" pitchFamily="50" charset="-128"/>
              </a:rPr>
              <a:t>ガイドブック</a:t>
            </a:r>
            <a:r>
              <a:rPr lang="ja-JP" altLang="en-US" sz="1100" dirty="0" smtClean="0">
                <a:latin typeface="メイリオ" panose="020B0604030504040204" pitchFamily="50" charset="-128"/>
                <a:ea typeface="メイリオ" panose="020B0604030504040204" pitchFamily="50" charset="-128"/>
              </a:rPr>
              <a:t>を</a:t>
            </a:r>
            <a:r>
              <a:rPr lang="ja-JP" altLang="en-US" sz="1100" dirty="0">
                <a:latin typeface="メイリオ" panose="020B0604030504040204" pitchFamily="50" charset="-128"/>
                <a:ea typeface="メイリオ" panose="020B0604030504040204" pitchFamily="50" charset="-128"/>
              </a:rPr>
              <a:t>取り入れ実現した効果</a:t>
            </a:r>
            <a:r>
              <a:rPr lang="ja-JP" altLang="en-US" sz="1100" dirty="0" smtClean="0">
                <a:latin typeface="メイリオ" panose="020B0604030504040204" pitchFamily="50" charset="-128"/>
                <a:ea typeface="メイリオ" panose="020B0604030504040204" pitchFamily="50" charset="-128"/>
              </a:rPr>
              <a:t>や</a:t>
            </a:r>
            <a:r>
              <a:rPr lang="ja-JP" altLang="en-US" sz="1100" dirty="0">
                <a:latin typeface="メイリオ" panose="020B0604030504040204" pitchFamily="50" charset="-128"/>
                <a:ea typeface="メイリオ" panose="020B0604030504040204" pitchFamily="50" charset="-128"/>
              </a:rPr>
              <a:t>アドバイザー</a:t>
            </a:r>
            <a:r>
              <a:rPr lang="ja-JP" altLang="en-US" sz="1100" dirty="0" smtClean="0">
                <a:latin typeface="メイリオ" panose="020B0604030504040204" pitchFamily="50" charset="-128"/>
                <a:ea typeface="メイリオ" panose="020B0604030504040204" pitchFamily="50" charset="-128"/>
              </a:rPr>
              <a:t>派遣による個別</a:t>
            </a:r>
            <a:r>
              <a:rPr lang="ja-JP" altLang="en-US" sz="1100" dirty="0">
                <a:latin typeface="メイリオ" panose="020B0604030504040204" pitchFamily="50" charset="-128"/>
                <a:ea typeface="メイリオ" panose="020B0604030504040204" pitchFamily="50" charset="-128"/>
              </a:rPr>
              <a:t>支援</a:t>
            </a:r>
            <a:r>
              <a:rPr lang="ja-JP" altLang="en-US" sz="1100" dirty="0" smtClean="0">
                <a:latin typeface="メイリオ" panose="020B0604030504040204" pitchFamily="50" charset="-128"/>
                <a:ea typeface="メイリオ" panose="020B0604030504040204" pitchFamily="50" charset="-128"/>
              </a:rPr>
              <a:t>に</a:t>
            </a:r>
            <a:r>
              <a:rPr lang="ja-JP" altLang="en-US" sz="1100" dirty="0">
                <a:latin typeface="メイリオ" panose="020B0604030504040204" pitchFamily="50" charset="-128"/>
                <a:ea typeface="メイリオ" panose="020B0604030504040204" pitchFamily="50" charset="-128"/>
              </a:rPr>
              <a:t>関して</a:t>
            </a:r>
            <a:r>
              <a:rPr lang="ja-JP" altLang="en-US" sz="1100" dirty="0" smtClean="0">
                <a:latin typeface="メイリオ" panose="020B0604030504040204" pitchFamily="50" charset="-128"/>
                <a:ea typeface="メイリオ" panose="020B0604030504040204" pitchFamily="50" charset="-128"/>
              </a:rPr>
              <a:t>事業所が発表する（</a:t>
            </a:r>
            <a:r>
              <a:rPr lang="ja-JP" altLang="en-US" sz="1100" dirty="0">
                <a:latin typeface="メイリオ" panose="020B0604030504040204" pitchFamily="50" charset="-128"/>
                <a:ea typeface="メイリオ" panose="020B0604030504040204" pitchFamily="50" charset="-128"/>
              </a:rPr>
              <a:t>好事例の横展開）とともに、関係機関との情報共有の場として</a:t>
            </a:r>
            <a:r>
              <a:rPr lang="ja-JP" altLang="en-US" sz="1100" dirty="0" smtClean="0">
                <a:latin typeface="メイリオ" panose="020B0604030504040204" pitchFamily="50" charset="-128"/>
                <a:ea typeface="メイリオ" panose="020B0604030504040204" pitchFamily="50" charset="-128"/>
              </a:rPr>
              <a:t>活用</a:t>
            </a:r>
            <a:endParaRPr lang="en-US" altLang="ja-JP" sz="1100" dirty="0" smtClean="0">
              <a:latin typeface="メイリオ" panose="020B0604030504040204" pitchFamily="50" charset="-128"/>
              <a:ea typeface="メイリオ" panose="020B0604030504040204" pitchFamily="50" charset="-128"/>
            </a:endParaRPr>
          </a:p>
          <a:p>
            <a:pPr marL="268288" indent="-268288"/>
            <a:r>
              <a:rPr lang="ja-JP" altLang="en-US" sz="1100" dirty="0" smtClean="0">
                <a:latin typeface="メイリオ" panose="020B0604030504040204" pitchFamily="50" charset="-128"/>
                <a:ea typeface="メイリオ" panose="020B0604030504040204" pitchFamily="50" charset="-128"/>
              </a:rPr>
              <a:t>　・事業所</a:t>
            </a:r>
            <a:r>
              <a:rPr lang="ja-JP" altLang="en-US" sz="1100" dirty="0">
                <a:latin typeface="メイリオ" panose="020B0604030504040204" pitchFamily="50" charset="-128"/>
                <a:ea typeface="メイリオ" panose="020B0604030504040204" pitchFamily="50" charset="-128"/>
              </a:rPr>
              <a:t>の方針に大きな影響力を持つサービス管理責任者向けに</a:t>
            </a:r>
            <a:r>
              <a:rPr lang="ja-JP" altLang="en-US" sz="1100" dirty="0" smtClean="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ガイドブック</a:t>
            </a:r>
            <a:r>
              <a:rPr lang="ja-JP" altLang="en-US" sz="1100" dirty="0" smtClean="0">
                <a:latin typeface="メイリオ" panose="020B0604030504040204" pitchFamily="50" charset="-128"/>
                <a:ea typeface="メイリオ" panose="020B0604030504040204" pitchFamily="50" charset="-128"/>
              </a:rPr>
              <a:t>を</a:t>
            </a:r>
            <a:r>
              <a:rPr lang="ja-JP" altLang="en-US" sz="1100" dirty="0">
                <a:latin typeface="メイリオ" panose="020B0604030504040204" pitchFamily="50" charset="-128"/>
                <a:ea typeface="メイリオ" panose="020B0604030504040204" pitchFamily="50" charset="-128"/>
              </a:rPr>
              <a:t>活用し利用者を一般就労につなげるための研修を</a:t>
            </a:r>
            <a:r>
              <a:rPr lang="ja-JP" altLang="en-US" sz="1100" dirty="0" smtClean="0">
                <a:latin typeface="メイリオ" panose="020B0604030504040204" pitchFamily="50" charset="-128"/>
                <a:ea typeface="メイリオ" panose="020B0604030504040204" pitchFamily="50" charset="-128"/>
              </a:rPr>
              <a:t>実施</a:t>
            </a:r>
            <a:endParaRPr lang="en-US" altLang="ja-JP" sz="1100" dirty="0">
              <a:latin typeface="メイリオ" panose="020B0604030504040204" pitchFamily="50" charset="-128"/>
              <a:ea typeface="メイリオ" panose="020B0604030504040204" pitchFamily="50" charset="-128"/>
            </a:endParaRPr>
          </a:p>
        </p:txBody>
      </p:sp>
      <p:sp>
        <p:nvSpPr>
          <p:cNvPr id="40" name="テキスト ボックス 39"/>
          <p:cNvSpPr txBox="1"/>
          <p:nvPr/>
        </p:nvSpPr>
        <p:spPr bwMode="gray">
          <a:xfrm>
            <a:off x="297275" y="1500032"/>
            <a:ext cx="8549443" cy="861774"/>
          </a:xfrm>
          <a:prstGeom prst="rect">
            <a:avLst/>
          </a:prstGeom>
          <a:solidFill>
            <a:schemeClr val="bg1"/>
          </a:solidFill>
          <a:ln>
            <a:solidFill>
              <a:srgbClr val="92D050"/>
            </a:solidFill>
            <a:prstDash val="dash"/>
          </a:ln>
        </p:spPr>
        <p:txBody>
          <a:bodyPr wrap="square" rtlCol="0" anchor="ctr">
            <a:spAutoFit/>
          </a:bodyPr>
          <a:lstStyle/>
          <a:p>
            <a:pPr marL="268288" indent="-268288"/>
            <a:r>
              <a:rPr lang="en-US" altLang="ja-JP" sz="1000" b="1" dirty="0" smtClean="0">
                <a:latin typeface="メイリオ" panose="020B0604030504040204" pitchFamily="50" charset="-128"/>
                <a:ea typeface="メイリオ" panose="020B0604030504040204" pitchFamily="50" charset="-128"/>
              </a:rPr>
              <a:t>【</a:t>
            </a:r>
            <a:r>
              <a:rPr lang="ja-JP" altLang="en-US" sz="1000" b="1" dirty="0" smtClean="0">
                <a:latin typeface="メイリオ" panose="020B0604030504040204" pitchFamily="50" charset="-128"/>
                <a:ea typeface="メイリオ" panose="020B0604030504040204" pitchFamily="50" charset="-128"/>
              </a:rPr>
              <a:t>第６期大阪府障がい福祉計画</a:t>
            </a:r>
            <a:r>
              <a:rPr lang="ja-JP" altLang="en-US" sz="1000" dirty="0" smtClean="0">
                <a:latin typeface="メイリオ" panose="020B0604030504040204" pitchFamily="50" charset="-128"/>
                <a:ea typeface="メイリオ" panose="020B0604030504040204" pitchFamily="50" charset="-128"/>
              </a:rPr>
              <a:t>（主なもの）</a:t>
            </a:r>
            <a:r>
              <a:rPr lang="en-US" altLang="ja-JP" sz="1000" b="1"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いずれも</a:t>
            </a:r>
            <a:r>
              <a:rPr lang="en-US" altLang="ja-JP" sz="1000" dirty="0">
                <a:latin typeface="メイリオ" panose="020B0604030504040204" pitchFamily="50" charset="-128"/>
                <a:ea typeface="メイリオ" panose="020B0604030504040204" pitchFamily="50" charset="-128"/>
              </a:rPr>
              <a:t>R5</a:t>
            </a:r>
            <a:r>
              <a:rPr lang="ja-JP" altLang="en-US" sz="1000" dirty="0">
                <a:latin typeface="メイリオ" panose="020B0604030504040204" pitchFamily="50" charset="-128"/>
                <a:ea typeface="メイリオ" panose="020B0604030504040204" pitchFamily="50" charset="-128"/>
              </a:rPr>
              <a:t>目標</a:t>
            </a:r>
            <a:endParaRPr lang="en-US" altLang="ja-JP" sz="1000" dirty="0">
              <a:latin typeface="メイリオ" panose="020B0604030504040204" pitchFamily="50" charset="-128"/>
              <a:ea typeface="メイリオ" panose="020B0604030504040204" pitchFamily="50" charset="-128"/>
            </a:endParaRPr>
          </a:p>
          <a:p>
            <a:pPr marL="268288" indent="-268288"/>
            <a:r>
              <a:rPr lang="ja-JP" altLang="en-US" sz="1000" dirty="0">
                <a:latin typeface="メイリオ" panose="020B0604030504040204" pitchFamily="50" charset="-128"/>
                <a:ea typeface="メイリオ" panose="020B0604030504040204" pitchFamily="50" charset="-128"/>
              </a:rPr>
              <a:t>○福祉施設からの一般就労者数：</a:t>
            </a:r>
            <a:r>
              <a:rPr lang="en-US" altLang="ja-JP" sz="1000" dirty="0">
                <a:latin typeface="メイリオ" panose="020B0604030504040204" pitchFamily="50" charset="-128"/>
                <a:ea typeface="メイリオ" panose="020B0604030504040204" pitchFamily="50" charset="-128"/>
              </a:rPr>
              <a:t>2,826</a:t>
            </a:r>
            <a:r>
              <a:rPr lang="ja-JP" altLang="en-US" sz="1000" dirty="0">
                <a:latin typeface="メイリオ" panose="020B0604030504040204" pitchFamily="50" charset="-128"/>
                <a:ea typeface="メイリオ" panose="020B0604030504040204" pitchFamily="50" charset="-128"/>
              </a:rPr>
              <a:t>人（</a:t>
            </a:r>
            <a:r>
              <a:rPr lang="en-US" altLang="ja-JP" sz="1000" dirty="0">
                <a:latin typeface="メイリオ" panose="020B0604030504040204" pitchFamily="50" charset="-128"/>
                <a:ea typeface="メイリオ" panose="020B0604030504040204" pitchFamily="50" charset="-128"/>
              </a:rPr>
              <a:t>R1</a:t>
            </a:r>
            <a:r>
              <a:rPr lang="ja-JP" altLang="en-US" sz="1000" dirty="0">
                <a:latin typeface="メイリオ" panose="020B0604030504040204" pitchFamily="50" charset="-128"/>
                <a:ea typeface="メイリオ" panose="020B0604030504040204" pitchFamily="50" charset="-128"/>
              </a:rPr>
              <a:t>実績推計の</a:t>
            </a:r>
            <a:r>
              <a:rPr lang="en-US" altLang="ja-JP" sz="1000" dirty="0">
                <a:latin typeface="メイリオ" panose="020B0604030504040204" pitchFamily="50" charset="-128"/>
                <a:ea typeface="メイリオ" panose="020B0604030504040204" pitchFamily="50" charset="-128"/>
              </a:rPr>
              <a:t>1.27</a:t>
            </a:r>
            <a:r>
              <a:rPr lang="ja-JP" altLang="en-US" sz="1000" dirty="0">
                <a:latin typeface="メイリオ" panose="020B0604030504040204" pitchFamily="50" charset="-128"/>
                <a:ea typeface="メイリオ" panose="020B0604030504040204" pitchFamily="50" charset="-128"/>
              </a:rPr>
              <a:t>倍</a:t>
            </a:r>
            <a:r>
              <a:rPr lang="ja-JP" altLang="en-US" sz="1000" dirty="0" smtClean="0">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就労定着率が８割以上の就労定着支援事業所数が全体の７割</a:t>
            </a:r>
            <a:r>
              <a:rPr lang="ja-JP" altLang="en-US" sz="1000" dirty="0" smtClean="0">
                <a:latin typeface="メイリオ" panose="020B0604030504040204" pitchFamily="50" charset="-128"/>
                <a:ea typeface="メイリオ" panose="020B0604030504040204" pitchFamily="50" charset="-128"/>
              </a:rPr>
              <a:t>以上</a:t>
            </a:r>
            <a:endParaRPr lang="ja-JP" altLang="en-US" sz="1000" dirty="0">
              <a:latin typeface="メイリオ" panose="020B0604030504040204" pitchFamily="50" charset="-128"/>
              <a:ea typeface="メイリオ" panose="020B0604030504040204" pitchFamily="50" charset="-128"/>
            </a:endParaRPr>
          </a:p>
          <a:p>
            <a:pPr marL="268288" indent="-268288"/>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・就労</a:t>
            </a:r>
            <a:r>
              <a:rPr lang="ja-JP" altLang="en-US" sz="1000" dirty="0">
                <a:latin typeface="メイリオ" panose="020B0604030504040204" pitchFamily="50" charset="-128"/>
                <a:ea typeface="メイリオ" panose="020B0604030504040204" pitchFamily="50" charset="-128"/>
              </a:rPr>
              <a:t>移行支援を通じた一般就労者数：</a:t>
            </a:r>
            <a:r>
              <a:rPr lang="en-US" altLang="ja-JP" sz="1000" dirty="0">
                <a:latin typeface="メイリオ" panose="020B0604030504040204" pitchFamily="50" charset="-128"/>
                <a:ea typeface="メイリオ" panose="020B0604030504040204" pitchFamily="50" charset="-128"/>
              </a:rPr>
              <a:t>1,910</a:t>
            </a:r>
            <a:r>
              <a:rPr lang="ja-JP" altLang="en-US" sz="1000" dirty="0">
                <a:latin typeface="メイリオ" panose="020B0604030504040204" pitchFamily="50" charset="-128"/>
                <a:ea typeface="メイリオ" panose="020B0604030504040204" pitchFamily="50" charset="-128"/>
              </a:rPr>
              <a:t>人（</a:t>
            </a:r>
            <a:r>
              <a:rPr lang="en-US" altLang="ja-JP" sz="1000" dirty="0">
                <a:latin typeface="メイリオ" panose="020B0604030504040204" pitchFamily="50" charset="-128"/>
                <a:ea typeface="メイリオ" panose="020B0604030504040204" pitchFamily="50" charset="-128"/>
              </a:rPr>
              <a:t>〃1.30</a:t>
            </a:r>
            <a:r>
              <a:rPr lang="ja-JP" altLang="en-US" sz="1000" dirty="0">
                <a:latin typeface="メイリオ" panose="020B0604030504040204" pitchFamily="50" charset="-128"/>
                <a:ea typeface="メイリオ" panose="020B0604030504040204" pitchFamily="50" charset="-128"/>
              </a:rPr>
              <a:t>倍）</a:t>
            </a:r>
          </a:p>
          <a:p>
            <a:pPr marL="268288" indent="-268288"/>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・就労</a:t>
            </a:r>
            <a:r>
              <a:rPr lang="ja-JP" altLang="en-US" sz="1000" dirty="0">
                <a:latin typeface="メイリオ" panose="020B0604030504040204" pitchFamily="50" charset="-128"/>
                <a:ea typeface="メイリオ" panose="020B0604030504040204" pitchFamily="50" charset="-128"/>
              </a:rPr>
              <a:t>継続支援Ａ型を通じた一般就労者数：</a:t>
            </a:r>
            <a:r>
              <a:rPr lang="en-US" altLang="ja-JP" sz="1000" dirty="0">
                <a:latin typeface="メイリオ" panose="020B0604030504040204" pitchFamily="50" charset="-128"/>
                <a:ea typeface="メイリオ" panose="020B0604030504040204" pitchFamily="50" charset="-128"/>
              </a:rPr>
              <a:t>508</a:t>
            </a:r>
            <a:r>
              <a:rPr lang="ja-JP" altLang="en-US" sz="1000" dirty="0">
                <a:latin typeface="メイリオ" panose="020B0604030504040204" pitchFamily="50" charset="-128"/>
                <a:ea typeface="メイリオ" panose="020B0604030504040204" pitchFamily="50" charset="-128"/>
              </a:rPr>
              <a:t>人（</a:t>
            </a:r>
            <a:r>
              <a:rPr lang="en-US" altLang="ja-JP" sz="1000" dirty="0">
                <a:latin typeface="メイリオ" panose="020B0604030504040204" pitchFamily="50" charset="-128"/>
                <a:ea typeface="メイリオ" panose="020B0604030504040204" pitchFamily="50" charset="-128"/>
              </a:rPr>
              <a:t>〃1.26</a:t>
            </a:r>
            <a:r>
              <a:rPr lang="ja-JP" altLang="en-US" sz="1000" dirty="0">
                <a:latin typeface="メイリオ" panose="020B0604030504040204" pitchFamily="50" charset="-128"/>
                <a:ea typeface="メイリオ" panose="020B0604030504040204" pitchFamily="50" charset="-128"/>
              </a:rPr>
              <a:t>倍）</a:t>
            </a:r>
          </a:p>
          <a:p>
            <a:pPr marL="268288" indent="-268288"/>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・就労</a:t>
            </a:r>
            <a:r>
              <a:rPr lang="ja-JP" altLang="en-US" sz="1000" dirty="0">
                <a:latin typeface="メイリオ" panose="020B0604030504040204" pitchFamily="50" charset="-128"/>
                <a:ea typeface="メイリオ" panose="020B0604030504040204" pitchFamily="50" charset="-128"/>
              </a:rPr>
              <a:t>継続支援Ｂ型を通じた一般就労者数：</a:t>
            </a:r>
            <a:r>
              <a:rPr lang="en-US" altLang="ja-JP" sz="1000" dirty="0">
                <a:latin typeface="メイリオ" panose="020B0604030504040204" pitchFamily="50" charset="-128"/>
                <a:ea typeface="メイリオ" panose="020B0604030504040204" pitchFamily="50" charset="-128"/>
              </a:rPr>
              <a:t>286</a:t>
            </a:r>
            <a:r>
              <a:rPr lang="ja-JP" altLang="en-US" sz="1000" dirty="0">
                <a:latin typeface="メイリオ" panose="020B0604030504040204" pitchFamily="50" charset="-128"/>
                <a:ea typeface="メイリオ" panose="020B0604030504040204" pitchFamily="50" charset="-128"/>
              </a:rPr>
              <a:t>人（</a:t>
            </a:r>
            <a:r>
              <a:rPr lang="en-US" altLang="ja-JP" sz="1000" dirty="0">
                <a:latin typeface="メイリオ" panose="020B0604030504040204" pitchFamily="50" charset="-128"/>
                <a:ea typeface="メイリオ" panose="020B0604030504040204" pitchFamily="50" charset="-128"/>
              </a:rPr>
              <a:t>〃1.23</a:t>
            </a:r>
            <a:r>
              <a:rPr lang="ja-JP" altLang="en-US" sz="1000" dirty="0">
                <a:latin typeface="メイリオ" panose="020B0604030504040204" pitchFamily="50" charset="-128"/>
                <a:ea typeface="メイリオ" panose="020B0604030504040204" pitchFamily="50" charset="-128"/>
              </a:rPr>
              <a:t>倍</a:t>
            </a:r>
            <a:r>
              <a:rPr lang="ja-JP" altLang="en-US" sz="1000" dirty="0" smtClean="0">
                <a:latin typeface="メイリオ" panose="020B0604030504040204" pitchFamily="50" charset="-128"/>
                <a:ea typeface="メイリオ" panose="020B0604030504040204" pitchFamily="50" charset="-128"/>
              </a:rPr>
              <a:t>）</a:t>
            </a:r>
            <a:endParaRPr lang="ja-JP" altLang="en-US" sz="1000" dirty="0">
              <a:latin typeface="メイリオ" panose="020B0604030504040204" pitchFamily="50" charset="-128"/>
              <a:ea typeface="メイリオ" panose="020B0604030504040204" pitchFamily="50" charset="-128"/>
            </a:endParaRPr>
          </a:p>
        </p:txBody>
      </p:sp>
      <p:sp>
        <p:nvSpPr>
          <p:cNvPr id="42" name="正方形/長方形 41"/>
          <p:cNvSpPr/>
          <p:nvPr/>
        </p:nvSpPr>
        <p:spPr bwMode="gray">
          <a:xfrm>
            <a:off x="121441" y="720560"/>
            <a:ext cx="8901113" cy="1734375"/>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endParaRPr lang="en-US" altLang="ja-JP" sz="600" dirty="0" smtClean="0">
              <a:solidFill>
                <a:prstClr val="black"/>
              </a:solidFill>
              <a:latin typeface="メイリオ" panose="020B0604030504040204" pitchFamily="50" charset="-128"/>
              <a:ea typeface="メイリオ" panose="020B0604030504040204" pitchFamily="50" charset="-128"/>
            </a:endParaRPr>
          </a:p>
          <a:p>
            <a:pPr marL="171450" lvl="0" indent="-171450">
              <a:buFont typeface="Arial" panose="020B0604020202020204" pitchFamily="34" charset="0"/>
              <a:buChar char="•"/>
            </a:pPr>
            <a:r>
              <a:rPr lang="ja-JP" altLang="en-US" sz="1100" dirty="0" smtClean="0">
                <a:solidFill>
                  <a:prstClr val="black"/>
                </a:solidFill>
                <a:latin typeface="メイリオ" panose="020B0604030504040204" pitchFamily="50" charset="-128"/>
                <a:ea typeface="メイリオ" panose="020B0604030504040204" pitchFamily="50" charset="-128"/>
              </a:rPr>
              <a:t>第６期</a:t>
            </a:r>
            <a:r>
              <a:rPr lang="ja-JP" altLang="en-US" sz="1100" dirty="0">
                <a:solidFill>
                  <a:prstClr val="black"/>
                </a:solidFill>
                <a:latin typeface="メイリオ" panose="020B0604030504040204" pitchFamily="50" charset="-128"/>
                <a:ea typeface="メイリオ" panose="020B0604030504040204" pitchFamily="50" charset="-128"/>
              </a:rPr>
              <a:t>大阪府障がい福祉計画では、増加傾向にある一般就労への移行者を令和元年度実績の</a:t>
            </a:r>
            <a:r>
              <a:rPr lang="en-US" altLang="ja-JP" sz="1100" dirty="0">
                <a:solidFill>
                  <a:prstClr val="black"/>
                </a:solidFill>
                <a:latin typeface="メイリオ" panose="020B0604030504040204" pitchFamily="50" charset="-128"/>
                <a:ea typeface="メイリオ" panose="020B0604030504040204" pitchFamily="50" charset="-128"/>
              </a:rPr>
              <a:t>1.27</a:t>
            </a:r>
            <a:r>
              <a:rPr lang="ja-JP" altLang="en-US" sz="1100" dirty="0">
                <a:solidFill>
                  <a:prstClr val="black"/>
                </a:solidFill>
                <a:latin typeface="メイリオ" panose="020B0604030504040204" pitchFamily="50" charset="-128"/>
                <a:ea typeface="メイリオ" panose="020B0604030504040204" pitchFamily="50" charset="-128"/>
              </a:rPr>
              <a:t>倍</a:t>
            </a:r>
            <a:r>
              <a:rPr lang="ja-JP" altLang="en-US" sz="1100" dirty="0" smtClean="0">
                <a:solidFill>
                  <a:prstClr val="black"/>
                </a:solidFill>
                <a:latin typeface="メイリオ" panose="020B0604030504040204" pitchFamily="50" charset="-128"/>
                <a:ea typeface="メイリオ" panose="020B0604030504040204" pitchFamily="50" charset="-128"/>
              </a:rPr>
              <a:t>かつ事業類型（</a:t>
            </a:r>
            <a:r>
              <a:rPr lang="ja-JP" altLang="en-US" sz="1100" dirty="0">
                <a:solidFill>
                  <a:prstClr val="black"/>
                </a:solidFill>
                <a:latin typeface="メイリオ" panose="020B0604030504040204" pitchFamily="50" charset="-128"/>
                <a:ea typeface="メイリオ" panose="020B0604030504040204" pitchFamily="50" charset="-128"/>
              </a:rPr>
              <a:t>移行・就Ａ・就Ｂ）ごとに達成する必要があり、これまでの実績を維持するだけでは不十分　⇒</a:t>
            </a:r>
            <a:r>
              <a:rPr lang="ja-JP" altLang="en-US" sz="1100" b="1" dirty="0">
                <a:solidFill>
                  <a:prstClr val="black"/>
                </a:solidFill>
                <a:latin typeface="メイリオ" panose="020B0604030504040204" pitchFamily="50" charset="-128"/>
                <a:ea typeface="メイリオ" panose="020B0604030504040204" pitchFamily="50" charset="-128"/>
              </a:rPr>
              <a:t>　</a:t>
            </a:r>
            <a:r>
              <a:rPr lang="ja-JP" altLang="en-US" sz="1100" b="1" u="sng" dirty="0">
                <a:solidFill>
                  <a:prstClr val="black"/>
                </a:solidFill>
                <a:latin typeface="メイリオ" panose="020B0604030504040204" pitchFamily="50" charset="-128"/>
                <a:ea typeface="メイリオ" panose="020B0604030504040204" pitchFamily="50" charset="-128"/>
              </a:rPr>
              <a:t>量の拡大・質の向上が必要</a:t>
            </a:r>
            <a:endParaRPr lang="en-US" altLang="ja-JP" sz="1100" b="1" u="sng" dirty="0">
              <a:solidFill>
                <a:prstClr val="black"/>
              </a:solidFill>
              <a:latin typeface="メイリオ" panose="020B0604030504040204" pitchFamily="50" charset="-128"/>
              <a:ea typeface="メイリオ" panose="020B0604030504040204" pitchFamily="50" charset="-128"/>
            </a:endParaRPr>
          </a:p>
          <a:p>
            <a:pPr marL="171450" lvl="0" indent="-171450">
              <a:buFont typeface="Arial" panose="020B0604020202020204" pitchFamily="34" charset="0"/>
              <a:buChar char="•"/>
            </a:pPr>
            <a:r>
              <a:rPr lang="ja-JP" altLang="en-US" sz="1100" dirty="0">
                <a:solidFill>
                  <a:prstClr val="black"/>
                </a:solidFill>
                <a:latin typeface="メイリオ" panose="020B0604030504040204" pitchFamily="50" charset="-128"/>
                <a:ea typeface="メイリオ" panose="020B0604030504040204" pitchFamily="50" charset="-128"/>
              </a:rPr>
              <a:t>個別に支援をしても、人事異動等による事業所全体の支援力の低下を防げず、事業所にノウハウが蓄積されない。⇒　</a:t>
            </a:r>
            <a:r>
              <a:rPr lang="ja-JP" altLang="en-US" sz="1100" b="1" u="sng" dirty="0">
                <a:solidFill>
                  <a:prstClr val="black"/>
                </a:solidFill>
                <a:latin typeface="メイリオ" panose="020B0604030504040204" pitchFamily="50" charset="-128"/>
                <a:ea typeface="メイリオ" panose="020B0604030504040204" pitchFamily="50" charset="-128"/>
              </a:rPr>
              <a:t>一般化が必要</a:t>
            </a:r>
            <a:endParaRPr lang="en-US" altLang="ja-JP" sz="1100" b="1" u="sng" dirty="0">
              <a:solidFill>
                <a:prstClr val="black"/>
              </a:solidFill>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121441" y="2565966"/>
            <a:ext cx="5797153" cy="276999"/>
          </a:xfrm>
          <a:prstGeom prst="rect">
            <a:avLst/>
          </a:prstGeom>
          <a:solidFill>
            <a:srgbClr val="ADDB7B"/>
          </a:solidFill>
        </p:spPr>
        <p:txBody>
          <a:bodyPr wrap="square" rtlCol="0" anchor="ctr">
            <a:spAutoFit/>
          </a:bodyPr>
          <a:lstStyle/>
          <a:p>
            <a:pPr algn="ctr"/>
            <a:r>
              <a:rPr lang="ja-JP" altLang="en-US" sz="1200" b="1" dirty="0">
                <a:latin typeface="メイリオ" panose="020B0604030504040204" pitchFamily="50" charset="-128"/>
                <a:ea typeface="メイリオ" panose="020B0604030504040204" pitchFamily="50" charset="-128"/>
              </a:rPr>
              <a:t>令和３年度から令和５年度までの取組み：一般就労者数の</a:t>
            </a:r>
            <a:r>
              <a:rPr lang="ja-JP" altLang="en-US" sz="1200" b="1" dirty="0" smtClean="0">
                <a:latin typeface="メイリオ" panose="020B0604030504040204" pitchFamily="50" charset="-128"/>
                <a:ea typeface="メイリオ" panose="020B0604030504040204" pitchFamily="50" charset="-128"/>
              </a:rPr>
              <a:t>増加・就労</a:t>
            </a:r>
            <a:r>
              <a:rPr lang="ja-JP" altLang="en-US" sz="1200" b="1" dirty="0">
                <a:latin typeface="メイリオ" panose="020B0604030504040204" pitchFamily="50" charset="-128"/>
                <a:ea typeface="メイリオ" panose="020B0604030504040204" pitchFamily="50" charset="-128"/>
              </a:rPr>
              <a:t>定着の促進</a:t>
            </a:r>
            <a:endParaRPr lang="en-US" altLang="ja-JP" sz="1200" b="1"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121441" y="453986"/>
            <a:ext cx="2421731" cy="280040"/>
          </a:xfrm>
          <a:prstGeom prst="rect">
            <a:avLst/>
          </a:prstGeom>
          <a:solidFill>
            <a:srgbClr val="ADDB7B"/>
          </a:solidFill>
        </p:spPr>
        <p:txBody>
          <a:bodyPr wrap="square" rtlCol="0" anchor="ctr">
            <a:spAutoFit/>
          </a:bodyPr>
          <a:lstStyle/>
          <a:p>
            <a:pPr algn="ctr"/>
            <a:r>
              <a:rPr lang="ja-JP" altLang="en-US" sz="1200" b="1" dirty="0" smtClean="0">
                <a:latin typeface="メイリオ" panose="020B0604030504040204" pitchFamily="50" charset="-128"/>
                <a:ea typeface="メイリオ" panose="020B0604030504040204" pitchFamily="50" charset="-128"/>
              </a:rPr>
              <a:t>計画目標の達成に向けた課題</a:t>
            </a:r>
            <a:endParaRPr lang="en-US" altLang="ja-JP" sz="1200" b="1" dirty="0" smtClean="0">
              <a:latin typeface="メイリオ" panose="020B0604030504040204" pitchFamily="50" charset="-128"/>
              <a:ea typeface="メイリオ" panose="020B0604030504040204" pitchFamily="50" charset="-128"/>
            </a:endParaRPr>
          </a:p>
        </p:txBody>
      </p:sp>
      <p:sp>
        <p:nvSpPr>
          <p:cNvPr id="14" name="正方形/長方形 13"/>
          <p:cNvSpPr/>
          <p:nvPr/>
        </p:nvSpPr>
        <p:spPr bwMode="gray">
          <a:xfrm>
            <a:off x="121441" y="6048486"/>
            <a:ext cx="8901112" cy="755166"/>
          </a:xfrm>
          <a:prstGeom prst="rect">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Wingdings" panose="05000000000000000000" pitchFamily="2" charset="2"/>
              <a:buChar char="Ø"/>
            </a:pPr>
            <a:r>
              <a:rPr lang="ja-JP" altLang="en-US" sz="1100" dirty="0">
                <a:solidFill>
                  <a:schemeClr val="tx1"/>
                </a:solidFill>
                <a:latin typeface="メイリオ" panose="020B0604030504040204" pitchFamily="50" charset="-128"/>
                <a:ea typeface="メイリオ" panose="020B0604030504040204" pitchFamily="50" charset="-128"/>
              </a:rPr>
              <a:t>一般就労への移行者数は増加傾向にあるものの、事業所数も毎年度増加しているため、引き続き支援の質の向上に向けた取組みが必要</a:t>
            </a:r>
          </a:p>
          <a:p>
            <a:pPr marL="171450" indent="-171450">
              <a:buFont typeface="Wingdings" panose="05000000000000000000" pitchFamily="2" charset="2"/>
              <a:buChar char="Ø"/>
            </a:pPr>
            <a:r>
              <a:rPr lang="ja-JP" altLang="en-US" sz="1100" dirty="0">
                <a:solidFill>
                  <a:schemeClr val="tx1"/>
                </a:solidFill>
                <a:latin typeface="メイリオ" panose="020B0604030504040204" pitchFamily="50" charset="-128"/>
                <a:ea typeface="メイリオ" panose="020B0604030504040204" pitchFamily="50" charset="-128"/>
              </a:rPr>
              <a:t>就労定着支援事業の利用率</a:t>
            </a:r>
            <a:r>
              <a:rPr lang="ja-JP" altLang="en-US" sz="1100" dirty="0" smtClean="0">
                <a:solidFill>
                  <a:schemeClr val="tx1"/>
                </a:solidFill>
                <a:latin typeface="メイリオ" panose="020B0604030504040204" pitchFamily="50" charset="-128"/>
                <a:ea typeface="メイリオ" panose="020B0604030504040204" pitchFamily="50" charset="-128"/>
              </a:rPr>
              <a:t>が</a:t>
            </a:r>
            <a:r>
              <a:rPr lang="en-US" altLang="ja-JP" sz="1100" dirty="0" smtClean="0">
                <a:solidFill>
                  <a:schemeClr val="tx1"/>
                </a:solidFill>
                <a:latin typeface="メイリオ" panose="020B0604030504040204" pitchFamily="50" charset="-128"/>
                <a:ea typeface="メイリオ" panose="020B0604030504040204" pitchFamily="50" charset="-128"/>
              </a:rPr>
              <a:t>52.3</a:t>
            </a:r>
            <a:r>
              <a:rPr lang="ja-JP" altLang="en-US" sz="1100" dirty="0" smtClean="0">
                <a:solidFill>
                  <a:schemeClr val="tx1"/>
                </a:solidFill>
                <a:latin typeface="メイリオ" panose="020B0604030504040204" pitchFamily="50" charset="-128"/>
                <a:ea typeface="メイリオ" panose="020B0604030504040204" pitchFamily="50" charset="-128"/>
              </a:rPr>
              <a:t>％</a:t>
            </a:r>
            <a:r>
              <a:rPr lang="ja-JP" altLang="en-US" sz="1100" dirty="0">
                <a:solidFill>
                  <a:schemeClr val="tx1"/>
                </a:solidFill>
                <a:latin typeface="メイリオ" panose="020B0604030504040204" pitchFamily="50" charset="-128"/>
                <a:ea typeface="メイリオ" panose="020B0604030504040204" pitchFamily="50" charset="-128"/>
              </a:rPr>
              <a:t>と低迷（</a:t>
            </a:r>
            <a:r>
              <a:rPr lang="en-US" altLang="ja-JP" sz="1100" dirty="0">
                <a:solidFill>
                  <a:schemeClr val="tx1"/>
                </a:solidFill>
                <a:latin typeface="メイリオ" panose="020B0604030504040204" pitchFamily="50" charset="-128"/>
                <a:ea typeface="メイリオ" panose="020B0604030504040204" pitchFamily="50" charset="-128"/>
              </a:rPr>
              <a:t>R5</a:t>
            </a:r>
            <a:r>
              <a:rPr lang="ja-JP" altLang="en-US" sz="1100" dirty="0">
                <a:solidFill>
                  <a:schemeClr val="tx1"/>
                </a:solidFill>
                <a:latin typeface="メイリオ" panose="020B0604030504040204" pitchFamily="50" charset="-128"/>
                <a:ea typeface="メイリオ" panose="020B0604030504040204" pitchFamily="50" charset="-128"/>
              </a:rPr>
              <a:t>目標：</a:t>
            </a:r>
            <a:r>
              <a:rPr lang="en-US" altLang="ja-JP" sz="1100" dirty="0">
                <a:solidFill>
                  <a:schemeClr val="tx1"/>
                </a:solidFill>
                <a:latin typeface="メイリオ" panose="020B0604030504040204" pitchFamily="50" charset="-128"/>
                <a:ea typeface="メイリオ" panose="020B0604030504040204" pitchFamily="50" charset="-128"/>
              </a:rPr>
              <a:t>70</a:t>
            </a:r>
            <a:r>
              <a:rPr lang="ja-JP" altLang="en-US" sz="1100" dirty="0">
                <a:solidFill>
                  <a:schemeClr val="tx1"/>
                </a:solidFill>
                <a:latin typeface="メイリオ" panose="020B0604030504040204" pitchFamily="50" charset="-128"/>
                <a:ea typeface="メイリオ" panose="020B0604030504040204" pitchFamily="50" charset="-128"/>
              </a:rPr>
              <a:t>％）。就労定着の促進に向け、就労定着支援事業所に対する支援も必要</a:t>
            </a:r>
          </a:p>
          <a:p>
            <a:pPr marL="171450" indent="-171450">
              <a:buFont typeface="Wingdings" panose="05000000000000000000" pitchFamily="2" charset="2"/>
              <a:buChar char="Ø"/>
            </a:pPr>
            <a:r>
              <a:rPr lang="ja-JP" altLang="en-US" sz="1100" dirty="0">
                <a:solidFill>
                  <a:schemeClr val="tx1"/>
                </a:solidFill>
                <a:latin typeface="メイリオ" panose="020B0604030504040204" pitchFamily="50" charset="-128"/>
                <a:ea typeface="メイリオ" panose="020B0604030504040204" pitchFamily="50" charset="-128"/>
              </a:rPr>
              <a:t>新たなサービス「就労選択支援」が効果的に展開されるよう、後方支援を</a:t>
            </a:r>
            <a:r>
              <a:rPr lang="ja-JP" altLang="en-US" sz="1100" dirty="0" smtClean="0">
                <a:solidFill>
                  <a:schemeClr val="tx1"/>
                </a:solidFill>
                <a:latin typeface="メイリオ" panose="020B0604030504040204" pitchFamily="50" charset="-128"/>
                <a:ea typeface="メイリオ" panose="020B0604030504040204" pitchFamily="50" charset="-128"/>
              </a:rPr>
              <a:t>行う（現段階</a:t>
            </a:r>
            <a:r>
              <a:rPr lang="ja-JP" altLang="en-US" sz="1100" dirty="0">
                <a:solidFill>
                  <a:schemeClr val="tx1"/>
                </a:solidFill>
                <a:latin typeface="メイリオ" panose="020B0604030504040204" pitchFamily="50" charset="-128"/>
                <a:ea typeface="メイリオ" panose="020B0604030504040204" pitchFamily="50" charset="-128"/>
              </a:rPr>
              <a:t>では国の動向を</a:t>
            </a:r>
            <a:r>
              <a:rPr lang="ja-JP" altLang="en-US" sz="1100" dirty="0" smtClean="0">
                <a:solidFill>
                  <a:schemeClr val="tx1"/>
                </a:solidFill>
                <a:latin typeface="メイリオ" panose="020B0604030504040204" pitchFamily="50" charset="-128"/>
                <a:ea typeface="メイリオ" panose="020B0604030504040204" pitchFamily="50" charset="-128"/>
              </a:rPr>
              <a:t>注視）。</a:t>
            </a:r>
            <a:endParaRPr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121441" y="5754763"/>
            <a:ext cx="1664829" cy="276999"/>
          </a:xfrm>
          <a:prstGeom prst="rect">
            <a:avLst/>
          </a:prstGeom>
          <a:solidFill>
            <a:srgbClr val="ADDB7B"/>
          </a:solidFill>
        </p:spPr>
        <p:txBody>
          <a:bodyPr wrap="square" rtlCol="0" anchor="ctr">
            <a:spAutoFit/>
          </a:bodyPr>
          <a:lstStyle/>
          <a:p>
            <a:pPr algn="ctr"/>
            <a:r>
              <a:rPr lang="ja-JP" altLang="en-US" sz="1200" b="1" dirty="0" smtClean="0">
                <a:latin typeface="メイリオ" panose="020B0604030504040204" pitchFamily="50" charset="-128"/>
                <a:ea typeface="メイリオ" panose="020B0604030504040204" pitchFamily="50" charset="-128"/>
              </a:rPr>
              <a:t>課題・今後の</a:t>
            </a:r>
            <a:r>
              <a:rPr lang="ja-JP" altLang="en-US" sz="1200" b="1" dirty="0">
                <a:latin typeface="メイリオ" panose="020B0604030504040204" pitchFamily="50" charset="-128"/>
                <a:ea typeface="メイリオ" panose="020B0604030504040204" pitchFamily="50" charset="-128"/>
              </a:rPr>
              <a:t>方向性</a:t>
            </a:r>
            <a:endParaRPr lang="en-US" altLang="ja-JP" sz="1200" b="1" dirty="0">
              <a:latin typeface="メイリオ" panose="020B0604030504040204" pitchFamily="50" charset="-128"/>
              <a:ea typeface="メイリオ" panose="020B0604030504040204" pitchFamily="50" charset="-128"/>
            </a:endParaRPr>
          </a:p>
        </p:txBody>
      </p:sp>
      <p:sp>
        <p:nvSpPr>
          <p:cNvPr id="11" name="正方形/長方形 10"/>
          <p:cNvSpPr/>
          <p:nvPr/>
        </p:nvSpPr>
        <p:spPr>
          <a:xfrm>
            <a:off x="7893841" y="82835"/>
            <a:ext cx="1128712" cy="57633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Meiryo UI" panose="020B0604030504040204" pitchFamily="50" charset="-128"/>
                <a:ea typeface="Meiryo UI" panose="020B0604030504040204" pitchFamily="50" charset="-128"/>
              </a:rPr>
              <a:t>資料３</a:t>
            </a:r>
            <a:endParaRPr kumimoji="1" lang="ja-JP" altLang="en-US" sz="2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73867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8"/>
          <p:cNvSpPr>
            <a:spLocks noChangeArrowheads="1"/>
          </p:cNvSpPr>
          <p:nvPr/>
        </p:nvSpPr>
        <p:spPr bwMode="gray">
          <a:xfrm>
            <a:off x="0" y="1"/>
            <a:ext cx="9144000" cy="400034"/>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path path="circle">
              <a:fillToRect l="50000" t="50000" r="50000" b="50000"/>
            </a:path>
            <a:tileRect/>
          </a:gradFill>
          <a:ln>
            <a:noFill/>
          </a:ln>
          <a:effectLst/>
        </p:spPr>
        <p:txBody>
          <a:bodyPr wrap="none" lIns="91435" tIns="45717" rIns="91435" bIns="45717" anchor="ctr"/>
          <a:lstStyle/>
          <a:p>
            <a:pPr algn="ctr" defTabSz="914377" fontAlgn="base">
              <a:spcBef>
                <a:spcPct val="0"/>
              </a:spcBef>
              <a:spcAft>
                <a:spcPct val="0"/>
              </a:spcAft>
              <a:defRPr/>
            </a:pPr>
            <a:r>
              <a:rPr kumimoji="0" lang="ja-JP" altLang="en-US" b="1" kern="0" dirty="0" smtClean="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第６期障がい福祉計画に対する進捗（一般就労者数）</a:t>
            </a:r>
            <a:endParaRPr kumimoji="0" lang="en-US" altLang="ja-JP" b="1" kern="0" dirty="0" smtClean="0">
              <a:solidFill>
                <a:srgbClr val="000000"/>
              </a:solidFill>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16" name="グラフ 15"/>
          <p:cNvGraphicFramePr>
            <a:graphicFrameLocks/>
          </p:cNvGraphicFramePr>
          <p:nvPr>
            <p:extLst>
              <p:ext uri="{D42A27DB-BD31-4B8C-83A1-F6EECF244321}">
                <p14:modId xmlns:p14="http://schemas.microsoft.com/office/powerpoint/2010/main" val="848021850"/>
              </p:ext>
            </p:extLst>
          </p:nvPr>
        </p:nvGraphicFramePr>
        <p:xfrm>
          <a:off x="1689101" y="490137"/>
          <a:ext cx="5665787"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グラフ 16"/>
          <p:cNvGraphicFramePr>
            <a:graphicFrameLocks/>
          </p:cNvGraphicFramePr>
          <p:nvPr>
            <p:extLst>
              <p:ext uri="{D42A27DB-BD31-4B8C-83A1-F6EECF244321}">
                <p14:modId xmlns:p14="http://schemas.microsoft.com/office/powerpoint/2010/main" val="3687098080"/>
              </p:ext>
            </p:extLst>
          </p:nvPr>
        </p:nvGraphicFramePr>
        <p:xfrm>
          <a:off x="385764" y="3571891"/>
          <a:ext cx="8272462" cy="2776818"/>
        </p:xfrm>
        <a:graphic>
          <a:graphicData uri="http://schemas.openxmlformats.org/drawingml/2006/chart">
            <c:chart xmlns:c="http://schemas.openxmlformats.org/drawingml/2006/chart" xmlns:r="http://schemas.openxmlformats.org/officeDocument/2006/relationships" r:id="rId4"/>
          </a:graphicData>
        </a:graphic>
      </p:graphicFrame>
      <p:sp>
        <p:nvSpPr>
          <p:cNvPr id="3" name="テキスト ボックス 2"/>
          <p:cNvSpPr txBox="1"/>
          <p:nvPr/>
        </p:nvSpPr>
        <p:spPr>
          <a:xfrm>
            <a:off x="735013" y="6348709"/>
            <a:ext cx="1514475" cy="338554"/>
          </a:xfrm>
          <a:prstGeom prst="rect">
            <a:avLst/>
          </a:prstGeom>
          <a:noFill/>
        </p:spPr>
        <p:txBody>
          <a:bodyPr wrap="square" rtlCol="0">
            <a:spAutoFit/>
          </a:bodyPr>
          <a:lstStyle/>
          <a:p>
            <a:pPr algn="ctr"/>
            <a:r>
              <a:rPr kumimoji="1" lang="ja-JP" altLang="en-US" sz="800" dirty="0" smtClean="0">
                <a:latin typeface="メイリオ" panose="020B0604030504040204" pitchFamily="50" charset="-128"/>
                <a:ea typeface="メイリオ" panose="020B0604030504040204" pitchFamily="50" charset="-128"/>
              </a:rPr>
              <a:t>就労移行支援</a:t>
            </a:r>
            <a:endParaRPr kumimoji="1" lang="en-US" altLang="ja-JP" sz="800" dirty="0" smtClean="0">
              <a:latin typeface="メイリオ" panose="020B0604030504040204" pitchFamily="50" charset="-128"/>
              <a:ea typeface="メイリオ" panose="020B0604030504040204" pitchFamily="50" charset="-128"/>
            </a:endParaRPr>
          </a:p>
          <a:p>
            <a:pPr algn="ctr"/>
            <a:r>
              <a:rPr lang="ja-JP" altLang="en-US" sz="8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R5</a:t>
            </a:r>
            <a:r>
              <a:rPr lang="ja-JP" altLang="en-US" sz="800" dirty="0">
                <a:latin typeface="メイリオ" panose="020B0604030504040204" pitchFamily="50" charset="-128"/>
                <a:ea typeface="メイリオ" panose="020B0604030504040204" pitchFamily="50" charset="-128"/>
              </a:rPr>
              <a:t>目標：</a:t>
            </a:r>
            <a:r>
              <a:rPr lang="en-US" altLang="ja-JP" sz="800" dirty="0">
                <a:latin typeface="メイリオ" panose="020B0604030504040204" pitchFamily="50" charset="-128"/>
                <a:ea typeface="メイリオ" panose="020B0604030504040204" pitchFamily="50" charset="-128"/>
              </a:rPr>
              <a:t>1,910</a:t>
            </a:r>
            <a:r>
              <a:rPr lang="ja-JP" altLang="en-US" sz="800" dirty="0">
                <a:latin typeface="メイリオ" panose="020B0604030504040204" pitchFamily="50" charset="-128"/>
                <a:ea typeface="メイリオ" panose="020B0604030504040204" pitchFamily="50" charset="-128"/>
              </a:rPr>
              <a:t>人</a:t>
            </a:r>
            <a:r>
              <a:rPr lang="ja-JP" altLang="en-US" sz="800" dirty="0" smtClean="0">
                <a:latin typeface="メイリオ" panose="020B0604030504040204" pitchFamily="50" charset="-128"/>
                <a:ea typeface="メイリオ" panose="020B0604030504040204" pitchFamily="50" charset="-128"/>
              </a:rPr>
              <a:t>）</a:t>
            </a:r>
            <a:endParaRPr lang="ja-JP" altLang="en-US" sz="800" dirty="0">
              <a:latin typeface="メイリオ" panose="020B0604030504040204" pitchFamily="50" charset="-128"/>
              <a:ea typeface="メイリオ" panose="020B0604030504040204" pitchFamily="50" charset="-128"/>
            </a:endParaRPr>
          </a:p>
        </p:txBody>
      </p:sp>
      <p:sp>
        <p:nvSpPr>
          <p:cNvPr id="18" name="テキスト ボックス 17"/>
          <p:cNvSpPr txBox="1"/>
          <p:nvPr/>
        </p:nvSpPr>
        <p:spPr>
          <a:xfrm>
            <a:off x="2892217" y="6352904"/>
            <a:ext cx="1555957" cy="338554"/>
          </a:xfrm>
          <a:prstGeom prst="rect">
            <a:avLst/>
          </a:prstGeom>
          <a:noFill/>
        </p:spPr>
        <p:txBody>
          <a:bodyPr wrap="square" rtlCol="0">
            <a:spAutoFit/>
          </a:bodyPr>
          <a:lstStyle/>
          <a:p>
            <a:pPr algn="ctr"/>
            <a:r>
              <a:rPr kumimoji="1" lang="ja-JP" altLang="en-US" sz="800" dirty="0" smtClean="0">
                <a:latin typeface="メイリオ" panose="020B0604030504040204" pitchFamily="50" charset="-128"/>
                <a:ea typeface="メイリオ" panose="020B0604030504040204" pitchFamily="50" charset="-128"/>
              </a:rPr>
              <a:t>就労継続支援Ａ型</a:t>
            </a:r>
            <a:endParaRPr kumimoji="1" lang="en-US" altLang="ja-JP" sz="800" dirty="0" smtClean="0">
              <a:latin typeface="メイリオ" panose="020B0604030504040204" pitchFamily="50" charset="-128"/>
              <a:ea typeface="メイリオ" panose="020B0604030504040204" pitchFamily="50" charset="-128"/>
            </a:endParaRPr>
          </a:p>
          <a:p>
            <a:pPr algn="ctr"/>
            <a:r>
              <a:rPr lang="ja-JP" altLang="en-US" sz="8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R5</a:t>
            </a:r>
            <a:r>
              <a:rPr lang="ja-JP" altLang="en-US" sz="800" dirty="0">
                <a:latin typeface="メイリオ" panose="020B0604030504040204" pitchFamily="50" charset="-128"/>
                <a:ea typeface="メイリオ" panose="020B0604030504040204" pitchFamily="50" charset="-128"/>
              </a:rPr>
              <a:t>目標</a:t>
            </a:r>
            <a:r>
              <a:rPr lang="ja-JP" altLang="en-US" sz="800" dirty="0" smtClean="0">
                <a:latin typeface="メイリオ" panose="020B0604030504040204" pitchFamily="50" charset="-128"/>
                <a:ea typeface="メイリオ" panose="020B0604030504040204" pitchFamily="50" charset="-128"/>
              </a:rPr>
              <a:t>：</a:t>
            </a:r>
            <a:r>
              <a:rPr lang="en-US" altLang="ja-JP" sz="800" dirty="0" smtClean="0">
                <a:latin typeface="メイリオ" panose="020B0604030504040204" pitchFamily="50" charset="-128"/>
                <a:ea typeface="メイリオ" panose="020B0604030504040204" pitchFamily="50" charset="-128"/>
              </a:rPr>
              <a:t>508</a:t>
            </a:r>
            <a:r>
              <a:rPr lang="ja-JP" altLang="en-US" sz="800" dirty="0" smtClean="0">
                <a:latin typeface="メイリオ" panose="020B0604030504040204" pitchFamily="50" charset="-128"/>
                <a:ea typeface="メイリオ" panose="020B0604030504040204" pitchFamily="50" charset="-128"/>
              </a:rPr>
              <a:t>人）</a:t>
            </a:r>
            <a:endParaRPr lang="ja-JP" altLang="en-US" sz="800" dirty="0">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4865626" y="6350450"/>
            <a:ext cx="1646027" cy="338554"/>
          </a:xfrm>
          <a:prstGeom prst="rect">
            <a:avLst/>
          </a:prstGeom>
          <a:noFill/>
        </p:spPr>
        <p:txBody>
          <a:bodyPr wrap="square" rtlCol="0">
            <a:spAutoFit/>
          </a:bodyPr>
          <a:lstStyle/>
          <a:p>
            <a:pPr algn="ctr"/>
            <a:r>
              <a:rPr kumimoji="1" lang="ja-JP" altLang="en-US" sz="800" dirty="0" smtClean="0">
                <a:latin typeface="メイリオ" panose="020B0604030504040204" pitchFamily="50" charset="-128"/>
                <a:ea typeface="メイリオ" panose="020B0604030504040204" pitchFamily="50" charset="-128"/>
              </a:rPr>
              <a:t>就労継続支援Ｂ型</a:t>
            </a:r>
            <a:endParaRPr kumimoji="1" lang="en-US" altLang="ja-JP" sz="800" dirty="0" smtClean="0">
              <a:latin typeface="メイリオ" panose="020B0604030504040204" pitchFamily="50" charset="-128"/>
              <a:ea typeface="メイリオ" panose="020B0604030504040204" pitchFamily="50" charset="-128"/>
            </a:endParaRPr>
          </a:p>
          <a:p>
            <a:pPr algn="ctr"/>
            <a:r>
              <a:rPr lang="ja-JP" altLang="en-US" sz="8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R5</a:t>
            </a:r>
            <a:r>
              <a:rPr lang="ja-JP" altLang="en-US" sz="800" dirty="0">
                <a:latin typeface="メイリオ" panose="020B0604030504040204" pitchFamily="50" charset="-128"/>
                <a:ea typeface="メイリオ" panose="020B0604030504040204" pitchFamily="50" charset="-128"/>
              </a:rPr>
              <a:t>目標</a:t>
            </a:r>
            <a:r>
              <a:rPr lang="ja-JP" altLang="en-US" sz="800" dirty="0" smtClean="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286</a:t>
            </a:r>
            <a:r>
              <a:rPr lang="ja-JP" altLang="en-US" sz="800" dirty="0" smtClean="0">
                <a:latin typeface="メイリオ" panose="020B0604030504040204" pitchFamily="50" charset="-128"/>
                <a:ea typeface="メイリオ" panose="020B0604030504040204" pitchFamily="50" charset="-128"/>
              </a:rPr>
              <a:t>人）</a:t>
            </a:r>
            <a:endParaRPr lang="ja-JP" altLang="en-US" sz="800" dirty="0">
              <a:latin typeface="メイリオ" panose="020B0604030504040204" pitchFamily="50" charset="-128"/>
              <a:ea typeface="メイリオ" panose="020B0604030504040204" pitchFamily="50" charset="-128"/>
            </a:endParaRPr>
          </a:p>
        </p:txBody>
      </p:sp>
      <p:sp>
        <p:nvSpPr>
          <p:cNvPr id="20" name="テキスト ボックス 19"/>
          <p:cNvSpPr txBox="1"/>
          <p:nvPr/>
        </p:nvSpPr>
        <p:spPr>
          <a:xfrm>
            <a:off x="6929106" y="6350450"/>
            <a:ext cx="1627520" cy="338554"/>
          </a:xfrm>
          <a:prstGeom prst="rect">
            <a:avLst/>
          </a:prstGeom>
          <a:noFill/>
        </p:spPr>
        <p:txBody>
          <a:bodyPr wrap="square" rtlCol="0">
            <a:spAutoFit/>
          </a:bodyPr>
          <a:lstStyle/>
          <a:p>
            <a:pPr algn="ctr"/>
            <a:r>
              <a:rPr kumimoji="1" lang="ja-JP" altLang="en-US" sz="800" dirty="0" smtClean="0">
                <a:latin typeface="メイリオ" panose="020B0604030504040204" pitchFamily="50" charset="-128"/>
                <a:ea typeface="メイリオ" panose="020B0604030504040204" pitchFamily="50" charset="-128"/>
              </a:rPr>
              <a:t>自立訓練・生活介護</a:t>
            </a:r>
            <a:endParaRPr kumimoji="1" lang="en-US" altLang="ja-JP" sz="800" dirty="0" smtClean="0">
              <a:latin typeface="メイリオ" panose="020B0604030504040204" pitchFamily="50" charset="-128"/>
              <a:ea typeface="メイリオ" panose="020B0604030504040204" pitchFamily="50" charset="-128"/>
            </a:endParaRPr>
          </a:p>
          <a:p>
            <a:pPr algn="ctr"/>
            <a:r>
              <a:rPr lang="ja-JP" altLang="en-US" sz="8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R5</a:t>
            </a:r>
            <a:r>
              <a:rPr lang="ja-JP" altLang="en-US" sz="800" dirty="0">
                <a:latin typeface="メイリオ" panose="020B0604030504040204" pitchFamily="50" charset="-128"/>
                <a:ea typeface="メイリオ" panose="020B0604030504040204" pitchFamily="50" charset="-128"/>
              </a:rPr>
              <a:t>目標</a:t>
            </a:r>
            <a:r>
              <a:rPr lang="ja-JP" altLang="en-US" sz="800" dirty="0" smtClean="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122</a:t>
            </a:r>
            <a:r>
              <a:rPr lang="ja-JP" altLang="en-US" sz="800" dirty="0" smtClean="0">
                <a:latin typeface="メイリオ" panose="020B0604030504040204" pitchFamily="50" charset="-128"/>
                <a:ea typeface="メイリオ" panose="020B0604030504040204" pitchFamily="50" charset="-128"/>
              </a:rPr>
              <a:t>人）</a:t>
            </a:r>
            <a:endParaRPr lang="ja-JP" altLang="en-US" sz="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41722721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7212</TotalTime>
  <Words>730</Words>
  <Application>Microsoft Office PowerPoint</Application>
  <PresentationFormat>画面に合わせる (4:3)</PresentationFormat>
  <Paragraphs>45</Paragraphs>
  <Slides>2</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Meiryo UI</vt:lpstr>
      <vt:lpstr>ＭＳ Ｐゴシック</vt:lpstr>
      <vt:lpstr>メイリオ</vt:lpstr>
      <vt:lpstr>游ゴシック</vt:lpstr>
      <vt:lpstr>Arial</vt:lpstr>
      <vt:lpstr>Calibri</vt:lpstr>
      <vt:lpstr>Calibri Light</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尾﨑　瑞穂</dc:creator>
  <cp:lastModifiedBy>大阪府</cp:lastModifiedBy>
  <cp:revision>268</cp:revision>
  <cp:lastPrinted>2023-08-18T02:16:48Z</cp:lastPrinted>
  <dcterms:created xsi:type="dcterms:W3CDTF">2016-11-23T21:18:12Z</dcterms:created>
  <dcterms:modified xsi:type="dcterms:W3CDTF">2023-08-18T08:14:11Z</dcterms:modified>
</cp:coreProperties>
</file>